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85" r:id="rId3"/>
    <p:sldId id="286" r:id="rId4"/>
    <p:sldId id="256" r:id="rId5"/>
    <p:sldId id="258" r:id="rId6"/>
    <p:sldId id="259" r:id="rId7"/>
    <p:sldId id="270" r:id="rId8"/>
    <p:sldId id="260" r:id="rId9"/>
    <p:sldId id="271" r:id="rId10"/>
    <p:sldId id="279" r:id="rId11"/>
    <p:sldId id="264" r:id="rId12"/>
    <p:sldId id="272" r:id="rId13"/>
    <p:sldId id="284" r:id="rId14"/>
    <p:sldId id="273" r:id="rId15"/>
    <p:sldId id="280" r:id="rId16"/>
    <p:sldId id="281" r:id="rId17"/>
    <p:sldId id="263" r:id="rId18"/>
    <p:sldId id="274" r:id="rId19"/>
    <p:sldId id="275" r:id="rId20"/>
    <p:sldId id="276" r:id="rId21"/>
    <p:sldId id="277"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2034" autoAdjust="0"/>
  </p:normalViewPr>
  <p:slideViewPr>
    <p:cSldViewPr>
      <p:cViewPr>
        <p:scale>
          <a:sx n="61" d="100"/>
          <a:sy n="61" d="100"/>
        </p:scale>
        <p:origin x="-1614"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ablet\Dropbox\UTSI\UTSI%20Eng%20Sci\Dissertation\Elliptical%20lifting%20line%20calcula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wner\Desktop\Circulation%20Distribu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'CD vs Re data'!$B$1</c:f>
              <c:strCache>
                <c:ptCount val="1"/>
                <c:pt idx="0">
                  <c:v>CD</c:v>
                </c:pt>
              </c:strCache>
            </c:strRef>
          </c:tx>
          <c:spPr>
            <a:ln w="12700">
              <a:solidFill>
                <a:schemeClr val="tx1"/>
              </a:solidFill>
            </a:ln>
          </c:spPr>
          <c:marker>
            <c:symbol val="none"/>
          </c:marker>
          <c:xVal>
            <c:numRef>
              <c:f>'CD vs Re data'!$A$2:$A$10</c:f>
              <c:numCache>
                <c:formatCode>General</c:formatCode>
                <c:ptCount val="9"/>
                <c:pt idx="0">
                  <c:v>0.1</c:v>
                </c:pt>
                <c:pt idx="1">
                  <c:v>1</c:v>
                </c:pt>
                <c:pt idx="2">
                  <c:v>10</c:v>
                </c:pt>
                <c:pt idx="3">
                  <c:v>100</c:v>
                </c:pt>
                <c:pt idx="4">
                  <c:v>3000</c:v>
                </c:pt>
                <c:pt idx="5">
                  <c:v>10000</c:v>
                </c:pt>
                <c:pt idx="6">
                  <c:v>200000</c:v>
                </c:pt>
                <c:pt idx="7">
                  <c:v>400000</c:v>
                </c:pt>
                <c:pt idx="8">
                  <c:v>1000000</c:v>
                </c:pt>
              </c:numCache>
            </c:numRef>
          </c:xVal>
          <c:yVal>
            <c:numRef>
              <c:f>'CD vs Re data'!$B$2:$B$10</c:f>
              <c:numCache>
                <c:formatCode>General</c:formatCode>
                <c:ptCount val="9"/>
                <c:pt idx="0">
                  <c:v>60</c:v>
                </c:pt>
                <c:pt idx="1">
                  <c:v>9</c:v>
                </c:pt>
                <c:pt idx="2">
                  <c:v>2</c:v>
                </c:pt>
                <c:pt idx="3">
                  <c:v>1.3</c:v>
                </c:pt>
                <c:pt idx="4">
                  <c:v>1</c:v>
                </c:pt>
                <c:pt idx="5">
                  <c:v>1.2</c:v>
                </c:pt>
                <c:pt idx="6">
                  <c:v>1.1499999999999888</c:v>
                </c:pt>
                <c:pt idx="7">
                  <c:v>0.2</c:v>
                </c:pt>
                <c:pt idx="8">
                  <c:v>0.30000000000000032</c:v>
                </c:pt>
              </c:numCache>
            </c:numRef>
          </c:yVal>
          <c:smooth val="1"/>
        </c:ser>
        <c:dLbls>
          <c:showLegendKey val="0"/>
          <c:showVal val="0"/>
          <c:showCatName val="0"/>
          <c:showSerName val="0"/>
          <c:showPercent val="0"/>
          <c:showBubbleSize val="0"/>
        </c:dLbls>
        <c:axId val="64925632"/>
        <c:axId val="64927360"/>
      </c:scatterChart>
      <c:valAx>
        <c:axId val="64925632"/>
        <c:scaling>
          <c:logBase val="10"/>
          <c:orientation val="minMax"/>
          <c:min val="0.1"/>
        </c:scaling>
        <c:delete val="0"/>
        <c:axPos val="b"/>
        <c:title>
          <c:tx>
            <c:rich>
              <a:bodyPr/>
              <a:lstStyle/>
              <a:p>
                <a:pPr>
                  <a:defRPr/>
                </a:pPr>
                <a:r>
                  <a:rPr lang="en-US" b="0" i="0" baseline="0" dirty="0">
                    <a:latin typeface="Cambria Math" pitchFamily="18" charset="0"/>
                  </a:rPr>
                  <a:t>Re</a:t>
                </a:r>
              </a:p>
            </c:rich>
          </c:tx>
          <c:layout/>
          <c:overlay val="0"/>
        </c:title>
        <c:numFmt formatCode="0.E+00" sourceLinked="0"/>
        <c:majorTickMark val="out"/>
        <c:minorTickMark val="out"/>
        <c:tickLblPos val="nextTo"/>
        <c:txPr>
          <a:bodyPr/>
          <a:lstStyle/>
          <a:p>
            <a:pPr>
              <a:defRPr sz="800" baseline="0"/>
            </a:pPr>
            <a:endParaRPr lang="en-US"/>
          </a:p>
        </c:txPr>
        <c:crossAx val="64927360"/>
        <c:crossesAt val="0.1"/>
        <c:crossBetween val="midCat"/>
      </c:valAx>
      <c:valAx>
        <c:axId val="64927360"/>
        <c:scaling>
          <c:logBase val="10"/>
          <c:orientation val="minMax"/>
          <c:max val="100"/>
        </c:scaling>
        <c:delete val="0"/>
        <c:axPos val="l"/>
        <c:title>
          <c:tx>
            <c:rich>
              <a:bodyPr rot="-5400000" vert="horz"/>
              <a:lstStyle/>
              <a:p>
                <a:pPr>
                  <a:defRPr/>
                </a:pPr>
                <a:r>
                  <a:rPr lang="en-US" b="0" i="0" baseline="0" dirty="0">
                    <a:latin typeface="Cambria Math" pitchFamily="18" charset="0"/>
                  </a:rPr>
                  <a:t>C</a:t>
                </a:r>
                <a:r>
                  <a:rPr lang="en-US" b="0" i="0" baseline="-25000" dirty="0">
                    <a:latin typeface="Cambria Math" pitchFamily="18" charset="0"/>
                  </a:rPr>
                  <a:t>D</a:t>
                </a:r>
              </a:p>
            </c:rich>
          </c:tx>
          <c:layout/>
          <c:overlay val="0"/>
        </c:title>
        <c:numFmt formatCode="General" sourceLinked="1"/>
        <c:majorTickMark val="out"/>
        <c:minorTickMark val="out"/>
        <c:tickLblPos val="nextTo"/>
        <c:txPr>
          <a:bodyPr/>
          <a:lstStyle/>
          <a:p>
            <a:pPr>
              <a:defRPr sz="800" baseline="0">
                <a:latin typeface="Cambria Math" pitchFamily="18" charset="0"/>
              </a:defRPr>
            </a:pPr>
            <a:endParaRPr lang="en-US"/>
          </a:p>
        </c:txPr>
        <c:crossAx val="64925632"/>
        <c:crossesAt val="0.1"/>
        <c:crossBetween val="midCat"/>
        <c:majorUnit val="1"/>
        <c:minorUnit val="0.1"/>
      </c:valAx>
    </c:plotArea>
    <c:plotVisOnly val="1"/>
    <c:dispBlanksAs val="gap"/>
    <c:showDLblsOverMax val="0"/>
  </c:chart>
  <c:spPr>
    <a:ln>
      <a:noFill/>
    </a:ln>
  </c:spPr>
  <c:txPr>
    <a:bodyPr/>
    <a:lstStyle/>
    <a:p>
      <a:pPr>
        <a:defRPr sz="9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12700">
              <a:solidFill>
                <a:schemeClr val="tx1"/>
              </a:solidFill>
            </a:ln>
          </c:spPr>
          <c:marker>
            <c:symbol val="none"/>
          </c:marker>
          <c:xVal>
            <c:numRef>
              <c:f>Sheet1!$A$2:$A$138</c:f>
              <c:numCache>
                <c:formatCode>General</c:formatCode>
                <c:ptCount val="137"/>
                <c:pt idx="0">
                  <c:v>-5</c:v>
                </c:pt>
                <c:pt idx="1">
                  <c:v>-4.99</c:v>
                </c:pt>
                <c:pt idx="2">
                  <c:v>-4.9800000000000004</c:v>
                </c:pt>
                <c:pt idx="3">
                  <c:v>-4.9700000000000024</c:v>
                </c:pt>
                <c:pt idx="4">
                  <c:v>-4.9600000000000009</c:v>
                </c:pt>
                <c:pt idx="5">
                  <c:v>-4.9500000000000011</c:v>
                </c:pt>
                <c:pt idx="6">
                  <c:v>-4.9400000000000013</c:v>
                </c:pt>
                <c:pt idx="7">
                  <c:v>-4.9300000000000024</c:v>
                </c:pt>
                <c:pt idx="8">
                  <c:v>-4.9200000000000017</c:v>
                </c:pt>
                <c:pt idx="9">
                  <c:v>-4.9100000000000019</c:v>
                </c:pt>
                <c:pt idx="10">
                  <c:v>-4.9000000000000021</c:v>
                </c:pt>
                <c:pt idx="11">
                  <c:v>-4.8900000000000015</c:v>
                </c:pt>
                <c:pt idx="12">
                  <c:v>-4.8800000000000026</c:v>
                </c:pt>
                <c:pt idx="13">
                  <c:v>-4.8700000000000028</c:v>
                </c:pt>
                <c:pt idx="14">
                  <c:v>-4.8599999999999985</c:v>
                </c:pt>
                <c:pt idx="15">
                  <c:v>-4.8500000000000005</c:v>
                </c:pt>
                <c:pt idx="16">
                  <c:v>-4.8400000000000025</c:v>
                </c:pt>
                <c:pt idx="17">
                  <c:v>-4.8300000000000036</c:v>
                </c:pt>
                <c:pt idx="18">
                  <c:v>-4.8199999999999985</c:v>
                </c:pt>
                <c:pt idx="19">
                  <c:v>-4.8100000000000041</c:v>
                </c:pt>
                <c:pt idx="20">
                  <c:v>-4.8000000000000043</c:v>
                </c:pt>
                <c:pt idx="21">
                  <c:v>-4.7900000000000054</c:v>
                </c:pt>
                <c:pt idx="22">
                  <c:v>-4.7800000000000074</c:v>
                </c:pt>
                <c:pt idx="23">
                  <c:v>-4.7700000000000093</c:v>
                </c:pt>
                <c:pt idx="24">
                  <c:v>-4.7600000000000051</c:v>
                </c:pt>
                <c:pt idx="25">
                  <c:v>-4.7500000000000053</c:v>
                </c:pt>
                <c:pt idx="26">
                  <c:v>-4.7400000000000064</c:v>
                </c:pt>
                <c:pt idx="27">
                  <c:v>-4.7300000000000084</c:v>
                </c:pt>
                <c:pt idx="28">
                  <c:v>-4.720000000000006</c:v>
                </c:pt>
                <c:pt idx="29">
                  <c:v>-4.7100000000000062</c:v>
                </c:pt>
                <c:pt idx="30">
                  <c:v>-4.7000000000000064</c:v>
                </c:pt>
                <c:pt idx="31">
                  <c:v>-4.6900000000000066</c:v>
                </c:pt>
                <c:pt idx="32">
                  <c:v>-4.6800000000000068</c:v>
                </c:pt>
                <c:pt idx="33">
                  <c:v>-4.670000000000007</c:v>
                </c:pt>
                <c:pt idx="34">
                  <c:v>-4.6600000000000055</c:v>
                </c:pt>
                <c:pt idx="35">
                  <c:v>-4.6500000000000075</c:v>
                </c:pt>
                <c:pt idx="36">
                  <c:v>-4.6400000000000077</c:v>
                </c:pt>
                <c:pt idx="37">
                  <c:v>-4.6300000000000079</c:v>
                </c:pt>
                <c:pt idx="38">
                  <c:v>-4.6200000000000045</c:v>
                </c:pt>
                <c:pt idx="39">
                  <c:v>-4.6100000000000065</c:v>
                </c:pt>
                <c:pt idx="40">
                  <c:v>-4.6000000000000085</c:v>
                </c:pt>
                <c:pt idx="41">
                  <c:v>-4.5900000000000087</c:v>
                </c:pt>
                <c:pt idx="42">
                  <c:v>-4.580000000000009</c:v>
                </c:pt>
                <c:pt idx="43">
                  <c:v>-4.5700000000000092</c:v>
                </c:pt>
                <c:pt idx="44">
                  <c:v>-4.5600000000000085</c:v>
                </c:pt>
                <c:pt idx="45">
                  <c:v>-4.5500000000000096</c:v>
                </c:pt>
                <c:pt idx="46">
                  <c:v>-4.5400000000000098</c:v>
                </c:pt>
                <c:pt idx="47">
                  <c:v>-4.53000000000001</c:v>
                </c:pt>
                <c:pt idx="48">
                  <c:v>-4.5200000000000085</c:v>
                </c:pt>
                <c:pt idx="49">
                  <c:v>-4.5100000000000096</c:v>
                </c:pt>
                <c:pt idx="50">
                  <c:v>-4.5000000000000107</c:v>
                </c:pt>
                <c:pt idx="51">
                  <c:v>-4.2500000000000107</c:v>
                </c:pt>
                <c:pt idx="52">
                  <c:v>-4.0000000000000107</c:v>
                </c:pt>
                <c:pt idx="53">
                  <c:v>-3.7500000000000111</c:v>
                </c:pt>
                <c:pt idx="54">
                  <c:v>-3.5000000000000111</c:v>
                </c:pt>
                <c:pt idx="55">
                  <c:v>-3.2500000000000111</c:v>
                </c:pt>
                <c:pt idx="56">
                  <c:v>-3.0000000000000111</c:v>
                </c:pt>
                <c:pt idx="57">
                  <c:v>-2.7500000000000111</c:v>
                </c:pt>
                <c:pt idx="58">
                  <c:v>-2.5000000000000111</c:v>
                </c:pt>
                <c:pt idx="59">
                  <c:v>-2.2500000000000111</c:v>
                </c:pt>
                <c:pt idx="60">
                  <c:v>-2.0000000000000111</c:v>
                </c:pt>
                <c:pt idx="61">
                  <c:v>-1.7500000000000107</c:v>
                </c:pt>
                <c:pt idx="62">
                  <c:v>-1.5000000000000107</c:v>
                </c:pt>
                <c:pt idx="63">
                  <c:v>-1.2500000000000107</c:v>
                </c:pt>
                <c:pt idx="64">
                  <c:v>-1.0000000000000107</c:v>
                </c:pt>
                <c:pt idx="65">
                  <c:v>-0.75000000000001465</c:v>
                </c:pt>
                <c:pt idx="66">
                  <c:v>-0.50000000000001066</c:v>
                </c:pt>
                <c:pt idx="67">
                  <c:v>-0.25000000000001066</c:v>
                </c:pt>
                <c:pt idx="68">
                  <c:v>0</c:v>
                </c:pt>
                <c:pt idx="69">
                  <c:v>0.25</c:v>
                </c:pt>
                <c:pt idx="70">
                  <c:v>0.5</c:v>
                </c:pt>
                <c:pt idx="71">
                  <c:v>0.75000000000000766</c:v>
                </c:pt>
                <c:pt idx="72">
                  <c:v>1</c:v>
                </c:pt>
                <c:pt idx="73">
                  <c:v>1.25</c:v>
                </c:pt>
                <c:pt idx="74">
                  <c:v>1.5</c:v>
                </c:pt>
                <c:pt idx="75">
                  <c:v>1.75</c:v>
                </c:pt>
                <c:pt idx="76">
                  <c:v>2</c:v>
                </c:pt>
                <c:pt idx="77">
                  <c:v>2.25</c:v>
                </c:pt>
                <c:pt idx="78">
                  <c:v>2.5</c:v>
                </c:pt>
                <c:pt idx="79">
                  <c:v>2.75</c:v>
                </c:pt>
                <c:pt idx="80">
                  <c:v>3</c:v>
                </c:pt>
                <c:pt idx="81">
                  <c:v>3.25</c:v>
                </c:pt>
                <c:pt idx="82">
                  <c:v>3.5</c:v>
                </c:pt>
                <c:pt idx="83">
                  <c:v>3.75</c:v>
                </c:pt>
                <c:pt idx="84">
                  <c:v>4</c:v>
                </c:pt>
                <c:pt idx="85">
                  <c:v>4.25</c:v>
                </c:pt>
                <c:pt idx="86">
                  <c:v>4.5</c:v>
                </c:pt>
                <c:pt idx="87">
                  <c:v>4.51</c:v>
                </c:pt>
                <c:pt idx="88">
                  <c:v>4.5199999999999996</c:v>
                </c:pt>
                <c:pt idx="89">
                  <c:v>4.5299999999999985</c:v>
                </c:pt>
                <c:pt idx="90">
                  <c:v>4.5399999999999991</c:v>
                </c:pt>
                <c:pt idx="91">
                  <c:v>4.5499999999999989</c:v>
                </c:pt>
                <c:pt idx="92">
                  <c:v>4.5599999999999987</c:v>
                </c:pt>
                <c:pt idx="93">
                  <c:v>4.5699999999999985</c:v>
                </c:pt>
                <c:pt idx="94">
                  <c:v>4.5799999999999983</c:v>
                </c:pt>
                <c:pt idx="95">
                  <c:v>4.5899999999999981</c:v>
                </c:pt>
                <c:pt idx="96">
                  <c:v>4.5999999999999979</c:v>
                </c:pt>
                <c:pt idx="97">
                  <c:v>4.6099999999999977</c:v>
                </c:pt>
                <c:pt idx="98">
                  <c:v>4.6199999999999966</c:v>
                </c:pt>
                <c:pt idx="99">
                  <c:v>4.6299999999999955</c:v>
                </c:pt>
                <c:pt idx="100">
                  <c:v>4.639999999999997</c:v>
                </c:pt>
                <c:pt idx="101">
                  <c:v>4.6499999999999968</c:v>
                </c:pt>
                <c:pt idx="102">
                  <c:v>4.6599999999999966</c:v>
                </c:pt>
                <c:pt idx="103">
                  <c:v>4.6699999999999955</c:v>
                </c:pt>
                <c:pt idx="104">
                  <c:v>4.6799999999999962</c:v>
                </c:pt>
                <c:pt idx="105">
                  <c:v>4.6899999999999959</c:v>
                </c:pt>
                <c:pt idx="106">
                  <c:v>4.6999999999999957</c:v>
                </c:pt>
                <c:pt idx="107">
                  <c:v>4.7099999999999964</c:v>
                </c:pt>
                <c:pt idx="108">
                  <c:v>4.7199999999999953</c:v>
                </c:pt>
                <c:pt idx="109">
                  <c:v>4.7299999999999951</c:v>
                </c:pt>
                <c:pt idx="110">
                  <c:v>4.7399999999999984</c:v>
                </c:pt>
                <c:pt idx="111">
                  <c:v>4.7499999999999964</c:v>
                </c:pt>
                <c:pt idx="112">
                  <c:v>4.7599999999999953</c:v>
                </c:pt>
                <c:pt idx="113">
                  <c:v>4.7699999999999942</c:v>
                </c:pt>
                <c:pt idx="114">
                  <c:v>4.7799999999999994</c:v>
                </c:pt>
                <c:pt idx="115">
                  <c:v>4.7899999999999938</c:v>
                </c:pt>
                <c:pt idx="116">
                  <c:v>4.7999999999999936</c:v>
                </c:pt>
                <c:pt idx="117">
                  <c:v>4.8099999999999925</c:v>
                </c:pt>
                <c:pt idx="118">
                  <c:v>4.8199999999999905</c:v>
                </c:pt>
                <c:pt idx="119">
                  <c:v>4.8299999999999885</c:v>
                </c:pt>
                <c:pt idx="120">
                  <c:v>4.8399999999999928</c:v>
                </c:pt>
                <c:pt idx="121">
                  <c:v>4.8499999999999925</c:v>
                </c:pt>
                <c:pt idx="122">
                  <c:v>4.8599999999999905</c:v>
                </c:pt>
                <c:pt idx="123">
                  <c:v>4.8699999999999886</c:v>
                </c:pt>
                <c:pt idx="124">
                  <c:v>4.8799999999999919</c:v>
                </c:pt>
                <c:pt idx="125">
                  <c:v>4.8899999999999917</c:v>
                </c:pt>
                <c:pt idx="126">
                  <c:v>4.8999999999999915</c:v>
                </c:pt>
                <c:pt idx="127">
                  <c:v>4.9099999999999913</c:v>
                </c:pt>
                <c:pt idx="128">
                  <c:v>4.919999999999991</c:v>
                </c:pt>
                <c:pt idx="129">
                  <c:v>4.9299999999999908</c:v>
                </c:pt>
                <c:pt idx="130">
                  <c:v>4.9399999999999924</c:v>
                </c:pt>
                <c:pt idx="131">
                  <c:v>4.9499999999999904</c:v>
                </c:pt>
                <c:pt idx="132">
                  <c:v>4.9599999999999902</c:v>
                </c:pt>
                <c:pt idx="133">
                  <c:v>4.96999999999999</c:v>
                </c:pt>
                <c:pt idx="134">
                  <c:v>4.9799999999999924</c:v>
                </c:pt>
                <c:pt idx="135">
                  <c:v>4.9899999999999904</c:v>
                </c:pt>
                <c:pt idx="136">
                  <c:v>4.9999999999999893</c:v>
                </c:pt>
              </c:numCache>
            </c:numRef>
          </c:xVal>
          <c:yVal>
            <c:numRef>
              <c:f>Sheet1!$B$2:$B$138</c:f>
              <c:numCache>
                <c:formatCode>General</c:formatCode>
                <c:ptCount val="137"/>
                <c:pt idx="0">
                  <c:v>0</c:v>
                </c:pt>
                <c:pt idx="1">
                  <c:v>0.12642784503423291</c:v>
                </c:pt>
                <c:pt idx="2">
                  <c:v>0.17870646322950684</c:v>
                </c:pt>
                <c:pt idx="3">
                  <c:v>0.21876014262200619</c:v>
                </c:pt>
                <c:pt idx="4">
                  <c:v>0.25247574140894896</c:v>
                </c:pt>
                <c:pt idx="5">
                  <c:v>0.28213471959331476</c:v>
                </c:pt>
                <c:pt idx="6">
                  <c:v>0.30890775322092651</c:v>
                </c:pt>
                <c:pt idx="7">
                  <c:v>0.33349062955351338</c:v>
                </c:pt>
                <c:pt idx="8">
                  <c:v>0.35633691922111782</c:v>
                </c:pt>
                <c:pt idx="9">
                  <c:v>0.37776182972872818</c:v>
                </c:pt>
                <c:pt idx="10">
                  <c:v>0.39799497484265534</c:v>
                </c:pt>
                <c:pt idx="11">
                  <c:v>0.41720977936765108</c:v>
                </c:pt>
                <c:pt idx="12">
                  <c:v>0.43554104284211326</c:v>
                </c:pt>
                <c:pt idx="13">
                  <c:v>0.45309601631441848</c:v>
                </c:pt>
                <c:pt idx="14">
                  <c:v>0.46996170056717901</c:v>
                </c:pt>
                <c:pt idx="15">
                  <c:v>0.48620983124572342</c:v>
                </c:pt>
                <c:pt idx="16">
                  <c:v>0.5019003885234552</c:v>
                </c:pt>
                <c:pt idx="17">
                  <c:v>0.5170841324194686</c:v>
                </c:pt>
                <c:pt idx="18">
                  <c:v>0.5318044753478427</c:v>
                </c:pt>
                <c:pt idx="19">
                  <c:v>0.54609889214318641</c:v>
                </c:pt>
                <c:pt idx="20">
                  <c:v>0.55999999999999461</c:v>
                </c:pt>
                <c:pt idx="21">
                  <c:v>0.57353639814748758</c:v>
                </c:pt>
                <c:pt idx="22">
                  <c:v>0.58673332954587853</c:v>
                </c:pt>
                <c:pt idx="23">
                  <c:v>0.59961320866037693</c:v>
                </c:pt>
                <c:pt idx="24">
                  <c:v>0.61219604703068164</c:v>
                </c:pt>
                <c:pt idx="25">
                  <c:v>0.62449979983983361</c:v>
                </c:pt>
                <c:pt idx="26">
                  <c:v>0.63654065070503685</c:v>
                </c:pt>
                <c:pt idx="27">
                  <c:v>0.64833324764352895</c:v>
                </c:pt>
                <c:pt idx="28">
                  <c:v>0.65989090007364393</c:v>
                </c:pt>
                <c:pt idx="29">
                  <c:v>0.67122574444072336</c:v>
                </c:pt>
                <c:pt idx="30">
                  <c:v>0.68234888436927565</c:v>
                </c:pt>
                <c:pt idx="31">
                  <c:v>0.69327050997427431</c:v>
                </c:pt>
                <c:pt idx="32">
                  <c:v>0.70399999999999263</c:v>
                </c:pt>
                <c:pt idx="33">
                  <c:v>0.71454600971524296</c:v>
                </c:pt>
                <c:pt idx="34">
                  <c:v>0.72491654692108431</c:v>
                </c:pt>
                <c:pt idx="35">
                  <c:v>0.73511903797956513</c:v>
                </c:pt>
                <c:pt idx="36">
                  <c:v>0.7451603854204738</c:v>
                </c:pt>
                <c:pt idx="37">
                  <c:v>0.75504701840350452</c:v>
                </c:pt>
                <c:pt idx="38">
                  <c:v>0.76478493709016204</c:v>
                </c:pt>
                <c:pt idx="39">
                  <c:v>0.77437975180139362</c:v>
                </c:pt>
                <c:pt idx="40">
                  <c:v>0.78383671769060892</c:v>
                </c:pt>
                <c:pt idx="41">
                  <c:v>0.79316076554503556</c:v>
                </c:pt>
                <c:pt idx="42">
                  <c:v>0.80235652923121881</c:v>
                </c:pt>
                <c:pt idx="43">
                  <c:v>0.81142837022129477</c:v>
                </c:pt>
                <c:pt idx="44">
                  <c:v>0.82038039957082476</c:v>
                </c:pt>
                <c:pt idx="45">
                  <c:v>0.82921649766510674</c:v>
                </c:pt>
                <c:pt idx="46">
                  <c:v>0.83794033200461371</c:v>
                </c:pt>
                <c:pt idx="47">
                  <c:v>0.84655537326272123</c:v>
                </c:pt>
                <c:pt idx="48">
                  <c:v>0.8550649098167844</c:v>
                </c:pt>
                <c:pt idx="49">
                  <c:v>0.8634720609261104</c:v>
                </c:pt>
                <c:pt idx="50">
                  <c:v>0.87177978870813377</c:v>
                </c:pt>
                <c:pt idx="51">
                  <c:v>1.0535653752852672</c:v>
                </c:pt>
                <c:pt idx="52">
                  <c:v>1.1999999999999791</c:v>
                </c:pt>
                <c:pt idx="53">
                  <c:v>1.3228756555322898</c:v>
                </c:pt>
                <c:pt idx="54">
                  <c:v>1.4282856857085657</c:v>
                </c:pt>
                <c:pt idx="55">
                  <c:v>1.5198684153570432</c:v>
                </c:pt>
                <c:pt idx="56">
                  <c:v>1.5999999999999774</c:v>
                </c:pt>
                <c:pt idx="57">
                  <c:v>1.6703293088490037</c:v>
                </c:pt>
                <c:pt idx="58">
                  <c:v>1.7320508075688761</c:v>
                </c:pt>
                <c:pt idx="59">
                  <c:v>1.7860571099491902</c:v>
                </c:pt>
                <c:pt idx="60">
                  <c:v>1.8330302779823338</c:v>
                </c:pt>
                <c:pt idx="61">
                  <c:v>1.8734993995195028</c:v>
                </c:pt>
                <c:pt idx="62">
                  <c:v>1.90787840283389</c:v>
                </c:pt>
                <c:pt idx="63">
                  <c:v>1.9364916731037081</c:v>
                </c:pt>
                <c:pt idx="64">
                  <c:v>1.9595917942265417</c:v>
                </c:pt>
                <c:pt idx="65">
                  <c:v>1.9773719933285183</c:v>
                </c:pt>
                <c:pt idx="66">
                  <c:v>1.9899748742132441</c:v>
                </c:pt>
                <c:pt idx="67">
                  <c:v>1.9974984355438181</c:v>
                </c:pt>
                <c:pt idx="68">
                  <c:v>2</c:v>
                </c:pt>
                <c:pt idx="69">
                  <c:v>1.9974984355438181</c:v>
                </c:pt>
                <c:pt idx="70">
                  <c:v>1.9899748742132441</c:v>
                </c:pt>
                <c:pt idx="71">
                  <c:v>1.9773719933285201</c:v>
                </c:pt>
                <c:pt idx="72">
                  <c:v>1.9595917942265424</c:v>
                </c:pt>
                <c:pt idx="73">
                  <c:v>1.9364916731037085</c:v>
                </c:pt>
                <c:pt idx="74">
                  <c:v>1.9078784028338913</c:v>
                </c:pt>
                <c:pt idx="75">
                  <c:v>1.8734993995195044</c:v>
                </c:pt>
                <c:pt idx="76">
                  <c:v>1.8330302779823358</c:v>
                </c:pt>
                <c:pt idx="77">
                  <c:v>1.7860571099491922</c:v>
                </c:pt>
                <c:pt idx="78">
                  <c:v>1.7320508075688781</c:v>
                </c:pt>
                <c:pt idx="79">
                  <c:v>1.6703293088490059</c:v>
                </c:pt>
                <c:pt idx="80">
                  <c:v>1.6</c:v>
                </c:pt>
                <c:pt idx="81">
                  <c:v>1.519868415357047</c:v>
                </c:pt>
                <c:pt idx="82">
                  <c:v>1.42828568570857</c:v>
                </c:pt>
                <c:pt idx="83">
                  <c:v>1.3228756555322954</c:v>
                </c:pt>
                <c:pt idx="84">
                  <c:v>1.1999999999999846</c:v>
                </c:pt>
                <c:pt idx="85">
                  <c:v>1.0535653752852738</c:v>
                </c:pt>
                <c:pt idx="86">
                  <c:v>0.8717797887081421</c:v>
                </c:pt>
                <c:pt idx="87">
                  <c:v>0.8634720609261195</c:v>
                </c:pt>
                <c:pt idx="88">
                  <c:v>0.85506490981679317</c:v>
                </c:pt>
                <c:pt idx="89">
                  <c:v>0.84655537326273012</c:v>
                </c:pt>
                <c:pt idx="90">
                  <c:v>0.83794033200462303</c:v>
                </c:pt>
                <c:pt idx="91">
                  <c:v>0.82921649766511663</c:v>
                </c:pt>
                <c:pt idx="92">
                  <c:v>0.82038039957083453</c:v>
                </c:pt>
                <c:pt idx="93">
                  <c:v>0.81142837022130432</c:v>
                </c:pt>
                <c:pt idx="94">
                  <c:v>0.8023565292312268</c:v>
                </c:pt>
                <c:pt idx="95">
                  <c:v>0.79316076554504356</c:v>
                </c:pt>
                <c:pt idx="96">
                  <c:v>0.78383671769061891</c:v>
                </c:pt>
                <c:pt idx="97">
                  <c:v>0.77437975180140384</c:v>
                </c:pt>
                <c:pt idx="98">
                  <c:v>0.7647849370901737</c:v>
                </c:pt>
                <c:pt idx="99">
                  <c:v>0.75504701840351374</c:v>
                </c:pt>
                <c:pt idx="100">
                  <c:v>0.74516038542048424</c:v>
                </c:pt>
                <c:pt idx="101">
                  <c:v>0.73511903797958134</c:v>
                </c:pt>
                <c:pt idx="102">
                  <c:v>0.72491654692109597</c:v>
                </c:pt>
                <c:pt idx="103">
                  <c:v>0.71454600971525328</c:v>
                </c:pt>
                <c:pt idx="104">
                  <c:v>0.70400000000000384</c:v>
                </c:pt>
                <c:pt idx="105">
                  <c:v>0.69327050997428552</c:v>
                </c:pt>
                <c:pt idx="106">
                  <c:v>0.68234888436928465</c:v>
                </c:pt>
                <c:pt idx="107">
                  <c:v>0.67122574444073502</c:v>
                </c:pt>
                <c:pt idx="108">
                  <c:v>0.65989090007365603</c:v>
                </c:pt>
                <c:pt idx="109">
                  <c:v>0.6483332476435415</c:v>
                </c:pt>
                <c:pt idx="110">
                  <c:v>0.63654065070504962</c:v>
                </c:pt>
                <c:pt idx="111">
                  <c:v>0.6244997998398466</c:v>
                </c:pt>
                <c:pt idx="112">
                  <c:v>0.61219604703069563</c:v>
                </c:pt>
                <c:pt idx="113">
                  <c:v>0.59961320866039025</c:v>
                </c:pt>
                <c:pt idx="114">
                  <c:v>0.58673332954589252</c:v>
                </c:pt>
                <c:pt idx="115">
                  <c:v>0.57353639814750157</c:v>
                </c:pt>
                <c:pt idx="116">
                  <c:v>0.56000000000000882</c:v>
                </c:pt>
                <c:pt idx="117">
                  <c:v>0.54609889214320095</c:v>
                </c:pt>
                <c:pt idx="118">
                  <c:v>0.53180447534785813</c:v>
                </c:pt>
                <c:pt idx="119">
                  <c:v>0.51708413241949402</c:v>
                </c:pt>
                <c:pt idx="120">
                  <c:v>0.50190038852347163</c:v>
                </c:pt>
                <c:pt idx="121">
                  <c:v>0.48620983124574507</c:v>
                </c:pt>
                <c:pt idx="122">
                  <c:v>0.46996170056719744</c:v>
                </c:pt>
                <c:pt idx="123">
                  <c:v>0.45309601631443652</c:v>
                </c:pt>
                <c:pt idx="124">
                  <c:v>0.43554104284213274</c:v>
                </c:pt>
                <c:pt idx="125">
                  <c:v>0.41720977936767067</c:v>
                </c:pt>
                <c:pt idx="126">
                  <c:v>0.39799497484267576</c:v>
                </c:pt>
                <c:pt idx="127">
                  <c:v>0.37776182972875288</c:v>
                </c:pt>
                <c:pt idx="128">
                  <c:v>0.35633691922114608</c:v>
                </c:pt>
                <c:pt idx="129">
                  <c:v>0.33349062955353631</c:v>
                </c:pt>
                <c:pt idx="130">
                  <c:v>0.30890775322095637</c:v>
                </c:pt>
                <c:pt idx="131">
                  <c:v>0.28213471959334468</c:v>
                </c:pt>
                <c:pt idx="132">
                  <c:v>0.25247574140898327</c:v>
                </c:pt>
                <c:pt idx="133">
                  <c:v>0.21876014262204446</c:v>
                </c:pt>
                <c:pt idx="134">
                  <c:v>0.17870646322955405</c:v>
                </c:pt>
                <c:pt idx="135">
                  <c:v>0.12642784503429971</c:v>
                </c:pt>
                <c:pt idx="136">
                  <c:v>1.2990531157078741E-7</c:v>
                </c:pt>
              </c:numCache>
            </c:numRef>
          </c:yVal>
          <c:smooth val="1"/>
        </c:ser>
        <c:ser>
          <c:idx val="1"/>
          <c:order val="1"/>
          <c:spPr>
            <a:ln w="15875">
              <a:solidFill>
                <a:schemeClr val="tx1"/>
              </a:solidFill>
              <a:prstDash val="lgDash"/>
            </a:ln>
          </c:spPr>
          <c:marker>
            <c:symbol val="none"/>
          </c:marker>
          <c:xVal>
            <c:numRef>
              <c:f>Sheet1!$A$2:$A$138</c:f>
              <c:numCache>
                <c:formatCode>General</c:formatCode>
                <c:ptCount val="137"/>
                <c:pt idx="0">
                  <c:v>-5</c:v>
                </c:pt>
                <c:pt idx="1">
                  <c:v>-4.99</c:v>
                </c:pt>
                <c:pt idx="2">
                  <c:v>-4.9800000000000004</c:v>
                </c:pt>
                <c:pt idx="3">
                  <c:v>-4.9700000000000024</c:v>
                </c:pt>
                <c:pt idx="4">
                  <c:v>-4.9600000000000009</c:v>
                </c:pt>
                <c:pt idx="5">
                  <c:v>-4.9500000000000011</c:v>
                </c:pt>
                <c:pt idx="6">
                  <c:v>-4.9400000000000013</c:v>
                </c:pt>
                <c:pt idx="7">
                  <c:v>-4.9300000000000024</c:v>
                </c:pt>
                <c:pt idx="8">
                  <c:v>-4.9200000000000017</c:v>
                </c:pt>
                <c:pt idx="9">
                  <c:v>-4.9100000000000019</c:v>
                </c:pt>
                <c:pt idx="10">
                  <c:v>-4.9000000000000021</c:v>
                </c:pt>
                <c:pt idx="11">
                  <c:v>-4.8900000000000015</c:v>
                </c:pt>
                <c:pt idx="12">
                  <c:v>-4.8800000000000026</c:v>
                </c:pt>
                <c:pt idx="13">
                  <c:v>-4.8700000000000028</c:v>
                </c:pt>
                <c:pt idx="14">
                  <c:v>-4.8599999999999985</c:v>
                </c:pt>
                <c:pt idx="15">
                  <c:v>-4.8500000000000005</c:v>
                </c:pt>
                <c:pt idx="16">
                  <c:v>-4.8400000000000025</c:v>
                </c:pt>
                <c:pt idx="17">
                  <c:v>-4.8300000000000036</c:v>
                </c:pt>
                <c:pt idx="18">
                  <c:v>-4.8199999999999985</c:v>
                </c:pt>
                <c:pt idx="19">
                  <c:v>-4.8100000000000041</c:v>
                </c:pt>
                <c:pt idx="20">
                  <c:v>-4.8000000000000043</c:v>
                </c:pt>
                <c:pt idx="21">
                  <c:v>-4.7900000000000054</c:v>
                </c:pt>
                <c:pt idx="22">
                  <c:v>-4.7800000000000074</c:v>
                </c:pt>
                <c:pt idx="23">
                  <c:v>-4.7700000000000093</c:v>
                </c:pt>
                <c:pt idx="24">
                  <c:v>-4.7600000000000051</c:v>
                </c:pt>
                <c:pt idx="25">
                  <c:v>-4.7500000000000053</c:v>
                </c:pt>
                <c:pt idx="26">
                  <c:v>-4.7400000000000064</c:v>
                </c:pt>
                <c:pt idx="27">
                  <c:v>-4.7300000000000084</c:v>
                </c:pt>
                <c:pt idx="28">
                  <c:v>-4.720000000000006</c:v>
                </c:pt>
                <c:pt idx="29">
                  <c:v>-4.7100000000000062</c:v>
                </c:pt>
                <c:pt idx="30">
                  <c:v>-4.7000000000000064</c:v>
                </c:pt>
                <c:pt idx="31">
                  <c:v>-4.6900000000000066</c:v>
                </c:pt>
                <c:pt idx="32">
                  <c:v>-4.6800000000000068</c:v>
                </c:pt>
                <c:pt idx="33">
                  <c:v>-4.670000000000007</c:v>
                </c:pt>
                <c:pt idx="34">
                  <c:v>-4.6600000000000055</c:v>
                </c:pt>
                <c:pt idx="35">
                  <c:v>-4.6500000000000075</c:v>
                </c:pt>
                <c:pt idx="36">
                  <c:v>-4.6400000000000077</c:v>
                </c:pt>
                <c:pt idx="37">
                  <c:v>-4.6300000000000079</c:v>
                </c:pt>
                <c:pt idx="38">
                  <c:v>-4.6200000000000045</c:v>
                </c:pt>
                <c:pt idx="39">
                  <c:v>-4.6100000000000065</c:v>
                </c:pt>
                <c:pt idx="40">
                  <c:v>-4.6000000000000085</c:v>
                </c:pt>
                <c:pt idx="41">
                  <c:v>-4.5900000000000087</c:v>
                </c:pt>
                <c:pt idx="42">
                  <c:v>-4.580000000000009</c:v>
                </c:pt>
                <c:pt idx="43">
                  <c:v>-4.5700000000000092</c:v>
                </c:pt>
                <c:pt idx="44">
                  <c:v>-4.5600000000000085</c:v>
                </c:pt>
                <c:pt idx="45">
                  <c:v>-4.5500000000000096</c:v>
                </c:pt>
                <c:pt idx="46">
                  <c:v>-4.5400000000000098</c:v>
                </c:pt>
                <c:pt idx="47">
                  <c:v>-4.53000000000001</c:v>
                </c:pt>
                <c:pt idx="48">
                  <c:v>-4.5200000000000085</c:v>
                </c:pt>
                <c:pt idx="49">
                  <c:v>-4.5100000000000096</c:v>
                </c:pt>
                <c:pt idx="50">
                  <c:v>-4.5000000000000107</c:v>
                </c:pt>
                <c:pt idx="51">
                  <c:v>-4.2500000000000107</c:v>
                </c:pt>
                <c:pt idx="52">
                  <c:v>-4.0000000000000107</c:v>
                </c:pt>
                <c:pt idx="53">
                  <c:v>-3.7500000000000111</c:v>
                </c:pt>
                <c:pt idx="54">
                  <c:v>-3.5000000000000111</c:v>
                </c:pt>
                <c:pt idx="55">
                  <c:v>-3.2500000000000111</c:v>
                </c:pt>
                <c:pt idx="56">
                  <c:v>-3.0000000000000111</c:v>
                </c:pt>
                <c:pt idx="57">
                  <c:v>-2.7500000000000111</c:v>
                </c:pt>
                <c:pt idx="58">
                  <c:v>-2.5000000000000111</c:v>
                </c:pt>
                <c:pt idx="59">
                  <c:v>-2.2500000000000111</c:v>
                </c:pt>
                <c:pt idx="60">
                  <c:v>-2.0000000000000111</c:v>
                </c:pt>
                <c:pt idx="61">
                  <c:v>-1.7500000000000107</c:v>
                </c:pt>
                <c:pt idx="62">
                  <c:v>-1.5000000000000107</c:v>
                </c:pt>
                <c:pt idx="63">
                  <c:v>-1.2500000000000107</c:v>
                </c:pt>
                <c:pt idx="64">
                  <c:v>-1.0000000000000107</c:v>
                </c:pt>
                <c:pt idx="65">
                  <c:v>-0.75000000000001465</c:v>
                </c:pt>
                <c:pt idx="66">
                  <c:v>-0.50000000000001066</c:v>
                </c:pt>
                <c:pt idx="67">
                  <c:v>-0.25000000000001066</c:v>
                </c:pt>
                <c:pt idx="68">
                  <c:v>0</c:v>
                </c:pt>
                <c:pt idx="69">
                  <c:v>0.25</c:v>
                </c:pt>
                <c:pt idx="70">
                  <c:v>0.5</c:v>
                </c:pt>
                <c:pt idx="71">
                  <c:v>0.75000000000000766</c:v>
                </c:pt>
                <c:pt idx="72">
                  <c:v>1</c:v>
                </c:pt>
                <c:pt idx="73">
                  <c:v>1.25</c:v>
                </c:pt>
                <c:pt idx="74">
                  <c:v>1.5</c:v>
                </c:pt>
                <c:pt idx="75">
                  <c:v>1.75</c:v>
                </c:pt>
                <c:pt idx="76">
                  <c:v>2</c:v>
                </c:pt>
                <c:pt idx="77">
                  <c:v>2.25</c:v>
                </c:pt>
                <c:pt idx="78">
                  <c:v>2.5</c:v>
                </c:pt>
                <c:pt idx="79">
                  <c:v>2.75</c:v>
                </c:pt>
                <c:pt idx="80">
                  <c:v>3</c:v>
                </c:pt>
                <c:pt idx="81">
                  <c:v>3.25</c:v>
                </c:pt>
                <c:pt idx="82">
                  <c:v>3.5</c:v>
                </c:pt>
                <c:pt idx="83">
                  <c:v>3.75</c:v>
                </c:pt>
                <c:pt idx="84">
                  <c:v>4</c:v>
                </c:pt>
                <c:pt idx="85">
                  <c:v>4.25</c:v>
                </c:pt>
                <c:pt idx="86">
                  <c:v>4.5</c:v>
                </c:pt>
                <c:pt idx="87">
                  <c:v>4.51</c:v>
                </c:pt>
                <c:pt idx="88">
                  <c:v>4.5199999999999996</c:v>
                </c:pt>
                <c:pt idx="89">
                  <c:v>4.5299999999999985</c:v>
                </c:pt>
                <c:pt idx="90">
                  <c:v>4.5399999999999991</c:v>
                </c:pt>
                <c:pt idx="91">
                  <c:v>4.5499999999999989</c:v>
                </c:pt>
                <c:pt idx="92">
                  <c:v>4.5599999999999987</c:v>
                </c:pt>
                <c:pt idx="93">
                  <c:v>4.5699999999999985</c:v>
                </c:pt>
                <c:pt idx="94">
                  <c:v>4.5799999999999983</c:v>
                </c:pt>
                <c:pt idx="95">
                  <c:v>4.5899999999999981</c:v>
                </c:pt>
                <c:pt idx="96">
                  <c:v>4.5999999999999979</c:v>
                </c:pt>
                <c:pt idx="97">
                  <c:v>4.6099999999999977</c:v>
                </c:pt>
                <c:pt idx="98">
                  <c:v>4.6199999999999966</c:v>
                </c:pt>
                <c:pt idx="99">
                  <c:v>4.6299999999999955</c:v>
                </c:pt>
                <c:pt idx="100">
                  <c:v>4.639999999999997</c:v>
                </c:pt>
                <c:pt idx="101">
                  <c:v>4.6499999999999968</c:v>
                </c:pt>
                <c:pt idx="102">
                  <c:v>4.6599999999999966</c:v>
                </c:pt>
                <c:pt idx="103">
                  <c:v>4.6699999999999955</c:v>
                </c:pt>
                <c:pt idx="104">
                  <c:v>4.6799999999999962</c:v>
                </c:pt>
                <c:pt idx="105">
                  <c:v>4.6899999999999959</c:v>
                </c:pt>
                <c:pt idx="106">
                  <c:v>4.6999999999999957</c:v>
                </c:pt>
                <c:pt idx="107">
                  <c:v>4.7099999999999964</c:v>
                </c:pt>
                <c:pt idx="108">
                  <c:v>4.7199999999999953</c:v>
                </c:pt>
                <c:pt idx="109">
                  <c:v>4.7299999999999951</c:v>
                </c:pt>
                <c:pt idx="110">
                  <c:v>4.7399999999999984</c:v>
                </c:pt>
                <c:pt idx="111">
                  <c:v>4.7499999999999964</c:v>
                </c:pt>
                <c:pt idx="112">
                  <c:v>4.7599999999999953</c:v>
                </c:pt>
                <c:pt idx="113">
                  <c:v>4.7699999999999942</c:v>
                </c:pt>
                <c:pt idx="114">
                  <c:v>4.7799999999999994</c:v>
                </c:pt>
                <c:pt idx="115">
                  <c:v>4.7899999999999938</c:v>
                </c:pt>
                <c:pt idx="116">
                  <c:v>4.7999999999999936</c:v>
                </c:pt>
                <c:pt idx="117">
                  <c:v>4.8099999999999925</c:v>
                </c:pt>
                <c:pt idx="118">
                  <c:v>4.8199999999999905</c:v>
                </c:pt>
                <c:pt idx="119">
                  <c:v>4.8299999999999885</c:v>
                </c:pt>
                <c:pt idx="120">
                  <c:v>4.8399999999999928</c:v>
                </c:pt>
                <c:pt idx="121">
                  <c:v>4.8499999999999925</c:v>
                </c:pt>
                <c:pt idx="122">
                  <c:v>4.8599999999999905</c:v>
                </c:pt>
                <c:pt idx="123">
                  <c:v>4.8699999999999886</c:v>
                </c:pt>
                <c:pt idx="124">
                  <c:v>4.8799999999999919</c:v>
                </c:pt>
                <c:pt idx="125">
                  <c:v>4.8899999999999917</c:v>
                </c:pt>
                <c:pt idx="126">
                  <c:v>4.8999999999999915</c:v>
                </c:pt>
                <c:pt idx="127">
                  <c:v>4.9099999999999913</c:v>
                </c:pt>
                <c:pt idx="128">
                  <c:v>4.919999999999991</c:v>
                </c:pt>
                <c:pt idx="129">
                  <c:v>4.9299999999999908</c:v>
                </c:pt>
                <c:pt idx="130">
                  <c:v>4.9399999999999924</c:v>
                </c:pt>
                <c:pt idx="131">
                  <c:v>4.9499999999999904</c:v>
                </c:pt>
                <c:pt idx="132">
                  <c:v>4.9599999999999902</c:v>
                </c:pt>
                <c:pt idx="133">
                  <c:v>4.96999999999999</c:v>
                </c:pt>
                <c:pt idx="134">
                  <c:v>4.9799999999999924</c:v>
                </c:pt>
                <c:pt idx="135">
                  <c:v>4.9899999999999904</c:v>
                </c:pt>
                <c:pt idx="136">
                  <c:v>4.9999999999999893</c:v>
                </c:pt>
              </c:numCache>
            </c:numRef>
          </c:xVal>
          <c:yVal>
            <c:numRef>
              <c:f>Sheet1!$C$2:$C$138</c:f>
              <c:numCache>
                <c:formatCode>General</c:formatCode>
                <c:ptCount val="137"/>
                <c:pt idx="0">
                  <c:v>0</c:v>
                </c:pt>
                <c:pt idx="1">
                  <c:v>7.9920000000000112E-3</c:v>
                </c:pt>
                <c:pt idx="2">
                  <c:v>1.5967999999999542E-2</c:v>
                </c:pt>
                <c:pt idx="3">
                  <c:v>2.3927999999999477E-2</c:v>
                </c:pt>
                <c:pt idx="4">
                  <c:v>3.1871999999999692E-2</c:v>
                </c:pt>
                <c:pt idx="5">
                  <c:v>3.9799999999999176E-2</c:v>
                </c:pt>
                <c:pt idx="6">
                  <c:v>4.7712000000000025E-2</c:v>
                </c:pt>
                <c:pt idx="7">
                  <c:v>5.5607999999999012E-2</c:v>
                </c:pt>
                <c:pt idx="8">
                  <c:v>6.3487999999998934E-2</c:v>
                </c:pt>
                <c:pt idx="9">
                  <c:v>7.1351999999998333E-2</c:v>
                </c:pt>
                <c:pt idx="10">
                  <c:v>7.9199999999999104E-2</c:v>
                </c:pt>
                <c:pt idx="11">
                  <c:v>8.7031999999998527E-2</c:v>
                </c:pt>
                <c:pt idx="12">
                  <c:v>9.4847999999998267E-2</c:v>
                </c:pt>
                <c:pt idx="13">
                  <c:v>0.1026479999999963</c:v>
                </c:pt>
                <c:pt idx="14">
                  <c:v>0.11043199999999583</c:v>
                </c:pt>
                <c:pt idx="15">
                  <c:v>0.11819999999999738</c:v>
                </c:pt>
                <c:pt idx="16">
                  <c:v>0.1259519999999977</c:v>
                </c:pt>
                <c:pt idx="17">
                  <c:v>0.13368799999999714</c:v>
                </c:pt>
                <c:pt idx="18">
                  <c:v>0.14140799999999937</c:v>
                </c:pt>
                <c:pt idx="19">
                  <c:v>0.14911199999999691</c:v>
                </c:pt>
                <c:pt idx="20">
                  <c:v>0.15680000000000008</c:v>
                </c:pt>
                <c:pt idx="21">
                  <c:v>0.16447199999999684</c:v>
                </c:pt>
                <c:pt idx="22">
                  <c:v>0.17212799999999628</c:v>
                </c:pt>
                <c:pt idx="23">
                  <c:v>0.17976799999999898</c:v>
                </c:pt>
                <c:pt idx="24">
                  <c:v>0.18739199999999828</c:v>
                </c:pt>
                <c:pt idx="25">
                  <c:v>0.19499999999999817</c:v>
                </c:pt>
                <c:pt idx="26">
                  <c:v>0.20259199999999591</c:v>
                </c:pt>
                <c:pt idx="27">
                  <c:v>0.21016799999999591</c:v>
                </c:pt>
                <c:pt idx="28">
                  <c:v>0.21772799999999776</c:v>
                </c:pt>
                <c:pt idx="29">
                  <c:v>0.22527199999999525</c:v>
                </c:pt>
                <c:pt idx="30">
                  <c:v>0.23279999999999773</c:v>
                </c:pt>
                <c:pt idx="31">
                  <c:v>0.24031199999999694</c:v>
                </c:pt>
                <c:pt idx="32">
                  <c:v>0.24780799999999681</c:v>
                </c:pt>
                <c:pt idx="33">
                  <c:v>0.25528799999999963</c:v>
                </c:pt>
                <c:pt idx="34">
                  <c:v>0.26275199999999432</c:v>
                </c:pt>
                <c:pt idx="35">
                  <c:v>0.27019999999999822</c:v>
                </c:pt>
                <c:pt idx="36">
                  <c:v>0.27763199999999488</c:v>
                </c:pt>
                <c:pt idx="37">
                  <c:v>0.28504799999999947</c:v>
                </c:pt>
                <c:pt idx="38">
                  <c:v>0.29244800000000032</c:v>
                </c:pt>
                <c:pt idx="39">
                  <c:v>0.29983200000000026</c:v>
                </c:pt>
                <c:pt idx="40">
                  <c:v>0.30719999999999936</c:v>
                </c:pt>
                <c:pt idx="41">
                  <c:v>0.31455200000000072</c:v>
                </c:pt>
                <c:pt idx="42">
                  <c:v>0.3218880000000035</c:v>
                </c:pt>
                <c:pt idx="43">
                  <c:v>0.32920800000000067</c:v>
                </c:pt>
                <c:pt idx="44">
                  <c:v>0.33651200000000192</c:v>
                </c:pt>
                <c:pt idx="45">
                  <c:v>0.34379999999999677</c:v>
                </c:pt>
                <c:pt idx="46">
                  <c:v>0.35107200000000022</c:v>
                </c:pt>
                <c:pt idx="47">
                  <c:v>0.35832800000000192</c:v>
                </c:pt>
                <c:pt idx="48">
                  <c:v>0.36556800000000061</c:v>
                </c:pt>
                <c:pt idx="49">
                  <c:v>0.37279199999999707</c:v>
                </c:pt>
                <c:pt idx="50">
                  <c:v>0.38000000000000039</c:v>
                </c:pt>
                <c:pt idx="51">
                  <c:v>0.55499999999999283</c:v>
                </c:pt>
                <c:pt idx="52">
                  <c:v>0.71999999999999365</c:v>
                </c:pt>
                <c:pt idx="53">
                  <c:v>0.87500000000000211</c:v>
                </c:pt>
                <c:pt idx="54">
                  <c:v>1.0199999999999714</c:v>
                </c:pt>
                <c:pt idx="55">
                  <c:v>1.1549999999999938</c:v>
                </c:pt>
                <c:pt idx="56">
                  <c:v>1.279999999999972</c:v>
                </c:pt>
                <c:pt idx="57">
                  <c:v>1.3949999999999938</c:v>
                </c:pt>
                <c:pt idx="58">
                  <c:v>1.4999999999999702</c:v>
                </c:pt>
                <c:pt idx="59">
                  <c:v>1.5949999999999958</c:v>
                </c:pt>
                <c:pt idx="60">
                  <c:v>1.6799999999999815</c:v>
                </c:pt>
                <c:pt idx="61">
                  <c:v>1.7549999999999801</c:v>
                </c:pt>
                <c:pt idx="62">
                  <c:v>1.8199999999999779</c:v>
                </c:pt>
                <c:pt idx="63">
                  <c:v>1.8749999999999978</c:v>
                </c:pt>
                <c:pt idx="64">
                  <c:v>1.9199999999999833</c:v>
                </c:pt>
                <c:pt idx="65">
                  <c:v>1.9549999999999979</c:v>
                </c:pt>
                <c:pt idx="66">
                  <c:v>1.9799999999999978</c:v>
                </c:pt>
                <c:pt idx="67">
                  <c:v>1.9949999999999997</c:v>
                </c:pt>
                <c:pt idx="68">
                  <c:v>2</c:v>
                </c:pt>
                <c:pt idx="69">
                  <c:v>1.9950000000000001</c:v>
                </c:pt>
                <c:pt idx="70">
                  <c:v>1.9800000000000164</c:v>
                </c:pt>
                <c:pt idx="71">
                  <c:v>1.9550000000000001</c:v>
                </c:pt>
                <c:pt idx="72">
                  <c:v>1.9200000000000021</c:v>
                </c:pt>
                <c:pt idx="73">
                  <c:v>1.875</c:v>
                </c:pt>
                <c:pt idx="74">
                  <c:v>1.82</c:v>
                </c:pt>
                <c:pt idx="75">
                  <c:v>1.7549999999999832</c:v>
                </c:pt>
                <c:pt idx="76">
                  <c:v>1.6800000000000141</c:v>
                </c:pt>
                <c:pt idx="77">
                  <c:v>1.595</c:v>
                </c:pt>
                <c:pt idx="78">
                  <c:v>1.5</c:v>
                </c:pt>
                <c:pt idx="79">
                  <c:v>1.395</c:v>
                </c:pt>
                <c:pt idx="80">
                  <c:v>1.28</c:v>
                </c:pt>
                <c:pt idx="81">
                  <c:v>1.1549999999999998</c:v>
                </c:pt>
                <c:pt idx="82">
                  <c:v>1.02</c:v>
                </c:pt>
                <c:pt idx="83">
                  <c:v>0.87500000000000766</c:v>
                </c:pt>
                <c:pt idx="84">
                  <c:v>0.71999999999999975</c:v>
                </c:pt>
                <c:pt idx="85">
                  <c:v>0.5550000000000006</c:v>
                </c:pt>
                <c:pt idx="86">
                  <c:v>0.38000000000000395</c:v>
                </c:pt>
                <c:pt idx="87">
                  <c:v>0.37279200000000035</c:v>
                </c:pt>
                <c:pt idx="88">
                  <c:v>0.36556800000000422</c:v>
                </c:pt>
                <c:pt idx="89">
                  <c:v>0.35832800000000586</c:v>
                </c:pt>
                <c:pt idx="90">
                  <c:v>0.35107200000000088</c:v>
                </c:pt>
                <c:pt idx="91">
                  <c:v>0.34380000000000088</c:v>
                </c:pt>
                <c:pt idx="92">
                  <c:v>0.33651200000000675</c:v>
                </c:pt>
                <c:pt idx="93">
                  <c:v>0.32920800000000483</c:v>
                </c:pt>
                <c:pt idx="94">
                  <c:v>0.32188800000000911</c:v>
                </c:pt>
                <c:pt idx="95">
                  <c:v>0.31455200000000288</c:v>
                </c:pt>
                <c:pt idx="96">
                  <c:v>0.30720000000000147</c:v>
                </c:pt>
                <c:pt idx="97">
                  <c:v>0.29983200000000187</c:v>
                </c:pt>
                <c:pt idx="98">
                  <c:v>0.29244800000000182</c:v>
                </c:pt>
                <c:pt idx="99">
                  <c:v>0.28504800000000197</c:v>
                </c:pt>
                <c:pt idx="100">
                  <c:v>0.27763200000000227</c:v>
                </c:pt>
                <c:pt idx="101">
                  <c:v>0.27020000000000222</c:v>
                </c:pt>
                <c:pt idx="102">
                  <c:v>0.26275200000000276</c:v>
                </c:pt>
                <c:pt idx="103">
                  <c:v>0.25528800000000262</c:v>
                </c:pt>
                <c:pt idx="104">
                  <c:v>0.24780800000000291</c:v>
                </c:pt>
                <c:pt idx="105">
                  <c:v>0.24031200000000341</c:v>
                </c:pt>
                <c:pt idx="106">
                  <c:v>0.23280000000000323</c:v>
                </c:pt>
                <c:pt idx="107">
                  <c:v>0.22527200000000347</c:v>
                </c:pt>
                <c:pt idx="108">
                  <c:v>0.21772800000000544</c:v>
                </c:pt>
                <c:pt idx="109">
                  <c:v>0.21016800000000346</c:v>
                </c:pt>
                <c:pt idx="110">
                  <c:v>0.20259200000000391</c:v>
                </c:pt>
                <c:pt idx="111">
                  <c:v>0.19500000000000406</c:v>
                </c:pt>
                <c:pt idx="112">
                  <c:v>0.18739200000000444</c:v>
                </c:pt>
                <c:pt idx="113">
                  <c:v>0.17976800000000662</c:v>
                </c:pt>
                <c:pt idx="114">
                  <c:v>0.1721280000000045</c:v>
                </c:pt>
                <c:pt idx="115">
                  <c:v>0.16447200000000484</c:v>
                </c:pt>
                <c:pt idx="116">
                  <c:v>0.15680000000000494</c:v>
                </c:pt>
                <c:pt idx="117">
                  <c:v>0.14911200000000524</c:v>
                </c:pt>
                <c:pt idx="118">
                  <c:v>0.14140800000000694</c:v>
                </c:pt>
                <c:pt idx="119">
                  <c:v>0.13368800000000536</c:v>
                </c:pt>
                <c:pt idx="120">
                  <c:v>0.12595200000000564</c:v>
                </c:pt>
                <c:pt idx="121">
                  <c:v>0.11820000000000563</c:v>
                </c:pt>
                <c:pt idx="122">
                  <c:v>0.11043200000000608</c:v>
                </c:pt>
                <c:pt idx="123">
                  <c:v>0.10264800000000607</c:v>
                </c:pt>
                <c:pt idx="124">
                  <c:v>9.4848000000006261E-2</c:v>
                </c:pt>
                <c:pt idx="125">
                  <c:v>8.703200000000666E-2</c:v>
                </c:pt>
                <c:pt idx="126">
                  <c:v>7.9200000000006834E-2</c:v>
                </c:pt>
                <c:pt idx="127">
                  <c:v>7.1352000000006993E-2</c:v>
                </c:pt>
                <c:pt idx="128">
                  <c:v>6.3488000000007094E-2</c:v>
                </c:pt>
                <c:pt idx="129">
                  <c:v>5.5608000000006992E-2</c:v>
                </c:pt>
                <c:pt idx="130">
                  <c:v>4.7712000000008851E-2</c:v>
                </c:pt>
                <c:pt idx="131">
                  <c:v>3.9800000000007614E-2</c:v>
                </c:pt>
                <c:pt idx="132">
                  <c:v>3.1872000000007956E-2</c:v>
                </c:pt>
                <c:pt idx="133">
                  <c:v>2.3928000000007933E-2</c:v>
                </c:pt>
                <c:pt idx="134">
                  <c:v>1.5968000000007983E-2</c:v>
                </c:pt>
                <c:pt idx="135">
                  <c:v>7.9920000000084403E-3</c:v>
                </c:pt>
                <c:pt idx="136">
                  <c:v>0</c:v>
                </c:pt>
              </c:numCache>
            </c:numRef>
          </c:yVal>
          <c:smooth val="1"/>
        </c:ser>
        <c:dLbls>
          <c:showLegendKey val="0"/>
          <c:showVal val="0"/>
          <c:showCatName val="0"/>
          <c:showSerName val="0"/>
          <c:showPercent val="0"/>
          <c:showBubbleSize val="0"/>
        </c:dLbls>
        <c:axId val="70856064"/>
        <c:axId val="70858368"/>
      </c:scatterChart>
      <c:valAx>
        <c:axId val="70856064"/>
        <c:scaling>
          <c:orientation val="minMax"/>
        </c:scaling>
        <c:delete val="0"/>
        <c:axPos val="b"/>
        <c:numFmt formatCode="General" sourceLinked="1"/>
        <c:majorTickMark val="out"/>
        <c:minorTickMark val="none"/>
        <c:tickLblPos val="nextTo"/>
        <c:crossAx val="70858368"/>
        <c:crosses val="autoZero"/>
        <c:crossBetween val="midCat"/>
        <c:majorUnit val="1"/>
      </c:valAx>
      <c:valAx>
        <c:axId val="70858368"/>
        <c:scaling>
          <c:orientation val="minMax"/>
        </c:scaling>
        <c:delete val="0"/>
        <c:axPos val="l"/>
        <c:numFmt formatCode="General" sourceLinked="1"/>
        <c:majorTickMark val="out"/>
        <c:minorTickMark val="none"/>
        <c:tickLblPos val="nextTo"/>
        <c:crossAx val="70856064"/>
        <c:crosses val="autoZero"/>
        <c:crossBetween val="midCat"/>
        <c:majorUnit val="1"/>
        <c:minorUnit val="0.5"/>
      </c:valAx>
      <c:spPr>
        <a:ln>
          <a:noFill/>
        </a:ln>
      </c:spPr>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5A258FE-80C3-401B-90A0-BB3F0AD97954}" type="datetimeFigureOut">
              <a:rPr lang="en-US" smtClean="0"/>
              <a:pPr/>
              <a:t>10/13/2015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BF337C5-CBFC-42F0-8AB2-455260553808}" type="slidenum">
              <a:rPr lang="en-US" smtClean="0"/>
              <a:pPr/>
              <a:t>‹#›</a:t>
            </a:fld>
            <a:endParaRPr lang="en-US" dirty="0"/>
          </a:p>
        </p:txBody>
      </p:sp>
    </p:spTree>
    <p:extLst>
      <p:ext uri="{BB962C8B-B14F-4D97-AF65-F5344CB8AC3E}">
        <p14:creationId xmlns:p14="http://schemas.microsoft.com/office/powerpoint/2010/main" val="79173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337C5-CBFC-42F0-8AB2-455260553808}" type="slidenum">
              <a:rPr lang="en-US" smtClean="0"/>
              <a:pPr/>
              <a:t>3</a:t>
            </a:fld>
            <a:endParaRPr lang="en-US" dirty="0"/>
          </a:p>
        </p:txBody>
      </p:sp>
    </p:spTree>
    <p:extLst>
      <p:ext uri="{BB962C8B-B14F-4D97-AF65-F5344CB8AC3E}">
        <p14:creationId xmlns:p14="http://schemas.microsoft.com/office/powerpoint/2010/main" val="1734766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337C5-CBFC-42F0-8AB2-455260553808}" type="slidenum">
              <a:rPr lang="en-US" smtClean="0"/>
              <a:pPr/>
              <a:t>16</a:t>
            </a:fld>
            <a:endParaRPr lang="en-US" dirty="0"/>
          </a:p>
        </p:txBody>
      </p:sp>
    </p:spTree>
    <p:extLst>
      <p:ext uri="{BB962C8B-B14F-4D97-AF65-F5344CB8AC3E}">
        <p14:creationId xmlns:p14="http://schemas.microsoft.com/office/powerpoint/2010/main" val="3361478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337C5-CBFC-42F0-8AB2-455260553808}" type="slidenum">
              <a:rPr lang="en-US" smtClean="0"/>
              <a:pPr/>
              <a:t>17</a:t>
            </a:fld>
            <a:endParaRPr lang="en-US" dirty="0"/>
          </a:p>
        </p:txBody>
      </p:sp>
    </p:spTree>
    <p:extLst>
      <p:ext uri="{BB962C8B-B14F-4D97-AF65-F5344CB8AC3E}">
        <p14:creationId xmlns:p14="http://schemas.microsoft.com/office/powerpoint/2010/main" val="199573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337C5-CBFC-42F0-8AB2-455260553808}" type="slidenum">
              <a:rPr lang="en-US" smtClean="0"/>
              <a:pPr/>
              <a:t>18</a:t>
            </a:fld>
            <a:endParaRPr lang="en-US" dirty="0"/>
          </a:p>
        </p:txBody>
      </p:sp>
    </p:spTree>
    <p:extLst>
      <p:ext uri="{BB962C8B-B14F-4D97-AF65-F5344CB8AC3E}">
        <p14:creationId xmlns:p14="http://schemas.microsoft.com/office/powerpoint/2010/main" val="2705093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337C5-CBFC-42F0-8AB2-455260553808}" type="slidenum">
              <a:rPr lang="en-US" smtClean="0"/>
              <a:pPr/>
              <a:t>19</a:t>
            </a:fld>
            <a:endParaRPr lang="en-US" dirty="0"/>
          </a:p>
        </p:txBody>
      </p:sp>
    </p:spTree>
    <p:extLst>
      <p:ext uri="{BB962C8B-B14F-4D97-AF65-F5344CB8AC3E}">
        <p14:creationId xmlns:p14="http://schemas.microsoft.com/office/powerpoint/2010/main" val="1749397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337C5-CBFC-42F0-8AB2-455260553808}" type="slidenum">
              <a:rPr lang="en-US" smtClean="0"/>
              <a:pPr/>
              <a:t>20</a:t>
            </a:fld>
            <a:endParaRPr lang="en-US" dirty="0"/>
          </a:p>
        </p:txBody>
      </p:sp>
    </p:spTree>
    <p:extLst>
      <p:ext uri="{BB962C8B-B14F-4D97-AF65-F5344CB8AC3E}">
        <p14:creationId xmlns:p14="http://schemas.microsoft.com/office/powerpoint/2010/main" val="112791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337C5-CBFC-42F0-8AB2-455260553808}" type="slidenum">
              <a:rPr lang="en-US" smtClean="0"/>
              <a:pPr/>
              <a:t>4</a:t>
            </a:fld>
            <a:endParaRPr lang="en-US" dirty="0"/>
          </a:p>
        </p:txBody>
      </p:sp>
    </p:spTree>
    <p:extLst>
      <p:ext uri="{BB962C8B-B14F-4D97-AF65-F5344CB8AC3E}">
        <p14:creationId xmlns:p14="http://schemas.microsoft.com/office/powerpoint/2010/main" val="270864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337C5-CBFC-42F0-8AB2-455260553808}" type="slidenum">
              <a:rPr lang="en-US" smtClean="0"/>
              <a:pPr/>
              <a:t>5</a:t>
            </a:fld>
            <a:endParaRPr lang="en-US" dirty="0"/>
          </a:p>
        </p:txBody>
      </p:sp>
    </p:spTree>
    <p:extLst>
      <p:ext uri="{BB962C8B-B14F-4D97-AF65-F5344CB8AC3E}">
        <p14:creationId xmlns:p14="http://schemas.microsoft.com/office/powerpoint/2010/main" val="196114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adapts the two dimensional lift calculated via the Kutta-Joukowski theorem to the lift created by an object with span (a third dimension)!</a:t>
            </a:r>
            <a:endParaRPr lang="en-US" dirty="0"/>
          </a:p>
        </p:txBody>
      </p:sp>
      <p:sp>
        <p:nvSpPr>
          <p:cNvPr id="4" name="Slide Number Placeholder 3"/>
          <p:cNvSpPr>
            <a:spLocks noGrp="1"/>
          </p:cNvSpPr>
          <p:nvPr>
            <p:ph type="sldNum" sz="quarter" idx="10"/>
          </p:nvPr>
        </p:nvSpPr>
        <p:spPr/>
        <p:txBody>
          <a:bodyPr/>
          <a:lstStyle/>
          <a:p>
            <a:fld id="{3BF337C5-CBFC-42F0-8AB2-455260553808}" type="slidenum">
              <a:rPr lang="en-US" smtClean="0"/>
              <a:pPr/>
              <a:t>6</a:t>
            </a:fld>
            <a:endParaRPr lang="en-US" dirty="0"/>
          </a:p>
        </p:txBody>
      </p:sp>
    </p:spTree>
    <p:extLst>
      <p:ext uri="{BB962C8B-B14F-4D97-AF65-F5344CB8AC3E}">
        <p14:creationId xmlns:p14="http://schemas.microsoft.com/office/powerpoint/2010/main" val="151364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Munk,</a:t>
            </a:r>
            <a:r>
              <a:rPr lang="en-US" baseline="0" dirty="0" smtClean="0"/>
              <a:t> a student and colleague of </a:t>
            </a:r>
            <a:r>
              <a:rPr lang="en-US" baseline="0" dirty="0" err="1" smtClean="0"/>
              <a:t>Prandtl’s</a:t>
            </a:r>
            <a:r>
              <a:rPr lang="en-US" baseline="0" dirty="0" smtClean="0"/>
              <a:t>, coined the term induced drag in 1918, aided Prandtl along with Albert Betz in developing the lifting line theory, and determined the necessary condition for achieving the minimum induced drag value (i.e. a constant downwash along the lifting line). This was accomplished via the elliptical circulation distribution.</a:t>
            </a:r>
            <a:endParaRPr lang="en-US" dirty="0"/>
          </a:p>
        </p:txBody>
      </p:sp>
      <p:sp>
        <p:nvSpPr>
          <p:cNvPr id="4" name="Slide Number Placeholder 3"/>
          <p:cNvSpPr>
            <a:spLocks noGrp="1"/>
          </p:cNvSpPr>
          <p:nvPr>
            <p:ph type="sldNum" sz="quarter" idx="10"/>
          </p:nvPr>
        </p:nvSpPr>
        <p:spPr/>
        <p:txBody>
          <a:bodyPr/>
          <a:lstStyle/>
          <a:p>
            <a:fld id="{3BF337C5-CBFC-42F0-8AB2-455260553808}" type="slidenum">
              <a:rPr lang="en-US" smtClean="0"/>
              <a:pPr/>
              <a:t>7</a:t>
            </a:fld>
            <a:endParaRPr lang="en-US" dirty="0"/>
          </a:p>
        </p:txBody>
      </p:sp>
    </p:spTree>
    <p:extLst>
      <p:ext uri="{BB962C8B-B14F-4D97-AF65-F5344CB8AC3E}">
        <p14:creationId xmlns:p14="http://schemas.microsoft.com/office/powerpoint/2010/main" val="223976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337C5-CBFC-42F0-8AB2-455260553808}" type="slidenum">
              <a:rPr lang="en-US" smtClean="0"/>
              <a:pPr/>
              <a:t>8</a:t>
            </a:fld>
            <a:endParaRPr lang="en-US" dirty="0"/>
          </a:p>
        </p:txBody>
      </p:sp>
    </p:spTree>
    <p:extLst>
      <p:ext uri="{BB962C8B-B14F-4D97-AF65-F5344CB8AC3E}">
        <p14:creationId xmlns:p14="http://schemas.microsoft.com/office/powerpoint/2010/main" val="181293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t>
            </a:r>
          </a:p>
          <a:p>
            <a:r>
              <a:rPr lang="en-US" baseline="0" dirty="0" smtClean="0"/>
              <a:t>0-4: Creeping, Stokes flow, nearly symmetric streamlines</a:t>
            </a:r>
          </a:p>
          <a:p>
            <a:r>
              <a:rPr lang="en-US" baseline="0" dirty="0" smtClean="0"/>
              <a:t>4-40: Stable attached vortices symmetric about the flow axis</a:t>
            </a:r>
          </a:p>
          <a:p>
            <a:r>
              <a:rPr lang="en-US" baseline="0" dirty="0" smtClean="0"/>
              <a:t>40-up: Karman vortex street, oscillatory separating vortices</a:t>
            </a:r>
          </a:p>
          <a:p>
            <a:endParaRPr lang="en-US" baseline="0" dirty="0" smtClean="0"/>
          </a:p>
        </p:txBody>
      </p:sp>
      <p:sp>
        <p:nvSpPr>
          <p:cNvPr id="4" name="Slide Number Placeholder 3"/>
          <p:cNvSpPr>
            <a:spLocks noGrp="1"/>
          </p:cNvSpPr>
          <p:nvPr>
            <p:ph type="sldNum" sz="quarter" idx="10"/>
          </p:nvPr>
        </p:nvSpPr>
        <p:spPr/>
        <p:txBody>
          <a:bodyPr/>
          <a:lstStyle/>
          <a:p>
            <a:fld id="{3BF337C5-CBFC-42F0-8AB2-455260553808}" type="slidenum">
              <a:rPr lang="en-US" smtClean="0"/>
              <a:pPr/>
              <a:t>10</a:t>
            </a:fld>
            <a:endParaRPr lang="en-US" dirty="0"/>
          </a:p>
        </p:txBody>
      </p:sp>
    </p:spTree>
    <p:extLst>
      <p:ext uri="{BB962C8B-B14F-4D97-AF65-F5344CB8AC3E}">
        <p14:creationId xmlns:p14="http://schemas.microsoft.com/office/powerpoint/2010/main" val="3413333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have been 2D or with cylinder tips capped.</a:t>
            </a:r>
            <a:endParaRPr lang="en-US" dirty="0"/>
          </a:p>
        </p:txBody>
      </p:sp>
      <p:sp>
        <p:nvSpPr>
          <p:cNvPr id="4" name="Slide Number Placeholder 3"/>
          <p:cNvSpPr>
            <a:spLocks noGrp="1"/>
          </p:cNvSpPr>
          <p:nvPr>
            <p:ph type="sldNum" sz="quarter" idx="10"/>
          </p:nvPr>
        </p:nvSpPr>
        <p:spPr/>
        <p:txBody>
          <a:bodyPr/>
          <a:lstStyle/>
          <a:p>
            <a:fld id="{3BF337C5-CBFC-42F0-8AB2-455260553808}" type="slidenum">
              <a:rPr lang="en-US" smtClean="0"/>
              <a:pPr/>
              <a:t>11</a:t>
            </a:fld>
            <a:endParaRPr lang="en-US" dirty="0"/>
          </a:p>
        </p:txBody>
      </p:sp>
    </p:spTree>
    <p:extLst>
      <p:ext uri="{BB962C8B-B14F-4D97-AF65-F5344CB8AC3E}">
        <p14:creationId xmlns:p14="http://schemas.microsoft.com/office/powerpoint/2010/main" val="421976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337C5-CBFC-42F0-8AB2-455260553808}" type="slidenum">
              <a:rPr lang="en-US" smtClean="0"/>
              <a:pPr/>
              <a:t>13</a:t>
            </a:fld>
            <a:endParaRPr lang="en-US" dirty="0"/>
          </a:p>
        </p:txBody>
      </p:sp>
    </p:spTree>
    <p:extLst>
      <p:ext uri="{BB962C8B-B14F-4D97-AF65-F5344CB8AC3E}">
        <p14:creationId xmlns:p14="http://schemas.microsoft.com/office/powerpoint/2010/main" val="2346291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BA3E03-1575-439E-9618-35CB1EA3359D}" type="datetimeFigureOut">
              <a:rPr lang="en-US" smtClean="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CBFE3-092D-4FA3-99AF-D295C274902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A3E03-1575-439E-9618-35CB1EA3359D}" type="datetimeFigureOut">
              <a:rPr lang="en-US" smtClean="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CBFE3-092D-4FA3-99AF-D295C274902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A3E03-1575-439E-9618-35CB1EA3359D}" type="datetimeFigureOut">
              <a:rPr lang="en-US" smtClean="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CBFE3-092D-4FA3-99AF-D295C274902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2015/10/13</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65658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541459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2015/10/13</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990749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70707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A3E03-1575-439E-9618-35CB1EA3359D}" type="datetimeFigureOut">
              <a:rPr lang="en-US" smtClean="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CBFE3-092D-4FA3-99AF-D295C274902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BA3E03-1575-439E-9618-35CB1EA3359D}" type="datetimeFigureOut">
              <a:rPr lang="en-US" smtClean="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BCBFE3-092D-4FA3-99AF-D295C274902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BA3E03-1575-439E-9618-35CB1EA3359D}" type="datetimeFigureOut">
              <a:rPr lang="en-US" smtClean="0"/>
              <a:pPr/>
              <a:t>10/13/2015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BCBFE3-092D-4FA3-99AF-D295C274902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BA3E03-1575-439E-9618-35CB1EA3359D}" type="datetimeFigureOut">
              <a:rPr lang="en-US" smtClean="0"/>
              <a:pPr/>
              <a:t>10/13/2015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BCBFE3-092D-4FA3-99AF-D295C274902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BA3E03-1575-439E-9618-35CB1EA3359D}" type="datetimeFigureOut">
              <a:rPr lang="en-US" smtClean="0"/>
              <a:pPr/>
              <a:t>10/13/2015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BCBFE3-092D-4FA3-99AF-D295C274902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A3E03-1575-439E-9618-35CB1EA3359D}" type="datetimeFigureOut">
              <a:rPr lang="en-US" smtClean="0"/>
              <a:pPr/>
              <a:t>10/13/2015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BCBFE3-092D-4FA3-99AF-D295C274902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A3E03-1575-439E-9618-35CB1EA3359D}" type="datetimeFigureOut">
              <a:rPr lang="en-US" smtClean="0"/>
              <a:pPr/>
              <a:t>10/13/2015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BCBFE3-092D-4FA3-99AF-D295C274902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BA3E03-1575-439E-9618-35CB1EA3359D}" type="datetimeFigureOut">
              <a:rPr lang="en-US" smtClean="0"/>
              <a:pPr/>
              <a:t>10/13/2015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BCBFE3-092D-4FA3-99AF-D295C274902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A3E03-1575-439E-9618-35CB1EA3359D}" type="datetimeFigureOut">
              <a:rPr lang="en-US" smtClean="0"/>
              <a:pPr/>
              <a:t>10/13/2015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CBFE3-092D-4FA3-99AF-D295C274902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2015/10/13</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06835904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836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Nonrotating Circular Cylinders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Rotating Circular Cylinders</a:t>
            </a:r>
            <a:endParaRPr lang="en-US" dirty="0"/>
          </a:p>
        </p:txBody>
      </p:sp>
      <p:sp>
        <p:nvSpPr>
          <p:cNvPr id="3" name="Content Placeholder 2"/>
          <p:cNvSpPr>
            <a:spLocks noGrp="1"/>
          </p:cNvSpPr>
          <p:nvPr>
            <p:ph idx="1"/>
          </p:nvPr>
        </p:nvSpPr>
        <p:spPr/>
        <p:txBody>
          <a:bodyPr>
            <a:normAutofit/>
          </a:bodyPr>
          <a:lstStyle/>
          <a:p>
            <a:r>
              <a:rPr lang="en-US" dirty="0" smtClean="0"/>
              <a:t>Prandtl’s theoretical maximum lift coefficient</a:t>
            </a:r>
          </a:p>
          <a:p>
            <a:pPr lvl="1"/>
            <a:endParaRPr lang="en-US" dirty="0" smtClean="0"/>
          </a:p>
          <a:p>
            <a:r>
              <a:rPr lang="en-US" dirty="0" smtClean="0"/>
              <a:t>Experiment has shown higher values</a:t>
            </a:r>
          </a:p>
          <a:p>
            <a:pPr lvl="1"/>
            <a:endParaRPr lang="en-US" dirty="0" smtClean="0"/>
          </a:p>
          <a:p>
            <a:r>
              <a:rPr lang="en-US" dirty="0" smtClean="0"/>
              <a:t>Numerical studies have shown values even higher</a:t>
            </a: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277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05200" y="2286000"/>
            <a:ext cx="1752600" cy="517161"/>
          </a:xfrm>
          <a:prstGeom prst="rect">
            <a:avLst/>
          </a:prstGeom>
          <a:noFill/>
        </p:spPr>
      </p:pic>
      <p:sp>
        <p:nvSpPr>
          <p:cNvPr id="3277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277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05200" y="3352800"/>
            <a:ext cx="1844676" cy="533400"/>
          </a:xfrm>
          <a:prstGeom prst="rect">
            <a:avLst/>
          </a:prstGeom>
          <a:noFill/>
        </p:spPr>
      </p:pic>
      <p:sp>
        <p:nvSpPr>
          <p:cNvPr id="32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2777"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05200" y="4572000"/>
            <a:ext cx="1600199" cy="5409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Rotating Circular Cylinders</a:t>
            </a:r>
            <a:endParaRPr lang="en-US" dirty="0"/>
          </a:p>
        </p:txBody>
      </p:sp>
      <p:sp>
        <p:nvSpPr>
          <p:cNvPr id="3" name="Content Placeholder 2"/>
          <p:cNvSpPr>
            <a:spLocks noGrp="1"/>
          </p:cNvSpPr>
          <p:nvPr>
            <p:ph idx="1"/>
          </p:nvPr>
        </p:nvSpPr>
        <p:spPr/>
        <p:txBody>
          <a:bodyPr/>
          <a:lstStyle/>
          <a:p>
            <a:pPr>
              <a:buNone/>
            </a:pPr>
            <a:r>
              <a:rPr lang="en-US" dirty="0" smtClean="0"/>
              <a:t>Definitions:</a:t>
            </a:r>
          </a:p>
          <a:p>
            <a:r>
              <a:rPr lang="en-US" dirty="0" smtClean="0"/>
              <a:t>Uniform stream: </a:t>
            </a:r>
          </a:p>
          <a:p>
            <a:r>
              <a:rPr lang="en-US" dirty="0" smtClean="0"/>
              <a:t>Tangential velocity of the cylinder’s surface:</a:t>
            </a:r>
          </a:p>
          <a:p>
            <a:r>
              <a:rPr lang="en-US" dirty="0" smtClean="0"/>
              <a:t>Ratio of surface velocity to uniform stream:</a:t>
            </a:r>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33800" y="2286000"/>
            <a:ext cx="409575" cy="495300"/>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53400" y="2819400"/>
            <a:ext cx="304800" cy="495300"/>
          </a:xfrm>
          <a:prstGeom prst="rect">
            <a:avLst/>
          </a:prstGeom>
          <a:noFill/>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57600" y="4648200"/>
            <a:ext cx="1114425" cy="962025"/>
          </a:xfrm>
          <a:prstGeom prst="rect">
            <a:avLst/>
          </a:prstGeom>
          <a:noFill/>
        </p:spPr>
      </p:pic>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53400" y="3429000"/>
            <a:ext cx="228600" cy="4953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Rotating Circular Cylinders</a:t>
            </a:r>
            <a:endParaRPr lang="en-US" dirty="0"/>
          </a:p>
        </p:txBody>
      </p:sp>
      <p:sp>
        <p:nvSpPr>
          <p:cNvPr id="3" name="Content Placeholder 2"/>
          <p:cNvSpPr>
            <a:spLocks noGrp="1"/>
          </p:cNvSpPr>
          <p:nvPr>
            <p:ph idx="1"/>
          </p:nvPr>
        </p:nvSpPr>
        <p:spPr/>
        <p:txBody>
          <a:bodyPr/>
          <a:lstStyle/>
          <a:p>
            <a:r>
              <a:rPr lang="en-US" dirty="0" smtClean="0"/>
              <a:t>Studies to date have been two dimensional</a:t>
            </a:r>
          </a:p>
          <a:p>
            <a:pPr lvl="1"/>
            <a:r>
              <a:rPr lang="en-US" dirty="0" smtClean="0"/>
              <a:t>Analytical:</a:t>
            </a:r>
          </a:p>
          <a:p>
            <a:pPr lvl="2"/>
            <a:r>
              <a:rPr lang="en-US" dirty="0" smtClean="0"/>
              <a:t>2-D</a:t>
            </a:r>
          </a:p>
          <a:p>
            <a:pPr lvl="1"/>
            <a:r>
              <a:rPr lang="en-US" dirty="0" smtClean="0"/>
              <a:t>Experimental: </a:t>
            </a:r>
          </a:p>
          <a:p>
            <a:pPr lvl="2"/>
            <a:r>
              <a:rPr lang="en-US" dirty="0" smtClean="0"/>
              <a:t>Full span</a:t>
            </a:r>
          </a:p>
          <a:p>
            <a:pPr lvl="2"/>
            <a:r>
              <a:rPr lang="en-US" dirty="0" smtClean="0"/>
              <a:t>End plates</a:t>
            </a:r>
          </a:p>
          <a:p>
            <a:pPr lvl="1"/>
            <a:r>
              <a:rPr lang="en-US" dirty="0" smtClean="0"/>
              <a:t>Numerical:</a:t>
            </a:r>
          </a:p>
          <a:p>
            <a:pPr lvl="2"/>
            <a:r>
              <a:rPr lang="en-US" dirty="0" smtClean="0"/>
              <a:t>2-D</a:t>
            </a:r>
          </a:p>
          <a:p>
            <a:pPr lvl="2"/>
            <a:r>
              <a:rPr lang="en-US" dirty="0" smtClean="0"/>
              <a:t>End plates</a:t>
            </a:r>
            <a:endParaRPr lang="en-US"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6" name="Picture 5"/>
          <p:cNvPicPr>
            <a:picLocks noChangeAspect="1"/>
          </p:cNvPicPr>
          <p:nvPr/>
        </p:nvPicPr>
        <p:blipFill>
          <a:blip r:embed="rId3"/>
          <a:stretch>
            <a:fillRect/>
          </a:stretch>
        </p:blipFill>
        <p:spPr>
          <a:xfrm>
            <a:off x="3352800" y="2514600"/>
            <a:ext cx="4809961"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Rotating Circular Cylinders</a:t>
            </a:r>
            <a:endParaRPr lang="en-US" dirty="0"/>
          </a:p>
        </p:txBody>
      </p:sp>
      <p:sp>
        <p:nvSpPr>
          <p:cNvPr id="3" name="Content Placeholder 2"/>
          <p:cNvSpPr>
            <a:spLocks noGrp="1"/>
          </p:cNvSpPr>
          <p:nvPr>
            <p:ph idx="1"/>
          </p:nvPr>
        </p:nvSpPr>
        <p:spPr/>
        <p:txBody>
          <a:bodyPr/>
          <a:lstStyle/>
          <a:p>
            <a:r>
              <a:rPr lang="en-US" dirty="0" smtClean="0"/>
              <a:t>Constant Diameter Circular Cylinders (CDCC)</a:t>
            </a:r>
            <a:endParaRPr lang="en-US" dirty="0"/>
          </a:p>
        </p:txBody>
      </p:sp>
      <p:pic>
        <p:nvPicPr>
          <p:cNvPr id="1027" name="Picture 3" descr="C:\Users\Owner\Desktop\CDCC.png"/>
          <p:cNvPicPr>
            <a:picLocks noChangeAspect="1" noChangeArrowheads="1"/>
          </p:cNvPicPr>
          <p:nvPr/>
        </p:nvPicPr>
        <p:blipFill>
          <a:blip r:embed="rId2" cstate="print">
            <a:grayscl/>
          </a:blip>
          <a:srcRect/>
          <a:stretch>
            <a:fillRect/>
          </a:stretch>
        </p:blipFill>
        <p:spPr bwMode="auto">
          <a:xfrm>
            <a:off x="1905000" y="2895600"/>
            <a:ext cx="5189570" cy="25765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Goal</a:t>
            </a:r>
            <a:endParaRPr lang="en-US" dirty="0"/>
          </a:p>
        </p:txBody>
      </p:sp>
      <p:sp>
        <p:nvSpPr>
          <p:cNvPr id="3" name="Content Placeholder 2"/>
          <p:cNvSpPr>
            <a:spLocks noGrp="1"/>
          </p:cNvSpPr>
          <p:nvPr>
            <p:ph idx="1"/>
          </p:nvPr>
        </p:nvSpPr>
        <p:spPr/>
        <p:txBody>
          <a:bodyPr/>
          <a:lstStyle/>
          <a:p>
            <a:pPr>
              <a:buNone/>
            </a:pPr>
            <a:r>
              <a:rPr lang="en-US" dirty="0" smtClean="0"/>
              <a:t>	The goal is to theoretically optimize the lifting, rotating cylinder by developing the three dimensional cylindrical geometry that will create an elliptical circulation distribution.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Bodies of Revolution</a:t>
            </a:r>
            <a:endParaRPr lang="en-US" dirty="0"/>
          </a:p>
        </p:txBody>
      </p:sp>
      <p:sp>
        <p:nvSpPr>
          <p:cNvPr id="3" name="Content Placeholder 2"/>
          <p:cNvSpPr>
            <a:spLocks noGrp="1"/>
          </p:cNvSpPr>
          <p:nvPr>
            <p:ph idx="1"/>
          </p:nvPr>
        </p:nvSpPr>
        <p:spPr/>
        <p:txBody>
          <a:bodyPr/>
          <a:lstStyle/>
          <a:p>
            <a:r>
              <a:rPr lang="en-US" dirty="0" smtClean="0"/>
              <a:t>Spheroids were considered first</a:t>
            </a:r>
          </a:p>
          <a:p>
            <a:pPr lvl="1"/>
            <a:r>
              <a:rPr lang="en-US" dirty="0" smtClean="0"/>
              <a:t>Elliptic planform</a:t>
            </a:r>
          </a:p>
          <a:p>
            <a:pPr lvl="1"/>
            <a:r>
              <a:rPr lang="en-US" dirty="0" smtClean="0"/>
              <a:t>Elliptic velocity distribution at the surface due to rotation</a:t>
            </a:r>
          </a:p>
          <a:p>
            <a:pPr lvl="1"/>
            <a:endParaRPr lang="en-US" dirty="0" smtClean="0"/>
          </a:p>
          <a:p>
            <a:pPr lvl="1"/>
            <a:endParaRPr lang="en-US" dirty="0" smtClean="0"/>
          </a:p>
          <a:p>
            <a:pPr lvl="1">
              <a:buNone/>
            </a:pPr>
            <a:r>
              <a:rPr lang="en-US" dirty="0" smtClean="0"/>
              <a:t>                                  however…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Bodies of Revolution cont.</a:t>
            </a:r>
            <a:endParaRPr lang="en-US" dirty="0"/>
          </a:p>
        </p:txBody>
      </p:sp>
      <p:sp>
        <p:nvSpPr>
          <p:cNvPr id="5" name="Content Placeholder 4"/>
          <p:cNvSpPr>
            <a:spLocks noGrp="1"/>
          </p:cNvSpPr>
          <p:nvPr>
            <p:ph idx="1"/>
          </p:nvPr>
        </p:nvSpPr>
        <p:spPr>
          <a:xfrm>
            <a:off x="457200" y="1600200"/>
            <a:ext cx="8229600" cy="4724400"/>
          </a:xfrm>
        </p:spPr>
        <p:txBody>
          <a:bodyPr>
            <a:normAutofit/>
          </a:bodyPr>
          <a:lstStyle/>
          <a:p>
            <a:r>
              <a:rPr lang="en-US" sz="2800" dirty="0" smtClean="0"/>
              <a:t>When beginning with a prolate spheroid geometry:</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r>
              <a:rPr lang="en-US" sz="2800" dirty="0" smtClean="0"/>
              <a:t>	                                     Parabolic circulation distribution</a:t>
            </a:r>
            <a:endParaRPr lang="en-US" sz="2800"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584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599" y="2667000"/>
            <a:ext cx="2423925" cy="990600"/>
          </a:xfrm>
          <a:prstGeom prst="rect">
            <a:avLst/>
          </a:prstGeom>
          <a:noFill/>
        </p:spPr>
      </p:pic>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584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9599" y="3886200"/>
            <a:ext cx="3555051" cy="1219200"/>
          </a:xfrm>
          <a:prstGeom prst="rect">
            <a:avLst/>
          </a:prstGeom>
          <a:noFill/>
        </p:spPr>
      </p:pic>
      <p:sp>
        <p:nvSpPr>
          <p:cNvPr id="358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584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0" y="2743200"/>
            <a:ext cx="4423144"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Bodies of Revolution cont.</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sz="2800" dirty="0" smtClean="0"/>
              <a:t>Must begin with the elliptic circulation distribution and solve for the appropriate geometry:</a:t>
            </a:r>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r>
              <a:rPr lang="en-US" sz="2800" dirty="0" smtClean="0"/>
              <a:t>                                           </a:t>
            </a:r>
          </a:p>
          <a:p>
            <a:pPr>
              <a:buNone/>
            </a:pPr>
            <a:r>
              <a:rPr lang="en-US" sz="2800" dirty="0" smtClean="0"/>
              <a:t>                              </a:t>
            </a:r>
            <a:r>
              <a:rPr lang="en-US" sz="2800" dirty="0" err="1" smtClean="0"/>
              <a:t>Biquadratic</a:t>
            </a:r>
            <a:r>
              <a:rPr lang="en-US" sz="2800" dirty="0" smtClean="0"/>
              <a:t> Body of Revolution (BBOR)</a:t>
            </a:r>
            <a:endParaRPr lang="en-US" sz="2800"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686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2590800"/>
            <a:ext cx="2438400" cy="985268"/>
          </a:xfrm>
          <a:prstGeom prst="rect">
            <a:avLst/>
          </a:prstGeom>
          <a:noFill/>
        </p:spPr>
      </p:pic>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686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5800" y="3810000"/>
            <a:ext cx="1981200" cy="363220"/>
          </a:xfrm>
          <a:prstGeom prst="rect">
            <a:avLst/>
          </a:prstGeom>
          <a:noFill/>
        </p:spPr>
      </p:pic>
      <p:sp>
        <p:nvSpPr>
          <p:cNvPr id="368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686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 y="4267200"/>
            <a:ext cx="3200400" cy="1034065"/>
          </a:xfrm>
          <a:prstGeom prst="rect">
            <a:avLst/>
          </a:prstGeom>
          <a:noFill/>
        </p:spPr>
      </p:pic>
      <p:sp>
        <p:nvSpPr>
          <p:cNvPr id="3687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6871"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953000" y="2667000"/>
            <a:ext cx="2468671" cy="838200"/>
          </a:xfrm>
          <a:prstGeom prst="rect">
            <a:avLst/>
          </a:prstGeom>
          <a:noFill/>
        </p:spPr>
      </p:pic>
      <p:sp>
        <p:nvSpPr>
          <p:cNvPr id="368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36873"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876800" y="3886200"/>
            <a:ext cx="2847528"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Bodies of Revolution cont.</a:t>
            </a:r>
            <a:endParaRPr lang="en-US" dirty="0"/>
          </a:p>
        </p:txBody>
      </p:sp>
      <p:sp>
        <p:nvSpPr>
          <p:cNvPr id="4" name="Text Placeholder 3"/>
          <p:cNvSpPr>
            <a:spLocks noGrp="1"/>
          </p:cNvSpPr>
          <p:nvPr>
            <p:ph type="body" idx="1"/>
          </p:nvPr>
        </p:nvSpPr>
        <p:spPr/>
        <p:txBody>
          <a:bodyPr/>
          <a:lstStyle/>
          <a:p>
            <a:pPr algn="ctr"/>
            <a:r>
              <a:rPr lang="en-US" b="0" dirty="0" smtClean="0"/>
              <a:t>Prolate Spheroid</a:t>
            </a:r>
            <a:endParaRPr lang="en-US" b="0" dirty="0"/>
          </a:p>
        </p:txBody>
      </p:sp>
      <p:pic>
        <p:nvPicPr>
          <p:cNvPr id="8" name="Content Placeholder 7" descr="Prolate Spheroid Front View.png"/>
          <p:cNvPicPr>
            <a:picLocks noGrp="1" noChangeAspect="1"/>
          </p:cNvPicPr>
          <p:nvPr>
            <p:ph sz="half" idx="2"/>
          </p:nvPr>
        </p:nvPicPr>
        <p:blipFill>
          <a:blip r:embed="rId3" cstate="print">
            <a:grayscl/>
          </a:blip>
          <a:srcRect t="40498" b="42146"/>
          <a:stretch>
            <a:fillRect/>
          </a:stretch>
        </p:blipFill>
        <p:spPr>
          <a:xfrm>
            <a:off x="533400" y="2362200"/>
            <a:ext cx="3951288" cy="685800"/>
          </a:xfrm>
        </p:spPr>
      </p:pic>
      <p:sp>
        <p:nvSpPr>
          <p:cNvPr id="6" name="Text Placeholder 5"/>
          <p:cNvSpPr>
            <a:spLocks noGrp="1"/>
          </p:cNvSpPr>
          <p:nvPr>
            <p:ph type="body" sz="quarter" idx="3"/>
          </p:nvPr>
        </p:nvSpPr>
        <p:spPr/>
        <p:txBody>
          <a:bodyPr>
            <a:normAutofit/>
          </a:bodyPr>
          <a:lstStyle/>
          <a:p>
            <a:pPr algn="ctr"/>
            <a:r>
              <a:rPr lang="en-US" b="0" dirty="0" smtClean="0"/>
              <a:t>Biquadratic Body of Revolution</a:t>
            </a:r>
            <a:endParaRPr lang="en-US" b="0" dirty="0"/>
          </a:p>
        </p:txBody>
      </p:sp>
      <p:pic>
        <p:nvPicPr>
          <p:cNvPr id="9" name="Content Placeholder 8" descr="Prolate Spheroid Zoomed End View.png"/>
          <p:cNvPicPr>
            <a:picLocks noGrp="1" noChangeAspect="1"/>
          </p:cNvPicPr>
          <p:nvPr>
            <p:ph sz="quarter" idx="4"/>
          </p:nvPr>
        </p:nvPicPr>
        <p:blipFill>
          <a:blip r:embed="rId4" cstate="print">
            <a:grayscl/>
          </a:blip>
          <a:srcRect t="20932" b="30856"/>
          <a:stretch>
            <a:fillRect/>
          </a:stretch>
        </p:blipFill>
        <p:spPr>
          <a:xfrm>
            <a:off x="381000" y="3733800"/>
            <a:ext cx="3951288" cy="1905000"/>
          </a:xfrm>
        </p:spPr>
      </p:pic>
      <p:pic>
        <p:nvPicPr>
          <p:cNvPr id="10" name="Picture 9" descr="Biquadratic Body of Revolution Front View.png"/>
          <p:cNvPicPr>
            <a:picLocks noChangeAspect="1"/>
          </p:cNvPicPr>
          <p:nvPr/>
        </p:nvPicPr>
        <p:blipFill>
          <a:blip r:embed="rId5" cstate="print">
            <a:grayscl/>
          </a:blip>
          <a:srcRect t="39286" b="41071"/>
          <a:stretch>
            <a:fillRect/>
          </a:stretch>
        </p:blipFill>
        <p:spPr>
          <a:xfrm>
            <a:off x="4343400" y="2286000"/>
            <a:ext cx="4267200" cy="838200"/>
          </a:xfrm>
          <a:prstGeom prst="rect">
            <a:avLst/>
          </a:prstGeom>
        </p:spPr>
      </p:pic>
      <p:pic>
        <p:nvPicPr>
          <p:cNvPr id="11" name="Picture 10" descr="Biquadratic Body of Revolution Zoomed End View.png"/>
          <p:cNvPicPr>
            <a:picLocks noChangeAspect="1"/>
          </p:cNvPicPr>
          <p:nvPr/>
        </p:nvPicPr>
        <p:blipFill>
          <a:blip r:embed="rId6" cstate="print">
            <a:grayscl/>
          </a:blip>
          <a:srcRect t="12245" b="20408"/>
          <a:stretch>
            <a:fillRect/>
          </a:stretch>
        </p:blipFill>
        <p:spPr>
          <a:xfrm>
            <a:off x="4343400" y="3352800"/>
            <a:ext cx="3733800" cy="2514600"/>
          </a:xfrm>
          <a:prstGeom prst="rect">
            <a:avLst/>
          </a:prstGeom>
        </p:spPr>
      </p:pic>
      <p:grpSp>
        <p:nvGrpSpPr>
          <p:cNvPr id="22" name="Group 21"/>
          <p:cNvGrpSpPr/>
          <p:nvPr/>
        </p:nvGrpSpPr>
        <p:grpSpPr>
          <a:xfrm>
            <a:off x="1143000" y="2590800"/>
            <a:ext cx="2743200" cy="3581400"/>
            <a:chOff x="1143000" y="2590800"/>
            <a:chExt cx="2743200" cy="3581400"/>
          </a:xfrm>
        </p:grpSpPr>
        <p:sp>
          <p:nvSpPr>
            <p:cNvPr id="12" name="Oval 11"/>
            <p:cNvSpPr/>
            <p:nvPr/>
          </p:nvSpPr>
          <p:spPr>
            <a:xfrm>
              <a:off x="1295400" y="2590800"/>
              <a:ext cx="228600" cy="228600"/>
            </a:xfrm>
            <a:prstGeom prst="ellipse">
              <a:avLst/>
            </a:prstGeom>
            <a:noFill/>
            <a:ln w="31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143000" y="3429000"/>
              <a:ext cx="2743200" cy="2743200"/>
            </a:xfrm>
            <a:prstGeom prst="ellipse">
              <a:avLst/>
            </a:prstGeom>
            <a:noFill/>
            <a:ln w="31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2" idx="2"/>
            </p:cNvCxnSpPr>
            <p:nvPr/>
          </p:nvCxnSpPr>
          <p:spPr>
            <a:xfrm flipH="1">
              <a:off x="1143000" y="2705100"/>
              <a:ext cx="152400" cy="2019300"/>
            </a:xfrm>
            <a:prstGeom prst="line">
              <a:avLst/>
            </a:prstGeom>
            <a:ln w="31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p:cNvCxnSpPr>
            <p:nvPr/>
          </p:nvCxnSpPr>
          <p:spPr>
            <a:xfrm>
              <a:off x="1490522" y="2624278"/>
              <a:ext cx="1633678" cy="957122"/>
            </a:xfrm>
            <a:prstGeom prst="line">
              <a:avLst/>
            </a:prstGeom>
            <a:ln w="31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5029200" y="2590800"/>
            <a:ext cx="2743200" cy="3581400"/>
            <a:chOff x="1143000" y="2590800"/>
            <a:chExt cx="2743200" cy="3581400"/>
          </a:xfrm>
        </p:grpSpPr>
        <p:sp>
          <p:nvSpPr>
            <p:cNvPr id="24" name="Oval 23"/>
            <p:cNvSpPr/>
            <p:nvPr/>
          </p:nvSpPr>
          <p:spPr>
            <a:xfrm>
              <a:off x="1295400" y="2590800"/>
              <a:ext cx="228600" cy="228600"/>
            </a:xfrm>
            <a:prstGeom prst="ellipse">
              <a:avLst/>
            </a:prstGeom>
            <a:noFill/>
            <a:ln w="31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143000" y="3429000"/>
              <a:ext cx="2743200" cy="2743200"/>
            </a:xfrm>
            <a:prstGeom prst="ellipse">
              <a:avLst/>
            </a:prstGeom>
            <a:noFill/>
            <a:ln w="3175">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24" idx="2"/>
            </p:cNvCxnSpPr>
            <p:nvPr/>
          </p:nvCxnSpPr>
          <p:spPr>
            <a:xfrm flipH="1">
              <a:off x="1143000" y="2705100"/>
              <a:ext cx="152400" cy="2019300"/>
            </a:xfrm>
            <a:prstGeom prst="line">
              <a:avLst/>
            </a:prstGeom>
            <a:ln w="31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4" idx="7"/>
            </p:cNvCxnSpPr>
            <p:nvPr/>
          </p:nvCxnSpPr>
          <p:spPr>
            <a:xfrm>
              <a:off x="1490522" y="2624278"/>
              <a:ext cx="1633678" cy="957122"/>
            </a:xfrm>
            <a:prstGeom prst="line">
              <a:avLst/>
            </a:prstGeom>
            <a:ln w="3175">
              <a:solidFill>
                <a:schemeClr val="tx1">
                  <a:alpha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183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Circulation Distributions</a:t>
            </a:r>
            <a:endParaRPr lang="en-US" dirty="0"/>
          </a:p>
        </p:txBody>
      </p:sp>
      <p:cxnSp>
        <p:nvCxnSpPr>
          <p:cNvPr id="10" name="Straight Arrow Connector 9"/>
          <p:cNvCxnSpPr/>
          <p:nvPr/>
        </p:nvCxnSpPr>
        <p:spPr>
          <a:xfrm>
            <a:off x="1752600" y="2743200"/>
            <a:ext cx="381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162800" y="2438400"/>
            <a:ext cx="4572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66800" y="2057400"/>
            <a:ext cx="1295400" cy="646331"/>
          </a:xfrm>
          <a:prstGeom prst="rect">
            <a:avLst/>
          </a:prstGeom>
          <a:noFill/>
          <a:ln>
            <a:noFill/>
          </a:ln>
        </p:spPr>
        <p:txBody>
          <a:bodyPr wrap="square" rtlCol="0">
            <a:spAutoFit/>
          </a:bodyPr>
          <a:lstStyle/>
          <a:p>
            <a:r>
              <a:rPr lang="en-US" dirty="0" smtClean="0"/>
              <a:t>Parabolic (Spheroid)</a:t>
            </a:r>
            <a:endParaRPr lang="en-US" dirty="0"/>
          </a:p>
        </p:txBody>
      </p:sp>
      <p:sp>
        <p:nvSpPr>
          <p:cNvPr id="14" name="TextBox 13"/>
          <p:cNvSpPr txBox="1"/>
          <p:nvPr/>
        </p:nvSpPr>
        <p:spPr>
          <a:xfrm>
            <a:off x="7086600" y="1752600"/>
            <a:ext cx="1447800" cy="646331"/>
          </a:xfrm>
          <a:prstGeom prst="rect">
            <a:avLst/>
          </a:prstGeom>
          <a:noFill/>
        </p:spPr>
        <p:txBody>
          <a:bodyPr wrap="square" rtlCol="0">
            <a:spAutoFit/>
          </a:bodyPr>
          <a:lstStyle/>
          <a:p>
            <a:r>
              <a:rPr lang="en-US" dirty="0" smtClean="0"/>
              <a:t>Elliptical (Biquadratic)</a:t>
            </a:r>
            <a:endParaRPr lang="en-US" dirty="0"/>
          </a:p>
        </p:txBody>
      </p:sp>
      <p:graphicFrame>
        <p:nvGraphicFramePr>
          <p:cNvPr id="12" name="Content Placeholder 11"/>
          <p:cNvGraphicFramePr>
            <a:graphicFrameLocks noGrp="1"/>
          </p:cNvGraphicFramePr>
          <p:nvPr>
            <p:ph idx="1"/>
          </p:nvPr>
        </p:nvGraphicFramePr>
        <p:xfrm>
          <a:off x="457200" y="1600200"/>
          <a:ext cx="8229600" cy="27431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Theoretical </a:t>
            </a:r>
            <a:r>
              <a:rPr lang="en-US" dirty="0"/>
              <a:t>Optimization of a Cylindrical Body of Rotation Using Magnus Effect Lift</a:t>
            </a:r>
          </a:p>
        </p:txBody>
      </p:sp>
      <p:sp>
        <p:nvSpPr>
          <p:cNvPr id="3" name="Subtitle 2"/>
          <p:cNvSpPr>
            <a:spLocks noGrp="1"/>
          </p:cNvSpPr>
          <p:nvPr>
            <p:ph type="subTitle" idx="1"/>
          </p:nvPr>
        </p:nvSpPr>
        <p:spPr>
          <a:xfrm>
            <a:off x="1371600" y="4724400"/>
            <a:ext cx="6400800" cy="1752600"/>
          </a:xfrm>
        </p:spPr>
        <p:txBody>
          <a:bodyPr/>
          <a:lstStyle/>
          <a:p>
            <a:r>
              <a:rPr lang="en-US" dirty="0" smtClean="0"/>
              <a:t>Nate Callender</a:t>
            </a:r>
          </a:p>
          <a:p>
            <a:r>
              <a:rPr lang="en-US" dirty="0" smtClean="0"/>
              <a:t>Middle Tennessee State University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lnSpcReduction="10000"/>
          </a:bodyPr>
          <a:lstStyle/>
          <a:p>
            <a:r>
              <a:rPr lang="en-US" dirty="0" err="1" smtClean="0"/>
              <a:t>Kutta-Joukowski</a:t>
            </a:r>
            <a:r>
              <a:rPr lang="en-US" dirty="0" smtClean="0"/>
              <a:t> theorem gives lift as a function of circulation</a:t>
            </a:r>
          </a:p>
          <a:p>
            <a:r>
              <a:rPr lang="en-US" dirty="0" err="1" smtClean="0"/>
              <a:t>Prandtl’s</a:t>
            </a:r>
            <a:r>
              <a:rPr lang="en-US" dirty="0" smtClean="0"/>
              <a:t> lifting line theory leads to an optimized circulation distribution</a:t>
            </a:r>
          </a:p>
          <a:p>
            <a:r>
              <a:rPr lang="en-US" dirty="0" smtClean="0"/>
              <a:t>Robins-Magnus </a:t>
            </a:r>
            <a:r>
              <a:rPr lang="en-US" dirty="0"/>
              <a:t>effect produces lift via friction driven circulation</a:t>
            </a:r>
          </a:p>
          <a:p>
            <a:endParaRPr lang="en-US" dirty="0" smtClean="0"/>
          </a:p>
          <a:p>
            <a:pPr lvl="1"/>
            <a:endParaRPr lang="en-US" dirty="0" smtClean="0"/>
          </a:p>
        </p:txBody>
      </p:sp>
      <p:sp>
        <p:nvSpPr>
          <p:cNvPr id="5" name="Content Placeholder 4"/>
          <p:cNvSpPr>
            <a:spLocks noGrp="1"/>
          </p:cNvSpPr>
          <p:nvPr>
            <p:ph sz="half" idx="2"/>
          </p:nvPr>
        </p:nvSpPr>
        <p:spPr/>
        <p:txBody>
          <a:bodyPr>
            <a:normAutofit lnSpcReduction="10000"/>
          </a:bodyPr>
          <a:lstStyle/>
          <a:p>
            <a:pPr>
              <a:buNone/>
            </a:pPr>
            <a:endParaRPr lang="en-US" dirty="0"/>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1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126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53000" y="3048000"/>
            <a:ext cx="2784068" cy="1143000"/>
          </a:xfrm>
          <a:prstGeom prst="rect">
            <a:avLst/>
          </a:prstGeom>
          <a:noFill/>
        </p:spPr>
      </p:pic>
      <p:sp>
        <p:nvSpPr>
          <p:cNvPr id="112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638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53000" y="1676400"/>
            <a:ext cx="1589649" cy="45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Lifting Line Theory</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Finite wing represented by horseshoe vortex</a:t>
            </a:r>
          </a:p>
          <a:p>
            <a:r>
              <a:rPr lang="en-US" dirty="0" smtClean="0"/>
              <a:t>Superposition of a finite number of horseshoe vortices</a:t>
            </a:r>
          </a:p>
          <a:p>
            <a:r>
              <a:rPr lang="en-US" dirty="0" smtClean="0"/>
              <a:t>Superposition of an infinite number of horseshoe vortices yielding a distribution of circulation</a:t>
            </a:r>
            <a:endParaRPr lang="en-US" dirty="0"/>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724400" y="1219201"/>
            <a:ext cx="3810000" cy="129539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rot="159898">
            <a:off x="5943600" y="2667000"/>
            <a:ext cx="2286000" cy="151039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648200" y="4343400"/>
            <a:ext cx="2743200" cy="1676400"/>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dirty="0" smtClean="0"/>
              <a:t>Figures from Anderson's </a:t>
            </a:r>
            <a:r>
              <a:rPr lang="en-US" i="1" dirty="0" smtClean="0"/>
              <a:t>Fundamentals of Aerodynamics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Lifting Line Theory cont.</a:t>
            </a:r>
            <a:endParaRPr lang="en-US" dirty="0"/>
          </a:p>
        </p:txBody>
      </p:sp>
      <p:sp>
        <p:nvSpPr>
          <p:cNvPr id="6" name="Content Placeholder 5"/>
          <p:cNvSpPr>
            <a:spLocks noGrp="1"/>
          </p:cNvSpPr>
          <p:nvPr>
            <p:ph sz="half" idx="1"/>
          </p:nvPr>
        </p:nvSpPr>
        <p:spPr/>
        <p:txBody>
          <a:bodyPr/>
          <a:lstStyle/>
          <a:p>
            <a:r>
              <a:rPr lang="en-US" dirty="0" smtClean="0"/>
              <a:t>Circulation distribution</a:t>
            </a:r>
          </a:p>
          <a:p>
            <a:endParaRPr lang="en-US" dirty="0" smtClean="0"/>
          </a:p>
          <a:p>
            <a:endParaRPr lang="en-US" dirty="0" smtClean="0"/>
          </a:p>
          <a:p>
            <a:endParaRPr lang="en-US" dirty="0" smtClean="0"/>
          </a:p>
          <a:p>
            <a:endParaRPr lang="en-US" dirty="0" smtClean="0"/>
          </a:p>
          <a:p>
            <a:endParaRPr lang="en-US" dirty="0" smtClean="0"/>
          </a:p>
          <a:p>
            <a:r>
              <a:rPr lang="en-US" dirty="0" smtClean="0"/>
              <a:t>Lift from integration</a:t>
            </a:r>
          </a:p>
          <a:p>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8" name="Picture 5"/>
          <p:cNvPicPr>
            <a:picLocks noGrp="1" noChangeAspect="1" noChangeArrowheads="1"/>
          </p:cNvPicPr>
          <p:nvPr>
            <p:ph sz="half" idx="2"/>
          </p:nvPr>
        </p:nvPicPr>
        <p:blipFill>
          <a:blip r:embed="rId3" cstate="print">
            <a:clrChange>
              <a:clrFrom>
                <a:srgbClr val="FFFFFF"/>
              </a:clrFrom>
              <a:clrTo>
                <a:srgbClr val="FFFFFF">
                  <a:alpha val="0"/>
                </a:srgbClr>
              </a:clrTo>
            </a:clrChange>
          </a:blip>
          <a:srcRect/>
          <a:stretch>
            <a:fillRect/>
          </a:stretch>
        </p:blipFill>
        <p:spPr bwMode="auto">
          <a:xfrm>
            <a:off x="4572000" y="4343400"/>
            <a:ext cx="3848360" cy="1219200"/>
          </a:xfrm>
          <a:prstGeom prst="rect">
            <a:avLst/>
          </a:prstGeom>
          <a:noFill/>
        </p:spPr>
      </p:pic>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3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0" y="2667000"/>
            <a:ext cx="4343399" cy="1276463"/>
          </a:xfrm>
          <a:prstGeom prst="rect">
            <a:avLst/>
          </a:prstGeom>
          <a:noFill/>
        </p:spPr>
      </p:pic>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03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0" y="1219200"/>
            <a:ext cx="2438400" cy="1245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Induced Drag</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Induced drag coefficient from lifting line theory</a:t>
            </a:r>
          </a:p>
          <a:p>
            <a:pPr lvl="1"/>
            <a:r>
              <a:rPr lang="en-US" dirty="0" smtClean="0"/>
              <a:t>Span efficiency factor</a:t>
            </a:r>
          </a:p>
          <a:p>
            <a:pPr lvl="2"/>
            <a:r>
              <a:rPr lang="en-US" dirty="0" smtClean="0"/>
              <a:t>General circulation distribution          	         0 ≤ </a:t>
            </a:r>
            <a:r>
              <a:rPr lang="en-US" i="1" dirty="0" smtClean="0"/>
              <a:t>e</a:t>
            </a:r>
            <a:r>
              <a:rPr lang="en-US" dirty="0" smtClean="0"/>
              <a:t> ≤ 1</a:t>
            </a:r>
          </a:p>
          <a:p>
            <a:pPr lvl="2"/>
            <a:r>
              <a:rPr lang="en-US" dirty="0" smtClean="0"/>
              <a:t>Elliptical circulation distribution                    </a:t>
            </a:r>
          </a:p>
          <a:p>
            <a:pPr marL="914400" lvl="2" indent="0">
              <a:buNone/>
            </a:pPr>
            <a:r>
              <a:rPr lang="en-US" i="1" dirty="0" smtClean="0"/>
              <a:t>    e</a:t>
            </a:r>
            <a:r>
              <a:rPr lang="en-US" dirty="0" smtClean="0"/>
              <a:t> = 1</a:t>
            </a:r>
          </a:p>
          <a:p>
            <a:r>
              <a:rPr lang="en-US" dirty="0" smtClean="0"/>
              <a:t>Munk derived the theoretically optimum chord distribution for a finite wing</a:t>
            </a:r>
          </a:p>
          <a:p>
            <a:pPr lvl="1">
              <a:buNone/>
            </a:pPr>
            <a:endParaRPr lang="en-US" dirty="0"/>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92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00600" y="1447800"/>
            <a:ext cx="2160984" cy="1143000"/>
          </a:xfrm>
          <a:prstGeom prst="rect">
            <a:avLst/>
          </a:prstGeom>
          <a:noFill/>
        </p:spPr>
      </p:pic>
      <p:pic>
        <p:nvPicPr>
          <p:cNvPr id="7" name="Picture 3"/>
          <p:cNvPicPr>
            <a:picLocks noGrp="1" noChangeAspect="1" noChangeArrowheads="1"/>
          </p:cNvPicPr>
          <p:nvPr>
            <p:ph sz="half" idx="2"/>
          </p:nvPr>
        </p:nvPicPr>
        <p:blipFill>
          <a:blip r:embed="rId4" cstate="print">
            <a:clrChange>
              <a:clrFrom>
                <a:srgbClr val="FFFFFF"/>
              </a:clrFrom>
              <a:clrTo>
                <a:srgbClr val="FFFFFF">
                  <a:alpha val="0"/>
                </a:srgbClr>
              </a:clrTo>
            </a:clrChange>
          </a:blip>
          <a:srcRect/>
          <a:stretch>
            <a:fillRect/>
          </a:stretch>
        </p:blipFill>
        <p:spPr bwMode="auto">
          <a:xfrm>
            <a:off x="4800600" y="2743201"/>
            <a:ext cx="3733800" cy="1532913"/>
          </a:xfrm>
          <a:prstGeom prst="rect">
            <a:avLst/>
          </a:prstGeom>
          <a:noFill/>
        </p:spPr>
      </p:pic>
      <mc:AlternateContent xmlns:mc="http://schemas.openxmlformats.org/markup-compatibility/2006" xmlns:a14="http://schemas.microsoft.com/office/drawing/2010/main">
        <mc:Choice Requires="a14">
          <p:sp>
            <p:nvSpPr>
              <p:cNvPr id="4" name="Rectangle 3"/>
              <p:cNvSpPr/>
              <p:nvPr/>
            </p:nvSpPr>
            <p:spPr>
              <a:xfrm>
                <a:off x="4724400" y="4578816"/>
                <a:ext cx="4038600" cy="15473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200">
                          <a:latin typeface="Cambria Math" panose="02040503050406030204" pitchFamily="18" charset="0"/>
                        </a:rPr>
                        <m:t>c</m:t>
                      </m:r>
                      <m:d>
                        <m:dPr>
                          <m:ctrlPr>
                            <a:rPr lang="en-US" sz="3200" i="1">
                              <a:latin typeface="Cambria Math"/>
                            </a:rPr>
                          </m:ctrlPr>
                        </m:dPr>
                        <m:e>
                          <m:r>
                            <a:rPr lang="en-US" sz="3200" i="1">
                              <a:latin typeface="Cambria Math" panose="02040503050406030204" pitchFamily="18" charset="0"/>
                            </a:rPr>
                            <m:t>𝑦</m:t>
                          </m:r>
                        </m:e>
                      </m:d>
                      <m:r>
                        <a:rPr lang="en-US" sz="3200" i="0">
                          <a:latin typeface="Cambria Math" panose="02040503050406030204" pitchFamily="18" charset="0"/>
                        </a:rPr>
                        <m:t>=</m:t>
                      </m:r>
                      <m:sSub>
                        <m:sSubPr>
                          <m:ctrlPr>
                            <a:rPr lang="en-US" sz="3200" i="1">
                              <a:latin typeface="Cambria Math"/>
                            </a:rPr>
                          </m:ctrlPr>
                        </m:sSubPr>
                        <m:e>
                          <m:r>
                            <m:rPr>
                              <m:sty m:val="p"/>
                            </m:rPr>
                            <a:rPr lang="en-US" sz="3200" i="0">
                              <a:latin typeface="Cambria Math" panose="02040503050406030204" pitchFamily="18" charset="0"/>
                            </a:rPr>
                            <m:t>c</m:t>
                          </m:r>
                        </m:e>
                        <m:sub>
                          <m:r>
                            <a:rPr lang="en-US" sz="3200" i="0">
                              <a:latin typeface="Cambria Math" panose="02040503050406030204" pitchFamily="18" charset="0"/>
                            </a:rPr>
                            <m:t>0</m:t>
                          </m:r>
                        </m:sub>
                      </m:sSub>
                      <m:rad>
                        <m:radPr>
                          <m:degHide m:val="on"/>
                          <m:ctrlPr>
                            <a:rPr lang="en-US" sz="3200" i="1">
                              <a:latin typeface="Cambria Math"/>
                            </a:rPr>
                          </m:ctrlPr>
                        </m:radPr>
                        <m:deg/>
                        <m:e>
                          <m:r>
                            <a:rPr lang="en-US" sz="3200" i="0">
                              <a:latin typeface="Cambria Math" panose="02040503050406030204" pitchFamily="18" charset="0"/>
                            </a:rPr>
                            <m:t>1−</m:t>
                          </m:r>
                          <m:sSup>
                            <m:sSupPr>
                              <m:ctrlPr>
                                <a:rPr lang="en-US" sz="3200" i="1">
                                  <a:latin typeface="Cambria Math"/>
                                </a:rPr>
                              </m:ctrlPr>
                            </m:sSupPr>
                            <m:e>
                              <m:d>
                                <m:dPr>
                                  <m:ctrlPr>
                                    <a:rPr lang="en-US" sz="3200" i="1">
                                      <a:latin typeface="Cambria Math"/>
                                    </a:rPr>
                                  </m:ctrlPr>
                                </m:dPr>
                                <m:e>
                                  <m:f>
                                    <m:fPr>
                                      <m:ctrlPr>
                                        <a:rPr lang="en-US" sz="3200" i="1">
                                          <a:latin typeface="Cambria Math"/>
                                        </a:rPr>
                                      </m:ctrlPr>
                                    </m:fPr>
                                    <m:num>
                                      <m:r>
                                        <a:rPr lang="en-US" sz="3200" i="0">
                                          <a:latin typeface="Cambria Math" panose="02040503050406030204" pitchFamily="18" charset="0"/>
                                        </a:rPr>
                                        <m:t>2</m:t>
                                      </m:r>
                                      <m:r>
                                        <a:rPr lang="en-US" sz="3200" i="1">
                                          <a:latin typeface="Cambria Math" panose="02040503050406030204" pitchFamily="18" charset="0"/>
                                        </a:rPr>
                                        <m:t>𝑦</m:t>
                                      </m:r>
                                    </m:num>
                                    <m:den>
                                      <m:r>
                                        <a:rPr lang="en-US" sz="3200" i="1">
                                          <a:latin typeface="Cambria Math" panose="02040503050406030204" pitchFamily="18" charset="0"/>
                                        </a:rPr>
                                        <m:t>𝑏</m:t>
                                      </m:r>
                                    </m:den>
                                  </m:f>
                                </m:e>
                              </m:d>
                            </m:e>
                            <m:sup>
                              <m:r>
                                <a:rPr lang="en-US" sz="3200" i="0">
                                  <a:latin typeface="Cambria Math" panose="02040503050406030204" pitchFamily="18" charset="0"/>
                                </a:rPr>
                                <m:t>2</m:t>
                              </m:r>
                            </m:sup>
                          </m:sSup>
                        </m:e>
                      </m:rad>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4724400" y="4578816"/>
                <a:ext cx="4038600" cy="1547347"/>
              </a:xfrm>
              <a:prstGeom prst="rect">
                <a:avLst/>
              </a:prstGeom>
              <a:blipFill rotWithShape="0">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Robins-Magnus Effect</a:t>
            </a:r>
            <a:endParaRPr lang="en-US"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rot="120000">
            <a:off x="914400" y="1600200"/>
            <a:ext cx="3679207" cy="205739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rot="-60000">
            <a:off x="685800" y="4114800"/>
            <a:ext cx="3729037" cy="1587053"/>
          </a:xfrm>
          <a:prstGeom prst="rect">
            <a:avLst/>
          </a:prstGeom>
          <a:noFill/>
          <a:ln w="9525">
            <a:noFill/>
            <a:miter lim="800000"/>
            <a:headEnd/>
            <a:tailEnd/>
          </a:ln>
        </p:spPr>
      </p:pic>
      <p:pic>
        <p:nvPicPr>
          <p:cNvPr id="1028" name="Picture 4"/>
          <p:cNvPicPr>
            <a:picLocks noGrp="1" noChangeAspect="1" noChangeArrowheads="1"/>
          </p:cNvPicPr>
          <p:nvPr>
            <p:ph sz="half" idx="2"/>
          </p:nvPr>
        </p:nvPicPr>
        <p:blipFill>
          <a:blip r:embed="rId5" cstate="print"/>
          <a:srcRect/>
          <a:stretch>
            <a:fillRect/>
          </a:stretch>
        </p:blipFill>
        <p:spPr bwMode="auto">
          <a:xfrm>
            <a:off x="4648200" y="1855290"/>
            <a:ext cx="4038600" cy="4015783"/>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Figures from Anderson’s </a:t>
            </a:r>
            <a:r>
              <a:rPr lang="en-US" i="1" dirty="0" smtClean="0"/>
              <a:t>Fundamentals of Aerodynamics </a:t>
            </a:r>
            <a:r>
              <a:rPr lang="en-US" dirty="0" smtClean="0"/>
              <a:t> and </a:t>
            </a:r>
            <a:r>
              <a:rPr lang="en-US" dirty="0" err="1" smtClean="0"/>
              <a:t>Prandtl’s</a:t>
            </a:r>
            <a:r>
              <a:rPr lang="en-US" dirty="0" smtClean="0"/>
              <a:t> and </a:t>
            </a:r>
            <a:r>
              <a:rPr lang="en-US" dirty="0" err="1" smtClean="0"/>
              <a:t>Tietjen’s</a:t>
            </a:r>
            <a:r>
              <a:rPr lang="en-US" dirty="0" smtClean="0"/>
              <a:t> </a:t>
            </a:r>
          </a:p>
          <a:p>
            <a:r>
              <a:rPr lang="en-US" i="1" dirty="0" smtClean="0"/>
              <a:t>Applied Hydro- and Aeromechanics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 of </a:t>
            </a:r>
            <a:r>
              <a:rPr lang="en-US" smtClean="0"/>
              <a:t>the Art</a:t>
            </a:r>
            <a:endParaRPr lang="en-US"/>
          </a:p>
        </p:txBody>
      </p:sp>
      <p:sp>
        <p:nvSpPr>
          <p:cNvPr id="3" name="Content Placeholder 2"/>
          <p:cNvSpPr>
            <a:spLocks noGrp="1"/>
          </p:cNvSpPr>
          <p:nvPr>
            <p:ph idx="1"/>
          </p:nvPr>
        </p:nvSpPr>
        <p:spPr/>
        <p:txBody>
          <a:bodyPr/>
          <a:lstStyle/>
          <a:p>
            <a:r>
              <a:rPr lang="en-US" dirty="0" err="1" smtClean="0"/>
              <a:t>Nonrotating</a:t>
            </a:r>
            <a:r>
              <a:rPr lang="en-US" dirty="0" smtClean="0"/>
              <a:t> infinite cylinders</a:t>
            </a:r>
          </a:p>
          <a:p>
            <a:endParaRPr lang="en-US" dirty="0" smtClean="0"/>
          </a:p>
          <a:p>
            <a:r>
              <a:rPr lang="en-US" dirty="0" smtClean="0"/>
              <a:t>Rotating 2D cylinders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3280</TotalTime>
  <Words>495</Words>
  <Application>Microsoft Office PowerPoint</Application>
  <PresentationFormat>On-screen Show (4:3)</PresentationFormat>
  <Paragraphs>121</Paragraphs>
  <Slides>20</Slides>
  <Notes>14</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13_一般</vt:lpstr>
      <vt:lpstr>About OMICS Group</vt:lpstr>
      <vt:lpstr>About OMICS Group Conferences</vt:lpstr>
      <vt:lpstr>The Theoretical Optimization of a Cylindrical Body of Rotation Using Magnus Effect Lift</vt:lpstr>
      <vt:lpstr>Background</vt:lpstr>
      <vt:lpstr>Lifting Line Theory</vt:lpstr>
      <vt:lpstr>Lifting Line Theory cont.</vt:lpstr>
      <vt:lpstr>Minimum Induced Drag</vt:lpstr>
      <vt:lpstr>Robins-Magnus Effect</vt:lpstr>
      <vt:lpstr>Current State of the Art</vt:lpstr>
      <vt:lpstr>Nonrotating Circular Cylinders</vt:lpstr>
      <vt:lpstr>Rotating Circular Cylinders</vt:lpstr>
      <vt:lpstr>Rotating Circular Cylinders</vt:lpstr>
      <vt:lpstr>Rotating Circular Cylinders</vt:lpstr>
      <vt:lpstr>Rotating Circular Cylinders</vt:lpstr>
      <vt:lpstr>Theoretical Goal</vt:lpstr>
      <vt:lpstr>Bodies of Revolution</vt:lpstr>
      <vt:lpstr>Bodies of Revolution cont.</vt:lpstr>
      <vt:lpstr>Bodies of Revolution cont.</vt:lpstr>
      <vt:lpstr>Bodies of Revolution cont.</vt:lpstr>
      <vt:lpstr>Circulation Distributions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Nathaniel Callender</dc:creator>
  <cp:lastModifiedBy>valentina</cp:lastModifiedBy>
  <cp:revision>233</cp:revision>
  <cp:lastPrinted>2012-05-17T18:16:21Z</cp:lastPrinted>
  <dcterms:created xsi:type="dcterms:W3CDTF">2012-05-08T20:37:59Z</dcterms:created>
  <dcterms:modified xsi:type="dcterms:W3CDTF">2015-10-13T17:09:17Z</dcterms:modified>
</cp:coreProperties>
</file>