
<file path=[Content_Types].xml><?xml version="1.0" encoding="utf-8"?>
<Types xmlns="http://schemas.openxmlformats.org/package/2006/content-types">
  <Default Extension="xml" ContentType="application/xml"/>
  <Default Extension="doc" ContentType="application/msword"/>
  <Default Extension="jpeg" ContentType="image/jpeg"/>
  <Default Extension="tiff" ContentType="image/tiff"/>
  <Default Extension="emf" ContentType="image/x-emf"/>
  <Default Extension="jpg" ContentType="image/jpeg"/>
  <Default Extension="rels" ContentType="application/vnd.openxmlformats-package.relationships+xml"/>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Lst>
  <p:notesMasterIdLst>
    <p:notesMasterId r:id="rId28"/>
  </p:notesMasterIdLst>
  <p:handoutMasterIdLst>
    <p:handoutMasterId r:id="rId29"/>
  </p:handoutMasterIdLst>
  <p:sldIdLst>
    <p:sldId id="364" r:id="rId2"/>
    <p:sldId id="334" r:id="rId3"/>
    <p:sldId id="452" r:id="rId4"/>
    <p:sldId id="361" r:id="rId5"/>
    <p:sldId id="437" r:id="rId6"/>
    <p:sldId id="398" r:id="rId7"/>
    <p:sldId id="461" r:id="rId8"/>
    <p:sldId id="453" r:id="rId9"/>
    <p:sldId id="394" r:id="rId10"/>
    <p:sldId id="438" r:id="rId11"/>
    <p:sldId id="434" r:id="rId12"/>
    <p:sldId id="460" r:id="rId13"/>
    <p:sldId id="459" r:id="rId14"/>
    <p:sldId id="458" r:id="rId15"/>
    <p:sldId id="457" r:id="rId16"/>
    <p:sldId id="455" r:id="rId17"/>
    <p:sldId id="456" r:id="rId18"/>
    <p:sldId id="447" r:id="rId19"/>
    <p:sldId id="448" r:id="rId20"/>
    <p:sldId id="446" r:id="rId21"/>
    <p:sldId id="449" r:id="rId22"/>
    <p:sldId id="441" r:id="rId23"/>
    <p:sldId id="411" r:id="rId24"/>
    <p:sldId id="407" r:id="rId25"/>
    <p:sldId id="430" r:id="rId26"/>
    <p:sldId id="296" r:id="rId27"/>
  </p:sldIdLst>
  <p:sldSz cx="9144000" cy="6858000" type="screen4x3"/>
  <p:notesSz cx="6794500" cy="9931400"/>
  <p:defaultTextStyle>
    <a:defPPr>
      <a:defRPr lang="en-US"/>
    </a:defPPr>
    <a:lvl1pPr algn="l" rtl="0" eaLnBrk="0" fontAlgn="base" hangingPunct="0">
      <a:spcBef>
        <a:spcPct val="0"/>
      </a:spcBef>
      <a:spcAft>
        <a:spcPct val="0"/>
      </a:spcAft>
      <a:defRPr kern="1200">
        <a:solidFill>
          <a:schemeClr val="tx1"/>
        </a:solidFill>
        <a:latin typeface="Avant Garde" charset="0"/>
        <a:ea typeface="ＭＳ Ｐゴシック" charset="-128"/>
        <a:cs typeface="+mn-cs"/>
      </a:defRPr>
    </a:lvl1pPr>
    <a:lvl2pPr marL="457200" algn="l" rtl="0" eaLnBrk="0" fontAlgn="base" hangingPunct="0">
      <a:spcBef>
        <a:spcPct val="0"/>
      </a:spcBef>
      <a:spcAft>
        <a:spcPct val="0"/>
      </a:spcAft>
      <a:defRPr kern="1200">
        <a:solidFill>
          <a:schemeClr val="tx1"/>
        </a:solidFill>
        <a:latin typeface="Avant Garde" charset="0"/>
        <a:ea typeface="ＭＳ Ｐゴシック" charset="-128"/>
        <a:cs typeface="+mn-cs"/>
      </a:defRPr>
    </a:lvl2pPr>
    <a:lvl3pPr marL="914400" algn="l" rtl="0" eaLnBrk="0" fontAlgn="base" hangingPunct="0">
      <a:spcBef>
        <a:spcPct val="0"/>
      </a:spcBef>
      <a:spcAft>
        <a:spcPct val="0"/>
      </a:spcAft>
      <a:defRPr kern="1200">
        <a:solidFill>
          <a:schemeClr val="tx1"/>
        </a:solidFill>
        <a:latin typeface="Avant Garde" charset="0"/>
        <a:ea typeface="ＭＳ Ｐゴシック" charset="-128"/>
        <a:cs typeface="+mn-cs"/>
      </a:defRPr>
    </a:lvl3pPr>
    <a:lvl4pPr marL="1371600" algn="l" rtl="0" eaLnBrk="0" fontAlgn="base" hangingPunct="0">
      <a:spcBef>
        <a:spcPct val="0"/>
      </a:spcBef>
      <a:spcAft>
        <a:spcPct val="0"/>
      </a:spcAft>
      <a:defRPr kern="1200">
        <a:solidFill>
          <a:schemeClr val="tx1"/>
        </a:solidFill>
        <a:latin typeface="Avant Garde" charset="0"/>
        <a:ea typeface="ＭＳ Ｐゴシック" charset="-128"/>
        <a:cs typeface="+mn-cs"/>
      </a:defRPr>
    </a:lvl4pPr>
    <a:lvl5pPr marL="1828800" algn="l" rtl="0" eaLnBrk="0" fontAlgn="base" hangingPunct="0">
      <a:spcBef>
        <a:spcPct val="0"/>
      </a:spcBef>
      <a:spcAft>
        <a:spcPct val="0"/>
      </a:spcAft>
      <a:defRPr kern="1200">
        <a:solidFill>
          <a:schemeClr val="tx1"/>
        </a:solidFill>
        <a:latin typeface="Avant Garde" charset="0"/>
        <a:ea typeface="ＭＳ Ｐゴシック" charset="-128"/>
        <a:cs typeface="+mn-cs"/>
      </a:defRPr>
    </a:lvl5pPr>
    <a:lvl6pPr marL="2286000" algn="l" defTabSz="914400" rtl="0" eaLnBrk="1" latinLnBrk="0" hangingPunct="1">
      <a:defRPr kern="1200">
        <a:solidFill>
          <a:schemeClr val="tx1"/>
        </a:solidFill>
        <a:latin typeface="Avant Garde" charset="0"/>
        <a:ea typeface="ＭＳ Ｐゴシック" charset="-128"/>
        <a:cs typeface="+mn-cs"/>
      </a:defRPr>
    </a:lvl6pPr>
    <a:lvl7pPr marL="2743200" algn="l" defTabSz="914400" rtl="0" eaLnBrk="1" latinLnBrk="0" hangingPunct="1">
      <a:defRPr kern="1200">
        <a:solidFill>
          <a:schemeClr val="tx1"/>
        </a:solidFill>
        <a:latin typeface="Avant Garde" charset="0"/>
        <a:ea typeface="ＭＳ Ｐゴシック" charset="-128"/>
        <a:cs typeface="+mn-cs"/>
      </a:defRPr>
    </a:lvl7pPr>
    <a:lvl8pPr marL="3200400" algn="l" defTabSz="914400" rtl="0" eaLnBrk="1" latinLnBrk="0" hangingPunct="1">
      <a:defRPr kern="1200">
        <a:solidFill>
          <a:schemeClr val="tx1"/>
        </a:solidFill>
        <a:latin typeface="Avant Garde" charset="0"/>
        <a:ea typeface="ＭＳ Ｐゴシック" charset="-128"/>
        <a:cs typeface="+mn-cs"/>
      </a:defRPr>
    </a:lvl8pPr>
    <a:lvl9pPr marL="3657600" algn="l" defTabSz="914400" rtl="0" eaLnBrk="1" latinLnBrk="0" hangingPunct="1">
      <a:defRPr kern="1200">
        <a:solidFill>
          <a:schemeClr val="tx1"/>
        </a:solidFill>
        <a:latin typeface="Avant Garde" charset="0"/>
        <a:ea typeface="ＭＳ Ｐゴシック"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gray"/>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BDE1C9"/>
    <a:srgbClr val="C3F5AE"/>
    <a:srgbClr val="F5A365"/>
    <a:srgbClr val="FF6600"/>
    <a:srgbClr val="000000"/>
    <a:srgbClr val="CC66FF"/>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18" autoAdjust="0"/>
    <p:restoredTop sz="99272" autoAdjust="0"/>
  </p:normalViewPr>
  <p:slideViewPr>
    <p:cSldViewPr>
      <p:cViewPr varScale="1">
        <p:scale>
          <a:sx n="123" d="100"/>
          <a:sy n="123" d="100"/>
        </p:scale>
        <p:origin x="-760" y="-104"/>
      </p:cViewPr>
      <p:guideLst>
        <p:guide orient="horz" pos="2160"/>
        <p:guide pos="2880"/>
      </p:guideLst>
    </p:cSldViewPr>
  </p:slideViewPr>
  <p:notesTextViewPr>
    <p:cViewPr>
      <p:scale>
        <a:sx n="3" d="2"/>
        <a:sy n="3" d="2"/>
      </p:scale>
      <p:origin x="0" y="0"/>
    </p:cViewPr>
  </p:notesTextViewPr>
  <p:sorterViewPr>
    <p:cViewPr>
      <p:scale>
        <a:sx n="78" d="100"/>
        <a:sy n="78"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0"/>
            <a:ext cx="2944813"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Arial" charset="0"/>
                <a:cs typeface="Arial" charset="0"/>
              </a:defRPr>
            </a:lvl1pPr>
          </a:lstStyle>
          <a:p>
            <a:pPr>
              <a:defRPr/>
            </a:pPr>
            <a:endParaRPr lang="en-US"/>
          </a:p>
        </p:txBody>
      </p:sp>
      <p:sp>
        <p:nvSpPr>
          <p:cNvPr id="47107" name="Rectangle 3"/>
          <p:cNvSpPr>
            <a:spLocks noGrp="1" noChangeArrowheads="1"/>
          </p:cNvSpPr>
          <p:nvPr>
            <p:ph type="dt" sz="quarter" idx="1"/>
          </p:nvPr>
        </p:nvSpPr>
        <p:spPr bwMode="auto">
          <a:xfrm>
            <a:off x="3848100" y="0"/>
            <a:ext cx="2944813"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Arial" charset="0"/>
                <a:cs typeface="Arial" charset="0"/>
              </a:defRPr>
            </a:lvl1pPr>
          </a:lstStyle>
          <a:p>
            <a:pPr>
              <a:defRPr/>
            </a:pPr>
            <a:endParaRPr lang="en-US"/>
          </a:p>
        </p:txBody>
      </p:sp>
      <p:sp>
        <p:nvSpPr>
          <p:cNvPr id="47108" name="Rectangle 4"/>
          <p:cNvSpPr>
            <a:spLocks noGrp="1" noChangeArrowheads="1"/>
          </p:cNvSpPr>
          <p:nvPr>
            <p:ph type="ftr" sz="quarter" idx="2"/>
          </p:nvPr>
        </p:nvSpPr>
        <p:spPr bwMode="auto">
          <a:xfrm>
            <a:off x="0" y="9432925"/>
            <a:ext cx="2944813"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Arial" charset="0"/>
                <a:cs typeface="Arial" charset="0"/>
              </a:defRPr>
            </a:lvl1pPr>
          </a:lstStyle>
          <a:p>
            <a:pPr>
              <a:defRPr/>
            </a:pPr>
            <a:endParaRPr lang="en-US"/>
          </a:p>
        </p:txBody>
      </p:sp>
      <p:sp>
        <p:nvSpPr>
          <p:cNvPr id="47109" name="Rectangle 5"/>
          <p:cNvSpPr>
            <a:spLocks noGrp="1" noChangeArrowheads="1"/>
          </p:cNvSpPr>
          <p:nvPr>
            <p:ph type="sldNum" sz="quarter" idx="3"/>
          </p:nvPr>
        </p:nvSpPr>
        <p:spPr bwMode="auto">
          <a:xfrm>
            <a:off x="3848100" y="9432925"/>
            <a:ext cx="2944813"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itchFamily="34" charset="0"/>
                <a:cs typeface="Arial" pitchFamily="34" charset="0"/>
              </a:defRPr>
            </a:lvl1pPr>
          </a:lstStyle>
          <a:p>
            <a:fld id="{8CB8C9A6-2478-47E5-9894-8F83E33B7B4B}" type="slidenum">
              <a:rPr lang="en-US"/>
              <a:pPr/>
              <a:t>‹#›</a:t>
            </a:fld>
            <a:endParaRPr lang="en-US"/>
          </a:p>
        </p:txBody>
      </p:sp>
    </p:spTree>
    <p:extLst>
      <p:ext uri="{BB962C8B-B14F-4D97-AF65-F5344CB8AC3E}">
        <p14:creationId xmlns:p14="http://schemas.microsoft.com/office/powerpoint/2010/main" val="2620868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4813"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Arial" charset="0"/>
                <a:cs typeface="Arial" charset="0"/>
              </a:defRPr>
            </a:lvl1pPr>
          </a:lstStyle>
          <a:p>
            <a:pPr>
              <a:defRPr/>
            </a:pPr>
            <a:endParaRPr lang="en-US"/>
          </a:p>
        </p:txBody>
      </p:sp>
      <p:sp>
        <p:nvSpPr>
          <p:cNvPr id="3075" name="Rectangle 3"/>
          <p:cNvSpPr>
            <a:spLocks noGrp="1" noChangeArrowheads="1"/>
          </p:cNvSpPr>
          <p:nvPr>
            <p:ph type="dt" idx="1"/>
          </p:nvPr>
        </p:nvSpPr>
        <p:spPr bwMode="auto">
          <a:xfrm>
            <a:off x="3848100" y="0"/>
            <a:ext cx="2944813"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Arial" charset="0"/>
                <a:cs typeface="Arial" charset="0"/>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914400" y="744538"/>
            <a:ext cx="4965700" cy="3724275"/>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79450" y="4718050"/>
            <a:ext cx="5435600" cy="44688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9432925"/>
            <a:ext cx="2944813"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Arial" charset="0"/>
                <a:cs typeface="Arial" charset="0"/>
              </a:defRPr>
            </a:lvl1pPr>
          </a:lstStyle>
          <a:p>
            <a:pPr>
              <a:defRPr/>
            </a:pPr>
            <a:endParaRPr lang="en-US"/>
          </a:p>
        </p:txBody>
      </p:sp>
      <p:sp>
        <p:nvSpPr>
          <p:cNvPr id="3079" name="Rectangle 7"/>
          <p:cNvSpPr>
            <a:spLocks noGrp="1" noChangeArrowheads="1"/>
          </p:cNvSpPr>
          <p:nvPr>
            <p:ph type="sldNum" sz="quarter" idx="5"/>
          </p:nvPr>
        </p:nvSpPr>
        <p:spPr bwMode="auto">
          <a:xfrm>
            <a:off x="3848100" y="9432925"/>
            <a:ext cx="2944813"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itchFamily="34" charset="0"/>
                <a:cs typeface="Arial" pitchFamily="34" charset="0"/>
              </a:defRPr>
            </a:lvl1pPr>
          </a:lstStyle>
          <a:p>
            <a:fld id="{93334065-1271-48BF-A45F-055F688CB385}" type="slidenum">
              <a:rPr lang="en-US"/>
              <a:pPr/>
              <a:t>‹#›</a:t>
            </a:fld>
            <a:endParaRPr lang="en-US"/>
          </a:p>
        </p:txBody>
      </p:sp>
    </p:spTree>
    <p:extLst>
      <p:ext uri="{BB962C8B-B14F-4D97-AF65-F5344CB8AC3E}">
        <p14:creationId xmlns:p14="http://schemas.microsoft.com/office/powerpoint/2010/main" val="118727491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p>
            <a:fld id="{C63E70B3-125D-49F7-917E-5E8E85078D47}" type="slidenum">
              <a:rPr lang="en-US"/>
              <a:pPr/>
              <a:t>1</a:t>
            </a:fld>
            <a:endParaRPr lang="en-US"/>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xfrm>
            <a:off x="906463" y="4718050"/>
            <a:ext cx="4981575" cy="4468813"/>
          </a:xfrm>
          <a:noFill/>
          <a:ln/>
        </p:spPr>
        <p:txBody>
          <a:bodyPr/>
          <a:lstStyle/>
          <a:p>
            <a:endParaRPr lang="en-US" altLang="zh-TW" smtClean="0">
              <a:latin typeface="Arial" pitchFamily="34" charset="0"/>
              <a:ea typeface="PMingLiU" pitchFamily="18" charset="-120"/>
            </a:endParaRPr>
          </a:p>
        </p:txBody>
      </p:sp>
    </p:spTree>
    <p:extLst>
      <p:ext uri="{BB962C8B-B14F-4D97-AF65-F5344CB8AC3E}">
        <p14:creationId xmlns:p14="http://schemas.microsoft.com/office/powerpoint/2010/main" val="1222154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EB30716-6D37-425D-9181-2C181580E99B}" type="slidenum">
              <a:rPr lang="en-US" smtClean="0"/>
              <a:pPr/>
              <a:t>17</a:t>
            </a:fld>
            <a:endParaRPr lang="en-US"/>
          </a:p>
        </p:txBody>
      </p:sp>
    </p:spTree>
    <p:extLst>
      <p:ext uri="{BB962C8B-B14F-4D97-AF65-F5344CB8AC3E}">
        <p14:creationId xmlns:p14="http://schemas.microsoft.com/office/powerpoint/2010/main" val="50911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a:ln/>
        </p:spPr>
      </p:sp>
      <p:sp>
        <p:nvSpPr>
          <p:cNvPr id="276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ea typeface="ＭＳ Ｐゴシック" charset="0"/>
                <a:cs typeface="ＭＳ Ｐゴシック" charset="0"/>
              </a:rPr>
              <a:t>20 weeks HFD</a:t>
            </a:r>
          </a:p>
        </p:txBody>
      </p:sp>
      <p:sp>
        <p:nvSpPr>
          <p:cNvPr id="276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ant Garde" charset="0"/>
                <a:ea typeface="ＭＳ Ｐゴシック" charset="0"/>
                <a:cs typeface="ＭＳ Ｐゴシック" charset="0"/>
              </a:defRPr>
            </a:lvl1pPr>
            <a:lvl2pPr marL="742950" indent="-285750">
              <a:defRPr sz="2400">
                <a:solidFill>
                  <a:schemeClr val="tx1"/>
                </a:solidFill>
                <a:latin typeface="Avant Garde" charset="0"/>
                <a:ea typeface="ＭＳ Ｐゴシック" charset="0"/>
              </a:defRPr>
            </a:lvl2pPr>
            <a:lvl3pPr marL="1143000" indent="-228600">
              <a:defRPr sz="2400">
                <a:solidFill>
                  <a:schemeClr val="tx1"/>
                </a:solidFill>
                <a:latin typeface="Avant Garde" charset="0"/>
                <a:ea typeface="ＭＳ Ｐゴシック" charset="0"/>
              </a:defRPr>
            </a:lvl3pPr>
            <a:lvl4pPr marL="1600200" indent="-228600">
              <a:defRPr sz="2400">
                <a:solidFill>
                  <a:schemeClr val="tx1"/>
                </a:solidFill>
                <a:latin typeface="Avant Garde" charset="0"/>
                <a:ea typeface="ＭＳ Ｐゴシック" charset="0"/>
              </a:defRPr>
            </a:lvl4pPr>
            <a:lvl5pPr marL="2057400" indent="-228600">
              <a:defRPr sz="2400">
                <a:solidFill>
                  <a:schemeClr val="tx1"/>
                </a:solidFill>
                <a:latin typeface="Avant Garde" charset="0"/>
                <a:ea typeface="ＭＳ Ｐゴシック" charset="0"/>
              </a:defRPr>
            </a:lvl5pPr>
            <a:lvl6pPr marL="2514600" indent="-228600" eaLnBrk="0" fontAlgn="base" hangingPunct="0">
              <a:spcBef>
                <a:spcPct val="0"/>
              </a:spcBef>
              <a:spcAft>
                <a:spcPct val="0"/>
              </a:spcAft>
              <a:defRPr sz="2400">
                <a:solidFill>
                  <a:schemeClr val="tx1"/>
                </a:solidFill>
                <a:latin typeface="Avant Garde" charset="0"/>
                <a:ea typeface="ＭＳ Ｐゴシック" charset="0"/>
              </a:defRPr>
            </a:lvl6pPr>
            <a:lvl7pPr marL="2971800" indent="-228600" eaLnBrk="0" fontAlgn="base" hangingPunct="0">
              <a:spcBef>
                <a:spcPct val="0"/>
              </a:spcBef>
              <a:spcAft>
                <a:spcPct val="0"/>
              </a:spcAft>
              <a:defRPr sz="2400">
                <a:solidFill>
                  <a:schemeClr val="tx1"/>
                </a:solidFill>
                <a:latin typeface="Avant Garde" charset="0"/>
                <a:ea typeface="ＭＳ Ｐゴシック" charset="0"/>
              </a:defRPr>
            </a:lvl7pPr>
            <a:lvl8pPr marL="3429000" indent="-228600" eaLnBrk="0" fontAlgn="base" hangingPunct="0">
              <a:spcBef>
                <a:spcPct val="0"/>
              </a:spcBef>
              <a:spcAft>
                <a:spcPct val="0"/>
              </a:spcAft>
              <a:defRPr sz="2400">
                <a:solidFill>
                  <a:schemeClr val="tx1"/>
                </a:solidFill>
                <a:latin typeface="Avant Garde" charset="0"/>
                <a:ea typeface="ＭＳ Ｐゴシック" charset="0"/>
              </a:defRPr>
            </a:lvl8pPr>
            <a:lvl9pPr marL="3886200" indent="-228600" eaLnBrk="0" fontAlgn="base" hangingPunct="0">
              <a:spcBef>
                <a:spcPct val="0"/>
              </a:spcBef>
              <a:spcAft>
                <a:spcPct val="0"/>
              </a:spcAft>
              <a:defRPr sz="2400">
                <a:solidFill>
                  <a:schemeClr val="tx1"/>
                </a:solidFill>
                <a:latin typeface="Avant Garde" charset="0"/>
                <a:ea typeface="ＭＳ Ｐゴシック" charset="0"/>
              </a:defRPr>
            </a:lvl9pPr>
          </a:lstStyle>
          <a:p>
            <a:fld id="{49727191-20A6-1040-AD74-F3BB561546B8}" type="slidenum">
              <a:rPr lang="en-US" sz="1200">
                <a:latin typeface="Times" charset="0"/>
              </a:rPr>
              <a:pPr/>
              <a:t>18</a:t>
            </a:fld>
            <a:endParaRPr lang="en-US" sz="1200">
              <a:latin typeface="Times" charset="0"/>
            </a:endParaRPr>
          </a:p>
        </p:txBody>
      </p:sp>
    </p:spTree>
    <p:extLst>
      <p:ext uri="{BB962C8B-B14F-4D97-AF65-F5344CB8AC3E}">
        <p14:creationId xmlns:p14="http://schemas.microsoft.com/office/powerpoint/2010/main" val="23227042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p:spPr>
        <p:txBody>
          <a:bodyPr/>
          <a:lstStyle/>
          <a:p>
            <a:fld id="{2F2F937C-D540-4CC7-886E-B7A5A8C377F7}" type="slidenum">
              <a:rPr lang="en-US"/>
              <a:pPr/>
              <a:t>20</a:t>
            </a:fld>
            <a:endParaRPr lang="en-US"/>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p:spPr>
        <p:txBody>
          <a:bodyPr/>
          <a:lstStyle/>
          <a:p>
            <a:pPr eaLnBrk="1" hangingPunct="1"/>
            <a:r>
              <a:rPr lang="en-US" smtClean="0">
                <a:latin typeface="Arial" pitchFamily="34" charset="0"/>
                <a:ea typeface="ＭＳ Ｐゴシック" charset="-128"/>
              </a:rPr>
              <a:t>Macro and micro vasicular inclusions These are H and E stained liver sections. This is a normal liver. As can be seen here, the WT HFD mice had extensive macro and microvesicular inclusions that most likely represents lipid and glycogen accumulation. And under higher magnification we could also see hepatocyte ballooning. Compared to WT, DPIV gko and FAP gko on HFD had fewer clear areas, mostly localized only near the portal tracts, while the central zone surrounding the central veins had normal histology and healthy hepatocytes, similar to the chow fed control groups </a:t>
            </a:r>
          </a:p>
        </p:txBody>
      </p:sp>
    </p:spTree>
    <p:extLst>
      <p:ext uri="{BB962C8B-B14F-4D97-AF65-F5344CB8AC3E}">
        <p14:creationId xmlns:p14="http://schemas.microsoft.com/office/powerpoint/2010/main" val="21617672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a:ln/>
        </p:spPr>
      </p:sp>
      <p:sp>
        <p:nvSpPr>
          <p:cNvPr id="256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ea typeface="ＭＳ Ｐゴシック" charset="0"/>
                <a:cs typeface="ＭＳ Ｐゴシック" charset="0"/>
              </a:rPr>
              <a:t>The fig legend explains the fig for you but  is a bad look, so I inserted just the H and E image</a:t>
            </a:r>
          </a:p>
          <a:p>
            <a:endParaRPr lang="en-AU">
              <a:ea typeface="ＭＳ Ｐゴシック" charset="0"/>
              <a:cs typeface="ＭＳ Ｐゴシック" charset="0"/>
            </a:endParaRPr>
          </a:p>
          <a:p>
            <a:r>
              <a:rPr lang="en-AU">
                <a:ea typeface="ＭＳ Ｐゴシック" charset="0"/>
                <a:cs typeface="ＭＳ Ｐゴシック" charset="0"/>
              </a:rPr>
              <a:t>Red = cross-linked CN which is made my activated HSCs</a:t>
            </a:r>
          </a:p>
        </p:txBody>
      </p:sp>
      <p:sp>
        <p:nvSpPr>
          <p:cNvPr id="256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ant Garde" charset="0"/>
                <a:ea typeface="ＭＳ Ｐゴシック" charset="0"/>
                <a:cs typeface="ＭＳ Ｐゴシック" charset="0"/>
              </a:defRPr>
            </a:lvl1pPr>
            <a:lvl2pPr marL="742950" indent="-285750">
              <a:defRPr sz="2400">
                <a:solidFill>
                  <a:schemeClr val="tx1"/>
                </a:solidFill>
                <a:latin typeface="Avant Garde" charset="0"/>
                <a:ea typeface="ＭＳ Ｐゴシック" charset="0"/>
              </a:defRPr>
            </a:lvl2pPr>
            <a:lvl3pPr marL="1143000" indent="-228600">
              <a:defRPr sz="2400">
                <a:solidFill>
                  <a:schemeClr val="tx1"/>
                </a:solidFill>
                <a:latin typeface="Avant Garde" charset="0"/>
                <a:ea typeface="ＭＳ Ｐゴシック" charset="0"/>
              </a:defRPr>
            </a:lvl3pPr>
            <a:lvl4pPr marL="1600200" indent="-228600">
              <a:defRPr sz="2400">
                <a:solidFill>
                  <a:schemeClr val="tx1"/>
                </a:solidFill>
                <a:latin typeface="Avant Garde" charset="0"/>
                <a:ea typeface="ＭＳ Ｐゴシック" charset="0"/>
              </a:defRPr>
            </a:lvl4pPr>
            <a:lvl5pPr marL="2057400" indent="-228600">
              <a:defRPr sz="2400">
                <a:solidFill>
                  <a:schemeClr val="tx1"/>
                </a:solidFill>
                <a:latin typeface="Avant Garde" charset="0"/>
                <a:ea typeface="ＭＳ Ｐゴシック" charset="0"/>
              </a:defRPr>
            </a:lvl5pPr>
            <a:lvl6pPr marL="2514600" indent="-228600" eaLnBrk="0" fontAlgn="base" hangingPunct="0">
              <a:spcBef>
                <a:spcPct val="0"/>
              </a:spcBef>
              <a:spcAft>
                <a:spcPct val="0"/>
              </a:spcAft>
              <a:defRPr sz="2400">
                <a:solidFill>
                  <a:schemeClr val="tx1"/>
                </a:solidFill>
                <a:latin typeface="Avant Garde" charset="0"/>
                <a:ea typeface="ＭＳ Ｐゴシック" charset="0"/>
              </a:defRPr>
            </a:lvl6pPr>
            <a:lvl7pPr marL="2971800" indent="-228600" eaLnBrk="0" fontAlgn="base" hangingPunct="0">
              <a:spcBef>
                <a:spcPct val="0"/>
              </a:spcBef>
              <a:spcAft>
                <a:spcPct val="0"/>
              </a:spcAft>
              <a:defRPr sz="2400">
                <a:solidFill>
                  <a:schemeClr val="tx1"/>
                </a:solidFill>
                <a:latin typeface="Avant Garde" charset="0"/>
                <a:ea typeface="ＭＳ Ｐゴシック" charset="0"/>
              </a:defRPr>
            </a:lvl7pPr>
            <a:lvl8pPr marL="3429000" indent="-228600" eaLnBrk="0" fontAlgn="base" hangingPunct="0">
              <a:spcBef>
                <a:spcPct val="0"/>
              </a:spcBef>
              <a:spcAft>
                <a:spcPct val="0"/>
              </a:spcAft>
              <a:defRPr sz="2400">
                <a:solidFill>
                  <a:schemeClr val="tx1"/>
                </a:solidFill>
                <a:latin typeface="Avant Garde" charset="0"/>
                <a:ea typeface="ＭＳ Ｐゴシック" charset="0"/>
              </a:defRPr>
            </a:lvl8pPr>
            <a:lvl9pPr marL="3886200" indent="-228600" eaLnBrk="0" fontAlgn="base" hangingPunct="0">
              <a:spcBef>
                <a:spcPct val="0"/>
              </a:spcBef>
              <a:spcAft>
                <a:spcPct val="0"/>
              </a:spcAft>
              <a:defRPr sz="2400">
                <a:solidFill>
                  <a:schemeClr val="tx1"/>
                </a:solidFill>
                <a:latin typeface="Avant Garde" charset="0"/>
                <a:ea typeface="ＭＳ Ｐゴシック" charset="0"/>
              </a:defRPr>
            </a:lvl9pPr>
          </a:lstStyle>
          <a:p>
            <a:fld id="{54EAC58E-7FA3-EF47-B2B6-3C6D01A58923}" type="slidenum">
              <a:rPr lang="en-US" sz="1200">
                <a:latin typeface="Times" charset="0"/>
              </a:rPr>
              <a:pPr/>
              <a:t>23</a:t>
            </a:fld>
            <a:endParaRPr lang="en-US" sz="1200">
              <a:latin typeface="Times" charset="0"/>
            </a:endParaRPr>
          </a:p>
        </p:txBody>
      </p:sp>
    </p:spTree>
    <p:extLst>
      <p:ext uri="{BB962C8B-B14F-4D97-AF65-F5344CB8AC3E}">
        <p14:creationId xmlns:p14="http://schemas.microsoft.com/office/powerpoint/2010/main" val="3991471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p>
            <a:fld id="{C63E70B3-125D-49F7-917E-5E8E85078D47}" type="slidenum">
              <a:rPr lang="en-US"/>
              <a:pPr/>
              <a:t>25</a:t>
            </a:fld>
            <a:endParaRPr lang="en-US"/>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xfrm>
            <a:off x="906463" y="4718050"/>
            <a:ext cx="4981575" cy="4468813"/>
          </a:xfrm>
          <a:noFill/>
          <a:ln/>
        </p:spPr>
        <p:txBody>
          <a:bodyPr/>
          <a:lstStyle/>
          <a:p>
            <a:endParaRPr lang="en-US" altLang="zh-TW" smtClean="0">
              <a:latin typeface="Arial" pitchFamily="34" charset="0"/>
              <a:ea typeface="PMingLiU" pitchFamily="18" charset="-120"/>
            </a:endParaRPr>
          </a:p>
        </p:txBody>
      </p:sp>
    </p:spTree>
    <p:extLst>
      <p:ext uri="{BB962C8B-B14F-4D97-AF65-F5344CB8AC3E}">
        <p14:creationId xmlns:p14="http://schemas.microsoft.com/office/powerpoint/2010/main" val="1793820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vant Garde" charset="0"/>
                <a:ea typeface="ＭＳ Ｐゴシック" charset="0"/>
                <a:cs typeface="ＭＳ Ｐゴシック" charset="0"/>
              </a:defRPr>
            </a:lvl1pPr>
            <a:lvl2pPr marL="37931725" indent="-37474525">
              <a:defRPr sz="2400">
                <a:solidFill>
                  <a:schemeClr val="tx1"/>
                </a:solidFill>
                <a:latin typeface="Avant Garde" charset="0"/>
                <a:ea typeface="ＭＳ Ｐゴシック" charset="0"/>
              </a:defRPr>
            </a:lvl2pPr>
            <a:lvl3pPr>
              <a:defRPr sz="2400">
                <a:solidFill>
                  <a:schemeClr val="tx1"/>
                </a:solidFill>
                <a:latin typeface="Avant Garde" charset="0"/>
                <a:ea typeface="ＭＳ Ｐゴシック" charset="0"/>
              </a:defRPr>
            </a:lvl3pPr>
            <a:lvl4pPr>
              <a:defRPr sz="2400">
                <a:solidFill>
                  <a:schemeClr val="tx1"/>
                </a:solidFill>
                <a:latin typeface="Avant Garde" charset="0"/>
                <a:ea typeface="ＭＳ Ｐゴシック" charset="0"/>
              </a:defRPr>
            </a:lvl4pPr>
            <a:lvl5pPr>
              <a:defRPr sz="2400">
                <a:solidFill>
                  <a:schemeClr val="tx1"/>
                </a:solidFill>
                <a:latin typeface="Avant Garde" charset="0"/>
                <a:ea typeface="ＭＳ Ｐゴシック" charset="0"/>
              </a:defRPr>
            </a:lvl5pPr>
            <a:lvl6pPr marL="457200" eaLnBrk="0" fontAlgn="base" hangingPunct="0">
              <a:spcBef>
                <a:spcPct val="0"/>
              </a:spcBef>
              <a:spcAft>
                <a:spcPct val="0"/>
              </a:spcAft>
              <a:defRPr sz="2400">
                <a:solidFill>
                  <a:schemeClr val="tx1"/>
                </a:solidFill>
                <a:latin typeface="Avant Garde" charset="0"/>
                <a:ea typeface="ＭＳ Ｐゴシック" charset="0"/>
              </a:defRPr>
            </a:lvl6pPr>
            <a:lvl7pPr marL="914400" eaLnBrk="0" fontAlgn="base" hangingPunct="0">
              <a:spcBef>
                <a:spcPct val="0"/>
              </a:spcBef>
              <a:spcAft>
                <a:spcPct val="0"/>
              </a:spcAft>
              <a:defRPr sz="2400">
                <a:solidFill>
                  <a:schemeClr val="tx1"/>
                </a:solidFill>
                <a:latin typeface="Avant Garde" charset="0"/>
                <a:ea typeface="ＭＳ Ｐゴシック" charset="0"/>
              </a:defRPr>
            </a:lvl7pPr>
            <a:lvl8pPr marL="1371600" eaLnBrk="0" fontAlgn="base" hangingPunct="0">
              <a:spcBef>
                <a:spcPct val="0"/>
              </a:spcBef>
              <a:spcAft>
                <a:spcPct val="0"/>
              </a:spcAft>
              <a:defRPr sz="2400">
                <a:solidFill>
                  <a:schemeClr val="tx1"/>
                </a:solidFill>
                <a:latin typeface="Avant Garde" charset="0"/>
                <a:ea typeface="ＭＳ Ｐゴシック" charset="0"/>
              </a:defRPr>
            </a:lvl8pPr>
            <a:lvl9pPr marL="1828800" eaLnBrk="0" fontAlgn="base" hangingPunct="0">
              <a:spcBef>
                <a:spcPct val="0"/>
              </a:spcBef>
              <a:spcAft>
                <a:spcPct val="0"/>
              </a:spcAft>
              <a:defRPr sz="2400">
                <a:solidFill>
                  <a:schemeClr val="tx1"/>
                </a:solidFill>
                <a:latin typeface="Avant Garde" charset="0"/>
                <a:ea typeface="ＭＳ Ｐゴシック" charset="0"/>
              </a:defRPr>
            </a:lvl9pPr>
          </a:lstStyle>
          <a:p>
            <a:fld id="{8A267B19-B600-764E-9DA4-5E9BFB140743}" type="slidenum">
              <a:rPr lang="en-US" sz="1200">
                <a:latin typeface="Times" charset="0"/>
              </a:rPr>
              <a:pPr/>
              <a:t>2</a:t>
            </a:fld>
            <a:endParaRPr lang="en-US" sz="1200">
              <a:latin typeface="Times" charset="0"/>
            </a:endParaRPr>
          </a:p>
        </p:txBody>
      </p:sp>
      <p:sp>
        <p:nvSpPr>
          <p:cNvPr id="21507" name="Rectangle 2"/>
          <p:cNvSpPr>
            <a:spLocks noGrp="1" noRot="1" noChangeAspect="1" noChangeArrowheads="1"/>
          </p:cNvSpPr>
          <p:nvPr>
            <p:ph type="sldImg"/>
          </p:nvPr>
        </p:nvSpPr>
        <p:spPr>
          <a:solidFill>
            <a:srgbClr val="FFFFFF"/>
          </a:solidFill>
          <a:ln/>
        </p:spPr>
      </p:sp>
      <p:sp>
        <p:nvSpPr>
          <p:cNvPr id="2150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AU">
              <a:ea typeface="ＭＳ Ｐゴシック" charset="0"/>
              <a:cs typeface="ＭＳ Ｐゴシック" charset="0"/>
            </a:endParaRPr>
          </a:p>
        </p:txBody>
      </p:sp>
    </p:spTree>
    <p:extLst>
      <p:ext uri="{BB962C8B-B14F-4D97-AF65-F5344CB8AC3E}">
        <p14:creationId xmlns:p14="http://schemas.microsoft.com/office/powerpoint/2010/main" val="3031964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ea typeface="ＭＳ Ｐゴシック" charset="0"/>
                <a:cs typeface="ＭＳ Ｐゴシック" charset="0"/>
              </a:defRPr>
            </a:lvl1pPr>
            <a:lvl2pPr marL="742950" indent="-285750" defTabSz="966788" eaLnBrk="0" hangingPunct="0">
              <a:defRPr>
                <a:solidFill>
                  <a:schemeClr val="tx1"/>
                </a:solidFill>
                <a:latin typeface="Arial" charset="0"/>
                <a:ea typeface="ＭＳ Ｐゴシック" charset="0"/>
              </a:defRPr>
            </a:lvl2pPr>
            <a:lvl3pPr marL="1143000" indent="-228600" defTabSz="966788" eaLnBrk="0" hangingPunct="0">
              <a:defRPr>
                <a:solidFill>
                  <a:schemeClr val="tx1"/>
                </a:solidFill>
                <a:latin typeface="Arial" charset="0"/>
                <a:ea typeface="ＭＳ Ｐゴシック" charset="0"/>
              </a:defRPr>
            </a:lvl3pPr>
            <a:lvl4pPr marL="1600200" indent="-228600" defTabSz="966788" eaLnBrk="0" hangingPunct="0">
              <a:defRPr>
                <a:solidFill>
                  <a:schemeClr val="tx1"/>
                </a:solidFill>
                <a:latin typeface="Arial" charset="0"/>
                <a:ea typeface="ＭＳ Ｐゴシック" charset="0"/>
              </a:defRPr>
            </a:lvl4pPr>
            <a:lvl5pPr marL="2057400" indent="-228600" defTabSz="966788" eaLnBrk="0" hangingPunct="0">
              <a:defRPr>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90E1A515-0245-444B-A941-0D9DEE0A7CE0}" type="slidenum">
              <a:rPr lang="en-US" altLang="zh-CN"/>
              <a:pPr eaLnBrk="1" hangingPunct="1"/>
              <a:t>6</a:t>
            </a:fld>
            <a:endParaRPr lang="en-US" altLang="zh-CN"/>
          </a:p>
        </p:txBody>
      </p:sp>
      <p:sp>
        <p:nvSpPr>
          <p:cNvPr id="38915" name="Rectangle 2"/>
          <p:cNvSpPr>
            <a:spLocks noGrp="1" noRot="1" noChangeAspect="1" noChangeArrowheads="1" noTextEdit="1"/>
          </p:cNvSpPr>
          <p:nvPr>
            <p:ph type="sldImg"/>
          </p:nvPr>
        </p:nvSpPr>
        <p:spPr>
          <a:solidFill>
            <a:srgbClr val="FFFFFF"/>
          </a:solidFill>
          <a:ln/>
        </p:spPr>
      </p:sp>
      <p:sp>
        <p:nvSpPr>
          <p:cNvPr id="3891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AU" altLang="zh-CN">
                <a:latin typeface="Times" charset="0"/>
              </a:rPr>
              <a:t>The other way that FAP is different to the other members of the DP family, is in it’s expression profile.  While the other members are all ubiquitously expressed, FAP has quite a unique and restricted expression profile.  It’s thought to be expressed at low levels in normal, resting adult tissue.  Where it is upregulated is at sites of tissue remodelling such as in embryogenesis and wound healing.  As per it’s name, it’s expressed in activated fibroblasts, such as in stromal fibroblasts around epithelial tumours and a lot of labs study FAP in relation to cancer.  It’s in fibroblasts associated with conditions such as arthritis and atherosclerosis.</a:t>
            </a:r>
          </a:p>
          <a:p>
            <a:pPr eaLnBrk="1" hangingPunct="1"/>
            <a:r>
              <a:rPr lang="en-AU" altLang="zh-CN">
                <a:latin typeface="Times" charset="0"/>
              </a:rPr>
              <a:t>Its also found in activated myofibroblasts in liver and lung fibrosis.</a:t>
            </a:r>
          </a:p>
        </p:txBody>
      </p:sp>
    </p:spTree>
    <p:extLst>
      <p:ext uri="{BB962C8B-B14F-4D97-AF65-F5344CB8AC3E}">
        <p14:creationId xmlns:p14="http://schemas.microsoft.com/office/powerpoint/2010/main" val="66238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ea typeface="ＭＳ Ｐゴシック" charset="0"/>
                <a:cs typeface="ＭＳ Ｐゴシック" charset="0"/>
              </a:defRPr>
            </a:lvl1pPr>
            <a:lvl2pPr marL="742950" indent="-285750" defTabSz="966788" eaLnBrk="0" hangingPunct="0">
              <a:defRPr>
                <a:solidFill>
                  <a:schemeClr val="tx1"/>
                </a:solidFill>
                <a:latin typeface="Arial" charset="0"/>
                <a:ea typeface="ＭＳ Ｐゴシック" charset="0"/>
              </a:defRPr>
            </a:lvl2pPr>
            <a:lvl3pPr marL="1143000" indent="-228600" defTabSz="966788" eaLnBrk="0" hangingPunct="0">
              <a:defRPr>
                <a:solidFill>
                  <a:schemeClr val="tx1"/>
                </a:solidFill>
                <a:latin typeface="Arial" charset="0"/>
                <a:ea typeface="ＭＳ Ｐゴシック" charset="0"/>
              </a:defRPr>
            </a:lvl3pPr>
            <a:lvl4pPr marL="1600200" indent="-228600" defTabSz="966788" eaLnBrk="0" hangingPunct="0">
              <a:defRPr>
                <a:solidFill>
                  <a:schemeClr val="tx1"/>
                </a:solidFill>
                <a:latin typeface="Arial" charset="0"/>
                <a:ea typeface="ＭＳ Ｐゴシック" charset="0"/>
              </a:defRPr>
            </a:lvl4pPr>
            <a:lvl5pPr marL="2057400" indent="-228600" defTabSz="966788" eaLnBrk="0" hangingPunct="0">
              <a:defRPr>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90E1A515-0245-444B-A941-0D9DEE0A7CE0}" type="slidenum">
              <a:rPr lang="en-US" altLang="zh-CN"/>
              <a:pPr eaLnBrk="1" hangingPunct="1"/>
              <a:t>7</a:t>
            </a:fld>
            <a:endParaRPr lang="en-US" altLang="zh-CN"/>
          </a:p>
        </p:txBody>
      </p:sp>
      <p:sp>
        <p:nvSpPr>
          <p:cNvPr id="38915" name="Rectangle 2"/>
          <p:cNvSpPr>
            <a:spLocks noGrp="1" noRot="1" noChangeAspect="1" noChangeArrowheads="1" noTextEdit="1"/>
          </p:cNvSpPr>
          <p:nvPr>
            <p:ph type="sldImg"/>
          </p:nvPr>
        </p:nvSpPr>
        <p:spPr>
          <a:solidFill>
            <a:srgbClr val="FFFFFF"/>
          </a:solidFill>
          <a:ln/>
        </p:spPr>
      </p:sp>
      <p:sp>
        <p:nvSpPr>
          <p:cNvPr id="3891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AU" altLang="zh-CN">
                <a:latin typeface="Times" charset="0"/>
              </a:rPr>
              <a:t>The other way that FAP is different to the other members of the DP family, is in it’s expression profile.  While the other members are all ubiquitously expressed, FAP has quite a unique and restricted expression profile.  It’s thought to be expressed at low levels in normal, resting adult tissue.  Where it is upregulated is at sites of tissue remodelling such as in embryogenesis and wound healing.  As per it’s name, it’s expressed in activated fibroblasts, such as in stromal fibroblasts around epithelial tumours and a lot of labs study FAP in relation to cancer.  It’s in fibroblasts associated with conditions such as arthritis and atherosclerosis.</a:t>
            </a:r>
          </a:p>
          <a:p>
            <a:pPr eaLnBrk="1" hangingPunct="1"/>
            <a:r>
              <a:rPr lang="en-AU" altLang="zh-CN">
                <a:latin typeface="Times" charset="0"/>
              </a:rPr>
              <a:t>Its also found in activated myofibroblasts in liver and lung fibrosis.</a:t>
            </a:r>
          </a:p>
        </p:txBody>
      </p:sp>
    </p:spTree>
    <p:extLst>
      <p:ext uri="{BB962C8B-B14F-4D97-AF65-F5344CB8AC3E}">
        <p14:creationId xmlns:p14="http://schemas.microsoft.com/office/powerpoint/2010/main" val="66238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p:spPr>
        <p:txBody>
          <a:bodyPr/>
          <a:lstStyle/>
          <a:p>
            <a:fld id="{0FC9C249-9B82-4582-9DF2-6A770EBAB506}" type="slidenum">
              <a:rPr lang="en-AU"/>
              <a:pPr/>
              <a:t>9</a:t>
            </a:fld>
            <a:endParaRPr lang="en-AU"/>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p:spPr>
        <p:txBody>
          <a:bodyPr/>
          <a:lstStyle/>
          <a:p>
            <a:pPr eaLnBrk="1" hangingPunct="1"/>
            <a:endParaRPr lang="en-US" dirty="0" smtClean="0">
              <a:latin typeface="Arial" pitchFamily="34" charset="0"/>
              <a:ea typeface="ＭＳ Ｐゴシック" charset="-128"/>
            </a:endParaRPr>
          </a:p>
        </p:txBody>
      </p:sp>
    </p:spTree>
    <p:extLst>
      <p:ext uri="{BB962C8B-B14F-4D97-AF65-F5344CB8AC3E}">
        <p14:creationId xmlns:p14="http://schemas.microsoft.com/office/powerpoint/2010/main" val="3071965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57250" eaLnBrk="0" hangingPunct="0">
              <a:defRPr sz="2400" b="1">
                <a:solidFill>
                  <a:schemeClr val="tx1"/>
                </a:solidFill>
                <a:latin typeface="Arial" charset="0"/>
                <a:ea typeface="ＭＳ Ｐゴシック" charset="0"/>
                <a:cs typeface="ＭＳ Ｐゴシック" charset="0"/>
              </a:defRPr>
            </a:lvl1pPr>
            <a:lvl2pPr marL="37931725" indent="-37474525" defTabSz="857250"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78FCAE22-A551-8D4F-A25E-787F2EDE0B11}" type="slidenum">
              <a:rPr lang="en-AU" sz="1100">
                <a:latin typeface="Tahoma" charset="0"/>
              </a:rPr>
              <a:pPr eaLnBrk="1" hangingPunct="1"/>
              <a:t>10</a:t>
            </a:fld>
            <a:endParaRPr lang="en-AU" sz="1100">
              <a:latin typeface="Tahoma" charset="0"/>
            </a:endParaRPr>
          </a:p>
        </p:txBody>
      </p:sp>
      <p:sp>
        <p:nvSpPr>
          <p:cNvPr id="125955" name="Rectangle 1026"/>
          <p:cNvSpPr>
            <a:spLocks noGrp="1" noRot="1" noChangeAspect="1" noChangeArrowheads="1" noTextEdit="1"/>
          </p:cNvSpPr>
          <p:nvPr>
            <p:ph type="sldImg"/>
          </p:nvPr>
        </p:nvSpPr>
        <p:spPr>
          <a:ln/>
        </p:spPr>
      </p:sp>
      <p:sp>
        <p:nvSpPr>
          <p:cNvPr id="125956"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550215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C34ACAC-FA34-4B46-9EB0-842E54F3DDFC}" type="slidenum">
              <a:rPr lang="en-US"/>
              <a:pPr>
                <a:defRPr/>
              </a:pPr>
              <a:t>11</a:t>
            </a:fld>
            <a:endParaRPr lang="en-US"/>
          </a:p>
        </p:txBody>
      </p:sp>
      <p:sp>
        <p:nvSpPr>
          <p:cNvPr id="256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5603" name="Rectangle 3"/>
          <p:cNvSpPr>
            <a:spLocks noGrp="1" noChangeArrowheads="1"/>
          </p:cNvSpPr>
          <p:nvPr>
            <p:ph type="body" idx="1"/>
          </p:nvPr>
        </p:nvSpPr>
        <p:spPr/>
        <p:txBody>
          <a:bodyPr/>
          <a:lstStyle/>
          <a:p>
            <a:pPr eaLnBrk="1" hangingPunct="1">
              <a:defRPr/>
            </a:pPr>
            <a:endParaRPr lang="en-AU" smtClean="0">
              <a:cs typeface="+mn-cs"/>
            </a:endParaRPr>
          </a:p>
        </p:txBody>
      </p:sp>
    </p:spTree>
    <p:extLst>
      <p:ext uri="{BB962C8B-B14F-4D97-AF65-F5344CB8AC3E}">
        <p14:creationId xmlns:p14="http://schemas.microsoft.com/office/powerpoint/2010/main" val="4153117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smtClean="0"/>
          </a:p>
          <a:p>
            <a:r>
              <a:rPr lang="en-AU" dirty="0" smtClean="0"/>
              <a:t>State</a:t>
            </a:r>
            <a:r>
              <a:rPr lang="en-AU" baseline="0" dirty="0" smtClean="0"/>
              <a:t> definitions for clinically significant liver fibrosis in each cohort, indicate small number of events in Cohort 2 likely to impact upon p value….</a:t>
            </a:r>
            <a:endParaRPr lang="en-AU" dirty="0" smtClean="0"/>
          </a:p>
          <a:p>
            <a:r>
              <a:rPr lang="en-AU" dirty="0" smtClean="0"/>
              <a:t>Outlier in F&gt;/=2 has cirrhosis and DM</a:t>
            </a:r>
          </a:p>
          <a:p>
            <a:r>
              <a:rPr lang="en-AU" dirty="0" smtClean="0"/>
              <a:t>Outliers in F &lt; 2: one has elevated</a:t>
            </a:r>
            <a:r>
              <a:rPr lang="en-AU" baseline="0" dirty="0" smtClean="0"/>
              <a:t> (AST and GGT) </a:t>
            </a:r>
            <a:r>
              <a:rPr lang="en-AU" dirty="0" smtClean="0"/>
              <a:t>liver enzymes but no</a:t>
            </a:r>
            <a:r>
              <a:rPr lang="en-AU" baseline="0" dirty="0" smtClean="0"/>
              <a:t> other documentation, anaemia noted not explained, age 36.2</a:t>
            </a:r>
          </a:p>
          <a:p>
            <a:r>
              <a:rPr lang="en-AU" baseline="0" dirty="0" smtClean="0"/>
              <a:t>                          one has DM2 and metabolic syndrome and iron deficiency anaemia, age 60.2</a:t>
            </a:r>
            <a:endParaRPr lang="en-AU" dirty="0"/>
          </a:p>
        </p:txBody>
      </p:sp>
      <p:sp>
        <p:nvSpPr>
          <p:cNvPr id="4" name="Slide Number Placeholder 3"/>
          <p:cNvSpPr>
            <a:spLocks noGrp="1"/>
          </p:cNvSpPr>
          <p:nvPr>
            <p:ph type="sldNum" sz="quarter" idx="10"/>
          </p:nvPr>
        </p:nvSpPr>
        <p:spPr/>
        <p:txBody>
          <a:bodyPr/>
          <a:lstStyle/>
          <a:p>
            <a:fld id="{70EEB80C-3D5D-4036-876C-B3AB82BF204A}" type="slidenum">
              <a:rPr lang="en-AU" smtClean="0"/>
              <a:pPr/>
              <a:t>12</a:t>
            </a:fld>
            <a:endParaRPr lang="en-AU" dirty="0"/>
          </a:p>
        </p:txBody>
      </p:sp>
    </p:spTree>
    <p:extLst>
      <p:ext uri="{BB962C8B-B14F-4D97-AF65-F5344CB8AC3E}">
        <p14:creationId xmlns:p14="http://schemas.microsoft.com/office/powerpoint/2010/main" val="9030495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Use of serum FAP after application of the NFS could be</a:t>
            </a:r>
            <a:r>
              <a:rPr lang="en-AU" sz="1200" kern="1200" baseline="0" dirty="0" smtClean="0">
                <a:solidFill>
                  <a:schemeClr val="tx1"/>
                </a:solidFill>
                <a:effectLst/>
                <a:latin typeface="+mn-lt"/>
                <a:ea typeface="+mn-ea"/>
                <a:cs typeface="+mn-cs"/>
              </a:rPr>
              <a:t> </a:t>
            </a:r>
            <a:r>
              <a:rPr lang="en-AU" sz="1200" kern="1200" dirty="0" smtClean="0">
                <a:solidFill>
                  <a:schemeClr val="tx1"/>
                </a:solidFill>
                <a:effectLst/>
                <a:latin typeface="+mn-lt"/>
                <a:ea typeface="+mn-ea"/>
                <a:cs typeface="+mn-cs"/>
              </a:rPr>
              <a:t>simple and relatively low cost method of screening a patient population at increased risk of liver fibrosis secondary to NAFLD</a:t>
            </a:r>
          </a:p>
          <a:p>
            <a:pPr marL="0" marR="0" indent="0" algn="l" defTabSz="9144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NFS – simple test, cheap and readily </a:t>
            </a:r>
            <a:r>
              <a:rPr lang="en-AU" sz="1200" kern="1200" dirty="0" err="1" smtClean="0">
                <a:solidFill>
                  <a:schemeClr val="tx1"/>
                </a:solidFill>
                <a:effectLst/>
                <a:latin typeface="+mn-lt"/>
                <a:ea typeface="+mn-ea"/>
                <a:cs typeface="+mn-cs"/>
              </a:rPr>
              <a:t>avaialble</a:t>
            </a:r>
            <a:r>
              <a:rPr lang="en-AU" sz="1200" kern="1200" dirty="0" smtClean="0">
                <a:solidFill>
                  <a:schemeClr val="tx1"/>
                </a:solidFill>
                <a:effectLst/>
                <a:latin typeface="+mn-lt"/>
                <a:ea typeface="+mn-ea"/>
                <a:cs typeface="+mn-cs"/>
              </a:rPr>
              <a:t>; followed by FAP to further enrich</a:t>
            </a:r>
            <a:r>
              <a:rPr lang="en-AU" sz="1200" kern="1200" baseline="0" dirty="0" smtClean="0">
                <a:solidFill>
                  <a:schemeClr val="tx1"/>
                </a:solidFill>
                <a:effectLst/>
                <a:latin typeface="+mn-lt"/>
                <a:ea typeface="+mn-ea"/>
                <a:cs typeface="+mn-cs"/>
              </a:rPr>
              <a:t> the population before requiring referral to a centre with TE +/- liver biopsy characteristics</a:t>
            </a:r>
            <a:endParaRPr lang="en-AU"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highly acceptable to both patient and clinician. </a:t>
            </a:r>
          </a:p>
          <a:p>
            <a:pPr marL="0" marR="0" indent="0" algn="l" defTabSz="9144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NFS and serum FAP would help to identify patients that may need further investigations that would include non-invasive measure of liver stiffness, such as is possible with TE, and/or liver biopsy, in addition to liver ultrasound to document advanced cirrhosis, portal hypertension or HCC. As data becomes available for effective treatments in NAFLD, diabetes treatment decisions may also be altered in patients determined to be at increased risk for current severe hepatic fibrosis particularly in regard to the possible use of DPP4 inhibitors, GLP-1 agonists and/or bariatric surgery</a:t>
            </a:r>
          </a:p>
          <a:p>
            <a:endParaRPr lang="en-AU" dirty="0"/>
          </a:p>
        </p:txBody>
      </p:sp>
      <p:sp>
        <p:nvSpPr>
          <p:cNvPr id="4" name="Slide Number Placeholder 3"/>
          <p:cNvSpPr>
            <a:spLocks noGrp="1"/>
          </p:cNvSpPr>
          <p:nvPr>
            <p:ph type="sldNum" sz="quarter" idx="10"/>
          </p:nvPr>
        </p:nvSpPr>
        <p:spPr/>
        <p:txBody>
          <a:bodyPr/>
          <a:lstStyle/>
          <a:p>
            <a:fld id="{70EEB80C-3D5D-4036-876C-B3AB82BF204A}" type="slidenum">
              <a:rPr lang="en-AU" smtClean="0"/>
              <a:pPr/>
              <a:t>13</a:t>
            </a:fld>
            <a:endParaRPr lang="en-AU" dirty="0"/>
          </a:p>
        </p:txBody>
      </p:sp>
    </p:spTree>
    <p:extLst>
      <p:ext uri="{BB962C8B-B14F-4D97-AF65-F5344CB8AC3E}">
        <p14:creationId xmlns:p14="http://schemas.microsoft.com/office/powerpoint/2010/main" val="3873702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6858000"/>
          </a:xfrm>
          <a:prstGeom prst="rect">
            <a:avLst/>
          </a:prstGeom>
          <a:solidFill>
            <a:srgbClr val="ADD9B6"/>
          </a:solidFill>
          <a:ln w="9525">
            <a:solidFill>
              <a:schemeClr val="tx1"/>
            </a:solidFill>
            <a:miter lim="800000"/>
            <a:headEnd/>
            <a:tailEnd/>
          </a:ln>
        </p:spPr>
        <p:txBody>
          <a:bodyPr wrap="none" anchor="ctr"/>
          <a:lstStyle/>
          <a:p>
            <a:endParaRPr lang="en-US">
              <a:cs typeface="Arial" pitchFamily="34" charset="0"/>
            </a:endParaRPr>
          </a:p>
        </p:txBody>
      </p:sp>
      <p:sp>
        <p:nvSpPr>
          <p:cNvPr id="5" name="AutoShape 3"/>
          <p:cNvSpPr>
            <a:spLocks noChangeArrowheads="1"/>
          </p:cNvSpPr>
          <p:nvPr/>
        </p:nvSpPr>
        <p:spPr bwMode="auto">
          <a:xfrm>
            <a:off x="152400" y="152400"/>
            <a:ext cx="8839200" cy="6553200"/>
          </a:xfrm>
          <a:prstGeom prst="roundRect">
            <a:avLst>
              <a:gd name="adj" fmla="val 3148"/>
            </a:avLst>
          </a:prstGeom>
          <a:solidFill>
            <a:schemeClr val="bg1"/>
          </a:solidFill>
          <a:ln w="9525">
            <a:noFill/>
            <a:round/>
            <a:headEnd/>
            <a:tailEnd/>
          </a:ln>
        </p:spPr>
        <p:txBody>
          <a:bodyPr wrap="none" anchor="ctr"/>
          <a:lstStyle/>
          <a:p>
            <a:pPr algn="ctr"/>
            <a:endParaRPr lang="zh-TW" altLang="en-US" sz="2400">
              <a:solidFill>
                <a:srgbClr val="9EFFAE"/>
              </a:solidFill>
              <a:latin typeface="Times" charset="0"/>
              <a:ea typeface="PMingLiU" pitchFamily="18" charset="-120"/>
            </a:endParaRPr>
          </a:p>
        </p:txBody>
      </p:sp>
      <p:pic>
        <p:nvPicPr>
          <p:cNvPr id="6" name="Picture 6"/>
          <p:cNvPicPr>
            <a:picLocks noChangeAspect="1" noChangeArrowheads="1"/>
          </p:cNvPicPr>
          <p:nvPr/>
        </p:nvPicPr>
        <p:blipFill>
          <a:blip r:embed="rId2"/>
          <a:srcRect/>
          <a:stretch>
            <a:fillRect/>
          </a:stretch>
        </p:blipFill>
        <p:spPr bwMode="auto">
          <a:xfrm>
            <a:off x="6019800" y="4572000"/>
            <a:ext cx="2911475" cy="2081213"/>
          </a:xfrm>
          <a:prstGeom prst="rect">
            <a:avLst/>
          </a:prstGeom>
          <a:noFill/>
          <a:ln w="9525">
            <a:noFill/>
            <a:miter lim="800000"/>
            <a:headEnd/>
            <a:tailEnd/>
          </a:ln>
        </p:spPr>
      </p:pic>
      <p:sp>
        <p:nvSpPr>
          <p:cNvPr id="58372" name="Rectangle 4"/>
          <p:cNvSpPr>
            <a:spLocks noGrp="1" noChangeArrowheads="1"/>
          </p:cNvSpPr>
          <p:nvPr>
            <p:ph type="ctrTitle"/>
          </p:nvPr>
        </p:nvSpPr>
        <p:spPr>
          <a:xfrm>
            <a:off x="685800" y="838200"/>
            <a:ext cx="7772400" cy="1143000"/>
          </a:xfrm>
        </p:spPr>
        <p:txBody>
          <a:bodyPr/>
          <a:lstStyle>
            <a:lvl1pPr>
              <a:defRPr/>
            </a:lvl1pPr>
          </a:lstStyle>
          <a:p>
            <a:r>
              <a:rPr lang="en-US" altLang="zh-TW"/>
              <a:t>Click to edit Master title style</a:t>
            </a:r>
          </a:p>
        </p:txBody>
      </p:sp>
      <p:sp>
        <p:nvSpPr>
          <p:cNvPr id="58373" name="Rectangle 5"/>
          <p:cNvSpPr>
            <a:spLocks noGrp="1" noChangeArrowheads="1"/>
          </p:cNvSpPr>
          <p:nvPr>
            <p:ph type="subTitle" idx="1"/>
          </p:nvPr>
        </p:nvSpPr>
        <p:spPr>
          <a:xfrm>
            <a:off x="1371600" y="2362200"/>
            <a:ext cx="6400800" cy="1752600"/>
          </a:xfrm>
        </p:spPr>
        <p:txBody>
          <a:bodyPr/>
          <a:lstStyle>
            <a:lvl1pPr marL="0" indent="0" algn="ctr">
              <a:buFont typeface="Times" charset="0"/>
              <a:buNone/>
              <a:defRPr/>
            </a:lvl1pPr>
          </a:lstStyle>
          <a:p>
            <a:r>
              <a:rPr lang="en-US" altLang="zh-TW"/>
              <a:t>Click to edit Master subtitle style</a:t>
            </a:r>
          </a:p>
        </p:txBody>
      </p:sp>
    </p:spTree>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8"/>
          <p:cNvSpPr>
            <a:spLocks noGrp="1" noChangeArrowheads="1"/>
          </p:cNvSpPr>
          <p:nvPr>
            <p:ph type="sldNum" sz="quarter" idx="12"/>
          </p:nvPr>
        </p:nvSpPr>
        <p:spPr>
          <a:ln/>
        </p:spPr>
        <p:txBody>
          <a:bodyPr/>
          <a:lstStyle>
            <a:lvl1pPr>
              <a:defRPr/>
            </a:lvl1pPr>
          </a:lstStyle>
          <a:p>
            <a:fld id="{3199134C-9694-4C97-8886-BC5BB3646925}" type="slidenum">
              <a:rPr lang="en-US" altLang="zh-TW"/>
              <a:pPr/>
              <a:t>‹#›</a:t>
            </a:fld>
            <a:endParaRPr lang="en-US" altLang="zh-TW"/>
          </a:p>
        </p:txBody>
      </p:sp>
    </p:spTree>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8"/>
          <p:cNvSpPr>
            <a:spLocks noGrp="1" noChangeArrowheads="1"/>
          </p:cNvSpPr>
          <p:nvPr>
            <p:ph type="sldNum" sz="quarter" idx="12"/>
          </p:nvPr>
        </p:nvSpPr>
        <p:spPr>
          <a:ln/>
        </p:spPr>
        <p:txBody>
          <a:bodyPr/>
          <a:lstStyle>
            <a:lvl1pPr>
              <a:defRPr/>
            </a:lvl1pPr>
          </a:lstStyle>
          <a:p>
            <a:fld id="{392F97C7-6502-4451-A079-5AC47C88D32A}" type="slidenum">
              <a:rPr lang="en-US" altLang="zh-TW"/>
              <a:pPr/>
              <a:t>‹#›</a:t>
            </a:fld>
            <a:endParaRPr lang="en-US" altLang="zh-TW"/>
          </a:p>
        </p:txBody>
      </p:sp>
    </p:spTree>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SLIDE TITLE, FONT IN ARIAL 24PT  [1 line only]</a:t>
            </a:r>
            <a:endParaRPr lang="en-AU" dirty="0"/>
          </a:p>
        </p:txBody>
      </p:sp>
      <p:sp>
        <p:nvSpPr>
          <p:cNvPr id="3" name="Content Placeholder 2"/>
          <p:cNvSpPr>
            <a:spLocks noGrp="1"/>
          </p:cNvSpPr>
          <p:nvPr>
            <p:ph idx="1"/>
          </p:nvPr>
        </p:nvSpPr>
        <p:spPr>
          <a:xfrm>
            <a:off x="250824" y="1773238"/>
            <a:ext cx="8662989" cy="4679949"/>
          </a:xfrm>
        </p:spPr>
        <p:txBody>
          <a:bodyPr/>
          <a:lstStyle>
            <a:lvl1pPr>
              <a:spcBef>
                <a:spcPts val="500"/>
              </a:spcBef>
              <a:spcAft>
                <a:spcPts val="500"/>
              </a:spcAft>
              <a:defRPr/>
            </a:lvl1pPr>
            <a:lvl2pPr>
              <a:spcBef>
                <a:spcPts val="500"/>
              </a:spcBef>
              <a:spcAft>
                <a:spcPts val="500"/>
              </a:spcAft>
              <a:defRPr/>
            </a:lvl2pPr>
            <a:lvl3pPr>
              <a:spcBef>
                <a:spcPts val="500"/>
              </a:spcBef>
              <a:spcAft>
                <a:spcPts val="500"/>
              </a:spcAft>
              <a:defRPr/>
            </a:lvl3pPr>
            <a:lvl4pPr>
              <a:spcBef>
                <a:spcPts val="500"/>
              </a:spcBef>
              <a:spcAft>
                <a:spcPts val="500"/>
              </a:spcAft>
              <a:defRPr/>
            </a:lvl4pPr>
            <a:lvl5pPr>
              <a:spcBef>
                <a:spcPts val="500"/>
              </a:spcBef>
              <a:spcAft>
                <a:spcPts val="500"/>
              </a:spcAft>
              <a:defRPr/>
            </a:lvl5pPr>
            <a:lvl6pPr marL="1074738" indent="-174625">
              <a:buClr>
                <a:schemeClr val="accent1"/>
              </a:buClr>
              <a:defRPr sz="1600" baseline="0"/>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AU" dirty="0" smtClean="0"/>
              <a:t>Sixth level</a:t>
            </a:r>
            <a:endParaRPr lang="en-AU" dirty="0"/>
          </a:p>
        </p:txBody>
      </p:sp>
      <p:sp>
        <p:nvSpPr>
          <p:cNvPr id="6" name="Slide Number Placeholder 5"/>
          <p:cNvSpPr>
            <a:spLocks noGrp="1"/>
          </p:cNvSpPr>
          <p:nvPr>
            <p:ph type="sldNum" sz="quarter" idx="12"/>
          </p:nvPr>
        </p:nvSpPr>
        <p:spPr/>
        <p:txBody>
          <a:bodyPr/>
          <a:lstStyle/>
          <a:p>
            <a:fld id="{5EB0718A-1B3D-42D2-9A2B-FB6CFA4B4E8D}" type="slidenum">
              <a:rPr lang="en-AU" smtClean="0"/>
              <a:pPr/>
              <a:t>‹#›</a:t>
            </a:fld>
            <a:endParaRPr lang="en-AU" dirty="0"/>
          </a:p>
        </p:txBody>
      </p:sp>
      <p:sp>
        <p:nvSpPr>
          <p:cNvPr id="9" name="Text Placeholder 8"/>
          <p:cNvSpPr>
            <a:spLocks noGrp="1"/>
          </p:cNvSpPr>
          <p:nvPr>
            <p:ph type="body" sz="quarter" idx="13" hasCustomPrompt="1"/>
          </p:nvPr>
        </p:nvSpPr>
        <p:spPr>
          <a:xfrm>
            <a:off x="250825" y="1268413"/>
            <a:ext cx="8662988" cy="485791"/>
          </a:xfrm>
        </p:spPr>
        <p:txBody>
          <a:bodyPr tIns="0" rIns="0" bIns="0" anchor="ctr">
            <a:normAutofit/>
          </a:bodyPr>
          <a:lstStyle>
            <a:lvl1pPr marL="0" indent="0">
              <a:lnSpc>
                <a:spcPts val="1800"/>
              </a:lnSpc>
              <a:spcBef>
                <a:spcPts val="0"/>
              </a:spcBef>
              <a:spcAft>
                <a:spcPts val="0"/>
              </a:spcAft>
              <a:buNone/>
              <a:defRPr sz="2000">
                <a:solidFill>
                  <a:schemeClr val="tx1"/>
                </a:solidFill>
              </a:defRPr>
            </a:lvl1pPr>
          </a:lstStyle>
          <a:p>
            <a:pPr lvl="0"/>
            <a:r>
              <a:rPr lang="en-US" dirty="0" smtClean="0"/>
              <a:t>SUB HEADING [1 line only]</a:t>
            </a:r>
            <a:endParaRPr lang="en-AU" dirty="0"/>
          </a:p>
        </p:txBody>
      </p:sp>
    </p:spTree>
    <p:extLst>
      <p:ext uri="{BB962C8B-B14F-4D97-AF65-F5344CB8AC3E}">
        <p14:creationId xmlns:p14="http://schemas.microsoft.com/office/powerpoint/2010/main" val="2381474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8"/>
          <p:cNvSpPr>
            <a:spLocks noGrp="1" noChangeArrowheads="1"/>
          </p:cNvSpPr>
          <p:nvPr>
            <p:ph type="sldNum" sz="quarter" idx="12"/>
          </p:nvPr>
        </p:nvSpPr>
        <p:spPr>
          <a:ln/>
        </p:spPr>
        <p:txBody>
          <a:bodyPr/>
          <a:lstStyle>
            <a:lvl1pPr>
              <a:defRPr/>
            </a:lvl1pPr>
          </a:lstStyle>
          <a:p>
            <a:fld id="{94E786EE-34CC-4EF5-9DAF-4D34588468C4}" type="slidenum">
              <a:rPr lang="en-US" altLang="zh-TW"/>
              <a:pPr/>
              <a:t>‹#›</a:t>
            </a:fld>
            <a:endParaRPr lang="en-US" altLang="zh-TW"/>
          </a:p>
        </p:txBody>
      </p:sp>
    </p:spTree>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8"/>
          <p:cNvSpPr>
            <a:spLocks noGrp="1" noChangeArrowheads="1"/>
          </p:cNvSpPr>
          <p:nvPr>
            <p:ph type="sldNum" sz="quarter" idx="12"/>
          </p:nvPr>
        </p:nvSpPr>
        <p:spPr>
          <a:ln/>
        </p:spPr>
        <p:txBody>
          <a:bodyPr/>
          <a:lstStyle>
            <a:lvl1pPr>
              <a:defRPr/>
            </a:lvl1pPr>
          </a:lstStyle>
          <a:p>
            <a:fld id="{A33324E0-BA0E-41C7-BBCF-2FB79E138243}" type="slidenum">
              <a:rPr lang="en-US" altLang="zh-TW"/>
              <a:pPr/>
              <a:t>‹#›</a:t>
            </a:fld>
            <a:endParaRPr lang="en-US" altLang="zh-TW"/>
          </a:p>
        </p:txBody>
      </p:sp>
    </p:spTree>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8"/>
          <p:cNvSpPr>
            <a:spLocks noGrp="1" noChangeArrowheads="1"/>
          </p:cNvSpPr>
          <p:nvPr>
            <p:ph type="sldNum" sz="quarter" idx="12"/>
          </p:nvPr>
        </p:nvSpPr>
        <p:spPr>
          <a:ln/>
        </p:spPr>
        <p:txBody>
          <a:bodyPr/>
          <a:lstStyle>
            <a:lvl1pPr>
              <a:defRPr/>
            </a:lvl1pPr>
          </a:lstStyle>
          <a:p>
            <a:fld id="{3090DB62-F97F-485E-8383-0606090C96CC}" type="slidenum">
              <a:rPr lang="en-US" altLang="zh-TW"/>
              <a:pPr/>
              <a:t>‹#›</a:t>
            </a:fld>
            <a:endParaRPr lang="en-US" altLang="zh-TW"/>
          </a:p>
        </p:txBody>
      </p:sp>
    </p:spTree>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7"/>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8"/>
          <p:cNvSpPr>
            <a:spLocks noGrp="1" noChangeArrowheads="1"/>
          </p:cNvSpPr>
          <p:nvPr>
            <p:ph type="sldNum" sz="quarter" idx="12"/>
          </p:nvPr>
        </p:nvSpPr>
        <p:spPr>
          <a:ln/>
        </p:spPr>
        <p:txBody>
          <a:bodyPr/>
          <a:lstStyle>
            <a:lvl1pPr>
              <a:defRPr/>
            </a:lvl1pPr>
          </a:lstStyle>
          <a:p>
            <a:fld id="{56F61CBD-EE71-470F-890B-A592466289AB}" type="slidenum">
              <a:rPr lang="en-US" altLang="zh-TW"/>
              <a:pPr/>
              <a:t>‹#›</a:t>
            </a:fld>
            <a:endParaRPr lang="en-US" altLang="zh-TW"/>
          </a:p>
        </p:txBody>
      </p:sp>
    </p:spTree>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7"/>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8"/>
          <p:cNvSpPr>
            <a:spLocks noGrp="1" noChangeArrowheads="1"/>
          </p:cNvSpPr>
          <p:nvPr>
            <p:ph type="sldNum" sz="quarter" idx="12"/>
          </p:nvPr>
        </p:nvSpPr>
        <p:spPr>
          <a:ln/>
        </p:spPr>
        <p:txBody>
          <a:bodyPr/>
          <a:lstStyle>
            <a:lvl1pPr>
              <a:defRPr/>
            </a:lvl1pPr>
          </a:lstStyle>
          <a:p>
            <a:fld id="{37F97318-2308-4549-B5EE-CCA1F0F3EDB7}" type="slidenum">
              <a:rPr lang="en-US" altLang="zh-TW"/>
              <a:pPr/>
              <a:t>‹#›</a:t>
            </a:fld>
            <a:endParaRPr lang="en-US" altLang="zh-TW"/>
          </a:p>
        </p:txBody>
      </p:sp>
    </p:spTree>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7"/>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8"/>
          <p:cNvSpPr>
            <a:spLocks noGrp="1" noChangeArrowheads="1"/>
          </p:cNvSpPr>
          <p:nvPr>
            <p:ph type="sldNum" sz="quarter" idx="12"/>
          </p:nvPr>
        </p:nvSpPr>
        <p:spPr>
          <a:ln/>
        </p:spPr>
        <p:txBody>
          <a:bodyPr/>
          <a:lstStyle>
            <a:lvl1pPr>
              <a:defRPr/>
            </a:lvl1pPr>
          </a:lstStyle>
          <a:p>
            <a:fld id="{C6035DE1-DFB8-43D3-833C-8F07A08A8917}" type="slidenum">
              <a:rPr lang="en-US" altLang="zh-TW"/>
              <a:pPr/>
              <a:t>‹#›</a:t>
            </a:fld>
            <a:endParaRPr lang="en-US" altLang="zh-TW"/>
          </a:p>
        </p:txBody>
      </p:sp>
    </p:spTree>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8"/>
          <p:cNvSpPr>
            <a:spLocks noGrp="1" noChangeArrowheads="1"/>
          </p:cNvSpPr>
          <p:nvPr>
            <p:ph type="sldNum" sz="quarter" idx="12"/>
          </p:nvPr>
        </p:nvSpPr>
        <p:spPr>
          <a:ln/>
        </p:spPr>
        <p:txBody>
          <a:bodyPr/>
          <a:lstStyle>
            <a:lvl1pPr>
              <a:defRPr/>
            </a:lvl1pPr>
          </a:lstStyle>
          <a:p>
            <a:fld id="{0F6E7E5B-A69E-4D7E-86FD-084A9B5B6DEF}" type="slidenum">
              <a:rPr lang="en-US" altLang="zh-TW"/>
              <a:pPr/>
              <a:t>‹#›</a:t>
            </a:fld>
            <a:endParaRPr lang="en-US" altLang="zh-TW"/>
          </a:p>
        </p:txBody>
      </p:sp>
    </p:spTree>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8"/>
          <p:cNvSpPr>
            <a:spLocks noGrp="1" noChangeArrowheads="1"/>
          </p:cNvSpPr>
          <p:nvPr>
            <p:ph type="sldNum" sz="quarter" idx="12"/>
          </p:nvPr>
        </p:nvSpPr>
        <p:spPr>
          <a:ln/>
        </p:spPr>
        <p:txBody>
          <a:bodyPr/>
          <a:lstStyle>
            <a:lvl1pPr>
              <a:defRPr/>
            </a:lvl1pPr>
          </a:lstStyle>
          <a:p>
            <a:fld id="{39DF5FD6-E85E-4F46-AA9C-F19C0B7DC31F}" type="slidenum">
              <a:rPr lang="en-US" altLang="zh-TW"/>
              <a:pPr/>
              <a:t>‹#›</a:t>
            </a:fld>
            <a:endParaRPr lang="en-US" altLang="zh-TW"/>
          </a:p>
        </p:txBody>
      </p:sp>
    </p:spTree>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44000" cy="6858000"/>
          </a:xfrm>
          <a:prstGeom prst="rect">
            <a:avLst/>
          </a:prstGeom>
          <a:solidFill>
            <a:srgbClr val="ADD9B6"/>
          </a:solidFill>
          <a:ln w="9525">
            <a:solidFill>
              <a:schemeClr val="tx1"/>
            </a:solidFill>
            <a:miter lim="800000"/>
            <a:headEnd/>
            <a:tailEnd/>
          </a:ln>
        </p:spPr>
        <p:txBody>
          <a:bodyPr wrap="none" anchor="ctr"/>
          <a:lstStyle/>
          <a:p>
            <a:endParaRPr lang="en-US">
              <a:cs typeface="Arial" pitchFamily="34" charset="0"/>
            </a:endParaRPr>
          </a:p>
        </p:txBody>
      </p:sp>
      <p:sp>
        <p:nvSpPr>
          <p:cNvPr id="1027" name="AutoShape 3"/>
          <p:cNvSpPr>
            <a:spLocks noChangeArrowheads="1"/>
          </p:cNvSpPr>
          <p:nvPr/>
        </p:nvSpPr>
        <p:spPr bwMode="auto">
          <a:xfrm>
            <a:off x="152400" y="152400"/>
            <a:ext cx="8839200" cy="6553200"/>
          </a:xfrm>
          <a:prstGeom prst="roundRect">
            <a:avLst>
              <a:gd name="adj" fmla="val 3148"/>
            </a:avLst>
          </a:prstGeom>
          <a:solidFill>
            <a:schemeClr val="bg1"/>
          </a:solidFill>
          <a:ln w="9525">
            <a:noFill/>
            <a:round/>
            <a:headEnd/>
            <a:tailEnd/>
          </a:ln>
        </p:spPr>
        <p:txBody>
          <a:bodyPr wrap="none" anchor="ctr"/>
          <a:lstStyle/>
          <a:p>
            <a:endParaRPr lang="en-US">
              <a:cs typeface="Arial" pitchFamily="34" charset="0"/>
            </a:endParaRPr>
          </a:p>
        </p:txBody>
      </p:sp>
      <p:sp>
        <p:nvSpPr>
          <p:cNvPr id="1028" name="Rectangle 4"/>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1029" name="Rectangle 5"/>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573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PMingLiU" pitchFamily="18" charset="-120"/>
                <a:cs typeface="PMingLiU" pitchFamily="18" charset="-120"/>
              </a:defRPr>
            </a:lvl1pPr>
          </a:lstStyle>
          <a:p>
            <a:pPr>
              <a:defRPr/>
            </a:pPr>
            <a:endParaRPr lang="en-US" altLang="zh-TW"/>
          </a:p>
        </p:txBody>
      </p:sp>
      <p:sp>
        <p:nvSpPr>
          <p:cNvPr id="573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PMingLiU" pitchFamily="18" charset="-120"/>
                <a:cs typeface="PMingLiU" pitchFamily="18" charset="-120"/>
              </a:defRPr>
            </a:lvl1pPr>
          </a:lstStyle>
          <a:p>
            <a:pPr>
              <a:defRPr/>
            </a:pPr>
            <a:endParaRPr lang="en-US" altLang="zh-TW"/>
          </a:p>
        </p:txBody>
      </p:sp>
      <p:sp>
        <p:nvSpPr>
          <p:cNvPr id="573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ea typeface="PMingLiU" pitchFamily="18" charset="-120"/>
              </a:defRPr>
            </a:lvl1pPr>
          </a:lstStyle>
          <a:p>
            <a:fld id="{4B42C4BB-3F65-434C-B392-A58627840033}" type="slidenum">
              <a:rPr lang="en-US" altLang="zh-TW"/>
              <a:pPr/>
              <a:t>‹#›</a:t>
            </a:fld>
            <a:endParaRPr lang="en-US" altLang="zh-TW"/>
          </a:p>
        </p:txBody>
      </p:sp>
      <p:pic>
        <p:nvPicPr>
          <p:cNvPr id="1033" name="Picture 9"/>
          <p:cNvPicPr>
            <a:picLocks noChangeAspect="1" noChangeArrowheads="1"/>
          </p:cNvPicPr>
          <p:nvPr/>
        </p:nvPicPr>
        <p:blipFill>
          <a:blip r:embed="rId14"/>
          <a:srcRect/>
          <a:stretch>
            <a:fillRect/>
          </a:stretch>
        </p:blipFill>
        <p:spPr bwMode="auto">
          <a:xfrm>
            <a:off x="8404225" y="6107113"/>
            <a:ext cx="514350" cy="5143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52"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 id="2147483953" r:id="rId12"/>
  </p:sldLayoutIdLst>
  <p:transition xmlns:p14="http://schemas.microsoft.com/office/powerpoint/2010/main"/>
  <p:txStyles>
    <p:titleStyle>
      <a:lvl1pPr algn="ctr" rtl="0" eaLnBrk="0" fontAlgn="base" hangingPunct="0">
        <a:spcBef>
          <a:spcPct val="0"/>
        </a:spcBef>
        <a:spcAft>
          <a:spcPct val="0"/>
        </a:spcAft>
        <a:defRPr sz="3200" b="1">
          <a:solidFill>
            <a:srgbClr val="4C4C4C"/>
          </a:solidFill>
          <a:latin typeface="+mj-lt"/>
          <a:ea typeface="ＭＳ Ｐゴシック" charset="-128"/>
          <a:cs typeface="ＭＳ Ｐゴシック" charset="-128"/>
        </a:defRPr>
      </a:lvl1pPr>
      <a:lvl2pPr algn="ctr" rtl="0" eaLnBrk="0" fontAlgn="base" hangingPunct="0">
        <a:spcBef>
          <a:spcPct val="0"/>
        </a:spcBef>
        <a:spcAft>
          <a:spcPct val="0"/>
        </a:spcAft>
        <a:defRPr sz="3200" b="1">
          <a:solidFill>
            <a:srgbClr val="4C4C4C"/>
          </a:solidFill>
          <a:latin typeface="Avant Garde" charset="0"/>
          <a:ea typeface="ＭＳ Ｐゴシック" charset="-128"/>
          <a:cs typeface="ＭＳ Ｐゴシック" charset="-128"/>
        </a:defRPr>
      </a:lvl2pPr>
      <a:lvl3pPr algn="ctr" rtl="0" eaLnBrk="0" fontAlgn="base" hangingPunct="0">
        <a:spcBef>
          <a:spcPct val="0"/>
        </a:spcBef>
        <a:spcAft>
          <a:spcPct val="0"/>
        </a:spcAft>
        <a:defRPr sz="3200" b="1">
          <a:solidFill>
            <a:srgbClr val="4C4C4C"/>
          </a:solidFill>
          <a:latin typeface="Avant Garde" charset="0"/>
          <a:ea typeface="ＭＳ Ｐゴシック" charset="-128"/>
          <a:cs typeface="ＭＳ Ｐゴシック" charset="-128"/>
        </a:defRPr>
      </a:lvl3pPr>
      <a:lvl4pPr algn="ctr" rtl="0" eaLnBrk="0" fontAlgn="base" hangingPunct="0">
        <a:spcBef>
          <a:spcPct val="0"/>
        </a:spcBef>
        <a:spcAft>
          <a:spcPct val="0"/>
        </a:spcAft>
        <a:defRPr sz="3200" b="1">
          <a:solidFill>
            <a:srgbClr val="4C4C4C"/>
          </a:solidFill>
          <a:latin typeface="Avant Garde" charset="0"/>
          <a:ea typeface="ＭＳ Ｐゴシック" charset="-128"/>
          <a:cs typeface="ＭＳ Ｐゴシック" charset="-128"/>
        </a:defRPr>
      </a:lvl4pPr>
      <a:lvl5pPr algn="ctr" rtl="0" eaLnBrk="0" fontAlgn="base" hangingPunct="0">
        <a:spcBef>
          <a:spcPct val="0"/>
        </a:spcBef>
        <a:spcAft>
          <a:spcPct val="0"/>
        </a:spcAft>
        <a:defRPr sz="3200" b="1">
          <a:solidFill>
            <a:srgbClr val="4C4C4C"/>
          </a:solidFill>
          <a:latin typeface="Avant Garde" charset="0"/>
          <a:ea typeface="ＭＳ Ｐゴシック" charset="-128"/>
          <a:cs typeface="ＭＳ Ｐゴシック" charset="-128"/>
        </a:defRPr>
      </a:lvl5pPr>
      <a:lvl6pPr marL="457200" algn="ctr" rtl="0" fontAlgn="base">
        <a:spcBef>
          <a:spcPct val="0"/>
        </a:spcBef>
        <a:spcAft>
          <a:spcPct val="0"/>
        </a:spcAft>
        <a:defRPr sz="3200" b="1">
          <a:solidFill>
            <a:srgbClr val="4C4C4C"/>
          </a:solidFill>
          <a:latin typeface="Avant Garde" charset="0"/>
        </a:defRPr>
      </a:lvl6pPr>
      <a:lvl7pPr marL="914400" algn="ctr" rtl="0" fontAlgn="base">
        <a:spcBef>
          <a:spcPct val="0"/>
        </a:spcBef>
        <a:spcAft>
          <a:spcPct val="0"/>
        </a:spcAft>
        <a:defRPr sz="3200" b="1">
          <a:solidFill>
            <a:srgbClr val="4C4C4C"/>
          </a:solidFill>
          <a:latin typeface="Avant Garde" charset="0"/>
        </a:defRPr>
      </a:lvl7pPr>
      <a:lvl8pPr marL="1371600" algn="ctr" rtl="0" fontAlgn="base">
        <a:spcBef>
          <a:spcPct val="0"/>
        </a:spcBef>
        <a:spcAft>
          <a:spcPct val="0"/>
        </a:spcAft>
        <a:defRPr sz="3200" b="1">
          <a:solidFill>
            <a:srgbClr val="4C4C4C"/>
          </a:solidFill>
          <a:latin typeface="Avant Garde" charset="0"/>
        </a:defRPr>
      </a:lvl8pPr>
      <a:lvl9pPr marL="1828800" algn="ctr" rtl="0" fontAlgn="base">
        <a:spcBef>
          <a:spcPct val="0"/>
        </a:spcBef>
        <a:spcAft>
          <a:spcPct val="0"/>
        </a:spcAft>
        <a:defRPr sz="3200" b="1">
          <a:solidFill>
            <a:srgbClr val="4C4C4C"/>
          </a:solidFill>
          <a:latin typeface="Avant Garde" charset="0"/>
        </a:defRPr>
      </a:lvl9pPr>
    </p:titleStyle>
    <p:bodyStyle>
      <a:lvl1pPr marL="342900" indent="-342900" algn="l" rtl="0" eaLnBrk="0" fontAlgn="base" hangingPunct="0">
        <a:spcBef>
          <a:spcPct val="20000"/>
        </a:spcBef>
        <a:spcAft>
          <a:spcPct val="0"/>
        </a:spcAft>
        <a:buClr>
          <a:srgbClr val="ADD9B6"/>
        </a:buClr>
        <a:buSzPct val="140000"/>
        <a:buFont typeface="Times" charset="0"/>
        <a:buChar char="•"/>
        <a:defRPr>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a:solidFill>
            <a:schemeClr val="tx1"/>
          </a:solidFill>
          <a:latin typeface="+mn-lt"/>
          <a:ea typeface="ＭＳ Ｐゴシック" charset="-128"/>
        </a:defRPr>
      </a:lvl2pPr>
      <a:lvl3pPr marL="1143000" indent="-228600" algn="l" rtl="0" eaLnBrk="0" fontAlgn="base" hangingPunct="0">
        <a:spcBef>
          <a:spcPct val="20000"/>
        </a:spcBef>
        <a:spcAft>
          <a:spcPct val="0"/>
        </a:spcAft>
        <a:buClr>
          <a:srgbClr val="808080"/>
        </a:buClr>
        <a:buFont typeface="Times" charset="0"/>
        <a:buChar char="•"/>
        <a:defRPr>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a:solidFill>
            <a:schemeClr val="tx1"/>
          </a:solidFill>
          <a:latin typeface="+mn-lt"/>
          <a:ea typeface="ＭＳ Ｐゴシック" charset="-128"/>
        </a:defRPr>
      </a:lvl5pPr>
      <a:lvl6pPr marL="2514600" indent="-228600" algn="l" rtl="0" fontAlgn="base">
        <a:spcBef>
          <a:spcPct val="20000"/>
        </a:spcBef>
        <a:spcAft>
          <a:spcPct val="0"/>
        </a:spcAft>
        <a:buChar char="»"/>
        <a:defRPr>
          <a:solidFill>
            <a:schemeClr val="tx1"/>
          </a:solidFill>
          <a:latin typeface="+mn-lt"/>
          <a:ea typeface="ＭＳ Ｐゴシック" charset="-128"/>
        </a:defRPr>
      </a:lvl6pPr>
      <a:lvl7pPr marL="2971800" indent="-228600" algn="l" rtl="0" fontAlgn="base">
        <a:spcBef>
          <a:spcPct val="20000"/>
        </a:spcBef>
        <a:spcAft>
          <a:spcPct val="0"/>
        </a:spcAft>
        <a:buChar char="»"/>
        <a:defRPr>
          <a:solidFill>
            <a:schemeClr val="tx1"/>
          </a:solidFill>
          <a:latin typeface="+mn-lt"/>
          <a:ea typeface="ＭＳ Ｐゴシック" charset="-128"/>
        </a:defRPr>
      </a:lvl7pPr>
      <a:lvl8pPr marL="3429000" indent="-228600" algn="l" rtl="0" fontAlgn="base">
        <a:spcBef>
          <a:spcPct val="20000"/>
        </a:spcBef>
        <a:spcAft>
          <a:spcPct val="0"/>
        </a:spcAft>
        <a:buChar char="»"/>
        <a:defRPr>
          <a:solidFill>
            <a:schemeClr val="tx1"/>
          </a:solidFill>
          <a:latin typeface="+mn-lt"/>
          <a:ea typeface="ＭＳ Ｐゴシック" charset="-128"/>
        </a:defRPr>
      </a:lvl8pPr>
      <a:lvl9pPr marL="3886200" indent="-228600" algn="l" rtl="0" fontAlgn="base">
        <a:spcBef>
          <a:spcPct val="20000"/>
        </a:spcBef>
        <a:spcAft>
          <a:spcPct val="0"/>
        </a:spcAft>
        <a:buChar char="»"/>
        <a:defRPr>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18.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1" Type="http://schemas.microsoft.com/office/2007/relationships/hdphoto" Target="../media/hdphoto5.wdp"/><Relationship Id="rId12" Type="http://schemas.openxmlformats.org/officeDocument/2006/relationships/image" Target="../media/image31.png"/><Relationship Id="rId13" Type="http://schemas.microsoft.com/office/2007/relationships/hdphoto" Target="../media/hdphoto6.wdp"/><Relationship Id="rId1" Type="http://schemas.openxmlformats.org/officeDocument/2006/relationships/slideLayout" Target="../slideLayouts/slideLayout2.xml"/><Relationship Id="rId2" Type="http://schemas.openxmlformats.org/officeDocument/2006/relationships/image" Target="../media/image26.png"/><Relationship Id="rId3" Type="http://schemas.microsoft.com/office/2007/relationships/hdphoto" Target="../media/hdphoto1.wdp"/><Relationship Id="rId4" Type="http://schemas.openxmlformats.org/officeDocument/2006/relationships/image" Target="../media/image27.png"/><Relationship Id="rId5" Type="http://schemas.microsoft.com/office/2007/relationships/hdphoto" Target="../media/hdphoto2.wdp"/><Relationship Id="rId6" Type="http://schemas.openxmlformats.org/officeDocument/2006/relationships/image" Target="../media/image28.png"/><Relationship Id="rId7" Type="http://schemas.microsoft.com/office/2007/relationships/hdphoto" Target="../media/hdphoto3.wdp"/><Relationship Id="rId8" Type="http://schemas.openxmlformats.org/officeDocument/2006/relationships/image" Target="../media/image29.png"/><Relationship Id="rId9" Type="http://schemas.microsoft.com/office/2007/relationships/hdphoto" Target="../media/hdphoto4.wdp"/><Relationship Id="rId10"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3.tiff"/><Relationship Id="rId4" Type="http://schemas.openxmlformats.org/officeDocument/2006/relationships/image" Target="../media/image34.tiff"/><Relationship Id="rId5" Type="http://schemas.openxmlformats.org/officeDocument/2006/relationships/image" Target="../media/image35.tiff"/><Relationship Id="rId6" Type="http://schemas.openxmlformats.org/officeDocument/2006/relationships/image" Target="../media/image36.tiff"/><Relationship Id="rId7" Type="http://schemas.openxmlformats.org/officeDocument/2006/relationships/image" Target="../media/image37.tiff"/><Relationship Id="rId8" Type="http://schemas.openxmlformats.org/officeDocument/2006/relationships/image" Target="../media/image38.tiff"/><Relationship Id="rId1" Type="http://schemas.openxmlformats.org/officeDocument/2006/relationships/slideLayout" Target="../slideLayouts/slideLayout4.xml"/><Relationship Id="rId2" Type="http://schemas.openxmlformats.org/officeDocument/2006/relationships/image" Target="../media/image32.tiff"/></Relationships>
</file>

<file path=ppt/slides/_rels/slide17.xml.rels><?xml version="1.0" encoding="UTF-8" standalone="yes"?>
<Relationships xmlns="http://schemas.openxmlformats.org/package/2006/relationships"><Relationship Id="rId3" Type="http://schemas.openxmlformats.org/officeDocument/2006/relationships/image" Target="../media/image39.tiff"/><Relationship Id="rId4" Type="http://schemas.openxmlformats.org/officeDocument/2006/relationships/image" Target="../media/image40.tiff"/><Relationship Id="rId5" Type="http://schemas.openxmlformats.org/officeDocument/2006/relationships/image" Target="../media/image41.tiff"/><Relationship Id="rId6" Type="http://schemas.openxmlformats.org/officeDocument/2006/relationships/image" Target="../media/image42.tiff"/><Relationship Id="rId7" Type="http://schemas.openxmlformats.org/officeDocument/2006/relationships/image" Target="../media/image43.tiff"/><Relationship Id="rId8" Type="http://schemas.openxmlformats.org/officeDocument/2006/relationships/image" Target="../media/image44.tiff"/><Relationship Id="rId9" Type="http://schemas.openxmlformats.org/officeDocument/2006/relationships/image" Target="../media/image45.tiff"/><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image" Target="../media/image46.emf"/><Relationship Id="rId4" Type="http://schemas.openxmlformats.org/officeDocument/2006/relationships/image" Target="../media/image47.emf"/><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3" Type="http://schemas.openxmlformats.org/officeDocument/2006/relationships/image" Target="../media/image49.emf"/><Relationship Id="rId4" Type="http://schemas.openxmlformats.org/officeDocument/2006/relationships/image" Target="../media/image50.emf"/><Relationship Id="rId5" Type="http://schemas.openxmlformats.org/officeDocument/2006/relationships/image" Target="../media/image51.emf"/><Relationship Id="rId1" Type="http://schemas.openxmlformats.org/officeDocument/2006/relationships/slideLayout" Target="../slideLayouts/slideLayout6.xml"/><Relationship Id="rId2" Type="http://schemas.openxmlformats.org/officeDocument/2006/relationships/image" Target="../media/image48.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5" Type="http://schemas.openxmlformats.org/officeDocument/2006/relationships/image" Target="../media/image54.jpeg"/><Relationship Id="rId6" Type="http://schemas.openxmlformats.org/officeDocument/2006/relationships/image" Target="../media/image55.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emf"/><Relationship Id="rId3" Type="http://schemas.openxmlformats.org/officeDocument/2006/relationships/image" Target="../media/image58.em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60.jpeg"/><Relationship Id="rId5" Type="http://schemas.openxmlformats.org/officeDocument/2006/relationships/image" Target="../media/image61.jpeg"/><Relationship Id="rId6" Type="http://schemas.openxmlformats.org/officeDocument/2006/relationships/oleObject" Target="../embeddings/Microsoft_Word_97_-_2004_Document1.doc"/><Relationship Id="rId7" Type="http://schemas.openxmlformats.org/officeDocument/2006/relationships/image" Target="../media/image59.png"/><Relationship Id="rId1" Type="http://schemas.openxmlformats.org/officeDocument/2006/relationships/vmlDrawing" Target="../drawings/vmlDrawing1.vml"/><Relationship Id="rId2"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62.png"/><Relationship Id="rId6" Type="http://schemas.openxmlformats.org/officeDocument/2006/relationships/image" Target="../media/image63.jp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tiff"/><Relationship Id="rId4" Type="http://schemas.openxmlformats.org/officeDocument/2006/relationships/image" Target="../media/image11.emf"/><Relationship Id="rId1" Type="http://schemas.openxmlformats.org/officeDocument/2006/relationships/slideLayout" Target="../slideLayouts/slideLayout2.xml"/><Relationship Id="rId2" Type="http://schemas.openxmlformats.org/officeDocument/2006/relationships/image" Target="../media/image9.tiff"/></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jpeg"/><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Box 9"/>
          <p:cNvSpPr txBox="1">
            <a:spLocks noChangeArrowheads="1"/>
          </p:cNvSpPr>
          <p:nvPr/>
        </p:nvSpPr>
        <p:spPr bwMode="auto">
          <a:xfrm>
            <a:off x="228600" y="2438400"/>
            <a:ext cx="8534400" cy="1569660"/>
          </a:xfrm>
          <a:prstGeom prst="rect">
            <a:avLst/>
          </a:prstGeom>
          <a:noFill/>
          <a:ln w="9525">
            <a:noFill/>
            <a:miter lim="800000"/>
            <a:headEnd/>
            <a:tailEnd/>
          </a:ln>
        </p:spPr>
        <p:txBody>
          <a:bodyPr wrap="square">
            <a:spAutoFit/>
          </a:bodyPr>
          <a:lstStyle/>
          <a:p>
            <a:pPr algn="ctr"/>
            <a:r>
              <a:rPr lang="en-AU" sz="4000" dirty="0" smtClean="0">
                <a:latin typeface="Arial" pitchFamily="34" charset="0"/>
                <a:cs typeface="Arial" pitchFamily="34" charset="0"/>
              </a:rPr>
              <a:t>Mark D Gorrell</a:t>
            </a:r>
            <a:endParaRPr lang="en-AU" sz="2800" dirty="0" smtClean="0">
              <a:latin typeface="Arial" pitchFamily="34" charset="0"/>
              <a:cs typeface="Arial" pitchFamily="34" charset="0"/>
            </a:endParaRPr>
          </a:p>
          <a:p>
            <a:pPr algn="ctr"/>
            <a:r>
              <a:rPr lang="en-AU" sz="2800" dirty="0" smtClean="0"/>
              <a:t>Sumaiya Chowdhury, Fiona </a:t>
            </a:r>
            <a:r>
              <a:rPr lang="en-AU" sz="2800" dirty="0"/>
              <a:t>Keane</a:t>
            </a:r>
            <a:r>
              <a:rPr lang="en-AU" sz="2800" dirty="0" smtClean="0"/>
              <a:t>, Stephen </a:t>
            </a:r>
            <a:r>
              <a:rPr lang="en-AU" sz="2800" dirty="0"/>
              <a:t>Twigg, Geoff </a:t>
            </a:r>
            <a:r>
              <a:rPr lang="en-AU" sz="2800" dirty="0" smtClean="0"/>
              <a:t>McCaughan</a:t>
            </a:r>
            <a:endParaRPr lang="en-US" sz="2800" dirty="0">
              <a:latin typeface="Arial" pitchFamily="34" charset="0"/>
              <a:cs typeface="Arial" pitchFamily="34" charset="0"/>
            </a:endParaRPr>
          </a:p>
        </p:txBody>
      </p:sp>
      <p:sp>
        <p:nvSpPr>
          <p:cNvPr id="15362" name="Rectangle 3"/>
          <p:cNvSpPr>
            <a:spLocks noChangeArrowheads="1"/>
          </p:cNvSpPr>
          <p:nvPr/>
        </p:nvSpPr>
        <p:spPr bwMode="auto">
          <a:xfrm>
            <a:off x="990600" y="4661118"/>
            <a:ext cx="3886200" cy="1938992"/>
          </a:xfrm>
          <a:prstGeom prst="rect">
            <a:avLst/>
          </a:prstGeom>
          <a:noFill/>
          <a:ln w="9525">
            <a:noFill/>
            <a:miter lim="800000"/>
            <a:headEnd/>
            <a:tailEnd/>
          </a:ln>
        </p:spPr>
        <p:txBody>
          <a:bodyPr wrap="square">
            <a:spAutoFit/>
          </a:bodyPr>
          <a:lstStyle/>
          <a:p>
            <a:r>
              <a:rPr lang="en-US" sz="1200" dirty="0" smtClean="0"/>
              <a:t>A.W</a:t>
            </a:r>
            <a:r>
              <a:rPr lang="en-US" sz="1200" dirty="0"/>
              <a:t>. Morrow Gastroenterology and </a:t>
            </a:r>
            <a:r>
              <a:rPr lang="en-US" sz="1200" dirty="0" smtClean="0"/>
              <a:t>Liver Centre</a:t>
            </a:r>
          </a:p>
          <a:p>
            <a:r>
              <a:rPr lang="en-US" sz="1200" dirty="0" smtClean="0"/>
              <a:t>Department </a:t>
            </a:r>
            <a:r>
              <a:rPr lang="en-US" sz="1200" dirty="0"/>
              <a:t>of </a:t>
            </a:r>
            <a:r>
              <a:rPr lang="en-US" sz="1200" dirty="0" smtClean="0"/>
              <a:t>Endocrinology</a:t>
            </a:r>
          </a:p>
          <a:p>
            <a:r>
              <a:rPr lang="en-US" sz="1200" dirty="0" smtClean="0"/>
              <a:t>Royal </a:t>
            </a:r>
            <a:r>
              <a:rPr lang="en-US" sz="1200" dirty="0"/>
              <a:t>Prince Alfred Hospital</a:t>
            </a:r>
          </a:p>
          <a:p>
            <a:endParaRPr lang="en-US" sz="1200" dirty="0" smtClean="0"/>
          </a:p>
          <a:p>
            <a:endParaRPr lang="en-US" sz="1200" dirty="0" smtClean="0"/>
          </a:p>
          <a:p>
            <a:r>
              <a:rPr lang="en-US" sz="1200" dirty="0" smtClean="0"/>
              <a:t>Centenary Institute</a:t>
            </a:r>
            <a:r>
              <a:rPr lang="en-US" sz="1200" dirty="0"/>
              <a:t>.</a:t>
            </a:r>
            <a:r>
              <a:rPr lang="en-US" sz="1200" dirty="0" smtClean="0"/>
              <a:t> </a:t>
            </a:r>
          </a:p>
          <a:p>
            <a:r>
              <a:rPr lang="en-US" sz="1200" dirty="0" smtClean="0"/>
              <a:t>Charles Perkins Centre.</a:t>
            </a:r>
          </a:p>
          <a:p>
            <a:endParaRPr lang="en-US" sz="1200" dirty="0" smtClean="0"/>
          </a:p>
          <a:p>
            <a:r>
              <a:rPr lang="en-US" sz="1200" dirty="0" smtClean="0"/>
              <a:t>Sydney </a:t>
            </a:r>
            <a:r>
              <a:rPr lang="en-US" sz="1200" dirty="0"/>
              <a:t>Medical </a:t>
            </a:r>
            <a:r>
              <a:rPr lang="en-US" sz="1200" dirty="0" smtClean="0"/>
              <a:t>School</a:t>
            </a:r>
          </a:p>
          <a:p>
            <a:r>
              <a:rPr lang="en-US" sz="1200" dirty="0" smtClean="0"/>
              <a:t>University </a:t>
            </a:r>
            <a:r>
              <a:rPr lang="en-US" sz="1200" dirty="0"/>
              <a:t>of Sydney</a:t>
            </a:r>
          </a:p>
        </p:txBody>
      </p:sp>
      <p:pic>
        <p:nvPicPr>
          <p:cNvPr id="15363" name="Picture 4"/>
          <p:cNvPicPr>
            <a:picLocks noChangeAspect="1" noChangeArrowheads="1"/>
          </p:cNvPicPr>
          <p:nvPr/>
        </p:nvPicPr>
        <p:blipFill>
          <a:blip r:embed="rId3"/>
          <a:srcRect/>
          <a:stretch>
            <a:fillRect/>
          </a:stretch>
        </p:blipFill>
        <p:spPr bwMode="auto">
          <a:xfrm>
            <a:off x="219075" y="4724400"/>
            <a:ext cx="771525" cy="876300"/>
          </a:xfrm>
          <a:prstGeom prst="rect">
            <a:avLst/>
          </a:prstGeom>
          <a:noFill/>
          <a:ln w="9525">
            <a:noFill/>
            <a:miter lim="800000"/>
            <a:headEnd/>
            <a:tailEnd/>
          </a:ln>
        </p:spPr>
      </p:pic>
      <p:pic>
        <p:nvPicPr>
          <p:cNvPr id="15364" name="Picture 6"/>
          <p:cNvPicPr>
            <a:picLocks noChangeAspect="1" noChangeArrowheads="1"/>
          </p:cNvPicPr>
          <p:nvPr/>
        </p:nvPicPr>
        <p:blipFill>
          <a:blip r:embed="rId4"/>
          <a:srcRect/>
          <a:stretch>
            <a:fillRect/>
          </a:stretch>
        </p:blipFill>
        <p:spPr bwMode="auto">
          <a:xfrm>
            <a:off x="228600" y="5638800"/>
            <a:ext cx="762000" cy="800100"/>
          </a:xfrm>
          <a:prstGeom prst="rect">
            <a:avLst/>
          </a:prstGeom>
          <a:noFill/>
          <a:ln w="9525">
            <a:noFill/>
            <a:miter lim="800000"/>
            <a:headEnd/>
            <a:tailEnd/>
          </a:ln>
        </p:spPr>
      </p:pic>
      <p:sp>
        <p:nvSpPr>
          <p:cNvPr id="15365" name="TextBox 9"/>
          <p:cNvSpPr txBox="1">
            <a:spLocks noChangeArrowheads="1"/>
          </p:cNvSpPr>
          <p:nvPr/>
        </p:nvSpPr>
        <p:spPr bwMode="auto">
          <a:xfrm>
            <a:off x="76200" y="294382"/>
            <a:ext cx="8991600" cy="1754327"/>
          </a:xfrm>
          <a:prstGeom prst="rect">
            <a:avLst/>
          </a:prstGeom>
          <a:noFill/>
          <a:ln w="9525">
            <a:noFill/>
            <a:miter lim="800000"/>
            <a:headEnd/>
            <a:tailEnd/>
          </a:ln>
        </p:spPr>
        <p:txBody>
          <a:bodyPr wrap="square">
            <a:spAutoFit/>
          </a:bodyPr>
          <a:lstStyle/>
          <a:p>
            <a:pPr algn="ctr"/>
            <a:r>
              <a:rPr lang="en-GB" sz="3600" dirty="0">
                <a:latin typeface="Calibri"/>
                <a:cs typeface="Calibri"/>
              </a:rPr>
              <a:t>The protease fibroblast activation protein [FAP] as a biomarker and therapeutic target </a:t>
            </a:r>
          </a:p>
          <a:p>
            <a:pPr algn="ctr"/>
            <a:r>
              <a:rPr lang="en-GB" sz="3600" dirty="0">
                <a:latin typeface="Calibri"/>
                <a:cs typeface="Calibri"/>
              </a:rPr>
              <a:t>in chronic liver injury</a:t>
            </a:r>
            <a:endParaRPr lang="en-US" sz="3600" dirty="0">
              <a:solidFill>
                <a:srgbClr val="0000FF"/>
              </a:solidFill>
              <a:latin typeface="Calibri"/>
              <a:cs typeface="Calibri"/>
            </a:endParaRPr>
          </a:p>
        </p:txBody>
      </p:sp>
    </p:spTree>
    <p:extLst>
      <p:ext uri="{BB962C8B-B14F-4D97-AF65-F5344CB8AC3E}">
        <p14:creationId xmlns:p14="http://schemas.microsoft.com/office/powerpoint/2010/main" val="32147288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52400" y="0"/>
            <a:ext cx="9753600" cy="69342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vant Garde" charset="0"/>
              <a:ea typeface="Arial" charset="0"/>
              <a:cs typeface="Arial" charset="0"/>
            </a:endParaRPr>
          </a:p>
        </p:txBody>
      </p:sp>
      <p:sp>
        <p:nvSpPr>
          <p:cNvPr id="1957890" name="Rectangle 2"/>
          <p:cNvSpPr>
            <a:spLocks noGrp="1" noChangeArrowheads="1"/>
          </p:cNvSpPr>
          <p:nvPr>
            <p:ph type="title"/>
          </p:nvPr>
        </p:nvSpPr>
        <p:spPr>
          <a:xfrm>
            <a:off x="304800" y="990600"/>
            <a:ext cx="2286000" cy="1066800"/>
          </a:xfrm>
        </p:spPr>
        <p:txBody>
          <a:bodyPr>
            <a:normAutofit fontScale="90000"/>
          </a:bodyPr>
          <a:lstStyle/>
          <a:p>
            <a:pPr eaLnBrk="1" hangingPunct="1"/>
            <a:r>
              <a:rPr lang="en-US" dirty="0">
                <a:solidFill>
                  <a:schemeClr val="bg1"/>
                </a:solidFill>
                <a:latin typeface="Arial Narrow" charset="0"/>
                <a:ea typeface="ＭＳ Ｐゴシック" charset="0"/>
                <a:cs typeface="ＭＳ Ｐゴシック" charset="0"/>
              </a:rPr>
              <a:t>FAP </a:t>
            </a:r>
            <a:r>
              <a:rPr lang="en-US" dirty="0" smtClean="0">
                <a:solidFill>
                  <a:schemeClr val="bg1"/>
                </a:solidFill>
                <a:latin typeface="Arial Narrow" charset="0"/>
                <a:ea typeface="ＭＳ Ｐゴシック" charset="0"/>
                <a:cs typeface="ＭＳ Ｐゴシック" charset="0"/>
              </a:rPr>
              <a:t>[red] </a:t>
            </a:r>
            <a:br>
              <a:rPr lang="en-US" dirty="0" smtClean="0">
                <a:solidFill>
                  <a:schemeClr val="bg1"/>
                </a:solidFill>
                <a:latin typeface="Arial Narrow" charset="0"/>
                <a:ea typeface="ＭＳ Ｐゴシック" charset="0"/>
                <a:cs typeface="ＭＳ Ｐゴシック" charset="0"/>
              </a:rPr>
            </a:br>
            <a:r>
              <a:rPr lang="en-US" dirty="0" smtClean="0">
                <a:solidFill>
                  <a:schemeClr val="bg1"/>
                </a:solidFill>
                <a:latin typeface="Arial Narrow" charset="0"/>
                <a:ea typeface="ＭＳ Ｐゴシック" charset="0"/>
                <a:cs typeface="ＭＳ Ｐゴシック" charset="0"/>
              </a:rPr>
              <a:t>and </a:t>
            </a:r>
            <a:br>
              <a:rPr lang="en-US" dirty="0" smtClean="0">
                <a:solidFill>
                  <a:schemeClr val="bg1"/>
                </a:solidFill>
                <a:latin typeface="Arial Narrow" charset="0"/>
                <a:ea typeface="ＭＳ Ｐゴシック" charset="0"/>
                <a:cs typeface="ＭＳ Ｐゴシック" charset="0"/>
              </a:rPr>
            </a:br>
            <a:r>
              <a:rPr lang="en-US" dirty="0" smtClean="0">
                <a:solidFill>
                  <a:schemeClr val="bg1"/>
                </a:solidFill>
                <a:latin typeface="Arial Narrow" charset="0"/>
                <a:ea typeface="ＭＳ Ｐゴシック" charset="0"/>
                <a:cs typeface="ＭＳ Ｐゴシック" charset="0"/>
              </a:rPr>
              <a:t>Collagen [green]</a:t>
            </a:r>
            <a:br>
              <a:rPr lang="en-US" dirty="0" smtClean="0">
                <a:solidFill>
                  <a:schemeClr val="bg1"/>
                </a:solidFill>
                <a:latin typeface="Arial Narrow" charset="0"/>
                <a:ea typeface="ＭＳ Ｐゴシック" charset="0"/>
                <a:cs typeface="ＭＳ Ｐゴシック" charset="0"/>
              </a:rPr>
            </a:br>
            <a:r>
              <a:rPr lang="en-US" dirty="0" smtClean="0">
                <a:solidFill>
                  <a:schemeClr val="bg1"/>
                </a:solidFill>
                <a:latin typeface="Arial Narrow" charset="0"/>
                <a:ea typeface="ＭＳ Ｐゴシック" charset="0"/>
                <a:cs typeface="ＭＳ Ｐゴシック" charset="0"/>
              </a:rPr>
              <a:t>in human cirrhotic liver</a:t>
            </a:r>
            <a:endParaRPr lang="en-US" dirty="0">
              <a:solidFill>
                <a:schemeClr val="bg1"/>
              </a:solidFill>
              <a:latin typeface="Arial Narrow" charset="0"/>
              <a:ea typeface="ＭＳ Ｐゴシック" charset="0"/>
              <a:cs typeface="ＭＳ Ｐゴシック" charset="0"/>
            </a:endParaRPr>
          </a:p>
        </p:txBody>
      </p:sp>
      <p:pic>
        <p:nvPicPr>
          <p:cNvPr id="12493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49686" b="-49666"/>
          <a:stretch/>
        </p:blipFill>
        <p:spPr bwMode="auto">
          <a:xfrm>
            <a:off x="2819400" y="3589200"/>
            <a:ext cx="6538912" cy="653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2" name="Rectangle 4"/>
          <p:cNvSpPr>
            <a:spLocks noChangeArrowheads="1"/>
          </p:cNvSpPr>
          <p:nvPr/>
        </p:nvSpPr>
        <p:spPr bwMode="auto">
          <a:xfrm>
            <a:off x="533400" y="6096000"/>
            <a:ext cx="21911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smtClean="0">
                <a:solidFill>
                  <a:srgbClr val="FFFFFF"/>
                </a:solidFill>
                <a:latin typeface="Tahoma" charset="0"/>
              </a:rPr>
              <a:t>Cox, … Gorrell </a:t>
            </a:r>
            <a:endParaRPr lang="en-US" dirty="0">
              <a:solidFill>
                <a:srgbClr val="FFFFFF"/>
              </a:solidFill>
              <a:latin typeface="Tahoma" charset="0"/>
            </a:endParaRPr>
          </a:p>
          <a:p>
            <a:r>
              <a:rPr lang="en-US" i="1" dirty="0">
                <a:solidFill>
                  <a:srgbClr val="FFFFFF"/>
                </a:solidFill>
                <a:latin typeface="Tahoma" charset="0"/>
              </a:rPr>
              <a:t>J. </a:t>
            </a:r>
            <a:r>
              <a:rPr lang="en-US" i="1" dirty="0" err="1">
                <a:solidFill>
                  <a:srgbClr val="FFFFFF"/>
                </a:solidFill>
                <a:latin typeface="Tahoma" charset="0"/>
              </a:rPr>
              <a:t>Struct</a:t>
            </a:r>
            <a:r>
              <a:rPr lang="en-US" i="1" dirty="0">
                <a:solidFill>
                  <a:srgbClr val="FFFFFF"/>
                </a:solidFill>
                <a:latin typeface="Tahoma" charset="0"/>
              </a:rPr>
              <a:t>. Biol.</a:t>
            </a:r>
            <a:r>
              <a:rPr lang="en-US" dirty="0">
                <a:solidFill>
                  <a:srgbClr val="FFFFFF"/>
                </a:solidFill>
                <a:latin typeface="Tahoma" charset="0"/>
              </a:rPr>
              <a:t> </a:t>
            </a:r>
            <a:r>
              <a:rPr lang="en-US" dirty="0" smtClean="0">
                <a:solidFill>
                  <a:srgbClr val="FFFFFF"/>
                </a:solidFill>
                <a:latin typeface="Tahoma" charset="0"/>
              </a:rPr>
              <a:t>2003</a:t>
            </a:r>
            <a:endParaRPr lang="en-US" dirty="0">
              <a:solidFill>
                <a:srgbClr val="FFFFFF"/>
              </a:solidFill>
              <a:latin typeface="Tahoma" charset="0"/>
            </a:endParaRPr>
          </a:p>
        </p:txBody>
      </p:sp>
      <p:pic>
        <p:nvPicPr>
          <p:cNvPr id="12" name="Picture 6"/>
          <p:cNvPicPr>
            <a:picLocks noChangeAspect="1" noChangeArrowheads="1"/>
          </p:cNvPicPr>
          <p:nvPr/>
        </p:nvPicPr>
        <p:blipFill rotWithShape="1">
          <a:blip r:embed="rId4"/>
          <a:srcRect l="29896" r="-13717"/>
          <a:stretch/>
        </p:blipFill>
        <p:spPr bwMode="auto">
          <a:xfrm rot="10800000">
            <a:off x="4800600" y="152400"/>
            <a:ext cx="3960000" cy="3267075"/>
          </a:xfrm>
          <a:prstGeom prst="rect">
            <a:avLst/>
          </a:prstGeom>
          <a:noFill/>
          <a:ln w="9525">
            <a:noFill/>
            <a:miter lim="800000"/>
            <a:headEnd/>
            <a:tailEnd/>
          </a:ln>
        </p:spPr>
      </p:pic>
      <p:pic>
        <p:nvPicPr>
          <p:cNvPr id="14" name="Picture 8"/>
          <p:cNvPicPr>
            <a:picLocks noChangeAspect="1" noChangeArrowheads="1"/>
          </p:cNvPicPr>
          <p:nvPr/>
        </p:nvPicPr>
        <p:blipFill>
          <a:blip r:embed="rId5"/>
          <a:srcRect l="2141" t="6667" r="3058" b="11111"/>
          <a:stretch>
            <a:fillRect/>
          </a:stretch>
        </p:blipFill>
        <p:spPr bwMode="auto">
          <a:xfrm>
            <a:off x="-533400" y="3657600"/>
            <a:ext cx="3064477" cy="1828800"/>
          </a:xfrm>
          <a:prstGeom prst="rect">
            <a:avLst/>
          </a:prstGeom>
          <a:noFill/>
          <a:ln w="9525">
            <a:noFill/>
            <a:miter lim="800000"/>
            <a:headEnd/>
            <a:tailEnd/>
          </a:ln>
        </p:spPr>
      </p:pic>
      <p:sp>
        <p:nvSpPr>
          <p:cNvPr id="15" name="Rectangle 2"/>
          <p:cNvSpPr txBox="1">
            <a:spLocks noChangeArrowheads="1"/>
          </p:cNvSpPr>
          <p:nvPr/>
        </p:nvSpPr>
        <p:spPr bwMode="auto">
          <a:xfrm>
            <a:off x="7162800" y="2667000"/>
            <a:ext cx="2286000" cy="9874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97500" lnSpcReduction="10000"/>
          </a:bodyPr>
          <a:lstStyle>
            <a:lvl1pPr algn="ctr" rtl="0" eaLnBrk="0" fontAlgn="base" hangingPunct="0">
              <a:spcBef>
                <a:spcPct val="0"/>
              </a:spcBef>
              <a:spcAft>
                <a:spcPct val="0"/>
              </a:spcAft>
              <a:defRPr sz="3200" b="1">
                <a:solidFill>
                  <a:srgbClr val="4C4C4C"/>
                </a:solidFill>
                <a:latin typeface="+mj-lt"/>
                <a:ea typeface="ＭＳ Ｐゴシック" charset="-128"/>
                <a:cs typeface="ＭＳ Ｐゴシック" charset="-128"/>
              </a:defRPr>
            </a:lvl1pPr>
            <a:lvl2pPr algn="ctr" rtl="0" eaLnBrk="0" fontAlgn="base" hangingPunct="0">
              <a:spcBef>
                <a:spcPct val="0"/>
              </a:spcBef>
              <a:spcAft>
                <a:spcPct val="0"/>
              </a:spcAft>
              <a:defRPr sz="3200" b="1">
                <a:solidFill>
                  <a:srgbClr val="4C4C4C"/>
                </a:solidFill>
                <a:latin typeface="Avant Garde" charset="0"/>
                <a:ea typeface="ＭＳ Ｐゴシック" charset="-128"/>
                <a:cs typeface="ＭＳ Ｐゴシック" charset="-128"/>
              </a:defRPr>
            </a:lvl2pPr>
            <a:lvl3pPr algn="ctr" rtl="0" eaLnBrk="0" fontAlgn="base" hangingPunct="0">
              <a:spcBef>
                <a:spcPct val="0"/>
              </a:spcBef>
              <a:spcAft>
                <a:spcPct val="0"/>
              </a:spcAft>
              <a:defRPr sz="3200" b="1">
                <a:solidFill>
                  <a:srgbClr val="4C4C4C"/>
                </a:solidFill>
                <a:latin typeface="Avant Garde" charset="0"/>
                <a:ea typeface="ＭＳ Ｐゴシック" charset="-128"/>
                <a:cs typeface="ＭＳ Ｐゴシック" charset="-128"/>
              </a:defRPr>
            </a:lvl3pPr>
            <a:lvl4pPr algn="ctr" rtl="0" eaLnBrk="0" fontAlgn="base" hangingPunct="0">
              <a:spcBef>
                <a:spcPct val="0"/>
              </a:spcBef>
              <a:spcAft>
                <a:spcPct val="0"/>
              </a:spcAft>
              <a:defRPr sz="3200" b="1">
                <a:solidFill>
                  <a:srgbClr val="4C4C4C"/>
                </a:solidFill>
                <a:latin typeface="Avant Garde" charset="0"/>
                <a:ea typeface="ＭＳ Ｐゴシック" charset="-128"/>
                <a:cs typeface="ＭＳ Ｐゴシック" charset="-128"/>
              </a:defRPr>
            </a:lvl4pPr>
            <a:lvl5pPr algn="ctr" rtl="0" eaLnBrk="0" fontAlgn="base" hangingPunct="0">
              <a:spcBef>
                <a:spcPct val="0"/>
              </a:spcBef>
              <a:spcAft>
                <a:spcPct val="0"/>
              </a:spcAft>
              <a:defRPr sz="3200" b="1">
                <a:solidFill>
                  <a:srgbClr val="4C4C4C"/>
                </a:solidFill>
                <a:latin typeface="Avant Garde" charset="0"/>
                <a:ea typeface="ＭＳ Ｐゴシック" charset="-128"/>
                <a:cs typeface="ＭＳ Ｐゴシック" charset="-128"/>
              </a:defRPr>
            </a:lvl5pPr>
            <a:lvl6pPr marL="457200" algn="ctr" rtl="0" fontAlgn="base">
              <a:spcBef>
                <a:spcPct val="0"/>
              </a:spcBef>
              <a:spcAft>
                <a:spcPct val="0"/>
              </a:spcAft>
              <a:defRPr sz="3200" b="1">
                <a:solidFill>
                  <a:srgbClr val="4C4C4C"/>
                </a:solidFill>
                <a:latin typeface="Avant Garde" charset="0"/>
              </a:defRPr>
            </a:lvl6pPr>
            <a:lvl7pPr marL="914400" algn="ctr" rtl="0" fontAlgn="base">
              <a:spcBef>
                <a:spcPct val="0"/>
              </a:spcBef>
              <a:spcAft>
                <a:spcPct val="0"/>
              </a:spcAft>
              <a:defRPr sz="3200" b="1">
                <a:solidFill>
                  <a:srgbClr val="4C4C4C"/>
                </a:solidFill>
                <a:latin typeface="Avant Garde" charset="0"/>
              </a:defRPr>
            </a:lvl7pPr>
            <a:lvl8pPr marL="1371600" algn="ctr" rtl="0" fontAlgn="base">
              <a:spcBef>
                <a:spcPct val="0"/>
              </a:spcBef>
              <a:spcAft>
                <a:spcPct val="0"/>
              </a:spcAft>
              <a:defRPr sz="3200" b="1">
                <a:solidFill>
                  <a:srgbClr val="4C4C4C"/>
                </a:solidFill>
                <a:latin typeface="Avant Garde" charset="0"/>
              </a:defRPr>
            </a:lvl8pPr>
            <a:lvl9pPr marL="1828800" algn="ctr" rtl="0" fontAlgn="base">
              <a:spcBef>
                <a:spcPct val="0"/>
              </a:spcBef>
              <a:spcAft>
                <a:spcPct val="0"/>
              </a:spcAft>
              <a:defRPr sz="3200" b="1">
                <a:solidFill>
                  <a:srgbClr val="4C4C4C"/>
                </a:solidFill>
                <a:latin typeface="Avant Garde" charset="0"/>
              </a:defRPr>
            </a:lvl9pPr>
          </a:lstStyle>
          <a:p>
            <a:pPr eaLnBrk="1" hangingPunct="1"/>
            <a:r>
              <a:rPr lang="en-US" b="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charset="0"/>
                <a:ea typeface="ＭＳ Ｐゴシック" charset="0"/>
                <a:cs typeface="ＭＳ Ｐゴシック" charset="0"/>
              </a:rPr>
              <a:t>Activated stellate cell</a:t>
            </a:r>
            <a:endParaRPr lang="en-US"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charset="0"/>
              <a:ea typeface="ＭＳ Ｐゴシック" charset="0"/>
              <a:cs typeface="ＭＳ Ｐゴシック" charset="0"/>
            </a:endParaRPr>
          </a:p>
        </p:txBody>
      </p:sp>
      <p:sp>
        <p:nvSpPr>
          <p:cNvPr id="16" name="Rectangle 4"/>
          <p:cNvSpPr>
            <a:spLocks noChangeArrowheads="1"/>
          </p:cNvSpPr>
          <p:nvPr/>
        </p:nvSpPr>
        <p:spPr bwMode="auto">
          <a:xfrm>
            <a:off x="12700" y="5410200"/>
            <a:ext cx="10952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smtClean="0">
                <a:solidFill>
                  <a:srgbClr val="FFFFFF"/>
                </a:solidFill>
                <a:latin typeface="Arial"/>
                <a:cs typeface="Arial"/>
              </a:rPr>
              <a:t>Cirrhosis</a:t>
            </a:r>
            <a:endParaRPr lang="en-US" dirty="0">
              <a:solidFill>
                <a:srgbClr val="FFFFFF"/>
              </a:solidFill>
              <a:latin typeface="Arial"/>
              <a:cs typeface="Arial"/>
            </a:endParaRPr>
          </a:p>
        </p:txBody>
      </p:sp>
    </p:spTree>
    <p:extLst>
      <p:ext uri="{BB962C8B-B14F-4D97-AF65-F5344CB8AC3E}">
        <p14:creationId xmlns:p14="http://schemas.microsoft.com/office/powerpoint/2010/main" val="29956094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838200" y="152400"/>
            <a:ext cx="7239000" cy="914400"/>
          </a:xfrm>
        </p:spPr>
        <p:txBody>
          <a:bodyPr/>
          <a:lstStyle/>
          <a:p>
            <a:pPr eaLnBrk="1" hangingPunct="1">
              <a:defRPr/>
            </a:pPr>
            <a:r>
              <a:rPr lang="en-US" dirty="0" smtClean="0">
                <a:solidFill>
                  <a:srgbClr val="0000FF"/>
                </a:solidFill>
                <a:cs typeface="+mj-cs"/>
              </a:rPr>
              <a:t>FAP is elevated in human cirrhosis</a:t>
            </a:r>
            <a:endParaRPr lang="en-AU" sz="2400" dirty="0" smtClean="0">
              <a:cs typeface="+mj-cs"/>
            </a:endParaRPr>
          </a:p>
        </p:txBody>
      </p:sp>
      <p:pic>
        <p:nvPicPr>
          <p:cNvPr id="18436" name="Picture 4"/>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55593" t="60" b="61820"/>
          <a:stretch/>
        </p:blipFill>
        <p:spPr>
          <a:xfrm>
            <a:off x="457200" y="4495800"/>
            <a:ext cx="2657885" cy="2146300"/>
          </a:xfrm>
        </p:spPr>
      </p:pic>
      <p:sp>
        <p:nvSpPr>
          <p:cNvPr id="5" name="Rectangle 7"/>
          <p:cNvSpPr>
            <a:spLocks noChangeArrowheads="1"/>
          </p:cNvSpPr>
          <p:nvPr/>
        </p:nvSpPr>
        <p:spPr bwMode="auto">
          <a:xfrm>
            <a:off x="7086600" y="5486400"/>
            <a:ext cx="2057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spcBef>
                <a:spcPct val="50000"/>
              </a:spcBef>
              <a:defRPr/>
            </a:pPr>
            <a:r>
              <a:rPr lang="en-AU" sz="1200" b="1" dirty="0" smtClean="0">
                <a:cs typeface="+mn-cs"/>
              </a:rPr>
              <a:t>Keane, Yao, </a:t>
            </a:r>
            <a:r>
              <a:rPr lang="en-AU" sz="1200" b="1" i="1" dirty="0"/>
              <a:t>et  </a:t>
            </a:r>
            <a:r>
              <a:rPr lang="en-AU" sz="1200" b="1" i="1" dirty="0" smtClean="0"/>
              <a:t>al,</a:t>
            </a:r>
            <a:r>
              <a:rPr lang="en-AU" sz="1200" b="1" dirty="0" smtClean="0">
                <a:cs typeface="+mn-cs"/>
              </a:rPr>
              <a:t> ….. Bachovchin </a:t>
            </a:r>
            <a:r>
              <a:rPr lang="en-AU" sz="1200" b="1" dirty="0" smtClean="0"/>
              <a:t>, Twigg,</a:t>
            </a:r>
            <a:r>
              <a:rPr lang="en-AU" sz="1200" b="1" dirty="0" smtClean="0">
                <a:cs typeface="+mn-cs"/>
              </a:rPr>
              <a:t> Gorrell </a:t>
            </a:r>
            <a:r>
              <a:rPr lang="en-AU" sz="1200" b="1" i="1" dirty="0" smtClean="0"/>
              <a:t> FEBS </a:t>
            </a:r>
            <a:r>
              <a:rPr lang="en-AU" sz="1200" b="1" i="1" dirty="0" err="1" smtClean="0"/>
              <a:t>OpenBio</a:t>
            </a:r>
            <a:r>
              <a:rPr lang="en-AU" sz="1200" b="1" i="1" dirty="0" smtClean="0"/>
              <a:t> </a:t>
            </a:r>
            <a:r>
              <a:rPr lang="en-AU" sz="1200" b="1" dirty="0" smtClean="0"/>
              <a:t>2014</a:t>
            </a:r>
            <a:endParaRPr lang="en-AU" sz="1200" dirty="0">
              <a:cs typeface="+mn-cs"/>
            </a:endParaRPr>
          </a:p>
        </p:txBody>
      </p:sp>
      <p:sp>
        <p:nvSpPr>
          <p:cNvPr id="7" name="TextBox 6"/>
          <p:cNvSpPr txBox="1"/>
          <p:nvPr/>
        </p:nvSpPr>
        <p:spPr>
          <a:xfrm>
            <a:off x="152400" y="4114800"/>
            <a:ext cx="3429000" cy="369332"/>
          </a:xfrm>
          <a:prstGeom prst="rect">
            <a:avLst/>
          </a:prstGeom>
          <a:noFill/>
        </p:spPr>
        <p:txBody>
          <a:bodyPr wrap="square" rtlCol="0">
            <a:spAutoFit/>
          </a:bodyPr>
          <a:lstStyle/>
          <a:p>
            <a:r>
              <a:rPr lang="en-US" dirty="0" smtClean="0">
                <a:latin typeface="Arial"/>
                <a:cs typeface="Arial"/>
              </a:rPr>
              <a:t>FAP enzyme activity in livers</a:t>
            </a:r>
            <a:endParaRPr lang="en-AU" dirty="0">
              <a:latin typeface="Arial"/>
              <a:cs typeface="Arial"/>
            </a:endParaRPr>
          </a:p>
        </p:txBody>
      </p:sp>
      <p:pic>
        <p:nvPicPr>
          <p:cNvPr id="9"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 t="59" r="54287" b="62855"/>
          <a:stretch/>
        </p:blipFill>
        <p:spPr bwMode="auto">
          <a:xfrm>
            <a:off x="4038600" y="4648200"/>
            <a:ext cx="2736000" cy="2088000"/>
          </a:xfrm>
          <a:prstGeom prst="rect">
            <a:avLst/>
          </a:prstGeom>
          <a:noFill/>
          <a:ln w="9525">
            <a:noFill/>
            <a:miter lim="800000"/>
            <a:headEnd/>
            <a:tailEnd/>
          </a:ln>
        </p:spPr>
      </p:pic>
      <p:grpSp>
        <p:nvGrpSpPr>
          <p:cNvPr id="2" name="Group 1"/>
          <p:cNvGrpSpPr/>
          <p:nvPr/>
        </p:nvGrpSpPr>
        <p:grpSpPr>
          <a:xfrm>
            <a:off x="152400" y="914400"/>
            <a:ext cx="8620180" cy="3083976"/>
            <a:chOff x="152400" y="1245156"/>
            <a:chExt cx="8620180" cy="3083976"/>
          </a:xfrm>
        </p:grpSpPr>
        <p:pic>
          <p:nvPicPr>
            <p:cNvPr id="27" name="Picture 26"/>
            <p:cNvPicPr>
              <a:picLocks noChangeAspect="1"/>
            </p:cNvPicPr>
            <p:nvPr/>
          </p:nvPicPr>
          <p:blipFill>
            <a:blip r:embed="rId4" cstate="print"/>
            <a:srcRect t="47170"/>
            <a:stretch>
              <a:fillRect/>
            </a:stretch>
          </p:blipFill>
          <p:spPr>
            <a:xfrm>
              <a:off x="342896" y="1900238"/>
              <a:ext cx="8229600" cy="2240285"/>
            </a:xfrm>
            <a:prstGeom prst="rect">
              <a:avLst/>
            </a:prstGeom>
          </p:spPr>
        </p:pic>
        <p:sp>
          <p:nvSpPr>
            <p:cNvPr id="28" name="TextBox 27"/>
            <p:cNvSpPr txBox="1"/>
            <p:nvPr/>
          </p:nvSpPr>
          <p:spPr>
            <a:xfrm>
              <a:off x="5414994" y="2276064"/>
              <a:ext cx="3357586" cy="338554"/>
            </a:xfrm>
            <a:prstGeom prst="rect">
              <a:avLst/>
            </a:prstGeom>
            <a:solidFill>
              <a:schemeClr val="accent3"/>
            </a:solidFill>
          </p:spPr>
          <p:txBody>
            <a:bodyPr wrap="square" rtlCol="0">
              <a:spAutoFit/>
            </a:bodyPr>
            <a:lstStyle/>
            <a:p>
              <a:r>
                <a:rPr lang="en-AU" sz="1600" dirty="0" smtClean="0">
                  <a:latin typeface="Arial" pitchFamily="34" charset="0"/>
                  <a:cs typeface="Arial" pitchFamily="34" charset="0"/>
                </a:rPr>
                <a:t>3   4   5   6   7  14 15 16 17 18 19</a:t>
              </a:r>
              <a:endParaRPr lang="en-AU" sz="1600" dirty="0">
                <a:latin typeface="Arial" pitchFamily="34" charset="0"/>
                <a:cs typeface="Arial" pitchFamily="34" charset="0"/>
              </a:endParaRPr>
            </a:p>
          </p:txBody>
        </p:sp>
        <p:sp>
          <p:nvSpPr>
            <p:cNvPr id="29" name="TextBox 28"/>
            <p:cNvSpPr txBox="1"/>
            <p:nvPr/>
          </p:nvSpPr>
          <p:spPr>
            <a:xfrm>
              <a:off x="1271590" y="2276064"/>
              <a:ext cx="3357586" cy="338554"/>
            </a:xfrm>
            <a:prstGeom prst="rect">
              <a:avLst/>
            </a:prstGeom>
            <a:solidFill>
              <a:schemeClr val="accent3"/>
            </a:solidFill>
          </p:spPr>
          <p:txBody>
            <a:bodyPr wrap="square" rtlCol="0">
              <a:spAutoFit/>
            </a:bodyPr>
            <a:lstStyle/>
            <a:p>
              <a:r>
                <a:rPr lang="en-AU" sz="1600" dirty="0" smtClean="0">
                  <a:latin typeface="Arial" pitchFamily="34" charset="0"/>
                  <a:cs typeface="Arial" pitchFamily="34" charset="0"/>
                </a:rPr>
                <a:t> 1   2   3   4   5   8  9  10  11 12 13</a:t>
              </a:r>
              <a:endParaRPr lang="en-AU" sz="1600" dirty="0">
                <a:latin typeface="Arial" pitchFamily="34" charset="0"/>
                <a:cs typeface="Arial" pitchFamily="34" charset="0"/>
              </a:endParaRPr>
            </a:p>
          </p:txBody>
        </p:sp>
        <p:cxnSp>
          <p:nvCxnSpPr>
            <p:cNvPr id="30" name="Straight Connector 29"/>
            <p:cNvCxnSpPr/>
            <p:nvPr/>
          </p:nvCxnSpPr>
          <p:spPr bwMode="auto">
            <a:xfrm rot="5400000">
              <a:off x="1521623" y="3078965"/>
              <a:ext cx="250033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1" name="Straight Connector 30"/>
            <p:cNvCxnSpPr/>
            <p:nvPr/>
          </p:nvCxnSpPr>
          <p:spPr bwMode="auto">
            <a:xfrm rot="16200000" flipH="1">
              <a:off x="5593589" y="3078965"/>
              <a:ext cx="2500332" cy="2"/>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2" name="TextBox 31"/>
            <p:cNvSpPr txBox="1"/>
            <p:nvPr/>
          </p:nvSpPr>
          <p:spPr>
            <a:xfrm>
              <a:off x="152400" y="2917876"/>
              <a:ext cx="762000" cy="553998"/>
            </a:xfrm>
            <a:prstGeom prst="rect">
              <a:avLst/>
            </a:prstGeom>
            <a:solidFill>
              <a:schemeClr val="accent3"/>
            </a:solidFill>
          </p:spPr>
          <p:txBody>
            <a:bodyPr wrap="square" rtlCol="0">
              <a:spAutoFit/>
            </a:bodyPr>
            <a:lstStyle/>
            <a:p>
              <a:r>
                <a:rPr lang="en-AU" b="1" dirty="0" smtClean="0"/>
                <a:t>FAP</a:t>
              </a:r>
            </a:p>
            <a:p>
              <a:r>
                <a:rPr lang="en-AU" sz="1200" b="1" dirty="0" smtClean="0"/>
                <a:t>160kDa</a:t>
              </a:r>
              <a:endParaRPr lang="en-AU" sz="1200" b="1" dirty="0"/>
            </a:p>
          </p:txBody>
        </p:sp>
        <p:sp>
          <p:nvSpPr>
            <p:cNvPr id="33" name="TextBox 32"/>
            <p:cNvSpPr txBox="1"/>
            <p:nvPr/>
          </p:nvSpPr>
          <p:spPr>
            <a:xfrm>
              <a:off x="246744" y="3884541"/>
              <a:ext cx="785818" cy="276999"/>
            </a:xfrm>
            <a:prstGeom prst="rect">
              <a:avLst/>
            </a:prstGeom>
            <a:solidFill>
              <a:schemeClr val="accent3"/>
            </a:solidFill>
          </p:spPr>
          <p:txBody>
            <a:bodyPr wrap="square" rtlCol="0">
              <a:spAutoFit/>
            </a:bodyPr>
            <a:lstStyle/>
            <a:p>
              <a:r>
                <a:rPr lang="en-AU" sz="1200" b="1" dirty="0" smtClean="0"/>
                <a:t>GAPDH</a:t>
              </a:r>
              <a:endParaRPr lang="en-AU" sz="1200" b="1" dirty="0"/>
            </a:p>
          </p:txBody>
        </p:sp>
        <p:sp>
          <p:nvSpPr>
            <p:cNvPr id="34" name="TextBox 33"/>
            <p:cNvSpPr txBox="1"/>
            <p:nvPr/>
          </p:nvSpPr>
          <p:spPr>
            <a:xfrm>
              <a:off x="1295400" y="1905000"/>
              <a:ext cx="1781188" cy="338554"/>
            </a:xfrm>
            <a:prstGeom prst="rect">
              <a:avLst/>
            </a:prstGeom>
            <a:noFill/>
          </p:spPr>
          <p:txBody>
            <a:bodyPr wrap="square" rtlCol="0">
              <a:spAutoFit/>
            </a:bodyPr>
            <a:lstStyle/>
            <a:p>
              <a:r>
                <a:rPr lang="en-AU" sz="1600" dirty="0" smtClean="0"/>
                <a:t>Non-diseased</a:t>
              </a:r>
              <a:endParaRPr lang="en-AU" sz="1600" dirty="0"/>
            </a:p>
          </p:txBody>
        </p:sp>
        <p:sp>
          <p:nvSpPr>
            <p:cNvPr id="35" name="TextBox 34"/>
            <p:cNvSpPr txBox="1"/>
            <p:nvPr/>
          </p:nvSpPr>
          <p:spPr>
            <a:xfrm>
              <a:off x="5334000" y="1905000"/>
              <a:ext cx="1662154" cy="338554"/>
            </a:xfrm>
            <a:prstGeom prst="rect">
              <a:avLst/>
            </a:prstGeom>
            <a:noFill/>
          </p:spPr>
          <p:txBody>
            <a:bodyPr wrap="square" rtlCol="0">
              <a:spAutoFit/>
            </a:bodyPr>
            <a:lstStyle/>
            <a:p>
              <a:r>
                <a:rPr lang="en-AU" sz="1600" dirty="0" smtClean="0"/>
                <a:t>Non-diseased</a:t>
              </a:r>
              <a:endParaRPr lang="en-AU" sz="1600" dirty="0"/>
            </a:p>
          </p:txBody>
        </p:sp>
        <p:sp>
          <p:nvSpPr>
            <p:cNvPr id="36" name="TextBox 35"/>
            <p:cNvSpPr txBox="1"/>
            <p:nvPr/>
          </p:nvSpPr>
          <p:spPr>
            <a:xfrm>
              <a:off x="3057540" y="1905000"/>
              <a:ext cx="1071570" cy="338554"/>
            </a:xfrm>
            <a:prstGeom prst="rect">
              <a:avLst/>
            </a:prstGeom>
            <a:noFill/>
          </p:spPr>
          <p:txBody>
            <a:bodyPr wrap="square" rtlCol="0">
              <a:spAutoFit/>
            </a:bodyPr>
            <a:lstStyle/>
            <a:p>
              <a:r>
                <a:rPr lang="en-AU" sz="1600" dirty="0" smtClean="0"/>
                <a:t>Cirrhotic</a:t>
              </a:r>
              <a:endParaRPr lang="en-AU" sz="1600" dirty="0"/>
            </a:p>
          </p:txBody>
        </p:sp>
        <p:sp>
          <p:nvSpPr>
            <p:cNvPr id="37" name="TextBox 36"/>
            <p:cNvSpPr txBox="1"/>
            <p:nvPr/>
          </p:nvSpPr>
          <p:spPr>
            <a:xfrm>
              <a:off x="7129506" y="1905000"/>
              <a:ext cx="1071570" cy="338554"/>
            </a:xfrm>
            <a:prstGeom prst="rect">
              <a:avLst/>
            </a:prstGeom>
            <a:noFill/>
          </p:spPr>
          <p:txBody>
            <a:bodyPr wrap="square" rtlCol="0">
              <a:spAutoFit/>
            </a:bodyPr>
            <a:lstStyle/>
            <a:p>
              <a:r>
                <a:rPr lang="en-AU" sz="1600" dirty="0"/>
                <a:t>Cirrhotic</a:t>
              </a:r>
            </a:p>
          </p:txBody>
        </p:sp>
        <p:sp>
          <p:nvSpPr>
            <p:cNvPr id="38" name="Rectangle 37"/>
            <p:cNvSpPr/>
            <p:nvPr/>
          </p:nvSpPr>
          <p:spPr bwMode="auto">
            <a:xfrm>
              <a:off x="842962" y="1614486"/>
              <a:ext cx="357190" cy="285752"/>
            </a:xfrm>
            <a:prstGeom prst="rect">
              <a:avLst/>
            </a:prstGeom>
            <a:solidFill>
              <a:schemeClr val="accent3"/>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smtClean="0">
                <a:ln>
                  <a:noFill/>
                </a:ln>
                <a:solidFill>
                  <a:schemeClr val="tx1"/>
                </a:solidFill>
                <a:effectLst/>
                <a:latin typeface="Avant Garde" charset="0"/>
              </a:endParaRPr>
            </a:p>
          </p:txBody>
        </p:sp>
        <p:sp>
          <p:nvSpPr>
            <p:cNvPr id="39" name="Rectangle 38"/>
            <p:cNvSpPr/>
            <p:nvPr/>
          </p:nvSpPr>
          <p:spPr bwMode="auto">
            <a:xfrm>
              <a:off x="4914928" y="1614486"/>
              <a:ext cx="357190" cy="285752"/>
            </a:xfrm>
            <a:prstGeom prst="rect">
              <a:avLst/>
            </a:prstGeom>
            <a:solidFill>
              <a:schemeClr val="accent3"/>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smtClean="0">
                <a:ln>
                  <a:noFill/>
                </a:ln>
                <a:solidFill>
                  <a:schemeClr val="tx1"/>
                </a:solidFill>
                <a:effectLst/>
                <a:latin typeface="Avant Garde" charset="0"/>
              </a:endParaRPr>
            </a:p>
          </p:txBody>
        </p:sp>
        <p:sp>
          <p:nvSpPr>
            <p:cNvPr id="40" name="Rectangle 39"/>
            <p:cNvSpPr/>
            <p:nvPr/>
          </p:nvSpPr>
          <p:spPr bwMode="auto">
            <a:xfrm>
              <a:off x="985838" y="2185990"/>
              <a:ext cx="357190" cy="285752"/>
            </a:xfrm>
            <a:prstGeom prst="rect">
              <a:avLst/>
            </a:prstGeom>
            <a:solidFill>
              <a:schemeClr val="accent3"/>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smtClean="0">
                <a:ln>
                  <a:noFill/>
                </a:ln>
                <a:solidFill>
                  <a:schemeClr val="tx1"/>
                </a:solidFill>
                <a:effectLst/>
                <a:latin typeface="Avant Garde" charset="0"/>
              </a:endParaRPr>
            </a:p>
          </p:txBody>
        </p:sp>
        <p:sp>
          <p:nvSpPr>
            <p:cNvPr id="41" name="Rectangle 40"/>
            <p:cNvSpPr/>
            <p:nvPr/>
          </p:nvSpPr>
          <p:spPr bwMode="auto">
            <a:xfrm>
              <a:off x="5057804" y="2114552"/>
              <a:ext cx="357190" cy="285752"/>
            </a:xfrm>
            <a:prstGeom prst="rect">
              <a:avLst/>
            </a:prstGeom>
            <a:solidFill>
              <a:schemeClr val="accent3"/>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smtClean="0">
                <a:ln>
                  <a:noFill/>
                </a:ln>
                <a:solidFill>
                  <a:schemeClr val="tx1"/>
                </a:solidFill>
                <a:effectLst/>
                <a:latin typeface="Avant Garde" charset="0"/>
              </a:endParaRPr>
            </a:p>
          </p:txBody>
        </p:sp>
        <p:sp>
          <p:nvSpPr>
            <p:cNvPr id="42" name="TextBox 41"/>
            <p:cNvSpPr txBox="1"/>
            <p:nvPr/>
          </p:nvSpPr>
          <p:spPr>
            <a:xfrm>
              <a:off x="1752600" y="1245156"/>
              <a:ext cx="6477000" cy="369332"/>
            </a:xfrm>
            <a:prstGeom prst="rect">
              <a:avLst/>
            </a:prstGeom>
            <a:noFill/>
          </p:spPr>
          <p:txBody>
            <a:bodyPr wrap="square" rtlCol="0">
              <a:spAutoFit/>
            </a:bodyPr>
            <a:lstStyle/>
            <a:p>
              <a:r>
                <a:rPr lang="en-AU" b="1" dirty="0" smtClean="0"/>
                <a:t>Immunoblot on human liver:   Anti-human FAP</a:t>
              </a:r>
              <a:endParaRPr lang="en-AU" b="1" dirty="0"/>
            </a:p>
          </p:txBody>
        </p:sp>
        <p:sp>
          <p:nvSpPr>
            <p:cNvPr id="43" name="Rectangle 42"/>
            <p:cNvSpPr/>
            <p:nvPr/>
          </p:nvSpPr>
          <p:spPr bwMode="auto">
            <a:xfrm>
              <a:off x="914400" y="1828800"/>
              <a:ext cx="7858180" cy="250033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smtClean="0">
                <a:ln>
                  <a:noFill/>
                </a:ln>
                <a:solidFill>
                  <a:schemeClr val="tx1"/>
                </a:solidFill>
                <a:effectLst/>
                <a:latin typeface="Avant Garde" charset="0"/>
              </a:endParaRPr>
            </a:p>
          </p:txBody>
        </p:sp>
      </p:grpSp>
      <p:sp>
        <p:nvSpPr>
          <p:cNvPr id="44" name="TextBox 43"/>
          <p:cNvSpPr txBox="1"/>
          <p:nvPr/>
        </p:nvSpPr>
        <p:spPr>
          <a:xfrm>
            <a:off x="4648200" y="4495800"/>
            <a:ext cx="4495800" cy="369332"/>
          </a:xfrm>
          <a:prstGeom prst="rect">
            <a:avLst/>
          </a:prstGeom>
          <a:noFill/>
        </p:spPr>
        <p:txBody>
          <a:bodyPr wrap="square" rtlCol="0">
            <a:spAutoFit/>
          </a:bodyPr>
          <a:lstStyle/>
          <a:p>
            <a:r>
              <a:rPr lang="en-US" dirty="0" smtClean="0">
                <a:latin typeface="Arial"/>
                <a:cs typeface="Arial"/>
              </a:rPr>
              <a:t>FAP enzyme activity in  sera</a:t>
            </a:r>
            <a:endParaRPr lang="en-AU" dirty="0">
              <a:latin typeface="Arial"/>
              <a:cs typeface="Arial"/>
            </a:endParaRPr>
          </a:p>
        </p:txBody>
      </p:sp>
    </p:spTree>
    <p:extLst>
      <p:ext uri="{BB962C8B-B14F-4D97-AF65-F5344CB8AC3E}">
        <p14:creationId xmlns:p14="http://schemas.microsoft.com/office/powerpoint/2010/main" val="20054718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366149" cy="633417"/>
          </a:xfrm>
        </p:spPr>
        <p:txBody>
          <a:bodyPr>
            <a:normAutofit fontScale="90000"/>
          </a:bodyPr>
          <a:lstStyle/>
          <a:p>
            <a:r>
              <a:rPr lang="en-AU" dirty="0" smtClean="0">
                <a:latin typeface="Times New Roman" panose="02020603050405020304" pitchFamily="18" charset="0"/>
                <a:cs typeface="Times New Roman" panose="02020603050405020304" pitchFamily="18" charset="0"/>
              </a:rPr>
              <a:t>Relationship between clinically significant liver fibrosis and cFAP</a:t>
            </a:r>
            <a:endParaRPr lang="en-AU" dirty="0">
              <a:latin typeface="Times New Roman" panose="02020603050405020304" pitchFamily="18" charset="0"/>
              <a:cs typeface="Times New Roman" panose="02020603050405020304" pitchFamily="18" charset="0"/>
            </a:endParaRPr>
          </a:p>
        </p:txBody>
      </p:sp>
      <p:sp>
        <p:nvSpPr>
          <p:cNvPr id="5" name="Text Placeholder 4"/>
          <p:cNvSpPr>
            <a:spLocks noGrp="1"/>
          </p:cNvSpPr>
          <p:nvPr>
            <p:ph type="body" sz="quarter" idx="13"/>
          </p:nvPr>
        </p:nvSpPr>
        <p:spPr>
          <a:xfrm>
            <a:off x="990600" y="1676400"/>
            <a:ext cx="8662988" cy="485791"/>
          </a:xfrm>
        </p:spPr>
        <p:txBody>
          <a:bodyPr/>
          <a:lstStyle/>
          <a:p>
            <a:r>
              <a:rPr lang="en-AU" b="1" dirty="0" smtClean="0">
                <a:latin typeface="Times New Roman" panose="02020603050405020304" pitchFamily="18" charset="0"/>
                <a:cs typeface="Times New Roman" panose="02020603050405020304" pitchFamily="18" charset="0"/>
              </a:rPr>
              <a:t>Cohort 1, diabetes			Cohort 2, obesity</a:t>
            </a:r>
            <a:endParaRPr lang="en-AU" b="1" dirty="0">
              <a:latin typeface="Times New Roman" panose="02020603050405020304" pitchFamily="18" charset="0"/>
              <a:cs typeface="Times New Roman" panose="02020603050405020304" pitchFamily="18" charset="0"/>
            </a:endParaRPr>
          </a:p>
        </p:txBody>
      </p:sp>
      <p:pic>
        <p:nvPicPr>
          <p:cNvPr id="4100"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2400" y="2209800"/>
            <a:ext cx="4492858"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3646" y="2205264"/>
            <a:ext cx="4492850"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7668344" y="2411596"/>
            <a:ext cx="1224136" cy="369332"/>
          </a:xfrm>
          <a:prstGeom prst="rect">
            <a:avLst/>
          </a:prstGeom>
          <a:noFill/>
        </p:spPr>
        <p:txBody>
          <a:bodyPr wrap="square" rtlCol="0">
            <a:spAutoFit/>
          </a:bodyPr>
          <a:lstStyle/>
          <a:p>
            <a:r>
              <a:rPr lang="en-AU" dirty="0">
                <a:latin typeface="Times New Roman" panose="02020603050405020304" pitchFamily="18" charset="0"/>
                <a:cs typeface="Times New Roman" panose="02020603050405020304" pitchFamily="18" charset="0"/>
              </a:rPr>
              <a:t>p</a:t>
            </a:r>
            <a:r>
              <a:rPr lang="en-AU" dirty="0" smtClean="0">
                <a:latin typeface="Times New Roman" panose="02020603050405020304" pitchFamily="18" charset="0"/>
                <a:cs typeface="Times New Roman" panose="02020603050405020304" pitchFamily="18" charset="0"/>
              </a:rPr>
              <a:t> = 0.021</a:t>
            </a:r>
            <a:endParaRPr lang="en-AU"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3059832" y="2411596"/>
            <a:ext cx="1224136" cy="369332"/>
          </a:xfrm>
          <a:prstGeom prst="rect">
            <a:avLst/>
          </a:prstGeom>
          <a:noFill/>
        </p:spPr>
        <p:txBody>
          <a:bodyPr wrap="square" rtlCol="0">
            <a:spAutoFit/>
          </a:bodyPr>
          <a:lstStyle/>
          <a:p>
            <a:r>
              <a:rPr lang="en-AU" dirty="0">
                <a:latin typeface="Times New Roman" panose="02020603050405020304" pitchFamily="18" charset="0"/>
                <a:cs typeface="Times New Roman" panose="02020603050405020304" pitchFamily="18" charset="0"/>
              </a:rPr>
              <a:t>p</a:t>
            </a:r>
            <a:r>
              <a:rPr lang="en-AU" dirty="0" smtClean="0">
                <a:latin typeface="Times New Roman" panose="02020603050405020304" pitchFamily="18" charset="0"/>
                <a:cs typeface="Times New Roman" panose="02020603050405020304" pitchFamily="18" charset="0"/>
              </a:rPr>
              <a:t> = 0.006</a:t>
            </a:r>
            <a:endParaRPr lang="en-AU" dirty="0">
              <a:latin typeface="Times New Roman" panose="02020603050405020304" pitchFamily="18" charset="0"/>
              <a:cs typeface="Times New Roman" panose="02020603050405020304" pitchFamily="18" charset="0"/>
            </a:endParaRPr>
          </a:p>
        </p:txBody>
      </p:sp>
      <p:sp>
        <p:nvSpPr>
          <p:cNvPr id="9" name="TextBox 8"/>
          <p:cNvSpPr txBox="1"/>
          <p:nvPr/>
        </p:nvSpPr>
        <p:spPr>
          <a:xfrm>
            <a:off x="2667000" y="6324600"/>
            <a:ext cx="5620611" cy="369332"/>
          </a:xfrm>
          <a:prstGeom prst="rect">
            <a:avLst/>
          </a:prstGeom>
          <a:noFill/>
        </p:spPr>
        <p:txBody>
          <a:bodyPr wrap="none" rtlCol="0">
            <a:spAutoFit/>
          </a:bodyPr>
          <a:lstStyle/>
          <a:p>
            <a:r>
              <a:rPr lang="en-US" dirty="0" smtClean="0"/>
              <a:t>K. Williams, F. Keane, M. Gorrell, A. Zekry, S. Twigg</a:t>
            </a:r>
            <a:endParaRPr lang="en-US" dirty="0"/>
          </a:p>
        </p:txBody>
      </p:sp>
    </p:spTree>
    <p:extLst>
      <p:ext uri="{BB962C8B-B14F-4D97-AF65-F5344CB8AC3E}">
        <p14:creationId xmlns:p14="http://schemas.microsoft.com/office/powerpoint/2010/main" val="380103999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EB0718A-1B3D-42D2-9A2B-FB6CFA4B4E8D}" type="slidenum">
              <a:rPr lang="en-AU" smtClean="0"/>
              <a:pPr/>
              <a:t>13</a:t>
            </a:fld>
            <a:endParaRPr lang="en-AU" dirty="0"/>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808" y="-243408"/>
            <a:ext cx="6336704" cy="7101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07504" y="116632"/>
            <a:ext cx="1944216" cy="1384995"/>
          </a:xfrm>
          <a:prstGeom prst="rect">
            <a:avLst/>
          </a:prstGeom>
          <a:solidFill>
            <a:schemeClr val="accent5"/>
          </a:solidFill>
          <a:scene3d>
            <a:camera prst="orthographicFront"/>
            <a:lightRig rig="threePt" dir="t"/>
          </a:scene3d>
          <a:sp3d>
            <a:bevelT/>
          </a:sp3d>
        </p:spPr>
        <p:txBody>
          <a:bodyPr wrap="square" rtlCol="0">
            <a:spAutoFit/>
          </a:bodyPr>
          <a:lstStyle/>
          <a:p>
            <a:r>
              <a:rPr lang="en-AU" sz="2800" b="1" dirty="0" smtClean="0">
                <a:latin typeface="Times New Roman" panose="02020603050405020304" pitchFamily="18" charset="0"/>
                <a:cs typeface="Times New Roman" panose="02020603050405020304" pitchFamily="18" charset="0"/>
              </a:rPr>
              <a:t>Suggested clinical use of cFAP:</a:t>
            </a:r>
            <a:endParaRPr lang="en-AU" sz="2800" b="1" dirty="0">
              <a:latin typeface="Times New Roman" panose="02020603050405020304" pitchFamily="18" charset="0"/>
              <a:cs typeface="Times New Roman" panose="02020603050405020304" pitchFamily="18" charset="0"/>
            </a:endParaRPr>
          </a:p>
        </p:txBody>
      </p:sp>
      <p:sp>
        <p:nvSpPr>
          <p:cNvPr id="3" name="Oval 2"/>
          <p:cNvSpPr/>
          <p:nvPr/>
        </p:nvSpPr>
        <p:spPr bwMode="auto">
          <a:xfrm>
            <a:off x="4788024" y="2924944"/>
            <a:ext cx="2376264" cy="576064"/>
          </a:xfrm>
          <a:prstGeom prst="ellipse">
            <a:avLst/>
          </a:pr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dirty="0">
              <a:ln>
                <a:noFill/>
              </a:ln>
              <a:solidFill>
                <a:schemeClr val="tx1"/>
              </a:solidFill>
              <a:effectLst/>
              <a:latin typeface="Avant Garde" charset="0"/>
              <a:ea typeface="Arial" charset="0"/>
              <a:cs typeface="Arial" charset="0"/>
            </a:endParaRPr>
          </a:p>
        </p:txBody>
      </p:sp>
      <p:sp>
        <p:nvSpPr>
          <p:cNvPr id="5" name="TextBox 4"/>
          <p:cNvSpPr txBox="1"/>
          <p:nvPr/>
        </p:nvSpPr>
        <p:spPr>
          <a:xfrm>
            <a:off x="228600" y="2438400"/>
            <a:ext cx="2738550" cy="1569660"/>
          </a:xfrm>
          <a:prstGeom prst="rect">
            <a:avLst/>
          </a:prstGeom>
          <a:noFill/>
        </p:spPr>
        <p:txBody>
          <a:bodyPr wrap="none" rtlCol="0">
            <a:spAutoFit/>
          </a:bodyPr>
          <a:lstStyle/>
          <a:p>
            <a:r>
              <a:rPr lang="en-US" sz="2400" b="1" u="sng" dirty="0" smtClean="0"/>
              <a:t>40% of </a:t>
            </a:r>
            <a:r>
              <a:rPr lang="en-US" sz="2400" b="1" u="sng" dirty="0" err="1" smtClean="0"/>
              <a:t>Pts</a:t>
            </a:r>
            <a:r>
              <a:rPr lang="en-US" sz="2400" dirty="0" smtClean="0"/>
              <a:t>:</a:t>
            </a:r>
          </a:p>
          <a:p>
            <a:r>
              <a:rPr lang="en-US" sz="2400" dirty="0" smtClean="0"/>
              <a:t>Intermediate NFS</a:t>
            </a:r>
          </a:p>
          <a:p>
            <a:r>
              <a:rPr lang="en-US" sz="2400" dirty="0" smtClean="0"/>
              <a:t>low </a:t>
            </a:r>
            <a:r>
              <a:rPr lang="en-US" sz="2400" dirty="0" err="1" smtClean="0"/>
              <a:t>cFAP</a:t>
            </a:r>
            <a:endParaRPr lang="en-US" sz="2400" dirty="0" smtClean="0"/>
          </a:p>
          <a:p>
            <a:r>
              <a:rPr lang="en-US" sz="2400" dirty="0" smtClean="0"/>
              <a:t>No fibrosis</a:t>
            </a:r>
            <a:endParaRPr lang="en-US" sz="2400" dirty="0"/>
          </a:p>
        </p:txBody>
      </p:sp>
      <p:sp>
        <p:nvSpPr>
          <p:cNvPr id="6" name="TextBox 5"/>
          <p:cNvSpPr txBox="1"/>
          <p:nvPr/>
        </p:nvSpPr>
        <p:spPr>
          <a:xfrm>
            <a:off x="381000" y="5943600"/>
            <a:ext cx="1320456" cy="646331"/>
          </a:xfrm>
          <a:prstGeom prst="rect">
            <a:avLst/>
          </a:prstGeom>
          <a:noFill/>
        </p:spPr>
        <p:txBody>
          <a:bodyPr wrap="none" rtlCol="0">
            <a:spAutoFit/>
          </a:bodyPr>
          <a:lstStyle/>
          <a:p>
            <a:r>
              <a:rPr lang="en-US" dirty="0" smtClean="0"/>
              <a:t>K. Williams</a:t>
            </a:r>
          </a:p>
          <a:p>
            <a:r>
              <a:rPr lang="en-US" dirty="0" smtClean="0"/>
              <a:t>S. Twigg</a:t>
            </a:r>
            <a:endParaRPr lang="en-US" dirty="0"/>
          </a:p>
        </p:txBody>
      </p:sp>
    </p:spTree>
    <p:extLst>
      <p:ext uri="{BB962C8B-B14F-4D97-AF65-F5344CB8AC3E}">
        <p14:creationId xmlns:p14="http://schemas.microsoft.com/office/powerpoint/2010/main" val="3975661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dirty="0" smtClean="0"/>
              <a:t>Substrates in liver:</a:t>
            </a:r>
            <a:br>
              <a:rPr lang="en-US" dirty="0" smtClean="0"/>
            </a:br>
            <a:r>
              <a:rPr lang="en-US" dirty="0" smtClean="0"/>
              <a:t>potential biomarkers?</a:t>
            </a:r>
            <a:endParaRPr lang="en-US" dirty="0"/>
          </a:p>
        </p:txBody>
      </p:sp>
      <p:sp>
        <p:nvSpPr>
          <p:cNvPr id="3" name="Content Placeholder 2"/>
          <p:cNvSpPr>
            <a:spLocks noGrp="1"/>
          </p:cNvSpPr>
          <p:nvPr>
            <p:ph idx="1"/>
          </p:nvPr>
        </p:nvSpPr>
        <p:spPr>
          <a:xfrm>
            <a:off x="5105400" y="1600200"/>
            <a:ext cx="3505200" cy="4114800"/>
          </a:xfrm>
        </p:spPr>
        <p:txBody>
          <a:bodyPr/>
          <a:lstStyle/>
          <a:p>
            <a:r>
              <a:rPr lang="en-US" sz="2400" dirty="0" smtClean="0"/>
              <a:t>Alpha-2-antiplasmin</a:t>
            </a:r>
          </a:p>
          <a:p>
            <a:r>
              <a:rPr lang="en-US" sz="2400" dirty="0" smtClean="0"/>
              <a:t>Collagen I</a:t>
            </a:r>
          </a:p>
          <a:p>
            <a:endParaRPr lang="en-US" sz="2400" dirty="0" smtClean="0"/>
          </a:p>
          <a:p>
            <a:r>
              <a:rPr lang="en-US" sz="2400" dirty="0"/>
              <a:t>Neuropeptide </a:t>
            </a:r>
            <a:r>
              <a:rPr lang="en-US" sz="2400" dirty="0" smtClean="0"/>
              <a:t>Y</a:t>
            </a:r>
          </a:p>
          <a:p>
            <a:endParaRPr lang="en-US" sz="2400" dirty="0"/>
          </a:p>
          <a:p>
            <a:r>
              <a:rPr lang="en-US" sz="2400" dirty="0"/>
              <a:t>CXCL9</a:t>
            </a:r>
          </a:p>
          <a:p>
            <a:r>
              <a:rPr lang="en-US" sz="2400" dirty="0"/>
              <a:t>CXCL10</a:t>
            </a:r>
          </a:p>
          <a:p>
            <a:r>
              <a:rPr lang="en-US" sz="2400" dirty="0"/>
              <a:t>CXCL12</a:t>
            </a:r>
          </a:p>
          <a:p>
            <a:endParaRPr lang="en-US" sz="2400" dirty="0"/>
          </a:p>
        </p:txBody>
      </p:sp>
      <p:sp>
        <p:nvSpPr>
          <p:cNvPr id="4" name="TextBox 3"/>
          <p:cNvSpPr txBox="1"/>
          <p:nvPr/>
        </p:nvSpPr>
        <p:spPr>
          <a:xfrm>
            <a:off x="1371600" y="1600200"/>
            <a:ext cx="3076483" cy="2554545"/>
          </a:xfrm>
          <a:prstGeom prst="rect">
            <a:avLst/>
          </a:prstGeom>
          <a:noFill/>
        </p:spPr>
        <p:txBody>
          <a:bodyPr wrap="none" rtlCol="0">
            <a:spAutoFit/>
          </a:bodyPr>
          <a:lstStyle/>
          <a:p>
            <a:r>
              <a:rPr lang="en-US" sz="3200" dirty="0" smtClean="0"/>
              <a:t>FAP:</a:t>
            </a:r>
          </a:p>
          <a:p>
            <a:endParaRPr lang="en-US" sz="3200" dirty="0"/>
          </a:p>
          <a:p>
            <a:r>
              <a:rPr lang="en-US" sz="3200" dirty="0" smtClean="0"/>
              <a:t>DPP4 and FAP:</a:t>
            </a:r>
          </a:p>
          <a:p>
            <a:endParaRPr lang="en-US" sz="3200" dirty="0" smtClean="0"/>
          </a:p>
          <a:p>
            <a:r>
              <a:rPr lang="en-US" sz="3200" dirty="0" smtClean="0"/>
              <a:t>DPP4:</a:t>
            </a:r>
            <a:endParaRPr lang="en-US" sz="3200" dirty="0"/>
          </a:p>
        </p:txBody>
      </p:sp>
    </p:spTree>
    <p:extLst>
      <p:ext uri="{BB962C8B-B14F-4D97-AF65-F5344CB8AC3E}">
        <p14:creationId xmlns:p14="http://schemas.microsoft.com/office/powerpoint/2010/main" val="9908020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AU" dirty="0" smtClean="0"/>
              <a:t>NPY [neuropeptide Y] expression in human liver</a:t>
            </a:r>
            <a:endParaRPr lang="en-AU"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163316263"/>
              </p:ext>
            </p:extLst>
          </p:nvPr>
        </p:nvGraphicFramePr>
        <p:xfrm>
          <a:off x="685800" y="1981200"/>
          <a:ext cx="7772400" cy="4389119"/>
        </p:xfrm>
        <a:graphic>
          <a:graphicData uri="http://schemas.openxmlformats.org/drawingml/2006/table">
            <a:tbl>
              <a:tblPr firstRow="1" bandRow="1">
                <a:tableStyleId>{2D5ABB26-0587-4C30-8999-92F81FD0307C}</a:tableStyleId>
              </a:tblPr>
              <a:tblGrid>
                <a:gridCol w="501824"/>
                <a:gridCol w="2160240"/>
                <a:gridCol w="2160240"/>
                <a:gridCol w="2950096"/>
              </a:tblGrid>
              <a:tr h="370840">
                <a:tc>
                  <a:txBody>
                    <a:bodyPr/>
                    <a:lstStyle/>
                    <a:p>
                      <a:pPr algn="ctr"/>
                      <a:r>
                        <a:rPr lang="en-AU" dirty="0" smtClean="0"/>
                        <a:t>non-diseased</a:t>
                      </a:r>
                      <a:endParaRPr lang="en-AU" dirty="0"/>
                    </a:p>
                  </a:txBody>
                  <a:tcPr vert="vert270"/>
                </a:tc>
                <a:tc>
                  <a:txBody>
                    <a:bodyPr/>
                    <a:lstStyle/>
                    <a:p>
                      <a:r>
                        <a:rPr lang="en-AU" dirty="0" smtClean="0"/>
                        <a:t>A</a:t>
                      </a:r>
                    </a:p>
                    <a:p>
                      <a:endParaRPr lang="en-AU" dirty="0" smtClean="0"/>
                    </a:p>
                    <a:p>
                      <a:endParaRPr lang="en-AU" dirty="0" smtClean="0"/>
                    </a:p>
                    <a:p>
                      <a:endParaRPr lang="en-AU" dirty="0" smtClean="0"/>
                    </a:p>
                    <a:p>
                      <a:endParaRPr lang="en-AU" dirty="0"/>
                    </a:p>
                  </a:txBody>
                  <a:tcPr/>
                </a:tc>
                <a:tc>
                  <a:txBody>
                    <a:bodyPr/>
                    <a:lstStyle/>
                    <a:p>
                      <a:r>
                        <a:rPr lang="en-AU" dirty="0" smtClean="0"/>
                        <a:t>B</a:t>
                      </a:r>
                      <a:endParaRPr lang="en-AU" dirty="0"/>
                    </a:p>
                  </a:txBody>
                  <a:tcPr/>
                </a:tc>
                <a:tc>
                  <a:txBody>
                    <a:bodyPr/>
                    <a:lstStyle/>
                    <a:p>
                      <a:endParaRPr lang="en-AU" dirty="0"/>
                    </a:p>
                  </a:txBody>
                  <a:tcPr/>
                </a:tc>
              </a:tr>
              <a:tr h="370840">
                <a:tc>
                  <a:txBody>
                    <a:bodyPr/>
                    <a:lstStyle/>
                    <a:p>
                      <a:pPr algn="ctr"/>
                      <a:r>
                        <a:rPr lang="en-AU" dirty="0" smtClean="0"/>
                        <a:t>cirrhosis</a:t>
                      </a:r>
                      <a:endParaRPr lang="en-AU" dirty="0"/>
                    </a:p>
                  </a:txBody>
                  <a:tcPr vert="vert270"/>
                </a:tc>
                <a:tc>
                  <a:txBody>
                    <a:bodyPr/>
                    <a:lstStyle/>
                    <a:p>
                      <a:r>
                        <a:rPr lang="en-AU" dirty="0" smtClean="0"/>
                        <a:t>C</a:t>
                      </a:r>
                    </a:p>
                    <a:p>
                      <a:endParaRPr lang="en-AU" dirty="0" smtClean="0"/>
                    </a:p>
                    <a:p>
                      <a:endParaRPr lang="en-AU" dirty="0" smtClean="0"/>
                    </a:p>
                    <a:p>
                      <a:endParaRPr lang="en-AU" dirty="0" smtClean="0"/>
                    </a:p>
                    <a:p>
                      <a:endParaRPr lang="en-AU" dirty="0"/>
                    </a:p>
                  </a:txBody>
                  <a:tcPr/>
                </a:tc>
                <a:tc>
                  <a:txBody>
                    <a:bodyPr/>
                    <a:lstStyle/>
                    <a:p>
                      <a:r>
                        <a:rPr lang="en-AU" dirty="0" smtClean="0"/>
                        <a:t>D</a:t>
                      </a:r>
                      <a:endParaRPr lang="en-AU" dirty="0"/>
                    </a:p>
                  </a:txBody>
                  <a:tcPr/>
                </a:tc>
                <a:tc>
                  <a:txBody>
                    <a:bodyPr/>
                    <a:lstStyle/>
                    <a:p>
                      <a:endParaRPr lang="en-AU" dirty="0"/>
                    </a:p>
                  </a:txBody>
                  <a:tcPr/>
                </a:tc>
              </a:tr>
              <a:tr h="370840">
                <a:tc>
                  <a:txBody>
                    <a:bodyPr/>
                    <a:lstStyle/>
                    <a:p>
                      <a:pPr algn="ctr"/>
                      <a:r>
                        <a:rPr lang="en-AU" dirty="0" smtClean="0"/>
                        <a:t>HCC</a:t>
                      </a:r>
                      <a:endParaRPr lang="en-AU" dirty="0"/>
                    </a:p>
                  </a:txBody>
                  <a:tcPr vert="vert270"/>
                </a:tc>
                <a:tc>
                  <a:txBody>
                    <a:bodyPr/>
                    <a:lstStyle/>
                    <a:p>
                      <a:r>
                        <a:rPr lang="en-AU" dirty="0" smtClean="0"/>
                        <a:t>E</a:t>
                      </a:r>
                    </a:p>
                    <a:p>
                      <a:endParaRPr lang="en-AU" dirty="0" smtClean="0"/>
                    </a:p>
                    <a:p>
                      <a:endParaRPr lang="en-AU" dirty="0" smtClean="0"/>
                    </a:p>
                    <a:p>
                      <a:endParaRPr lang="en-AU" dirty="0" smtClean="0"/>
                    </a:p>
                    <a:p>
                      <a:endParaRPr lang="en-AU" dirty="0"/>
                    </a:p>
                  </a:txBody>
                  <a:tcPr/>
                </a:tc>
                <a:tc>
                  <a:txBody>
                    <a:bodyPr/>
                    <a:lstStyle/>
                    <a:p>
                      <a:r>
                        <a:rPr lang="en-AU" dirty="0" smtClean="0"/>
                        <a:t>F</a:t>
                      </a:r>
                      <a:endParaRPr lang="en-AU" dirty="0"/>
                    </a:p>
                  </a:txBody>
                  <a:tcPr/>
                </a:tc>
                <a:tc>
                  <a:txBody>
                    <a:bodyPr/>
                    <a:lstStyle/>
                    <a:p>
                      <a:endParaRPr lang="en-AU" dirty="0"/>
                    </a:p>
                  </a:txBody>
                  <a:tcPr/>
                </a:tc>
              </a:tr>
            </a:tbl>
          </a:graphicData>
        </a:graphic>
      </p:graphicFrame>
      <p:sp>
        <p:nvSpPr>
          <p:cNvPr id="1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13" name="Picture 12" descr="C:\Users\Wong\Documents\DM6000B Images\20140305\20140305 NPY human normal 6622 1B 20140201 20x v2.tif"/>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475656" y="2070973"/>
            <a:ext cx="1781810" cy="1331595"/>
          </a:xfrm>
          <a:prstGeom prst="rect">
            <a:avLst/>
          </a:prstGeom>
          <a:noFill/>
          <a:ln>
            <a:noFill/>
          </a:ln>
        </p:spPr>
      </p:pic>
      <p:pic>
        <p:nvPicPr>
          <p:cNvPr id="14" name="Picture 13" descr="C:\Users\Wong\Documents\DM6000B Images\20140305\20140305 NPY human normal 6900 2A 20140201 20x v4.tif"/>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635896" y="2070972"/>
            <a:ext cx="1781810" cy="1331595"/>
          </a:xfrm>
          <a:prstGeom prst="rect">
            <a:avLst/>
          </a:prstGeom>
          <a:noFill/>
          <a:ln>
            <a:noFill/>
          </a:ln>
        </p:spPr>
      </p:pic>
      <p:pic>
        <p:nvPicPr>
          <p:cNvPr id="8" name="Picture 7" descr="C:\Users\Wong\Documents\DM6000B Images\20140305\20140305 NPY human cirrhosis 11788 3A 20140201 20x.tif"/>
          <p:cNvPicPr/>
          <p:nvPr/>
        </p:nvPicPr>
        <p:blipFill>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635896" y="3537565"/>
            <a:ext cx="1781810" cy="1331595"/>
          </a:xfrm>
          <a:prstGeom prst="rect">
            <a:avLst/>
          </a:prstGeom>
          <a:noFill/>
          <a:ln>
            <a:noFill/>
          </a:ln>
        </p:spPr>
      </p:pic>
      <p:pic>
        <p:nvPicPr>
          <p:cNvPr id="9" name="Picture 8" descr="C:\Users\Wong\Documents\DM6000B Images\20140305\20140305 NPY human cirrhosis 3354 1G 20140131 20x v5.tif"/>
          <p:cNvPicPr/>
          <p:nvPr/>
        </p:nvPicPr>
        <p:blipFill>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475656" y="3537565"/>
            <a:ext cx="1781810" cy="1331595"/>
          </a:xfrm>
          <a:prstGeom prst="rect">
            <a:avLst/>
          </a:prstGeom>
          <a:noFill/>
          <a:ln>
            <a:noFill/>
          </a:ln>
        </p:spPr>
      </p:pic>
      <p:pic>
        <p:nvPicPr>
          <p:cNvPr id="10" name="Picture 9" descr="C:\Users\Wong\Documents\DM6000B Images\20140305\20140305 NPY human HCC 7932 1D 20140201 20x v5.tif"/>
          <p:cNvPicPr/>
          <p:nvPr/>
        </p:nvPicPr>
        <p:blipFill>
          <a:blip r:embed="rId10" cstate="print">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475656" y="5013176"/>
            <a:ext cx="1781810" cy="1331595"/>
          </a:xfrm>
          <a:prstGeom prst="rect">
            <a:avLst/>
          </a:prstGeom>
          <a:noFill/>
          <a:ln>
            <a:noFill/>
          </a:ln>
        </p:spPr>
      </p:pic>
      <p:pic>
        <p:nvPicPr>
          <p:cNvPr id="15" name="Picture 14" descr="C:\Users\Wong\Documents\DM6000B Images\20140305\20140305 NPY human HCC 16987 IN 20140131 20x v4.tif"/>
          <p:cNvPicPr/>
          <p:nvPr/>
        </p:nvPicPr>
        <p:blipFill>
          <a:blip r:embed="rId12" cstate="print">
            <a:extLst>
              <a:ext uri="{BEBA8EAE-BF5A-486C-A8C5-ECC9F3942E4B}">
                <a14:imgProps xmlns:a14="http://schemas.microsoft.com/office/drawing/2010/main">
                  <a14:imgLayer r:embed="rId1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635896" y="5006248"/>
            <a:ext cx="1781810" cy="1331595"/>
          </a:xfrm>
          <a:prstGeom prst="rect">
            <a:avLst/>
          </a:prstGeom>
          <a:noFill/>
          <a:ln>
            <a:noFill/>
          </a:ln>
        </p:spPr>
      </p:pic>
      <p:sp>
        <p:nvSpPr>
          <p:cNvPr id="16" name="Text Box 2"/>
          <p:cNvSpPr txBox="1">
            <a:spLocks noChangeArrowheads="1"/>
          </p:cNvSpPr>
          <p:nvPr/>
        </p:nvSpPr>
        <p:spPr bwMode="auto">
          <a:xfrm>
            <a:off x="2771800" y="2636912"/>
            <a:ext cx="241300" cy="334645"/>
          </a:xfrm>
          <a:prstGeom prst="rect">
            <a:avLst/>
          </a:prstGeom>
          <a:noFill/>
          <a:ln w="9525">
            <a:noFill/>
            <a:miter lim="800000"/>
            <a:headEnd/>
            <a:tailEnd/>
          </a:ln>
        </p:spPr>
        <p:txBody>
          <a:bodyPr rot="0" vert="horz" wrap="square" lIns="91440" tIns="45720" rIns="91440" bIns="45720" anchor="t" anchorCtr="0">
            <a:noAutofit/>
          </a:bodyPr>
          <a:lstStyle/>
          <a:p>
            <a:pPr>
              <a:lnSpc>
                <a:spcPct val="150000"/>
              </a:lnSpc>
              <a:spcAft>
                <a:spcPts val="0"/>
              </a:spcAft>
            </a:pPr>
            <a:r>
              <a:rPr lang="en-AU" sz="1600" b="1" dirty="0">
                <a:effectLst/>
                <a:latin typeface="Calibri"/>
                <a:ea typeface="Times New Roman"/>
                <a:cs typeface="Arial"/>
              </a:rPr>
              <a:t>h</a:t>
            </a:r>
            <a:endParaRPr lang="en-AU" sz="1600" dirty="0">
              <a:effectLst/>
              <a:latin typeface="Times New Roman"/>
              <a:ea typeface="Times New Roman"/>
              <a:cs typeface="Times New Roman"/>
            </a:endParaRPr>
          </a:p>
        </p:txBody>
      </p:sp>
      <p:sp>
        <p:nvSpPr>
          <p:cNvPr id="17" name="Text Box 2"/>
          <p:cNvSpPr txBox="1">
            <a:spLocks noChangeArrowheads="1"/>
          </p:cNvSpPr>
          <p:nvPr/>
        </p:nvSpPr>
        <p:spPr bwMode="auto">
          <a:xfrm>
            <a:off x="3979524" y="2402124"/>
            <a:ext cx="241300" cy="334645"/>
          </a:xfrm>
          <a:prstGeom prst="rect">
            <a:avLst/>
          </a:prstGeom>
          <a:noFill/>
          <a:ln w="9525">
            <a:noFill/>
            <a:miter lim="800000"/>
            <a:headEnd/>
            <a:tailEnd/>
          </a:ln>
        </p:spPr>
        <p:txBody>
          <a:bodyPr rot="0" vert="horz" wrap="square" lIns="91440" tIns="45720" rIns="91440" bIns="45720" anchor="t" anchorCtr="0">
            <a:noAutofit/>
          </a:bodyPr>
          <a:lstStyle/>
          <a:p>
            <a:pPr>
              <a:lnSpc>
                <a:spcPct val="150000"/>
              </a:lnSpc>
              <a:spcAft>
                <a:spcPts val="0"/>
              </a:spcAft>
            </a:pPr>
            <a:r>
              <a:rPr lang="en-AU" sz="1600" b="1" dirty="0">
                <a:effectLst/>
                <a:latin typeface="Calibri"/>
                <a:ea typeface="Times New Roman"/>
                <a:cs typeface="Arial"/>
              </a:rPr>
              <a:t>h</a:t>
            </a:r>
            <a:endParaRPr lang="en-AU" sz="1600" dirty="0">
              <a:effectLst/>
              <a:latin typeface="Times New Roman"/>
              <a:ea typeface="Times New Roman"/>
              <a:cs typeface="Times New Roman"/>
            </a:endParaRPr>
          </a:p>
        </p:txBody>
      </p:sp>
      <p:sp>
        <p:nvSpPr>
          <p:cNvPr id="18" name="Text Box 2"/>
          <p:cNvSpPr txBox="1">
            <a:spLocks noChangeArrowheads="1"/>
          </p:cNvSpPr>
          <p:nvPr/>
        </p:nvSpPr>
        <p:spPr bwMode="auto">
          <a:xfrm>
            <a:off x="4917683" y="2204864"/>
            <a:ext cx="446405" cy="334645"/>
          </a:xfrm>
          <a:prstGeom prst="rect">
            <a:avLst/>
          </a:prstGeom>
          <a:noFill/>
          <a:ln w="9525">
            <a:noFill/>
            <a:miter lim="800000"/>
            <a:headEnd/>
            <a:tailEnd/>
          </a:ln>
        </p:spPr>
        <p:txBody>
          <a:bodyPr rot="0" vert="horz" wrap="square" lIns="91440" tIns="45720" rIns="91440" bIns="45720" anchor="t" anchorCtr="0">
            <a:noAutofit/>
          </a:bodyPr>
          <a:lstStyle/>
          <a:p>
            <a:pPr>
              <a:lnSpc>
                <a:spcPct val="150000"/>
              </a:lnSpc>
              <a:spcAft>
                <a:spcPts val="0"/>
              </a:spcAft>
            </a:pPr>
            <a:r>
              <a:rPr lang="en-AU" sz="1600" b="1" dirty="0">
                <a:effectLst/>
                <a:latin typeface="Calibri"/>
                <a:ea typeface="Times New Roman"/>
                <a:cs typeface="Arial"/>
              </a:rPr>
              <a:t>BD</a:t>
            </a:r>
            <a:endParaRPr lang="en-AU" sz="1600" dirty="0">
              <a:effectLst/>
              <a:latin typeface="Times New Roman"/>
              <a:ea typeface="Times New Roman"/>
              <a:cs typeface="Times New Roman"/>
            </a:endParaRPr>
          </a:p>
        </p:txBody>
      </p:sp>
      <p:sp>
        <p:nvSpPr>
          <p:cNvPr id="19" name="Text Box 2"/>
          <p:cNvSpPr txBox="1">
            <a:spLocks noChangeArrowheads="1"/>
          </p:cNvSpPr>
          <p:nvPr/>
        </p:nvSpPr>
        <p:spPr bwMode="auto">
          <a:xfrm>
            <a:off x="2366561" y="3573016"/>
            <a:ext cx="241300" cy="334645"/>
          </a:xfrm>
          <a:prstGeom prst="rect">
            <a:avLst/>
          </a:prstGeom>
          <a:noFill/>
          <a:ln w="9525">
            <a:noFill/>
            <a:miter lim="800000"/>
            <a:headEnd/>
            <a:tailEnd/>
          </a:ln>
        </p:spPr>
        <p:txBody>
          <a:bodyPr rot="0" vert="horz" wrap="square" lIns="91440" tIns="45720" rIns="91440" bIns="45720" anchor="t" anchorCtr="0">
            <a:noAutofit/>
          </a:bodyPr>
          <a:lstStyle/>
          <a:p>
            <a:pPr>
              <a:lnSpc>
                <a:spcPct val="150000"/>
              </a:lnSpc>
              <a:spcAft>
                <a:spcPts val="0"/>
              </a:spcAft>
            </a:pPr>
            <a:r>
              <a:rPr lang="en-AU" sz="1600" b="1">
                <a:effectLst/>
                <a:latin typeface="Calibri"/>
                <a:ea typeface="Times New Roman"/>
                <a:cs typeface="Arial"/>
              </a:rPr>
              <a:t>h</a:t>
            </a:r>
            <a:endParaRPr lang="en-AU" sz="1600">
              <a:effectLst/>
              <a:latin typeface="Times New Roman"/>
              <a:ea typeface="Times New Roman"/>
              <a:cs typeface="Times New Roman"/>
            </a:endParaRPr>
          </a:p>
        </p:txBody>
      </p:sp>
      <p:sp>
        <p:nvSpPr>
          <p:cNvPr id="20" name="Text Box 2"/>
          <p:cNvSpPr txBox="1">
            <a:spLocks noChangeArrowheads="1"/>
          </p:cNvSpPr>
          <p:nvPr/>
        </p:nvSpPr>
        <p:spPr bwMode="auto">
          <a:xfrm>
            <a:off x="4474716" y="3573016"/>
            <a:ext cx="241300" cy="334645"/>
          </a:xfrm>
          <a:prstGeom prst="rect">
            <a:avLst/>
          </a:prstGeom>
          <a:noFill/>
          <a:ln w="9525">
            <a:noFill/>
            <a:miter lim="800000"/>
            <a:headEnd/>
            <a:tailEnd/>
          </a:ln>
        </p:spPr>
        <p:txBody>
          <a:bodyPr rot="0" vert="horz" wrap="square" lIns="91440" tIns="45720" rIns="91440" bIns="45720" anchor="t" anchorCtr="0">
            <a:noAutofit/>
          </a:bodyPr>
          <a:lstStyle/>
          <a:p>
            <a:pPr>
              <a:lnSpc>
                <a:spcPct val="150000"/>
              </a:lnSpc>
              <a:spcAft>
                <a:spcPts val="0"/>
              </a:spcAft>
            </a:pPr>
            <a:r>
              <a:rPr lang="en-AU" sz="1600" b="1">
                <a:effectLst/>
                <a:latin typeface="Calibri"/>
                <a:ea typeface="Times New Roman"/>
                <a:cs typeface="Arial"/>
              </a:rPr>
              <a:t>h</a:t>
            </a:r>
            <a:endParaRPr lang="en-AU" sz="1600">
              <a:effectLst/>
              <a:latin typeface="Times New Roman"/>
              <a:ea typeface="Times New Roman"/>
              <a:cs typeface="Times New Roman"/>
            </a:endParaRPr>
          </a:p>
        </p:txBody>
      </p:sp>
      <p:sp>
        <p:nvSpPr>
          <p:cNvPr id="21" name="Text Box 2"/>
          <p:cNvSpPr txBox="1">
            <a:spLocks noChangeArrowheads="1"/>
          </p:cNvSpPr>
          <p:nvPr/>
        </p:nvSpPr>
        <p:spPr bwMode="auto">
          <a:xfrm>
            <a:off x="2325395" y="4221088"/>
            <a:ext cx="446405" cy="334645"/>
          </a:xfrm>
          <a:prstGeom prst="rect">
            <a:avLst/>
          </a:prstGeom>
          <a:noFill/>
          <a:ln w="9525">
            <a:noFill/>
            <a:miter lim="800000"/>
            <a:headEnd/>
            <a:tailEnd/>
          </a:ln>
        </p:spPr>
        <p:txBody>
          <a:bodyPr rot="0" vert="horz" wrap="square" lIns="91440" tIns="45720" rIns="91440" bIns="45720" anchor="t" anchorCtr="0">
            <a:noAutofit/>
          </a:bodyPr>
          <a:lstStyle/>
          <a:p>
            <a:pPr>
              <a:lnSpc>
                <a:spcPct val="150000"/>
              </a:lnSpc>
              <a:spcAft>
                <a:spcPts val="0"/>
              </a:spcAft>
            </a:pPr>
            <a:r>
              <a:rPr lang="en-AU" sz="1600" b="1" dirty="0">
                <a:effectLst/>
                <a:latin typeface="Calibri"/>
                <a:ea typeface="Times New Roman"/>
                <a:cs typeface="Arial"/>
              </a:rPr>
              <a:t>DR</a:t>
            </a:r>
            <a:endParaRPr lang="en-AU" sz="1600" dirty="0">
              <a:effectLst/>
              <a:latin typeface="Times New Roman"/>
              <a:ea typeface="Times New Roman"/>
              <a:cs typeface="Times New Roman"/>
            </a:endParaRPr>
          </a:p>
        </p:txBody>
      </p:sp>
      <p:sp>
        <p:nvSpPr>
          <p:cNvPr id="22" name="Text Box 2"/>
          <p:cNvSpPr txBox="1">
            <a:spLocks noChangeArrowheads="1"/>
          </p:cNvSpPr>
          <p:nvPr/>
        </p:nvSpPr>
        <p:spPr bwMode="auto">
          <a:xfrm>
            <a:off x="3923928" y="4149080"/>
            <a:ext cx="446405" cy="334645"/>
          </a:xfrm>
          <a:prstGeom prst="rect">
            <a:avLst/>
          </a:prstGeom>
          <a:noFill/>
          <a:ln w="9525">
            <a:noFill/>
            <a:miter lim="800000"/>
            <a:headEnd/>
            <a:tailEnd/>
          </a:ln>
        </p:spPr>
        <p:txBody>
          <a:bodyPr rot="0" vert="horz" wrap="square" lIns="91440" tIns="45720" rIns="91440" bIns="45720" anchor="t" anchorCtr="0">
            <a:noAutofit/>
          </a:bodyPr>
          <a:lstStyle/>
          <a:p>
            <a:pPr>
              <a:lnSpc>
                <a:spcPct val="150000"/>
              </a:lnSpc>
              <a:spcAft>
                <a:spcPts val="0"/>
              </a:spcAft>
            </a:pPr>
            <a:r>
              <a:rPr lang="en-AU" sz="1600" b="1" dirty="0">
                <a:effectLst/>
                <a:latin typeface="Calibri"/>
                <a:ea typeface="Times New Roman"/>
                <a:cs typeface="Arial"/>
              </a:rPr>
              <a:t>DR</a:t>
            </a:r>
            <a:endParaRPr lang="en-AU" sz="1600" dirty="0">
              <a:effectLst/>
              <a:latin typeface="Times New Roman"/>
              <a:ea typeface="Times New Roman"/>
              <a:cs typeface="Times New Roman"/>
            </a:endParaRPr>
          </a:p>
        </p:txBody>
      </p:sp>
      <p:sp>
        <p:nvSpPr>
          <p:cNvPr id="23" name="Text Box 2"/>
          <p:cNvSpPr txBox="1">
            <a:spLocks noChangeArrowheads="1"/>
          </p:cNvSpPr>
          <p:nvPr/>
        </p:nvSpPr>
        <p:spPr bwMode="auto">
          <a:xfrm>
            <a:off x="2699792" y="5830659"/>
            <a:ext cx="241300" cy="334645"/>
          </a:xfrm>
          <a:prstGeom prst="rect">
            <a:avLst/>
          </a:prstGeom>
          <a:noFill/>
          <a:ln w="9525">
            <a:noFill/>
            <a:miter lim="800000"/>
            <a:headEnd/>
            <a:tailEnd/>
          </a:ln>
        </p:spPr>
        <p:txBody>
          <a:bodyPr rot="0" vert="horz" wrap="square" lIns="91440" tIns="45720" rIns="91440" bIns="45720" anchor="t" anchorCtr="0">
            <a:noAutofit/>
          </a:bodyPr>
          <a:lstStyle/>
          <a:p>
            <a:pPr>
              <a:lnSpc>
                <a:spcPct val="150000"/>
              </a:lnSpc>
              <a:spcAft>
                <a:spcPts val="0"/>
              </a:spcAft>
            </a:pPr>
            <a:r>
              <a:rPr lang="en-AU" b="1" dirty="0">
                <a:effectLst/>
                <a:latin typeface="Calibri"/>
                <a:ea typeface="Times New Roman"/>
                <a:cs typeface="Times New Roman"/>
              </a:rPr>
              <a:t>t</a:t>
            </a:r>
            <a:endParaRPr lang="en-AU" dirty="0">
              <a:effectLst/>
              <a:latin typeface="Times New Roman"/>
              <a:ea typeface="Times New Roman"/>
              <a:cs typeface="Times New Roman"/>
            </a:endParaRPr>
          </a:p>
        </p:txBody>
      </p:sp>
      <p:sp>
        <p:nvSpPr>
          <p:cNvPr id="25" name="Text Box 2"/>
          <p:cNvSpPr txBox="1">
            <a:spLocks noChangeArrowheads="1"/>
          </p:cNvSpPr>
          <p:nvPr/>
        </p:nvSpPr>
        <p:spPr bwMode="auto">
          <a:xfrm>
            <a:off x="4427984" y="5445224"/>
            <a:ext cx="446405" cy="334645"/>
          </a:xfrm>
          <a:prstGeom prst="rect">
            <a:avLst/>
          </a:prstGeom>
          <a:noFill/>
          <a:ln w="9525">
            <a:noFill/>
            <a:miter lim="800000"/>
            <a:headEnd/>
            <a:tailEnd/>
          </a:ln>
        </p:spPr>
        <p:txBody>
          <a:bodyPr rot="0" vert="horz" wrap="square" lIns="91440" tIns="45720" rIns="91440" bIns="45720" anchor="t" anchorCtr="0">
            <a:noAutofit/>
          </a:bodyPr>
          <a:lstStyle/>
          <a:p>
            <a:pPr>
              <a:lnSpc>
                <a:spcPct val="150000"/>
              </a:lnSpc>
              <a:spcAft>
                <a:spcPts val="0"/>
              </a:spcAft>
            </a:pPr>
            <a:r>
              <a:rPr lang="en-AU" sz="1600" b="1" dirty="0">
                <a:effectLst/>
                <a:latin typeface="Calibri"/>
                <a:ea typeface="Times New Roman"/>
                <a:cs typeface="Arial"/>
              </a:rPr>
              <a:t>DR</a:t>
            </a:r>
            <a:endParaRPr lang="en-AU" sz="1600" dirty="0">
              <a:effectLst/>
              <a:latin typeface="Times New Roman"/>
              <a:ea typeface="Times New Roman"/>
              <a:cs typeface="Times New Roman"/>
            </a:endParaRPr>
          </a:p>
        </p:txBody>
      </p:sp>
      <p:sp>
        <p:nvSpPr>
          <p:cNvPr id="3" name="TextBox 2"/>
          <p:cNvSpPr txBox="1"/>
          <p:nvPr/>
        </p:nvSpPr>
        <p:spPr>
          <a:xfrm>
            <a:off x="1752600" y="1524000"/>
            <a:ext cx="3213778" cy="369332"/>
          </a:xfrm>
          <a:prstGeom prst="rect">
            <a:avLst/>
          </a:prstGeom>
          <a:noFill/>
        </p:spPr>
        <p:txBody>
          <a:bodyPr wrap="none" rtlCol="0">
            <a:spAutoFit/>
          </a:bodyPr>
          <a:lstStyle/>
          <a:p>
            <a:r>
              <a:rPr lang="en-US" dirty="0" smtClean="0"/>
              <a:t>Patient A                Patient B</a:t>
            </a:r>
            <a:endParaRPr lang="en-US" dirty="0"/>
          </a:p>
        </p:txBody>
      </p:sp>
      <p:sp>
        <p:nvSpPr>
          <p:cNvPr id="24" name="TextBox 23"/>
          <p:cNvSpPr txBox="1"/>
          <p:nvPr/>
        </p:nvSpPr>
        <p:spPr>
          <a:xfrm>
            <a:off x="7239000" y="6324600"/>
            <a:ext cx="1155334" cy="369332"/>
          </a:xfrm>
          <a:prstGeom prst="rect">
            <a:avLst/>
          </a:prstGeom>
          <a:noFill/>
        </p:spPr>
        <p:txBody>
          <a:bodyPr wrap="none" rtlCol="0">
            <a:spAutoFit/>
          </a:bodyPr>
          <a:lstStyle/>
          <a:p>
            <a:r>
              <a:rPr lang="en-US" dirty="0" smtClean="0"/>
              <a:t>PF Wong</a:t>
            </a:r>
            <a:endParaRPr lang="en-US" dirty="0"/>
          </a:p>
        </p:txBody>
      </p:sp>
    </p:spTree>
    <p:extLst>
      <p:ext uri="{BB962C8B-B14F-4D97-AF65-F5344CB8AC3E}">
        <p14:creationId xmlns:p14="http://schemas.microsoft.com/office/powerpoint/2010/main" val="6944180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endParaRPr lang="en-AU" sz="1800" dirty="0" smtClean="0"/>
          </a:p>
          <a:p>
            <a:pPr marL="0" indent="0">
              <a:buNone/>
            </a:pPr>
            <a:r>
              <a:rPr lang="en-AU" sz="1800" dirty="0" smtClean="0"/>
              <a:t>WT</a:t>
            </a:r>
          </a:p>
          <a:p>
            <a:pPr marL="0" indent="0">
              <a:buNone/>
            </a:pPr>
            <a:endParaRPr lang="en-AU" sz="1800" dirty="0" smtClean="0"/>
          </a:p>
          <a:p>
            <a:pPr marL="0" indent="0">
              <a:buNone/>
            </a:pPr>
            <a:endParaRPr lang="en-AU" sz="1800" dirty="0" smtClean="0"/>
          </a:p>
          <a:p>
            <a:pPr marL="0" indent="0">
              <a:buNone/>
            </a:pPr>
            <a:r>
              <a:rPr lang="en-AU" sz="1800" dirty="0" smtClean="0"/>
              <a:t>FAP GKO</a:t>
            </a:r>
          </a:p>
          <a:p>
            <a:pPr marL="0" indent="0">
              <a:buNone/>
            </a:pPr>
            <a:endParaRPr lang="en-AU" sz="1800" dirty="0" smtClean="0"/>
          </a:p>
          <a:p>
            <a:pPr marL="0" indent="0">
              <a:buNone/>
            </a:pPr>
            <a:endParaRPr lang="en-AU" sz="1800" dirty="0" smtClean="0"/>
          </a:p>
          <a:p>
            <a:pPr marL="0" indent="0">
              <a:buNone/>
            </a:pPr>
            <a:r>
              <a:rPr lang="en-AU" sz="1800" dirty="0" smtClean="0"/>
              <a:t>WT</a:t>
            </a:r>
            <a:br>
              <a:rPr lang="en-AU" sz="1800" dirty="0" smtClean="0"/>
            </a:br>
            <a:r>
              <a:rPr lang="en-AU" sz="1800" dirty="0" smtClean="0"/>
              <a:t>+ DPP4i</a:t>
            </a:r>
          </a:p>
          <a:p>
            <a:pPr marL="0" indent="0">
              <a:buNone/>
            </a:pPr>
            <a:endParaRPr lang="en-AU" sz="1800" dirty="0" smtClean="0"/>
          </a:p>
          <a:p>
            <a:pPr marL="0" indent="0">
              <a:buNone/>
            </a:pPr>
            <a:r>
              <a:rPr lang="en-AU" sz="1800" dirty="0" smtClean="0"/>
              <a:t>FAP GKO</a:t>
            </a:r>
            <a:br>
              <a:rPr lang="en-AU" sz="1800" dirty="0" smtClean="0"/>
            </a:br>
            <a:r>
              <a:rPr lang="en-AU" sz="1800" dirty="0" smtClean="0"/>
              <a:t>+ DPP4i</a:t>
            </a:r>
            <a:endParaRPr lang="en-AU" sz="1800" dirty="0"/>
          </a:p>
        </p:txBody>
      </p:sp>
      <p:pic>
        <p:nvPicPr>
          <p:cNvPr id="27" name="Picture 26" descr="C:\Users\Wong\Desktop\Thesis\20140619 MALDI-TOF screens\20130417 NPY spiked human 24h 37C 10min 100C 2uL wE4.tif"/>
          <p:cNvPicPr/>
          <p:nvPr/>
        </p:nvPicPr>
        <p:blipFill rotWithShape="1">
          <a:blip r:embed="rId2" cstate="print">
            <a:extLst>
              <a:ext uri="{28A0092B-C50C-407E-A947-70E740481C1C}">
                <a14:useLocalDpi xmlns:a14="http://schemas.microsoft.com/office/drawing/2010/main" val="0"/>
              </a:ext>
            </a:extLst>
          </a:blip>
          <a:srcRect t="6685" r="4636" b="6407"/>
          <a:stretch/>
        </p:blipFill>
        <p:spPr bwMode="auto">
          <a:xfrm>
            <a:off x="5724128" y="2060847"/>
            <a:ext cx="2534400" cy="1097915"/>
          </a:xfrm>
          <a:prstGeom prst="rect">
            <a:avLst/>
          </a:prstGeom>
          <a:noFill/>
          <a:ln>
            <a:noFill/>
          </a:ln>
          <a:extLst>
            <a:ext uri="{53640926-AAD7-44d8-BBD7-CCE9431645EC}">
              <a14:shadowObscured xmlns:a14="http://schemas.microsoft.com/office/drawing/2010/main"/>
            </a:ext>
          </a:extLst>
        </p:spPr>
      </p:pic>
      <p:pic>
        <p:nvPicPr>
          <p:cNvPr id="28" name="Picture 27" descr="C:\Users\Wong\Desktop\Thesis\20140619 MALDI-TOF screens\20130417 NPY sita 10uM spiked human 24h 37C 10min 100C 2uL wF4.tif"/>
          <p:cNvPicPr/>
          <p:nvPr/>
        </p:nvPicPr>
        <p:blipFill rotWithShape="1">
          <a:blip r:embed="rId3" cstate="print">
            <a:extLst>
              <a:ext uri="{28A0092B-C50C-407E-A947-70E740481C1C}">
                <a14:useLocalDpi xmlns:a14="http://schemas.microsoft.com/office/drawing/2010/main" val="0"/>
              </a:ext>
            </a:extLst>
          </a:blip>
          <a:srcRect t="6685" r="4636" b="6407"/>
          <a:stretch/>
        </p:blipFill>
        <p:spPr bwMode="auto">
          <a:xfrm>
            <a:off x="5724128" y="3068959"/>
            <a:ext cx="2534285" cy="1097915"/>
          </a:xfrm>
          <a:prstGeom prst="rect">
            <a:avLst/>
          </a:prstGeom>
          <a:noFill/>
          <a:ln>
            <a:noFill/>
          </a:ln>
          <a:extLst>
            <a:ext uri="{53640926-AAD7-44d8-BBD7-CCE9431645EC}">
              <a14:shadowObscured xmlns:a14="http://schemas.microsoft.com/office/drawing/2010/main"/>
            </a:ext>
          </a:extLst>
        </p:spPr>
      </p:pic>
      <p:pic>
        <p:nvPicPr>
          <p:cNvPr id="29" name="Picture 28" descr="C:\Users\Wong\Desktop\Thesis\20140619 MALDI-TOF screens\20130417 NPY PT100 10uM spiked human 24h 37C 10min 100C 2uL wE6..tif"/>
          <p:cNvPicPr/>
          <p:nvPr/>
        </p:nvPicPr>
        <p:blipFill rotWithShape="1">
          <a:blip r:embed="rId4" cstate="print">
            <a:extLst>
              <a:ext uri="{28A0092B-C50C-407E-A947-70E740481C1C}">
                <a14:useLocalDpi xmlns:a14="http://schemas.microsoft.com/office/drawing/2010/main" val="0"/>
              </a:ext>
            </a:extLst>
          </a:blip>
          <a:srcRect t="6685" r="4636" b="6407"/>
          <a:stretch/>
        </p:blipFill>
        <p:spPr bwMode="auto">
          <a:xfrm>
            <a:off x="5724128" y="4073540"/>
            <a:ext cx="2534400" cy="1097915"/>
          </a:xfrm>
          <a:prstGeom prst="rect">
            <a:avLst/>
          </a:prstGeom>
          <a:noFill/>
          <a:ln>
            <a:noFill/>
          </a:ln>
          <a:extLst>
            <a:ext uri="{53640926-AAD7-44d8-BBD7-CCE9431645EC}">
              <a14:shadowObscured xmlns:a14="http://schemas.microsoft.com/office/drawing/2010/main"/>
            </a:ext>
          </a:extLst>
        </p:spPr>
      </p:pic>
      <p:pic>
        <p:nvPicPr>
          <p:cNvPr id="19" name="Picture 18" descr="C:\Users\Wong\Desktop\Thesis\20140619 MALDI-TOF screens\20130405 WT NPY spiked 24h 37C 10min 100C 2uL wA11.tif"/>
          <p:cNvPicPr/>
          <p:nvPr/>
        </p:nvPicPr>
        <p:blipFill rotWithShape="1">
          <a:blip r:embed="rId5" cstate="print">
            <a:extLst>
              <a:ext uri="{28A0092B-C50C-407E-A947-70E740481C1C}">
                <a14:useLocalDpi xmlns:a14="http://schemas.microsoft.com/office/drawing/2010/main" val="0"/>
              </a:ext>
            </a:extLst>
          </a:blip>
          <a:srcRect t="6685" r="4636" b="6407"/>
          <a:stretch/>
        </p:blipFill>
        <p:spPr bwMode="auto">
          <a:xfrm>
            <a:off x="1893699" y="2075479"/>
            <a:ext cx="2534285" cy="1097915"/>
          </a:xfrm>
          <a:prstGeom prst="rect">
            <a:avLst/>
          </a:prstGeom>
          <a:noFill/>
          <a:ln>
            <a:noFill/>
          </a:ln>
          <a:extLst>
            <a:ext uri="{53640926-AAD7-44d8-BBD7-CCE9431645EC}">
              <a14:shadowObscured xmlns:a14="http://schemas.microsoft.com/office/drawing/2010/main"/>
            </a:ext>
          </a:extLst>
        </p:spPr>
      </p:pic>
      <p:pic>
        <p:nvPicPr>
          <p:cNvPr id="22" name="Picture 21" descr="C:\Users\Wong\Desktop\Thesis\20140619 MALDI-TOF screens\20130405 GKO NPY spiked 24h 37C 10min 100C 2uL wD10.tif"/>
          <p:cNvPicPr/>
          <p:nvPr/>
        </p:nvPicPr>
        <p:blipFill rotWithShape="1">
          <a:blip r:embed="rId6" cstate="print">
            <a:extLst>
              <a:ext uri="{28A0092B-C50C-407E-A947-70E740481C1C}">
                <a14:useLocalDpi xmlns:a14="http://schemas.microsoft.com/office/drawing/2010/main" val="0"/>
              </a:ext>
            </a:extLst>
          </a:blip>
          <a:srcRect t="6685" r="4636" b="6407"/>
          <a:stretch/>
        </p:blipFill>
        <p:spPr bwMode="auto">
          <a:xfrm>
            <a:off x="1893699" y="3076276"/>
            <a:ext cx="2534285" cy="1097915"/>
          </a:xfrm>
          <a:prstGeom prst="rect">
            <a:avLst/>
          </a:prstGeom>
          <a:noFill/>
          <a:ln>
            <a:noFill/>
          </a:ln>
          <a:extLst>
            <a:ext uri="{53640926-AAD7-44d8-BBD7-CCE9431645EC}">
              <a14:shadowObscured xmlns:a14="http://schemas.microsoft.com/office/drawing/2010/main"/>
            </a:ext>
          </a:extLst>
        </p:spPr>
      </p:pic>
      <p:pic>
        <p:nvPicPr>
          <p:cNvPr id="25" name="Picture 24" descr="C:\Users\Wong\Desktop\Thesis\20140619 MALDI-TOF screens\20130405 WT sita10uM NPY spiked 24h 37C 10min 100C 2uL wA12.tif"/>
          <p:cNvPicPr/>
          <p:nvPr/>
        </p:nvPicPr>
        <p:blipFill rotWithShape="1">
          <a:blip r:embed="rId7" cstate="print">
            <a:extLst>
              <a:ext uri="{28A0092B-C50C-407E-A947-70E740481C1C}">
                <a14:useLocalDpi xmlns:a14="http://schemas.microsoft.com/office/drawing/2010/main" val="0"/>
              </a:ext>
            </a:extLst>
          </a:blip>
          <a:srcRect t="6685" r="4636" b="6407"/>
          <a:stretch/>
        </p:blipFill>
        <p:spPr bwMode="auto">
          <a:xfrm>
            <a:off x="1893699" y="4073540"/>
            <a:ext cx="2534285" cy="1097915"/>
          </a:xfrm>
          <a:prstGeom prst="rect">
            <a:avLst/>
          </a:prstGeom>
          <a:noFill/>
          <a:ln>
            <a:noFill/>
          </a:ln>
          <a:extLst>
            <a:ext uri="{53640926-AAD7-44d8-BBD7-CCE9431645EC}">
              <a14:shadowObscured xmlns:a14="http://schemas.microsoft.com/office/drawing/2010/main"/>
            </a:ext>
          </a:extLst>
        </p:spPr>
      </p:pic>
      <p:pic>
        <p:nvPicPr>
          <p:cNvPr id="26" name="Picture 25" descr="C:\Users\Wong\Desktop\Thesis\20140619 MALDI-TOF screens\20130405 GKO sita10uM NPY spiked 24h 37C 10min 100C 2uL wD12.tif"/>
          <p:cNvPicPr/>
          <p:nvPr/>
        </p:nvPicPr>
        <p:blipFill rotWithShape="1">
          <a:blip r:embed="rId8" cstate="print">
            <a:extLst>
              <a:ext uri="{28A0092B-C50C-407E-A947-70E740481C1C}">
                <a14:useLocalDpi xmlns:a14="http://schemas.microsoft.com/office/drawing/2010/main" val="0"/>
              </a:ext>
            </a:extLst>
          </a:blip>
          <a:srcRect t="6685" r="4636" b="6407"/>
          <a:stretch/>
        </p:blipFill>
        <p:spPr bwMode="auto">
          <a:xfrm>
            <a:off x="1893699" y="5074663"/>
            <a:ext cx="2534285" cy="1097915"/>
          </a:xfrm>
          <a:prstGeom prst="rect">
            <a:avLst/>
          </a:prstGeom>
          <a:noFill/>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685800" y="228600"/>
            <a:ext cx="7772400" cy="1143000"/>
          </a:xfrm>
        </p:spPr>
        <p:txBody>
          <a:bodyPr/>
          <a:lstStyle/>
          <a:p>
            <a:r>
              <a:rPr lang="en-AU" dirty="0" smtClean="0"/>
              <a:t/>
            </a:r>
            <a:br>
              <a:rPr lang="en-AU" dirty="0" smtClean="0"/>
            </a:br>
            <a:r>
              <a:rPr lang="en-AU" dirty="0" smtClean="0"/>
              <a:t>Neuropeptide Y</a:t>
            </a:r>
            <a:br>
              <a:rPr lang="en-AU" dirty="0" smtClean="0"/>
            </a:br>
            <a:r>
              <a:rPr lang="en-AU" sz="800" dirty="0" smtClean="0"/>
              <a:t> </a:t>
            </a:r>
            <a:r>
              <a:rPr lang="en-AU" dirty="0" smtClean="0"/>
              <a:t/>
            </a:r>
            <a:br>
              <a:rPr lang="en-AU" dirty="0" smtClean="0"/>
            </a:br>
            <a:r>
              <a:rPr lang="en-AU" dirty="0" smtClean="0"/>
              <a:t>	</a:t>
            </a:r>
            <a:r>
              <a:rPr lang="en-AU" sz="2400" dirty="0" smtClean="0">
                <a:solidFill>
                  <a:schemeClr val="tx1"/>
                </a:solidFill>
              </a:rPr>
              <a:t>Mouse		      	Human</a:t>
            </a:r>
            <a:endParaRPr lang="en-AU" sz="2400" dirty="0">
              <a:solidFill>
                <a:schemeClr val="tx1"/>
              </a:solidFill>
            </a:endParaRPr>
          </a:p>
        </p:txBody>
      </p:sp>
      <p:sp>
        <p:nvSpPr>
          <p:cNvPr id="7" name="Content Placeholder 6"/>
          <p:cNvSpPr>
            <a:spLocks noGrp="1"/>
          </p:cNvSpPr>
          <p:nvPr>
            <p:ph sz="half" idx="2"/>
          </p:nvPr>
        </p:nvSpPr>
        <p:spPr/>
        <p:txBody>
          <a:bodyPr/>
          <a:lstStyle/>
          <a:p>
            <a:pPr lvl="0"/>
            <a:endParaRPr lang="en-AU" sz="1800" dirty="0">
              <a:solidFill>
                <a:srgbClr val="000000"/>
              </a:solidFill>
            </a:endParaRPr>
          </a:p>
          <a:p>
            <a:pPr marL="0" lvl="0" indent="0">
              <a:buNone/>
            </a:pPr>
            <a:r>
              <a:rPr lang="en-AU" sz="1800" dirty="0" err="1" smtClean="0">
                <a:solidFill>
                  <a:srgbClr val="000000"/>
                </a:solidFill>
              </a:rPr>
              <a:t>Untreat</a:t>
            </a:r>
            <a:endParaRPr lang="en-AU" sz="1800" dirty="0" smtClean="0">
              <a:solidFill>
                <a:srgbClr val="000000"/>
              </a:solidFill>
            </a:endParaRPr>
          </a:p>
          <a:p>
            <a:pPr marL="0" lvl="0" indent="0">
              <a:buNone/>
            </a:pPr>
            <a:endParaRPr lang="en-AU" sz="1800" dirty="0">
              <a:solidFill>
                <a:srgbClr val="000000"/>
              </a:solidFill>
            </a:endParaRPr>
          </a:p>
          <a:p>
            <a:pPr marL="0" lvl="0" indent="0">
              <a:buNone/>
            </a:pPr>
            <a:endParaRPr lang="en-AU" sz="1800" dirty="0">
              <a:solidFill>
                <a:srgbClr val="000000"/>
              </a:solidFill>
            </a:endParaRPr>
          </a:p>
          <a:p>
            <a:pPr marL="0" lvl="0" indent="0">
              <a:buNone/>
            </a:pPr>
            <a:r>
              <a:rPr lang="en-AU" sz="1800" dirty="0" smtClean="0">
                <a:solidFill>
                  <a:srgbClr val="000000"/>
                </a:solidFill>
              </a:rPr>
              <a:t>DPP4i</a:t>
            </a:r>
            <a:endParaRPr lang="en-AU" sz="1800" dirty="0">
              <a:solidFill>
                <a:srgbClr val="000000"/>
              </a:solidFill>
            </a:endParaRPr>
          </a:p>
          <a:p>
            <a:pPr marL="0" lvl="0" indent="0">
              <a:buNone/>
            </a:pPr>
            <a:endParaRPr lang="en-AU" sz="1800" dirty="0" smtClean="0">
              <a:solidFill>
                <a:srgbClr val="000000"/>
              </a:solidFill>
            </a:endParaRPr>
          </a:p>
          <a:p>
            <a:pPr marL="0" lvl="0" indent="0">
              <a:buNone/>
            </a:pPr>
            <a:endParaRPr lang="en-AU" sz="1800" dirty="0">
              <a:solidFill>
                <a:srgbClr val="000000"/>
              </a:solidFill>
            </a:endParaRPr>
          </a:p>
          <a:p>
            <a:pPr marL="0" lvl="0" indent="0">
              <a:buNone/>
            </a:pPr>
            <a:r>
              <a:rPr lang="en-AU" sz="1800" dirty="0" smtClean="0">
                <a:solidFill>
                  <a:srgbClr val="000000"/>
                </a:solidFill>
              </a:rPr>
              <a:t>non-sel.</a:t>
            </a:r>
            <a:br>
              <a:rPr lang="en-AU" sz="1800" dirty="0" smtClean="0">
                <a:solidFill>
                  <a:srgbClr val="000000"/>
                </a:solidFill>
              </a:rPr>
            </a:br>
            <a:r>
              <a:rPr lang="en-AU" sz="1800" dirty="0" err="1" smtClean="0">
                <a:solidFill>
                  <a:srgbClr val="000000"/>
                </a:solidFill>
              </a:rPr>
              <a:t>DPPi</a:t>
            </a:r>
            <a:endParaRPr lang="en-AU" sz="1800" dirty="0">
              <a:solidFill>
                <a:srgbClr val="000000"/>
              </a:solidFill>
            </a:endParaRPr>
          </a:p>
          <a:p>
            <a:pPr marL="0" lvl="0" indent="0">
              <a:buNone/>
            </a:pPr>
            <a:endParaRPr lang="en-AU" sz="1800" dirty="0">
              <a:solidFill>
                <a:srgbClr val="000000"/>
              </a:solidFill>
            </a:endParaRPr>
          </a:p>
          <a:p>
            <a:pPr marL="0" lvl="0" indent="0">
              <a:buNone/>
            </a:pPr>
            <a:endParaRPr lang="en-AU" sz="1800" dirty="0" smtClean="0">
              <a:solidFill>
                <a:srgbClr val="000000"/>
              </a:solidFill>
            </a:endParaRPr>
          </a:p>
          <a:p>
            <a:pPr lvl="0"/>
            <a:endParaRPr lang="en-AU" sz="1800" dirty="0">
              <a:solidFill>
                <a:srgbClr val="000000"/>
              </a:solidFill>
            </a:endParaRPr>
          </a:p>
          <a:p>
            <a:endParaRPr lang="en-AU" dirty="0"/>
          </a:p>
        </p:txBody>
      </p:sp>
      <p:sp>
        <p:nvSpPr>
          <p:cNvPr id="10" name="Isosceles Triangle 9"/>
          <p:cNvSpPr/>
          <p:nvPr/>
        </p:nvSpPr>
        <p:spPr bwMode="auto">
          <a:xfrm>
            <a:off x="3212389" y="2836009"/>
            <a:ext cx="72000" cy="124887"/>
          </a:xfrm>
          <a:prstGeom prst="triangle">
            <a:avLst/>
          </a:prstGeom>
          <a:solidFill>
            <a:srgbClr val="FF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smtClean="0">
              <a:ln>
                <a:noFill/>
              </a:ln>
              <a:solidFill>
                <a:schemeClr val="tx1"/>
              </a:solidFill>
              <a:effectLst/>
              <a:latin typeface="Avant Garde" charset="0"/>
            </a:endParaRPr>
          </a:p>
        </p:txBody>
      </p:sp>
      <p:sp>
        <p:nvSpPr>
          <p:cNvPr id="15" name="Isosceles Triangle 14"/>
          <p:cNvSpPr/>
          <p:nvPr/>
        </p:nvSpPr>
        <p:spPr bwMode="auto">
          <a:xfrm>
            <a:off x="3212389" y="3741623"/>
            <a:ext cx="72000" cy="213207"/>
          </a:xfrm>
          <a:prstGeom prst="triangle">
            <a:avLst/>
          </a:prstGeom>
          <a:solidFill>
            <a:srgbClr val="FF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smtClean="0">
              <a:ln>
                <a:noFill/>
              </a:ln>
              <a:solidFill>
                <a:schemeClr val="tx1"/>
              </a:solidFill>
              <a:effectLst/>
              <a:latin typeface="Avant Garde" charset="0"/>
            </a:endParaRPr>
          </a:p>
        </p:txBody>
      </p:sp>
      <p:sp>
        <p:nvSpPr>
          <p:cNvPr id="16" name="Isosceles Triangle 15"/>
          <p:cNvSpPr/>
          <p:nvPr/>
        </p:nvSpPr>
        <p:spPr bwMode="auto">
          <a:xfrm>
            <a:off x="3212169" y="4838011"/>
            <a:ext cx="72000" cy="122248"/>
          </a:xfrm>
          <a:prstGeom prst="triangle">
            <a:avLst/>
          </a:prstGeom>
          <a:solidFill>
            <a:srgbClr val="FF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smtClean="0">
              <a:ln>
                <a:noFill/>
              </a:ln>
              <a:solidFill>
                <a:schemeClr val="tx1"/>
              </a:solidFill>
              <a:effectLst/>
              <a:latin typeface="Avant Garde" charset="0"/>
            </a:endParaRPr>
          </a:p>
        </p:txBody>
      </p:sp>
      <p:sp>
        <p:nvSpPr>
          <p:cNvPr id="17" name="Isosceles Triangle 16"/>
          <p:cNvSpPr/>
          <p:nvPr/>
        </p:nvSpPr>
        <p:spPr bwMode="auto">
          <a:xfrm>
            <a:off x="3323691" y="5291155"/>
            <a:ext cx="72000" cy="677777"/>
          </a:xfrm>
          <a:prstGeom prst="triangle">
            <a:avLst/>
          </a:prstGeom>
          <a:solidFill>
            <a:srgbClr val="00B0F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smtClean="0">
              <a:ln>
                <a:noFill/>
              </a:ln>
              <a:solidFill>
                <a:schemeClr val="tx1"/>
              </a:solidFill>
              <a:effectLst/>
              <a:latin typeface="Avant Garde" charset="0"/>
            </a:endParaRPr>
          </a:p>
        </p:txBody>
      </p:sp>
      <p:sp>
        <p:nvSpPr>
          <p:cNvPr id="18" name="Isosceles Triangle 17"/>
          <p:cNvSpPr/>
          <p:nvPr/>
        </p:nvSpPr>
        <p:spPr bwMode="auto">
          <a:xfrm>
            <a:off x="3048859" y="4205085"/>
            <a:ext cx="72000" cy="745555"/>
          </a:xfrm>
          <a:prstGeom prst="triangle">
            <a:avLst/>
          </a:prstGeom>
          <a:gradFill>
            <a:gsLst>
              <a:gs pos="0">
                <a:srgbClr val="00B0F0"/>
              </a:gs>
              <a:gs pos="25000">
                <a:srgbClr val="00B0F0"/>
              </a:gs>
              <a:gs pos="50000">
                <a:schemeClr val="bg1"/>
              </a:gs>
              <a:gs pos="75000">
                <a:srgbClr val="FF0000"/>
              </a:gs>
              <a:gs pos="100000">
                <a:srgbClr val="FF0000"/>
              </a:gs>
            </a:gsLst>
            <a:lin ang="0" scaled="0"/>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smtClean="0">
              <a:ln>
                <a:noFill/>
              </a:ln>
              <a:solidFill>
                <a:schemeClr val="tx1"/>
              </a:solidFill>
              <a:effectLst/>
              <a:latin typeface="Avant Garde" charset="0"/>
            </a:endParaRPr>
          </a:p>
        </p:txBody>
      </p:sp>
      <p:sp>
        <p:nvSpPr>
          <p:cNvPr id="20" name="Isosceles Triangle 19"/>
          <p:cNvSpPr/>
          <p:nvPr/>
        </p:nvSpPr>
        <p:spPr bwMode="auto">
          <a:xfrm>
            <a:off x="3042917" y="3306830"/>
            <a:ext cx="72008" cy="648000"/>
          </a:xfrm>
          <a:prstGeom prst="triangle">
            <a:avLst/>
          </a:prstGeom>
          <a:gradFill>
            <a:gsLst>
              <a:gs pos="0">
                <a:srgbClr val="00B0F0"/>
              </a:gs>
              <a:gs pos="25000">
                <a:srgbClr val="00B0F0"/>
              </a:gs>
              <a:gs pos="50000">
                <a:schemeClr val="bg1"/>
              </a:gs>
              <a:gs pos="75000">
                <a:srgbClr val="FF0000"/>
              </a:gs>
              <a:gs pos="100000">
                <a:srgbClr val="FF0000"/>
              </a:gs>
            </a:gsLst>
            <a:lin ang="0" scaled="0"/>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smtClean="0">
              <a:ln>
                <a:noFill/>
              </a:ln>
              <a:solidFill>
                <a:schemeClr val="tx1"/>
              </a:solidFill>
              <a:effectLst/>
              <a:latin typeface="Avant Garde" charset="0"/>
            </a:endParaRPr>
          </a:p>
        </p:txBody>
      </p:sp>
      <p:sp>
        <p:nvSpPr>
          <p:cNvPr id="21" name="Isosceles Triangle 20"/>
          <p:cNvSpPr/>
          <p:nvPr/>
        </p:nvSpPr>
        <p:spPr bwMode="auto">
          <a:xfrm>
            <a:off x="3048851" y="2492896"/>
            <a:ext cx="72000" cy="468000"/>
          </a:xfrm>
          <a:prstGeom prst="triangle">
            <a:avLst/>
          </a:prstGeom>
          <a:gradFill>
            <a:gsLst>
              <a:gs pos="0">
                <a:srgbClr val="00B0F0"/>
              </a:gs>
              <a:gs pos="25000">
                <a:srgbClr val="00B0F0"/>
              </a:gs>
              <a:gs pos="50000">
                <a:schemeClr val="bg1"/>
              </a:gs>
              <a:gs pos="75000">
                <a:srgbClr val="FF0000"/>
              </a:gs>
              <a:gs pos="100000">
                <a:srgbClr val="FF0000"/>
              </a:gs>
            </a:gsLst>
            <a:lin ang="0" scaled="0"/>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smtClean="0">
              <a:ln>
                <a:noFill/>
              </a:ln>
              <a:solidFill>
                <a:schemeClr val="tx1"/>
              </a:solidFill>
              <a:effectLst/>
              <a:latin typeface="Avant Garde" charset="0"/>
            </a:endParaRPr>
          </a:p>
        </p:txBody>
      </p:sp>
      <p:sp>
        <p:nvSpPr>
          <p:cNvPr id="23" name="Isosceles Triangle 22"/>
          <p:cNvSpPr/>
          <p:nvPr/>
        </p:nvSpPr>
        <p:spPr bwMode="auto">
          <a:xfrm>
            <a:off x="3491880" y="5755725"/>
            <a:ext cx="72000" cy="213207"/>
          </a:xfrm>
          <a:prstGeom prst="triangle">
            <a:avLst/>
          </a:prstGeom>
          <a:solidFill>
            <a:schemeClr val="bg1">
              <a:lumMod val="6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smtClean="0">
              <a:ln>
                <a:noFill/>
              </a:ln>
              <a:solidFill>
                <a:schemeClr val="tx1"/>
              </a:solidFill>
              <a:effectLst/>
              <a:latin typeface="Avant Garde" charset="0"/>
            </a:endParaRPr>
          </a:p>
        </p:txBody>
      </p:sp>
      <p:sp>
        <p:nvSpPr>
          <p:cNvPr id="24" name="TextBox 23"/>
          <p:cNvSpPr txBox="1"/>
          <p:nvPr/>
        </p:nvSpPr>
        <p:spPr>
          <a:xfrm>
            <a:off x="6394789" y="5387340"/>
            <a:ext cx="1363216" cy="923330"/>
          </a:xfrm>
          <a:prstGeom prst="rect">
            <a:avLst/>
          </a:prstGeom>
          <a:noFill/>
          <a:ln>
            <a:solidFill>
              <a:schemeClr val="bg1"/>
            </a:solidFill>
          </a:ln>
        </p:spPr>
        <p:txBody>
          <a:bodyPr wrap="square" rtlCol="0">
            <a:spAutoFit/>
          </a:bodyPr>
          <a:lstStyle/>
          <a:p>
            <a:r>
              <a:rPr lang="en-AU" dirty="0" smtClean="0">
                <a:solidFill>
                  <a:schemeClr val="bg1">
                    <a:lumMod val="65000"/>
                  </a:schemeClr>
                </a:solidFill>
                <a:latin typeface="Calibri"/>
              </a:rPr>
              <a:t>● Full length</a:t>
            </a:r>
          </a:p>
          <a:p>
            <a:r>
              <a:rPr lang="en-AU" dirty="0" smtClean="0">
                <a:solidFill>
                  <a:srgbClr val="FF0000"/>
                </a:solidFill>
                <a:latin typeface="Calibri"/>
              </a:rPr>
              <a:t>● N cut</a:t>
            </a:r>
          </a:p>
          <a:p>
            <a:r>
              <a:rPr lang="en-AU" dirty="0" smtClean="0">
                <a:solidFill>
                  <a:srgbClr val="00B0F0"/>
                </a:solidFill>
                <a:latin typeface="Calibri"/>
              </a:rPr>
              <a:t>● C cut</a:t>
            </a:r>
            <a:endParaRPr lang="en-AU" dirty="0">
              <a:solidFill>
                <a:srgbClr val="00B0F0"/>
              </a:solidFill>
              <a:latin typeface="Calibri"/>
            </a:endParaRPr>
          </a:p>
        </p:txBody>
      </p:sp>
      <p:sp>
        <p:nvSpPr>
          <p:cNvPr id="31" name="Isosceles Triangle 30"/>
          <p:cNvSpPr/>
          <p:nvPr/>
        </p:nvSpPr>
        <p:spPr bwMode="auto">
          <a:xfrm>
            <a:off x="7041346" y="2168896"/>
            <a:ext cx="72008" cy="792000"/>
          </a:xfrm>
          <a:prstGeom prst="triangle">
            <a:avLst/>
          </a:prstGeom>
          <a:solidFill>
            <a:srgbClr val="FF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smtClean="0">
              <a:ln>
                <a:noFill/>
              </a:ln>
              <a:solidFill>
                <a:schemeClr val="tx1"/>
              </a:solidFill>
              <a:effectLst/>
              <a:latin typeface="Avant Garde" charset="0"/>
            </a:endParaRPr>
          </a:p>
        </p:txBody>
      </p:sp>
      <p:sp>
        <p:nvSpPr>
          <p:cNvPr id="32" name="Isosceles Triangle 31"/>
          <p:cNvSpPr/>
          <p:nvPr/>
        </p:nvSpPr>
        <p:spPr bwMode="auto">
          <a:xfrm>
            <a:off x="7041894" y="3212976"/>
            <a:ext cx="72008" cy="756000"/>
          </a:xfrm>
          <a:prstGeom prst="triangle">
            <a:avLst/>
          </a:prstGeom>
          <a:solidFill>
            <a:srgbClr val="FF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smtClean="0">
              <a:ln>
                <a:noFill/>
              </a:ln>
              <a:solidFill>
                <a:schemeClr val="tx1"/>
              </a:solidFill>
              <a:effectLst/>
              <a:latin typeface="Avant Garde" charset="0"/>
            </a:endParaRPr>
          </a:p>
        </p:txBody>
      </p:sp>
      <p:sp>
        <p:nvSpPr>
          <p:cNvPr id="33" name="Isosceles Triangle 32"/>
          <p:cNvSpPr/>
          <p:nvPr/>
        </p:nvSpPr>
        <p:spPr bwMode="auto">
          <a:xfrm>
            <a:off x="7157280" y="3284021"/>
            <a:ext cx="72008" cy="677777"/>
          </a:xfrm>
          <a:prstGeom prst="triangle">
            <a:avLst/>
          </a:prstGeom>
          <a:solidFill>
            <a:srgbClr val="00B0F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smtClean="0">
              <a:ln>
                <a:noFill/>
              </a:ln>
              <a:solidFill>
                <a:schemeClr val="tx1"/>
              </a:solidFill>
              <a:effectLst/>
              <a:latin typeface="Avant Garde" charset="0"/>
            </a:endParaRPr>
          </a:p>
        </p:txBody>
      </p:sp>
      <p:sp>
        <p:nvSpPr>
          <p:cNvPr id="34" name="Isosceles Triangle 33"/>
          <p:cNvSpPr/>
          <p:nvPr/>
        </p:nvSpPr>
        <p:spPr bwMode="auto">
          <a:xfrm>
            <a:off x="7157280" y="4549427"/>
            <a:ext cx="72008" cy="410832"/>
          </a:xfrm>
          <a:prstGeom prst="triangle">
            <a:avLst/>
          </a:prstGeom>
          <a:solidFill>
            <a:srgbClr val="00B0F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smtClean="0">
              <a:ln>
                <a:noFill/>
              </a:ln>
              <a:solidFill>
                <a:schemeClr val="tx1"/>
              </a:solidFill>
              <a:effectLst/>
              <a:latin typeface="Avant Garde" charset="0"/>
            </a:endParaRPr>
          </a:p>
        </p:txBody>
      </p:sp>
      <p:sp>
        <p:nvSpPr>
          <p:cNvPr id="35" name="Isosceles Triangle 34"/>
          <p:cNvSpPr/>
          <p:nvPr/>
        </p:nvSpPr>
        <p:spPr bwMode="auto">
          <a:xfrm>
            <a:off x="7040393" y="4755404"/>
            <a:ext cx="72008" cy="205415"/>
          </a:xfrm>
          <a:prstGeom prst="triangle">
            <a:avLst/>
          </a:prstGeom>
          <a:solidFill>
            <a:srgbClr val="FF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smtClean="0">
              <a:ln>
                <a:noFill/>
              </a:ln>
              <a:solidFill>
                <a:schemeClr val="tx1"/>
              </a:solidFill>
              <a:effectLst/>
              <a:latin typeface="Avant Garde" charset="0"/>
            </a:endParaRPr>
          </a:p>
        </p:txBody>
      </p:sp>
      <p:sp>
        <p:nvSpPr>
          <p:cNvPr id="36" name="Isosceles Triangle 35"/>
          <p:cNvSpPr/>
          <p:nvPr/>
        </p:nvSpPr>
        <p:spPr bwMode="auto">
          <a:xfrm>
            <a:off x="7329378" y="3288090"/>
            <a:ext cx="72008" cy="677777"/>
          </a:xfrm>
          <a:prstGeom prst="triangle">
            <a:avLst/>
          </a:prstGeom>
          <a:solidFill>
            <a:schemeClr val="bg1">
              <a:lumMod val="6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smtClean="0">
              <a:ln>
                <a:noFill/>
              </a:ln>
              <a:solidFill>
                <a:schemeClr val="tx1"/>
              </a:solidFill>
              <a:effectLst/>
              <a:latin typeface="Avant Garde" charset="0"/>
            </a:endParaRPr>
          </a:p>
        </p:txBody>
      </p:sp>
      <p:sp>
        <p:nvSpPr>
          <p:cNvPr id="37" name="Isosceles Triangle 36"/>
          <p:cNvSpPr/>
          <p:nvPr/>
        </p:nvSpPr>
        <p:spPr bwMode="auto">
          <a:xfrm>
            <a:off x="7329378" y="4195643"/>
            <a:ext cx="72008" cy="771000"/>
          </a:xfrm>
          <a:prstGeom prst="triangle">
            <a:avLst/>
          </a:prstGeom>
          <a:solidFill>
            <a:schemeClr val="bg1">
              <a:lumMod val="6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smtClean="0">
              <a:ln>
                <a:noFill/>
              </a:ln>
              <a:solidFill>
                <a:schemeClr val="tx1"/>
              </a:solidFill>
              <a:effectLst/>
              <a:latin typeface="Avant Garde" charset="0"/>
            </a:endParaRPr>
          </a:p>
        </p:txBody>
      </p:sp>
      <p:sp>
        <p:nvSpPr>
          <p:cNvPr id="38" name="Isosceles Triangle 37"/>
          <p:cNvSpPr/>
          <p:nvPr/>
        </p:nvSpPr>
        <p:spPr bwMode="auto">
          <a:xfrm>
            <a:off x="6876256" y="2549087"/>
            <a:ext cx="72000" cy="410056"/>
          </a:xfrm>
          <a:prstGeom prst="triangle">
            <a:avLst/>
          </a:prstGeom>
          <a:gradFill>
            <a:gsLst>
              <a:gs pos="0">
                <a:srgbClr val="00B0F0"/>
              </a:gs>
              <a:gs pos="25000">
                <a:srgbClr val="00B0F0"/>
              </a:gs>
              <a:gs pos="50000">
                <a:schemeClr val="bg1"/>
              </a:gs>
              <a:gs pos="75000">
                <a:srgbClr val="FF0000"/>
              </a:gs>
              <a:gs pos="100000">
                <a:srgbClr val="FF0000"/>
              </a:gs>
            </a:gsLst>
            <a:lin ang="0" scaled="0"/>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smtClean="0">
              <a:ln>
                <a:noFill/>
              </a:ln>
              <a:solidFill>
                <a:schemeClr val="tx1"/>
              </a:solidFill>
              <a:effectLst/>
              <a:latin typeface="Avant Garde" charset="0"/>
            </a:endParaRPr>
          </a:p>
        </p:txBody>
      </p:sp>
      <p:sp>
        <p:nvSpPr>
          <p:cNvPr id="39" name="Isosceles Triangle 38"/>
          <p:cNvSpPr/>
          <p:nvPr/>
        </p:nvSpPr>
        <p:spPr bwMode="auto">
          <a:xfrm>
            <a:off x="6876256" y="3389867"/>
            <a:ext cx="72000" cy="576000"/>
          </a:xfrm>
          <a:prstGeom prst="triangle">
            <a:avLst/>
          </a:prstGeom>
          <a:gradFill>
            <a:gsLst>
              <a:gs pos="0">
                <a:srgbClr val="00B0F0"/>
              </a:gs>
              <a:gs pos="25000">
                <a:srgbClr val="00B0F0"/>
              </a:gs>
              <a:gs pos="50000">
                <a:schemeClr val="bg1"/>
              </a:gs>
              <a:gs pos="75000">
                <a:srgbClr val="FF0000"/>
              </a:gs>
              <a:gs pos="100000">
                <a:srgbClr val="FF0000"/>
              </a:gs>
            </a:gsLst>
            <a:lin ang="0" scaled="0"/>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smtClean="0">
              <a:ln>
                <a:noFill/>
              </a:ln>
              <a:solidFill>
                <a:schemeClr val="tx1"/>
              </a:solidFill>
              <a:effectLst/>
              <a:latin typeface="Avant Garde" charset="0"/>
            </a:endParaRPr>
          </a:p>
        </p:txBody>
      </p:sp>
      <p:sp>
        <p:nvSpPr>
          <p:cNvPr id="30" name="Isosceles Triangle 29"/>
          <p:cNvSpPr/>
          <p:nvPr/>
        </p:nvSpPr>
        <p:spPr bwMode="auto">
          <a:xfrm>
            <a:off x="2721077" y="3173394"/>
            <a:ext cx="72008" cy="777584"/>
          </a:xfrm>
          <a:prstGeom prst="triangle">
            <a:avLst/>
          </a:prstGeom>
          <a:gradFill>
            <a:gsLst>
              <a:gs pos="0">
                <a:srgbClr val="00B0F0"/>
              </a:gs>
              <a:gs pos="25000">
                <a:srgbClr val="00B0F0"/>
              </a:gs>
              <a:gs pos="50000">
                <a:schemeClr val="bg1"/>
              </a:gs>
              <a:gs pos="75000">
                <a:srgbClr val="FF0000"/>
              </a:gs>
              <a:gs pos="100000">
                <a:srgbClr val="FF0000"/>
              </a:gs>
            </a:gsLst>
            <a:lin ang="0" scaled="0"/>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smtClean="0">
              <a:ln>
                <a:noFill/>
              </a:ln>
              <a:solidFill>
                <a:schemeClr val="tx1"/>
              </a:solidFill>
              <a:effectLst/>
              <a:latin typeface="Avant Garde" charset="0"/>
            </a:endParaRPr>
          </a:p>
        </p:txBody>
      </p:sp>
      <p:sp>
        <p:nvSpPr>
          <p:cNvPr id="40" name="Isosceles Triangle 39"/>
          <p:cNvSpPr/>
          <p:nvPr/>
        </p:nvSpPr>
        <p:spPr bwMode="auto">
          <a:xfrm>
            <a:off x="2721077" y="2188553"/>
            <a:ext cx="72008" cy="777584"/>
          </a:xfrm>
          <a:prstGeom prst="triangle">
            <a:avLst/>
          </a:prstGeom>
          <a:gradFill>
            <a:gsLst>
              <a:gs pos="0">
                <a:srgbClr val="00B0F0"/>
              </a:gs>
              <a:gs pos="25000">
                <a:srgbClr val="00B0F0"/>
              </a:gs>
              <a:gs pos="50000">
                <a:schemeClr val="bg1"/>
              </a:gs>
              <a:gs pos="75000">
                <a:srgbClr val="FF0000"/>
              </a:gs>
              <a:gs pos="100000">
                <a:srgbClr val="FF0000"/>
              </a:gs>
            </a:gsLst>
            <a:lin ang="0" scaled="0"/>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smtClean="0">
              <a:ln>
                <a:noFill/>
              </a:ln>
              <a:solidFill>
                <a:schemeClr val="tx1"/>
              </a:solidFill>
              <a:effectLst/>
              <a:latin typeface="Avant Garde" charset="0"/>
            </a:endParaRPr>
          </a:p>
        </p:txBody>
      </p:sp>
      <p:sp>
        <p:nvSpPr>
          <p:cNvPr id="41" name="Isosceles Triangle 40"/>
          <p:cNvSpPr/>
          <p:nvPr/>
        </p:nvSpPr>
        <p:spPr bwMode="auto">
          <a:xfrm>
            <a:off x="2721077" y="4173056"/>
            <a:ext cx="72008" cy="777584"/>
          </a:xfrm>
          <a:prstGeom prst="triangle">
            <a:avLst/>
          </a:prstGeom>
          <a:gradFill>
            <a:gsLst>
              <a:gs pos="0">
                <a:srgbClr val="00B0F0"/>
              </a:gs>
              <a:gs pos="25000">
                <a:srgbClr val="00B0F0"/>
              </a:gs>
              <a:gs pos="50000">
                <a:schemeClr val="bg1"/>
              </a:gs>
              <a:gs pos="75000">
                <a:srgbClr val="FF0000"/>
              </a:gs>
              <a:gs pos="100000">
                <a:srgbClr val="FF0000"/>
              </a:gs>
            </a:gsLst>
            <a:lin ang="0" scaled="0"/>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smtClean="0">
              <a:ln>
                <a:noFill/>
              </a:ln>
              <a:solidFill>
                <a:schemeClr val="tx1"/>
              </a:solidFill>
              <a:effectLst/>
              <a:latin typeface="Avant Garde" charset="0"/>
            </a:endParaRPr>
          </a:p>
        </p:txBody>
      </p:sp>
      <p:sp>
        <p:nvSpPr>
          <p:cNvPr id="42" name="Isosceles Triangle 41"/>
          <p:cNvSpPr/>
          <p:nvPr/>
        </p:nvSpPr>
        <p:spPr bwMode="auto">
          <a:xfrm>
            <a:off x="3022704" y="5178205"/>
            <a:ext cx="62155" cy="790727"/>
          </a:xfrm>
          <a:prstGeom prst="triangle">
            <a:avLst/>
          </a:prstGeom>
          <a:solidFill>
            <a:srgbClr val="00B0F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smtClean="0">
              <a:ln>
                <a:noFill/>
              </a:ln>
              <a:solidFill>
                <a:schemeClr val="tx1"/>
              </a:solidFill>
              <a:effectLst/>
              <a:latin typeface="Avant Garde" charset="0"/>
            </a:endParaRPr>
          </a:p>
        </p:txBody>
      </p:sp>
      <p:sp>
        <p:nvSpPr>
          <p:cNvPr id="4" name="TextBox 3"/>
          <p:cNvSpPr txBox="1"/>
          <p:nvPr/>
        </p:nvSpPr>
        <p:spPr>
          <a:xfrm rot="16200000">
            <a:off x="-140212" y="3991168"/>
            <a:ext cx="4122253" cy="261610"/>
          </a:xfrm>
          <a:prstGeom prst="rect">
            <a:avLst/>
          </a:prstGeom>
          <a:solidFill>
            <a:schemeClr val="bg1"/>
          </a:solidFill>
        </p:spPr>
        <p:txBody>
          <a:bodyPr wrap="square" rtlCol="0">
            <a:spAutoFit/>
          </a:bodyPr>
          <a:lstStyle/>
          <a:p>
            <a:pPr algn="ctr"/>
            <a:r>
              <a:rPr lang="en-AU" sz="1100" dirty="0">
                <a:solidFill>
                  <a:srgbClr val="FF0000"/>
                </a:solidFill>
              </a:rPr>
              <a:t>	</a:t>
            </a:r>
            <a:r>
              <a:rPr lang="en-AU" sz="1100" dirty="0" smtClean="0">
                <a:solidFill>
                  <a:srgbClr val="FF0000"/>
                </a:solidFill>
              </a:rPr>
              <a:t>Intensity (%)</a:t>
            </a:r>
            <a:endParaRPr lang="en-AU" sz="1100" dirty="0">
              <a:solidFill>
                <a:srgbClr val="FF0000"/>
              </a:solidFill>
            </a:endParaRPr>
          </a:p>
        </p:txBody>
      </p:sp>
      <p:sp>
        <p:nvSpPr>
          <p:cNvPr id="43" name="TextBox 42"/>
          <p:cNvSpPr txBox="1"/>
          <p:nvPr/>
        </p:nvSpPr>
        <p:spPr>
          <a:xfrm rot="16200000">
            <a:off x="4225172" y="3442210"/>
            <a:ext cx="3024335" cy="261612"/>
          </a:xfrm>
          <a:prstGeom prst="rect">
            <a:avLst/>
          </a:prstGeom>
          <a:solidFill>
            <a:schemeClr val="bg1"/>
          </a:solidFill>
        </p:spPr>
        <p:txBody>
          <a:bodyPr wrap="square" rtlCol="0">
            <a:spAutoFit/>
          </a:bodyPr>
          <a:lstStyle/>
          <a:p>
            <a:pPr algn="ctr"/>
            <a:r>
              <a:rPr lang="en-AU" sz="1100" dirty="0" smtClean="0">
                <a:solidFill>
                  <a:srgbClr val="FF0000"/>
                </a:solidFill>
              </a:rPr>
              <a:t>Intensity (%)</a:t>
            </a:r>
            <a:endParaRPr lang="en-AU" sz="1100" dirty="0">
              <a:solidFill>
                <a:srgbClr val="FF0000"/>
              </a:solidFill>
            </a:endParaRPr>
          </a:p>
        </p:txBody>
      </p:sp>
      <p:sp>
        <p:nvSpPr>
          <p:cNvPr id="44" name="TextBox 43"/>
          <p:cNvSpPr txBox="1"/>
          <p:nvPr/>
        </p:nvSpPr>
        <p:spPr>
          <a:xfrm>
            <a:off x="1893698" y="6047710"/>
            <a:ext cx="2534285" cy="261610"/>
          </a:xfrm>
          <a:prstGeom prst="rect">
            <a:avLst/>
          </a:prstGeom>
          <a:solidFill>
            <a:schemeClr val="bg1"/>
          </a:solidFill>
        </p:spPr>
        <p:txBody>
          <a:bodyPr wrap="square" rtlCol="0">
            <a:spAutoFit/>
          </a:bodyPr>
          <a:lstStyle/>
          <a:p>
            <a:pPr algn="ctr"/>
            <a:r>
              <a:rPr lang="en-AU" sz="1100" dirty="0" smtClean="0">
                <a:solidFill>
                  <a:srgbClr val="FF0000"/>
                </a:solidFill>
              </a:rPr>
              <a:t>Mass (</a:t>
            </a:r>
            <a:r>
              <a:rPr lang="en-AU" sz="1100" i="1" dirty="0" smtClean="0">
                <a:solidFill>
                  <a:srgbClr val="FF0000"/>
                </a:solidFill>
              </a:rPr>
              <a:t>m/z</a:t>
            </a:r>
            <a:r>
              <a:rPr lang="en-AU" sz="1100" dirty="0" smtClean="0">
                <a:solidFill>
                  <a:srgbClr val="FF0000"/>
                </a:solidFill>
              </a:rPr>
              <a:t>)</a:t>
            </a:r>
            <a:endParaRPr lang="en-AU" sz="1100" dirty="0">
              <a:solidFill>
                <a:srgbClr val="FF0000"/>
              </a:solidFill>
            </a:endParaRPr>
          </a:p>
        </p:txBody>
      </p:sp>
      <p:sp>
        <p:nvSpPr>
          <p:cNvPr id="45" name="TextBox 44"/>
          <p:cNvSpPr txBox="1"/>
          <p:nvPr/>
        </p:nvSpPr>
        <p:spPr>
          <a:xfrm>
            <a:off x="5724128" y="5039598"/>
            <a:ext cx="2534285" cy="261610"/>
          </a:xfrm>
          <a:prstGeom prst="rect">
            <a:avLst/>
          </a:prstGeom>
          <a:solidFill>
            <a:schemeClr val="bg1"/>
          </a:solidFill>
        </p:spPr>
        <p:txBody>
          <a:bodyPr wrap="square" rtlCol="0">
            <a:spAutoFit/>
          </a:bodyPr>
          <a:lstStyle/>
          <a:p>
            <a:pPr algn="ctr"/>
            <a:r>
              <a:rPr lang="en-AU" sz="1100" dirty="0" smtClean="0">
                <a:solidFill>
                  <a:srgbClr val="FF0000"/>
                </a:solidFill>
              </a:rPr>
              <a:t>Mass (</a:t>
            </a:r>
            <a:r>
              <a:rPr lang="en-AU" sz="1100" i="1" dirty="0" smtClean="0">
                <a:solidFill>
                  <a:srgbClr val="FF0000"/>
                </a:solidFill>
              </a:rPr>
              <a:t>m/z</a:t>
            </a:r>
            <a:r>
              <a:rPr lang="en-AU" sz="1100" dirty="0" smtClean="0">
                <a:solidFill>
                  <a:srgbClr val="FF0000"/>
                </a:solidFill>
              </a:rPr>
              <a:t>)</a:t>
            </a:r>
            <a:endParaRPr lang="en-AU" sz="1100" dirty="0">
              <a:solidFill>
                <a:srgbClr val="FF0000"/>
              </a:solidFill>
            </a:endParaRPr>
          </a:p>
        </p:txBody>
      </p:sp>
      <p:sp>
        <p:nvSpPr>
          <p:cNvPr id="46" name="TextBox 45"/>
          <p:cNvSpPr txBox="1"/>
          <p:nvPr/>
        </p:nvSpPr>
        <p:spPr>
          <a:xfrm>
            <a:off x="228600" y="6324600"/>
            <a:ext cx="1155334" cy="369332"/>
          </a:xfrm>
          <a:prstGeom prst="rect">
            <a:avLst/>
          </a:prstGeom>
          <a:noFill/>
        </p:spPr>
        <p:txBody>
          <a:bodyPr wrap="none" rtlCol="0">
            <a:spAutoFit/>
          </a:bodyPr>
          <a:lstStyle/>
          <a:p>
            <a:r>
              <a:rPr lang="en-US" dirty="0" smtClean="0"/>
              <a:t>PF Wong</a:t>
            </a:r>
            <a:endParaRPr lang="en-US" dirty="0"/>
          </a:p>
        </p:txBody>
      </p:sp>
    </p:spTree>
    <p:extLst>
      <p:ext uri="{BB962C8B-B14F-4D97-AF65-F5344CB8AC3E}">
        <p14:creationId xmlns:p14="http://schemas.microsoft.com/office/powerpoint/2010/main" val="9219182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C:\Users\Wong\Desktop\20140620 MALDI-TOF PPACK II EDTA\20140104 NPY human PPACKII 10uM EDTA 10mM 24h 37C 2uL wG1.tif"/>
          <p:cNvPicPr/>
          <p:nvPr/>
        </p:nvPicPr>
        <p:blipFill rotWithShape="1">
          <a:blip r:embed="rId3" cstate="print">
            <a:extLst>
              <a:ext uri="{28A0092B-C50C-407E-A947-70E740481C1C}">
                <a14:useLocalDpi xmlns:a14="http://schemas.microsoft.com/office/drawing/2010/main" val="0"/>
              </a:ext>
            </a:extLst>
          </a:blip>
          <a:srcRect t="6685" r="4636" b="6407"/>
          <a:stretch/>
        </p:blipFill>
        <p:spPr bwMode="auto">
          <a:xfrm>
            <a:off x="5717232" y="2060848"/>
            <a:ext cx="2534400" cy="1098000"/>
          </a:xfrm>
          <a:prstGeom prst="rect">
            <a:avLst/>
          </a:prstGeom>
          <a:noFill/>
          <a:ln>
            <a:noFill/>
          </a:ln>
          <a:extLst>
            <a:ext uri="{53640926-AAD7-44d8-BBD7-CCE9431645EC}">
              <a14:shadowObscured xmlns:a14="http://schemas.microsoft.com/office/drawing/2010/main"/>
            </a:ext>
          </a:extLst>
        </p:spPr>
      </p:pic>
      <p:pic>
        <p:nvPicPr>
          <p:cNvPr id="36" name="Picture 35" descr="C:\Users\Wong\Desktop\20140620 MALDI-TOF PPACK II EDTA\20140104 NPY human sita 10uM PPACKII 10uM EDTA 10mM 24h 37C 2uL wF6.tif"/>
          <p:cNvPicPr/>
          <p:nvPr/>
        </p:nvPicPr>
        <p:blipFill rotWithShape="1">
          <a:blip r:embed="rId4" cstate="print">
            <a:extLst>
              <a:ext uri="{28A0092B-C50C-407E-A947-70E740481C1C}">
                <a14:useLocalDpi xmlns:a14="http://schemas.microsoft.com/office/drawing/2010/main" val="0"/>
              </a:ext>
            </a:extLst>
          </a:blip>
          <a:srcRect t="6685" r="4636" b="6407"/>
          <a:stretch/>
        </p:blipFill>
        <p:spPr bwMode="auto">
          <a:xfrm>
            <a:off x="5717232" y="3068960"/>
            <a:ext cx="2534400" cy="1098000"/>
          </a:xfrm>
          <a:prstGeom prst="rect">
            <a:avLst/>
          </a:prstGeom>
          <a:noFill/>
          <a:ln>
            <a:noFill/>
          </a:ln>
          <a:extLst>
            <a:ext uri="{53640926-AAD7-44d8-BBD7-CCE9431645EC}">
              <a14:shadowObscured xmlns:a14="http://schemas.microsoft.com/office/drawing/2010/main"/>
            </a:ext>
          </a:extLst>
        </p:spPr>
      </p:pic>
      <p:pic>
        <p:nvPicPr>
          <p:cNvPr id="23" name="Picture 22" descr="C:\Users\Wong\Desktop\20140620 MALDI-TOF PPACK II EDTA\20140104 NPY WT 24h 37C PPACKII 0uM EDTA 10mM 2uL wH2.tif"/>
          <p:cNvPicPr/>
          <p:nvPr/>
        </p:nvPicPr>
        <p:blipFill rotWithShape="1">
          <a:blip r:embed="rId5" cstate="print">
            <a:extLst>
              <a:ext uri="{28A0092B-C50C-407E-A947-70E740481C1C}">
                <a14:useLocalDpi xmlns:a14="http://schemas.microsoft.com/office/drawing/2010/main" val="0"/>
              </a:ext>
            </a:extLst>
          </a:blip>
          <a:srcRect t="6685" r="4636" b="6407"/>
          <a:stretch/>
        </p:blipFill>
        <p:spPr bwMode="auto">
          <a:xfrm>
            <a:off x="1893584" y="2065920"/>
            <a:ext cx="2534400" cy="1098000"/>
          </a:xfrm>
          <a:prstGeom prst="rect">
            <a:avLst/>
          </a:prstGeom>
          <a:noFill/>
          <a:ln>
            <a:noFill/>
          </a:ln>
          <a:extLst>
            <a:ext uri="{53640926-AAD7-44d8-BBD7-CCE9431645EC}">
              <a14:shadowObscured xmlns:a14="http://schemas.microsoft.com/office/drawing/2010/main"/>
            </a:ext>
          </a:extLst>
        </p:spPr>
      </p:pic>
      <p:pic>
        <p:nvPicPr>
          <p:cNvPr id="24" name="Picture 23" descr="C:\Users\Wong\Desktop\20140620 MALDI-TOF PPACK II EDTA\20140104 NPY GKO 24h 37C PPACKII 10uM EDTA 10mM 2uL wH9.tif"/>
          <p:cNvPicPr/>
          <p:nvPr/>
        </p:nvPicPr>
        <p:blipFill rotWithShape="1">
          <a:blip r:embed="rId6" cstate="print">
            <a:extLst>
              <a:ext uri="{28A0092B-C50C-407E-A947-70E740481C1C}">
                <a14:useLocalDpi xmlns:a14="http://schemas.microsoft.com/office/drawing/2010/main" val="0"/>
              </a:ext>
            </a:extLst>
          </a:blip>
          <a:srcRect t="6685" r="4636" b="6407"/>
          <a:stretch/>
        </p:blipFill>
        <p:spPr bwMode="auto">
          <a:xfrm>
            <a:off x="1893584" y="3068960"/>
            <a:ext cx="2534400" cy="1098000"/>
          </a:xfrm>
          <a:prstGeom prst="rect">
            <a:avLst/>
          </a:prstGeom>
          <a:noFill/>
          <a:ln>
            <a:noFill/>
          </a:ln>
          <a:extLst>
            <a:ext uri="{53640926-AAD7-44d8-BBD7-CCE9431645EC}">
              <a14:shadowObscured xmlns:a14="http://schemas.microsoft.com/office/drawing/2010/main"/>
            </a:ext>
          </a:extLst>
        </p:spPr>
      </p:pic>
      <p:pic>
        <p:nvPicPr>
          <p:cNvPr id="25" name="Picture 24" descr="C:\Users\Wong\Desktop\20140620 MALDI-TOF PPACK II EDTA\20140104 NPY WT sita 10uM 24h 37C PPACKII 10uM EDTA 10mM 2uL wH5.tif"/>
          <p:cNvPicPr/>
          <p:nvPr/>
        </p:nvPicPr>
        <p:blipFill rotWithShape="1">
          <a:blip r:embed="rId7" cstate="print">
            <a:extLst>
              <a:ext uri="{28A0092B-C50C-407E-A947-70E740481C1C}">
                <a14:useLocalDpi xmlns:a14="http://schemas.microsoft.com/office/drawing/2010/main" val="0"/>
              </a:ext>
            </a:extLst>
          </a:blip>
          <a:srcRect t="6685" r="4636" b="6407"/>
          <a:stretch/>
        </p:blipFill>
        <p:spPr bwMode="auto">
          <a:xfrm>
            <a:off x="1893584" y="4077072"/>
            <a:ext cx="2534400" cy="1098000"/>
          </a:xfrm>
          <a:prstGeom prst="rect">
            <a:avLst/>
          </a:prstGeom>
          <a:noFill/>
          <a:ln>
            <a:noFill/>
          </a:ln>
          <a:extLst>
            <a:ext uri="{53640926-AAD7-44d8-BBD7-CCE9431645EC}">
              <a14:shadowObscured xmlns:a14="http://schemas.microsoft.com/office/drawing/2010/main"/>
            </a:ext>
          </a:extLst>
        </p:spPr>
      </p:pic>
      <p:pic>
        <p:nvPicPr>
          <p:cNvPr id="26" name="Picture 25" descr="C:\Users\Wong\Desktop\20140620 MALDI-TOF PPACK II EDTA\20140104 NPY GKO sita 10uM 24h 37C PPACKII 10uM EDTA 10mM 2uL wH11.tif"/>
          <p:cNvPicPr/>
          <p:nvPr/>
        </p:nvPicPr>
        <p:blipFill rotWithShape="1">
          <a:blip r:embed="rId8" cstate="print">
            <a:extLst>
              <a:ext uri="{28A0092B-C50C-407E-A947-70E740481C1C}">
                <a14:useLocalDpi xmlns:a14="http://schemas.microsoft.com/office/drawing/2010/main" val="0"/>
              </a:ext>
            </a:extLst>
          </a:blip>
          <a:srcRect t="6685" r="4636" b="6407"/>
          <a:stretch/>
        </p:blipFill>
        <p:spPr bwMode="auto">
          <a:xfrm>
            <a:off x="1893584" y="5085184"/>
            <a:ext cx="2534400" cy="1098000"/>
          </a:xfrm>
          <a:prstGeom prst="rect">
            <a:avLst/>
          </a:prstGeom>
          <a:noFill/>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685800" y="304800"/>
            <a:ext cx="7772400" cy="1143000"/>
          </a:xfrm>
        </p:spPr>
        <p:txBody>
          <a:bodyPr/>
          <a:lstStyle/>
          <a:p>
            <a:r>
              <a:rPr lang="en-AU" dirty="0" smtClean="0"/>
              <a:t>Neuropeptide Y</a:t>
            </a:r>
            <a:br>
              <a:rPr lang="en-AU" dirty="0" smtClean="0"/>
            </a:br>
            <a:r>
              <a:rPr lang="en-AU" dirty="0" smtClean="0"/>
              <a:t> with </a:t>
            </a:r>
            <a:r>
              <a:rPr lang="en-AU" dirty="0" err="1" smtClean="0"/>
              <a:t>carboxypeptidase</a:t>
            </a:r>
            <a:r>
              <a:rPr lang="en-AU" dirty="0" smtClean="0"/>
              <a:t> inhibition</a:t>
            </a:r>
            <a:r>
              <a:rPr lang="en-AU" dirty="0"/>
              <a:t/>
            </a:r>
            <a:br>
              <a:rPr lang="en-AU" dirty="0"/>
            </a:br>
            <a:r>
              <a:rPr lang="en-AU" sz="800" dirty="0"/>
              <a:t> </a:t>
            </a:r>
            <a:r>
              <a:rPr lang="en-AU" dirty="0"/>
              <a:t>	</a:t>
            </a:r>
            <a:r>
              <a:rPr lang="en-AU" sz="2400" dirty="0">
                <a:solidFill>
                  <a:srgbClr val="000000"/>
                </a:solidFill>
              </a:rPr>
              <a:t>Mouse			Human</a:t>
            </a:r>
            <a:endParaRPr lang="en-AU" dirty="0"/>
          </a:p>
        </p:txBody>
      </p:sp>
      <p:sp>
        <p:nvSpPr>
          <p:cNvPr id="3" name="Content Placeholder 2"/>
          <p:cNvSpPr>
            <a:spLocks noGrp="1"/>
          </p:cNvSpPr>
          <p:nvPr>
            <p:ph sz="half" idx="1"/>
          </p:nvPr>
        </p:nvSpPr>
        <p:spPr/>
        <p:txBody>
          <a:bodyPr/>
          <a:lstStyle/>
          <a:p>
            <a:endParaRPr lang="en-AU" sz="1800" dirty="0"/>
          </a:p>
          <a:p>
            <a:pPr marL="0" indent="0">
              <a:buNone/>
            </a:pPr>
            <a:r>
              <a:rPr lang="en-AU" sz="1800" dirty="0"/>
              <a:t>WT</a:t>
            </a:r>
          </a:p>
          <a:p>
            <a:pPr marL="0" indent="0">
              <a:buNone/>
            </a:pPr>
            <a:endParaRPr lang="en-AU" sz="1800" dirty="0"/>
          </a:p>
          <a:p>
            <a:pPr marL="0" indent="0">
              <a:buNone/>
            </a:pPr>
            <a:endParaRPr lang="en-AU" sz="1800" dirty="0"/>
          </a:p>
          <a:p>
            <a:pPr marL="0" indent="0">
              <a:buNone/>
            </a:pPr>
            <a:r>
              <a:rPr lang="en-AU" sz="1800" dirty="0"/>
              <a:t>FAP GKO</a:t>
            </a:r>
          </a:p>
          <a:p>
            <a:pPr marL="0" indent="0">
              <a:buNone/>
            </a:pPr>
            <a:endParaRPr lang="en-AU" sz="1800" dirty="0"/>
          </a:p>
          <a:p>
            <a:pPr marL="0" indent="0">
              <a:buNone/>
            </a:pPr>
            <a:endParaRPr lang="en-AU" sz="1800" dirty="0"/>
          </a:p>
          <a:p>
            <a:pPr marL="0" indent="0">
              <a:buNone/>
            </a:pPr>
            <a:r>
              <a:rPr lang="en-AU" sz="1800" dirty="0"/>
              <a:t>WT</a:t>
            </a:r>
            <a:br>
              <a:rPr lang="en-AU" sz="1800" dirty="0"/>
            </a:br>
            <a:r>
              <a:rPr lang="en-AU" sz="1800" dirty="0"/>
              <a:t>+ DPP4i</a:t>
            </a:r>
          </a:p>
          <a:p>
            <a:pPr marL="0" indent="0">
              <a:buNone/>
            </a:pPr>
            <a:endParaRPr lang="en-AU" sz="1800" dirty="0"/>
          </a:p>
          <a:p>
            <a:pPr marL="0" indent="0">
              <a:buNone/>
            </a:pPr>
            <a:r>
              <a:rPr lang="en-AU" sz="1800" dirty="0"/>
              <a:t>FAP GKO</a:t>
            </a:r>
            <a:br>
              <a:rPr lang="en-AU" sz="1800" dirty="0"/>
            </a:br>
            <a:r>
              <a:rPr lang="en-AU" sz="1800" dirty="0"/>
              <a:t>+ DPP4i</a:t>
            </a:r>
          </a:p>
        </p:txBody>
      </p:sp>
      <p:sp>
        <p:nvSpPr>
          <p:cNvPr id="6" name="Content Placeholder 5"/>
          <p:cNvSpPr>
            <a:spLocks noGrp="1"/>
          </p:cNvSpPr>
          <p:nvPr>
            <p:ph sz="half" idx="2"/>
          </p:nvPr>
        </p:nvSpPr>
        <p:spPr/>
        <p:txBody>
          <a:bodyPr/>
          <a:lstStyle/>
          <a:p>
            <a:pPr lvl="0"/>
            <a:endParaRPr lang="en-AU" sz="1800" dirty="0">
              <a:solidFill>
                <a:srgbClr val="000000"/>
              </a:solidFill>
            </a:endParaRPr>
          </a:p>
          <a:p>
            <a:pPr marL="0" lvl="0" indent="0">
              <a:buNone/>
            </a:pPr>
            <a:r>
              <a:rPr lang="en-AU" sz="1800" dirty="0">
                <a:solidFill>
                  <a:srgbClr val="000000"/>
                </a:solidFill>
              </a:rPr>
              <a:t>no </a:t>
            </a:r>
            <a:r>
              <a:rPr lang="en-AU" sz="1800" dirty="0" err="1">
                <a:solidFill>
                  <a:srgbClr val="000000"/>
                </a:solidFill>
              </a:rPr>
              <a:t>DPPi</a:t>
            </a:r>
            <a:endParaRPr lang="en-AU" sz="1800" dirty="0">
              <a:solidFill>
                <a:srgbClr val="000000"/>
              </a:solidFill>
            </a:endParaRPr>
          </a:p>
          <a:p>
            <a:pPr marL="0" lvl="0" indent="0">
              <a:buNone/>
            </a:pPr>
            <a:endParaRPr lang="en-AU" sz="1800" dirty="0">
              <a:solidFill>
                <a:srgbClr val="000000"/>
              </a:solidFill>
            </a:endParaRPr>
          </a:p>
          <a:p>
            <a:pPr marL="0" lvl="0" indent="0">
              <a:buNone/>
            </a:pPr>
            <a:endParaRPr lang="en-AU" sz="1800" dirty="0">
              <a:solidFill>
                <a:srgbClr val="000000"/>
              </a:solidFill>
            </a:endParaRPr>
          </a:p>
          <a:p>
            <a:pPr marL="0" lvl="0" indent="0">
              <a:buNone/>
            </a:pPr>
            <a:r>
              <a:rPr lang="en-AU" sz="1800" dirty="0">
                <a:solidFill>
                  <a:srgbClr val="000000"/>
                </a:solidFill>
              </a:rPr>
              <a:t>DPP4i</a:t>
            </a:r>
          </a:p>
          <a:p>
            <a:pPr marL="0" lvl="0" indent="0">
              <a:buNone/>
            </a:pPr>
            <a:endParaRPr lang="en-AU" sz="1800" dirty="0">
              <a:solidFill>
                <a:srgbClr val="000000"/>
              </a:solidFill>
            </a:endParaRPr>
          </a:p>
          <a:p>
            <a:pPr marL="0" lvl="0" indent="0">
              <a:buNone/>
            </a:pPr>
            <a:endParaRPr lang="en-AU" sz="1800" dirty="0">
              <a:solidFill>
                <a:srgbClr val="000000"/>
              </a:solidFill>
            </a:endParaRPr>
          </a:p>
          <a:p>
            <a:pPr marL="0" lvl="0" indent="0">
              <a:buNone/>
            </a:pPr>
            <a:r>
              <a:rPr lang="en-AU" sz="1800" dirty="0" smtClean="0">
                <a:solidFill>
                  <a:srgbClr val="000000"/>
                </a:solidFill>
              </a:rPr>
              <a:t>non-sel.</a:t>
            </a:r>
            <a:br>
              <a:rPr lang="en-AU" sz="1800" dirty="0" smtClean="0">
                <a:solidFill>
                  <a:srgbClr val="000000"/>
                </a:solidFill>
              </a:rPr>
            </a:br>
            <a:r>
              <a:rPr lang="en-AU" sz="1800" dirty="0" err="1" smtClean="0">
                <a:solidFill>
                  <a:srgbClr val="000000"/>
                </a:solidFill>
              </a:rPr>
              <a:t>DPPi</a:t>
            </a:r>
            <a:endParaRPr lang="en-AU" sz="1800" dirty="0">
              <a:solidFill>
                <a:srgbClr val="000000"/>
              </a:solidFill>
            </a:endParaRPr>
          </a:p>
          <a:p>
            <a:pPr marL="0" lvl="0" indent="0">
              <a:buNone/>
            </a:pPr>
            <a:endParaRPr lang="en-AU" sz="1800" dirty="0">
              <a:solidFill>
                <a:srgbClr val="000000"/>
              </a:solidFill>
            </a:endParaRPr>
          </a:p>
          <a:p>
            <a:pPr marL="0" lvl="0" indent="0">
              <a:buNone/>
            </a:pPr>
            <a:endParaRPr lang="en-AU" sz="1800" dirty="0">
              <a:solidFill>
                <a:srgbClr val="000000"/>
              </a:solidFill>
            </a:endParaRPr>
          </a:p>
          <a:p>
            <a:pPr lvl="0"/>
            <a:endParaRPr lang="en-AU" sz="1800" dirty="0">
              <a:solidFill>
                <a:srgbClr val="000000"/>
              </a:solidFill>
            </a:endParaRPr>
          </a:p>
          <a:p>
            <a:endParaRPr lang="en-AU" sz="1800" dirty="0"/>
          </a:p>
        </p:txBody>
      </p:sp>
      <p:sp>
        <p:nvSpPr>
          <p:cNvPr id="9" name="Isosceles Triangle 8"/>
          <p:cNvSpPr/>
          <p:nvPr/>
        </p:nvSpPr>
        <p:spPr bwMode="auto">
          <a:xfrm>
            <a:off x="3213440" y="2132856"/>
            <a:ext cx="72008" cy="820111"/>
          </a:xfrm>
          <a:prstGeom prst="triangle">
            <a:avLst/>
          </a:prstGeom>
          <a:solidFill>
            <a:srgbClr val="FF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smtClean="0">
              <a:ln>
                <a:noFill/>
              </a:ln>
              <a:solidFill>
                <a:schemeClr val="tx1"/>
              </a:solidFill>
              <a:effectLst/>
              <a:latin typeface="Avant Garde" charset="0"/>
            </a:endParaRPr>
          </a:p>
        </p:txBody>
      </p:sp>
      <p:sp>
        <p:nvSpPr>
          <p:cNvPr id="11" name="Isosceles Triangle 10"/>
          <p:cNvSpPr/>
          <p:nvPr/>
        </p:nvSpPr>
        <p:spPr bwMode="auto">
          <a:xfrm>
            <a:off x="7031438" y="3522159"/>
            <a:ext cx="72008" cy="444106"/>
          </a:xfrm>
          <a:prstGeom prst="triangle">
            <a:avLst/>
          </a:prstGeom>
          <a:solidFill>
            <a:srgbClr val="FF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smtClean="0">
              <a:ln>
                <a:noFill/>
              </a:ln>
              <a:solidFill>
                <a:schemeClr val="tx1"/>
              </a:solidFill>
              <a:effectLst/>
              <a:latin typeface="Avant Garde" charset="0"/>
            </a:endParaRPr>
          </a:p>
        </p:txBody>
      </p:sp>
      <p:sp>
        <p:nvSpPr>
          <p:cNvPr id="16" name="Isosceles Triangle 15"/>
          <p:cNvSpPr/>
          <p:nvPr/>
        </p:nvSpPr>
        <p:spPr bwMode="auto">
          <a:xfrm>
            <a:off x="3491880" y="5202214"/>
            <a:ext cx="72008" cy="771000"/>
          </a:xfrm>
          <a:prstGeom prst="triangle">
            <a:avLst/>
          </a:prstGeom>
          <a:solidFill>
            <a:schemeClr val="bg1">
              <a:lumMod val="6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smtClean="0">
              <a:ln>
                <a:noFill/>
              </a:ln>
              <a:solidFill>
                <a:schemeClr val="tx1"/>
              </a:solidFill>
              <a:effectLst/>
              <a:latin typeface="Avant Garde" charset="0"/>
            </a:endParaRPr>
          </a:p>
        </p:txBody>
      </p:sp>
      <p:pic>
        <p:nvPicPr>
          <p:cNvPr id="37" name="Picture 36" descr="C:\Users\Wong\Desktop\20140620 MALDI-TOF PPACK II EDTA\20140104 NPY human PT100 10uM PPACKII 10uM EDTA 10mM 24h 37C 2uL wE2.tif"/>
          <p:cNvPicPr/>
          <p:nvPr/>
        </p:nvPicPr>
        <p:blipFill rotWithShape="1">
          <a:blip r:embed="rId9" cstate="print">
            <a:extLst>
              <a:ext uri="{28A0092B-C50C-407E-A947-70E740481C1C}">
                <a14:useLocalDpi xmlns:a14="http://schemas.microsoft.com/office/drawing/2010/main" val="0"/>
              </a:ext>
            </a:extLst>
          </a:blip>
          <a:srcRect t="6685" r="4636" b="6407"/>
          <a:stretch/>
        </p:blipFill>
        <p:spPr bwMode="auto">
          <a:xfrm>
            <a:off x="5717232" y="4077072"/>
            <a:ext cx="2534400" cy="1098000"/>
          </a:xfrm>
          <a:prstGeom prst="rect">
            <a:avLst/>
          </a:prstGeom>
          <a:noFill/>
          <a:ln>
            <a:noFill/>
          </a:ln>
          <a:extLst>
            <a:ext uri="{53640926-AAD7-44d8-BBD7-CCE9431645EC}">
              <a14:shadowObscured xmlns:a14="http://schemas.microsoft.com/office/drawing/2010/main"/>
            </a:ext>
          </a:extLst>
        </p:spPr>
      </p:pic>
      <p:sp>
        <p:nvSpPr>
          <p:cNvPr id="28" name="Isosceles Triangle 27"/>
          <p:cNvSpPr/>
          <p:nvPr/>
        </p:nvSpPr>
        <p:spPr bwMode="auto">
          <a:xfrm>
            <a:off x="3213440" y="3143984"/>
            <a:ext cx="72008" cy="820111"/>
          </a:xfrm>
          <a:prstGeom prst="triangle">
            <a:avLst/>
          </a:prstGeom>
          <a:solidFill>
            <a:srgbClr val="FF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smtClean="0">
              <a:ln>
                <a:noFill/>
              </a:ln>
              <a:solidFill>
                <a:schemeClr val="tx1"/>
              </a:solidFill>
              <a:effectLst/>
              <a:latin typeface="Avant Garde" charset="0"/>
            </a:endParaRPr>
          </a:p>
        </p:txBody>
      </p:sp>
      <p:sp>
        <p:nvSpPr>
          <p:cNvPr id="29" name="Isosceles Triangle 28"/>
          <p:cNvSpPr/>
          <p:nvPr/>
        </p:nvSpPr>
        <p:spPr bwMode="auto">
          <a:xfrm>
            <a:off x="3213440" y="4149080"/>
            <a:ext cx="72008" cy="820111"/>
          </a:xfrm>
          <a:prstGeom prst="triangle">
            <a:avLst/>
          </a:prstGeom>
          <a:solidFill>
            <a:srgbClr val="FF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smtClean="0">
              <a:ln>
                <a:noFill/>
              </a:ln>
              <a:solidFill>
                <a:schemeClr val="tx1"/>
              </a:solidFill>
              <a:effectLst/>
              <a:latin typeface="Avant Garde" charset="0"/>
            </a:endParaRPr>
          </a:p>
        </p:txBody>
      </p:sp>
      <p:sp>
        <p:nvSpPr>
          <p:cNvPr id="30" name="Isosceles Triangle 29"/>
          <p:cNvSpPr/>
          <p:nvPr/>
        </p:nvSpPr>
        <p:spPr bwMode="auto">
          <a:xfrm>
            <a:off x="7321904" y="4186787"/>
            <a:ext cx="72008" cy="771000"/>
          </a:xfrm>
          <a:prstGeom prst="triangle">
            <a:avLst/>
          </a:prstGeom>
          <a:solidFill>
            <a:schemeClr val="bg1">
              <a:lumMod val="6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smtClean="0">
              <a:ln>
                <a:noFill/>
              </a:ln>
              <a:solidFill>
                <a:schemeClr val="tx1"/>
              </a:solidFill>
              <a:effectLst/>
              <a:latin typeface="Avant Garde" charset="0"/>
            </a:endParaRPr>
          </a:p>
        </p:txBody>
      </p:sp>
      <p:sp>
        <p:nvSpPr>
          <p:cNvPr id="31" name="Isosceles Triangle 30"/>
          <p:cNvSpPr/>
          <p:nvPr/>
        </p:nvSpPr>
        <p:spPr bwMode="auto">
          <a:xfrm>
            <a:off x="7321904" y="3195265"/>
            <a:ext cx="72008" cy="771000"/>
          </a:xfrm>
          <a:prstGeom prst="triangle">
            <a:avLst/>
          </a:prstGeom>
          <a:solidFill>
            <a:schemeClr val="bg1">
              <a:lumMod val="6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smtClean="0">
              <a:ln>
                <a:noFill/>
              </a:ln>
              <a:solidFill>
                <a:schemeClr val="tx1"/>
              </a:solidFill>
              <a:effectLst/>
              <a:latin typeface="Avant Garde" charset="0"/>
            </a:endParaRPr>
          </a:p>
        </p:txBody>
      </p:sp>
      <p:sp>
        <p:nvSpPr>
          <p:cNvPr id="32" name="Isosceles Triangle 31"/>
          <p:cNvSpPr/>
          <p:nvPr/>
        </p:nvSpPr>
        <p:spPr bwMode="auto">
          <a:xfrm>
            <a:off x="7031438" y="2132854"/>
            <a:ext cx="72008" cy="820111"/>
          </a:xfrm>
          <a:prstGeom prst="triangle">
            <a:avLst/>
          </a:prstGeom>
          <a:solidFill>
            <a:srgbClr val="FF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smtClean="0">
              <a:ln>
                <a:noFill/>
              </a:ln>
              <a:solidFill>
                <a:schemeClr val="tx1"/>
              </a:solidFill>
              <a:effectLst/>
              <a:latin typeface="Avant Garde" charset="0"/>
            </a:endParaRPr>
          </a:p>
        </p:txBody>
      </p:sp>
      <p:sp>
        <p:nvSpPr>
          <p:cNvPr id="14" name="Isosceles Triangle 13"/>
          <p:cNvSpPr/>
          <p:nvPr/>
        </p:nvSpPr>
        <p:spPr bwMode="auto">
          <a:xfrm>
            <a:off x="7031438" y="4812823"/>
            <a:ext cx="72008" cy="156368"/>
          </a:xfrm>
          <a:prstGeom prst="triangle">
            <a:avLst/>
          </a:prstGeom>
          <a:solidFill>
            <a:srgbClr val="FF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smtClean="0">
              <a:ln>
                <a:noFill/>
              </a:ln>
              <a:solidFill>
                <a:schemeClr val="tx1"/>
              </a:solidFill>
              <a:effectLst/>
              <a:latin typeface="Avant Garde" charset="0"/>
            </a:endParaRPr>
          </a:p>
        </p:txBody>
      </p:sp>
      <p:sp>
        <p:nvSpPr>
          <p:cNvPr id="33" name="TextBox 32"/>
          <p:cNvSpPr txBox="1"/>
          <p:nvPr/>
        </p:nvSpPr>
        <p:spPr>
          <a:xfrm>
            <a:off x="6294070" y="5307771"/>
            <a:ext cx="1363216" cy="923330"/>
          </a:xfrm>
          <a:prstGeom prst="rect">
            <a:avLst/>
          </a:prstGeom>
          <a:noFill/>
          <a:ln>
            <a:noFill/>
          </a:ln>
        </p:spPr>
        <p:txBody>
          <a:bodyPr wrap="square" rtlCol="0">
            <a:spAutoFit/>
          </a:bodyPr>
          <a:lstStyle/>
          <a:p>
            <a:r>
              <a:rPr lang="en-AU" dirty="0" smtClean="0">
                <a:solidFill>
                  <a:schemeClr val="bg1">
                    <a:lumMod val="65000"/>
                  </a:schemeClr>
                </a:solidFill>
                <a:latin typeface="Calibri"/>
              </a:rPr>
              <a:t>● Full length</a:t>
            </a:r>
          </a:p>
          <a:p>
            <a:r>
              <a:rPr lang="en-AU" dirty="0" smtClean="0">
                <a:solidFill>
                  <a:srgbClr val="FF0000"/>
                </a:solidFill>
                <a:latin typeface="Calibri"/>
              </a:rPr>
              <a:t>● N cut</a:t>
            </a:r>
          </a:p>
          <a:p>
            <a:r>
              <a:rPr lang="en-AU" dirty="0" smtClean="0">
                <a:solidFill>
                  <a:srgbClr val="00B0F0"/>
                </a:solidFill>
                <a:latin typeface="Calibri"/>
              </a:rPr>
              <a:t>● C cut</a:t>
            </a:r>
            <a:endParaRPr lang="en-AU" dirty="0">
              <a:solidFill>
                <a:srgbClr val="00B0F0"/>
              </a:solidFill>
              <a:latin typeface="Calibri"/>
            </a:endParaRPr>
          </a:p>
        </p:txBody>
      </p:sp>
      <p:sp>
        <p:nvSpPr>
          <p:cNvPr id="22" name="TextBox 21"/>
          <p:cNvSpPr txBox="1"/>
          <p:nvPr/>
        </p:nvSpPr>
        <p:spPr>
          <a:xfrm rot="16200000">
            <a:off x="-140212" y="3991168"/>
            <a:ext cx="4122253" cy="261610"/>
          </a:xfrm>
          <a:prstGeom prst="rect">
            <a:avLst/>
          </a:prstGeom>
          <a:solidFill>
            <a:schemeClr val="bg1"/>
          </a:solidFill>
        </p:spPr>
        <p:txBody>
          <a:bodyPr wrap="square" rtlCol="0">
            <a:spAutoFit/>
          </a:bodyPr>
          <a:lstStyle/>
          <a:p>
            <a:pPr algn="ctr"/>
            <a:r>
              <a:rPr lang="en-AU" sz="1100" dirty="0" smtClean="0">
                <a:solidFill>
                  <a:srgbClr val="FF0000"/>
                </a:solidFill>
              </a:rPr>
              <a:t>	Intensity (%)</a:t>
            </a:r>
            <a:endParaRPr lang="en-AU" sz="1100" dirty="0">
              <a:solidFill>
                <a:srgbClr val="FF0000"/>
              </a:solidFill>
            </a:endParaRPr>
          </a:p>
        </p:txBody>
      </p:sp>
      <p:sp>
        <p:nvSpPr>
          <p:cNvPr id="27" name="TextBox 26"/>
          <p:cNvSpPr txBox="1"/>
          <p:nvPr/>
        </p:nvSpPr>
        <p:spPr>
          <a:xfrm rot="16200000">
            <a:off x="4225172" y="3442210"/>
            <a:ext cx="3024335" cy="261612"/>
          </a:xfrm>
          <a:prstGeom prst="rect">
            <a:avLst/>
          </a:prstGeom>
          <a:solidFill>
            <a:schemeClr val="bg1"/>
          </a:solidFill>
        </p:spPr>
        <p:txBody>
          <a:bodyPr wrap="square" rtlCol="0">
            <a:spAutoFit/>
          </a:bodyPr>
          <a:lstStyle/>
          <a:p>
            <a:pPr algn="ctr"/>
            <a:r>
              <a:rPr lang="en-AU" sz="1100" dirty="0" smtClean="0">
                <a:solidFill>
                  <a:srgbClr val="FF0000"/>
                </a:solidFill>
              </a:rPr>
              <a:t>Intensity (%)</a:t>
            </a:r>
            <a:endParaRPr lang="en-AU" sz="1100" dirty="0">
              <a:solidFill>
                <a:srgbClr val="FF0000"/>
              </a:solidFill>
            </a:endParaRPr>
          </a:p>
        </p:txBody>
      </p:sp>
      <p:sp>
        <p:nvSpPr>
          <p:cNvPr id="34" name="TextBox 33"/>
          <p:cNvSpPr txBox="1"/>
          <p:nvPr/>
        </p:nvSpPr>
        <p:spPr>
          <a:xfrm>
            <a:off x="1893698" y="6047710"/>
            <a:ext cx="2534285" cy="261610"/>
          </a:xfrm>
          <a:prstGeom prst="rect">
            <a:avLst/>
          </a:prstGeom>
          <a:solidFill>
            <a:schemeClr val="bg1"/>
          </a:solidFill>
        </p:spPr>
        <p:txBody>
          <a:bodyPr wrap="square" rtlCol="0">
            <a:spAutoFit/>
          </a:bodyPr>
          <a:lstStyle/>
          <a:p>
            <a:pPr algn="ctr"/>
            <a:r>
              <a:rPr lang="en-AU" sz="1100" dirty="0" smtClean="0">
                <a:solidFill>
                  <a:srgbClr val="FF0000"/>
                </a:solidFill>
              </a:rPr>
              <a:t>Mass (</a:t>
            </a:r>
            <a:r>
              <a:rPr lang="en-AU" sz="1100" i="1" dirty="0" smtClean="0">
                <a:solidFill>
                  <a:srgbClr val="FF0000"/>
                </a:solidFill>
              </a:rPr>
              <a:t>m/z</a:t>
            </a:r>
            <a:r>
              <a:rPr lang="en-AU" sz="1100" dirty="0" smtClean="0">
                <a:solidFill>
                  <a:srgbClr val="FF0000"/>
                </a:solidFill>
              </a:rPr>
              <a:t>)</a:t>
            </a:r>
            <a:endParaRPr lang="en-AU" sz="1100" dirty="0">
              <a:solidFill>
                <a:srgbClr val="FF0000"/>
              </a:solidFill>
            </a:endParaRPr>
          </a:p>
        </p:txBody>
      </p:sp>
      <p:sp>
        <p:nvSpPr>
          <p:cNvPr id="38" name="TextBox 37"/>
          <p:cNvSpPr txBox="1"/>
          <p:nvPr/>
        </p:nvSpPr>
        <p:spPr>
          <a:xfrm>
            <a:off x="5724128" y="5039598"/>
            <a:ext cx="2534285" cy="261610"/>
          </a:xfrm>
          <a:prstGeom prst="rect">
            <a:avLst/>
          </a:prstGeom>
          <a:solidFill>
            <a:schemeClr val="bg1"/>
          </a:solidFill>
        </p:spPr>
        <p:txBody>
          <a:bodyPr wrap="square" rtlCol="0">
            <a:spAutoFit/>
          </a:bodyPr>
          <a:lstStyle/>
          <a:p>
            <a:pPr algn="ctr"/>
            <a:r>
              <a:rPr lang="en-AU" sz="1100" dirty="0" smtClean="0">
                <a:solidFill>
                  <a:srgbClr val="FF0000"/>
                </a:solidFill>
              </a:rPr>
              <a:t>Mass (</a:t>
            </a:r>
            <a:r>
              <a:rPr lang="en-AU" sz="1100" i="1" dirty="0" smtClean="0">
                <a:solidFill>
                  <a:srgbClr val="FF0000"/>
                </a:solidFill>
              </a:rPr>
              <a:t>m/z</a:t>
            </a:r>
            <a:r>
              <a:rPr lang="en-AU" sz="1100" dirty="0" smtClean="0">
                <a:solidFill>
                  <a:srgbClr val="FF0000"/>
                </a:solidFill>
              </a:rPr>
              <a:t>)</a:t>
            </a:r>
            <a:endParaRPr lang="en-AU" sz="1100" dirty="0">
              <a:solidFill>
                <a:srgbClr val="FF0000"/>
              </a:solidFill>
            </a:endParaRPr>
          </a:p>
        </p:txBody>
      </p:sp>
      <p:sp>
        <p:nvSpPr>
          <p:cNvPr id="39" name="TextBox 38"/>
          <p:cNvSpPr txBox="1"/>
          <p:nvPr/>
        </p:nvSpPr>
        <p:spPr>
          <a:xfrm>
            <a:off x="228600" y="6324600"/>
            <a:ext cx="1155334" cy="369332"/>
          </a:xfrm>
          <a:prstGeom prst="rect">
            <a:avLst/>
          </a:prstGeom>
          <a:noFill/>
        </p:spPr>
        <p:txBody>
          <a:bodyPr wrap="none" rtlCol="0">
            <a:spAutoFit/>
          </a:bodyPr>
          <a:lstStyle/>
          <a:p>
            <a:r>
              <a:rPr lang="en-US" dirty="0" smtClean="0"/>
              <a:t>PF Wong</a:t>
            </a:r>
            <a:endParaRPr lang="en-US" dirty="0"/>
          </a:p>
        </p:txBody>
      </p:sp>
    </p:spTree>
    <p:extLst>
      <p:ext uri="{BB962C8B-B14F-4D97-AF65-F5344CB8AC3E}">
        <p14:creationId xmlns:p14="http://schemas.microsoft.com/office/powerpoint/2010/main" val="42437857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Content Placeholder 3"/>
          <p:cNvSpPr>
            <a:spLocks noGrp="1"/>
          </p:cNvSpPr>
          <p:nvPr>
            <p:ph sz="half" idx="2"/>
          </p:nvPr>
        </p:nvSpPr>
        <p:spPr>
          <a:xfrm>
            <a:off x="152400" y="762000"/>
            <a:ext cx="5334000" cy="3200400"/>
          </a:xfrm>
        </p:spPr>
        <p:txBody>
          <a:bodyPr/>
          <a:lstStyle/>
          <a:p>
            <a:pPr marL="0" indent="0">
              <a:buNone/>
            </a:pPr>
            <a:r>
              <a:rPr lang="en-AU" sz="2000" b="1" dirty="0" smtClean="0">
                <a:latin typeface="Avant Garde" charset="0"/>
                <a:ea typeface="ＭＳ Ｐゴシック" charset="0"/>
                <a:cs typeface="ＭＳ Ｐゴシック" charset="0"/>
              </a:rPr>
              <a:t>Humans</a:t>
            </a:r>
            <a:r>
              <a:rPr lang="en-AU" sz="2000" dirty="0" smtClean="0">
                <a:latin typeface="Avant Garde" charset="0"/>
                <a:ea typeface="ＭＳ Ｐゴシック" charset="0"/>
                <a:cs typeface="ＭＳ Ｐゴシック" charset="0"/>
              </a:rPr>
              <a:t> lacking active </a:t>
            </a:r>
            <a:r>
              <a:rPr lang="en-AU" sz="2000" dirty="0">
                <a:latin typeface="Avant Garde" charset="0"/>
                <a:ea typeface="ＭＳ Ｐゴシック" charset="0"/>
                <a:cs typeface="ＭＳ Ｐゴシック" charset="0"/>
              </a:rPr>
              <a:t>FAP </a:t>
            </a:r>
            <a:r>
              <a:rPr lang="en-AU" sz="2000" dirty="0" smtClean="0">
                <a:latin typeface="Avant Garde" charset="0"/>
                <a:ea typeface="ＭＳ Ｐゴシック" charset="0"/>
                <a:cs typeface="ＭＳ Ｐゴシック" charset="0"/>
              </a:rPr>
              <a:t>have no </a:t>
            </a:r>
            <a:r>
              <a:rPr lang="en-AU" sz="2000" dirty="0">
                <a:latin typeface="Avant Garde" charset="0"/>
                <a:ea typeface="ＭＳ Ｐゴシック" charset="0"/>
                <a:cs typeface="ＭＳ Ｐゴシック" charset="0"/>
              </a:rPr>
              <a:t>adverse </a:t>
            </a:r>
            <a:r>
              <a:rPr lang="en-AU" sz="2000" dirty="0" smtClean="0">
                <a:latin typeface="Avant Garde" charset="0"/>
                <a:ea typeface="ＭＳ Ｐゴシック" charset="0"/>
                <a:cs typeface="ＭＳ Ｐゴシック" charset="0"/>
              </a:rPr>
              <a:t>effects  </a:t>
            </a:r>
            <a:r>
              <a:rPr lang="en-AU" sz="1400" dirty="0" smtClean="0">
                <a:latin typeface="Avant Garde" charset="0"/>
                <a:ea typeface="ＭＳ Ｐゴシック" charset="0"/>
                <a:cs typeface="ＭＳ Ｐゴシック" charset="0"/>
              </a:rPr>
              <a:t>[Osborne, …</a:t>
            </a:r>
            <a:r>
              <a:rPr lang="en-AU" sz="1400" dirty="0" err="1" smtClean="0">
                <a:latin typeface="Avant Garde" charset="0"/>
                <a:ea typeface="ＭＳ Ｐゴシック" charset="0"/>
                <a:cs typeface="ＭＳ Ｐゴシック" charset="0"/>
              </a:rPr>
              <a:t>Gorrell</a:t>
            </a:r>
            <a:r>
              <a:rPr lang="en-AU" sz="1400" dirty="0" smtClean="0">
                <a:latin typeface="Avant Garde" charset="0"/>
                <a:ea typeface="ＭＳ Ｐゴシック" charset="0"/>
                <a:cs typeface="ＭＳ Ｐゴシック" charset="0"/>
              </a:rPr>
              <a:t> 2014</a:t>
            </a:r>
            <a:r>
              <a:rPr lang="en-AU" sz="1400" i="1" dirty="0" smtClean="0">
                <a:latin typeface="Avant Garde" charset="0"/>
                <a:ea typeface="ＭＳ Ｐゴシック" charset="0"/>
                <a:cs typeface="ＭＳ Ｐゴシック" charset="0"/>
              </a:rPr>
              <a:t>  BBA Proteins</a:t>
            </a:r>
            <a:r>
              <a:rPr lang="en-AU" sz="1400" dirty="0" smtClean="0">
                <a:latin typeface="Avant Garde" charset="0"/>
                <a:ea typeface="ＭＳ Ｐゴシック" charset="0"/>
                <a:cs typeface="ＭＳ Ｐゴシック" charset="0"/>
              </a:rPr>
              <a:t>]</a:t>
            </a:r>
          </a:p>
          <a:p>
            <a:pPr marL="0" indent="0">
              <a:buNone/>
            </a:pPr>
            <a:endParaRPr lang="en-AU" sz="1400" dirty="0" smtClean="0">
              <a:latin typeface="Avant Garde" charset="0"/>
              <a:ea typeface="ＭＳ Ｐゴシック" charset="0"/>
              <a:cs typeface="ＭＳ Ｐゴシック" charset="0"/>
            </a:endParaRPr>
          </a:p>
          <a:p>
            <a:pPr marL="0" lvl="0" indent="0">
              <a:buNone/>
            </a:pPr>
            <a:r>
              <a:rPr lang="en-AU" sz="2000" b="1" u="sng" dirty="0" smtClean="0">
                <a:solidFill>
                  <a:srgbClr val="000000"/>
                </a:solidFill>
                <a:latin typeface="Avant Garde" charset="0"/>
                <a:ea typeface="ＭＳ Ｐゴシック" charset="0"/>
                <a:cs typeface="ＭＳ Ｐゴシック" charset="0"/>
              </a:rPr>
              <a:t>FAP </a:t>
            </a:r>
            <a:r>
              <a:rPr lang="en-AU" sz="2000" b="1" u="sng" dirty="0" err="1">
                <a:solidFill>
                  <a:srgbClr val="000000"/>
                </a:solidFill>
                <a:latin typeface="Avant Garde" charset="0"/>
                <a:ea typeface="ＭＳ Ｐゴシック" charset="0"/>
                <a:cs typeface="ＭＳ Ｐゴシック" charset="0"/>
              </a:rPr>
              <a:t>gko</a:t>
            </a:r>
            <a:r>
              <a:rPr lang="en-AU" sz="2000" b="1" u="sng" dirty="0">
                <a:solidFill>
                  <a:srgbClr val="000000"/>
                </a:solidFill>
                <a:latin typeface="Avant Garde" charset="0"/>
                <a:ea typeface="ＭＳ Ｐゴシック" charset="0"/>
                <a:cs typeface="ＭＳ Ｐゴシック" charset="0"/>
              </a:rPr>
              <a:t> </a:t>
            </a:r>
            <a:r>
              <a:rPr lang="en-AU" sz="2000" b="1" u="sng" dirty="0" smtClean="0">
                <a:solidFill>
                  <a:srgbClr val="000000"/>
                </a:solidFill>
                <a:latin typeface="Avant Garde" charset="0"/>
                <a:ea typeface="ＭＳ Ｐゴシック" charset="0"/>
                <a:cs typeface="ＭＳ Ｐゴシック" charset="0"/>
              </a:rPr>
              <a:t>mouse</a:t>
            </a:r>
            <a:r>
              <a:rPr lang="en-AU" sz="2000" dirty="0" smtClean="0">
                <a:solidFill>
                  <a:srgbClr val="000000"/>
                </a:solidFill>
                <a:latin typeface="Avant Garde" charset="0"/>
                <a:ea typeface="ＭＳ Ｐゴシック" charset="0"/>
                <a:cs typeface="ＭＳ Ｐゴシック" charset="0"/>
              </a:rPr>
              <a:t>:</a:t>
            </a:r>
          </a:p>
          <a:p>
            <a:pPr lvl="0"/>
            <a:r>
              <a:rPr lang="en-AU" sz="2000" dirty="0" smtClean="0">
                <a:solidFill>
                  <a:srgbClr val="000000"/>
                </a:solidFill>
                <a:latin typeface="Avant Garde" charset="0"/>
                <a:ea typeface="ＭＳ Ｐゴシック" charset="0"/>
                <a:cs typeface="ＭＳ Ｐゴシック" charset="0"/>
              </a:rPr>
              <a:t>Healthy </a:t>
            </a:r>
            <a:r>
              <a:rPr lang="en-AU" sz="2000" dirty="0">
                <a:solidFill>
                  <a:srgbClr val="000000"/>
                </a:solidFill>
                <a:latin typeface="Avant Garde" charset="0"/>
                <a:ea typeface="ＭＳ Ｐゴシック" charset="0"/>
                <a:cs typeface="ＭＳ Ｐゴシック" charset="0"/>
              </a:rPr>
              <a:t>and </a:t>
            </a:r>
            <a:r>
              <a:rPr lang="en-AU" sz="2000" dirty="0" smtClean="0">
                <a:solidFill>
                  <a:srgbClr val="000000"/>
                </a:solidFill>
                <a:latin typeface="Avant Garde" charset="0"/>
                <a:ea typeface="ＭＳ Ｐゴシック" charset="0"/>
                <a:cs typeface="ＭＳ Ｐゴシック" charset="0"/>
              </a:rPr>
              <a:t>viable</a:t>
            </a:r>
            <a:endParaRPr lang="en-AU" sz="1400" dirty="0">
              <a:latin typeface="Avant Garde" charset="0"/>
              <a:ea typeface="ＭＳ Ｐゴシック" charset="0"/>
              <a:cs typeface="ＭＳ Ｐゴシック" charset="0"/>
            </a:endParaRPr>
          </a:p>
          <a:p>
            <a:r>
              <a:rPr lang="en-AU" sz="2000" dirty="0" smtClean="0">
                <a:latin typeface="Avant Garde" charset="0"/>
                <a:ea typeface="ＭＳ Ｐゴシック" charset="0"/>
                <a:cs typeface="ＭＳ Ｐゴシック" charset="0"/>
              </a:rPr>
              <a:t>In liver </a:t>
            </a:r>
            <a:r>
              <a:rPr lang="en-AU" sz="2000" dirty="0">
                <a:latin typeface="Avant Garde" charset="0"/>
                <a:ea typeface="ＭＳ Ｐゴシック" charset="0"/>
                <a:cs typeface="ＭＳ Ｐゴシック" charset="0"/>
              </a:rPr>
              <a:t>fibrosis </a:t>
            </a:r>
            <a:r>
              <a:rPr lang="en-AU" sz="2000" dirty="0" smtClean="0">
                <a:latin typeface="Avant Garde" charset="0"/>
                <a:ea typeface="ＭＳ Ｐゴシック" charset="0"/>
                <a:cs typeface="ＭＳ Ｐゴシック" charset="0"/>
              </a:rPr>
              <a:t>models:</a:t>
            </a:r>
            <a:endParaRPr lang="en-AU" sz="2000" dirty="0">
              <a:latin typeface="Avant Garde" charset="0"/>
              <a:ea typeface="ＭＳ Ｐゴシック" charset="0"/>
              <a:cs typeface="ＭＳ Ｐゴシック" charset="0"/>
            </a:endParaRPr>
          </a:p>
          <a:p>
            <a:pPr lvl="1"/>
            <a:r>
              <a:rPr lang="en-AU" sz="2000" dirty="0">
                <a:latin typeface="Avant Garde" charset="0"/>
                <a:ea typeface="ＭＳ Ｐゴシック" charset="0"/>
              </a:rPr>
              <a:t>Less fibrosis </a:t>
            </a:r>
          </a:p>
          <a:p>
            <a:pPr lvl="1"/>
            <a:r>
              <a:rPr lang="en-AU" sz="2000" dirty="0" smtClean="0">
                <a:latin typeface="Avant Garde" charset="0"/>
                <a:ea typeface="ＭＳ Ｐゴシック" charset="0"/>
              </a:rPr>
              <a:t>Less inflammation</a:t>
            </a:r>
            <a:endParaRPr lang="en-AU" sz="2000" dirty="0">
              <a:latin typeface="Avant Garde" charset="0"/>
              <a:ea typeface="ＭＳ Ｐゴシック" charset="0"/>
            </a:endParaRPr>
          </a:p>
          <a:p>
            <a:r>
              <a:rPr lang="en-AU" sz="2000" dirty="0" smtClean="0">
                <a:latin typeface="Avant Garde" charset="0"/>
                <a:ea typeface="ＭＳ Ｐゴシック" charset="0"/>
                <a:cs typeface="ＭＳ Ｐゴシック" charset="0"/>
              </a:rPr>
              <a:t>In high fat diet (HFD) </a:t>
            </a:r>
            <a:r>
              <a:rPr lang="en-AU" sz="2000" dirty="0">
                <a:latin typeface="Avant Garde" charset="0"/>
                <a:ea typeface="ＭＳ Ｐゴシック" charset="0"/>
                <a:cs typeface="ＭＳ Ｐゴシック" charset="0"/>
              </a:rPr>
              <a:t>induced obesity </a:t>
            </a:r>
            <a:r>
              <a:rPr lang="en-AU" sz="2000" dirty="0" smtClean="0">
                <a:latin typeface="Avant Garde" charset="0"/>
                <a:ea typeface="ＭＳ Ｐゴシック" charset="0"/>
                <a:cs typeface="ＭＳ Ｐゴシック" charset="0"/>
              </a:rPr>
              <a:t>(DIO) model:</a:t>
            </a:r>
            <a:endParaRPr lang="en-AU" sz="2000" dirty="0">
              <a:latin typeface="Avant Garde" charset="0"/>
              <a:ea typeface="ＭＳ Ｐゴシック" charset="0"/>
              <a:cs typeface="ＭＳ Ｐゴシック" charset="0"/>
            </a:endParaRPr>
          </a:p>
          <a:p>
            <a:pPr lvl="1"/>
            <a:r>
              <a:rPr lang="en-AU" sz="2000" dirty="0">
                <a:latin typeface="Avant Garde" charset="0"/>
                <a:ea typeface="ＭＳ Ｐゴシック" charset="0"/>
              </a:rPr>
              <a:t>Less liver lipid</a:t>
            </a:r>
          </a:p>
          <a:p>
            <a:pPr lvl="1"/>
            <a:r>
              <a:rPr lang="en-AU" sz="2000" dirty="0">
                <a:latin typeface="Avant Garde" charset="0"/>
                <a:ea typeface="ＭＳ Ｐゴシック" charset="0"/>
              </a:rPr>
              <a:t>Greater glucose tolerance</a:t>
            </a:r>
          </a:p>
          <a:p>
            <a:pPr lvl="1"/>
            <a:r>
              <a:rPr lang="en-AU" sz="2000" dirty="0" smtClean="0">
                <a:latin typeface="Avant Garde" charset="0"/>
                <a:ea typeface="ＭＳ Ｐゴシック" charset="0"/>
              </a:rPr>
              <a:t>Less </a:t>
            </a:r>
            <a:r>
              <a:rPr lang="en-AU" sz="2000" dirty="0">
                <a:latin typeface="Avant Garde" charset="0"/>
                <a:ea typeface="ＭＳ Ｐゴシック" charset="0"/>
              </a:rPr>
              <a:t>insulin </a:t>
            </a:r>
            <a:r>
              <a:rPr lang="en-AU" sz="2000" dirty="0" smtClean="0">
                <a:latin typeface="Avant Garde" charset="0"/>
                <a:ea typeface="ＭＳ Ｐゴシック" charset="0"/>
              </a:rPr>
              <a:t>resistance [HOMA-IR]</a:t>
            </a:r>
          </a:p>
          <a:p>
            <a:pPr lvl="1"/>
            <a:r>
              <a:rPr lang="en-AU" sz="2000" dirty="0" smtClean="0">
                <a:latin typeface="Avant Garde" charset="0"/>
                <a:ea typeface="ＭＳ Ｐゴシック" charset="0"/>
              </a:rPr>
              <a:t>Less liver injury[ALT] </a:t>
            </a:r>
            <a:endParaRPr lang="en-AU" sz="2000" dirty="0">
              <a:latin typeface="Avant Garde" charset="0"/>
              <a:ea typeface="ＭＳ Ｐゴシック" charset="0"/>
            </a:endParaRPr>
          </a:p>
          <a:p>
            <a:pPr lvl="1"/>
            <a:endParaRPr lang="en-AU" sz="1600" dirty="0">
              <a:latin typeface="Avant Garde" charset="0"/>
              <a:ea typeface="ＭＳ Ｐゴシック" charset="0"/>
            </a:endParaRPr>
          </a:p>
        </p:txBody>
      </p:sp>
      <p:sp>
        <p:nvSpPr>
          <p:cNvPr id="14" name="TextBox 13"/>
          <p:cNvSpPr txBox="1">
            <a:spLocks noChangeArrowheads="1"/>
          </p:cNvSpPr>
          <p:nvPr/>
        </p:nvSpPr>
        <p:spPr bwMode="auto">
          <a:xfrm>
            <a:off x="76200" y="6324600"/>
            <a:ext cx="1828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ant Garde" charset="0"/>
                <a:ea typeface="ＭＳ Ｐゴシック" charset="0"/>
                <a:cs typeface="ＭＳ Ｐゴシック" charset="0"/>
              </a:defRPr>
            </a:lvl1pPr>
            <a:lvl2pPr marL="742950" indent="-285750">
              <a:defRPr sz="2400">
                <a:solidFill>
                  <a:schemeClr val="tx1"/>
                </a:solidFill>
                <a:latin typeface="Avant Garde" charset="0"/>
                <a:ea typeface="ＭＳ Ｐゴシック" charset="0"/>
              </a:defRPr>
            </a:lvl2pPr>
            <a:lvl3pPr marL="1143000" indent="-228600">
              <a:defRPr sz="2400">
                <a:solidFill>
                  <a:schemeClr val="tx1"/>
                </a:solidFill>
                <a:latin typeface="Avant Garde" charset="0"/>
                <a:ea typeface="ＭＳ Ｐゴシック" charset="0"/>
              </a:defRPr>
            </a:lvl3pPr>
            <a:lvl4pPr marL="1600200" indent="-228600">
              <a:defRPr sz="2400">
                <a:solidFill>
                  <a:schemeClr val="tx1"/>
                </a:solidFill>
                <a:latin typeface="Avant Garde" charset="0"/>
                <a:ea typeface="ＭＳ Ｐゴシック" charset="0"/>
              </a:defRPr>
            </a:lvl4pPr>
            <a:lvl5pPr marL="2057400" indent="-228600">
              <a:defRPr sz="2400">
                <a:solidFill>
                  <a:schemeClr val="tx1"/>
                </a:solidFill>
                <a:latin typeface="Avant Garde" charset="0"/>
                <a:ea typeface="ＭＳ Ｐゴシック" charset="0"/>
              </a:defRPr>
            </a:lvl5pPr>
            <a:lvl6pPr marL="2514600" indent="-228600" eaLnBrk="0" fontAlgn="base" hangingPunct="0">
              <a:spcBef>
                <a:spcPct val="0"/>
              </a:spcBef>
              <a:spcAft>
                <a:spcPct val="0"/>
              </a:spcAft>
              <a:defRPr sz="2400">
                <a:solidFill>
                  <a:schemeClr val="tx1"/>
                </a:solidFill>
                <a:latin typeface="Avant Garde" charset="0"/>
                <a:ea typeface="ＭＳ Ｐゴシック" charset="0"/>
              </a:defRPr>
            </a:lvl6pPr>
            <a:lvl7pPr marL="2971800" indent="-228600" eaLnBrk="0" fontAlgn="base" hangingPunct="0">
              <a:spcBef>
                <a:spcPct val="0"/>
              </a:spcBef>
              <a:spcAft>
                <a:spcPct val="0"/>
              </a:spcAft>
              <a:defRPr sz="2400">
                <a:solidFill>
                  <a:schemeClr val="tx1"/>
                </a:solidFill>
                <a:latin typeface="Avant Garde" charset="0"/>
                <a:ea typeface="ＭＳ Ｐゴシック" charset="0"/>
              </a:defRPr>
            </a:lvl7pPr>
            <a:lvl8pPr marL="3429000" indent="-228600" eaLnBrk="0" fontAlgn="base" hangingPunct="0">
              <a:spcBef>
                <a:spcPct val="0"/>
              </a:spcBef>
              <a:spcAft>
                <a:spcPct val="0"/>
              </a:spcAft>
              <a:defRPr sz="2400">
                <a:solidFill>
                  <a:schemeClr val="tx1"/>
                </a:solidFill>
                <a:latin typeface="Avant Garde" charset="0"/>
                <a:ea typeface="ＭＳ Ｐゴシック" charset="0"/>
              </a:defRPr>
            </a:lvl8pPr>
            <a:lvl9pPr marL="3886200" indent="-228600" eaLnBrk="0" fontAlgn="base" hangingPunct="0">
              <a:spcBef>
                <a:spcPct val="0"/>
              </a:spcBef>
              <a:spcAft>
                <a:spcPct val="0"/>
              </a:spcAft>
              <a:defRPr sz="2400">
                <a:solidFill>
                  <a:schemeClr val="tx1"/>
                </a:solidFill>
                <a:latin typeface="Avant Garde" charset="0"/>
                <a:ea typeface="ＭＳ Ｐゴシック" charset="0"/>
              </a:defRPr>
            </a:lvl9pPr>
          </a:lstStyle>
          <a:p>
            <a:r>
              <a:rPr lang="en-AU" sz="1800" dirty="0"/>
              <a:t>S. Chowdhury</a:t>
            </a:r>
          </a:p>
        </p:txBody>
      </p:sp>
      <p:pic>
        <p:nvPicPr>
          <p:cNvPr id="2" name="Picture 1"/>
          <p:cNvPicPr>
            <a:picLocks noChangeAspect="1"/>
          </p:cNvPicPr>
          <p:nvPr/>
        </p:nvPicPr>
        <p:blipFill>
          <a:blip r:embed="rId3"/>
          <a:stretch>
            <a:fillRect/>
          </a:stretch>
        </p:blipFill>
        <p:spPr>
          <a:xfrm>
            <a:off x="5473700" y="495300"/>
            <a:ext cx="3441700" cy="3238500"/>
          </a:xfrm>
          <a:prstGeom prst="rect">
            <a:avLst/>
          </a:prstGeom>
        </p:spPr>
      </p:pic>
      <p:pic>
        <p:nvPicPr>
          <p:cNvPr id="3" name="Picture 2"/>
          <p:cNvPicPr>
            <a:picLocks noChangeAspect="1"/>
          </p:cNvPicPr>
          <p:nvPr/>
        </p:nvPicPr>
        <p:blipFill rotWithShape="1">
          <a:blip r:embed="rId4"/>
          <a:srcRect b="10831"/>
          <a:stretch/>
        </p:blipFill>
        <p:spPr>
          <a:xfrm>
            <a:off x="5435600" y="3644900"/>
            <a:ext cx="3479800" cy="3136900"/>
          </a:xfrm>
          <a:prstGeom prst="rect">
            <a:avLst/>
          </a:prstGeom>
        </p:spPr>
      </p:pic>
      <p:sp>
        <p:nvSpPr>
          <p:cNvPr id="26626" name="Title 1"/>
          <p:cNvSpPr>
            <a:spLocks noGrp="1"/>
          </p:cNvSpPr>
          <p:nvPr>
            <p:ph type="title"/>
          </p:nvPr>
        </p:nvSpPr>
        <p:spPr>
          <a:xfrm>
            <a:off x="-152400" y="-228600"/>
            <a:ext cx="9372600" cy="1143000"/>
          </a:xfrm>
        </p:spPr>
        <p:txBody>
          <a:bodyPr/>
          <a:lstStyle/>
          <a:p>
            <a:r>
              <a:rPr lang="en-AU" dirty="0">
                <a:solidFill>
                  <a:srgbClr val="0000FF"/>
                </a:solidFill>
                <a:latin typeface="Avant Garde" charset="0"/>
                <a:ea typeface="ＭＳ Ｐゴシック" charset="0"/>
                <a:cs typeface="ＭＳ Ｐゴシック" charset="0"/>
              </a:rPr>
              <a:t>FAP </a:t>
            </a:r>
            <a:r>
              <a:rPr lang="en-AU" dirty="0" smtClean="0">
                <a:solidFill>
                  <a:srgbClr val="0000FF"/>
                </a:solidFill>
                <a:latin typeface="Avant Garde" charset="0"/>
                <a:ea typeface="ＭＳ Ｐゴシック" charset="0"/>
                <a:cs typeface="ＭＳ Ｐゴシック" charset="0"/>
              </a:rPr>
              <a:t>gene knockout [gko] Mouse Phenotype:</a:t>
            </a:r>
            <a:endParaRPr lang="en-AU" dirty="0">
              <a:solidFill>
                <a:srgbClr val="0000FF"/>
              </a:solidFill>
              <a:latin typeface="Avant Garde" charset="0"/>
              <a:ea typeface="ＭＳ Ｐゴシック" charset="0"/>
              <a:cs typeface="ＭＳ Ｐゴシック" charset="0"/>
            </a:endParaRPr>
          </a:p>
        </p:txBody>
      </p:sp>
      <p:sp>
        <p:nvSpPr>
          <p:cNvPr id="4" name="TextBox 3"/>
          <p:cNvSpPr txBox="1"/>
          <p:nvPr/>
        </p:nvSpPr>
        <p:spPr>
          <a:xfrm>
            <a:off x="1981200" y="6019800"/>
            <a:ext cx="3429000" cy="400110"/>
          </a:xfrm>
          <a:prstGeom prst="rect">
            <a:avLst/>
          </a:prstGeom>
          <a:noFill/>
        </p:spPr>
        <p:txBody>
          <a:bodyPr wrap="square" rtlCol="0">
            <a:spAutoFit/>
          </a:bodyPr>
          <a:lstStyle/>
          <a:p>
            <a:r>
              <a:rPr lang="en-US" sz="2000" dirty="0" smtClean="0">
                <a:solidFill>
                  <a:srgbClr val="FF0000"/>
                </a:solidFill>
              </a:rPr>
              <a:t>*</a:t>
            </a:r>
            <a:r>
              <a:rPr lang="en-US" sz="1600" dirty="0" smtClean="0"/>
              <a:t>p&lt;0.05 compared to WT HFD</a:t>
            </a:r>
            <a:endParaRPr lang="en-US" sz="1600" dirty="0"/>
          </a:p>
        </p:txBody>
      </p:sp>
    </p:spTree>
    <p:extLst>
      <p:ext uri="{BB962C8B-B14F-4D97-AF65-F5344CB8AC3E}">
        <p14:creationId xmlns:p14="http://schemas.microsoft.com/office/powerpoint/2010/main" val="237446354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xit"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029200" y="1066800"/>
            <a:ext cx="3505200" cy="2679700"/>
          </a:xfrm>
          <a:prstGeom prst="rect">
            <a:avLst/>
          </a:prstGeom>
        </p:spPr>
      </p:pic>
      <p:pic>
        <p:nvPicPr>
          <p:cNvPr id="9" name="Picture 8"/>
          <p:cNvPicPr>
            <a:picLocks noChangeAspect="1"/>
          </p:cNvPicPr>
          <p:nvPr/>
        </p:nvPicPr>
        <p:blipFill>
          <a:blip r:embed="rId3"/>
          <a:stretch>
            <a:fillRect/>
          </a:stretch>
        </p:blipFill>
        <p:spPr>
          <a:xfrm>
            <a:off x="279400" y="1054100"/>
            <a:ext cx="3530600" cy="2755900"/>
          </a:xfrm>
          <a:prstGeom prst="rect">
            <a:avLst/>
          </a:prstGeom>
        </p:spPr>
      </p:pic>
      <p:sp>
        <p:nvSpPr>
          <p:cNvPr id="2" name="Title 1"/>
          <p:cNvSpPr>
            <a:spLocks noGrp="1"/>
          </p:cNvSpPr>
          <p:nvPr>
            <p:ph type="title"/>
          </p:nvPr>
        </p:nvSpPr>
        <p:spPr>
          <a:xfrm>
            <a:off x="76200" y="0"/>
            <a:ext cx="9220200" cy="1143000"/>
          </a:xfrm>
        </p:spPr>
        <p:txBody>
          <a:bodyPr/>
          <a:lstStyle/>
          <a:p>
            <a:r>
              <a:rPr lang="en-US" dirty="0" smtClean="0">
                <a:solidFill>
                  <a:srgbClr val="0000FF"/>
                </a:solidFill>
              </a:rPr>
              <a:t>FAP </a:t>
            </a:r>
            <a:r>
              <a:rPr lang="en-US" dirty="0" err="1" smtClean="0">
                <a:solidFill>
                  <a:srgbClr val="0000FF"/>
                </a:solidFill>
              </a:rPr>
              <a:t>gko</a:t>
            </a:r>
            <a:r>
              <a:rPr lang="en-US" dirty="0" smtClean="0">
                <a:solidFill>
                  <a:srgbClr val="0000FF"/>
                </a:solidFill>
              </a:rPr>
              <a:t> mouse: improved glucose tolerance and insulin tolerance at 20 weeks DIO</a:t>
            </a:r>
            <a:endParaRPr lang="en-US" dirty="0">
              <a:solidFill>
                <a:srgbClr val="0000FF"/>
              </a:solidFill>
            </a:endParaRPr>
          </a:p>
        </p:txBody>
      </p:sp>
      <p:pic>
        <p:nvPicPr>
          <p:cNvPr id="10" name="Picture 9"/>
          <p:cNvPicPr>
            <a:picLocks noChangeAspect="1"/>
          </p:cNvPicPr>
          <p:nvPr/>
        </p:nvPicPr>
        <p:blipFill>
          <a:blip r:embed="rId4"/>
          <a:stretch>
            <a:fillRect/>
          </a:stretch>
        </p:blipFill>
        <p:spPr>
          <a:xfrm>
            <a:off x="266700" y="3708400"/>
            <a:ext cx="3543300" cy="2997200"/>
          </a:xfrm>
          <a:prstGeom prst="rect">
            <a:avLst/>
          </a:prstGeom>
        </p:spPr>
      </p:pic>
      <p:sp>
        <p:nvSpPr>
          <p:cNvPr id="7" name="TextBox 6"/>
          <p:cNvSpPr txBox="1">
            <a:spLocks noChangeArrowheads="1"/>
          </p:cNvSpPr>
          <p:nvPr/>
        </p:nvSpPr>
        <p:spPr bwMode="auto">
          <a:xfrm>
            <a:off x="228600" y="6324600"/>
            <a:ext cx="1828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ant Garde" charset="0"/>
                <a:ea typeface="ＭＳ Ｐゴシック" charset="0"/>
                <a:cs typeface="ＭＳ Ｐゴシック" charset="0"/>
              </a:defRPr>
            </a:lvl1pPr>
            <a:lvl2pPr marL="742950" indent="-285750">
              <a:defRPr sz="2400">
                <a:solidFill>
                  <a:schemeClr val="tx1"/>
                </a:solidFill>
                <a:latin typeface="Avant Garde" charset="0"/>
                <a:ea typeface="ＭＳ Ｐゴシック" charset="0"/>
              </a:defRPr>
            </a:lvl2pPr>
            <a:lvl3pPr marL="1143000" indent="-228600">
              <a:defRPr sz="2400">
                <a:solidFill>
                  <a:schemeClr val="tx1"/>
                </a:solidFill>
                <a:latin typeface="Avant Garde" charset="0"/>
                <a:ea typeface="ＭＳ Ｐゴシック" charset="0"/>
              </a:defRPr>
            </a:lvl3pPr>
            <a:lvl4pPr marL="1600200" indent="-228600">
              <a:defRPr sz="2400">
                <a:solidFill>
                  <a:schemeClr val="tx1"/>
                </a:solidFill>
                <a:latin typeface="Avant Garde" charset="0"/>
                <a:ea typeface="ＭＳ Ｐゴシック" charset="0"/>
              </a:defRPr>
            </a:lvl4pPr>
            <a:lvl5pPr marL="2057400" indent="-228600">
              <a:defRPr sz="2400">
                <a:solidFill>
                  <a:schemeClr val="tx1"/>
                </a:solidFill>
                <a:latin typeface="Avant Garde" charset="0"/>
                <a:ea typeface="ＭＳ Ｐゴシック" charset="0"/>
              </a:defRPr>
            </a:lvl5pPr>
            <a:lvl6pPr marL="2514600" indent="-228600" eaLnBrk="0" fontAlgn="base" hangingPunct="0">
              <a:spcBef>
                <a:spcPct val="0"/>
              </a:spcBef>
              <a:spcAft>
                <a:spcPct val="0"/>
              </a:spcAft>
              <a:defRPr sz="2400">
                <a:solidFill>
                  <a:schemeClr val="tx1"/>
                </a:solidFill>
                <a:latin typeface="Avant Garde" charset="0"/>
                <a:ea typeface="ＭＳ Ｐゴシック" charset="0"/>
              </a:defRPr>
            </a:lvl6pPr>
            <a:lvl7pPr marL="2971800" indent="-228600" eaLnBrk="0" fontAlgn="base" hangingPunct="0">
              <a:spcBef>
                <a:spcPct val="0"/>
              </a:spcBef>
              <a:spcAft>
                <a:spcPct val="0"/>
              </a:spcAft>
              <a:defRPr sz="2400">
                <a:solidFill>
                  <a:schemeClr val="tx1"/>
                </a:solidFill>
                <a:latin typeface="Avant Garde" charset="0"/>
                <a:ea typeface="ＭＳ Ｐゴシック" charset="0"/>
              </a:defRPr>
            </a:lvl7pPr>
            <a:lvl8pPr marL="3429000" indent="-228600" eaLnBrk="0" fontAlgn="base" hangingPunct="0">
              <a:spcBef>
                <a:spcPct val="0"/>
              </a:spcBef>
              <a:spcAft>
                <a:spcPct val="0"/>
              </a:spcAft>
              <a:defRPr sz="2400">
                <a:solidFill>
                  <a:schemeClr val="tx1"/>
                </a:solidFill>
                <a:latin typeface="Avant Garde" charset="0"/>
                <a:ea typeface="ＭＳ Ｐゴシック" charset="0"/>
              </a:defRPr>
            </a:lvl8pPr>
            <a:lvl9pPr marL="3886200" indent="-228600" eaLnBrk="0" fontAlgn="base" hangingPunct="0">
              <a:spcBef>
                <a:spcPct val="0"/>
              </a:spcBef>
              <a:spcAft>
                <a:spcPct val="0"/>
              </a:spcAft>
              <a:defRPr sz="2400">
                <a:solidFill>
                  <a:schemeClr val="tx1"/>
                </a:solidFill>
                <a:latin typeface="Avant Garde" charset="0"/>
                <a:ea typeface="ＭＳ Ｐゴシック" charset="0"/>
              </a:defRPr>
            </a:lvl9pPr>
          </a:lstStyle>
          <a:p>
            <a:r>
              <a:rPr lang="en-AU" sz="1800" dirty="0"/>
              <a:t>S. Chowdhury</a:t>
            </a:r>
          </a:p>
        </p:txBody>
      </p:sp>
      <p:pic>
        <p:nvPicPr>
          <p:cNvPr id="15" name="Picture 14"/>
          <p:cNvPicPr>
            <a:picLocks noChangeAspect="1"/>
          </p:cNvPicPr>
          <p:nvPr/>
        </p:nvPicPr>
        <p:blipFill>
          <a:blip r:embed="rId5"/>
          <a:stretch>
            <a:fillRect/>
          </a:stretch>
        </p:blipFill>
        <p:spPr>
          <a:xfrm>
            <a:off x="4953000" y="3683000"/>
            <a:ext cx="3556000" cy="3022600"/>
          </a:xfrm>
          <a:prstGeom prst="rect">
            <a:avLst/>
          </a:prstGeom>
        </p:spPr>
      </p:pic>
      <p:cxnSp>
        <p:nvCxnSpPr>
          <p:cNvPr id="17" name="Straight Connector 16"/>
          <p:cNvCxnSpPr/>
          <p:nvPr/>
        </p:nvCxnSpPr>
        <p:spPr bwMode="auto">
          <a:xfrm>
            <a:off x="4419600" y="914400"/>
            <a:ext cx="0" cy="54864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1" name="TextBox 20"/>
          <p:cNvSpPr txBox="1"/>
          <p:nvPr/>
        </p:nvSpPr>
        <p:spPr>
          <a:xfrm>
            <a:off x="1371600" y="1015424"/>
            <a:ext cx="891991" cy="584776"/>
          </a:xfrm>
          <a:prstGeom prst="rect">
            <a:avLst/>
          </a:prstGeom>
          <a:noFill/>
        </p:spPr>
        <p:txBody>
          <a:bodyPr wrap="none" rtlCol="0">
            <a:spAutoFit/>
          </a:bodyPr>
          <a:lstStyle/>
          <a:p>
            <a:r>
              <a:rPr lang="en-US" sz="3200" b="1" dirty="0" smtClean="0"/>
              <a:t>GTT</a:t>
            </a:r>
            <a:endParaRPr lang="en-US" sz="3200" b="1" dirty="0"/>
          </a:p>
        </p:txBody>
      </p:sp>
      <p:sp>
        <p:nvSpPr>
          <p:cNvPr id="22" name="TextBox 21"/>
          <p:cNvSpPr txBox="1"/>
          <p:nvPr/>
        </p:nvSpPr>
        <p:spPr>
          <a:xfrm>
            <a:off x="6366273" y="990600"/>
            <a:ext cx="644127" cy="584776"/>
          </a:xfrm>
          <a:prstGeom prst="rect">
            <a:avLst/>
          </a:prstGeom>
          <a:noFill/>
        </p:spPr>
        <p:txBody>
          <a:bodyPr wrap="none" rtlCol="0">
            <a:spAutoFit/>
          </a:bodyPr>
          <a:lstStyle/>
          <a:p>
            <a:r>
              <a:rPr lang="en-US" sz="3200" b="1" dirty="0"/>
              <a:t>I</a:t>
            </a:r>
            <a:r>
              <a:rPr lang="en-US" sz="3200" b="1" dirty="0" smtClean="0"/>
              <a:t>TT</a:t>
            </a:r>
            <a:endParaRPr lang="en-US" sz="3200" b="1" dirty="0"/>
          </a:p>
        </p:txBody>
      </p:sp>
      <p:sp>
        <p:nvSpPr>
          <p:cNvPr id="23" name="TextBox 22"/>
          <p:cNvSpPr txBox="1"/>
          <p:nvPr/>
        </p:nvSpPr>
        <p:spPr>
          <a:xfrm>
            <a:off x="3276600" y="6443246"/>
            <a:ext cx="2648682" cy="338554"/>
          </a:xfrm>
          <a:prstGeom prst="rect">
            <a:avLst/>
          </a:prstGeom>
          <a:noFill/>
        </p:spPr>
        <p:txBody>
          <a:bodyPr wrap="none" rtlCol="0">
            <a:spAutoFit/>
          </a:bodyPr>
          <a:lstStyle/>
          <a:p>
            <a:r>
              <a:rPr lang="en-US" sz="1600" dirty="0" smtClean="0"/>
              <a:t>*P&lt;0.05 compared to WT</a:t>
            </a:r>
            <a:endParaRPr lang="en-US" sz="1600" dirty="0"/>
          </a:p>
        </p:txBody>
      </p:sp>
    </p:spTree>
    <p:extLst>
      <p:ext uri="{BB962C8B-B14F-4D97-AF65-F5344CB8AC3E}">
        <p14:creationId xmlns:p14="http://schemas.microsoft.com/office/powerpoint/2010/main" val="55468835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17" descr="cell localisation.png"/>
          <p:cNvPicPr>
            <a:picLocks noChangeAspect="1"/>
          </p:cNvPicPr>
          <p:nvPr/>
        </p:nvPicPr>
        <p:blipFill>
          <a:blip r:embed="rId3">
            <a:extLst>
              <a:ext uri="{28A0092B-C50C-407E-A947-70E740481C1C}">
                <a14:useLocalDpi xmlns:a14="http://schemas.microsoft.com/office/drawing/2010/main" val="0"/>
              </a:ext>
            </a:extLst>
          </a:blip>
          <a:srcRect l="11354" b="23224"/>
          <a:stretch>
            <a:fillRect/>
          </a:stretch>
        </p:blipFill>
        <p:spPr bwMode="auto">
          <a:xfrm>
            <a:off x="152400" y="3657600"/>
            <a:ext cx="3604987"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3"/>
          <p:cNvSpPr txBox="1">
            <a:spLocks noChangeArrowheads="1"/>
          </p:cNvSpPr>
          <p:nvPr/>
        </p:nvSpPr>
        <p:spPr>
          <a:xfrm>
            <a:off x="228600" y="152400"/>
            <a:ext cx="8763000" cy="1066800"/>
          </a:xfrm>
          <a:prstGeom prst="rect">
            <a:avLst/>
          </a:prstGeom>
          <a:noFill/>
        </p:spPr>
        <p:txBody>
          <a:bodyPr/>
          <a:lstStyle>
            <a:lvl1pPr algn="ctr" rtl="0" eaLnBrk="0" fontAlgn="base" hangingPunct="0">
              <a:spcBef>
                <a:spcPct val="0"/>
              </a:spcBef>
              <a:spcAft>
                <a:spcPct val="0"/>
              </a:spcAft>
              <a:defRPr sz="3200" b="1">
                <a:solidFill>
                  <a:srgbClr val="4C4C4C"/>
                </a:solidFill>
                <a:latin typeface="+mj-lt"/>
                <a:ea typeface="ＭＳ Ｐゴシック" charset="-128"/>
                <a:cs typeface="ＭＳ Ｐゴシック" charset="-128"/>
              </a:defRPr>
            </a:lvl1pPr>
            <a:lvl2pPr algn="ctr" rtl="0" eaLnBrk="0" fontAlgn="base" hangingPunct="0">
              <a:spcBef>
                <a:spcPct val="0"/>
              </a:spcBef>
              <a:spcAft>
                <a:spcPct val="0"/>
              </a:spcAft>
              <a:defRPr sz="3200" b="1">
                <a:solidFill>
                  <a:srgbClr val="4C4C4C"/>
                </a:solidFill>
                <a:latin typeface="Avant Garde" charset="0"/>
                <a:ea typeface="ＭＳ Ｐゴシック" charset="-128"/>
                <a:cs typeface="ＭＳ Ｐゴシック" charset="-128"/>
              </a:defRPr>
            </a:lvl2pPr>
            <a:lvl3pPr algn="ctr" rtl="0" eaLnBrk="0" fontAlgn="base" hangingPunct="0">
              <a:spcBef>
                <a:spcPct val="0"/>
              </a:spcBef>
              <a:spcAft>
                <a:spcPct val="0"/>
              </a:spcAft>
              <a:defRPr sz="3200" b="1">
                <a:solidFill>
                  <a:srgbClr val="4C4C4C"/>
                </a:solidFill>
                <a:latin typeface="Avant Garde" charset="0"/>
                <a:ea typeface="ＭＳ Ｐゴシック" charset="-128"/>
                <a:cs typeface="ＭＳ Ｐゴシック" charset="-128"/>
              </a:defRPr>
            </a:lvl3pPr>
            <a:lvl4pPr algn="ctr" rtl="0" eaLnBrk="0" fontAlgn="base" hangingPunct="0">
              <a:spcBef>
                <a:spcPct val="0"/>
              </a:spcBef>
              <a:spcAft>
                <a:spcPct val="0"/>
              </a:spcAft>
              <a:defRPr sz="3200" b="1">
                <a:solidFill>
                  <a:srgbClr val="4C4C4C"/>
                </a:solidFill>
                <a:latin typeface="Avant Garde" charset="0"/>
                <a:ea typeface="ＭＳ Ｐゴシック" charset="-128"/>
                <a:cs typeface="ＭＳ Ｐゴシック" charset="-128"/>
              </a:defRPr>
            </a:lvl4pPr>
            <a:lvl5pPr algn="ctr" rtl="0" eaLnBrk="0" fontAlgn="base" hangingPunct="0">
              <a:spcBef>
                <a:spcPct val="0"/>
              </a:spcBef>
              <a:spcAft>
                <a:spcPct val="0"/>
              </a:spcAft>
              <a:defRPr sz="3200" b="1">
                <a:solidFill>
                  <a:srgbClr val="4C4C4C"/>
                </a:solidFill>
                <a:latin typeface="Avant Garde" charset="0"/>
                <a:ea typeface="ＭＳ Ｐゴシック" charset="-128"/>
                <a:cs typeface="ＭＳ Ｐゴシック" charset="-128"/>
              </a:defRPr>
            </a:lvl5pPr>
            <a:lvl6pPr marL="457200" algn="ctr" rtl="0" fontAlgn="base">
              <a:spcBef>
                <a:spcPct val="0"/>
              </a:spcBef>
              <a:spcAft>
                <a:spcPct val="0"/>
              </a:spcAft>
              <a:defRPr sz="3200" b="1">
                <a:solidFill>
                  <a:srgbClr val="4C4C4C"/>
                </a:solidFill>
                <a:latin typeface="Avant Garde" charset="0"/>
              </a:defRPr>
            </a:lvl6pPr>
            <a:lvl7pPr marL="914400" algn="ctr" rtl="0" fontAlgn="base">
              <a:spcBef>
                <a:spcPct val="0"/>
              </a:spcBef>
              <a:spcAft>
                <a:spcPct val="0"/>
              </a:spcAft>
              <a:defRPr sz="3200" b="1">
                <a:solidFill>
                  <a:srgbClr val="4C4C4C"/>
                </a:solidFill>
                <a:latin typeface="Avant Garde" charset="0"/>
              </a:defRPr>
            </a:lvl7pPr>
            <a:lvl8pPr marL="1371600" algn="ctr" rtl="0" fontAlgn="base">
              <a:spcBef>
                <a:spcPct val="0"/>
              </a:spcBef>
              <a:spcAft>
                <a:spcPct val="0"/>
              </a:spcAft>
              <a:defRPr sz="3200" b="1">
                <a:solidFill>
                  <a:srgbClr val="4C4C4C"/>
                </a:solidFill>
                <a:latin typeface="Avant Garde" charset="0"/>
              </a:defRPr>
            </a:lvl8pPr>
            <a:lvl9pPr marL="1828800" algn="ctr" rtl="0" fontAlgn="base">
              <a:spcBef>
                <a:spcPct val="0"/>
              </a:spcBef>
              <a:spcAft>
                <a:spcPct val="0"/>
              </a:spcAft>
              <a:defRPr sz="3200" b="1">
                <a:solidFill>
                  <a:srgbClr val="4C4C4C"/>
                </a:solidFill>
                <a:latin typeface="Avant Garde" charset="0"/>
              </a:defRPr>
            </a:lvl9pPr>
          </a:lstStyle>
          <a:p>
            <a:r>
              <a:rPr lang="en-AU" dirty="0" smtClean="0">
                <a:solidFill>
                  <a:srgbClr val="0000FF"/>
                </a:solidFill>
                <a:latin typeface="Arial" pitchFamily="34" charset="0"/>
                <a:cs typeface="Arial" pitchFamily="34" charset="0"/>
              </a:rPr>
              <a:t>Fibroblast </a:t>
            </a:r>
            <a:r>
              <a:rPr lang="en-AU" dirty="0">
                <a:solidFill>
                  <a:srgbClr val="0000FF"/>
                </a:solidFill>
                <a:latin typeface="Arial" pitchFamily="34" charset="0"/>
                <a:cs typeface="Arial" pitchFamily="34" charset="0"/>
              </a:rPr>
              <a:t>Activation Protein (FAP)</a:t>
            </a:r>
          </a:p>
          <a:p>
            <a:r>
              <a:rPr lang="en-AU" dirty="0" smtClean="0">
                <a:solidFill>
                  <a:srgbClr val="0000FF"/>
                </a:solidFill>
                <a:latin typeface="Arial" pitchFamily="34" charset="0"/>
                <a:cs typeface="Arial" pitchFamily="34" charset="0"/>
              </a:rPr>
              <a:t>- similarity to Dipeptidyl </a:t>
            </a:r>
            <a:r>
              <a:rPr lang="en-AU" dirty="0">
                <a:solidFill>
                  <a:srgbClr val="0000FF"/>
                </a:solidFill>
                <a:latin typeface="Arial" pitchFamily="34" charset="0"/>
                <a:cs typeface="Arial" pitchFamily="34" charset="0"/>
              </a:rPr>
              <a:t>Peptidase 4 (DPP4)</a:t>
            </a:r>
          </a:p>
          <a:p>
            <a:endParaRPr lang="en-AU" dirty="0">
              <a:solidFill>
                <a:srgbClr val="0000FF"/>
              </a:solidFill>
              <a:latin typeface="Arial" pitchFamily="34" charset="0"/>
              <a:cs typeface="Arial" pitchFamily="34" charset="0"/>
            </a:endParaRPr>
          </a:p>
          <a:p>
            <a:endParaRPr lang="en-US" b="0" dirty="0" smtClean="0">
              <a:solidFill>
                <a:srgbClr val="0000FF"/>
              </a:solidFill>
              <a:latin typeface="Arial" pitchFamily="34" charset="0"/>
              <a:cs typeface="Arial" pitchFamily="34" charset="0"/>
            </a:endParaRPr>
          </a:p>
        </p:txBody>
      </p:sp>
      <p:sp>
        <p:nvSpPr>
          <p:cNvPr id="27" name="TextBox 26"/>
          <p:cNvSpPr txBox="1"/>
          <p:nvPr/>
        </p:nvSpPr>
        <p:spPr>
          <a:xfrm>
            <a:off x="304800" y="1459468"/>
            <a:ext cx="8153400" cy="369332"/>
          </a:xfrm>
          <a:prstGeom prst="rect">
            <a:avLst/>
          </a:prstGeom>
          <a:noFill/>
        </p:spPr>
        <p:txBody>
          <a:bodyPr wrap="square" rtlCol="0">
            <a:spAutoFit/>
          </a:bodyPr>
          <a:lstStyle/>
          <a:p>
            <a:r>
              <a:rPr lang="en-AU" b="1" dirty="0" smtClean="0"/>
              <a:t>Protease Activity</a:t>
            </a:r>
            <a:r>
              <a:rPr lang="en-AU" dirty="0" smtClean="0"/>
              <a:t>:</a:t>
            </a:r>
            <a:endParaRPr lang="en-AU" b="0" dirty="0" smtClean="0"/>
          </a:p>
        </p:txBody>
      </p:sp>
      <p:grpSp>
        <p:nvGrpSpPr>
          <p:cNvPr id="20" name="Group 19"/>
          <p:cNvGrpSpPr/>
          <p:nvPr/>
        </p:nvGrpSpPr>
        <p:grpSpPr>
          <a:xfrm>
            <a:off x="228600" y="2057400"/>
            <a:ext cx="3886200" cy="854075"/>
            <a:chOff x="228600" y="2057400"/>
            <a:chExt cx="3886200" cy="854075"/>
          </a:xfrm>
        </p:grpSpPr>
        <p:grpSp>
          <p:nvGrpSpPr>
            <p:cNvPr id="16" name="Group 15"/>
            <p:cNvGrpSpPr/>
            <p:nvPr/>
          </p:nvGrpSpPr>
          <p:grpSpPr>
            <a:xfrm>
              <a:off x="228600" y="2057400"/>
              <a:ext cx="3886200" cy="854075"/>
              <a:chOff x="228600" y="1905000"/>
              <a:chExt cx="3886200" cy="854075"/>
            </a:xfrm>
          </p:grpSpPr>
          <p:sp>
            <p:nvSpPr>
              <p:cNvPr id="11" name="Text Box 5"/>
              <p:cNvSpPr txBox="1">
                <a:spLocks noChangeArrowheads="1"/>
              </p:cNvSpPr>
              <p:nvPr/>
            </p:nvSpPr>
            <p:spPr bwMode="auto">
              <a:xfrm>
                <a:off x="228600" y="2362200"/>
                <a:ext cx="3886200" cy="396875"/>
              </a:xfrm>
              <a:prstGeom prst="rect">
                <a:avLst/>
              </a:prstGeom>
              <a:noFill/>
              <a:ln w="9525">
                <a:noFill/>
                <a:miter lim="800000"/>
                <a:headEnd/>
                <a:tailEnd/>
              </a:ln>
            </p:spPr>
            <p:txBody>
              <a:bodyPr wrap="square">
                <a:spAutoFit/>
              </a:bodyPr>
              <a:lstStyle/>
              <a:p>
                <a:pPr>
                  <a:spcBef>
                    <a:spcPct val="50000"/>
                  </a:spcBef>
                </a:pPr>
                <a:r>
                  <a:rPr lang="en-AU" sz="1400" b="1" dirty="0" smtClean="0">
                    <a:solidFill>
                      <a:schemeClr val="bg1">
                        <a:lumMod val="65000"/>
                      </a:schemeClr>
                    </a:solidFill>
                  </a:rPr>
                  <a:t>N-term</a:t>
                </a:r>
                <a:r>
                  <a:rPr lang="en-AU" sz="2000" b="1" dirty="0" smtClean="0"/>
                  <a:t> X </a:t>
                </a:r>
                <a:r>
                  <a:rPr lang="en-AU" sz="2000" b="1" dirty="0"/>
                  <a:t>- </a:t>
                </a:r>
                <a:r>
                  <a:rPr lang="en-AU" sz="2000" b="1" dirty="0">
                    <a:solidFill>
                      <a:srgbClr val="FF0000"/>
                    </a:solidFill>
                  </a:rPr>
                  <a:t>P</a:t>
                </a:r>
                <a:r>
                  <a:rPr lang="en-AU" sz="2000" b="1" dirty="0"/>
                  <a:t> - X - X - X - </a:t>
                </a:r>
                <a:r>
                  <a:rPr lang="en-AU" sz="2000" b="1" dirty="0" smtClean="0"/>
                  <a:t>…. </a:t>
                </a:r>
                <a:r>
                  <a:rPr lang="en-AU" sz="1400" b="1" dirty="0" smtClean="0">
                    <a:solidFill>
                      <a:schemeClr val="bg1">
                        <a:lumMod val="65000"/>
                      </a:schemeClr>
                    </a:solidFill>
                  </a:rPr>
                  <a:t>C-term</a:t>
                </a:r>
                <a:endParaRPr lang="en-AU" sz="1400" dirty="0">
                  <a:solidFill>
                    <a:schemeClr val="bg1">
                      <a:lumMod val="65000"/>
                    </a:schemeClr>
                  </a:solidFill>
                </a:endParaRPr>
              </a:p>
            </p:txBody>
          </p:sp>
          <p:sp>
            <p:nvSpPr>
              <p:cNvPr id="13" name="Lightning Bolt 12"/>
              <p:cNvSpPr/>
              <p:nvPr/>
            </p:nvSpPr>
            <p:spPr bwMode="auto">
              <a:xfrm>
                <a:off x="1371600" y="1905000"/>
                <a:ext cx="228600" cy="609600"/>
              </a:xfrm>
              <a:prstGeom prst="lightningBol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vant Garde" charset="0"/>
                  <a:ea typeface="Arial" charset="0"/>
                  <a:cs typeface="Arial" charset="0"/>
                </a:endParaRPr>
              </a:p>
            </p:txBody>
          </p:sp>
        </p:grpSp>
        <p:sp>
          <p:nvSpPr>
            <p:cNvPr id="18" name="TextBox 17"/>
            <p:cNvSpPr txBox="1"/>
            <p:nvPr/>
          </p:nvSpPr>
          <p:spPr>
            <a:xfrm>
              <a:off x="1600200" y="2209800"/>
              <a:ext cx="1905000" cy="307777"/>
            </a:xfrm>
            <a:prstGeom prst="rect">
              <a:avLst/>
            </a:prstGeom>
            <a:noFill/>
          </p:spPr>
          <p:txBody>
            <a:bodyPr wrap="square" rtlCol="0">
              <a:spAutoFit/>
            </a:bodyPr>
            <a:lstStyle/>
            <a:p>
              <a:r>
                <a:rPr lang="en-US" sz="1400" dirty="0" err="1" smtClean="0">
                  <a:latin typeface="Arial" pitchFamily="34" charset="0"/>
                  <a:cs typeface="Arial" pitchFamily="34" charset="0"/>
                </a:rPr>
                <a:t>Dipeptidyl</a:t>
              </a:r>
              <a:r>
                <a:rPr lang="en-US" sz="1400" dirty="0" smtClean="0">
                  <a:latin typeface="Arial" pitchFamily="34" charset="0"/>
                  <a:cs typeface="Arial" pitchFamily="34" charset="0"/>
                </a:rPr>
                <a:t>  Peptidase</a:t>
              </a:r>
              <a:endParaRPr lang="en-AU" sz="1400" dirty="0">
                <a:latin typeface="Arial" pitchFamily="34" charset="0"/>
                <a:cs typeface="Arial" pitchFamily="34" charset="0"/>
              </a:endParaRPr>
            </a:p>
          </p:txBody>
        </p:sp>
      </p:grpSp>
      <p:sp>
        <p:nvSpPr>
          <p:cNvPr id="15" name="TextBox 14"/>
          <p:cNvSpPr txBox="1"/>
          <p:nvPr/>
        </p:nvSpPr>
        <p:spPr>
          <a:xfrm>
            <a:off x="4495800" y="3429000"/>
            <a:ext cx="4419600" cy="1169551"/>
          </a:xfrm>
          <a:prstGeom prst="rect">
            <a:avLst/>
          </a:prstGeom>
          <a:noFill/>
        </p:spPr>
        <p:txBody>
          <a:bodyPr wrap="square" rtlCol="0">
            <a:spAutoFit/>
          </a:bodyPr>
          <a:lstStyle/>
          <a:p>
            <a:r>
              <a:rPr lang="en-AU" b="1" dirty="0" smtClean="0"/>
              <a:t>DPP4 roles</a:t>
            </a:r>
            <a:r>
              <a:rPr lang="en-AU" b="0" dirty="0" smtClean="0"/>
              <a:t>: </a:t>
            </a:r>
            <a:r>
              <a:rPr lang="en-AU" sz="1600" b="0" dirty="0" smtClean="0"/>
              <a:t> </a:t>
            </a:r>
          </a:p>
          <a:p>
            <a:r>
              <a:rPr lang="en-AU" sz="1600" dirty="0"/>
              <a:t>	</a:t>
            </a:r>
            <a:r>
              <a:rPr lang="en-AU" sz="1600" dirty="0" smtClean="0"/>
              <a:t>   </a:t>
            </a:r>
            <a:r>
              <a:rPr lang="en-AU" sz="1600" b="0" dirty="0" smtClean="0"/>
              <a:t> </a:t>
            </a:r>
            <a:r>
              <a:rPr lang="en-AU" sz="1600" dirty="0" smtClean="0"/>
              <a:t>Type 2 Diabetes</a:t>
            </a:r>
          </a:p>
          <a:p>
            <a:r>
              <a:rPr lang="en-AU" sz="1600" dirty="0" smtClean="0"/>
              <a:t>	    </a:t>
            </a:r>
            <a:r>
              <a:rPr lang="en-AU" sz="1600" dirty="0" err="1" smtClean="0"/>
              <a:t>Tumor</a:t>
            </a:r>
            <a:r>
              <a:rPr lang="en-AU" sz="1600" dirty="0" smtClean="0"/>
              <a:t> </a:t>
            </a:r>
            <a:r>
              <a:rPr lang="en-AU" sz="1600" dirty="0"/>
              <a:t>growth</a:t>
            </a:r>
            <a:endParaRPr lang="en-AU" sz="1600" dirty="0" smtClean="0"/>
          </a:p>
          <a:p>
            <a:r>
              <a:rPr lang="en-AU" sz="1600" dirty="0"/>
              <a:t> </a:t>
            </a:r>
            <a:r>
              <a:rPr lang="en-AU" sz="1600" dirty="0" smtClean="0"/>
              <a:t>                  </a:t>
            </a:r>
            <a:r>
              <a:rPr lang="en-AU" sz="2000" b="1" dirty="0" smtClean="0"/>
              <a:t> </a:t>
            </a:r>
            <a:r>
              <a:rPr lang="en-AU" sz="2000" b="1" dirty="0"/>
              <a:t>Liver fibrosis &amp; fatty </a:t>
            </a:r>
            <a:r>
              <a:rPr lang="en-AU" sz="2000" b="1" dirty="0" smtClean="0"/>
              <a:t>liver</a:t>
            </a:r>
            <a:endParaRPr lang="en-AU" sz="2000" b="1" dirty="0"/>
          </a:p>
        </p:txBody>
      </p:sp>
      <p:sp>
        <p:nvSpPr>
          <p:cNvPr id="12" name="Text Box 6"/>
          <p:cNvSpPr txBox="1">
            <a:spLocks noChangeArrowheads="1"/>
          </p:cNvSpPr>
          <p:nvPr/>
        </p:nvSpPr>
        <p:spPr bwMode="auto">
          <a:xfrm>
            <a:off x="4343400" y="2514600"/>
            <a:ext cx="4724400" cy="400110"/>
          </a:xfrm>
          <a:prstGeom prst="rect">
            <a:avLst/>
          </a:prstGeom>
          <a:noFill/>
          <a:ln w="9525">
            <a:noFill/>
            <a:miter lim="800000"/>
            <a:headEnd/>
            <a:tailEnd/>
          </a:ln>
        </p:spPr>
        <p:txBody>
          <a:bodyPr wrap="square">
            <a:spAutoFit/>
          </a:bodyPr>
          <a:lstStyle/>
          <a:p>
            <a:pPr>
              <a:spcBef>
                <a:spcPct val="50000"/>
              </a:spcBef>
            </a:pPr>
            <a:r>
              <a:rPr lang="en-AU" sz="1400" b="1" dirty="0" smtClean="0">
                <a:solidFill>
                  <a:schemeClr val="bg1">
                    <a:lumMod val="65000"/>
                  </a:schemeClr>
                </a:solidFill>
              </a:rPr>
              <a:t>N-term</a:t>
            </a:r>
            <a:r>
              <a:rPr lang="en-AU" sz="2000" b="1" dirty="0" smtClean="0"/>
              <a:t>…. </a:t>
            </a:r>
            <a:r>
              <a:rPr lang="en-AU" sz="2000" b="1" dirty="0"/>
              <a:t>- X - X - </a:t>
            </a:r>
            <a:r>
              <a:rPr lang="en-AU" sz="2000" b="1" dirty="0">
                <a:solidFill>
                  <a:srgbClr val="FF0000"/>
                </a:solidFill>
              </a:rPr>
              <a:t>G - P </a:t>
            </a:r>
            <a:r>
              <a:rPr lang="en-AU" sz="2000" b="1" dirty="0"/>
              <a:t>- X - X - </a:t>
            </a:r>
            <a:r>
              <a:rPr lang="en-AU" sz="2000" b="1" dirty="0" smtClean="0"/>
              <a:t>…. </a:t>
            </a:r>
            <a:r>
              <a:rPr lang="en-AU" sz="1400" b="1" dirty="0" smtClean="0">
                <a:solidFill>
                  <a:schemeClr val="bg1">
                    <a:lumMod val="65000"/>
                  </a:schemeClr>
                </a:solidFill>
              </a:rPr>
              <a:t>C-term</a:t>
            </a:r>
            <a:endParaRPr lang="en-AU" sz="1400" dirty="0">
              <a:solidFill>
                <a:schemeClr val="bg1">
                  <a:lumMod val="65000"/>
                </a:schemeClr>
              </a:solidFill>
            </a:endParaRPr>
          </a:p>
        </p:txBody>
      </p:sp>
      <p:sp>
        <p:nvSpPr>
          <p:cNvPr id="14" name="Lightning Bolt 13"/>
          <p:cNvSpPr/>
          <p:nvPr/>
        </p:nvSpPr>
        <p:spPr bwMode="auto">
          <a:xfrm>
            <a:off x="6858000" y="2057400"/>
            <a:ext cx="228600" cy="609600"/>
          </a:xfrm>
          <a:prstGeom prst="lightningBol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vant Garde" charset="0"/>
              <a:ea typeface="Arial" charset="0"/>
              <a:cs typeface="Arial" charset="0"/>
            </a:endParaRPr>
          </a:p>
        </p:txBody>
      </p:sp>
      <p:sp>
        <p:nvSpPr>
          <p:cNvPr id="19" name="TextBox 18"/>
          <p:cNvSpPr txBox="1"/>
          <p:nvPr/>
        </p:nvSpPr>
        <p:spPr>
          <a:xfrm>
            <a:off x="7162800" y="2209800"/>
            <a:ext cx="1447800" cy="307777"/>
          </a:xfrm>
          <a:prstGeom prst="rect">
            <a:avLst/>
          </a:prstGeom>
          <a:noFill/>
        </p:spPr>
        <p:txBody>
          <a:bodyPr wrap="square" rtlCol="0">
            <a:spAutoFit/>
          </a:bodyPr>
          <a:lstStyle/>
          <a:p>
            <a:r>
              <a:rPr lang="en-US" sz="1400" dirty="0" err="1" smtClean="0">
                <a:latin typeface="Arial" pitchFamily="34" charset="0"/>
                <a:cs typeface="Arial" pitchFamily="34" charset="0"/>
              </a:rPr>
              <a:t>Endopeptidase</a:t>
            </a:r>
            <a:r>
              <a:rPr lang="en-US" sz="1400" dirty="0" smtClean="0">
                <a:latin typeface="Arial" pitchFamily="34" charset="0"/>
                <a:cs typeface="Arial" pitchFamily="34" charset="0"/>
              </a:rPr>
              <a:t> </a:t>
            </a:r>
            <a:endParaRPr lang="en-AU" sz="1400" dirty="0">
              <a:latin typeface="Arial" pitchFamily="34" charset="0"/>
              <a:cs typeface="Arial" pitchFamily="34" charset="0"/>
            </a:endParaRPr>
          </a:p>
        </p:txBody>
      </p:sp>
      <p:sp>
        <p:nvSpPr>
          <p:cNvPr id="17" name="TextBox 16"/>
          <p:cNvSpPr txBox="1"/>
          <p:nvPr/>
        </p:nvSpPr>
        <p:spPr>
          <a:xfrm>
            <a:off x="4495800" y="4572000"/>
            <a:ext cx="4419600" cy="1415772"/>
          </a:xfrm>
          <a:prstGeom prst="rect">
            <a:avLst/>
          </a:prstGeom>
          <a:noFill/>
        </p:spPr>
        <p:txBody>
          <a:bodyPr wrap="square" rtlCol="0">
            <a:spAutoFit/>
          </a:bodyPr>
          <a:lstStyle/>
          <a:p>
            <a:r>
              <a:rPr lang="en-AU" b="1" dirty="0" smtClean="0"/>
              <a:t>FAP roles</a:t>
            </a:r>
            <a:r>
              <a:rPr lang="en-AU" b="0" dirty="0" smtClean="0"/>
              <a:t>: </a:t>
            </a:r>
          </a:p>
          <a:p>
            <a:r>
              <a:rPr lang="en-AU" sz="1600" dirty="0"/>
              <a:t>	</a:t>
            </a:r>
            <a:r>
              <a:rPr lang="en-AU" sz="1600" dirty="0" smtClean="0"/>
              <a:t>    </a:t>
            </a:r>
            <a:r>
              <a:rPr lang="en-AU" sz="1600" b="0" dirty="0" smtClean="0"/>
              <a:t>Fibrinolysis</a:t>
            </a:r>
          </a:p>
          <a:p>
            <a:r>
              <a:rPr lang="en-AU" sz="1600" dirty="0" smtClean="0"/>
              <a:t>	    </a:t>
            </a:r>
            <a:r>
              <a:rPr lang="en-AU" sz="1600" b="0" dirty="0" err="1" smtClean="0"/>
              <a:t>Tumor</a:t>
            </a:r>
            <a:r>
              <a:rPr lang="en-AU" sz="1600" b="0" dirty="0" smtClean="0"/>
              <a:t> growth</a:t>
            </a:r>
            <a:endParaRPr lang="en-AU" sz="1600" dirty="0" smtClean="0"/>
          </a:p>
          <a:p>
            <a:r>
              <a:rPr lang="en-AU" sz="1600" b="0" dirty="0" smtClean="0"/>
              <a:t>	    </a:t>
            </a:r>
            <a:r>
              <a:rPr lang="en-AU" sz="1600" dirty="0" smtClean="0"/>
              <a:t>Atherosclerosis</a:t>
            </a:r>
          </a:p>
          <a:p>
            <a:r>
              <a:rPr lang="en-AU" sz="1600" dirty="0"/>
              <a:t> </a:t>
            </a:r>
            <a:r>
              <a:rPr lang="en-AU" sz="1600" dirty="0" smtClean="0"/>
              <a:t>                  </a:t>
            </a:r>
            <a:r>
              <a:rPr lang="en-AU" sz="2000" b="1" dirty="0" smtClean="0"/>
              <a:t> </a:t>
            </a:r>
            <a:r>
              <a:rPr lang="en-AU" sz="2000" b="1" dirty="0"/>
              <a:t>Liver fibrosis &amp; fatty </a:t>
            </a:r>
            <a:r>
              <a:rPr lang="en-AU" sz="2000" b="1" dirty="0" smtClean="0"/>
              <a:t>liver</a:t>
            </a:r>
            <a:endParaRPr lang="en-AU" sz="2000" b="1" dirty="0"/>
          </a:p>
        </p:txBody>
      </p:sp>
      <p:sp>
        <p:nvSpPr>
          <p:cNvPr id="2" name="TextBox 1"/>
          <p:cNvSpPr txBox="1"/>
          <p:nvPr/>
        </p:nvSpPr>
        <p:spPr>
          <a:xfrm>
            <a:off x="3886200" y="6172200"/>
            <a:ext cx="4645635" cy="523220"/>
          </a:xfrm>
          <a:prstGeom prst="rect">
            <a:avLst/>
          </a:prstGeom>
          <a:noFill/>
        </p:spPr>
        <p:txBody>
          <a:bodyPr wrap="none" rtlCol="0">
            <a:spAutoFit/>
          </a:bodyPr>
          <a:lstStyle/>
          <a:p>
            <a:r>
              <a:rPr lang="en-US" sz="1400" dirty="0" smtClean="0"/>
              <a:t>Gorrell 2005 </a:t>
            </a:r>
            <a:r>
              <a:rPr lang="en-US" sz="1400" i="1" dirty="0" smtClean="0"/>
              <a:t>Clinical Science</a:t>
            </a:r>
            <a:r>
              <a:rPr lang="en-US" sz="1400" dirty="0" smtClean="0"/>
              <a:t> </a:t>
            </a:r>
            <a:r>
              <a:rPr lang="en-US" sz="1400" b="1" dirty="0" smtClean="0"/>
              <a:t>108</a:t>
            </a:r>
            <a:r>
              <a:rPr lang="en-US" sz="1400" dirty="0" smtClean="0"/>
              <a:t>: 277</a:t>
            </a:r>
          </a:p>
          <a:p>
            <a:r>
              <a:rPr lang="en-US" sz="1400" dirty="0" smtClean="0"/>
              <a:t>Hamson</a:t>
            </a:r>
            <a:r>
              <a:rPr lang="en-AU" sz="1400" dirty="0" smtClean="0"/>
              <a:t>, </a:t>
            </a:r>
            <a:r>
              <a:rPr lang="en-US" sz="1400" dirty="0" smtClean="0"/>
              <a:t>Gorrell </a:t>
            </a:r>
            <a:r>
              <a:rPr lang="en-US" sz="1400" dirty="0"/>
              <a:t>2014 </a:t>
            </a:r>
            <a:r>
              <a:rPr lang="en-AU" sz="1400" i="1" dirty="0"/>
              <a:t>Proteomics </a:t>
            </a:r>
            <a:r>
              <a:rPr lang="en-AU" sz="1400" i="1" dirty="0" err="1"/>
              <a:t>Clin</a:t>
            </a:r>
            <a:r>
              <a:rPr lang="en-AU" sz="1400" i="1" dirty="0"/>
              <a:t> </a:t>
            </a:r>
            <a:r>
              <a:rPr lang="en-AU" sz="1400" i="1" dirty="0" err="1"/>
              <a:t>Appl</a:t>
            </a:r>
            <a:r>
              <a:rPr lang="en-AU" sz="1400" dirty="0"/>
              <a:t> </a:t>
            </a:r>
            <a:r>
              <a:rPr lang="en-AU" sz="1400" b="1" dirty="0"/>
              <a:t>8</a:t>
            </a:r>
            <a:r>
              <a:rPr lang="en-AU" sz="1400" dirty="0"/>
              <a:t>(6): 454</a:t>
            </a:r>
            <a:endParaRPr lang="en-US" sz="1400" dirty="0"/>
          </a:p>
        </p:txBody>
      </p:sp>
    </p:spTree>
    <p:extLst>
      <p:ext uri="{BB962C8B-B14F-4D97-AF65-F5344CB8AC3E}">
        <p14:creationId xmlns:p14="http://schemas.microsoft.com/office/powerpoint/2010/main" val="27129533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838200" y="1219200"/>
            <a:ext cx="3373438" cy="2545563"/>
            <a:chOff x="990600" y="1200937"/>
            <a:chExt cx="3373438" cy="2545563"/>
          </a:xfrm>
        </p:grpSpPr>
        <p:pic>
          <p:nvPicPr>
            <p:cNvPr id="48133" name="Picture 6" descr="B27_X_1"/>
            <p:cNvPicPr>
              <a:picLocks noChangeAspect="1" noChangeArrowheads="1"/>
            </p:cNvPicPr>
            <p:nvPr/>
          </p:nvPicPr>
          <p:blipFill>
            <a:blip r:embed="rId3"/>
            <a:srcRect/>
            <a:stretch>
              <a:fillRect/>
            </a:stretch>
          </p:blipFill>
          <p:spPr bwMode="auto">
            <a:xfrm>
              <a:off x="990600" y="1204912"/>
              <a:ext cx="3373438" cy="2541588"/>
            </a:xfrm>
            <a:prstGeom prst="rect">
              <a:avLst/>
            </a:prstGeom>
            <a:noFill/>
            <a:ln w="9525">
              <a:noFill/>
              <a:miter lim="800000"/>
              <a:headEnd/>
              <a:tailEnd/>
            </a:ln>
          </p:spPr>
        </p:pic>
        <p:sp>
          <p:nvSpPr>
            <p:cNvPr id="48134" name="Text Box 7"/>
            <p:cNvSpPr txBox="1">
              <a:spLocks noChangeArrowheads="1"/>
            </p:cNvSpPr>
            <p:nvPr/>
          </p:nvSpPr>
          <p:spPr bwMode="auto">
            <a:xfrm>
              <a:off x="1023538" y="1200937"/>
              <a:ext cx="1567262" cy="457200"/>
            </a:xfrm>
            <a:prstGeom prst="rect">
              <a:avLst/>
            </a:prstGeom>
            <a:noFill/>
            <a:ln w="9525">
              <a:noFill/>
              <a:miter lim="800000"/>
              <a:headEnd/>
              <a:tailEnd/>
            </a:ln>
          </p:spPr>
          <p:txBody>
            <a:bodyPr wrap="square">
              <a:spAutoFit/>
            </a:bodyPr>
            <a:lstStyle/>
            <a:p>
              <a:pPr>
                <a:spcBef>
                  <a:spcPct val="50000"/>
                </a:spcBef>
              </a:pPr>
              <a:r>
                <a:rPr lang="en-US" sz="2400" b="1" dirty="0"/>
                <a:t>WT </a:t>
              </a:r>
              <a:r>
                <a:rPr lang="en-US" sz="2400" b="1" dirty="0" smtClean="0"/>
                <a:t>Chow</a:t>
              </a:r>
              <a:endParaRPr lang="en-US" sz="2400" b="1" dirty="0"/>
            </a:p>
          </p:txBody>
        </p:sp>
      </p:grpSp>
      <p:grpSp>
        <p:nvGrpSpPr>
          <p:cNvPr id="15" name="Group 14"/>
          <p:cNvGrpSpPr/>
          <p:nvPr/>
        </p:nvGrpSpPr>
        <p:grpSpPr>
          <a:xfrm>
            <a:off x="4495800" y="1216825"/>
            <a:ext cx="3429000" cy="2535238"/>
            <a:chOff x="4648200" y="1198562"/>
            <a:chExt cx="3429000" cy="2535238"/>
          </a:xfrm>
        </p:grpSpPr>
        <p:pic>
          <p:nvPicPr>
            <p:cNvPr id="48130" name="Picture 3" descr="B21,"/>
            <p:cNvPicPr>
              <a:picLocks noChangeAspect="1" noChangeArrowheads="1"/>
            </p:cNvPicPr>
            <p:nvPr/>
          </p:nvPicPr>
          <p:blipFill>
            <a:blip r:embed="rId4"/>
            <a:srcRect/>
            <a:stretch>
              <a:fillRect/>
            </a:stretch>
          </p:blipFill>
          <p:spPr bwMode="auto">
            <a:xfrm>
              <a:off x="4648200" y="1198562"/>
              <a:ext cx="3429000" cy="2535238"/>
            </a:xfrm>
            <a:prstGeom prst="rect">
              <a:avLst/>
            </a:prstGeom>
            <a:noFill/>
            <a:ln w="9525">
              <a:noFill/>
              <a:miter lim="800000"/>
              <a:headEnd/>
              <a:tailEnd/>
            </a:ln>
          </p:spPr>
        </p:pic>
        <p:sp>
          <p:nvSpPr>
            <p:cNvPr id="48135" name="Text Box 8"/>
            <p:cNvSpPr txBox="1">
              <a:spLocks noChangeArrowheads="1"/>
            </p:cNvSpPr>
            <p:nvPr/>
          </p:nvSpPr>
          <p:spPr bwMode="auto">
            <a:xfrm>
              <a:off x="4692351" y="1202225"/>
              <a:ext cx="1403650" cy="457200"/>
            </a:xfrm>
            <a:prstGeom prst="rect">
              <a:avLst/>
            </a:prstGeom>
            <a:noFill/>
            <a:ln w="9525">
              <a:noFill/>
              <a:miter lim="800000"/>
              <a:headEnd/>
              <a:tailEnd/>
            </a:ln>
          </p:spPr>
          <p:txBody>
            <a:bodyPr wrap="square">
              <a:spAutoFit/>
            </a:bodyPr>
            <a:lstStyle/>
            <a:p>
              <a:pPr>
                <a:spcBef>
                  <a:spcPct val="50000"/>
                </a:spcBef>
              </a:pPr>
              <a:r>
                <a:rPr lang="en-US" sz="2400" b="1" dirty="0"/>
                <a:t>WT HFD</a:t>
              </a:r>
            </a:p>
          </p:txBody>
        </p:sp>
      </p:grpSp>
      <p:grpSp>
        <p:nvGrpSpPr>
          <p:cNvPr id="17" name="Group 16"/>
          <p:cNvGrpSpPr/>
          <p:nvPr/>
        </p:nvGrpSpPr>
        <p:grpSpPr>
          <a:xfrm>
            <a:off x="4495800" y="3828263"/>
            <a:ext cx="3446463" cy="2481786"/>
            <a:chOff x="6781800" y="3866950"/>
            <a:chExt cx="3446463" cy="2481786"/>
          </a:xfrm>
        </p:grpSpPr>
        <p:pic>
          <p:nvPicPr>
            <p:cNvPr id="48132" name="Picture 5" descr="F23X"/>
            <p:cNvPicPr>
              <a:picLocks noChangeAspect="1" noChangeArrowheads="1"/>
            </p:cNvPicPr>
            <p:nvPr/>
          </p:nvPicPr>
          <p:blipFill>
            <a:blip r:embed="rId5">
              <a:lum bright="-12000" contrast="6000"/>
            </a:blip>
            <a:srcRect/>
            <a:stretch>
              <a:fillRect/>
            </a:stretch>
          </p:blipFill>
          <p:spPr bwMode="auto">
            <a:xfrm>
              <a:off x="6781800" y="3866950"/>
              <a:ext cx="3446463" cy="2481786"/>
            </a:xfrm>
            <a:prstGeom prst="rect">
              <a:avLst/>
            </a:prstGeom>
            <a:noFill/>
            <a:ln w="9525">
              <a:noFill/>
              <a:miter lim="800000"/>
              <a:headEnd/>
              <a:tailEnd/>
            </a:ln>
          </p:spPr>
        </p:pic>
        <p:sp>
          <p:nvSpPr>
            <p:cNvPr id="48137" name="Text Box 10"/>
            <p:cNvSpPr txBox="1">
              <a:spLocks noChangeArrowheads="1"/>
            </p:cNvSpPr>
            <p:nvPr/>
          </p:nvSpPr>
          <p:spPr bwMode="auto">
            <a:xfrm>
              <a:off x="6858000" y="3866950"/>
              <a:ext cx="2303462" cy="457200"/>
            </a:xfrm>
            <a:prstGeom prst="rect">
              <a:avLst/>
            </a:prstGeom>
            <a:noFill/>
            <a:ln w="9525">
              <a:noFill/>
              <a:miter lim="800000"/>
              <a:headEnd/>
              <a:tailEnd/>
            </a:ln>
          </p:spPr>
          <p:txBody>
            <a:bodyPr>
              <a:spAutoFit/>
            </a:bodyPr>
            <a:lstStyle/>
            <a:p>
              <a:pPr>
                <a:spcBef>
                  <a:spcPct val="50000"/>
                </a:spcBef>
              </a:pPr>
              <a:r>
                <a:rPr lang="en-US" sz="2400" b="1" dirty="0"/>
                <a:t>FAP </a:t>
              </a:r>
              <a:r>
                <a:rPr lang="en-US" sz="2400" b="1" dirty="0" err="1"/>
                <a:t>gko</a:t>
              </a:r>
              <a:r>
                <a:rPr lang="en-US" sz="2400" b="1" dirty="0"/>
                <a:t> HFD</a:t>
              </a:r>
            </a:p>
          </p:txBody>
        </p:sp>
      </p:grpSp>
      <p:sp>
        <p:nvSpPr>
          <p:cNvPr id="48138" name="Text Box 4"/>
          <p:cNvSpPr txBox="1">
            <a:spLocks noChangeArrowheads="1"/>
          </p:cNvSpPr>
          <p:nvPr/>
        </p:nvSpPr>
        <p:spPr bwMode="auto">
          <a:xfrm>
            <a:off x="5638800" y="6400800"/>
            <a:ext cx="3657600" cy="338554"/>
          </a:xfrm>
          <a:prstGeom prst="rect">
            <a:avLst/>
          </a:prstGeom>
          <a:noFill/>
          <a:ln w="9525">
            <a:noFill/>
            <a:miter lim="800000"/>
            <a:headEnd/>
            <a:tailEnd/>
          </a:ln>
        </p:spPr>
        <p:txBody>
          <a:bodyPr wrap="square">
            <a:spAutoFit/>
          </a:bodyPr>
          <a:lstStyle/>
          <a:p>
            <a:pPr>
              <a:spcBef>
                <a:spcPct val="50000"/>
              </a:spcBef>
            </a:pPr>
            <a:r>
              <a:rPr lang="en-US" sz="1600" dirty="0" smtClean="0"/>
              <a:t>S </a:t>
            </a:r>
            <a:r>
              <a:rPr lang="en-US" sz="1600" dirty="0" err="1"/>
              <a:t>Chowdhury</a:t>
            </a:r>
            <a:r>
              <a:rPr lang="en-US" sz="1600" dirty="0"/>
              <a:t>, M Gall, S Song</a:t>
            </a:r>
          </a:p>
        </p:txBody>
      </p:sp>
      <p:sp>
        <p:nvSpPr>
          <p:cNvPr id="12" name="Rectangle 2"/>
          <p:cNvSpPr txBox="1">
            <a:spLocks noChangeArrowheads="1"/>
          </p:cNvSpPr>
          <p:nvPr/>
        </p:nvSpPr>
        <p:spPr bwMode="auto">
          <a:xfrm>
            <a:off x="0" y="208722"/>
            <a:ext cx="8610600" cy="8921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u="none" strike="noStrike" kern="0" cap="none" spc="0" normalizeH="0" baseline="0" noProof="0" dirty="0" smtClean="0">
                <a:ln>
                  <a:noFill/>
                </a:ln>
                <a:solidFill>
                  <a:srgbClr val="0000FF"/>
                </a:solidFill>
                <a:effectLst/>
                <a:uLnTx/>
                <a:uFillTx/>
                <a:latin typeface="+mj-lt"/>
                <a:ea typeface="ＭＳ Ｐゴシック" charset="-128"/>
                <a:cs typeface="ＭＳ Ｐゴシック" charset="-128"/>
              </a:rPr>
              <a:t>FAP </a:t>
            </a:r>
            <a:r>
              <a:rPr kumimoji="0" lang="en-US" sz="3200" b="1" u="none" strike="noStrike" kern="0" cap="none" spc="0" normalizeH="0" baseline="0" noProof="0" dirty="0" err="1" smtClean="0">
                <a:ln>
                  <a:noFill/>
                </a:ln>
                <a:solidFill>
                  <a:srgbClr val="0000FF"/>
                </a:solidFill>
                <a:effectLst/>
                <a:uLnTx/>
                <a:uFillTx/>
                <a:latin typeface="+mj-lt"/>
                <a:ea typeface="ＭＳ Ｐゴシック" charset="-128"/>
                <a:cs typeface="ＭＳ Ｐゴシック" charset="-128"/>
              </a:rPr>
              <a:t>gko</a:t>
            </a:r>
            <a:r>
              <a:rPr kumimoji="0" lang="en-US" sz="3200" b="1" u="none" strike="noStrike" kern="0" cap="none" spc="0" normalizeH="0" baseline="0" noProof="0" dirty="0" smtClean="0">
                <a:ln>
                  <a:noFill/>
                </a:ln>
                <a:solidFill>
                  <a:srgbClr val="0000FF"/>
                </a:solidFill>
                <a:effectLst/>
                <a:uLnTx/>
                <a:uFillTx/>
                <a:latin typeface="+mj-lt"/>
                <a:ea typeface="ＭＳ Ｐゴシック" charset="-128"/>
                <a:cs typeface="ＭＳ Ｐゴシック" charset="-128"/>
              </a:rPr>
              <a:t> mice 20 weeks DIO: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u="none" strike="noStrike" kern="0" cap="none" spc="0" normalizeH="0" baseline="0" noProof="0" dirty="0" smtClean="0">
                <a:ln>
                  <a:noFill/>
                </a:ln>
                <a:solidFill>
                  <a:srgbClr val="0000FF"/>
                </a:solidFill>
                <a:effectLst/>
                <a:uLnTx/>
                <a:uFillTx/>
                <a:latin typeface="+mj-lt"/>
                <a:ea typeface="ＭＳ Ｐゴシック" charset="-128"/>
                <a:cs typeface="ＭＳ Ｐゴシック" charset="-128"/>
              </a:rPr>
              <a:t>Less severe liver histology </a:t>
            </a:r>
            <a:r>
              <a:rPr kumimoji="0" lang="en-US" sz="2400" b="1" u="none" strike="noStrike" kern="0" cap="none" spc="0" normalizeH="0" baseline="0" noProof="0" dirty="0" smtClean="0">
                <a:ln>
                  <a:noFill/>
                </a:ln>
                <a:solidFill>
                  <a:srgbClr val="0000FF"/>
                </a:solidFill>
                <a:effectLst/>
                <a:uLnTx/>
                <a:uFillTx/>
                <a:latin typeface="+mj-lt"/>
                <a:ea typeface="ＭＳ Ｐゴシック" charset="-128"/>
                <a:cs typeface="ＭＳ Ｐゴシック" charset="-128"/>
              </a:rPr>
              <a:t>(H&amp;E)</a:t>
            </a:r>
          </a:p>
        </p:txBody>
      </p:sp>
      <p:pic>
        <p:nvPicPr>
          <p:cNvPr id="16" name="Picture 15" descr="D25X10_"/>
          <p:cNvPicPr>
            <a:picLocks noChangeAspect="1" noChangeArrowheads="1"/>
          </p:cNvPicPr>
          <p:nvPr/>
        </p:nvPicPr>
        <p:blipFill rotWithShape="1">
          <a:blip r:embed="rId6"/>
          <a:srcRect r="4033" b="5013"/>
          <a:stretch/>
        </p:blipFill>
        <p:spPr bwMode="auto">
          <a:xfrm>
            <a:off x="838200" y="3828263"/>
            <a:ext cx="3378200" cy="2520000"/>
          </a:xfrm>
          <a:prstGeom prst="rect">
            <a:avLst/>
          </a:prstGeom>
          <a:noFill/>
          <a:ln w="9525">
            <a:noFill/>
            <a:miter lim="800000"/>
            <a:headEnd/>
            <a:tailEnd/>
          </a:ln>
        </p:spPr>
      </p:pic>
      <p:sp>
        <p:nvSpPr>
          <p:cNvPr id="18" name="Text Box 9"/>
          <p:cNvSpPr txBox="1">
            <a:spLocks noChangeArrowheads="1"/>
          </p:cNvSpPr>
          <p:nvPr/>
        </p:nvSpPr>
        <p:spPr bwMode="auto">
          <a:xfrm>
            <a:off x="831080" y="3893400"/>
            <a:ext cx="2519362" cy="4572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400" b="1" dirty="0" smtClean="0"/>
              <a:t>DPP4 </a:t>
            </a:r>
            <a:r>
              <a:rPr lang="en-US" sz="2400" b="1" dirty="0"/>
              <a:t>gko HFD</a:t>
            </a:r>
          </a:p>
        </p:txBody>
      </p:sp>
      <p:sp>
        <p:nvSpPr>
          <p:cNvPr id="24" name="TextBox 23"/>
          <p:cNvSpPr txBox="1"/>
          <p:nvPr/>
        </p:nvSpPr>
        <p:spPr>
          <a:xfrm>
            <a:off x="7848600" y="5257800"/>
            <a:ext cx="1447800" cy="800219"/>
          </a:xfrm>
          <a:prstGeom prst="rect">
            <a:avLst/>
          </a:prstGeom>
          <a:noFill/>
        </p:spPr>
        <p:txBody>
          <a:bodyPr wrap="square" rtlCol="0">
            <a:spAutoFit/>
          </a:bodyPr>
          <a:lstStyle/>
          <a:p>
            <a:r>
              <a:rPr lang="en-AU" sz="1500" b="1" dirty="0" smtClean="0"/>
              <a:t>no change SREBP1c</a:t>
            </a:r>
          </a:p>
          <a:p>
            <a:r>
              <a:rPr lang="en-AU" sz="1600" b="1" dirty="0" smtClean="0"/>
              <a:t>PPAR</a:t>
            </a:r>
            <a:r>
              <a:rPr lang="el-GR" sz="1600" b="1" dirty="0" smtClean="0"/>
              <a:t>α</a:t>
            </a:r>
            <a:endParaRPr lang="en-AU" sz="1600" b="1" dirty="0"/>
          </a:p>
        </p:txBody>
      </p:sp>
      <p:sp>
        <p:nvSpPr>
          <p:cNvPr id="25" name="TextBox 24"/>
          <p:cNvSpPr txBox="1"/>
          <p:nvPr/>
        </p:nvSpPr>
        <p:spPr>
          <a:xfrm>
            <a:off x="8003176" y="3505200"/>
            <a:ext cx="1140824" cy="1815882"/>
          </a:xfrm>
          <a:prstGeom prst="rect">
            <a:avLst/>
          </a:prstGeom>
          <a:noFill/>
        </p:spPr>
        <p:txBody>
          <a:bodyPr wrap="square" rtlCol="0">
            <a:spAutoFit/>
          </a:bodyPr>
          <a:lstStyle/>
          <a:p>
            <a:r>
              <a:rPr lang="en-AU" sz="1400" b="1" u="sng" dirty="0" smtClean="0"/>
              <a:t>FAPgko</a:t>
            </a:r>
          </a:p>
          <a:p>
            <a:r>
              <a:rPr lang="en-AU" sz="1400" b="1" u="sng" dirty="0" smtClean="0"/>
              <a:t>qPCR</a:t>
            </a:r>
            <a:endParaRPr lang="en-AU" sz="1400" b="1" u="sng" dirty="0"/>
          </a:p>
          <a:p>
            <a:endParaRPr lang="en-AU" sz="1400" b="1" dirty="0" smtClean="0"/>
          </a:p>
          <a:p>
            <a:r>
              <a:rPr lang="en-AU" sz="1400" b="1" smtClean="0"/>
              <a:t>FoxO1</a:t>
            </a:r>
            <a:endParaRPr lang="en-AU" sz="1400" b="1" dirty="0" smtClean="0"/>
          </a:p>
          <a:p>
            <a:r>
              <a:rPr lang="en-AU" sz="1400" b="1" dirty="0" smtClean="0"/>
              <a:t>ApoC3</a:t>
            </a:r>
          </a:p>
          <a:p>
            <a:r>
              <a:rPr lang="en-AU" sz="1400" b="1" dirty="0" smtClean="0"/>
              <a:t> PPAR g</a:t>
            </a:r>
          </a:p>
          <a:p>
            <a:r>
              <a:rPr lang="en-AU" sz="1400" b="1" dirty="0"/>
              <a:t> </a:t>
            </a:r>
            <a:r>
              <a:rPr lang="en-AU" sz="1400" b="1" dirty="0" smtClean="0"/>
              <a:t>TNF</a:t>
            </a:r>
            <a:endParaRPr lang="en-AU" sz="1400" b="1" dirty="0"/>
          </a:p>
          <a:p>
            <a:endParaRPr lang="en-AU" sz="1400" b="1" dirty="0"/>
          </a:p>
        </p:txBody>
      </p:sp>
    </p:spTree>
    <p:extLst>
      <p:ext uri="{BB962C8B-B14F-4D97-AF65-F5344CB8AC3E}">
        <p14:creationId xmlns:p14="http://schemas.microsoft.com/office/powerpoint/2010/main" val="37211587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1143000"/>
          </a:xfrm>
        </p:spPr>
        <p:txBody>
          <a:bodyPr/>
          <a:lstStyle/>
          <a:p>
            <a:r>
              <a:rPr lang="en-AU" dirty="0" smtClean="0">
                <a:solidFill>
                  <a:srgbClr val="0000FF"/>
                </a:solidFill>
              </a:rPr>
              <a:t>Improved </a:t>
            </a:r>
            <a:r>
              <a:rPr lang="en-AU" dirty="0" err="1" smtClean="0">
                <a:solidFill>
                  <a:srgbClr val="0000FF"/>
                </a:solidFill>
              </a:rPr>
              <a:t>oGTT</a:t>
            </a:r>
            <a:r>
              <a:rPr lang="en-AU" dirty="0" smtClean="0">
                <a:solidFill>
                  <a:srgbClr val="0000FF"/>
                </a:solidFill>
              </a:rPr>
              <a:t> is unrelated to body weight</a:t>
            </a:r>
            <a:endParaRPr lang="en-AU" dirty="0">
              <a:solidFill>
                <a:srgbClr val="0000FF"/>
              </a:solidFill>
            </a:endParaRPr>
          </a:p>
        </p:txBody>
      </p:sp>
      <p:sp>
        <p:nvSpPr>
          <p:cNvPr id="4" name="TextBox 3"/>
          <p:cNvSpPr txBox="1"/>
          <p:nvPr/>
        </p:nvSpPr>
        <p:spPr>
          <a:xfrm>
            <a:off x="304800" y="5105400"/>
            <a:ext cx="2514600" cy="646331"/>
          </a:xfrm>
          <a:prstGeom prst="rect">
            <a:avLst/>
          </a:prstGeom>
          <a:noFill/>
        </p:spPr>
        <p:txBody>
          <a:bodyPr wrap="square" rtlCol="0">
            <a:spAutoFit/>
          </a:bodyPr>
          <a:lstStyle/>
          <a:p>
            <a:r>
              <a:rPr lang="en-AU" dirty="0" smtClean="0"/>
              <a:t>20 weeks DIO.</a:t>
            </a:r>
          </a:p>
          <a:p>
            <a:r>
              <a:rPr lang="en-AU" dirty="0"/>
              <a:t>n</a:t>
            </a:r>
            <a:r>
              <a:rPr lang="en-AU" dirty="0" smtClean="0"/>
              <a:t> = 10-12</a:t>
            </a:r>
            <a:r>
              <a:rPr lang="en-AU" dirty="0"/>
              <a:t> </a:t>
            </a:r>
            <a:r>
              <a:rPr lang="en-AU" dirty="0" smtClean="0"/>
              <a:t>per group  </a:t>
            </a:r>
          </a:p>
        </p:txBody>
      </p:sp>
      <p:sp>
        <p:nvSpPr>
          <p:cNvPr id="11" name="TextBox 10"/>
          <p:cNvSpPr txBox="1"/>
          <p:nvPr/>
        </p:nvSpPr>
        <p:spPr>
          <a:xfrm>
            <a:off x="3919630" y="5486400"/>
            <a:ext cx="5053449" cy="369332"/>
          </a:xfrm>
          <a:prstGeom prst="rect">
            <a:avLst/>
          </a:prstGeom>
          <a:noFill/>
        </p:spPr>
        <p:txBody>
          <a:bodyPr wrap="none" rtlCol="0">
            <a:spAutoFit/>
          </a:bodyPr>
          <a:lstStyle/>
          <a:p>
            <a:r>
              <a:rPr lang="en-US" dirty="0" smtClean="0"/>
              <a:t>Level of intact GLP1 unchanged in FAPgko</a:t>
            </a:r>
            <a:endParaRPr lang="en-US" dirty="0"/>
          </a:p>
        </p:txBody>
      </p:sp>
      <p:pic>
        <p:nvPicPr>
          <p:cNvPr id="3" name="Picture 2"/>
          <p:cNvPicPr>
            <a:picLocks noChangeAspect="1"/>
          </p:cNvPicPr>
          <p:nvPr/>
        </p:nvPicPr>
        <p:blipFill>
          <a:blip r:embed="rId2"/>
          <a:stretch>
            <a:fillRect/>
          </a:stretch>
        </p:blipFill>
        <p:spPr>
          <a:xfrm>
            <a:off x="2260600" y="1600200"/>
            <a:ext cx="4622800" cy="2794000"/>
          </a:xfrm>
          <a:prstGeom prst="rect">
            <a:avLst/>
          </a:prstGeom>
        </p:spPr>
      </p:pic>
      <p:sp>
        <p:nvSpPr>
          <p:cNvPr id="6" name="TextBox 5"/>
          <p:cNvSpPr txBox="1">
            <a:spLocks noChangeArrowheads="1"/>
          </p:cNvSpPr>
          <p:nvPr/>
        </p:nvSpPr>
        <p:spPr bwMode="auto">
          <a:xfrm>
            <a:off x="228600" y="6324600"/>
            <a:ext cx="1828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ant Garde" charset="0"/>
                <a:ea typeface="ＭＳ Ｐゴシック" charset="0"/>
                <a:cs typeface="ＭＳ Ｐゴシック" charset="0"/>
              </a:defRPr>
            </a:lvl1pPr>
            <a:lvl2pPr marL="742950" indent="-285750">
              <a:defRPr sz="2400">
                <a:solidFill>
                  <a:schemeClr val="tx1"/>
                </a:solidFill>
                <a:latin typeface="Avant Garde" charset="0"/>
                <a:ea typeface="ＭＳ Ｐゴシック" charset="0"/>
              </a:defRPr>
            </a:lvl2pPr>
            <a:lvl3pPr marL="1143000" indent="-228600">
              <a:defRPr sz="2400">
                <a:solidFill>
                  <a:schemeClr val="tx1"/>
                </a:solidFill>
                <a:latin typeface="Avant Garde" charset="0"/>
                <a:ea typeface="ＭＳ Ｐゴシック" charset="0"/>
              </a:defRPr>
            </a:lvl3pPr>
            <a:lvl4pPr marL="1600200" indent="-228600">
              <a:defRPr sz="2400">
                <a:solidFill>
                  <a:schemeClr val="tx1"/>
                </a:solidFill>
                <a:latin typeface="Avant Garde" charset="0"/>
                <a:ea typeface="ＭＳ Ｐゴシック" charset="0"/>
              </a:defRPr>
            </a:lvl4pPr>
            <a:lvl5pPr marL="2057400" indent="-228600">
              <a:defRPr sz="2400">
                <a:solidFill>
                  <a:schemeClr val="tx1"/>
                </a:solidFill>
                <a:latin typeface="Avant Garde" charset="0"/>
                <a:ea typeface="ＭＳ Ｐゴシック" charset="0"/>
              </a:defRPr>
            </a:lvl5pPr>
            <a:lvl6pPr marL="2514600" indent="-228600" eaLnBrk="0" fontAlgn="base" hangingPunct="0">
              <a:spcBef>
                <a:spcPct val="0"/>
              </a:spcBef>
              <a:spcAft>
                <a:spcPct val="0"/>
              </a:spcAft>
              <a:defRPr sz="2400">
                <a:solidFill>
                  <a:schemeClr val="tx1"/>
                </a:solidFill>
                <a:latin typeface="Avant Garde" charset="0"/>
                <a:ea typeface="ＭＳ Ｐゴシック" charset="0"/>
              </a:defRPr>
            </a:lvl6pPr>
            <a:lvl7pPr marL="2971800" indent="-228600" eaLnBrk="0" fontAlgn="base" hangingPunct="0">
              <a:spcBef>
                <a:spcPct val="0"/>
              </a:spcBef>
              <a:spcAft>
                <a:spcPct val="0"/>
              </a:spcAft>
              <a:defRPr sz="2400">
                <a:solidFill>
                  <a:schemeClr val="tx1"/>
                </a:solidFill>
                <a:latin typeface="Avant Garde" charset="0"/>
                <a:ea typeface="ＭＳ Ｐゴシック" charset="0"/>
              </a:defRPr>
            </a:lvl7pPr>
            <a:lvl8pPr marL="3429000" indent="-228600" eaLnBrk="0" fontAlgn="base" hangingPunct="0">
              <a:spcBef>
                <a:spcPct val="0"/>
              </a:spcBef>
              <a:spcAft>
                <a:spcPct val="0"/>
              </a:spcAft>
              <a:defRPr sz="2400">
                <a:solidFill>
                  <a:schemeClr val="tx1"/>
                </a:solidFill>
                <a:latin typeface="Avant Garde" charset="0"/>
                <a:ea typeface="ＭＳ Ｐゴシック" charset="0"/>
              </a:defRPr>
            </a:lvl8pPr>
            <a:lvl9pPr marL="3886200" indent="-228600" eaLnBrk="0" fontAlgn="base" hangingPunct="0">
              <a:spcBef>
                <a:spcPct val="0"/>
              </a:spcBef>
              <a:spcAft>
                <a:spcPct val="0"/>
              </a:spcAft>
              <a:defRPr sz="2400">
                <a:solidFill>
                  <a:schemeClr val="tx1"/>
                </a:solidFill>
                <a:latin typeface="Avant Garde" charset="0"/>
                <a:ea typeface="ＭＳ Ｐゴシック" charset="0"/>
              </a:defRPr>
            </a:lvl9pPr>
          </a:lstStyle>
          <a:p>
            <a:r>
              <a:rPr lang="en-AU" sz="1800" dirty="0"/>
              <a:t>S. Chowdhury</a:t>
            </a:r>
          </a:p>
        </p:txBody>
      </p:sp>
    </p:spTree>
    <p:extLst>
      <p:ext uri="{BB962C8B-B14F-4D97-AF65-F5344CB8AC3E}">
        <p14:creationId xmlns:p14="http://schemas.microsoft.com/office/powerpoint/2010/main" val="175577605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152400" y="381000"/>
            <a:ext cx="8839200" cy="1143000"/>
          </a:xfrm>
        </p:spPr>
        <p:txBody>
          <a:bodyPr/>
          <a:lstStyle/>
          <a:p>
            <a:pPr algn="l"/>
            <a:r>
              <a:rPr lang="en-AU" sz="2800" dirty="0" smtClean="0">
                <a:solidFill>
                  <a:srgbClr val="0000FF"/>
                </a:solidFill>
              </a:rPr>
              <a:t>Mechanisms </a:t>
            </a:r>
            <a:r>
              <a:rPr lang="en-AU" sz="2800" dirty="0">
                <a:solidFill>
                  <a:srgbClr val="0000FF"/>
                </a:solidFill>
              </a:rPr>
              <a:t>in FAP gko liver:</a:t>
            </a:r>
            <a:br>
              <a:rPr lang="en-AU" sz="2800" dirty="0">
                <a:solidFill>
                  <a:srgbClr val="0000FF"/>
                </a:solidFill>
              </a:rPr>
            </a:br>
            <a:r>
              <a:rPr lang="en-AU" sz="2800" dirty="0">
                <a:solidFill>
                  <a:schemeClr val="tx1"/>
                </a:solidFill>
              </a:rPr>
              <a:t>Less </a:t>
            </a:r>
            <a:r>
              <a:rPr lang="en-AU" sz="2800" dirty="0" smtClean="0">
                <a:solidFill>
                  <a:schemeClr val="tx1"/>
                </a:solidFill>
              </a:rPr>
              <a:t>lipid:  Non-esterified fatty acids elevated</a:t>
            </a:r>
            <a:br>
              <a:rPr lang="en-AU" sz="2800" dirty="0" smtClean="0">
                <a:solidFill>
                  <a:schemeClr val="tx1"/>
                </a:solidFill>
              </a:rPr>
            </a:br>
            <a:r>
              <a:rPr lang="en-AU" sz="2800" dirty="0" smtClean="0">
                <a:solidFill>
                  <a:schemeClr val="tx1"/>
                </a:solidFill>
              </a:rPr>
              <a:t> [consistent with increased fat burning</a:t>
            </a:r>
            <a:r>
              <a:rPr lang="en-AU" sz="2800" dirty="0">
                <a:solidFill>
                  <a:schemeClr val="tx1"/>
                </a:solidFill>
              </a:rPr>
              <a:t>]</a:t>
            </a:r>
            <a:br>
              <a:rPr lang="en-AU" sz="2800" dirty="0">
                <a:solidFill>
                  <a:schemeClr val="tx1"/>
                </a:solidFill>
              </a:rPr>
            </a:br>
            <a:r>
              <a:rPr lang="en-AU" sz="2800" dirty="0">
                <a:solidFill>
                  <a:schemeClr val="tx1"/>
                </a:solidFill>
              </a:rPr>
              <a:t>FA import </a:t>
            </a:r>
            <a:r>
              <a:rPr lang="en-AU" sz="2800" dirty="0" smtClean="0">
                <a:solidFill>
                  <a:schemeClr val="tx1"/>
                </a:solidFill>
              </a:rPr>
              <a:t>(CD36) and </a:t>
            </a:r>
            <a:r>
              <a:rPr lang="en-AU" sz="2800" dirty="0" err="1">
                <a:solidFill>
                  <a:schemeClr val="tx1"/>
                </a:solidFill>
              </a:rPr>
              <a:t>lipogenic</a:t>
            </a:r>
            <a:r>
              <a:rPr lang="en-AU" sz="2800" dirty="0">
                <a:solidFill>
                  <a:schemeClr val="tx1"/>
                </a:solidFill>
              </a:rPr>
              <a:t> </a:t>
            </a:r>
            <a:r>
              <a:rPr lang="en-AU" sz="2800" dirty="0" smtClean="0">
                <a:solidFill>
                  <a:schemeClr val="tx1"/>
                </a:solidFill>
              </a:rPr>
              <a:t>(GK) genes down</a:t>
            </a:r>
            <a:endParaRPr lang="en-AU" sz="2800" dirty="0">
              <a:solidFill>
                <a:schemeClr val="tx1"/>
              </a:solidFill>
            </a:endParaRPr>
          </a:p>
        </p:txBody>
      </p:sp>
      <p:sp>
        <p:nvSpPr>
          <p:cNvPr id="2" name="TextBox 1"/>
          <p:cNvSpPr txBox="1"/>
          <p:nvPr/>
        </p:nvSpPr>
        <p:spPr>
          <a:xfrm>
            <a:off x="2895600" y="6324600"/>
            <a:ext cx="4111071" cy="369332"/>
          </a:xfrm>
          <a:prstGeom prst="rect">
            <a:avLst/>
          </a:prstGeom>
          <a:noFill/>
        </p:spPr>
        <p:txBody>
          <a:bodyPr wrap="none" rtlCol="0">
            <a:spAutoFit/>
          </a:bodyPr>
          <a:lstStyle/>
          <a:p>
            <a:r>
              <a:rPr lang="en-US" dirty="0">
                <a:latin typeface="Arial"/>
                <a:cs typeface="Arial"/>
              </a:rPr>
              <a:t>L</a:t>
            </a:r>
            <a:r>
              <a:rPr lang="en-US" dirty="0" smtClean="0">
                <a:latin typeface="Arial"/>
                <a:cs typeface="Arial"/>
              </a:rPr>
              <a:t>ower levels of CD36 and glucokinase</a:t>
            </a:r>
          </a:p>
        </p:txBody>
      </p:sp>
      <p:sp>
        <p:nvSpPr>
          <p:cNvPr id="8" name="TextBox 7"/>
          <p:cNvSpPr txBox="1"/>
          <p:nvPr/>
        </p:nvSpPr>
        <p:spPr>
          <a:xfrm>
            <a:off x="152400" y="5486400"/>
            <a:ext cx="5867400" cy="1138773"/>
          </a:xfrm>
          <a:prstGeom prst="rect">
            <a:avLst/>
          </a:prstGeom>
          <a:noFill/>
        </p:spPr>
        <p:txBody>
          <a:bodyPr wrap="square" rtlCol="0">
            <a:spAutoFit/>
          </a:bodyPr>
          <a:lstStyle/>
          <a:p>
            <a:r>
              <a:rPr lang="en-AU" sz="1600" dirty="0" smtClean="0">
                <a:solidFill>
                  <a:srgbClr val="FF0000"/>
                </a:solidFill>
              </a:rPr>
              <a:t>#</a:t>
            </a:r>
            <a:r>
              <a:rPr lang="en-AU" sz="1600" dirty="0" smtClean="0"/>
              <a:t> </a:t>
            </a:r>
            <a:r>
              <a:rPr lang="en-AU" sz="1600" dirty="0"/>
              <a:t>p</a:t>
            </a:r>
            <a:r>
              <a:rPr lang="en-AU" sz="1600" dirty="0" smtClean="0"/>
              <a:t> &lt; 0.05 compared to WT Chow</a:t>
            </a:r>
          </a:p>
          <a:p>
            <a:r>
              <a:rPr lang="en-AU" sz="2000" dirty="0" smtClean="0">
                <a:solidFill>
                  <a:srgbClr val="FF0000"/>
                </a:solidFill>
              </a:rPr>
              <a:t>*</a:t>
            </a:r>
            <a:r>
              <a:rPr lang="en-AU" sz="2000" dirty="0" smtClean="0"/>
              <a:t> </a:t>
            </a:r>
            <a:r>
              <a:rPr lang="en-AU" sz="1600" dirty="0"/>
              <a:t> </a:t>
            </a:r>
            <a:r>
              <a:rPr lang="en-AU" sz="1600" dirty="0" smtClean="0"/>
              <a:t>p </a:t>
            </a:r>
            <a:r>
              <a:rPr lang="en-AU" sz="1600" dirty="0"/>
              <a:t>&lt; 0.05 compared to WT </a:t>
            </a:r>
            <a:r>
              <a:rPr lang="en-AU" sz="1600" dirty="0" smtClean="0"/>
              <a:t>HFD</a:t>
            </a:r>
            <a:endParaRPr lang="en-AU" sz="1600" dirty="0"/>
          </a:p>
          <a:p>
            <a:endParaRPr lang="en-AU" sz="1600" dirty="0" smtClean="0"/>
          </a:p>
          <a:p>
            <a:r>
              <a:rPr lang="en-AU" sz="1600" dirty="0"/>
              <a:t> </a:t>
            </a:r>
            <a:r>
              <a:rPr lang="en-AU" sz="1600" dirty="0" smtClean="0"/>
              <a:t>                         </a:t>
            </a:r>
          </a:p>
        </p:txBody>
      </p:sp>
      <p:pic>
        <p:nvPicPr>
          <p:cNvPr id="9" name="Picture 8"/>
          <p:cNvPicPr>
            <a:picLocks noChangeAspect="1"/>
          </p:cNvPicPr>
          <p:nvPr/>
        </p:nvPicPr>
        <p:blipFill>
          <a:blip r:embed="rId2"/>
          <a:stretch>
            <a:fillRect/>
          </a:stretch>
        </p:blipFill>
        <p:spPr>
          <a:xfrm>
            <a:off x="952500" y="2247900"/>
            <a:ext cx="3327400" cy="3124200"/>
          </a:xfrm>
          <a:prstGeom prst="rect">
            <a:avLst/>
          </a:prstGeom>
        </p:spPr>
      </p:pic>
      <p:pic>
        <p:nvPicPr>
          <p:cNvPr id="12" name="Picture 11"/>
          <p:cNvPicPr>
            <a:picLocks noChangeAspect="1"/>
          </p:cNvPicPr>
          <p:nvPr/>
        </p:nvPicPr>
        <p:blipFill>
          <a:blip r:embed="rId3"/>
          <a:stretch>
            <a:fillRect/>
          </a:stretch>
        </p:blipFill>
        <p:spPr>
          <a:xfrm>
            <a:off x="5029200" y="2209800"/>
            <a:ext cx="3594100" cy="3162300"/>
          </a:xfrm>
          <a:prstGeom prst="rect">
            <a:avLst/>
          </a:prstGeom>
        </p:spPr>
      </p:pic>
    </p:spTree>
    <p:extLst>
      <p:ext uri="{BB962C8B-B14F-4D97-AF65-F5344CB8AC3E}">
        <p14:creationId xmlns:p14="http://schemas.microsoft.com/office/powerpoint/2010/main" val="12324173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a:xfrm>
            <a:off x="685800" y="304800"/>
            <a:ext cx="7772400" cy="1143000"/>
          </a:xfrm>
        </p:spPr>
        <p:txBody>
          <a:bodyPr/>
          <a:lstStyle/>
          <a:p>
            <a:r>
              <a:rPr lang="en-AU" dirty="0">
                <a:latin typeface="Avant Garde" charset="0"/>
                <a:ea typeface="ＭＳ Ｐゴシック" charset="0"/>
                <a:cs typeface="ＭＳ Ｐゴシック" charset="0"/>
              </a:rPr>
              <a:t>FAP </a:t>
            </a:r>
            <a:r>
              <a:rPr lang="en-AU" dirty="0" smtClean="0">
                <a:latin typeface="Avant Garde" charset="0"/>
                <a:ea typeface="ＭＳ Ｐゴシック" charset="0"/>
                <a:cs typeface="ＭＳ Ｐゴシック" charset="0"/>
              </a:rPr>
              <a:t>gko </a:t>
            </a:r>
            <a:r>
              <a:rPr lang="en-AU" dirty="0">
                <a:latin typeface="Avant Garde" charset="0"/>
                <a:ea typeface="ＭＳ Ｐゴシック" charset="0"/>
                <a:cs typeface="ＭＳ Ｐゴシック" charset="0"/>
              </a:rPr>
              <a:t>Mouse Phenotype</a:t>
            </a:r>
          </a:p>
        </p:txBody>
      </p:sp>
      <p:sp>
        <p:nvSpPr>
          <p:cNvPr id="24578" name="Content Placeholder 3"/>
          <p:cNvSpPr>
            <a:spLocks noGrp="1"/>
          </p:cNvSpPr>
          <p:nvPr>
            <p:ph sz="half" idx="2"/>
          </p:nvPr>
        </p:nvSpPr>
        <p:spPr>
          <a:xfrm>
            <a:off x="533400" y="1676400"/>
            <a:ext cx="5562600" cy="3200400"/>
          </a:xfrm>
        </p:spPr>
        <p:txBody>
          <a:bodyPr/>
          <a:lstStyle/>
          <a:p>
            <a:endParaRPr lang="en-AU" sz="2000" dirty="0">
              <a:latin typeface="Avant Garde" charset="0"/>
              <a:ea typeface="ＭＳ Ｐゴシック" charset="0"/>
              <a:cs typeface="ＭＳ Ｐゴシック" charset="0"/>
            </a:endParaRPr>
          </a:p>
          <a:p>
            <a:pPr marL="342900" lvl="1" indent="-342900">
              <a:buClr>
                <a:srgbClr val="ADD9B6"/>
              </a:buClr>
              <a:buSzPct val="140000"/>
              <a:buFont typeface="Times" charset="0"/>
              <a:buChar char="•"/>
            </a:pPr>
            <a:r>
              <a:rPr lang="en-AU" sz="2000" dirty="0">
                <a:latin typeface="Avant Garde" charset="0"/>
                <a:ea typeface="ＭＳ Ｐゴシック" charset="0"/>
                <a:cs typeface="ＭＳ Ｐゴシック" charset="0"/>
              </a:rPr>
              <a:t>Liver fibrosis </a:t>
            </a:r>
            <a:r>
              <a:rPr lang="en-AU" sz="2000" dirty="0" smtClean="0">
                <a:latin typeface="Avant Garde" charset="0"/>
                <a:ea typeface="ＭＳ Ｐゴシック" charset="0"/>
              </a:rPr>
              <a:t>CCl</a:t>
            </a:r>
            <a:r>
              <a:rPr lang="en-AU" sz="2000" baseline="-25000" dirty="0" smtClean="0">
                <a:latin typeface="Avant Garde" charset="0"/>
                <a:ea typeface="ＭＳ Ｐゴシック" charset="0"/>
              </a:rPr>
              <a:t>4</a:t>
            </a:r>
            <a:r>
              <a:rPr lang="en-AU" sz="2000" dirty="0" smtClean="0">
                <a:latin typeface="Avant Garde" charset="0"/>
                <a:ea typeface="ＭＳ Ｐゴシック" charset="0"/>
              </a:rPr>
              <a:t> </a:t>
            </a:r>
            <a:r>
              <a:rPr lang="en-AU" sz="2000" dirty="0" smtClean="0">
                <a:latin typeface="Avant Garde" charset="0"/>
                <a:ea typeface="ＭＳ Ｐゴシック" charset="0"/>
                <a:cs typeface="ＭＳ Ｐゴシック" charset="0"/>
              </a:rPr>
              <a:t>model</a:t>
            </a:r>
            <a:r>
              <a:rPr lang="en-AU" sz="2000" dirty="0">
                <a:latin typeface="Avant Garde" charset="0"/>
                <a:ea typeface="ＭＳ Ｐゴシック" charset="0"/>
                <a:cs typeface="ＭＳ Ｐゴシック" charset="0"/>
              </a:rPr>
              <a:t>:</a:t>
            </a:r>
          </a:p>
          <a:p>
            <a:pPr lvl="1"/>
            <a:r>
              <a:rPr lang="en-AU" sz="2000" dirty="0" smtClean="0">
                <a:latin typeface="Avant Garde" charset="0"/>
                <a:ea typeface="ＭＳ Ｐゴシック" charset="0"/>
              </a:rPr>
              <a:t>Less fibrosis</a:t>
            </a:r>
          </a:p>
          <a:p>
            <a:pPr lvl="1"/>
            <a:r>
              <a:rPr lang="en-AU" sz="2000" dirty="0">
                <a:latin typeface="Avant Garde" charset="0"/>
                <a:ea typeface="ＭＳ Ｐゴシック" charset="0"/>
              </a:rPr>
              <a:t>L</a:t>
            </a:r>
            <a:r>
              <a:rPr lang="en-AU" sz="2000" dirty="0" smtClean="0">
                <a:latin typeface="Avant Garde" charset="0"/>
                <a:ea typeface="ＭＳ Ｐゴシック" charset="0"/>
              </a:rPr>
              <a:t>ess inflammation [B cell clusters]</a:t>
            </a:r>
            <a:endParaRPr lang="en-AU" sz="2000" dirty="0">
              <a:latin typeface="Avant Garde" charset="0"/>
              <a:ea typeface="ＭＳ Ｐゴシック" charset="0"/>
            </a:endParaRPr>
          </a:p>
          <a:p>
            <a:pPr lvl="1"/>
            <a:endParaRPr lang="en-AU" sz="2000" dirty="0">
              <a:latin typeface="Avant Garde" charset="0"/>
              <a:ea typeface="ＭＳ Ｐゴシック" charset="0"/>
            </a:endParaRPr>
          </a:p>
          <a:p>
            <a:pPr lvl="1"/>
            <a:endParaRPr lang="en-AU" sz="1600" dirty="0">
              <a:latin typeface="Avant Garde" charset="0"/>
              <a:ea typeface="ＭＳ Ｐゴシック" charset="0"/>
            </a:endParaRPr>
          </a:p>
        </p:txBody>
      </p:sp>
      <p:pic>
        <p:nvPicPr>
          <p:cNvPr id="2457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752600"/>
            <a:ext cx="2660650"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6"/>
          <p:cNvPicPr>
            <a:picLocks noChangeAspect="1" noChangeArrowheads="1"/>
          </p:cNvPicPr>
          <p:nvPr/>
        </p:nvPicPr>
        <p:blipFill>
          <a:blip r:embed="rId5">
            <a:lum bright="8000" contrast="8000"/>
            <a:extLst>
              <a:ext uri="{28A0092B-C50C-407E-A947-70E740481C1C}">
                <a14:useLocalDpi xmlns:a14="http://schemas.microsoft.com/office/drawing/2010/main" val="0"/>
              </a:ext>
            </a:extLst>
          </a:blip>
          <a:srcRect/>
          <a:stretch>
            <a:fillRect/>
          </a:stretch>
        </p:blipFill>
        <p:spPr bwMode="auto">
          <a:xfrm>
            <a:off x="6019800" y="3784600"/>
            <a:ext cx="2663825"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Box 7"/>
          <p:cNvSpPr txBox="1">
            <a:spLocks noChangeArrowheads="1"/>
          </p:cNvSpPr>
          <p:nvPr/>
        </p:nvSpPr>
        <p:spPr bwMode="auto">
          <a:xfrm>
            <a:off x="6096000" y="17526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ant Garde" charset="0"/>
                <a:ea typeface="ＭＳ Ｐゴシック" charset="0"/>
                <a:cs typeface="ＭＳ Ｐゴシック" charset="0"/>
              </a:defRPr>
            </a:lvl1pPr>
            <a:lvl2pPr marL="742950" indent="-285750">
              <a:defRPr sz="2400">
                <a:solidFill>
                  <a:schemeClr val="tx1"/>
                </a:solidFill>
                <a:latin typeface="Avant Garde" charset="0"/>
                <a:ea typeface="ＭＳ Ｐゴシック" charset="0"/>
              </a:defRPr>
            </a:lvl2pPr>
            <a:lvl3pPr marL="1143000" indent="-228600">
              <a:defRPr sz="2400">
                <a:solidFill>
                  <a:schemeClr val="tx1"/>
                </a:solidFill>
                <a:latin typeface="Avant Garde" charset="0"/>
                <a:ea typeface="ＭＳ Ｐゴシック" charset="0"/>
              </a:defRPr>
            </a:lvl3pPr>
            <a:lvl4pPr marL="1600200" indent="-228600">
              <a:defRPr sz="2400">
                <a:solidFill>
                  <a:schemeClr val="tx1"/>
                </a:solidFill>
                <a:latin typeface="Avant Garde" charset="0"/>
                <a:ea typeface="ＭＳ Ｐゴシック" charset="0"/>
              </a:defRPr>
            </a:lvl4pPr>
            <a:lvl5pPr marL="2057400" indent="-228600">
              <a:defRPr sz="2400">
                <a:solidFill>
                  <a:schemeClr val="tx1"/>
                </a:solidFill>
                <a:latin typeface="Avant Garde" charset="0"/>
                <a:ea typeface="ＭＳ Ｐゴシック" charset="0"/>
              </a:defRPr>
            </a:lvl5pPr>
            <a:lvl6pPr marL="2514600" indent="-228600" eaLnBrk="0" fontAlgn="base" hangingPunct="0">
              <a:spcBef>
                <a:spcPct val="0"/>
              </a:spcBef>
              <a:spcAft>
                <a:spcPct val="0"/>
              </a:spcAft>
              <a:defRPr sz="2400">
                <a:solidFill>
                  <a:schemeClr val="tx1"/>
                </a:solidFill>
                <a:latin typeface="Avant Garde" charset="0"/>
                <a:ea typeface="ＭＳ Ｐゴシック" charset="0"/>
              </a:defRPr>
            </a:lvl6pPr>
            <a:lvl7pPr marL="2971800" indent="-228600" eaLnBrk="0" fontAlgn="base" hangingPunct="0">
              <a:spcBef>
                <a:spcPct val="0"/>
              </a:spcBef>
              <a:spcAft>
                <a:spcPct val="0"/>
              </a:spcAft>
              <a:defRPr sz="2400">
                <a:solidFill>
                  <a:schemeClr val="tx1"/>
                </a:solidFill>
                <a:latin typeface="Avant Garde" charset="0"/>
                <a:ea typeface="ＭＳ Ｐゴシック" charset="0"/>
              </a:defRPr>
            </a:lvl7pPr>
            <a:lvl8pPr marL="3429000" indent="-228600" eaLnBrk="0" fontAlgn="base" hangingPunct="0">
              <a:spcBef>
                <a:spcPct val="0"/>
              </a:spcBef>
              <a:spcAft>
                <a:spcPct val="0"/>
              </a:spcAft>
              <a:defRPr sz="2400">
                <a:solidFill>
                  <a:schemeClr val="tx1"/>
                </a:solidFill>
                <a:latin typeface="Avant Garde" charset="0"/>
                <a:ea typeface="ＭＳ Ｐゴシック" charset="0"/>
              </a:defRPr>
            </a:lvl8pPr>
            <a:lvl9pPr marL="3886200" indent="-228600" eaLnBrk="0" fontAlgn="base" hangingPunct="0">
              <a:spcBef>
                <a:spcPct val="0"/>
              </a:spcBef>
              <a:spcAft>
                <a:spcPct val="0"/>
              </a:spcAft>
              <a:defRPr sz="2400">
                <a:solidFill>
                  <a:schemeClr val="tx1"/>
                </a:solidFill>
                <a:latin typeface="Avant Garde" charset="0"/>
                <a:ea typeface="ＭＳ Ｐゴシック" charset="0"/>
              </a:defRPr>
            </a:lvl9pPr>
          </a:lstStyle>
          <a:p>
            <a:r>
              <a:rPr lang="en-AU" b="1"/>
              <a:t>WT</a:t>
            </a:r>
          </a:p>
        </p:txBody>
      </p:sp>
      <p:sp>
        <p:nvSpPr>
          <p:cNvPr id="24582" name="TextBox 8"/>
          <p:cNvSpPr txBox="1">
            <a:spLocks noChangeArrowheads="1"/>
          </p:cNvSpPr>
          <p:nvPr/>
        </p:nvSpPr>
        <p:spPr bwMode="auto">
          <a:xfrm>
            <a:off x="6096000" y="38100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vant Garde" charset="0"/>
                <a:ea typeface="ＭＳ Ｐゴシック" charset="0"/>
                <a:cs typeface="ＭＳ Ｐゴシック" charset="0"/>
              </a:defRPr>
            </a:lvl1pPr>
            <a:lvl2pPr marL="742950" indent="-285750">
              <a:defRPr sz="2400">
                <a:solidFill>
                  <a:schemeClr val="tx1"/>
                </a:solidFill>
                <a:latin typeface="Avant Garde" charset="0"/>
                <a:ea typeface="ＭＳ Ｐゴシック" charset="0"/>
              </a:defRPr>
            </a:lvl2pPr>
            <a:lvl3pPr marL="1143000" indent="-228600">
              <a:defRPr sz="2400">
                <a:solidFill>
                  <a:schemeClr val="tx1"/>
                </a:solidFill>
                <a:latin typeface="Avant Garde" charset="0"/>
                <a:ea typeface="ＭＳ Ｐゴシック" charset="0"/>
              </a:defRPr>
            </a:lvl3pPr>
            <a:lvl4pPr marL="1600200" indent="-228600">
              <a:defRPr sz="2400">
                <a:solidFill>
                  <a:schemeClr val="tx1"/>
                </a:solidFill>
                <a:latin typeface="Avant Garde" charset="0"/>
                <a:ea typeface="ＭＳ Ｐゴシック" charset="0"/>
              </a:defRPr>
            </a:lvl4pPr>
            <a:lvl5pPr marL="2057400" indent="-228600">
              <a:defRPr sz="2400">
                <a:solidFill>
                  <a:schemeClr val="tx1"/>
                </a:solidFill>
                <a:latin typeface="Avant Garde" charset="0"/>
                <a:ea typeface="ＭＳ Ｐゴシック" charset="0"/>
              </a:defRPr>
            </a:lvl5pPr>
            <a:lvl6pPr marL="2514600" indent="-228600" eaLnBrk="0" fontAlgn="base" hangingPunct="0">
              <a:spcBef>
                <a:spcPct val="0"/>
              </a:spcBef>
              <a:spcAft>
                <a:spcPct val="0"/>
              </a:spcAft>
              <a:defRPr sz="2400">
                <a:solidFill>
                  <a:schemeClr val="tx1"/>
                </a:solidFill>
                <a:latin typeface="Avant Garde" charset="0"/>
                <a:ea typeface="ＭＳ Ｐゴシック" charset="0"/>
              </a:defRPr>
            </a:lvl6pPr>
            <a:lvl7pPr marL="2971800" indent="-228600" eaLnBrk="0" fontAlgn="base" hangingPunct="0">
              <a:spcBef>
                <a:spcPct val="0"/>
              </a:spcBef>
              <a:spcAft>
                <a:spcPct val="0"/>
              </a:spcAft>
              <a:defRPr sz="2400">
                <a:solidFill>
                  <a:schemeClr val="tx1"/>
                </a:solidFill>
                <a:latin typeface="Avant Garde" charset="0"/>
                <a:ea typeface="ＭＳ Ｐゴシック" charset="0"/>
              </a:defRPr>
            </a:lvl7pPr>
            <a:lvl8pPr marL="3429000" indent="-228600" eaLnBrk="0" fontAlgn="base" hangingPunct="0">
              <a:spcBef>
                <a:spcPct val="0"/>
              </a:spcBef>
              <a:spcAft>
                <a:spcPct val="0"/>
              </a:spcAft>
              <a:defRPr sz="2400">
                <a:solidFill>
                  <a:schemeClr val="tx1"/>
                </a:solidFill>
                <a:latin typeface="Avant Garde" charset="0"/>
                <a:ea typeface="ＭＳ Ｐゴシック" charset="0"/>
              </a:defRPr>
            </a:lvl8pPr>
            <a:lvl9pPr marL="3886200" indent="-228600" eaLnBrk="0" fontAlgn="base" hangingPunct="0">
              <a:spcBef>
                <a:spcPct val="0"/>
              </a:spcBef>
              <a:spcAft>
                <a:spcPct val="0"/>
              </a:spcAft>
              <a:defRPr sz="2400">
                <a:solidFill>
                  <a:schemeClr val="tx1"/>
                </a:solidFill>
                <a:latin typeface="Avant Garde" charset="0"/>
                <a:ea typeface="ＭＳ Ｐゴシック" charset="0"/>
              </a:defRPr>
            </a:lvl9pPr>
          </a:lstStyle>
          <a:p>
            <a:r>
              <a:rPr lang="en-AU" b="1"/>
              <a:t>KO</a:t>
            </a:r>
          </a:p>
        </p:txBody>
      </p:sp>
      <p:sp>
        <p:nvSpPr>
          <p:cNvPr id="24583" name="TextBox 132"/>
          <p:cNvSpPr txBox="1">
            <a:spLocks noChangeArrowheads="1"/>
          </p:cNvSpPr>
          <p:nvPr/>
        </p:nvSpPr>
        <p:spPr bwMode="auto">
          <a:xfrm>
            <a:off x="7010400" y="6172200"/>
            <a:ext cx="10779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vant Garde" charset="0"/>
                <a:ea typeface="ＭＳ Ｐゴシック" charset="0"/>
                <a:cs typeface="ＭＳ Ｐゴシック" charset="0"/>
              </a:defRPr>
            </a:lvl1pPr>
            <a:lvl2pPr marL="742950" indent="-285750">
              <a:defRPr sz="2400">
                <a:solidFill>
                  <a:schemeClr val="tx1"/>
                </a:solidFill>
                <a:latin typeface="Avant Garde" charset="0"/>
                <a:ea typeface="ＭＳ Ｐゴシック" charset="0"/>
              </a:defRPr>
            </a:lvl2pPr>
            <a:lvl3pPr marL="1143000" indent="-228600">
              <a:defRPr sz="2400">
                <a:solidFill>
                  <a:schemeClr val="tx1"/>
                </a:solidFill>
                <a:latin typeface="Avant Garde" charset="0"/>
                <a:ea typeface="ＭＳ Ｐゴシック" charset="0"/>
              </a:defRPr>
            </a:lvl3pPr>
            <a:lvl4pPr marL="1600200" indent="-228600">
              <a:defRPr sz="2400">
                <a:solidFill>
                  <a:schemeClr val="tx1"/>
                </a:solidFill>
                <a:latin typeface="Avant Garde" charset="0"/>
                <a:ea typeface="ＭＳ Ｐゴシック" charset="0"/>
              </a:defRPr>
            </a:lvl4pPr>
            <a:lvl5pPr marL="2057400" indent="-228600">
              <a:defRPr sz="2400">
                <a:solidFill>
                  <a:schemeClr val="tx1"/>
                </a:solidFill>
                <a:latin typeface="Avant Garde" charset="0"/>
                <a:ea typeface="ＭＳ Ｐゴシック" charset="0"/>
              </a:defRPr>
            </a:lvl5pPr>
            <a:lvl6pPr marL="2514600" indent="-228600" eaLnBrk="0" fontAlgn="base" hangingPunct="0">
              <a:spcBef>
                <a:spcPct val="0"/>
              </a:spcBef>
              <a:spcAft>
                <a:spcPct val="0"/>
              </a:spcAft>
              <a:defRPr sz="2400">
                <a:solidFill>
                  <a:schemeClr val="tx1"/>
                </a:solidFill>
                <a:latin typeface="Avant Garde" charset="0"/>
                <a:ea typeface="ＭＳ Ｐゴシック" charset="0"/>
              </a:defRPr>
            </a:lvl6pPr>
            <a:lvl7pPr marL="2971800" indent="-228600" eaLnBrk="0" fontAlgn="base" hangingPunct="0">
              <a:spcBef>
                <a:spcPct val="0"/>
              </a:spcBef>
              <a:spcAft>
                <a:spcPct val="0"/>
              </a:spcAft>
              <a:defRPr sz="2400">
                <a:solidFill>
                  <a:schemeClr val="tx1"/>
                </a:solidFill>
                <a:latin typeface="Avant Garde" charset="0"/>
                <a:ea typeface="ＭＳ Ｐゴシック" charset="0"/>
              </a:defRPr>
            </a:lvl7pPr>
            <a:lvl8pPr marL="3429000" indent="-228600" eaLnBrk="0" fontAlgn="base" hangingPunct="0">
              <a:spcBef>
                <a:spcPct val="0"/>
              </a:spcBef>
              <a:spcAft>
                <a:spcPct val="0"/>
              </a:spcAft>
              <a:defRPr sz="2400">
                <a:solidFill>
                  <a:schemeClr val="tx1"/>
                </a:solidFill>
                <a:latin typeface="Avant Garde" charset="0"/>
                <a:ea typeface="ＭＳ Ｐゴシック" charset="0"/>
              </a:defRPr>
            </a:lvl8pPr>
            <a:lvl9pPr marL="3886200" indent="-228600" eaLnBrk="0" fontAlgn="base" hangingPunct="0">
              <a:spcBef>
                <a:spcPct val="0"/>
              </a:spcBef>
              <a:spcAft>
                <a:spcPct val="0"/>
              </a:spcAft>
              <a:defRPr sz="2400">
                <a:solidFill>
                  <a:schemeClr val="tx1"/>
                </a:solidFill>
                <a:latin typeface="Avant Garde" charset="0"/>
                <a:ea typeface="ＭＳ Ｐゴシック" charset="0"/>
              </a:defRPr>
            </a:lvl9pPr>
          </a:lstStyle>
          <a:p>
            <a:r>
              <a:rPr lang="en-US" sz="1600"/>
              <a:t>XM Wang</a:t>
            </a:r>
          </a:p>
        </p:txBody>
      </p:sp>
      <p:sp>
        <p:nvSpPr>
          <p:cNvPr id="2" name="TextBox 1"/>
          <p:cNvSpPr txBox="1"/>
          <p:nvPr/>
        </p:nvSpPr>
        <p:spPr>
          <a:xfrm>
            <a:off x="4572000" y="5638800"/>
            <a:ext cx="4325899" cy="369332"/>
          </a:xfrm>
          <a:prstGeom prst="rect">
            <a:avLst/>
          </a:prstGeom>
          <a:noFill/>
        </p:spPr>
        <p:txBody>
          <a:bodyPr wrap="none" rtlCol="0">
            <a:spAutoFit/>
          </a:bodyPr>
          <a:lstStyle/>
          <a:p>
            <a:r>
              <a:rPr lang="en-US" dirty="0" smtClean="0"/>
              <a:t>Sirius red stain of </a:t>
            </a:r>
            <a:r>
              <a:rPr lang="en-US" dirty="0" err="1" smtClean="0"/>
              <a:t>crosslinked</a:t>
            </a:r>
            <a:r>
              <a:rPr lang="en-US" dirty="0" smtClean="0"/>
              <a:t> collagen</a:t>
            </a:r>
            <a:endParaRPr lang="en-US" dirty="0"/>
          </a:p>
        </p:txBody>
      </p:sp>
      <p:graphicFrame>
        <p:nvGraphicFramePr>
          <p:cNvPr id="10" name="Object 3"/>
          <p:cNvGraphicFramePr>
            <a:graphicFrameLocks noChangeAspect="1"/>
          </p:cNvGraphicFramePr>
          <p:nvPr>
            <p:extLst>
              <p:ext uri="{D42A27DB-BD31-4B8C-83A1-F6EECF244321}">
                <p14:modId xmlns:p14="http://schemas.microsoft.com/office/powerpoint/2010/main" val="1039188448"/>
              </p:ext>
            </p:extLst>
          </p:nvPr>
        </p:nvGraphicFramePr>
        <p:xfrm>
          <a:off x="762000" y="4038600"/>
          <a:ext cx="2651429" cy="1979048"/>
        </p:xfrm>
        <a:graphic>
          <a:graphicData uri="http://schemas.openxmlformats.org/presentationml/2006/ole">
            <mc:AlternateContent xmlns:mc="http://schemas.openxmlformats.org/markup-compatibility/2006">
              <mc:Choice xmlns:v="urn:schemas-microsoft-com:vml" Requires="v">
                <p:oleObj spid="_x0000_s1257" name="Document" r:id="rId6" imgW="17676190" imgH="13193651" progId="Word.Document.8">
                  <p:embed/>
                </p:oleObj>
              </mc:Choice>
              <mc:Fallback>
                <p:oleObj name="Document" r:id="rId6" imgW="17676190" imgH="13193651" progId="Word.Documen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 y="4038600"/>
                        <a:ext cx="2651429" cy="197904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p:cNvSpPr/>
          <p:nvPr/>
        </p:nvSpPr>
        <p:spPr>
          <a:xfrm>
            <a:off x="914400" y="6019800"/>
            <a:ext cx="2404174" cy="369332"/>
          </a:xfrm>
          <a:prstGeom prst="rect">
            <a:avLst/>
          </a:prstGeom>
        </p:spPr>
        <p:txBody>
          <a:bodyPr wrap="none">
            <a:spAutoFit/>
          </a:bodyPr>
          <a:lstStyle/>
          <a:p>
            <a:r>
              <a:rPr lang="en-AU" dirty="0">
                <a:ea typeface="ＭＳ Ｐゴシック" charset="0"/>
              </a:rPr>
              <a:t>B cell </a:t>
            </a:r>
            <a:r>
              <a:rPr lang="en-AU" dirty="0" smtClean="0">
                <a:ea typeface="ＭＳ Ｐゴシック" charset="0"/>
              </a:rPr>
              <a:t>clusters in liver</a:t>
            </a:r>
            <a:endParaRPr lang="en-US" dirty="0"/>
          </a:p>
        </p:txBody>
      </p:sp>
    </p:spTree>
    <p:extLst>
      <p:ext uri="{BB962C8B-B14F-4D97-AF65-F5344CB8AC3E}">
        <p14:creationId xmlns:p14="http://schemas.microsoft.com/office/powerpoint/2010/main" val="30559693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33400"/>
            <a:ext cx="8763000" cy="838200"/>
          </a:xfrm>
        </p:spPr>
        <p:txBody>
          <a:bodyPr/>
          <a:lstStyle/>
          <a:p>
            <a:r>
              <a:rPr lang="en-US" dirty="0">
                <a:solidFill>
                  <a:srgbClr val="0000FF"/>
                </a:solidFill>
                <a:latin typeface="Arial" pitchFamily="34" charset="0"/>
                <a:cs typeface="Arial" pitchFamily="34" charset="0"/>
              </a:rPr>
              <a:t>D</a:t>
            </a:r>
            <a:r>
              <a:rPr lang="en-US" dirty="0" smtClean="0">
                <a:solidFill>
                  <a:srgbClr val="0000FF"/>
                </a:solidFill>
                <a:latin typeface="Arial" pitchFamily="34" charset="0"/>
                <a:cs typeface="Arial" pitchFamily="34" charset="0"/>
              </a:rPr>
              <a:t>iscussion:</a:t>
            </a:r>
            <a:br>
              <a:rPr lang="en-US" dirty="0" smtClean="0">
                <a:solidFill>
                  <a:srgbClr val="0000FF"/>
                </a:solidFill>
                <a:latin typeface="Arial" pitchFamily="34" charset="0"/>
                <a:cs typeface="Arial" pitchFamily="34" charset="0"/>
              </a:rPr>
            </a:br>
            <a:r>
              <a:rPr lang="en-US" dirty="0" smtClean="0">
                <a:solidFill>
                  <a:srgbClr val="0000FF"/>
                </a:solidFill>
                <a:latin typeface="Arial" pitchFamily="34" charset="0"/>
                <a:cs typeface="Arial" pitchFamily="34" charset="0"/>
              </a:rPr>
              <a:t/>
            </a:r>
            <a:br>
              <a:rPr lang="en-US" dirty="0" smtClean="0">
                <a:solidFill>
                  <a:srgbClr val="0000FF"/>
                </a:solidFill>
                <a:latin typeface="Arial" pitchFamily="34" charset="0"/>
                <a:cs typeface="Arial" pitchFamily="34" charset="0"/>
              </a:rPr>
            </a:br>
            <a:endParaRPr lang="en-US" dirty="0">
              <a:solidFill>
                <a:srgbClr val="0000FF"/>
              </a:solidFill>
              <a:latin typeface="Arial" pitchFamily="34" charset="0"/>
              <a:cs typeface="Arial" pitchFamily="34" charset="0"/>
            </a:endParaRPr>
          </a:p>
        </p:txBody>
      </p:sp>
      <p:sp>
        <p:nvSpPr>
          <p:cNvPr id="3" name="Rectangle 2"/>
          <p:cNvSpPr/>
          <p:nvPr/>
        </p:nvSpPr>
        <p:spPr>
          <a:xfrm>
            <a:off x="152400" y="762000"/>
            <a:ext cx="8915400" cy="4708981"/>
          </a:xfrm>
          <a:prstGeom prst="rect">
            <a:avLst/>
          </a:prstGeom>
        </p:spPr>
        <p:txBody>
          <a:bodyPr wrap="square">
            <a:spAutoFit/>
          </a:bodyPr>
          <a:lstStyle/>
          <a:p>
            <a:pPr marL="457200" indent="-457200">
              <a:buFont typeface="Arial"/>
              <a:buChar char="•"/>
            </a:pPr>
            <a:r>
              <a:rPr lang="en-US" sz="2000" b="1" dirty="0" smtClean="0">
                <a:latin typeface="Arial"/>
                <a:cs typeface="Arial"/>
              </a:rPr>
              <a:t>DPP4</a:t>
            </a:r>
            <a:r>
              <a:rPr lang="en-US" sz="2000" dirty="0" smtClean="0">
                <a:latin typeface="Arial"/>
                <a:cs typeface="Arial"/>
              </a:rPr>
              <a:t> inhibition lessens steatosis and possibly fibrosis.</a:t>
            </a:r>
          </a:p>
          <a:p>
            <a:pPr marL="457200" indent="-457200">
              <a:buFont typeface="Arial"/>
              <a:buChar char="•"/>
            </a:pPr>
            <a:r>
              <a:rPr lang="en-US" sz="2000" b="1" dirty="0" smtClean="0">
                <a:latin typeface="Arial"/>
                <a:cs typeface="Arial"/>
              </a:rPr>
              <a:t>DPP4</a:t>
            </a:r>
            <a:r>
              <a:rPr lang="en-US" sz="2000" dirty="0" smtClean="0">
                <a:latin typeface="Arial"/>
                <a:cs typeface="Arial"/>
              </a:rPr>
              <a:t> may be a liver damage biomarker; possibly of apoptosis.</a:t>
            </a:r>
          </a:p>
          <a:p>
            <a:pPr marL="457200" indent="-457200">
              <a:buFont typeface="Arial"/>
              <a:buChar char="•"/>
            </a:pPr>
            <a:endParaRPr lang="en-US" sz="2000" dirty="0" smtClean="0">
              <a:latin typeface="Arial"/>
              <a:cs typeface="Arial"/>
            </a:endParaRPr>
          </a:p>
          <a:p>
            <a:pPr marL="457200" indent="-457200">
              <a:buFont typeface="Arial"/>
              <a:buChar char="•"/>
            </a:pPr>
            <a:r>
              <a:rPr lang="en-US" sz="2000" b="1" dirty="0">
                <a:latin typeface="Arial"/>
                <a:cs typeface="Arial"/>
              </a:rPr>
              <a:t>FAP</a:t>
            </a:r>
            <a:r>
              <a:rPr lang="en-US" sz="2000" dirty="0">
                <a:latin typeface="Arial"/>
                <a:cs typeface="Arial"/>
              </a:rPr>
              <a:t> is fibrosis </a:t>
            </a:r>
            <a:r>
              <a:rPr lang="en-US" sz="2000" dirty="0" smtClean="0">
                <a:latin typeface="Arial"/>
                <a:cs typeface="Arial"/>
              </a:rPr>
              <a:t>associated;    highly upregulated in activated mesenchymal and stellate cells in liver. </a:t>
            </a:r>
          </a:p>
          <a:p>
            <a:pPr marL="457200" indent="-457200">
              <a:buFont typeface="Arial"/>
              <a:buChar char="•"/>
            </a:pPr>
            <a:r>
              <a:rPr lang="en-US" sz="2000" b="1" dirty="0" smtClean="0">
                <a:latin typeface="Arial"/>
                <a:cs typeface="Arial"/>
              </a:rPr>
              <a:t>FAP</a:t>
            </a:r>
            <a:r>
              <a:rPr lang="en-US" sz="2000" dirty="0" smtClean="0">
                <a:latin typeface="Arial"/>
                <a:cs typeface="Arial"/>
              </a:rPr>
              <a:t> gko mouse has less fibrosis and less steatosis, and improved glucose tolerance and insulin sensitivity.</a:t>
            </a:r>
          </a:p>
          <a:p>
            <a:pPr marL="457200" indent="-457200">
              <a:buFont typeface="Arial"/>
              <a:buChar char="•"/>
            </a:pPr>
            <a:r>
              <a:rPr lang="en-US" sz="2000" dirty="0" smtClean="0">
                <a:latin typeface="Arial"/>
                <a:cs typeface="Arial"/>
              </a:rPr>
              <a:t>Mechanism may involve increased fat burning, less FA uptake, less lipogenesis</a:t>
            </a:r>
            <a:r>
              <a:rPr lang="en-US" sz="2000" dirty="0" smtClean="0">
                <a:solidFill>
                  <a:srgbClr val="FF6600"/>
                </a:solidFill>
                <a:latin typeface="Arial"/>
                <a:cs typeface="Arial"/>
              </a:rPr>
              <a:t>.</a:t>
            </a:r>
          </a:p>
          <a:p>
            <a:pPr marL="457200" indent="-457200">
              <a:buFont typeface="Arial"/>
              <a:buChar char="•"/>
            </a:pPr>
            <a:r>
              <a:rPr lang="en-US" sz="2000" dirty="0">
                <a:latin typeface="Arial"/>
                <a:cs typeface="Arial"/>
              </a:rPr>
              <a:t>How FAP lowers insulin is not known [not GLP1]</a:t>
            </a:r>
            <a:r>
              <a:rPr lang="en-US" sz="2000" dirty="0" smtClean="0">
                <a:latin typeface="Arial"/>
                <a:cs typeface="Arial"/>
              </a:rPr>
              <a:t>. [leptin?]</a:t>
            </a:r>
            <a:endParaRPr lang="en-US" sz="2000" dirty="0">
              <a:latin typeface="Arial"/>
              <a:cs typeface="Arial"/>
            </a:endParaRPr>
          </a:p>
          <a:p>
            <a:pPr marL="457200" indent="-457200">
              <a:buFont typeface="Arial"/>
              <a:buChar char="•"/>
            </a:pPr>
            <a:r>
              <a:rPr lang="en-AU" sz="2000" dirty="0" smtClean="0">
                <a:latin typeface="Arial"/>
                <a:cs typeface="Arial"/>
              </a:rPr>
              <a:t>Need to discover FAP substrates.</a:t>
            </a:r>
            <a:endParaRPr lang="en-AU" sz="2000" dirty="0">
              <a:latin typeface="Arial"/>
              <a:cs typeface="Arial"/>
            </a:endParaRPr>
          </a:p>
          <a:p>
            <a:pPr marL="457200" indent="-457200">
              <a:buFont typeface="Arial"/>
              <a:buChar char="•"/>
            </a:pPr>
            <a:r>
              <a:rPr lang="en-AU" sz="2000" dirty="0" smtClean="0">
                <a:latin typeface="Arial"/>
                <a:cs typeface="Arial"/>
              </a:rPr>
              <a:t>Potential for dual blockade of DPP4 and FAP </a:t>
            </a:r>
            <a:r>
              <a:rPr lang="en-AU" sz="2000" dirty="0">
                <a:latin typeface="Arial"/>
                <a:cs typeface="Arial"/>
              </a:rPr>
              <a:t>t</a:t>
            </a:r>
            <a:r>
              <a:rPr lang="en-AU" sz="2000" dirty="0" smtClean="0">
                <a:latin typeface="Arial"/>
                <a:cs typeface="Arial"/>
              </a:rPr>
              <a:t>o improve glycaemic parameters.</a:t>
            </a:r>
          </a:p>
          <a:p>
            <a:pPr marL="457200" indent="-457200">
              <a:buFont typeface="Arial"/>
              <a:buChar char="•"/>
            </a:pPr>
            <a:endParaRPr lang="en-AU" sz="2000" dirty="0">
              <a:latin typeface="Arial"/>
              <a:cs typeface="Arial"/>
            </a:endParaRPr>
          </a:p>
          <a:p>
            <a:pPr marL="457200" indent="-457200">
              <a:buFont typeface="Arial"/>
              <a:buChar char="•"/>
            </a:pPr>
            <a:r>
              <a:rPr lang="en-AU" sz="2000" dirty="0" smtClean="0">
                <a:latin typeface="Arial"/>
                <a:cs typeface="Arial"/>
              </a:rPr>
              <a:t>Potential for DPP4, FAP and/or their substrates to become biomarkers.</a:t>
            </a:r>
            <a:endParaRPr lang="en-US" sz="2000" dirty="0">
              <a:latin typeface="Arial"/>
              <a:cs typeface="Arial"/>
            </a:endParaRPr>
          </a:p>
        </p:txBody>
      </p:sp>
      <p:sp>
        <p:nvSpPr>
          <p:cNvPr id="9" name="Title 1"/>
          <p:cNvSpPr txBox="1">
            <a:spLocks/>
          </p:cNvSpPr>
          <p:nvPr/>
        </p:nvSpPr>
        <p:spPr bwMode="auto">
          <a:xfrm>
            <a:off x="609600" y="5638800"/>
            <a:ext cx="83058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i="0" u="none" strike="noStrike" kern="0" cap="none" spc="0" normalizeH="0" baseline="0" noProof="0" dirty="0">
              <a:ln>
                <a:noFill/>
              </a:ln>
              <a:effectLst/>
              <a:uLnTx/>
              <a:uFillTx/>
              <a:latin typeface="Arial" pitchFamily="34" charset="0"/>
              <a:cs typeface="Arial" pitchFamily="34" charset="0"/>
            </a:endParaRPr>
          </a:p>
        </p:txBody>
      </p:sp>
    </p:spTree>
    <p:extLst>
      <p:ext uri="{BB962C8B-B14F-4D97-AF65-F5344CB8AC3E}">
        <p14:creationId xmlns:p14="http://schemas.microsoft.com/office/powerpoint/2010/main" val="9787490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ChangeArrowheads="1"/>
          </p:cNvSpPr>
          <p:nvPr/>
        </p:nvSpPr>
        <p:spPr bwMode="auto">
          <a:xfrm>
            <a:off x="990600" y="4876800"/>
            <a:ext cx="3886200" cy="1569660"/>
          </a:xfrm>
          <a:prstGeom prst="rect">
            <a:avLst/>
          </a:prstGeom>
          <a:noFill/>
          <a:ln w="9525">
            <a:noFill/>
            <a:miter lim="800000"/>
            <a:headEnd/>
            <a:tailEnd/>
          </a:ln>
        </p:spPr>
        <p:txBody>
          <a:bodyPr wrap="square">
            <a:spAutoFit/>
          </a:bodyPr>
          <a:lstStyle/>
          <a:p>
            <a:r>
              <a:rPr lang="en-US" sz="1200" dirty="0" smtClean="0"/>
              <a:t>A.W</a:t>
            </a:r>
            <a:r>
              <a:rPr lang="en-US" sz="1200" dirty="0"/>
              <a:t>. Morrow Gastroenterology and </a:t>
            </a:r>
            <a:r>
              <a:rPr lang="en-US" sz="1200" dirty="0" smtClean="0"/>
              <a:t>Liver Centre</a:t>
            </a:r>
          </a:p>
          <a:p>
            <a:r>
              <a:rPr lang="en-US" sz="1200" dirty="0" smtClean="0"/>
              <a:t>Department </a:t>
            </a:r>
            <a:r>
              <a:rPr lang="en-US" sz="1200" dirty="0"/>
              <a:t>of </a:t>
            </a:r>
            <a:r>
              <a:rPr lang="en-US" sz="1200" dirty="0" smtClean="0"/>
              <a:t>Endocrinology</a:t>
            </a:r>
          </a:p>
          <a:p>
            <a:r>
              <a:rPr lang="en-US" sz="1200" dirty="0" smtClean="0"/>
              <a:t>Royal </a:t>
            </a:r>
            <a:r>
              <a:rPr lang="en-US" sz="1200" dirty="0"/>
              <a:t>Prince Alfred Hospital</a:t>
            </a:r>
          </a:p>
          <a:p>
            <a:endParaRPr lang="en-US" sz="1200" dirty="0" smtClean="0"/>
          </a:p>
          <a:p>
            <a:endParaRPr lang="en-US" sz="1200" dirty="0" smtClean="0"/>
          </a:p>
          <a:p>
            <a:r>
              <a:rPr lang="en-US" sz="1200" dirty="0"/>
              <a:t>Sydney Medical School</a:t>
            </a:r>
          </a:p>
          <a:p>
            <a:r>
              <a:rPr lang="en-US" sz="1200" smtClean="0"/>
              <a:t>   </a:t>
            </a:r>
            <a:r>
              <a:rPr lang="en-US" sz="1200" dirty="0" smtClean="0"/>
              <a:t>and Charles Perkins Centre</a:t>
            </a:r>
          </a:p>
          <a:p>
            <a:r>
              <a:rPr lang="en-US" sz="1200" dirty="0" smtClean="0"/>
              <a:t>University </a:t>
            </a:r>
            <a:r>
              <a:rPr lang="en-US" sz="1200" dirty="0"/>
              <a:t>of Sydney</a:t>
            </a:r>
          </a:p>
        </p:txBody>
      </p:sp>
      <p:pic>
        <p:nvPicPr>
          <p:cNvPr id="15363" name="Picture 4"/>
          <p:cNvPicPr>
            <a:picLocks noChangeAspect="1" noChangeArrowheads="1"/>
          </p:cNvPicPr>
          <p:nvPr/>
        </p:nvPicPr>
        <p:blipFill>
          <a:blip r:embed="rId3"/>
          <a:srcRect/>
          <a:stretch>
            <a:fillRect/>
          </a:stretch>
        </p:blipFill>
        <p:spPr bwMode="auto">
          <a:xfrm>
            <a:off x="219075" y="4787682"/>
            <a:ext cx="771525" cy="876300"/>
          </a:xfrm>
          <a:prstGeom prst="rect">
            <a:avLst/>
          </a:prstGeom>
          <a:noFill/>
          <a:ln w="9525">
            <a:noFill/>
            <a:miter lim="800000"/>
            <a:headEnd/>
            <a:tailEnd/>
          </a:ln>
        </p:spPr>
      </p:pic>
      <p:pic>
        <p:nvPicPr>
          <p:cNvPr id="15364" name="Picture 6"/>
          <p:cNvPicPr>
            <a:picLocks noChangeAspect="1" noChangeArrowheads="1"/>
          </p:cNvPicPr>
          <p:nvPr/>
        </p:nvPicPr>
        <p:blipFill>
          <a:blip r:embed="rId4"/>
          <a:srcRect/>
          <a:stretch>
            <a:fillRect/>
          </a:stretch>
        </p:blipFill>
        <p:spPr bwMode="auto">
          <a:xfrm>
            <a:off x="228600" y="5638800"/>
            <a:ext cx="762000" cy="800100"/>
          </a:xfrm>
          <a:prstGeom prst="rect">
            <a:avLst/>
          </a:prstGeom>
          <a:noFill/>
          <a:ln w="9525">
            <a:noFill/>
            <a:miter lim="800000"/>
            <a:headEnd/>
            <a:tailEnd/>
          </a:ln>
        </p:spPr>
      </p:pic>
      <p:sp>
        <p:nvSpPr>
          <p:cNvPr id="15365" name="TextBox 9"/>
          <p:cNvSpPr txBox="1">
            <a:spLocks noChangeArrowheads="1"/>
          </p:cNvSpPr>
          <p:nvPr/>
        </p:nvSpPr>
        <p:spPr bwMode="auto">
          <a:xfrm>
            <a:off x="152400" y="294382"/>
            <a:ext cx="8839200" cy="584776"/>
          </a:xfrm>
          <a:prstGeom prst="rect">
            <a:avLst/>
          </a:prstGeom>
          <a:noFill/>
          <a:ln w="9525">
            <a:noFill/>
            <a:miter lim="800000"/>
            <a:headEnd/>
            <a:tailEnd/>
          </a:ln>
        </p:spPr>
        <p:txBody>
          <a:bodyPr wrap="square">
            <a:spAutoFit/>
          </a:bodyPr>
          <a:lstStyle/>
          <a:p>
            <a:pPr algn="ctr"/>
            <a:r>
              <a:rPr lang="en-US" sz="3200" b="1" dirty="0" smtClean="0">
                <a:solidFill>
                  <a:srgbClr val="0000FF"/>
                </a:solidFill>
                <a:latin typeface="Arial" pitchFamily="34" charset="0"/>
                <a:cs typeface="Arial" pitchFamily="34" charset="0"/>
              </a:rPr>
              <a:t>ACKNOWLEDGEMENTS</a:t>
            </a:r>
            <a:r>
              <a:rPr lang="en-AU" sz="3200" dirty="0" smtClean="0">
                <a:latin typeface="Arial" pitchFamily="34" charset="0"/>
                <a:cs typeface="Arial" pitchFamily="34" charset="0"/>
              </a:rPr>
              <a:t> </a:t>
            </a:r>
            <a:endParaRPr lang="en-US" sz="3200" dirty="0">
              <a:solidFill>
                <a:srgbClr val="0000FF"/>
              </a:solidFill>
              <a:latin typeface="Arial" pitchFamily="34" charset="0"/>
              <a:cs typeface="Arial" pitchFamily="34" charset="0"/>
            </a:endParaRPr>
          </a:p>
        </p:txBody>
      </p:sp>
      <p:pic>
        <p:nvPicPr>
          <p:cNvPr id="2" name="Picture 1" descr="UNSW.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2438400"/>
            <a:ext cx="1905000" cy="697871"/>
          </a:xfrm>
          <a:prstGeom prst="rect">
            <a:avLst/>
          </a:prstGeom>
        </p:spPr>
      </p:pic>
      <p:sp>
        <p:nvSpPr>
          <p:cNvPr id="10" name="TextBox 9"/>
          <p:cNvSpPr txBox="1">
            <a:spLocks noChangeArrowheads="1"/>
          </p:cNvSpPr>
          <p:nvPr/>
        </p:nvSpPr>
        <p:spPr bwMode="auto">
          <a:xfrm>
            <a:off x="304800" y="990600"/>
            <a:ext cx="2209800" cy="2246769"/>
          </a:xfrm>
          <a:prstGeom prst="rect">
            <a:avLst/>
          </a:prstGeom>
          <a:noFill/>
          <a:ln w="9525">
            <a:noFill/>
            <a:miter lim="800000"/>
            <a:headEnd/>
            <a:tailEnd/>
          </a:ln>
        </p:spPr>
        <p:txBody>
          <a:bodyPr wrap="square">
            <a:spAutoFit/>
          </a:bodyPr>
          <a:lstStyle/>
          <a:p>
            <a:r>
              <a:rPr lang="en-AU" sz="1400" dirty="0" smtClean="0">
                <a:latin typeface="Arial" pitchFamily="34" charset="0"/>
                <a:cs typeface="Arial" pitchFamily="34" charset="0"/>
              </a:rPr>
              <a:t>GORRELL LAB</a:t>
            </a:r>
          </a:p>
          <a:p>
            <a:r>
              <a:rPr lang="en-AU" sz="1400" dirty="0" smtClean="0">
                <a:latin typeface="Arial" pitchFamily="34" charset="0"/>
                <a:cs typeface="Arial" pitchFamily="34" charset="0"/>
              </a:rPr>
              <a:t>MD Gorrell PhD</a:t>
            </a:r>
          </a:p>
          <a:p>
            <a:r>
              <a:rPr lang="en-AU" sz="1400" dirty="0" smtClean="0">
                <a:latin typeface="Arial" pitchFamily="34" charset="0"/>
                <a:cs typeface="Arial" pitchFamily="34" charset="0"/>
              </a:rPr>
              <a:t>FM Keane PhD  </a:t>
            </a:r>
          </a:p>
          <a:p>
            <a:r>
              <a:rPr lang="en-AU" sz="1400" dirty="0" smtClean="0">
                <a:latin typeface="Arial" pitchFamily="34" charset="0"/>
                <a:cs typeface="Arial" pitchFamily="34" charset="0"/>
              </a:rPr>
              <a:t>S Chowdhury</a:t>
            </a:r>
          </a:p>
          <a:p>
            <a:r>
              <a:rPr lang="en-AU" sz="1400" dirty="0" smtClean="0">
                <a:latin typeface="Arial" pitchFamily="34" charset="0"/>
                <a:cs typeface="Arial" pitchFamily="34" charset="0"/>
              </a:rPr>
              <a:t>AJ Ribeiro</a:t>
            </a:r>
          </a:p>
          <a:p>
            <a:r>
              <a:rPr lang="en-AU" sz="1400" dirty="0" smtClean="0">
                <a:latin typeface="Arial" pitchFamily="34" charset="0"/>
                <a:cs typeface="Arial" pitchFamily="34" charset="0"/>
              </a:rPr>
              <a:t>EJ Hamson  </a:t>
            </a:r>
          </a:p>
          <a:p>
            <a:r>
              <a:rPr lang="en-AU" sz="1400" dirty="0" smtClean="0">
                <a:latin typeface="Arial" pitchFamily="34" charset="0"/>
                <a:cs typeface="Arial" pitchFamily="34" charset="0"/>
              </a:rPr>
              <a:t>MG Gall</a:t>
            </a:r>
          </a:p>
          <a:p>
            <a:r>
              <a:rPr lang="en-AU" sz="1400" dirty="0" smtClean="0">
                <a:latin typeface="Arial" pitchFamily="34" charset="0"/>
                <a:cs typeface="Arial" pitchFamily="34" charset="0"/>
              </a:rPr>
              <a:t>XM Wang PhD</a:t>
            </a:r>
          </a:p>
          <a:p>
            <a:r>
              <a:rPr lang="en-AU" sz="1400" dirty="0" smtClean="0">
                <a:latin typeface="Arial" pitchFamily="34" charset="0"/>
                <a:cs typeface="Arial" pitchFamily="34" charset="0"/>
              </a:rPr>
              <a:t>DMT Yu PhD</a:t>
            </a:r>
          </a:p>
          <a:p>
            <a:pPr algn="ctr"/>
            <a:endParaRPr lang="en-US" sz="1400" dirty="0">
              <a:latin typeface="Arial" pitchFamily="34" charset="0"/>
              <a:cs typeface="Arial" pitchFamily="34" charset="0"/>
            </a:endParaRPr>
          </a:p>
        </p:txBody>
      </p:sp>
      <p:sp>
        <p:nvSpPr>
          <p:cNvPr id="11" name="TextBox 10"/>
          <p:cNvSpPr txBox="1">
            <a:spLocks noChangeArrowheads="1"/>
          </p:cNvSpPr>
          <p:nvPr/>
        </p:nvSpPr>
        <p:spPr bwMode="auto">
          <a:xfrm>
            <a:off x="2057400" y="1143000"/>
            <a:ext cx="3048000" cy="1169551"/>
          </a:xfrm>
          <a:prstGeom prst="rect">
            <a:avLst/>
          </a:prstGeom>
          <a:noFill/>
          <a:ln w="9525">
            <a:noFill/>
            <a:miter lim="800000"/>
            <a:headEnd/>
            <a:tailEnd/>
          </a:ln>
        </p:spPr>
        <p:txBody>
          <a:bodyPr wrap="square">
            <a:spAutoFit/>
          </a:bodyPr>
          <a:lstStyle/>
          <a:p>
            <a:r>
              <a:rPr lang="en-AU" sz="1400" dirty="0" smtClean="0">
                <a:latin typeface="Arial" pitchFamily="34" charset="0"/>
                <a:cs typeface="Arial" pitchFamily="34" charset="0"/>
              </a:rPr>
              <a:t>TUFTS University</a:t>
            </a:r>
          </a:p>
          <a:p>
            <a:r>
              <a:rPr lang="en-AU" sz="1400" dirty="0" smtClean="0">
                <a:latin typeface="Arial" pitchFamily="34" charset="0"/>
                <a:cs typeface="Arial" pitchFamily="34" charset="0"/>
              </a:rPr>
              <a:t>W W Bachovchin PhD</a:t>
            </a:r>
          </a:p>
          <a:p>
            <a:r>
              <a:rPr lang="en-AU" sz="1400" dirty="0" smtClean="0">
                <a:latin typeface="Arial" pitchFamily="34" charset="0"/>
                <a:cs typeface="Arial" pitchFamily="34" charset="0"/>
              </a:rPr>
              <a:t>Jack Lai PhD</a:t>
            </a:r>
          </a:p>
          <a:p>
            <a:r>
              <a:rPr lang="en-AU" sz="1400" dirty="0" smtClean="0">
                <a:latin typeface="Arial" pitchFamily="34" charset="0"/>
                <a:cs typeface="Arial" pitchFamily="34" charset="0"/>
              </a:rPr>
              <a:t>W Wu PhD </a:t>
            </a:r>
          </a:p>
          <a:p>
            <a:r>
              <a:rPr lang="en-AU" sz="1400" dirty="0" smtClean="0">
                <a:latin typeface="Arial" pitchFamily="34" charset="0"/>
                <a:cs typeface="Arial" pitchFamily="34" charset="0"/>
              </a:rPr>
              <a:t>    For 3144-AMC,  ARI-3996 </a:t>
            </a:r>
          </a:p>
        </p:txBody>
      </p:sp>
      <p:sp>
        <p:nvSpPr>
          <p:cNvPr id="12" name="TextBox 11"/>
          <p:cNvSpPr txBox="1">
            <a:spLocks noChangeArrowheads="1"/>
          </p:cNvSpPr>
          <p:nvPr/>
        </p:nvSpPr>
        <p:spPr bwMode="auto">
          <a:xfrm>
            <a:off x="4572000" y="2133600"/>
            <a:ext cx="2971800" cy="1384995"/>
          </a:xfrm>
          <a:prstGeom prst="rect">
            <a:avLst/>
          </a:prstGeom>
          <a:noFill/>
          <a:ln w="9525">
            <a:noFill/>
            <a:miter lim="800000"/>
            <a:headEnd/>
            <a:tailEnd/>
          </a:ln>
        </p:spPr>
        <p:txBody>
          <a:bodyPr wrap="square">
            <a:spAutoFit/>
          </a:bodyPr>
          <a:lstStyle/>
          <a:p>
            <a:r>
              <a:rPr lang="en-AU" sz="1400" dirty="0" smtClean="0">
                <a:latin typeface="Arial" pitchFamily="34" charset="0"/>
                <a:cs typeface="Arial" pitchFamily="34" charset="0"/>
              </a:rPr>
              <a:t>UNSW:   ZEKRY / LLOYD LAB</a:t>
            </a:r>
          </a:p>
          <a:p>
            <a:r>
              <a:rPr lang="en-AU" sz="1400" dirty="0" smtClean="0">
                <a:latin typeface="Arial" pitchFamily="34" charset="0"/>
                <a:cs typeface="Arial" pitchFamily="34" charset="0"/>
              </a:rPr>
              <a:t>A Lloyd MD PhD</a:t>
            </a:r>
          </a:p>
          <a:p>
            <a:r>
              <a:rPr lang="en-AU" sz="1400" dirty="0" smtClean="0">
                <a:latin typeface="Arial" pitchFamily="34" charset="0"/>
                <a:cs typeface="Arial" pitchFamily="34" charset="0"/>
              </a:rPr>
              <a:t>A Zekry MD PhD</a:t>
            </a:r>
          </a:p>
          <a:p>
            <a:r>
              <a:rPr lang="en-AU" sz="1400" dirty="0" smtClean="0">
                <a:latin typeface="Arial" pitchFamily="34" charset="0"/>
                <a:cs typeface="Arial" pitchFamily="34" charset="0"/>
              </a:rPr>
              <a:t>N Nguyen PhD</a:t>
            </a:r>
            <a:endParaRPr lang="en-AU" sz="1400" baseline="30000" dirty="0" smtClean="0">
              <a:latin typeface="Arial" pitchFamily="34" charset="0"/>
              <a:cs typeface="Arial" pitchFamily="34" charset="0"/>
            </a:endParaRPr>
          </a:p>
          <a:p>
            <a:r>
              <a:rPr lang="en-AU" sz="1400" dirty="0" smtClean="0">
                <a:latin typeface="Arial" pitchFamily="34" charset="0"/>
                <a:cs typeface="Arial" pitchFamily="34" charset="0"/>
              </a:rPr>
              <a:t>K Bu</a:t>
            </a:r>
          </a:p>
          <a:p>
            <a:r>
              <a:rPr lang="en-AU" sz="1400" dirty="0" smtClean="0">
                <a:latin typeface="Arial" pitchFamily="34" charset="0"/>
                <a:cs typeface="Arial" pitchFamily="34" charset="0"/>
              </a:rPr>
              <a:t>S </a:t>
            </a:r>
            <a:r>
              <a:rPr lang="en-AU" sz="1400" dirty="0" err="1" smtClean="0">
                <a:latin typeface="Arial" pitchFamily="34" charset="0"/>
                <a:cs typeface="Arial" pitchFamily="34" charset="0"/>
              </a:rPr>
              <a:t>Teutsch</a:t>
            </a:r>
            <a:r>
              <a:rPr lang="en-AU" sz="1400" dirty="0" smtClean="0">
                <a:latin typeface="Arial" pitchFamily="34" charset="0"/>
                <a:cs typeface="Arial" pitchFamily="34" charset="0"/>
              </a:rPr>
              <a:t> PhD</a:t>
            </a:r>
            <a:endParaRPr lang="en-US" sz="1400" dirty="0">
              <a:latin typeface="Arial" pitchFamily="34" charset="0"/>
              <a:cs typeface="Arial" pitchFamily="34" charset="0"/>
            </a:endParaRPr>
          </a:p>
        </p:txBody>
      </p:sp>
      <p:sp>
        <p:nvSpPr>
          <p:cNvPr id="13" name="TextBox 12"/>
          <p:cNvSpPr txBox="1">
            <a:spLocks noChangeArrowheads="1"/>
          </p:cNvSpPr>
          <p:nvPr/>
        </p:nvSpPr>
        <p:spPr bwMode="auto">
          <a:xfrm>
            <a:off x="381000" y="3810000"/>
            <a:ext cx="2209800" cy="738664"/>
          </a:xfrm>
          <a:prstGeom prst="rect">
            <a:avLst/>
          </a:prstGeom>
          <a:noFill/>
          <a:ln w="9525">
            <a:noFill/>
            <a:miter lim="800000"/>
            <a:headEnd/>
            <a:tailEnd/>
          </a:ln>
        </p:spPr>
        <p:txBody>
          <a:bodyPr wrap="square">
            <a:spAutoFit/>
          </a:bodyPr>
          <a:lstStyle/>
          <a:p>
            <a:r>
              <a:rPr lang="en-AU" sz="1400" dirty="0" smtClean="0">
                <a:latin typeface="Arial" pitchFamily="34" charset="0"/>
                <a:cs typeface="Arial" pitchFamily="34" charset="0"/>
              </a:rPr>
              <a:t>CI: SHACKEL LAB</a:t>
            </a:r>
          </a:p>
          <a:p>
            <a:r>
              <a:rPr lang="en-AU" sz="1400" dirty="0" smtClean="0">
                <a:latin typeface="Arial" pitchFamily="34" charset="0"/>
                <a:cs typeface="Arial" pitchFamily="34" charset="0"/>
              </a:rPr>
              <a:t>NA Shackel MD PhD  </a:t>
            </a:r>
          </a:p>
          <a:p>
            <a:r>
              <a:rPr lang="en-AU" sz="1400" dirty="0" smtClean="0">
                <a:latin typeface="Arial" pitchFamily="34" charset="0"/>
                <a:cs typeface="Arial" pitchFamily="34" charset="0"/>
              </a:rPr>
              <a:t>E Prakoso MD PhD</a:t>
            </a:r>
          </a:p>
        </p:txBody>
      </p:sp>
      <p:sp>
        <p:nvSpPr>
          <p:cNvPr id="14" name="TextBox 13"/>
          <p:cNvSpPr txBox="1">
            <a:spLocks noChangeArrowheads="1"/>
          </p:cNvSpPr>
          <p:nvPr/>
        </p:nvSpPr>
        <p:spPr bwMode="auto">
          <a:xfrm>
            <a:off x="152400" y="3124200"/>
            <a:ext cx="2362200" cy="738664"/>
          </a:xfrm>
          <a:prstGeom prst="rect">
            <a:avLst/>
          </a:prstGeom>
          <a:noFill/>
          <a:ln w="9525">
            <a:noFill/>
            <a:miter lim="800000"/>
            <a:headEnd/>
            <a:tailEnd/>
          </a:ln>
        </p:spPr>
        <p:txBody>
          <a:bodyPr wrap="square">
            <a:spAutoFit/>
          </a:bodyPr>
          <a:lstStyle/>
          <a:p>
            <a:r>
              <a:rPr lang="en-AU" sz="1400" dirty="0" smtClean="0">
                <a:latin typeface="Arial" pitchFamily="34" charset="0"/>
                <a:cs typeface="Arial" pitchFamily="34" charset="0"/>
              </a:rPr>
              <a:t>CI: </a:t>
            </a:r>
            <a:r>
              <a:rPr lang="en-AU" sz="1400" dirty="0" err="1" smtClean="0">
                <a:latin typeface="Arial" pitchFamily="34" charset="0"/>
                <a:cs typeface="Arial" pitchFamily="34" charset="0"/>
              </a:rPr>
              <a:t>McCAUGHAN</a:t>
            </a:r>
            <a:r>
              <a:rPr lang="en-AU" sz="1400" dirty="0" smtClean="0">
                <a:latin typeface="Arial" pitchFamily="34" charset="0"/>
                <a:cs typeface="Arial" pitchFamily="34" charset="0"/>
              </a:rPr>
              <a:t> LAB</a:t>
            </a:r>
          </a:p>
          <a:p>
            <a:r>
              <a:rPr lang="en-AU" sz="1400" dirty="0" smtClean="0">
                <a:latin typeface="Arial" pitchFamily="34" charset="0"/>
                <a:cs typeface="Arial" pitchFamily="34" charset="0"/>
              </a:rPr>
              <a:t>GW McCaughan MD PhD</a:t>
            </a:r>
          </a:p>
          <a:p>
            <a:r>
              <a:rPr lang="en-AU" sz="1400" dirty="0" smtClean="0">
                <a:latin typeface="Arial" pitchFamily="34" charset="0"/>
                <a:cs typeface="Arial" pitchFamily="34" charset="0"/>
              </a:rPr>
              <a:t>C </a:t>
            </a:r>
            <a:r>
              <a:rPr lang="en-AU" sz="1400" dirty="0" err="1" smtClean="0">
                <a:latin typeface="Arial" pitchFamily="34" charset="0"/>
                <a:cs typeface="Arial" pitchFamily="34" charset="0"/>
              </a:rPr>
              <a:t>Grezlak</a:t>
            </a:r>
            <a:r>
              <a:rPr lang="en-AU" sz="1400" dirty="0" smtClean="0">
                <a:latin typeface="Arial" pitchFamily="34" charset="0"/>
                <a:cs typeface="Arial" pitchFamily="34" charset="0"/>
              </a:rPr>
              <a:t> PhD  </a:t>
            </a:r>
          </a:p>
        </p:txBody>
      </p:sp>
      <p:sp>
        <p:nvSpPr>
          <p:cNvPr id="15" name="TextBox 14"/>
          <p:cNvSpPr txBox="1">
            <a:spLocks noChangeArrowheads="1"/>
          </p:cNvSpPr>
          <p:nvPr/>
        </p:nvSpPr>
        <p:spPr bwMode="auto">
          <a:xfrm>
            <a:off x="1676400" y="2362200"/>
            <a:ext cx="2209800" cy="738664"/>
          </a:xfrm>
          <a:prstGeom prst="rect">
            <a:avLst/>
          </a:prstGeom>
          <a:noFill/>
          <a:ln w="9525">
            <a:noFill/>
            <a:miter lim="800000"/>
            <a:headEnd/>
            <a:tailEnd/>
          </a:ln>
        </p:spPr>
        <p:txBody>
          <a:bodyPr wrap="square">
            <a:spAutoFit/>
          </a:bodyPr>
          <a:lstStyle/>
          <a:p>
            <a:r>
              <a:rPr lang="en-AU" sz="1400" dirty="0" smtClean="0">
                <a:latin typeface="Arial" pitchFamily="34" charset="0"/>
                <a:cs typeface="Arial" pitchFamily="34" charset="0"/>
              </a:rPr>
              <a:t>CI: BOWEN LAB</a:t>
            </a:r>
          </a:p>
          <a:p>
            <a:r>
              <a:rPr lang="en-AU" sz="1400" dirty="0" smtClean="0">
                <a:latin typeface="Arial" pitchFamily="34" charset="0"/>
                <a:cs typeface="Arial" pitchFamily="34" charset="0"/>
              </a:rPr>
              <a:t>D Bowen MD PhD</a:t>
            </a:r>
          </a:p>
          <a:p>
            <a:r>
              <a:rPr lang="en-AU" sz="1400" dirty="0">
                <a:latin typeface="Arial" pitchFamily="34" charset="0"/>
                <a:cs typeface="Arial" pitchFamily="34" charset="0"/>
              </a:rPr>
              <a:t>B </a:t>
            </a:r>
            <a:r>
              <a:rPr lang="en-AU" sz="1400" dirty="0" err="1">
                <a:latin typeface="Arial" pitchFamily="34" charset="0"/>
                <a:cs typeface="Arial" pitchFamily="34" charset="0"/>
              </a:rPr>
              <a:t>Maneck</a:t>
            </a:r>
            <a:r>
              <a:rPr lang="en-AU" sz="1400" dirty="0">
                <a:latin typeface="Arial" pitchFamily="34" charset="0"/>
                <a:cs typeface="Arial" pitchFamily="34" charset="0"/>
              </a:rPr>
              <a:t> </a:t>
            </a:r>
            <a:r>
              <a:rPr lang="en-AU" sz="1400" dirty="0" smtClean="0">
                <a:latin typeface="Arial" pitchFamily="34" charset="0"/>
                <a:cs typeface="Arial" pitchFamily="34" charset="0"/>
              </a:rPr>
              <a:t>PhD </a:t>
            </a:r>
          </a:p>
        </p:txBody>
      </p:sp>
      <p:sp>
        <p:nvSpPr>
          <p:cNvPr id="17" name="TextBox 16"/>
          <p:cNvSpPr txBox="1">
            <a:spLocks noChangeArrowheads="1"/>
          </p:cNvSpPr>
          <p:nvPr/>
        </p:nvSpPr>
        <p:spPr bwMode="auto">
          <a:xfrm>
            <a:off x="5029200" y="914400"/>
            <a:ext cx="4114800" cy="1384995"/>
          </a:xfrm>
          <a:prstGeom prst="rect">
            <a:avLst/>
          </a:prstGeom>
          <a:noFill/>
          <a:ln w="9525">
            <a:noFill/>
            <a:miter lim="800000"/>
            <a:headEnd/>
            <a:tailEnd/>
          </a:ln>
        </p:spPr>
        <p:txBody>
          <a:bodyPr wrap="square">
            <a:spAutoFit/>
          </a:bodyPr>
          <a:lstStyle/>
          <a:p>
            <a:r>
              <a:rPr lang="en-AU" sz="1400" dirty="0" smtClean="0">
                <a:latin typeface="Arial" pitchFamily="34" charset="0"/>
                <a:cs typeface="Arial" pitchFamily="34" charset="0"/>
              </a:rPr>
              <a:t>SYDNEY </a:t>
            </a:r>
            <a:r>
              <a:rPr lang="en-AU" sz="1400" dirty="0" err="1" smtClean="0">
                <a:latin typeface="Arial" pitchFamily="34" charset="0"/>
                <a:cs typeface="Arial" pitchFamily="34" charset="0"/>
              </a:rPr>
              <a:t>Univ</a:t>
            </a:r>
            <a:r>
              <a:rPr lang="en-AU" sz="1400" dirty="0" smtClean="0">
                <a:latin typeface="Arial" pitchFamily="34" charset="0"/>
                <a:cs typeface="Arial" pitchFamily="34" charset="0"/>
              </a:rPr>
              <a:t> / RPAH</a:t>
            </a:r>
            <a:r>
              <a:rPr lang="en-AU" sz="1400" dirty="0">
                <a:latin typeface="Arial" pitchFamily="34" charset="0"/>
                <a:cs typeface="Arial" pitchFamily="34" charset="0"/>
              </a:rPr>
              <a:t> </a:t>
            </a:r>
            <a:r>
              <a:rPr lang="en-AU" sz="1400" dirty="0" smtClean="0">
                <a:latin typeface="Arial" pitchFamily="34" charset="0"/>
                <a:cs typeface="Arial" pitchFamily="34" charset="0"/>
              </a:rPr>
              <a:t>/ Charles Perkins Centre</a:t>
            </a:r>
          </a:p>
          <a:p>
            <a:r>
              <a:rPr lang="en-AU" sz="1400" dirty="0">
                <a:latin typeface="Arial" pitchFamily="34" charset="0"/>
                <a:cs typeface="Arial" pitchFamily="34" charset="0"/>
              </a:rPr>
              <a:t>SM Twigg MD PhD</a:t>
            </a:r>
            <a:endParaRPr lang="en-AU" sz="1400" dirty="0" smtClean="0">
              <a:latin typeface="Arial" pitchFamily="34" charset="0"/>
              <a:cs typeface="Arial" pitchFamily="34" charset="0"/>
            </a:endParaRPr>
          </a:p>
          <a:p>
            <a:r>
              <a:rPr lang="en-AU" sz="1400" dirty="0" smtClean="0">
                <a:latin typeface="Arial" pitchFamily="34" charset="0"/>
                <a:cs typeface="Arial" pitchFamily="34" charset="0"/>
              </a:rPr>
              <a:t>KH Williams</a:t>
            </a:r>
            <a:r>
              <a:rPr lang="en-AU" sz="1400" dirty="0">
                <a:latin typeface="Arial" pitchFamily="34" charset="0"/>
                <a:cs typeface="Arial" pitchFamily="34" charset="0"/>
              </a:rPr>
              <a:t> </a:t>
            </a:r>
            <a:r>
              <a:rPr lang="en-AU" sz="1400" dirty="0" smtClean="0">
                <a:latin typeface="Arial" pitchFamily="34" charset="0"/>
                <a:cs typeface="Arial" pitchFamily="34" charset="0"/>
              </a:rPr>
              <a:t>MD</a:t>
            </a:r>
          </a:p>
          <a:p>
            <a:r>
              <a:rPr lang="en-AU" sz="1400" dirty="0" smtClean="0">
                <a:latin typeface="Arial" pitchFamily="34" charset="0"/>
                <a:cs typeface="Arial" pitchFamily="34" charset="0"/>
              </a:rPr>
              <a:t>SV McLennan PhD</a:t>
            </a:r>
          </a:p>
          <a:p>
            <a:r>
              <a:rPr lang="en-AU" sz="1400" dirty="0" smtClean="0">
                <a:latin typeface="Arial" pitchFamily="34" charset="0"/>
                <a:cs typeface="Arial" pitchFamily="34" charset="0"/>
              </a:rPr>
              <a:t>L Lo PhD</a:t>
            </a:r>
          </a:p>
          <a:p>
            <a:pPr algn="ctr"/>
            <a:endParaRPr lang="en-US" sz="1400" dirty="0">
              <a:latin typeface="Arial" pitchFamily="34" charset="0"/>
              <a:cs typeface="Arial" pitchFamily="34" charset="0"/>
            </a:endParaRPr>
          </a:p>
        </p:txBody>
      </p:sp>
      <p:sp>
        <p:nvSpPr>
          <p:cNvPr id="19" name="TextBox 18"/>
          <p:cNvSpPr txBox="1">
            <a:spLocks noChangeArrowheads="1"/>
          </p:cNvSpPr>
          <p:nvPr/>
        </p:nvSpPr>
        <p:spPr bwMode="auto">
          <a:xfrm>
            <a:off x="2362200" y="3276600"/>
            <a:ext cx="2209800" cy="738664"/>
          </a:xfrm>
          <a:prstGeom prst="rect">
            <a:avLst/>
          </a:prstGeom>
          <a:noFill/>
          <a:ln w="9525">
            <a:noFill/>
            <a:miter lim="800000"/>
            <a:headEnd/>
            <a:tailEnd/>
          </a:ln>
        </p:spPr>
        <p:txBody>
          <a:bodyPr wrap="square">
            <a:spAutoFit/>
          </a:bodyPr>
          <a:lstStyle/>
          <a:p>
            <a:r>
              <a:rPr lang="en-AU" sz="1400" dirty="0" smtClean="0">
                <a:latin typeface="Arial" pitchFamily="34" charset="0"/>
                <a:cs typeface="Arial" pitchFamily="34" charset="0"/>
              </a:rPr>
              <a:t>CI: HABER LAB</a:t>
            </a:r>
          </a:p>
          <a:p>
            <a:r>
              <a:rPr lang="en-AU" sz="1400" dirty="0" smtClean="0">
                <a:latin typeface="Arial" pitchFamily="34" charset="0"/>
                <a:cs typeface="Arial" pitchFamily="34" charset="0"/>
              </a:rPr>
              <a:t>PS Haber MD PhD</a:t>
            </a:r>
          </a:p>
          <a:p>
            <a:r>
              <a:rPr lang="en-AU" sz="1400" dirty="0" smtClean="0">
                <a:latin typeface="Arial" pitchFamily="34" charset="0"/>
                <a:cs typeface="Arial" pitchFamily="34" charset="0"/>
              </a:rPr>
              <a:t>D Seth PhD </a:t>
            </a:r>
          </a:p>
        </p:txBody>
      </p:sp>
      <p:sp>
        <p:nvSpPr>
          <p:cNvPr id="16" name="TextBox 15"/>
          <p:cNvSpPr txBox="1">
            <a:spLocks noChangeArrowheads="1"/>
          </p:cNvSpPr>
          <p:nvPr/>
        </p:nvSpPr>
        <p:spPr bwMode="auto">
          <a:xfrm>
            <a:off x="5181600" y="3581400"/>
            <a:ext cx="3733800" cy="738664"/>
          </a:xfrm>
          <a:prstGeom prst="rect">
            <a:avLst/>
          </a:prstGeom>
          <a:noFill/>
          <a:ln w="9525">
            <a:noFill/>
            <a:miter lim="800000"/>
            <a:headEnd/>
            <a:tailEnd/>
          </a:ln>
        </p:spPr>
        <p:txBody>
          <a:bodyPr wrap="square">
            <a:spAutoFit/>
          </a:bodyPr>
          <a:lstStyle/>
          <a:p>
            <a:r>
              <a:rPr lang="en-AU" sz="1400" dirty="0" smtClean="0">
                <a:latin typeface="Arial" pitchFamily="34" charset="0"/>
                <a:cs typeface="Arial" pitchFamily="34" charset="0"/>
              </a:rPr>
              <a:t>Merck USA and MSD for MK626</a:t>
            </a:r>
          </a:p>
          <a:p>
            <a:r>
              <a:rPr lang="en-AU" sz="1400" dirty="0" err="1" smtClean="0">
                <a:latin typeface="Arial" pitchFamily="34" charset="0"/>
                <a:cs typeface="Arial" pitchFamily="34" charset="0"/>
              </a:rPr>
              <a:t>Boehringer</a:t>
            </a:r>
            <a:r>
              <a:rPr lang="en-AU" sz="1400" dirty="0" smtClean="0">
                <a:latin typeface="Arial" pitchFamily="34" charset="0"/>
                <a:cs typeface="Arial" pitchFamily="34" charset="0"/>
              </a:rPr>
              <a:t> </a:t>
            </a:r>
            <a:r>
              <a:rPr lang="en-AU" sz="1400" dirty="0" err="1" smtClean="0">
                <a:latin typeface="Arial" pitchFamily="34" charset="0"/>
                <a:cs typeface="Arial" pitchFamily="34" charset="0"/>
              </a:rPr>
              <a:t>Ingelheim</a:t>
            </a:r>
            <a:r>
              <a:rPr lang="en-AU" sz="1400" dirty="0" smtClean="0">
                <a:latin typeface="Arial" pitchFamily="34" charset="0"/>
                <a:cs typeface="Arial" pitchFamily="34" charset="0"/>
              </a:rPr>
              <a:t> for FAP gko mouse</a:t>
            </a:r>
          </a:p>
          <a:p>
            <a:r>
              <a:rPr lang="en-AU" sz="1400" dirty="0" smtClean="0">
                <a:latin typeface="Arial" pitchFamily="34" charset="0"/>
                <a:cs typeface="Arial" pitchFamily="34" charset="0"/>
              </a:rPr>
              <a:t>D Marguet for DPP4 gko mouse </a:t>
            </a:r>
          </a:p>
        </p:txBody>
      </p:sp>
      <p:sp>
        <p:nvSpPr>
          <p:cNvPr id="18" name="TextBox 17"/>
          <p:cNvSpPr txBox="1">
            <a:spLocks noChangeArrowheads="1"/>
          </p:cNvSpPr>
          <p:nvPr/>
        </p:nvSpPr>
        <p:spPr bwMode="auto">
          <a:xfrm>
            <a:off x="4648200" y="4343400"/>
            <a:ext cx="3733800" cy="738664"/>
          </a:xfrm>
          <a:prstGeom prst="rect">
            <a:avLst/>
          </a:prstGeom>
          <a:noFill/>
          <a:ln w="9525">
            <a:noFill/>
            <a:miter lim="800000"/>
            <a:headEnd/>
            <a:tailEnd/>
          </a:ln>
        </p:spPr>
        <p:txBody>
          <a:bodyPr wrap="square">
            <a:spAutoFit/>
          </a:bodyPr>
          <a:lstStyle/>
          <a:p>
            <a:r>
              <a:rPr lang="en-AU" sz="1400" dirty="0" smtClean="0">
                <a:latin typeface="Arial" pitchFamily="34" charset="0"/>
                <a:cs typeface="Arial" pitchFamily="34" charset="0"/>
              </a:rPr>
              <a:t>Funding: NHMRC</a:t>
            </a:r>
          </a:p>
          <a:p>
            <a:r>
              <a:rPr lang="en-AU" sz="1400" dirty="0" smtClean="0">
                <a:latin typeface="Arial" pitchFamily="34" charset="0"/>
                <a:cs typeface="Arial" pitchFamily="34" charset="0"/>
              </a:rPr>
              <a:t>Equipment:  Rebecca L Cooper Foundation, Perpetual Trustees, ARC </a:t>
            </a:r>
          </a:p>
        </p:txBody>
      </p:sp>
      <p:sp>
        <p:nvSpPr>
          <p:cNvPr id="20" name="TextBox 19"/>
          <p:cNvSpPr txBox="1">
            <a:spLocks noChangeArrowheads="1"/>
          </p:cNvSpPr>
          <p:nvPr/>
        </p:nvSpPr>
        <p:spPr bwMode="auto">
          <a:xfrm>
            <a:off x="2667000" y="4114800"/>
            <a:ext cx="2209800" cy="738664"/>
          </a:xfrm>
          <a:prstGeom prst="rect">
            <a:avLst/>
          </a:prstGeom>
          <a:noFill/>
          <a:ln w="9525">
            <a:noFill/>
            <a:miter lim="800000"/>
            <a:headEnd/>
            <a:tailEnd/>
          </a:ln>
        </p:spPr>
        <p:txBody>
          <a:bodyPr wrap="square">
            <a:spAutoFit/>
          </a:bodyPr>
          <a:lstStyle/>
          <a:p>
            <a:r>
              <a:rPr lang="en-AU" sz="1400" dirty="0" smtClean="0">
                <a:latin typeface="Arial" pitchFamily="34" charset="0"/>
                <a:cs typeface="Arial" pitchFamily="34" charset="0"/>
              </a:rPr>
              <a:t>GARVAN INSTITUTE</a:t>
            </a:r>
          </a:p>
          <a:p>
            <a:r>
              <a:rPr lang="en-AU" sz="1400" dirty="0" smtClean="0">
                <a:latin typeface="Arial" pitchFamily="34" charset="0"/>
                <a:cs typeface="Arial" pitchFamily="34" charset="0"/>
              </a:rPr>
              <a:t>G Cooney PhD</a:t>
            </a:r>
          </a:p>
          <a:p>
            <a:r>
              <a:rPr lang="en-AU" sz="1400" dirty="0" smtClean="0">
                <a:latin typeface="Arial" pitchFamily="34" charset="0"/>
                <a:cs typeface="Arial" pitchFamily="34" charset="0"/>
              </a:rPr>
              <a:t>N Turner PhD </a:t>
            </a:r>
          </a:p>
        </p:txBody>
      </p:sp>
      <p:pic>
        <p:nvPicPr>
          <p:cNvPr id="21" name="Picture 20" descr="Diabetes AUstralia logo.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0" y="5943600"/>
            <a:ext cx="876300" cy="742950"/>
          </a:xfrm>
          <a:prstGeom prst="rect">
            <a:avLst/>
          </a:prstGeom>
        </p:spPr>
      </p:pic>
    </p:spTree>
    <p:extLst>
      <p:ext uri="{BB962C8B-B14F-4D97-AF65-F5344CB8AC3E}">
        <p14:creationId xmlns:p14="http://schemas.microsoft.com/office/powerpoint/2010/main" val="13258692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p:txBody>
          <a:bodyPr/>
          <a:lstStyle/>
          <a:p>
            <a:r>
              <a:rPr lang="en-US" smtClean="0"/>
              <a:t>END</a:t>
            </a:r>
          </a:p>
        </p:txBody>
      </p:sp>
      <p:pic>
        <p:nvPicPr>
          <p:cNvPr id="3" name="Picture 4" descr="PICT03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124200"/>
            <a:ext cx="4038600" cy="35139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 Box 69"/>
          <p:cNvSpPr txBox="1">
            <a:spLocks noChangeArrowheads="1"/>
          </p:cNvSpPr>
          <p:nvPr/>
        </p:nvSpPr>
        <p:spPr bwMode="auto">
          <a:xfrm>
            <a:off x="304800" y="4572000"/>
            <a:ext cx="13523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u="sng" dirty="0" smtClean="0"/>
              <a:t>Hepatocyte</a:t>
            </a:r>
            <a:endParaRPr lang="en-US" sz="1800" u="sng" dirty="0"/>
          </a:p>
        </p:txBody>
      </p:sp>
      <p:pic>
        <p:nvPicPr>
          <p:cNvPr id="49" name="Picture 105"/>
          <p:cNvPicPr>
            <a:picLocks noChangeAspect="1" noChangeArrowheads="1"/>
          </p:cNvPicPr>
          <p:nvPr/>
        </p:nvPicPr>
        <p:blipFill>
          <a:blip r:embed="rId2">
            <a:extLst>
              <a:ext uri="{28A0092B-C50C-407E-A947-70E740481C1C}">
                <a14:useLocalDpi xmlns:a14="http://schemas.microsoft.com/office/drawing/2010/main" val="0"/>
              </a:ext>
            </a:extLst>
          </a:blip>
          <a:srcRect l="40317" t="30518" r="46771" b="59093"/>
          <a:stretch>
            <a:fillRect/>
          </a:stretch>
        </p:blipFill>
        <p:spPr bwMode="auto">
          <a:xfrm>
            <a:off x="3352800" y="2971800"/>
            <a:ext cx="1295400" cy="12954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304800" y="2971800"/>
            <a:ext cx="1066800" cy="1447800"/>
            <a:chOff x="457200" y="1447800"/>
            <a:chExt cx="571500" cy="714375"/>
          </a:xfrm>
        </p:grpSpPr>
        <p:sp>
          <p:nvSpPr>
            <p:cNvPr id="69" name="Rounded Rectangle 249"/>
            <p:cNvSpPr>
              <a:spLocks noChangeArrowheads="1"/>
            </p:cNvSpPr>
            <p:nvPr/>
          </p:nvSpPr>
          <p:spPr bwMode="auto">
            <a:xfrm>
              <a:off x="457200" y="1447800"/>
              <a:ext cx="571500" cy="714375"/>
            </a:xfrm>
            <a:prstGeom prst="roundRect">
              <a:avLst>
                <a:gd name="adj" fmla="val 16667"/>
              </a:avLst>
            </a:prstGeom>
            <a:solidFill>
              <a:schemeClr val="accent1"/>
            </a:solidFill>
            <a:ln w="9525">
              <a:solidFill>
                <a:schemeClr val="tx1"/>
              </a:solidFill>
              <a:round/>
              <a:headEnd/>
              <a:tailEnd/>
            </a:ln>
          </p:spPr>
          <p:txBody>
            <a:bodyPr/>
            <a:lstStyle/>
            <a:p>
              <a:pPr eaLnBrk="0" hangingPunct="0"/>
              <a:endParaRPr lang="en-AU"/>
            </a:p>
          </p:txBody>
        </p:sp>
        <p:sp>
          <p:nvSpPr>
            <p:cNvPr id="71" name="Oval 105"/>
            <p:cNvSpPr>
              <a:spLocks noChangeArrowheads="1"/>
            </p:cNvSpPr>
            <p:nvPr/>
          </p:nvSpPr>
          <p:spPr bwMode="auto">
            <a:xfrm rot="2491803" flipV="1">
              <a:off x="651531" y="1616880"/>
              <a:ext cx="114773" cy="170005"/>
            </a:xfrm>
            <a:prstGeom prst="ellipse">
              <a:avLst/>
            </a:prstGeom>
            <a:solidFill>
              <a:srgbClr val="4C4C4C"/>
            </a:solidFill>
            <a:ln w="9525">
              <a:solidFill>
                <a:schemeClr val="tx1"/>
              </a:solidFill>
              <a:round/>
              <a:headEnd/>
              <a:tailEnd/>
            </a:ln>
          </p:spPr>
          <p:txBody>
            <a:bodyPr/>
            <a:lstStyle/>
            <a:p>
              <a:pPr eaLnBrk="0" hangingPunct="0"/>
              <a:endParaRPr lang="en-AU"/>
            </a:p>
          </p:txBody>
        </p:sp>
      </p:grpSp>
      <p:sp>
        <p:nvSpPr>
          <p:cNvPr id="74" name="Text Box 128"/>
          <p:cNvSpPr txBox="1">
            <a:spLocks noChangeAspect="1" noChangeArrowheads="1"/>
          </p:cNvSpPr>
          <p:nvPr/>
        </p:nvSpPr>
        <p:spPr bwMode="auto">
          <a:xfrm>
            <a:off x="5257800" y="3429000"/>
            <a:ext cx="6536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AU" sz="1400" b="1" dirty="0"/>
              <a:t>D</a:t>
            </a:r>
            <a:r>
              <a:rPr lang="en-AU" sz="1400" b="1" dirty="0" smtClean="0"/>
              <a:t>PP4</a:t>
            </a:r>
            <a:endParaRPr lang="en-US" sz="1400" b="1" dirty="0"/>
          </a:p>
        </p:txBody>
      </p:sp>
      <p:grpSp>
        <p:nvGrpSpPr>
          <p:cNvPr id="75" name="Group 131"/>
          <p:cNvGrpSpPr>
            <a:grpSpLocks/>
          </p:cNvGrpSpPr>
          <p:nvPr/>
        </p:nvGrpSpPr>
        <p:grpSpPr bwMode="auto">
          <a:xfrm rot="16200000">
            <a:off x="4789613" y="3287587"/>
            <a:ext cx="267818" cy="550644"/>
            <a:chOff x="3657600" y="5945496"/>
            <a:chExt cx="206375" cy="379103"/>
          </a:xfrm>
          <a:solidFill>
            <a:srgbClr val="CC0000"/>
          </a:solidFill>
        </p:grpSpPr>
        <p:sp>
          <p:nvSpPr>
            <p:cNvPr id="76" name="AutoShape 184"/>
            <p:cNvSpPr>
              <a:spLocks noChangeAspect="1" noChangeArrowheads="1"/>
            </p:cNvSpPr>
            <p:nvPr/>
          </p:nvSpPr>
          <p:spPr bwMode="auto">
            <a:xfrm rot="21401064">
              <a:off x="3663893" y="5946020"/>
              <a:ext cx="71935" cy="219646"/>
            </a:xfrm>
            <a:prstGeom prst="roundRect">
              <a:avLst>
                <a:gd name="adj" fmla="val 16667"/>
              </a:avLst>
            </a:prstGeom>
            <a:grpFill/>
            <a:ln w="9525">
              <a:solidFill>
                <a:schemeClr val="tx1"/>
              </a:solidFill>
              <a:round/>
              <a:headEnd/>
              <a:tailEnd/>
            </a:ln>
            <a:scene3d>
              <a:camera prst="orthographicFront"/>
              <a:lightRig rig="threePt" dir="t"/>
            </a:scene3d>
            <a:sp3d>
              <a:bevelT prst="relaxedInset"/>
            </a:sp3d>
          </p:spPr>
          <p:txBody>
            <a:bodyPr wrap="none" anchor="ctr"/>
            <a:lstStyle/>
            <a:p>
              <a:pPr algn="r">
                <a:defRPr/>
              </a:pPr>
              <a:endParaRPr lang="en-US">
                <a:ea typeface="+mn-ea"/>
                <a:cs typeface="+mn-cs"/>
              </a:endParaRPr>
            </a:p>
          </p:txBody>
        </p:sp>
        <p:sp>
          <p:nvSpPr>
            <p:cNvPr id="77" name="Oval 177"/>
            <p:cNvSpPr>
              <a:spLocks noChangeAspect="1" noChangeArrowheads="1"/>
            </p:cNvSpPr>
            <p:nvPr/>
          </p:nvSpPr>
          <p:spPr bwMode="auto">
            <a:xfrm>
              <a:off x="3657600" y="6172200"/>
              <a:ext cx="130175" cy="152399"/>
            </a:xfrm>
            <a:prstGeom prst="ellipse">
              <a:avLst/>
            </a:prstGeom>
            <a:grpFill/>
            <a:ln w="9525">
              <a:solidFill>
                <a:srgbClr val="FFCC00"/>
              </a:solidFill>
              <a:round/>
              <a:headEnd/>
              <a:tailEnd/>
            </a:ln>
          </p:spPr>
          <p:txBody>
            <a:bodyPr wrap="none" anchor="ctr"/>
            <a:lstStyle/>
            <a:p>
              <a:endParaRPr lang="en-US"/>
            </a:p>
          </p:txBody>
        </p:sp>
        <p:sp>
          <p:nvSpPr>
            <p:cNvPr id="78" name="AutoShape 184"/>
            <p:cNvSpPr>
              <a:spLocks noChangeAspect="1" noChangeArrowheads="1"/>
            </p:cNvSpPr>
            <p:nvPr/>
          </p:nvSpPr>
          <p:spPr bwMode="auto">
            <a:xfrm rot="21401064">
              <a:off x="3740090" y="5945496"/>
              <a:ext cx="71907" cy="219561"/>
            </a:xfrm>
            <a:prstGeom prst="roundRect">
              <a:avLst>
                <a:gd name="adj" fmla="val 16667"/>
              </a:avLst>
            </a:prstGeom>
            <a:grpFill/>
            <a:ln w="9525">
              <a:solidFill>
                <a:schemeClr val="tx1"/>
              </a:solidFill>
              <a:round/>
              <a:headEnd/>
              <a:tailEnd/>
            </a:ln>
            <a:scene3d>
              <a:camera prst="orthographicFront"/>
              <a:lightRig rig="threePt" dir="t"/>
            </a:scene3d>
            <a:sp3d>
              <a:bevelT prst="relaxedInset"/>
            </a:sp3d>
          </p:spPr>
          <p:txBody>
            <a:bodyPr wrap="none" anchor="ctr"/>
            <a:lstStyle/>
            <a:p>
              <a:pPr algn="r">
                <a:defRPr/>
              </a:pPr>
              <a:endParaRPr lang="en-US">
                <a:ea typeface="+mn-ea"/>
                <a:cs typeface="+mn-cs"/>
              </a:endParaRPr>
            </a:p>
          </p:txBody>
        </p:sp>
        <p:sp>
          <p:nvSpPr>
            <p:cNvPr id="79" name="Oval 177"/>
            <p:cNvSpPr>
              <a:spLocks noChangeAspect="1" noChangeArrowheads="1"/>
            </p:cNvSpPr>
            <p:nvPr/>
          </p:nvSpPr>
          <p:spPr bwMode="auto">
            <a:xfrm>
              <a:off x="3733800" y="6172200"/>
              <a:ext cx="130175" cy="152399"/>
            </a:xfrm>
            <a:prstGeom prst="ellipse">
              <a:avLst/>
            </a:prstGeom>
            <a:grpFill/>
            <a:ln w="9525">
              <a:solidFill>
                <a:srgbClr val="FFCC00"/>
              </a:solidFill>
              <a:round/>
              <a:headEnd/>
              <a:tailEnd/>
            </a:ln>
          </p:spPr>
          <p:txBody>
            <a:bodyPr wrap="none" anchor="ctr"/>
            <a:lstStyle/>
            <a:p>
              <a:endParaRPr lang="en-US"/>
            </a:p>
          </p:txBody>
        </p:sp>
      </p:grpSp>
      <p:grpSp>
        <p:nvGrpSpPr>
          <p:cNvPr id="80" name="Group 131"/>
          <p:cNvGrpSpPr>
            <a:grpSpLocks/>
          </p:cNvGrpSpPr>
          <p:nvPr/>
        </p:nvGrpSpPr>
        <p:grpSpPr bwMode="auto">
          <a:xfrm rot="10800000">
            <a:off x="685800" y="2438400"/>
            <a:ext cx="267818" cy="550644"/>
            <a:chOff x="3657600" y="5945496"/>
            <a:chExt cx="206375" cy="379103"/>
          </a:xfrm>
          <a:solidFill>
            <a:srgbClr val="CC0000"/>
          </a:solidFill>
        </p:grpSpPr>
        <p:sp>
          <p:nvSpPr>
            <p:cNvPr id="81" name="AutoShape 184"/>
            <p:cNvSpPr>
              <a:spLocks noChangeAspect="1" noChangeArrowheads="1"/>
            </p:cNvSpPr>
            <p:nvPr/>
          </p:nvSpPr>
          <p:spPr bwMode="auto">
            <a:xfrm rot="21401064">
              <a:off x="3663893" y="5946020"/>
              <a:ext cx="71935" cy="219646"/>
            </a:xfrm>
            <a:prstGeom prst="roundRect">
              <a:avLst>
                <a:gd name="adj" fmla="val 16667"/>
              </a:avLst>
            </a:prstGeom>
            <a:grpFill/>
            <a:ln w="9525">
              <a:solidFill>
                <a:schemeClr val="tx1"/>
              </a:solidFill>
              <a:round/>
              <a:headEnd/>
              <a:tailEnd/>
            </a:ln>
            <a:scene3d>
              <a:camera prst="orthographicFront"/>
              <a:lightRig rig="threePt" dir="t"/>
            </a:scene3d>
            <a:sp3d>
              <a:bevelT prst="relaxedInset"/>
            </a:sp3d>
          </p:spPr>
          <p:txBody>
            <a:bodyPr wrap="none" anchor="ctr"/>
            <a:lstStyle/>
            <a:p>
              <a:pPr algn="r">
                <a:defRPr/>
              </a:pPr>
              <a:endParaRPr lang="en-US">
                <a:ea typeface="+mn-ea"/>
                <a:cs typeface="+mn-cs"/>
              </a:endParaRPr>
            </a:p>
          </p:txBody>
        </p:sp>
        <p:sp>
          <p:nvSpPr>
            <p:cNvPr id="82" name="Oval 177"/>
            <p:cNvSpPr>
              <a:spLocks noChangeAspect="1" noChangeArrowheads="1"/>
            </p:cNvSpPr>
            <p:nvPr/>
          </p:nvSpPr>
          <p:spPr bwMode="auto">
            <a:xfrm>
              <a:off x="3657600" y="6172200"/>
              <a:ext cx="130175" cy="152399"/>
            </a:xfrm>
            <a:prstGeom prst="ellipse">
              <a:avLst/>
            </a:prstGeom>
            <a:grpFill/>
            <a:ln w="9525">
              <a:solidFill>
                <a:srgbClr val="FFCC00"/>
              </a:solidFill>
              <a:round/>
              <a:headEnd/>
              <a:tailEnd/>
            </a:ln>
          </p:spPr>
          <p:txBody>
            <a:bodyPr wrap="none" anchor="ctr"/>
            <a:lstStyle/>
            <a:p>
              <a:endParaRPr lang="en-US"/>
            </a:p>
          </p:txBody>
        </p:sp>
        <p:sp>
          <p:nvSpPr>
            <p:cNvPr id="83" name="AutoShape 184"/>
            <p:cNvSpPr>
              <a:spLocks noChangeAspect="1" noChangeArrowheads="1"/>
            </p:cNvSpPr>
            <p:nvPr/>
          </p:nvSpPr>
          <p:spPr bwMode="auto">
            <a:xfrm rot="21401064">
              <a:off x="3740090" y="5945496"/>
              <a:ext cx="71907" cy="219561"/>
            </a:xfrm>
            <a:prstGeom prst="roundRect">
              <a:avLst>
                <a:gd name="adj" fmla="val 16667"/>
              </a:avLst>
            </a:prstGeom>
            <a:grpFill/>
            <a:ln w="9525">
              <a:solidFill>
                <a:schemeClr val="tx1"/>
              </a:solidFill>
              <a:round/>
              <a:headEnd/>
              <a:tailEnd/>
            </a:ln>
            <a:scene3d>
              <a:camera prst="orthographicFront"/>
              <a:lightRig rig="threePt" dir="t"/>
            </a:scene3d>
            <a:sp3d>
              <a:bevelT prst="relaxedInset"/>
            </a:sp3d>
          </p:spPr>
          <p:txBody>
            <a:bodyPr wrap="none" anchor="ctr"/>
            <a:lstStyle/>
            <a:p>
              <a:pPr algn="r">
                <a:defRPr/>
              </a:pPr>
              <a:endParaRPr lang="en-US">
                <a:ea typeface="+mn-ea"/>
                <a:cs typeface="+mn-cs"/>
              </a:endParaRPr>
            </a:p>
          </p:txBody>
        </p:sp>
        <p:sp>
          <p:nvSpPr>
            <p:cNvPr id="84" name="Oval 177"/>
            <p:cNvSpPr>
              <a:spLocks noChangeAspect="1" noChangeArrowheads="1"/>
            </p:cNvSpPr>
            <p:nvPr/>
          </p:nvSpPr>
          <p:spPr bwMode="auto">
            <a:xfrm>
              <a:off x="3733800" y="6172200"/>
              <a:ext cx="130175" cy="152399"/>
            </a:xfrm>
            <a:prstGeom prst="ellipse">
              <a:avLst/>
            </a:prstGeom>
            <a:grpFill/>
            <a:ln w="9525">
              <a:solidFill>
                <a:srgbClr val="FFCC00"/>
              </a:solidFill>
              <a:round/>
              <a:headEnd/>
              <a:tailEnd/>
            </a:ln>
          </p:spPr>
          <p:txBody>
            <a:bodyPr wrap="none" anchor="ctr"/>
            <a:lstStyle/>
            <a:p>
              <a:endParaRPr lang="en-US"/>
            </a:p>
          </p:txBody>
        </p:sp>
      </p:grpSp>
      <p:grpSp>
        <p:nvGrpSpPr>
          <p:cNvPr id="85" name="Group 131"/>
          <p:cNvGrpSpPr>
            <a:grpSpLocks/>
          </p:cNvGrpSpPr>
          <p:nvPr/>
        </p:nvGrpSpPr>
        <p:grpSpPr bwMode="auto">
          <a:xfrm rot="10800000">
            <a:off x="3810000" y="2514600"/>
            <a:ext cx="267818" cy="550644"/>
            <a:chOff x="3657600" y="5945496"/>
            <a:chExt cx="206375" cy="379103"/>
          </a:xfrm>
          <a:solidFill>
            <a:srgbClr val="CC0000"/>
          </a:solidFill>
        </p:grpSpPr>
        <p:sp>
          <p:nvSpPr>
            <p:cNvPr id="86" name="AutoShape 184"/>
            <p:cNvSpPr>
              <a:spLocks noChangeAspect="1" noChangeArrowheads="1"/>
            </p:cNvSpPr>
            <p:nvPr/>
          </p:nvSpPr>
          <p:spPr bwMode="auto">
            <a:xfrm rot="21401064">
              <a:off x="3663893" y="5946020"/>
              <a:ext cx="71935" cy="219646"/>
            </a:xfrm>
            <a:prstGeom prst="roundRect">
              <a:avLst>
                <a:gd name="adj" fmla="val 16667"/>
              </a:avLst>
            </a:prstGeom>
            <a:grpFill/>
            <a:ln w="9525">
              <a:solidFill>
                <a:schemeClr val="tx1"/>
              </a:solidFill>
              <a:round/>
              <a:headEnd/>
              <a:tailEnd/>
            </a:ln>
            <a:scene3d>
              <a:camera prst="orthographicFront"/>
              <a:lightRig rig="threePt" dir="t"/>
            </a:scene3d>
            <a:sp3d>
              <a:bevelT prst="relaxedInset"/>
            </a:sp3d>
          </p:spPr>
          <p:txBody>
            <a:bodyPr wrap="none" anchor="ctr"/>
            <a:lstStyle/>
            <a:p>
              <a:pPr algn="r">
                <a:defRPr/>
              </a:pPr>
              <a:endParaRPr lang="en-US">
                <a:ea typeface="+mn-ea"/>
                <a:cs typeface="+mn-cs"/>
              </a:endParaRPr>
            </a:p>
          </p:txBody>
        </p:sp>
        <p:sp>
          <p:nvSpPr>
            <p:cNvPr id="87" name="Oval 177"/>
            <p:cNvSpPr>
              <a:spLocks noChangeAspect="1" noChangeArrowheads="1"/>
            </p:cNvSpPr>
            <p:nvPr/>
          </p:nvSpPr>
          <p:spPr bwMode="auto">
            <a:xfrm>
              <a:off x="3657600" y="6172200"/>
              <a:ext cx="130175" cy="152399"/>
            </a:xfrm>
            <a:prstGeom prst="ellipse">
              <a:avLst/>
            </a:prstGeom>
            <a:grpFill/>
            <a:ln w="9525">
              <a:solidFill>
                <a:srgbClr val="FFCC00"/>
              </a:solidFill>
              <a:round/>
              <a:headEnd/>
              <a:tailEnd/>
            </a:ln>
          </p:spPr>
          <p:txBody>
            <a:bodyPr wrap="none" anchor="ctr"/>
            <a:lstStyle/>
            <a:p>
              <a:endParaRPr lang="en-US"/>
            </a:p>
          </p:txBody>
        </p:sp>
        <p:sp>
          <p:nvSpPr>
            <p:cNvPr id="88" name="AutoShape 184"/>
            <p:cNvSpPr>
              <a:spLocks noChangeAspect="1" noChangeArrowheads="1"/>
            </p:cNvSpPr>
            <p:nvPr/>
          </p:nvSpPr>
          <p:spPr bwMode="auto">
            <a:xfrm rot="21401064">
              <a:off x="3740090" y="5945496"/>
              <a:ext cx="71907" cy="219561"/>
            </a:xfrm>
            <a:prstGeom prst="roundRect">
              <a:avLst>
                <a:gd name="adj" fmla="val 16667"/>
              </a:avLst>
            </a:prstGeom>
            <a:grpFill/>
            <a:ln w="9525">
              <a:solidFill>
                <a:schemeClr val="tx1"/>
              </a:solidFill>
              <a:round/>
              <a:headEnd/>
              <a:tailEnd/>
            </a:ln>
            <a:scene3d>
              <a:camera prst="orthographicFront"/>
              <a:lightRig rig="threePt" dir="t"/>
            </a:scene3d>
            <a:sp3d>
              <a:bevelT prst="relaxedInset"/>
            </a:sp3d>
          </p:spPr>
          <p:txBody>
            <a:bodyPr wrap="none" anchor="ctr"/>
            <a:lstStyle/>
            <a:p>
              <a:pPr algn="r">
                <a:defRPr/>
              </a:pPr>
              <a:endParaRPr lang="en-US">
                <a:ea typeface="+mn-ea"/>
                <a:cs typeface="+mn-cs"/>
              </a:endParaRPr>
            </a:p>
          </p:txBody>
        </p:sp>
        <p:sp>
          <p:nvSpPr>
            <p:cNvPr id="89" name="Oval 177"/>
            <p:cNvSpPr>
              <a:spLocks noChangeAspect="1" noChangeArrowheads="1"/>
            </p:cNvSpPr>
            <p:nvPr/>
          </p:nvSpPr>
          <p:spPr bwMode="auto">
            <a:xfrm>
              <a:off x="3733800" y="6172200"/>
              <a:ext cx="130175" cy="152399"/>
            </a:xfrm>
            <a:prstGeom prst="ellipse">
              <a:avLst/>
            </a:prstGeom>
            <a:grpFill/>
            <a:ln w="9525">
              <a:solidFill>
                <a:srgbClr val="FFCC00"/>
              </a:solidFill>
              <a:round/>
              <a:headEnd/>
              <a:tailEnd/>
            </a:ln>
          </p:spPr>
          <p:txBody>
            <a:bodyPr wrap="none" anchor="ctr"/>
            <a:lstStyle/>
            <a:p>
              <a:endParaRPr lang="en-US"/>
            </a:p>
          </p:txBody>
        </p:sp>
      </p:grpSp>
      <p:grpSp>
        <p:nvGrpSpPr>
          <p:cNvPr id="90" name="Group 131"/>
          <p:cNvGrpSpPr>
            <a:grpSpLocks/>
          </p:cNvGrpSpPr>
          <p:nvPr/>
        </p:nvGrpSpPr>
        <p:grpSpPr bwMode="auto">
          <a:xfrm rot="5400000">
            <a:off x="3113213" y="3592387"/>
            <a:ext cx="267818" cy="550644"/>
            <a:chOff x="3657600" y="5945496"/>
            <a:chExt cx="206375" cy="379103"/>
          </a:xfrm>
          <a:solidFill>
            <a:srgbClr val="CC0000"/>
          </a:solidFill>
        </p:grpSpPr>
        <p:sp>
          <p:nvSpPr>
            <p:cNvPr id="91" name="AutoShape 184"/>
            <p:cNvSpPr>
              <a:spLocks noChangeAspect="1" noChangeArrowheads="1"/>
            </p:cNvSpPr>
            <p:nvPr/>
          </p:nvSpPr>
          <p:spPr bwMode="auto">
            <a:xfrm rot="21401064">
              <a:off x="3663893" y="5946020"/>
              <a:ext cx="71935" cy="219646"/>
            </a:xfrm>
            <a:prstGeom prst="roundRect">
              <a:avLst>
                <a:gd name="adj" fmla="val 16667"/>
              </a:avLst>
            </a:prstGeom>
            <a:grpFill/>
            <a:ln w="9525">
              <a:solidFill>
                <a:schemeClr val="tx1"/>
              </a:solidFill>
              <a:round/>
              <a:headEnd/>
              <a:tailEnd/>
            </a:ln>
            <a:scene3d>
              <a:camera prst="orthographicFront"/>
              <a:lightRig rig="threePt" dir="t"/>
            </a:scene3d>
            <a:sp3d>
              <a:bevelT prst="relaxedInset"/>
            </a:sp3d>
          </p:spPr>
          <p:txBody>
            <a:bodyPr wrap="none" anchor="ctr"/>
            <a:lstStyle/>
            <a:p>
              <a:pPr algn="r">
                <a:defRPr/>
              </a:pPr>
              <a:endParaRPr lang="en-US">
                <a:ea typeface="+mn-ea"/>
                <a:cs typeface="+mn-cs"/>
              </a:endParaRPr>
            </a:p>
          </p:txBody>
        </p:sp>
        <p:sp>
          <p:nvSpPr>
            <p:cNvPr id="92" name="Oval 177"/>
            <p:cNvSpPr>
              <a:spLocks noChangeAspect="1" noChangeArrowheads="1"/>
            </p:cNvSpPr>
            <p:nvPr/>
          </p:nvSpPr>
          <p:spPr bwMode="auto">
            <a:xfrm>
              <a:off x="3657600" y="6172200"/>
              <a:ext cx="130175" cy="152399"/>
            </a:xfrm>
            <a:prstGeom prst="ellipse">
              <a:avLst/>
            </a:prstGeom>
            <a:grpFill/>
            <a:ln w="9525">
              <a:solidFill>
                <a:srgbClr val="FFCC00"/>
              </a:solidFill>
              <a:round/>
              <a:headEnd/>
              <a:tailEnd/>
            </a:ln>
          </p:spPr>
          <p:txBody>
            <a:bodyPr wrap="none" anchor="ctr"/>
            <a:lstStyle/>
            <a:p>
              <a:endParaRPr lang="en-US"/>
            </a:p>
          </p:txBody>
        </p:sp>
        <p:sp>
          <p:nvSpPr>
            <p:cNvPr id="93" name="AutoShape 184"/>
            <p:cNvSpPr>
              <a:spLocks noChangeAspect="1" noChangeArrowheads="1"/>
            </p:cNvSpPr>
            <p:nvPr/>
          </p:nvSpPr>
          <p:spPr bwMode="auto">
            <a:xfrm rot="21401064">
              <a:off x="3740090" y="5945496"/>
              <a:ext cx="71907" cy="219561"/>
            </a:xfrm>
            <a:prstGeom prst="roundRect">
              <a:avLst>
                <a:gd name="adj" fmla="val 16667"/>
              </a:avLst>
            </a:prstGeom>
            <a:grpFill/>
            <a:ln w="9525">
              <a:solidFill>
                <a:schemeClr val="tx1"/>
              </a:solidFill>
              <a:round/>
              <a:headEnd/>
              <a:tailEnd/>
            </a:ln>
            <a:scene3d>
              <a:camera prst="orthographicFront"/>
              <a:lightRig rig="threePt" dir="t"/>
            </a:scene3d>
            <a:sp3d>
              <a:bevelT prst="relaxedInset"/>
            </a:sp3d>
          </p:spPr>
          <p:txBody>
            <a:bodyPr wrap="none" anchor="ctr"/>
            <a:lstStyle/>
            <a:p>
              <a:pPr algn="r">
                <a:defRPr/>
              </a:pPr>
              <a:endParaRPr lang="en-US">
                <a:ea typeface="+mn-ea"/>
                <a:cs typeface="+mn-cs"/>
              </a:endParaRPr>
            </a:p>
          </p:txBody>
        </p:sp>
        <p:sp>
          <p:nvSpPr>
            <p:cNvPr id="94" name="Oval 177"/>
            <p:cNvSpPr>
              <a:spLocks noChangeAspect="1" noChangeArrowheads="1"/>
            </p:cNvSpPr>
            <p:nvPr/>
          </p:nvSpPr>
          <p:spPr bwMode="auto">
            <a:xfrm>
              <a:off x="3733800" y="6172200"/>
              <a:ext cx="130175" cy="152399"/>
            </a:xfrm>
            <a:prstGeom prst="ellipse">
              <a:avLst/>
            </a:prstGeom>
            <a:grpFill/>
            <a:ln w="9525">
              <a:solidFill>
                <a:srgbClr val="FFCC00"/>
              </a:solidFill>
              <a:round/>
              <a:headEnd/>
              <a:tailEnd/>
            </a:ln>
          </p:spPr>
          <p:txBody>
            <a:bodyPr wrap="none" anchor="ctr"/>
            <a:lstStyle/>
            <a:p>
              <a:endParaRPr lang="en-US"/>
            </a:p>
          </p:txBody>
        </p:sp>
      </p:grpSp>
      <p:sp>
        <p:nvSpPr>
          <p:cNvPr id="97" name="Text Box 69"/>
          <p:cNvSpPr txBox="1">
            <a:spLocks noChangeArrowheads="1"/>
          </p:cNvSpPr>
          <p:nvPr/>
        </p:nvSpPr>
        <p:spPr bwMode="auto">
          <a:xfrm>
            <a:off x="3505200" y="4495800"/>
            <a:ext cx="28535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u="sng" dirty="0" smtClean="0"/>
              <a:t>Non-</a:t>
            </a:r>
            <a:r>
              <a:rPr lang="en-US" sz="1800" u="sng" dirty="0" err="1" smtClean="0"/>
              <a:t>polarised</a:t>
            </a:r>
            <a:r>
              <a:rPr lang="en-US" sz="1800" u="sng" dirty="0" smtClean="0"/>
              <a:t> Hepatocyte</a:t>
            </a:r>
            <a:endParaRPr lang="en-US" sz="1800" u="sng" dirty="0"/>
          </a:p>
        </p:txBody>
      </p:sp>
      <p:sp>
        <p:nvSpPr>
          <p:cNvPr id="4" name="Rectangle 3"/>
          <p:cNvSpPr/>
          <p:nvPr/>
        </p:nvSpPr>
        <p:spPr>
          <a:xfrm>
            <a:off x="3098800" y="5791200"/>
            <a:ext cx="6019800" cy="369332"/>
          </a:xfrm>
          <a:prstGeom prst="rect">
            <a:avLst/>
          </a:prstGeom>
        </p:spPr>
        <p:txBody>
          <a:bodyPr wrap="square">
            <a:spAutoFit/>
          </a:bodyPr>
          <a:lstStyle/>
          <a:p>
            <a:pPr marL="57150"/>
            <a:r>
              <a:rPr lang="en-US" b="1" dirty="0" smtClean="0">
                <a:solidFill>
                  <a:srgbClr val="0000FF"/>
                </a:solidFill>
                <a:sym typeface="Arial" pitchFamily="34" charset="0"/>
              </a:rPr>
              <a:t>DPP</a:t>
            </a:r>
            <a:r>
              <a:rPr lang="en-US" b="1" dirty="0">
                <a:solidFill>
                  <a:srgbClr val="0000FF"/>
                </a:solidFill>
                <a:sym typeface="Arial" pitchFamily="34" charset="0"/>
              </a:rPr>
              <a:t>4</a:t>
            </a:r>
            <a:r>
              <a:rPr lang="en-US" b="1" dirty="0" smtClean="0">
                <a:solidFill>
                  <a:srgbClr val="0000FF"/>
                </a:solidFill>
                <a:sym typeface="Arial" pitchFamily="34" charset="0"/>
              </a:rPr>
              <a:t> increases in epithelial cells and lymphocytes</a:t>
            </a:r>
            <a:endParaRPr lang="en-US" b="1" dirty="0">
              <a:solidFill>
                <a:srgbClr val="0000FF"/>
              </a:solidFill>
              <a:sym typeface="Arial" pitchFamily="34" charset="0"/>
            </a:endParaRPr>
          </a:p>
        </p:txBody>
      </p:sp>
      <p:grpSp>
        <p:nvGrpSpPr>
          <p:cNvPr id="102" name="Group 131"/>
          <p:cNvGrpSpPr>
            <a:grpSpLocks/>
          </p:cNvGrpSpPr>
          <p:nvPr/>
        </p:nvGrpSpPr>
        <p:grpSpPr bwMode="auto">
          <a:xfrm rot="10800000">
            <a:off x="1447800" y="1905000"/>
            <a:ext cx="211435" cy="550644"/>
            <a:chOff x="3657600" y="5945496"/>
            <a:chExt cx="206375" cy="379103"/>
          </a:xfrm>
          <a:solidFill>
            <a:srgbClr val="CC0000"/>
          </a:solidFill>
        </p:grpSpPr>
        <p:sp>
          <p:nvSpPr>
            <p:cNvPr id="103" name="AutoShape 184"/>
            <p:cNvSpPr>
              <a:spLocks noChangeAspect="1" noChangeArrowheads="1"/>
            </p:cNvSpPr>
            <p:nvPr/>
          </p:nvSpPr>
          <p:spPr bwMode="auto">
            <a:xfrm rot="21401064">
              <a:off x="3663893" y="5946020"/>
              <a:ext cx="71935" cy="219646"/>
            </a:xfrm>
            <a:prstGeom prst="roundRect">
              <a:avLst>
                <a:gd name="adj" fmla="val 16667"/>
              </a:avLst>
            </a:prstGeom>
            <a:grpFill/>
            <a:ln w="9525">
              <a:solidFill>
                <a:schemeClr val="tx1"/>
              </a:solidFill>
              <a:round/>
              <a:headEnd/>
              <a:tailEnd/>
            </a:ln>
            <a:scene3d>
              <a:camera prst="orthographicFront"/>
              <a:lightRig rig="threePt" dir="t"/>
            </a:scene3d>
            <a:sp3d>
              <a:bevelT prst="relaxedInset"/>
            </a:sp3d>
          </p:spPr>
          <p:txBody>
            <a:bodyPr wrap="none" anchor="ctr"/>
            <a:lstStyle/>
            <a:p>
              <a:pPr algn="r">
                <a:defRPr/>
              </a:pPr>
              <a:endParaRPr lang="en-US">
                <a:ea typeface="+mn-ea"/>
                <a:cs typeface="+mn-cs"/>
              </a:endParaRPr>
            </a:p>
          </p:txBody>
        </p:sp>
        <p:sp>
          <p:nvSpPr>
            <p:cNvPr id="104" name="Oval 177"/>
            <p:cNvSpPr>
              <a:spLocks noChangeAspect="1" noChangeArrowheads="1"/>
            </p:cNvSpPr>
            <p:nvPr/>
          </p:nvSpPr>
          <p:spPr bwMode="auto">
            <a:xfrm>
              <a:off x="3657600" y="6172200"/>
              <a:ext cx="130175" cy="152399"/>
            </a:xfrm>
            <a:prstGeom prst="ellipse">
              <a:avLst/>
            </a:prstGeom>
            <a:grpFill/>
            <a:ln w="9525">
              <a:solidFill>
                <a:srgbClr val="FFCC00"/>
              </a:solidFill>
              <a:round/>
              <a:headEnd/>
              <a:tailEnd/>
            </a:ln>
          </p:spPr>
          <p:txBody>
            <a:bodyPr wrap="none" anchor="ctr"/>
            <a:lstStyle/>
            <a:p>
              <a:endParaRPr lang="en-US"/>
            </a:p>
          </p:txBody>
        </p:sp>
        <p:sp>
          <p:nvSpPr>
            <p:cNvPr id="105" name="AutoShape 184"/>
            <p:cNvSpPr>
              <a:spLocks noChangeAspect="1" noChangeArrowheads="1"/>
            </p:cNvSpPr>
            <p:nvPr/>
          </p:nvSpPr>
          <p:spPr bwMode="auto">
            <a:xfrm rot="21401064">
              <a:off x="3740090" y="5945496"/>
              <a:ext cx="71907" cy="219561"/>
            </a:xfrm>
            <a:prstGeom prst="roundRect">
              <a:avLst>
                <a:gd name="adj" fmla="val 16667"/>
              </a:avLst>
            </a:prstGeom>
            <a:grpFill/>
            <a:ln w="9525">
              <a:solidFill>
                <a:schemeClr val="tx1"/>
              </a:solidFill>
              <a:round/>
              <a:headEnd/>
              <a:tailEnd/>
            </a:ln>
            <a:scene3d>
              <a:camera prst="orthographicFront"/>
              <a:lightRig rig="threePt" dir="t"/>
            </a:scene3d>
            <a:sp3d>
              <a:bevelT prst="relaxedInset"/>
            </a:sp3d>
          </p:spPr>
          <p:txBody>
            <a:bodyPr wrap="none" anchor="ctr"/>
            <a:lstStyle/>
            <a:p>
              <a:pPr algn="r">
                <a:defRPr/>
              </a:pPr>
              <a:endParaRPr lang="en-US">
                <a:ea typeface="+mn-ea"/>
                <a:cs typeface="+mn-cs"/>
              </a:endParaRPr>
            </a:p>
          </p:txBody>
        </p:sp>
        <p:sp>
          <p:nvSpPr>
            <p:cNvPr id="106" name="Oval 177"/>
            <p:cNvSpPr>
              <a:spLocks noChangeAspect="1" noChangeArrowheads="1"/>
            </p:cNvSpPr>
            <p:nvPr/>
          </p:nvSpPr>
          <p:spPr bwMode="auto">
            <a:xfrm>
              <a:off x="3733800" y="6172200"/>
              <a:ext cx="130175" cy="152399"/>
            </a:xfrm>
            <a:prstGeom prst="ellipse">
              <a:avLst/>
            </a:prstGeom>
            <a:grpFill/>
            <a:ln w="9525">
              <a:solidFill>
                <a:srgbClr val="FFCC00"/>
              </a:solidFill>
              <a:round/>
              <a:headEnd/>
              <a:tailEnd/>
            </a:ln>
          </p:spPr>
          <p:txBody>
            <a:bodyPr wrap="none" anchor="ctr"/>
            <a:lstStyle/>
            <a:p>
              <a:endParaRPr lang="en-US"/>
            </a:p>
          </p:txBody>
        </p:sp>
      </p:grpSp>
      <p:grpSp>
        <p:nvGrpSpPr>
          <p:cNvPr id="107" name="Group 131"/>
          <p:cNvGrpSpPr>
            <a:grpSpLocks/>
          </p:cNvGrpSpPr>
          <p:nvPr/>
        </p:nvGrpSpPr>
        <p:grpSpPr bwMode="auto">
          <a:xfrm rot="10800000">
            <a:off x="6858000" y="3276600"/>
            <a:ext cx="267818" cy="550644"/>
            <a:chOff x="3657600" y="5945496"/>
            <a:chExt cx="206375" cy="379103"/>
          </a:xfrm>
          <a:solidFill>
            <a:srgbClr val="CC0000"/>
          </a:solidFill>
        </p:grpSpPr>
        <p:sp>
          <p:nvSpPr>
            <p:cNvPr id="108" name="AutoShape 184"/>
            <p:cNvSpPr>
              <a:spLocks noChangeAspect="1" noChangeArrowheads="1"/>
            </p:cNvSpPr>
            <p:nvPr/>
          </p:nvSpPr>
          <p:spPr bwMode="auto">
            <a:xfrm rot="21401064">
              <a:off x="3663893" y="5946020"/>
              <a:ext cx="71935" cy="219646"/>
            </a:xfrm>
            <a:prstGeom prst="roundRect">
              <a:avLst>
                <a:gd name="adj" fmla="val 16667"/>
              </a:avLst>
            </a:prstGeom>
            <a:grpFill/>
            <a:ln w="9525">
              <a:solidFill>
                <a:schemeClr val="tx1"/>
              </a:solidFill>
              <a:round/>
              <a:headEnd/>
              <a:tailEnd/>
            </a:ln>
            <a:scene3d>
              <a:camera prst="orthographicFront"/>
              <a:lightRig rig="threePt" dir="t"/>
            </a:scene3d>
            <a:sp3d>
              <a:bevelT prst="relaxedInset"/>
            </a:sp3d>
          </p:spPr>
          <p:txBody>
            <a:bodyPr wrap="none" anchor="ctr"/>
            <a:lstStyle/>
            <a:p>
              <a:pPr algn="r">
                <a:defRPr/>
              </a:pPr>
              <a:endParaRPr lang="en-US">
                <a:ea typeface="+mn-ea"/>
                <a:cs typeface="+mn-cs"/>
              </a:endParaRPr>
            </a:p>
          </p:txBody>
        </p:sp>
        <p:sp>
          <p:nvSpPr>
            <p:cNvPr id="109" name="Oval 177"/>
            <p:cNvSpPr>
              <a:spLocks noChangeAspect="1" noChangeArrowheads="1"/>
            </p:cNvSpPr>
            <p:nvPr/>
          </p:nvSpPr>
          <p:spPr bwMode="auto">
            <a:xfrm>
              <a:off x="3657600" y="6172200"/>
              <a:ext cx="130175" cy="152399"/>
            </a:xfrm>
            <a:prstGeom prst="ellipse">
              <a:avLst/>
            </a:prstGeom>
            <a:grpFill/>
            <a:ln w="9525">
              <a:solidFill>
                <a:srgbClr val="FFCC00"/>
              </a:solidFill>
              <a:round/>
              <a:headEnd/>
              <a:tailEnd/>
            </a:ln>
          </p:spPr>
          <p:txBody>
            <a:bodyPr wrap="none" anchor="ctr"/>
            <a:lstStyle/>
            <a:p>
              <a:endParaRPr lang="en-US"/>
            </a:p>
          </p:txBody>
        </p:sp>
        <p:sp>
          <p:nvSpPr>
            <p:cNvPr id="110" name="AutoShape 184"/>
            <p:cNvSpPr>
              <a:spLocks noChangeAspect="1" noChangeArrowheads="1"/>
            </p:cNvSpPr>
            <p:nvPr/>
          </p:nvSpPr>
          <p:spPr bwMode="auto">
            <a:xfrm rot="21401064">
              <a:off x="3740090" y="5945496"/>
              <a:ext cx="71907" cy="219561"/>
            </a:xfrm>
            <a:prstGeom prst="roundRect">
              <a:avLst>
                <a:gd name="adj" fmla="val 16667"/>
              </a:avLst>
            </a:prstGeom>
            <a:grpFill/>
            <a:ln w="9525">
              <a:solidFill>
                <a:schemeClr val="tx1"/>
              </a:solidFill>
              <a:round/>
              <a:headEnd/>
              <a:tailEnd/>
            </a:ln>
            <a:scene3d>
              <a:camera prst="orthographicFront"/>
              <a:lightRig rig="threePt" dir="t"/>
            </a:scene3d>
            <a:sp3d>
              <a:bevelT prst="relaxedInset"/>
            </a:sp3d>
          </p:spPr>
          <p:txBody>
            <a:bodyPr wrap="none" anchor="ctr"/>
            <a:lstStyle/>
            <a:p>
              <a:pPr algn="r">
                <a:defRPr/>
              </a:pPr>
              <a:endParaRPr lang="en-US">
                <a:ea typeface="+mn-ea"/>
                <a:cs typeface="+mn-cs"/>
              </a:endParaRPr>
            </a:p>
          </p:txBody>
        </p:sp>
        <p:sp>
          <p:nvSpPr>
            <p:cNvPr id="111" name="Oval 177"/>
            <p:cNvSpPr>
              <a:spLocks noChangeAspect="1" noChangeArrowheads="1"/>
            </p:cNvSpPr>
            <p:nvPr/>
          </p:nvSpPr>
          <p:spPr bwMode="auto">
            <a:xfrm>
              <a:off x="3733800" y="6172200"/>
              <a:ext cx="130175" cy="152399"/>
            </a:xfrm>
            <a:prstGeom prst="ellipse">
              <a:avLst/>
            </a:prstGeom>
            <a:grpFill/>
            <a:ln w="9525">
              <a:solidFill>
                <a:srgbClr val="FFCC00"/>
              </a:solidFill>
              <a:round/>
              <a:headEnd/>
              <a:tailEnd/>
            </a:ln>
          </p:spPr>
          <p:txBody>
            <a:bodyPr wrap="none" anchor="ctr"/>
            <a:lstStyle/>
            <a:p>
              <a:endParaRPr lang="en-US"/>
            </a:p>
          </p:txBody>
        </p:sp>
      </p:grpSp>
      <p:sp>
        <p:nvSpPr>
          <p:cNvPr id="112" name="Text Box 128"/>
          <p:cNvSpPr txBox="1">
            <a:spLocks noChangeAspect="1" noChangeArrowheads="1"/>
          </p:cNvSpPr>
          <p:nvPr/>
        </p:nvSpPr>
        <p:spPr bwMode="auto">
          <a:xfrm>
            <a:off x="381000" y="2057400"/>
            <a:ext cx="6536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AU" sz="1400" b="1" dirty="0"/>
              <a:t>D</a:t>
            </a:r>
            <a:r>
              <a:rPr lang="en-AU" sz="1400" b="1" dirty="0" smtClean="0"/>
              <a:t>PP4</a:t>
            </a:r>
            <a:endParaRPr lang="en-US" sz="1400" b="1" dirty="0"/>
          </a:p>
        </p:txBody>
      </p:sp>
      <p:sp>
        <p:nvSpPr>
          <p:cNvPr id="113" name="Text Box 128"/>
          <p:cNvSpPr txBox="1">
            <a:spLocks noChangeAspect="1" noChangeArrowheads="1"/>
          </p:cNvSpPr>
          <p:nvPr/>
        </p:nvSpPr>
        <p:spPr bwMode="auto">
          <a:xfrm>
            <a:off x="7162800" y="3352800"/>
            <a:ext cx="140153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AU" sz="1400" b="1" dirty="0" smtClean="0"/>
              <a:t>DPP4 in blood</a:t>
            </a:r>
            <a:endParaRPr lang="en-US" sz="1400" b="1" dirty="0"/>
          </a:p>
        </p:txBody>
      </p:sp>
      <p:cxnSp>
        <p:nvCxnSpPr>
          <p:cNvPr id="114" name="Straight Arrow Connector 113"/>
          <p:cNvCxnSpPr/>
          <p:nvPr/>
        </p:nvCxnSpPr>
        <p:spPr bwMode="auto">
          <a:xfrm>
            <a:off x="5943600" y="3657600"/>
            <a:ext cx="609600" cy="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5" name="Text Box 69"/>
          <p:cNvSpPr txBox="1">
            <a:spLocks noChangeArrowheads="1"/>
          </p:cNvSpPr>
          <p:nvPr/>
        </p:nvSpPr>
        <p:spPr bwMode="auto">
          <a:xfrm>
            <a:off x="1676400" y="2057400"/>
            <a:ext cx="1143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u="sng" dirty="0" smtClean="0"/>
              <a:t>To bile</a:t>
            </a:r>
            <a:endParaRPr lang="en-US" sz="1800" u="sng" dirty="0"/>
          </a:p>
        </p:txBody>
      </p:sp>
      <p:sp>
        <p:nvSpPr>
          <p:cNvPr id="116" name="Rectangle 2"/>
          <p:cNvSpPr txBox="1">
            <a:spLocks noChangeArrowheads="1"/>
          </p:cNvSpPr>
          <p:nvPr/>
        </p:nvSpPr>
        <p:spPr>
          <a:xfrm>
            <a:off x="2133600" y="228600"/>
            <a:ext cx="6019800" cy="533400"/>
          </a:xfrm>
          <a:prstGeom prst="rect">
            <a:avLst/>
          </a:prstGeom>
        </p:spPr>
        <p:txBody>
          <a:bodyPr/>
          <a:lstStyle>
            <a:lvl1pPr algn="ctr" rtl="0" eaLnBrk="0" fontAlgn="base" hangingPunct="0">
              <a:spcBef>
                <a:spcPct val="0"/>
              </a:spcBef>
              <a:spcAft>
                <a:spcPct val="0"/>
              </a:spcAft>
              <a:defRPr sz="3200" b="1">
                <a:solidFill>
                  <a:srgbClr val="4C4C4C"/>
                </a:solidFill>
                <a:latin typeface="+mj-lt"/>
                <a:ea typeface="ＭＳ Ｐゴシック" charset="-128"/>
                <a:cs typeface="ＭＳ Ｐゴシック" charset="-128"/>
              </a:defRPr>
            </a:lvl1pPr>
            <a:lvl2pPr algn="ctr" rtl="0" eaLnBrk="0" fontAlgn="base" hangingPunct="0">
              <a:spcBef>
                <a:spcPct val="0"/>
              </a:spcBef>
              <a:spcAft>
                <a:spcPct val="0"/>
              </a:spcAft>
              <a:defRPr sz="3200" b="1">
                <a:solidFill>
                  <a:srgbClr val="4C4C4C"/>
                </a:solidFill>
                <a:latin typeface="Avant Garde" charset="0"/>
                <a:ea typeface="ＭＳ Ｐゴシック" charset="-128"/>
                <a:cs typeface="ＭＳ Ｐゴシック" charset="-128"/>
              </a:defRPr>
            </a:lvl2pPr>
            <a:lvl3pPr algn="ctr" rtl="0" eaLnBrk="0" fontAlgn="base" hangingPunct="0">
              <a:spcBef>
                <a:spcPct val="0"/>
              </a:spcBef>
              <a:spcAft>
                <a:spcPct val="0"/>
              </a:spcAft>
              <a:defRPr sz="3200" b="1">
                <a:solidFill>
                  <a:srgbClr val="4C4C4C"/>
                </a:solidFill>
                <a:latin typeface="Avant Garde" charset="0"/>
                <a:ea typeface="ＭＳ Ｐゴシック" charset="-128"/>
                <a:cs typeface="ＭＳ Ｐゴシック" charset="-128"/>
              </a:defRPr>
            </a:lvl3pPr>
            <a:lvl4pPr algn="ctr" rtl="0" eaLnBrk="0" fontAlgn="base" hangingPunct="0">
              <a:spcBef>
                <a:spcPct val="0"/>
              </a:spcBef>
              <a:spcAft>
                <a:spcPct val="0"/>
              </a:spcAft>
              <a:defRPr sz="3200" b="1">
                <a:solidFill>
                  <a:srgbClr val="4C4C4C"/>
                </a:solidFill>
                <a:latin typeface="Avant Garde" charset="0"/>
                <a:ea typeface="ＭＳ Ｐゴシック" charset="-128"/>
                <a:cs typeface="ＭＳ Ｐゴシック" charset="-128"/>
              </a:defRPr>
            </a:lvl4pPr>
            <a:lvl5pPr algn="ctr" rtl="0" eaLnBrk="0" fontAlgn="base" hangingPunct="0">
              <a:spcBef>
                <a:spcPct val="0"/>
              </a:spcBef>
              <a:spcAft>
                <a:spcPct val="0"/>
              </a:spcAft>
              <a:defRPr sz="3200" b="1">
                <a:solidFill>
                  <a:srgbClr val="4C4C4C"/>
                </a:solidFill>
                <a:latin typeface="Avant Garde" charset="0"/>
                <a:ea typeface="ＭＳ Ｐゴシック" charset="-128"/>
                <a:cs typeface="ＭＳ Ｐゴシック" charset="-128"/>
              </a:defRPr>
            </a:lvl5pPr>
            <a:lvl6pPr marL="457200" algn="ctr" rtl="0" fontAlgn="base">
              <a:spcBef>
                <a:spcPct val="0"/>
              </a:spcBef>
              <a:spcAft>
                <a:spcPct val="0"/>
              </a:spcAft>
              <a:defRPr sz="3200" b="1">
                <a:solidFill>
                  <a:srgbClr val="4C4C4C"/>
                </a:solidFill>
                <a:latin typeface="Avant Garde" charset="0"/>
              </a:defRPr>
            </a:lvl6pPr>
            <a:lvl7pPr marL="914400" algn="ctr" rtl="0" fontAlgn="base">
              <a:spcBef>
                <a:spcPct val="0"/>
              </a:spcBef>
              <a:spcAft>
                <a:spcPct val="0"/>
              </a:spcAft>
              <a:defRPr sz="3200" b="1">
                <a:solidFill>
                  <a:srgbClr val="4C4C4C"/>
                </a:solidFill>
                <a:latin typeface="Avant Garde" charset="0"/>
              </a:defRPr>
            </a:lvl7pPr>
            <a:lvl8pPr marL="1371600" algn="ctr" rtl="0" fontAlgn="base">
              <a:spcBef>
                <a:spcPct val="0"/>
              </a:spcBef>
              <a:spcAft>
                <a:spcPct val="0"/>
              </a:spcAft>
              <a:defRPr sz="3200" b="1">
                <a:solidFill>
                  <a:srgbClr val="4C4C4C"/>
                </a:solidFill>
                <a:latin typeface="Avant Garde" charset="0"/>
              </a:defRPr>
            </a:lvl8pPr>
            <a:lvl9pPr marL="1828800" algn="ctr" rtl="0" fontAlgn="base">
              <a:spcBef>
                <a:spcPct val="0"/>
              </a:spcBef>
              <a:spcAft>
                <a:spcPct val="0"/>
              </a:spcAft>
              <a:defRPr sz="3200" b="1">
                <a:solidFill>
                  <a:srgbClr val="4C4C4C"/>
                </a:solidFill>
                <a:latin typeface="Avant Garde" charset="0"/>
              </a:defRPr>
            </a:lvl9pPr>
          </a:lstStyle>
          <a:p>
            <a:pPr eaLnBrk="1" hangingPunct="1"/>
            <a:r>
              <a:rPr lang="en-US" dirty="0" smtClean="0">
                <a:solidFill>
                  <a:srgbClr val="0000FF"/>
                </a:solidFill>
                <a:latin typeface="Arial" pitchFamily="34" charset="0"/>
                <a:cs typeface="Arial" pitchFamily="34" charset="0"/>
              </a:rPr>
              <a:t>DPP4 in Chronic liver injury</a:t>
            </a:r>
          </a:p>
        </p:txBody>
      </p:sp>
      <p:sp>
        <p:nvSpPr>
          <p:cNvPr id="117" name="Rectangle 116"/>
          <p:cNvSpPr/>
          <p:nvPr/>
        </p:nvSpPr>
        <p:spPr>
          <a:xfrm>
            <a:off x="609600" y="1066800"/>
            <a:ext cx="4953000" cy="461665"/>
          </a:xfrm>
          <a:prstGeom prst="rect">
            <a:avLst/>
          </a:prstGeom>
        </p:spPr>
        <p:txBody>
          <a:bodyPr wrap="square">
            <a:spAutoFit/>
          </a:bodyPr>
          <a:lstStyle/>
          <a:p>
            <a:pPr marL="57150"/>
            <a:r>
              <a:rPr lang="en-US" sz="2400" b="1" dirty="0" smtClean="0">
                <a:solidFill>
                  <a:srgbClr val="0000FF"/>
                </a:solidFill>
                <a:sym typeface="Arial" pitchFamily="34" charset="0"/>
              </a:rPr>
              <a:t>Healthy liver</a:t>
            </a:r>
            <a:endParaRPr lang="en-US" sz="2400" b="1" dirty="0">
              <a:solidFill>
                <a:srgbClr val="0000FF"/>
              </a:solidFill>
              <a:sym typeface="Arial" pitchFamily="34" charset="0"/>
            </a:endParaRPr>
          </a:p>
        </p:txBody>
      </p:sp>
      <p:sp>
        <p:nvSpPr>
          <p:cNvPr id="118" name="Rectangle 117"/>
          <p:cNvSpPr/>
          <p:nvPr/>
        </p:nvSpPr>
        <p:spPr>
          <a:xfrm>
            <a:off x="3810000" y="1066800"/>
            <a:ext cx="4953000" cy="461665"/>
          </a:xfrm>
          <a:prstGeom prst="rect">
            <a:avLst/>
          </a:prstGeom>
        </p:spPr>
        <p:txBody>
          <a:bodyPr wrap="square">
            <a:spAutoFit/>
          </a:bodyPr>
          <a:lstStyle/>
          <a:p>
            <a:pPr marL="57150"/>
            <a:r>
              <a:rPr lang="en-US" sz="2400" b="1" dirty="0" smtClean="0">
                <a:solidFill>
                  <a:srgbClr val="0000FF"/>
                </a:solidFill>
                <a:sym typeface="Arial" pitchFamily="34" charset="0"/>
              </a:rPr>
              <a:t>Injured liver</a:t>
            </a:r>
            <a:endParaRPr lang="en-US" sz="2400" b="1" dirty="0">
              <a:solidFill>
                <a:srgbClr val="0000FF"/>
              </a:solidFill>
              <a:sym typeface="Arial" pitchFamily="34" charset="0"/>
            </a:endParaRPr>
          </a:p>
        </p:txBody>
      </p:sp>
      <p:sp>
        <p:nvSpPr>
          <p:cNvPr id="2" name="Notched Right Arrow 1"/>
          <p:cNvSpPr/>
          <p:nvPr/>
        </p:nvSpPr>
        <p:spPr bwMode="auto">
          <a:xfrm>
            <a:off x="1828800" y="3276600"/>
            <a:ext cx="978408" cy="484632"/>
          </a:xfrm>
          <a:prstGeom prst="notchedRightArrow">
            <a:avLst/>
          </a:prstGeom>
          <a:solidFill>
            <a:srgbClr val="CC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000FF"/>
              </a:solidFill>
              <a:effectLst/>
              <a:latin typeface="Avant Garde" charset="0"/>
              <a:ea typeface="Arial" charset="0"/>
              <a:cs typeface="Arial" charset="0"/>
            </a:endParaRPr>
          </a:p>
        </p:txBody>
      </p:sp>
    </p:spTree>
    <p:extLst>
      <p:ext uri="{BB962C8B-B14F-4D97-AF65-F5344CB8AC3E}">
        <p14:creationId xmlns:p14="http://schemas.microsoft.com/office/powerpoint/2010/main" val="39474819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228600" y="152400"/>
            <a:ext cx="8610600" cy="577850"/>
          </a:xfrm>
        </p:spPr>
        <p:txBody>
          <a:bodyPr/>
          <a:lstStyle/>
          <a:p>
            <a:pPr eaLnBrk="1" hangingPunct="1">
              <a:defRPr/>
            </a:pPr>
            <a:r>
              <a:rPr lang="en-US" dirty="0" smtClean="0">
                <a:solidFill>
                  <a:srgbClr val="0000FF"/>
                </a:solidFill>
                <a:latin typeface="Arial" pitchFamily="34" charset="0"/>
                <a:cs typeface="Arial" pitchFamily="34" charset="0"/>
              </a:rPr>
              <a:t>DPP4 in Chronic Liver Injury</a:t>
            </a:r>
            <a:endParaRPr lang="en-AU" dirty="0" smtClean="0">
              <a:solidFill>
                <a:srgbClr val="0000FF"/>
              </a:solidFill>
              <a:latin typeface="Arial" pitchFamily="34" charset="0"/>
              <a:cs typeface="Arial" pitchFamily="34" charset="0"/>
            </a:endParaRPr>
          </a:p>
        </p:txBody>
      </p:sp>
      <p:grpSp>
        <p:nvGrpSpPr>
          <p:cNvPr id="11" name="Group 10"/>
          <p:cNvGrpSpPr/>
          <p:nvPr/>
        </p:nvGrpSpPr>
        <p:grpSpPr>
          <a:xfrm>
            <a:off x="4724400" y="3313899"/>
            <a:ext cx="4191000" cy="3315501"/>
            <a:chOff x="4724400" y="1066799"/>
            <a:chExt cx="4191000" cy="3315501"/>
          </a:xfrm>
        </p:grpSpPr>
        <p:pic>
          <p:nvPicPr>
            <p:cNvPr id="6" name="Picture 12"/>
            <p:cNvPicPr>
              <a:picLocks noChangeAspect="1" noChangeArrowheads="1"/>
            </p:cNvPicPr>
            <p:nvPr/>
          </p:nvPicPr>
          <p:blipFill>
            <a:blip r:embed="rId2"/>
            <a:srcRect l="8105" t="15884" r="16194" b="13997"/>
            <a:stretch>
              <a:fillRect/>
            </a:stretch>
          </p:blipFill>
          <p:spPr bwMode="auto">
            <a:xfrm>
              <a:off x="4724400" y="1398008"/>
              <a:ext cx="4191000" cy="2681768"/>
            </a:xfrm>
            <a:prstGeom prst="rect">
              <a:avLst/>
            </a:prstGeom>
            <a:noFill/>
            <a:ln w="9525">
              <a:noFill/>
              <a:miter lim="800000"/>
              <a:headEnd/>
              <a:tailEnd/>
            </a:ln>
          </p:spPr>
        </p:pic>
        <p:sp>
          <p:nvSpPr>
            <p:cNvPr id="7" name="TextBox 6"/>
            <p:cNvSpPr txBox="1"/>
            <p:nvPr/>
          </p:nvSpPr>
          <p:spPr>
            <a:xfrm>
              <a:off x="5210682" y="1066799"/>
              <a:ext cx="1264334" cy="339715"/>
            </a:xfrm>
            <a:prstGeom prst="rect">
              <a:avLst/>
            </a:prstGeom>
            <a:noFill/>
          </p:spPr>
          <p:txBody>
            <a:bodyPr wrap="square" rtlCol="0">
              <a:spAutoFit/>
            </a:bodyPr>
            <a:lstStyle/>
            <a:p>
              <a:r>
                <a:rPr lang="en-US" sz="1600" dirty="0" err="1" smtClean="0">
                  <a:latin typeface="Arial" pitchFamily="34" charset="0"/>
                  <a:cs typeface="Arial" pitchFamily="34" charset="0"/>
                </a:rPr>
                <a:t>Hepatocyte</a:t>
              </a:r>
              <a:endParaRPr lang="en-AU" sz="1600" dirty="0">
                <a:latin typeface="Arial" pitchFamily="34" charset="0"/>
                <a:cs typeface="Arial" pitchFamily="34" charset="0"/>
              </a:endParaRPr>
            </a:p>
          </p:txBody>
        </p:sp>
        <p:sp>
          <p:nvSpPr>
            <p:cNvPr id="8" name="TextBox 7"/>
            <p:cNvSpPr txBox="1"/>
            <p:nvPr/>
          </p:nvSpPr>
          <p:spPr>
            <a:xfrm>
              <a:off x="6766786" y="1066799"/>
              <a:ext cx="1361591" cy="339715"/>
            </a:xfrm>
            <a:prstGeom prst="rect">
              <a:avLst/>
            </a:prstGeom>
            <a:noFill/>
          </p:spPr>
          <p:txBody>
            <a:bodyPr wrap="square" rtlCol="0">
              <a:spAutoFit/>
            </a:bodyPr>
            <a:lstStyle/>
            <a:p>
              <a:r>
                <a:rPr lang="en-US" sz="1600" dirty="0" smtClean="0">
                  <a:latin typeface="Arial" pitchFamily="34" charset="0"/>
                  <a:cs typeface="Arial" pitchFamily="34" charset="0"/>
                </a:rPr>
                <a:t>Lymphocyte</a:t>
              </a:r>
              <a:endParaRPr lang="en-AU" sz="1600" dirty="0">
                <a:latin typeface="Arial" pitchFamily="34" charset="0"/>
                <a:cs typeface="Arial" pitchFamily="34" charset="0"/>
              </a:endParaRPr>
            </a:p>
          </p:txBody>
        </p:sp>
        <p:sp>
          <p:nvSpPr>
            <p:cNvPr id="9" name="TextBox 8"/>
            <p:cNvSpPr txBox="1"/>
            <p:nvPr/>
          </p:nvSpPr>
          <p:spPr>
            <a:xfrm>
              <a:off x="4724400" y="4042585"/>
              <a:ext cx="1577160" cy="334628"/>
            </a:xfrm>
            <a:prstGeom prst="rect">
              <a:avLst/>
            </a:prstGeom>
            <a:noFill/>
          </p:spPr>
          <p:txBody>
            <a:bodyPr wrap="square" rtlCol="0">
              <a:spAutoFit/>
            </a:bodyPr>
            <a:lstStyle/>
            <a:p>
              <a:r>
                <a:rPr lang="en-US" sz="1600" dirty="0" smtClean="0">
                  <a:latin typeface="Arial" pitchFamily="34" charset="0"/>
                  <a:cs typeface="Arial" pitchFamily="34" charset="0"/>
                </a:rPr>
                <a:t>Endothelial cell</a:t>
              </a:r>
              <a:endParaRPr lang="en-AU" sz="1600" dirty="0">
                <a:latin typeface="Arial" pitchFamily="34" charset="0"/>
                <a:cs typeface="Arial" pitchFamily="34" charset="0"/>
              </a:endParaRPr>
            </a:p>
          </p:txBody>
        </p:sp>
        <p:sp>
          <p:nvSpPr>
            <p:cNvPr id="10" name="TextBox 9"/>
            <p:cNvSpPr txBox="1"/>
            <p:nvPr/>
          </p:nvSpPr>
          <p:spPr>
            <a:xfrm>
              <a:off x="6660466" y="4042585"/>
              <a:ext cx="1264334" cy="339715"/>
            </a:xfrm>
            <a:prstGeom prst="rect">
              <a:avLst/>
            </a:prstGeom>
            <a:noFill/>
          </p:spPr>
          <p:txBody>
            <a:bodyPr wrap="square" rtlCol="0">
              <a:spAutoFit/>
            </a:bodyPr>
            <a:lstStyle/>
            <a:p>
              <a:r>
                <a:rPr lang="en-US" sz="1600" dirty="0" smtClean="0">
                  <a:latin typeface="Arial" pitchFamily="34" charset="0"/>
                  <a:cs typeface="Arial" pitchFamily="34" charset="0"/>
                </a:rPr>
                <a:t>Bile Duct</a:t>
              </a:r>
              <a:endParaRPr lang="en-AU" sz="1600" dirty="0">
                <a:latin typeface="Arial" pitchFamily="34" charset="0"/>
                <a:cs typeface="Arial" pitchFamily="34" charset="0"/>
              </a:endParaRPr>
            </a:p>
          </p:txBody>
        </p:sp>
      </p:grpSp>
      <p:sp>
        <p:nvSpPr>
          <p:cNvPr id="13" name="TextBox 12"/>
          <p:cNvSpPr txBox="1"/>
          <p:nvPr/>
        </p:nvSpPr>
        <p:spPr>
          <a:xfrm>
            <a:off x="5791200" y="2514600"/>
            <a:ext cx="4038600" cy="276999"/>
          </a:xfrm>
          <a:prstGeom prst="rect">
            <a:avLst/>
          </a:prstGeom>
          <a:noFill/>
        </p:spPr>
        <p:txBody>
          <a:bodyPr wrap="square" rtlCol="0">
            <a:spAutoFit/>
          </a:bodyPr>
          <a:lstStyle/>
          <a:p>
            <a:r>
              <a:rPr lang="en-US" sz="1200" dirty="0" smtClean="0"/>
              <a:t> Review: Itou 2013 </a:t>
            </a:r>
            <a:r>
              <a:rPr lang="en-US" sz="1200" i="1" dirty="0" smtClean="0"/>
              <a:t>World J Gastro</a:t>
            </a:r>
            <a:r>
              <a:rPr lang="en-US" sz="1200" dirty="0" smtClean="0"/>
              <a:t> </a:t>
            </a:r>
            <a:r>
              <a:rPr lang="en-US" sz="1200" b="1" dirty="0" smtClean="0"/>
              <a:t>19</a:t>
            </a:r>
            <a:r>
              <a:rPr lang="en-US" sz="1200" dirty="0" smtClean="0"/>
              <a:t>: 2298</a:t>
            </a:r>
            <a:endParaRPr lang="en-AU" sz="1200" dirty="0"/>
          </a:p>
        </p:txBody>
      </p:sp>
      <p:pic>
        <p:nvPicPr>
          <p:cNvPr id="15" name="Picture 26" descr="DP4_DimerFeautures-sita"/>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609599" y="3657600"/>
            <a:ext cx="3793859" cy="2667000"/>
          </a:xfrm>
          <a:prstGeom prst="rect">
            <a:avLst/>
          </a:prstGeom>
          <a:noFill/>
          <a:ln w="9525">
            <a:noFill/>
            <a:miter lim="800000"/>
            <a:headEnd/>
            <a:tailEnd/>
          </a:ln>
        </p:spPr>
      </p:pic>
      <p:sp>
        <p:nvSpPr>
          <p:cNvPr id="14" name="Rectangle 13"/>
          <p:cNvSpPr/>
          <p:nvPr/>
        </p:nvSpPr>
        <p:spPr>
          <a:xfrm>
            <a:off x="381000" y="685800"/>
            <a:ext cx="8763000" cy="1897443"/>
          </a:xfrm>
          <a:prstGeom prst="rect">
            <a:avLst/>
          </a:prstGeom>
        </p:spPr>
        <p:txBody>
          <a:bodyPr wrap="square">
            <a:spAutoFit/>
          </a:bodyPr>
          <a:lstStyle/>
          <a:p>
            <a:pPr eaLnBrk="1" hangingPunct="1">
              <a:lnSpc>
                <a:spcPct val="90000"/>
              </a:lnSpc>
              <a:buFont typeface="Wingdings" pitchFamily="2" charset="2"/>
              <a:buChar char="Ø"/>
              <a:defRPr/>
            </a:pPr>
            <a:r>
              <a:rPr lang="en-AU" sz="2200" dirty="0" smtClean="0"/>
              <a:t> </a:t>
            </a:r>
            <a:r>
              <a:rPr lang="en-AU" dirty="0" smtClean="0"/>
              <a:t>DPP4 is ubiquitous.  But liver is a large organ…</a:t>
            </a:r>
          </a:p>
          <a:p>
            <a:pPr eaLnBrk="1" hangingPunct="1">
              <a:lnSpc>
                <a:spcPct val="90000"/>
              </a:lnSpc>
              <a:defRPr/>
            </a:pPr>
            <a:endParaRPr lang="en-AU" dirty="0" smtClean="0"/>
          </a:p>
          <a:p>
            <a:pPr eaLnBrk="1" hangingPunct="1">
              <a:lnSpc>
                <a:spcPct val="90000"/>
              </a:lnSpc>
              <a:buFont typeface="Wingdings" pitchFamily="2" charset="2"/>
              <a:buChar char="Ø"/>
              <a:defRPr/>
            </a:pPr>
            <a:r>
              <a:rPr lang="en-AU" dirty="0"/>
              <a:t> </a:t>
            </a:r>
            <a:r>
              <a:rPr lang="en-AU" dirty="0" smtClean="0"/>
              <a:t>DPP4 expression increases in fibrosis and cirrhosis: Both in liver and blood</a:t>
            </a:r>
            <a:r>
              <a:rPr lang="en-US" dirty="0" smtClean="0"/>
              <a:t>. [Williams K, Gorrell, Zekry, Twigg et al 2014 </a:t>
            </a:r>
            <a:r>
              <a:rPr lang="en-US" i="1" dirty="0" smtClean="0"/>
              <a:t>J. Diabetes</a:t>
            </a:r>
            <a:r>
              <a:rPr lang="en-US" dirty="0" smtClean="0"/>
              <a:t> in press; </a:t>
            </a:r>
            <a:r>
              <a:rPr lang="en-US" dirty="0" err="1" smtClean="0"/>
              <a:t>doi</a:t>
            </a:r>
            <a:r>
              <a:rPr lang="en-US" dirty="0" smtClean="0"/>
              <a:t> </a:t>
            </a:r>
            <a:r>
              <a:rPr lang="en-US" dirty="0"/>
              <a:t>10.1111/1753-0407.12237</a:t>
            </a:r>
            <a:r>
              <a:rPr lang="en-US" dirty="0" smtClean="0"/>
              <a:t>]</a:t>
            </a:r>
          </a:p>
          <a:p>
            <a:pPr eaLnBrk="1" hangingPunct="1">
              <a:lnSpc>
                <a:spcPct val="90000"/>
              </a:lnSpc>
              <a:buFont typeface="Wingdings" pitchFamily="2" charset="2"/>
              <a:buChar char="Ø"/>
              <a:defRPr/>
            </a:pPr>
            <a:endParaRPr lang="en-US" dirty="0" smtClean="0"/>
          </a:p>
          <a:p>
            <a:pPr eaLnBrk="1" hangingPunct="1">
              <a:lnSpc>
                <a:spcPct val="90000"/>
              </a:lnSpc>
              <a:buFont typeface="Wingdings" pitchFamily="2" charset="2"/>
              <a:buChar char="Ø"/>
              <a:defRPr/>
            </a:pPr>
            <a:r>
              <a:rPr lang="en-US" dirty="0" smtClean="0"/>
              <a:t> Preclinically, DPP4 inhibition lessens steatosis.</a:t>
            </a:r>
            <a:r>
              <a:rPr lang="en-AU" dirty="0" smtClean="0"/>
              <a:t> </a:t>
            </a:r>
          </a:p>
        </p:txBody>
      </p:sp>
    </p:spTree>
    <p:extLst>
      <p:ext uri="{BB962C8B-B14F-4D97-AF65-F5344CB8AC3E}">
        <p14:creationId xmlns:p14="http://schemas.microsoft.com/office/powerpoint/2010/main" val="11465152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224" y="-296862"/>
            <a:ext cx="8229600" cy="1143000"/>
          </a:xfrm>
        </p:spPr>
        <p:txBody>
          <a:bodyPr>
            <a:normAutofit/>
          </a:bodyPr>
          <a:lstStyle/>
          <a:p>
            <a:r>
              <a:rPr lang="en-AU" dirty="0" smtClean="0">
                <a:solidFill>
                  <a:srgbClr val="0000FF"/>
                </a:solidFill>
              </a:rPr>
              <a:t>DPP4 inhibition can lessen liver fibrosis</a:t>
            </a:r>
            <a:endParaRPr lang="en-AU" dirty="0">
              <a:solidFill>
                <a:srgbClr val="0000FF"/>
              </a:solidFill>
            </a:endParaRPr>
          </a:p>
        </p:txBody>
      </p:sp>
      <p:pic>
        <p:nvPicPr>
          <p:cNvPr id="1026" name="Picture 2" descr="D:\DATA\Liver\Sumaiya\CZ NO 626i 1002\s_0172.tif"/>
          <p:cNvPicPr>
            <a:picLocks noChangeAspect="1" noChangeArrowheads="1"/>
          </p:cNvPicPr>
          <p:nvPr/>
        </p:nvPicPr>
        <p:blipFill rotWithShape="1">
          <a:blip r:embed="rId2">
            <a:extLst>
              <a:ext uri="{28A0092B-C50C-407E-A947-70E740481C1C}">
                <a14:useLocalDpi xmlns:a14="http://schemas.microsoft.com/office/drawing/2010/main" val="0"/>
              </a:ext>
            </a:extLst>
          </a:blip>
          <a:srcRect t="13761"/>
          <a:stretch/>
        </p:blipFill>
        <p:spPr bwMode="auto">
          <a:xfrm>
            <a:off x="74875" y="661472"/>
            <a:ext cx="4242816" cy="27337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2987" y="661472"/>
            <a:ext cx="1313180" cy="461665"/>
          </a:xfrm>
          <a:prstGeom prst="rect">
            <a:avLst/>
          </a:prstGeom>
          <a:noFill/>
        </p:spPr>
        <p:txBody>
          <a:bodyPr wrap="none" rtlCol="0">
            <a:spAutoFit/>
          </a:bodyPr>
          <a:lstStyle/>
          <a:p>
            <a:r>
              <a:rPr lang="en-AU" sz="2400" b="1" dirty="0" smtClean="0"/>
              <a:t>CCl</a:t>
            </a:r>
            <a:r>
              <a:rPr lang="en-AU" sz="2400" b="1" baseline="-25000" dirty="0" smtClean="0"/>
              <a:t>4</a:t>
            </a:r>
            <a:r>
              <a:rPr lang="en-AU" sz="2400" b="1" dirty="0" smtClean="0"/>
              <a:t> only</a:t>
            </a:r>
            <a:endParaRPr lang="en-AU" sz="2400" b="1" dirty="0"/>
          </a:p>
        </p:txBody>
      </p:sp>
      <p:pic>
        <p:nvPicPr>
          <p:cNvPr id="1027" name="Picture 3" descr="D:\DATA\Liver\Sumaiya\CZ 626i 2025\s_0147.tif"/>
          <p:cNvPicPr>
            <a:picLocks noChangeAspect="1" noChangeArrowheads="1"/>
          </p:cNvPicPr>
          <p:nvPr/>
        </p:nvPicPr>
        <p:blipFill rotWithShape="1">
          <a:blip r:embed="rId3">
            <a:extLst>
              <a:ext uri="{28A0092B-C50C-407E-A947-70E740481C1C}">
                <a14:useLocalDpi xmlns:a14="http://schemas.microsoft.com/office/drawing/2010/main" val="0"/>
              </a:ext>
            </a:extLst>
          </a:blip>
          <a:srcRect t="13761" b="-1"/>
          <a:stretch/>
        </p:blipFill>
        <p:spPr bwMode="auto">
          <a:xfrm>
            <a:off x="4575072" y="661472"/>
            <a:ext cx="4242816" cy="273370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557906" y="644311"/>
            <a:ext cx="1450487" cy="461665"/>
          </a:xfrm>
          <a:prstGeom prst="rect">
            <a:avLst/>
          </a:prstGeom>
          <a:noFill/>
        </p:spPr>
        <p:txBody>
          <a:bodyPr wrap="none" rtlCol="0">
            <a:spAutoFit/>
          </a:bodyPr>
          <a:lstStyle/>
          <a:p>
            <a:r>
              <a:rPr lang="en-AU" sz="2400" b="1" dirty="0" smtClean="0"/>
              <a:t>CCl</a:t>
            </a:r>
            <a:r>
              <a:rPr lang="en-AU" sz="2400" b="1" baseline="-25000" dirty="0" smtClean="0"/>
              <a:t>4</a:t>
            </a:r>
            <a:r>
              <a:rPr lang="en-AU" sz="2400" b="1" dirty="0" smtClean="0"/>
              <a:t> + 626</a:t>
            </a:r>
            <a:endParaRPr lang="en-AU" sz="2400" b="1" dirty="0"/>
          </a:p>
        </p:txBody>
      </p:sp>
      <p:pic>
        <p:nvPicPr>
          <p:cNvPr id="8" name="Picture 7"/>
          <p:cNvPicPr>
            <a:picLocks noChangeAspect="1"/>
          </p:cNvPicPr>
          <p:nvPr/>
        </p:nvPicPr>
        <p:blipFill rotWithShape="1">
          <a:blip r:embed="rId4"/>
          <a:srcRect b="2014"/>
          <a:stretch/>
        </p:blipFill>
        <p:spPr>
          <a:xfrm>
            <a:off x="3390015" y="3517964"/>
            <a:ext cx="3716020" cy="3340036"/>
          </a:xfrm>
          <a:prstGeom prst="rect">
            <a:avLst/>
          </a:prstGeom>
        </p:spPr>
      </p:pic>
      <p:sp>
        <p:nvSpPr>
          <p:cNvPr id="3" name="TextBox 2"/>
          <p:cNvSpPr txBox="1"/>
          <p:nvPr/>
        </p:nvSpPr>
        <p:spPr>
          <a:xfrm>
            <a:off x="142987" y="3762239"/>
            <a:ext cx="2367543" cy="923330"/>
          </a:xfrm>
          <a:prstGeom prst="rect">
            <a:avLst/>
          </a:prstGeom>
          <a:noFill/>
        </p:spPr>
        <p:txBody>
          <a:bodyPr wrap="none" rtlCol="0">
            <a:spAutoFit/>
          </a:bodyPr>
          <a:lstStyle/>
          <a:p>
            <a:r>
              <a:rPr lang="en-US" dirty="0" smtClean="0"/>
              <a:t>4 weeks of CCl</a:t>
            </a:r>
            <a:r>
              <a:rPr lang="en-US" baseline="-25000" dirty="0" smtClean="0"/>
              <a:t>4</a:t>
            </a:r>
          </a:p>
          <a:p>
            <a:r>
              <a:rPr lang="en-US" dirty="0" smtClean="0"/>
              <a:t>With DPP4 inhibition </a:t>
            </a:r>
          </a:p>
          <a:p>
            <a:r>
              <a:rPr lang="en-US" dirty="0" smtClean="0"/>
              <a:t>[MK626 ;  MSD]</a:t>
            </a:r>
            <a:endParaRPr lang="en-US" dirty="0"/>
          </a:p>
        </p:txBody>
      </p:sp>
      <p:sp>
        <p:nvSpPr>
          <p:cNvPr id="5" name="TextBox 4"/>
          <p:cNvSpPr txBox="1"/>
          <p:nvPr/>
        </p:nvSpPr>
        <p:spPr>
          <a:xfrm>
            <a:off x="190436" y="6117685"/>
            <a:ext cx="2531462" cy="369332"/>
          </a:xfrm>
          <a:prstGeom prst="rect">
            <a:avLst/>
          </a:prstGeom>
          <a:noFill/>
        </p:spPr>
        <p:txBody>
          <a:bodyPr wrap="none" rtlCol="0">
            <a:spAutoFit/>
          </a:bodyPr>
          <a:lstStyle/>
          <a:p>
            <a:r>
              <a:rPr lang="en-AU" dirty="0"/>
              <a:t>Sirius red staining in liver</a:t>
            </a:r>
            <a:endParaRPr lang="en-US" dirty="0"/>
          </a:p>
        </p:txBody>
      </p:sp>
      <p:sp>
        <p:nvSpPr>
          <p:cNvPr id="6" name="TextBox 5"/>
          <p:cNvSpPr txBox="1"/>
          <p:nvPr/>
        </p:nvSpPr>
        <p:spPr>
          <a:xfrm>
            <a:off x="6553200" y="3657600"/>
            <a:ext cx="1036649" cy="369332"/>
          </a:xfrm>
          <a:prstGeom prst="rect">
            <a:avLst/>
          </a:prstGeom>
          <a:noFill/>
        </p:spPr>
        <p:txBody>
          <a:bodyPr wrap="none" rtlCol="0">
            <a:spAutoFit/>
          </a:bodyPr>
          <a:lstStyle/>
          <a:p>
            <a:r>
              <a:rPr lang="en-US" dirty="0" smtClean="0"/>
              <a:t>P &lt; 0.05</a:t>
            </a:r>
            <a:endParaRPr lang="en-US" dirty="0"/>
          </a:p>
        </p:txBody>
      </p:sp>
    </p:spTree>
    <p:extLst>
      <p:ext uri="{BB962C8B-B14F-4D97-AF65-F5344CB8AC3E}">
        <p14:creationId xmlns:p14="http://schemas.microsoft.com/office/powerpoint/2010/main" val="17259721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4"/>
          <p:cNvSpPr>
            <a:spLocks noGrp="1" noChangeArrowheads="1"/>
          </p:cNvSpPr>
          <p:nvPr>
            <p:ph type="title"/>
          </p:nvPr>
        </p:nvSpPr>
        <p:spPr>
          <a:xfrm>
            <a:off x="1187450" y="333375"/>
            <a:ext cx="6769100" cy="504825"/>
          </a:xfrm>
        </p:spPr>
        <p:txBody>
          <a:bodyPr/>
          <a:lstStyle/>
          <a:p>
            <a:pPr eaLnBrk="1" hangingPunct="1">
              <a:defRPr/>
            </a:pPr>
            <a:r>
              <a:rPr lang="en-AU" sz="3200" b="1" dirty="0" smtClean="0">
                <a:solidFill>
                  <a:srgbClr val="0000FF"/>
                </a:solidFill>
              </a:rPr>
              <a:t>DPP4 as a biomarker</a:t>
            </a:r>
          </a:p>
        </p:txBody>
      </p:sp>
      <p:pic>
        <p:nvPicPr>
          <p:cNvPr id="6" name="Content Placeholder 5" descr="KW 2014 DP4 cck quartiles fig.png"/>
          <p:cNvPicPr>
            <a:picLocks noGrp="1" noChangeAspect="1"/>
          </p:cNvPicPr>
          <p:nvPr>
            <p:ph sz="half" idx="1"/>
          </p:nvPr>
        </p:nvPicPr>
        <p:blipFill>
          <a:blip r:embed="rId3">
            <a:extLst>
              <a:ext uri="{28A0092B-C50C-407E-A947-70E740481C1C}">
                <a14:useLocalDpi xmlns:a14="http://schemas.microsoft.com/office/drawing/2010/main" val="0"/>
              </a:ext>
            </a:extLst>
          </a:blip>
          <a:srcRect l="13150" r="13150"/>
          <a:stretch>
            <a:fillRect/>
          </a:stretch>
        </p:blipFill>
        <p:spPr>
          <a:xfrm>
            <a:off x="762000" y="1219200"/>
            <a:ext cx="2469444" cy="2667000"/>
          </a:xfrm>
        </p:spPr>
      </p:pic>
      <p:pic>
        <p:nvPicPr>
          <p:cNvPr id="7" name="Picture 6" descr="KW 2014 DP4 cck fi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9362" y="2667000"/>
            <a:ext cx="5232797" cy="4191000"/>
          </a:xfrm>
          <a:prstGeom prst="rect">
            <a:avLst/>
          </a:prstGeom>
        </p:spPr>
      </p:pic>
      <p:sp>
        <p:nvSpPr>
          <p:cNvPr id="8" name="TextBox 7"/>
          <p:cNvSpPr txBox="1"/>
          <p:nvPr/>
        </p:nvSpPr>
        <p:spPr>
          <a:xfrm rot="16200000">
            <a:off x="-43447" y="2329447"/>
            <a:ext cx="1218227" cy="369332"/>
          </a:xfrm>
          <a:prstGeom prst="rect">
            <a:avLst/>
          </a:prstGeom>
          <a:noFill/>
        </p:spPr>
        <p:txBody>
          <a:bodyPr wrap="none" rtlCol="0">
            <a:spAutoFit/>
          </a:bodyPr>
          <a:lstStyle/>
          <a:p>
            <a:r>
              <a:rPr lang="en-US" dirty="0" smtClean="0"/>
              <a:t>Ln cDPP4</a:t>
            </a:r>
            <a:endParaRPr lang="en-US" dirty="0"/>
          </a:p>
        </p:txBody>
      </p:sp>
      <p:sp>
        <p:nvSpPr>
          <p:cNvPr id="9" name="Rectangle 8"/>
          <p:cNvSpPr/>
          <p:nvPr/>
        </p:nvSpPr>
        <p:spPr>
          <a:xfrm>
            <a:off x="4343400" y="1143000"/>
            <a:ext cx="4572000" cy="923330"/>
          </a:xfrm>
          <a:prstGeom prst="rect">
            <a:avLst/>
          </a:prstGeom>
        </p:spPr>
        <p:txBody>
          <a:bodyPr>
            <a:spAutoFit/>
          </a:bodyPr>
          <a:lstStyle/>
          <a:p>
            <a:r>
              <a:rPr lang="en-US" dirty="0" smtClean="0"/>
              <a:t>Williams </a:t>
            </a:r>
            <a:r>
              <a:rPr lang="en-US" dirty="0"/>
              <a:t>K, Gorrell, Zekry, Twigg et al </a:t>
            </a:r>
            <a:r>
              <a:rPr lang="en-US" dirty="0" smtClean="0"/>
              <a:t>2014               </a:t>
            </a:r>
            <a:r>
              <a:rPr lang="en-US" i="1" dirty="0"/>
              <a:t>J. Diabetes</a:t>
            </a:r>
            <a:r>
              <a:rPr lang="en-US" dirty="0"/>
              <a:t> in press; </a:t>
            </a:r>
            <a:r>
              <a:rPr lang="en-US" dirty="0" err="1"/>
              <a:t>doi</a:t>
            </a:r>
            <a:r>
              <a:rPr lang="en-US" dirty="0"/>
              <a:t> 10.1111/1753-</a:t>
            </a:r>
            <a:r>
              <a:rPr lang="en-US" dirty="0" smtClean="0"/>
              <a:t>0407.12237</a:t>
            </a:r>
            <a:endParaRPr lang="en-US" dirty="0"/>
          </a:p>
        </p:txBody>
      </p:sp>
    </p:spTree>
    <p:extLst>
      <p:ext uri="{BB962C8B-B14F-4D97-AF65-F5344CB8AC3E}">
        <p14:creationId xmlns:p14="http://schemas.microsoft.com/office/powerpoint/2010/main" val="16855401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5"/>
          <p:cNvSpPr>
            <a:spLocks noGrp="1" noChangeArrowheads="1"/>
          </p:cNvSpPr>
          <p:nvPr>
            <p:ph type="body" sz="half" idx="1"/>
          </p:nvPr>
        </p:nvSpPr>
        <p:spPr>
          <a:xfrm>
            <a:off x="609600" y="1905000"/>
            <a:ext cx="3600450" cy="1295400"/>
          </a:xfrm>
        </p:spPr>
        <p:txBody>
          <a:bodyPr/>
          <a:lstStyle/>
          <a:p>
            <a:pPr eaLnBrk="1" hangingPunct="1">
              <a:lnSpc>
                <a:spcPct val="90000"/>
              </a:lnSpc>
              <a:buSzPct val="140000"/>
            </a:pPr>
            <a:r>
              <a:rPr lang="en-AU" altLang="zh-CN" sz="2400" dirty="0">
                <a:latin typeface="Arial" charset="0"/>
                <a:ea typeface="ＭＳ Ｐゴシック" charset="0"/>
              </a:rPr>
              <a:t> </a:t>
            </a:r>
            <a:r>
              <a:rPr lang="en-AU" altLang="zh-CN" sz="2400" u="sng" dirty="0">
                <a:latin typeface="Arial" charset="0"/>
                <a:ea typeface="ＭＳ Ｐゴシック" charset="0"/>
              </a:rPr>
              <a:t>Tissue Remodelling</a:t>
            </a:r>
          </a:p>
          <a:p>
            <a:pPr lvl="1">
              <a:lnSpc>
                <a:spcPct val="90000"/>
              </a:lnSpc>
              <a:buFont typeface="Wingdings" charset="0"/>
              <a:buChar char="Ø"/>
            </a:pPr>
            <a:r>
              <a:rPr lang="en-AU" altLang="zh-CN" sz="2000" dirty="0">
                <a:latin typeface="Arial" charset="0"/>
                <a:ea typeface="ＭＳ Ｐゴシック" charset="0"/>
              </a:rPr>
              <a:t>Embryogenesis</a:t>
            </a:r>
          </a:p>
          <a:p>
            <a:pPr lvl="1">
              <a:lnSpc>
                <a:spcPct val="90000"/>
              </a:lnSpc>
              <a:buFont typeface="Wingdings" charset="0"/>
              <a:buChar char="Ø"/>
            </a:pPr>
            <a:r>
              <a:rPr lang="en-US" altLang="zh-CN" sz="2000" dirty="0">
                <a:latin typeface="Arial" charset="0"/>
                <a:ea typeface="ＭＳ Ｐゴシック" charset="0"/>
              </a:rPr>
              <a:t>Wound healing</a:t>
            </a:r>
            <a:endParaRPr lang="en-AU" altLang="zh-CN" sz="2000" dirty="0">
              <a:latin typeface="Arial" charset="0"/>
              <a:ea typeface="ＭＳ Ｐゴシック" charset="0"/>
            </a:endParaRPr>
          </a:p>
          <a:p>
            <a:pPr eaLnBrk="1" hangingPunct="1">
              <a:lnSpc>
                <a:spcPct val="90000"/>
              </a:lnSpc>
              <a:buFontTx/>
              <a:buNone/>
            </a:pPr>
            <a:endParaRPr lang="en-US" altLang="zh-CN" sz="2000" dirty="0">
              <a:latin typeface="Arial" charset="0"/>
              <a:ea typeface="ＭＳ Ｐゴシック" charset="0"/>
            </a:endParaRPr>
          </a:p>
        </p:txBody>
      </p:sp>
      <p:sp>
        <p:nvSpPr>
          <p:cNvPr id="22531" name="Rectangle 4"/>
          <p:cNvSpPr>
            <a:spLocks noGrp="1" noChangeArrowheads="1"/>
          </p:cNvSpPr>
          <p:nvPr>
            <p:ph type="title"/>
          </p:nvPr>
        </p:nvSpPr>
        <p:spPr>
          <a:xfrm>
            <a:off x="1187450" y="333375"/>
            <a:ext cx="6769100" cy="504825"/>
          </a:xfrm>
        </p:spPr>
        <p:txBody>
          <a:bodyPr/>
          <a:lstStyle/>
          <a:p>
            <a:pPr eaLnBrk="1" hangingPunct="1">
              <a:defRPr/>
            </a:pPr>
            <a:r>
              <a:rPr lang="en-AU" sz="3200" b="1" dirty="0" smtClean="0">
                <a:solidFill>
                  <a:srgbClr val="0000FF"/>
                </a:solidFill>
              </a:rPr>
              <a:t>Fibroblast activation protein:</a:t>
            </a:r>
            <a:br>
              <a:rPr lang="en-AU" sz="3200" b="1" dirty="0" smtClean="0">
                <a:solidFill>
                  <a:srgbClr val="0000FF"/>
                </a:solidFill>
              </a:rPr>
            </a:br>
            <a:r>
              <a:rPr lang="en-AU" dirty="0">
                <a:solidFill>
                  <a:srgbClr val="0000FF"/>
                </a:solidFill>
              </a:rPr>
              <a:t>[</a:t>
            </a:r>
            <a:r>
              <a:rPr lang="en-AU" sz="3200" b="1" dirty="0" smtClean="0">
                <a:solidFill>
                  <a:srgbClr val="0000FF"/>
                </a:solidFill>
              </a:rPr>
              <a:t>FAP]: Unique Expression</a:t>
            </a:r>
          </a:p>
        </p:txBody>
      </p:sp>
      <p:pic>
        <p:nvPicPr>
          <p:cNvPr id="22533" name="Picture 11" descr="slide6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0412" y="2019300"/>
            <a:ext cx="9144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ctangle 5"/>
          <p:cNvSpPr txBox="1">
            <a:spLocks noChangeArrowheads="1"/>
          </p:cNvSpPr>
          <p:nvPr/>
        </p:nvSpPr>
        <p:spPr bwMode="auto">
          <a:xfrm>
            <a:off x="609600" y="1184275"/>
            <a:ext cx="762000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spcBef>
                <a:spcPct val="20000"/>
              </a:spcBef>
              <a:buSzPct val="140000"/>
              <a:buFont typeface="Arial" charset="0"/>
              <a:buChar char="•"/>
            </a:pPr>
            <a:r>
              <a:rPr lang="en-AU" altLang="zh-CN" sz="2400" dirty="0"/>
              <a:t> LOW expression in normal resting adult tissue</a:t>
            </a:r>
          </a:p>
          <a:p>
            <a:pPr eaLnBrk="1" hangingPunct="1">
              <a:lnSpc>
                <a:spcPct val="90000"/>
              </a:lnSpc>
              <a:spcBef>
                <a:spcPct val="20000"/>
              </a:spcBef>
              <a:buClr>
                <a:srgbClr val="ADD9B6"/>
              </a:buClr>
              <a:buSzPct val="140000"/>
              <a:buFont typeface="Times" charset="0"/>
              <a:buNone/>
            </a:pPr>
            <a:endParaRPr lang="en-AU" altLang="zh-CN" sz="2000" dirty="0"/>
          </a:p>
        </p:txBody>
      </p:sp>
      <p:grpSp>
        <p:nvGrpSpPr>
          <p:cNvPr id="3" name="Group 2"/>
          <p:cNvGrpSpPr/>
          <p:nvPr/>
        </p:nvGrpSpPr>
        <p:grpSpPr>
          <a:xfrm>
            <a:off x="581025" y="3421062"/>
            <a:ext cx="5039969" cy="1512888"/>
            <a:chOff x="582613" y="3289300"/>
            <a:chExt cx="5039969" cy="1512888"/>
          </a:xfrm>
        </p:grpSpPr>
        <p:pic>
          <p:nvPicPr>
            <p:cNvPr id="10249" name="Picture 3" descr="slide6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388" y="3501162"/>
              <a:ext cx="979194" cy="1224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Rectangle 5"/>
            <p:cNvSpPr txBox="1">
              <a:spLocks noChangeArrowheads="1"/>
            </p:cNvSpPr>
            <p:nvPr/>
          </p:nvSpPr>
          <p:spPr bwMode="auto">
            <a:xfrm>
              <a:off x="582613" y="3289300"/>
              <a:ext cx="3600450"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spcBef>
                  <a:spcPct val="20000"/>
                </a:spcBef>
                <a:buSzPct val="140000"/>
                <a:buFont typeface="Arial" charset="0"/>
                <a:buChar char="•"/>
              </a:pPr>
              <a:r>
                <a:rPr lang="en-US" altLang="zh-CN" sz="2400" dirty="0"/>
                <a:t> </a:t>
              </a:r>
              <a:r>
                <a:rPr lang="en-US" altLang="zh-CN" sz="2400" u="sng" dirty="0"/>
                <a:t>Activated Fibroblasts</a:t>
              </a:r>
              <a:endParaRPr lang="en-AU" altLang="zh-CN" sz="2400" u="sng" dirty="0"/>
            </a:p>
            <a:p>
              <a:pPr lvl="1" eaLnBrk="1" hangingPunct="1">
                <a:lnSpc>
                  <a:spcPct val="90000"/>
                </a:lnSpc>
                <a:spcBef>
                  <a:spcPct val="20000"/>
                </a:spcBef>
                <a:buFont typeface="Wingdings" charset="0"/>
                <a:buChar char="Ø"/>
              </a:pPr>
              <a:r>
                <a:rPr lang="en-AU" altLang="zh-CN" sz="2000" dirty="0"/>
                <a:t>Epithelial tumours</a:t>
              </a:r>
            </a:p>
            <a:p>
              <a:pPr lvl="1" eaLnBrk="1" hangingPunct="1">
                <a:lnSpc>
                  <a:spcPct val="90000"/>
                </a:lnSpc>
                <a:spcBef>
                  <a:spcPct val="20000"/>
                </a:spcBef>
                <a:buFont typeface="Wingdings" charset="0"/>
                <a:buChar char="Ø"/>
              </a:pPr>
              <a:r>
                <a:rPr lang="en-US" altLang="zh-CN" sz="2000" dirty="0"/>
                <a:t>Arthritis</a:t>
              </a:r>
            </a:p>
            <a:p>
              <a:pPr lvl="1" eaLnBrk="1" hangingPunct="1">
                <a:lnSpc>
                  <a:spcPct val="90000"/>
                </a:lnSpc>
                <a:spcBef>
                  <a:spcPct val="20000"/>
                </a:spcBef>
                <a:buFont typeface="Wingdings" charset="0"/>
                <a:buChar char="Ø"/>
              </a:pPr>
              <a:r>
                <a:rPr lang="en-US" altLang="zh-CN" sz="2000" dirty="0" smtClean="0"/>
                <a:t>Atherosclerosis</a:t>
              </a:r>
            </a:p>
            <a:p>
              <a:pPr lvl="1" eaLnBrk="1" hangingPunct="1">
                <a:lnSpc>
                  <a:spcPct val="90000"/>
                </a:lnSpc>
                <a:spcBef>
                  <a:spcPct val="20000"/>
                </a:spcBef>
                <a:buFont typeface="Wingdings" charset="0"/>
                <a:buChar char="Ø"/>
              </a:pPr>
              <a:r>
                <a:rPr lang="en-US" altLang="zh-CN" sz="2000" dirty="0" smtClean="0"/>
                <a:t>Liver and lung fibrosis</a:t>
              </a:r>
              <a:endParaRPr lang="en-US" altLang="zh-CN" sz="2000" dirty="0"/>
            </a:p>
          </p:txBody>
        </p:sp>
      </p:grpSp>
      <p:grpSp>
        <p:nvGrpSpPr>
          <p:cNvPr id="4" name="Group 3"/>
          <p:cNvGrpSpPr/>
          <p:nvPr/>
        </p:nvGrpSpPr>
        <p:grpSpPr>
          <a:xfrm>
            <a:off x="762000" y="5257800"/>
            <a:ext cx="7594600" cy="1350968"/>
            <a:chOff x="1066800" y="5162544"/>
            <a:chExt cx="7594600" cy="1350968"/>
          </a:xfrm>
        </p:grpSpPr>
        <p:pic>
          <p:nvPicPr>
            <p:cNvPr id="10250" name="Picture 5"/>
            <p:cNvPicPr>
              <a:picLocks noChangeAspect="1" noChangeArrowheads="1"/>
            </p:cNvPicPr>
            <p:nvPr/>
          </p:nvPicPr>
          <p:blipFill>
            <a:blip r:embed="rId5">
              <a:extLst>
                <a:ext uri="{28A0092B-C50C-407E-A947-70E740481C1C}">
                  <a14:useLocalDpi xmlns:a14="http://schemas.microsoft.com/office/drawing/2010/main" val="0"/>
                </a:ext>
              </a:extLst>
            </a:blip>
            <a:srcRect t="13994" b="20020"/>
            <a:stretch>
              <a:fillRect/>
            </a:stretch>
          </p:blipFill>
          <p:spPr bwMode="auto">
            <a:xfrm>
              <a:off x="6471721" y="5162544"/>
              <a:ext cx="2189679" cy="1008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5"/>
            <p:cNvSpPr txBox="1">
              <a:spLocks noChangeArrowheads="1"/>
            </p:cNvSpPr>
            <p:nvPr/>
          </p:nvSpPr>
          <p:spPr bwMode="auto">
            <a:xfrm>
              <a:off x="1066800" y="5334000"/>
              <a:ext cx="6624637" cy="117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lvl="2" eaLnBrk="1" hangingPunct="1">
                <a:lnSpc>
                  <a:spcPct val="90000"/>
                </a:lnSpc>
                <a:spcBef>
                  <a:spcPct val="20000"/>
                </a:spcBef>
                <a:buFont typeface="Wingdings" charset="0"/>
                <a:buChar char="Ø"/>
              </a:pPr>
              <a:r>
                <a:rPr lang="en-AU" altLang="zh-CN" sz="2000" dirty="0" smtClean="0"/>
                <a:t>Activated </a:t>
              </a:r>
              <a:r>
                <a:rPr lang="en-AU" altLang="zh-CN" sz="2000" dirty="0"/>
                <a:t>myofibroblasts</a:t>
              </a:r>
            </a:p>
            <a:p>
              <a:pPr lvl="2" eaLnBrk="1" hangingPunct="1">
                <a:lnSpc>
                  <a:spcPct val="90000"/>
                </a:lnSpc>
                <a:spcBef>
                  <a:spcPct val="20000"/>
                </a:spcBef>
                <a:buFont typeface="Wingdings" charset="0"/>
                <a:buChar char="Ø"/>
              </a:pPr>
              <a:r>
                <a:rPr lang="en-US" altLang="zh-CN" sz="2000" dirty="0"/>
                <a:t>Activated </a:t>
              </a:r>
              <a:r>
                <a:rPr lang="en-US" altLang="zh-CN" sz="2000" dirty="0" smtClean="0"/>
                <a:t>Stellate cells</a:t>
              </a:r>
              <a:endParaRPr lang="en-US" altLang="zh-CN" sz="2000" dirty="0"/>
            </a:p>
          </p:txBody>
        </p:sp>
      </p:grpSp>
      <p:sp>
        <p:nvSpPr>
          <p:cNvPr id="2" name="TextBox 1"/>
          <p:cNvSpPr txBox="1"/>
          <p:nvPr/>
        </p:nvSpPr>
        <p:spPr>
          <a:xfrm>
            <a:off x="6324600" y="6248400"/>
            <a:ext cx="2204675" cy="369332"/>
          </a:xfrm>
          <a:prstGeom prst="rect">
            <a:avLst/>
          </a:prstGeom>
          <a:noFill/>
        </p:spPr>
        <p:txBody>
          <a:bodyPr wrap="none" rtlCol="0">
            <a:spAutoFit/>
          </a:bodyPr>
          <a:lstStyle/>
          <a:p>
            <a:r>
              <a:rPr lang="en-US" dirty="0" smtClean="0"/>
              <a:t>FAP in human liver</a:t>
            </a:r>
            <a:endParaRPr lang="en-US" dirty="0"/>
          </a:p>
        </p:txBody>
      </p:sp>
    </p:spTree>
    <p:extLst>
      <p:ext uri="{BB962C8B-B14F-4D97-AF65-F5344CB8AC3E}">
        <p14:creationId xmlns:p14="http://schemas.microsoft.com/office/powerpoint/2010/main" val="6978828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7-Point Star 86"/>
          <p:cNvSpPr/>
          <p:nvPr/>
        </p:nvSpPr>
        <p:spPr bwMode="auto">
          <a:xfrm>
            <a:off x="2362200" y="4038600"/>
            <a:ext cx="1563352" cy="1371600"/>
          </a:xfrm>
          <a:prstGeom prst="star7">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6" name="Freeform 85"/>
          <p:cNvSpPr/>
          <p:nvPr/>
        </p:nvSpPr>
        <p:spPr bwMode="auto">
          <a:xfrm>
            <a:off x="2286000" y="685800"/>
            <a:ext cx="2194560" cy="2234666"/>
          </a:xfrm>
          <a:custGeom>
            <a:avLst/>
            <a:gdLst>
              <a:gd name="connsiteX0" fmla="*/ 1074821 w 2194560"/>
              <a:gd name="connsiteY0" fmla="*/ 851836 h 2234666"/>
              <a:gd name="connsiteX1" fmla="*/ 1353954 w 2194560"/>
              <a:gd name="connsiteY1" fmla="*/ 72190 h 2234666"/>
              <a:gd name="connsiteX2" fmla="*/ 1411705 w 2194560"/>
              <a:gd name="connsiteY2" fmla="*/ 813335 h 2234666"/>
              <a:gd name="connsiteX3" fmla="*/ 1902594 w 2194560"/>
              <a:gd name="connsiteY3" fmla="*/ 264695 h 2234666"/>
              <a:gd name="connsiteX4" fmla="*/ 1700463 w 2194560"/>
              <a:gd name="connsiteY4" fmla="*/ 1034716 h 2234666"/>
              <a:gd name="connsiteX5" fmla="*/ 2133600 w 2194560"/>
              <a:gd name="connsiteY5" fmla="*/ 1641108 h 2234666"/>
              <a:gd name="connsiteX6" fmla="*/ 1334703 w 2194560"/>
              <a:gd name="connsiteY6" fmla="*/ 1294598 h 2234666"/>
              <a:gd name="connsiteX7" fmla="*/ 1267326 w 2194560"/>
              <a:gd name="connsiteY7" fmla="*/ 2199373 h 2234666"/>
              <a:gd name="connsiteX8" fmla="*/ 891941 w 2194560"/>
              <a:gd name="connsiteY8" fmla="*/ 1506354 h 2234666"/>
              <a:gd name="connsiteX9" fmla="*/ 198922 w 2194560"/>
              <a:gd name="connsiteY9" fmla="*/ 1997242 h 2234666"/>
              <a:gd name="connsiteX10" fmla="*/ 497305 w 2194560"/>
              <a:gd name="connsiteY10" fmla="*/ 1179095 h 2234666"/>
              <a:gd name="connsiteX11" fmla="*/ 44918 w 2194560"/>
              <a:gd name="connsiteY11" fmla="*/ 543828 h 2234666"/>
              <a:gd name="connsiteX12" fmla="*/ 766813 w 2194560"/>
              <a:gd name="connsiteY12" fmla="*/ 996215 h 2234666"/>
              <a:gd name="connsiteX13" fmla="*/ 632059 w 2194560"/>
              <a:gd name="connsiteY13" fmla="*/ 24063 h 2234666"/>
              <a:gd name="connsiteX14" fmla="*/ 1074821 w 2194560"/>
              <a:gd name="connsiteY14" fmla="*/ 851836 h 2234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4560" h="2234666">
                <a:moveTo>
                  <a:pt x="1074821" y="851836"/>
                </a:moveTo>
                <a:cubicBezTo>
                  <a:pt x="1195137" y="859857"/>
                  <a:pt x="1297807" y="78607"/>
                  <a:pt x="1353954" y="72190"/>
                </a:cubicBezTo>
                <a:cubicBezTo>
                  <a:pt x="1410101" y="65773"/>
                  <a:pt x="1320265" y="781251"/>
                  <a:pt x="1411705" y="813335"/>
                </a:cubicBezTo>
                <a:cubicBezTo>
                  <a:pt x="1503145" y="845419"/>
                  <a:pt x="1854468" y="227798"/>
                  <a:pt x="1902594" y="264695"/>
                </a:cubicBezTo>
                <a:cubicBezTo>
                  <a:pt x="1950720" y="301592"/>
                  <a:pt x="1661962" y="805314"/>
                  <a:pt x="1700463" y="1034716"/>
                </a:cubicBezTo>
                <a:cubicBezTo>
                  <a:pt x="1738964" y="1264118"/>
                  <a:pt x="2194560" y="1597794"/>
                  <a:pt x="2133600" y="1641108"/>
                </a:cubicBezTo>
                <a:cubicBezTo>
                  <a:pt x="2072640" y="1684422"/>
                  <a:pt x="1479082" y="1201554"/>
                  <a:pt x="1334703" y="1294598"/>
                </a:cubicBezTo>
                <a:cubicBezTo>
                  <a:pt x="1190324" y="1387642"/>
                  <a:pt x="1341120" y="2164080"/>
                  <a:pt x="1267326" y="2199373"/>
                </a:cubicBezTo>
                <a:cubicBezTo>
                  <a:pt x="1193532" y="2234666"/>
                  <a:pt x="1070008" y="1540043"/>
                  <a:pt x="891941" y="1506354"/>
                </a:cubicBezTo>
                <a:cubicBezTo>
                  <a:pt x="713874" y="1472666"/>
                  <a:pt x="264695" y="2051785"/>
                  <a:pt x="198922" y="1997242"/>
                </a:cubicBezTo>
                <a:cubicBezTo>
                  <a:pt x="133149" y="1942699"/>
                  <a:pt x="522972" y="1421331"/>
                  <a:pt x="497305" y="1179095"/>
                </a:cubicBezTo>
                <a:cubicBezTo>
                  <a:pt x="471638" y="936859"/>
                  <a:pt x="0" y="574308"/>
                  <a:pt x="44918" y="543828"/>
                </a:cubicBezTo>
                <a:cubicBezTo>
                  <a:pt x="89836" y="513348"/>
                  <a:pt x="668956" y="1082842"/>
                  <a:pt x="766813" y="996215"/>
                </a:cubicBezTo>
                <a:cubicBezTo>
                  <a:pt x="864670" y="909588"/>
                  <a:pt x="580724" y="48126"/>
                  <a:pt x="632059" y="24063"/>
                </a:cubicBezTo>
                <a:cubicBezTo>
                  <a:pt x="683394" y="0"/>
                  <a:pt x="954505" y="843815"/>
                  <a:pt x="1074821" y="851836"/>
                </a:cubicBezTo>
                <a:close/>
              </a:path>
            </a:pathLst>
          </a:cu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vant Garde" charset="0"/>
              <a:ea typeface="Arial" charset="0"/>
              <a:cs typeface="Arial" charset="0"/>
            </a:endParaRPr>
          </a:p>
        </p:txBody>
      </p:sp>
      <p:sp>
        <p:nvSpPr>
          <p:cNvPr id="58" name="AutoShape 10"/>
          <p:cNvSpPr>
            <a:spLocks noChangeAspect="1" noChangeArrowheads="1"/>
          </p:cNvSpPr>
          <p:nvPr/>
        </p:nvSpPr>
        <p:spPr bwMode="auto">
          <a:xfrm>
            <a:off x="3928122" y="3581400"/>
            <a:ext cx="296231" cy="382832"/>
          </a:xfrm>
          <a:prstGeom prst="octagon">
            <a:avLst>
              <a:gd name="adj" fmla="val 29287"/>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0" name="Oval 12"/>
          <p:cNvSpPr>
            <a:spLocks noChangeAspect="1" noChangeArrowheads="1"/>
          </p:cNvSpPr>
          <p:nvPr/>
        </p:nvSpPr>
        <p:spPr bwMode="auto">
          <a:xfrm>
            <a:off x="4520584" y="3709011"/>
            <a:ext cx="296231" cy="127611"/>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 name="Oval 13"/>
          <p:cNvSpPr>
            <a:spLocks noChangeAspect="1" noChangeArrowheads="1"/>
          </p:cNvSpPr>
          <p:nvPr/>
        </p:nvSpPr>
        <p:spPr bwMode="auto">
          <a:xfrm>
            <a:off x="4816814" y="4091842"/>
            <a:ext cx="444346" cy="255221"/>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2" name="Rectangle 14"/>
          <p:cNvSpPr>
            <a:spLocks noChangeAspect="1" noChangeArrowheads="1"/>
          </p:cNvSpPr>
          <p:nvPr/>
        </p:nvSpPr>
        <p:spPr bwMode="auto">
          <a:xfrm>
            <a:off x="4964929" y="3709011"/>
            <a:ext cx="148115" cy="38283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3" name="Rectangle 15"/>
          <p:cNvSpPr>
            <a:spLocks noChangeAspect="1" noChangeArrowheads="1"/>
          </p:cNvSpPr>
          <p:nvPr/>
        </p:nvSpPr>
        <p:spPr bwMode="auto">
          <a:xfrm>
            <a:off x="4076238" y="4985117"/>
            <a:ext cx="1036807" cy="255221"/>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4" name="AutoShape 16"/>
          <p:cNvSpPr>
            <a:spLocks noChangeAspect="1" noChangeArrowheads="1"/>
          </p:cNvSpPr>
          <p:nvPr/>
        </p:nvSpPr>
        <p:spPr bwMode="auto">
          <a:xfrm>
            <a:off x="4076238" y="4857506"/>
            <a:ext cx="592461" cy="127611"/>
          </a:xfrm>
          <a:prstGeom prst="rtTriangle">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 name="AutoShape 19"/>
          <p:cNvSpPr>
            <a:spLocks noChangeAspect="1" noChangeArrowheads="1"/>
          </p:cNvSpPr>
          <p:nvPr/>
        </p:nvSpPr>
        <p:spPr bwMode="auto">
          <a:xfrm>
            <a:off x="4224353" y="4857506"/>
            <a:ext cx="148115" cy="127611"/>
          </a:xfrm>
          <a:prstGeom prst="triangle">
            <a:avLst>
              <a:gd name="adj" fmla="val 50000"/>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313" name="Text Box 69"/>
          <p:cNvSpPr txBox="1">
            <a:spLocks noChangeArrowheads="1"/>
          </p:cNvSpPr>
          <p:nvPr/>
        </p:nvSpPr>
        <p:spPr bwMode="auto">
          <a:xfrm>
            <a:off x="164162" y="1447800"/>
            <a:ext cx="21980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smtClean="0"/>
              <a:t>Quiescent Hepatic</a:t>
            </a:r>
          </a:p>
          <a:p>
            <a:pPr eaLnBrk="1" hangingPunct="1"/>
            <a:r>
              <a:rPr lang="en-US" sz="1800" b="1" dirty="0" err="1" smtClean="0"/>
              <a:t>Stellate</a:t>
            </a:r>
            <a:r>
              <a:rPr lang="en-US" sz="1800" b="1" dirty="0" smtClean="0"/>
              <a:t> </a:t>
            </a:r>
            <a:r>
              <a:rPr lang="en-US" sz="1800" b="1" dirty="0"/>
              <a:t>cell </a:t>
            </a:r>
            <a:r>
              <a:rPr lang="en-US" sz="1800" b="1" dirty="0" smtClean="0"/>
              <a:t>(HSC)</a:t>
            </a:r>
            <a:endParaRPr lang="en-US" sz="1800" b="1" dirty="0"/>
          </a:p>
        </p:txBody>
      </p:sp>
      <p:sp>
        <p:nvSpPr>
          <p:cNvPr id="159" name="Freeform 72"/>
          <p:cNvSpPr>
            <a:spLocks noChangeAspect="1"/>
          </p:cNvSpPr>
          <p:nvPr/>
        </p:nvSpPr>
        <p:spPr bwMode="auto">
          <a:xfrm rot="21380663" flipV="1">
            <a:off x="6455432" y="3430225"/>
            <a:ext cx="2445562" cy="529921"/>
          </a:xfrm>
          <a:custGeom>
            <a:avLst/>
            <a:gdLst/>
            <a:ahLst/>
            <a:cxnLst>
              <a:cxn ang="0">
                <a:pos x="0" y="227"/>
              </a:cxn>
              <a:cxn ang="0">
                <a:pos x="178" y="132"/>
              </a:cxn>
              <a:cxn ang="0">
                <a:pos x="297" y="90"/>
              </a:cxn>
              <a:cxn ang="0">
                <a:pos x="427" y="60"/>
              </a:cxn>
              <a:cxn ang="0">
                <a:pos x="623" y="1"/>
              </a:cxn>
              <a:cxn ang="0">
                <a:pos x="968" y="7"/>
              </a:cxn>
              <a:cxn ang="0">
                <a:pos x="1116" y="37"/>
              </a:cxn>
              <a:cxn ang="0">
                <a:pos x="1170" y="66"/>
              </a:cxn>
              <a:cxn ang="0">
                <a:pos x="991" y="167"/>
              </a:cxn>
              <a:cxn ang="0">
                <a:pos x="938" y="173"/>
              </a:cxn>
              <a:cxn ang="0">
                <a:pos x="885" y="185"/>
              </a:cxn>
              <a:cxn ang="0">
                <a:pos x="760" y="233"/>
              </a:cxn>
              <a:cxn ang="0">
                <a:pos x="647" y="268"/>
              </a:cxn>
              <a:cxn ang="0">
                <a:pos x="47" y="245"/>
              </a:cxn>
              <a:cxn ang="0">
                <a:pos x="0" y="227"/>
              </a:cxn>
            </a:cxnLst>
            <a:rect l="0" t="0" r="r" b="b"/>
            <a:pathLst>
              <a:path w="1198" h="268">
                <a:moveTo>
                  <a:pt x="0" y="227"/>
                </a:moveTo>
                <a:cubicBezTo>
                  <a:pt x="42" y="164"/>
                  <a:pt x="113" y="156"/>
                  <a:pt x="178" y="132"/>
                </a:cubicBezTo>
                <a:cubicBezTo>
                  <a:pt x="217" y="118"/>
                  <a:pt x="258" y="102"/>
                  <a:pt x="297" y="90"/>
                </a:cubicBezTo>
                <a:cubicBezTo>
                  <a:pt x="339" y="77"/>
                  <a:pt x="385" y="75"/>
                  <a:pt x="427" y="60"/>
                </a:cubicBezTo>
                <a:cubicBezTo>
                  <a:pt x="492" y="37"/>
                  <a:pt x="556" y="15"/>
                  <a:pt x="623" y="1"/>
                </a:cubicBezTo>
                <a:cubicBezTo>
                  <a:pt x="739" y="5"/>
                  <a:pt x="853" y="0"/>
                  <a:pt x="968" y="7"/>
                </a:cubicBezTo>
                <a:cubicBezTo>
                  <a:pt x="1017" y="20"/>
                  <a:pt x="1066" y="31"/>
                  <a:pt x="1116" y="37"/>
                </a:cubicBezTo>
                <a:cubicBezTo>
                  <a:pt x="1135" y="43"/>
                  <a:pt x="1170" y="66"/>
                  <a:pt x="1170" y="66"/>
                </a:cubicBezTo>
                <a:cubicBezTo>
                  <a:pt x="1198" y="151"/>
                  <a:pt x="1044" y="159"/>
                  <a:pt x="991" y="167"/>
                </a:cubicBezTo>
                <a:cubicBezTo>
                  <a:pt x="973" y="170"/>
                  <a:pt x="956" y="171"/>
                  <a:pt x="938" y="173"/>
                </a:cubicBezTo>
                <a:cubicBezTo>
                  <a:pt x="920" y="177"/>
                  <a:pt x="902" y="179"/>
                  <a:pt x="885" y="185"/>
                </a:cubicBezTo>
                <a:cubicBezTo>
                  <a:pt x="841" y="202"/>
                  <a:pt x="808" y="225"/>
                  <a:pt x="760" y="233"/>
                </a:cubicBezTo>
                <a:cubicBezTo>
                  <a:pt x="729" y="254"/>
                  <a:pt x="684" y="256"/>
                  <a:pt x="647" y="268"/>
                </a:cubicBezTo>
                <a:cubicBezTo>
                  <a:pt x="447" y="263"/>
                  <a:pt x="247" y="256"/>
                  <a:pt x="47" y="245"/>
                </a:cubicBezTo>
                <a:cubicBezTo>
                  <a:pt x="6" y="238"/>
                  <a:pt x="20" y="247"/>
                  <a:pt x="0" y="227"/>
                </a:cubicBezTo>
                <a:close/>
              </a:path>
            </a:pathLst>
          </a:custGeom>
          <a:solidFill>
            <a:schemeClr val="accent1"/>
          </a:solidFill>
          <a:ln w="9525">
            <a:solidFill>
              <a:schemeClr val="tx1"/>
            </a:solidFill>
            <a:round/>
            <a:headEnd/>
            <a:tailEnd/>
          </a:ln>
          <a:effectLst/>
        </p:spPr>
        <p:txBody>
          <a:bodyPr/>
          <a:lstStyle/>
          <a:p>
            <a:pPr>
              <a:defRPr/>
            </a:pPr>
            <a:endParaRPr lang="en-US">
              <a:ea typeface="+mn-ea"/>
              <a:cs typeface="+mn-cs"/>
            </a:endParaRPr>
          </a:p>
        </p:txBody>
      </p:sp>
      <p:sp>
        <p:nvSpPr>
          <p:cNvPr id="160" name="Oval 73"/>
          <p:cNvSpPr>
            <a:spLocks noChangeAspect="1" noChangeArrowheads="1"/>
          </p:cNvSpPr>
          <p:nvPr/>
        </p:nvSpPr>
        <p:spPr bwMode="auto">
          <a:xfrm rot="577635" flipV="1">
            <a:off x="7467020" y="3596010"/>
            <a:ext cx="399431" cy="211673"/>
          </a:xfrm>
          <a:prstGeom prst="ellipse">
            <a:avLst/>
          </a:prstGeom>
          <a:solidFill>
            <a:srgbClr val="0000FF"/>
          </a:solidFill>
          <a:ln w="19050">
            <a:solidFill>
              <a:srgbClr val="FF0000"/>
            </a:solidFill>
            <a:round/>
            <a:headEnd/>
            <a:tailEnd/>
          </a:ln>
          <a:effectLst/>
        </p:spPr>
        <p:txBody>
          <a:bodyPr wrap="none" anchor="ctr"/>
          <a:lstStyle/>
          <a:p>
            <a:pPr>
              <a:defRPr/>
            </a:pPr>
            <a:endParaRPr lang="en-US">
              <a:ea typeface="+mn-ea"/>
              <a:cs typeface="+mn-cs"/>
            </a:endParaRPr>
          </a:p>
        </p:txBody>
      </p:sp>
      <p:sp>
        <p:nvSpPr>
          <p:cNvPr id="13333" name="Text Box 69"/>
          <p:cNvSpPr txBox="1">
            <a:spLocks noChangeArrowheads="1"/>
          </p:cNvSpPr>
          <p:nvPr/>
        </p:nvSpPr>
        <p:spPr bwMode="auto">
          <a:xfrm>
            <a:off x="228600" y="3886200"/>
            <a:ext cx="17748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Activated HSC</a:t>
            </a:r>
          </a:p>
        </p:txBody>
      </p:sp>
      <p:grpSp>
        <p:nvGrpSpPr>
          <p:cNvPr id="10" name="Group 131"/>
          <p:cNvGrpSpPr>
            <a:grpSpLocks/>
          </p:cNvGrpSpPr>
          <p:nvPr/>
        </p:nvGrpSpPr>
        <p:grpSpPr bwMode="auto">
          <a:xfrm>
            <a:off x="7742490" y="3932022"/>
            <a:ext cx="267818" cy="550644"/>
            <a:chOff x="3657600" y="5945496"/>
            <a:chExt cx="206375" cy="379103"/>
          </a:xfrm>
        </p:grpSpPr>
        <p:sp>
          <p:nvSpPr>
            <p:cNvPr id="134" name="AutoShape 184"/>
            <p:cNvSpPr>
              <a:spLocks noChangeAspect="1" noChangeArrowheads="1"/>
            </p:cNvSpPr>
            <p:nvPr/>
          </p:nvSpPr>
          <p:spPr bwMode="auto">
            <a:xfrm rot="21401064">
              <a:off x="3663893" y="5946020"/>
              <a:ext cx="71935" cy="219646"/>
            </a:xfrm>
            <a:prstGeom prst="roundRect">
              <a:avLst>
                <a:gd name="adj" fmla="val 16667"/>
              </a:avLst>
            </a:prstGeom>
            <a:solidFill>
              <a:srgbClr val="FF6600"/>
            </a:solidFill>
            <a:ln w="9525">
              <a:solidFill>
                <a:schemeClr val="tx1"/>
              </a:solidFill>
              <a:round/>
              <a:headEnd/>
              <a:tailEnd/>
            </a:ln>
            <a:scene3d>
              <a:camera prst="orthographicFront"/>
              <a:lightRig rig="threePt" dir="t"/>
            </a:scene3d>
            <a:sp3d>
              <a:bevelT prst="relaxedInset"/>
            </a:sp3d>
          </p:spPr>
          <p:txBody>
            <a:bodyPr wrap="none" anchor="ctr"/>
            <a:lstStyle/>
            <a:p>
              <a:pPr algn="r">
                <a:defRPr/>
              </a:pPr>
              <a:endParaRPr lang="en-US">
                <a:ea typeface="+mn-ea"/>
                <a:cs typeface="+mn-cs"/>
              </a:endParaRPr>
            </a:p>
          </p:txBody>
        </p:sp>
        <p:sp>
          <p:nvSpPr>
            <p:cNvPr id="13352" name="Oval 177"/>
            <p:cNvSpPr>
              <a:spLocks noChangeAspect="1" noChangeArrowheads="1"/>
            </p:cNvSpPr>
            <p:nvPr/>
          </p:nvSpPr>
          <p:spPr bwMode="auto">
            <a:xfrm>
              <a:off x="3657600" y="6172200"/>
              <a:ext cx="130175" cy="152399"/>
            </a:xfrm>
            <a:prstGeom prst="ellipse">
              <a:avLst/>
            </a:prstGeom>
            <a:solidFill>
              <a:srgbClr val="FFCC00"/>
            </a:solidFill>
            <a:ln w="9525">
              <a:solidFill>
                <a:srgbClr val="FFCC00"/>
              </a:solidFill>
              <a:round/>
              <a:headEnd/>
              <a:tailEnd/>
            </a:ln>
          </p:spPr>
          <p:txBody>
            <a:bodyPr wrap="none" anchor="ctr"/>
            <a:lstStyle/>
            <a:p>
              <a:endParaRPr lang="en-US"/>
            </a:p>
          </p:txBody>
        </p:sp>
        <p:sp>
          <p:nvSpPr>
            <p:cNvPr id="136" name="AutoShape 184"/>
            <p:cNvSpPr>
              <a:spLocks noChangeAspect="1" noChangeArrowheads="1"/>
            </p:cNvSpPr>
            <p:nvPr/>
          </p:nvSpPr>
          <p:spPr bwMode="auto">
            <a:xfrm rot="21401064">
              <a:off x="3740090" y="5945496"/>
              <a:ext cx="71907" cy="219561"/>
            </a:xfrm>
            <a:prstGeom prst="roundRect">
              <a:avLst>
                <a:gd name="adj" fmla="val 16667"/>
              </a:avLst>
            </a:prstGeom>
            <a:solidFill>
              <a:srgbClr val="FF6600"/>
            </a:solidFill>
            <a:ln w="9525">
              <a:solidFill>
                <a:schemeClr val="tx1"/>
              </a:solidFill>
              <a:round/>
              <a:headEnd/>
              <a:tailEnd/>
            </a:ln>
            <a:scene3d>
              <a:camera prst="orthographicFront"/>
              <a:lightRig rig="threePt" dir="t"/>
            </a:scene3d>
            <a:sp3d>
              <a:bevelT prst="relaxedInset"/>
            </a:sp3d>
          </p:spPr>
          <p:txBody>
            <a:bodyPr wrap="none" anchor="ctr"/>
            <a:lstStyle/>
            <a:p>
              <a:pPr algn="r">
                <a:defRPr/>
              </a:pPr>
              <a:endParaRPr lang="en-US">
                <a:ea typeface="+mn-ea"/>
                <a:cs typeface="+mn-cs"/>
              </a:endParaRPr>
            </a:p>
          </p:txBody>
        </p:sp>
        <p:sp>
          <p:nvSpPr>
            <p:cNvPr id="13356" name="Oval 177"/>
            <p:cNvSpPr>
              <a:spLocks noChangeAspect="1" noChangeArrowheads="1"/>
            </p:cNvSpPr>
            <p:nvPr/>
          </p:nvSpPr>
          <p:spPr bwMode="auto">
            <a:xfrm>
              <a:off x="3733800" y="6172200"/>
              <a:ext cx="130175" cy="152399"/>
            </a:xfrm>
            <a:prstGeom prst="ellipse">
              <a:avLst/>
            </a:prstGeom>
            <a:solidFill>
              <a:srgbClr val="FFCC00"/>
            </a:solidFill>
            <a:ln w="9525">
              <a:solidFill>
                <a:srgbClr val="FFCC00"/>
              </a:solidFill>
              <a:round/>
              <a:headEnd/>
              <a:tailEnd/>
            </a:ln>
          </p:spPr>
          <p:txBody>
            <a:bodyPr wrap="none" anchor="ctr"/>
            <a:lstStyle/>
            <a:p>
              <a:endParaRPr lang="en-US"/>
            </a:p>
          </p:txBody>
        </p:sp>
      </p:grpSp>
      <p:sp>
        <p:nvSpPr>
          <p:cNvPr id="13335" name="Text Box 128"/>
          <p:cNvSpPr txBox="1">
            <a:spLocks noChangeAspect="1" noChangeArrowheads="1"/>
          </p:cNvSpPr>
          <p:nvPr/>
        </p:nvSpPr>
        <p:spPr bwMode="auto">
          <a:xfrm>
            <a:off x="7086600" y="4201324"/>
            <a:ext cx="5305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AU" sz="1400" b="1" dirty="0"/>
              <a:t>FAP</a:t>
            </a:r>
            <a:endParaRPr lang="en-US" sz="1400" b="1" dirty="0"/>
          </a:p>
        </p:txBody>
      </p:sp>
      <p:sp>
        <p:nvSpPr>
          <p:cNvPr id="13337" name="Text Box 69"/>
          <p:cNvSpPr txBox="1">
            <a:spLocks noChangeArrowheads="1"/>
          </p:cNvSpPr>
          <p:nvPr/>
        </p:nvSpPr>
        <p:spPr bwMode="auto">
          <a:xfrm>
            <a:off x="2170997" y="5630098"/>
            <a:ext cx="97174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dirty="0"/>
              <a:t>C</a:t>
            </a:r>
            <a:r>
              <a:rPr lang="en-US" sz="1400" dirty="0" smtClean="0"/>
              <a:t>ytokines</a:t>
            </a:r>
            <a:endParaRPr lang="en-US" sz="1400" dirty="0"/>
          </a:p>
        </p:txBody>
      </p:sp>
      <p:sp>
        <p:nvSpPr>
          <p:cNvPr id="13338" name="Oval 131"/>
          <p:cNvSpPr>
            <a:spLocks noChangeAspect="1" noChangeArrowheads="1"/>
          </p:cNvSpPr>
          <p:nvPr/>
        </p:nvSpPr>
        <p:spPr bwMode="auto">
          <a:xfrm rot="20219255">
            <a:off x="3113167" y="1581273"/>
            <a:ext cx="376476" cy="410023"/>
          </a:xfrm>
          <a:prstGeom prst="ellipse">
            <a:avLst/>
          </a:prstGeom>
          <a:solidFill>
            <a:srgbClr val="0000FF"/>
          </a:solidFill>
          <a:ln w="28575">
            <a:solidFill>
              <a:srgbClr val="FF3300"/>
            </a:solidFill>
            <a:round/>
            <a:headEnd/>
            <a:tailEnd/>
          </a:ln>
        </p:spPr>
        <p:txBody>
          <a:bodyPr wrap="none" anchor="ctr"/>
          <a:lstStyle/>
          <a:p>
            <a:endParaRPr lang="en-US"/>
          </a:p>
        </p:txBody>
      </p:sp>
      <p:sp>
        <p:nvSpPr>
          <p:cNvPr id="46" name="Rectangle 2"/>
          <p:cNvSpPr txBox="1">
            <a:spLocks noChangeArrowheads="1"/>
          </p:cNvSpPr>
          <p:nvPr/>
        </p:nvSpPr>
        <p:spPr>
          <a:xfrm>
            <a:off x="1905000" y="228600"/>
            <a:ext cx="5410200" cy="533400"/>
          </a:xfrm>
          <a:prstGeom prst="rect">
            <a:avLst/>
          </a:prstGeom>
        </p:spPr>
        <p:txBody>
          <a:bodyPr/>
          <a:lstStyle>
            <a:lvl1pPr algn="ctr" rtl="0" eaLnBrk="0" fontAlgn="base" hangingPunct="0">
              <a:spcBef>
                <a:spcPct val="0"/>
              </a:spcBef>
              <a:spcAft>
                <a:spcPct val="0"/>
              </a:spcAft>
              <a:defRPr sz="3200" b="1">
                <a:solidFill>
                  <a:srgbClr val="4C4C4C"/>
                </a:solidFill>
                <a:latin typeface="+mj-lt"/>
                <a:ea typeface="ＭＳ Ｐゴシック" charset="-128"/>
                <a:cs typeface="ＭＳ Ｐゴシック" charset="-128"/>
              </a:defRPr>
            </a:lvl1pPr>
            <a:lvl2pPr algn="ctr" rtl="0" eaLnBrk="0" fontAlgn="base" hangingPunct="0">
              <a:spcBef>
                <a:spcPct val="0"/>
              </a:spcBef>
              <a:spcAft>
                <a:spcPct val="0"/>
              </a:spcAft>
              <a:defRPr sz="3200" b="1">
                <a:solidFill>
                  <a:srgbClr val="4C4C4C"/>
                </a:solidFill>
                <a:latin typeface="Avant Garde" charset="0"/>
                <a:ea typeface="ＭＳ Ｐゴシック" charset="-128"/>
                <a:cs typeface="ＭＳ Ｐゴシック" charset="-128"/>
              </a:defRPr>
            </a:lvl2pPr>
            <a:lvl3pPr algn="ctr" rtl="0" eaLnBrk="0" fontAlgn="base" hangingPunct="0">
              <a:spcBef>
                <a:spcPct val="0"/>
              </a:spcBef>
              <a:spcAft>
                <a:spcPct val="0"/>
              </a:spcAft>
              <a:defRPr sz="3200" b="1">
                <a:solidFill>
                  <a:srgbClr val="4C4C4C"/>
                </a:solidFill>
                <a:latin typeface="Avant Garde" charset="0"/>
                <a:ea typeface="ＭＳ Ｐゴシック" charset="-128"/>
                <a:cs typeface="ＭＳ Ｐゴシック" charset="-128"/>
              </a:defRPr>
            </a:lvl3pPr>
            <a:lvl4pPr algn="ctr" rtl="0" eaLnBrk="0" fontAlgn="base" hangingPunct="0">
              <a:spcBef>
                <a:spcPct val="0"/>
              </a:spcBef>
              <a:spcAft>
                <a:spcPct val="0"/>
              </a:spcAft>
              <a:defRPr sz="3200" b="1">
                <a:solidFill>
                  <a:srgbClr val="4C4C4C"/>
                </a:solidFill>
                <a:latin typeface="Avant Garde" charset="0"/>
                <a:ea typeface="ＭＳ Ｐゴシック" charset="-128"/>
                <a:cs typeface="ＭＳ Ｐゴシック" charset="-128"/>
              </a:defRPr>
            </a:lvl4pPr>
            <a:lvl5pPr algn="ctr" rtl="0" eaLnBrk="0" fontAlgn="base" hangingPunct="0">
              <a:spcBef>
                <a:spcPct val="0"/>
              </a:spcBef>
              <a:spcAft>
                <a:spcPct val="0"/>
              </a:spcAft>
              <a:defRPr sz="3200" b="1">
                <a:solidFill>
                  <a:srgbClr val="4C4C4C"/>
                </a:solidFill>
                <a:latin typeface="Avant Garde" charset="0"/>
                <a:ea typeface="ＭＳ Ｐゴシック" charset="-128"/>
                <a:cs typeface="ＭＳ Ｐゴシック" charset="-128"/>
              </a:defRPr>
            </a:lvl5pPr>
            <a:lvl6pPr marL="457200" algn="ctr" rtl="0" fontAlgn="base">
              <a:spcBef>
                <a:spcPct val="0"/>
              </a:spcBef>
              <a:spcAft>
                <a:spcPct val="0"/>
              </a:spcAft>
              <a:defRPr sz="3200" b="1">
                <a:solidFill>
                  <a:srgbClr val="4C4C4C"/>
                </a:solidFill>
                <a:latin typeface="Avant Garde" charset="0"/>
              </a:defRPr>
            </a:lvl6pPr>
            <a:lvl7pPr marL="914400" algn="ctr" rtl="0" fontAlgn="base">
              <a:spcBef>
                <a:spcPct val="0"/>
              </a:spcBef>
              <a:spcAft>
                <a:spcPct val="0"/>
              </a:spcAft>
              <a:defRPr sz="3200" b="1">
                <a:solidFill>
                  <a:srgbClr val="4C4C4C"/>
                </a:solidFill>
                <a:latin typeface="Avant Garde" charset="0"/>
              </a:defRPr>
            </a:lvl7pPr>
            <a:lvl8pPr marL="1371600" algn="ctr" rtl="0" fontAlgn="base">
              <a:spcBef>
                <a:spcPct val="0"/>
              </a:spcBef>
              <a:spcAft>
                <a:spcPct val="0"/>
              </a:spcAft>
              <a:defRPr sz="3200" b="1">
                <a:solidFill>
                  <a:srgbClr val="4C4C4C"/>
                </a:solidFill>
                <a:latin typeface="Avant Garde" charset="0"/>
              </a:defRPr>
            </a:lvl8pPr>
            <a:lvl9pPr marL="1828800" algn="ctr" rtl="0" fontAlgn="base">
              <a:spcBef>
                <a:spcPct val="0"/>
              </a:spcBef>
              <a:spcAft>
                <a:spcPct val="0"/>
              </a:spcAft>
              <a:defRPr sz="3200" b="1">
                <a:solidFill>
                  <a:srgbClr val="4C4C4C"/>
                </a:solidFill>
                <a:latin typeface="Avant Garde" charset="0"/>
              </a:defRPr>
            </a:lvl9pPr>
          </a:lstStyle>
          <a:p>
            <a:pPr eaLnBrk="1" hangingPunct="1"/>
            <a:r>
              <a:rPr lang="en-US" dirty="0" smtClean="0">
                <a:solidFill>
                  <a:srgbClr val="0000FF"/>
                </a:solidFill>
                <a:latin typeface="Arial" pitchFamily="34" charset="0"/>
                <a:cs typeface="Arial" pitchFamily="34" charset="0"/>
              </a:rPr>
              <a:t>FAP in Chronic liver injury</a:t>
            </a:r>
          </a:p>
        </p:txBody>
      </p:sp>
      <p:sp>
        <p:nvSpPr>
          <p:cNvPr id="47" name="Rectangle 46"/>
          <p:cNvSpPr>
            <a:spLocks noChangeArrowheads="1"/>
          </p:cNvSpPr>
          <p:nvPr/>
        </p:nvSpPr>
        <p:spPr bwMode="auto">
          <a:xfrm>
            <a:off x="-76200" y="3124200"/>
            <a:ext cx="6096000" cy="461665"/>
          </a:xfrm>
          <a:prstGeom prst="rect">
            <a:avLst/>
          </a:prstGeom>
          <a:noFill/>
          <a:ln w="9525">
            <a:noFill/>
            <a:miter lim="800000"/>
            <a:headEnd/>
            <a:tailEnd/>
          </a:ln>
        </p:spPr>
        <p:txBody>
          <a:bodyPr wrap="square">
            <a:spAutoFit/>
          </a:bodyPr>
          <a:lstStyle/>
          <a:p>
            <a:pPr marL="57150" algn="ctr"/>
            <a:r>
              <a:rPr lang="en-US" sz="2400" b="1" dirty="0" smtClean="0">
                <a:solidFill>
                  <a:srgbClr val="0000FF"/>
                </a:solidFill>
                <a:sym typeface="Arial" pitchFamily="34" charset="0"/>
              </a:rPr>
              <a:t>FAP</a:t>
            </a:r>
            <a:r>
              <a:rPr lang="en-US" sz="2400" b="1" dirty="0">
                <a:solidFill>
                  <a:srgbClr val="0000FF"/>
                </a:solidFill>
                <a:sym typeface="Arial" pitchFamily="34" charset="0"/>
              </a:rPr>
              <a:t> </a:t>
            </a:r>
            <a:r>
              <a:rPr lang="en-US" sz="2400" b="1" dirty="0" smtClean="0">
                <a:solidFill>
                  <a:srgbClr val="0000FF"/>
                </a:solidFill>
                <a:sym typeface="Arial" pitchFamily="34" charset="0"/>
              </a:rPr>
              <a:t>high on HSC and </a:t>
            </a:r>
            <a:r>
              <a:rPr lang="en-US" sz="2400" b="1" dirty="0" err="1" smtClean="0">
                <a:solidFill>
                  <a:srgbClr val="0000FF"/>
                </a:solidFill>
                <a:sym typeface="Arial" pitchFamily="34" charset="0"/>
              </a:rPr>
              <a:t>myofibroblast</a:t>
            </a:r>
            <a:endParaRPr lang="en-US" sz="2400" b="1" dirty="0">
              <a:solidFill>
                <a:srgbClr val="0000FF"/>
              </a:solidFill>
              <a:sym typeface="Arial" pitchFamily="34" charset="0"/>
            </a:endParaRPr>
          </a:p>
        </p:txBody>
      </p:sp>
      <p:sp>
        <p:nvSpPr>
          <p:cNvPr id="7" name="Right Arrow 6"/>
          <p:cNvSpPr/>
          <p:nvPr/>
        </p:nvSpPr>
        <p:spPr bwMode="auto">
          <a:xfrm flipV="1">
            <a:off x="4419600" y="5181599"/>
            <a:ext cx="228600" cy="304800"/>
          </a:xfrm>
          <a:prstGeom prst="rightArrow">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vant Garde" charset="0"/>
              <a:ea typeface="Arial" charset="0"/>
              <a:cs typeface="Arial" charset="0"/>
            </a:endParaRPr>
          </a:p>
        </p:txBody>
      </p:sp>
      <p:cxnSp>
        <p:nvCxnSpPr>
          <p:cNvPr id="9" name="Straight Connector 8"/>
          <p:cNvCxnSpPr/>
          <p:nvPr/>
        </p:nvCxnSpPr>
        <p:spPr bwMode="auto">
          <a:xfrm>
            <a:off x="304800" y="2895600"/>
            <a:ext cx="8534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52" name="Rectangle 6"/>
          <p:cNvSpPr>
            <a:spLocks noChangeAspect="1" noChangeArrowheads="1"/>
          </p:cNvSpPr>
          <p:nvPr/>
        </p:nvSpPr>
        <p:spPr bwMode="auto">
          <a:xfrm>
            <a:off x="1674821" y="4724401"/>
            <a:ext cx="281324" cy="23548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147" name="Group 146"/>
          <p:cNvGrpSpPr/>
          <p:nvPr/>
        </p:nvGrpSpPr>
        <p:grpSpPr>
          <a:xfrm>
            <a:off x="1128794" y="5070865"/>
            <a:ext cx="473663" cy="492147"/>
            <a:chOff x="1710740" y="4994085"/>
            <a:chExt cx="616822" cy="597918"/>
          </a:xfrm>
        </p:grpSpPr>
        <p:sp>
          <p:nvSpPr>
            <p:cNvPr id="13314" name="Freeform 130"/>
            <p:cNvSpPr>
              <a:spLocks noChangeAspect="1"/>
            </p:cNvSpPr>
            <p:nvPr/>
          </p:nvSpPr>
          <p:spPr bwMode="auto">
            <a:xfrm rot="20219255">
              <a:off x="1710740" y="4994085"/>
              <a:ext cx="616822" cy="597918"/>
            </a:xfrm>
            <a:custGeom>
              <a:avLst/>
              <a:gdLst>
                <a:gd name="T0" fmla="*/ 2147483647 w 1195"/>
                <a:gd name="T1" fmla="*/ 2147483647 h 1060"/>
                <a:gd name="T2" fmla="*/ 2147483647 w 1195"/>
                <a:gd name="T3" fmla="*/ 2147483647 h 1060"/>
                <a:gd name="T4" fmla="*/ 2147483647 w 1195"/>
                <a:gd name="T5" fmla="*/ 2147483647 h 1060"/>
                <a:gd name="T6" fmla="*/ 2147483647 w 1195"/>
                <a:gd name="T7" fmla="*/ 2147483647 h 1060"/>
                <a:gd name="T8" fmla="*/ 2147483647 w 1195"/>
                <a:gd name="T9" fmla="*/ 2147483647 h 1060"/>
                <a:gd name="T10" fmla="*/ 2147483647 w 1195"/>
                <a:gd name="T11" fmla="*/ 2147483647 h 1060"/>
                <a:gd name="T12" fmla="*/ 2147483647 w 1195"/>
                <a:gd name="T13" fmla="*/ 2147483647 h 1060"/>
                <a:gd name="T14" fmla="*/ 2147483647 w 1195"/>
                <a:gd name="T15" fmla="*/ 2147483647 h 1060"/>
                <a:gd name="T16" fmla="*/ 2147483647 w 1195"/>
                <a:gd name="T17" fmla="*/ 2147483647 h 1060"/>
                <a:gd name="T18" fmla="*/ 2147483647 w 1195"/>
                <a:gd name="T19" fmla="*/ 2147483647 h 1060"/>
                <a:gd name="T20" fmla="*/ 2147483647 w 1195"/>
                <a:gd name="T21" fmla="*/ 2147483647 h 1060"/>
                <a:gd name="T22" fmla="*/ 2147483647 w 1195"/>
                <a:gd name="T23" fmla="*/ 2147483647 h 1060"/>
                <a:gd name="T24" fmla="*/ 2147483647 w 1195"/>
                <a:gd name="T25" fmla="*/ 2147483647 h 1060"/>
                <a:gd name="T26" fmla="*/ 2147483647 w 1195"/>
                <a:gd name="T27" fmla="*/ 2147483647 h 1060"/>
                <a:gd name="T28" fmla="*/ 2147483647 w 1195"/>
                <a:gd name="T29" fmla="*/ 2147483647 h 1060"/>
                <a:gd name="T30" fmla="*/ 2147483647 w 1195"/>
                <a:gd name="T31" fmla="*/ 2147483647 h 1060"/>
                <a:gd name="T32" fmla="*/ 2147483647 w 1195"/>
                <a:gd name="T33" fmla="*/ 2147483647 h 1060"/>
                <a:gd name="T34" fmla="*/ 2147483647 w 1195"/>
                <a:gd name="T35" fmla="*/ 2147483647 h 1060"/>
                <a:gd name="T36" fmla="*/ 2147483647 w 1195"/>
                <a:gd name="T37" fmla="*/ 2147483647 h 1060"/>
                <a:gd name="T38" fmla="*/ 2147483647 w 1195"/>
                <a:gd name="T39" fmla="*/ 2147483647 h 1060"/>
                <a:gd name="T40" fmla="*/ 2147483647 w 1195"/>
                <a:gd name="T41" fmla="*/ 2147483647 h 10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95"/>
                <a:gd name="T64" fmla="*/ 0 h 1060"/>
                <a:gd name="T65" fmla="*/ 1195 w 1195"/>
                <a:gd name="T66" fmla="*/ 1060 h 106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95" h="1060">
                  <a:moveTo>
                    <a:pt x="136" y="174"/>
                  </a:moveTo>
                  <a:cubicBezTo>
                    <a:pt x="152" y="112"/>
                    <a:pt x="159" y="101"/>
                    <a:pt x="221" y="82"/>
                  </a:cubicBezTo>
                  <a:cubicBezTo>
                    <a:pt x="268" y="32"/>
                    <a:pt x="423" y="17"/>
                    <a:pt x="482" y="12"/>
                  </a:cubicBezTo>
                  <a:cubicBezTo>
                    <a:pt x="676" y="22"/>
                    <a:pt x="713" y="0"/>
                    <a:pt x="835" y="43"/>
                  </a:cubicBezTo>
                  <a:cubicBezTo>
                    <a:pt x="863" y="63"/>
                    <a:pt x="891" y="78"/>
                    <a:pt x="920" y="97"/>
                  </a:cubicBezTo>
                  <a:cubicBezTo>
                    <a:pt x="942" y="131"/>
                    <a:pt x="957" y="122"/>
                    <a:pt x="989" y="143"/>
                  </a:cubicBezTo>
                  <a:cubicBezTo>
                    <a:pt x="997" y="153"/>
                    <a:pt x="1003" y="164"/>
                    <a:pt x="1012" y="174"/>
                  </a:cubicBezTo>
                  <a:cubicBezTo>
                    <a:pt x="1026" y="190"/>
                    <a:pt x="1058" y="220"/>
                    <a:pt x="1058" y="220"/>
                  </a:cubicBezTo>
                  <a:cubicBezTo>
                    <a:pt x="1071" y="257"/>
                    <a:pt x="1097" y="284"/>
                    <a:pt x="1112" y="320"/>
                  </a:cubicBezTo>
                  <a:cubicBezTo>
                    <a:pt x="1124" y="349"/>
                    <a:pt x="1133" y="381"/>
                    <a:pt x="1142" y="412"/>
                  </a:cubicBezTo>
                  <a:cubicBezTo>
                    <a:pt x="1142" y="412"/>
                    <a:pt x="1195" y="753"/>
                    <a:pt x="1104" y="850"/>
                  </a:cubicBezTo>
                  <a:cubicBezTo>
                    <a:pt x="1101" y="858"/>
                    <a:pt x="1102" y="867"/>
                    <a:pt x="1096" y="873"/>
                  </a:cubicBezTo>
                  <a:cubicBezTo>
                    <a:pt x="1082" y="886"/>
                    <a:pt x="1033" y="920"/>
                    <a:pt x="1012" y="926"/>
                  </a:cubicBezTo>
                  <a:cubicBezTo>
                    <a:pt x="975" y="952"/>
                    <a:pt x="932" y="960"/>
                    <a:pt x="889" y="972"/>
                  </a:cubicBezTo>
                  <a:cubicBezTo>
                    <a:pt x="786" y="1001"/>
                    <a:pt x="681" y="1017"/>
                    <a:pt x="574" y="1026"/>
                  </a:cubicBezTo>
                  <a:cubicBezTo>
                    <a:pt x="469" y="1023"/>
                    <a:pt x="352" y="1060"/>
                    <a:pt x="259" y="1011"/>
                  </a:cubicBezTo>
                  <a:cubicBezTo>
                    <a:pt x="230" y="996"/>
                    <a:pt x="214" y="955"/>
                    <a:pt x="190" y="934"/>
                  </a:cubicBezTo>
                  <a:cubicBezTo>
                    <a:pt x="111" y="866"/>
                    <a:pt x="48" y="738"/>
                    <a:pt x="29" y="635"/>
                  </a:cubicBezTo>
                  <a:cubicBezTo>
                    <a:pt x="32" y="538"/>
                    <a:pt x="0" y="398"/>
                    <a:pt x="83" y="320"/>
                  </a:cubicBezTo>
                  <a:cubicBezTo>
                    <a:pt x="90" y="297"/>
                    <a:pt x="112" y="259"/>
                    <a:pt x="129" y="243"/>
                  </a:cubicBezTo>
                  <a:cubicBezTo>
                    <a:pt x="138" y="214"/>
                    <a:pt x="146" y="203"/>
                    <a:pt x="136" y="174"/>
                  </a:cubicBezTo>
                  <a:close/>
                </a:path>
              </a:pathLst>
            </a:custGeom>
            <a:solidFill>
              <a:schemeClr val="accent1"/>
            </a:solidFill>
            <a:ln w="9525">
              <a:solidFill>
                <a:schemeClr val="tx1"/>
              </a:solidFill>
              <a:round/>
              <a:headEnd/>
              <a:tailEnd/>
            </a:ln>
          </p:spPr>
          <p:txBody>
            <a:bodyPr/>
            <a:lstStyle/>
            <a:p>
              <a:endParaRPr lang="en-US"/>
            </a:p>
          </p:txBody>
        </p:sp>
        <p:sp>
          <p:nvSpPr>
            <p:cNvPr id="13315" name="Oval 131"/>
            <p:cNvSpPr>
              <a:spLocks noChangeAspect="1" noChangeArrowheads="1"/>
            </p:cNvSpPr>
            <p:nvPr/>
          </p:nvSpPr>
          <p:spPr bwMode="auto">
            <a:xfrm rot="20219255">
              <a:off x="1799632" y="5071815"/>
              <a:ext cx="404987" cy="442698"/>
            </a:xfrm>
            <a:prstGeom prst="ellipse">
              <a:avLst/>
            </a:prstGeom>
            <a:solidFill>
              <a:srgbClr val="FF9900"/>
            </a:solidFill>
            <a:ln w="28575">
              <a:solidFill>
                <a:srgbClr val="FF3300"/>
              </a:solidFill>
              <a:round/>
              <a:headEnd/>
              <a:tailEnd/>
            </a:ln>
          </p:spPr>
          <p:txBody>
            <a:bodyPr wrap="none" anchor="ctr"/>
            <a:lstStyle/>
            <a:p>
              <a:endParaRPr lang="en-US"/>
            </a:p>
          </p:txBody>
        </p:sp>
      </p:grpSp>
      <p:grpSp>
        <p:nvGrpSpPr>
          <p:cNvPr id="3" name="Group 132"/>
          <p:cNvGrpSpPr>
            <a:grpSpLocks noChangeAspect="1"/>
          </p:cNvGrpSpPr>
          <p:nvPr/>
        </p:nvGrpSpPr>
        <p:grpSpPr bwMode="auto">
          <a:xfrm rot="20219255">
            <a:off x="2342274" y="5099711"/>
            <a:ext cx="437466" cy="376946"/>
            <a:chOff x="3470" y="2976"/>
            <a:chExt cx="371" cy="295"/>
          </a:xfrm>
        </p:grpSpPr>
        <p:sp>
          <p:nvSpPr>
            <p:cNvPr id="13359" name="Freeform 133"/>
            <p:cNvSpPr>
              <a:spLocks noChangeAspect="1"/>
            </p:cNvSpPr>
            <p:nvPr/>
          </p:nvSpPr>
          <p:spPr bwMode="auto">
            <a:xfrm rot="4929379" flipV="1">
              <a:off x="3577" y="3006"/>
              <a:ext cx="158" cy="371"/>
            </a:xfrm>
            <a:custGeom>
              <a:avLst/>
              <a:gdLst>
                <a:gd name="T0" fmla="*/ 7 w 158"/>
                <a:gd name="T1" fmla="*/ 325 h 371"/>
                <a:gd name="T2" fmla="*/ 52 w 158"/>
                <a:gd name="T3" fmla="*/ 371 h 371"/>
                <a:gd name="T4" fmla="*/ 143 w 158"/>
                <a:gd name="T5" fmla="*/ 325 h 371"/>
                <a:gd name="T6" fmla="*/ 143 w 158"/>
                <a:gd name="T7" fmla="*/ 235 h 371"/>
                <a:gd name="T8" fmla="*/ 143 w 158"/>
                <a:gd name="T9" fmla="*/ 99 h 371"/>
                <a:gd name="T10" fmla="*/ 52 w 158"/>
                <a:gd name="T11" fmla="*/ 8 h 371"/>
                <a:gd name="T12" fmla="*/ 7 w 158"/>
                <a:gd name="T13" fmla="*/ 53 h 371"/>
                <a:gd name="T14" fmla="*/ 52 w 158"/>
                <a:gd name="T15" fmla="*/ 99 h 371"/>
                <a:gd name="T16" fmla="*/ 52 w 158"/>
                <a:gd name="T17" fmla="*/ 189 h 371"/>
                <a:gd name="T18" fmla="*/ 7 w 158"/>
                <a:gd name="T19" fmla="*/ 280 h 371"/>
                <a:gd name="T20" fmla="*/ 7 w 158"/>
                <a:gd name="T21" fmla="*/ 325 h 3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8"/>
                <a:gd name="T34" fmla="*/ 0 h 371"/>
                <a:gd name="T35" fmla="*/ 158 w 158"/>
                <a:gd name="T36" fmla="*/ 371 h 37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8" h="371">
                  <a:moveTo>
                    <a:pt x="7" y="325"/>
                  </a:moveTo>
                  <a:cubicBezTo>
                    <a:pt x="14" y="340"/>
                    <a:pt x="29" y="371"/>
                    <a:pt x="52" y="371"/>
                  </a:cubicBezTo>
                  <a:cubicBezTo>
                    <a:pt x="75" y="371"/>
                    <a:pt x="128" y="348"/>
                    <a:pt x="143" y="325"/>
                  </a:cubicBezTo>
                  <a:cubicBezTo>
                    <a:pt x="158" y="302"/>
                    <a:pt x="143" y="273"/>
                    <a:pt x="143" y="235"/>
                  </a:cubicBezTo>
                  <a:cubicBezTo>
                    <a:pt x="143" y="197"/>
                    <a:pt x="158" y="137"/>
                    <a:pt x="143" y="99"/>
                  </a:cubicBezTo>
                  <a:cubicBezTo>
                    <a:pt x="128" y="61"/>
                    <a:pt x="75" y="16"/>
                    <a:pt x="52" y="8"/>
                  </a:cubicBezTo>
                  <a:cubicBezTo>
                    <a:pt x="29" y="0"/>
                    <a:pt x="7" y="38"/>
                    <a:pt x="7" y="53"/>
                  </a:cubicBezTo>
                  <a:cubicBezTo>
                    <a:pt x="7" y="68"/>
                    <a:pt x="45" y="76"/>
                    <a:pt x="52" y="99"/>
                  </a:cubicBezTo>
                  <a:cubicBezTo>
                    <a:pt x="59" y="122"/>
                    <a:pt x="59" y="159"/>
                    <a:pt x="52" y="189"/>
                  </a:cubicBezTo>
                  <a:cubicBezTo>
                    <a:pt x="45" y="219"/>
                    <a:pt x="14" y="257"/>
                    <a:pt x="7" y="280"/>
                  </a:cubicBezTo>
                  <a:cubicBezTo>
                    <a:pt x="0" y="303"/>
                    <a:pt x="0" y="310"/>
                    <a:pt x="7" y="325"/>
                  </a:cubicBezTo>
                  <a:close/>
                </a:path>
              </a:pathLst>
            </a:custGeom>
            <a:solidFill>
              <a:srgbClr val="CCCC00"/>
            </a:solidFill>
            <a:ln w="9525">
              <a:solidFill>
                <a:srgbClr val="CCCC00"/>
              </a:solidFill>
              <a:round/>
              <a:headEnd/>
              <a:tailEnd/>
            </a:ln>
          </p:spPr>
          <p:txBody>
            <a:bodyPr/>
            <a:lstStyle/>
            <a:p>
              <a:endParaRPr lang="en-US"/>
            </a:p>
          </p:txBody>
        </p:sp>
        <p:sp>
          <p:nvSpPr>
            <p:cNvPr id="13360" name="Freeform 134"/>
            <p:cNvSpPr>
              <a:spLocks noChangeAspect="1"/>
            </p:cNvSpPr>
            <p:nvPr/>
          </p:nvSpPr>
          <p:spPr bwMode="auto">
            <a:xfrm rot="-4929379">
              <a:off x="3577" y="2869"/>
              <a:ext cx="158" cy="371"/>
            </a:xfrm>
            <a:custGeom>
              <a:avLst/>
              <a:gdLst>
                <a:gd name="T0" fmla="*/ 7 w 158"/>
                <a:gd name="T1" fmla="*/ 325 h 371"/>
                <a:gd name="T2" fmla="*/ 52 w 158"/>
                <a:gd name="T3" fmla="*/ 371 h 371"/>
                <a:gd name="T4" fmla="*/ 143 w 158"/>
                <a:gd name="T5" fmla="*/ 325 h 371"/>
                <a:gd name="T6" fmla="*/ 143 w 158"/>
                <a:gd name="T7" fmla="*/ 235 h 371"/>
                <a:gd name="T8" fmla="*/ 143 w 158"/>
                <a:gd name="T9" fmla="*/ 99 h 371"/>
                <a:gd name="T10" fmla="*/ 52 w 158"/>
                <a:gd name="T11" fmla="*/ 8 h 371"/>
                <a:gd name="T12" fmla="*/ 7 w 158"/>
                <a:gd name="T13" fmla="*/ 53 h 371"/>
                <a:gd name="T14" fmla="*/ 52 w 158"/>
                <a:gd name="T15" fmla="*/ 99 h 371"/>
                <a:gd name="T16" fmla="*/ 52 w 158"/>
                <a:gd name="T17" fmla="*/ 189 h 371"/>
                <a:gd name="T18" fmla="*/ 7 w 158"/>
                <a:gd name="T19" fmla="*/ 280 h 371"/>
                <a:gd name="T20" fmla="*/ 7 w 158"/>
                <a:gd name="T21" fmla="*/ 325 h 3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8"/>
                <a:gd name="T34" fmla="*/ 0 h 371"/>
                <a:gd name="T35" fmla="*/ 158 w 158"/>
                <a:gd name="T36" fmla="*/ 371 h 37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8" h="371">
                  <a:moveTo>
                    <a:pt x="7" y="325"/>
                  </a:moveTo>
                  <a:cubicBezTo>
                    <a:pt x="14" y="340"/>
                    <a:pt x="29" y="371"/>
                    <a:pt x="52" y="371"/>
                  </a:cubicBezTo>
                  <a:cubicBezTo>
                    <a:pt x="75" y="371"/>
                    <a:pt x="128" y="348"/>
                    <a:pt x="143" y="325"/>
                  </a:cubicBezTo>
                  <a:cubicBezTo>
                    <a:pt x="158" y="302"/>
                    <a:pt x="143" y="273"/>
                    <a:pt x="143" y="235"/>
                  </a:cubicBezTo>
                  <a:cubicBezTo>
                    <a:pt x="143" y="197"/>
                    <a:pt x="158" y="137"/>
                    <a:pt x="143" y="99"/>
                  </a:cubicBezTo>
                  <a:cubicBezTo>
                    <a:pt x="128" y="61"/>
                    <a:pt x="75" y="16"/>
                    <a:pt x="52" y="8"/>
                  </a:cubicBezTo>
                  <a:cubicBezTo>
                    <a:pt x="29" y="0"/>
                    <a:pt x="7" y="38"/>
                    <a:pt x="7" y="53"/>
                  </a:cubicBezTo>
                  <a:cubicBezTo>
                    <a:pt x="7" y="68"/>
                    <a:pt x="45" y="76"/>
                    <a:pt x="52" y="99"/>
                  </a:cubicBezTo>
                  <a:cubicBezTo>
                    <a:pt x="59" y="122"/>
                    <a:pt x="59" y="159"/>
                    <a:pt x="52" y="189"/>
                  </a:cubicBezTo>
                  <a:cubicBezTo>
                    <a:pt x="45" y="219"/>
                    <a:pt x="14" y="257"/>
                    <a:pt x="7" y="280"/>
                  </a:cubicBezTo>
                  <a:cubicBezTo>
                    <a:pt x="0" y="303"/>
                    <a:pt x="0" y="310"/>
                    <a:pt x="7" y="325"/>
                  </a:cubicBezTo>
                  <a:close/>
                </a:path>
              </a:pathLst>
            </a:custGeom>
            <a:solidFill>
              <a:srgbClr val="CCCC00"/>
            </a:solidFill>
            <a:ln w="9525">
              <a:solidFill>
                <a:srgbClr val="CCCC00"/>
              </a:solidFill>
              <a:round/>
              <a:headEnd/>
              <a:tailEnd/>
            </a:ln>
          </p:spPr>
          <p:txBody>
            <a:bodyPr/>
            <a:lstStyle/>
            <a:p>
              <a:endParaRPr lang="en-US"/>
            </a:p>
          </p:txBody>
        </p:sp>
      </p:grpSp>
      <p:sp>
        <p:nvSpPr>
          <p:cNvPr id="13322" name="Text Box 69"/>
          <p:cNvSpPr txBox="1">
            <a:spLocks noChangeArrowheads="1"/>
          </p:cNvSpPr>
          <p:nvPr/>
        </p:nvSpPr>
        <p:spPr bwMode="auto">
          <a:xfrm>
            <a:off x="1385360" y="6164629"/>
            <a:ext cx="117852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dirty="0"/>
              <a:t>Macrophage</a:t>
            </a:r>
          </a:p>
        </p:txBody>
      </p:sp>
      <p:cxnSp>
        <p:nvCxnSpPr>
          <p:cNvPr id="253" name="Straight Arrow Connector 252"/>
          <p:cNvCxnSpPr/>
          <p:nvPr/>
        </p:nvCxnSpPr>
        <p:spPr bwMode="auto">
          <a:xfrm>
            <a:off x="1602456" y="5352092"/>
            <a:ext cx="217096" cy="70307"/>
          </a:xfrm>
          <a:prstGeom prst="straightConnector1">
            <a:avLst/>
          </a:prstGeom>
          <a:ln>
            <a:solidFill>
              <a:schemeClr val="tx2"/>
            </a:solidFill>
            <a:tailEnd type="arrow"/>
          </a:ln>
        </p:spPr>
        <p:style>
          <a:lnRef idx="2">
            <a:schemeClr val="accent2"/>
          </a:lnRef>
          <a:fillRef idx="0">
            <a:schemeClr val="accent2"/>
          </a:fillRef>
          <a:effectRef idx="1">
            <a:schemeClr val="accent2"/>
          </a:effectRef>
          <a:fontRef idx="minor">
            <a:schemeClr val="tx1"/>
          </a:fontRef>
        </p:style>
      </p:cxnSp>
      <p:cxnSp>
        <p:nvCxnSpPr>
          <p:cNvPr id="255" name="Straight Arrow Connector 254"/>
          <p:cNvCxnSpPr/>
          <p:nvPr/>
        </p:nvCxnSpPr>
        <p:spPr bwMode="auto">
          <a:xfrm flipV="1">
            <a:off x="1602456" y="5658497"/>
            <a:ext cx="264514" cy="185742"/>
          </a:xfrm>
          <a:prstGeom prst="straightConnector1">
            <a:avLst/>
          </a:prstGeom>
          <a:ln>
            <a:solidFill>
              <a:schemeClr val="tx2"/>
            </a:solidFill>
            <a:tailEnd type="arrow"/>
          </a:ln>
        </p:spPr>
        <p:style>
          <a:lnRef idx="2">
            <a:schemeClr val="accent2"/>
          </a:lnRef>
          <a:fillRef idx="0">
            <a:schemeClr val="accent2"/>
          </a:fillRef>
          <a:effectRef idx="1">
            <a:schemeClr val="accent2"/>
          </a:effectRef>
          <a:fontRef idx="minor">
            <a:schemeClr val="tx1"/>
          </a:fontRef>
        </p:style>
      </p:cxnSp>
      <p:sp>
        <p:nvSpPr>
          <p:cNvPr id="13329" name="Text Box 69"/>
          <p:cNvSpPr txBox="1">
            <a:spLocks noChangeArrowheads="1"/>
          </p:cNvSpPr>
          <p:nvPr/>
        </p:nvSpPr>
        <p:spPr bwMode="auto">
          <a:xfrm>
            <a:off x="94252" y="5391255"/>
            <a:ext cx="11430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dirty="0"/>
              <a:t>Lymphocyte</a:t>
            </a:r>
          </a:p>
        </p:txBody>
      </p:sp>
      <p:grpSp>
        <p:nvGrpSpPr>
          <p:cNvPr id="5" name="Group 116"/>
          <p:cNvGrpSpPr>
            <a:grpSpLocks/>
          </p:cNvGrpSpPr>
          <p:nvPr/>
        </p:nvGrpSpPr>
        <p:grpSpPr bwMode="auto">
          <a:xfrm>
            <a:off x="883931" y="5674461"/>
            <a:ext cx="863256" cy="627134"/>
            <a:chOff x="5842435" y="4626759"/>
            <a:chExt cx="896467" cy="795018"/>
          </a:xfrm>
        </p:grpSpPr>
        <p:sp>
          <p:nvSpPr>
            <p:cNvPr id="13357" name="Freeform 117"/>
            <p:cNvSpPr>
              <a:spLocks noChangeAspect="1"/>
            </p:cNvSpPr>
            <p:nvPr/>
          </p:nvSpPr>
          <p:spPr bwMode="auto">
            <a:xfrm rot="-1380745">
              <a:off x="5842435" y="4626759"/>
              <a:ext cx="896467" cy="795018"/>
            </a:xfrm>
            <a:custGeom>
              <a:avLst/>
              <a:gdLst>
                <a:gd name="T0" fmla="*/ 2147483647 w 1195"/>
                <a:gd name="T1" fmla="*/ 2147483647 h 1060"/>
                <a:gd name="T2" fmla="*/ 2147483647 w 1195"/>
                <a:gd name="T3" fmla="*/ 2147483647 h 1060"/>
                <a:gd name="T4" fmla="*/ 2147483647 w 1195"/>
                <a:gd name="T5" fmla="*/ 2147483647 h 1060"/>
                <a:gd name="T6" fmla="*/ 2147483647 w 1195"/>
                <a:gd name="T7" fmla="*/ 2147483647 h 1060"/>
                <a:gd name="T8" fmla="*/ 2147483647 w 1195"/>
                <a:gd name="T9" fmla="*/ 2147483647 h 1060"/>
                <a:gd name="T10" fmla="*/ 2147483647 w 1195"/>
                <a:gd name="T11" fmla="*/ 2147483647 h 1060"/>
                <a:gd name="T12" fmla="*/ 2147483647 w 1195"/>
                <a:gd name="T13" fmla="*/ 2147483647 h 1060"/>
                <a:gd name="T14" fmla="*/ 2147483647 w 1195"/>
                <a:gd name="T15" fmla="*/ 2147483647 h 1060"/>
                <a:gd name="T16" fmla="*/ 2147483647 w 1195"/>
                <a:gd name="T17" fmla="*/ 2147483647 h 1060"/>
                <a:gd name="T18" fmla="*/ 2147483647 w 1195"/>
                <a:gd name="T19" fmla="*/ 2147483647 h 1060"/>
                <a:gd name="T20" fmla="*/ 2147483647 w 1195"/>
                <a:gd name="T21" fmla="*/ 2147483647 h 1060"/>
                <a:gd name="T22" fmla="*/ 2147483647 w 1195"/>
                <a:gd name="T23" fmla="*/ 2147483647 h 1060"/>
                <a:gd name="T24" fmla="*/ 2147483647 w 1195"/>
                <a:gd name="T25" fmla="*/ 2147483647 h 1060"/>
                <a:gd name="T26" fmla="*/ 2147483647 w 1195"/>
                <a:gd name="T27" fmla="*/ 2147483647 h 1060"/>
                <a:gd name="T28" fmla="*/ 2147483647 w 1195"/>
                <a:gd name="T29" fmla="*/ 2147483647 h 1060"/>
                <a:gd name="T30" fmla="*/ 2147483647 w 1195"/>
                <a:gd name="T31" fmla="*/ 2147483647 h 1060"/>
                <a:gd name="T32" fmla="*/ 2147483647 w 1195"/>
                <a:gd name="T33" fmla="*/ 2147483647 h 1060"/>
                <a:gd name="T34" fmla="*/ 2147483647 w 1195"/>
                <a:gd name="T35" fmla="*/ 2147483647 h 1060"/>
                <a:gd name="T36" fmla="*/ 2147483647 w 1195"/>
                <a:gd name="T37" fmla="*/ 2147483647 h 1060"/>
                <a:gd name="T38" fmla="*/ 2147483647 w 1195"/>
                <a:gd name="T39" fmla="*/ 2147483647 h 1060"/>
                <a:gd name="T40" fmla="*/ 2147483647 w 1195"/>
                <a:gd name="T41" fmla="*/ 2147483647 h 10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95"/>
                <a:gd name="T64" fmla="*/ 0 h 1060"/>
                <a:gd name="T65" fmla="*/ 1195 w 1195"/>
                <a:gd name="T66" fmla="*/ 1060 h 106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95" h="1060">
                  <a:moveTo>
                    <a:pt x="136" y="174"/>
                  </a:moveTo>
                  <a:cubicBezTo>
                    <a:pt x="152" y="112"/>
                    <a:pt x="159" y="101"/>
                    <a:pt x="221" y="82"/>
                  </a:cubicBezTo>
                  <a:cubicBezTo>
                    <a:pt x="268" y="32"/>
                    <a:pt x="423" y="17"/>
                    <a:pt x="482" y="12"/>
                  </a:cubicBezTo>
                  <a:cubicBezTo>
                    <a:pt x="676" y="22"/>
                    <a:pt x="713" y="0"/>
                    <a:pt x="835" y="43"/>
                  </a:cubicBezTo>
                  <a:cubicBezTo>
                    <a:pt x="863" y="63"/>
                    <a:pt x="891" y="78"/>
                    <a:pt x="920" y="97"/>
                  </a:cubicBezTo>
                  <a:cubicBezTo>
                    <a:pt x="942" y="131"/>
                    <a:pt x="957" y="122"/>
                    <a:pt x="989" y="143"/>
                  </a:cubicBezTo>
                  <a:cubicBezTo>
                    <a:pt x="997" y="153"/>
                    <a:pt x="1003" y="164"/>
                    <a:pt x="1012" y="174"/>
                  </a:cubicBezTo>
                  <a:cubicBezTo>
                    <a:pt x="1026" y="190"/>
                    <a:pt x="1058" y="220"/>
                    <a:pt x="1058" y="220"/>
                  </a:cubicBezTo>
                  <a:cubicBezTo>
                    <a:pt x="1071" y="257"/>
                    <a:pt x="1097" y="284"/>
                    <a:pt x="1112" y="320"/>
                  </a:cubicBezTo>
                  <a:cubicBezTo>
                    <a:pt x="1124" y="349"/>
                    <a:pt x="1133" y="381"/>
                    <a:pt x="1142" y="412"/>
                  </a:cubicBezTo>
                  <a:cubicBezTo>
                    <a:pt x="1142" y="412"/>
                    <a:pt x="1195" y="753"/>
                    <a:pt x="1104" y="850"/>
                  </a:cubicBezTo>
                  <a:cubicBezTo>
                    <a:pt x="1101" y="858"/>
                    <a:pt x="1102" y="867"/>
                    <a:pt x="1096" y="873"/>
                  </a:cubicBezTo>
                  <a:cubicBezTo>
                    <a:pt x="1082" y="886"/>
                    <a:pt x="1033" y="920"/>
                    <a:pt x="1012" y="926"/>
                  </a:cubicBezTo>
                  <a:cubicBezTo>
                    <a:pt x="975" y="952"/>
                    <a:pt x="932" y="960"/>
                    <a:pt x="889" y="972"/>
                  </a:cubicBezTo>
                  <a:cubicBezTo>
                    <a:pt x="786" y="1001"/>
                    <a:pt x="681" y="1017"/>
                    <a:pt x="574" y="1026"/>
                  </a:cubicBezTo>
                  <a:cubicBezTo>
                    <a:pt x="469" y="1023"/>
                    <a:pt x="352" y="1060"/>
                    <a:pt x="259" y="1011"/>
                  </a:cubicBezTo>
                  <a:cubicBezTo>
                    <a:pt x="230" y="996"/>
                    <a:pt x="214" y="955"/>
                    <a:pt x="190" y="934"/>
                  </a:cubicBezTo>
                  <a:cubicBezTo>
                    <a:pt x="111" y="866"/>
                    <a:pt x="48" y="738"/>
                    <a:pt x="29" y="635"/>
                  </a:cubicBezTo>
                  <a:cubicBezTo>
                    <a:pt x="32" y="538"/>
                    <a:pt x="0" y="398"/>
                    <a:pt x="83" y="320"/>
                  </a:cubicBezTo>
                  <a:cubicBezTo>
                    <a:pt x="90" y="297"/>
                    <a:pt x="112" y="259"/>
                    <a:pt x="129" y="243"/>
                  </a:cubicBezTo>
                  <a:cubicBezTo>
                    <a:pt x="138" y="214"/>
                    <a:pt x="146" y="203"/>
                    <a:pt x="136" y="174"/>
                  </a:cubicBezTo>
                  <a:close/>
                </a:path>
              </a:pathLst>
            </a:custGeom>
            <a:solidFill>
              <a:srgbClr val="0000FF"/>
            </a:solidFill>
            <a:ln w="19050">
              <a:solidFill>
                <a:schemeClr val="tx1"/>
              </a:solidFill>
              <a:round/>
              <a:headEnd/>
              <a:tailEnd/>
            </a:ln>
          </p:spPr>
          <p:txBody>
            <a:bodyPr/>
            <a:lstStyle/>
            <a:p>
              <a:endParaRPr lang="en-US"/>
            </a:p>
          </p:txBody>
        </p:sp>
        <p:sp>
          <p:nvSpPr>
            <p:cNvPr id="119" name="Oval 118"/>
            <p:cNvSpPr>
              <a:spLocks noChangeAspect="1" noChangeArrowheads="1"/>
            </p:cNvSpPr>
            <p:nvPr/>
          </p:nvSpPr>
          <p:spPr bwMode="auto">
            <a:xfrm rot="20219255">
              <a:off x="5996803" y="4993861"/>
              <a:ext cx="342725" cy="344021"/>
            </a:xfrm>
            <a:prstGeom prst="ellipse">
              <a:avLst/>
            </a:prstGeom>
            <a:ln>
              <a:headEnd/>
              <a:tailEnd/>
            </a:ln>
          </p:spPr>
          <p:style>
            <a:lnRef idx="1">
              <a:schemeClr val="accent4"/>
            </a:lnRef>
            <a:fillRef idx="3">
              <a:schemeClr val="accent4"/>
            </a:fillRef>
            <a:effectRef idx="2">
              <a:schemeClr val="accent4"/>
            </a:effectRef>
            <a:fontRef idx="minor">
              <a:schemeClr val="lt1"/>
            </a:fontRef>
          </p:style>
          <p:txBody>
            <a:bodyPr wrap="none"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endParaRPr lang="en-US"/>
            </a:p>
          </p:txBody>
        </p:sp>
      </p:grpSp>
      <p:grpSp>
        <p:nvGrpSpPr>
          <p:cNvPr id="8" name="Group 119"/>
          <p:cNvGrpSpPr/>
          <p:nvPr/>
        </p:nvGrpSpPr>
        <p:grpSpPr bwMode="auto">
          <a:xfrm>
            <a:off x="1819552" y="5211478"/>
            <a:ext cx="367107" cy="503696"/>
            <a:chOff x="4823609" y="3756234"/>
            <a:chExt cx="297130" cy="375771"/>
          </a:xfrm>
          <a:solidFill>
            <a:srgbClr val="008000"/>
          </a:solidFill>
        </p:grpSpPr>
        <p:sp>
          <p:nvSpPr>
            <p:cNvPr id="121" name="Oval 120"/>
            <p:cNvSpPr>
              <a:spLocks noChangeAspect="1" noChangeArrowheads="1"/>
            </p:cNvSpPr>
            <p:nvPr/>
          </p:nvSpPr>
          <p:spPr bwMode="auto">
            <a:xfrm rot="20219255">
              <a:off x="4899808" y="3756234"/>
              <a:ext cx="144730" cy="147172"/>
            </a:xfrm>
            <a:prstGeom prst="ellipse">
              <a:avLst/>
            </a:prstGeom>
            <a:grpFill/>
            <a:ln>
              <a:solidFill>
                <a:srgbClr val="008000"/>
              </a:solidFill>
              <a:headEnd/>
              <a:tailEnd/>
            </a:ln>
          </p:spPr>
          <p:style>
            <a:lnRef idx="1">
              <a:schemeClr val="accent1"/>
            </a:lnRef>
            <a:fillRef idx="2">
              <a:schemeClr val="accent1"/>
            </a:fillRef>
            <a:effectRef idx="1">
              <a:schemeClr val="accent1"/>
            </a:effectRef>
            <a:fontRef idx="minor">
              <a:schemeClr val="dk1"/>
            </a:fontRef>
          </p:style>
          <p:txBody>
            <a:bodyPr wrap="none" anchor="ctr"/>
            <a:lstStyle>
              <a:lvl1pPr>
                <a:defRPr>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defRPr/>
              </a:pPr>
              <a:endParaRPr lang="en-US" sz="1400"/>
            </a:p>
          </p:txBody>
        </p:sp>
        <p:sp>
          <p:nvSpPr>
            <p:cNvPr id="122" name="Oval 121"/>
            <p:cNvSpPr>
              <a:spLocks noChangeAspect="1" noChangeArrowheads="1"/>
            </p:cNvSpPr>
            <p:nvPr/>
          </p:nvSpPr>
          <p:spPr bwMode="auto">
            <a:xfrm rot="20219255">
              <a:off x="4823609" y="3908634"/>
              <a:ext cx="144730" cy="147172"/>
            </a:xfrm>
            <a:prstGeom prst="ellipse">
              <a:avLst/>
            </a:prstGeom>
            <a:grpFill/>
            <a:ln>
              <a:solidFill>
                <a:srgbClr val="008000"/>
              </a:solidFill>
              <a:headEnd/>
              <a:tailEnd/>
            </a:ln>
          </p:spPr>
          <p:style>
            <a:lnRef idx="1">
              <a:schemeClr val="accent1"/>
            </a:lnRef>
            <a:fillRef idx="3">
              <a:schemeClr val="accent1"/>
            </a:fillRef>
            <a:effectRef idx="2">
              <a:schemeClr val="accent1"/>
            </a:effectRef>
            <a:fontRef idx="minor">
              <a:schemeClr val="lt1"/>
            </a:fontRef>
          </p:style>
          <p:txBody>
            <a:bodyPr wrap="none"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endParaRPr lang="en-US" sz="1400"/>
            </a:p>
          </p:txBody>
        </p:sp>
        <p:sp>
          <p:nvSpPr>
            <p:cNvPr id="123" name="Oval 122"/>
            <p:cNvSpPr>
              <a:spLocks noChangeAspect="1" noChangeArrowheads="1"/>
            </p:cNvSpPr>
            <p:nvPr/>
          </p:nvSpPr>
          <p:spPr bwMode="auto">
            <a:xfrm rot="20219255">
              <a:off x="4976009" y="3984833"/>
              <a:ext cx="144730" cy="147172"/>
            </a:xfrm>
            <a:prstGeom prst="ellipse">
              <a:avLst/>
            </a:prstGeom>
            <a:grpFill/>
            <a:ln>
              <a:solidFill>
                <a:srgbClr val="008000"/>
              </a:solidFill>
              <a:headEnd/>
              <a:tailEnd/>
            </a:ln>
          </p:spPr>
          <p:style>
            <a:lnRef idx="1">
              <a:schemeClr val="accent1"/>
            </a:lnRef>
            <a:fillRef idx="3">
              <a:schemeClr val="accent1"/>
            </a:fillRef>
            <a:effectRef idx="2">
              <a:schemeClr val="accent1"/>
            </a:effectRef>
            <a:fontRef idx="minor">
              <a:schemeClr val="lt1"/>
            </a:fontRef>
          </p:style>
          <p:txBody>
            <a:bodyPr wrap="none"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endParaRPr lang="en-US" sz="1400"/>
            </a:p>
          </p:txBody>
        </p:sp>
      </p:grpSp>
      <p:grpSp>
        <p:nvGrpSpPr>
          <p:cNvPr id="118" name="Group 117"/>
          <p:cNvGrpSpPr/>
          <p:nvPr/>
        </p:nvGrpSpPr>
        <p:grpSpPr>
          <a:xfrm>
            <a:off x="2209800" y="4419600"/>
            <a:ext cx="130083" cy="361175"/>
            <a:chOff x="3371700" y="4516967"/>
            <a:chExt cx="130083" cy="361175"/>
          </a:xfrm>
        </p:grpSpPr>
        <p:sp>
          <p:nvSpPr>
            <p:cNvPr id="13318" name="Oval 142" descr="Large confetti"/>
            <p:cNvSpPr>
              <a:spLocks noChangeAspect="1" noChangeArrowheads="1"/>
            </p:cNvSpPr>
            <p:nvPr/>
          </p:nvSpPr>
          <p:spPr bwMode="auto">
            <a:xfrm rot="670587">
              <a:off x="3388534" y="4516967"/>
              <a:ext cx="58155" cy="79932"/>
            </a:xfrm>
            <a:prstGeom prst="ellipse">
              <a:avLst/>
            </a:prstGeom>
            <a:pattFill prst="lgConfetti">
              <a:fgClr>
                <a:srgbClr val="006666"/>
              </a:fgClr>
              <a:bgClr>
                <a:srgbClr val="FFFFFF"/>
              </a:bgClr>
            </a:pattFill>
            <a:ln w="9525">
              <a:solidFill>
                <a:schemeClr val="tx1"/>
              </a:solidFill>
              <a:round/>
              <a:headEnd/>
              <a:tailEnd/>
            </a:ln>
          </p:spPr>
          <p:txBody>
            <a:bodyPr wrap="none" anchor="ctr"/>
            <a:lstStyle/>
            <a:p>
              <a:endParaRPr lang="en-US"/>
            </a:p>
          </p:txBody>
        </p:sp>
        <p:sp>
          <p:nvSpPr>
            <p:cNvPr id="13319" name="Oval 152" descr="Large confetti"/>
            <p:cNvSpPr>
              <a:spLocks noChangeAspect="1" noChangeArrowheads="1"/>
            </p:cNvSpPr>
            <p:nvPr/>
          </p:nvSpPr>
          <p:spPr bwMode="auto">
            <a:xfrm rot="670587">
              <a:off x="3371700" y="4635385"/>
              <a:ext cx="58155" cy="79932"/>
            </a:xfrm>
            <a:prstGeom prst="ellipse">
              <a:avLst/>
            </a:prstGeom>
            <a:pattFill prst="lgConfetti">
              <a:fgClr>
                <a:srgbClr val="006666"/>
              </a:fgClr>
              <a:bgClr>
                <a:srgbClr val="FFFFFF"/>
              </a:bgClr>
            </a:pattFill>
            <a:ln w="9525">
              <a:solidFill>
                <a:schemeClr val="tx1"/>
              </a:solidFill>
              <a:round/>
              <a:headEnd/>
              <a:tailEnd/>
            </a:ln>
          </p:spPr>
          <p:txBody>
            <a:bodyPr wrap="none" anchor="ctr"/>
            <a:lstStyle/>
            <a:p>
              <a:endParaRPr lang="en-US"/>
            </a:p>
          </p:txBody>
        </p:sp>
        <p:sp>
          <p:nvSpPr>
            <p:cNvPr id="13321" name="Oval 169" descr="Large confetti"/>
            <p:cNvSpPr>
              <a:spLocks noChangeAspect="1" noChangeArrowheads="1"/>
            </p:cNvSpPr>
            <p:nvPr/>
          </p:nvSpPr>
          <p:spPr bwMode="auto">
            <a:xfrm rot="1092383">
              <a:off x="3443628" y="4798210"/>
              <a:ext cx="58155" cy="79932"/>
            </a:xfrm>
            <a:prstGeom prst="ellipse">
              <a:avLst/>
            </a:prstGeom>
            <a:pattFill prst="lgConfetti">
              <a:fgClr>
                <a:srgbClr val="006666"/>
              </a:fgClr>
              <a:bgClr>
                <a:srgbClr val="FFFFFF"/>
              </a:bgClr>
            </a:pattFill>
            <a:ln w="9525">
              <a:solidFill>
                <a:schemeClr val="tx1"/>
              </a:solidFill>
              <a:round/>
              <a:headEnd/>
              <a:tailEnd/>
            </a:ln>
          </p:spPr>
          <p:txBody>
            <a:bodyPr wrap="none" anchor="ctr"/>
            <a:lstStyle/>
            <a:p>
              <a:endParaRPr lang="en-US"/>
            </a:p>
          </p:txBody>
        </p:sp>
      </p:grpSp>
      <p:grpSp>
        <p:nvGrpSpPr>
          <p:cNvPr id="11" name="Group 131"/>
          <p:cNvGrpSpPr>
            <a:grpSpLocks/>
          </p:cNvGrpSpPr>
          <p:nvPr/>
        </p:nvGrpSpPr>
        <p:grpSpPr bwMode="auto">
          <a:xfrm rot="19800000">
            <a:off x="3625291" y="5059170"/>
            <a:ext cx="267819" cy="552125"/>
            <a:chOff x="3657600" y="5945496"/>
            <a:chExt cx="206375" cy="379103"/>
          </a:xfrm>
        </p:grpSpPr>
        <p:sp>
          <p:nvSpPr>
            <p:cNvPr id="54" name="AutoShape 184"/>
            <p:cNvSpPr>
              <a:spLocks noChangeAspect="1" noChangeArrowheads="1"/>
            </p:cNvSpPr>
            <p:nvPr/>
          </p:nvSpPr>
          <p:spPr bwMode="auto">
            <a:xfrm rot="21401064">
              <a:off x="3663893" y="5946020"/>
              <a:ext cx="71935" cy="219646"/>
            </a:xfrm>
            <a:prstGeom prst="roundRect">
              <a:avLst>
                <a:gd name="adj" fmla="val 16667"/>
              </a:avLst>
            </a:prstGeom>
            <a:solidFill>
              <a:srgbClr val="FF6600"/>
            </a:solidFill>
            <a:ln w="9525">
              <a:solidFill>
                <a:schemeClr val="tx1"/>
              </a:solidFill>
              <a:round/>
              <a:headEnd/>
              <a:tailEnd/>
            </a:ln>
            <a:scene3d>
              <a:camera prst="orthographicFront"/>
              <a:lightRig rig="threePt" dir="t"/>
            </a:scene3d>
            <a:sp3d>
              <a:bevelT prst="relaxedInset"/>
            </a:sp3d>
          </p:spPr>
          <p:txBody>
            <a:bodyPr wrap="none" anchor="ctr"/>
            <a:lstStyle/>
            <a:p>
              <a:pPr algn="r">
                <a:defRPr/>
              </a:pPr>
              <a:endParaRPr lang="en-US">
                <a:ea typeface="+mn-ea"/>
                <a:cs typeface="+mn-cs"/>
              </a:endParaRPr>
            </a:p>
          </p:txBody>
        </p:sp>
        <p:sp>
          <p:nvSpPr>
            <p:cNvPr id="13344" name="Oval 177"/>
            <p:cNvSpPr>
              <a:spLocks noChangeAspect="1" noChangeArrowheads="1"/>
            </p:cNvSpPr>
            <p:nvPr/>
          </p:nvSpPr>
          <p:spPr bwMode="auto">
            <a:xfrm>
              <a:off x="3657600" y="6172200"/>
              <a:ext cx="130175" cy="152399"/>
            </a:xfrm>
            <a:prstGeom prst="ellipse">
              <a:avLst/>
            </a:prstGeom>
            <a:solidFill>
              <a:srgbClr val="FFCC00"/>
            </a:solidFill>
            <a:ln w="9525">
              <a:solidFill>
                <a:srgbClr val="FFCC00"/>
              </a:solidFill>
              <a:round/>
              <a:headEnd/>
              <a:tailEnd/>
            </a:ln>
          </p:spPr>
          <p:txBody>
            <a:bodyPr wrap="none" anchor="ctr"/>
            <a:lstStyle/>
            <a:p>
              <a:endParaRPr lang="en-US"/>
            </a:p>
          </p:txBody>
        </p:sp>
        <p:sp>
          <p:nvSpPr>
            <p:cNvPr id="56" name="AutoShape 184"/>
            <p:cNvSpPr>
              <a:spLocks noChangeAspect="1" noChangeArrowheads="1"/>
            </p:cNvSpPr>
            <p:nvPr/>
          </p:nvSpPr>
          <p:spPr bwMode="auto">
            <a:xfrm rot="21401064">
              <a:off x="3740090" y="5945496"/>
              <a:ext cx="71907" cy="219561"/>
            </a:xfrm>
            <a:prstGeom prst="roundRect">
              <a:avLst>
                <a:gd name="adj" fmla="val 16667"/>
              </a:avLst>
            </a:prstGeom>
            <a:solidFill>
              <a:srgbClr val="FF6600"/>
            </a:solidFill>
            <a:ln w="9525">
              <a:solidFill>
                <a:schemeClr val="tx1"/>
              </a:solidFill>
              <a:round/>
              <a:headEnd/>
              <a:tailEnd/>
            </a:ln>
            <a:scene3d>
              <a:camera prst="orthographicFront"/>
              <a:lightRig rig="threePt" dir="t"/>
            </a:scene3d>
            <a:sp3d>
              <a:bevelT prst="relaxedInset"/>
            </a:sp3d>
          </p:spPr>
          <p:txBody>
            <a:bodyPr wrap="none" anchor="ctr"/>
            <a:lstStyle/>
            <a:p>
              <a:pPr algn="r">
                <a:defRPr/>
              </a:pPr>
              <a:endParaRPr lang="en-US">
                <a:ea typeface="+mn-ea"/>
                <a:cs typeface="+mn-cs"/>
              </a:endParaRPr>
            </a:p>
          </p:txBody>
        </p:sp>
        <p:sp>
          <p:nvSpPr>
            <p:cNvPr id="13348" name="Oval 177"/>
            <p:cNvSpPr>
              <a:spLocks noChangeAspect="1" noChangeArrowheads="1"/>
            </p:cNvSpPr>
            <p:nvPr/>
          </p:nvSpPr>
          <p:spPr bwMode="auto">
            <a:xfrm>
              <a:off x="3733800" y="6172200"/>
              <a:ext cx="130175" cy="152399"/>
            </a:xfrm>
            <a:prstGeom prst="ellipse">
              <a:avLst/>
            </a:prstGeom>
            <a:solidFill>
              <a:srgbClr val="FFCC00"/>
            </a:solidFill>
            <a:ln w="9525">
              <a:solidFill>
                <a:srgbClr val="FFCC00"/>
              </a:solidFill>
              <a:round/>
              <a:headEnd/>
              <a:tailEnd/>
            </a:ln>
          </p:spPr>
          <p:txBody>
            <a:bodyPr wrap="none" anchor="ctr"/>
            <a:lstStyle/>
            <a:p>
              <a:endParaRPr lang="en-US"/>
            </a:p>
          </p:txBody>
        </p:sp>
      </p:grpSp>
      <p:sp>
        <p:nvSpPr>
          <p:cNvPr id="13340" name="Text Box 128"/>
          <p:cNvSpPr txBox="1">
            <a:spLocks noChangeAspect="1" noChangeArrowheads="1"/>
          </p:cNvSpPr>
          <p:nvPr/>
        </p:nvSpPr>
        <p:spPr bwMode="auto">
          <a:xfrm>
            <a:off x="4267200" y="4267200"/>
            <a:ext cx="5305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AU" sz="1400" b="1" dirty="0"/>
              <a:t>FAP</a:t>
            </a:r>
            <a:endParaRPr lang="en-US" sz="1400" b="1" dirty="0"/>
          </a:p>
        </p:txBody>
      </p:sp>
      <p:sp>
        <p:nvSpPr>
          <p:cNvPr id="115" name="Oval 131"/>
          <p:cNvSpPr>
            <a:spLocks noChangeAspect="1" noChangeArrowheads="1"/>
          </p:cNvSpPr>
          <p:nvPr/>
        </p:nvSpPr>
        <p:spPr bwMode="auto">
          <a:xfrm rot="20219255">
            <a:off x="3192176" y="4488102"/>
            <a:ext cx="376476" cy="410023"/>
          </a:xfrm>
          <a:prstGeom prst="ellipse">
            <a:avLst/>
          </a:prstGeom>
          <a:solidFill>
            <a:srgbClr val="0000FF"/>
          </a:solidFill>
          <a:ln w="28575">
            <a:solidFill>
              <a:srgbClr val="FF3300"/>
            </a:solidFill>
            <a:round/>
            <a:headEnd/>
            <a:tailEnd/>
          </a:ln>
        </p:spPr>
        <p:txBody>
          <a:bodyPr wrap="none" anchor="ctr"/>
          <a:lstStyle/>
          <a:p>
            <a:endParaRPr lang="en-US"/>
          </a:p>
        </p:txBody>
      </p:sp>
      <p:grpSp>
        <p:nvGrpSpPr>
          <p:cNvPr id="120" name="Group 119"/>
          <p:cNvGrpSpPr/>
          <p:nvPr/>
        </p:nvGrpSpPr>
        <p:grpSpPr>
          <a:xfrm>
            <a:off x="3581400" y="3886200"/>
            <a:ext cx="130083" cy="361175"/>
            <a:chOff x="3371700" y="4516967"/>
            <a:chExt cx="130083" cy="361175"/>
          </a:xfrm>
        </p:grpSpPr>
        <p:sp>
          <p:nvSpPr>
            <p:cNvPr id="124" name="Oval 142" descr="Large confetti"/>
            <p:cNvSpPr>
              <a:spLocks noChangeAspect="1" noChangeArrowheads="1"/>
            </p:cNvSpPr>
            <p:nvPr/>
          </p:nvSpPr>
          <p:spPr bwMode="auto">
            <a:xfrm rot="670587">
              <a:off x="3388534" y="4516967"/>
              <a:ext cx="58155" cy="79932"/>
            </a:xfrm>
            <a:prstGeom prst="ellipse">
              <a:avLst/>
            </a:prstGeom>
            <a:pattFill prst="lgConfetti">
              <a:fgClr>
                <a:srgbClr val="006666"/>
              </a:fgClr>
              <a:bgClr>
                <a:srgbClr val="FFFFFF"/>
              </a:bgClr>
            </a:pattFill>
            <a:ln w="9525">
              <a:solidFill>
                <a:schemeClr val="tx1"/>
              </a:solidFill>
              <a:round/>
              <a:headEnd/>
              <a:tailEnd/>
            </a:ln>
          </p:spPr>
          <p:txBody>
            <a:bodyPr wrap="none" anchor="ctr"/>
            <a:lstStyle/>
            <a:p>
              <a:endParaRPr lang="en-US"/>
            </a:p>
          </p:txBody>
        </p:sp>
        <p:sp>
          <p:nvSpPr>
            <p:cNvPr id="125" name="Oval 152" descr="Large confetti"/>
            <p:cNvSpPr>
              <a:spLocks noChangeAspect="1" noChangeArrowheads="1"/>
            </p:cNvSpPr>
            <p:nvPr/>
          </p:nvSpPr>
          <p:spPr bwMode="auto">
            <a:xfrm rot="670587">
              <a:off x="3371700" y="4635385"/>
              <a:ext cx="58155" cy="79932"/>
            </a:xfrm>
            <a:prstGeom prst="ellipse">
              <a:avLst/>
            </a:prstGeom>
            <a:pattFill prst="lgConfetti">
              <a:fgClr>
                <a:srgbClr val="006666"/>
              </a:fgClr>
              <a:bgClr>
                <a:srgbClr val="FFFFFF"/>
              </a:bgClr>
            </a:pattFill>
            <a:ln w="9525">
              <a:solidFill>
                <a:schemeClr val="tx1"/>
              </a:solidFill>
              <a:round/>
              <a:headEnd/>
              <a:tailEnd/>
            </a:ln>
          </p:spPr>
          <p:txBody>
            <a:bodyPr wrap="none" anchor="ctr"/>
            <a:lstStyle/>
            <a:p>
              <a:endParaRPr lang="en-US"/>
            </a:p>
          </p:txBody>
        </p:sp>
        <p:sp>
          <p:nvSpPr>
            <p:cNvPr id="126" name="Oval 169" descr="Large confetti"/>
            <p:cNvSpPr>
              <a:spLocks noChangeAspect="1" noChangeArrowheads="1"/>
            </p:cNvSpPr>
            <p:nvPr/>
          </p:nvSpPr>
          <p:spPr bwMode="auto">
            <a:xfrm rot="1092383">
              <a:off x="3443628" y="4798210"/>
              <a:ext cx="58155" cy="79932"/>
            </a:xfrm>
            <a:prstGeom prst="ellipse">
              <a:avLst/>
            </a:prstGeom>
            <a:pattFill prst="lgConfetti">
              <a:fgClr>
                <a:srgbClr val="006666"/>
              </a:fgClr>
              <a:bgClr>
                <a:srgbClr val="FFFFFF"/>
              </a:bgClr>
            </a:pattFill>
            <a:ln w="9525">
              <a:solidFill>
                <a:schemeClr val="tx1"/>
              </a:solidFill>
              <a:round/>
              <a:headEnd/>
              <a:tailEnd/>
            </a:ln>
          </p:spPr>
          <p:txBody>
            <a:bodyPr wrap="none" anchor="ctr"/>
            <a:lstStyle/>
            <a:p>
              <a:endParaRPr lang="en-US"/>
            </a:p>
          </p:txBody>
        </p:sp>
      </p:grpSp>
      <p:grpSp>
        <p:nvGrpSpPr>
          <p:cNvPr id="127" name="Group 131"/>
          <p:cNvGrpSpPr>
            <a:grpSpLocks/>
          </p:cNvGrpSpPr>
          <p:nvPr/>
        </p:nvGrpSpPr>
        <p:grpSpPr bwMode="auto">
          <a:xfrm rot="16200000">
            <a:off x="3875953" y="4277447"/>
            <a:ext cx="267819" cy="552125"/>
            <a:chOff x="3657600" y="5945496"/>
            <a:chExt cx="206375" cy="379103"/>
          </a:xfrm>
        </p:grpSpPr>
        <p:sp>
          <p:nvSpPr>
            <p:cNvPr id="128" name="AutoShape 184"/>
            <p:cNvSpPr>
              <a:spLocks noChangeAspect="1" noChangeArrowheads="1"/>
            </p:cNvSpPr>
            <p:nvPr/>
          </p:nvSpPr>
          <p:spPr bwMode="auto">
            <a:xfrm rot="21401064">
              <a:off x="3663893" y="5946020"/>
              <a:ext cx="71935" cy="219646"/>
            </a:xfrm>
            <a:prstGeom prst="roundRect">
              <a:avLst>
                <a:gd name="adj" fmla="val 16667"/>
              </a:avLst>
            </a:prstGeom>
            <a:solidFill>
              <a:srgbClr val="FF6600"/>
            </a:solidFill>
            <a:ln w="9525">
              <a:solidFill>
                <a:schemeClr val="tx1"/>
              </a:solidFill>
              <a:round/>
              <a:headEnd/>
              <a:tailEnd/>
            </a:ln>
            <a:scene3d>
              <a:camera prst="orthographicFront"/>
              <a:lightRig rig="threePt" dir="t"/>
            </a:scene3d>
            <a:sp3d>
              <a:bevelT prst="relaxedInset"/>
            </a:sp3d>
          </p:spPr>
          <p:txBody>
            <a:bodyPr wrap="none" anchor="ctr"/>
            <a:lstStyle/>
            <a:p>
              <a:pPr algn="r">
                <a:defRPr/>
              </a:pPr>
              <a:endParaRPr lang="en-US">
                <a:ea typeface="+mn-ea"/>
                <a:cs typeface="+mn-cs"/>
              </a:endParaRPr>
            </a:p>
          </p:txBody>
        </p:sp>
        <p:sp>
          <p:nvSpPr>
            <p:cNvPr id="129" name="Oval 177"/>
            <p:cNvSpPr>
              <a:spLocks noChangeAspect="1" noChangeArrowheads="1"/>
            </p:cNvSpPr>
            <p:nvPr/>
          </p:nvSpPr>
          <p:spPr bwMode="auto">
            <a:xfrm>
              <a:off x="3657600" y="6172200"/>
              <a:ext cx="130175" cy="152399"/>
            </a:xfrm>
            <a:prstGeom prst="ellipse">
              <a:avLst/>
            </a:prstGeom>
            <a:solidFill>
              <a:srgbClr val="FFCC00"/>
            </a:solidFill>
            <a:ln w="9525">
              <a:solidFill>
                <a:srgbClr val="FFCC00"/>
              </a:solidFill>
              <a:round/>
              <a:headEnd/>
              <a:tailEnd/>
            </a:ln>
          </p:spPr>
          <p:txBody>
            <a:bodyPr wrap="none" anchor="ctr"/>
            <a:lstStyle/>
            <a:p>
              <a:endParaRPr lang="en-US"/>
            </a:p>
          </p:txBody>
        </p:sp>
        <p:sp>
          <p:nvSpPr>
            <p:cNvPr id="130" name="AutoShape 184"/>
            <p:cNvSpPr>
              <a:spLocks noChangeAspect="1" noChangeArrowheads="1"/>
            </p:cNvSpPr>
            <p:nvPr/>
          </p:nvSpPr>
          <p:spPr bwMode="auto">
            <a:xfrm rot="21401064">
              <a:off x="3740090" y="5945496"/>
              <a:ext cx="71907" cy="219561"/>
            </a:xfrm>
            <a:prstGeom prst="roundRect">
              <a:avLst>
                <a:gd name="adj" fmla="val 16667"/>
              </a:avLst>
            </a:prstGeom>
            <a:solidFill>
              <a:srgbClr val="FF6600"/>
            </a:solidFill>
            <a:ln w="9525">
              <a:solidFill>
                <a:schemeClr val="tx1"/>
              </a:solidFill>
              <a:round/>
              <a:headEnd/>
              <a:tailEnd/>
            </a:ln>
            <a:scene3d>
              <a:camera prst="orthographicFront"/>
              <a:lightRig rig="threePt" dir="t"/>
            </a:scene3d>
            <a:sp3d>
              <a:bevelT prst="relaxedInset"/>
            </a:sp3d>
          </p:spPr>
          <p:txBody>
            <a:bodyPr wrap="none" anchor="ctr"/>
            <a:lstStyle/>
            <a:p>
              <a:pPr algn="r">
                <a:defRPr/>
              </a:pPr>
              <a:endParaRPr lang="en-US">
                <a:ea typeface="+mn-ea"/>
                <a:cs typeface="+mn-cs"/>
              </a:endParaRPr>
            </a:p>
          </p:txBody>
        </p:sp>
        <p:sp>
          <p:nvSpPr>
            <p:cNvPr id="131" name="Oval 177"/>
            <p:cNvSpPr>
              <a:spLocks noChangeAspect="1" noChangeArrowheads="1"/>
            </p:cNvSpPr>
            <p:nvPr/>
          </p:nvSpPr>
          <p:spPr bwMode="auto">
            <a:xfrm>
              <a:off x="3733800" y="6172200"/>
              <a:ext cx="130175" cy="152399"/>
            </a:xfrm>
            <a:prstGeom prst="ellipse">
              <a:avLst/>
            </a:prstGeom>
            <a:solidFill>
              <a:srgbClr val="FFCC00"/>
            </a:solidFill>
            <a:ln w="9525">
              <a:solidFill>
                <a:srgbClr val="FFCC00"/>
              </a:solidFill>
              <a:round/>
              <a:headEnd/>
              <a:tailEnd/>
            </a:ln>
          </p:spPr>
          <p:txBody>
            <a:bodyPr wrap="none" anchor="ctr"/>
            <a:lstStyle/>
            <a:p>
              <a:endParaRPr lang="en-US"/>
            </a:p>
          </p:txBody>
        </p:sp>
      </p:grpSp>
      <p:grpSp>
        <p:nvGrpSpPr>
          <p:cNvPr id="132" name="Group 131"/>
          <p:cNvGrpSpPr>
            <a:grpSpLocks/>
          </p:cNvGrpSpPr>
          <p:nvPr/>
        </p:nvGrpSpPr>
        <p:grpSpPr bwMode="auto">
          <a:xfrm rot="10482579">
            <a:off x="2615683" y="3744970"/>
            <a:ext cx="267819" cy="552125"/>
            <a:chOff x="3657600" y="5945496"/>
            <a:chExt cx="206375" cy="379103"/>
          </a:xfrm>
        </p:grpSpPr>
        <p:sp>
          <p:nvSpPr>
            <p:cNvPr id="133" name="AutoShape 184"/>
            <p:cNvSpPr>
              <a:spLocks noChangeAspect="1" noChangeArrowheads="1"/>
            </p:cNvSpPr>
            <p:nvPr/>
          </p:nvSpPr>
          <p:spPr bwMode="auto">
            <a:xfrm rot="21401064">
              <a:off x="3663893" y="5946020"/>
              <a:ext cx="71935" cy="219646"/>
            </a:xfrm>
            <a:prstGeom prst="roundRect">
              <a:avLst>
                <a:gd name="adj" fmla="val 16667"/>
              </a:avLst>
            </a:prstGeom>
            <a:solidFill>
              <a:srgbClr val="FF6600"/>
            </a:solidFill>
            <a:ln w="9525">
              <a:solidFill>
                <a:schemeClr val="tx1"/>
              </a:solidFill>
              <a:round/>
              <a:headEnd/>
              <a:tailEnd/>
            </a:ln>
            <a:scene3d>
              <a:camera prst="orthographicFront"/>
              <a:lightRig rig="threePt" dir="t"/>
            </a:scene3d>
            <a:sp3d>
              <a:bevelT prst="relaxedInset"/>
            </a:sp3d>
          </p:spPr>
          <p:txBody>
            <a:bodyPr wrap="none" anchor="ctr"/>
            <a:lstStyle/>
            <a:p>
              <a:pPr algn="r">
                <a:defRPr/>
              </a:pPr>
              <a:endParaRPr lang="en-US">
                <a:ea typeface="+mn-ea"/>
                <a:cs typeface="+mn-cs"/>
              </a:endParaRPr>
            </a:p>
          </p:txBody>
        </p:sp>
        <p:sp>
          <p:nvSpPr>
            <p:cNvPr id="135" name="Oval 177"/>
            <p:cNvSpPr>
              <a:spLocks noChangeAspect="1" noChangeArrowheads="1"/>
            </p:cNvSpPr>
            <p:nvPr/>
          </p:nvSpPr>
          <p:spPr bwMode="auto">
            <a:xfrm>
              <a:off x="3657600" y="6172200"/>
              <a:ext cx="130175" cy="152399"/>
            </a:xfrm>
            <a:prstGeom prst="ellipse">
              <a:avLst/>
            </a:prstGeom>
            <a:solidFill>
              <a:srgbClr val="FFCC00"/>
            </a:solidFill>
            <a:ln w="9525">
              <a:solidFill>
                <a:srgbClr val="FFCC00"/>
              </a:solidFill>
              <a:round/>
              <a:headEnd/>
              <a:tailEnd/>
            </a:ln>
          </p:spPr>
          <p:txBody>
            <a:bodyPr wrap="none" anchor="ctr"/>
            <a:lstStyle/>
            <a:p>
              <a:pPr algn="r"/>
              <a:endParaRPr lang="en-US"/>
            </a:p>
          </p:txBody>
        </p:sp>
        <p:sp>
          <p:nvSpPr>
            <p:cNvPr id="137" name="AutoShape 184"/>
            <p:cNvSpPr>
              <a:spLocks noChangeAspect="1" noChangeArrowheads="1"/>
            </p:cNvSpPr>
            <p:nvPr/>
          </p:nvSpPr>
          <p:spPr bwMode="auto">
            <a:xfrm rot="21401064">
              <a:off x="3740090" y="5945496"/>
              <a:ext cx="71907" cy="219561"/>
            </a:xfrm>
            <a:prstGeom prst="roundRect">
              <a:avLst>
                <a:gd name="adj" fmla="val 16667"/>
              </a:avLst>
            </a:prstGeom>
            <a:solidFill>
              <a:srgbClr val="FF6600"/>
            </a:solidFill>
            <a:ln w="9525">
              <a:solidFill>
                <a:schemeClr val="tx1"/>
              </a:solidFill>
              <a:round/>
              <a:headEnd/>
              <a:tailEnd/>
            </a:ln>
            <a:scene3d>
              <a:camera prst="orthographicFront"/>
              <a:lightRig rig="threePt" dir="t"/>
            </a:scene3d>
            <a:sp3d>
              <a:bevelT prst="relaxedInset"/>
            </a:sp3d>
          </p:spPr>
          <p:txBody>
            <a:bodyPr wrap="none" anchor="ctr"/>
            <a:lstStyle/>
            <a:p>
              <a:pPr algn="r">
                <a:defRPr/>
              </a:pPr>
              <a:endParaRPr lang="en-US">
                <a:ea typeface="+mn-ea"/>
                <a:cs typeface="+mn-cs"/>
              </a:endParaRPr>
            </a:p>
          </p:txBody>
        </p:sp>
        <p:sp>
          <p:nvSpPr>
            <p:cNvPr id="138" name="Oval 177"/>
            <p:cNvSpPr>
              <a:spLocks noChangeAspect="1" noChangeArrowheads="1"/>
            </p:cNvSpPr>
            <p:nvPr/>
          </p:nvSpPr>
          <p:spPr bwMode="auto">
            <a:xfrm>
              <a:off x="3733800" y="6172200"/>
              <a:ext cx="130175" cy="152399"/>
            </a:xfrm>
            <a:prstGeom prst="ellipse">
              <a:avLst/>
            </a:prstGeom>
            <a:solidFill>
              <a:srgbClr val="FFCC00"/>
            </a:solidFill>
            <a:ln w="9525">
              <a:solidFill>
                <a:srgbClr val="FFCC00"/>
              </a:solidFill>
              <a:round/>
              <a:headEnd/>
              <a:tailEnd/>
            </a:ln>
          </p:spPr>
          <p:txBody>
            <a:bodyPr wrap="none" anchor="ctr"/>
            <a:lstStyle/>
            <a:p>
              <a:pPr algn="r"/>
              <a:endParaRPr lang="en-US"/>
            </a:p>
          </p:txBody>
        </p:sp>
      </p:grpSp>
      <p:grpSp>
        <p:nvGrpSpPr>
          <p:cNvPr id="140" name="Group 131"/>
          <p:cNvGrpSpPr>
            <a:grpSpLocks/>
          </p:cNvGrpSpPr>
          <p:nvPr/>
        </p:nvGrpSpPr>
        <p:grpSpPr bwMode="auto">
          <a:xfrm rot="1255099">
            <a:off x="6705600" y="3773415"/>
            <a:ext cx="267818" cy="550644"/>
            <a:chOff x="3657600" y="5945496"/>
            <a:chExt cx="206375" cy="379103"/>
          </a:xfrm>
        </p:grpSpPr>
        <p:sp>
          <p:nvSpPr>
            <p:cNvPr id="141" name="AutoShape 184"/>
            <p:cNvSpPr>
              <a:spLocks noChangeAspect="1" noChangeArrowheads="1"/>
            </p:cNvSpPr>
            <p:nvPr/>
          </p:nvSpPr>
          <p:spPr bwMode="auto">
            <a:xfrm rot="21401064">
              <a:off x="3663893" y="5946020"/>
              <a:ext cx="71935" cy="219646"/>
            </a:xfrm>
            <a:prstGeom prst="roundRect">
              <a:avLst>
                <a:gd name="adj" fmla="val 16667"/>
              </a:avLst>
            </a:prstGeom>
            <a:solidFill>
              <a:srgbClr val="FF6600"/>
            </a:solidFill>
            <a:ln w="9525">
              <a:solidFill>
                <a:schemeClr val="tx1"/>
              </a:solidFill>
              <a:round/>
              <a:headEnd/>
              <a:tailEnd/>
            </a:ln>
            <a:scene3d>
              <a:camera prst="orthographicFront"/>
              <a:lightRig rig="threePt" dir="t"/>
            </a:scene3d>
            <a:sp3d>
              <a:bevelT prst="relaxedInset"/>
            </a:sp3d>
          </p:spPr>
          <p:txBody>
            <a:bodyPr wrap="none" anchor="ctr"/>
            <a:lstStyle/>
            <a:p>
              <a:pPr algn="r">
                <a:defRPr/>
              </a:pPr>
              <a:endParaRPr lang="en-US">
                <a:ea typeface="+mn-ea"/>
                <a:cs typeface="+mn-cs"/>
              </a:endParaRPr>
            </a:p>
          </p:txBody>
        </p:sp>
        <p:sp>
          <p:nvSpPr>
            <p:cNvPr id="142" name="Oval 177"/>
            <p:cNvSpPr>
              <a:spLocks noChangeAspect="1" noChangeArrowheads="1"/>
            </p:cNvSpPr>
            <p:nvPr/>
          </p:nvSpPr>
          <p:spPr bwMode="auto">
            <a:xfrm>
              <a:off x="3657600" y="6172200"/>
              <a:ext cx="130175" cy="152399"/>
            </a:xfrm>
            <a:prstGeom prst="ellipse">
              <a:avLst/>
            </a:prstGeom>
            <a:solidFill>
              <a:srgbClr val="FFCC00"/>
            </a:solidFill>
            <a:ln w="9525">
              <a:solidFill>
                <a:srgbClr val="FFCC00"/>
              </a:solidFill>
              <a:round/>
              <a:headEnd/>
              <a:tailEnd/>
            </a:ln>
          </p:spPr>
          <p:txBody>
            <a:bodyPr wrap="none" anchor="ctr"/>
            <a:lstStyle/>
            <a:p>
              <a:endParaRPr lang="en-US"/>
            </a:p>
          </p:txBody>
        </p:sp>
        <p:sp>
          <p:nvSpPr>
            <p:cNvPr id="143" name="AutoShape 184"/>
            <p:cNvSpPr>
              <a:spLocks noChangeAspect="1" noChangeArrowheads="1"/>
            </p:cNvSpPr>
            <p:nvPr/>
          </p:nvSpPr>
          <p:spPr bwMode="auto">
            <a:xfrm rot="21401064">
              <a:off x="3740090" y="5945496"/>
              <a:ext cx="71907" cy="219561"/>
            </a:xfrm>
            <a:prstGeom prst="roundRect">
              <a:avLst>
                <a:gd name="adj" fmla="val 16667"/>
              </a:avLst>
            </a:prstGeom>
            <a:solidFill>
              <a:srgbClr val="FF6600"/>
            </a:solidFill>
            <a:ln w="9525">
              <a:solidFill>
                <a:schemeClr val="tx1"/>
              </a:solidFill>
              <a:round/>
              <a:headEnd/>
              <a:tailEnd/>
            </a:ln>
            <a:scene3d>
              <a:camera prst="orthographicFront"/>
              <a:lightRig rig="threePt" dir="t"/>
            </a:scene3d>
            <a:sp3d>
              <a:bevelT prst="relaxedInset"/>
            </a:sp3d>
          </p:spPr>
          <p:txBody>
            <a:bodyPr wrap="none" anchor="ctr"/>
            <a:lstStyle/>
            <a:p>
              <a:pPr algn="r">
                <a:defRPr/>
              </a:pPr>
              <a:endParaRPr lang="en-US">
                <a:ea typeface="+mn-ea"/>
                <a:cs typeface="+mn-cs"/>
              </a:endParaRPr>
            </a:p>
          </p:txBody>
        </p:sp>
        <p:sp>
          <p:nvSpPr>
            <p:cNvPr id="144" name="Oval 177"/>
            <p:cNvSpPr>
              <a:spLocks noChangeAspect="1" noChangeArrowheads="1"/>
            </p:cNvSpPr>
            <p:nvPr/>
          </p:nvSpPr>
          <p:spPr bwMode="auto">
            <a:xfrm>
              <a:off x="3733800" y="6172200"/>
              <a:ext cx="130175" cy="152399"/>
            </a:xfrm>
            <a:prstGeom prst="ellipse">
              <a:avLst/>
            </a:prstGeom>
            <a:solidFill>
              <a:srgbClr val="FFCC00"/>
            </a:solidFill>
            <a:ln w="9525">
              <a:solidFill>
                <a:srgbClr val="FFCC00"/>
              </a:solidFill>
              <a:round/>
              <a:headEnd/>
              <a:tailEnd/>
            </a:ln>
          </p:spPr>
          <p:txBody>
            <a:bodyPr wrap="none" anchor="ctr"/>
            <a:lstStyle/>
            <a:p>
              <a:endParaRPr lang="en-US"/>
            </a:p>
          </p:txBody>
        </p:sp>
      </p:grpSp>
      <p:sp>
        <p:nvSpPr>
          <p:cNvPr id="146" name="TextBox 145"/>
          <p:cNvSpPr txBox="1"/>
          <p:nvPr/>
        </p:nvSpPr>
        <p:spPr>
          <a:xfrm>
            <a:off x="4648200" y="1981200"/>
            <a:ext cx="2362200" cy="369332"/>
          </a:xfrm>
          <a:prstGeom prst="rect">
            <a:avLst/>
          </a:prstGeom>
          <a:noFill/>
        </p:spPr>
        <p:txBody>
          <a:bodyPr wrap="square" rtlCol="0">
            <a:spAutoFit/>
          </a:bodyPr>
          <a:lstStyle/>
          <a:p>
            <a:r>
              <a:rPr lang="en-US" dirty="0" smtClean="0"/>
              <a:t>FAP very low</a:t>
            </a:r>
            <a:endParaRPr lang="en-AU" dirty="0"/>
          </a:p>
        </p:txBody>
      </p:sp>
      <p:grpSp>
        <p:nvGrpSpPr>
          <p:cNvPr id="151" name="Group 4"/>
          <p:cNvGrpSpPr>
            <a:grpSpLocks/>
          </p:cNvGrpSpPr>
          <p:nvPr/>
        </p:nvGrpSpPr>
        <p:grpSpPr bwMode="auto">
          <a:xfrm>
            <a:off x="4495800" y="4990708"/>
            <a:ext cx="2362200" cy="1676400"/>
            <a:chOff x="4368" y="0"/>
            <a:chExt cx="1392" cy="999"/>
          </a:xfrm>
        </p:grpSpPr>
        <p:pic>
          <p:nvPicPr>
            <p:cNvPr id="152" name="Picture 5"/>
            <p:cNvPicPr>
              <a:picLocks noChangeAspect="1" noChangeArrowheads="1"/>
            </p:cNvPicPr>
            <p:nvPr/>
          </p:nvPicPr>
          <p:blipFill>
            <a:blip r:embed="rId2"/>
            <a:srcRect/>
            <a:stretch>
              <a:fillRect/>
            </a:stretch>
          </p:blipFill>
          <p:spPr bwMode="auto">
            <a:xfrm>
              <a:off x="4387" y="0"/>
              <a:ext cx="1373" cy="999"/>
            </a:xfrm>
            <a:prstGeom prst="rect">
              <a:avLst/>
            </a:prstGeom>
            <a:noFill/>
            <a:ln w="9525">
              <a:noFill/>
              <a:miter lim="800000"/>
              <a:headEnd/>
              <a:tailEnd/>
            </a:ln>
          </p:spPr>
        </p:pic>
        <p:sp>
          <p:nvSpPr>
            <p:cNvPr id="153" name="Text Box 6"/>
            <p:cNvSpPr txBox="1">
              <a:spLocks noChangeArrowheads="1"/>
            </p:cNvSpPr>
            <p:nvPr/>
          </p:nvSpPr>
          <p:spPr bwMode="auto">
            <a:xfrm>
              <a:off x="5510" y="26"/>
              <a:ext cx="223" cy="205"/>
            </a:xfrm>
            <a:prstGeom prst="rect">
              <a:avLst/>
            </a:prstGeom>
            <a:noFill/>
            <a:ln w="9525">
              <a:noFill/>
              <a:miter lim="800000"/>
              <a:headEnd/>
              <a:tailEnd/>
            </a:ln>
          </p:spPr>
          <p:txBody>
            <a:bodyPr>
              <a:spAutoFit/>
            </a:bodyPr>
            <a:lstStyle/>
            <a:p>
              <a:r>
                <a:rPr lang="en-US" sz="2400">
                  <a:solidFill>
                    <a:schemeClr val="bg2"/>
                  </a:solidFill>
                  <a:latin typeface="Times New Roman" pitchFamily="18" charset="0"/>
                </a:rPr>
                <a:t>S</a:t>
              </a:r>
            </a:p>
          </p:txBody>
        </p:sp>
        <p:sp>
          <p:nvSpPr>
            <p:cNvPr id="154" name="Text Box 7"/>
            <p:cNvSpPr txBox="1">
              <a:spLocks noChangeArrowheads="1"/>
            </p:cNvSpPr>
            <p:nvPr/>
          </p:nvSpPr>
          <p:spPr bwMode="auto">
            <a:xfrm>
              <a:off x="4368" y="768"/>
              <a:ext cx="223" cy="205"/>
            </a:xfrm>
            <a:prstGeom prst="rect">
              <a:avLst/>
            </a:prstGeom>
            <a:noFill/>
            <a:ln w="9525">
              <a:noFill/>
              <a:miter lim="800000"/>
              <a:headEnd/>
              <a:tailEnd/>
            </a:ln>
          </p:spPr>
          <p:txBody>
            <a:bodyPr>
              <a:spAutoFit/>
            </a:bodyPr>
            <a:lstStyle/>
            <a:p>
              <a:r>
                <a:rPr lang="en-US" sz="2400">
                  <a:solidFill>
                    <a:schemeClr val="bg2"/>
                  </a:solidFill>
                  <a:latin typeface="Times New Roman" pitchFamily="18" charset="0"/>
                </a:rPr>
                <a:t>P</a:t>
              </a:r>
            </a:p>
          </p:txBody>
        </p:sp>
      </p:grpSp>
      <p:sp>
        <p:nvSpPr>
          <p:cNvPr id="156" name="TextBox 155"/>
          <p:cNvSpPr txBox="1"/>
          <p:nvPr/>
        </p:nvSpPr>
        <p:spPr>
          <a:xfrm>
            <a:off x="6920631" y="5105400"/>
            <a:ext cx="2209800" cy="1107996"/>
          </a:xfrm>
          <a:prstGeom prst="rect">
            <a:avLst/>
          </a:prstGeom>
          <a:noFill/>
        </p:spPr>
        <p:txBody>
          <a:bodyPr wrap="square" rtlCol="0">
            <a:spAutoFit/>
          </a:bodyPr>
          <a:lstStyle/>
          <a:p>
            <a:r>
              <a:rPr lang="en-US" dirty="0" smtClean="0"/>
              <a:t>FAP correlates with fibrosis severity</a:t>
            </a:r>
          </a:p>
          <a:p>
            <a:r>
              <a:rPr lang="en-US" sz="1200" dirty="0" smtClean="0"/>
              <a:t>(Levy, 2002)</a:t>
            </a:r>
            <a:endParaRPr lang="en-AU" sz="1200" dirty="0"/>
          </a:p>
        </p:txBody>
      </p:sp>
      <p:sp>
        <p:nvSpPr>
          <p:cNvPr id="88" name="Text Box 128"/>
          <p:cNvSpPr txBox="1">
            <a:spLocks noChangeAspect="1" noChangeArrowheads="1"/>
          </p:cNvSpPr>
          <p:nvPr/>
        </p:nvSpPr>
        <p:spPr bwMode="auto">
          <a:xfrm>
            <a:off x="2133600" y="3657600"/>
            <a:ext cx="5305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AU" sz="1400" b="1" dirty="0"/>
              <a:t>FAP</a:t>
            </a:r>
            <a:endParaRPr lang="en-US" sz="1400" b="1" dirty="0"/>
          </a:p>
        </p:txBody>
      </p:sp>
      <p:sp>
        <p:nvSpPr>
          <p:cNvPr id="89" name="Text Box 69"/>
          <p:cNvSpPr txBox="1">
            <a:spLocks noChangeArrowheads="1"/>
          </p:cNvSpPr>
          <p:nvPr/>
        </p:nvSpPr>
        <p:spPr bwMode="auto">
          <a:xfrm>
            <a:off x="7162800" y="2971800"/>
            <a:ext cx="17108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err="1" smtClean="0"/>
              <a:t>myofibroblast</a:t>
            </a:r>
            <a:endParaRPr lang="en-US" sz="1800" b="1" dirty="0"/>
          </a:p>
        </p:txBody>
      </p:sp>
    </p:spTree>
    <p:extLst>
      <p:ext uri="{BB962C8B-B14F-4D97-AF65-F5344CB8AC3E}">
        <p14:creationId xmlns:p14="http://schemas.microsoft.com/office/powerpoint/2010/main" val="29648897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2"/>
          <p:cNvSpPr>
            <a:spLocks noGrp="1" noChangeArrowheads="1"/>
          </p:cNvSpPr>
          <p:nvPr>
            <p:ph type="title"/>
          </p:nvPr>
        </p:nvSpPr>
        <p:spPr>
          <a:xfrm>
            <a:off x="341385" y="228600"/>
            <a:ext cx="8425384" cy="457200"/>
          </a:xfrm>
        </p:spPr>
        <p:txBody>
          <a:bodyPr>
            <a:normAutofit fontScale="90000"/>
          </a:bodyPr>
          <a:lstStyle/>
          <a:p>
            <a:pPr eaLnBrk="1" hangingPunct="1">
              <a:defRPr/>
            </a:pPr>
            <a:r>
              <a:rPr lang="en-AU" dirty="0">
                <a:solidFill>
                  <a:srgbClr val="0000FF"/>
                </a:solidFill>
                <a:latin typeface="Arial Black" pitchFamily="34" charset="0"/>
                <a:ea typeface="+mj-ea"/>
                <a:cs typeface="+mj-cs"/>
              </a:rPr>
              <a:t> </a:t>
            </a:r>
            <a:r>
              <a:rPr lang="en-AU" dirty="0" smtClean="0">
                <a:solidFill>
                  <a:srgbClr val="0000FF"/>
                </a:solidFill>
                <a:latin typeface="Arial Black" pitchFamily="34" charset="0"/>
                <a:ea typeface="+mj-ea"/>
                <a:cs typeface="+mj-cs"/>
              </a:rPr>
              <a:t>FAP in human liver is pro-fibrotic</a:t>
            </a:r>
            <a:endParaRPr lang="en-AU" dirty="0">
              <a:solidFill>
                <a:srgbClr val="0000FF"/>
              </a:solidFill>
              <a:latin typeface="Arial Black" pitchFamily="34" charset="0"/>
              <a:ea typeface="+mj-ea"/>
              <a:cs typeface="+mj-cs"/>
            </a:endParaRPr>
          </a:p>
        </p:txBody>
      </p:sp>
      <p:grpSp>
        <p:nvGrpSpPr>
          <p:cNvPr id="2" name="Group 4"/>
          <p:cNvGrpSpPr>
            <a:grpSpLocks/>
          </p:cNvGrpSpPr>
          <p:nvPr/>
        </p:nvGrpSpPr>
        <p:grpSpPr bwMode="auto">
          <a:xfrm>
            <a:off x="5943600" y="4648200"/>
            <a:ext cx="3048000" cy="2081213"/>
            <a:chOff x="4368" y="0"/>
            <a:chExt cx="1392" cy="999"/>
          </a:xfrm>
        </p:grpSpPr>
        <p:pic>
          <p:nvPicPr>
            <p:cNvPr id="31750" name="Picture 5"/>
            <p:cNvPicPr>
              <a:picLocks noChangeAspect="1" noChangeArrowheads="1"/>
            </p:cNvPicPr>
            <p:nvPr/>
          </p:nvPicPr>
          <p:blipFill>
            <a:blip r:embed="rId3"/>
            <a:srcRect/>
            <a:stretch>
              <a:fillRect/>
            </a:stretch>
          </p:blipFill>
          <p:spPr bwMode="auto">
            <a:xfrm>
              <a:off x="4387" y="0"/>
              <a:ext cx="1373" cy="999"/>
            </a:xfrm>
            <a:prstGeom prst="rect">
              <a:avLst/>
            </a:prstGeom>
            <a:noFill/>
            <a:ln w="9525">
              <a:noFill/>
              <a:miter lim="800000"/>
              <a:headEnd/>
              <a:tailEnd/>
            </a:ln>
          </p:spPr>
        </p:pic>
        <p:sp>
          <p:nvSpPr>
            <p:cNvPr id="31751" name="Text Box 6"/>
            <p:cNvSpPr txBox="1">
              <a:spLocks noChangeArrowheads="1"/>
            </p:cNvSpPr>
            <p:nvPr/>
          </p:nvSpPr>
          <p:spPr bwMode="auto">
            <a:xfrm>
              <a:off x="5510" y="26"/>
              <a:ext cx="223" cy="205"/>
            </a:xfrm>
            <a:prstGeom prst="rect">
              <a:avLst/>
            </a:prstGeom>
            <a:noFill/>
            <a:ln w="9525">
              <a:noFill/>
              <a:miter lim="800000"/>
              <a:headEnd/>
              <a:tailEnd/>
            </a:ln>
          </p:spPr>
          <p:txBody>
            <a:bodyPr>
              <a:spAutoFit/>
            </a:bodyPr>
            <a:lstStyle/>
            <a:p>
              <a:r>
                <a:rPr lang="en-US" sz="2400">
                  <a:solidFill>
                    <a:schemeClr val="bg2"/>
                  </a:solidFill>
                  <a:latin typeface="Times New Roman" pitchFamily="18" charset="0"/>
                </a:rPr>
                <a:t>S</a:t>
              </a:r>
            </a:p>
          </p:txBody>
        </p:sp>
        <p:sp>
          <p:nvSpPr>
            <p:cNvPr id="31752" name="Text Box 7"/>
            <p:cNvSpPr txBox="1">
              <a:spLocks noChangeArrowheads="1"/>
            </p:cNvSpPr>
            <p:nvPr/>
          </p:nvSpPr>
          <p:spPr bwMode="auto">
            <a:xfrm>
              <a:off x="4368" y="768"/>
              <a:ext cx="223" cy="205"/>
            </a:xfrm>
            <a:prstGeom prst="rect">
              <a:avLst/>
            </a:prstGeom>
            <a:noFill/>
            <a:ln w="9525">
              <a:noFill/>
              <a:miter lim="800000"/>
              <a:headEnd/>
              <a:tailEnd/>
            </a:ln>
          </p:spPr>
          <p:txBody>
            <a:bodyPr>
              <a:spAutoFit/>
            </a:bodyPr>
            <a:lstStyle/>
            <a:p>
              <a:r>
                <a:rPr lang="en-US" sz="2400">
                  <a:solidFill>
                    <a:schemeClr val="bg2"/>
                  </a:solidFill>
                  <a:latin typeface="Times New Roman" pitchFamily="18" charset="0"/>
                </a:rPr>
                <a:t>P</a:t>
              </a:r>
            </a:p>
          </p:txBody>
        </p:sp>
      </p:grpSp>
      <p:pic>
        <p:nvPicPr>
          <p:cNvPr id="31748" name="Picture 8"/>
          <p:cNvPicPr>
            <a:picLocks noChangeAspect="1" noChangeArrowheads="1"/>
          </p:cNvPicPr>
          <p:nvPr/>
        </p:nvPicPr>
        <p:blipFill>
          <a:blip r:embed="rId4"/>
          <a:srcRect/>
          <a:stretch>
            <a:fillRect/>
          </a:stretch>
        </p:blipFill>
        <p:spPr bwMode="auto">
          <a:xfrm rot="10800000">
            <a:off x="13447" y="4343400"/>
            <a:ext cx="3654552" cy="2514600"/>
          </a:xfrm>
          <a:prstGeom prst="rect">
            <a:avLst/>
          </a:prstGeom>
          <a:noFill/>
          <a:ln w="9525">
            <a:noFill/>
            <a:miter lim="800000"/>
            <a:headEnd/>
            <a:tailEnd/>
          </a:ln>
        </p:spPr>
      </p:pic>
      <p:sp>
        <p:nvSpPr>
          <p:cNvPr id="31749" name="Text Box 10"/>
          <p:cNvSpPr txBox="1">
            <a:spLocks noChangeArrowheads="1"/>
          </p:cNvSpPr>
          <p:nvPr/>
        </p:nvSpPr>
        <p:spPr bwMode="auto">
          <a:xfrm>
            <a:off x="3962400" y="5334000"/>
            <a:ext cx="2133600" cy="707886"/>
          </a:xfrm>
          <a:prstGeom prst="rect">
            <a:avLst/>
          </a:prstGeom>
          <a:noFill/>
          <a:ln w="9525">
            <a:noFill/>
            <a:miter lim="800000"/>
            <a:headEnd/>
            <a:tailEnd/>
          </a:ln>
        </p:spPr>
        <p:txBody>
          <a:bodyPr wrap="square">
            <a:spAutoFit/>
          </a:bodyPr>
          <a:lstStyle/>
          <a:p>
            <a:pPr algn="ctr"/>
            <a:r>
              <a:rPr lang="en-US" sz="2000" dirty="0">
                <a:solidFill>
                  <a:schemeClr val="accent2"/>
                </a:solidFill>
                <a:latin typeface="+mn-lt"/>
              </a:rPr>
              <a:t>FAP in human cirrhotic </a:t>
            </a:r>
            <a:r>
              <a:rPr lang="en-US" sz="2000" dirty="0" smtClean="0">
                <a:solidFill>
                  <a:schemeClr val="accent2"/>
                </a:solidFill>
                <a:latin typeface="+mn-lt"/>
              </a:rPr>
              <a:t>liver</a:t>
            </a:r>
          </a:p>
        </p:txBody>
      </p:sp>
      <p:sp>
        <p:nvSpPr>
          <p:cNvPr id="11" name="Rectangle 10"/>
          <p:cNvSpPr/>
          <p:nvPr/>
        </p:nvSpPr>
        <p:spPr>
          <a:xfrm>
            <a:off x="228600" y="685800"/>
            <a:ext cx="8763000" cy="3974421"/>
          </a:xfrm>
          <a:prstGeom prst="rect">
            <a:avLst/>
          </a:prstGeom>
        </p:spPr>
        <p:txBody>
          <a:bodyPr wrap="square">
            <a:spAutoFit/>
          </a:bodyPr>
          <a:lstStyle/>
          <a:p>
            <a:pPr eaLnBrk="1" hangingPunct="1">
              <a:lnSpc>
                <a:spcPct val="90000"/>
              </a:lnSpc>
              <a:buFont typeface="Wingdings" pitchFamily="2" charset="2"/>
              <a:buChar char="Ø"/>
              <a:defRPr/>
            </a:pPr>
            <a:r>
              <a:rPr lang="en-AU" sz="2200" dirty="0" smtClean="0"/>
              <a:t> </a:t>
            </a:r>
            <a:r>
              <a:rPr lang="en-AU" sz="2000" dirty="0" smtClean="0"/>
              <a:t>Expressed </a:t>
            </a:r>
            <a:r>
              <a:rPr lang="en-AU" sz="2000" dirty="0"/>
              <a:t>by </a:t>
            </a:r>
            <a:r>
              <a:rPr lang="en-AU" sz="2000" b="1" dirty="0"/>
              <a:t>activated</a:t>
            </a:r>
            <a:r>
              <a:rPr lang="en-AU" sz="2000" dirty="0"/>
              <a:t> hepatic stellate cells </a:t>
            </a:r>
            <a:r>
              <a:rPr lang="en-AU" sz="2000" dirty="0" smtClean="0"/>
              <a:t>[HSC] and </a:t>
            </a:r>
            <a:r>
              <a:rPr lang="en-AU" sz="2000" dirty="0"/>
              <a:t>myofibroblasts in chronic liver </a:t>
            </a:r>
            <a:r>
              <a:rPr lang="en-AU" sz="2000" dirty="0" smtClean="0"/>
              <a:t>injury</a:t>
            </a:r>
            <a:r>
              <a:rPr lang="en-AU" sz="1600" dirty="0" smtClean="0"/>
              <a:t> </a:t>
            </a:r>
            <a:r>
              <a:rPr lang="en-AU" sz="1400" dirty="0"/>
              <a:t>(Levy Gorrell </a:t>
            </a:r>
            <a:r>
              <a:rPr lang="en-AU" sz="1400" i="1" dirty="0"/>
              <a:t>et </a:t>
            </a:r>
            <a:r>
              <a:rPr lang="en-AU" sz="1400" i="1" dirty="0" smtClean="0"/>
              <a:t>al</a:t>
            </a:r>
            <a:r>
              <a:rPr lang="en-AU" sz="1400" dirty="0" smtClean="0"/>
              <a:t> </a:t>
            </a:r>
            <a:r>
              <a:rPr lang="en-AU" sz="1400" dirty="0"/>
              <a:t>1999 </a:t>
            </a:r>
            <a:r>
              <a:rPr lang="en-AU" sz="1400" i="1" dirty="0"/>
              <a:t>Hepatology</a:t>
            </a:r>
            <a:r>
              <a:rPr lang="en-AU" sz="1400" dirty="0"/>
              <a:t>)</a:t>
            </a:r>
          </a:p>
          <a:p>
            <a:pPr eaLnBrk="1" hangingPunct="1">
              <a:lnSpc>
                <a:spcPct val="90000"/>
              </a:lnSpc>
              <a:defRPr/>
            </a:pPr>
            <a:endParaRPr lang="en-AU" sz="1200" dirty="0" smtClean="0"/>
          </a:p>
          <a:p>
            <a:pPr eaLnBrk="1" hangingPunct="1">
              <a:lnSpc>
                <a:spcPct val="90000"/>
              </a:lnSpc>
              <a:buFont typeface="Wingdings" pitchFamily="2" charset="2"/>
              <a:buChar char="Ø"/>
              <a:defRPr/>
            </a:pPr>
            <a:r>
              <a:rPr lang="en-AU" sz="2200" dirty="0"/>
              <a:t> </a:t>
            </a:r>
            <a:r>
              <a:rPr lang="en-AU" sz="2000" dirty="0"/>
              <a:t>Intensity of FAP expression correlates with </a:t>
            </a:r>
            <a:r>
              <a:rPr lang="en-AU" sz="2000" b="1" dirty="0"/>
              <a:t>fibrosis</a:t>
            </a:r>
            <a:r>
              <a:rPr lang="en-AU" sz="2000" dirty="0"/>
              <a:t> severity</a:t>
            </a:r>
            <a:r>
              <a:rPr lang="en-AU" sz="2200" dirty="0"/>
              <a:t> </a:t>
            </a:r>
            <a:r>
              <a:rPr lang="en-AU" sz="1400" dirty="0"/>
              <a:t>(</a:t>
            </a:r>
            <a:r>
              <a:rPr lang="en-AU" sz="1400" dirty="0" smtClean="0"/>
              <a:t>Levy, Gorrell </a:t>
            </a:r>
            <a:r>
              <a:rPr lang="en-AU" sz="1400" dirty="0"/>
              <a:t>2002 </a:t>
            </a:r>
            <a:r>
              <a:rPr lang="en-AU" sz="1400" i="1" dirty="0" smtClean="0"/>
              <a:t>Liver </a:t>
            </a:r>
            <a:r>
              <a:rPr lang="en-AU" sz="1400" i="1" dirty="0" err="1" smtClean="0"/>
              <a:t>Internat</a:t>
            </a:r>
            <a:r>
              <a:rPr lang="en-AU" sz="1400" dirty="0" smtClean="0"/>
              <a:t>)</a:t>
            </a:r>
            <a:endParaRPr lang="en-AU" sz="1400" dirty="0"/>
          </a:p>
          <a:p>
            <a:pPr eaLnBrk="1" hangingPunct="1">
              <a:lnSpc>
                <a:spcPct val="90000"/>
              </a:lnSpc>
              <a:buFont typeface="Wingdings" pitchFamily="2" charset="2"/>
              <a:buChar char="Ø"/>
              <a:defRPr/>
            </a:pPr>
            <a:endParaRPr lang="en-AU" sz="1200" dirty="0" smtClean="0"/>
          </a:p>
          <a:p>
            <a:pPr eaLnBrk="1" hangingPunct="1">
              <a:lnSpc>
                <a:spcPct val="90000"/>
              </a:lnSpc>
              <a:buFont typeface="Wingdings" pitchFamily="2" charset="2"/>
              <a:buChar char="Ø"/>
              <a:defRPr/>
            </a:pPr>
            <a:r>
              <a:rPr lang="en-AU" sz="2200" dirty="0" smtClean="0"/>
              <a:t> </a:t>
            </a:r>
            <a:r>
              <a:rPr lang="en-AU" sz="2000" dirty="0" smtClean="0"/>
              <a:t>FAP expression is stimulated by </a:t>
            </a:r>
            <a:r>
              <a:rPr lang="en-AU" sz="2000" dirty="0" err="1" smtClean="0"/>
              <a:t>TGF</a:t>
            </a:r>
            <a:r>
              <a:rPr lang="en-AU" sz="2000" dirty="0" err="1" smtClean="0">
                <a:latin typeface="Symbol" charset="2"/>
                <a:cs typeface="Symbol" charset="2"/>
              </a:rPr>
              <a:t>b</a:t>
            </a:r>
            <a:r>
              <a:rPr lang="en-AU" sz="2000" dirty="0" smtClean="0"/>
              <a:t> and retinoic acid.</a:t>
            </a:r>
          </a:p>
          <a:p>
            <a:pPr eaLnBrk="1" hangingPunct="1">
              <a:lnSpc>
                <a:spcPct val="90000"/>
              </a:lnSpc>
              <a:buFont typeface="Wingdings" pitchFamily="2" charset="2"/>
              <a:buChar char="Ø"/>
              <a:defRPr/>
            </a:pPr>
            <a:r>
              <a:rPr lang="en-AU" sz="2000" b="1" dirty="0" smtClean="0"/>
              <a:t>Gelatinase</a:t>
            </a:r>
            <a:r>
              <a:rPr lang="en-AU" sz="2000" dirty="0" smtClean="0"/>
              <a:t> (collagen-I) </a:t>
            </a:r>
            <a:r>
              <a:rPr lang="en-AU" sz="2000" dirty="0"/>
              <a:t>and </a:t>
            </a:r>
            <a:r>
              <a:rPr lang="en-AU" sz="2000" b="1" dirty="0" smtClean="0"/>
              <a:t>DPP</a:t>
            </a:r>
            <a:r>
              <a:rPr lang="en-AU" sz="2000" dirty="0" smtClean="0"/>
              <a:t> activities </a:t>
            </a:r>
            <a:r>
              <a:rPr lang="en-AU" sz="2000" dirty="0"/>
              <a:t>in liver</a:t>
            </a:r>
            <a:r>
              <a:rPr lang="en-AU" sz="2200" dirty="0"/>
              <a:t> </a:t>
            </a:r>
            <a:r>
              <a:rPr lang="en-AU" sz="1400" dirty="0" smtClean="0"/>
              <a:t>(Park 1999; Levy, Gorrell </a:t>
            </a:r>
            <a:r>
              <a:rPr lang="en-AU" sz="1400" dirty="0"/>
              <a:t>1999 </a:t>
            </a:r>
            <a:r>
              <a:rPr lang="en-AU" sz="1400" i="1" dirty="0"/>
              <a:t>Hepatology</a:t>
            </a:r>
            <a:r>
              <a:rPr lang="en-AU" sz="1400" dirty="0" smtClean="0"/>
              <a:t>)</a:t>
            </a:r>
          </a:p>
          <a:p>
            <a:pPr eaLnBrk="1" hangingPunct="1">
              <a:lnSpc>
                <a:spcPct val="90000"/>
              </a:lnSpc>
              <a:buFont typeface="Wingdings" pitchFamily="2" charset="2"/>
              <a:buChar char="Ø"/>
              <a:defRPr/>
            </a:pPr>
            <a:r>
              <a:rPr lang="en-AU" sz="2200" dirty="0" smtClean="0"/>
              <a:t> </a:t>
            </a:r>
            <a:r>
              <a:rPr lang="en-AU" sz="2000" dirty="0" smtClean="0"/>
              <a:t>Collagen cleavage by FAP is enhanced by MMP1 cleavage.</a:t>
            </a:r>
          </a:p>
          <a:p>
            <a:pPr eaLnBrk="1" hangingPunct="1">
              <a:lnSpc>
                <a:spcPct val="90000"/>
              </a:lnSpc>
              <a:buFont typeface="Wingdings" pitchFamily="2" charset="2"/>
              <a:buChar char="Ø"/>
              <a:defRPr/>
            </a:pPr>
            <a:r>
              <a:rPr lang="en-AU" sz="2000" dirty="0" smtClean="0"/>
              <a:t> Fibrinolysis inhibition by cutting human </a:t>
            </a:r>
            <a:r>
              <a:rPr lang="el-GR" sz="2000" dirty="0" smtClean="0"/>
              <a:t>α</a:t>
            </a:r>
            <a:r>
              <a:rPr lang="en-AU" sz="2000" dirty="0" smtClean="0"/>
              <a:t>2-antiplasmin</a:t>
            </a:r>
            <a:r>
              <a:rPr lang="en-AU" sz="1400" dirty="0" smtClean="0"/>
              <a:t> (</a:t>
            </a:r>
            <a:r>
              <a:rPr lang="en-AU" sz="1400" i="1" dirty="0" smtClean="0"/>
              <a:t>Lee 2012</a:t>
            </a:r>
            <a:r>
              <a:rPr lang="en-US" sz="1400" i="1" dirty="0" smtClean="0"/>
              <a:t> </a:t>
            </a:r>
            <a:r>
              <a:rPr lang="en-US" sz="1400" i="1" dirty="0"/>
              <a:t>J </a:t>
            </a:r>
            <a:r>
              <a:rPr lang="en-US" sz="1400" i="1" dirty="0" err="1"/>
              <a:t>Thromb</a:t>
            </a:r>
            <a:r>
              <a:rPr lang="en-US" sz="1400" i="1" dirty="0"/>
              <a:t> </a:t>
            </a:r>
            <a:r>
              <a:rPr lang="en-US" sz="1400" i="1" dirty="0" err="1" smtClean="0"/>
              <a:t>Haemost</a:t>
            </a:r>
            <a:r>
              <a:rPr lang="en-US" sz="1400" dirty="0" smtClean="0"/>
              <a:t>)</a:t>
            </a:r>
            <a:endParaRPr lang="en-AU" sz="1400" dirty="0" smtClean="0"/>
          </a:p>
          <a:p>
            <a:pPr eaLnBrk="1" hangingPunct="1">
              <a:lnSpc>
                <a:spcPct val="90000"/>
              </a:lnSpc>
              <a:buFont typeface="Wingdings" pitchFamily="2" charset="2"/>
              <a:buChar char="Ø"/>
              <a:defRPr/>
            </a:pPr>
            <a:endParaRPr lang="en-AU" sz="1600" dirty="0" smtClean="0"/>
          </a:p>
          <a:p>
            <a:pPr eaLnBrk="1" hangingPunct="1">
              <a:lnSpc>
                <a:spcPct val="90000"/>
              </a:lnSpc>
              <a:buFont typeface="Wingdings" pitchFamily="2" charset="2"/>
              <a:buChar char="Ø"/>
              <a:defRPr/>
            </a:pPr>
            <a:r>
              <a:rPr lang="en-AU" sz="1600" dirty="0" smtClean="0"/>
              <a:t>See: </a:t>
            </a:r>
            <a:r>
              <a:rPr lang="en-US" sz="1600" dirty="0" smtClean="0"/>
              <a:t>Gorrell &amp; Park 2013 </a:t>
            </a:r>
            <a:r>
              <a:rPr lang="en-US" sz="1600" dirty="0"/>
              <a:t>Fibroblast activation protein alpha. </a:t>
            </a:r>
            <a:r>
              <a:rPr lang="en-US" sz="1600" dirty="0" smtClean="0"/>
              <a:t>In </a:t>
            </a:r>
            <a:r>
              <a:rPr lang="en-US" sz="1600" i="1" dirty="0"/>
              <a:t>Handbook of Proteolytic Enzymes 3rd Edition</a:t>
            </a:r>
            <a:r>
              <a:rPr lang="en-US" sz="1600" dirty="0"/>
              <a:t>. </a:t>
            </a:r>
            <a:endParaRPr lang="en-AU" sz="1600" dirty="0" smtClean="0"/>
          </a:p>
          <a:p>
            <a:pPr eaLnBrk="1" hangingPunct="1">
              <a:lnSpc>
                <a:spcPct val="90000"/>
              </a:lnSpc>
              <a:buFont typeface="Wingdings" pitchFamily="2" charset="2"/>
              <a:buChar char="Ø"/>
              <a:defRPr/>
            </a:pPr>
            <a:r>
              <a:rPr lang="en-AU" sz="1600" dirty="0" smtClean="0"/>
              <a:t>See:  Hamson, … </a:t>
            </a:r>
            <a:r>
              <a:rPr lang="en-US" sz="1600" dirty="0" smtClean="0"/>
              <a:t>Gorrell 20</a:t>
            </a:r>
            <a:r>
              <a:rPr lang="en-US" sz="1600" dirty="0" smtClean="0">
                <a:latin typeface="+mn-lt"/>
              </a:rPr>
              <a:t>14 </a:t>
            </a:r>
            <a:r>
              <a:rPr lang="en-AU" sz="1600" i="1" dirty="0" smtClean="0">
                <a:latin typeface="+mn-lt"/>
              </a:rPr>
              <a:t>Proteomics </a:t>
            </a:r>
            <a:r>
              <a:rPr lang="en-AU" sz="1600" i="1" dirty="0" err="1" smtClean="0">
                <a:latin typeface="+mn-lt"/>
              </a:rPr>
              <a:t>Clin</a:t>
            </a:r>
            <a:r>
              <a:rPr lang="en-AU" sz="1600" i="1" dirty="0" smtClean="0">
                <a:latin typeface="+mn-lt"/>
              </a:rPr>
              <a:t> </a:t>
            </a:r>
            <a:r>
              <a:rPr lang="en-AU" sz="1600" i="1" dirty="0" err="1" smtClean="0">
                <a:latin typeface="+mn-lt"/>
              </a:rPr>
              <a:t>Appl</a:t>
            </a:r>
            <a:r>
              <a:rPr lang="en-AU" sz="1600" dirty="0" smtClean="0">
                <a:latin typeface="+mn-lt"/>
              </a:rPr>
              <a:t> </a:t>
            </a:r>
            <a:r>
              <a:rPr lang="en-AU" sz="1600" b="1" dirty="0">
                <a:latin typeface="+mn-lt"/>
              </a:rPr>
              <a:t>8</a:t>
            </a:r>
            <a:r>
              <a:rPr lang="en-AU" sz="1600" dirty="0">
                <a:latin typeface="+mn-lt"/>
              </a:rPr>
              <a:t>(6</a:t>
            </a:r>
            <a:r>
              <a:rPr lang="en-AU" sz="1600" dirty="0" smtClean="0">
                <a:latin typeface="+mn-lt"/>
              </a:rPr>
              <a:t>): 454. </a:t>
            </a:r>
            <a:endParaRPr lang="en-AU" sz="1600" dirty="0">
              <a:latin typeface="+mn-lt"/>
            </a:endParaRPr>
          </a:p>
        </p:txBody>
      </p:sp>
      <p:sp>
        <p:nvSpPr>
          <p:cNvPr id="3" name="Rectangle 2"/>
          <p:cNvSpPr/>
          <p:nvPr/>
        </p:nvSpPr>
        <p:spPr>
          <a:xfrm>
            <a:off x="3505200" y="6019800"/>
            <a:ext cx="2260816" cy="584776"/>
          </a:xfrm>
          <a:prstGeom prst="rect">
            <a:avLst/>
          </a:prstGeom>
        </p:spPr>
        <p:txBody>
          <a:bodyPr wrap="square">
            <a:spAutoFit/>
          </a:bodyPr>
          <a:lstStyle/>
          <a:p>
            <a:pPr algn="r"/>
            <a:r>
              <a:rPr lang="en-US" sz="1600" dirty="0">
                <a:solidFill>
                  <a:schemeClr val="tx2"/>
                </a:solidFill>
              </a:rPr>
              <a:t>(</a:t>
            </a:r>
            <a:r>
              <a:rPr lang="en-US" sz="1600" dirty="0" smtClean="0">
                <a:solidFill>
                  <a:schemeClr val="tx2"/>
                </a:solidFill>
              </a:rPr>
              <a:t>Wang, Gorrell</a:t>
            </a:r>
            <a:r>
              <a:rPr lang="en-US" sz="1600" i="1" dirty="0" smtClean="0">
                <a:solidFill>
                  <a:schemeClr val="tx2"/>
                </a:solidFill>
              </a:rPr>
              <a:t> </a:t>
            </a:r>
            <a:r>
              <a:rPr lang="en-US" sz="1600" dirty="0">
                <a:solidFill>
                  <a:schemeClr val="tx2"/>
                </a:solidFill>
              </a:rPr>
              <a:t>2005 Hepatology</a:t>
            </a:r>
            <a:r>
              <a:rPr lang="en-US" sz="1600" i="1" dirty="0">
                <a:solidFill>
                  <a:schemeClr val="tx2"/>
                </a:solidFill>
              </a:rPr>
              <a:t>)</a:t>
            </a:r>
          </a:p>
        </p:txBody>
      </p:sp>
    </p:spTree>
    <p:extLst>
      <p:ext uri="{BB962C8B-B14F-4D97-AF65-F5344CB8AC3E}">
        <p14:creationId xmlns:p14="http://schemas.microsoft.com/office/powerpoint/2010/main" val="4194025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vant Garde"/>
        <a:ea typeface=""/>
        <a:cs typeface=""/>
      </a:majorFont>
      <a:minorFont>
        <a:latin typeface="Avant Gar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vant Garde" charset="0"/>
            <a:ea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vant Garde" charset="0"/>
            <a:ea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Sumaiya Chowdhury- ALA presentation</Template>
  <TotalTime>52964</TotalTime>
  <Words>2082</Words>
  <Application>Microsoft Macintosh PowerPoint</Application>
  <PresentationFormat>On-screen Show (4:3)</PresentationFormat>
  <Paragraphs>397</Paragraphs>
  <Slides>26</Slides>
  <Notes>14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28" baseType="lpstr">
      <vt:lpstr>Blank Presentation</vt:lpstr>
      <vt:lpstr>Document</vt:lpstr>
      <vt:lpstr>PowerPoint Presentation</vt:lpstr>
      <vt:lpstr>PowerPoint Presentation</vt:lpstr>
      <vt:lpstr>PowerPoint Presentation</vt:lpstr>
      <vt:lpstr>DPP4 in Chronic Liver Injury</vt:lpstr>
      <vt:lpstr>DPP4 inhibition can lessen liver fibrosis</vt:lpstr>
      <vt:lpstr>DPP4 as a biomarker</vt:lpstr>
      <vt:lpstr>Fibroblast activation protein: [FAP]: Unique Expression</vt:lpstr>
      <vt:lpstr>PowerPoint Presentation</vt:lpstr>
      <vt:lpstr> FAP in human liver is pro-fibrotic</vt:lpstr>
      <vt:lpstr>FAP [red]  and  Collagen [green] in human cirrhotic liver</vt:lpstr>
      <vt:lpstr>FAP is elevated in human cirrhosis</vt:lpstr>
      <vt:lpstr>Relationship between clinically significant liver fibrosis and cFAP</vt:lpstr>
      <vt:lpstr>PowerPoint Presentation</vt:lpstr>
      <vt:lpstr>Substrates in liver: potential biomarkers?</vt:lpstr>
      <vt:lpstr>NPY [neuropeptide Y] expression in human liver</vt:lpstr>
      <vt:lpstr> Neuropeptide Y    Mouse         Human</vt:lpstr>
      <vt:lpstr>Neuropeptide Y  with carboxypeptidase inhibition   Mouse   Human</vt:lpstr>
      <vt:lpstr>FAP gene knockout [gko] Mouse Phenotype:</vt:lpstr>
      <vt:lpstr>FAP gko mouse: improved glucose tolerance and insulin tolerance at 20 weeks DIO</vt:lpstr>
      <vt:lpstr>PowerPoint Presentation</vt:lpstr>
      <vt:lpstr>Improved oGTT is unrelated to body weight</vt:lpstr>
      <vt:lpstr>Mechanisms in FAP gko liver: Less lipid:  Non-esterified fatty acids elevated  [consistent with increased fat burning] FA import (CD36) and lipogenic (GK) genes down</vt:lpstr>
      <vt:lpstr>FAP gko Mouse Phenotype</vt:lpstr>
      <vt:lpstr>Discussion:  </vt:lpstr>
      <vt:lpstr>PowerPoint Presentation</vt:lpstr>
      <vt:lpstr>END</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Mark G</cp:lastModifiedBy>
  <cp:revision>1850</cp:revision>
  <cp:lastPrinted>2014-08-20T09:30:05Z</cp:lastPrinted>
  <dcterms:created xsi:type="dcterms:W3CDTF">2011-05-11T03:56:29Z</dcterms:created>
  <dcterms:modified xsi:type="dcterms:W3CDTF">2014-11-04T00:30:26Z</dcterms:modified>
</cp:coreProperties>
</file>