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4181-A71E-4A44-9F9D-C4284F154028}" type="datetimeFigureOut">
              <a:rPr lang="fr-BE" smtClean="0"/>
              <a:t>14/08/2015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8DD7-B0BA-450D-ABE1-8FCD3EA4042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269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These enzymes</a:t>
            </a:r>
            <a:r>
              <a:rPr lang="en-GB" baseline="0" dirty="0" smtClean="0"/>
              <a:t> with those properties find a great interest in biotechnologies and diverse sectors</a:t>
            </a:r>
          </a:p>
          <a:p>
            <a:r>
              <a:rPr lang="en-GB" baseline="0" dirty="0" smtClean="0"/>
              <a:t>So this was the part, where I tried to convince you that marine bacteria associated with algae represent a great potential to identify new microbial enzymes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30B57-3ADD-4781-9D13-29A5E5FE89A6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0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5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5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2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E3DED1"/>
                </a:solidFill>
              </a:rPr>
              <a:pPr/>
              <a:t>14/08/2015</a:t>
            </a:fld>
            <a:endParaRPr lang="en-GB">
              <a:solidFill>
                <a:srgbClr val="E3DED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>
              <a:solidFill>
                <a:srgbClr val="E3DED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77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27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109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0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4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BCC78E-6D9A-4760-98A1-00FA4BBBFD71}" type="datetimeFigureOut">
              <a:rPr lang="en-GB" smtClean="0">
                <a:solidFill>
                  <a:srgbClr val="323232"/>
                </a:solidFill>
              </a:rPr>
              <a:pPr/>
              <a:t>14/08/2015</a:t>
            </a:fld>
            <a:endParaRPr lang="en-GB">
              <a:solidFill>
                <a:srgbClr val="32323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32323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7F5176-FA1D-4ED3-B7AB-19DA66BF492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1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Biotechnological potential of </a:t>
            </a:r>
            <a:r>
              <a:rPr lang="en-US" b="1" dirty="0" smtClean="0"/>
              <a:t>the </a:t>
            </a:r>
            <a:r>
              <a:rPr lang="en-US" b="1" dirty="0" err="1" smtClean="0"/>
              <a:t>microflora</a:t>
            </a:r>
            <a:r>
              <a:rPr lang="en-US" b="1" dirty="0" smtClean="0"/>
              <a:t> associated with the brown </a:t>
            </a:r>
            <a:r>
              <a:rPr lang="en-US" b="1" dirty="0"/>
              <a:t>alga </a:t>
            </a:r>
            <a:r>
              <a:rPr lang="en-US" b="1" i="1" dirty="0" err="1"/>
              <a:t>Ascophyllum</a:t>
            </a:r>
            <a:r>
              <a:rPr lang="en-US" b="1" i="1" dirty="0"/>
              <a:t> </a:t>
            </a:r>
            <a:r>
              <a:rPr lang="en-US" b="1" i="1" dirty="0" err="1"/>
              <a:t>nodosum</a:t>
            </a:r>
            <a:r>
              <a:rPr lang="fr-BE" b="1" dirty="0"/>
              <a:t/>
            </a:r>
            <a:br>
              <a:rPr lang="fr-BE" b="1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Marjolaine Martin</a:t>
            </a:r>
          </a:p>
          <a:p>
            <a:r>
              <a:rPr lang="en-GB" sz="1700" b="0" dirty="0" smtClean="0"/>
              <a:t>Microbiology and Genomics Unit</a:t>
            </a:r>
          </a:p>
          <a:p>
            <a:r>
              <a:rPr lang="en-GB" sz="1700" b="0" dirty="0" err="1" smtClean="0"/>
              <a:t>Gembloux</a:t>
            </a:r>
            <a:r>
              <a:rPr lang="en-GB" sz="1700" b="0" dirty="0" smtClean="0"/>
              <a:t> Agro-Bio Tech, University of </a:t>
            </a:r>
            <a:r>
              <a:rPr lang="en-GB" sz="1700" b="0" dirty="0" err="1" smtClean="0"/>
              <a:t>Liège</a:t>
            </a:r>
            <a:r>
              <a:rPr lang="en-GB" sz="1700" b="0" dirty="0" smtClean="0"/>
              <a:t>, Belgium</a:t>
            </a:r>
          </a:p>
          <a:p>
            <a:endParaRPr lang="en-GB" dirty="0" smtClean="0"/>
          </a:p>
          <a:p>
            <a:r>
              <a:rPr lang="en-GB" dirty="0" smtClean="0"/>
              <a:t>Frankfurt, Wednesday 19</a:t>
            </a:r>
            <a:r>
              <a:rPr lang="en-GB" baseline="30000" dirty="0" smtClean="0"/>
              <a:t>th</a:t>
            </a:r>
            <a:r>
              <a:rPr lang="en-GB" dirty="0" smtClean="0"/>
              <a:t> of August 2015</a:t>
            </a:r>
          </a:p>
          <a:p>
            <a:r>
              <a:rPr lang="en-GB" dirty="0" smtClean="0"/>
              <a:t>World Congress and Expo on Applied Microbiology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5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dirty="0" smtClean="0"/>
              <a:t>functional </a:t>
            </a:r>
            <a:r>
              <a:rPr lang="en-GB" dirty="0" err="1" smtClean="0"/>
              <a:t>metagenomics</a:t>
            </a:r>
            <a:r>
              <a:rPr lang="en-GB" dirty="0" smtClean="0"/>
              <a:t> on alga-associated bacteria...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3629000"/>
          </a:xfrm>
        </p:spPr>
        <p:txBody>
          <a:bodyPr>
            <a:norm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Is a good way to identify </a:t>
            </a:r>
            <a:r>
              <a:rPr lang="en-GB" sz="1600" b="1" dirty="0" smtClean="0"/>
              <a:t>novel marine bacterial enzymes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Is a </a:t>
            </a:r>
            <a:r>
              <a:rPr lang="en-GB" sz="1600" b="1" dirty="0" smtClean="0"/>
              <a:t>great </a:t>
            </a:r>
            <a:r>
              <a:rPr lang="en-GB" sz="1600" b="1" dirty="0" err="1" smtClean="0"/>
              <a:t>ressource</a:t>
            </a:r>
            <a:r>
              <a:rPr lang="en-GB" sz="1600" b="1" dirty="0" smtClean="0"/>
              <a:t> </a:t>
            </a:r>
            <a:r>
              <a:rPr lang="en-GB" sz="1600" dirty="0" smtClean="0"/>
              <a:t>of enzymes </a:t>
            </a:r>
            <a:r>
              <a:rPr lang="en-GB" sz="1600" b="1" dirty="0" smtClean="0"/>
              <a:t>with biotechnological potential</a:t>
            </a:r>
          </a:p>
          <a:p>
            <a:endParaRPr lang="en-GB" sz="1600" b="1" dirty="0" smtClean="0"/>
          </a:p>
          <a:p>
            <a:r>
              <a:rPr lang="en-GB" sz="1600" dirty="0" smtClean="0"/>
              <a:t>Is very </a:t>
            </a:r>
            <a:r>
              <a:rPr lang="en-GB" sz="1600" b="1" dirty="0" smtClean="0"/>
              <a:t>fastidious</a:t>
            </a:r>
            <a:r>
              <a:rPr lang="en-GB" sz="1600" dirty="0" smtClean="0"/>
              <a:t> when not automated</a:t>
            </a:r>
          </a:p>
          <a:p>
            <a:pPr>
              <a:buNone/>
            </a:pPr>
            <a:endParaRPr lang="en-GB" sz="1600" b="1" dirty="0" smtClean="0"/>
          </a:p>
          <a:p>
            <a:r>
              <a:rPr lang="en-GB" sz="1600" dirty="0" smtClean="0"/>
              <a:t>Can be </a:t>
            </a:r>
            <a:r>
              <a:rPr lang="en-GB" sz="1600" b="1" dirty="0" smtClean="0"/>
              <a:t>problematic for the expression </a:t>
            </a:r>
            <a:r>
              <a:rPr lang="en-GB" sz="1600" dirty="0" smtClean="0"/>
              <a:t>of some genes </a:t>
            </a:r>
          </a:p>
          <a:p>
            <a:endParaRPr lang="en-GB" sz="1600" b="1" dirty="0" smtClean="0"/>
          </a:p>
          <a:p>
            <a:r>
              <a:rPr lang="en-GB" sz="1600" dirty="0" smtClean="0"/>
              <a:t>Didn’t allow us the identification of </a:t>
            </a:r>
            <a:r>
              <a:rPr lang="en-GB" sz="1600" b="1" dirty="0" smtClean="0"/>
              <a:t>algal-polysaccharidases</a:t>
            </a:r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14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Seeking for bacterial enzymes</a:t>
            </a:r>
            <a:endParaRPr lang="en-GB" dirty="0"/>
          </a:p>
        </p:txBody>
      </p:sp>
      <p:pic>
        <p:nvPicPr>
          <p:cNvPr id="4" name="Picture 2" descr="http://cdn.phys.org/newman/gfx/news/hires/2009/dnapatternso.jp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 rot="21212159">
            <a:off x="855877" y="2028784"/>
            <a:ext cx="3029174" cy="180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 rot="484259">
            <a:off x="4931649" y="4252788"/>
            <a:ext cx="2706279" cy="1910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4067944" y="24208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23232">
                    <a:lumMod val="75000"/>
                    <a:lumOff val="25000"/>
                  </a:srgbClr>
                </a:solidFill>
              </a:rPr>
              <a:t>Functional </a:t>
            </a:r>
            <a:r>
              <a:rPr lang="en-GB" b="1" dirty="0" err="1">
                <a:solidFill>
                  <a:srgbClr val="323232">
                    <a:lumMod val="75000"/>
                    <a:lumOff val="25000"/>
                  </a:srgbClr>
                </a:solidFill>
              </a:rPr>
              <a:t>metagenomics</a:t>
            </a:r>
            <a:endParaRPr lang="en-GB" b="1" dirty="0">
              <a:solidFill>
                <a:srgbClr val="323232">
                  <a:lumMod val="75000"/>
                  <a:lumOff val="25000"/>
                </a:srgbClr>
              </a:solidFill>
            </a:endParaRPr>
          </a:p>
          <a:p>
            <a:endParaRPr lang="en-GB" dirty="0">
              <a:solidFill>
                <a:srgbClr val="323232">
                  <a:lumMod val="75000"/>
                  <a:lumOff val="25000"/>
                </a:srgbClr>
              </a:solidFill>
            </a:endParaRPr>
          </a:p>
          <a:p>
            <a:pPr algn="ctr"/>
            <a:r>
              <a:rPr lang="en-GB" dirty="0">
                <a:solidFill>
                  <a:srgbClr val="323232">
                    <a:lumMod val="75000"/>
                    <a:lumOff val="25000"/>
                  </a:srgbClr>
                </a:solidFill>
                <a:sym typeface="Wingdings" pitchFamily="2" charset="2"/>
              </a:rPr>
              <a:t> Total bacterial DNA</a:t>
            </a:r>
            <a:endParaRPr lang="en-GB" dirty="0">
              <a:solidFill>
                <a:srgbClr val="323232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45811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Culturing</a:t>
            </a:r>
          </a:p>
          <a:p>
            <a:pPr algn="ctr"/>
            <a:endParaRPr lang="en-GB" dirty="0">
              <a:solidFill>
                <a:prstClr val="black"/>
              </a:solidFill>
              <a:sym typeface="Wingdings" pitchFamily="2" charset="2"/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GB" dirty="0">
                <a:solidFill>
                  <a:prstClr val="black"/>
                </a:solidFill>
              </a:rPr>
              <a:t>Cultivable microorganisms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dirty="0" smtClean="0"/>
              <a:t>Screening cultivable microorganisms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306" t="12192" r="6593" b="5793"/>
          <a:stretch>
            <a:fillRect/>
          </a:stretch>
        </p:blipFill>
        <p:spPr bwMode="auto">
          <a:xfrm>
            <a:off x="2483768" y="3212976"/>
            <a:ext cx="38923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11560" y="184482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prstClr val="black"/>
                </a:solidFill>
              </a:rPr>
              <a:t>324 bacteria </a:t>
            </a:r>
            <a:r>
              <a:rPr lang="en-GB" dirty="0">
                <a:solidFill>
                  <a:prstClr val="black"/>
                </a:solidFill>
              </a:rPr>
              <a:t>were isolated from </a:t>
            </a:r>
            <a:r>
              <a:rPr lang="en-GB" b="1" i="1" dirty="0" err="1">
                <a:solidFill>
                  <a:prstClr val="black"/>
                </a:solidFill>
              </a:rPr>
              <a:t>Ascophylum</a:t>
            </a:r>
            <a:r>
              <a:rPr lang="en-GB" b="1" i="1" dirty="0">
                <a:solidFill>
                  <a:prstClr val="black"/>
                </a:solidFill>
              </a:rPr>
              <a:t> </a:t>
            </a:r>
            <a:r>
              <a:rPr lang="en-GB" b="1" i="1" dirty="0" err="1">
                <a:solidFill>
                  <a:prstClr val="black"/>
                </a:solidFill>
              </a:rPr>
              <a:t>nodosum</a:t>
            </a:r>
            <a:r>
              <a:rPr lang="en-GB" b="1" i="1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triplicates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prstClr val="black"/>
                </a:solidFill>
              </a:rPr>
              <a:t>These 324 bacteria were screened for </a:t>
            </a:r>
            <a:r>
              <a:rPr lang="en-GB" b="1" dirty="0">
                <a:solidFill>
                  <a:prstClr val="black"/>
                </a:solidFill>
              </a:rPr>
              <a:t>algal-polysaccharidases</a:t>
            </a:r>
            <a:endParaRPr lang="en-GB" b="1" dirty="0">
              <a:solidFill>
                <a:prstClr val="black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 rot="251725">
            <a:off x="6411739" y="3354558"/>
            <a:ext cx="1944216" cy="1152128"/>
            <a:chOff x="6582890" y="4581128"/>
            <a:chExt cx="1800200" cy="129614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588224" y="4581128"/>
              <a:ext cx="1728192" cy="1296144"/>
            </a:xfrm>
            <a:prstGeom prst="wedgeRoundRectCallout">
              <a:avLst>
                <a:gd name="adj1" fmla="val -90029"/>
                <a:gd name="adj2" fmla="val 91945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582890" y="4824155"/>
              <a:ext cx="1800200" cy="93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latin typeface="MV Boli" pitchFamily="2" charset="0"/>
                  <a:cs typeface="MV Boli" pitchFamily="2" charset="0"/>
                </a:rPr>
                <a:t>Liquefaction </a:t>
              </a:r>
              <a:r>
                <a:rPr lang="en-GB" sz="1600" dirty="0">
                  <a:solidFill>
                    <a:prstClr val="black"/>
                  </a:solidFill>
                  <a:latin typeface="MV Boli" pitchFamily="2" charset="0"/>
                  <a:cs typeface="MV Boli" pitchFamily="2" charset="0"/>
                </a:rPr>
                <a:t>of the surrounded jellified medium</a:t>
              </a:r>
              <a:endParaRPr lang="en-GB" sz="1600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 rot="21438067">
            <a:off x="251520" y="3789040"/>
            <a:ext cx="2160240" cy="1296144"/>
            <a:chOff x="5716128" y="4581127"/>
            <a:chExt cx="2000222" cy="1458162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5782802" y="4581127"/>
              <a:ext cx="1861540" cy="1458162"/>
            </a:xfrm>
            <a:prstGeom prst="wedgeRoundRectCallout">
              <a:avLst>
                <a:gd name="adj1" fmla="val 69794"/>
                <a:gd name="adj2" fmla="val -2690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716128" y="4743145"/>
              <a:ext cx="2000222" cy="121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prstClr val="black"/>
                  </a:solidFill>
                  <a:latin typeface="MV Boli" pitchFamily="2" charset="0"/>
                  <a:cs typeface="MV Boli" pitchFamily="2" charset="0"/>
                </a:rPr>
                <a:t>Medium is jellified with </a:t>
              </a:r>
              <a:r>
                <a:rPr lang="en-GB" sz="1600" b="1" dirty="0">
                  <a:solidFill>
                    <a:prstClr val="black"/>
                  </a:solidFill>
                  <a:latin typeface="MV Boli" pitchFamily="2" charset="0"/>
                  <a:cs typeface="MV Boli" pitchFamily="2" charset="0"/>
                </a:rPr>
                <a:t>agar, iota- or kappa-</a:t>
              </a:r>
              <a:r>
                <a:rPr lang="en-GB" sz="1600" b="1" dirty="0" err="1">
                  <a:solidFill>
                    <a:prstClr val="black"/>
                  </a:solidFill>
                  <a:latin typeface="MV Boli" pitchFamily="2" charset="0"/>
                  <a:cs typeface="MV Boli" pitchFamily="2" charset="0"/>
                </a:rPr>
                <a:t>carrageenan</a:t>
              </a:r>
              <a:r>
                <a:rPr lang="en-GB" sz="1600" b="1" dirty="0">
                  <a:solidFill>
                    <a:prstClr val="black"/>
                  </a:solidFill>
                  <a:latin typeface="MV Boli" pitchFamily="2" charset="0"/>
                  <a:cs typeface="MV Boli" pitchFamily="2" charset="0"/>
                </a:rPr>
                <a:t>, or alginate salts</a:t>
              </a:r>
              <a:endParaRPr lang="en-GB" sz="1600" b="1" dirty="0">
                <a:solidFill>
                  <a:prstClr val="black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3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Isolated polysaccharolytic strains</a:t>
            </a:r>
            <a:endParaRPr lang="en-GB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755576" y="1988840"/>
          <a:ext cx="7467600" cy="2768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 smtClean="0"/>
                        <a:t>Flavobacteria</a:t>
                      </a:r>
                      <a:r>
                        <a:rPr lang="en-GB" sz="1400" dirty="0" smtClean="0"/>
                        <a:t> (41)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 smtClean="0"/>
                        <a:t>Gammaproteobacteria</a:t>
                      </a:r>
                      <a:r>
                        <a:rPr lang="en-GB" sz="1400" dirty="0" smtClean="0"/>
                        <a:t> (37)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i="1" dirty="0" err="1" smtClean="0"/>
                        <a:t>Flavobacteria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dirty="0" smtClean="0"/>
                        <a:t>7 Families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i="1" dirty="0" err="1" smtClean="0"/>
                        <a:t>Algibacter</a:t>
                      </a:r>
                      <a:r>
                        <a:rPr lang="en-GB" sz="1200" i="1" dirty="0" smtClean="0"/>
                        <a:t>, </a:t>
                      </a:r>
                      <a:r>
                        <a:rPr lang="en-GB" sz="1200" i="1" dirty="0" err="1" smtClean="0"/>
                        <a:t>Cellulophaga</a:t>
                      </a:r>
                      <a:r>
                        <a:rPr lang="en-GB" sz="1200" i="1" dirty="0" smtClean="0"/>
                        <a:t>, </a:t>
                      </a:r>
                      <a:r>
                        <a:rPr lang="en-GB" sz="1200" i="1" dirty="0" err="1" smtClean="0"/>
                        <a:t>Maribacter</a:t>
                      </a:r>
                      <a:r>
                        <a:rPr lang="en-GB" sz="1200" i="1" dirty="0" smtClean="0"/>
                        <a:t>, </a:t>
                      </a:r>
                      <a:r>
                        <a:rPr lang="en-GB" sz="1200" i="1" dirty="0" err="1" smtClean="0"/>
                        <a:t>Zobellia</a:t>
                      </a:r>
                      <a:r>
                        <a:rPr lang="en-GB" sz="1200" i="1" dirty="0" smtClean="0"/>
                        <a:t> spp.</a:t>
                      </a:r>
                      <a:endParaRPr lang="en-GB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0" i="1" dirty="0" err="1" smtClean="0"/>
                        <a:t>Cobetia</a:t>
                      </a:r>
                      <a:r>
                        <a:rPr lang="en-GB" sz="1200" b="1" i="1" dirty="0" smtClean="0"/>
                        <a:t>, </a:t>
                      </a:r>
                      <a:r>
                        <a:rPr lang="en-GB" sz="1200" b="1" i="1" dirty="0" err="1" smtClean="0"/>
                        <a:t>Colwellia</a:t>
                      </a:r>
                      <a:r>
                        <a:rPr lang="en-GB" sz="1200" i="1" dirty="0" smtClean="0"/>
                        <a:t>, </a:t>
                      </a:r>
                      <a:r>
                        <a:rPr lang="en-GB" sz="1200" b="1" i="1" dirty="0" err="1" smtClean="0"/>
                        <a:t>Marinomonas</a:t>
                      </a:r>
                      <a:r>
                        <a:rPr lang="en-GB" sz="1200" b="1" i="1" dirty="0" smtClean="0"/>
                        <a:t>, </a:t>
                      </a:r>
                      <a:r>
                        <a:rPr lang="en-GB" sz="1200" i="1" dirty="0" err="1" smtClean="0"/>
                        <a:t>Paraglaciecola</a:t>
                      </a:r>
                      <a:r>
                        <a:rPr lang="en-GB" sz="1200" i="1" dirty="0" smtClean="0"/>
                        <a:t>, </a:t>
                      </a:r>
                      <a:r>
                        <a:rPr lang="en-GB" sz="1200" i="1" dirty="0" err="1" smtClean="0"/>
                        <a:t>Pseudoalteromonas</a:t>
                      </a:r>
                      <a:r>
                        <a:rPr lang="en-GB" sz="1200" i="1" dirty="0" smtClean="0"/>
                        <a:t>,</a:t>
                      </a:r>
                      <a:r>
                        <a:rPr lang="en-GB" sz="1200" i="1" baseline="0" dirty="0" smtClean="0"/>
                        <a:t> </a:t>
                      </a:r>
                      <a:r>
                        <a:rPr lang="en-GB" sz="1200" i="1" baseline="0" dirty="0" err="1" smtClean="0"/>
                        <a:t>Shewanella</a:t>
                      </a:r>
                      <a:r>
                        <a:rPr lang="en-GB" sz="1200" i="1" baseline="0" dirty="0" smtClean="0"/>
                        <a:t>, </a:t>
                      </a:r>
                      <a:r>
                        <a:rPr lang="en-GB" sz="1200" i="1" baseline="0" dirty="0" err="1" smtClean="0"/>
                        <a:t>Vibrio</a:t>
                      </a:r>
                      <a:r>
                        <a:rPr lang="en-GB" sz="1200" i="1" baseline="0" dirty="0" smtClean="0"/>
                        <a:t> spp.</a:t>
                      </a:r>
                      <a:endParaRPr lang="en-GB" sz="12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 smtClean="0"/>
                        <a:t>41</a:t>
                      </a:r>
                      <a:r>
                        <a:rPr lang="en-GB" sz="1200" baseline="0" dirty="0" smtClean="0"/>
                        <a:t> acting on</a:t>
                      </a:r>
                      <a:r>
                        <a:rPr lang="en-GB" sz="1200" b="1" baseline="0" dirty="0" smtClean="0"/>
                        <a:t> agars/</a:t>
                      </a:r>
                      <a:r>
                        <a:rPr lang="en-GB" sz="1200" b="1" baseline="0" dirty="0" err="1" smtClean="0"/>
                        <a:t>carrageenans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baseline="0" dirty="0" smtClean="0"/>
                        <a:t>23</a:t>
                      </a:r>
                      <a:r>
                        <a:rPr lang="en-GB" sz="1200" baseline="0" dirty="0" smtClean="0"/>
                        <a:t> acting on </a:t>
                      </a:r>
                      <a:r>
                        <a:rPr lang="en-GB" sz="1200" b="1" baseline="0" dirty="0" smtClean="0"/>
                        <a:t>agars/</a:t>
                      </a:r>
                      <a:r>
                        <a:rPr lang="en-GB" sz="1200" b="1" baseline="0" dirty="0" err="1" smtClean="0"/>
                        <a:t>carrageenans</a:t>
                      </a:r>
                      <a:endParaRPr lang="en-GB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 smtClean="0"/>
                        <a:t>26</a:t>
                      </a:r>
                      <a:r>
                        <a:rPr lang="en-GB" sz="1200" dirty="0" smtClean="0"/>
                        <a:t> acting</a:t>
                      </a:r>
                      <a:r>
                        <a:rPr lang="en-GB" sz="1200" baseline="0" dirty="0" smtClean="0"/>
                        <a:t> on</a:t>
                      </a:r>
                      <a:r>
                        <a:rPr lang="en-GB" sz="1200" b="1" baseline="0" dirty="0" smtClean="0"/>
                        <a:t> alginates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 smtClean="0"/>
                        <a:t>35</a:t>
                      </a:r>
                      <a:r>
                        <a:rPr lang="en-GB" sz="1200" dirty="0" smtClean="0"/>
                        <a:t> acting</a:t>
                      </a:r>
                      <a:r>
                        <a:rPr lang="en-GB" sz="1200" baseline="0" dirty="0" smtClean="0"/>
                        <a:t> on </a:t>
                      </a:r>
                      <a:r>
                        <a:rPr lang="en-GB" sz="1200" b="1" baseline="0" dirty="0" smtClean="0"/>
                        <a:t>alginates</a:t>
                      </a:r>
                      <a:endParaRPr lang="en-GB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 smtClean="0"/>
                        <a:t>11 strains</a:t>
                      </a:r>
                      <a:r>
                        <a:rPr lang="en-GB" sz="1200" b="1" baseline="0" dirty="0" smtClean="0"/>
                        <a:t> &lt;97% </a:t>
                      </a:r>
                      <a:r>
                        <a:rPr lang="en-GB" sz="1200" baseline="0" dirty="0" smtClean="0"/>
                        <a:t>16S </a:t>
                      </a:r>
                      <a:r>
                        <a:rPr lang="en-GB" sz="1200" baseline="0" dirty="0" err="1" smtClean="0"/>
                        <a:t>rRNA</a:t>
                      </a:r>
                      <a:r>
                        <a:rPr lang="en-GB" sz="1200" baseline="0" dirty="0" smtClean="0"/>
                        <a:t> identities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200" b="1" dirty="0" smtClean="0"/>
                        <a:t>2 strains &lt;</a:t>
                      </a:r>
                      <a:r>
                        <a:rPr lang="en-GB" sz="1200" b="1" baseline="0" dirty="0" smtClean="0"/>
                        <a:t> 97% </a:t>
                      </a:r>
                      <a:r>
                        <a:rPr lang="en-GB" sz="1200" baseline="0" dirty="0" smtClean="0"/>
                        <a:t>16S </a:t>
                      </a:r>
                      <a:r>
                        <a:rPr lang="en-GB" sz="1200" baseline="0" dirty="0" err="1" smtClean="0"/>
                        <a:t>rRNA</a:t>
                      </a:r>
                      <a:r>
                        <a:rPr lang="en-GB" sz="1200" baseline="0" dirty="0" smtClean="0"/>
                        <a:t> identities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 rot="21351799">
            <a:off x="1280877" y="4928616"/>
            <a:ext cx="2448272" cy="1224136"/>
            <a:chOff x="2771800" y="1628800"/>
            <a:chExt cx="2448272" cy="1224136"/>
          </a:xfrm>
        </p:grpSpPr>
        <p:sp>
          <p:nvSpPr>
            <p:cNvPr id="6" name="Étoile à 7 branches 5"/>
            <p:cNvSpPr/>
            <p:nvPr/>
          </p:nvSpPr>
          <p:spPr>
            <a:xfrm>
              <a:off x="2771800" y="1628800"/>
              <a:ext cx="2448272" cy="1224136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915816" y="1844824"/>
              <a:ext cx="2088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78 </a:t>
              </a:r>
            </a:p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polysaccharolytic strains</a:t>
              </a:r>
              <a:endParaRPr lang="en-GB" sz="16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196982" y="4861888"/>
            <a:ext cx="2448272" cy="1224136"/>
            <a:chOff x="2771800" y="1628800"/>
            <a:chExt cx="2448272" cy="1224136"/>
          </a:xfrm>
        </p:grpSpPr>
        <p:sp>
          <p:nvSpPr>
            <p:cNvPr id="9" name="Étoile à 7 branches 8"/>
            <p:cNvSpPr/>
            <p:nvPr/>
          </p:nvSpPr>
          <p:spPr>
            <a:xfrm>
              <a:off x="2771800" y="1628800"/>
              <a:ext cx="2448272" cy="1224136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917361" y="188539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Novel polysaccharolytic genera</a:t>
              </a:r>
              <a:endParaRPr lang="en-GB" sz="16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148064" y="4869160"/>
            <a:ext cx="2448272" cy="1317585"/>
            <a:chOff x="2771800" y="1535351"/>
            <a:chExt cx="2448272" cy="1317585"/>
          </a:xfrm>
        </p:grpSpPr>
        <p:sp>
          <p:nvSpPr>
            <p:cNvPr id="12" name="Étoile à 7 branches 11"/>
            <p:cNvSpPr/>
            <p:nvPr/>
          </p:nvSpPr>
          <p:spPr>
            <a:xfrm>
              <a:off x="2771800" y="1535351"/>
              <a:ext cx="2448272" cy="1317585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958235" y="2021292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Multiple putative novel species</a:t>
              </a:r>
              <a:endParaRPr lang="en-GB" sz="16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en-GB" dirty="0" err="1" smtClean="0"/>
              <a:t>PCoA</a:t>
            </a:r>
            <a:r>
              <a:rPr lang="en-GB" dirty="0" smtClean="0"/>
              <a:t> of the genera found on the three algae samples</a:t>
            </a:r>
            <a:endParaRPr lang="en-GB" dirty="0"/>
          </a:p>
        </p:txBody>
      </p:sp>
      <p:sp>
        <p:nvSpPr>
          <p:cNvPr id="605" name="AutoShape 5"/>
          <p:cNvSpPr>
            <a:spLocks noChangeAspect="1" noChangeArrowheads="1" noTextEdit="1"/>
          </p:cNvSpPr>
          <p:nvPr/>
        </p:nvSpPr>
        <p:spPr bwMode="auto">
          <a:xfrm>
            <a:off x="1331640" y="881485"/>
            <a:ext cx="6724416" cy="5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606" name="Group 207"/>
          <p:cNvGrpSpPr>
            <a:grpSpLocks/>
          </p:cNvGrpSpPr>
          <p:nvPr/>
        </p:nvGrpSpPr>
        <p:grpSpPr bwMode="auto">
          <a:xfrm>
            <a:off x="1159118" y="1416833"/>
            <a:ext cx="6369707" cy="5220248"/>
            <a:chOff x="638" y="618"/>
            <a:chExt cx="3807" cy="3120"/>
          </a:xfrm>
        </p:grpSpPr>
        <p:sp>
          <p:nvSpPr>
            <p:cNvPr id="607" name="Line 7"/>
            <p:cNvSpPr>
              <a:spLocks noChangeShapeType="1"/>
            </p:cNvSpPr>
            <p:nvPr/>
          </p:nvSpPr>
          <p:spPr bwMode="auto">
            <a:xfrm>
              <a:off x="1240" y="3376"/>
              <a:ext cx="3098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8" name="Line 8"/>
            <p:cNvSpPr>
              <a:spLocks noChangeShapeType="1"/>
            </p:cNvSpPr>
            <p:nvPr/>
          </p:nvSpPr>
          <p:spPr bwMode="auto">
            <a:xfrm>
              <a:off x="1240" y="3376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9" name="Line 9"/>
            <p:cNvSpPr>
              <a:spLocks noChangeShapeType="1"/>
            </p:cNvSpPr>
            <p:nvPr/>
          </p:nvSpPr>
          <p:spPr bwMode="auto">
            <a:xfrm>
              <a:off x="1863" y="3376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0" name="Line 10"/>
            <p:cNvSpPr>
              <a:spLocks noChangeShapeType="1"/>
            </p:cNvSpPr>
            <p:nvPr/>
          </p:nvSpPr>
          <p:spPr bwMode="auto">
            <a:xfrm>
              <a:off x="2482" y="3376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1" name="Line 11"/>
            <p:cNvSpPr>
              <a:spLocks noChangeShapeType="1"/>
            </p:cNvSpPr>
            <p:nvPr/>
          </p:nvSpPr>
          <p:spPr bwMode="auto">
            <a:xfrm>
              <a:off x="3101" y="3376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2" name="Line 12"/>
            <p:cNvSpPr>
              <a:spLocks noChangeShapeType="1"/>
            </p:cNvSpPr>
            <p:nvPr/>
          </p:nvSpPr>
          <p:spPr bwMode="auto">
            <a:xfrm>
              <a:off x="3719" y="3376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3" name="Line 13"/>
            <p:cNvSpPr>
              <a:spLocks noChangeShapeType="1"/>
            </p:cNvSpPr>
            <p:nvPr/>
          </p:nvSpPr>
          <p:spPr bwMode="auto">
            <a:xfrm>
              <a:off x="4338" y="3376"/>
              <a:ext cx="1" cy="42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4" name="Rectangle 14"/>
            <p:cNvSpPr>
              <a:spLocks noChangeArrowheads="1"/>
            </p:cNvSpPr>
            <p:nvPr/>
          </p:nvSpPr>
          <p:spPr bwMode="auto">
            <a:xfrm>
              <a:off x="1157" y="3474"/>
              <a:ext cx="1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-0.3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" name="Rectangle 15"/>
            <p:cNvSpPr>
              <a:spLocks noChangeArrowheads="1"/>
            </p:cNvSpPr>
            <p:nvPr/>
          </p:nvSpPr>
          <p:spPr bwMode="auto">
            <a:xfrm>
              <a:off x="1780" y="3474"/>
              <a:ext cx="1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-0.2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" name="Rectangle 16"/>
            <p:cNvSpPr>
              <a:spLocks noChangeArrowheads="1"/>
            </p:cNvSpPr>
            <p:nvPr/>
          </p:nvSpPr>
          <p:spPr bwMode="auto">
            <a:xfrm>
              <a:off x="2399" y="3474"/>
              <a:ext cx="1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-0.1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" name="Rectangle 17"/>
            <p:cNvSpPr>
              <a:spLocks noChangeArrowheads="1"/>
            </p:cNvSpPr>
            <p:nvPr/>
          </p:nvSpPr>
          <p:spPr bwMode="auto">
            <a:xfrm>
              <a:off x="3029" y="3474"/>
              <a:ext cx="1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0.0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" name="Rectangle 18"/>
            <p:cNvSpPr>
              <a:spLocks noChangeArrowheads="1"/>
            </p:cNvSpPr>
            <p:nvPr/>
          </p:nvSpPr>
          <p:spPr bwMode="auto">
            <a:xfrm>
              <a:off x="3647" y="3474"/>
              <a:ext cx="1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9" name="Rectangle 19"/>
            <p:cNvSpPr>
              <a:spLocks noChangeArrowheads="1"/>
            </p:cNvSpPr>
            <p:nvPr/>
          </p:nvSpPr>
          <p:spPr bwMode="auto">
            <a:xfrm>
              <a:off x="4266" y="3474"/>
              <a:ext cx="1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0.2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0" name="Line 20"/>
            <p:cNvSpPr>
              <a:spLocks noChangeShapeType="1"/>
            </p:cNvSpPr>
            <p:nvPr/>
          </p:nvSpPr>
          <p:spPr bwMode="auto">
            <a:xfrm flipV="1">
              <a:off x="975" y="785"/>
              <a:ext cx="1" cy="247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1" name="Line 21"/>
            <p:cNvSpPr>
              <a:spLocks noChangeShapeType="1"/>
            </p:cNvSpPr>
            <p:nvPr/>
          </p:nvSpPr>
          <p:spPr bwMode="auto">
            <a:xfrm flipH="1">
              <a:off x="933" y="3260"/>
              <a:ext cx="42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2" name="Line 22"/>
            <p:cNvSpPr>
              <a:spLocks noChangeShapeType="1"/>
            </p:cNvSpPr>
            <p:nvPr/>
          </p:nvSpPr>
          <p:spPr bwMode="auto">
            <a:xfrm flipH="1">
              <a:off x="933" y="2641"/>
              <a:ext cx="42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3" name="Line 23"/>
            <p:cNvSpPr>
              <a:spLocks noChangeShapeType="1"/>
            </p:cNvSpPr>
            <p:nvPr/>
          </p:nvSpPr>
          <p:spPr bwMode="auto">
            <a:xfrm flipH="1">
              <a:off x="933" y="2022"/>
              <a:ext cx="42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4" name="Line 24"/>
            <p:cNvSpPr>
              <a:spLocks noChangeShapeType="1"/>
            </p:cNvSpPr>
            <p:nvPr/>
          </p:nvSpPr>
          <p:spPr bwMode="auto">
            <a:xfrm flipH="1">
              <a:off x="933" y="1404"/>
              <a:ext cx="42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5" name="Line 25"/>
            <p:cNvSpPr>
              <a:spLocks noChangeShapeType="1"/>
            </p:cNvSpPr>
            <p:nvPr/>
          </p:nvSpPr>
          <p:spPr bwMode="auto">
            <a:xfrm flipH="1">
              <a:off x="933" y="785"/>
              <a:ext cx="42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6" name="Rectangle 26"/>
            <p:cNvSpPr>
              <a:spLocks noChangeArrowheads="1"/>
            </p:cNvSpPr>
            <p:nvPr/>
          </p:nvSpPr>
          <p:spPr bwMode="auto">
            <a:xfrm rot="16200000">
              <a:off x="772" y="3206"/>
              <a:ext cx="1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-0.2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7" name="Rectangle 27"/>
            <p:cNvSpPr>
              <a:spLocks noChangeArrowheads="1"/>
            </p:cNvSpPr>
            <p:nvPr/>
          </p:nvSpPr>
          <p:spPr bwMode="auto">
            <a:xfrm rot="16200000">
              <a:off x="772" y="2587"/>
              <a:ext cx="16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-0.1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8" name="Rectangle 28"/>
            <p:cNvSpPr>
              <a:spLocks noChangeArrowheads="1"/>
            </p:cNvSpPr>
            <p:nvPr/>
          </p:nvSpPr>
          <p:spPr bwMode="auto">
            <a:xfrm rot="16200000">
              <a:off x="784" y="1968"/>
              <a:ext cx="1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0.0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9" name="Rectangle 29"/>
            <p:cNvSpPr>
              <a:spLocks noChangeArrowheads="1"/>
            </p:cNvSpPr>
            <p:nvPr/>
          </p:nvSpPr>
          <p:spPr bwMode="auto">
            <a:xfrm rot="16200000">
              <a:off x="784" y="1349"/>
              <a:ext cx="1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0.1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0" name="Rectangle 30"/>
            <p:cNvSpPr>
              <a:spLocks noChangeArrowheads="1"/>
            </p:cNvSpPr>
            <p:nvPr/>
          </p:nvSpPr>
          <p:spPr bwMode="auto">
            <a:xfrm rot="16200000">
              <a:off x="784" y="730"/>
              <a:ext cx="14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0.2</a:t>
              </a:r>
              <a:endParaRPr lang="fr-FR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1" name="Rectangle 31"/>
            <p:cNvSpPr>
              <a:spLocks noChangeArrowheads="1"/>
            </p:cNvSpPr>
            <p:nvPr/>
          </p:nvSpPr>
          <p:spPr bwMode="auto">
            <a:xfrm>
              <a:off x="975" y="618"/>
              <a:ext cx="3470" cy="275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3" name="Rectangle 33"/>
            <p:cNvSpPr>
              <a:spLocks noChangeArrowheads="1"/>
            </p:cNvSpPr>
            <p:nvPr/>
          </p:nvSpPr>
          <p:spPr bwMode="auto">
            <a:xfrm>
              <a:off x="2475" y="3655"/>
              <a:ext cx="360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PCoA</a:t>
              </a:r>
              <a:r>
                <a:rPr lang="fr-FR" sz="9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- 56%</a:t>
              </a:r>
              <a:endPara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4" name="Rectangle 34"/>
            <p:cNvSpPr>
              <a:spLocks noChangeArrowheads="1"/>
            </p:cNvSpPr>
            <p:nvPr/>
          </p:nvSpPr>
          <p:spPr bwMode="auto">
            <a:xfrm rot="16200000">
              <a:off x="490" y="1953"/>
              <a:ext cx="379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PCoA</a:t>
              </a:r>
              <a:r>
                <a:rPr lang="fr-FR" sz="9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  44%</a:t>
              </a:r>
              <a:endPara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" name="Rectangle 35"/>
            <p:cNvSpPr>
              <a:spLocks noChangeArrowheads="1"/>
            </p:cNvSpPr>
            <p:nvPr/>
          </p:nvSpPr>
          <p:spPr bwMode="auto">
            <a:xfrm>
              <a:off x="3969" y="642"/>
              <a:ext cx="40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12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ample</a:t>
              </a:r>
              <a:r>
                <a:rPr lang="fr-FR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1</a:t>
              </a:r>
              <a:endParaRPr lang="fr-F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6" name="Rectangle 36"/>
            <p:cNvSpPr>
              <a:spLocks noChangeArrowheads="1"/>
            </p:cNvSpPr>
            <p:nvPr/>
          </p:nvSpPr>
          <p:spPr bwMode="auto">
            <a:xfrm>
              <a:off x="999" y="2063"/>
              <a:ext cx="40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12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ample</a:t>
              </a:r>
              <a:r>
                <a:rPr lang="fr-FR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2</a:t>
              </a:r>
              <a:endParaRPr lang="fr-F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7" name="Rectangle 37"/>
            <p:cNvSpPr>
              <a:spLocks noChangeArrowheads="1"/>
            </p:cNvSpPr>
            <p:nvPr/>
          </p:nvSpPr>
          <p:spPr bwMode="auto">
            <a:xfrm>
              <a:off x="4012" y="3225"/>
              <a:ext cx="403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1200" b="1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ample</a:t>
              </a:r>
              <a:r>
                <a:rPr lang="fr-FR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3</a:t>
              </a:r>
              <a:endParaRPr lang="fr-FR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" name="Freeform 38"/>
            <p:cNvSpPr>
              <a:spLocks noEditPoints="1"/>
            </p:cNvSpPr>
            <p:nvPr/>
          </p:nvSpPr>
          <p:spPr bwMode="auto">
            <a:xfrm>
              <a:off x="979" y="2022"/>
              <a:ext cx="3466" cy="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3" y="0"/>
                </a:cxn>
                <a:cxn ang="0">
                  <a:pos x="35" y="0"/>
                </a:cxn>
                <a:cxn ang="0">
                  <a:pos x="47" y="0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83" y="0"/>
                </a:cxn>
                <a:cxn ang="0">
                  <a:pos x="95" y="0"/>
                </a:cxn>
                <a:cxn ang="0">
                  <a:pos x="107" y="0"/>
                </a:cxn>
                <a:cxn ang="0">
                  <a:pos x="119" y="0"/>
                </a:cxn>
                <a:cxn ang="0">
                  <a:pos x="131" y="0"/>
                </a:cxn>
                <a:cxn ang="0">
                  <a:pos x="143" y="0"/>
                </a:cxn>
                <a:cxn ang="0">
                  <a:pos x="155" y="0"/>
                </a:cxn>
                <a:cxn ang="0">
                  <a:pos x="167" y="0"/>
                </a:cxn>
                <a:cxn ang="0">
                  <a:pos x="179" y="0"/>
                </a:cxn>
                <a:cxn ang="0">
                  <a:pos x="191" y="0"/>
                </a:cxn>
                <a:cxn ang="0">
                  <a:pos x="203" y="0"/>
                </a:cxn>
                <a:cxn ang="0">
                  <a:pos x="215" y="0"/>
                </a:cxn>
                <a:cxn ang="0">
                  <a:pos x="227" y="0"/>
                </a:cxn>
                <a:cxn ang="0">
                  <a:pos x="239" y="0"/>
                </a:cxn>
                <a:cxn ang="0">
                  <a:pos x="251" y="0"/>
                </a:cxn>
                <a:cxn ang="0">
                  <a:pos x="263" y="0"/>
                </a:cxn>
                <a:cxn ang="0">
                  <a:pos x="275" y="0"/>
                </a:cxn>
                <a:cxn ang="0">
                  <a:pos x="287" y="0"/>
                </a:cxn>
                <a:cxn ang="0">
                  <a:pos x="299" y="0"/>
                </a:cxn>
                <a:cxn ang="0">
                  <a:pos x="311" y="0"/>
                </a:cxn>
                <a:cxn ang="0">
                  <a:pos x="323" y="0"/>
                </a:cxn>
                <a:cxn ang="0">
                  <a:pos x="335" y="0"/>
                </a:cxn>
                <a:cxn ang="0">
                  <a:pos x="347" y="0"/>
                </a:cxn>
                <a:cxn ang="0">
                  <a:pos x="359" y="0"/>
                </a:cxn>
                <a:cxn ang="0">
                  <a:pos x="371" y="0"/>
                </a:cxn>
                <a:cxn ang="0">
                  <a:pos x="383" y="0"/>
                </a:cxn>
                <a:cxn ang="0">
                  <a:pos x="395" y="0"/>
                </a:cxn>
                <a:cxn ang="0">
                  <a:pos x="407" y="0"/>
                </a:cxn>
                <a:cxn ang="0">
                  <a:pos x="419" y="0"/>
                </a:cxn>
                <a:cxn ang="0">
                  <a:pos x="431" y="0"/>
                </a:cxn>
                <a:cxn ang="0">
                  <a:pos x="443" y="0"/>
                </a:cxn>
                <a:cxn ang="0">
                  <a:pos x="455" y="0"/>
                </a:cxn>
                <a:cxn ang="0">
                  <a:pos x="467" y="0"/>
                </a:cxn>
                <a:cxn ang="0">
                  <a:pos x="479" y="0"/>
                </a:cxn>
                <a:cxn ang="0">
                  <a:pos x="491" y="0"/>
                </a:cxn>
                <a:cxn ang="0">
                  <a:pos x="503" y="0"/>
                </a:cxn>
                <a:cxn ang="0">
                  <a:pos x="515" y="0"/>
                </a:cxn>
                <a:cxn ang="0">
                  <a:pos x="527" y="0"/>
                </a:cxn>
                <a:cxn ang="0">
                  <a:pos x="539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5" y="0"/>
                </a:cxn>
                <a:cxn ang="0">
                  <a:pos x="587" y="0"/>
                </a:cxn>
                <a:cxn ang="0">
                  <a:pos x="599" y="0"/>
                </a:cxn>
                <a:cxn ang="0">
                  <a:pos x="611" y="0"/>
                </a:cxn>
                <a:cxn ang="0">
                  <a:pos x="623" y="0"/>
                </a:cxn>
                <a:cxn ang="0">
                  <a:pos x="635" y="0"/>
                </a:cxn>
                <a:cxn ang="0">
                  <a:pos x="647" y="0"/>
                </a:cxn>
                <a:cxn ang="0">
                  <a:pos x="659" y="0"/>
                </a:cxn>
                <a:cxn ang="0">
                  <a:pos x="671" y="0"/>
                </a:cxn>
                <a:cxn ang="0">
                  <a:pos x="683" y="0"/>
                </a:cxn>
                <a:cxn ang="0">
                  <a:pos x="695" y="0"/>
                </a:cxn>
                <a:cxn ang="0">
                  <a:pos x="707" y="0"/>
                </a:cxn>
                <a:cxn ang="0">
                  <a:pos x="719" y="0"/>
                </a:cxn>
                <a:cxn ang="0">
                  <a:pos x="731" y="0"/>
                </a:cxn>
                <a:cxn ang="0">
                  <a:pos x="743" y="0"/>
                </a:cxn>
              </a:cxnLst>
              <a:rect l="0" t="0" r="r" b="b"/>
              <a:pathLst>
                <a:path w="745">
                  <a:moveTo>
                    <a:pt x="3" y="0"/>
                  </a:moveTo>
                  <a:lnTo>
                    <a:pt x="4" y="0"/>
                  </a:lnTo>
                  <a:moveTo>
                    <a:pt x="7" y="0"/>
                  </a:moveTo>
                  <a:lnTo>
                    <a:pt x="8" y="0"/>
                  </a:lnTo>
                  <a:moveTo>
                    <a:pt x="11" y="0"/>
                  </a:moveTo>
                  <a:lnTo>
                    <a:pt x="12" y="0"/>
                  </a:lnTo>
                  <a:moveTo>
                    <a:pt x="15" y="0"/>
                  </a:moveTo>
                  <a:lnTo>
                    <a:pt x="16" y="0"/>
                  </a:lnTo>
                  <a:moveTo>
                    <a:pt x="19" y="0"/>
                  </a:moveTo>
                  <a:lnTo>
                    <a:pt x="20" y="0"/>
                  </a:lnTo>
                  <a:moveTo>
                    <a:pt x="23" y="0"/>
                  </a:moveTo>
                  <a:lnTo>
                    <a:pt x="24" y="0"/>
                  </a:lnTo>
                  <a:moveTo>
                    <a:pt x="27" y="0"/>
                  </a:moveTo>
                  <a:lnTo>
                    <a:pt x="28" y="0"/>
                  </a:lnTo>
                  <a:moveTo>
                    <a:pt x="31" y="0"/>
                  </a:moveTo>
                  <a:lnTo>
                    <a:pt x="32" y="0"/>
                  </a:lnTo>
                  <a:moveTo>
                    <a:pt x="35" y="0"/>
                  </a:moveTo>
                  <a:lnTo>
                    <a:pt x="36" y="0"/>
                  </a:lnTo>
                  <a:moveTo>
                    <a:pt x="39" y="0"/>
                  </a:moveTo>
                  <a:lnTo>
                    <a:pt x="40" y="0"/>
                  </a:lnTo>
                  <a:moveTo>
                    <a:pt x="43" y="0"/>
                  </a:moveTo>
                  <a:lnTo>
                    <a:pt x="44" y="0"/>
                  </a:lnTo>
                  <a:moveTo>
                    <a:pt x="47" y="0"/>
                  </a:moveTo>
                  <a:lnTo>
                    <a:pt x="48" y="0"/>
                  </a:lnTo>
                  <a:moveTo>
                    <a:pt x="51" y="0"/>
                  </a:moveTo>
                  <a:lnTo>
                    <a:pt x="52" y="0"/>
                  </a:lnTo>
                  <a:moveTo>
                    <a:pt x="55" y="0"/>
                  </a:moveTo>
                  <a:lnTo>
                    <a:pt x="56" y="0"/>
                  </a:lnTo>
                  <a:moveTo>
                    <a:pt x="59" y="0"/>
                  </a:moveTo>
                  <a:lnTo>
                    <a:pt x="60" y="0"/>
                  </a:lnTo>
                  <a:moveTo>
                    <a:pt x="63" y="0"/>
                  </a:moveTo>
                  <a:lnTo>
                    <a:pt x="64" y="0"/>
                  </a:lnTo>
                  <a:moveTo>
                    <a:pt x="67" y="0"/>
                  </a:moveTo>
                  <a:lnTo>
                    <a:pt x="68" y="0"/>
                  </a:lnTo>
                  <a:moveTo>
                    <a:pt x="71" y="0"/>
                  </a:moveTo>
                  <a:lnTo>
                    <a:pt x="72" y="0"/>
                  </a:lnTo>
                  <a:moveTo>
                    <a:pt x="75" y="0"/>
                  </a:moveTo>
                  <a:lnTo>
                    <a:pt x="76" y="0"/>
                  </a:lnTo>
                  <a:moveTo>
                    <a:pt x="79" y="0"/>
                  </a:moveTo>
                  <a:lnTo>
                    <a:pt x="80" y="0"/>
                  </a:lnTo>
                  <a:moveTo>
                    <a:pt x="83" y="0"/>
                  </a:moveTo>
                  <a:lnTo>
                    <a:pt x="84" y="0"/>
                  </a:lnTo>
                  <a:moveTo>
                    <a:pt x="87" y="0"/>
                  </a:moveTo>
                  <a:lnTo>
                    <a:pt x="88" y="0"/>
                  </a:lnTo>
                  <a:moveTo>
                    <a:pt x="91" y="0"/>
                  </a:moveTo>
                  <a:lnTo>
                    <a:pt x="92" y="0"/>
                  </a:lnTo>
                  <a:moveTo>
                    <a:pt x="95" y="0"/>
                  </a:moveTo>
                  <a:lnTo>
                    <a:pt x="96" y="0"/>
                  </a:lnTo>
                  <a:moveTo>
                    <a:pt x="99" y="0"/>
                  </a:moveTo>
                  <a:lnTo>
                    <a:pt x="100" y="0"/>
                  </a:lnTo>
                  <a:moveTo>
                    <a:pt x="103" y="0"/>
                  </a:moveTo>
                  <a:lnTo>
                    <a:pt x="104" y="0"/>
                  </a:lnTo>
                  <a:moveTo>
                    <a:pt x="107" y="0"/>
                  </a:moveTo>
                  <a:lnTo>
                    <a:pt x="108" y="0"/>
                  </a:lnTo>
                  <a:moveTo>
                    <a:pt x="111" y="0"/>
                  </a:moveTo>
                  <a:lnTo>
                    <a:pt x="112" y="0"/>
                  </a:lnTo>
                  <a:moveTo>
                    <a:pt x="115" y="0"/>
                  </a:moveTo>
                  <a:lnTo>
                    <a:pt x="116" y="0"/>
                  </a:lnTo>
                  <a:moveTo>
                    <a:pt x="119" y="0"/>
                  </a:moveTo>
                  <a:lnTo>
                    <a:pt x="120" y="0"/>
                  </a:lnTo>
                  <a:moveTo>
                    <a:pt x="123" y="0"/>
                  </a:moveTo>
                  <a:lnTo>
                    <a:pt x="124" y="0"/>
                  </a:lnTo>
                  <a:moveTo>
                    <a:pt x="127" y="0"/>
                  </a:moveTo>
                  <a:lnTo>
                    <a:pt x="128" y="0"/>
                  </a:lnTo>
                  <a:moveTo>
                    <a:pt x="131" y="0"/>
                  </a:moveTo>
                  <a:lnTo>
                    <a:pt x="132" y="0"/>
                  </a:lnTo>
                  <a:moveTo>
                    <a:pt x="135" y="0"/>
                  </a:moveTo>
                  <a:lnTo>
                    <a:pt x="136" y="0"/>
                  </a:lnTo>
                  <a:moveTo>
                    <a:pt x="139" y="0"/>
                  </a:moveTo>
                  <a:lnTo>
                    <a:pt x="140" y="0"/>
                  </a:lnTo>
                  <a:moveTo>
                    <a:pt x="143" y="0"/>
                  </a:moveTo>
                  <a:lnTo>
                    <a:pt x="144" y="0"/>
                  </a:lnTo>
                  <a:moveTo>
                    <a:pt x="147" y="0"/>
                  </a:moveTo>
                  <a:lnTo>
                    <a:pt x="148" y="0"/>
                  </a:lnTo>
                  <a:moveTo>
                    <a:pt x="151" y="0"/>
                  </a:moveTo>
                  <a:lnTo>
                    <a:pt x="152" y="0"/>
                  </a:lnTo>
                  <a:moveTo>
                    <a:pt x="155" y="0"/>
                  </a:moveTo>
                  <a:lnTo>
                    <a:pt x="156" y="0"/>
                  </a:lnTo>
                  <a:moveTo>
                    <a:pt x="159" y="0"/>
                  </a:moveTo>
                  <a:lnTo>
                    <a:pt x="160" y="0"/>
                  </a:lnTo>
                  <a:moveTo>
                    <a:pt x="163" y="0"/>
                  </a:moveTo>
                  <a:lnTo>
                    <a:pt x="164" y="0"/>
                  </a:lnTo>
                  <a:moveTo>
                    <a:pt x="167" y="0"/>
                  </a:moveTo>
                  <a:lnTo>
                    <a:pt x="168" y="0"/>
                  </a:lnTo>
                  <a:moveTo>
                    <a:pt x="171" y="0"/>
                  </a:moveTo>
                  <a:lnTo>
                    <a:pt x="172" y="0"/>
                  </a:lnTo>
                  <a:moveTo>
                    <a:pt x="175" y="0"/>
                  </a:moveTo>
                  <a:lnTo>
                    <a:pt x="176" y="0"/>
                  </a:lnTo>
                  <a:moveTo>
                    <a:pt x="179" y="0"/>
                  </a:moveTo>
                  <a:lnTo>
                    <a:pt x="180" y="0"/>
                  </a:lnTo>
                  <a:moveTo>
                    <a:pt x="183" y="0"/>
                  </a:moveTo>
                  <a:lnTo>
                    <a:pt x="184" y="0"/>
                  </a:lnTo>
                  <a:moveTo>
                    <a:pt x="187" y="0"/>
                  </a:moveTo>
                  <a:lnTo>
                    <a:pt x="188" y="0"/>
                  </a:lnTo>
                  <a:moveTo>
                    <a:pt x="191" y="0"/>
                  </a:moveTo>
                  <a:lnTo>
                    <a:pt x="192" y="0"/>
                  </a:lnTo>
                  <a:moveTo>
                    <a:pt x="195" y="0"/>
                  </a:moveTo>
                  <a:lnTo>
                    <a:pt x="196" y="0"/>
                  </a:lnTo>
                  <a:moveTo>
                    <a:pt x="199" y="0"/>
                  </a:moveTo>
                  <a:lnTo>
                    <a:pt x="200" y="0"/>
                  </a:lnTo>
                  <a:moveTo>
                    <a:pt x="203" y="0"/>
                  </a:moveTo>
                  <a:lnTo>
                    <a:pt x="204" y="0"/>
                  </a:lnTo>
                  <a:moveTo>
                    <a:pt x="207" y="0"/>
                  </a:moveTo>
                  <a:lnTo>
                    <a:pt x="208" y="0"/>
                  </a:lnTo>
                  <a:moveTo>
                    <a:pt x="211" y="0"/>
                  </a:moveTo>
                  <a:lnTo>
                    <a:pt x="212" y="0"/>
                  </a:lnTo>
                  <a:moveTo>
                    <a:pt x="215" y="0"/>
                  </a:moveTo>
                  <a:lnTo>
                    <a:pt x="216" y="0"/>
                  </a:lnTo>
                  <a:moveTo>
                    <a:pt x="219" y="0"/>
                  </a:moveTo>
                  <a:lnTo>
                    <a:pt x="220" y="0"/>
                  </a:lnTo>
                  <a:moveTo>
                    <a:pt x="223" y="0"/>
                  </a:moveTo>
                  <a:lnTo>
                    <a:pt x="224" y="0"/>
                  </a:lnTo>
                  <a:moveTo>
                    <a:pt x="227" y="0"/>
                  </a:moveTo>
                  <a:lnTo>
                    <a:pt x="228" y="0"/>
                  </a:lnTo>
                  <a:moveTo>
                    <a:pt x="231" y="0"/>
                  </a:moveTo>
                  <a:lnTo>
                    <a:pt x="232" y="0"/>
                  </a:lnTo>
                  <a:moveTo>
                    <a:pt x="235" y="0"/>
                  </a:moveTo>
                  <a:lnTo>
                    <a:pt x="236" y="0"/>
                  </a:lnTo>
                  <a:moveTo>
                    <a:pt x="239" y="0"/>
                  </a:moveTo>
                  <a:lnTo>
                    <a:pt x="240" y="0"/>
                  </a:lnTo>
                  <a:moveTo>
                    <a:pt x="243" y="0"/>
                  </a:moveTo>
                  <a:lnTo>
                    <a:pt x="244" y="0"/>
                  </a:lnTo>
                  <a:moveTo>
                    <a:pt x="247" y="0"/>
                  </a:moveTo>
                  <a:lnTo>
                    <a:pt x="248" y="0"/>
                  </a:lnTo>
                  <a:moveTo>
                    <a:pt x="251" y="0"/>
                  </a:moveTo>
                  <a:lnTo>
                    <a:pt x="252" y="0"/>
                  </a:lnTo>
                  <a:moveTo>
                    <a:pt x="255" y="0"/>
                  </a:moveTo>
                  <a:lnTo>
                    <a:pt x="256" y="0"/>
                  </a:lnTo>
                  <a:moveTo>
                    <a:pt x="259" y="0"/>
                  </a:moveTo>
                  <a:lnTo>
                    <a:pt x="260" y="0"/>
                  </a:lnTo>
                  <a:moveTo>
                    <a:pt x="263" y="0"/>
                  </a:moveTo>
                  <a:lnTo>
                    <a:pt x="264" y="0"/>
                  </a:lnTo>
                  <a:moveTo>
                    <a:pt x="267" y="0"/>
                  </a:moveTo>
                  <a:lnTo>
                    <a:pt x="268" y="0"/>
                  </a:lnTo>
                  <a:moveTo>
                    <a:pt x="271" y="0"/>
                  </a:moveTo>
                  <a:lnTo>
                    <a:pt x="272" y="0"/>
                  </a:lnTo>
                  <a:moveTo>
                    <a:pt x="275" y="0"/>
                  </a:moveTo>
                  <a:lnTo>
                    <a:pt x="276" y="0"/>
                  </a:lnTo>
                  <a:moveTo>
                    <a:pt x="279" y="0"/>
                  </a:moveTo>
                  <a:lnTo>
                    <a:pt x="280" y="0"/>
                  </a:lnTo>
                  <a:moveTo>
                    <a:pt x="283" y="0"/>
                  </a:moveTo>
                  <a:lnTo>
                    <a:pt x="284" y="0"/>
                  </a:lnTo>
                  <a:moveTo>
                    <a:pt x="287" y="0"/>
                  </a:moveTo>
                  <a:lnTo>
                    <a:pt x="288" y="0"/>
                  </a:lnTo>
                  <a:moveTo>
                    <a:pt x="291" y="0"/>
                  </a:moveTo>
                  <a:lnTo>
                    <a:pt x="292" y="0"/>
                  </a:lnTo>
                  <a:moveTo>
                    <a:pt x="295" y="0"/>
                  </a:moveTo>
                  <a:lnTo>
                    <a:pt x="296" y="0"/>
                  </a:lnTo>
                  <a:moveTo>
                    <a:pt x="299" y="0"/>
                  </a:moveTo>
                  <a:lnTo>
                    <a:pt x="300" y="0"/>
                  </a:lnTo>
                  <a:moveTo>
                    <a:pt x="303" y="0"/>
                  </a:moveTo>
                  <a:lnTo>
                    <a:pt x="304" y="0"/>
                  </a:lnTo>
                  <a:moveTo>
                    <a:pt x="307" y="0"/>
                  </a:moveTo>
                  <a:lnTo>
                    <a:pt x="308" y="0"/>
                  </a:lnTo>
                  <a:moveTo>
                    <a:pt x="311" y="0"/>
                  </a:moveTo>
                  <a:lnTo>
                    <a:pt x="312" y="0"/>
                  </a:lnTo>
                  <a:moveTo>
                    <a:pt x="315" y="0"/>
                  </a:moveTo>
                  <a:lnTo>
                    <a:pt x="316" y="0"/>
                  </a:lnTo>
                  <a:moveTo>
                    <a:pt x="319" y="0"/>
                  </a:moveTo>
                  <a:lnTo>
                    <a:pt x="320" y="0"/>
                  </a:lnTo>
                  <a:moveTo>
                    <a:pt x="323" y="0"/>
                  </a:moveTo>
                  <a:lnTo>
                    <a:pt x="324" y="0"/>
                  </a:lnTo>
                  <a:moveTo>
                    <a:pt x="327" y="0"/>
                  </a:moveTo>
                  <a:lnTo>
                    <a:pt x="328" y="0"/>
                  </a:lnTo>
                  <a:moveTo>
                    <a:pt x="331" y="0"/>
                  </a:moveTo>
                  <a:lnTo>
                    <a:pt x="332" y="0"/>
                  </a:lnTo>
                  <a:moveTo>
                    <a:pt x="335" y="0"/>
                  </a:moveTo>
                  <a:lnTo>
                    <a:pt x="336" y="0"/>
                  </a:lnTo>
                  <a:moveTo>
                    <a:pt x="339" y="0"/>
                  </a:moveTo>
                  <a:lnTo>
                    <a:pt x="340" y="0"/>
                  </a:lnTo>
                  <a:moveTo>
                    <a:pt x="343" y="0"/>
                  </a:moveTo>
                  <a:lnTo>
                    <a:pt x="344" y="0"/>
                  </a:lnTo>
                  <a:moveTo>
                    <a:pt x="347" y="0"/>
                  </a:moveTo>
                  <a:lnTo>
                    <a:pt x="348" y="0"/>
                  </a:lnTo>
                  <a:moveTo>
                    <a:pt x="351" y="0"/>
                  </a:moveTo>
                  <a:lnTo>
                    <a:pt x="352" y="0"/>
                  </a:lnTo>
                  <a:moveTo>
                    <a:pt x="355" y="0"/>
                  </a:moveTo>
                  <a:lnTo>
                    <a:pt x="356" y="0"/>
                  </a:lnTo>
                  <a:moveTo>
                    <a:pt x="359" y="0"/>
                  </a:moveTo>
                  <a:lnTo>
                    <a:pt x="360" y="0"/>
                  </a:lnTo>
                  <a:moveTo>
                    <a:pt x="363" y="0"/>
                  </a:moveTo>
                  <a:lnTo>
                    <a:pt x="364" y="0"/>
                  </a:lnTo>
                  <a:moveTo>
                    <a:pt x="367" y="0"/>
                  </a:moveTo>
                  <a:lnTo>
                    <a:pt x="368" y="0"/>
                  </a:lnTo>
                  <a:moveTo>
                    <a:pt x="371" y="0"/>
                  </a:moveTo>
                  <a:lnTo>
                    <a:pt x="372" y="0"/>
                  </a:lnTo>
                  <a:moveTo>
                    <a:pt x="375" y="0"/>
                  </a:moveTo>
                  <a:lnTo>
                    <a:pt x="376" y="0"/>
                  </a:lnTo>
                  <a:moveTo>
                    <a:pt x="379" y="0"/>
                  </a:moveTo>
                  <a:lnTo>
                    <a:pt x="380" y="0"/>
                  </a:lnTo>
                  <a:moveTo>
                    <a:pt x="383" y="0"/>
                  </a:moveTo>
                  <a:lnTo>
                    <a:pt x="384" y="0"/>
                  </a:lnTo>
                  <a:moveTo>
                    <a:pt x="387" y="0"/>
                  </a:moveTo>
                  <a:lnTo>
                    <a:pt x="388" y="0"/>
                  </a:lnTo>
                  <a:moveTo>
                    <a:pt x="391" y="0"/>
                  </a:moveTo>
                  <a:lnTo>
                    <a:pt x="392" y="0"/>
                  </a:lnTo>
                  <a:moveTo>
                    <a:pt x="395" y="0"/>
                  </a:moveTo>
                  <a:lnTo>
                    <a:pt x="396" y="0"/>
                  </a:lnTo>
                  <a:moveTo>
                    <a:pt x="399" y="0"/>
                  </a:moveTo>
                  <a:lnTo>
                    <a:pt x="400" y="0"/>
                  </a:lnTo>
                  <a:moveTo>
                    <a:pt x="403" y="0"/>
                  </a:moveTo>
                  <a:lnTo>
                    <a:pt x="404" y="0"/>
                  </a:lnTo>
                  <a:moveTo>
                    <a:pt x="407" y="0"/>
                  </a:moveTo>
                  <a:lnTo>
                    <a:pt x="408" y="0"/>
                  </a:lnTo>
                  <a:moveTo>
                    <a:pt x="411" y="0"/>
                  </a:moveTo>
                  <a:lnTo>
                    <a:pt x="412" y="0"/>
                  </a:lnTo>
                  <a:moveTo>
                    <a:pt x="415" y="0"/>
                  </a:moveTo>
                  <a:lnTo>
                    <a:pt x="416" y="0"/>
                  </a:lnTo>
                  <a:moveTo>
                    <a:pt x="419" y="0"/>
                  </a:moveTo>
                  <a:lnTo>
                    <a:pt x="420" y="0"/>
                  </a:lnTo>
                  <a:moveTo>
                    <a:pt x="423" y="0"/>
                  </a:moveTo>
                  <a:lnTo>
                    <a:pt x="424" y="0"/>
                  </a:lnTo>
                  <a:moveTo>
                    <a:pt x="427" y="0"/>
                  </a:moveTo>
                  <a:lnTo>
                    <a:pt x="428" y="0"/>
                  </a:lnTo>
                  <a:moveTo>
                    <a:pt x="431" y="0"/>
                  </a:moveTo>
                  <a:lnTo>
                    <a:pt x="432" y="0"/>
                  </a:lnTo>
                  <a:moveTo>
                    <a:pt x="435" y="0"/>
                  </a:moveTo>
                  <a:lnTo>
                    <a:pt x="436" y="0"/>
                  </a:lnTo>
                  <a:moveTo>
                    <a:pt x="439" y="0"/>
                  </a:moveTo>
                  <a:lnTo>
                    <a:pt x="440" y="0"/>
                  </a:lnTo>
                  <a:moveTo>
                    <a:pt x="443" y="0"/>
                  </a:moveTo>
                  <a:lnTo>
                    <a:pt x="444" y="0"/>
                  </a:lnTo>
                  <a:moveTo>
                    <a:pt x="447" y="0"/>
                  </a:moveTo>
                  <a:lnTo>
                    <a:pt x="448" y="0"/>
                  </a:lnTo>
                  <a:moveTo>
                    <a:pt x="451" y="0"/>
                  </a:moveTo>
                  <a:lnTo>
                    <a:pt x="452" y="0"/>
                  </a:lnTo>
                  <a:moveTo>
                    <a:pt x="455" y="0"/>
                  </a:moveTo>
                  <a:lnTo>
                    <a:pt x="456" y="0"/>
                  </a:lnTo>
                  <a:moveTo>
                    <a:pt x="459" y="0"/>
                  </a:moveTo>
                  <a:lnTo>
                    <a:pt x="460" y="0"/>
                  </a:lnTo>
                  <a:moveTo>
                    <a:pt x="463" y="0"/>
                  </a:moveTo>
                  <a:lnTo>
                    <a:pt x="464" y="0"/>
                  </a:lnTo>
                  <a:moveTo>
                    <a:pt x="467" y="0"/>
                  </a:moveTo>
                  <a:lnTo>
                    <a:pt x="468" y="0"/>
                  </a:lnTo>
                  <a:moveTo>
                    <a:pt x="471" y="0"/>
                  </a:moveTo>
                  <a:lnTo>
                    <a:pt x="472" y="0"/>
                  </a:lnTo>
                  <a:moveTo>
                    <a:pt x="475" y="0"/>
                  </a:moveTo>
                  <a:lnTo>
                    <a:pt x="476" y="0"/>
                  </a:lnTo>
                  <a:moveTo>
                    <a:pt x="479" y="0"/>
                  </a:moveTo>
                  <a:lnTo>
                    <a:pt x="480" y="0"/>
                  </a:lnTo>
                  <a:moveTo>
                    <a:pt x="483" y="0"/>
                  </a:moveTo>
                  <a:lnTo>
                    <a:pt x="484" y="0"/>
                  </a:lnTo>
                  <a:moveTo>
                    <a:pt x="487" y="0"/>
                  </a:moveTo>
                  <a:lnTo>
                    <a:pt x="488" y="0"/>
                  </a:lnTo>
                  <a:moveTo>
                    <a:pt x="491" y="0"/>
                  </a:moveTo>
                  <a:lnTo>
                    <a:pt x="492" y="0"/>
                  </a:lnTo>
                  <a:moveTo>
                    <a:pt x="495" y="0"/>
                  </a:moveTo>
                  <a:lnTo>
                    <a:pt x="496" y="0"/>
                  </a:lnTo>
                  <a:moveTo>
                    <a:pt x="499" y="0"/>
                  </a:moveTo>
                  <a:lnTo>
                    <a:pt x="500" y="0"/>
                  </a:lnTo>
                  <a:moveTo>
                    <a:pt x="503" y="0"/>
                  </a:moveTo>
                  <a:lnTo>
                    <a:pt x="504" y="0"/>
                  </a:lnTo>
                  <a:moveTo>
                    <a:pt x="507" y="0"/>
                  </a:moveTo>
                  <a:lnTo>
                    <a:pt x="508" y="0"/>
                  </a:lnTo>
                  <a:moveTo>
                    <a:pt x="511" y="0"/>
                  </a:moveTo>
                  <a:lnTo>
                    <a:pt x="512" y="0"/>
                  </a:lnTo>
                  <a:moveTo>
                    <a:pt x="515" y="0"/>
                  </a:moveTo>
                  <a:lnTo>
                    <a:pt x="516" y="0"/>
                  </a:lnTo>
                  <a:moveTo>
                    <a:pt x="519" y="0"/>
                  </a:moveTo>
                  <a:lnTo>
                    <a:pt x="520" y="0"/>
                  </a:lnTo>
                  <a:moveTo>
                    <a:pt x="523" y="0"/>
                  </a:moveTo>
                  <a:lnTo>
                    <a:pt x="524" y="0"/>
                  </a:lnTo>
                  <a:moveTo>
                    <a:pt x="527" y="0"/>
                  </a:moveTo>
                  <a:lnTo>
                    <a:pt x="528" y="0"/>
                  </a:lnTo>
                  <a:moveTo>
                    <a:pt x="531" y="0"/>
                  </a:moveTo>
                  <a:lnTo>
                    <a:pt x="532" y="0"/>
                  </a:lnTo>
                  <a:moveTo>
                    <a:pt x="535" y="0"/>
                  </a:moveTo>
                  <a:lnTo>
                    <a:pt x="536" y="0"/>
                  </a:lnTo>
                  <a:moveTo>
                    <a:pt x="539" y="0"/>
                  </a:moveTo>
                  <a:lnTo>
                    <a:pt x="540" y="0"/>
                  </a:lnTo>
                  <a:moveTo>
                    <a:pt x="543" y="0"/>
                  </a:moveTo>
                  <a:lnTo>
                    <a:pt x="544" y="0"/>
                  </a:lnTo>
                  <a:moveTo>
                    <a:pt x="547" y="0"/>
                  </a:moveTo>
                  <a:lnTo>
                    <a:pt x="548" y="0"/>
                  </a:lnTo>
                  <a:moveTo>
                    <a:pt x="551" y="0"/>
                  </a:moveTo>
                  <a:lnTo>
                    <a:pt x="552" y="0"/>
                  </a:lnTo>
                  <a:moveTo>
                    <a:pt x="555" y="0"/>
                  </a:moveTo>
                  <a:lnTo>
                    <a:pt x="556" y="0"/>
                  </a:lnTo>
                  <a:moveTo>
                    <a:pt x="559" y="0"/>
                  </a:moveTo>
                  <a:lnTo>
                    <a:pt x="560" y="0"/>
                  </a:lnTo>
                  <a:moveTo>
                    <a:pt x="563" y="0"/>
                  </a:moveTo>
                  <a:lnTo>
                    <a:pt x="564" y="0"/>
                  </a:lnTo>
                  <a:moveTo>
                    <a:pt x="567" y="0"/>
                  </a:moveTo>
                  <a:lnTo>
                    <a:pt x="568" y="0"/>
                  </a:lnTo>
                  <a:moveTo>
                    <a:pt x="571" y="0"/>
                  </a:moveTo>
                  <a:lnTo>
                    <a:pt x="572" y="0"/>
                  </a:lnTo>
                  <a:moveTo>
                    <a:pt x="575" y="0"/>
                  </a:moveTo>
                  <a:lnTo>
                    <a:pt x="576" y="0"/>
                  </a:lnTo>
                  <a:moveTo>
                    <a:pt x="579" y="0"/>
                  </a:moveTo>
                  <a:lnTo>
                    <a:pt x="580" y="0"/>
                  </a:lnTo>
                  <a:moveTo>
                    <a:pt x="583" y="0"/>
                  </a:moveTo>
                  <a:lnTo>
                    <a:pt x="584" y="0"/>
                  </a:lnTo>
                  <a:moveTo>
                    <a:pt x="587" y="0"/>
                  </a:moveTo>
                  <a:lnTo>
                    <a:pt x="588" y="0"/>
                  </a:lnTo>
                  <a:moveTo>
                    <a:pt x="591" y="0"/>
                  </a:moveTo>
                  <a:lnTo>
                    <a:pt x="592" y="0"/>
                  </a:lnTo>
                  <a:moveTo>
                    <a:pt x="595" y="0"/>
                  </a:moveTo>
                  <a:lnTo>
                    <a:pt x="596" y="0"/>
                  </a:lnTo>
                  <a:moveTo>
                    <a:pt x="599" y="0"/>
                  </a:moveTo>
                  <a:lnTo>
                    <a:pt x="600" y="0"/>
                  </a:lnTo>
                  <a:moveTo>
                    <a:pt x="603" y="0"/>
                  </a:moveTo>
                  <a:lnTo>
                    <a:pt x="604" y="0"/>
                  </a:lnTo>
                  <a:moveTo>
                    <a:pt x="607" y="0"/>
                  </a:moveTo>
                  <a:lnTo>
                    <a:pt x="608" y="0"/>
                  </a:lnTo>
                  <a:moveTo>
                    <a:pt x="611" y="0"/>
                  </a:moveTo>
                  <a:lnTo>
                    <a:pt x="612" y="0"/>
                  </a:lnTo>
                  <a:moveTo>
                    <a:pt x="615" y="0"/>
                  </a:moveTo>
                  <a:lnTo>
                    <a:pt x="616" y="0"/>
                  </a:lnTo>
                  <a:moveTo>
                    <a:pt x="619" y="0"/>
                  </a:moveTo>
                  <a:lnTo>
                    <a:pt x="620" y="0"/>
                  </a:lnTo>
                  <a:moveTo>
                    <a:pt x="623" y="0"/>
                  </a:moveTo>
                  <a:lnTo>
                    <a:pt x="624" y="0"/>
                  </a:lnTo>
                  <a:moveTo>
                    <a:pt x="627" y="0"/>
                  </a:moveTo>
                  <a:lnTo>
                    <a:pt x="628" y="0"/>
                  </a:lnTo>
                  <a:moveTo>
                    <a:pt x="631" y="0"/>
                  </a:moveTo>
                  <a:lnTo>
                    <a:pt x="632" y="0"/>
                  </a:lnTo>
                  <a:moveTo>
                    <a:pt x="635" y="0"/>
                  </a:moveTo>
                  <a:lnTo>
                    <a:pt x="636" y="0"/>
                  </a:lnTo>
                  <a:moveTo>
                    <a:pt x="639" y="0"/>
                  </a:moveTo>
                  <a:lnTo>
                    <a:pt x="640" y="0"/>
                  </a:lnTo>
                  <a:moveTo>
                    <a:pt x="643" y="0"/>
                  </a:moveTo>
                  <a:lnTo>
                    <a:pt x="644" y="0"/>
                  </a:lnTo>
                  <a:moveTo>
                    <a:pt x="647" y="0"/>
                  </a:moveTo>
                  <a:lnTo>
                    <a:pt x="648" y="0"/>
                  </a:lnTo>
                  <a:moveTo>
                    <a:pt x="651" y="0"/>
                  </a:moveTo>
                  <a:lnTo>
                    <a:pt x="652" y="0"/>
                  </a:lnTo>
                  <a:moveTo>
                    <a:pt x="655" y="0"/>
                  </a:moveTo>
                  <a:lnTo>
                    <a:pt x="656" y="0"/>
                  </a:lnTo>
                  <a:moveTo>
                    <a:pt x="659" y="0"/>
                  </a:moveTo>
                  <a:lnTo>
                    <a:pt x="660" y="0"/>
                  </a:lnTo>
                  <a:moveTo>
                    <a:pt x="663" y="0"/>
                  </a:moveTo>
                  <a:lnTo>
                    <a:pt x="664" y="0"/>
                  </a:lnTo>
                  <a:moveTo>
                    <a:pt x="667" y="0"/>
                  </a:moveTo>
                  <a:lnTo>
                    <a:pt x="668" y="0"/>
                  </a:lnTo>
                  <a:moveTo>
                    <a:pt x="671" y="0"/>
                  </a:moveTo>
                  <a:lnTo>
                    <a:pt x="672" y="0"/>
                  </a:lnTo>
                  <a:moveTo>
                    <a:pt x="675" y="0"/>
                  </a:moveTo>
                  <a:lnTo>
                    <a:pt x="676" y="0"/>
                  </a:lnTo>
                  <a:moveTo>
                    <a:pt x="679" y="0"/>
                  </a:moveTo>
                  <a:lnTo>
                    <a:pt x="680" y="0"/>
                  </a:lnTo>
                  <a:moveTo>
                    <a:pt x="683" y="0"/>
                  </a:moveTo>
                  <a:lnTo>
                    <a:pt x="684" y="0"/>
                  </a:lnTo>
                  <a:moveTo>
                    <a:pt x="687" y="0"/>
                  </a:moveTo>
                  <a:lnTo>
                    <a:pt x="688" y="0"/>
                  </a:lnTo>
                  <a:moveTo>
                    <a:pt x="691" y="0"/>
                  </a:moveTo>
                  <a:lnTo>
                    <a:pt x="692" y="0"/>
                  </a:lnTo>
                  <a:moveTo>
                    <a:pt x="695" y="0"/>
                  </a:moveTo>
                  <a:lnTo>
                    <a:pt x="696" y="0"/>
                  </a:lnTo>
                  <a:moveTo>
                    <a:pt x="699" y="0"/>
                  </a:moveTo>
                  <a:lnTo>
                    <a:pt x="700" y="0"/>
                  </a:lnTo>
                  <a:moveTo>
                    <a:pt x="703" y="0"/>
                  </a:moveTo>
                  <a:lnTo>
                    <a:pt x="704" y="0"/>
                  </a:lnTo>
                  <a:moveTo>
                    <a:pt x="707" y="0"/>
                  </a:moveTo>
                  <a:lnTo>
                    <a:pt x="708" y="0"/>
                  </a:lnTo>
                  <a:moveTo>
                    <a:pt x="711" y="0"/>
                  </a:moveTo>
                  <a:lnTo>
                    <a:pt x="712" y="0"/>
                  </a:lnTo>
                  <a:moveTo>
                    <a:pt x="715" y="0"/>
                  </a:moveTo>
                  <a:lnTo>
                    <a:pt x="716" y="0"/>
                  </a:lnTo>
                  <a:moveTo>
                    <a:pt x="719" y="0"/>
                  </a:moveTo>
                  <a:lnTo>
                    <a:pt x="720" y="0"/>
                  </a:lnTo>
                  <a:moveTo>
                    <a:pt x="723" y="0"/>
                  </a:moveTo>
                  <a:lnTo>
                    <a:pt x="724" y="0"/>
                  </a:lnTo>
                  <a:moveTo>
                    <a:pt x="727" y="0"/>
                  </a:moveTo>
                  <a:lnTo>
                    <a:pt x="728" y="0"/>
                  </a:lnTo>
                  <a:moveTo>
                    <a:pt x="731" y="0"/>
                  </a:moveTo>
                  <a:lnTo>
                    <a:pt x="732" y="0"/>
                  </a:lnTo>
                  <a:moveTo>
                    <a:pt x="735" y="0"/>
                  </a:moveTo>
                  <a:lnTo>
                    <a:pt x="736" y="0"/>
                  </a:lnTo>
                  <a:moveTo>
                    <a:pt x="739" y="0"/>
                  </a:moveTo>
                  <a:lnTo>
                    <a:pt x="740" y="0"/>
                  </a:lnTo>
                  <a:moveTo>
                    <a:pt x="743" y="0"/>
                  </a:moveTo>
                  <a:lnTo>
                    <a:pt x="744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9" name="Freeform 39"/>
            <p:cNvSpPr>
              <a:spLocks noEditPoints="1"/>
            </p:cNvSpPr>
            <p:nvPr/>
          </p:nvSpPr>
          <p:spPr bwMode="auto">
            <a:xfrm>
              <a:off x="3101" y="618"/>
              <a:ext cx="1" cy="2753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73"/>
                </a:cxn>
                <a:cxn ang="0">
                  <a:pos x="0" y="564"/>
                </a:cxn>
                <a:cxn ang="0">
                  <a:pos x="0" y="553"/>
                </a:cxn>
                <a:cxn ang="0">
                  <a:pos x="0" y="544"/>
                </a:cxn>
                <a:cxn ang="0">
                  <a:pos x="0" y="533"/>
                </a:cxn>
                <a:cxn ang="0">
                  <a:pos x="0" y="524"/>
                </a:cxn>
                <a:cxn ang="0">
                  <a:pos x="0" y="513"/>
                </a:cxn>
                <a:cxn ang="0">
                  <a:pos x="0" y="504"/>
                </a:cxn>
                <a:cxn ang="0">
                  <a:pos x="0" y="493"/>
                </a:cxn>
                <a:cxn ang="0">
                  <a:pos x="0" y="484"/>
                </a:cxn>
                <a:cxn ang="0">
                  <a:pos x="0" y="473"/>
                </a:cxn>
                <a:cxn ang="0">
                  <a:pos x="0" y="464"/>
                </a:cxn>
                <a:cxn ang="0">
                  <a:pos x="0" y="453"/>
                </a:cxn>
                <a:cxn ang="0">
                  <a:pos x="0" y="444"/>
                </a:cxn>
                <a:cxn ang="0">
                  <a:pos x="0" y="433"/>
                </a:cxn>
                <a:cxn ang="0">
                  <a:pos x="0" y="424"/>
                </a:cxn>
                <a:cxn ang="0">
                  <a:pos x="0" y="413"/>
                </a:cxn>
                <a:cxn ang="0">
                  <a:pos x="0" y="404"/>
                </a:cxn>
                <a:cxn ang="0">
                  <a:pos x="0" y="393"/>
                </a:cxn>
                <a:cxn ang="0">
                  <a:pos x="0" y="384"/>
                </a:cxn>
                <a:cxn ang="0">
                  <a:pos x="0" y="373"/>
                </a:cxn>
                <a:cxn ang="0">
                  <a:pos x="0" y="364"/>
                </a:cxn>
                <a:cxn ang="0">
                  <a:pos x="0" y="353"/>
                </a:cxn>
                <a:cxn ang="0">
                  <a:pos x="0" y="344"/>
                </a:cxn>
                <a:cxn ang="0">
                  <a:pos x="0" y="333"/>
                </a:cxn>
                <a:cxn ang="0">
                  <a:pos x="0" y="324"/>
                </a:cxn>
                <a:cxn ang="0">
                  <a:pos x="0" y="313"/>
                </a:cxn>
                <a:cxn ang="0">
                  <a:pos x="0" y="304"/>
                </a:cxn>
                <a:cxn ang="0">
                  <a:pos x="0" y="293"/>
                </a:cxn>
                <a:cxn ang="0">
                  <a:pos x="0" y="284"/>
                </a:cxn>
                <a:cxn ang="0">
                  <a:pos x="0" y="273"/>
                </a:cxn>
                <a:cxn ang="0">
                  <a:pos x="0" y="264"/>
                </a:cxn>
                <a:cxn ang="0">
                  <a:pos x="0" y="253"/>
                </a:cxn>
                <a:cxn ang="0">
                  <a:pos x="0" y="244"/>
                </a:cxn>
                <a:cxn ang="0">
                  <a:pos x="0" y="233"/>
                </a:cxn>
                <a:cxn ang="0">
                  <a:pos x="0" y="224"/>
                </a:cxn>
                <a:cxn ang="0">
                  <a:pos x="0" y="213"/>
                </a:cxn>
                <a:cxn ang="0">
                  <a:pos x="0" y="204"/>
                </a:cxn>
                <a:cxn ang="0">
                  <a:pos x="0" y="193"/>
                </a:cxn>
                <a:cxn ang="0">
                  <a:pos x="0" y="184"/>
                </a:cxn>
                <a:cxn ang="0">
                  <a:pos x="0" y="173"/>
                </a:cxn>
                <a:cxn ang="0">
                  <a:pos x="0" y="164"/>
                </a:cxn>
                <a:cxn ang="0">
                  <a:pos x="0" y="153"/>
                </a:cxn>
                <a:cxn ang="0">
                  <a:pos x="0" y="144"/>
                </a:cxn>
                <a:cxn ang="0">
                  <a:pos x="0" y="133"/>
                </a:cxn>
                <a:cxn ang="0">
                  <a:pos x="0" y="124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0" y="93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3"/>
                </a:cxn>
                <a:cxn ang="0">
                  <a:pos x="0" y="4"/>
                </a:cxn>
              </a:cxnLst>
              <a:rect l="0" t="0" r="r" b="b"/>
              <a:pathLst>
                <a:path h="592">
                  <a:moveTo>
                    <a:pt x="0" y="589"/>
                  </a:moveTo>
                  <a:lnTo>
                    <a:pt x="0" y="588"/>
                  </a:lnTo>
                  <a:moveTo>
                    <a:pt x="0" y="585"/>
                  </a:moveTo>
                  <a:lnTo>
                    <a:pt x="0" y="584"/>
                  </a:lnTo>
                  <a:moveTo>
                    <a:pt x="0" y="581"/>
                  </a:moveTo>
                  <a:lnTo>
                    <a:pt x="0" y="580"/>
                  </a:lnTo>
                  <a:moveTo>
                    <a:pt x="0" y="577"/>
                  </a:moveTo>
                  <a:lnTo>
                    <a:pt x="0" y="576"/>
                  </a:lnTo>
                  <a:moveTo>
                    <a:pt x="0" y="573"/>
                  </a:moveTo>
                  <a:lnTo>
                    <a:pt x="0" y="572"/>
                  </a:lnTo>
                  <a:moveTo>
                    <a:pt x="0" y="569"/>
                  </a:moveTo>
                  <a:lnTo>
                    <a:pt x="0" y="568"/>
                  </a:lnTo>
                  <a:moveTo>
                    <a:pt x="0" y="565"/>
                  </a:moveTo>
                  <a:lnTo>
                    <a:pt x="0" y="564"/>
                  </a:lnTo>
                  <a:moveTo>
                    <a:pt x="0" y="561"/>
                  </a:moveTo>
                  <a:lnTo>
                    <a:pt x="0" y="560"/>
                  </a:lnTo>
                  <a:moveTo>
                    <a:pt x="0" y="557"/>
                  </a:moveTo>
                  <a:lnTo>
                    <a:pt x="0" y="556"/>
                  </a:lnTo>
                  <a:moveTo>
                    <a:pt x="0" y="553"/>
                  </a:moveTo>
                  <a:lnTo>
                    <a:pt x="0" y="552"/>
                  </a:lnTo>
                  <a:moveTo>
                    <a:pt x="0" y="549"/>
                  </a:moveTo>
                  <a:lnTo>
                    <a:pt x="0" y="548"/>
                  </a:lnTo>
                  <a:moveTo>
                    <a:pt x="0" y="545"/>
                  </a:moveTo>
                  <a:lnTo>
                    <a:pt x="0" y="544"/>
                  </a:lnTo>
                  <a:moveTo>
                    <a:pt x="0" y="541"/>
                  </a:moveTo>
                  <a:lnTo>
                    <a:pt x="0" y="540"/>
                  </a:lnTo>
                  <a:moveTo>
                    <a:pt x="0" y="537"/>
                  </a:moveTo>
                  <a:lnTo>
                    <a:pt x="0" y="536"/>
                  </a:lnTo>
                  <a:moveTo>
                    <a:pt x="0" y="533"/>
                  </a:moveTo>
                  <a:lnTo>
                    <a:pt x="0" y="532"/>
                  </a:lnTo>
                  <a:moveTo>
                    <a:pt x="0" y="529"/>
                  </a:moveTo>
                  <a:lnTo>
                    <a:pt x="0" y="528"/>
                  </a:lnTo>
                  <a:moveTo>
                    <a:pt x="0" y="525"/>
                  </a:moveTo>
                  <a:lnTo>
                    <a:pt x="0" y="524"/>
                  </a:lnTo>
                  <a:moveTo>
                    <a:pt x="0" y="521"/>
                  </a:moveTo>
                  <a:lnTo>
                    <a:pt x="0" y="520"/>
                  </a:lnTo>
                  <a:moveTo>
                    <a:pt x="0" y="517"/>
                  </a:moveTo>
                  <a:lnTo>
                    <a:pt x="0" y="516"/>
                  </a:lnTo>
                  <a:moveTo>
                    <a:pt x="0" y="513"/>
                  </a:moveTo>
                  <a:lnTo>
                    <a:pt x="0" y="512"/>
                  </a:lnTo>
                  <a:moveTo>
                    <a:pt x="0" y="509"/>
                  </a:moveTo>
                  <a:lnTo>
                    <a:pt x="0" y="508"/>
                  </a:lnTo>
                  <a:moveTo>
                    <a:pt x="0" y="505"/>
                  </a:moveTo>
                  <a:lnTo>
                    <a:pt x="0" y="504"/>
                  </a:lnTo>
                  <a:moveTo>
                    <a:pt x="0" y="501"/>
                  </a:moveTo>
                  <a:lnTo>
                    <a:pt x="0" y="500"/>
                  </a:lnTo>
                  <a:moveTo>
                    <a:pt x="0" y="497"/>
                  </a:moveTo>
                  <a:lnTo>
                    <a:pt x="0" y="496"/>
                  </a:lnTo>
                  <a:moveTo>
                    <a:pt x="0" y="493"/>
                  </a:moveTo>
                  <a:lnTo>
                    <a:pt x="0" y="492"/>
                  </a:lnTo>
                  <a:moveTo>
                    <a:pt x="0" y="489"/>
                  </a:moveTo>
                  <a:lnTo>
                    <a:pt x="0" y="488"/>
                  </a:lnTo>
                  <a:moveTo>
                    <a:pt x="0" y="485"/>
                  </a:moveTo>
                  <a:lnTo>
                    <a:pt x="0" y="484"/>
                  </a:lnTo>
                  <a:moveTo>
                    <a:pt x="0" y="481"/>
                  </a:moveTo>
                  <a:lnTo>
                    <a:pt x="0" y="480"/>
                  </a:lnTo>
                  <a:moveTo>
                    <a:pt x="0" y="477"/>
                  </a:moveTo>
                  <a:lnTo>
                    <a:pt x="0" y="476"/>
                  </a:lnTo>
                  <a:moveTo>
                    <a:pt x="0" y="473"/>
                  </a:moveTo>
                  <a:lnTo>
                    <a:pt x="0" y="472"/>
                  </a:lnTo>
                  <a:moveTo>
                    <a:pt x="0" y="469"/>
                  </a:moveTo>
                  <a:lnTo>
                    <a:pt x="0" y="468"/>
                  </a:lnTo>
                  <a:moveTo>
                    <a:pt x="0" y="465"/>
                  </a:moveTo>
                  <a:lnTo>
                    <a:pt x="0" y="464"/>
                  </a:lnTo>
                  <a:moveTo>
                    <a:pt x="0" y="461"/>
                  </a:moveTo>
                  <a:lnTo>
                    <a:pt x="0" y="460"/>
                  </a:lnTo>
                  <a:moveTo>
                    <a:pt x="0" y="457"/>
                  </a:moveTo>
                  <a:lnTo>
                    <a:pt x="0" y="456"/>
                  </a:lnTo>
                  <a:moveTo>
                    <a:pt x="0" y="453"/>
                  </a:moveTo>
                  <a:lnTo>
                    <a:pt x="0" y="452"/>
                  </a:lnTo>
                  <a:moveTo>
                    <a:pt x="0" y="449"/>
                  </a:moveTo>
                  <a:lnTo>
                    <a:pt x="0" y="448"/>
                  </a:lnTo>
                  <a:moveTo>
                    <a:pt x="0" y="445"/>
                  </a:moveTo>
                  <a:lnTo>
                    <a:pt x="0" y="444"/>
                  </a:lnTo>
                  <a:moveTo>
                    <a:pt x="0" y="441"/>
                  </a:moveTo>
                  <a:lnTo>
                    <a:pt x="0" y="440"/>
                  </a:lnTo>
                  <a:moveTo>
                    <a:pt x="0" y="437"/>
                  </a:moveTo>
                  <a:lnTo>
                    <a:pt x="0" y="436"/>
                  </a:lnTo>
                  <a:moveTo>
                    <a:pt x="0" y="433"/>
                  </a:moveTo>
                  <a:lnTo>
                    <a:pt x="0" y="432"/>
                  </a:lnTo>
                  <a:moveTo>
                    <a:pt x="0" y="429"/>
                  </a:moveTo>
                  <a:lnTo>
                    <a:pt x="0" y="428"/>
                  </a:lnTo>
                  <a:moveTo>
                    <a:pt x="0" y="425"/>
                  </a:moveTo>
                  <a:lnTo>
                    <a:pt x="0" y="424"/>
                  </a:lnTo>
                  <a:moveTo>
                    <a:pt x="0" y="421"/>
                  </a:moveTo>
                  <a:lnTo>
                    <a:pt x="0" y="420"/>
                  </a:lnTo>
                  <a:moveTo>
                    <a:pt x="0" y="417"/>
                  </a:moveTo>
                  <a:lnTo>
                    <a:pt x="0" y="416"/>
                  </a:lnTo>
                  <a:moveTo>
                    <a:pt x="0" y="413"/>
                  </a:moveTo>
                  <a:lnTo>
                    <a:pt x="0" y="412"/>
                  </a:lnTo>
                  <a:moveTo>
                    <a:pt x="0" y="409"/>
                  </a:moveTo>
                  <a:lnTo>
                    <a:pt x="0" y="408"/>
                  </a:lnTo>
                  <a:moveTo>
                    <a:pt x="0" y="405"/>
                  </a:moveTo>
                  <a:lnTo>
                    <a:pt x="0" y="404"/>
                  </a:lnTo>
                  <a:moveTo>
                    <a:pt x="0" y="401"/>
                  </a:moveTo>
                  <a:lnTo>
                    <a:pt x="0" y="400"/>
                  </a:lnTo>
                  <a:moveTo>
                    <a:pt x="0" y="397"/>
                  </a:moveTo>
                  <a:lnTo>
                    <a:pt x="0" y="396"/>
                  </a:lnTo>
                  <a:moveTo>
                    <a:pt x="0" y="393"/>
                  </a:moveTo>
                  <a:lnTo>
                    <a:pt x="0" y="392"/>
                  </a:lnTo>
                  <a:moveTo>
                    <a:pt x="0" y="389"/>
                  </a:moveTo>
                  <a:lnTo>
                    <a:pt x="0" y="388"/>
                  </a:lnTo>
                  <a:moveTo>
                    <a:pt x="0" y="385"/>
                  </a:moveTo>
                  <a:lnTo>
                    <a:pt x="0" y="384"/>
                  </a:lnTo>
                  <a:moveTo>
                    <a:pt x="0" y="381"/>
                  </a:moveTo>
                  <a:lnTo>
                    <a:pt x="0" y="380"/>
                  </a:lnTo>
                  <a:moveTo>
                    <a:pt x="0" y="377"/>
                  </a:moveTo>
                  <a:lnTo>
                    <a:pt x="0" y="376"/>
                  </a:lnTo>
                  <a:moveTo>
                    <a:pt x="0" y="373"/>
                  </a:moveTo>
                  <a:lnTo>
                    <a:pt x="0" y="372"/>
                  </a:lnTo>
                  <a:moveTo>
                    <a:pt x="0" y="369"/>
                  </a:moveTo>
                  <a:lnTo>
                    <a:pt x="0" y="368"/>
                  </a:lnTo>
                  <a:moveTo>
                    <a:pt x="0" y="365"/>
                  </a:moveTo>
                  <a:lnTo>
                    <a:pt x="0" y="364"/>
                  </a:lnTo>
                  <a:moveTo>
                    <a:pt x="0" y="361"/>
                  </a:moveTo>
                  <a:lnTo>
                    <a:pt x="0" y="360"/>
                  </a:lnTo>
                  <a:moveTo>
                    <a:pt x="0" y="357"/>
                  </a:moveTo>
                  <a:lnTo>
                    <a:pt x="0" y="356"/>
                  </a:lnTo>
                  <a:moveTo>
                    <a:pt x="0" y="353"/>
                  </a:moveTo>
                  <a:lnTo>
                    <a:pt x="0" y="352"/>
                  </a:lnTo>
                  <a:moveTo>
                    <a:pt x="0" y="349"/>
                  </a:moveTo>
                  <a:lnTo>
                    <a:pt x="0" y="348"/>
                  </a:lnTo>
                  <a:moveTo>
                    <a:pt x="0" y="345"/>
                  </a:moveTo>
                  <a:lnTo>
                    <a:pt x="0" y="344"/>
                  </a:lnTo>
                  <a:moveTo>
                    <a:pt x="0" y="341"/>
                  </a:moveTo>
                  <a:lnTo>
                    <a:pt x="0" y="340"/>
                  </a:lnTo>
                  <a:moveTo>
                    <a:pt x="0" y="337"/>
                  </a:moveTo>
                  <a:lnTo>
                    <a:pt x="0" y="336"/>
                  </a:lnTo>
                  <a:moveTo>
                    <a:pt x="0" y="333"/>
                  </a:moveTo>
                  <a:lnTo>
                    <a:pt x="0" y="332"/>
                  </a:lnTo>
                  <a:moveTo>
                    <a:pt x="0" y="329"/>
                  </a:moveTo>
                  <a:lnTo>
                    <a:pt x="0" y="328"/>
                  </a:lnTo>
                  <a:moveTo>
                    <a:pt x="0" y="325"/>
                  </a:moveTo>
                  <a:lnTo>
                    <a:pt x="0" y="324"/>
                  </a:lnTo>
                  <a:moveTo>
                    <a:pt x="0" y="321"/>
                  </a:moveTo>
                  <a:lnTo>
                    <a:pt x="0" y="320"/>
                  </a:lnTo>
                  <a:moveTo>
                    <a:pt x="0" y="317"/>
                  </a:moveTo>
                  <a:lnTo>
                    <a:pt x="0" y="316"/>
                  </a:lnTo>
                  <a:moveTo>
                    <a:pt x="0" y="313"/>
                  </a:moveTo>
                  <a:lnTo>
                    <a:pt x="0" y="312"/>
                  </a:lnTo>
                  <a:moveTo>
                    <a:pt x="0" y="309"/>
                  </a:moveTo>
                  <a:lnTo>
                    <a:pt x="0" y="308"/>
                  </a:lnTo>
                  <a:moveTo>
                    <a:pt x="0" y="305"/>
                  </a:moveTo>
                  <a:lnTo>
                    <a:pt x="0" y="304"/>
                  </a:lnTo>
                  <a:moveTo>
                    <a:pt x="0" y="301"/>
                  </a:moveTo>
                  <a:lnTo>
                    <a:pt x="0" y="300"/>
                  </a:lnTo>
                  <a:moveTo>
                    <a:pt x="0" y="297"/>
                  </a:moveTo>
                  <a:lnTo>
                    <a:pt x="0" y="296"/>
                  </a:lnTo>
                  <a:moveTo>
                    <a:pt x="0" y="293"/>
                  </a:moveTo>
                  <a:lnTo>
                    <a:pt x="0" y="292"/>
                  </a:lnTo>
                  <a:moveTo>
                    <a:pt x="0" y="289"/>
                  </a:moveTo>
                  <a:lnTo>
                    <a:pt x="0" y="288"/>
                  </a:lnTo>
                  <a:moveTo>
                    <a:pt x="0" y="285"/>
                  </a:moveTo>
                  <a:lnTo>
                    <a:pt x="0" y="284"/>
                  </a:lnTo>
                  <a:moveTo>
                    <a:pt x="0" y="281"/>
                  </a:moveTo>
                  <a:lnTo>
                    <a:pt x="0" y="280"/>
                  </a:lnTo>
                  <a:moveTo>
                    <a:pt x="0" y="277"/>
                  </a:moveTo>
                  <a:lnTo>
                    <a:pt x="0" y="276"/>
                  </a:lnTo>
                  <a:moveTo>
                    <a:pt x="0" y="273"/>
                  </a:moveTo>
                  <a:lnTo>
                    <a:pt x="0" y="272"/>
                  </a:lnTo>
                  <a:moveTo>
                    <a:pt x="0" y="269"/>
                  </a:moveTo>
                  <a:lnTo>
                    <a:pt x="0" y="268"/>
                  </a:lnTo>
                  <a:moveTo>
                    <a:pt x="0" y="265"/>
                  </a:moveTo>
                  <a:lnTo>
                    <a:pt x="0" y="264"/>
                  </a:lnTo>
                  <a:moveTo>
                    <a:pt x="0" y="261"/>
                  </a:moveTo>
                  <a:lnTo>
                    <a:pt x="0" y="260"/>
                  </a:lnTo>
                  <a:moveTo>
                    <a:pt x="0" y="257"/>
                  </a:moveTo>
                  <a:lnTo>
                    <a:pt x="0" y="256"/>
                  </a:lnTo>
                  <a:moveTo>
                    <a:pt x="0" y="253"/>
                  </a:moveTo>
                  <a:lnTo>
                    <a:pt x="0" y="252"/>
                  </a:lnTo>
                  <a:moveTo>
                    <a:pt x="0" y="249"/>
                  </a:moveTo>
                  <a:lnTo>
                    <a:pt x="0" y="248"/>
                  </a:lnTo>
                  <a:moveTo>
                    <a:pt x="0" y="245"/>
                  </a:moveTo>
                  <a:lnTo>
                    <a:pt x="0" y="244"/>
                  </a:lnTo>
                  <a:moveTo>
                    <a:pt x="0" y="241"/>
                  </a:moveTo>
                  <a:lnTo>
                    <a:pt x="0" y="240"/>
                  </a:lnTo>
                  <a:moveTo>
                    <a:pt x="0" y="237"/>
                  </a:moveTo>
                  <a:lnTo>
                    <a:pt x="0" y="236"/>
                  </a:lnTo>
                  <a:moveTo>
                    <a:pt x="0" y="233"/>
                  </a:moveTo>
                  <a:lnTo>
                    <a:pt x="0" y="232"/>
                  </a:lnTo>
                  <a:moveTo>
                    <a:pt x="0" y="229"/>
                  </a:moveTo>
                  <a:lnTo>
                    <a:pt x="0" y="228"/>
                  </a:lnTo>
                  <a:moveTo>
                    <a:pt x="0" y="225"/>
                  </a:moveTo>
                  <a:lnTo>
                    <a:pt x="0" y="224"/>
                  </a:lnTo>
                  <a:moveTo>
                    <a:pt x="0" y="221"/>
                  </a:moveTo>
                  <a:lnTo>
                    <a:pt x="0" y="220"/>
                  </a:lnTo>
                  <a:moveTo>
                    <a:pt x="0" y="217"/>
                  </a:moveTo>
                  <a:lnTo>
                    <a:pt x="0" y="216"/>
                  </a:lnTo>
                  <a:moveTo>
                    <a:pt x="0" y="213"/>
                  </a:moveTo>
                  <a:lnTo>
                    <a:pt x="0" y="212"/>
                  </a:lnTo>
                  <a:moveTo>
                    <a:pt x="0" y="209"/>
                  </a:moveTo>
                  <a:lnTo>
                    <a:pt x="0" y="208"/>
                  </a:lnTo>
                  <a:moveTo>
                    <a:pt x="0" y="205"/>
                  </a:moveTo>
                  <a:lnTo>
                    <a:pt x="0" y="204"/>
                  </a:lnTo>
                  <a:moveTo>
                    <a:pt x="0" y="201"/>
                  </a:moveTo>
                  <a:lnTo>
                    <a:pt x="0" y="200"/>
                  </a:lnTo>
                  <a:moveTo>
                    <a:pt x="0" y="197"/>
                  </a:moveTo>
                  <a:lnTo>
                    <a:pt x="0" y="196"/>
                  </a:lnTo>
                  <a:moveTo>
                    <a:pt x="0" y="193"/>
                  </a:moveTo>
                  <a:lnTo>
                    <a:pt x="0" y="192"/>
                  </a:lnTo>
                  <a:moveTo>
                    <a:pt x="0" y="189"/>
                  </a:moveTo>
                  <a:lnTo>
                    <a:pt x="0" y="188"/>
                  </a:lnTo>
                  <a:moveTo>
                    <a:pt x="0" y="185"/>
                  </a:moveTo>
                  <a:lnTo>
                    <a:pt x="0" y="184"/>
                  </a:lnTo>
                  <a:moveTo>
                    <a:pt x="0" y="181"/>
                  </a:moveTo>
                  <a:lnTo>
                    <a:pt x="0" y="180"/>
                  </a:lnTo>
                  <a:moveTo>
                    <a:pt x="0" y="177"/>
                  </a:moveTo>
                  <a:lnTo>
                    <a:pt x="0" y="176"/>
                  </a:lnTo>
                  <a:moveTo>
                    <a:pt x="0" y="173"/>
                  </a:moveTo>
                  <a:lnTo>
                    <a:pt x="0" y="172"/>
                  </a:lnTo>
                  <a:moveTo>
                    <a:pt x="0" y="169"/>
                  </a:moveTo>
                  <a:lnTo>
                    <a:pt x="0" y="168"/>
                  </a:lnTo>
                  <a:moveTo>
                    <a:pt x="0" y="165"/>
                  </a:moveTo>
                  <a:lnTo>
                    <a:pt x="0" y="164"/>
                  </a:lnTo>
                  <a:moveTo>
                    <a:pt x="0" y="161"/>
                  </a:moveTo>
                  <a:lnTo>
                    <a:pt x="0" y="160"/>
                  </a:lnTo>
                  <a:moveTo>
                    <a:pt x="0" y="157"/>
                  </a:moveTo>
                  <a:lnTo>
                    <a:pt x="0" y="156"/>
                  </a:lnTo>
                  <a:moveTo>
                    <a:pt x="0" y="153"/>
                  </a:moveTo>
                  <a:lnTo>
                    <a:pt x="0" y="152"/>
                  </a:lnTo>
                  <a:moveTo>
                    <a:pt x="0" y="149"/>
                  </a:moveTo>
                  <a:lnTo>
                    <a:pt x="0" y="148"/>
                  </a:lnTo>
                  <a:moveTo>
                    <a:pt x="0" y="145"/>
                  </a:moveTo>
                  <a:lnTo>
                    <a:pt x="0" y="144"/>
                  </a:lnTo>
                  <a:moveTo>
                    <a:pt x="0" y="141"/>
                  </a:moveTo>
                  <a:lnTo>
                    <a:pt x="0" y="140"/>
                  </a:lnTo>
                  <a:moveTo>
                    <a:pt x="0" y="137"/>
                  </a:moveTo>
                  <a:lnTo>
                    <a:pt x="0" y="136"/>
                  </a:lnTo>
                  <a:moveTo>
                    <a:pt x="0" y="133"/>
                  </a:moveTo>
                  <a:lnTo>
                    <a:pt x="0" y="132"/>
                  </a:lnTo>
                  <a:moveTo>
                    <a:pt x="0" y="129"/>
                  </a:moveTo>
                  <a:lnTo>
                    <a:pt x="0" y="128"/>
                  </a:lnTo>
                  <a:moveTo>
                    <a:pt x="0" y="125"/>
                  </a:moveTo>
                  <a:lnTo>
                    <a:pt x="0" y="124"/>
                  </a:lnTo>
                  <a:moveTo>
                    <a:pt x="0" y="121"/>
                  </a:moveTo>
                  <a:lnTo>
                    <a:pt x="0" y="120"/>
                  </a:lnTo>
                  <a:moveTo>
                    <a:pt x="0" y="117"/>
                  </a:moveTo>
                  <a:lnTo>
                    <a:pt x="0" y="116"/>
                  </a:lnTo>
                  <a:moveTo>
                    <a:pt x="0" y="113"/>
                  </a:moveTo>
                  <a:lnTo>
                    <a:pt x="0" y="112"/>
                  </a:lnTo>
                  <a:moveTo>
                    <a:pt x="0" y="109"/>
                  </a:moveTo>
                  <a:lnTo>
                    <a:pt x="0" y="108"/>
                  </a:lnTo>
                  <a:moveTo>
                    <a:pt x="0" y="105"/>
                  </a:moveTo>
                  <a:lnTo>
                    <a:pt x="0" y="104"/>
                  </a:lnTo>
                  <a:moveTo>
                    <a:pt x="0" y="101"/>
                  </a:moveTo>
                  <a:lnTo>
                    <a:pt x="0" y="100"/>
                  </a:lnTo>
                  <a:moveTo>
                    <a:pt x="0" y="97"/>
                  </a:moveTo>
                  <a:lnTo>
                    <a:pt x="0" y="96"/>
                  </a:lnTo>
                  <a:moveTo>
                    <a:pt x="0" y="93"/>
                  </a:moveTo>
                  <a:lnTo>
                    <a:pt x="0" y="92"/>
                  </a:lnTo>
                  <a:moveTo>
                    <a:pt x="0" y="89"/>
                  </a:moveTo>
                  <a:lnTo>
                    <a:pt x="0" y="88"/>
                  </a:lnTo>
                  <a:moveTo>
                    <a:pt x="0" y="85"/>
                  </a:moveTo>
                  <a:lnTo>
                    <a:pt x="0" y="84"/>
                  </a:lnTo>
                  <a:moveTo>
                    <a:pt x="0" y="81"/>
                  </a:moveTo>
                  <a:lnTo>
                    <a:pt x="0" y="80"/>
                  </a:lnTo>
                  <a:moveTo>
                    <a:pt x="0" y="77"/>
                  </a:moveTo>
                  <a:lnTo>
                    <a:pt x="0" y="76"/>
                  </a:lnTo>
                  <a:moveTo>
                    <a:pt x="0" y="73"/>
                  </a:moveTo>
                  <a:lnTo>
                    <a:pt x="0" y="72"/>
                  </a:lnTo>
                  <a:moveTo>
                    <a:pt x="0" y="69"/>
                  </a:moveTo>
                  <a:lnTo>
                    <a:pt x="0" y="68"/>
                  </a:lnTo>
                  <a:moveTo>
                    <a:pt x="0" y="65"/>
                  </a:moveTo>
                  <a:lnTo>
                    <a:pt x="0" y="64"/>
                  </a:lnTo>
                  <a:moveTo>
                    <a:pt x="0" y="61"/>
                  </a:moveTo>
                  <a:lnTo>
                    <a:pt x="0" y="60"/>
                  </a:lnTo>
                  <a:moveTo>
                    <a:pt x="0" y="57"/>
                  </a:moveTo>
                  <a:lnTo>
                    <a:pt x="0" y="56"/>
                  </a:lnTo>
                  <a:moveTo>
                    <a:pt x="0" y="53"/>
                  </a:moveTo>
                  <a:lnTo>
                    <a:pt x="0" y="52"/>
                  </a:lnTo>
                  <a:moveTo>
                    <a:pt x="0" y="49"/>
                  </a:moveTo>
                  <a:lnTo>
                    <a:pt x="0" y="48"/>
                  </a:lnTo>
                  <a:moveTo>
                    <a:pt x="0" y="45"/>
                  </a:moveTo>
                  <a:lnTo>
                    <a:pt x="0" y="44"/>
                  </a:lnTo>
                  <a:moveTo>
                    <a:pt x="0" y="41"/>
                  </a:moveTo>
                  <a:lnTo>
                    <a:pt x="0" y="40"/>
                  </a:lnTo>
                  <a:moveTo>
                    <a:pt x="0" y="37"/>
                  </a:moveTo>
                  <a:lnTo>
                    <a:pt x="0" y="36"/>
                  </a:lnTo>
                  <a:moveTo>
                    <a:pt x="0" y="33"/>
                  </a:moveTo>
                  <a:lnTo>
                    <a:pt x="0" y="32"/>
                  </a:lnTo>
                  <a:moveTo>
                    <a:pt x="0" y="29"/>
                  </a:moveTo>
                  <a:lnTo>
                    <a:pt x="0" y="28"/>
                  </a:lnTo>
                  <a:moveTo>
                    <a:pt x="0" y="25"/>
                  </a:moveTo>
                  <a:lnTo>
                    <a:pt x="0" y="24"/>
                  </a:lnTo>
                  <a:moveTo>
                    <a:pt x="0" y="21"/>
                  </a:moveTo>
                  <a:lnTo>
                    <a:pt x="0" y="20"/>
                  </a:lnTo>
                  <a:moveTo>
                    <a:pt x="0" y="17"/>
                  </a:moveTo>
                  <a:lnTo>
                    <a:pt x="0" y="16"/>
                  </a:lnTo>
                  <a:moveTo>
                    <a:pt x="0" y="13"/>
                  </a:moveTo>
                  <a:lnTo>
                    <a:pt x="0" y="12"/>
                  </a:lnTo>
                  <a:moveTo>
                    <a:pt x="0" y="9"/>
                  </a:moveTo>
                  <a:lnTo>
                    <a:pt x="0" y="8"/>
                  </a:lnTo>
                  <a:moveTo>
                    <a:pt x="0" y="5"/>
                  </a:moveTo>
                  <a:lnTo>
                    <a:pt x="0" y="4"/>
                  </a:lnTo>
                  <a:moveTo>
                    <a:pt x="0" y="1"/>
                  </a:move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40" name="Rectangle 40"/>
            <p:cNvSpPr>
              <a:spLocks noChangeArrowheads="1"/>
            </p:cNvSpPr>
            <p:nvPr/>
          </p:nvSpPr>
          <p:spPr bwMode="auto">
            <a:xfrm>
              <a:off x="2678" y="1933"/>
              <a:ext cx="301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Algibacter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1" name="Rectangle 41"/>
            <p:cNvSpPr>
              <a:spLocks noChangeArrowheads="1"/>
            </p:cNvSpPr>
            <p:nvPr/>
          </p:nvSpPr>
          <p:spPr bwMode="auto">
            <a:xfrm>
              <a:off x="1473" y="2106"/>
              <a:ext cx="281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Amphritea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2" name="Rectangle 42"/>
            <p:cNvSpPr>
              <a:spLocks noChangeArrowheads="1"/>
            </p:cNvSpPr>
            <p:nvPr/>
          </p:nvSpPr>
          <p:spPr bwMode="auto">
            <a:xfrm>
              <a:off x="3711" y="3268"/>
              <a:ext cx="212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Bacillus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3" name="Rectangle 43"/>
            <p:cNvSpPr>
              <a:spLocks noChangeArrowheads="1"/>
            </p:cNvSpPr>
            <p:nvPr/>
          </p:nvSpPr>
          <p:spPr bwMode="auto">
            <a:xfrm>
              <a:off x="3323" y="2106"/>
              <a:ext cx="386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Cellulophaga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4" name="Rectangle 44"/>
            <p:cNvSpPr>
              <a:spLocks noChangeArrowheads="1"/>
            </p:cNvSpPr>
            <p:nvPr/>
          </p:nvSpPr>
          <p:spPr bwMode="auto">
            <a:xfrm>
              <a:off x="1324" y="1913"/>
              <a:ext cx="225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Cobetia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" name="Rectangle 45"/>
            <p:cNvSpPr>
              <a:spLocks noChangeArrowheads="1"/>
            </p:cNvSpPr>
            <p:nvPr/>
          </p:nvSpPr>
          <p:spPr bwMode="auto">
            <a:xfrm>
              <a:off x="2592" y="1675"/>
              <a:ext cx="267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Colwellia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6" name="Rectangle 46"/>
            <p:cNvSpPr>
              <a:spLocks noChangeArrowheads="1"/>
            </p:cNvSpPr>
            <p:nvPr/>
          </p:nvSpPr>
          <p:spPr bwMode="auto">
            <a:xfrm>
              <a:off x="3366" y="2278"/>
              <a:ext cx="261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Dokdonia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7" name="Rectangle 47"/>
            <p:cNvSpPr>
              <a:spLocks noChangeArrowheads="1"/>
            </p:cNvSpPr>
            <p:nvPr/>
          </p:nvSpPr>
          <p:spPr bwMode="auto">
            <a:xfrm>
              <a:off x="2420" y="2122"/>
              <a:ext cx="242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Formosa</a:t>
              </a:r>
            </a:p>
          </p:txBody>
        </p:sp>
        <p:sp>
          <p:nvSpPr>
            <p:cNvPr id="648" name="Rectangle 48"/>
            <p:cNvSpPr>
              <a:spLocks noChangeArrowheads="1"/>
            </p:cNvSpPr>
            <p:nvPr/>
          </p:nvSpPr>
          <p:spPr bwMode="auto">
            <a:xfrm>
              <a:off x="3323" y="2192"/>
              <a:ext cx="309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Glaciecola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9" name="Rectangle 49"/>
            <p:cNvSpPr>
              <a:spLocks noChangeArrowheads="1"/>
            </p:cNvSpPr>
            <p:nvPr/>
          </p:nvSpPr>
          <p:spPr bwMode="auto">
            <a:xfrm>
              <a:off x="3840" y="2321"/>
              <a:ext cx="455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Granulosicoccus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0" name="Rectangle 50"/>
            <p:cNvSpPr>
              <a:spLocks noChangeArrowheads="1"/>
            </p:cNvSpPr>
            <p:nvPr/>
          </p:nvSpPr>
          <p:spPr bwMode="auto">
            <a:xfrm>
              <a:off x="3323" y="685"/>
              <a:ext cx="474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Hydrogenophaga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1" name="Rectangle 51"/>
            <p:cNvSpPr>
              <a:spLocks noChangeArrowheads="1"/>
            </p:cNvSpPr>
            <p:nvPr/>
          </p:nvSpPr>
          <p:spPr bwMode="auto">
            <a:xfrm>
              <a:off x="2204" y="2536"/>
              <a:ext cx="285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Leucothrix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2" name="Rectangle 52"/>
            <p:cNvSpPr>
              <a:spLocks noChangeArrowheads="1"/>
            </p:cNvSpPr>
            <p:nvPr/>
          </p:nvSpPr>
          <p:spPr bwMode="auto">
            <a:xfrm>
              <a:off x="2745" y="1104"/>
              <a:ext cx="282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Loktanella</a:t>
              </a:r>
            </a:p>
          </p:txBody>
        </p:sp>
        <p:sp>
          <p:nvSpPr>
            <p:cNvPr id="653" name="Rectangle 53"/>
            <p:cNvSpPr>
              <a:spLocks noChangeArrowheads="1"/>
            </p:cNvSpPr>
            <p:nvPr/>
          </p:nvSpPr>
          <p:spPr bwMode="auto">
            <a:xfrm>
              <a:off x="2678" y="2235"/>
              <a:ext cx="311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Maribacter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4" name="Rectangle 54"/>
            <p:cNvSpPr>
              <a:spLocks noChangeArrowheads="1"/>
            </p:cNvSpPr>
            <p:nvPr/>
          </p:nvSpPr>
          <p:spPr bwMode="auto">
            <a:xfrm>
              <a:off x="3452" y="3009"/>
              <a:ext cx="359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Marinobacter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" name="Rectangle 55"/>
            <p:cNvSpPr>
              <a:spLocks noChangeArrowheads="1"/>
            </p:cNvSpPr>
            <p:nvPr/>
          </p:nvSpPr>
          <p:spPr bwMode="auto">
            <a:xfrm>
              <a:off x="3022" y="1632"/>
              <a:ext cx="400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Marinomonas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" name="Rectangle 56"/>
            <p:cNvSpPr>
              <a:spLocks noChangeArrowheads="1"/>
            </p:cNvSpPr>
            <p:nvPr/>
          </p:nvSpPr>
          <p:spPr bwMode="auto">
            <a:xfrm>
              <a:off x="1565" y="1616"/>
              <a:ext cx="419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Neptunomonas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7" name="Rectangle 57"/>
            <p:cNvSpPr>
              <a:spLocks noChangeArrowheads="1"/>
            </p:cNvSpPr>
            <p:nvPr/>
          </p:nvSpPr>
          <p:spPr bwMode="auto">
            <a:xfrm>
              <a:off x="3797" y="2063"/>
              <a:ext cx="436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Octadecabacter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8" name="Rectangle 58"/>
            <p:cNvSpPr>
              <a:spLocks noChangeArrowheads="1"/>
            </p:cNvSpPr>
            <p:nvPr/>
          </p:nvSpPr>
          <p:spPr bwMode="auto">
            <a:xfrm>
              <a:off x="3883" y="3009"/>
              <a:ext cx="493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Phenylobacterium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9" name="Rectangle 59"/>
            <p:cNvSpPr>
              <a:spLocks noChangeArrowheads="1"/>
            </p:cNvSpPr>
            <p:nvPr/>
          </p:nvSpPr>
          <p:spPr bwMode="auto">
            <a:xfrm>
              <a:off x="3926" y="3138"/>
              <a:ext cx="432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Photobacterium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0" name="Rectangle 60"/>
            <p:cNvSpPr>
              <a:spLocks noChangeArrowheads="1"/>
            </p:cNvSpPr>
            <p:nvPr/>
          </p:nvSpPr>
          <p:spPr bwMode="auto">
            <a:xfrm>
              <a:off x="3969" y="1761"/>
              <a:ext cx="329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Polaribacter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1" name="Rectangle 61"/>
            <p:cNvSpPr>
              <a:spLocks noChangeArrowheads="1"/>
            </p:cNvSpPr>
            <p:nvPr/>
          </p:nvSpPr>
          <p:spPr bwMode="auto">
            <a:xfrm>
              <a:off x="3151" y="2020"/>
              <a:ext cx="588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Pseudoalteromonas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2" name="Rectangle 62"/>
            <p:cNvSpPr>
              <a:spLocks noChangeArrowheads="1"/>
            </p:cNvSpPr>
            <p:nvPr/>
          </p:nvSpPr>
          <p:spPr bwMode="auto">
            <a:xfrm>
              <a:off x="3366" y="3182"/>
              <a:ext cx="395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Pseudomonas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3" name="Rectangle 63"/>
            <p:cNvSpPr>
              <a:spLocks noChangeArrowheads="1"/>
            </p:cNvSpPr>
            <p:nvPr/>
          </p:nvSpPr>
          <p:spPr bwMode="auto">
            <a:xfrm>
              <a:off x="2247" y="2665"/>
              <a:ext cx="394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Psychrobacter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4" name="Rectangle 64"/>
            <p:cNvSpPr>
              <a:spLocks noChangeArrowheads="1"/>
            </p:cNvSpPr>
            <p:nvPr/>
          </p:nvSpPr>
          <p:spPr bwMode="auto">
            <a:xfrm>
              <a:off x="3969" y="1933"/>
              <a:ext cx="407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Psychromonas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5" name="Rectangle 65"/>
            <p:cNvSpPr>
              <a:spLocks noChangeArrowheads="1"/>
            </p:cNvSpPr>
            <p:nvPr/>
          </p:nvSpPr>
          <p:spPr bwMode="auto">
            <a:xfrm>
              <a:off x="1688" y="2407"/>
              <a:ext cx="442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Psychroserpens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6" name="Rectangle 66"/>
            <p:cNvSpPr>
              <a:spLocks noChangeArrowheads="1"/>
            </p:cNvSpPr>
            <p:nvPr/>
          </p:nvSpPr>
          <p:spPr bwMode="auto">
            <a:xfrm>
              <a:off x="3539" y="3095"/>
              <a:ext cx="350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Roseobacter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7" name="Rectangle 67"/>
            <p:cNvSpPr>
              <a:spLocks noChangeArrowheads="1"/>
            </p:cNvSpPr>
            <p:nvPr/>
          </p:nvSpPr>
          <p:spPr bwMode="auto">
            <a:xfrm>
              <a:off x="3926" y="771"/>
              <a:ext cx="250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Ruegeria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8" name="Rectangle 68"/>
            <p:cNvSpPr>
              <a:spLocks noChangeArrowheads="1"/>
            </p:cNvSpPr>
            <p:nvPr/>
          </p:nvSpPr>
          <p:spPr bwMode="auto">
            <a:xfrm>
              <a:off x="3582" y="771"/>
              <a:ext cx="305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Salmonella</a:t>
              </a:r>
            </a:p>
          </p:txBody>
        </p:sp>
        <p:sp>
          <p:nvSpPr>
            <p:cNvPr id="669" name="Rectangle 69"/>
            <p:cNvSpPr>
              <a:spLocks noChangeArrowheads="1"/>
            </p:cNvSpPr>
            <p:nvPr/>
          </p:nvSpPr>
          <p:spPr bwMode="auto">
            <a:xfrm>
              <a:off x="2979" y="2364"/>
              <a:ext cx="336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Shewanella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0" name="Rectangle 70"/>
            <p:cNvSpPr>
              <a:spLocks noChangeArrowheads="1"/>
            </p:cNvSpPr>
            <p:nvPr/>
          </p:nvSpPr>
          <p:spPr bwMode="auto">
            <a:xfrm>
              <a:off x="2721" y="2063"/>
              <a:ext cx="343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Sulfitobacter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1" name="Rectangle 71"/>
            <p:cNvSpPr>
              <a:spLocks noChangeArrowheads="1"/>
            </p:cNvSpPr>
            <p:nvPr/>
          </p:nvSpPr>
          <p:spPr bwMode="auto">
            <a:xfrm>
              <a:off x="3625" y="858"/>
              <a:ext cx="418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Tenacibaculum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2" name="Rectangle 73"/>
            <p:cNvSpPr>
              <a:spLocks noChangeArrowheads="1"/>
            </p:cNvSpPr>
            <p:nvPr/>
          </p:nvSpPr>
          <p:spPr bwMode="auto">
            <a:xfrm>
              <a:off x="3969" y="1417"/>
              <a:ext cx="174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Vibrio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3" name="Rectangle 74"/>
            <p:cNvSpPr>
              <a:spLocks noChangeArrowheads="1"/>
            </p:cNvSpPr>
            <p:nvPr/>
          </p:nvSpPr>
          <p:spPr bwMode="auto">
            <a:xfrm>
              <a:off x="1791" y="1480"/>
              <a:ext cx="451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Winogradskyella</a:t>
              </a:r>
              <a:endParaRPr lang="fr-FR" sz="8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4" name="Rectangle 75"/>
            <p:cNvSpPr>
              <a:spLocks noChangeArrowheads="1"/>
            </p:cNvSpPr>
            <p:nvPr/>
          </p:nvSpPr>
          <p:spPr bwMode="auto">
            <a:xfrm>
              <a:off x="2290" y="1890"/>
              <a:ext cx="233" cy="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b="1" i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Zobellia</a:t>
              </a:r>
              <a:endParaRPr lang="fr-FR" sz="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5" name="Rectangle 76"/>
            <p:cNvSpPr>
              <a:spLocks noChangeArrowheads="1"/>
            </p:cNvSpPr>
            <p:nvPr/>
          </p:nvSpPr>
          <p:spPr bwMode="auto">
            <a:xfrm>
              <a:off x="2826" y="2004"/>
              <a:ext cx="10" cy="56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6" name="Rectangle 77"/>
            <p:cNvSpPr>
              <a:spLocks noChangeArrowheads="1"/>
            </p:cNvSpPr>
            <p:nvPr/>
          </p:nvSpPr>
          <p:spPr bwMode="auto">
            <a:xfrm>
              <a:off x="2822" y="2004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7" name="Rectangle 78"/>
            <p:cNvSpPr>
              <a:spLocks noChangeArrowheads="1"/>
            </p:cNvSpPr>
            <p:nvPr/>
          </p:nvSpPr>
          <p:spPr bwMode="auto">
            <a:xfrm>
              <a:off x="2822" y="2055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8" name="Rectangle 79"/>
            <p:cNvSpPr>
              <a:spLocks noChangeArrowheads="1"/>
            </p:cNvSpPr>
            <p:nvPr/>
          </p:nvSpPr>
          <p:spPr bwMode="auto">
            <a:xfrm>
              <a:off x="2817" y="2009"/>
              <a:ext cx="2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9" name="Rectangle 80"/>
            <p:cNvSpPr>
              <a:spLocks noChangeArrowheads="1"/>
            </p:cNvSpPr>
            <p:nvPr/>
          </p:nvSpPr>
          <p:spPr bwMode="auto">
            <a:xfrm>
              <a:off x="2817" y="2050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0" name="Rectangle 81"/>
            <p:cNvSpPr>
              <a:spLocks noChangeArrowheads="1"/>
            </p:cNvSpPr>
            <p:nvPr/>
          </p:nvSpPr>
          <p:spPr bwMode="auto">
            <a:xfrm>
              <a:off x="2812" y="2013"/>
              <a:ext cx="3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1" name="Rectangle 82"/>
            <p:cNvSpPr>
              <a:spLocks noChangeArrowheads="1"/>
            </p:cNvSpPr>
            <p:nvPr/>
          </p:nvSpPr>
          <p:spPr bwMode="auto">
            <a:xfrm>
              <a:off x="2812" y="2046"/>
              <a:ext cx="3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2" name="Rectangle 83"/>
            <p:cNvSpPr>
              <a:spLocks noChangeArrowheads="1"/>
            </p:cNvSpPr>
            <p:nvPr/>
          </p:nvSpPr>
          <p:spPr bwMode="auto">
            <a:xfrm>
              <a:off x="2808" y="2018"/>
              <a:ext cx="4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3" name="Rectangle 84"/>
            <p:cNvSpPr>
              <a:spLocks noChangeArrowheads="1"/>
            </p:cNvSpPr>
            <p:nvPr/>
          </p:nvSpPr>
          <p:spPr bwMode="auto">
            <a:xfrm>
              <a:off x="2808" y="2041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4" name="Rectangle 85"/>
            <p:cNvSpPr>
              <a:spLocks noChangeArrowheads="1"/>
            </p:cNvSpPr>
            <p:nvPr/>
          </p:nvSpPr>
          <p:spPr bwMode="auto">
            <a:xfrm>
              <a:off x="2803" y="2022"/>
              <a:ext cx="56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5" name="Rectangle 86"/>
            <p:cNvSpPr>
              <a:spLocks noChangeArrowheads="1"/>
            </p:cNvSpPr>
            <p:nvPr/>
          </p:nvSpPr>
          <p:spPr bwMode="auto">
            <a:xfrm>
              <a:off x="2803" y="2032"/>
              <a:ext cx="5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6" name="Rectangle 87"/>
            <p:cNvSpPr>
              <a:spLocks noChangeArrowheads="1"/>
            </p:cNvSpPr>
            <p:nvPr/>
          </p:nvSpPr>
          <p:spPr bwMode="auto">
            <a:xfrm>
              <a:off x="2803" y="2032"/>
              <a:ext cx="5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7" name="Rectangle 88"/>
            <p:cNvSpPr>
              <a:spLocks noChangeArrowheads="1"/>
            </p:cNvSpPr>
            <p:nvPr/>
          </p:nvSpPr>
          <p:spPr bwMode="auto">
            <a:xfrm>
              <a:off x="2803" y="2027"/>
              <a:ext cx="5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8" name="Rectangle 89"/>
            <p:cNvSpPr>
              <a:spLocks noChangeArrowheads="1"/>
            </p:cNvSpPr>
            <p:nvPr/>
          </p:nvSpPr>
          <p:spPr bwMode="auto">
            <a:xfrm>
              <a:off x="1435" y="2064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9" name="Rectangle 90"/>
            <p:cNvSpPr>
              <a:spLocks noChangeArrowheads="1"/>
            </p:cNvSpPr>
            <p:nvPr/>
          </p:nvSpPr>
          <p:spPr bwMode="auto">
            <a:xfrm>
              <a:off x="1435" y="2083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0" name="Rectangle 91"/>
            <p:cNvSpPr>
              <a:spLocks noChangeArrowheads="1"/>
            </p:cNvSpPr>
            <p:nvPr/>
          </p:nvSpPr>
          <p:spPr bwMode="auto">
            <a:xfrm>
              <a:off x="1431" y="2069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1" name="Rectangle 92"/>
            <p:cNvSpPr>
              <a:spLocks noChangeArrowheads="1"/>
            </p:cNvSpPr>
            <p:nvPr/>
          </p:nvSpPr>
          <p:spPr bwMode="auto">
            <a:xfrm>
              <a:off x="1431" y="2078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2" name="Rectangle 93"/>
            <p:cNvSpPr>
              <a:spLocks noChangeArrowheads="1"/>
            </p:cNvSpPr>
            <p:nvPr/>
          </p:nvSpPr>
          <p:spPr bwMode="auto">
            <a:xfrm>
              <a:off x="1431" y="20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3" name="Rectangle 94"/>
            <p:cNvSpPr>
              <a:spLocks noChangeArrowheads="1"/>
            </p:cNvSpPr>
            <p:nvPr/>
          </p:nvSpPr>
          <p:spPr bwMode="auto">
            <a:xfrm>
              <a:off x="1431" y="20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4" name="Rectangle 95"/>
            <p:cNvSpPr>
              <a:spLocks noChangeArrowheads="1"/>
            </p:cNvSpPr>
            <p:nvPr/>
          </p:nvSpPr>
          <p:spPr bwMode="auto">
            <a:xfrm>
              <a:off x="3975" y="3250"/>
              <a:ext cx="10" cy="47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5" name="Rectangle 96"/>
            <p:cNvSpPr>
              <a:spLocks noChangeArrowheads="1"/>
            </p:cNvSpPr>
            <p:nvPr/>
          </p:nvSpPr>
          <p:spPr bwMode="auto">
            <a:xfrm>
              <a:off x="3971" y="3250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6" name="Rectangle 97"/>
            <p:cNvSpPr>
              <a:spLocks noChangeArrowheads="1"/>
            </p:cNvSpPr>
            <p:nvPr/>
          </p:nvSpPr>
          <p:spPr bwMode="auto">
            <a:xfrm>
              <a:off x="3971" y="3292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7" name="Rectangle 98"/>
            <p:cNvSpPr>
              <a:spLocks noChangeArrowheads="1"/>
            </p:cNvSpPr>
            <p:nvPr/>
          </p:nvSpPr>
          <p:spPr bwMode="auto">
            <a:xfrm>
              <a:off x="3966" y="3255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8" name="Rectangle 99"/>
            <p:cNvSpPr>
              <a:spLocks noChangeArrowheads="1"/>
            </p:cNvSpPr>
            <p:nvPr/>
          </p:nvSpPr>
          <p:spPr bwMode="auto">
            <a:xfrm>
              <a:off x="3966" y="3288"/>
              <a:ext cx="2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9" name="Rectangle 100"/>
            <p:cNvSpPr>
              <a:spLocks noChangeArrowheads="1"/>
            </p:cNvSpPr>
            <p:nvPr/>
          </p:nvSpPr>
          <p:spPr bwMode="auto">
            <a:xfrm>
              <a:off x="3961" y="3260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0" name="Rectangle 101"/>
            <p:cNvSpPr>
              <a:spLocks noChangeArrowheads="1"/>
            </p:cNvSpPr>
            <p:nvPr/>
          </p:nvSpPr>
          <p:spPr bwMode="auto">
            <a:xfrm>
              <a:off x="3961" y="3283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1" name="Rectangle 102"/>
            <p:cNvSpPr>
              <a:spLocks noChangeArrowheads="1"/>
            </p:cNvSpPr>
            <p:nvPr/>
          </p:nvSpPr>
          <p:spPr bwMode="auto">
            <a:xfrm>
              <a:off x="3957" y="3264"/>
              <a:ext cx="46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2" name="Rectangle 103"/>
            <p:cNvSpPr>
              <a:spLocks noChangeArrowheads="1"/>
            </p:cNvSpPr>
            <p:nvPr/>
          </p:nvSpPr>
          <p:spPr bwMode="auto">
            <a:xfrm>
              <a:off x="3957" y="3274"/>
              <a:ext cx="4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3" name="Rectangle 104"/>
            <p:cNvSpPr>
              <a:spLocks noChangeArrowheads="1"/>
            </p:cNvSpPr>
            <p:nvPr/>
          </p:nvSpPr>
          <p:spPr bwMode="auto">
            <a:xfrm>
              <a:off x="3957" y="3274"/>
              <a:ext cx="4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4" name="Rectangle 105"/>
            <p:cNvSpPr>
              <a:spLocks noChangeArrowheads="1"/>
            </p:cNvSpPr>
            <p:nvPr/>
          </p:nvSpPr>
          <p:spPr bwMode="auto">
            <a:xfrm>
              <a:off x="3957" y="3269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5" name="Rectangle 106"/>
            <p:cNvSpPr>
              <a:spLocks noChangeArrowheads="1"/>
            </p:cNvSpPr>
            <p:nvPr/>
          </p:nvSpPr>
          <p:spPr bwMode="auto">
            <a:xfrm>
              <a:off x="3222" y="2111"/>
              <a:ext cx="3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6" name="Rectangle 107"/>
            <p:cNvSpPr>
              <a:spLocks noChangeArrowheads="1"/>
            </p:cNvSpPr>
            <p:nvPr/>
          </p:nvSpPr>
          <p:spPr bwMode="auto">
            <a:xfrm>
              <a:off x="3222" y="2222"/>
              <a:ext cx="3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7" name="Rectangle 108"/>
            <p:cNvSpPr>
              <a:spLocks noChangeArrowheads="1"/>
            </p:cNvSpPr>
            <p:nvPr/>
          </p:nvSpPr>
          <p:spPr bwMode="auto">
            <a:xfrm>
              <a:off x="3212" y="2115"/>
              <a:ext cx="5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8" name="Rectangle 109"/>
            <p:cNvSpPr>
              <a:spLocks noChangeArrowheads="1"/>
            </p:cNvSpPr>
            <p:nvPr/>
          </p:nvSpPr>
          <p:spPr bwMode="auto">
            <a:xfrm>
              <a:off x="3212" y="2218"/>
              <a:ext cx="5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9" name="Rectangle 110"/>
            <p:cNvSpPr>
              <a:spLocks noChangeArrowheads="1"/>
            </p:cNvSpPr>
            <p:nvPr/>
          </p:nvSpPr>
          <p:spPr bwMode="auto">
            <a:xfrm>
              <a:off x="3203" y="2120"/>
              <a:ext cx="7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0" name="Rectangle 111"/>
            <p:cNvSpPr>
              <a:spLocks noChangeArrowheads="1"/>
            </p:cNvSpPr>
            <p:nvPr/>
          </p:nvSpPr>
          <p:spPr bwMode="auto">
            <a:xfrm>
              <a:off x="3203" y="2213"/>
              <a:ext cx="7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1" name="Rectangle 112"/>
            <p:cNvSpPr>
              <a:spLocks noChangeArrowheads="1"/>
            </p:cNvSpPr>
            <p:nvPr/>
          </p:nvSpPr>
          <p:spPr bwMode="auto">
            <a:xfrm>
              <a:off x="3198" y="2125"/>
              <a:ext cx="7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2" name="Rectangle 113"/>
            <p:cNvSpPr>
              <a:spLocks noChangeArrowheads="1"/>
            </p:cNvSpPr>
            <p:nvPr/>
          </p:nvSpPr>
          <p:spPr bwMode="auto">
            <a:xfrm>
              <a:off x="3198" y="2209"/>
              <a:ext cx="7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3" name="Rectangle 114"/>
            <p:cNvSpPr>
              <a:spLocks noChangeArrowheads="1"/>
            </p:cNvSpPr>
            <p:nvPr/>
          </p:nvSpPr>
          <p:spPr bwMode="auto">
            <a:xfrm>
              <a:off x="3194" y="2129"/>
              <a:ext cx="8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4" name="Rectangle 115"/>
            <p:cNvSpPr>
              <a:spLocks noChangeArrowheads="1"/>
            </p:cNvSpPr>
            <p:nvPr/>
          </p:nvSpPr>
          <p:spPr bwMode="auto">
            <a:xfrm>
              <a:off x="3194" y="2204"/>
              <a:ext cx="8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5" name="Rectangle 116"/>
            <p:cNvSpPr>
              <a:spLocks noChangeArrowheads="1"/>
            </p:cNvSpPr>
            <p:nvPr/>
          </p:nvSpPr>
          <p:spPr bwMode="auto">
            <a:xfrm>
              <a:off x="3189" y="2134"/>
              <a:ext cx="9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6" name="Rectangle 117"/>
            <p:cNvSpPr>
              <a:spLocks noChangeArrowheads="1"/>
            </p:cNvSpPr>
            <p:nvPr/>
          </p:nvSpPr>
          <p:spPr bwMode="auto">
            <a:xfrm>
              <a:off x="3189" y="2195"/>
              <a:ext cx="9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7" name="Rectangle 118"/>
            <p:cNvSpPr>
              <a:spLocks noChangeArrowheads="1"/>
            </p:cNvSpPr>
            <p:nvPr/>
          </p:nvSpPr>
          <p:spPr bwMode="auto">
            <a:xfrm>
              <a:off x="3184" y="2143"/>
              <a:ext cx="107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8" name="Rectangle 119"/>
            <p:cNvSpPr>
              <a:spLocks noChangeArrowheads="1"/>
            </p:cNvSpPr>
            <p:nvPr/>
          </p:nvSpPr>
          <p:spPr bwMode="auto">
            <a:xfrm>
              <a:off x="3184" y="2185"/>
              <a:ext cx="107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9" name="Rectangle 120"/>
            <p:cNvSpPr>
              <a:spLocks noChangeArrowheads="1"/>
            </p:cNvSpPr>
            <p:nvPr/>
          </p:nvSpPr>
          <p:spPr bwMode="auto">
            <a:xfrm>
              <a:off x="3180" y="2153"/>
              <a:ext cx="116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0" name="Rectangle 121"/>
            <p:cNvSpPr>
              <a:spLocks noChangeArrowheads="1"/>
            </p:cNvSpPr>
            <p:nvPr/>
          </p:nvSpPr>
          <p:spPr bwMode="auto">
            <a:xfrm>
              <a:off x="3180" y="2171"/>
              <a:ext cx="116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1" name="Rectangle 122"/>
            <p:cNvSpPr>
              <a:spLocks noChangeArrowheads="1"/>
            </p:cNvSpPr>
            <p:nvPr/>
          </p:nvSpPr>
          <p:spPr bwMode="auto">
            <a:xfrm>
              <a:off x="3180" y="2167"/>
              <a:ext cx="11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2" name="Rectangle 123"/>
            <p:cNvSpPr>
              <a:spLocks noChangeArrowheads="1"/>
            </p:cNvSpPr>
            <p:nvPr/>
          </p:nvSpPr>
          <p:spPr bwMode="auto">
            <a:xfrm>
              <a:off x="3180" y="2167"/>
              <a:ext cx="11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3" name="Rectangle 124"/>
            <p:cNvSpPr>
              <a:spLocks noChangeArrowheads="1"/>
            </p:cNvSpPr>
            <p:nvPr/>
          </p:nvSpPr>
          <p:spPr bwMode="auto">
            <a:xfrm>
              <a:off x="1435" y="2050"/>
              <a:ext cx="10" cy="47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4" name="Rectangle 125"/>
            <p:cNvSpPr>
              <a:spLocks noChangeArrowheads="1"/>
            </p:cNvSpPr>
            <p:nvPr/>
          </p:nvSpPr>
          <p:spPr bwMode="auto">
            <a:xfrm>
              <a:off x="1431" y="2050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5" name="Rectangle 126"/>
            <p:cNvSpPr>
              <a:spLocks noChangeArrowheads="1"/>
            </p:cNvSpPr>
            <p:nvPr/>
          </p:nvSpPr>
          <p:spPr bwMode="auto">
            <a:xfrm>
              <a:off x="1431" y="2092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6" name="Rectangle 127"/>
            <p:cNvSpPr>
              <a:spLocks noChangeArrowheads="1"/>
            </p:cNvSpPr>
            <p:nvPr/>
          </p:nvSpPr>
          <p:spPr bwMode="auto">
            <a:xfrm>
              <a:off x="1426" y="2055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7" name="Rectangle 128"/>
            <p:cNvSpPr>
              <a:spLocks noChangeArrowheads="1"/>
            </p:cNvSpPr>
            <p:nvPr/>
          </p:nvSpPr>
          <p:spPr bwMode="auto">
            <a:xfrm>
              <a:off x="1426" y="2088"/>
              <a:ext cx="2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8" name="Rectangle 129"/>
            <p:cNvSpPr>
              <a:spLocks noChangeArrowheads="1"/>
            </p:cNvSpPr>
            <p:nvPr/>
          </p:nvSpPr>
          <p:spPr bwMode="auto">
            <a:xfrm>
              <a:off x="1421" y="2060"/>
              <a:ext cx="3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9" name="Rectangle 130"/>
            <p:cNvSpPr>
              <a:spLocks noChangeArrowheads="1"/>
            </p:cNvSpPr>
            <p:nvPr/>
          </p:nvSpPr>
          <p:spPr bwMode="auto">
            <a:xfrm>
              <a:off x="1421" y="2083"/>
              <a:ext cx="3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0" name="Rectangle 131"/>
            <p:cNvSpPr>
              <a:spLocks noChangeArrowheads="1"/>
            </p:cNvSpPr>
            <p:nvPr/>
          </p:nvSpPr>
          <p:spPr bwMode="auto">
            <a:xfrm>
              <a:off x="1417" y="2064"/>
              <a:ext cx="46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1" name="Rectangle 132"/>
            <p:cNvSpPr>
              <a:spLocks noChangeArrowheads="1"/>
            </p:cNvSpPr>
            <p:nvPr/>
          </p:nvSpPr>
          <p:spPr bwMode="auto">
            <a:xfrm>
              <a:off x="1417" y="2074"/>
              <a:ext cx="4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2" name="Rectangle 133"/>
            <p:cNvSpPr>
              <a:spLocks noChangeArrowheads="1"/>
            </p:cNvSpPr>
            <p:nvPr/>
          </p:nvSpPr>
          <p:spPr bwMode="auto">
            <a:xfrm>
              <a:off x="1417" y="2074"/>
              <a:ext cx="4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3" name="Rectangle 134"/>
            <p:cNvSpPr>
              <a:spLocks noChangeArrowheads="1"/>
            </p:cNvSpPr>
            <p:nvPr/>
          </p:nvSpPr>
          <p:spPr bwMode="auto">
            <a:xfrm>
              <a:off x="1417" y="2069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4" name="Rectangle 135"/>
            <p:cNvSpPr>
              <a:spLocks noChangeArrowheads="1"/>
            </p:cNvSpPr>
            <p:nvPr/>
          </p:nvSpPr>
          <p:spPr bwMode="auto">
            <a:xfrm>
              <a:off x="2710" y="1776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5" name="Rectangle 136"/>
            <p:cNvSpPr>
              <a:spLocks noChangeArrowheads="1"/>
            </p:cNvSpPr>
            <p:nvPr/>
          </p:nvSpPr>
          <p:spPr bwMode="auto">
            <a:xfrm>
              <a:off x="2710" y="1850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6" name="Rectangle 137"/>
            <p:cNvSpPr>
              <a:spLocks noChangeArrowheads="1"/>
            </p:cNvSpPr>
            <p:nvPr/>
          </p:nvSpPr>
          <p:spPr bwMode="auto">
            <a:xfrm>
              <a:off x="2701" y="1781"/>
              <a:ext cx="4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7" name="Rectangle 138"/>
            <p:cNvSpPr>
              <a:spLocks noChangeArrowheads="1"/>
            </p:cNvSpPr>
            <p:nvPr/>
          </p:nvSpPr>
          <p:spPr bwMode="auto">
            <a:xfrm>
              <a:off x="2701" y="1846"/>
              <a:ext cx="4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8" name="Rectangle 139"/>
            <p:cNvSpPr>
              <a:spLocks noChangeArrowheads="1"/>
            </p:cNvSpPr>
            <p:nvPr/>
          </p:nvSpPr>
          <p:spPr bwMode="auto">
            <a:xfrm>
              <a:off x="2696" y="1785"/>
              <a:ext cx="5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9" name="Rectangle 140"/>
            <p:cNvSpPr>
              <a:spLocks noChangeArrowheads="1"/>
            </p:cNvSpPr>
            <p:nvPr/>
          </p:nvSpPr>
          <p:spPr bwMode="auto">
            <a:xfrm>
              <a:off x="2696" y="1841"/>
              <a:ext cx="5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0" name="Rectangle 141"/>
            <p:cNvSpPr>
              <a:spLocks noChangeArrowheads="1"/>
            </p:cNvSpPr>
            <p:nvPr/>
          </p:nvSpPr>
          <p:spPr bwMode="auto">
            <a:xfrm>
              <a:off x="2691" y="1790"/>
              <a:ext cx="6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1" name="Rectangle 142"/>
            <p:cNvSpPr>
              <a:spLocks noChangeArrowheads="1"/>
            </p:cNvSpPr>
            <p:nvPr/>
          </p:nvSpPr>
          <p:spPr bwMode="auto">
            <a:xfrm>
              <a:off x="2691" y="1836"/>
              <a:ext cx="6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2" name="Rectangle 143"/>
            <p:cNvSpPr>
              <a:spLocks noChangeArrowheads="1"/>
            </p:cNvSpPr>
            <p:nvPr/>
          </p:nvSpPr>
          <p:spPr bwMode="auto">
            <a:xfrm>
              <a:off x="2687" y="1795"/>
              <a:ext cx="6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3" name="Rectangle 144"/>
            <p:cNvSpPr>
              <a:spLocks noChangeArrowheads="1"/>
            </p:cNvSpPr>
            <p:nvPr/>
          </p:nvSpPr>
          <p:spPr bwMode="auto">
            <a:xfrm>
              <a:off x="2687" y="1827"/>
              <a:ext cx="6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4" name="Rectangle 145"/>
            <p:cNvSpPr>
              <a:spLocks noChangeArrowheads="1"/>
            </p:cNvSpPr>
            <p:nvPr/>
          </p:nvSpPr>
          <p:spPr bwMode="auto">
            <a:xfrm>
              <a:off x="2682" y="1804"/>
              <a:ext cx="7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5" name="Rectangle 146"/>
            <p:cNvSpPr>
              <a:spLocks noChangeArrowheads="1"/>
            </p:cNvSpPr>
            <p:nvPr/>
          </p:nvSpPr>
          <p:spPr bwMode="auto">
            <a:xfrm>
              <a:off x="2682" y="1818"/>
              <a:ext cx="7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6" name="Rectangle 147"/>
            <p:cNvSpPr>
              <a:spLocks noChangeArrowheads="1"/>
            </p:cNvSpPr>
            <p:nvPr/>
          </p:nvSpPr>
          <p:spPr bwMode="auto">
            <a:xfrm>
              <a:off x="2682" y="1813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7" name="Rectangle 148"/>
            <p:cNvSpPr>
              <a:spLocks noChangeArrowheads="1"/>
            </p:cNvSpPr>
            <p:nvPr/>
          </p:nvSpPr>
          <p:spPr bwMode="auto">
            <a:xfrm>
              <a:off x="2682" y="1813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8" name="Rectangle 149"/>
            <p:cNvSpPr>
              <a:spLocks noChangeArrowheads="1"/>
            </p:cNvSpPr>
            <p:nvPr/>
          </p:nvSpPr>
          <p:spPr bwMode="auto">
            <a:xfrm>
              <a:off x="3268" y="2236"/>
              <a:ext cx="3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9" name="Rectangle 150"/>
            <p:cNvSpPr>
              <a:spLocks noChangeArrowheads="1"/>
            </p:cNvSpPr>
            <p:nvPr/>
          </p:nvSpPr>
          <p:spPr bwMode="auto">
            <a:xfrm>
              <a:off x="3268" y="2329"/>
              <a:ext cx="3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0" name="Rectangle 151"/>
            <p:cNvSpPr>
              <a:spLocks noChangeArrowheads="1"/>
            </p:cNvSpPr>
            <p:nvPr/>
          </p:nvSpPr>
          <p:spPr bwMode="auto">
            <a:xfrm>
              <a:off x="3259" y="2241"/>
              <a:ext cx="5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1" name="Rectangle 152"/>
            <p:cNvSpPr>
              <a:spLocks noChangeArrowheads="1"/>
            </p:cNvSpPr>
            <p:nvPr/>
          </p:nvSpPr>
          <p:spPr bwMode="auto">
            <a:xfrm>
              <a:off x="3259" y="2325"/>
              <a:ext cx="51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2" name="Rectangle 153"/>
            <p:cNvSpPr>
              <a:spLocks noChangeArrowheads="1"/>
            </p:cNvSpPr>
            <p:nvPr/>
          </p:nvSpPr>
          <p:spPr bwMode="auto">
            <a:xfrm>
              <a:off x="3254" y="2246"/>
              <a:ext cx="61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3" name="Rectangle 154"/>
            <p:cNvSpPr>
              <a:spLocks noChangeArrowheads="1"/>
            </p:cNvSpPr>
            <p:nvPr/>
          </p:nvSpPr>
          <p:spPr bwMode="auto">
            <a:xfrm>
              <a:off x="3254" y="2320"/>
              <a:ext cx="6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4" name="Rectangle 155"/>
            <p:cNvSpPr>
              <a:spLocks noChangeArrowheads="1"/>
            </p:cNvSpPr>
            <p:nvPr/>
          </p:nvSpPr>
          <p:spPr bwMode="auto">
            <a:xfrm>
              <a:off x="3250" y="2250"/>
              <a:ext cx="6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5" name="Rectangle 156"/>
            <p:cNvSpPr>
              <a:spLocks noChangeArrowheads="1"/>
            </p:cNvSpPr>
            <p:nvPr/>
          </p:nvSpPr>
          <p:spPr bwMode="auto">
            <a:xfrm>
              <a:off x="3250" y="2315"/>
              <a:ext cx="6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6" name="Rectangle 157"/>
            <p:cNvSpPr>
              <a:spLocks noChangeArrowheads="1"/>
            </p:cNvSpPr>
            <p:nvPr/>
          </p:nvSpPr>
          <p:spPr bwMode="auto">
            <a:xfrm>
              <a:off x="3245" y="2255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7" name="Rectangle 158"/>
            <p:cNvSpPr>
              <a:spLocks noChangeArrowheads="1"/>
            </p:cNvSpPr>
            <p:nvPr/>
          </p:nvSpPr>
          <p:spPr bwMode="auto">
            <a:xfrm>
              <a:off x="3245" y="2311"/>
              <a:ext cx="7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8" name="Rectangle 159"/>
            <p:cNvSpPr>
              <a:spLocks noChangeArrowheads="1"/>
            </p:cNvSpPr>
            <p:nvPr/>
          </p:nvSpPr>
          <p:spPr bwMode="auto">
            <a:xfrm>
              <a:off x="3240" y="2260"/>
              <a:ext cx="8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9" name="Rectangle 160"/>
            <p:cNvSpPr>
              <a:spLocks noChangeArrowheads="1"/>
            </p:cNvSpPr>
            <p:nvPr/>
          </p:nvSpPr>
          <p:spPr bwMode="auto">
            <a:xfrm>
              <a:off x="3240" y="2302"/>
              <a:ext cx="8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0" name="Rectangle 161"/>
            <p:cNvSpPr>
              <a:spLocks noChangeArrowheads="1"/>
            </p:cNvSpPr>
            <p:nvPr/>
          </p:nvSpPr>
          <p:spPr bwMode="auto">
            <a:xfrm>
              <a:off x="3236" y="2269"/>
              <a:ext cx="97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1" name="Rectangle 162"/>
            <p:cNvSpPr>
              <a:spLocks noChangeArrowheads="1"/>
            </p:cNvSpPr>
            <p:nvPr/>
          </p:nvSpPr>
          <p:spPr bwMode="auto">
            <a:xfrm>
              <a:off x="3236" y="2288"/>
              <a:ext cx="97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2" name="Rectangle 163"/>
            <p:cNvSpPr>
              <a:spLocks noChangeArrowheads="1"/>
            </p:cNvSpPr>
            <p:nvPr/>
          </p:nvSpPr>
          <p:spPr bwMode="auto">
            <a:xfrm>
              <a:off x="3236" y="2283"/>
              <a:ext cx="9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3" name="Rectangle 164"/>
            <p:cNvSpPr>
              <a:spLocks noChangeArrowheads="1"/>
            </p:cNvSpPr>
            <p:nvPr/>
          </p:nvSpPr>
          <p:spPr bwMode="auto">
            <a:xfrm>
              <a:off x="3236" y="2283"/>
              <a:ext cx="9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4" name="Rectangle 165"/>
            <p:cNvSpPr>
              <a:spLocks noChangeArrowheads="1"/>
            </p:cNvSpPr>
            <p:nvPr/>
          </p:nvSpPr>
          <p:spPr bwMode="auto">
            <a:xfrm>
              <a:off x="2594" y="2195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5" name="Rectangle 166"/>
            <p:cNvSpPr>
              <a:spLocks noChangeArrowheads="1"/>
            </p:cNvSpPr>
            <p:nvPr/>
          </p:nvSpPr>
          <p:spPr bwMode="auto">
            <a:xfrm>
              <a:off x="2594" y="2278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6" name="Rectangle 167"/>
            <p:cNvSpPr>
              <a:spLocks noChangeArrowheads="1"/>
            </p:cNvSpPr>
            <p:nvPr/>
          </p:nvSpPr>
          <p:spPr bwMode="auto">
            <a:xfrm>
              <a:off x="2584" y="2199"/>
              <a:ext cx="4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7" name="Rectangle 168"/>
            <p:cNvSpPr>
              <a:spLocks noChangeArrowheads="1"/>
            </p:cNvSpPr>
            <p:nvPr/>
          </p:nvSpPr>
          <p:spPr bwMode="auto">
            <a:xfrm>
              <a:off x="2584" y="2274"/>
              <a:ext cx="4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8" name="Rectangle 169"/>
            <p:cNvSpPr>
              <a:spLocks noChangeArrowheads="1"/>
            </p:cNvSpPr>
            <p:nvPr/>
          </p:nvSpPr>
          <p:spPr bwMode="auto">
            <a:xfrm>
              <a:off x="2575" y="2204"/>
              <a:ext cx="6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9" name="Rectangle 170"/>
            <p:cNvSpPr>
              <a:spLocks noChangeArrowheads="1"/>
            </p:cNvSpPr>
            <p:nvPr/>
          </p:nvSpPr>
          <p:spPr bwMode="auto">
            <a:xfrm>
              <a:off x="2575" y="2269"/>
              <a:ext cx="6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0" name="Rectangle 171"/>
            <p:cNvSpPr>
              <a:spLocks noChangeArrowheads="1"/>
            </p:cNvSpPr>
            <p:nvPr/>
          </p:nvSpPr>
          <p:spPr bwMode="auto">
            <a:xfrm>
              <a:off x="2570" y="2209"/>
              <a:ext cx="7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1" name="Rectangle 172"/>
            <p:cNvSpPr>
              <a:spLocks noChangeArrowheads="1"/>
            </p:cNvSpPr>
            <p:nvPr/>
          </p:nvSpPr>
          <p:spPr bwMode="auto">
            <a:xfrm>
              <a:off x="2570" y="2260"/>
              <a:ext cx="7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2" name="Rectangle 173"/>
            <p:cNvSpPr>
              <a:spLocks noChangeArrowheads="1"/>
            </p:cNvSpPr>
            <p:nvPr/>
          </p:nvSpPr>
          <p:spPr bwMode="auto">
            <a:xfrm>
              <a:off x="2566" y="2218"/>
              <a:ext cx="79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3" name="Rectangle 174"/>
            <p:cNvSpPr>
              <a:spLocks noChangeArrowheads="1"/>
            </p:cNvSpPr>
            <p:nvPr/>
          </p:nvSpPr>
          <p:spPr bwMode="auto">
            <a:xfrm>
              <a:off x="2566" y="2250"/>
              <a:ext cx="79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4" name="Rectangle 175"/>
            <p:cNvSpPr>
              <a:spLocks noChangeArrowheads="1"/>
            </p:cNvSpPr>
            <p:nvPr/>
          </p:nvSpPr>
          <p:spPr bwMode="auto">
            <a:xfrm>
              <a:off x="2561" y="2227"/>
              <a:ext cx="8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5" name="Rectangle 176"/>
            <p:cNvSpPr>
              <a:spLocks noChangeArrowheads="1"/>
            </p:cNvSpPr>
            <p:nvPr/>
          </p:nvSpPr>
          <p:spPr bwMode="auto">
            <a:xfrm>
              <a:off x="2561" y="2241"/>
              <a:ext cx="8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6" name="Rectangle 177"/>
            <p:cNvSpPr>
              <a:spLocks noChangeArrowheads="1"/>
            </p:cNvSpPr>
            <p:nvPr/>
          </p:nvSpPr>
          <p:spPr bwMode="auto">
            <a:xfrm>
              <a:off x="2561" y="2236"/>
              <a:ext cx="8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7" name="Rectangle 178"/>
            <p:cNvSpPr>
              <a:spLocks noChangeArrowheads="1"/>
            </p:cNvSpPr>
            <p:nvPr/>
          </p:nvSpPr>
          <p:spPr bwMode="auto">
            <a:xfrm>
              <a:off x="2561" y="2236"/>
              <a:ext cx="8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8" name="Rectangle 179"/>
            <p:cNvSpPr>
              <a:spLocks noChangeArrowheads="1"/>
            </p:cNvSpPr>
            <p:nvPr/>
          </p:nvSpPr>
          <p:spPr bwMode="auto">
            <a:xfrm>
              <a:off x="3240" y="2199"/>
              <a:ext cx="10" cy="56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9" name="Rectangle 180"/>
            <p:cNvSpPr>
              <a:spLocks noChangeArrowheads="1"/>
            </p:cNvSpPr>
            <p:nvPr/>
          </p:nvSpPr>
          <p:spPr bwMode="auto">
            <a:xfrm>
              <a:off x="3236" y="2199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0" name="Rectangle 181"/>
            <p:cNvSpPr>
              <a:spLocks noChangeArrowheads="1"/>
            </p:cNvSpPr>
            <p:nvPr/>
          </p:nvSpPr>
          <p:spPr bwMode="auto">
            <a:xfrm>
              <a:off x="3236" y="2250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1" name="Rectangle 182"/>
            <p:cNvSpPr>
              <a:spLocks noChangeArrowheads="1"/>
            </p:cNvSpPr>
            <p:nvPr/>
          </p:nvSpPr>
          <p:spPr bwMode="auto">
            <a:xfrm>
              <a:off x="3231" y="2204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2" name="Rectangle 183"/>
            <p:cNvSpPr>
              <a:spLocks noChangeArrowheads="1"/>
            </p:cNvSpPr>
            <p:nvPr/>
          </p:nvSpPr>
          <p:spPr bwMode="auto">
            <a:xfrm>
              <a:off x="3231" y="2246"/>
              <a:ext cx="2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3" name="Rectangle 184"/>
            <p:cNvSpPr>
              <a:spLocks noChangeArrowheads="1"/>
            </p:cNvSpPr>
            <p:nvPr/>
          </p:nvSpPr>
          <p:spPr bwMode="auto">
            <a:xfrm>
              <a:off x="3226" y="2209"/>
              <a:ext cx="3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4" name="Rectangle 185"/>
            <p:cNvSpPr>
              <a:spLocks noChangeArrowheads="1"/>
            </p:cNvSpPr>
            <p:nvPr/>
          </p:nvSpPr>
          <p:spPr bwMode="auto">
            <a:xfrm>
              <a:off x="3226" y="2241"/>
              <a:ext cx="3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5" name="Rectangle 186"/>
            <p:cNvSpPr>
              <a:spLocks noChangeArrowheads="1"/>
            </p:cNvSpPr>
            <p:nvPr/>
          </p:nvSpPr>
          <p:spPr bwMode="auto">
            <a:xfrm>
              <a:off x="3222" y="2213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6" name="Rectangle 187"/>
            <p:cNvSpPr>
              <a:spLocks noChangeArrowheads="1"/>
            </p:cNvSpPr>
            <p:nvPr/>
          </p:nvSpPr>
          <p:spPr bwMode="auto">
            <a:xfrm>
              <a:off x="3222" y="2236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7" name="Rectangle 188"/>
            <p:cNvSpPr>
              <a:spLocks noChangeArrowheads="1"/>
            </p:cNvSpPr>
            <p:nvPr/>
          </p:nvSpPr>
          <p:spPr bwMode="auto">
            <a:xfrm>
              <a:off x="3217" y="2218"/>
              <a:ext cx="5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8" name="Rectangle 189"/>
            <p:cNvSpPr>
              <a:spLocks noChangeArrowheads="1"/>
            </p:cNvSpPr>
            <p:nvPr/>
          </p:nvSpPr>
          <p:spPr bwMode="auto">
            <a:xfrm>
              <a:off x="3217" y="2227"/>
              <a:ext cx="5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9" name="Rectangle 190"/>
            <p:cNvSpPr>
              <a:spLocks noChangeArrowheads="1"/>
            </p:cNvSpPr>
            <p:nvPr/>
          </p:nvSpPr>
          <p:spPr bwMode="auto">
            <a:xfrm>
              <a:off x="3217" y="2227"/>
              <a:ext cx="5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0" name="Rectangle 191"/>
            <p:cNvSpPr>
              <a:spLocks noChangeArrowheads="1"/>
            </p:cNvSpPr>
            <p:nvPr/>
          </p:nvSpPr>
          <p:spPr bwMode="auto">
            <a:xfrm>
              <a:off x="3217" y="2222"/>
              <a:ext cx="5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1" name="Rectangle 192"/>
            <p:cNvSpPr>
              <a:spLocks noChangeArrowheads="1"/>
            </p:cNvSpPr>
            <p:nvPr/>
          </p:nvSpPr>
          <p:spPr bwMode="auto">
            <a:xfrm>
              <a:off x="3938" y="2260"/>
              <a:ext cx="9" cy="46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2" name="Rectangle 193"/>
            <p:cNvSpPr>
              <a:spLocks noChangeArrowheads="1"/>
            </p:cNvSpPr>
            <p:nvPr/>
          </p:nvSpPr>
          <p:spPr bwMode="auto">
            <a:xfrm>
              <a:off x="3933" y="2260"/>
              <a:ext cx="1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3" name="Rectangle 194"/>
            <p:cNvSpPr>
              <a:spLocks noChangeArrowheads="1"/>
            </p:cNvSpPr>
            <p:nvPr/>
          </p:nvSpPr>
          <p:spPr bwMode="auto">
            <a:xfrm>
              <a:off x="3933" y="2302"/>
              <a:ext cx="1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4" name="Rectangle 195"/>
            <p:cNvSpPr>
              <a:spLocks noChangeArrowheads="1"/>
            </p:cNvSpPr>
            <p:nvPr/>
          </p:nvSpPr>
          <p:spPr bwMode="auto">
            <a:xfrm>
              <a:off x="3929" y="2264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5" name="Rectangle 196"/>
            <p:cNvSpPr>
              <a:spLocks noChangeArrowheads="1"/>
            </p:cNvSpPr>
            <p:nvPr/>
          </p:nvSpPr>
          <p:spPr bwMode="auto">
            <a:xfrm>
              <a:off x="3929" y="2297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6" name="Rectangle 197"/>
            <p:cNvSpPr>
              <a:spLocks noChangeArrowheads="1"/>
            </p:cNvSpPr>
            <p:nvPr/>
          </p:nvSpPr>
          <p:spPr bwMode="auto">
            <a:xfrm>
              <a:off x="3924" y="2269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7" name="Rectangle 198"/>
            <p:cNvSpPr>
              <a:spLocks noChangeArrowheads="1"/>
            </p:cNvSpPr>
            <p:nvPr/>
          </p:nvSpPr>
          <p:spPr bwMode="auto">
            <a:xfrm>
              <a:off x="3924" y="2292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8" name="Rectangle 199"/>
            <p:cNvSpPr>
              <a:spLocks noChangeArrowheads="1"/>
            </p:cNvSpPr>
            <p:nvPr/>
          </p:nvSpPr>
          <p:spPr bwMode="auto">
            <a:xfrm>
              <a:off x="3919" y="2274"/>
              <a:ext cx="47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9" name="Rectangle 200"/>
            <p:cNvSpPr>
              <a:spLocks noChangeArrowheads="1"/>
            </p:cNvSpPr>
            <p:nvPr/>
          </p:nvSpPr>
          <p:spPr bwMode="auto">
            <a:xfrm>
              <a:off x="3919" y="2283"/>
              <a:ext cx="47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0" name="Rectangle 201"/>
            <p:cNvSpPr>
              <a:spLocks noChangeArrowheads="1"/>
            </p:cNvSpPr>
            <p:nvPr/>
          </p:nvSpPr>
          <p:spPr bwMode="auto">
            <a:xfrm>
              <a:off x="3919" y="2283"/>
              <a:ext cx="4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1" name="Rectangle 202"/>
            <p:cNvSpPr>
              <a:spLocks noChangeArrowheads="1"/>
            </p:cNvSpPr>
            <p:nvPr/>
          </p:nvSpPr>
          <p:spPr bwMode="auto">
            <a:xfrm>
              <a:off x="3919" y="2278"/>
              <a:ext cx="4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2" name="Rectangle 203"/>
            <p:cNvSpPr>
              <a:spLocks noChangeArrowheads="1"/>
            </p:cNvSpPr>
            <p:nvPr/>
          </p:nvSpPr>
          <p:spPr bwMode="auto">
            <a:xfrm>
              <a:off x="3873" y="702"/>
              <a:ext cx="9" cy="37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3" name="Rectangle 204"/>
            <p:cNvSpPr>
              <a:spLocks noChangeArrowheads="1"/>
            </p:cNvSpPr>
            <p:nvPr/>
          </p:nvSpPr>
          <p:spPr bwMode="auto">
            <a:xfrm>
              <a:off x="3873" y="702"/>
              <a:ext cx="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4" name="Rectangle 205"/>
            <p:cNvSpPr>
              <a:spLocks noChangeArrowheads="1"/>
            </p:cNvSpPr>
            <p:nvPr/>
          </p:nvSpPr>
          <p:spPr bwMode="auto">
            <a:xfrm>
              <a:off x="3873" y="734"/>
              <a:ext cx="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5" name="Rectangle 206"/>
            <p:cNvSpPr>
              <a:spLocks noChangeArrowheads="1"/>
            </p:cNvSpPr>
            <p:nvPr/>
          </p:nvSpPr>
          <p:spPr bwMode="auto">
            <a:xfrm>
              <a:off x="3864" y="706"/>
              <a:ext cx="27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806" name="Group 408"/>
          <p:cNvGrpSpPr>
            <a:grpSpLocks/>
          </p:cNvGrpSpPr>
          <p:nvPr/>
        </p:nvGrpSpPr>
        <p:grpSpPr bwMode="auto">
          <a:xfrm>
            <a:off x="3566790" y="1572436"/>
            <a:ext cx="3214134" cy="4318417"/>
            <a:chOff x="2077" y="711"/>
            <a:chExt cx="1921" cy="2581"/>
          </a:xfrm>
        </p:grpSpPr>
        <p:sp>
          <p:nvSpPr>
            <p:cNvPr id="807" name="Rectangle 208"/>
            <p:cNvSpPr>
              <a:spLocks noChangeArrowheads="1"/>
            </p:cNvSpPr>
            <p:nvPr/>
          </p:nvSpPr>
          <p:spPr bwMode="auto">
            <a:xfrm>
              <a:off x="3864" y="725"/>
              <a:ext cx="27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8" name="Rectangle 209"/>
            <p:cNvSpPr>
              <a:spLocks noChangeArrowheads="1"/>
            </p:cNvSpPr>
            <p:nvPr/>
          </p:nvSpPr>
          <p:spPr bwMode="auto">
            <a:xfrm>
              <a:off x="3859" y="715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9" name="Rectangle 210"/>
            <p:cNvSpPr>
              <a:spLocks noChangeArrowheads="1"/>
            </p:cNvSpPr>
            <p:nvPr/>
          </p:nvSpPr>
          <p:spPr bwMode="auto">
            <a:xfrm>
              <a:off x="3859" y="720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0" name="Rectangle 211"/>
            <p:cNvSpPr>
              <a:spLocks noChangeArrowheads="1"/>
            </p:cNvSpPr>
            <p:nvPr/>
          </p:nvSpPr>
          <p:spPr bwMode="auto">
            <a:xfrm>
              <a:off x="3859" y="720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1" name="Rectangle 212"/>
            <p:cNvSpPr>
              <a:spLocks noChangeArrowheads="1"/>
            </p:cNvSpPr>
            <p:nvPr/>
          </p:nvSpPr>
          <p:spPr bwMode="auto">
            <a:xfrm>
              <a:off x="3859" y="715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2" name="Rectangle 213"/>
            <p:cNvSpPr>
              <a:spLocks noChangeArrowheads="1"/>
            </p:cNvSpPr>
            <p:nvPr/>
          </p:nvSpPr>
          <p:spPr bwMode="auto">
            <a:xfrm>
              <a:off x="2542" y="2553"/>
              <a:ext cx="3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3" name="Rectangle 214"/>
            <p:cNvSpPr>
              <a:spLocks noChangeArrowheads="1"/>
            </p:cNvSpPr>
            <p:nvPr/>
          </p:nvSpPr>
          <p:spPr bwMode="auto">
            <a:xfrm>
              <a:off x="2542" y="2646"/>
              <a:ext cx="3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4" name="Rectangle 215"/>
            <p:cNvSpPr>
              <a:spLocks noChangeArrowheads="1"/>
            </p:cNvSpPr>
            <p:nvPr/>
          </p:nvSpPr>
          <p:spPr bwMode="auto">
            <a:xfrm>
              <a:off x="2533" y="2557"/>
              <a:ext cx="5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5" name="Rectangle 216"/>
            <p:cNvSpPr>
              <a:spLocks noChangeArrowheads="1"/>
            </p:cNvSpPr>
            <p:nvPr/>
          </p:nvSpPr>
          <p:spPr bwMode="auto">
            <a:xfrm>
              <a:off x="2533" y="2641"/>
              <a:ext cx="5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6" name="Rectangle 217"/>
            <p:cNvSpPr>
              <a:spLocks noChangeArrowheads="1"/>
            </p:cNvSpPr>
            <p:nvPr/>
          </p:nvSpPr>
          <p:spPr bwMode="auto">
            <a:xfrm>
              <a:off x="2529" y="2562"/>
              <a:ext cx="6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7" name="Rectangle 218"/>
            <p:cNvSpPr>
              <a:spLocks noChangeArrowheads="1"/>
            </p:cNvSpPr>
            <p:nvPr/>
          </p:nvSpPr>
          <p:spPr bwMode="auto">
            <a:xfrm>
              <a:off x="2529" y="2636"/>
              <a:ext cx="6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8" name="Rectangle 219"/>
            <p:cNvSpPr>
              <a:spLocks noChangeArrowheads="1"/>
            </p:cNvSpPr>
            <p:nvPr/>
          </p:nvSpPr>
          <p:spPr bwMode="auto">
            <a:xfrm>
              <a:off x="2524" y="2567"/>
              <a:ext cx="70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9" name="Rectangle 220"/>
            <p:cNvSpPr>
              <a:spLocks noChangeArrowheads="1"/>
            </p:cNvSpPr>
            <p:nvPr/>
          </p:nvSpPr>
          <p:spPr bwMode="auto">
            <a:xfrm>
              <a:off x="2524" y="2632"/>
              <a:ext cx="70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0" name="Rectangle 221"/>
            <p:cNvSpPr>
              <a:spLocks noChangeArrowheads="1"/>
            </p:cNvSpPr>
            <p:nvPr/>
          </p:nvSpPr>
          <p:spPr bwMode="auto">
            <a:xfrm>
              <a:off x="2519" y="2571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1" name="Rectangle 222"/>
            <p:cNvSpPr>
              <a:spLocks noChangeArrowheads="1"/>
            </p:cNvSpPr>
            <p:nvPr/>
          </p:nvSpPr>
          <p:spPr bwMode="auto">
            <a:xfrm>
              <a:off x="2519" y="2627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2" name="Rectangle 223"/>
            <p:cNvSpPr>
              <a:spLocks noChangeArrowheads="1"/>
            </p:cNvSpPr>
            <p:nvPr/>
          </p:nvSpPr>
          <p:spPr bwMode="auto">
            <a:xfrm>
              <a:off x="2515" y="2576"/>
              <a:ext cx="8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3" name="Rectangle 224"/>
            <p:cNvSpPr>
              <a:spLocks noChangeArrowheads="1"/>
            </p:cNvSpPr>
            <p:nvPr/>
          </p:nvSpPr>
          <p:spPr bwMode="auto">
            <a:xfrm>
              <a:off x="2515" y="2618"/>
              <a:ext cx="8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4" name="Rectangle 225"/>
            <p:cNvSpPr>
              <a:spLocks noChangeArrowheads="1"/>
            </p:cNvSpPr>
            <p:nvPr/>
          </p:nvSpPr>
          <p:spPr bwMode="auto">
            <a:xfrm>
              <a:off x="2510" y="2585"/>
              <a:ext cx="98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5" name="Rectangle 226"/>
            <p:cNvSpPr>
              <a:spLocks noChangeArrowheads="1"/>
            </p:cNvSpPr>
            <p:nvPr/>
          </p:nvSpPr>
          <p:spPr bwMode="auto">
            <a:xfrm>
              <a:off x="2510" y="2604"/>
              <a:ext cx="98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6" name="Rectangle 227"/>
            <p:cNvSpPr>
              <a:spLocks noChangeArrowheads="1"/>
            </p:cNvSpPr>
            <p:nvPr/>
          </p:nvSpPr>
          <p:spPr bwMode="auto">
            <a:xfrm>
              <a:off x="2510" y="2599"/>
              <a:ext cx="9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7" name="Rectangle 228"/>
            <p:cNvSpPr>
              <a:spLocks noChangeArrowheads="1"/>
            </p:cNvSpPr>
            <p:nvPr/>
          </p:nvSpPr>
          <p:spPr bwMode="auto">
            <a:xfrm>
              <a:off x="2510" y="2599"/>
              <a:ext cx="9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8" name="Rectangle 229"/>
            <p:cNvSpPr>
              <a:spLocks noChangeArrowheads="1"/>
            </p:cNvSpPr>
            <p:nvPr/>
          </p:nvSpPr>
          <p:spPr bwMode="auto">
            <a:xfrm>
              <a:off x="2891" y="1222"/>
              <a:ext cx="2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9" name="Rectangle 230"/>
            <p:cNvSpPr>
              <a:spLocks noChangeArrowheads="1"/>
            </p:cNvSpPr>
            <p:nvPr/>
          </p:nvSpPr>
          <p:spPr bwMode="auto">
            <a:xfrm>
              <a:off x="2891" y="1306"/>
              <a:ext cx="2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0" name="Rectangle 231"/>
            <p:cNvSpPr>
              <a:spLocks noChangeArrowheads="1"/>
            </p:cNvSpPr>
            <p:nvPr/>
          </p:nvSpPr>
          <p:spPr bwMode="auto">
            <a:xfrm>
              <a:off x="2882" y="1227"/>
              <a:ext cx="4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1" name="Rectangle 232"/>
            <p:cNvSpPr>
              <a:spLocks noChangeArrowheads="1"/>
            </p:cNvSpPr>
            <p:nvPr/>
          </p:nvSpPr>
          <p:spPr bwMode="auto">
            <a:xfrm>
              <a:off x="2882" y="1302"/>
              <a:ext cx="4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2" name="Rectangle 233"/>
            <p:cNvSpPr>
              <a:spLocks noChangeArrowheads="1"/>
            </p:cNvSpPr>
            <p:nvPr/>
          </p:nvSpPr>
          <p:spPr bwMode="auto">
            <a:xfrm>
              <a:off x="2873" y="1232"/>
              <a:ext cx="60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3" name="Rectangle 234"/>
            <p:cNvSpPr>
              <a:spLocks noChangeArrowheads="1"/>
            </p:cNvSpPr>
            <p:nvPr/>
          </p:nvSpPr>
          <p:spPr bwMode="auto">
            <a:xfrm>
              <a:off x="2873" y="1297"/>
              <a:ext cx="6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4" name="Rectangle 235"/>
            <p:cNvSpPr>
              <a:spLocks noChangeArrowheads="1"/>
            </p:cNvSpPr>
            <p:nvPr/>
          </p:nvSpPr>
          <p:spPr bwMode="auto">
            <a:xfrm>
              <a:off x="2868" y="1236"/>
              <a:ext cx="70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5" name="Rectangle 236"/>
            <p:cNvSpPr>
              <a:spLocks noChangeArrowheads="1"/>
            </p:cNvSpPr>
            <p:nvPr/>
          </p:nvSpPr>
          <p:spPr bwMode="auto">
            <a:xfrm>
              <a:off x="2868" y="1288"/>
              <a:ext cx="7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6" name="Rectangle 237"/>
            <p:cNvSpPr>
              <a:spLocks noChangeArrowheads="1"/>
            </p:cNvSpPr>
            <p:nvPr/>
          </p:nvSpPr>
          <p:spPr bwMode="auto">
            <a:xfrm>
              <a:off x="2863" y="1246"/>
              <a:ext cx="8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7" name="Rectangle 238"/>
            <p:cNvSpPr>
              <a:spLocks noChangeArrowheads="1"/>
            </p:cNvSpPr>
            <p:nvPr/>
          </p:nvSpPr>
          <p:spPr bwMode="auto">
            <a:xfrm>
              <a:off x="2863" y="1278"/>
              <a:ext cx="80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8" name="Rectangle 239"/>
            <p:cNvSpPr>
              <a:spLocks noChangeArrowheads="1"/>
            </p:cNvSpPr>
            <p:nvPr/>
          </p:nvSpPr>
          <p:spPr bwMode="auto">
            <a:xfrm>
              <a:off x="2859" y="1255"/>
              <a:ext cx="8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9" name="Rectangle 240"/>
            <p:cNvSpPr>
              <a:spLocks noChangeArrowheads="1"/>
            </p:cNvSpPr>
            <p:nvPr/>
          </p:nvSpPr>
          <p:spPr bwMode="auto">
            <a:xfrm>
              <a:off x="2859" y="1269"/>
              <a:ext cx="8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0" name="Rectangle 241"/>
            <p:cNvSpPr>
              <a:spLocks noChangeArrowheads="1"/>
            </p:cNvSpPr>
            <p:nvPr/>
          </p:nvSpPr>
          <p:spPr bwMode="auto">
            <a:xfrm>
              <a:off x="2859" y="1264"/>
              <a:ext cx="8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1" name="Rectangle 242"/>
            <p:cNvSpPr>
              <a:spLocks noChangeArrowheads="1"/>
            </p:cNvSpPr>
            <p:nvPr/>
          </p:nvSpPr>
          <p:spPr bwMode="auto">
            <a:xfrm>
              <a:off x="2859" y="1264"/>
              <a:ext cx="8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2" name="Rectangle 243"/>
            <p:cNvSpPr>
              <a:spLocks noChangeArrowheads="1"/>
            </p:cNvSpPr>
            <p:nvPr/>
          </p:nvSpPr>
          <p:spPr bwMode="auto">
            <a:xfrm>
              <a:off x="2845" y="2306"/>
              <a:ext cx="9" cy="8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3" name="Rectangle 244"/>
            <p:cNvSpPr>
              <a:spLocks noChangeArrowheads="1"/>
            </p:cNvSpPr>
            <p:nvPr/>
          </p:nvSpPr>
          <p:spPr bwMode="auto">
            <a:xfrm>
              <a:off x="2840" y="2306"/>
              <a:ext cx="1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4" name="Rectangle 245"/>
            <p:cNvSpPr>
              <a:spLocks noChangeArrowheads="1"/>
            </p:cNvSpPr>
            <p:nvPr/>
          </p:nvSpPr>
          <p:spPr bwMode="auto">
            <a:xfrm>
              <a:off x="2840" y="2385"/>
              <a:ext cx="1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5" name="Rectangle 246"/>
            <p:cNvSpPr>
              <a:spLocks noChangeArrowheads="1"/>
            </p:cNvSpPr>
            <p:nvPr/>
          </p:nvSpPr>
          <p:spPr bwMode="auto">
            <a:xfrm>
              <a:off x="2831" y="2311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6" name="Rectangle 247"/>
            <p:cNvSpPr>
              <a:spLocks noChangeArrowheads="1"/>
            </p:cNvSpPr>
            <p:nvPr/>
          </p:nvSpPr>
          <p:spPr bwMode="auto">
            <a:xfrm>
              <a:off x="2831" y="2381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7" name="Rectangle 248"/>
            <p:cNvSpPr>
              <a:spLocks noChangeArrowheads="1"/>
            </p:cNvSpPr>
            <p:nvPr/>
          </p:nvSpPr>
          <p:spPr bwMode="auto">
            <a:xfrm>
              <a:off x="2822" y="2315"/>
              <a:ext cx="55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8" name="Rectangle 249"/>
            <p:cNvSpPr>
              <a:spLocks noChangeArrowheads="1"/>
            </p:cNvSpPr>
            <p:nvPr/>
          </p:nvSpPr>
          <p:spPr bwMode="auto">
            <a:xfrm>
              <a:off x="2822" y="2376"/>
              <a:ext cx="55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9" name="Rectangle 250"/>
            <p:cNvSpPr>
              <a:spLocks noChangeArrowheads="1"/>
            </p:cNvSpPr>
            <p:nvPr/>
          </p:nvSpPr>
          <p:spPr bwMode="auto">
            <a:xfrm>
              <a:off x="2817" y="2320"/>
              <a:ext cx="65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0" name="Rectangle 251"/>
            <p:cNvSpPr>
              <a:spLocks noChangeArrowheads="1"/>
            </p:cNvSpPr>
            <p:nvPr/>
          </p:nvSpPr>
          <p:spPr bwMode="auto">
            <a:xfrm>
              <a:off x="2817" y="2367"/>
              <a:ext cx="65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1" name="Rectangle 252"/>
            <p:cNvSpPr>
              <a:spLocks noChangeArrowheads="1"/>
            </p:cNvSpPr>
            <p:nvPr/>
          </p:nvSpPr>
          <p:spPr bwMode="auto">
            <a:xfrm>
              <a:off x="2812" y="2329"/>
              <a:ext cx="75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2" name="Rectangle 253"/>
            <p:cNvSpPr>
              <a:spLocks noChangeArrowheads="1"/>
            </p:cNvSpPr>
            <p:nvPr/>
          </p:nvSpPr>
          <p:spPr bwMode="auto">
            <a:xfrm>
              <a:off x="2812" y="2357"/>
              <a:ext cx="75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3" name="Rectangle 254"/>
            <p:cNvSpPr>
              <a:spLocks noChangeArrowheads="1"/>
            </p:cNvSpPr>
            <p:nvPr/>
          </p:nvSpPr>
          <p:spPr bwMode="auto">
            <a:xfrm>
              <a:off x="2808" y="2339"/>
              <a:ext cx="83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4" name="Rectangle 255"/>
            <p:cNvSpPr>
              <a:spLocks noChangeArrowheads="1"/>
            </p:cNvSpPr>
            <p:nvPr/>
          </p:nvSpPr>
          <p:spPr bwMode="auto">
            <a:xfrm>
              <a:off x="2808" y="2348"/>
              <a:ext cx="83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5" name="Rectangle 256"/>
            <p:cNvSpPr>
              <a:spLocks noChangeArrowheads="1"/>
            </p:cNvSpPr>
            <p:nvPr/>
          </p:nvSpPr>
          <p:spPr bwMode="auto">
            <a:xfrm>
              <a:off x="2808" y="2348"/>
              <a:ext cx="8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6" name="Rectangle 257"/>
            <p:cNvSpPr>
              <a:spLocks noChangeArrowheads="1"/>
            </p:cNvSpPr>
            <p:nvPr/>
          </p:nvSpPr>
          <p:spPr bwMode="auto">
            <a:xfrm>
              <a:off x="2808" y="2343"/>
              <a:ext cx="8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7" name="Rectangle 258"/>
            <p:cNvSpPr>
              <a:spLocks noChangeArrowheads="1"/>
            </p:cNvSpPr>
            <p:nvPr/>
          </p:nvSpPr>
          <p:spPr bwMode="auto">
            <a:xfrm>
              <a:off x="3975" y="3264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8" name="Rectangle 259"/>
            <p:cNvSpPr>
              <a:spLocks noChangeArrowheads="1"/>
            </p:cNvSpPr>
            <p:nvPr/>
          </p:nvSpPr>
          <p:spPr bwMode="auto">
            <a:xfrm>
              <a:off x="3975" y="3283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9" name="Rectangle 260"/>
            <p:cNvSpPr>
              <a:spLocks noChangeArrowheads="1"/>
            </p:cNvSpPr>
            <p:nvPr/>
          </p:nvSpPr>
          <p:spPr bwMode="auto">
            <a:xfrm>
              <a:off x="3971" y="3269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0" name="Rectangle 261"/>
            <p:cNvSpPr>
              <a:spLocks noChangeArrowheads="1"/>
            </p:cNvSpPr>
            <p:nvPr/>
          </p:nvSpPr>
          <p:spPr bwMode="auto">
            <a:xfrm>
              <a:off x="3971" y="3278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1" name="Rectangle 262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2" name="Rectangle 263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3" name="Rectangle 264"/>
            <p:cNvSpPr>
              <a:spLocks noChangeArrowheads="1"/>
            </p:cNvSpPr>
            <p:nvPr/>
          </p:nvSpPr>
          <p:spPr bwMode="auto">
            <a:xfrm>
              <a:off x="3482" y="1650"/>
              <a:ext cx="3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4" name="Rectangle 265"/>
            <p:cNvSpPr>
              <a:spLocks noChangeArrowheads="1"/>
            </p:cNvSpPr>
            <p:nvPr/>
          </p:nvSpPr>
          <p:spPr bwMode="auto">
            <a:xfrm>
              <a:off x="3482" y="1771"/>
              <a:ext cx="3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5" name="Rectangle 266"/>
            <p:cNvSpPr>
              <a:spLocks noChangeArrowheads="1"/>
            </p:cNvSpPr>
            <p:nvPr/>
          </p:nvSpPr>
          <p:spPr bwMode="auto">
            <a:xfrm>
              <a:off x="3468" y="1655"/>
              <a:ext cx="6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6" name="Rectangle 267"/>
            <p:cNvSpPr>
              <a:spLocks noChangeArrowheads="1"/>
            </p:cNvSpPr>
            <p:nvPr/>
          </p:nvSpPr>
          <p:spPr bwMode="auto">
            <a:xfrm>
              <a:off x="3468" y="1767"/>
              <a:ext cx="61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7" name="Rectangle 268"/>
            <p:cNvSpPr>
              <a:spLocks noChangeArrowheads="1"/>
            </p:cNvSpPr>
            <p:nvPr/>
          </p:nvSpPr>
          <p:spPr bwMode="auto">
            <a:xfrm>
              <a:off x="3464" y="1660"/>
              <a:ext cx="6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8" name="Rectangle 269"/>
            <p:cNvSpPr>
              <a:spLocks noChangeArrowheads="1"/>
            </p:cNvSpPr>
            <p:nvPr/>
          </p:nvSpPr>
          <p:spPr bwMode="auto">
            <a:xfrm>
              <a:off x="3464" y="1762"/>
              <a:ext cx="6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9" name="Rectangle 270"/>
            <p:cNvSpPr>
              <a:spLocks noChangeArrowheads="1"/>
            </p:cNvSpPr>
            <p:nvPr/>
          </p:nvSpPr>
          <p:spPr bwMode="auto">
            <a:xfrm>
              <a:off x="3459" y="1664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0" name="Rectangle 271"/>
            <p:cNvSpPr>
              <a:spLocks noChangeArrowheads="1"/>
            </p:cNvSpPr>
            <p:nvPr/>
          </p:nvSpPr>
          <p:spPr bwMode="auto">
            <a:xfrm>
              <a:off x="3459" y="1757"/>
              <a:ext cx="7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1" name="Rectangle 272"/>
            <p:cNvSpPr>
              <a:spLocks noChangeArrowheads="1"/>
            </p:cNvSpPr>
            <p:nvPr/>
          </p:nvSpPr>
          <p:spPr bwMode="auto">
            <a:xfrm>
              <a:off x="3454" y="1669"/>
              <a:ext cx="8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2" name="Rectangle 273"/>
            <p:cNvSpPr>
              <a:spLocks noChangeArrowheads="1"/>
            </p:cNvSpPr>
            <p:nvPr/>
          </p:nvSpPr>
          <p:spPr bwMode="auto">
            <a:xfrm>
              <a:off x="3454" y="1753"/>
              <a:ext cx="8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3" name="Rectangle 274"/>
            <p:cNvSpPr>
              <a:spLocks noChangeArrowheads="1"/>
            </p:cNvSpPr>
            <p:nvPr/>
          </p:nvSpPr>
          <p:spPr bwMode="auto">
            <a:xfrm>
              <a:off x="3450" y="1674"/>
              <a:ext cx="9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4" name="Rectangle 275"/>
            <p:cNvSpPr>
              <a:spLocks noChangeArrowheads="1"/>
            </p:cNvSpPr>
            <p:nvPr/>
          </p:nvSpPr>
          <p:spPr bwMode="auto">
            <a:xfrm>
              <a:off x="3450" y="1748"/>
              <a:ext cx="9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5" name="Rectangle 276"/>
            <p:cNvSpPr>
              <a:spLocks noChangeArrowheads="1"/>
            </p:cNvSpPr>
            <p:nvPr/>
          </p:nvSpPr>
          <p:spPr bwMode="auto">
            <a:xfrm>
              <a:off x="3445" y="1678"/>
              <a:ext cx="10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6" name="Rectangle 277"/>
            <p:cNvSpPr>
              <a:spLocks noChangeArrowheads="1"/>
            </p:cNvSpPr>
            <p:nvPr/>
          </p:nvSpPr>
          <p:spPr bwMode="auto">
            <a:xfrm>
              <a:off x="3445" y="1743"/>
              <a:ext cx="10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7" name="Rectangle 278"/>
            <p:cNvSpPr>
              <a:spLocks noChangeArrowheads="1"/>
            </p:cNvSpPr>
            <p:nvPr/>
          </p:nvSpPr>
          <p:spPr bwMode="auto">
            <a:xfrm>
              <a:off x="3440" y="1683"/>
              <a:ext cx="117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8" name="Rectangle 279"/>
            <p:cNvSpPr>
              <a:spLocks noChangeArrowheads="1"/>
            </p:cNvSpPr>
            <p:nvPr/>
          </p:nvSpPr>
          <p:spPr bwMode="auto">
            <a:xfrm>
              <a:off x="3440" y="1729"/>
              <a:ext cx="117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9" name="Rectangle 280"/>
            <p:cNvSpPr>
              <a:spLocks noChangeArrowheads="1"/>
            </p:cNvSpPr>
            <p:nvPr/>
          </p:nvSpPr>
          <p:spPr bwMode="auto">
            <a:xfrm>
              <a:off x="3436" y="1697"/>
              <a:ext cx="125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0" name="Rectangle 281"/>
            <p:cNvSpPr>
              <a:spLocks noChangeArrowheads="1"/>
            </p:cNvSpPr>
            <p:nvPr/>
          </p:nvSpPr>
          <p:spPr bwMode="auto">
            <a:xfrm>
              <a:off x="3436" y="1715"/>
              <a:ext cx="125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1" name="Rectangle 282"/>
            <p:cNvSpPr>
              <a:spLocks noChangeArrowheads="1"/>
            </p:cNvSpPr>
            <p:nvPr/>
          </p:nvSpPr>
          <p:spPr bwMode="auto">
            <a:xfrm>
              <a:off x="3436" y="1711"/>
              <a:ext cx="125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2" name="Rectangle 283"/>
            <p:cNvSpPr>
              <a:spLocks noChangeArrowheads="1"/>
            </p:cNvSpPr>
            <p:nvPr/>
          </p:nvSpPr>
          <p:spPr bwMode="auto">
            <a:xfrm>
              <a:off x="3436" y="1711"/>
              <a:ext cx="125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3" name="Rectangle 284"/>
            <p:cNvSpPr>
              <a:spLocks noChangeArrowheads="1"/>
            </p:cNvSpPr>
            <p:nvPr/>
          </p:nvSpPr>
          <p:spPr bwMode="auto">
            <a:xfrm>
              <a:off x="2115" y="1664"/>
              <a:ext cx="9" cy="6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4" name="Rectangle 285"/>
            <p:cNvSpPr>
              <a:spLocks noChangeArrowheads="1"/>
            </p:cNvSpPr>
            <p:nvPr/>
          </p:nvSpPr>
          <p:spPr bwMode="auto">
            <a:xfrm>
              <a:off x="2110" y="1664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5" name="Rectangle 286"/>
            <p:cNvSpPr>
              <a:spLocks noChangeArrowheads="1"/>
            </p:cNvSpPr>
            <p:nvPr/>
          </p:nvSpPr>
          <p:spPr bwMode="auto">
            <a:xfrm>
              <a:off x="2110" y="1725"/>
              <a:ext cx="1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6" name="Rectangle 287"/>
            <p:cNvSpPr>
              <a:spLocks noChangeArrowheads="1"/>
            </p:cNvSpPr>
            <p:nvPr/>
          </p:nvSpPr>
          <p:spPr bwMode="auto">
            <a:xfrm>
              <a:off x="2101" y="1669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7" name="Rectangle 288"/>
            <p:cNvSpPr>
              <a:spLocks noChangeArrowheads="1"/>
            </p:cNvSpPr>
            <p:nvPr/>
          </p:nvSpPr>
          <p:spPr bwMode="auto">
            <a:xfrm>
              <a:off x="2101" y="1720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8" name="Rectangle 289"/>
            <p:cNvSpPr>
              <a:spLocks noChangeArrowheads="1"/>
            </p:cNvSpPr>
            <p:nvPr/>
          </p:nvSpPr>
          <p:spPr bwMode="auto">
            <a:xfrm>
              <a:off x="2096" y="1674"/>
              <a:ext cx="4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9" name="Rectangle 290"/>
            <p:cNvSpPr>
              <a:spLocks noChangeArrowheads="1"/>
            </p:cNvSpPr>
            <p:nvPr/>
          </p:nvSpPr>
          <p:spPr bwMode="auto">
            <a:xfrm>
              <a:off x="2096" y="1715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0" name="Rectangle 291"/>
            <p:cNvSpPr>
              <a:spLocks noChangeArrowheads="1"/>
            </p:cNvSpPr>
            <p:nvPr/>
          </p:nvSpPr>
          <p:spPr bwMode="auto">
            <a:xfrm>
              <a:off x="2091" y="1678"/>
              <a:ext cx="56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1" name="Rectangle 292"/>
            <p:cNvSpPr>
              <a:spLocks noChangeArrowheads="1"/>
            </p:cNvSpPr>
            <p:nvPr/>
          </p:nvSpPr>
          <p:spPr bwMode="auto">
            <a:xfrm>
              <a:off x="2091" y="1706"/>
              <a:ext cx="5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2" name="Rectangle 293"/>
            <p:cNvSpPr>
              <a:spLocks noChangeArrowheads="1"/>
            </p:cNvSpPr>
            <p:nvPr/>
          </p:nvSpPr>
          <p:spPr bwMode="auto">
            <a:xfrm>
              <a:off x="2087" y="1688"/>
              <a:ext cx="65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3" name="Rectangle 294"/>
            <p:cNvSpPr>
              <a:spLocks noChangeArrowheads="1"/>
            </p:cNvSpPr>
            <p:nvPr/>
          </p:nvSpPr>
          <p:spPr bwMode="auto">
            <a:xfrm>
              <a:off x="2087" y="1697"/>
              <a:ext cx="65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4" name="Rectangle 295"/>
            <p:cNvSpPr>
              <a:spLocks noChangeArrowheads="1"/>
            </p:cNvSpPr>
            <p:nvPr/>
          </p:nvSpPr>
          <p:spPr bwMode="auto">
            <a:xfrm>
              <a:off x="2087" y="1697"/>
              <a:ext cx="65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5" name="Rectangle 296"/>
            <p:cNvSpPr>
              <a:spLocks noChangeArrowheads="1"/>
            </p:cNvSpPr>
            <p:nvPr/>
          </p:nvSpPr>
          <p:spPr bwMode="auto">
            <a:xfrm>
              <a:off x="2087" y="1692"/>
              <a:ext cx="65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6" name="Rectangle 297"/>
            <p:cNvSpPr>
              <a:spLocks noChangeArrowheads="1"/>
            </p:cNvSpPr>
            <p:nvPr/>
          </p:nvSpPr>
          <p:spPr bwMode="auto">
            <a:xfrm>
              <a:off x="3924" y="1967"/>
              <a:ext cx="9" cy="5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7" name="Rectangle 298"/>
            <p:cNvSpPr>
              <a:spLocks noChangeArrowheads="1"/>
            </p:cNvSpPr>
            <p:nvPr/>
          </p:nvSpPr>
          <p:spPr bwMode="auto">
            <a:xfrm>
              <a:off x="3919" y="1967"/>
              <a:ext cx="1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8" name="Rectangle 299"/>
            <p:cNvSpPr>
              <a:spLocks noChangeArrowheads="1"/>
            </p:cNvSpPr>
            <p:nvPr/>
          </p:nvSpPr>
          <p:spPr bwMode="auto">
            <a:xfrm>
              <a:off x="3919" y="2018"/>
              <a:ext cx="1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9" name="Rectangle 300"/>
            <p:cNvSpPr>
              <a:spLocks noChangeArrowheads="1"/>
            </p:cNvSpPr>
            <p:nvPr/>
          </p:nvSpPr>
          <p:spPr bwMode="auto">
            <a:xfrm>
              <a:off x="3915" y="1971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0" name="Rectangle 301"/>
            <p:cNvSpPr>
              <a:spLocks noChangeArrowheads="1"/>
            </p:cNvSpPr>
            <p:nvPr/>
          </p:nvSpPr>
          <p:spPr bwMode="auto">
            <a:xfrm>
              <a:off x="3915" y="2013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1" name="Rectangle 302"/>
            <p:cNvSpPr>
              <a:spLocks noChangeArrowheads="1"/>
            </p:cNvSpPr>
            <p:nvPr/>
          </p:nvSpPr>
          <p:spPr bwMode="auto">
            <a:xfrm>
              <a:off x="3910" y="1976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2" name="Rectangle 303"/>
            <p:cNvSpPr>
              <a:spLocks noChangeArrowheads="1"/>
            </p:cNvSpPr>
            <p:nvPr/>
          </p:nvSpPr>
          <p:spPr bwMode="auto">
            <a:xfrm>
              <a:off x="3910" y="2009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3" name="Rectangle 304"/>
            <p:cNvSpPr>
              <a:spLocks noChangeArrowheads="1"/>
            </p:cNvSpPr>
            <p:nvPr/>
          </p:nvSpPr>
          <p:spPr bwMode="auto">
            <a:xfrm>
              <a:off x="3905" y="1981"/>
              <a:ext cx="4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4" name="Rectangle 305"/>
            <p:cNvSpPr>
              <a:spLocks noChangeArrowheads="1"/>
            </p:cNvSpPr>
            <p:nvPr/>
          </p:nvSpPr>
          <p:spPr bwMode="auto">
            <a:xfrm>
              <a:off x="3905" y="2004"/>
              <a:ext cx="4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5" name="Rectangle 306"/>
            <p:cNvSpPr>
              <a:spLocks noChangeArrowheads="1"/>
            </p:cNvSpPr>
            <p:nvPr/>
          </p:nvSpPr>
          <p:spPr bwMode="auto">
            <a:xfrm>
              <a:off x="3901" y="1985"/>
              <a:ext cx="56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6" name="Rectangle 307"/>
            <p:cNvSpPr>
              <a:spLocks noChangeArrowheads="1"/>
            </p:cNvSpPr>
            <p:nvPr/>
          </p:nvSpPr>
          <p:spPr bwMode="auto">
            <a:xfrm>
              <a:off x="3901" y="1995"/>
              <a:ext cx="5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7" name="Rectangle 308"/>
            <p:cNvSpPr>
              <a:spLocks noChangeArrowheads="1"/>
            </p:cNvSpPr>
            <p:nvPr/>
          </p:nvSpPr>
          <p:spPr bwMode="auto">
            <a:xfrm>
              <a:off x="3901" y="1995"/>
              <a:ext cx="5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8" name="Rectangle 309"/>
            <p:cNvSpPr>
              <a:spLocks noChangeArrowheads="1"/>
            </p:cNvSpPr>
            <p:nvPr/>
          </p:nvSpPr>
          <p:spPr bwMode="auto">
            <a:xfrm>
              <a:off x="3901" y="1990"/>
              <a:ext cx="5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9" name="Rectangle 310"/>
            <p:cNvSpPr>
              <a:spLocks noChangeArrowheads="1"/>
            </p:cNvSpPr>
            <p:nvPr/>
          </p:nvSpPr>
          <p:spPr bwMode="auto">
            <a:xfrm>
              <a:off x="3975" y="3264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0" name="Rectangle 311"/>
            <p:cNvSpPr>
              <a:spLocks noChangeArrowheads="1"/>
            </p:cNvSpPr>
            <p:nvPr/>
          </p:nvSpPr>
          <p:spPr bwMode="auto">
            <a:xfrm>
              <a:off x="3975" y="3283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1" name="Rectangle 312"/>
            <p:cNvSpPr>
              <a:spLocks noChangeArrowheads="1"/>
            </p:cNvSpPr>
            <p:nvPr/>
          </p:nvSpPr>
          <p:spPr bwMode="auto">
            <a:xfrm>
              <a:off x="3971" y="3269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2" name="Rectangle 313"/>
            <p:cNvSpPr>
              <a:spLocks noChangeArrowheads="1"/>
            </p:cNvSpPr>
            <p:nvPr/>
          </p:nvSpPr>
          <p:spPr bwMode="auto">
            <a:xfrm>
              <a:off x="3971" y="3278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3" name="Rectangle 314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4" name="Rectangle 315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5" name="Rectangle 316"/>
            <p:cNvSpPr>
              <a:spLocks noChangeArrowheads="1"/>
            </p:cNvSpPr>
            <p:nvPr/>
          </p:nvSpPr>
          <p:spPr bwMode="auto">
            <a:xfrm>
              <a:off x="3975" y="3264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6" name="Rectangle 317"/>
            <p:cNvSpPr>
              <a:spLocks noChangeArrowheads="1"/>
            </p:cNvSpPr>
            <p:nvPr/>
          </p:nvSpPr>
          <p:spPr bwMode="auto">
            <a:xfrm>
              <a:off x="3975" y="3283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7" name="Rectangle 318"/>
            <p:cNvSpPr>
              <a:spLocks noChangeArrowheads="1"/>
            </p:cNvSpPr>
            <p:nvPr/>
          </p:nvSpPr>
          <p:spPr bwMode="auto">
            <a:xfrm>
              <a:off x="3971" y="3269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8" name="Rectangle 319"/>
            <p:cNvSpPr>
              <a:spLocks noChangeArrowheads="1"/>
            </p:cNvSpPr>
            <p:nvPr/>
          </p:nvSpPr>
          <p:spPr bwMode="auto">
            <a:xfrm>
              <a:off x="3971" y="3278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9" name="Rectangle 320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0" name="Rectangle 321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1" name="Rectangle 322"/>
            <p:cNvSpPr>
              <a:spLocks noChangeArrowheads="1"/>
            </p:cNvSpPr>
            <p:nvPr/>
          </p:nvSpPr>
          <p:spPr bwMode="auto">
            <a:xfrm>
              <a:off x="3919" y="1757"/>
              <a:ext cx="10" cy="8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2" name="Rectangle 323"/>
            <p:cNvSpPr>
              <a:spLocks noChangeArrowheads="1"/>
            </p:cNvSpPr>
            <p:nvPr/>
          </p:nvSpPr>
          <p:spPr bwMode="auto">
            <a:xfrm>
              <a:off x="3915" y="1757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3" name="Rectangle 324"/>
            <p:cNvSpPr>
              <a:spLocks noChangeArrowheads="1"/>
            </p:cNvSpPr>
            <p:nvPr/>
          </p:nvSpPr>
          <p:spPr bwMode="auto">
            <a:xfrm>
              <a:off x="3915" y="1836"/>
              <a:ext cx="1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4" name="Rectangle 325"/>
            <p:cNvSpPr>
              <a:spLocks noChangeArrowheads="1"/>
            </p:cNvSpPr>
            <p:nvPr/>
          </p:nvSpPr>
          <p:spPr bwMode="auto">
            <a:xfrm>
              <a:off x="3905" y="1762"/>
              <a:ext cx="3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5" name="Rectangle 326"/>
            <p:cNvSpPr>
              <a:spLocks noChangeArrowheads="1"/>
            </p:cNvSpPr>
            <p:nvPr/>
          </p:nvSpPr>
          <p:spPr bwMode="auto">
            <a:xfrm>
              <a:off x="3905" y="1832"/>
              <a:ext cx="3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6" name="Rectangle 327"/>
            <p:cNvSpPr>
              <a:spLocks noChangeArrowheads="1"/>
            </p:cNvSpPr>
            <p:nvPr/>
          </p:nvSpPr>
          <p:spPr bwMode="auto">
            <a:xfrm>
              <a:off x="3896" y="1767"/>
              <a:ext cx="5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7" name="Rectangle 328"/>
            <p:cNvSpPr>
              <a:spLocks noChangeArrowheads="1"/>
            </p:cNvSpPr>
            <p:nvPr/>
          </p:nvSpPr>
          <p:spPr bwMode="auto">
            <a:xfrm>
              <a:off x="3896" y="1827"/>
              <a:ext cx="5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8" name="Rectangle 329"/>
            <p:cNvSpPr>
              <a:spLocks noChangeArrowheads="1"/>
            </p:cNvSpPr>
            <p:nvPr/>
          </p:nvSpPr>
          <p:spPr bwMode="auto">
            <a:xfrm>
              <a:off x="3891" y="1771"/>
              <a:ext cx="66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9" name="Rectangle 330"/>
            <p:cNvSpPr>
              <a:spLocks noChangeArrowheads="1"/>
            </p:cNvSpPr>
            <p:nvPr/>
          </p:nvSpPr>
          <p:spPr bwMode="auto">
            <a:xfrm>
              <a:off x="3891" y="1818"/>
              <a:ext cx="66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0" name="Rectangle 331"/>
            <p:cNvSpPr>
              <a:spLocks noChangeArrowheads="1"/>
            </p:cNvSpPr>
            <p:nvPr/>
          </p:nvSpPr>
          <p:spPr bwMode="auto">
            <a:xfrm>
              <a:off x="3887" y="1781"/>
              <a:ext cx="74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1" name="Rectangle 332"/>
            <p:cNvSpPr>
              <a:spLocks noChangeArrowheads="1"/>
            </p:cNvSpPr>
            <p:nvPr/>
          </p:nvSpPr>
          <p:spPr bwMode="auto">
            <a:xfrm>
              <a:off x="3887" y="1809"/>
              <a:ext cx="74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2" name="Rectangle 333"/>
            <p:cNvSpPr>
              <a:spLocks noChangeArrowheads="1"/>
            </p:cNvSpPr>
            <p:nvPr/>
          </p:nvSpPr>
          <p:spPr bwMode="auto">
            <a:xfrm>
              <a:off x="3882" y="1790"/>
              <a:ext cx="84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3" name="Rectangle 334"/>
            <p:cNvSpPr>
              <a:spLocks noChangeArrowheads="1"/>
            </p:cNvSpPr>
            <p:nvPr/>
          </p:nvSpPr>
          <p:spPr bwMode="auto">
            <a:xfrm>
              <a:off x="3882" y="1799"/>
              <a:ext cx="84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4" name="Rectangle 335"/>
            <p:cNvSpPr>
              <a:spLocks noChangeArrowheads="1"/>
            </p:cNvSpPr>
            <p:nvPr/>
          </p:nvSpPr>
          <p:spPr bwMode="auto">
            <a:xfrm>
              <a:off x="3882" y="1799"/>
              <a:ext cx="8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5" name="Rectangle 336"/>
            <p:cNvSpPr>
              <a:spLocks noChangeArrowheads="1"/>
            </p:cNvSpPr>
            <p:nvPr/>
          </p:nvSpPr>
          <p:spPr bwMode="auto">
            <a:xfrm>
              <a:off x="3882" y="1795"/>
              <a:ext cx="84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6" name="Rectangle 337"/>
            <p:cNvSpPr>
              <a:spLocks noChangeArrowheads="1"/>
            </p:cNvSpPr>
            <p:nvPr/>
          </p:nvSpPr>
          <p:spPr bwMode="auto">
            <a:xfrm>
              <a:off x="3254" y="2134"/>
              <a:ext cx="10" cy="112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7" name="Rectangle 338"/>
            <p:cNvSpPr>
              <a:spLocks noChangeArrowheads="1"/>
            </p:cNvSpPr>
            <p:nvPr/>
          </p:nvSpPr>
          <p:spPr bwMode="auto">
            <a:xfrm>
              <a:off x="3245" y="2134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8" name="Rectangle 339"/>
            <p:cNvSpPr>
              <a:spLocks noChangeArrowheads="1"/>
            </p:cNvSpPr>
            <p:nvPr/>
          </p:nvSpPr>
          <p:spPr bwMode="auto">
            <a:xfrm>
              <a:off x="3245" y="2241"/>
              <a:ext cx="2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9" name="Rectangle 340"/>
            <p:cNvSpPr>
              <a:spLocks noChangeArrowheads="1"/>
            </p:cNvSpPr>
            <p:nvPr/>
          </p:nvSpPr>
          <p:spPr bwMode="auto">
            <a:xfrm>
              <a:off x="3236" y="2139"/>
              <a:ext cx="46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0" name="Rectangle 341"/>
            <p:cNvSpPr>
              <a:spLocks noChangeArrowheads="1"/>
            </p:cNvSpPr>
            <p:nvPr/>
          </p:nvSpPr>
          <p:spPr bwMode="auto">
            <a:xfrm>
              <a:off x="3236" y="2236"/>
              <a:ext cx="46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1" name="Rectangle 342"/>
            <p:cNvSpPr>
              <a:spLocks noChangeArrowheads="1"/>
            </p:cNvSpPr>
            <p:nvPr/>
          </p:nvSpPr>
          <p:spPr bwMode="auto">
            <a:xfrm>
              <a:off x="3226" y="2143"/>
              <a:ext cx="65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2" name="Rectangle 343"/>
            <p:cNvSpPr>
              <a:spLocks noChangeArrowheads="1"/>
            </p:cNvSpPr>
            <p:nvPr/>
          </p:nvSpPr>
          <p:spPr bwMode="auto">
            <a:xfrm>
              <a:off x="3226" y="2232"/>
              <a:ext cx="65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3" name="Rectangle 344"/>
            <p:cNvSpPr>
              <a:spLocks noChangeArrowheads="1"/>
            </p:cNvSpPr>
            <p:nvPr/>
          </p:nvSpPr>
          <p:spPr bwMode="auto">
            <a:xfrm>
              <a:off x="3222" y="2148"/>
              <a:ext cx="7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4" name="Rectangle 345"/>
            <p:cNvSpPr>
              <a:spLocks noChangeArrowheads="1"/>
            </p:cNvSpPr>
            <p:nvPr/>
          </p:nvSpPr>
          <p:spPr bwMode="auto">
            <a:xfrm>
              <a:off x="3222" y="2227"/>
              <a:ext cx="7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5" name="Rectangle 346"/>
            <p:cNvSpPr>
              <a:spLocks noChangeArrowheads="1"/>
            </p:cNvSpPr>
            <p:nvPr/>
          </p:nvSpPr>
          <p:spPr bwMode="auto">
            <a:xfrm>
              <a:off x="3217" y="2153"/>
              <a:ext cx="84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6" name="Rectangle 347"/>
            <p:cNvSpPr>
              <a:spLocks noChangeArrowheads="1"/>
            </p:cNvSpPr>
            <p:nvPr/>
          </p:nvSpPr>
          <p:spPr bwMode="auto">
            <a:xfrm>
              <a:off x="3217" y="2222"/>
              <a:ext cx="8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7" name="Rectangle 348"/>
            <p:cNvSpPr>
              <a:spLocks noChangeArrowheads="1"/>
            </p:cNvSpPr>
            <p:nvPr/>
          </p:nvSpPr>
          <p:spPr bwMode="auto">
            <a:xfrm>
              <a:off x="3212" y="2157"/>
              <a:ext cx="93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8" name="Rectangle 349"/>
            <p:cNvSpPr>
              <a:spLocks noChangeArrowheads="1"/>
            </p:cNvSpPr>
            <p:nvPr/>
          </p:nvSpPr>
          <p:spPr bwMode="auto">
            <a:xfrm>
              <a:off x="3212" y="2213"/>
              <a:ext cx="93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9" name="Rectangle 350"/>
            <p:cNvSpPr>
              <a:spLocks noChangeArrowheads="1"/>
            </p:cNvSpPr>
            <p:nvPr/>
          </p:nvSpPr>
          <p:spPr bwMode="auto">
            <a:xfrm>
              <a:off x="3208" y="2167"/>
              <a:ext cx="102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0" name="Rectangle 351"/>
            <p:cNvSpPr>
              <a:spLocks noChangeArrowheads="1"/>
            </p:cNvSpPr>
            <p:nvPr/>
          </p:nvSpPr>
          <p:spPr bwMode="auto">
            <a:xfrm>
              <a:off x="3208" y="2204"/>
              <a:ext cx="102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1" name="Rectangle 352"/>
            <p:cNvSpPr>
              <a:spLocks noChangeArrowheads="1"/>
            </p:cNvSpPr>
            <p:nvPr/>
          </p:nvSpPr>
          <p:spPr bwMode="auto">
            <a:xfrm>
              <a:off x="3203" y="2176"/>
              <a:ext cx="112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2" name="Rectangle 353"/>
            <p:cNvSpPr>
              <a:spLocks noChangeArrowheads="1"/>
            </p:cNvSpPr>
            <p:nvPr/>
          </p:nvSpPr>
          <p:spPr bwMode="auto">
            <a:xfrm>
              <a:off x="3203" y="2190"/>
              <a:ext cx="112" cy="1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3" name="Rectangle 354"/>
            <p:cNvSpPr>
              <a:spLocks noChangeArrowheads="1"/>
            </p:cNvSpPr>
            <p:nvPr/>
          </p:nvSpPr>
          <p:spPr bwMode="auto">
            <a:xfrm>
              <a:off x="3203" y="2190"/>
              <a:ext cx="11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4" name="Rectangle 355"/>
            <p:cNvSpPr>
              <a:spLocks noChangeArrowheads="1"/>
            </p:cNvSpPr>
            <p:nvPr/>
          </p:nvSpPr>
          <p:spPr bwMode="auto">
            <a:xfrm>
              <a:off x="3203" y="2185"/>
              <a:ext cx="11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800">
                <a:solidFill>
                  <a:prstClr val="black"/>
                </a:solidFill>
              </a:endParaRPr>
            </a:p>
          </p:txBody>
        </p:sp>
        <p:sp>
          <p:nvSpPr>
            <p:cNvPr id="955" name="Rectangle 356"/>
            <p:cNvSpPr>
              <a:spLocks noChangeArrowheads="1"/>
            </p:cNvSpPr>
            <p:nvPr/>
          </p:nvSpPr>
          <p:spPr bwMode="auto">
            <a:xfrm>
              <a:off x="3975" y="3264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6" name="Rectangle 357"/>
            <p:cNvSpPr>
              <a:spLocks noChangeArrowheads="1"/>
            </p:cNvSpPr>
            <p:nvPr/>
          </p:nvSpPr>
          <p:spPr bwMode="auto">
            <a:xfrm>
              <a:off x="3975" y="3283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7" name="Rectangle 358"/>
            <p:cNvSpPr>
              <a:spLocks noChangeArrowheads="1"/>
            </p:cNvSpPr>
            <p:nvPr/>
          </p:nvSpPr>
          <p:spPr bwMode="auto">
            <a:xfrm>
              <a:off x="3971" y="3269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8" name="Rectangle 359"/>
            <p:cNvSpPr>
              <a:spLocks noChangeArrowheads="1"/>
            </p:cNvSpPr>
            <p:nvPr/>
          </p:nvSpPr>
          <p:spPr bwMode="auto">
            <a:xfrm>
              <a:off x="3971" y="3278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9" name="Rectangle 360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0" name="Rectangle 361"/>
            <p:cNvSpPr>
              <a:spLocks noChangeArrowheads="1"/>
            </p:cNvSpPr>
            <p:nvPr/>
          </p:nvSpPr>
          <p:spPr bwMode="auto">
            <a:xfrm>
              <a:off x="3971" y="3274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1" name="Rectangle 362"/>
            <p:cNvSpPr>
              <a:spLocks noChangeArrowheads="1"/>
            </p:cNvSpPr>
            <p:nvPr/>
          </p:nvSpPr>
          <p:spPr bwMode="auto">
            <a:xfrm>
              <a:off x="2705" y="2655"/>
              <a:ext cx="10" cy="37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2" name="Rectangle 363"/>
            <p:cNvSpPr>
              <a:spLocks noChangeArrowheads="1"/>
            </p:cNvSpPr>
            <p:nvPr/>
          </p:nvSpPr>
          <p:spPr bwMode="auto">
            <a:xfrm>
              <a:off x="2705" y="2655"/>
              <a:ext cx="1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3" name="Rectangle 364"/>
            <p:cNvSpPr>
              <a:spLocks noChangeArrowheads="1"/>
            </p:cNvSpPr>
            <p:nvPr/>
          </p:nvSpPr>
          <p:spPr bwMode="auto">
            <a:xfrm>
              <a:off x="2705" y="2688"/>
              <a:ext cx="10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4" name="Rectangle 365"/>
            <p:cNvSpPr>
              <a:spLocks noChangeArrowheads="1"/>
            </p:cNvSpPr>
            <p:nvPr/>
          </p:nvSpPr>
          <p:spPr bwMode="auto">
            <a:xfrm>
              <a:off x="2696" y="2660"/>
              <a:ext cx="2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5" name="Rectangle 366"/>
            <p:cNvSpPr>
              <a:spLocks noChangeArrowheads="1"/>
            </p:cNvSpPr>
            <p:nvPr/>
          </p:nvSpPr>
          <p:spPr bwMode="auto">
            <a:xfrm>
              <a:off x="2696" y="2678"/>
              <a:ext cx="28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6" name="Rectangle 367"/>
            <p:cNvSpPr>
              <a:spLocks noChangeArrowheads="1"/>
            </p:cNvSpPr>
            <p:nvPr/>
          </p:nvSpPr>
          <p:spPr bwMode="auto">
            <a:xfrm>
              <a:off x="2691" y="2669"/>
              <a:ext cx="3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7" name="Rectangle 368"/>
            <p:cNvSpPr>
              <a:spLocks noChangeArrowheads="1"/>
            </p:cNvSpPr>
            <p:nvPr/>
          </p:nvSpPr>
          <p:spPr bwMode="auto">
            <a:xfrm>
              <a:off x="2691" y="2674"/>
              <a:ext cx="3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8" name="Rectangle 369"/>
            <p:cNvSpPr>
              <a:spLocks noChangeArrowheads="1"/>
            </p:cNvSpPr>
            <p:nvPr/>
          </p:nvSpPr>
          <p:spPr bwMode="auto">
            <a:xfrm>
              <a:off x="2691" y="2674"/>
              <a:ext cx="38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9" name="Rectangle 370"/>
            <p:cNvSpPr>
              <a:spLocks noChangeArrowheads="1"/>
            </p:cNvSpPr>
            <p:nvPr/>
          </p:nvSpPr>
          <p:spPr bwMode="auto">
            <a:xfrm>
              <a:off x="2691" y="2669"/>
              <a:ext cx="38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0" name="Rectangle 371"/>
            <p:cNvSpPr>
              <a:spLocks noChangeArrowheads="1"/>
            </p:cNvSpPr>
            <p:nvPr/>
          </p:nvSpPr>
          <p:spPr bwMode="auto">
            <a:xfrm>
              <a:off x="3924" y="1976"/>
              <a:ext cx="9" cy="37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1" name="Rectangle 372"/>
            <p:cNvSpPr>
              <a:spLocks noChangeArrowheads="1"/>
            </p:cNvSpPr>
            <p:nvPr/>
          </p:nvSpPr>
          <p:spPr bwMode="auto">
            <a:xfrm>
              <a:off x="3924" y="1976"/>
              <a:ext cx="9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2" name="Rectangle 373"/>
            <p:cNvSpPr>
              <a:spLocks noChangeArrowheads="1"/>
            </p:cNvSpPr>
            <p:nvPr/>
          </p:nvSpPr>
          <p:spPr bwMode="auto">
            <a:xfrm>
              <a:off x="3924" y="2009"/>
              <a:ext cx="9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3" name="Rectangle 374"/>
            <p:cNvSpPr>
              <a:spLocks noChangeArrowheads="1"/>
            </p:cNvSpPr>
            <p:nvPr/>
          </p:nvSpPr>
          <p:spPr bwMode="auto">
            <a:xfrm>
              <a:off x="3915" y="1981"/>
              <a:ext cx="2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4" name="Rectangle 375"/>
            <p:cNvSpPr>
              <a:spLocks noChangeArrowheads="1"/>
            </p:cNvSpPr>
            <p:nvPr/>
          </p:nvSpPr>
          <p:spPr bwMode="auto">
            <a:xfrm>
              <a:off x="3915" y="1999"/>
              <a:ext cx="28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5" name="Rectangle 376"/>
            <p:cNvSpPr>
              <a:spLocks noChangeArrowheads="1"/>
            </p:cNvSpPr>
            <p:nvPr/>
          </p:nvSpPr>
          <p:spPr bwMode="auto">
            <a:xfrm>
              <a:off x="3910" y="1990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6" name="Rectangle 377"/>
            <p:cNvSpPr>
              <a:spLocks noChangeArrowheads="1"/>
            </p:cNvSpPr>
            <p:nvPr/>
          </p:nvSpPr>
          <p:spPr bwMode="auto">
            <a:xfrm>
              <a:off x="3910" y="1995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7" name="Rectangle 378"/>
            <p:cNvSpPr>
              <a:spLocks noChangeArrowheads="1"/>
            </p:cNvSpPr>
            <p:nvPr/>
          </p:nvSpPr>
          <p:spPr bwMode="auto">
            <a:xfrm>
              <a:off x="3910" y="1995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8" name="Rectangle 379"/>
            <p:cNvSpPr>
              <a:spLocks noChangeArrowheads="1"/>
            </p:cNvSpPr>
            <p:nvPr/>
          </p:nvSpPr>
          <p:spPr bwMode="auto">
            <a:xfrm>
              <a:off x="3910" y="1990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9" name="Rectangle 380"/>
            <p:cNvSpPr>
              <a:spLocks noChangeArrowheads="1"/>
            </p:cNvSpPr>
            <p:nvPr/>
          </p:nvSpPr>
          <p:spPr bwMode="auto">
            <a:xfrm>
              <a:off x="2101" y="2357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0" name="Rectangle 381"/>
            <p:cNvSpPr>
              <a:spLocks noChangeArrowheads="1"/>
            </p:cNvSpPr>
            <p:nvPr/>
          </p:nvSpPr>
          <p:spPr bwMode="auto">
            <a:xfrm>
              <a:off x="2101" y="2422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1" name="Rectangle 382"/>
            <p:cNvSpPr>
              <a:spLocks noChangeArrowheads="1"/>
            </p:cNvSpPr>
            <p:nvPr/>
          </p:nvSpPr>
          <p:spPr bwMode="auto">
            <a:xfrm>
              <a:off x="2091" y="2362"/>
              <a:ext cx="42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2" name="Rectangle 383"/>
            <p:cNvSpPr>
              <a:spLocks noChangeArrowheads="1"/>
            </p:cNvSpPr>
            <p:nvPr/>
          </p:nvSpPr>
          <p:spPr bwMode="auto">
            <a:xfrm>
              <a:off x="2091" y="2418"/>
              <a:ext cx="42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3" name="Rectangle 384"/>
            <p:cNvSpPr>
              <a:spLocks noChangeArrowheads="1"/>
            </p:cNvSpPr>
            <p:nvPr/>
          </p:nvSpPr>
          <p:spPr bwMode="auto">
            <a:xfrm>
              <a:off x="2087" y="2367"/>
              <a:ext cx="51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4" name="Rectangle 385"/>
            <p:cNvSpPr>
              <a:spLocks noChangeArrowheads="1"/>
            </p:cNvSpPr>
            <p:nvPr/>
          </p:nvSpPr>
          <p:spPr bwMode="auto">
            <a:xfrm>
              <a:off x="2087" y="2413"/>
              <a:ext cx="51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5" name="Rectangle 386"/>
            <p:cNvSpPr>
              <a:spLocks noChangeArrowheads="1"/>
            </p:cNvSpPr>
            <p:nvPr/>
          </p:nvSpPr>
          <p:spPr bwMode="auto">
            <a:xfrm>
              <a:off x="2082" y="2371"/>
              <a:ext cx="60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6" name="Rectangle 387"/>
            <p:cNvSpPr>
              <a:spLocks noChangeArrowheads="1"/>
            </p:cNvSpPr>
            <p:nvPr/>
          </p:nvSpPr>
          <p:spPr bwMode="auto">
            <a:xfrm>
              <a:off x="2082" y="2404"/>
              <a:ext cx="6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7" name="Rectangle 388"/>
            <p:cNvSpPr>
              <a:spLocks noChangeArrowheads="1"/>
            </p:cNvSpPr>
            <p:nvPr/>
          </p:nvSpPr>
          <p:spPr bwMode="auto">
            <a:xfrm>
              <a:off x="2077" y="2381"/>
              <a:ext cx="7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8" name="Rectangle 389"/>
            <p:cNvSpPr>
              <a:spLocks noChangeArrowheads="1"/>
            </p:cNvSpPr>
            <p:nvPr/>
          </p:nvSpPr>
          <p:spPr bwMode="auto">
            <a:xfrm>
              <a:off x="2077" y="2395"/>
              <a:ext cx="70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9" name="Rectangle 390"/>
            <p:cNvSpPr>
              <a:spLocks noChangeArrowheads="1"/>
            </p:cNvSpPr>
            <p:nvPr/>
          </p:nvSpPr>
          <p:spPr bwMode="auto">
            <a:xfrm>
              <a:off x="2077" y="2390"/>
              <a:ext cx="7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0" name="Rectangle 391"/>
            <p:cNvSpPr>
              <a:spLocks noChangeArrowheads="1"/>
            </p:cNvSpPr>
            <p:nvPr/>
          </p:nvSpPr>
          <p:spPr bwMode="auto">
            <a:xfrm>
              <a:off x="2077" y="2390"/>
              <a:ext cx="7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1" name="Rectangle 392"/>
            <p:cNvSpPr>
              <a:spLocks noChangeArrowheads="1"/>
            </p:cNvSpPr>
            <p:nvPr/>
          </p:nvSpPr>
          <p:spPr bwMode="auto">
            <a:xfrm>
              <a:off x="3975" y="3255"/>
              <a:ext cx="10" cy="37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2" name="Rectangle 393"/>
            <p:cNvSpPr>
              <a:spLocks noChangeArrowheads="1"/>
            </p:cNvSpPr>
            <p:nvPr/>
          </p:nvSpPr>
          <p:spPr bwMode="auto">
            <a:xfrm>
              <a:off x="3975" y="3255"/>
              <a:ext cx="10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3" name="Rectangle 394"/>
            <p:cNvSpPr>
              <a:spLocks noChangeArrowheads="1"/>
            </p:cNvSpPr>
            <p:nvPr/>
          </p:nvSpPr>
          <p:spPr bwMode="auto">
            <a:xfrm>
              <a:off x="3975" y="3288"/>
              <a:ext cx="10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4" name="Rectangle 395"/>
            <p:cNvSpPr>
              <a:spLocks noChangeArrowheads="1"/>
            </p:cNvSpPr>
            <p:nvPr/>
          </p:nvSpPr>
          <p:spPr bwMode="auto">
            <a:xfrm>
              <a:off x="3966" y="3260"/>
              <a:ext cx="28" cy="9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5" name="Rectangle 396"/>
            <p:cNvSpPr>
              <a:spLocks noChangeArrowheads="1"/>
            </p:cNvSpPr>
            <p:nvPr/>
          </p:nvSpPr>
          <p:spPr bwMode="auto">
            <a:xfrm>
              <a:off x="3966" y="3278"/>
              <a:ext cx="28" cy="10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6" name="Rectangle 397"/>
            <p:cNvSpPr>
              <a:spLocks noChangeArrowheads="1"/>
            </p:cNvSpPr>
            <p:nvPr/>
          </p:nvSpPr>
          <p:spPr bwMode="auto">
            <a:xfrm>
              <a:off x="3961" y="3269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7" name="Rectangle 398"/>
            <p:cNvSpPr>
              <a:spLocks noChangeArrowheads="1"/>
            </p:cNvSpPr>
            <p:nvPr/>
          </p:nvSpPr>
          <p:spPr bwMode="auto">
            <a:xfrm>
              <a:off x="3961" y="3274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8" name="Rectangle 399"/>
            <p:cNvSpPr>
              <a:spLocks noChangeArrowheads="1"/>
            </p:cNvSpPr>
            <p:nvPr/>
          </p:nvSpPr>
          <p:spPr bwMode="auto">
            <a:xfrm>
              <a:off x="3961" y="3274"/>
              <a:ext cx="37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9" name="Rectangle 400"/>
            <p:cNvSpPr>
              <a:spLocks noChangeArrowheads="1"/>
            </p:cNvSpPr>
            <p:nvPr/>
          </p:nvSpPr>
          <p:spPr bwMode="auto">
            <a:xfrm>
              <a:off x="3961" y="3269"/>
              <a:ext cx="37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0" name="Rectangle 401"/>
            <p:cNvSpPr>
              <a:spLocks noChangeArrowheads="1"/>
            </p:cNvSpPr>
            <p:nvPr/>
          </p:nvSpPr>
          <p:spPr bwMode="auto">
            <a:xfrm>
              <a:off x="3873" y="711"/>
              <a:ext cx="14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1" name="Rectangle 402"/>
            <p:cNvSpPr>
              <a:spLocks noChangeArrowheads="1"/>
            </p:cNvSpPr>
            <p:nvPr/>
          </p:nvSpPr>
          <p:spPr bwMode="auto">
            <a:xfrm>
              <a:off x="3873" y="729"/>
              <a:ext cx="14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2" name="Rectangle 403"/>
            <p:cNvSpPr>
              <a:spLocks noChangeArrowheads="1"/>
            </p:cNvSpPr>
            <p:nvPr/>
          </p:nvSpPr>
          <p:spPr bwMode="auto">
            <a:xfrm>
              <a:off x="3868" y="715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3" name="Rectangle 404"/>
            <p:cNvSpPr>
              <a:spLocks noChangeArrowheads="1"/>
            </p:cNvSpPr>
            <p:nvPr/>
          </p:nvSpPr>
          <p:spPr bwMode="auto">
            <a:xfrm>
              <a:off x="3868" y="725"/>
              <a:ext cx="23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4" name="Rectangle 405"/>
            <p:cNvSpPr>
              <a:spLocks noChangeArrowheads="1"/>
            </p:cNvSpPr>
            <p:nvPr/>
          </p:nvSpPr>
          <p:spPr bwMode="auto">
            <a:xfrm>
              <a:off x="3868" y="720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5" name="Rectangle 406"/>
            <p:cNvSpPr>
              <a:spLocks noChangeArrowheads="1"/>
            </p:cNvSpPr>
            <p:nvPr/>
          </p:nvSpPr>
          <p:spPr bwMode="auto">
            <a:xfrm>
              <a:off x="3868" y="720"/>
              <a:ext cx="23" cy="5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6" name="Rectangle 407"/>
            <p:cNvSpPr>
              <a:spLocks noChangeArrowheads="1"/>
            </p:cNvSpPr>
            <p:nvPr/>
          </p:nvSpPr>
          <p:spPr bwMode="auto">
            <a:xfrm>
              <a:off x="3873" y="711"/>
              <a:ext cx="14" cy="4"/>
            </a:xfrm>
            <a:prstGeom prst="rect">
              <a:avLst/>
            </a:prstGeom>
            <a:solidFill>
              <a:srgbClr val="FF303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007" name="Rectangle 409"/>
          <p:cNvSpPr>
            <a:spLocks noChangeArrowheads="1"/>
          </p:cNvSpPr>
          <p:nvPr/>
        </p:nvSpPr>
        <p:spPr bwMode="auto">
          <a:xfrm>
            <a:off x="6571779" y="1602553"/>
            <a:ext cx="23424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08" name="Rectangle 410"/>
          <p:cNvSpPr>
            <a:spLocks noChangeArrowheads="1"/>
          </p:cNvSpPr>
          <p:nvPr/>
        </p:nvSpPr>
        <p:spPr bwMode="auto">
          <a:xfrm>
            <a:off x="6563414" y="1579129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09" name="Rectangle 411"/>
          <p:cNvSpPr>
            <a:spLocks noChangeArrowheads="1"/>
          </p:cNvSpPr>
          <p:nvPr/>
        </p:nvSpPr>
        <p:spPr bwMode="auto">
          <a:xfrm>
            <a:off x="6563414" y="1595861"/>
            <a:ext cx="38483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0" name="Rectangle 412"/>
          <p:cNvSpPr>
            <a:spLocks noChangeArrowheads="1"/>
          </p:cNvSpPr>
          <p:nvPr/>
        </p:nvSpPr>
        <p:spPr bwMode="auto">
          <a:xfrm>
            <a:off x="6563414" y="1587495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1" name="Rectangle 413"/>
          <p:cNvSpPr>
            <a:spLocks noChangeArrowheads="1"/>
          </p:cNvSpPr>
          <p:nvPr/>
        </p:nvSpPr>
        <p:spPr bwMode="auto">
          <a:xfrm>
            <a:off x="6563414" y="1587495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2" name="Rectangle 414"/>
          <p:cNvSpPr>
            <a:spLocks noChangeArrowheads="1"/>
          </p:cNvSpPr>
          <p:nvPr/>
        </p:nvSpPr>
        <p:spPr bwMode="auto">
          <a:xfrm>
            <a:off x="5723489" y="4349876"/>
            <a:ext cx="15058" cy="108755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3" name="Rectangle 415"/>
          <p:cNvSpPr>
            <a:spLocks noChangeArrowheads="1"/>
          </p:cNvSpPr>
          <p:nvPr/>
        </p:nvSpPr>
        <p:spPr bwMode="auto">
          <a:xfrm>
            <a:off x="5715123" y="4349876"/>
            <a:ext cx="31790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4" name="Rectangle 416"/>
          <p:cNvSpPr>
            <a:spLocks noChangeArrowheads="1"/>
          </p:cNvSpPr>
          <p:nvPr/>
        </p:nvSpPr>
        <p:spPr bwMode="auto">
          <a:xfrm>
            <a:off x="5715123" y="4451939"/>
            <a:ext cx="31790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5" name="Rectangle 417"/>
          <p:cNvSpPr>
            <a:spLocks noChangeArrowheads="1"/>
          </p:cNvSpPr>
          <p:nvPr/>
        </p:nvSpPr>
        <p:spPr bwMode="auto">
          <a:xfrm>
            <a:off x="5700065" y="4358242"/>
            <a:ext cx="61907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6" name="Rectangle 418"/>
          <p:cNvSpPr>
            <a:spLocks noChangeArrowheads="1"/>
          </p:cNvSpPr>
          <p:nvPr/>
        </p:nvSpPr>
        <p:spPr bwMode="auto">
          <a:xfrm>
            <a:off x="5700065" y="4443573"/>
            <a:ext cx="61907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7" name="Rectangle 419"/>
          <p:cNvSpPr>
            <a:spLocks noChangeArrowheads="1"/>
          </p:cNvSpPr>
          <p:nvPr/>
        </p:nvSpPr>
        <p:spPr bwMode="auto">
          <a:xfrm>
            <a:off x="5691699" y="4366608"/>
            <a:ext cx="78638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8" name="Rectangle 420"/>
          <p:cNvSpPr>
            <a:spLocks noChangeArrowheads="1"/>
          </p:cNvSpPr>
          <p:nvPr/>
        </p:nvSpPr>
        <p:spPr bwMode="auto">
          <a:xfrm>
            <a:off x="5691699" y="4435207"/>
            <a:ext cx="78638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19" name="Rectangle 421"/>
          <p:cNvSpPr>
            <a:spLocks noChangeArrowheads="1"/>
          </p:cNvSpPr>
          <p:nvPr/>
        </p:nvSpPr>
        <p:spPr bwMode="auto">
          <a:xfrm>
            <a:off x="5685006" y="4373300"/>
            <a:ext cx="92024" cy="1673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0" name="Rectangle 422"/>
          <p:cNvSpPr>
            <a:spLocks noChangeArrowheads="1"/>
          </p:cNvSpPr>
          <p:nvPr/>
        </p:nvSpPr>
        <p:spPr bwMode="auto">
          <a:xfrm>
            <a:off x="5685006" y="4420149"/>
            <a:ext cx="92024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1" name="Rectangle 423"/>
          <p:cNvSpPr>
            <a:spLocks noChangeArrowheads="1"/>
          </p:cNvSpPr>
          <p:nvPr/>
        </p:nvSpPr>
        <p:spPr bwMode="auto">
          <a:xfrm>
            <a:off x="5676641" y="4390032"/>
            <a:ext cx="108755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2" name="Rectangle 424"/>
          <p:cNvSpPr>
            <a:spLocks noChangeArrowheads="1"/>
          </p:cNvSpPr>
          <p:nvPr/>
        </p:nvSpPr>
        <p:spPr bwMode="auto">
          <a:xfrm>
            <a:off x="5676641" y="4405090"/>
            <a:ext cx="108755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3" name="Rectangle 425"/>
          <p:cNvSpPr>
            <a:spLocks noChangeArrowheads="1"/>
          </p:cNvSpPr>
          <p:nvPr/>
        </p:nvSpPr>
        <p:spPr bwMode="auto">
          <a:xfrm>
            <a:off x="5676641" y="4405090"/>
            <a:ext cx="108755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4" name="Rectangle 426"/>
          <p:cNvSpPr>
            <a:spLocks noChangeArrowheads="1"/>
          </p:cNvSpPr>
          <p:nvPr/>
        </p:nvSpPr>
        <p:spPr bwMode="auto">
          <a:xfrm>
            <a:off x="5676641" y="4396725"/>
            <a:ext cx="108755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5" name="Rectangle 427"/>
          <p:cNvSpPr>
            <a:spLocks noChangeArrowheads="1"/>
          </p:cNvSpPr>
          <p:nvPr/>
        </p:nvSpPr>
        <p:spPr bwMode="auto">
          <a:xfrm>
            <a:off x="5263371" y="3876373"/>
            <a:ext cx="16732" cy="13887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6" name="Rectangle 428"/>
          <p:cNvSpPr>
            <a:spLocks noChangeArrowheads="1"/>
          </p:cNvSpPr>
          <p:nvPr/>
        </p:nvSpPr>
        <p:spPr bwMode="auto">
          <a:xfrm>
            <a:off x="5256678" y="3876373"/>
            <a:ext cx="30117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7" name="Rectangle 429"/>
          <p:cNvSpPr>
            <a:spLocks noChangeArrowheads="1"/>
          </p:cNvSpPr>
          <p:nvPr/>
        </p:nvSpPr>
        <p:spPr bwMode="auto">
          <a:xfrm>
            <a:off x="5256678" y="4008552"/>
            <a:ext cx="30117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8" name="Rectangle 430"/>
          <p:cNvSpPr>
            <a:spLocks noChangeArrowheads="1"/>
          </p:cNvSpPr>
          <p:nvPr/>
        </p:nvSpPr>
        <p:spPr bwMode="auto">
          <a:xfrm>
            <a:off x="5239947" y="3883065"/>
            <a:ext cx="63580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29" name="Rectangle 431"/>
          <p:cNvSpPr>
            <a:spLocks noChangeArrowheads="1"/>
          </p:cNvSpPr>
          <p:nvPr/>
        </p:nvSpPr>
        <p:spPr bwMode="auto">
          <a:xfrm>
            <a:off x="5239947" y="4000186"/>
            <a:ext cx="63580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0" name="Rectangle 432"/>
          <p:cNvSpPr>
            <a:spLocks noChangeArrowheads="1"/>
          </p:cNvSpPr>
          <p:nvPr/>
        </p:nvSpPr>
        <p:spPr bwMode="auto">
          <a:xfrm>
            <a:off x="5224888" y="3891431"/>
            <a:ext cx="93697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1" name="Rectangle 433"/>
          <p:cNvSpPr>
            <a:spLocks noChangeArrowheads="1"/>
          </p:cNvSpPr>
          <p:nvPr/>
        </p:nvSpPr>
        <p:spPr bwMode="auto">
          <a:xfrm>
            <a:off x="5224888" y="3991821"/>
            <a:ext cx="93697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2" name="Rectangle 434"/>
          <p:cNvSpPr>
            <a:spLocks noChangeArrowheads="1"/>
          </p:cNvSpPr>
          <p:nvPr/>
        </p:nvSpPr>
        <p:spPr bwMode="auto">
          <a:xfrm>
            <a:off x="5216523" y="3899797"/>
            <a:ext cx="110428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3" name="Rectangle 435"/>
          <p:cNvSpPr>
            <a:spLocks noChangeArrowheads="1"/>
          </p:cNvSpPr>
          <p:nvPr/>
        </p:nvSpPr>
        <p:spPr bwMode="auto">
          <a:xfrm>
            <a:off x="5216523" y="3976762"/>
            <a:ext cx="110428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800">
              <a:solidFill>
                <a:prstClr val="black"/>
              </a:solidFill>
            </a:endParaRPr>
          </a:p>
        </p:txBody>
      </p:sp>
      <p:sp>
        <p:nvSpPr>
          <p:cNvPr id="1034" name="Rectangle 436"/>
          <p:cNvSpPr>
            <a:spLocks noChangeArrowheads="1"/>
          </p:cNvSpPr>
          <p:nvPr/>
        </p:nvSpPr>
        <p:spPr bwMode="auto">
          <a:xfrm>
            <a:off x="5209830" y="3914855"/>
            <a:ext cx="123814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5" name="Rectangle 437"/>
          <p:cNvSpPr>
            <a:spLocks noChangeArrowheads="1"/>
          </p:cNvSpPr>
          <p:nvPr/>
        </p:nvSpPr>
        <p:spPr bwMode="auto">
          <a:xfrm>
            <a:off x="5209830" y="3961704"/>
            <a:ext cx="123814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6" name="Rectangle 438"/>
          <p:cNvSpPr>
            <a:spLocks noChangeArrowheads="1"/>
          </p:cNvSpPr>
          <p:nvPr/>
        </p:nvSpPr>
        <p:spPr bwMode="auto">
          <a:xfrm>
            <a:off x="5201464" y="3929914"/>
            <a:ext cx="140545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7" name="Rectangle 439"/>
          <p:cNvSpPr>
            <a:spLocks noChangeArrowheads="1"/>
          </p:cNvSpPr>
          <p:nvPr/>
        </p:nvSpPr>
        <p:spPr bwMode="auto">
          <a:xfrm>
            <a:off x="5201464" y="3944972"/>
            <a:ext cx="140545" cy="1673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8" name="Rectangle 440"/>
          <p:cNvSpPr>
            <a:spLocks noChangeArrowheads="1"/>
          </p:cNvSpPr>
          <p:nvPr/>
        </p:nvSpPr>
        <p:spPr bwMode="auto">
          <a:xfrm>
            <a:off x="5201464" y="3944972"/>
            <a:ext cx="140545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9" name="Rectangle 441"/>
          <p:cNvSpPr>
            <a:spLocks noChangeArrowheads="1"/>
          </p:cNvSpPr>
          <p:nvPr/>
        </p:nvSpPr>
        <p:spPr bwMode="auto">
          <a:xfrm>
            <a:off x="5201464" y="3938280"/>
            <a:ext cx="140545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0" name="Rectangle 442"/>
          <p:cNvSpPr>
            <a:spLocks noChangeArrowheads="1"/>
          </p:cNvSpPr>
          <p:nvPr/>
        </p:nvSpPr>
        <p:spPr bwMode="auto">
          <a:xfrm>
            <a:off x="6571779" y="1572436"/>
            <a:ext cx="23424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1" name="Rectangle 443"/>
          <p:cNvSpPr>
            <a:spLocks noChangeArrowheads="1"/>
          </p:cNvSpPr>
          <p:nvPr/>
        </p:nvSpPr>
        <p:spPr bwMode="auto">
          <a:xfrm>
            <a:off x="6571779" y="1602553"/>
            <a:ext cx="23424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2" name="Rectangle 444"/>
          <p:cNvSpPr>
            <a:spLocks noChangeArrowheads="1"/>
          </p:cNvSpPr>
          <p:nvPr/>
        </p:nvSpPr>
        <p:spPr bwMode="auto">
          <a:xfrm>
            <a:off x="6563414" y="1579129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3" name="Rectangle 445"/>
          <p:cNvSpPr>
            <a:spLocks noChangeArrowheads="1"/>
          </p:cNvSpPr>
          <p:nvPr/>
        </p:nvSpPr>
        <p:spPr bwMode="auto">
          <a:xfrm>
            <a:off x="6563414" y="1595861"/>
            <a:ext cx="38483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4" name="Rectangle 446"/>
          <p:cNvSpPr>
            <a:spLocks noChangeArrowheads="1"/>
          </p:cNvSpPr>
          <p:nvPr/>
        </p:nvSpPr>
        <p:spPr bwMode="auto">
          <a:xfrm>
            <a:off x="6563414" y="1587495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5" name="Rectangle 447"/>
          <p:cNvSpPr>
            <a:spLocks noChangeArrowheads="1"/>
          </p:cNvSpPr>
          <p:nvPr/>
        </p:nvSpPr>
        <p:spPr bwMode="auto">
          <a:xfrm>
            <a:off x="6563414" y="1587495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6" name="Rectangle 461"/>
          <p:cNvSpPr>
            <a:spLocks noChangeArrowheads="1"/>
          </p:cNvSpPr>
          <p:nvPr/>
        </p:nvSpPr>
        <p:spPr bwMode="auto">
          <a:xfrm>
            <a:off x="6610262" y="2653295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7" name="Rectangle 462"/>
          <p:cNvSpPr>
            <a:spLocks noChangeArrowheads="1"/>
          </p:cNvSpPr>
          <p:nvPr/>
        </p:nvSpPr>
        <p:spPr bwMode="auto">
          <a:xfrm>
            <a:off x="6610262" y="2762051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8" name="Rectangle 463"/>
          <p:cNvSpPr>
            <a:spLocks noChangeArrowheads="1"/>
          </p:cNvSpPr>
          <p:nvPr/>
        </p:nvSpPr>
        <p:spPr bwMode="auto">
          <a:xfrm>
            <a:off x="6595204" y="2661661"/>
            <a:ext cx="7027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9" name="Rectangle 464"/>
          <p:cNvSpPr>
            <a:spLocks noChangeArrowheads="1"/>
          </p:cNvSpPr>
          <p:nvPr/>
        </p:nvSpPr>
        <p:spPr bwMode="auto">
          <a:xfrm>
            <a:off x="6595204" y="2755358"/>
            <a:ext cx="70273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0" name="Rectangle 465"/>
          <p:cNvSpPr>
            <a:spLocks noChangeArrowheads="1"/>
          </p:cNvSpPr>
          <p:nvPr/>
        </p:nvSpPr>
        <p:spPr bwMode="auto">
          <a:xfrm>
            <a:off x="6586838" y="2670027"/>
            <a:ext cx="85331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1" name="Rectangle 466"/>
          <p:cNvSpPr>
            <a:spLocks noChangeArrowheads="1"/>
          </p:cNvSpPr>
          <p:nvPr/>
        </p:nvSpPr>
        <p:spPr bwMode="auto">
          <a:xfrm>
            <a:off x="6586838" y="2746992"/>
            <a:ext cx="85331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2" name="Rectangle 467"/>
          <p:cNvSpPr>
            <a:spLocks noChangeArrowheads="1"/>
          </p:cNvSpPr>
          <p:nvPr/>
        </p:nvSpPr>
        <p:spPr bwMode="auto">
          <a:xfrm>
            <a:off x="6580145" y="2676720"/>
            <a:ext cx="100389" cy="1673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3" name="Rectangle 468"/>
          <p:cNvSpPr>
            <a:spLocks noChangeArrowheads="1"/>
          </p:cNvSpPr>
          <p:nvPr/>
        </p:nvSpPr>
        <p:spPr bwMode="auto">
          <a:xfrm>
            <a:off x="6580145" y="2731934"/>
            <a:ext cx="100389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" name="Rectangle 469"/>
          <p:cNvSpPr>
            <a:spLocks noChangeArrowheads="1"/>
          </p:cNvSpPr>
          <p:nvPr/>
        </p:nvSpPr>
        <p:spPr bwMode="auto">
          <a:xfrm>
            <a:off x="6571779" y="2693451"/>
            <a:ext cx="117121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5" name="Rectangle 470"/>
          <p:cNvSpPr>
            <a:spLocks noChangeArrowheads="1"/>
          </p:cNvSpPr>
          <p:nvPr/>
        </p:nvSpPr>
        <p:spPr bwMode="auto">
          <a:xfrm>
            <a:off x="6571779" y="2716875"/>
            <a:ext cx="117121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6" name="Rectangle 471"/>
          <p:cNvSpPr>
            <a:spLocks noChangeArrowheads="1"/>
          </p:cNvSpPr>
          <p:nvPr/>
        </p:nvSpPr>
        <p:spPr bwMode="auto">
          <a:xfrm>
            <a:off x="6571779" y="2708510"/>
            <a:ext cx="117121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7" name="Rectangle 472"/>
          <p:cNvSpPr>
            <a:spLocks noChangeArrowheads="1"/>
          </p:cNvSpPr>
          <p:nvPr/>
        </p:nvSpPr>
        <p:spPr bwMode="auto">
          <a:xfrm>
            <a:off x="6571779" y="2708510"/>
            <a:ext cx="117121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8" name="Rectangle 473"/>
          <p:cNvSpPr>
            <a:spLocks noChangeArrowheads="1"/>
          </p:cNvSpPr>
          <p:nvPr/>
        </p:nvSpPr>
        <p:spPr bwMode="auto">
          <a:xfrm>
            <a:off x="3948270" y="2972868"/>
            <a:ext cx="40156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9" name="Rectangle 474"/>
          <p:cNvSpPr>
            <a:spLocks noChangeArrowheads="1"/>
          </p:cNvSpPr>
          <p:nvPr/>
        </p:nvSpPr>
        <p:spPr bwMode="auto">
          <a:xfrm>
            <a:off x="3948270" y="3113413"/>
            <a:ext cx="40156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0" name="Rectangle 475"/>
          <p:cNvSpPr>
            <a:spLocks noChangeArrowheads="1"/>
          </p:cNvSpPr>
          <p:nvPr/>
        </p:nvSpPr>
        <p:spPr bwMode="auto">
          <a:xfrm>
            <a:off x="3933212" y="2981234"/>
            <a:ext cx="70273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1" name="Rectangle 476"/>
          <p:cNvSpPr>
            <a:spLocks noChangeArrowheads="1"/>
          </p:cNvSpPr>
          <p:nvPr/>
        </p:nvSpPr>
        <p:spPr bwMode="auto">
          <a:xfrm>
            <a:off x="3933212" y="3105048"/>
            <a:ext cx="7027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2" name="Rectangle 477"/>
          <p:cNvSpPr>
            <a:spLocks noChangeArrowheads="1"/>
          </p:cNvSpPr>
          <p:nvPr/>
        </p:nvSpPr>
        <p:spPr bwMode="auto">
          <a:xfrm>
            <a:off x="3918153" y="2987927"/>
            <a:ext cx="100389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3" name="Rectangle 478"/>
          <p:cNvSpPr>
            <a:spLocks noChangeArrowheads="1"/>
          </p:cNvSpPr>
          <p:nvPr/>
        </p:nvSpPr>
        <p:spPr bwMode="auto">
          <a:xfrm>
            <a:off x="3918153" y="3096682"/>
            <a:ext cx="100389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4" name="Rectangle 479"/>
          <p:cNvSpPr>
            <a:spLocks noChangeArrowheads="1"/>
          </p:cNvSpPr>
          <p:nvPr/>
        </p:nvSpPr>
        <p:spPr bwMode="auto">
          <a:xfrm>
            <a:off x="3909787" y="2996293"/>
            <a:ext cx="117121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5" name="Rectangle 480"/>
          <p:cNvSpPr>
            <a:spLocks noChangeArrowheads="1"/>
          </p:cNvSpPr>
          <p:nvPr/>
        </p:nvSpPr>
        <p:spPr bwMode="auto">
          <a:xfrm>
            <a:off x="3909787" y="3081624"/>
            <a:ext cx="117121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6" name="Rectangle 481"/>
          <p:cNvSpPr>
            <a:spLocks noChangeArrowheads="1"/>
          </p:cNvSpPr>
          <p:nvPr/>
        </p:nvSpPr>
        <p:spPr bwMode="auto">
          <a:xfrm>
            <a:off x="3901422" y="3011351"/>
            <a:ext cx="132179" cy="1673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7" name="Rectangle 482"/>
          <p:cNvSpPr>
            <a:spLocks noChangeArrowheads="1"/>
          </p:cNvSpPr>
          <p:nvPr/>
        </p:nvSpPr>
        <p:spPr bwMode="auto">
          <a:xfrm>
            <a:off x="3901422" y="3066565"/>
            <a:ext cx="132179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8" name="Rectangle 483"/>
          <p:cNvSpPr>
            <a:spLocks noChangeArrowheads="1"/>
          </p:cNvSpPr>
          <p:nvPr/>
        </p:nvSpPr>
        <p:spPr bwMode="auto">
          <a:xfrm>
            <a:off x="3894729" y="3028083"/>
            <a:ext cx="147238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69" name="Rectangle 484"/>
          <p:cNvSpPr>
            <a:spLocks noChangeArrowheads="1"/>
          </p:cNvSpPr>
          <p:nvPr/>
        </p:nvSpPr>
        <p:spPr bwMode="auto">
          <a:xfrm>
            <a:off x="3894729" y="3051507"/>
            <a:ext cx="147238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0" name="Rectangle 485"/>
          <p:cNvSpPr>
            <a:spLocks noChangeArrowheads="1"/>
          </p:cNvSpPr>
          <p:nvPr/>
        </p:nvSpPr>
        <p:spPr bwMode="auto">
          <a:xfrm>
            <a:off x="3894729" y="3043141"/>
            <a:ext cx="147238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1" name="Rectangle 486"/>
          <p:cNvSpPr>
            <a:spLocks noChangeArrowheads="1"/>
          </p:cNvSpPr>
          <p:nvPr/>
        </p:nvSpPr>
        <p:spPr bwMode="auto">
          <a:xfrm>
            <a:off x="3894729" y="3043141"/>
            <a:ext cx="147238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2" name="Rectangle 487"/>
          <p:cNvSpPr>
            <a:spLocks noChangeArrowheads="1"/>
          </p:cNvSpPr>
          <p:nvPr/>
        </p:nvSpPr>
        <p:spPr bwMode="auto">
          <a:xfrm>
            <a:off x="4097181" y="3744193"/>
            <a:ext cx="38483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3" name="Rectangle 488"/>
          <p:cNvSpPr>
            <a:spLocks noChangeArrowheads="1"/>
          </p:cNvSpPr>
          <p:nvPr/>
        </p:nvSpPr>
        <p:spPr bwMode="auto">
          <a:xfrm>
            <a:off x="4097181" y="3868007"/>
            <a:ext cx="3848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4" name="Rectangle 489"/>
          <p:cNvSpPr>
            <a:spLocks noChangeArrowheads="1"/>
          </p:cNvSpPr>
          <p:nvPr/>
        </p:nvSpPr>
        <p:spPr bwMode="auto">
          <a:xfrm>
            <a:off x="4080449" y="3750886"/>
            <a:ext cx="7027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5" name="Rectangle 490"/>
          <p:cNvSpPr>
            <a:spLocks noChangeArrowheads="1"/>
          </p:cNvSpPr>
          <p:nvPr/>
        </p:nvSpPr>
        <p:spPr bwMode="auto">
          <a:xfrm>
            <a:off x="4080449" y="3859641"/>
            <a:ext cx="70273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6" name="Rectangle 491"/>
          <p:cNvSpPr>
            <a:spLocks noChangeArrowheads="1"/>
          </p:cNvSpPr>
          <p:nvPr/>
        </p:nvSpPr>
        <p:spPr bwMode="auto">
          <a:xfrm>
            <a:off x="4073757" y="3759252"/>
            <a:ext cx="85331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7" name="Rectangle 492"/>
          <p:cNvSpPr>
            <a:spLocks noChangeArrowheads="1"/>
          </p:cNvSpPr>
          <p:nvPr/>
        </p:nvSpPr>
        <p:spPr bwMode="auto">
          <a:xfrm>
            <a:off x="4073757" y="3852949"/>
            <a:ext cx="85331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8" name="Rectangle 493"/>
          <p:cNvSpPr>
            <a:spLocks noChangeArrowheads="1"/>
          </p:cNvSpPr>
          <p:nvPr/>
        </p:nvSpPr>
        <p:spPr bwMode="auto">
          <a:xfrm>
            <a:off x="4065391" y="3765945"/>
            <a:ext cx="100389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79" name="Rectangle 494"/>
          <p:cNvSpPr>
            <a:spLocks noChangeArrowheads="1"/>
          </p:cNvSpPr>
          <p:nvPr/>
        </p:nvSpPr>
        <p:spPr bwMode="auto">
          <a:xfrm>
            <a:off x="4065391" y="3844583"/>
            <a:ext cx="100389" cy="8366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0" name="Rectangle 495"/>
          <p:cNvSpPr>
            <a:spLocks noChangeArrowheads="1"/>
          </p:cNvSpPr>
          <p:nvPr/>
        </p:nvSpPr>
        <p:spPr bwMode="auto">
          <a:xfrm>
            <a:off x="4057025" y="3774310"/>
            <a:ext cx="117121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1" name="Rectangle 496"/>
          <p:cNvSpPr>
            <a:spLocks noChangeArrowheads="1"/>
          </p:cNvSpPr>
          <p:nvPr/>
        </p:nvSpPr>
        <p:spPr bwMode="auto">
          <a:xfrm>
            <a:off x="4057025" y="3829524"/>
            <a:ext cx="117121" cy="15058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2" name="Rectangle 497"/>
          <p:cNvSpPr>
            <a:spLocks noChangeArrowheads="1"/>
          </p:cNvSpPr>
          <p:nvPr/>
        </p:nvSpPr>
        <p:spPr bwMode="auto">
          <a:xfrm>
            <a:off x="4050333" y="3789369"/>
            <a:ext cx="132179" cy="1673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3" name="Rectangle 498"/>
          <p:cNvSpPr>
            <a:spLocks noChangeArrowheads="1"/>
          </p:cNvSpPr>
          <p:nvPr/>
        </p:nvSpPr>
        <p:spPr bwMode="auto">
          <a:xfrm>
            <a:off x="4050333" y="3812793"/>
            <a:ext cx="132179" cy="16732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4" name="Rectangle 499"/>
          <p:cNvSpPr>
            <a:spLocks noChangeArrowheads="1"/>
          </p:cNvSpPr>
          <p:nvPr/>
        </p:nvSpPr>
        <p:spPr bwMode="auto">
          <a:xfrm>
            <a:off x="4050333" y="3806100"/>
            <a:ext cx="132179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5" name="Rectangle 500"/>
          <p:cNvSpPr>
            <a:spLocks noChangeArrowheads="1"/>
          </p:cNvSpPr>
          <p:nvPr/>
        </p:nvSpPr>
        <p:spPr bwMode="auto">
          <a:xfrm>
            <a:off x="4050333" y="3806100"/>
            <a:ext cx="132179" cy="6693"/>
          </a:xfrm>
          <a:prstGeom prst="rect">
            <a:avLst/>
          </a:prstGeom>
          <a:solidFill>
            <a:srgbClr val="FF303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86" name="Ellipse 1085"/>
          <p:cNvSpPr/>
          <p:nvPr/>
        </p:nvSpPr>
        <p:spPr>
          <a:xfrm rot="627889">
            <a:off x="3860362" y="2752459"/>
            <a:ext cx="2540164" cy="1911396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87" name="Groupe 1086"/>
          <p:cNvGrpSpPr/>
          <p:nvPr/>
        </p:nvGrpSpPr>
        <p:grpSpPr>
          <a:xfrm rot="21071511">
            <a:off x="1282064" y="1394025"/>
            <a:ext cx="2687552" cy="1440479"/>
            <a:chOff x="2771800" y="1535351"/>
            <a:chExt cx="2448272" cy="1317585"/>
          </a:xfrm>
        </p:grpSpPr>
        <p:sp>
          <p:nvSpPr>
            <p:cNvPr id="1088" name="Étoile à 7 branches 1087"/>
            <p:cNvSpPr/>
            <p:nvPr/>
          </p:nvSpPr>
          <p:spPr>
            <a:xfrm>
              <a:off x="2771800" y="1535351"/>
              <a:ext cx="2448272" cy="1317585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89" name="ZoneTexte 1088"/>
            <p:cNvSpPr txBox="1"/>
            <p:nvPr/>
          </p:nvSpPr>
          <p:spPr>
            <a:xfrm>
              <a:off x="3020658" y="1877770"/>
              <a:ext cx="1964225" cy="760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A common core of polysaccharolytic genera</a:t>
              </a:r>
              <a:endParaRPr lang="en-GB" sz="16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5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Culturing polysaccharolytic alga-associated bacteria...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467600" cy="3340968"/>
          </a:xfrm>
        </p:spPr>
        <p:txBody>
          <a:bodyPr/>
          <a:lstStyle/>
          <a:p>
            <a:endParaRPr lang="en-GB" sz="1600" dirty="0" smtClean="0"/>
          </a:p>
          <a:p>
            <a:r>
              <a:rPr lang="en-GB" sz="1600" dirty="0" smtClean="0"/>
              <a:t>Shows that </a:t>
            </a:r>
            <a:r>
              <a:rPr lang="en-GB" sz="1600" b="1" dirty="0" smtClean="0"/>
              <a:t>polysaccharolytic strains are abundant </a:t>
            </a:r>
            <a:r>
              <a:rPr lang="en-GB" sz="1600" dirty="0" smtClean="0"/>
              <a:t>in the</a:t>
            </a:r>
            <a:r>
              <a:rPr lang="en-GB" sz="1600" b="1" dirty="0" smtClean="0"/>
              <a:t> cultivable alga-associated </a:t>
            </a:r>
            <a:r>
              <a:rPr lang="en-GB" sz="1600" b="1" dirty="0" err="1" smtClean="0"/>
              <a:t>microflora</a:t>
            </a:r>
            <a:r>
              <a:rPr lang="en-GB" sz="1600" b="1" dirty="0" smtClean="0"/>
              <a:t> </a:t>
            </a:r>
            <a:r>
              <a:rPr lang="en-GB" sz="1600" dirty="0" smtClean="0"/>
              <a:t>(25%)</a:t>
            </a:r>
          </a:p>
          <a:p>
            <a:endParaRPr lang="en-GB" sz="1600" dirty="0" smtClean="0"/>
          </a:p>
          <a:p>
            <a:r>
              <a:rPr lang="en-GB" sz="1600" dirty="0" smtClean="0"/>
              <a:t>Allow the identification of </a:t>
            </a:r>
            <a:r>
              <a:rPr lang="en-GB" sz="1600" b="1" dirty="0" smtClean="0"/>
              <a:t>multiple novel polysaccharolytic species</a:t>
            </a:r>
          </a:p>
          <a:p>
            <a:endParaRPr lang="en-GB" sz="1600" b="1" dirty="0" smtClean="0"/>
          </a:p>
          <a:p>
            <a:r>
              <a:rPr lang="en-GB" sz="1600" dirty="0" smtClean="0"/>
              <a:t>Allow the identification of </a:t>
            </a:r>
            <a:r>
              <a:rPr lang="en-GB" sz="1600" b="1" dirty="0" smtClean="0"/>
              <a:t>novel polysaccharolytic genera</a:t>
            </a:r>
          </a:p>
          <a:p>
            <a:pPr>
              <a:buNone/>
            </a:pPr>
            <a:endParaRPr lang="en-GB" sz="1600" b="1" dirty="0" smtClean="0"/>
          </a:p>
          <a:p>
            <a:r>
              <a:rPr lang="en-GB" sz="1600" dirty="0" smtClean="0"/>
              <a:t>Suggests that </a:t>
            </a:r>
            <a:r>
              <a:rPr lang="en-GB" sz="1600" b="1" dirty="0" smtClean="0"/>
              <a:t>cultivable polysaccharolytic strains </a:t>
            </a:r>
            <a:r>
              <a:rPr lang="en-GB" sz="1600" dirty="0" smtClean="0"/>
              <a:t>are essential for the </a:t>
            </a:r>
            <a:r>
              <a:rPr lang="en-GB" sz="1600" b="1" dirty="0" smtClean="0"/>
              <a:t>seaweed </a:t>
            </a:r>
            <a:r>
              <a:rPr lang="en-GB" sz="1600" b="1" dirty="0" err="1" smtClean="0"/>
              <a:t>holobiont</a:t>
            </a:r>
            <a:endParaRPr lang="en-GB" sz="1600" b="1" dirty="0" smtClean="0"/>
          </a:p>
          <a:p>
            <a:endParaRPr lang="en-GB" sz="1600" b="1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5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19256" cy="1143000"/>
          </a:xfrm>
        </p:spPr>
        <p:txBody>
          <a:bodyPr/>
          <a:lstStyle/>
          <a:p>
            <a:r>
              <a:rPr lang="en-GB" i="1" dirty="0" err="1" smtClean="0"/>
              <a:t>Ascophyllum</a:t>
            </a:r>
            <a:r>
              <a:rPr lang="en-GB" i="1" dirty="0" smtClean="0"/>
              <a:t> </a:t>
            </a:r>
            <a:r>
              <a:rPr lang="en-GB" i="1" dirty="0" err="1" smtClean="0"/>
              <a:t>nodosum</a:t>
            </a:r>
            <a:r>
              <a:rPr lang="en-GB" i="1" dirty="0" smtClean="0"/>
              <a:t> </a:t>
            </a:r>
            <a:r>
              <a:rPr lang="en-GB" dirty="0" smtClean="0"/>
              <a:t>associated </a:t>
            </a:r>
            <a:r>
              <a:rPr lang="en-GB" dirty="0" err="1" smtClean="0"/>
              <a:t>microflora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2420888"/>
            <a:ext cx="7467600" cy="2836912"/>
          </a:xfrm>
        </p:spPr>
        <p:txBody>
          <a:bodyPr>
            <a:norm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Has been </a:t>
            </a:r>
            <a:r>
              <a:rPr lang="en-GB" sz="1600" b="1" dirty="0" smtClean="0"/>
              <a:t>underexplored yet</a:t>
            </a:r>
          </a:p>
          <a:p>
            <a:endParaRPr lang="en-GB" sz="1600" dirty="0" smtClean="0"/>
          </a:p>
          <a:p>
            <a:r>
              <a:rPr lang="en-GB" sz="1600" dirty="0" smtClean="0"/>
              <a:t>Is a great resource of </a:t>
            </a:r>
            <a:r>
              <a:rPr lang="en-GB" sz="1600" b="1" dirty="0" smtClean="0"/>
              <a:t>novel</a:t>
            </a:r>
            <a:r>
              <a:rPr lang="en-GB" sz="1600" dirty="0" smtClean="0"/>
              <a:t> </a:t>
            </a:r>
            <a:r>
              <a:rPr lang="en-GB" sz="1600" b="1" dirty="0" smtClean="0"/>
              <a:t>enzymes with particular properties</a:t>
            </a:r>
          </a:p>
          <a:p>
            <a:endParaRPr lang="en-GB" sz="1600" dirty="0" smtClean="0"/>
          </a:p>
          <a:p>
            <a:r>
              <a:rPr lang="en-GB" sz="1600" dirty="0" smtClean="0"/>
              <a:t>Is a great resource of </a:t>
            </a:r>
            <a:r>
              <a:rPr lang="en-GB" sz="1600" b="1" dirty="0" smtClean="0"/>
              <a:t>novel bacterial strains </a:t>
            </a:r>
            <a:r>
              <a:rPr lang="en-GB" sz="1600" dirty="0" smtClean="0"/>
              <a:t>with </a:t>
            </a:r>
            <a:r>
              <a:rPr lang="en-GB" sz="1600" b="1" dirty="0" smtClean="0"/>
              <a:t>biotechnological potential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4717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6206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</a:rPr>
              <a:t>Acknowledgments</a:t>
            </a:r>
            <a:endParaRPr lang="en-GB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i1.rgstatic.net/i/profile/d922b4f76b767b3ab7_l_8bc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40968"/>
            <a:ext cx="792088" cy="792088"/>
          </a:xfrm>
          <a:prstGeom prst="rect">
            <a:avLst/>
          </a:prstGeom>
          <a:noFill/>
        </p:spPr>
      </p:pic>
      <p:pic>
        <p:nvPicPr>
          <p:cNvPr id="1028" name="Picture 4" descr="https://i1.rgstatic.net/i/profile/a49c6556f76e3f148d_l_66a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12976"/>
            <a:ext cx="792088" cy="79208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75656" y="486916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prstClr val="black"/>
                </a:solidFill>
              </a:rPr>
              <a:t>Thank YOU for your attention !</a:t>
            </a:r>
            <a:endParaRPr lang="en-GB" sz="2400" b="1" i="1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1800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marjolaine.martin@ulg.ac.be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r="74425"/>
          <a:stretch>
            <a:fillRect/>
          </a:stretch>
        </p:blipFill>
        <p:spPr bwMode="auto">
          <a:xfrm>
            <a:off x="1691680" y="1700808"/>
            <a:ext cx="864096" cy="7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284984"/>
            <a:ext cx="1944216" cy="614009"/>
          </a:xfrm>
          <a:prstGeom prst="rect">
            <a:avLst/>
          </a:prstGeom>
          <a:solidFill>
            <a:schemeClr val="accent1">
              <a:alpha val="44000"/>
            </a:schemeClr>
          </a:solidFill>
          <a:ln w="12700">
            <a:noFill/>
            <a:miter lim="800000"/>
            <a:headEnd/>
            <a:tailEnd/>
          </a:ln>
        </p:spPr>
      </p:pic>
      <p:pic>
        <p:nvPicPr>
          <p:cNvPr id="1030" name="Picture 6" descr="https://scontent.xx.fbcdn.net/hphotos-xfp1/v/t1.0-9/1930478_26844178378_5993_n.jpg?oh=88718313aa514514084e2d1519b456c7&amp;oe=561AF2F2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45059" t="6675" b="6544"/>
          <a:stretch>
            <a:fillRect/>
          </a:stretch>
        </p:blipFill>
        <p:spPr bwMode="auto">
          <a:xfrm>
            <a:off x="6804249" y="3212976"/>
            <a:ext cx="681740" cy="807615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987824" y="407707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Gurvan Michel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44008" y="407707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Tristan </a:t>
            </a:r>
            <a:r>
              <a:rPr lang="en-GB" sz="1000" b="1" dirty="0" err="1">
                <a:solidFill>
                  <a:prstClr val="black"/>
                </a:solidFill>
              </a:rPr>
              <a:t>Barbeyron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56176" y="407707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Murielle Jam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1032" name="AutoShape 8" descr="micheline vandenbol"/>
          <p:cNvSpPr>
            <a:spLocks noChangeAspect="1" noChangeArrowheads="1"/>
          </p:cNvSpPr>
          <p:nvPr/>
        </p:nvSpPr>
        <p:spPr bwMode="auto">
          <a:xfrm>
            <a:off x="155575" y="-731838"/>
            <a:ext cx="9525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4" name="AutoShape 10" descr="micheline vandenbol"/>
          <p:cNvSpPr>
            <a:spLocks noChangeAspect="1" noChangeArrowheads="1"/>
          </p:cNvSpPr>
          <p:nvPr/>
        </p:nvSpPr>
        <p:spPr bwMode="auto">
          <a:xfrm>
            <a:off x="155575" y="-731838"/>
            <a:ext cx="9525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36" name="AutoShape 12" descr="micheline vandenbol"/>
          <p:cNvSpPr>
            <a:spLocks noChangeAspect="1" noChangeArrowheads="1"/>
          </p:cNvSpPr>
          <p:nvPr/>
        </p:nvSpPr>
        <p:spPr bwMode="auto">
          <a:xfrm>
            <a:off x="155575" y="-731838"/>
            <a:ext cx="9525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38" name="Picture 14" descr="Vandenbol Michel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556792"/>
            <a:ext cx="648072" cy="918102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2843808" y="24928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Micheline Vandenbol</a:t>
            </a:r>
          </a:p>
          <a:p>
            <a:pPr algn="ctr"/>
            <a:r>
              <a:rPr lang="en-GB" sz="1000" dirty="0">
                <a:solidFill>
                  <a:prstClr val="black"/>
                </a:solidFill>
              </a:rPr>
              <a:t>Promoter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xQSEhUUExQWFRIWFRgUFBcYFRQUFBQVFxUWFxQVFxQYHSggGBolHBQUITEhJSkrLi4uFx8zODMsNygtLisBCgoKDg0OGhAQGiwcHCQsLCwsLCwsLCwsLCwsLCwsLCwsLCwsLCwsLCwsLCwsLCwsLCwsLCwsKzc3LCssKyw3K//AABEIANwA5QMBIgACEQEDEQH/xAAcAAABBAMBAAAAAAAAAAAAAAAFAgMEBgABBwj/xABAEAABAwIDBQUFBgQGAwEBAAABAAIRAyEEEjEFQVFhcQYTIoGRMqGxwfAUI0JSctEkM4KSBxVDU+HxYmOycxb/xAAaAQADAQEBAQAAAAAAAAAAAAABAgMABAUG/8QAIxEAAgIBBAMBAQEBAAAAAAAAAAECEQMSITFRBBMUQWFxIv/aAAwDAQACEQMRAD8ApX+YM5+iWzaI3NcVuW8AltcIXIvFj2XfmS6EjaLt1M+q0doVN1P3pT3pMJvngJ9cxDsZVP4WpH2mtxaPJOkJBCyww6A/JyDRr1j+OPJJLqm+oUuQkuKZYYdAeeb/AEbLHHV7j5rRo8z6lKa5aLkdEV+G9s3+iRQC33LeC3mSS5akbW+zXdhKa0JJKU0GUaRrY27ekynRSJNgT5JVTBuAuD8FjUxiVuodOiQ4EfBaqnToPgmQjEvNj0UGlqFKqOseijUxcIhiZR9kdF6N7Lt/hKX6V5ypeyOnyXpPs03+Fpfp+ZRjyaQuuxDsS1G3sQ/E0DwRYqA1RqQWqTVppsiyRjoivaq9Vb/FN8vgrM9qrz2/xQ8vgo5OC2LlhgNWJ5rViYQ5O3E81Ip1bD63oCprKhDW33fNFMm4BLvEoVEMZiCnO+WsGlk81EkPuOqhGuVulW8Q6rWbQxTnJJcoXfnisNU8VtQdBKJKQXFJfV5prOeKOobQPgFLDI9owPeon2vLYG/HgEp+Kytm5cfZHAfmKZGSomMqNBkjo3f58FPo1RE5QPriheGbAk3e6/TmSnKlVxMDT5IjInYjaYYLXPuQuri6j3XcfU+9SaeHkboFyVttENBI4DXnp669Ag0OjTGOLSSIAEzoTHLeVAq1QT6D0ACNUca3uy0jxbjxHAhDGUPvI46cDxHVJYXCyNiWFouDBCYp6j63K3swALCxwsbDkdxlVXE0DTeWndPwRi7FnChun7I6L0v2cEYan+n5leZ2Gy9O7Cb9xT/T81SPJCXBJcm3NUksTZYmFBGKw0odWpQrDUpqDXoJQgNyBEfxQ+tytdfDclXDhj9q0+oUcq2X+l8T5/wKgLE+KJWk+kTUcbqU51CQ7Di263zWsbXyRaZSamJEC2oCNErYwaXigFPNwR4+4p7Zv8wqxNfeAEFEZyK0ME7n6JdHZ7sw19ORVq0jmtnTyKOlAc2VIbKPNLZswSNdUS2niiwCIuoj8a4MDrSX5fKJQo2pkkYBoUHbZbSZbU2CLtqC0kXAOvFVDtBjM9WB7LbDmd6CQybZAL042qS6/wBclGJS6Zi6YYM0KnEqRTeHHgPl+6Cd6dxhO4dxNm+q1jotDADb8I3bnHn8ylYynIA+jvKj7LYSePwRd9LxgDdIHUpXIvCANfs/wkjnHlf4SolLCFr2mLO3c9QVdnbL8ExYtcR0MhB3UhLRvgR8R7p9FNsppC+CAfTH5hb0t6qr9ssND2vG9rgeoB1RE4/un6+E69f+lF29W7ymeh9YP7oxdCTVoqbNw6fJeodjfyaf6V5gayCOo+K9Q7Lb91T/AEhdEeTimSkkpRCaemENPCjVGp/OkPCASG+mg32f7+frQI+WoYwffHz+AUsi4KQ/RTmLE89qxVRI4JtHAvfERbiYWn7Pecoto3Qoxl8JjUp9uCeGB8eHSRe4AmRqlSFsAYek5jiSd/uRfCEiLG6cGBtmix+Kk0qZJ0t8uCagWKbWzEQDootbHEOcLQJ9wUyvhXsDXZSGOBLTaDGpgKA7Cg5ySQCDPKR/ytRrBNTNUkk2EkTprYJeNaBRY0GXCo5zrQB4QABxOqlNpSWtHsyN26bkpobMqv7ysGzTDyHOtYkyLa70owIx2KkFw3x8IQPqrDtBkMOgHRV4pR4mApbBKK4PYTn5eJv0HNHv/wCbNMCWTxMSlc0XjjbKkGzoiez8FvJge88grZg9k0iNA13GLKdhOzZquDWmPIW6Kbyfh0wxLllfw7xRbm/tHElWrsbsKpXeHVGlrdbgg33wdOSsOzextCg4PeC9/wCZ5zEchuCK1dqsonK0W3nn80Uuwt9E7GbLBbAGgjkue9q9iuYC5kywkjmy7rcxBXScJtYVGTl+t6dxWCZWabAgggjrqmcb3ROMq5PPe0MRmAPEe8fNIwuLtB0IiEX7VbBNCo5t8syOm5AjTIM2QSs0m0xbsJLhF/EPK69JbL/lM/SF54wI8TSSB4gBOsk7uK79s/alBtNgNVgIaAbjWFWLS5OacW+AmQm3hRztnD/7zP7k27bFD/dZ6o+yPaJ+uXQ48JGZMP2rR/3GeqZdtKl/uN9UPZDsPrl0TSENpt+9PmpH+Z0ovUb6qFTxtPvCc7YveQpzyQ7KRxy32JjwsTD8bT/O31WJ/bDsl659FI2JRY01JaL03NFh7UGPkoow4lojX5Jyg1035yU+KOhn/lOiQ5WpDu2jdcedpUjDU2jDOdDQ5r25bCYM5rb9ybxDCGMEXIc73mEnHsyspDXwknqYWZkDi0R1KWzDDu3W3hS9o4EUy0BwdLWukaeIEx7k3RENPX5FYAvYNKk0PL22DHeuWAJ5kofSpNioQ1ozNvFhJIUvBP8Au6o4wR6i31wSMPlFN4Iucl+F/ElHK/tjCtNNwDdxIA48lStiYXvKzWkWuT0C6njKFMtkOPAAxfcqdsDDtZWqBvOJ6hLLZFcW7ClWqKTSQLpNPb9dgDi0OB4uIi4tbr7kTpYLO4aeaNYfZpaL02m82cRfooQZ1yg2DcVjYYC5haHiQHXBG5zXatP/AIlHewfjdzCHbaouNMgwG74/dEv8Nx43dQPRM6cth1ajRc9swxhJEwqDtXbrWkkU/C2JygON+M2C6TjaRe0tFiqXiNhEEhzJadQA2DGljqqNbk47qh/YPamhUY0wWyB7TQAZEgBzbE8rFWrDuaTLdCN3BC9j7Johgb3dtYLWhs8YCOUsI1oGURGnJFk6ooX+J2B+6FQagrltGsD1BiOC7p23wIrYV7N8WPA8V5/pMLXuDtWkg+RSPkrzEexVScRSAt42cPzDgr0xc7w9bPiaZ3d6yP7gr+zFMgQbxwP7KHlXSG8dq2PlixtPkmRixz9D+ycGKbx9xXA0ztTQ+KacaxMtxbPzfFLbjGfmCFSA2h4MSw1Ntx1P8wWzjKf5ghpYLQ6GLEx9tZ+YLFqZrQ1TbroZaRrrcJ5wsLafsktqtAmeK0a+g4r6BHz5JrV/Z5Nj4prGEEgcBPqkYgWb0/dN17OjkPgsZDRZYX3+6/7p14GWZ+voJiobfXFLqnw+axiTgGNDHSOXnxTdJgOYam0cyTYJhrSRPC3qUui4tzO4PZ5wSfkkGJG1MM4MJdSiBrIt6KnvwBpV21B7NRpnk6ASFdsftfvGlmSJi8zvQbaTZDeEuI8oC2RKh8cqka2dUhwVqpkZVS6L4KJYzamWnAN9AuZbHr6bVm9vbUaT3YvGsbgrZ2AwoazNvddcvomCSbl2qv8A2R7QtawAiCLbhPOSjBq9xZx2pF9rVMrSYJhR8Hj2VLKLT241xAax7p1MDKPPeqpin1MNWLv9N7pj8p/ZUk6JQx3t+nRWUwFpzkJ2btLO0FEBUBCa01sI4NcgLtliSzDujVxDfmT6BcL7TNFJzmn+Y9oqPH5JgNb1i56hd92+yn3ZfVMUqf3jydMrbkHjpovNu18ecRWr1na1H5o4AvGUeTYHklUd7ZpTqFIVsf8An0v/ANG/FdmfgIa234R8AuM7G/n0/wBYXovE4Xwt/SPgE9Wzmuik4rZjDq30kIdU2Aw6OcPOfirZjcPCgBiDxxYVkkv0qOL2G9vsvnrIQ2ts+sOJ6OVyxohRagspvFEoszKRXDxrnHqoZqun2nepV1qNCA7NotNSpIBud3NI8aRWOW1YK7935j/cVitP2Rn5W+gW0NAvuJP+ZU8ut+oSxj2E+0PcqwYWi0LLyH0L8key6v2owjVpMRPDosrYum4yHjTzVLDQsyBH6X0b5F2XB1UEASPULVfFCAOaqMLYPP3lH6f4L8n9Li3GMFPUTmbuO4mfimnY1uRwlslwOp0APJVUE8T6lba93E+pQ+hdB+X+liq4mAHcCN+qaqbVbaIBGYeIT7XJBO8d+Y+qzvXcUPo/hvkfYVaJcEjGNykk/wDQTeEqTB3hEcY4FrTvuCkuzuWyoE4PaFN+hLo1sQrhsU4ZwAMAxO5VTBYFjXkiW5jciCPMFXzYmFY0Mb4H5YIJEH2YiI5qkVvsCnRZMDiaTWgBwj0UDtA6m5urZ3XF0/S2ezXKwS4u46iNNPJM0+zeHa81SwOqRAcQPCN8DdKs+CPDtAjY2ILTlklpu08r2VvwJnXRCcJhgBMXJnyRSnUDWknQAnyGqnEacrK9/ibtXCswNalXJL3gsptY6HCrlLmF0fhBAmbLz8PZd/T/APTVa+37w+qat8z6jpvIjdHDcqoPZd/T/wDSrCakrRy5E06ZP2H/AD6fX5FencTSt5fJeZdgNnEU/wBXyK9SYlqeJJlcx9Gyrpf4iFcMZTVUqUfvD1RFBG13QQqv9tqEmXGPJXPbeEuEJ/yGnBJqEHkwu+C6PHcFeonO/wAAwrOMifqVGrhtDI5utR+V0mwGsqw4bZ9HK895m3AZXNIOs+4qt9sWZWU2yCJLpG60ZSOKpneFw/55Nj1WTm4pv5m+oWlRSFi86i9Bf7YeCcZiZ3e9Qk9QGqX0xD75olsqzu96w1rxHwWsOkH2j1KHpiH6JjwqjgVsVRwPomwlIehB+mQs1hz9FgrtSCJsNU1kINxCHoQfpfRJFccUrvhxCZC2l9AfpfRMw1WDqPciLXTZUnE7X8YDNA4SeN7+SulNsrSx6UWx5tQ7RpOmyO4GnUsQCg+GxBYbiytWy9pMtYIwR1XsGtmVXQJBCJVT4TKi4XGtI1Cdry8cAqnPJ7jFEyU9tOmfs9Y/+t8f2lOYHCm0p3tDhi/CYhjLOdRqNaRuJYY96EYk5S6OCdsjamOZ+CrI9k9W/Eqd9pdiKZL3+KmMwB1cDAIHMC6gg+H+pvwcnhj0KiOTIpysL9mBOKo/q+RXqTEBeYOx7ZxlD9fyXqGqFRE5AzENVbrUPGeqs+LMAoHUiZREIG0qcwIQ3EUhIG/ejtajBJ1O7kg9QESYv70DWBauBa0ODPCDBIFgcsxPqgeLwzC4Oe3M06j8pGv1zVobTc4loaSeAGqH1sOJINpsQePFBhTBNbY+HEHumkESPa/dYptGk9ggBpE2k6dOSxTpmKIAnaQ1TTSnae9OISMNoku9r1W8ObJDj4igb9HAkufC1KYqPuiElYZ0vC1Vr53zEbkjBnxjz+CbpG6xiTKF7YxcDK0668eimmrJysgvgkCeG8oPimOhpcLFxHnvRjB1YLBpF107AOlo6LnFNmZ0c10HA2A6KWY6sAUa1Edm4MEyUPpFHdlxZQR13sWTZuGa0CAigQ/B6Kcx0K6ISdk/D04S6o8Luh94TTKi1Xqw13RMTPLuzAaGLaSIFOte1oD7iOFlK7UbP7jEVGAQ01GvZ+h7XuaOgmPJS+1NIMxVY7i+R1JJ/dWTtRs9uLp0arcoqd2BDT7TWglo5Ohzl1Y4OcNjlyS0T3K32HE4/DD/ANgXp96839jtn5MfhnSCzvBJNiJ0mV6ScFPS09x20wVtLSEMDbhF8ezRQu5QAQK1M5lGNLx3uIMfJFK1LxeSiVmCRxg/FYBC2TQaa7WvcQx0xeLi4n0S9rYUCQHaTFhBiNU2Ww9g5/NSscPn8UowA+yOJJ10+F1iLUhAWJQHAvtJ4BSGvsondjipOH0TCsdpPPFNVsQQ4p6kw3UTE0yC4mI6hYyHRi+ITFbGX0UR75TLk2kJMO1HAy0Ced1EfiHO3m+7RabTnkFKDW04J8zvPTgmUTNhPZTGU2ZnMD5jND3BwvwAgLeLJxFTMLNzCG8APcUfwGENVhdlYwZWgZy72XNztbDRAFj4txSGbMDaTiAMxBkZi8w3N7Jy5bwd8wupQ2S/Dlc92ytbMwJNdwiLzGqu1HDEDooOw8KBixlHgc0gg+LK7hKu3+WrzvIg1I9LxppxAeEpZtNQjGzZabqNgsMadWCLEq1N2dvjVQUTp1USME5TA0k2UfCUYGinYVl5VkiTHWW1Q/a+NytPQqViiQql2kxBynpCZ7IEVbOZ7WcK1eNxqgu/Tx5a6810MubToS7uy3KQ0ZwWkAS1mYaHVc8wGR1SpUdUaxzXgNz+wW5oObiLD3K4YnZ3eUzkcD4cwDQ0ZyLiGtOntQV6HjKonm+S05lRqEAmBAOg3AcLq2dmP8QK2FGSoDWoxZpdDmfpcQbcjZC9uMFSiyoyfAAHCAAxthHr+6rTHy7y5qk4/jNCVqzvOz+2eExWUMqZHn8D/CegOh9UYyrze56sGwu2GKw1m1MzB+B/ib5E3Gm4rnlh6K6jtdZlyhtfXyQPY/b+jWIFUdy42mc1Of1bvNHcTAuDIInkoyi1yFOyC5v3jeoUnGU/CTOgPxUVpJqN9fcpmI9mOXzUxiGAtpYCxYB52F1LwtORy4qGxqL4RgFEXvmKwGJncNEJxlW5HMopinhrHHfoOu5BHXCaKAjJSC8tMhac66ee2Qn5GFjEsgayLmRv5EbusKNjcRnNhASHtTcIOT4CorkueyNoj7PDb1HeAzcAAQB1v70daPu8klj3NI9lxe4nMXtY2LtkkW3E31XNMPiHMMtcQUcwG3HGo19Z7zFswIDm8CLRC6ceZPZkJ4ndosxeaYpVCxtNtJ2hb4twdrv3+a6bQeHAEXBHx0XNO0NF9ekHktyNglzf9QG7XjqLeSsfYXaDnZqFQkOp+yHSXZba8tLreTjtWhvGnpdMtzMAHGd4RjDxEJmgLLGvXAeg9yTAlKY8BMGomH1VrNpF4+vZUbtLjGtaSTH7on2o2y2hTLnGOA3k8FyLHbaqV6hcXwDYNvlvbRMoOQssigQdrVPumj8VRxqO4hujQfPMY5BE+wm2C2p3D3lrH2puJjI+IAncHadYQzauCMlxzaCARFhYeXNBssK7k4STOTaSo7HiKYb93kLWuY5tQO/1J8Qgge0PFB+hSRRLC4OBDgYMiD6FSNg9sXRTp13fyz4KpBdaCMrhMxBN0V7Zw6MQzLlcQxxY7MwuA8JB1uOPBdepTVo54xcHTK1Vq7k/QFrqFQvcp+m/MbaBImVJrHwrh2O246me6qGabrCfwHdHAcVTWRI81MwtS54pnHUqAddpD7xp+tFMxYhvkPiq32V2iaoaDdzbTvI3FWbFOtHKfQgrglHTKiqdojAfD5lYlZwCZ+tf3WIGOAHDRcH1UqjSIZf8y1LY5qZRIyi+soIQA7dqXDeFz8kPp6JzaFbPUeedugsEzRKpHYathurqpbRZQ6ym0jaEYhfA09iYNNTHNSYRcQWQi1SKLZb5x6hbfTTbRBSUFuy6dkCa9Orhs34M1MGToczgOFwD/UUV2FXex+UP71wawzpkIPhabEkQY4Km7Dq91WpvOhOTUg+IEajS5CsI2U+q7wN1d7V/iu7E9UaOaa0uzs1CuHNBBBBGoMhOKt9jsPUo0+6qXE+E8Bw+fmrG1cGXHok0elhyKcLRt0oB2l7R0sK0ZvE91mMGp68BzTnaDbIotMXOggExxJjcLlUraMYumDTj2ofUeJJc7VoG6NOCfDg17iZ8+jZclc21tOrWcaj3NdNw2DlpwbZeet98oTgcG4vZfJcOm5yiQQeO4evVHKRDc9Etb3gzS+GukgzqdLWEItsPADM51RlqcDLBOUukjNvIFz5rqjiTZwSyvljXaerRdhRZve5oN5dmMyIHDxXnSOKpDsMrP2mx+cinlHggyABJyhsaaWJ/qQMhHLFNjYtokEYPxADqpVWu4NyycsiRNiRoYTlManyUasbqdaVsV5Hc8CBqVOpsyU53lQsIyXKZtF8QOCZdgYrCv38Pin8M48VCZUsAN6nUoDUyYGXDsTiQ3EsEwHSPcY9/xXQMYwvPC3ErkWzMSWuY4atII8jIXYaLg4NfMyARpoRO5RzrezRf4CsUS0gBYiFei0nj5LFz0OcByqTXqZaM8Af+EptEBR9tviiBxMe8lAUr4SdCthaenHEPN1KpFRDqFMoBGPJmPkJJatraqKNkJDmqQU25qVoI7hKZe11OfEPG3dcbhvnhC6Z/h/tJlWjGb71sh7Tuk2I4AgLm+zdoOp16bybMPq3Qg8d6IbbpuweKLqDiKdRoewgm7XCSPWVbFJRVkckdX/J1vZNV7HHvC0DN4In2N0zvsi+08aKbCSQABJXJaW0S9rXF9VzSIIDmtDSLxvg7762Untb2kdUiiGmzGl4PuBOl+O9DyYqdNDeLLRaY7jO0zKhe5pBc7wNaYiJEm6FYbvMpc1xpYcuDHlzgHPc/VxkQwAAx05oSxjWFjtXGYMQ1hB0I3hFmNqVQ8ZifDBAgguO47tPkrY40qJzlbskYvaGEp5Ml3hzZgOJIa3KbaTPiM3Mph3alrXOLQ5wfq02kAQCDqDChYFjKJL3U50gO9mQb5p14ahD8VXFSq5wADRpbThxiOSDlJKzKCkx7FVi97nEQXEmOE6D0A0TBP19XWT9W/wCisGoU27dlkjHusohddP1HJhokpGFBPZ4gSmMS6XdLp+hUjw8pUTEOygniYCd8AXI9g7nkp1WpoFE2YyApBddGPAGEMK7RdT7N7TYcNTDpDmgtNuBt7oXJsM/RHsBWIFnEdCVHy5OOLUvwrggpz0s6c3F0vzgdZWKgtxdT87vVaXkfa+j0PhXZTDVPI+5Cdu1pyt4SdZ1RaFX9rOmoeS6MM3J7nJkxRirREWErEkrpIiCpeFfZRE7RNlo8hZLJTjFHBT9NWTENrawrGlYw1Upz8ij1TCuxGB7wEmpQcKZG7Ibtj0QRyewWNfTkNdAdZw1DhI1CaL3a7FmrVkXB4pzHTJjVwnWNFcseG1aXfx4qjGSSeBABAiSTlHSCqTXEPKM4Cu4MpAH/AFXMHJrmtzAcN/qUcMqtCzV0F6uHDqdIBtyXRGv4VMbhGhrMmVpzt6mBL55SQt4Zl8MP/J3WxEfBS+0xysBbYmXGIuTG/VdaS3ZytvZAXaWKiQ14INyfa0lumgJQIAD6+e5LrVC4ieB3ARAB+aQD8J6f8LmlK2dcI6UKn6t/0VjRC0xYEBhsuER6rWHZELRF05Q1SmI9bExVI8vck1X5nNbwuVFxZ+8f+oqTs5vvU9Tew7QYo2HVYCkg2Wmq5Ml4d10a2a7xRy+BQJnzRzYwBqsBEgkg+iGWOrG0NjlpkmFG0liNDZ1PgR0c4fNYvC+WXZ6v1x6P/9k="/>
          <p:cNvSpPr>
            <a:spLocks noChangeAspect="1" noChangeArrowheads="1"/>
          </p:cNvSpPr>
          <p:nvPr/>
        </p:nvSpPr>
        <p:spPr bwMode="auto">
          <a:xfrm>
            <a:off x="155575" y="-1004888"/>
            <a:ext cx="2181225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42" name="AutoShape 18" descr="michele nuttinck"/>
          <p:cNvSpPr>
            <a:spLocks noChangeAspect="1" noChangeArrowheads="1"/>
          </p:cNvSpPr>
          <p:nvPr/>
        </p:nvSpPr>
        <p:spPr bwMode="auto">
          <a:xfrm>
            <a:off x="155575" y="-509588"/>
            <a:ext cx="110490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1484784"/>
            <a:ext cx="97232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H:\Photos 16-1-2015\004\DSCN0273.JPG"/>
          <p:cNvPicPr>
            <a:picLocks noChangeAspect="1" noChangeArrowheads="1"/>
          </p:cNvPicPr>
          <p:nvPr/>
        </p:nvPicPr>
        <p:blipFill>
          <a:blip r:embed="rId10" cstate="print"/>
          <a:srcRect l="32547" t="13208" r="38886" b="50943"/>
          <a:stretch>
            <a:fillRect/>
          </a:stretch>
        </p:blipFill>
        <p:spPr bwMode="auto">
          <a:xfrm>
            <a:off x="5004048" y="1556792"/>
            <a:ext cx="1008112" cy="948811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4572000" y="25649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Renée Martin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00192" y="25649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Michèle Nuttinck</a:t>
            </a:r>
            <a:endParaRPr lang="en-GB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Marine Microorganisms</a:t>
            </a:r>
            <a:endParaRPr lang="en-GB" sz="2800" dirty="0"/>
          </a:p>
        </p:txBody>
      </p:sp>
      <p:pic>
        <p:nvPicPr>
          <p:cNvPr id="6" name="Picture 4" descr="https://www.eemb.ucsb.edu/sites/www.eemb.ucsb.edu/files/images/research/flagel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2010890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matterwithcuriosity.com/uploads/2/7/5/6/27566611/5921773_orig.jpg"/>
          <p:cNvPicPr>
            <a:picLocks noChangeAspect="1" noChangeArrowheads="1"/>
          </p:cNvPicPr>
          <p:nvPr/>
        </p:nvPicPr>
        <p:blipFill>
          <a:blip r:embed="rId4" cstate="print"/>
          <a:srcRect b="7966"/>
          <a:stretch>
            <a:fillRect/>
          </a:stretch>
        </p:blipFill>
        <p:spPr bwMode="auto">
          <a:xfrm>
            <a:off x="5148063" y="1844824"/>
            <a:ext cx="194421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1835696" y="371703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prstClr val="black"/>
                </a:solidFill>
              </a:rPr>
              <a:t>Planktonic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37170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prstClr val="black"/>
                </a:solidFill>
              </a:rPr>
              <a:t>Biofilms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3608" y="46531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Hostile environment</a:t>
            </a:r>
            <a:endParaRPr lang="en-GB" dirty="0">
              <a:solidFill>
                <a:prstClr val="black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  <a:sym typeface="Wingdings" pitchFamily="2" charset="2"/>
              </a:rPr>
              <a:t> Molecules with </a:t>
            </a:r>
            <a:r>
              <a:rPr lang="en-GB" b="1" dirty="0">
                <a:solidFill>
                  <a:srgbClr val="F07F09">
                    <a:lumMod val="75000"/>
                  </a:srgbClr>
                </a:solidFill>
                <a:sym typeface="Wingdings" pitchFamily="2" charset="2"/>
              </a:rPr>
              <a:t>strong bioactivity</a:t>
            </a:r>
            <a:endParaRPr lang="en-GB" b="1" dirty="0">
              <a:solidFill>
                <a:srgbClr val="F07F09">
                  <a:lumMod val="75000"/>
                </a:srgbClr>
              </a:solidFill>
            </a:endParaRPr>
          </a:p>
          <a:p>
            <a:pPr algn="ctr"/>
            <a:r>
              <a:rPr lang="en-GB" dirty="0">
                <a:solidFill>
                  <a:prstClr val="black"/>
                </a:solidFill>
              </a:rPr>
              <a:t> 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Marine </a:t>
            </a:r>
            <a:r>
              <a:rPr lang="en-GB" dirty="0" err="1" smtClean="0"/>
              <a:t>Macroalgae</a:t>
            </a:r>
            <a:endParaRPr lang="en-GB" dirty="0"/>
          </a:p>
        </p:txBody>
      </p:sp>
      <p:pic>
        <p:nvPicPr>
          <p:cNvPr id="4" name="Picture 4" descr="http://www.nividiskin.com/img/cms/acti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2088232" cy="138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quizz.biz/uploads/quizz/318201/3_zur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088232" cy="137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www.aquaportail.com/aquabdd/photos/ulva-lactu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492896"/>
            <a:ext cx="197013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83568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>
                <a:solidFill>
                  <a:prstClr val="black"/>
                </a:solidFill>
              </a:rPr>
              <a:t>Rhodophyta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88224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>
                <a:solidFill>
                  <a:prstClr val="black"/>
                </a:solidFill>
              </a:rPr>
              <a:t>Chlorophyta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35896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>
                <a:solidFill>
                  <a:prstClr val="black"/>
                </a:solidFill>
              </a:rPr>
              <a:t>Phaeophyta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418249">
            <a:off x="3069469" y="3061310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err="1">
                <a:solidFill>
                  <a:srgbClr val="FF0000"/>
                </a:solidFill>
              </a:rPr>
              <a:t>Ascophyllum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nodosum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upload.wikimedia.org/wikipedia/commons/thumb/5/55/Ascophyllum_nodosum_distribution_map-fr.svg/1024px-Ascophyllum_nodosum_distribution_map-fr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933056"/>
            <a:ext cx="3001084" cy="2664296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 flipV="1">
            <a:off x="5220072" y="5733256"/>
            <a:ext cx="432048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Bacteria-seaweed interactions</a:t>
            </a:r>
            <a:endParaRPr lang="en-GB" dirty="0"/>
          </a:p>
        </p:txBody>
      </p:sp>
      <p:pic>
        <p:nvPicPr>
          <p:cNvPr id="4" name="Picture 2" descr="http://i00.i.aliimg.com/wsphoto/v2/1393538630_1/-font-b-Kids-b-font-Growth-Chart-Height-Measure-For-home-sticker-for-children-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 l="44855" t="841" r="12054" b="21292"/>
          <a:stretch>
            <a:fillRect/>
          </a:stretch>
        </p:blipFill>
        <p:spPr bwMode="auto">
          <a:xfrm rot="480437">
            <a:off x="3557822" y="1668688"/>
            <a:ext cx="1761415" cy="287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femmeactuelle.fr/var/femmeactuelle/storage/images/minceur/regimes-guide/le-regime-forking-01415/5879296-6-fre-FR/le-regime-forking-ou-regime-fourchette.jpg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21426591">
            <a:off x="5272578" y="2130693"/>
            <a:ext cx="2824838" cy="215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http://www.clubpoker.net/medias/images/superadmin/articles/normal/tortue-romaine-590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7635">
            <a:off x="507752" y="2059196"/>
            <a:ext cx="3300889" cy="177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e 6"/>
          <p:cNvGrpSpPr/>
          <p:nvPr/>
        </p:nvGrpSpPr>
        <p:grpSpPr>
          <a:xfrm>
            <a:off x="971600" y="5085184"/>
            <a:ext cx="7200800" cy="584775"/>
            <a:chOff x="971600" y="4869160"/>
            <a:chExt cx="7200800" cy="584775"/>
          </a:xfrm>
        </p:grpSpPr>
        <p:sp>
          <p:nvSpPr>
            <p:cNvPr id="8" name="ZoneTexte 7"/>
            <p:cNvSpPr txBox="1"/>
            <p:nvPr/>
          </p:nvSpPr>
          <p:spPr>
            <a:xfrm>
              <a:off x="971600" y="4869160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</a:rPr>
                <a:t>Anti-</a:t>
              </a:r>
              <a:r>
                <a:rPr lang="en-GB" sz="1600" b="1" dirty="0" err="1">
                  <a:solidFill>
                    <a:prstClr val="black"/>
                  </a:solidFill>
                </a:rPr>
                <a:t>microbials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491880" y="4869160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</a:rPr>
                <a:t>Growth factors &amp; </a:t>
              </a:r>
              <a:r>
                <a:rPr lang="en-GB" sz="1600" b="1" dirty="0" err="1">
                  <a:solidFill>
                    <a:prstClr val="black"/>
                  </a:solidFill>
                </a:rPr>
                <a:t>vitamines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300192" y="486916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b="1" dirty="0">
                  <a:solidFill>
                    <a:prstClr val="black"/>
                  </a:solidFill>
                </a:rPr>
                <a:t>Hydrolases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Ellipse 10"/>
          <p:cNvSpPr/>
          <p:nvPr/>
        </p:nvSpPr>
        <p:spPr>
          <a:xfrm>
            <a:off x="6372201" y="4941168"/>
            <a:ext cx="1656184" cy="5760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6201" y="6406589"/>
            <a:ext cx="4572000" cy="33855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Review Martin </a:t>
            </a:r>
            <a:r>
              <a:rPr lang="en-GB" sz="1600" b="1" i="1" dirty="0">
                <a:solidFill>
                  <a:srgbClr val="F07F09">
                    <a:lumMod val="75000"/>
                  </a:srgbClr>
                </a:solidFill>
              </a:rPr>
              <a:t>et al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, AMAB., 2014</a:t>
            </a:r>
            <a:endParaRPr lang="en-GB" sz="1600" b="1" dirty="0">
              <a:solidFill>
                <a:srgbClr val="F07F0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55776" y="45811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</a:rPr>
              <a:t>Cellulases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11760" y="242088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>
                <a:solidFill>
                  <a:prstClr val="black"/>
                </a:solidFill>
              </a:rPr>
              <a:t>Xylanases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3501008"/>
            <a:ext cx="225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>
                <a:solidFill>
                  <a:prstClr val="black"/>
                </a:solidFill>
              </a:rPr>
              <a:t>Arabinanases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27784" y="16288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</a:rPr>
              <a:t>Amylases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43608" y="299695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</a:rPr>
              <a:t>Beta-</a:t>
            </a:r>
            <a:r>
              <a:rPr lang="fr-BE" sz="1600" dirty="0" err="1">
                <a:solidFill>
                  <a:prstClr val="black"/>
                </a:solidFill>
              </a:rPr>
              <a:t>glucosidases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04048" y="19168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>
                <a:solidFill>
                  <a:prstClr val="black"/>
                </a:solidFill>
              </a:rPr>
              <a:t>Agarases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96136" y="3356992"/>
            <a:ext cx="315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prstClr val="black"/>
                </a:solidFill>
              </a:rPr>
              <a:t>Iota-</a:t>
            </a:r>
            <a:r>
              <a:rPr lang="fr-BE" sz="1600" b="1" dirty="0" err="1">
                <a:solidFill>
                  <a:prstClr val="black"/>
                </a:solidFill>
              </a:rPr>
              <a:t>carrageenases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6136" y="2780928"/>
            <a:ext cx="306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prstClr val="black"/>
                </a:solidFill>
              </a:rPr>
              <a:t>Kappa-</a:t>
            </a:r>
            <a:r>
              <a:rPr lang="fr-BE" sz="1600" b="1" dirty="0" err="1">
                <a:solidFill>
                  <a:prstClr val="black"/>
                </a:solidFill>
              </a:rPr>
              <a:t>carrageenases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483768" y="508518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prstClr val="black"/>
                </a:solidFill>
              </a:rPr>
              <a:t>Estérases/Lipases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44008" y="47971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prstClr val="black"/>
                </a:solidFill>
              </a:rPr>
              <a:t>Alginate</a:t>
            </a:r>
            <a:r>
              <a:rPr lang="fr-BE" sz="2000" b="1" dirty="0">
                <a:solidFill>
                  <a:prstClr val="black"/>
                </a:solidFill>
              </a:rPr>
              <a:t> </a:t>
            </a:r>
            <a:r>
              <a:rPr lang="fr-BE" sz="1600" b="1" dirty="0">
                <a:solidFill>
                  <a:prstClr val="black"/>
                </a:solidFill>
              </a:rPr>
              <a:t>lyases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8064" y="52292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>
                <a:solidFill>
                  <a:prstClr val="black"/>
                </a:solidFill>
              </a:rPr>
              <a:t>Sulfatases</a:t>
            </a:r>
            <a:endParaRPr lang="en-GB" sz="1600" b="1" dirty="0">
              <a:solidFill>
                <a:prstClr val="black"/>
              </a:solidFill>
            </a:endParaRPr>
          </a:p>
        </p:txBody>
      </p:sp>
      <p:grpSp>
        <p:nvGrpSpPr>
          <p:cNvPr id="3" name="Groupe 96"/>
          <p:cNvGrpSpPr/>
          <p:nvPr/>
        </p:nvGrpSpPr>
        <p:grpSpPr>
          <a:xfrm>
            <a:off x="899592" y="980728"/>
            <a:ext cx="7218253" cy="4680520"/>
            <a:chOff x="1043609" y="1986663"/>
            <a:chExt cx="7080762" cy="4539026"/>
          </a:xfrm>
        </p:grpSpPr>
        <p:pic>
          <p:nvPicPr>
            <p:cNvPr id="56322" name="Picture 2" descr="http://0.static.wix.com/media/5f4290_ae997824304a70c084aa19b30bae7e62.jpg_1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975" y="3383286"/>
              <a:ext cx="1371528" cy="1326792"/>
            </a:xfrm>
            <a:prstGeom prst="ellipse">
              <a:avLst/>
            </a:prstGeom>
            <a:ln w="1905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6324" name="Picture 4" descr="http://www.ufcquechoisir-dordogne.org/wp-content/uploads/2013/10/medicamen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6431" y="5338559"/>
              <a:ext cx="1217940" cy="1187130"/>
            </a:xfrm>
            <a:prstGeom prst="ellipse">
              <a:avLst/>
            </a:prstGeom>
            <a:ln w="1905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6" descr="http://www.minceurmoinscher.com/ori-flan-au-caramel-hyperproteine-2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23885" y="1986663"/>
              <a:ext cx="1405871" cy="1405870"/>
            </a:xfrm>
            <a:prstGeom prst="ellipse">
              <a:avLst/>
            </a:prstGeom>
            <a:ln w="1905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6330" name="Picture 10" descr="http://www.allergenes.info/comparateur/wp-content/uploads/sites/16/2014/11/lave-lin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9" y="5198897"/>
              <a:ext cx="1254488" cy="1256961"/>
            </a:xfrm>
            <a:prstGeom prst="ellipse">
              <a:avLst/>
            </a:prstGeom>
            <a:ln w="1905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6328" name="Picture 8" descr="http://www.gnis-pedagogie.org/photos/mais-fourrage-pour-vach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4245" y="2126326"/>
              <a:ext cx="1368762" cy="1252608"/>
            </a:xfrm>
            <a:prstGeom prst="ellipse">
              <a:avLst/>
            </a:prstGeom>
            <a:ln w="1905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8" name="Groupe 27"/>
          <p:cNvGrpSpPr/>
          <p:nvPr/>
        </p:nvGrpSpPr>
        <p:grpSpPr>
          <a:xfrm>
            <a:off x="2195736" y="908720"/>
            <a:ext cx="4752528" cy="5163090"/>
            <a:chOff x="2195736" y="908720"/>
            <a:chExt cx="4752528" cy="5163090"/>
          </a:xfrm>
        </p:grpSpPr>
        <p:grpSp>
          <p:nvGrpSpPr>
            <p:cNvPr id="5" name="Groupe 53"/>
            <p:cNvGrpSpPr/>
            <p:nvPr/>
          </p:nvGrpSpPr>
          <p:grpSpPr>
            <a:xfrm>
              <a:off x="2195736" y="908720"/>
              <a:ext cx="4752528" cy="5091082"/>
              <a:chOff x="2123728" y="1628800"/>
              <a:chExt cx="4752528" cy="5091082"/>
            </a:xfrm>
          </p:grpSpPr>
          <p:sp>
            <p:nvSpPr>
              <p:cNvPr id="47" name="ZoneTexte 46"/>
              <p:cNvSpPr txBox="1"/>
              <p:nvPr/>
            </p:nvSpPr>
            <p:spPr>
              <a:xfrm>
                <a:off x="2339752" y="1628800"/>
                <a:ext cx="2016224" cy="33855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err="1">
                    <a:solidFill>
                      <a:srgbClr val="B41808"/>
                    </a:solidFill>
                  </a:rPr>
                  <a:t>Halotolerance</a:t>
                </a:r>
                <a:endParaRPr lang="en-GB" sz="1600" b="1" dirty="0">
                  <a:solidFill>
                    <a:srgbClr val="B41808"/>
                  </a:solidFill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2123728" y="6381328"/>
                <a:ext cx="1512168" cy="33855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B41808"/>
                    </a:solidFill>
                  </a:rPr>
                  <a:t>Cold-active</a:t>
                </a:r>
                <a:endParaRPr lang="en-GB" sz="1600" b="1" dirty="0">
                  <a:solidFill>
                    <a:srgbClr val="B41808"/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491880" y="4797152"/>
                <a:ext cx="1368152" cy="33855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B41808"/>
                    </a:solidFill>
                  </a:rPr>
                  <a:t>pH-stable</a:t>
                </a:r>
                <a:endParaRPr lang="en-GB" sz="1600" b="1" dirty="0">
                  <a:solidFill>
                    <a:srgbClr val="B41808"/>
                  </a:solidFill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796136" y="4797152"/>
                <a:ext cx="1080120" cy="33855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B41808"/>
                    </a:solidFill>
                  </a:rPr>
                  <a:t>Activity</a:t>
                </a:r>
                <a:endParaRPr lang="en-GB" sz="1600" b="1" dirty="0">
                  <a:solidFill>
                    <a:srgbClr val="B41808"/>
                  </a:solidFill>
                </a:endParaRP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4595700" y="1856856"/>
                <a:ext cx="1584176" cy="338554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B41808"/>
                    </a:solidFill>
                  </a:rPr>
                  <a:t>Robustness</a:t>
                </a:r>
                <a:endParaRPr lang="en-GB" sz="1600" b="1" dirty="0">
                  <a:solidFill>
                    <a:srgbClr val="B41808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4788024" y="5733256"/>
              <a:ext cx="1800200" cy="3385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rgbClr val="B41808"/>
                  </a:solidFill>
                </a:rPr>
                <a:t>Piezotolerant</a:t>
              </a:r>
              <a:endParaRPr lang="en-GB" sz="1600" b="1" dirty="0">
                <a:solidFill>
                  <a:srgbClr val="B418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9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Seeking for bacterial enzymes</a:t>
            </a:r>
            <a:endParaRPr lang="en-GB" dirty="0"/>
          </a:p>
        </p:txBody>
      </p:sp>
      <p:pic>
        <p:nvPicPr>
          <p:cNvPr id="4" name="Picture 2" descr="http://cdn.phys.org/newman/gfx/news/hires/2009/dnapatternso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1212159">
            <a:off x="855877" y="2028784"/>
            <a:ext cx="3029174" cy="180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 rot="484259">
            <a:off x="4931198" y="4259179"/>
            <a:ext cx="2696169" cy="1903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4067944" y="242088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Functional </a:t>
            </a:r>
            <a:r>
              <a:rPr lang="en-GB" b="1" dirty="0" err="1">
                <a:solidFill>
                  <a:prstClr val="black"/>
                </a:solidFill>
              </a:rPr>
              <a:t>metagenomics</a:t>
            </a:r>
            <a:endParaRPr lang="en-GB" b="1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 Total bacterial DNA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45811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323232">
                    <a:lumMod val="75000"/>
                    <a:lumOff val="25000"/>
                  </a:srgbClr>
                </a:solidFill>
              </a:rPr>
              <a:t>Culturing</a:t>
            </a:r>
          </a:p>
          <a:p>
            <a:pPr algn="ctr"/>
            <a:endParaRPr lang="en-GB" dirty="0">
              <a:solidFill>
                <a:srgbClr val="323232">
                  <a:lumMod val="75000"/>
                  <a:lumOff val="25000"/>
                </a:srgbClr>
              </a:solidFill>
              <a:sym typeface="Wingdings" pitchFamily="2" charset="2"/>
            </a:endParaRPr>
          </a:p>
          <a:p>
            <a:pPr algn="ctr"/>
            <a:r>
              <a:rPr lang="en-GB" dirty="0">
                <a:solidFill>
                  <a:srgbClr val="323232">
                    <a:lumMod val="75000"/>
                    <a:lumOff val="25000"/>
                  </a:srgbClr>
                </a:solidFill>
                <a:sym typeface="Wingdings" pitchFamily="2" charset="2"/>
              </a:rPr>
              <a:t> </a:t>
            </a:r>
            <a:r>
              <a:rPr lang="en-GB" dirty="0">
                <a:solidFill>
                  <a:srgbClr val="323232">
                    <a:lumMod val="75000"/>
                    <a:lumOff val="25000"/>
                  </a:srgbClr>
                </a:solidFill>
              </a:rPr>
              <a:t>Cultivable microorganisms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/>
          <a:srcRect b="52127"/>
          <a:stretch>
            <a:fillRect/>
          </a:stretch>
        </p:blipFill>
        <p:spPr bwMode="auto">
          <a:xfrm>
            <a:off x="2195736" y="2132856"/>
            <a:ext cx="5544616" cy="1515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 l="58442" t="47764"/>
          <a:stretch>
            <a:fillRect/>
          </a:stretch>
        </p:blipFill>
        <p:spPr bwMode="auto">
          <a:xfrm>
            <a:off x="5436096" y="3861048"/>
            <a:ext cx="2304256" cy="1653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8" name="Groupe 57"/>
          <p:cNvGrpSpPr/>
          <p:nvPr/>
        </p:nvGrpSpPr>
        <p:grpSpPr>
          <a:xfrm>
            <a:off x="755576" y="2057964"/>
            <a:ext cx="2267182" cy="1667779"/>
            <a:chOff x="251520" y="1985956"/>
            <a:chExt cx="2267182" cy="1667779"/>
          </a:xfrm>
        </p:grpSpPr>
        <p:pic>
          <p:nvPicPr>
            <p:cNvPr id="59" name="Picture 2" descr="http://2.bp.blogspot.com/-RhLxg43sOvM/TefT1Rm_q1I/AAAAAAAABvk/vAqEm04K4Zo/s1600/Seaweed-Ascophyllum+nodosum01-03-09.jpg"/>
            <p:cNvPicPr>
              <a:picLocks noChangeAspect="1" noChangeArrowheads="1"/>
            </p:cNvPicPr>
            <p:nvPr/>
          </p:nvPicPr>
          <p:blipFill>
            <a:blip r:embed="rId3" cstate="print"/>
            <a:srcRect b="10221"/>
            <a:stretch>
              <a:fillRect/>
            </a:stretch>
          </p:blipFill>
          <p:spPr bwMode="auto">
            <a:xfrm>
              <a:off x="1043608" y="1985956"/>
              <a:ext cx="1475094" cy="99324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</p:pic>
        <p:sp>
          <p:nvSpPr>
            <p:cNvPr id="60" name="ZoneTexte 59"/>
            <p:cNvSpPr txBox="1"/>
            <p:nvPr/>
          </p:nvSpPr>
          <p:spPr>
            <a:xfrm>
              <a:off x="251520" y="3068960"/>
              <a:ext cx="1728192" cy="584775"/>
            </a:xfrm>
            <a:prstGeom prst="rect">
              <a:avLst/>
            </a:prstGeom>
            <a:solidFill>
              <a:sysClr val="window" lastClr="FFFFFF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BE" sz="1600" i="1" kern="0" dirty="0" err="1">
                  <a:solidFill>
                    <a:prstClr val="black"/>
                  </a:solidFill>
                </a:rPr>
                <a:t>Ascophyllum</a:t>
              </a:r>
              <a:r>
                <a:rPr lang="fr-BE" sz="1600" i="1" kern="0" dirty="0">
                  <a:solidFill>
                    <a:prstClr val="black"/>
                  </a:solidFill>
                </a:rPr>
                <a:t> </a:t>
              </a:r>
              <a:r>
                <a:rPr lang="fr-BE" sz="1600" i="1" kern="0" dirty="0" err="1">
                  <a:solidFill>
                    <a:prstClr val="black"/>
                  </a:solidFill>
                </a:rPr>
                <a:t>nodosum</a:t>
              </a:r>
              <a:endParaRPr lang="fr-BE" sz="1600" b="1" i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4644008" y="5517232"/>
            <a:ext cx="2822848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sz="1600" b="1" kern="0" dirty="0">
                <a:solidFill>
                  <a:prstClr val="black"/>
                </a:solidFill>
              </a:rPr>
              <a:t>Metagenomic library </a:t>
            </a:r>
          </a:p>
          <a:p>
            <a:pPr algn="ctr">
              <a:defRPr/>
            </a:pPr>
            <a:r>
              <a:rPr lang="fr-BE" sz="1600" kern="0" dirty="0">
                <a:solidFill>
                  <a:prstClr val="black"/>
                </a:solidFill>
              </a:rPr>
              <a:t>from algal biofilms</a:t>
            </a:r>
            <a:endParaRPr lang="fr-BE" sz="1600" kern="0" dirty="0">
              <a:solidFill>
                <a:prstClr val="black"/>
              </a:solidFill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1979712" y="4149080"/>
            <a:ext cx="3096344" cy="1592887"/>
            <a:chOff x="1043608" y="4725144"/>
            <a:chExt cx="3096344" cy="1592887"/>
          </a:xfrm>
        </p:grpSpPr>
        <p:grpSp>
          <p:nvGrpSpPr>
            <p:cNvPr id="63" name="Groupe 10"/>
            <p:cNvGrpSpPr/>
            <p:nvPr/>
          </p:nvGrpSpPr>
          <p:grpSpPr>
            <a:xfrm>
              <a:off x="1475656" y="4725144"/>
              <a:ext cx="2664296" cy="936104"/>
              <a:chOff x="1547664" y="4509120"/>
              <a:chExt cx="2664296" cy="936104"/>
            </a:xfrm>
          </p:grpSpPr>
          <p:sp>
            <p:nvSpPr>
              <p:cNvPr id="65" name="Flèche droite 64"/>
              <p:cNvSpPr/>
              <p:nvPr/>
            </p:nvSpPr>
            <p:spPr>
              <a:xfrm flipH="1">
                <a:off x="3419872" y="4797152"/>
                <a:ext cx="792088" cy="216024"/>
              </a:xfrm>
              <a:prstGeom prst="rightArrow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fr-BE" kern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66" name="Image 8" descr="C:\Users\fusagx\Desktop\photos criblage\DSCF6821.JPG"/>
              <p:cNvPicPr/>
              <p:nvPr/>
            </p:nvPicPr>
            <p:blipFill>
              <a:blip r:embed="rId4" cstate="print"/>
              <a:srcRect l="2239" t="3965" r="4229" b="15728"/>
              <a:stretch>
                <a:fillRect/>
              </a:stretch>
            </p:blipFill>
            <p:spPr bwMode="auto">
              <a:xfrm>
                <a:off x="1547664" y="4509120"/>
                <a:ext cx="1368152" cy="93610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  <p:sp>
          <p:nvSpPr>
            <p:cNvPr id="64" name="ZoneTexte 63"/>
            <p:cNvSpPr txBox="1"/>
            <p:nvPr/>
          </p:nvSpPr>
          <p:spPr>
            <a:xfrm>
              <a:off x="1043608" y="5733256"/>
              <a:ext cx="2160240" cy="584775"/>
            </a:xfrm>
            <a:prstGeom prst="rect">
              <a:avLst/>
            </a:prstGeom>
            <a:solidFill>
              <a:sysClr val="window" lastClr="FFFFFF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BE" sz="1600" kern="0" dirty="0" err="1">
                  <a:solidFill>
                    <a:prstClr val="black"/>
                  </a:solidFill>
                </a:rPr>
                <a:t>Functional</a:t>
              </a:r>
              <a:r>
                <a:rPr lang="fr-BE" sz="1600" kern="0" dirty="0">
                  <a:solidFill>
                    <a:prstClr val="black"/>
                  </a:solidFill>
                </a:rPr>
                <a:t> Screening</a:t>
              </a:r>
              <a:endParaRPr lang="fr-BE" sz="16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6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GB" dirty="0" smtClean="0"/>
              <a:t>Functional </a:t>
            </a:r>
            <a:r>
              <a:rPr lang="en-GB" dirty="0" err="1" smtClean="0"/>
              <a:t>Metagenomics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8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functional </a:t>
            </a:r>
            <a:r>
              <a:rPr lang="en-GB" dirty="0" err="1" smtClean="0"/>
              <a:t>metagenomics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19888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Winter library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4048" y="19888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Summer library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39752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15616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180 Mb screened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4048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100 Mb screened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300192" y="256490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539552" y="4005064"/>
            <a:ext cx="7418373" cy="923330"/>
            <a:chOff x="1218089" y="5013176"/>
            <a:chExt cx="6633737" cy="923330"/>
          </a:xfrm>
        </p:grpSpPr>
        <p:sp>
          <p:nvSpPr>
            <p:cNvPr id="12" name="ZoneTexte 11"/>
            <p:cNvSpPr txBox="1"/>
            <p:nvPr/>
          </p:nvSpPr>
          <p:spPr>
            <a:xfrm>
              <a:off x="1218089" y="5013176"/>
              <a:ext cx="35415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&gt; 10 </a:t>
              </a:r>
              <a:r>
                <a:rPr lang="en-GB" b="1" dirty="0" err="1">
                  <a:solidFill>
                    <a:prstClr val="black"/>
                  </a:solidFill>
                </a:rPr>
                <a:t>carboxyesterases</a:t>
              </a:r>
              <a:endParaRPr lang="en-GB" b="1" dirty="0">
                <a:solidFill>
                  <a:prstClr val="black"/>
                </a:solidFill>
              </a:endParaRPr>
            </a:p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1 beta-</a:t>
              </a:r>
              <a:r>
                <a:rPr lang="en-GB" b="1" dirty="0" err="1">
                  <a:solidFill>
                    <a:prstClr val="black"/>
                  </a:solidFill>
                </a:rPr>
                <a:t>glucosidase</a:t>
              </a:r>
              <a:endParaRPr lang="en-GB" b="1" dirty="0">
                <a:solidFill>
                  <a:prstClr val="black"/>
                </a:solidFill>
              </a:endParaRPr>
            </a:p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1 </a:t>
              </a:r>
              <a:r>
                <a:rPr lang="en-GB" b="1" dirty="0" err="1">
                  <a:solidFill>
                    <a:prstClr val="black"/>
                  </a:solidFill>
                </a:rPr>
                <a:t>endo</a:t>
              </a:r>
              <a:r>
                <a:rPr lang="en-GB" b="1" dirty="0">
                  <a:solidFill>
                    <a:prstClr val="black"/>
                  </a:solidFill>
                </a:rPr>
                <a:t>-</a:t>
              </a:r>
              <a:r>
                <a:rPr lang="en-GB" b="1" dirty="0">
                  <a:solidFill>
                    <a:prstClr val="black"/>
                  </a:solidFill>
                  <a:sym typeface="Symbol"/>
                </a:rPr>
                <a:t>1,4-glucanase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403554" y="530120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6 </a:t>
              </a:r>
              <a:r>
                <a:rPr lang="en-GB" b="1" dirty="0" err="1">
                  <a:solidFill>
                    <a:prstClr val="black"/>
                  </a:solidFill>
                </a:rPr>
                <a:t>carboxyesterases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 rot="21345259">
            <a:off x="-232418" y="1898800"/>
            <a:ext cx="2568268" cy="1405244"/>
            <a:chOff x="3619113" y="4502053"/>
            <a:chExt cx="2249475" cy="1138359"/>
          </a:xfrm>
        </p:grpSpPr>
        <p:sp>
          <p:nvSpPr>
            <p:cNvPr id="19" name="Étoile à 7 branches 18"/>
            <p:cNvSpPr/>
            <p:nvPr/>
          </p:nvSpPr>
          <p:spPr>
            <a:xfrm rot="21000921">
              <a:off x="3619113" y="4502053"/>
              <a:ext cx="2249475" cy="1138359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 rot="20788856">
              <a:off x="3963438" y="4789964"/>
              <a:ext cx="1656184" cy="77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First </a:t>
              </a:r>
              <a:r>
                <a:rPr lang="en-GB" sz="1400" b="1" dirty="0" err="1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metagenomic</a:t>
              </a:r>
              <a:r>
                <a:rPr lang="en-GB" sz="1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 functional screening on alga-associated bacteria</a:t>
              </a:r>
              <a:endParaRPr lang="en-GB" sz="14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67544" y="6237312"/>
            <a:ext cx="4572000" cy="33855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Martin </a:t>
            </a:r>
            <a:r>
              <a:rPr lang="en-GB" sz="1600" b="1" i="1" dirty="0">
                <a:solidFill>
                  <a:srgbClr val="F07F09">
                    <a:lumMod val="75000"/>
                  </a:srgbClr>
                </a:solidFill>
              </a:rPr>
              <a:t>et al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, Appl. </a:t>
            </a:r>
            <a:r>
              <a:rPr lang="en-GB" sz="1600" b="1" dirty="0" err="1">
                <a:solidFill>
                  <a:srgbClr val="F07F09">
                    <a:lumMod val="75000"/>
                  </a:srgbClr>
                </a:solidFill>
              </a:rPr>
              <a:t>Env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. </a:t>
            </a:r>
            <a:r>
              <a:rPr lang="en-GB" sz="1600" b="1" dirty="0" err="1">
                <a:solidFill>
                  <a:srgbClr val="F07F09">
                    <a:lumMod val="75000"/>
                  </a:srgbClr>
                </a:solidFill>
              </a:rPr>
              <a:t>Microbiol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., 2014</a:t>
            </a:r>
            <a:endParaRPr lang="en-GB" sz="1600" b="1" dirty="0">
              <a:solidFill>
                <a:srgbClr val="F07F0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8634"/>
          <a:stretch>
            <a:fillRect/>
          </a:stretch>
        </p:blipFill>
        <p:spPr bwMode="auto">
          <a:xfrm>
            <a:off x="1403648" y="1412776"/>
            <a:ext cx="59478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2195736" y="141277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99592" y="9807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Cold-active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436096" y="141277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72000" y="10527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Halotolerant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35896" y="544522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pH-stable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004048" y="5085184"/>
            <a:ext cx="3960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6237312"/>
            <a:ext cx="4572000" cy="338554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Martin </a:t>
            </a:r>
            <a:r>
              <a:rPr lang="en-GB" sz="1600" b="1" i="1" dirty="0">
                <a:solidFill>
                  <a:srgbClr val="F07F09">
                    <a:lumMod val="75000"/>
                  </a:srgbClr>
                </a:solidFill>
              </a:rPr>
              <a:t>et al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, Appl. </a:t>
            </a:r>
            <a:r>
              <a:rPr lang="en-GB" sz="1600" b="1" dirty="0" err="1">
                <a:solidFill>
                  <a:srgbClr val="F07F09">
                    <a:lumMod val="75000"/>
                  </a:srgbClr>
                </a:solidFill>
              </a:rPr>
              <a:t>Env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. </a:t>
            </a:r>
            <a:r>
              <a:rPr lang="en-GB" sz="1600" b="1" dirty="0" err="1">
                <a:solidFill>
                  <a:srgbClr val="F07F09">
                    <a:lumMod val="75000"/>
                  </a:srgbClr>
                </a:solidFill>
              </a:rPr>
              <a:t>Microbiol</a:t>
            </a:r>
            <a:r>
              <a:rPr lang="en-GB" sz="1600" b="1" dirty="0">
                <a:solidFill>
                  <a:srgbClr val="F07F09">
                    <a:lumMod val="75000"/>
                  </a:srgbClr>
                </a:solidFill>
              </a:rPr>
              <a:t>., 2014</a:t>
            </a:r>
            <a:endParaRPr lang="en-GB" sz="1600" b="1" dirty="0">
              <a:solidFill>
                <a:srgbClr val="F07F09">
                  <a:lumMod val="75000"/>
                </a:srgbClr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 rot="1081676">
            <a:off x="6477346" y="352145"/>
            <a:ext cx="2504739" cy="1443708"/>
            <a:chOff x="1811116" y="5233999"/>
            <a:chExt cx="2548529" cy="1443708"/>
          </a:xfrm>
        </p:grpSpPr>
        <p:sp>
          <p:nvSpPr>
            <p:cNvPr id="13" name="Étoile à 7 branches 12"/>
            <p:cNvSpPr/>
            <p:nvPr/>
          </p:nvSpPr>
          <p:spPr>
            <a:xfrm rot="21093235">
              <a:off x="1811116" y="5233999"/>
              <a:ext cx="2548529" cy="1443708"/>
            </a:xfrm>
            <a:prstGeom prst="star7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21029662">
              <a:off x="2189793" y="5529482"/>
              <a:ext cx="18525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FIRST </a:t>
              </a:r>
              <a:r>
                <a:rPr lang="en-GB" sz="1400" b="1" dirty="0" err="1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cellulase</a:t>
              </a:r>
              <a:r>
                <a:rPr lang="en-GB" sz="1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 identified by marine functional </a:t>
              </a:r>
              <a:r>
                <a:rPr lang="en-GB" sz="1400" b="1" dirty="0" err="1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metagenomics</a:t>
              </a:r>
              <a:r>
                <a:rPr lang="en-GB" sz="1400" b="1" dirty="0">
                  <a:solidFill>
                    <a:srgbClr val="FF0000"/>
                  </a:solidFill>
                  <a:latin typeface="MV Boli" pitchFamily="2" charset="0"/>
                  <a:cs typeface="MV Boli" pitchFamily="2" charset="0"/>
                </a:rPr>
                <a:t> !</a:t>
              </a:r>
              <a:endParaRPr lang="en-GB" sz="14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585</Words>
  <Application>Microsoft Office PowerPoint</Application>
  <PresentationFormat>Affichage à l'écran (4:3)</PresentationFormat>
  <Paragraphs>199</Paragraphs>
  <Slides>17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Oriel</vt:lpstr>
      <vt:lpstr>Biotechnological potential of the microflora associated with the brown alga Ascophyllum nodosum </vt:lpstr>
      <vt:lpstr>Marine Microorganisms</vt:lpstr>
      <vt:lpstr>Marine Macroalgae</vt:lpstr>
      <vt:lpstr>Bacteria-seaweed interactions</vt:lpstr>
      <vt:lpstr>Présentation PowerPoint</vt:lpstr>
      <vt:lpstr>Seeking for bacterial enzymes</vt:lpstr>
      <vt:lpstr>Functional Metagenomics</vt:lpstr>
      <vt:lpstr>Results functional metagenomics</vt:lpstr>
      <vt:lpstr>Présentation PowerPoint</vt:lpstr>
      <vt:lpstr>functional metagenomics on alga-associated bacteria...</vt:lpstr>
      <vt:lpstr>Seeking for bacterial enzymes</vt:lpstr>
      <vt:lpstr>Screening cultivable microorganisms</vt:lpstr>
      <vt:lpstr>Isolated polysaccharolytic strains</vt:lpstr>
      <vt:lpstr>PCoA of the genera found on the three algae samples</vt:lpstr>
      <vt:lpstr>Culturing polysaccharolytic alga-associated bacteria...</vt:lpstr>
      <vt:lpstr>Ascophyllum nodosum associated microflora...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Biotechnological potential of the microflora associated with the brown alga Ascophyllum nodosum </dc:title>
  <dc:creator>Marjolaine Martin</dc:creator>
  <cp:lastModifiedBy>Marjolaine Martin</cp:lastModifiedBy>
  <cp:revision>2</cp:revision>
  <dcterms:created xsi:type="dcterms:W3CDTF">2015-08-14T12:05:38Z</dcterms:created>
  <dcterms:modified xsi:type="dcterms:W3CDTF">2015-08-14T12:08:01Z</dcterms:modified>
</cp:coreProperties>
</file>