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342" r:id="rId2"/>
    <p:sldId id="321" r:id="rId3"/>
    <p:sldId id="322" r:id="rId4"/>
    <p:sldId id="323" r:id="rId5"/>
    <p:sldId id="325" r:id="rId6"/>
    <p:sldId id="326" r:id="rId7"/>
    <p:sldId id="328" r:id="rId8"/>
    <p:sldId id="329" r:id="rId9"/>
    <p:sldId id="330" r:id="rId10"/>
    <p:sldId id="331" r:id="rId11"/>
    <p:sldId id="332" r:id="rId12"/>
    <p:sldId id="339" r:id="rId13"/>
    <p:sldId id="340" r:id="rId14"/>
    <p:sldId id="343" r:id="rId15"/>
    <p:sldId id="344" r:id="rId16"/>
    <p:sldId id="345" r:id="rId17"/>
    <p:sldId id="346" r:id="rId18"/>
    <p:sldId id="349" r:id="rId19"/>
    <p:sldId id="350" r:id="rId20"/>
    <p:sldId id="351" r:id="rId21"/>
    <p:sldId id="352" r:id="rId22"/>
    <p:sldId id="357" r:id="rId23"/>
    <p:sldId id="364" r:id="rId24"/>
    <p:sldId id="366" r:id="rId25"/>
    <p:sldId id="368" r:id="rId26"/>
    <p:sldId id="369" r:id="rId27"/>
    <p:sldId id="370" r:id="rId28"/>
    <p:sldId id="371" r:id="rId29"/>
    <p:sldId id="372" r:id="rId30"/>
    <p:sldId id="374" r:id="rId31"/>
    <p:sldId id="375" r:id="rId32"/>
  </p:sldIdLst>
  <p:sldSz cx="9144000" cy="6858000" type="screen4x3"/>
  <p:notesSz cx="6797675" cy="9928225"/>
  <p:defaultTextStyle>
    <a:defPPr>
      <a:defRPr lang="pt-PT"/>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66FFFF"/>
    <a:srgbClr val="003366"/>
    <a:srgbClr val="663300"/>
    <a:srgbClr val="996633"/>
    <a:srgbClr val="FFE0A7"/>
    <a:srgbClr val="FFCF7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68" autoAdjust="0"/>
    <p:restoredTop sz="95246" autoAdjust="0"/>
  </p:normalViewPr>
  <p:slideViewPr>
    <p:cSldViewPr>
      <p:cViewPr varScale="1">
        <p:scale>
          <a:sx n="85" d="100"/>
          <a:sy n="85" d="100"/>
        </p:scale>
        <p:origin x="1411"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62" d="100"/>
          <a:sy n="62" d="100"/>
        </p:scale>
        <p:origin x="3240"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 Id="rId4"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6.wmf"/><Relationship Id="rId18" Type="http://schemas.openxmlformats.org/officeDocument/2006/relationships/image" Target="../media/image51.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17" Type="http://schemas.openxmlformats.org/officeDocument/2006/relationships/image" Target="../media/image50.wmf"/><Relationship Id="rId2" Type="http://schemas.openxmlformats.org/officeDocument/2006/relationships/image" Target="../media/image35.wmf"/><Relationship Id="rId16" Type="http://schemas.openxmlformats.org/officeDocument/2006/relationships/image" Target="../media/image49.wmf"/><Relationship Id="rId20" Type="http://schemas.openxmlformats.org/officeDocument/2006/relationships/image" Target="../media/image53.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5" Type="http://schemas.openxmlformats.org/officeDocument/2006/relationships/image" Target="../media/image48.wmf"/><Relationship Id="rId10" Type="http://schemas.openxmlformats.org/officeDocument/2006/relationships/image" Target="../media/image43.wmf"/><Relationship Id="rId19" Type="http://schemas.openxmlformats.org/officeDocument/2006/relationships/image" Target="../media/image52.wmf"/><Relationship Id="rId4" Type="http://schemas.openxmlformats.org/officeDocument/2006/relationships/image" Target="../media/image37.wmf"/><Relationship Id="rId9" Type="http://schemas.openxmlformats.org/officeDocument/2006/relationships/image" Target="../media/image42.wmf"/><Relationship Id="rId1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4813" cy="496888"/>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pt-PT"/>
          </a:p>
        </p:txBody>
      </p:sp>
      <p:sp>
        <p:nvSpPr>
          <p:cNvPr id="3" name="Marcador de Posição da Data 2"/>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2C2F7C8D-427A-4755-B59E-187751CF7272}" type="datetimeFigureOut">
              <a:rPr lang="pt-PT"/>
              <a:pPr>
                <a:defRPr/>
              </a:pPr>
              <a:t>21/09/2015</a:t>
            </a:fld>
            <a:endParaRPr lang="pt-PT"/>
          </a:p>
        </p:txBody>
      </p:sp>
      <p:sp>
        <p:nvSpPr>
          <p:cNvPr id="4" name="Marcador de Posição do Rodapé 3"/>
          <p:cNvSpPr>
            <a:spLocks noGrp="1"/>
          </p:cNvSpPr>
          <p:nvPr>
            <p:ph type="ftr" sz="quarter" idx="2"/>
          </p:nvPr>
        </p:nvSpPr>
        <p:spPr>
          <a:xfrm>
            <a:off x="0" y="9429750"/>
            <a:ext cx="2944813" cy="496888"/>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pt-PT"/>
          </a:p>
        </p:txBody>
      </p:sp>
      <p:sp>
        <p:nvSpPr>
          <p:cNvPr id="5" name="Marcador de Posição do Número do Diapositivo 4"/>
          <p:cNvSpPr>
            <a:spLocks noGrp="1"/>
          </p:cNvSpPr>
          <p:nvPr>
            <p:ph type="sldNum" sz="quarter" idx="3"/>
          </p:nvPr>
        </p:nvSpPr>
        <p:spPr>
          <a:xfrm>
            <a:off x="3851275" y="9429750"/>
            <a:ext cx="2944813" cy="496888"/>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1A4E24D0-5B90-49DB-9764-840EBA80626B}" type="slidenum">
              <a:rPr lang="pt-PT"/>
              <a:pPr>
                <a:defRPr/>
              </a:pPr>
              <a:t>‹#›</a:t>
            </a:fld>
            <a:endParaRPr lang="pt-PT"/>
          </a:p>
        </p:txBody>
      </p:sp>
    </p:spTree>
    <p:extLst>
      <p:ext uri="{BB962C8B-B14F-4D97-AF65-F5344CB8AC3E}">
        <p14:creationId xmlns:p14="http://schemas.microsoft.com/office/powerpoint/2010/main" val="311543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1200">
                <a:latin typeface="Arial" charset="0"/>
                <a:cs typeface="+mn-cs"/>
              </a:defRPr>
            </a:lvl1pPr>
          </a:lstStyle>
          <a:p>
            <a:pPr>
              <a:defRPr/>
            </a:pPr>
            <a:endParaRPr lang="pt-PT"/>
          </a:p>
        </p:txBody>
      </p:sp>
      <p:sp>
        <p:nvSpPr>
          <p:cNvPr id="128003"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200">
                <a:latin typeface="Arial" charset="0"/>
                <a:cs typeface="+mn-cs"/>
              </a:defRPr>
            </a:lvl1pPr>
          </a:lstStyle>
          <a:p>
            <a:pPr>
              <a:defRPr/>
            </a:pPr>
            <a:endParaRPr lang="pt-PT"/>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noProof="0" smtClean="0"/>
              <a:t>Faça clique para editar o estilo do título do modelo global</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128006"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charset="0"/>
                <a:cs typeface="+mn-cs"/>
              </a:defRPr>
            </a:lvl1pPr>
          </a:lstStyle>
          <a:p>
            <a:pPr>
              <a:defRPr/>
            </a:pPr>
            <a:endParaRPr lang="pt-PT"/>
          </a:p>
        </p:txBody>
      </p:sp>
      <p:sp>
        <p:nvSpPr>
          <p:cNvPr id="128007"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678EA18F-D8E9-4F57-8B61-38970D1053D5}" type="slidenum">
              <a:rPr lang="pt-PT"/>
              <a:pPr>
                <a:defRPr/>
              </a:pPr>
              <a:t>‹#›</a:t>
            </a:fld>
            <a:endParaRPr lang="pt-PT"/>
          </a:p>
        </p:txBody>
      </p:sp>
    </p:spTree>
    <p:extLst>
      <p:ext uri="{BB962C8B-B14F-4D97-AF65-F5344CB8AC3E}">
        <p14:creationId xmlns:p14="http://schemas.microsoft.com/office/powerpoint/2010/main" val="1731745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pt-PT" smtClean="0"/>
          </a:p>
        </p:txBody>
      </p:sp>
      <p:sp>
        <p:nvSpPr>
          <p:cNvPr id="22532" name="Slide Number Placeholder 3"/>
          <p:cNvSpPr>
            <a:spLocks noGrp="1"/>
          </p:cNvSpPr>
          <p:nvPr>
            <p:ph type="sldNum" sz="quarter" idx="5"/>
          </p:nvPr>
        </p:nvSpPr>
        <p:spPr/>
        <p:txBody>
          <a:bodyPr/>
          <a:lstStyle/>
          <a:p>
            <a:pPr>
              <a:defRPr/>
            </a:pPr>
            <a:fld id="{EBB81E7F-C563-4716-A141-3C7A103947B6}" type="slidenum">
              <a:rPr lang="pt-PT" smtClean="0"/>
              <a:pPr>
                <a:defRPr/>
              </a:pPr>
              <a:t>1</a:t>
            </a:fld>
            <a:endParaRPr lang="pt-PT" smtClean="0"/>
          </a:p>
        </p:txBody>
      </p:sp>
    </p:spTree>
    <p:extLst>
      <p:ext uri="{BB962C8B-B14F-4D97-AF65-F5344CB8AC3E}">
        <p14:creationId xmlns:p14="http://schemas.microsoft.com/office/powerpoint/2010/main" val="288926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1A7730-C6CF-4FBE-BB76-394898BA5131}" type="slidenum">
              <a:rPr lang="en-US" altLang="pt-PT" smtClean="0"/>
              <a:pPr>
                <a:spcBef>
                  <a:spcPct val="0"/>
                </a:spcBef>
              </a:pPr>
              <a:t>18</a:t>
            </a:fld>
            <a:endParaRPr lang="en-US" altLang="pt-PT" smtClean="0"/>
          </a:p>
        </p:txBody>
      </p:sp>
    </p:spTree>
    <p:extLst>
      <p:ext uri="{BB962C8B-B14F-4D97-AF65-F5344CB8AC3E}">
        <p14:creationId xmlns:p14="http://schemas.microsoft.com/office/powerpoint/2010/main" val="92408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anose="02020603050405020304" pitchFamily="18" charset="0"/>
              </a:defRPr>
            </a:lvl1pPr>
            <a:lvl2pPr marL="742950" indent="-285750" defTabSz="942975">
              <a:defRPr sz="2400">
                <a:solidFill>
                  <a:schemeClr val="tx1"/>
                </a:solidFill>
                <a:latin typeface="Times New Roman" panose="02020603050405020304" pitchFamily="18" charset="0"/>
              </a:defRPr>
            </a:lvl2pPr>
            <a:lvl3pPr marL="1143000" indent="-228600" defTabSz="942975">
              <a:defRPr sz="2400">
                <a:solidFill>
                  <a:schemeClr val="tx1"/>
                </a:solidFill>
                <a:latin typeface="Times New Roman" panose="02020603050405020304" pitchFamily="18" charset="0"/>
              </a:defRPr>
            </a:lvl3pPr>
            <a:lvl4pPr marL="1600200" indent="-228600" defTabSz="942975">
              <a:defRPr sz="2400">
                <a:solidFill>
                  <a:schemeClr val="tx1"/>
                </a:solidFill>
                <a:latin typeface="Times New Roman" panose="02020603050405020304" pitchFamily="18" charset="0"/>
              </a:defRPr>
            </a:lvl4pPr>
            <a:lvl5pPr marL="2057400" indent="-228600" defTabSz="942975">
              <a:defRPr sz="2400">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a:solidFill>
                  <a:schemeClr val="tx1"/>
                </a:solidFill>
                <a:latin typeface="Times New Roman" panose="02020603050405020304" pitchFamily="18" charset="0"/>
              </a:defRPr>
            </a:lvl9pPr>
          </a:lstStyle>
          <a:p>
            <a:fld id="{BD88D889-8DD2-4F88-A396-ED84A8F47FF7}" type="slidenum">
              <a:rPr lang="en-US" altLang="pt-PT" sz="1200" smtClean="0"/>
              <a:pPr/>
              <a:t>19</a:t>
            </a:fld>
            <a:endParaRPr lang="en-US" altLang="pt-PT" sz="1200" smtClean="0"/>
          </a:p>
        </p:txBody>
      </p:sp>
    </p:spTree>
    <p:extLst>
      <p:ext uri="{BB962C8B-B14F-4D97-AF65-F5344CB8AC3E}">
        <p14:creationId xmlns:p14="http://schemas.microsoft.com/office/powerpoint/2010/main" val="277676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pic>
        <p:nvPicPr>
          <p:cNvPr id="5" name="Picture 4"/>
          <p:cNvPicPr>
            <a:picLocks noChangeAspect="1"/>
          </p:cNvPicPr>
          <p:nvPr userDrawn="1"/>
        </p:nvPicPr>
        <p:blipFill>
          <a:blip r:embed="rId2"/>
          <a:stretch>
            <a:fillRect/>
          </a:stretch>
        </p:blipFill>
        <p:spPr>
          <a:xfrm>
            <a:off x="7596336" y="-16300"/>
            <a:ext cx="1556654" cy="1145822"/>
          </a:xfrm>
          <a:prstGeom prst="rect">
            <a:avLst/>
          </a:prstGeom>
        </p:spPr>
      </p:pic>
      <p:sp>
        <p:nvSpPr>
          <p:cNvPr id="6"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7" name="Picture 6"/>
          <p:cNvPicPr>
            <a:picLocks noChangeAspect="1"/>
          </p:cNvPicPr>
          <p:nvPr userDrawn="1"/>
        </p:nvPicPr>
        <p:blipFill>
          <a:blip r:embed="rId3"/>
          <a:stretch>
            <a:fillRect/>
          </a:stretch>
        </p:blipFill>
        <p:spPr>
          <a:xfrm>
            <a:off x="0" y="0"/>
            <a:ext cx="3867150" cy="962025"/>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pic>
        <p:nvPicPr>
          <p:cNvPr id="7" name="Picture 6"/>
          <p:cNvPicPr>
            <a:picLocks noChangeAspect="1"/>
          </p:cNvPicPr>
          <p:nvPr userDrawn="1"/>
        </p:nvPicPr>
        <p:blipFill>
          <a:blip r:embed="rId2"/>
          <a:stretch>
            <a:fillRect/>
          </a:stretch>
        </p:blipFill>
        <p:spPr>
          <a:xfrm>
            <a:off x="7596336" y="-16300"/>
            <a:ext cx="1556654" cy="1145822"/>
          </a:xfrm>
          <a:prstGeom prst="rect">
            <a:avLst/>
          </a:prstGeom>
        </p:spPr>
      </p:pic>
      <p:sp>
        <p:nvSpPr>
          <p:cNvPr id="8"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9" name="Picture 8"/>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85800" y="609600"/>
            <a:ext cx="5676900" cy="54864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pic>
        <p:nvPicPr>
          <p:cNvPr id="7" name="Picture 6"/>
          <p:cNvPicPr>
            <a:picLocks noChangeAspect="1"/>
          </p:cNvPicPr>
          <p:nvPr userDrawn="1"/>
        </p:nvPicPr>
        <p:blipFill>
          <a:blip r:embed="rId2"/>
          <a:stretch>
            <a:fillRect/>
          </a:stretch>
        </p:blipFill>
        <p:spPr>
          <a:xfrm>
            <a:off x="7596336" y="-16300"/>
            <a:ext cx="1556654" cy="1145822"/>
          </a:xfrm>
          <a:prstGeom prst="rect">
            <a:avLst/>
          </a:prstGeom>
        </p:spPr>
      </p:pic>
      <p:sp>
        <p:nvSpPr>
          <p:cNvPr id="8"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9" name="Picture 8"/>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PT" smtClean="0"/>
              <a:t>Clique para editar o estilo</a:t>
            </a:r>
            <a:endParaRPr lang="pt-PT"/>
          </a:p>
        </p:txBody>
      </p:sp>
      <p:sp>
        <p:nvSpPr>
          <p:cNvPr id="3" name="Marcador de Posição do ClipArt 2"/>
          <p:cNvSpPr>
            <a:spLocks noGrp="1"/>
          </p:cNvSpPr>
          <p:nvPr>
            <p:ph type="clipArt" sz="half" idx="1"/>
          </p:nvPr>
        </p:nvSpPr>
        <p:spPr>
          <a:xfrm>
            <a:off x="685800" y="1981200"/>
            <a:ext cx="3810000" cy="4114800"/>
          </a:xfrm>
        </p:spPr>
        <p:txBody>
          <a:bodyPr/>
          <a:lstStyle/>
          <a:p>
            <a:pPr lvl="0"/>
            <a:endParaRPr lang="pt-PT" noProof="0"/>
          </a:p>
        </p:txBody>
      </p:sp>
      <p:sp>
        <p:nvSpPr>
          <p:cNvPr id="4" name="Marcador de Posição do Texto 3"/>
          <p:cNvSpPr>
            <a:spLocks noGrp="1"/>
          </p:cNvSpPr>
          <p:nvPr>
            <p:ph type="body" sz="half" idx="2"/>
          </p:nvPr>
        </p:nvSpPr>
        <p:spPr>
          <a:xfrm>
            <a:off x="4648200" y="1981200"/>
            <a:ext cx="3810000" cy="41148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pic>
        <p:nvPicPr>
          <p:cNvPr id="8" name="Picture 7"/>
          <p:cNvPicPr>
            <a:picLocks noChangeAspect="1"/>
          </p:cNvPicPr>
          <p:nvPr userDrawn="1"/>
        </p:nvPicPr>
        <p:blipFill>
          <a:blip r:embed="rId2"/>
          <a:stretch>
            <a:fillRect/>
          </a:stretch>
        </p:blipFill>
        <p:spPr>
          <a:xfrm>
            <a:off x="7596336" y="-16300"/>
            <a:ext cx="1556654" cy="1145822"/>
          </a:xfrm>
          <a:prstGeom prst="rect">
            <a:avLst/>
          </a:prstGeom>
        </p:spPr>
      </p:pic>
      <p:sp>
        <p:nvSpPr>
          <p:cNvPr id="9" name="Footer Placeholder 4"/>
          <p:cNvSpPr txBox="1">
            <a:spLocks/>
          </p:cNvSpPr>
          <p:nvPr userDrawn="1"/>
        </p:nvSpPr>
        <p:spPr>
          <a:xfrm>
            <a:off x="0" y="6525344"/>
            <a:ext cx="5364088" cy="3326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10" name="Picture 9"/>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PT" smtClean="0"/>
              <a:t>Clique para editar o estilo</a:t>
            </a:r>
            <a:endParaRPr lang="pt-PT"/>
          </a:p>
        </p:txBody>
      </p:sp>
      <p:sp>
        <p:nvSpPr>
          <p:cNvPr id="3" name="Marcador de Posição da Tabela 2"/>
          <p:cNvSpPr>
            <a:spLocks noGrp="1"/>
          </p:cNvSpPr>
          <p:nvPr>
            <p:ph type="tbl" idx="1"/>
          </p:nvPr>
        </p:nvSpPr>
        <p:spPr>
          <a:xfrm>
            <a:off x="685800" y="1981200"/>
            <a:ext cx="7772400" cy="4114800"/>
          </a:xfrm>
        </p:spPr>
        <p:txBody>
          <a:bodyPr/>
          <a:lstStyle/>
          <a:p>
            <a:pPr lvl="0"/>
            <a:endParaRPr lang="pt-PT" noProof="0"/>
          </a:p>
        </p:txBody>
      </p:sp>
      <p:pic>
        <p:nvPicPr>
          <p:cNvPr id="7" name="Picture 6"/>
          <p:cNvPicPr>
            <a:picLocks noChangeAspect="1"/>
          </p:cNvPicPr>
          <p:nvPr userDrawn="1"/>
        </p:nvPicPr>
        <p:blipFill>
          <a:blip r:embed="rId2"/>
          <a:stretch>
            <a:fillRect/>
          </a:stretch>
        </p:blipFill>
        <p:spPr>
          <a:xfrm>
            <a:off x="7596336" y="-16300"/>
            <a:ext cx="1556654" cy="1145822"/>
          </a:xfrm>
          <a:prstGeom prst="rect">
            <a:avLst/>
          </a:prstGeom>
        </p:spPr>
      </p:pic>
      <p:sp>
        <p:nvSpPr>
          <p:cNvPr id="8"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9" name="Picture 8"/>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PT" smtClean="0"/>
              <a:t>Clique para editar o estilo</a:t>
            </a:r>
            <a:endParaRPr lang="pt-PT"/>
          </a:p>
        </p:txBody>
      </p:sp>
      <p:sp>
        <p:nvSpPr>
          <p:cNvPr id="3" name="Marcador de Posição do Texto 2"/>
          <p:cNvSpPr>
            <a:spLocks noGrp="1"/>
          </p:cNvSpPr>
          <p:nvPr>
            <p:ph type="body" sz="half" idx="1"/>
          </p:nvPr>
        </p:nvSpPr>
        <p:spPr>
          <a:xfrm>
            <a:off x="685800" y="1981200"/>
            <a:ext cx="3810000" cy="41148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ClipArt 3"/>
          <p:cNvSpPr>
            <a:spLocks noGrp="1"/>
          </p:cNvSpPr>
          <p:nvPr>
            <p:ph type="clipArt" sz="half" idx="2"/>
          </p:nvPr>
        </p:nvSpPr>
        <p:spPr>
          <a:xfrm>
            <a:off x="4648200" y="1981200"/>
            <a:ext cx="3810000" cy="4114800"/>
          </a:xfrm>
        </p:spPr>
        <p:txBody>
          <a:bodyPr/>
          <a:lstStyle/>
          <a:p>
            <a:pPr lvl="0"/>
            <a:endParaRPr lang="pt-PT" noProof="0"/>
          </a:p>
        </p:txBody>
      </p:sp>
      <p:pic>
        <p:nvPicPr>
          <p:cNvPr id="8" name="Picture 7"/>
          <p:cNvPicPr>
            <a:picLocks noChangeAspect="1"/>
          </p:cNvPicPr>
          <p:nvPr userDrawn="1"/>
        </p:nvPicPr>
        <p:blipFill>
          <a:blip r:embed="rId2"/>
          <a:stretch>
            <a:fillRect/>
          </a:stretch>
        </p:blipFill>
        <p:spPr>
          <a:xfrm>
            <a:off x="7596336" y="-16300"/>
            <a:ext cx="1556654" cy="1145822"/>
          </a:xfrm>
          <a:prstGeom prst="rect">
            <a:avLst/>
          </a:prstGeom>
        </p:spPr>
      </p:pic>
      <p:sp>
        <p:nvSpPr>
          <p:cNvPr id="9"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10" name="Picture 9"/>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pic>
        <p:nvPicPr>
          <p:cNvPr id="5" name="Picture 4"/>
          <p:cNvPicPr>
            <a:picLocks noChangeAspect="1"/>
          </p:cNvPicPr>
          <p:nvPr userDrawn="1"/>
        </p:nvPicPr>
        <p:blipFill>
          <a:blip r:embed="rId2"/>
          <a:stretch>
            <a:fillRect/>
          </a:stretch>
        </p:blipFill>
        <p:spPr>
          <a:xfrm>
            <a:off x="7596336" y="-16300"/>
            <a:ext cx="1556654" cy="1145822"/>
          </a:xfrm>
          <a:prstGeom prst="rect">
            <a:avLst/>
          </a:prstGeom>
        </p:spPr>
      </p:pic>
      <p:sp>
        <p:nvSpPr>
          <p:cNvPr id="6" name="Footer Placeholder 4"/>
          <p:cNvSpPr txBox="1">
            <a:spLocks/>
          </p:cNvSpPr>
          <p:nvPr userDrawn="1"/>
        </p:nvSpPr>
        <p:spPr>
          <a:xfrm>
            <a:off x="0" y="6597352"/>
            <a:ext cx="5364088" cy="2880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7" name="Picture 6"/>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pic>
        <p:nvPicPr>
          <p:cNvPr id="7" name="Picture 6"/>
          <p:cNvPicPr>
            <a:picLocks noChangeAspect="1"/>
          </p:cNvPicPr>
          <p:nvPr userDrawn="1"/>
        </p:nvPicPr>
        <p:blipFill>
          <a:blip r:embed="rId2"/>
          <a:stretch>
            <a:fillRect/>
          </a:stretch>
        </p:blipFill>
        <p:spPr>
          <a:xfrm>
            <a:off x="7596336" y="-16300"/>
            <a:ext cx="1556654" cy="1145822"/>
          </a:xfrm>
          <a:prstGeom prst="rect">
            <a:avLst/>
          </a:prstGeom>
        </p:spPr>
      </p:pic>
      <p:sp>
        <p:nvSpPr>
          <p:cNvPr id="8"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9" name="Picture 8"/>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pic>
        <p:nvPicPr>
          <p:cNvPr id="8" name="Picture 7"/>
          <p:cNvPicPr>
            <a:picLocks noChangeAspect="1"/>
          </p:cNvPicPr>
          <p:nvPr userDrawn="1"/>
        </p:nvPicPr>
        <p:blipFill>
          <a:blip r:embed="rId2"/>
          <a:stretch>
            <a:fillRect/>
          </a:stretch>
        </p:blipFill>
        <p:spPr>
          <a:xfrm>
            <a:off x="7596336" y="-16300"/>
            <a:ext cx="1556654" cy="1145822"/>
          </a:xfrm>
          <a:prstGeom prst="rect">
            <a:avLst/>
          </a:prstGeom>
        </p:spPr>
      </p:pic>
      <p:sp>
        <p:nvSpPr>
          <p:cNvPr id="9"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10" name="Picture 9"/>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pic>
        <p:nvPicPr>
          <p:cNvPr id="10" name="Picture 9"/>
          <p:cNvPicPr>
            <a:picLocks noChangeAspect="1"/>
          </p:cNvPicPr>
          <p:nvPr userDrawn="1"/>
        </p:nvPicPr>
        <p:blipFill>
          <a:blip r:embed="rId2"/>
          <a:stretch>
            <a:fillRect/>
          </a:stretch>
        </p:blipFill>
        <p:spPr>
          <a:xfrm>
            <a:off x="7596336" y="-16300"/>
            <a:ext cx="1556654" cy="1145822"/>
          </a:xfrm>
          <a:prstGeom prst="rect">
            <a:avLst/>
          </a:prstGeom>
        </p:spPr>
      </p:pic>
      <p:sp>
        <p:nvSpPr>
          <p:cNvPr id="11"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12" name="Picture 11"/>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pic>
        <p:nvPicPr>
          <p:cNvPr id="6" name="Picture 5"/>
          <p:cNvPicPr>
            <a:picLocks noChangeAspect="1"/>
          </p:cNvPicPr>
          <p:nvPr userDrawn="1"/>
        </p:nvPicPr>
        <p:blipFill>
          <a:blip r:embed="rId2"/>
          <a:stretch>
            <a:fillRect/>
          </a:stretch>
        </p:blipFill>
        <p:spPr>
          <a:xfrm>
            <a:off x="7596336" y="-16300"/>
            <a:ext cx="1556654" cy="1145822"/>
          </a:xfrm>
          <a:prstGeom prst="rect">
            <a:avLst/>
          </a:prstGeom>
        </p:spPr>
      </p:pic>
      <p:sp>
        <p:nvSpPr>
          <p:cNvPr id="7"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8" name="Picture 7"/>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596336" y="-16300"/>
            <a:ext cx="1556654" cy="1145822"/>
          </a:xfrm>
          <a:prstGeom prst="rect">
            <a:avLst/>
          </a:prstGeom>
        </p:spPr>
      </p:pic>
      <p:sp>
        <p:nvSpPr>
          <p:cNvPr id="6"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7" name="Picture 6"/>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pic>
        <p:nvPicPr>
          <p:cNvPr id="8" name="Picture 7"/>
          <p:cNvPicPr>
            <a:picLocks noChangeAspect="1"/>
          </p:cNvPicPr>
          <p:nvPr userDrawn="1"/>
        </p:nvPicPr>
        <p:blipFill>
          <a:blip r:embed="rId2"/>
          <a:stretch>
            <a:fillRect/>
          </a:stretch>
        </p:blipFill>
        <p:spPr>
          <a:xfrm>
            <a:off x="7596336" y="-16300"/>
            <a:ext cx="1556654" cy="1145822"/>
          </a:xfrm>
          <a:prstGeom prst="rect">
            <a:avLst/>
          </a:prstGeom>
        </p:spPr>
      </p:pic>
      <p:sp>
        <p:nvSpPr>
          <p:cNvPr id="9"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10" name="Picture 9"/>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pic>
        <p:nvPicPr>
          <p:cNvPr id="8" name="Picture 7"/>
          <p:cNvPicPr>
            <a:picLocks noChangeAspect="1"/>
          </p:cNvPicPr>
          <p:nvPr userDrawn="1"/>
        </p:nvPicPr>
        <p:blipFill>
          <a:blip r:embed="rId2"/>
          <a:stretch>
            <a:fillRect/>
          </a:stretch>
        </p:blipFill>
        <p:spPr>
          <a:xfrm>
            <a:off x="7596336" y="-16300"/>
            <a:ext cx="1556654" cy="1145822"/>
          </a:xfrm>
          <a:prstGeom prst="rect">
            <a:avLst/>
          </a:prstGeom>
        </p:spPr>
      </p:pic>
      <p:sp>
        <p:nvSpPr>
          <p:cNvPr id="9" name="Footer Placeholder 4"/>
          <p:cNvSpPr txBox="1">
            <a:spLocks/>
          </p:cNvSpPr>
          <p:nvPr userDrawn="1"/>
        </p:nvSpPr>
        <p:spPr>
          <a:xfrm>
            <a:off x="0" y="6597352"/>
            <a:ext cx="5364088" cy="2606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PT"/>
            </a:defPPr>
            <a:lvl1pPr algn="l" rtl="0" fontAlgn="base">
              <a:spcBef>
                <a:spcPct val="20000"/>
              </a:spcBef>
              <a:spcAft>
                <a:spcPct val="0"/>
              </a:spcAft>
              <a:buChar char="•"/>
              <a:defRPr sz="3200" b="1" kern="1200">
                <a:solidFill>
                  <a:schemeClr val="tx1"/>
                </a:solidFill>
                <a:latin typeface="Times New Roman" panose="02020603050405020304" pitchFamily="18" charset="0"/>
                <a:ea typeface="+mn-ea"/>
                <a:cs typeface="Arial" charset="0"/>
              </a:defRPr>
            </a:lvl1pPr>
            <a:lvl2pPr marL="742950" indent="-285750" algn="l" rtl="0" fontAlgn="base">
              <a:spcBef>
                <a:spcPct val="20000"/>
              </a:spcBef>
              <a:spcAft>
                <a:spcPct val="0"/>
              </a:spcAft>
              <a:buChar char="–"/>
              <a:defRPr sz="2800" b="1" kern="1200">
                <a:solidFill>
                  <a:schemeClr val="tx1"/>
                </a:solidFill>
                <a:latin typeface="Times New Roman" panose="02020603050405020304" pitchFamily="18"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Times New Roman" panose="02020603050405020304" pitchFamily="18"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Times New Roman" panose="02020603050405020304" pitchFamily="18" charset="0"/>
                <a:ea typeface="+mn-ea"/>
                <a:cs typeface="Arial" charset="0"/>
              </a:defRPr>
            </a:lvl9pPr>
          </a:lstStyle>
          <a:p>
            <a:pPr>
              <a:spcBef>
                <a:spcPct val="0"/>
              </a:spcBef>
              <a:buFontTx/>
              <a:buNone/>
            </a:pPr>
            <a:r>
              <a:rPr lang="pt-PT" altLang="pt-PT" sz="1200" dirty="0" smtClean="0">
                <a:latin typeface="Calibri" panose="020F0502020204030204" pitchFamily="34" charset="0"/>
              </a:rPr>
              <a:t>Wireless </a:t>
            </a:r>
            <a:r>
              <a:rPr lang="pt-PT" altLang="pt-PT" sz="1200" dirty="0" err="1" smtClean="0">
                <a:latin typeface="Calibri" panose="020F0502020204030204" pitchFamily="34" charset="0"/>
              </a:rPr>
              <a:t>Communication</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and</a:t>
            </a:r>
            <a:r>
              <a:rPr lang="pt-PT" altLang="pt-PT" sz="1200" dirty="0" smtClean="0">
                <a:latin typeface="Calibri" panose="020F0502020204030204" pitchFamily="34" charset="0"/>
              </a:rPr>
              <a:t> Network 2015, </a:t>
            </a:r>
            <a:r>
              <a:rPr lang="en-US" altLang="pt-PT" sz="1200" dirty="0" smtClean="0">
                <a:latin typeface="Calibri" panose="020F0502020204030204" pitchFamily="34" charset="0"/>
              </a:rPr>
              <a:t>Baltimore, USA</a:t>
            </a:r>
            <a:r>
              <a:rPr lang="pt-PT" altLang="pt-PT" sz="1200" dirty="0" smtClean="0">
                <a:latin typeface="Calibri" panose="020F0502020204030204" pitchFamily="34" charset="0"/>
              </a:rPr>
              <a:t>, </a:t>
            </a:r>
            <a:r>
              <a:rPr lang="pt-PT" altLang="pt-PT" sz="1200" dirty="0" err="1" smtClean="0">
                <a:latin typeface="Calibri" panose="020F0502020204030204" pitchFamily="34" charset="0"/>
              </a:rPr>
              <a:t>September</a:t>
            </a:r>
            <a:r>
              <a:rPr lang="pt-PT" altLang="pt-PT" sz="1200" dirty="0" smtClean="0">
                <a:latin typeface="Calibri" panose="020F0502020204030204" pitchFamily="34" charset="0"/>
              </a:rPr>
              <a:t> 2015</a:t>
            </a:r>
            <a:endParaRPr lang="en-US" altLang="pt-PT" sz="1200" dirty="0" smtClean="0">
              <a:latin typeface="Calibri" panose="020F0502020204030204" pitchFamily="34" charset="0"/>
            </a:endParaRPr>
          </a:p>
          <a:p>
            <a:pPr>
              <a:spcBef>
                <a:spcPct val="0"/>
              </a:spcBef>
              <a:buFontTx/>
              <a:buNone/>
            </a:pPr>
            <a:endParaRPr lang="en-US" altLang="pt-PT" sz="1200" b="0" dirty="0" smtClean="0"/>
          </a:p>
        </p:txBody>
      </p:sp>
      <p:pic>
        <p:nvPicPr>
          <p:cNvPr id="10" name="Picture 9"/>
          <p:cNvPicPr>
            <a:picLocks noChangeAspect="1"/>
          </p:cNvPicPr>
          <p:nvPr userDrawn="1"/>
        </p:nvPicPr>
        <p:blipFill>
          <a:blip r:embed="rId3"/>
          <a:stretch>
            <a:fillRect/>
          </a:stretch>
        </p:blipFill>
        <p:spPr>
          <a:xfrm>
            <a:off x="0" y="-16300"/>
            <a:ext cx="865909" cy="874568"/>
          </a:xfrm>
          <a:prstGeom prst="rect">
            <a:avLst/>
          </a:prstGeom>
        </p:spPr>
      </p:pic>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A7"/>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Faça clique para editar o estilo do título do modelo global</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Faça clique para editar o estilo do título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1032" name="Rectangle 8"/>
          <p:cNvSpPr>
            <a:spLocks noChangeArrowheads="1"/>
          </p:cNvSpPr>
          <p:nvPr/>
        </p:nvSpPr>
        <p:spPr bwMode="auto">
          <a:xfrm>
            <a:off x="6553200" y="6248400"/>
            <a:ext cx="1905000" cy="457200"/>
          </a:xfrm>
          <a:prstGeom prst="rect">
            <a:avLst/>
          </a:prstGeom>
          <a:noFill/>
          <a:ln w="12700">
            <a:noFill/>
            <a:miter lim="800000"/>
            <a:headEnd/>
            <a:tailEnd/>
          </a:ln>
          <a:effectLst/>
        </p:spPr>
        <p:txBody>
          <a:bodyPr lIns="90488" tIns="44450" rIns="90488" bIns="44450"/>
          <a:lstStyle/>
          <a:p>
            <a:pPr algn="r" eaLnBrk="0" hangingPunct="0">
              <a:defRPr/>
            </a:pPr>
            <a:fld id="{7EFD3318-6044-4CBC-84DA-757BB6281C54}" type="slidenum">
              <a:rPr lang="pt-PT" sz="1400" b="0">
                <a:solidFill>
                  <a:schemeClr val="accent2"/>
                </a:solidFill>
                <a:cs typeface="+mn-cs"/>
              </a:rPr>
              <a:pPr algn="r" eaLnBrk="0" hangingPunct="0">
                <a:defRPr/>
              </a:pPr>
              <a:t>‹#›</a:t>
            </a:fld>
            <a:endParaRPr lang="pt-PT" sz="1400" b="0">
              <a:cs typeface="+mn-cs"/>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Lst>
  <p:transition>
    <p:zoom/>
  </p:transition>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wmf"/><Relationship Id="rId18" Type="http://schemas.openxmlformats.org/officeDocument/2006/relationships/oleObject" Target="../embeddings/oleObject26.bin"/><Relationship Id="rId3" Type="http://schemas.openxmlformats.org/officeDocument/2006/relationships/notesSlide" Target="../notesSlides/notesSlide2.xml"/><Relationship Id="rId7" Type="http://schemas.openxmlformats.org/officeDocument/2006/relationships/image" Target="../media/image27.wmf"/><Relationship Id="rId12" Type="http://schemas.openxmlformats.org/officeDocument/2006/relationships/oleObject" Target="../embeddings/oleObject23.bin"/><Relationship Id="rId17"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25.bin"/><Relationship Id="rId1" Type="http://schemas.openxmlformats.org/officeDocument/2006/relationships/vmlDrawing" Target="../drawings/vmlDrawing9.v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2.bin"/><Relationship Id="rId19" Type="http://schemas.openxmlformats.org/officeDocument/2006/relationships/image" Target="../media/image33.wmf"/><Relationship Id="rId4" Type="http://schemas.openxmlformats.org/officeDocument/2006/relationships/oleObject" Target="../embeddings/oleObject19.bin"/><Relationship Id="rId9" Type="http://schemas.openxmlformats.org/officeDocument/2006/relationships/image" Target="../media/image28.wmf"/><Relationship Id="rId1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8.wmf"/><Relationship Id="rId18" Type="http://schemas.openxmlformats.org/officeDocument/2006/relationships/oleObject" Target="../embeddings/oleObject34.bin"/><Relationship Id="rId26" Type="http://schemas.openxmlformats.org/officeDocument/2006/relationships/oleObject" Target="../embeddings/oleObject38.bin"/><Relationship Id="rId39" Type="http://schemas.openxmlformats.org/officeDocument/2006/relationships/image" Target="../media/image51.wmf"/><Relationship Id="rId3" Type="http://schemas.openxmlformats.org/officeDocument/2006/relationships/notesSlide" Target="../notesSlides/notesSlide3.xml"/><Relationship Id="rId21" Type="http://schemas.openxmlformats.org/officeDocument/2006/relationships/image" Target="../media/image42.wmf"/><Relationship Id="rId34" Type="http://schemas.openxmlformats.org/officeDocument/2006/relationships/oleObject" Target="../embeddings/oleObject42.bin"/><Relationship Id="rId42" Type="http://schemas.openxmlformats.org/officeDocument/2006/relationships/oleObject" Target="../embeddings/oleObject46.bin"/><Relationship Id="rId7" Type="http://schemas.openxmlformats.org/officeDocument/2006/relationships/image" Target="../media/image35.wmf"/><Relationship Id="rId12" Type="http://schemas.openxmlformats.org/officeDocument/2006/relationships/oleObject" Target="../embeddings/oleObject31.bin"/><Relationship Id="rId17" Type="http://schemas.openxmlformats.org/officeDocument/2006/relationships/image" Target="../media/image40.wmf"/><Relationship Id="rId25" Type="http://schemas.openxmlformats.org/officeDocument/2006/relationships/image" Target="../media/image44.wmf"/><Relationship Id="rId33" Type="http://schemas.openxmlformats.org/officeDocument/2006/relationships/image" Target="../media/image48.wmf"/><Relationship Id="rId38"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6.wmf"/><Relationship Id="rId41" Type="http://schemas.openxmlformats.org/officeDocument/2006/relationships/image" Target="../media/image52.wmf"/><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37.wmf"/><Relationship Id="rId24" Type="http://schemas.openxmlformats.org/officeDocument/2006/relationships/oleObject" Target="../embeddings/oleObject37.bin"/><Relationship Id="rId32" Type="http://schemas.openxmlformats.org/officeDocument/2006/relationships/oleObject" Target="../embeddings/oleObject41.bin"/><Relationship Id="rId37" Type="http://schemas.openxmlformats.org/officeDocument/2006/relationships/image" Target="../media/image50.wmf"/><Relationship Id="rId40" Type="http://schemas.openxmlformats.org/officeDocument/2006/relationships/oleObject" Target="../embeddings/oleObject45.bin"/><Relationship Id="rId5" Type="http://schemas.openxmlformats.org/officeDocument/2006/relationships/image" Target="../media/image34.wmf"/><Relationship Id="rId15" Type="http://schemas.openxmlformats.org/officeDocument/2006/relationships/image" Target="../media/image39.wmf"/><Relationship Id="rId23" Type="http://schemas.openxmlformats.org/officeDocument/2006/relationships/image" Target="../media/image43.wmf"/><Relationship Id="rId28" Type="http://schemas.openxmlformats.org/officeDocument/2006/relationships/oleObject" Target="../embeddings/oleObject39.bin"/><Relationship Id="rId36" Type="http://schemas.openxmlformats.org/officeDocument/2006/relationships/oleObject" Target="../embeddings/oleObject43.bin"/><Relationship Id="rId10" Type="http://schemas.openxmlformats.org/officeDocument/2006/relationships/oleObject" Target="../embeddings/oleObject30.bin"/><Relationship Id="rId19" Type="http://schemas.openxmlformats.org/officeDocument/2006/relationships/image" Target="../media/image41.wmf"/><Relationship Id="rId31" Type="http://schemas.openxmlformats.org/officeDocument/2006/relationships/image" Target="../media/image47.wmf"/><Relationship Id="rId4" Type="http://schemas.openxmlformats.org/officeDocument/2006/relationships/oleObject" Target="../embeddings/oleObject27.bin"/><Relationship Id="rId9" Type="http://schemas.openxmlformats.org/officeDocument/2006/relationships/image" Target="../media/image36.w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5.wmf"/><Relationship Id="rId30" Type="http://schemas.openxmlformats.org/officeDocument/2006/relationships/oleObject" Target="../embeddings/oleObject40.bin"/><Relationship Id="rId35" Type="http://schemas.openxmlformats.org/officeDocument/2006/relationships/image" Target="../media/image49.wmf"/><Relationship Id="rId43" Type="http://schemas.openxmlformats.org/officeDocument/2006/relationships/image" Target="../media/image5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9.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1.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57188" y="1196752"/>
            <a:ext cx="8572500" cy="1184697"/>
          </a:xfrm>
        </p:spPr>
        <p:txBody>
          <a:bodyPr/>
          <a:lstStyle/>
          <a:p>
            <a:pPr>
              <a:defRPr/>
            </a:pPr>
            <a:r>
              <a:rPr lang="pt-PT" sz="6000" i="1" dirty="0" smtClean="0">
                <a:effectLst>
                  <a:outerShdw blurRad="38100" dist="38100" dir="2700000" algn="tl">
                    <a:srgbClr val="FFFFFF"/>
                  </a:outerShdw>
                </a:effectLst>
              </a:rPr>
              <a:t/>
            </a:r>
            <a:br>
              <a:rPr lang="pt-PT" sz="6000" i="1" dirty="0" smtClean="0">
                <a:effectLst>
                  <a:outerShdw blurRad="38100" dist="38100" dir="2700000" algn="tl">
                    <a:srgbClr val="FFFFFF"/>
                  </a:outerShdw>
                </a:effectLst>
              </a:rPr>
            </a:br>
            <a:r>
              <a:rPr lang="pt-PT" sz="6000" i="1" dirty="0" smtClean="0">
                <a:effectLst>
                  <a:outerShdw blurRad="38100" dist="38100" dir="2700000" algn="tl">
                    <a:srgbClr val="FFFFFF"/>
                  </a:outerShdw>
                </a:effectLst>
              </a:rPr>
              <a:t/>
            </a:r>
            <a:br>
              <a:rPr lang="pt-PT" sz="6000" i="1" dirty="0" smtClean="0">
                <a:effectLst>
                  <a:outerShdw blurRad="38100" dist="38100" dir="2700000" algn="tl">
                    <a:srgbClr val="FFFFFF"/>
                  </a:outerShdw>
                </a:effectLst>
              </a:rPr>
            </a:br>
            <a:r>
              <a:rPr lang="pt-PT" i="1" dirty="0" smtClean="0">
                <a:effectLst>
                  <a:outerShdw blurRad="38100" dist="38100" dir="2700000" algn="tl">
                    <a:srgbClr val="FFFFFF"/>
                  </a:outerShdw>
                </a:effectLst>
              </a:rPr>
              <a:t>MIMO </a:t>
            </a:r>
            <a:r>
              <a:rPr lang="pt-PT" i="1" dirty="0" err="1" smtClean="0">
                <a:effectLst>
                  <a:outerShdw blurRad="38100" dist="38100" dir="2700000" algn="tl">
                    <a:srgbClr val="FFFFFF"/>
                  </a:outerShdw>
                </a:effectLst>
              </a:rPr>
              <a:t>Systems</a:t>
            </a:r>
            <a:r>
              <a:rPr lang="pt-PT" i="1" dirty="0" smtClean="0">
                <a:effectLst>
                  <a:outerShdw blurRad="38100" dist="38100" dir="2700000" algn="tl">
                    <a:srgbClr val="FFFFFF"/>
                  </a:outerShdw>
                </a:effectLst>
              </a:rPr>
              <a:t> </a:t>
            </a:r>
            <a:r>
              <a:rPr lang="pt-PT" i="1" dirty="0" err="1" smtClean="0">
                <a:effectLst>
                  <a:outerShdw blurRad="38100" dist="38100" dir="2700000" algn="tl">
                    <a:srgbClr val="FFFFFF"/>
                  </a:outerShdw>
                </a:effectLst>
              </a:rPr>
              <a:t>and</a:t>
            </a:r>
            <a:r>
              <a:rPr lang="pt-PT" i="1" dirty="0" smtClean="0">
                <a:effectLst>
                  <a:outerShdw blurRad="38100" dist="38100" dir="2700000" algn="tl">
                    <a:srgbClr val="FFFFFF"/>
                  </a:outerShdw>
                </a:effectLst>
              </a:rPr>
              <a:t> </a:t>
            </a:r>
            <a:r>
              <a:rPr lang="pt-PT" i="1" dirty="0" err="1" smtClean="0">
                <a:effectLst>
                  <a:outerShdw blurRad="38100" dist="38100" dir="2700000" algn="tl">
                    <a:srgbClr val="FFFFFF"/>
                  </a:outerShdw>
                </a:effectLst>
              </a:rPr>
              <a:t>Applications</a:t>
            </a:r>
            <a:endParaRPr lang="pt-PT" sz="4800" i="1" dirty="0">
              <a:effectLst>
                <a:outerShdw blurRad="38100" dist="38100" dir="2700000" algn="tl">
                  <a:srgbClr val="FFFFFF"/>
                </a:outerShdw>
              </a:effectLst>
            </a:endParaRPr>
          </a:p>
        </p:txBody>
      </p:sp>
      <p:sp>
        <p:nvSpPr>
          <p:cNvPr id="24579" name="Rectangle 3"/>
          <p:cNvSpPr>
            <a:spLocks noGrp="1" noChangeArrowheads="1"/>
          </p:cNvSpPr>
          <p:nvPr>
            <p:ph type="subTitle" idx="1"/>
          </p:nvPr>
        </p:nvSpPr>
        <p:spPr>
          <a:xfrm>
            <a:off x="1285875" y="4149080"/>
            <a:ext cx="7072313" cy="1524000"/>
          </a:xfrm>
        </p:spPr>
        <p:txBody>
          <a:bodyPr/>
          <a:lstStyle/>
          <a:p>
            <a:r>
              <a:rPr lang="pt-PT" b="1" dirty="0" smtClean="0"/>
              <a:t>Mário Marques da Silva</a:t>
            </a:r>
            <a:endParaRPr lang="pt-PT" dirty="0" smtClean="0"/>
          </a:p>
          <a:p>
            <a:r>
              <a:rPr lang="pt-PT" sz="2400" dirty="0" smtClean="0"/>
              <a:t>marques.silva@ieee.org</a:t>
            </a:r>
            <a:endParaRPr lang="pt-PT" dirty="0" smtClean="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323850" y="44450"/>
            <a:ext cx="8569325" cy="658813"/>
          </a:xfrm>
        </p:spPr>
        <p:txBody>
          <a:bodyPr/>
          <a:lstStyle/>
          <a:p>
            <a:r>
              <a:rPr lang="pt-PT" sz="3600" smtClean="0"/>
              <a:t>Beamforming</a:t>
            </a:r>
          </a:p>
        </p:txBody>
      </p:sp>
      <p:sp>
        <p:nvSpPr>
          <p:cNvPr id="8196" name="Content Placeholder 2"/>
          <p:cNvSpPr>
            <a:spLocks noGrp="1"/>
          </p:cNvSpPr>
          <p:nvPr>
            <p:ph idx="1"/>
          </p:nvPr>
        </p:nvSpPr>
        <p:spPr>
          <a:xfrm>
            <a:off x="250825" y="1265262"/>
            <a:ext cx="8569325" cy="4972050"/>
          </a:xfrm>
        </p:spPr>
        <p:txBody>
          <a:bodyPr/>
          <a:lstStyle/>
          <a:p>
            <a:pPr algn="just"/>
            <a:r>
              <a:rPr lang="en-US" sz="1800" dirty="0" smtClean="0"/>
              <a:t>Implemented by antenna array with array elements at the transmitter or receiver being closely located to form a beam</a:t>
            </a:r>
          </a:p>
          <a:p>
            <a:pPr algn="just"/>
            <a:r>
              <a:rPr lang="en-US" sz="1800" dirty="0" smtClean="0"/>
              <a:t>Effective solution to maximize the SNIR, as it steers the transmit (or receive) beam towards the receive (or transmit) antenna, while </a:t>
            </a:r>
            <a:r>
              <a:rPr lang="en-US" sz="1800" b="1" dirty="0" smtClean="0"/>
              <a:t>reducing the interference </a:t>
            </a:r>
            <a:r>
              <a:rPr lang="en-US" sz="1800" dirty="0" smtClean="0"/>
              <a:t>generated to other users</a:t>
            </a:r>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p:txBody>
      </p:sp>
      <p:sp>
        <p:nvSpPr>
          <p:cNvPr id="81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19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19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1"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pt-PT"/>
          </a:p>
        </p:txBody>
      </p:sp>
      <p:sp>
        <p:nvSpPr>
          <p:cNvPr id="82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3" name="Rectangle 7"/>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pt-PT"/>
          </a:p>
        </p:txBody>
      </p:sp>
      <p:sp>
        <p:nvSpPr>
          <p:cNvPr id="820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1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1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1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1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1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821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pic>
        <p:nvPicPr>
          <p:cNvPr id="3" name="Picture 2"/>
          <p:cNvPicPr>
            <a:picLocks noChangeAspect="1"/>
          </p:cNvPicPr>
          <p:nvPr/>
        </p:nvPicPr>
        <p:blipFill>
          <a:blip r:embed="rId2"/>
          <a:stretch>
            <a:fillRect/>
          </a:stretch>
        </p:blipFill>
        <p:spPr>
          <a:xfrm>
            <a:off x="1907703" y="3068960"/>
            <a:ext cx="5621075" cy="2470931"/>
          </a:xfrm>
          <a:prstGeom prst="rect">
            <a:avLst/>
          </a:prstGeom>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0" y="44450"/>
            <a:ext cx="8569325" cy="658813"/>
          </a:xfrm>
        </p:spPr>
        <p:txBody>
          <a:bodyPr/>
          <a:lstStyle/>
          <a:p>
            <a:r>
              <a:rPr lang="pt-PT" sz="3200" smtClean="0"/>
              <a:t>Multi-User MIMO</a:t>
            </a:r>
          </a:p>
        </p:txBody>
      </p:sp>
      <p:sp>
        <p:nvSpPr>
          <p:cNvPr id="17411" name="Content Placeholder 2"/>
          <p:cNvSpPr>
            <a:spLocks noGrp="1"/>
          </p:cNvSpPr>
          <p:nvPr>
            <p:ph idx="1"/>
          </p:nvPr>
        </p:nvSpPr>
        <p:spPr>
          <a:xfrm>
            <a:off x="35496" y="836712"/>
            <a:ext cx="6408712" cy="5472162"/>
          </a:xfrm>
        </p:spPr>
        <p:txBody>
          <a:bodyPr/>
          <a:lstStyle/>
          <a:p>
            <a:pPr algn="just">
              <a:defRPr/>
            </a:pPr>
            <a:r>
              <a:rPr lang="en-US" sz="1400" dirty="0" smtClean="0"/>
              <a:t>SU-MIMO considers data being transmitted from a single user into another individual user (widely used in the uplink)</a:t>
            </a:r>
          </a:p>
          <a:p>
            <a:pPr algn="just">
              <a:defRPr/>
            </a:pPr>
            <a:r>
              <a:rPr lang="en-US" sz="1400" dirty="0" smtClean="0"/>
              <a:t>An alternative concept is the MU-MIMO, where </a:t>
            </a:r>
            <a:r>
              <a:rPr lang="en-US" sz="1400" b="1" dirty="0" smtClean="0"/>
              <a:t>multiple streams of data </a:t>
            </a:r>
            <a:r>
              <a:rPr lang="en-US" sz="1400" dirty="0" smtClean="0"/>
              <a:t>sent by a single transmitter (typically a BS) are simultaneously allocated to a certain user to increase throughput (or to multiple users to increase capacity), </a:t>
            </a:r>
            <a:r>
              <a:rPr lang="en-US" sz="1400" b="1" u="sng" dirty="0" smtClean="0"/>
              <a:t>using the same frequency bands</a:t>
            </a:r>
            <a:r>
              <a:rPr lang="en-US" sz="1400" b="1" dirty="0" smtClean="0"/>
              <a:t> (and the </a:t>
            </a:r>
            <a:r>
              <a:rPr lang="en-US" sz="1400" b="1" dirty="0" err="1" smtClean="0"/>
              <a:t>Tx</a:t>
            </a:r>
            <a:r>
              <a:rPr lang="en-US" sz="1400" b="1" dirty="0" smtClean="0"/>
              <a:t> supports more antennas than the Rx)</a:t>
            </a:r>
          </a:p>
          <a:p>
            <a:pPr lvl="1" algn="just">
              <a:defRPr/>
            </a:pPr>
            <a:r>
              <a:rPr lang="en-US" sz="1100" dirty="0" smtClean="0">
                <a:ea typeface="+mn-ea"/>
                <a:cs typeface="+mn-cs"/>
              </a:rPr>
              <a:t>When the aim is improved performance, instead of different streams of data, STBC or STD is employed</a:t>
            </a:r>
          </a:p>
          <a:p>
            <a:pPr algn="just">
              <a:defRPr/>
            </a:pPr>
            <a:r>
              <a:rPr lang="en-US" sz="1400" dirty="0" smtClean="0"/>
              <a:t>The approach behind MU-MIMO is similar to SU-MIMO multi-layer transmission. Nevertheless, while multi-layer </a:t>
            </a:r>
            <a:r>
              <a:rPr lang="en-US" sz="1400" dirty="0" err="1" smtClean="0"/>
              <a:t>Tx</a:t>
            </a:r>
            <a:r>
              <a:rPr lang="en-US" sz="1400" dirty="0" smtClean="0"/>
              <a:t> (or SDMA) is typically employed in the uplink, the MU-MIMO is widely implemented in the downlink</a:t>
            </a:r>
          </a:p>
          <a:p>
            <a:pPr algn="just">
              <a:defRPr/>
            </a:pPr>
            <a:r>
              <a:rPr lang="en-US" sz="1400" dirty="0" smtClean="0"/>
              <a:t>This allows sending different streams of data to a certain User Equipment (UE), increasing the throughput (this is performed simultaneously for many UEs)</a:t>
            </a:r>
            <a:endParaRPr lang="pt-PT" sz="1400" dirty="0" smtClean="0"/>
          </a:p>
          <a:p>
            <a:pPr algn="just">
              <a:defRPr/>
            </a:pPr>
            <a:r>
              <a:rPr lang="en-US" sz="1400" dirty="0" smtClean="0"/>
              <a:t>In this case, instead of performing the </a:t>
            </a:r>
            <a:r>
              <a:rPr lang="en-US" sz="1400" b="1" dirty="0" err="1" smtClean="0"/>
              <a:t>nulling</a:t>
            </a:r>
            <a:r>
              <a:rPr lang="en-US" sz="1400" b="1" dirty="0" smtClean="0"/>
              <a:t> algorithm </a:t>
            </a:r>
            <a:r>
              <a:rPr lang="en-US" sz="1400" dirty="0" smtClean="0"/>
              <a:t>at the receiver side, the </a:t>
            </a:r>
            <a:r>
              <a:rPr lang="en-US" sz="1400" dirty="0" err="1" smtClean="0"/>
              <a:t>nulling</a:t>
            </a:r>
            <a:r>
              <a:rPr lang="en-US" sz="1400" dirty="0" smtClean="0"/>
              <a:t> algorithm needs to be performed using a </a:t>
            </a:r>
            <a:r>
              <a:rPr lang="en-US" sz="1400" b="1" dirty="0" smtClean="0"/>
              <a:t>pre-processing </a:t>
            </a:r>
            <a:r>
              <a:rPr lang="en-US" sz="1400" dirty="0" smtClean="0"/>
              <a:t>approach at the transmitter side (BS)</a:t>
            </a:r>
          </a:p>
          <a:p>
            <a:pPr lvl="1" algn="just">
              <a:defRPr/>
            </a:pPr>
            <a:r>
              <a:rPr lang="en-US" sz="1100" dirty="0" smtClean="0">
                <a:ea typeface="+mn-ea"/>
                <a:cs typeface="+mn-cs"/>
              </a:rPr>
              <a:t>This occurs because the BS can accommodate a high number of transmit antennas and the UE can only accommodate a single or reduced number (lower) of receive antennas</a:t>
            </a:r>
          </a:p>
          <a:p>
            <a:pPr lvl="1" algn="just">
              <a:defRPr/>
            </a:pPr>
            <a:r>
              <a:rPr lang="en-US" sz="1100" dirty="0" smtClean="0">
                <a:ea typeface="+mn-ea"/>
                <a:cs typeface="+mn-cs"/>
              </a:rPr>
              <a:t>Use pre-coding such as ZF, MMSE, dirty paper, etc.</a:t>
            </a:r>
          </a:p>
          <a:p>
            <a:pPr algn="just">
              <a:defRPr/>
            </a:pPr>
            <a:r>
              <a:rPr lang="en-US" sz="1400" dirty="0" smtClean="0"/>
              <a:t>This typically </a:t>
            </a:r>
            <a:r>
              <a:rPr lang="en-US" sz="1400" b="1" dirty="0" smtClean="0"/>
              <a:t>requires downlink CSI </a:t>
            </a:r>
            <a:r>
              <a:rPr lang="en-US" sz="1400" dirty="0" smtClean="0"/>
              <a:t>at the </a:t>
            </a:r>
            <a:r>
              <a:rPr lang="en-US" sz="1400" dirty="0" err="1" smtClean="0"/>
              <a:t>Tx</a:t>
            </a:r>
            <a:r>
              <a:rPr lang="en-US" sz="1400" dirty="0" smtClean="0"/>
              <a:t> side (in FDD)</a:t>
            </a:r>
          </a:p>
          <a:p>
            <a:pPr algn="just">
              <a:defRPr/>
            </a:pPr>
            <a:r>
              <a:rPr lang="en-US" sz="1400" dirty="0" smtClean="0"/>
              <a:t>Similar concept can be employed in Base Station Cooperation (Coordinated Multi-Point Transmission) and in </a:t>
            </a:r>
            <a:r>
              <a:rPr lang="en-US" sz="1400" dirty="0" err="1" smtClean="0"/>
              <a:t>Multihop</a:t>
            </a:r>
            <a:r>
              <a:rPr lang="en-US" sz="1400" dirty="0" smtClean="0"/>
              <a:t> Relaying to improve SNR or throughput at the cell edge</a:t>
            </a:r>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5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5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56"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pt-PT"/>
          </a:p>
        </p:txBody>
      </p:sp>
      <p:sp>
        <p:nvSpPr>
          <p:cNvPr id="276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58" name="Rectangle 7"/>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pt-PT"/>
          </a:p>
        </p:txBody>
      </p:sp>
      <p:sp>
        <p:nvSpPr>
          <p:cNvPr id="2765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3"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6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7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767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pic>
        <p:nvPicPr>
          <p:cNvPr id="2" name="Picture 1"/>
          <p:cNvPicPr>
            <a:picLocks noChangeAspect="1"/>
          </p:cNvPicPr>
          <p:nvPr/>
        </p:nvPicPr>
        <p:blipFill>
          <a:blip r:embed="rId2"/>
          <a:stretch>
            <a:fillRect/>
          </a:stretch>
        </p:blipFill>
        <p:spPr>
          <a:xfrm>
            <a:off x="6525116" y="1823689"/>
            <a:ext cx="2525266" cy="3045471"/>
          </a:xfrm>
          <a:prstGeom prst="rect">
            <a:avLst/>
          </a:prstGeom>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4624"/>
            <a:ext cx="8496944" cy="648072"/>
          </a:xfrm>
        </p:spPr>
        <p:txBody>
          <a:bodyPr/>
          <a:lstStyle/>
          <a:p>
            <a:r>
              <a:rPr lang="pt-PT" sz="2400" dirty="0" err="1" smtClean="0"/>
              <a:t>Coordinated</a:t>
            </a:r>
            <a:r>
              <a:rPr lang="pt-PT" sz="2400" dirty="0" smtClean="0"/>
              <a:t> </a:t>
            </a:r>
            <a:r>
              <a:rPr lang="pt-PT" sz="2400" dirty="0" err="1" smtClean="0"/>
              <a:t>Multi-Point</a:t>
            </a:r>
            <a:r>
              <a:rPr lang="pt-PT" sz="2400" dirty="0" smtClean="0"/>
              <a:t> </a:t>
            </a:r>
            <a:r>
              <a:rPr lang="pt-PT" sz="2400" dirty="0" err="1" smtClean="0"/>
              <a:t>Transmission</a:t>
            </a:r>
            <a:r>
              <a:rPr lang="pt-PT" sz="2400" dirty="0" smtClean="0"/>
              <a:t> (CoMP)</a:t>
            </a:r>
            <a:endParaRPr lang="pt-PT" sz="2400" dirty="0"/>
          </a:p>
        </p:txBody>
      </p:sp>
      <p:sp>
        <p:nvSpPr>
          <p:cNvPr id="3" name="Marcador de Posição de Conteúdo 2"/>
          <p:cNvSpPr>
            <a:spLocks noGrp="1"/>
          </p:cNvSpPr>
          <p:nvPr>
            <p:ph idx="1"/>
          </p:nvPr>
        </p:nvSpPr>
        <p:spPr>
          <a:xfrm>
            <a:off x="251520" y="1050032"/>
            <a:ext cx="8640960" cy="4971256"/>
          </a:xfrm>
        </p:spPr>
        <p:txBody>
          <a:bodyPr/>
          <a:lstStyle/>
          <a:p>
            <a:pPr algn="just"/>
            <a:r>
              <a:rPr lang="en-US" sz="1800" b="1" dirty="0" smtClean="0"/>
              <a:t>CoMP Transmission </a:t>
            </a:r>
            <a:r>
              <a:rPr lang="en-US" sz="1800" dirty="0" smtClean="0"/>
              <a:t>is an important technique that can mitigate inter-cell interference, improve the throughput, exploit diversity and, therefore, improve the spectrum efficiency.</a:t>
            </a:r>
          </a:p>
          <a:p>
            <a:pPr lvl="1" algn="just"/>
            <a:r>
              <a:rPr lang="en-US" sz="1400" dirty="0" smtClean="0"/>
              <a:t>Mitigates </a:t>
            </a:r>
            <a:r>
              <a:rPr lang="en-US" sz="1400" b="1" dirty="0" smtClean="0"/>
              <a:t>shadowing</a:t>
            </a:r>
            <a:r>
              <a:rPr lang="en-US" sz="1400" dirty="0" smtClean="0"/>
              <a:t>, </a:t>
            </a:r>
            <a:r>
              <a:rPr lang="en-US" sz="1400" b="1" dirty="0" smtClean="0"/>
              <a:t>path loss</a:t>
            </a:r>
            <a:r>
              <a:rPr lang="en-US" sz="1400" dirty="0" smtClean="0"/>
              <a:t> and inter-cell </a:t>
            </a:r>
            <a:r>
              <a:rPr lang="en-US" sz="1400" b="1" dirty="0" smtClean="0"/>
              <a:t>interference</a:t>
            </a:r>
            <a:r>
              <a:rPr lang="en-US" sz="1400" dirty="0" smtClean="0"/>
              <a:t>, at the </a:t>
            </a:r>
            <a:r>
              <a:rPr lang="en-US" sz="1400" b="1" dirty="0" smtClean="0"/>
              <a:t>Cell Edge</a:t>
            </a:r>
            <a:r>
              <a:rPr lang="en-US" sz="1400" dirty="0" smtClean="0"/>
              <a:t>.</a:t>
            </a:r>
          </a:p>
          <a:p>
            <a:pPr algn="just"/>
            <a:r>
              <a:rPr lang="en-US" sz="1800" dirty="0" smtClean="0"/>
              <a:t>In case each BS uses the MIMO scheme, the resulting MIMO can be viewed as a "giant MIMO", consisting of a combination of independent antenna elements from different BSs</a:t>
            </a:r>
          </a:p>
          <a:p>
            <a:pPr algn="just"/>
            <a:r>
              <a:rPr lang="en-US" sz="1800" dirty="0" smtClean="0"/>
              <a:t>Coordinated Multi-Point transmission (CoMP) comprises the coordinated transmission of signals from adjacent base stations (BS), and the corresponding reception from UE. The signal received at the UE side consists of the sum of independent signals sent by different BSs.</a:t>
            </a:r>
          </a:p>
          <a:p>
            <a:pPr algn="just"/>
            <a:endParaRPr lang="pt-PT" sz="1800" dirty="0" smtClean="0"/>
          </a:p>
          <a:p>
            <a:pPr algn="just"/>
            <a:endParaRPr lang="pt-PT" sz="1800" dirty="0" smtClean="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37889" name="Object 1"/>
          <p:cNvGraphicFramePr>
            <a:graphicFrameLocks noChangeAspect="1"/>
          </p:cNvGraphicFramePr>
          <p:nvPr>
            <p:extLst>
              <p:ext uri="{D42A27DB-BD31-4B8C-83A1-F6EECF244321}">
                <p14:modId xmlns:p14="http://schemas.microsoft.com/office/powerpoint/2010/main" val="596953922"/>
              </p:ext>
            </p:extLst>
          </p:nvPr>
        </p:nvGraphicFramePr>
        <p:xfrm>
          <a:off x="2267744" y="4437112"/>
          <a:ext cx="5040560" cy="2085183"/>
        </p:xfrm>
        <a:graphic>
          <a:graphicData uri="http://schemas.openxmlformats.org/presentationml/2006/ole">
            <mc:AlternateContent xmlns:mc="http://schemas.openxmlformats.org/markup-compatibility/2006">
              <mc:Choice xmlns:v="urn:schemas-microsoft-com:vml" Requires="v">
                <p:oleObj spid="_x0000_s37944" name="Visio" r:id="rId3" imgW="9368476" imgH="4171201" progId="Visio.Drawing.11">
                  <p:embed/>
                </p:oleObj>
              </mc:Choice>
              <mc:Fallback>
                <p:oleObj name="Visio" r:id="rId3" imgW="9368476" imgH="4171201"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437112"/>
                        <a:ext cx="5040560" cy="20851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4624"/>
            <a:ext cx="8496944" cy="648072"/>
          </a:xfrm>
        </p:spPr>
        <p:txBody>
          <a:bodyPr/>
          <a:lstStyle/>
          <a:p>
            <a:r>
              <a:rPr lang="pt-PT" sz="2400" dirty="0" err="1" smtClean="0"/>
              <a:t>Coordinated</a:t>
            </a:r>
            <a:r>
              <a:rPr lang="pt-PT" sz="2400" dirty="0" smtClean="0"/>
              <a:t> </a:t>
            </a:r>
            <a:r>
              <a:rPr lang="pt-PT" sz="2400" dirty="0" err="1" smtClean="0"/>
              <a:t>Multi-Point</a:t>
            </a:r>
            <a:r>
              <a:rPr lang="pt-PT" sz="2400" dirty="0" smtClean="0"/>
              <a:t> </a:t>
            </a:r>
            <a:r>
              <a:rPr lang="pt-PT" sz="2400" dirty="0" err="1" smtClean="0"/>
              <a:t>Transmission</a:t>
            </a:r>
            <a:r>
              <a:rPr lang="pt-PT" sz="2400" dirty="0" smtClean="0"/>
              <a:t> (CoMP)</a:t>
            </a:r>
            <a:endParaRPr lang="pt-PT" sz="2400" dirty="0"/>
          </a:p>
        </p:txBody>
      </p:sp>
      <p:sp>
        <p:nvSpPr>
          <p:cNvPr id="3" name="Marcador de Posição de Conteúdo 2"/>
          <p:cNvSpPr>
            <a:spLocks noGrp="1"/>
          </p:cNvSpPr>
          <p:nvPr>
            <p:ph idx="1"/>
          </p:nvPr>
        </p:nvSpPr>
        <p:spPr>
          <a:xfrm>
            <a:off x="251520" y="836712"/>
            <a:ext cx="8640960" cy="4971256"/>
          </a:xfrm>
        </p:spPr>
        <p:txBody>
          <a:bodyPr/>
          <a:lstStyle/>
          <a:p>
            <a:pPr algn="just"/>
            <a:r>
              <a:rPr lang="en-US" sz="2400" dirty="0" smtClean="0"/>
              <a:t>Three approaches for </a:t>
            </a:r>
            <a:r>
              <a:rPr lang="en-US" sz="2400" dirty="0" err="1" smtClean="0"/>
              <a:t>CoMP</a:t>
            </a:r>
            <a:r>
              <a:rPr lang="en-US" sz="2400" dirty="0" smtClean="0"/>
              <a:t>:</a:t>
            </a:r>
          </a:p>
          <a:p>
            <a:pPr lvl="1" algn="just"/>
            <a:r>
              <a:rPr lang="en-US" sz="1800" dirty="0" smtClean="0"/>
              <a:t>Based on SU-MIMO (ex: using STBC or multi-layer transmission) – multi-layer </a:t>
            </a:r>
            <a:r>
              <a:rPr lang="en-US" sz="1800" dirty="0" err="1" smtClean="0"/>
              <a:t>Tx</a:t>
            </a:r>
            <a:r>
              <a:rPr lang="en-US" sz="1800" dirty="0" smtClean="0"/>
              <a:t> requires that the number of Rx antennas be equal to or higher than number of BS’s</a:t>
            </a:r>
          </a:p>
          <a:p>
            <a:pPr lvl="1" algn="just"/>
            <a:r>
              <a:rPr lang="en-US" sz="1800" dirty="0" smtClean="0"/>
              <a:t>Based on MU-MIMO (requires pre-processing but simple receiver)</a:t>
            </a:r>
          </a:p>
          <a:p>
            <a:pPr lvl="1" algn="just"/>
            <a:r>
              <a:rPr lang="en-US" sz="1800" dirty="0" smtClean="0"/>
              <a:t>Based on a scheduling algorithm to coordinate BS </a:t>
            </a:r>
            <a:r>
              <a:rPr lang="en-US" sz="1800" dirty="0" err="1" smtClean="0"/>
              <a:t>Tx’s</a:t>
            </a:r>
            <a:endParaRPr lang="en-US" sz="1800" dirty="0" smtClean="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0963" name="Object 3"/>
          <p:cNvGraphicFramePr>
            <a:graphicFrameLocks noChangeAspect="1"/>
          </p:cNvGraphicFramePr>
          <p:nvPr>
            <p:extLst>
              <p:ext uri="{D42A27DB-BD31-4B8C-83A1-F6EECF244321}">
                <p14:modId xmlns:p14="http://schemas.microsoft.com/office/powerpoint/2010/main" val="1583071799"/>
              </p:ext>
            </p:extLst>
          </p:nvPr>
        </p:nvGraphicFramePr>
        <p:xfrm>
          <a:off x="1187624" y="3429000"/>
          <a:ext cx="6719517" cy="2780928"/>
        </p:xfrm>
        <a:graphic>
          <a:graphicData uri="http://schemas.openxmlformats.org/presentationml/2006/ole">
            <mc:AlternateContent xmlns:mc="http://schemas.openxmlformats.org/markup-compatibility/2006">
              <mc:Choice xmlns:v="urn:schemas-microsoft-com:vml" Requires="v">
                <p:oleObj spid="_x0000_s41018" name="Visio" r:id="rId3" imgW="9368476" imgH="4171201" progId="Visio.Drawing.11">
                  <p:embed/>
                </p:oleObj>
              </mc:Choice>
              <mc:Fallback>
                <p:oleObj name="Visio" r:id="rId3" imgW="9368476" imgH="417120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429000"/>
                        <a:ext cx="6719517" cy="2780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496944" cy="648072"/>
          </a:xfrm>
        </p:spPr>
        <p:txBody>
          <a:bodyPr/>
          <a:lstStyle/>
          <a:p>
            <a:r>
              <a:rPr lang="pt-PT" sz="2400" dirty="0" err="1" smtClean="0"/>
              <a:t>Multihop</a:t>
            </a:r>
            <a:r>
              <a:rPr lang="pt-PT" sz="2400" dirty="0" smtClean="0"/>
              <a:t> </a:t>
            </a:r>
            <a:r>
              <a:rPr lang="pt-PT" sz="2400" dirty="0" err="1" smtClean="0"/>
              <a:t>Relay</a:t>
            </a:r>
            <a:endParaRPr lang="pt-PT" sz="2400" dirty="0"/>
          </a:p>
        </p:txBody>
      </p:sp>
      <p:sp>
        <p:nvSpPr>
          <p:cNvPr id="3" name="Marcador de Posição de Conteúdo 2"/>
          <p:cNvSpPr>
            <a:spLocks noGrp="1"/>
          </p:cNvSpPr>
          <p:nvPr>
            <p:ph idx="1"/>
          </p:nvPr>
        </p:nvSpPr>
        <p:spPr>
          <a:xfrm>
            <a:off x="251520" y="836712"/>
            <a:ext cx="5688632" cy="5616624"/>
          </a:xfrm>
        </p:spPr>
        <p:txBody>
          <a:bodyPr/>
          <a:lstStyle/>
          <a:p>
            <a:pPr algn="just"/>
            <a:r>
              <a:rPr lang="en-US" sz="1800" dirty="0"/>
              <a:t>Multihop relay is a technique that can improve the coverage and capacity by providing a homogenous service, regardless the users' positions, allowing high data rates for UE even at the cell edge.</a:t>
            </a:r>
          </a:p>
          <a:p>
            <a:pPr algn="just"/>
            <a:r>
              <a:rPr lang="en-US" sz="1800" dirty="0"/>
              <a:t>This is achieved by installing a number of Relay Stations (RS) that act as repeaters, between the BS and the UEs.</a:t>
            </a:r>
          </a:p>
          <a:p>
            <a:pPr algn="just"/>
            <a:r>
              <a:rPr lang="en-US" sz="1800" dirty="0"/>
              <a:t>UEs at the cell edge suffer from high propagation loss and high inter-cell interference from neighbor cells. Other UE reside in areas that suffer from strong shadowing effects or require indoor coverage from outdoor BS.</a:t>
            </a:r>
          </a:p>
          <a:p>
            <a:pPr algn="just"/>
            <a:r>
              <a:rPr lang="en-US" sz="1800" dirty="0"/>
              <a:t>These impairments originate a degradation of the SNR, which translates in a reduced service quality.</a:t>
            </a:r>
          </a:p>
          <a:p>
            <a:pPr algn="just"/>
            <a:r>
              <a:rPr lang="en-US" sz="1800" dirty="0"/>
              <a:t>Thus, the overall goal of multihop relay is to bring more power to the cell edge and into shadowed areas, while inducing minimal additional interference for neighbor cells. </a:t>
            </a:r>
            <a:endParaRPr lang="en-US" sz="1400" dirty="0" smtClean="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4" name="Picture 3"/>
          <p:cNvPicPr>
            <a:picLocks noChangeAspect="1"/>
          </p:cNvPicPr>
          <p:nvPr/>
        </p:nvPicPr>
        <p:blipFill>
          <a:blip r:embed="rId2"/>
          <a:stretch>
            <a:fillRect/>
          </a:stretch>
        </p:blipFill>
        <p:spPr>
          <a:xfrm>
            <a:off x="6012160" y="1988840"/>
            <a:ext cx="2995612" cy="2914650"/>
          </a:xfrm>
          <a:prstGeom prst="rect">
            <a:avLst/>
          </a:prstGeom>
        </p:spPr>
      </p:pic>
    </p:spTree>
    <p:extLst>
      <p:ext uri="{BB962C8B-B14F-4D97-AF65-F5344CB8AC3E}">
        <p14:creationId xmlns:p14="http://schemas.microsoft.com/office/powerpoint/2010/main" val="3129915865"/>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552" y="44450"/>
            <a:ext cx="7772400" cy="1143000"/>
          </a:xfrm>
        </p:spPr>
        <p:txBody>
          <a:bodyPr/>
          <a:lstStyle/>
          <a:p>
            <a:r>
              <a:rPr lang="pt-PT" sz="4000" dirty="0"/>
              <a:t>MISO </a:t>
            </a:r>
            <a:r>
              <a:rPr lang="pt-PT" sz="4000" dirty="0" err="1"/>
              <a:t>System</a:t>
            </a:r>
            <a:r>
              <a:rPr lang="pt-PT" sz="4000" dirty="0"/>
              <a:t> </a:t>
            </a:r>
            <a:r>
              <a:rPr lang="pt-PT" sz="4000" dirty="0" err="1"/>
              <a:t>specified</a:t>
            </a:r>
            <a:r>
              <a:rPr lang="pt-PT" sz="4000" dirty="0"/>
              <a:t> for </a:t>
            </a:r>
            <a:r>
              <a:rPr lang="pt-PT" sz="4000" dirty="0" err="1"/>
              <a:t>Directivity</a:t>
            </a:r>
            <a:endParaRPr lang="pt-PT" sz="4000" dirty="0"/>
          </a:p>
        </p:txBody>
      </p:sp>
      <p:sp>
        <p:nvSpPr>
          <p:cNvPr id="18435" name="Rectangle 3"/>
          <p:cNvSpPr>
            <a:spLocks noGrp="1" noChangeArrowheads="1"/>
          </p:cNvSpPr>
          <p:nvPr>
            <p:ph type="body" idx="1"/>
          </p:nvPr>
        </p:nvSpPr>
        <p:spPr>
          <a:xfrm>
            <a:off x="571356" y="1772816"/>
            <a:ext cx="8105100" cy="3237086"/>
          </a:xfrm>
        </p:spPr>
        <p:txBody>
          <a:bodyPr/>
          <a:lstStyle/>
          <a:p>
            <a:pPr algn="just" eaLnBrk="1" hangingPunct="1">
              <a:lnSpc>
                <a:spcPct val="90000"/>
              </a:lnSpc>
            </a:pPr>
            <a:r>
              <a:rPr lang="en-US" altLang="pt-PT" sz="2400" dirty="0">
                <a:latin typeface="Calibri" panose="020F0502020204030204" pitchFamily="34" charset="0"/>
              </a:rPr>
              <a:t>Transmitters with </a:t>
            </a:r>
            <a:r>
              <a:rPr lang="en-US" altLang="pt-PT" sz="2400" b="1" dirty="0">
                <a:latin typeface="Calibri" panose="020F0502020204030204" pitchFamily="34" charset="0"/>
              </a:rPr>
              <a:t>directivity introduced at information level </a:t>
            </a:r>
            <a:r>
              <a:rPr lang="en-US" altLang="pt-PT" sz="2400" dirty="0">
                <a:latin typeface="Calibri" panose="020F0502020204030204" pitchFamily="34" charset="0"/>
              </a:rPr>
              <a:t>where the transmitted constellation is only optimized in the desired direction can be used for </a:t>
            </a:r>
            <a:r>
              <a:rPr lang="en-US" altLang="pt-PT" sz="2400" b="1" dirty="0">
                <a:latin typeface="Calibri" panose="020F0502020204030204" pitchFamily="34" charset="0"/>
              </a:rPr>
              <a:t>security purposes</a:t>
            </a:r>
          </a:p>
          <a:p>
            <a:pPr algn="just" eaLnBrk="1" hangingPunct="1">
              <a:lnSpc>
                <a:spcPct val="90000"/>
              </a:lnSpc>
            </a:pPr>
            <a:endParaRPr lang="en-US" altLang="pt-PT" sz="2400" dirty="0" smtClean="0">
              <a:latin typeface="Calibri" panose="020F0502020204030204" pitchFamily="34" charset="0"/>
            </a:endParaRPr>
          </a:p>
          <a:p>
            <a:pPr algn="just" eaLnBrk="1" hangingPunct="1">
              <a:lnSpc>
                <a:spcPct val="90000"/>
              </a:lnSpc>
            </a:pPr>
            <a:r>
              <a:rPr lang="en-US" altLang="pt-PT" sz="2400" dirty="0" smtClean="0">
                <a:latin typeface="Calibri" panose="020F0502020204030204" pitchFamily="34" charset="0"/>
              </a:rPr>
              <a:t>Severely time-dispersive channels in broadband wireless systems =&gt; Use MIMO to </a:t>
            </a:r>
            <a:r>
              <a:rPr lang="en-US" altLang="pt-PT" sz="2400" b="1" dirty="0" smtClean="0">
                <a:latin typeface="Calibri" panose="020F0502020204030204" pitchFamily="34" charset="0"/>
              </a:rPr>
              <a:t>improve spectral efficiency</a:t>
            </a:r>
          </a:p>
          <a:p>
            <a:pPr algn="just" eaLnBrk="1" hangingPunct="1">
              <a:lnSpc>
                <a:spcPct val="90000"/>
              </a:lnSpc>
            </a:pPr>
            <a:endParaRPr lang="en-US" altLang="pt-PT" sz="2400" dirty="0" smtClean="0">
              <a:latin typeface="Calibri" panose="020F0502020204030204" pitchFamily="34" charset="0"/>
            </a:endParaRPr>
          </a:p>
          <a:p>
            <a:pPr algn="just" eaLnBrk="1" hangingPunct="1">
              <a:lnSpc>
                <a:spcPct val="90000"/>
              </a:lnSpc>
            </a:pPr>
            <a:r>
              <a:rPr lang="en-US" altLang="pt-PT" sz="2400" dirty="0" smtClean="0">
                <a:latin typeface="Calibri" panose="020F0502020204030204" pitchFamily="34" charset="0"/>
              </a:rPr>
              <a:t>The use of multilevel modulations in modern wireless standards leads to </a:t>
            </a:r>
            <a:r>
              <a:rPr lang="en-US" altLang="pt-PT" sz="2400" b="1" dirty="0" smtClean="0">
                <a:latin typeface="Calibri" panose="020F0502020204030204" pitchFamily="34" charset="0"/>
              </a:rPr>
              <a:t>high peak-to-average power ratios </a:t>
            </a:r>
            <a:r>
              <a:rPr lang="en-US" altLang="pt-PT" sz="2400" dirty="0" smtClean="0">
                <a:latin typeface="Calibri" panose="020F0502020204030204" pitchFamily="34" charset="0"/>
              </a:rPr>
              <a:t>and further drives the costs of </a:t>
            </a:r>
            <a:r>
              <a:rPr lang="en-US" altLang="pt-PT" sz="2400" b="1" dirty="0" smtClean="0">
                <a:latin typeface="Calibri" panose="020F0502020204030204" pitchFamily="34" charset="0"/>
              </a:rPr>
              <a:t>power amplifiers</a:t>
            </a:r>
            <a:r>
              <a:rPr lang="en-US" altLang="pt-PT" sz="2400" dirty="0" smtClean="0">
                <a:latin typeface="Calibri" panose="020F0502020204030204" pitchFamily="34" charset="0"/>
              </a:rPr>
              <a:t> while reducing their efficiency.</a:t>
            </a:r>
          </a:p>
        </p:txBody>
      </p:sp>
    </p:spTree>
    <p:extLst>
      <p:ext uri="{BB962C8B-B14F-4D97-AF65-F5344CB8AC3E}">
        <p14:creationId xmlns:p14="http://schemas.microsoft.com/office/powerpoint/2010/main" val="3295336640"/>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560" y="332011"/>
            <a:ext cx="7772400" cy="720725"/>
          </a:xfrm>
        </p:spPr>
        <p:txBody>
          <a:bodyPr/>
          <a:lstStyle/>
          <a:p>
            <a:pPr eaLnBrk="1" hangingPunct="1"/>
            <a:r>
              <a:rPr lang="pt-PT" sz="4000" dirty="0"/>
              <a:t>MISO </a:t>
            </a:r>
            <a:r>
              <a:rPr lang="pt-PT" sz="4000" dirty="0" err="1"/>
              <a:t>System</a:t>
            </a:r>
            <a:r>
              <a:rPr lang="pt-PT" sz="4000" dirty="0"/>
              <a:t> </a:t>
            </a:r>
            <a:r>
              <a:rPr lang="pt-PT" sz="4000" dirty="0" err="1"/>
              <a:t>specified</a:t>
            </a:r>
            <a:r>
              <a:rPr lang="pt-PT" sz="4000" dirty="0"/>
              <a:t> for </a:t>
            </a:r>
            <a:r>
              <a:rPr lang="pt-PT" sz="4000" dirty="0" err="1"/>
              <a:t>Directivity</a:t>
            </a:r>
            <a:endParaRPr lang="en-US" altLang="pt-PT" sz="4000" dirty="0" smtClean="0">
              <a:latin typeface="Calibri" panose="020F0502020204030204" pitchFamily="34" charset="0"/>
            </a:endParaRPr>
          </a:p>
        </p:txBody>
      </p:sp>
      <p:sp>
        <p:nvSpPr>
          <p:cNvPr id="19459" name="Rectangle 3"/>
          <p:cNvSpPr>
            <a:spLocks noGrp="1" noChangeArrowheads="1"/>
          </p:cNvSpPr>
          <p:nvPr>
            <p:ph type="body" idx="1"/>
          </p:nvPr>
        </p:nvSpPr>
        <p:spPr>
          <a:xfrm>
            <a:off x="228600" y="1628800"/>
            <a:ext cx="8640763" cy="4114800"/>
          </a:xfrm>
        </p:spPr>
        <p:txBody>
          <a:bodyPr/>
          <a:lstStyle/>
          <a:p>
            <a:pPr algn="just" eaLnBrk="1" hangingPunct="1">
              <a:lnSpc>
                <a:spcPct val="90000"/>
              </a:lnSpc>
            </a:pPr>
            <a:endParaRPr lang="en-US" altLang="pt-PT" sz="2400" dirty="0" smtClean="0">
              <a:latin typeface="Calibri" panose="020F0502020204030204" pitchFamily="34" charset="0"/>
            </a:endParaRPr>
          </a:p>
          <a:p>
            <a:pPr algn="just" eaLnBrk="1" hangingPunct="1">
              <a:lnSpc>
                <a:spcPct val="90000"/>
              </a:lnSpc>
            </a:pPr>
            <a:r>
              <a:rPr lang="en-US" altLang="pt-PT" sz="2400" b="1" dirty="0" smtClean="0">
                <a:latin typeface="Calibri" panose="020F0502020204030204" pitchFamily="34" charset="0"/>
              </a:rPr>
              <a:t>Power efficiency </a:t>
            </a:r>
            <a:r>
              <a:rPr lang="en-US" altLang="pt-PT" sz="2400" dirty="0" smtClean="0">
                <a:latin typeface="Calibri" panose="020F0502020204030204" pitchFamily="34" charset="0"/>
              </a:rPr>
              <a:t>on </a:t>
            </a:r>
            <a:r>
              <a:rPr lang="en-US" altLang="pt-PT" sz="2400" b="1" dirty="0" smtClean="0">
                <a:latin typeface="Calibri" panose="020F0502020204030204" pitchFamily="34" charset="0"/>
              </a:rPr>
              <a:t>Amplification</a:t>
            </a:r>
            <a:r>
              <a:rPr lang="en-US" altLang="pt-PT" sz="2400" dirty="0" smtClean="0">
                <a:latin typeface="Calibri" panose="020F0502020204030204" pitchFamily="34" charset="0"/>
              </a:rPr>
              <a:t> can be improved, due to the fact that </a:t>
            </a:r>
            <a:r>
              <a:rPr lang="en-US" altLang="pt-PT" sz="2400" b="1" dirty="0" smtClean="0">
                <a:latin typeface="Calibri" panose="020F0502020204030204" pitchFamily="34" charset="0"/>
              </a:rPr>
              <a:t>constellations are decomposed </a:t>
            </a:r>
            <a:r>
              <a:rPr lang="en-US" altLang="pt-PT" sz="2400" dirty="0" smtClean="0">
                <a:latin typeface="Calibri" panose="020F0502020204030204" pitchFamily="34" charset="0"/>
              </a:rPr>
              <a:t>into several BPSK (Bi Phase Shift Keying) or QPSK components (</a:t>
            </a:r>
            <a:r>
              <a:rPr lang="en-US" altLang="pt-PT" sz="2400" dirty="0" err="1" smtClean="0">
                <a:latin typeface="Calibri" panose="020F0502020204030204" pitchFamily="34" charset="0"/>
              </a:rPr>
              <a:t>Quadri</a:t>
            </a:r>
            <a:r>
              <a:rPr lang="en-US" altLang="pt-PT" sz="2400" dirty="0" smtClean="0">
                <a:latin typeface="Calibri" panose="020F0502020204030204" pitchFamily="34" charset="0"/>
              </a:rPr>
              <a:t>-Phase Shift Keying), being </a:t>
            </a:r>
            <a:r>
              <a:rPr lang="en-US" altLang="pt-PT" sz="2400" b="1" dirty="0" smtClean="0">
                <a:latin typeface="Calibri" panose="020F0502020204030204" pitchFamily="34" charset="0"/>
              </a:rPr>
              <a:t>each one separately amplified and transmitted independently by an antenna</a:t>
            </a:r>
            <a:endParaRPr lang="en-US" altLang="pt-PT" sz="2400" dirty="0" smtClean="0">
              <a:latin typeface="Calibri" panose="020F0502020204030204" pitchFamily="34" charset="0"/>
            </a:endParaRPr>
          </a:p>
          <a:p>
            <a:pPr algn="just" eaLnBrk="1" hangingPunct="1">
              <a:lnSpc>
                <a:spcPct val="90000"/>
              </a:lnSpc>
            </a:pPr>
            <a:endParaRPr lang="en-US" altLang="pt-PT" sz="2400" dirty="0" smtClean="0">
              <a:latin typeface="Calibri" panose="020F0502020204030204" pitchFamily="34" charset="0"/>
            </a:endParaRPr>
          </a:p>
          <a:p>
            <a:pPr algn="just" eaLnBrk="1" hangingPunct="1">
              <a:lnSpc>
                <a:spcPct val="90000"/>
              </a:lnSpc>
            </a:pPr>
            <a:r>
              <a:rPr lang="en-US" altLang="pt-PT" sz="2400" dirty="0" smtClean="0">
                <a:latin typeface="Calibri" panose="020F0502020204030204" pitchFamily="34" charset="0"/>
              </a:rPr>
              <a:t>Several users can coexist since </a:t>
            </a:r>
            <a:r>
              <a:rPr lang="en-US" altLang="pt-PT" sz="2400" b="1" dirty="0" smtClean="0">
                <a:latin typeface="Calibri" panose="020F0502020204030204" pitchFamily="34" charset="0"/>
              </a:rPr>
              <a:t>each user must know the configuration parameters associated to the constellation configuration</a:t>
            </a:r>
            <a:r>
              <a:rPr lang="en-US" altLang="pt-PT" sz="2400" dirty="0" smtClean="0">
                <a:latin typeface="Calibri" panose="020F0502020204030204" pitchFamily="34" charset="0"/>
              </a:rPr>
              <a:t>, i.e., the direction in which the constellation is optimized, </a:t>
            </a:r>
            <a:r>
              <a:rPr lang="en-US" altLang="pt-PT" sz="2400" b="1" dirty="0" smtClean="0">
                <a:latin typeface="Calibri" panose="020F0502020204030204" pitchFamily="34" charset="0"/>
              </a:rPr>
              <a:t>otherwise receives a degenerated constellation </a:t>
            </a:r>
            <a:r>
              <a:rPr lang="en-US" altLang="pt-PT" sz="2400" dirty="0" smtClean="0">
                <a:latin typeface="Calibri" panose="020F0502020204030204" pitchFamily="34" charset="0"/>
              </a:rPr>
              <a:t>with useless data</a:t>
            </a:r>
          </a:p>
          <a:p>
            <a:pPr algn="just" eaLnBrk="1" hangingPunct="1">
              <a:lnSpc>
                <a:spcPct val="90000"/>
              </a:lnSpc>
            </a:pPr>
            <a:endParaRPr lang="en-US" altLang="pt-PT" sz="2400" dirty="0" smtClean="0">
              <a:latin typeface="Calibri" panose="020F0502020204030204" pitchFamily="34" charset="0"/>
            </a:endParaRPr>
          </a:p>
        </p:txBody>
      </p:sp>
    </p:spTree>
    <p:extLst>
      <p:ext uri="{BB962C8B-B14F-4D97-AF65-F5344CB8AC3E}">
        <p14:creationId xmlns:p14="http://schemas.microsoft.com/office/powerpoint/2010/main" val="1769536592"/>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552" y="476672"/>
            <a:ext cx="7772400" cy="658813"/>
          </a:xfrm>
        </p:spPr>
        <p:txBody>
          <a:bodyPr/>
          <a:lstStyle/>
          <a:p>
            <a:pPr eaLnBrk="1" hangingPunct="1"/>
            <a:r>
              <a:rPr lang="pt-PT" sz="4000" dirty="0"/>
              <a:t>MISO </a:t>
            </a:r>
            <a:r>
              <a:rPr lang="pt-PT" sz="4000" dirty="0" err="1"/>
              <a:t>System</a:t>
            </a:r>
            <a:r>
              <a:rPr lang="pt-PT" sz="4000" dirty="0"/>
              <a:t> </a:t>
            </a:r>
            <a:r>
              <a:rPr lang="pt-PT" sz="4000" dirty="0" err="1"/>
              <a:t>specified</a:t>
            </a:r>
            <a:r>
              <a:rPr lang="pt-PT" sz="4000" dirty="0"/>
              <a:t> for </a:t>
            </a:r>
            <a:r>
              <a:rPr lang="pt-PT" sz="4000" dirty="0" err="1"/>
              <a:t>Directivity</a:t>
            </a:r>
            <a:endParaRPr lang="en-US" altLang="pt-PT" sz="4000" dirty="0" smtClean="0">
              <a:latin typeface="Calibri" panose="020F0502020204030204" pitchFamily="34" charset="0"/>
            </a:endParaRPr>
          </a:p>
        </p:txBody>
      </p:sp>
      <p:sp>
        <p:nvSpPr>
          <p:cNvPr id="20483" name="Rectangle 3"/>
          <p:cNvSpPr>
            <a:spLocks noGrp="1" noChangeArrowheads="1"/>
          </p:cNvSpPr>
          <p:nvPr>
            <p:ph type="body" idx="1"/>
          </p:nvPr>
        </p:nvSpPr>
        <p:spPr>
          <a:xfrm>
            <a:off x="467544" y="1772816"/>
            <a:ext cx="8208912" cy="4114800"/>
          </a:xfrm>
        </p:spPr>
        <p:txBody>
          <a:bodyPr/>
          <a:lstStyle/>
          <a:p>
            <a:pPr algn="just" eaLnBrk="1" hangingPunct="1">
              <a:lnSpc>
                <a:spcPct val="90000"/>
              </a:lnSpc>
            </a:pPr>
            <a:r>
              <a:rPr lang="en-US" altLang="pt-PT" sz="2400" dirty="0">
                <a:latin typeface="Calibri" panose="020F0502020204030204" pitchFamily="34" charset="0"/>
              </a:rPr>
              <a:t>FDE (Frequency-Domain Equalization) techniques </a:t>
            </a:r>
            <a:r>
              <a:rPr lang="en-US" altLang="pt-PT" sz="2400" dirty="0" smtClean="0">
                <a:latin typeface="Calibri" panose="020F0502020204030204" pitchFamily="34" charset="0"/>
              </a:rPr>
              <a:t>are suitable </a:t>
            </a:r>
            <a:r>
              <a:rPr lang="en-US" altLang="pt-PT" sz="2400" dirty="0">
                <a:latin typeface="Calibri" panose="020F0502020204030204" pitchFamily="34" charset="0"/>
              </a:rPr>
              <a:t>for time-dispersive </a:t>
            </a:r>
            <a:r>
              <a:rPr lang="en-US" altLang="pt-PT" sz="2400" dirty="0" smtClean="0">
                <a:latin typeface="Calibri" panose="020F0502020204030204" pitchFamily="34" charset="0"/>
              </a:rPr>
              <a:t>channels, namely the SC-FDE (Single Carrier – Frequency Domain Equalization) </a:t>
            </a:r>
            <a:r>
              <a:rPr lang="en-US" altLang="pt-PT" sz="2400" dirty="0">
                <a:latin typeface="Calibri" panose="020F0502020204030204" pitchFamily="34" charset="0"/>
              </a:rPr>
              <a:t>with multilevel </a:t>
            </a:r>
            <a:r>
              <a:rPr lang="en-US" altLang="pt-PT" sz="2400" dirty="0" smtClean="0">
                <a:latin typeface="Calibri" panose="020F0502020204030204" pitchFamily="34" charset="0"/>
              </a:rPr>
              <a:t>modulations.</a:t>
            </a:r>
          </a:p>
          <a:p>
            <a:pPr lvl="1" algn="just" eaLnBrk="1" hangingPunct="1">
              <a:lnSpc>
                <a:spcPct val="90000"/>
              </a:lnSpc>
            </a:pPr>
            <a:r>
              <a:rPr lang="en-US" altLang="pt-PT" sz="2000" dirty="0" smtClean="0">
                <a:latin typeface="Calibri" panose="020F0502020204030204" pitchFamily="34" charset="0"/>
              </a:rPr>
              <a:t>This leads to </a:t>
            </a:r>
            <a:r>
              <a:rPr lang="en-US" altLang="pt-PT" sz="2000" dirty="0">
                <a:latin typeface="Calibri" panose="020F0502020204030204" pitchFamily="34" charset="0"/>
              </a:rPr>
              <a:t>lower envelope fluctuations =&gt; efficient power amplification (OFDM signals present high envelope fluctuations)</a:t>
            </a:r>
          </a:p>
          <a:p>
            <a:pPr algn="just" eaLnBrk="1" hangingPunct="1">
              <a:lnSpc>
                <a:spcPct val="90000"/>
              </a:lnSpc>
            </a:pPr>
            <a:endParaRPr lang="en-US" altLang="pt-PT" sz="2400" dirty="0" smtClean="0">
              <a:latin typeface="Calibri" panose="020F0502020204030204" pitchFamily="34" charset="0"/>
            </a:endParaRPr>
          </a:p>
          <a:p>
            <a:pPr algn="just" eaLnBrk="1" hangingPunct="1">
              <a:lnSpc>
                <a:spcPct val="90000"/>
              </a:lnSpc>
            </a:pPr>
            <a:endParaRPr lang="en-US" altLang="pt-PT" sz="2400" dirty="0">
              <a:latin typeface="Calibri" panose="020F0502020204030204" pitchFamily="34" charset="0"/>
            </a:endParaRPr>
          </a:p>
          <a:p>
            <a:pPr algn="just" eaLnBrk="1" hangingPunct="1">
              <a:lnSpc>
                <a:spcPct val="90000"/>
              </a:lnSpc>
            </a:pPr>
            <a:r>
              <a:rPr lang="en-US" altLang="pt-PT" sz="2400" dirty="0" smtClean="0">
                <a:latin typeface="Calibri" panose="020F0502020204030204" pitchFamily="34" charset="0"/>
              </a:rPr>
              <a:t>IB-DFE receiver (Iterative Block Decision Feedback Equalization) are suitable for SC-FDE with multilevel modulations</a:t>
            </a:r>
          </a:p>
        </p:txBody>
      </p:sp>
    </p:spTree>
    <p:extLst>
      <p:ext uri="{BB962C8B-B14F-4D97-AF65-F5344CB8AC3E}">
        <p14:creationId xmlns:p14="http://schemas.microsoft.com/office/powerpoint/2010/main" val="729849833"/>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5"/>
          <p:cNvSpPr>
            <a:spLocks noGrp="1"/>
          </p:cNvSpPr>
          <p:nvPr>
            <p:ph idx="1"/>
          </p:nvPr>
        </p:nvSpPr>
        <p:spPr>
          <a:xfrm>
            <a:off x="533400" y="1993900"/>
            <a:ext cx="8153400" cy="4495800"/>
          </a:xfrm>
        </p:spPr>
        <p:txBody>
          <a:bodyPr/>
          <a:lstStyle/>
          <a:p>
            <a:pPr algn="just"/>
            <a:r>
              <a:rPr lang="en-US" altLang="pt-PT" sz="2000" dirty="0" smtClean="0">
                <a:latin typeface="Calibri" panose="020F0502020204030204" pitchFamily="34" charset="0"/>
              </a:rPr>
              <a:t>The constellation symbols can be expressed as a function of the corresponding bits as follows</a:t>
            </a:r>
            <a:r>
              <a:rPr lang="en-US" altLang="pt-PT" sz="2400" dirty="0" smtClean="0">
                <a:latin typeface="Calibri" panose="020F0502020204030204" pitchFamily="34" charset="0"/>
              </a:rPr>
              <a:t>: </a:t>
            </a:r>
          </a:p>
          <a:p>
            <a:pPr>
              <a:buFontTx/>
              <a:buNone/>
            </a:pPr>
            <a:r>
              <a:rPr lang="en-US" altLang="pt-PT" sz="1800" dirty="0" smtClean="0"/>
              <a:t>	 </a:t>
            </a:r>
          </a:p>
          <a:p>
            <a:endParaRPr lang="en-US" altLang="pt-PT" sz="1800" dirty="0" smtClean="0"/>
          </a:p>
          <a:p>
            <a:pPr>
              <a:buFontTx/>
              <a:buNone/>
            </a:pPr>
            <a:r>
              <a:rPr lang="pt-BR" altLang="pt-PT" sz="1800" dirty="0" smtClean="0"/>
              <a:t>	</a:t>
            </a:r>
            <a:r>
              <a:rPr lang="pt-BR" altLang="pt-PT" sz="2000" dirty="0" smtClean="0">
                <a:latin typeface="Calibri" panose="020F0502020204030204" pitchFamily="34" charset="0"/>
              </a:rPr>
              <a:t>for each            .</a:t>
            </a:r>
          </a:p>
          <a:p>
            <a:pPr>
              <a:buFontTx/>
              <a:buNone/>
            </a:pPr>
            <a:endParaRPr lang="en-US" altLang="pt-PT" sz="2000" dirty="0" smtClean="0">
              <a:latin typeface="Calibri" panose="020F0502020204030204" pitchFamily="34" charset="0"/>
            </a:endParaRPr>
          </a:p>
          <a:p>
            <a:pPr>
              <a:buFontTx/>
              <a:buNone/>
            </a:pPr>
            <a:r>
              <a:rPr lang="pt-BR" altLang="pt-PT" sz="2000" dirty="0" smtClean="0">
                <a:latin typeface="Calibri" panose="020F0502020204030204" pitchFamily="34" charset="0"/>
              </a:rPr>
              <a:t>                                 is the binary representation of </a:t>
            </a:r>
            <a:r>
              <a:rPr lang="pt-BR" altLang="pt-PT" sz="2000" i="1" dirty="0" smtClean="0">
                <a:latin typeface="Calibri" panose="020F0502020204030204" pitchFamily="34" charset="0"/>
              </a:rPr>
              <a:t>i</a:t>
            </a:r>
            <a:endParaRPr lang="en-US" altLang="pt-PT" sz="2000" i="1" dirty="0" smtClean="0">
              <a:latin typeface="Calibri" panose="020F0502020204030204" pitchFamily="34" charset="0"/>
            </a:endParaRPr>
          </a:p>
          <a:p>
            <a:endParaRPr lang="en-US" altLang="pt-PT" sz="1800" dirty="0" smtClean="0"/>
          </a:p>
          <a:p>
            <a:endParaRPr lang="en-US" altLang="pt-PT" sz="1800" dirty="0" smtClean="0"/>
          </a:p>
        </p:txBody>
      </p:sp>
      <p:sp>
        <p:nvSpPr>
          <p:cNvPr id="23555" name="Title 4"/>
          <p:cNvSpPr>
            <a:spLocks noGrp="1"/>
          </p:cNvSpPr>
          <p:nvPr>
            <p:ph type="title"/>
          </p:nvPr>
        </p:nvSpPr>
        <p:spPr>
          <a:xfrm>
            <a:off x="838200" y="228600"/>
            <a:ext cx="7391400" cy="1143000"/>
          </a:xfrm>
        </p:spPr>
        <p:txBody>
          <a:bodyPr lIns="91435" tIns="45718" rIns="91435" bIns="45718" anchor="t"/>
          <a:lstStyle/>
          <a:p>
            <a:r>
              <a:rPr lang="pt-BR" altLang="pt-PT" sz="4000" smtClean="0">
                <a:latin typeface="Calibri" panose="020F0502020204030204" pitchFamily="34" charset="0"/>
              </a:rPr>
              <a:t>Multilevel constellations</a:t>
            </a:r>
            <a:endParaRPr lang="en-US" altLang="pt-PT" sz="4000" smtClean="0">
              <a:latin typeface="Calibri" panose="020F0502020204030204" pitchFamily="34" charset="0"/>
            </a:endParaRPr>
          </a:p>
        </p:txBody>
      </p:sp>
      <p:sp>
        <p:nvSpPr>
          <p:cNvPr id="23556" name="Rectangle 71"/>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graphicFrame>
        <p:nvGraphicFramePr>
          <p:cNvPr id="23557" name="Object 70"/>
          <p:cNvGraphicFramePr>
            <a:graphicFrameLocks noChangeAspect="1"/>
          </p:cNvGraphicFramePr>
          <p:nvPr/>
        </p:nvGraphicFramePr>
        <p:xfrm>
          <a:off x="838200" y="2984500"/>
          <a:ext cx="4511675" cy="381000"/>
        </p:xfrm>
        <a:graphic>
          <a:graphicData uri="http://schemas.openxmlformats.org/presentationml/2006/ole">
            <mc:AlternateContent xmlns:mc="http://schemas.openxmlformats.org/markup-compatibility/2006">
              <mc:Choice xmlns:v="urn:schemas-microsoft-com:vml" Requires="v">
                <p:oleObj spid="_x0000_s50570" name="Equation" r:id="rId4" imgW="2819400" imgH="241300" progId="Equation.3">
                  <p:embed/>
                </p:oleObj>
              </mc:Choice>
              <mc:Fallback>
                <p:oleObj name="Equation" r:id="rId4" imgW="2819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84500"/>
                        <a:ext cx="4511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8" name="Rectangle 73"/>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graphicFrame>
        <p:nvGraphicFramePr>
          <p:cNvPr id="23559" name="Object 72"/>
          <p:cNvGraphicFramePr>
            <a:graphicFrameLocks noChangeAspect="1"/>
          </p:cNvGraphicFramePr>
          <p:nvPr/>
        </p:nvGraphicFramePr>
        <p:xfrm>
          <a:off x="5334000" y="2832100"/>
          <a:ext cx="1757363" cy="650875"/>
        </p:xfrm>
        <a:graphic>
          <a:graphicData uri="http://schemas.openxmlformats.org/presentationml/2006/ole">
            <mc:AlternateContent xmlns:mc="http://schemas.openxmlformats.org/markup-compatibility/2006">
              <mc:Choice xmlns:v="urn:schemas-microsoft-com:vml" Requires="v">
                <p:oleObj spid="_x0000_s50571" name="Equation" r:id="rId6" imgW="1205977" imgH="444307" progId="Equation.3">
                  <p:embed/>
                </p:oleObj>
              </mc:Choice>
              <mc:Fallback>
                <p:oleObj name="Equation" r:id="rId6" imgW="1205977" imgH="44430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832100"/>
                        <a:ext cx="17573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0" name="Rectangle 75"/>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graphicFrame>
        <p:nvGraphicFramePr>
          <p:cNvPr id="23561" name="Object 74"/>
          <p:cNvGraphicFramePr>
            <a:graphicFrameLocks noChangeAspect="1"/>
          </p:cNvGraphicFramePr>
          <p:nvPr/>
        </p:nvGraphicFramePr>
        <p:xfrm>
          <a:off x="1981200" y="3441700"/>
          <a:ext cx="666750" cy="355600"/>
        </p:xfrm>
        <a:graphic>
          <a:graphicData uri="http://schemas.openxmlformats.org/presentationml/2006/ole">
            <mc:AlternateContent xmlns:mc="http://schemas.openxmlformats.org/markup-compatibility/2006">
              <mc:Choice xmlns:v="urn:schemas-microsoft-com:vml" Requires="v">
                <p:oleObj spid="_x0000_s50572" name="Equation" r:id="rId8" imgW="431613" imgH="228501" progId="Equation.3">
                  <p:embed/>
                </p:oleObj>
              </mc:Choice>
              <mc:Fallback>
                <p:oleObj name="Equation" r:id="rId8" imgW="431613"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441700"/>
                        <a:ext cx="6667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2" name="Rectangle 77"/>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graphicFrame>
        <p:nvGraphicFramePr>
          <p:cNvPr id="23563" name="Object 76"/>
          <p:cNvGraphicFramePr>
            <a:graphicFrameLocks noChangeAspect="1"/>
          </p:cNvGraphicFramePr>
          <p:nvPr/>
        </p:nvGraphicFramePr>
        <p:xfrm>
          <a:off x="838200" y="4203700"/>
          <a:ext cx="1658938" cy="314325"/>
        </p:xfrm>
        <a:graphic>
          <a:graphicData uri="http://schemas.openxmlformats.org/presentationml/2006/ole">
            <mc:AlternateContent xmlns:mc="http://schemas.openxmlformats.org/markup-compatibility/2006">
              <mc:Choice xmlns:v="urn:schemas-microsoft-com:vml" Requires="v">
                <p:oleObj spid="_x0000_s50573" name="Equation" r:id="rId10" imgW="1257300" imgH="241300" progId="Equation.3">
                  <p:embed/>
                </p:oleObj>
              </mc:Choice>
              <mc:Fallback>
                <p:oleObj name="Equation" r:id="rId10" imgW="12573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203700"/>
                        <a:ext cx="16589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4" name="Rectangle 7"/>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graphicFrame>
        <p:nvGraphicFramePr>
          <p:cNvPr id="23565" name="Object 6"/>
          <p:cNvGraphicFramePr>
            <a:graphicFrameLocks noChangeAspect="1"/>
          </p:cNvGraphicFramePr>
          <p:nvPr/>
        </p:nvGraphicFramePr>
        <p:xfrm>
          <a:off x="7315200" y="2984500"/>
          <a:ext cx="1577975" cy="390525"/>
        </p:xfrm>
        <a:graphic>
          <a:graphicData uri="http://schemas.openxmlformats.org/presentationml/2006/ole">
            <mc:AlternateContent xmlns:mc="http://schemas.openxmlformats.org/markup-compatibility/2006">
              <mc:Choice xmlns:v="urn:schemas-microsoft-com:vml" Requires="v">
                <p:oleObj spid="_x0000_s50574" name="Equation" r:id="rId12" imgW="965200" imgH="241300" progId="Equation.3">
                  <p:embed/>
                </p:oleObj>
              </mc:Choice>
              <mc:Fallback>
                <p:oleObj name="Equation" r:id="rId12" imgW="9652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2984500"/>
                        <a:ext cx="1577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6" name="Object 10"/>
          <p:cNvGraphicFramePr>
            <a:graphicFrameLocks noChangeAspect="1"/>
          </p:cNvGraphicFramePr>
          <p:nvPr/>
        </p:nvGraphicFramePr>
        <p:xfrm>
          <a:off x="1323975" y="4908550"/>
          <a:ext cx="1143000" cy="428625"/>
        </p:xfrm>
        <a:graphic>
          <a:graphicData uri="http://schemas.openxmlformats.org/presentationml/2006/ole">
            <mc:AlternateContent xmlns:mc="http://schemas.openxmlformats.org/markup-compatibility/2006">
              <mc:Choice xmlns:v="urn:schemas-microsoft-com:vml" Requires="v">
                <p:oleObj spid="_x0000_s50575" name="Equation" r:id="rId14" imgW="533169" imgH="203112" progId="Equation.3">
                  <p:embed/>
                </p:oleObj>
              </mc:Choice>
              <mc:Fallback>
                <p:oleObj name="Equation" r:id="rId14" imgW="533169" imgH="203112"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3975" y="4908550"/>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7" name="Object 9"/>
          <p:cNvGraphicFramePr>
            <a:graphicFrameLocks noChangeAspect="1"/>
          </p:cNvGraphicFramePr>
          <p:nvPr/>
        </p:nvGraphicFramePr>
        <p:xfrm>
          <a:off x="1333500" y="5661025"/>
          <a:ext cx="1782763" cy="400050"/>
        </p:xfrm>
        <a:graphic>
          <a:graphicData uri="http://schemas.openxmlformats.org/presentationml/2006/ole">
            <mc:AlternateContent xmlns:mc="http://schemas.openxmlformats.org/markup-compatibility/2006">
              <mc:Choice xmlns:v="urn:schemas-microsoft-com:vml" Requires="v">
                <p:oleObj spid="_x0000_s50576" name="Equation" r:id="rId16" imgW="1016000" imgH="228600" progId="Equation.3">
                  <p:embed/>
                </p:oleObj>
              </mc:Choice>
              <mc:Fallback>
                <p:oleObj name="Equation" r:id="rId16" imgW="10160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3500" y="5661025"/>
                        <a:ext cx="1782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8" name="Object 8"/>
          <p:cNvGraphicFramePr>
            <a:graphicFrameLocks noChangeAspect="1"/>
          </p:cNvGraphicFramePr>
          <p:nvPr/>
        </p:nvGraphicFramePr>
        <p:xfrm>
          <a:off x="3314700" y="5689600"/>
          <a:ext cx="1881188" cy="409575"/>
        </p:xfrm>
        <a:graphic>
          <a:graphicData uri="http://schemas.openxmlformats.org/presentationml/2006/ole">
            <mc:AlternateContent xmlns:mc="http://schemas.openxmlformats.org/markup-compatibility/2006">
              <mc:Choice xmlns:v="urn:schemas-microsoft-com:vml" Requires="v">
                <p:oleObj spid="_x0000_s50577" name="Equation" r:id="rId18" imgW="1180588" imgH="253890" progId="Equation.3">
                  <p:embed/>
                </p:oleObj>
              </mc:Choice>
              <mc:Fallback>
                <p:oleObj name="Equation" r:id="rId18" imgW="1180588" imgH="25389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14700" y="5689600"/>
                        <a:ext cx="18811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9" name="Rectangle 11"/>
          <p:cNvSpPr>
            <a:spLocks noChangeArrowheads="1"/>
          </p:cNvSpPr>
          <p:nvPr/>
        </p:nvSpPr>
        <p:spPr bwMode="auto">
          <a:xfrm>
            <a:off x="406109" y="4584700"/>
            <a:ext cx="437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indent="455613">
              <a:spcBef>
                <a:spcPct val="20000"/>
              </a:spcBef>
              <a:buChar char="•"/>
              <a:tabLst>
                <a:tab pos="3046413" algn="ctr"/>
                <a:tab pos="6030913" algn="r"/>
              </a:tabLst>
              <a:defRPr sz="3200">
                <a:solidFill>
                  <a:schemeClr val="tx1"/>
                </a:solidFill>
                <a:latin typeface="Times New Roman" panose="02020603050405020304" pitchFamily="18" charset="0"/>
              </a:defRPr>
            </a:lvl1pPr>
            <a:lvl2pPr marL="742950" indent="-285750">
              <a:spcBef>
                <a:spcPct val="20000"/>
              </a:spcBef>
              <a:buChar char="–"/>
              <a:tabLst>
                <a:tab pos="3046413" algn="ctr"/>
                <a:tab pos="6030913" algn="r"/>
              </a:tabLst>
              <a:defRPr sz="2800">
                <a:solidFill>
                  <a:schemeClr val="tx1"/>
                </a:solidFill>
                <a:latin typeface="Times New Roman" panose="02020603050405020304" pitchFamily="18" charset="0"/>
              </a:defRPr>
            </a:lvl2pPr>
            <a:lvl3pPr marL="1143000" indent="-228600">
              <a:spcBef>
                <a:spcPct val="20000"/>
              </a:spcBef>
              <a:buChar char="•"/>
              <a:tabLst>
                <a:tab pos="3046413" algn="ctr"/>
                <a:tab pos="6030913" algn="r"/>
              </a:tabLst>
              <a:defRPr sz="2400">
                <a:solidFill>
                  <a:schemeClr val="tx1"/>
                </a:solidFill>
                <a:latin typeface="Times New Roman" panose="02020603050405020304" pitchFamily="18" charset="0"/>
              </a:defRPr>
            </a:lvl3pPr>
            <a:lvl4pPr marL="1600200" indent="-228600">
              <a:spcBef>
                <a:spcPct val="20000"/>
              </a:spcBef>
              <a:buChar char="–"/>
              <a:tabLst>
                <a:tab pos="3046413" algn="ctr"/>
                <a:tab pos="6030913" algn="r"/>
              </a:tabLst>
              <a:defRPr sz="2000">
                <a:solidFill>
                  <a:schemeClr val="tx1"/>
                </a:solidFill>
                <a:latin typeface="Times New Roman" panose="02020603050405020304" pitchFamily="18" charset="0"/>
              </a:defRPr>
            </a:lvl4pPr>
            <a:lvl5pPr marL="2057400" indent="-228600">
              <a:spcBef>
                <a:spcPct val="20000"/>
              </a:spcBef>
              <a:buChar char="»"/>
              <a:tabLst>
                <a:tab pos="3046413" algn="ctr"/>
                <a:tab pos="60309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9pPr>
          </a:lstStyle>
          <a:p>
            <a:pPr>
              <a:spcBef>
                <a:spcPct val="0"/>
              </a:spcBef>
              <a:buFontTx/>
              <a:buNone/>
            </a:pPr>
            <a:r>
              <a:rPr lang="en-US" altLang="pt-PT" sz="2000" b="0" dirty="0">
                <a:latin typeface="Calibri" panose="020F0502020204030204" pitchFamily="34" charset="0"/>
                <a:cs typeface="+mn-cs"/>
              </a:rPr>
              <a:t>In matrix format we have </a:t>
            </a:r>
          </a:p>
          <a:p>
            <a:pPr>
              <a:spcBef>
                <a:spcPct val="0"/>
              </a:spcBef>
              <a:buFontTx/>
              <a:buNone/>
            </a:pPr>
            <a:r>
              <a:rPr lang="en-US" altLang="pt-PT" sz="2000" dirty="0">
                <a:latin typeface="Calibri" panose="020F0502020204030204" pitchFamily="34" charset="0"/>
                <a:ea typeface="Times New Roman" panose="02020603050405020304" pitchFamily="18" charset="0"/>
                <a:cs typeface="Calibri" panose="020F0502020204030204" pitchFamily="34" charset="0"/>
              </a:rPr>
              <a:t>	</a:t>
            </a:r>
            <a:endParaRPr lang="en-US" altLang="pt-PT" sz="2000" dirty="0">
              <a:latin typeface="Calibri" panose="020F0502020204030204" pitchFamily="34" charset="0"/>
            </a:endParaRPr>
          </a:p>
        </p:txBody>
      </p:sp>
      <p:sp>
        <p:nvSpPr>
          <p:cNvPr id="23570" name="Rectangle 14"/>
          <p:cNvSpPr>
            <a:spLocks noChangeArrowheads="1"/>
          </p:cNvSpPr>
          <p:nvPr/>
        </p:nvSpPr>
        <p:spPr bwMode="auto">
          <a:xfrm>
            <a:off x="0" y="1004888"/>
            <a:ext cx="258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t-PT" sz="1200">
                <a:ea typeface="Times New Roman" panose="02020603050405020304" pitchFamily="18" charset="0"/>
                <a:cs typeface="Calibri" panose="020F0502020204030204" pitchFamily="34" charset="0"/>
              </a:rPr>
              <a:t> </a:t>
            </a:r>
            <a:r>
              <a:rPr lang="en-US" altLang="pt-PT" sz="800">
                <a:ea typeface="Times New Roman" panose="02020603050405020304" pitchFamily="18" charset="0"/>
                <a:cs typeface="Calibri" panose="020F0502020204030204" pitchFamily="34" charset="0"/>
              </a:rPr>
              <a:t> </a:t>
            </a:r>
            <a:endParaRPr lang="en-US" altLang="pt-PT" sz="2400">
              <a:ea typeface="Times New Roman" panose="02020603050405020304" pitchFamily="18" charset="0"/>
              <a:cs typeface="Calibri" panose="020F0502020204030204" pitchFamily="34" charset="0"/>
            </a:endParaRPr>
          </a:p>
        </p:txBody>
      </p:sp>
      <p:sp>
        <p:nvSpPr>
          <p:cNvPr id="23571" name="Rectangle 11"/>
          <p:cNvSpPr>
            <a:spLocks noChangeArrowheads="1"/>
          </p:cNvSpPr>
          <p:nvPr/>
        </p:nvSpPr>
        <p:spPr bwMode="auto">
          <a:xfrm>
            <a:off x="461962" y="5270500"/>
            <a:ext cx="43719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indent="455613">
              <a:spcBef>
                <a:spcPct val="20000"/>
              </a:spcBef>
              <a:buChar char="•"/>
              <a:tabLst>
                <a:tab pos="3046413" algn="ctr"/>
                <a:tab pos="6030913" algn="r"/>
              </a:tabLst>
              <a:defRPr sz="3200">
                <a:solidFill>
                  <a:schemeClr val="tx1"/>
                </a:solidFill>
                <a:latin typeface="Times New Roman" panose="02020603050405020304" pitchFamily="18" charset="0"/>
              </a:defRPr>
            </a:lvl1pPr>
            <a:lvl2pPr marL="742950" indent="-285750">
              <a:spcBef>
                <a:spcPct val="20000"/>
              </a:spcBef>
              <a:buChar char="–"/>
              <a:tabLst>
                <a:tab pos="3046413" algn="ctr"/>
                <a:tab pos="6030913" algn="r"/>
              </a:tabLst>
              <a:defRPr sz="2800">
                <a:solidFill>
                  <a:schemeClr val="tx1"/>
                </a:solidFill>
                <a:latin typeface="Times New Roman" panose="02020603050405020304" pitchFamily="18" charset="0"/>
              </a:defRPr>
            </a:lvl2pPr>
            <a:lvl3pPr marL="1143000" indent="-228600">
              <a:spcBef>
                <a:spcPct val="20000"/>
              </a:spcBef>
              <a:buChar char="•"/>
              <a:tabLst>
                <a:tab pos="3046413" algn="ctr"/>
                <a:tab pos="6030913" algn="r"/>
              </a:tabLst>
              <a:defRPr sz="2400">
                <a:solidFill>
                  <a:schemeClr val="tx1"/>
                </a:solidFill>
                <a:latin typeface="Times New Roman" panose="02020603050405020304" pitchFamily="18" charset="0"/>
              </a:defRPr>
            </a:lvl3pPr>
            <a:lvl4pPr marL="1600200" indent="-228600">
              <a:spcBef>
                <a:spcPct val="20000"/>
              </a:spcBef>
              <a:buChar char="–"/>
              <a:tabLst>
                <a:tab pos="3046413" algn="ctr"/>
                <a:tab pos="6030913" algn="r"/>
              </a:tabLst>
              <a:defRPr sz="2000">
                <a:solidFill>
                  <a:schemeClr val="tx1"/>
                </a:solidFill>
                <a:latin typeface="Times New Roman" panose="02020603050405020304" pitchFamily="18" charset="0"/>
              </a:defRPr>
            </a:lvl4pPr>
            <a:lvl5pPr marL="2057400" indent="-228600">
              <a:spcBef>
                <a:spcPct val="20000"/>
              </a:spcBef>
              <a:buChar char="»"/>
              <a:tabLst>
                <a:tab pos="3046413" algn="ctr"/>
                <a:tab pos="60309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046413" algn="ctr"/>
                <a:tab pos="6030913" algn="r"/>
              </a:tabLst>
              <a:defRPr sz="2000">
                <a:solidFill>
                  <a:schemeClr val="tx1"/>
                </a:solidFill>
                <a:latin typeface="Times New Roman" panose="02020603050405020304" pitchFamily="18" charset="0"/>
              </a:defRPr>
            </a:lvl9pPr>
          </a:lstStyle>
          <a:p>
            <a:pPr>
              <a:spcBef>
                <a:spcPct val="0"/>
              </a:spcBef>
              <a:buFontTx/>
              <a:buNone/>
            </a:pPr>
            <a:r>
              <a:rPr lang="en-US" altLang="pt-PT" sz="1800" b="0" dirty="0">
                <a:latin typeface="Arial" panose="020B0604020202020204" pitchFamily="34" charset="0"/>
                <a:ea typeface="Times New Roman" panose="02020603050405020304" pitchFamily="18" charset="0"/>
                <a:cs typeface="Arial" panose="020B0604020202020204" pitchFamily="34" charset="0"/>
              </a:rPr>
              <a:t>where </a:t>
            </a:r>
          </a:p>
          <a:p>
            <a:pPr>
              <a:spcBef>
                <a:spcPct val="0"/>
              </a:spcBef>
              <a:buFontTx/>
              <a:buNone/>
            </a:pPr>
            <a:r>
              <a:rPr lang="en-US" altLang="pt-PT" sz="1200" dirty="0">
                <a:ea typeface="Times New Roman" panose="02020603050405020304" pitchFamily="18" charset="0"/>
                <a:cs typeface="Calibri" panose="020F0502020204030204" pitchFamily="34" charset="0"/>
              </a:rPr>
              <a:t>	</a:t>
            </a:r>
            <a:endParaRPr lang="en-US" altLang="pt-PT" sz="2400" dirty="0"/>
          </a:p>
        </p:txBody>
      </p:sp>
    </p:spTree>
    <p:extLst>
      <p:ext uri="{BB962C8B-B14F-4D97-AF65-F5344CB8AC3E}">
        <p14:creationId xmlns:p14="http://schemas.microsoft.com/office/powerpoint/2010/main" val="338468077"/>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p:cNvSpPr>
            <a:spLocks noGrp="1"/>
          </p:cNvSpPr>
          <p:nvPr>
            <p:ph idx="1"/>
          </p:nvPr>
        </p:nvSpPr>
        <p:spPr>
          <a:xfrm>
            <a:off x="685800" y="1700213"/>
            <a:ext cx="7772400" cy="4114800"/>
          </a:xfrm>
        </p:spPr>
        <p:txBody>
          <a:bodyPr/>
          <a:lstStyle/>
          <a:p>
            <a:r>
              <a:rPr lang="en-US" altLang="pt-PT" sz="2000" dirty="0" smtClean="0">
                <a:latin typeface="Calibri" panose="020F0502020204030204" pitchFamily="34" charset="0"/>
              </a:rPr>
              <a:t>Examples: </a:t>
            </a:r>
          </a:p>
          <a:p>
            <a:pPr>
              <a:buFontTx/>
              <a:buNone/>
            </a:pPr>
            <a:r>
              <a:rPr lang="en-US" altLang="pt-PT" sz="2000" dirty="0" smtClean="0">
                <a:latin typeface="Calibri" panose="020F0502020204030204" pitchFamily="34" charset="0"/>
              </a:rPr>
              <a:t>	 optimal 16-Voronoi constellation (linear)</a:t>
            </a:r>
          </a:p>
          <a:p>
            <a:endParaRPr lang="pt-BR" altLang="pt-PT" sz="2000" dirty="0" smtClean="0">
              <a:latin typeface="Calibri" panose="020F0502020204030204" pitchFamily="34" charset="0"/>
            </a:endParaRPr>
          </a:p>
          <a:p>
            <a:endParaRPr lang="pt-BR" altLang="pt-PT" sz="2000" dirty="0" smtClean="0">
              <a:latin typeface="Calibri" panose="020F0502020204030204" pitchFamily="34" charset="0"/>
            </a:endParaRPr>
          </a:p>
          <a:p>
            <a:endParaRPr lang="pt-BR" altLang="pt-PT" sz="2000" dirty="0" smtClean="0">
              <a:latin typeface="Calibri" panose="020F0502020204030204" pitchFamily="34" charset="0"/>
            </a:endParaRPr>
          </a:p>
          <a:p>
            <a:endParaRPr lang="en-US" altLang="pt-PT" sz="2000" dirty="0" smtClean="0">
              <a:latin typeface="Calibri" panose="020F0502020204030204" pitchFamily="34" charset="0"/>
            </a:endParaRPr>
          </a:p>
          <a:p>
            <a:pPr>
              <a:buFontTx/>
              <a:buNone/>
            </a:pPr>
            <a:r>
              <a:rPr lang="pt-BR" altLang="pt-PT" sz="2000" dirty="0" smtClean="0">
                <a:latin typeface="Calibri" panose="020F0502020204030204" pitchFamily="34" charset="0"/>
              </a:rPr>
              <a:t>	</a:t>
            </a:r>
          </a:p>
          <a:p>
            <a:r>
              <a:rPr lang="pt-BR" altLang="pt-PT" sz="2000" dirty="0" smtClean="0">
                <a:latin typeface="Calibri" panose="020F0502020204030204" pitchFamily="34" charset="0"/>
              </a:rPr>
              <a:t>16-OQAM  </a:t>
            </a:r>
            <a:r>
              <a:rPr lang="en-US" altLang="pt-PT" sz="2000" dirty="0" smtClean="0">
                <a:latin typeface="Calibri" panose="020F0502020204030204" pitchFamily="34" charset="0"/>
              </a:rPr>
              <a:t>can be decomposed as a sum of </a:t>
            </a:r>
            <a:r>
              <a:rPr lang="en-US" altLang="pt-PT" sz="2000" b="1" dirty="0" smtClean="0">
                <a:latin typeface="Calibri" panose="020F0502020204030204" pitchFamily="34" charset="0"/>
              </a:rPr>
              <a:t>four BPSK signals </a:t>
            </a:r>
            <a:r>
              <a:rPr lang="en-US" altLang="pt-PT" sz="2000" dirty="0" smtClean="0">
                <a:latin typeface="Calibri" panose="020F0502020204030204" pitchFamily="34" charset="0"/>
              </a:rPr>
              <a:t>with the mapping rule defined by the set of non null complex coefficients </a:t>
            </a:r>
          </a:p>
          <a:p>
            <a:pPr>
              <a:buFontTx/>
              <a:buNone/>
            </a:pPr>
            <a:endParaRPr lang="pt-BR" altLang="pt-PT" sz="2000" dirty="0" smtClean="0">
              <a:latin typeface="Calibri" panose="020F0502020204030204" pitchFamily="34" charset="0"/>
            </a:endParaRPr>
          </a:p>
          <a:p>
            <a:pPr>
              <a:buFontTx/>
              <a:buNone/>
            </a:pPr>
            <a:endParaRPr lang="en-US" altLang="pt-PT" sz="1800" dirty="0" smtClean="0"/>
          </a:p>
          <a:p>
            <a:endParaRPr lang="en-US" altLang="pt-PT" sz="1800" dirty="0" smtClean="0"/>
          </a:p>
          <a:p>
            <a:endParaRPr lang="en-US" altLang="pt-PT" sz="1800" dirty="0" smtClean="0"/>
          </a:p>
        </p:txBody>
      </p:sp>
      <p:sp>
        <p:nvSpPr>
          <p:cNvPr id="25603" name="Title 4"/>
          <p:cNvSpPr>
            <a:spLocks noGrp="1"/>
          </p:cNvSpPr>
          <p:nvPr>
            <p:ph type="title"/>
          </p:nvPr>
        </p:nvSpPr>
        <p:spPr>
          <a:xfrm>
            <a:off x="838200" y="228600"/>
            <a:ext cx="7391400" cy="1143000"/>
          </a:xfrm>
        </p:spPr>
        <p:txBody>
          <a:bodyPr lIns="91435" tIns="45718" rIns="91435" bIns="45718" anchor="t"/>
          <a:lstStyle/>
          <a:p>
            <a:r>
              <a:rPr lang="pt-BR" altLang="pt-PT" sz="4000" smtClean="0">
                <a:latin typeface="Calibri" panose="020F0502020204030204" pitchFamily="34" charset="0"/>
              </a:rPr>
              <a:t>Multilevel constellations</a:t>
            </a:r>
            <a:endParaRPr lang="en-US" altLang="pt-PT" sz="4000" smtClean="0">
              <a:latin typeface="Calibri" panose="020F0502020204030204" pitchFamily="34" charset="0"/>
            </a:endParaRPr>
          </a:p>
        </p:txBody>
      </p:sp>
      <p:sp>
        <p:nvSpPr>
          <p:cNvPr id="25604" name="Rectangle 71"/>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pt-PT" altLang="pt-PT" sz="2400"/>
          </a:p>
        </p:txBody>
      </p:sp>
      <p:sp>
        <p:nvSpPr>
          <p:cNvPr id="25605" name="Rectangle 73"/>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pt-PT" altLang="pt-PT" sz="2400"/>
          </a:p>
        </p:txBody>
      </p:sp>
      <p:sp>
        <p:nvSpPr>
          <p:cNvPr id="25606" name="Rectangle 75"/>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pt-PT" altLang="pt-PT" sz="2400"/>
          </a:p>
        </p:txBody>
      </p:sp>
      <p:sp>
        <p:nvSpPr>
          <p:cNvPr id="25607" name="Rectangle 77"/>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pt-PT" altLang="pt-PT" sz="2400"/>
          </a:p>
        </p:txBody>
      </p:sp>
      <p:graphicFrame>
        <p:nvGraphicFramePr>
          <p:cNvPr id="25608" name="Object 93"/>
          <p:cNvGraphicFramePr>
            <a:graphicFrameLocks noChangeAspect="1"/>
          </p:cNvGraphicFramePr>
          <p:nvPr/>
        </p:nvGraphicFramePr>
        <p:xfrm>
          <a:off x="1009650" y="2501900"/>
          <a:ext cx="666750" cy="355600"/>
        </p:xfrm>
        <a:graphic>
          <a:graphicData uri="http://schemas.openxmlformats.org/presentationml/2006/ole">
            <mc:AlternateContent xmlns:mc="http://schemas.openxmlformats.org/markup-compatibility/2006">
              <mc:Choice xmlns:v="urn:schemas-microsoft-com:vml" Requires="v">
                <p:oleObj spid="_x0000_s52182" name="Equation" r:id="rId4" imgW="431613" imgH="228501" progId="Equation.3">
                  <p:embed/>
                </p:oleObj>
              </mc:Choice>
              <mc:Fallback>
                <p:oleObj name="Equation" r:id="rId4" imgW="431613"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50" y="2501900"/>
                        <a:ext cx="6667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9" name="Object 92"/>
          <p:cNvGraphicFramePr>
            <a:graphicFrameLocks noChangeAspect="1"/>
          </p:cNvGraphicFramePr>
          <p:nvPr/>
        </p:nvGraphicFramePr>
        <p:xfrm>
          <a:off x="1790700" y="2514600"/>
          <a:ext cx="1579563" cy="295275"/>
        </p:xfrm>
        <a:graphic>
          <a:graphicData uri="http://schemas.openxmlformats.org/presentationml/2006/ole">
            <mc:AlternateContent xmlns:mc="http://schemas.openxmlformats.org/markup-compatibility/2006">
              <mc:Choice xmlns:v="urn:schemas-microsoft-com:vml" Requires="v">
                <p:oleObj spid="_x0000_s52183" name="Equation" r:id="rId6" imgW="1167893" imgH="215806" progId="Equation.3">
                  <p:embed/>
                </p:oleObj>
              </mc:Choice>
              <mc:Fallback>
                <p:oleObj name="Equation" r:id="rId6" imgW="1167893"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2514600"/>
                        <a:ext cx="15795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0" name="Object 91"/>
          <p:cNvGraphicFramePr>
            <a:graphicFrameLocks noChangeAspect="1"/>
          </p:cNvGraphicFramePr>
          <p:nvPr/>
        </p:nvGraphicFramePr>
        <p:xfrm>
          <a:off x="3405188" y="2495550"/>
          <a:ext cx="1855787" cy="304800"/>
        </p:xfrm>
        <a:graphic>
          <a:graphicData uri="http://schemas.openxmlformats.org/presentationml/2006/ole">
            <mc:AlternateContent xmlns:mc="http://schemas.openxmlformats.org/markup-compatibility/2006">
              <mc:Choice xmlns:v="urn:schemas-microsoft-com:vml" Requires="v">
                <p:oleObj spid="_x0000_s52184" name="Equation" r:id="rId8" imgW="1333500" imgH="215900" progId="Equation.3">
                  <p:embed/>
                </p:oleObj>
              </mc:Choice>
              <mc:Fallback>
                <p:oleObj name="Equation" r:id="rId8" imgW="13335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5188" y="2495550"/>
                        <a:ext cx="1855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1" name="Object 90"/>
          <p:cNvGraphicFramePr>
            <a:graphicFrameLocks noChangeAspect="1"/>
          </p:cNvGraphicFramePr>
          <p:nvPr/>
        </p:nvGraphicFramePr>
        <p:xfrm>
          <a:off x="5314950" y="2457450"/>
          <a:ext cx="1889125" cy="323850"/>
        </p:xfrm>
        <a:graphic>
          <a:graphicData uri="http://schemas.openxmlformats.org/presentationml/2006/ole">
            <mc:AlternateContent xmlns:mc="http://schemas.openxmlformats.org/markup-compatibility/2006">
              <mc:Choice xmlns:v="urn:schemas-microsoft-com:vml" Requires="v">
                <p:oleObj spid="_x0000_s52185" name="Equation" r:id="rId10" imgW="1333500" imgH="228600" progId="Equation.3">
                  <p:embed/>
                </p:oleObj>
              </mc:Choice>
              <mc:Fallback>
                <p:oleObj name="Equation" r:id="rId10" imgW="13335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4950" y="2457450"/>
                        <a:ext cx="1889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2" name="Object 89"/>
          <p:cNvGraphicFramePr>
            <a:graphicFrameLocks noChangeAspect="1"/>
          </p:cNvGraphicFramePr>
          <p:nvPr/>
        </p:nvGraphicFramePr>
        <p:xfrm>
          <a:off x="7248525" y="2447925"/>
          <a:ext cx="1749425" cy="304800"/>
        </p:xfrm>
        <a:graphic>
          <a:graphicData uri="http://schemas.openxmlformats.org/presentationml/2006/ole">
            <mc:AlternateContent xmlns:mc="http://schemas.openxmlformats.org/markup-compatibility/2006">
              <mc:Choice xmlns:v="urn:schemas-microsoft-com:vml" Requires="v">
                <p:oleObj spid="_x0000_s52186" name="Equation" r:id="rId12" imgW="1256755" imgH="215806" progId="Equation.3">
                  <p:embed/>
                </p:oleObj>
              </mc:Choice>
              <mc:Fallback>
                <p:oleObj name="Equation" r:id="rId12" imgW="1256755"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8525" y="2447925"/>
                        <a:ext cx="174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3" name="Object 88"/>
          <p:cNvGraphicFramePr>
            <a:graphicFrameLocks noChangeAspect="1"/>
          </p:cNvGraphicFramePr>
          <p:nvPr/>
        </p:nvGraphicFramePr>
        <p:xfrm>
          <a:off x="1019175" y="2886075"/>
          <a:ext cx="1778000" cy="304800"/>
        </p:xfrm>
        <a:graphic>
          <a:graphicData uri="http://schemas.openxmlformats.org/presentationml/2006/ole">
            <mc:AlternateContent xmlns:mc="http://schemas.openxmlformats.org/markup-compatibility/2006">
              <mc:Choice xmlns:v="urn:schemas-microsoft-com:vml" Requires="v">
                <p:oleObj spid="_x0000_s52187" name="Equation" r:id="rId14" imgW="1333500" imgH="228600" progId="Equation.3">
                  <p:embed/>
                </p:oleObj>
              </mc:Choice>
              <mc:Fallback>
                <p:oleObj name="Equation" r:id="rId14" imgW="13335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9175" y="2886075"/>
                        <a:ext cx="177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4" name="Object 87"/>
          <p:cNvGraphicFramePr>
            <a:graphicFrameLocks noChangeAspect="1"/>
          </p:cNvGraphicFramePr>
          <p:nvPr/>
        </p:nvGraphicFramePr>
        <p:xfrm>
          <a:off x="2895600" y="2895600"/>
          <a:ext cx="1538288" cy="295275"/>
        </p:xfrm>
        <a:graphic>
          <a:graphicData uri="http://schemas.openxmlformats.org/presentationml/2006/ole">
            <mc:AlternateContent xmlns:mc="http://schemas.openxmlformats.org/markup-compatibility/2006">
              <mc:Choice xmlns:v="urn:schemas-microsoft-com:vml" Requires="v">
                <p:oleObj spid="_x0000_s52188" name="Equation" r:id="rId16" imgW="1193800" imgH="228600" progId="Equation.3">
                  <p:embed/>
                </p:oleObj>
              </mc:Choice>
              <mc:Fallback>
                <p:oleObj name="Equation" r:id="rId16" imgW="11938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95600" y="2895600"/>
                        <a:ext cx="15382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5" name="Object 86"/>
          <p:cNvGraphicFramePr>
            <a:graphicFrameLocks noChangeAspect="1"/>
          </p:cNvGraphicFramePr>
          <p:nvPr/>
        </p:nvGraphicFramePr>
        <p:xfrm>
          <a:off x="4486275" y="2867025"/>
          <a:ext cx="1944688" cy="333375"/>
        </p:xfrm>
        <a:graphic>
          <a:graphicData uri="http://schemas.openxmlformats.org/presentationml/2006/ole">
            <mc:AlternateContent xmlns:mc="http://schemas.openxmlformats.org/markup-compatibility/2006">
              <mc:Choice xmlns:v="urn:schemas-microsoft-com:vml" Requires="v">
                <p:oleObj spid="_x0000_s52189" name="Equation" r:id="rId18" imgW="1333500" imgH="228600" progId="Equation.3">
                  <p:embed/>
                </p:oleObj>
              </mc:Choice>
              <mc:Fallback>
                <p:oleObj name="Equation" r:id="rId18" imgW="13335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86275" y="2867025"/>
                        <a:ext cx="1944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6" name="Object 85"/>
          <p:cNvGraphicFramePr>
            <a:graphicFrameLocks noChangeAspect="1"/>
          </p:cNvGraphicFramePr>
          <p:nvPr/>
        </p:nvGraphicFramePr>
        <p:xfrm>
          <a:off x="6515100" y="2857500"/>
          <a:ext cx="1631950" cy="319088"/>
        </p:xfrm>
        <a:graphic>
          <a:graphicData uri="http://schemas.openxmlformats.org/presentationml/2006/ole">
            <mc:AlternateContent xmlns:mc="http://schemas.openxmlformats.org/markup-compatibility/2006">
              <mc:Choice xmlns:v="urn:schemas-microsoft-com:vml" Requires="v">
                <p:oleObj spid="_x0000_s52190" name="Equation" r:id="rId20" imgW="1168400" imgH="228600" progId="Equation.3">
                  <p:embed/>
                </p:oleObj>
              </mc:Choice>
              <mc:Fallback>
                <p:oleObj name="Equation" r:id="rId20" imgW="116840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15100" y="2857500"/>
                        <a:ext cx="16319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7" name="Object 84"/>
          <p:cNvGraphicFramePr>
            <a:graphicFrameLocks noChangeAspect="1"/>
          </p:cNvGraphicFramePr>
          <p:nvPr/>
        </p:nvGraphicFramePr>
        <p:xfrm>
          <a:off x="1009650" y="3200400"/>
          <a:ext cx="1762125" cy="322263"/>
        </p:xfrm>
        <a:graphic>
          <a:graphicData uri="http://schemas.openxmlformats.org/presentationml/2006/ole">
            <mc:AlternateContent xmlns:mc="http://schemas.openxmlformats.org/markup-compatibility/2006">
              <mc:Choice xmlns:v="urn:schemas-microsoft-com:vml" Requires="v">
                <p:oleObj spid="_x0000_s52191" name="Equation" r:id="rId22" imgW="1244600" imgH="228600" progId="Equation.3">
                  <p:embed/>
                </p:oleObj>
              </mc:Choice>
              <mc:Fallback>
                <p:oleObj name="Equation" r:id="rId22" imgW="1244600" imgH="2286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09650" y="3200400"/>
                        <a:ext cx="17621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8" name="Object 83"/>
          <p:cNvGraphicFramePr>
            <a:graphicFrameLocks noChangeAspect="1"/>
          </p:cNvGraphicFramePr>
          <p:nvPr/>
        </p:nvGraphicFramePr>
        <p:xfrm>
          <a:off x="2905125" y="3228975"/>
          <a:ext cx="1666875" cy="296863"/>
        </p:xfrm>
        <a:graphic>
          <a:graphicData uri="http://schemas.openxmlformats.org/presentationml/2006/ole">
            <mc:AlternateContent xmlns:mc="http://schemas.openxmlformats.org/markup-compatibility/2006">
              <mc:Choice xmlns:v="urn:schemas-microsoft-com:vml" Requires="v">
                <p:oleObj spid="_x0000_s52192" name="Equation" r:id="rId24" imgW="1282700" imgH="228600" progId="Equation.3">
                  <p:embed/>
                </p:oleObj>
              </mc:Choice>
              <mc:Fallback>
                <p:oleObj name="Equation" r:id="rId24" imgW="1282700" imgH="2286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05125" y="3228975"/>
                        <a:ext cx="16668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9" name="Object 82"/>
          <p:cNvGraphicFramePr>
            <a:graphicFrameLocks noChangeAspect="1"/>
          </p:cNvGraphicFramePr>
          <p:nvPr/>
        </p:nvGraphicFramePr>
        <p:xfrm>
          <a:off x="4648200" y="3209925"/>
          <a:ext cx="1800225" cy="306388"/>
        </p:xfrm>
        <a:graphic>
          <a:graphicData uri="http://schemas.openxmlformats.org/presentationml/2006/ole">
            <mc:AlternateContent xmlns:mc="http://schemas.openxmlformats.org/markup-compatibility/2006">
              <mc:Choice xmlns:v="urn:schemas-microsoft-com:vml" Requires="v">
                <p:oleObj spid="_x0000_s52193" name="Equation" r:id="rId26" imgW="1282700" imgH="215900" progId="Equation.3">
                  <p:embed/>
                </p:oleObj>
              </mc:Choice>
              <mc:Fallback>
                <p:oleObj name="Equation" r:id="rId26" imgW="1282700" imgH="2159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8200" y="3209925"/>
                        <a:ext cx="1800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20" name="Object 81"/>
          <p:cNvGraphicFramePr>
            <a:graphicFrameLocks noChangeAspect="1"/>
          </p:cNvGraphicFramePr>
          <p:nvPr/>
        </p:nvGraphicFramePr>
        <p:xfrm>
          <a:off x="6496050" y="3152775"/>
          <a:ext cx="1762125" cy="319088"/>
        </p:xfrm>
        <a:graphic>
          <a:graphicData uri="http://schemas.openxmlformats.org/presentationml/2006/ole">
            <mc:AlternateContent xmlns:mc="http://schemas.openxmlformats.org/markup-compatibility/2006">
              <mc:Choice xmlns:v="urn:schemas-microsoft-com:vml" Requires="v">
                <p:oleObj spid="_x0000_s52194" name="Equation" r:id="rId28" imgW="1205977" imgH="215806" progId="Equation.3">
                  <p:embed/>
                </p:oleObj>
              </mc:Choice>
              <mc:Fallback>
                <p:oleObj name="Equation" r:id="rId28" imgW="1205977" imgH="215806"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96050" y="3152775"/>
                        <a:ext cx="17621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21" name="Object 80"/>
          <p:cNvGraphicFramePr>
            <a:graphicFrameLocks noChangeAspect="1"/>
          </p:cNvGraphicFramePr>
          <p:nvPr/>
        </p:nvGraphicFramePr>
        <p:xfrm>
          <a:off x="1000125" y="3543300"/>
          <a:ext cx="1771650" cy="295275"/>
        </p:xfrm>
        <a:graphic>
          <a:graphicData uri="http://schemas.openxmlformats.org/presentationml/2006/ole">
            <mc:AlternateContent xmlns:mc="http://schemas.openxmlformats.org/markup-compatibility/2006">
              <mc:Choice xmlns:v="urn:schemas-microsoft-com:vml" Requires="v">
                <p:oleObj spid="_x0000_s52195" name="Equation" r:id="rId30" imgW="1371600" imgH="228600" progId="Equation.3">
                  <p:embed/>
                </p:oleObj>
              </mc:Choice>
              <mc:Fallback>
                <p:oleObj name="Equation" r:id="rId30" imgW="1371600" imgH="2286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00125" y="3543300"/>
                        <a:ext cx="1771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22" name="Object 79"/>
          <p:cNvGraphicFramePr>
            <a:graphicFrameLocks noChangeAspect="1"/>
          </p:cNvGraphicFramePr>
          <p:nvPr/>
        </p:nvGraphicFramePr>
        <p:xfrm>
          <a:off x="2905125" y="3562350"/>
          <a:ext cx="1628775" cy="295275"/>
        </p:xfrm>
        <a:graphic>
          <a:graphicData uri="http://schemas.openxmlformats.org/presentationml/2006/ole">
            <mc:AlternateContent xmlns:mc="http://schemas.openxmlformats.org/markup-compatibility/2006">
              <mc:Choice xmlns:v="urn:schemas-microsoft-com:vml" Requires="v">
                <p:oleObj spid="_x0000_s52196" name="Equation" r:id="rId32" imgW="1205977" imgH="215806" progId="Equation.3">
                  <p:embed/>
                </p:oleObj>
              </mc:Choice>
              <mc:Fallback>
                <p:oleObj name="Equation" r:id="rId32" imgW="1205977" imgH="215806"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905125" y="3562350"/>
                        <a:ext cx="1628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23" name="Object 78"/>
          <p:cNvGraphicFramePr>
            <a:graphicFrameLocks noChangeAspect="1"/>
          </p:cNvGraphicFramePr>
          <p:nvPr/>
        </p:nvGraphicFramePr>
        <p:xfrm>
          <a:off x="4667250" y="3524250"/>
          <a:ext cx="1800225" cy="320675"/>
        </p:xfrm>
        <a:graphic>
          <a:graphicData uri="http://schemas.openxmlformats.org/presentationml/2006/ole">
            <mc:AlternateContent xmlns:mc="http://schemas.openxmlformats.org/markup-compatibility/2006">
              <mc:Choice xmlns:v="urn:schemas-microsoft-com:vml" Requires="v">
                <p:oleObj spid="_x0000_s52197" name="Equation" r:id="rId34" imgW="1282700" imgH="228600" progId="Equation.3">
                  <p:embed/>
                </p:oleObj>
              </mc:Choice>
              <mc:Fallback>
                <p:oleObj name="Equation" r:id="rId34" imgW="1282700" imgH="22860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67250" y="3524250"/>
                        <a:ext cx="18002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24" name="Rectangle 94"/>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pt-PT" altLang="pt-PT" sz="2400"/>
          </a:p>
        </p:txBody>
      </p:sp>
      <p:sp>
        <p:nvSpPr>
          <p:cNvPr id="25625" name="Rectangle 95"/>
          <p:cNvSpPr>
            <a:spLocks noChangeArrowheads="1"/>
          </p:cNvSpPr>
          <p:nvPr/>
        </p:nvSpPr>
        <p:spPr bwMode="auto">
          <a:xfrm>
            <a:off x="857250" y="5310188"/>
            <a:ext cx="68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indent="4556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t-PT" sz="1200">
                <a:ea typeface="Times New Roman" panose="02020603050405020304" pitchFamily="18" charset="0"/>
                <a:cs typeface="Calibri" panose="020F0502020204030204" pitchFamily="34" charset="0"/>
              </a:rPr>
              <a:t> </a:t>
            </a:r>
            <a:endParaRPr lang="en-US" altLang="pt-PT" sz="2400">
              <a:ea typeface="Times New Roman" panose="02020603050405020304" pitchFamily="18" charset="0"/>
              <a:cs typeface="Calibri" panose="020F0502020204030204" pitchFamily="34" charset="0"/>
            </a:endParaRPr>
          </a:p>
        </p:txBody>
      </p:sp>
      <p:sp>
        <p:nvSpPr>
          <p:cNvPr id="25626" name="Rectangle 96"/>
          <p:cNvSpPr>
            <a:spLocks noChangeArrowheads="1"/>
          </p:cNvSpPr>
          <p:nvPr/>
        </p:nvSpPr>
        <p:spPr bwMode="auto">
          <a:xfrm>
            <a:off x="857250" y="5529263"/>
            <a:ext cx="68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indent="4556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t-PT" sz="1200">
                <a:ea typeface="Times New Roman" panose="02020603050405020304" pitchFamily="18" charset="0"/>
                <a:cs typeface="Calibri" panose="020F0502020204030204" pitchFamily="34" charset="0"/>
              </a:rPr>
              <a:t> </a:t>
            </a:r>
            <a:endParaRPr lang="en-US" altLang="pt-PT" sz="2400">
              <a:ea typeface="Times New Roman" panose="02020603050405020304" pitchFamily="18" charset="0"/>
              <a:cs typeface="Calibri" panose="020F0502020204030204" pitchFamily="34" charset="0"/>
            </a:endParaRPr>
          </a:p>
        </p:txBody>
      </p:sp>
      <p:sp>
        <p:nvSpPr>
          <p:cNvPr id="25627" name="Rectangle 97"/>
          <p:cNvSpPr>
            <a:spLocks noChangeArrowheads="1"/>
          </p:cNvSpPr>
          <p:nvPr/>
        </p:nvSpPr>
        <p:spPr bwMode="auto">
          <a:xfrm>
            <a:off x="857250" y="5748338"/>
            <a:ext cx="68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indent="4556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t-PT" sz="1200">
                <a:ea typeface="Times New Roman" panose="02020603050405020304" pitchFamily="18" charset="0"/>
                <a:cs typeface="Calibri" panose="020F0502020204030204" pitchFamily="34" charset="0"/>
              </a:rPr>
              <a:t> </a:t>
            </a:r>
            <a:endParaRPr lang="en-US" altLang="pt-PT" sz="2400">
              <a:ea typeface="Times New Roman" panose="02020603050405020304" pitchFamily="18" charset="0"/>
              <a:cs typeface="Calibri" panose="020F0502020204030204" pitchFamily="34" charset="0"/>
            </a:endParaRPr>
          </a:p>
        </p:txBody>
      </p:sp>
      <p:graphicFrame>
        <p:nvGraphicFramePr>
          <p:cNvPr id="25629" name="Object 114"/>
          <p:cNvGraphicFramePr>
            <a:graphicFrameLocks noChangeAspect="1"/>
          </p:cNvGraphicFramePr>
          <p:nvPr/>
        </p:nvGraphicFramePr>
        <p:xfrm>
          <a:off x="2695575" y="5124450"/>
          <a:ext cx="774700" cy="323850"/>
        </p:xfrm>
        <a:graphic>
          <a:graphicData uri="http://schemas.openxmlformats.org/presentationml/2006/ole">
            <mc:AlternateContent xmlns:mc="http://schemas.openxmlformats.org/markup-compatibility/2006">
              <mc:Choice xmlns:v="urn:schemas-microsoft-com:vml" Requires="v">
                <p:oleObj spid="_x0000_s52198" name="Equation" r:id="rId36" imgW="520474" imgH="215806" progId="Equation.3">
                  <p:embed/>
                </p:oleObj>
              </mc:Choice>
              <mc:Fallback>
                <p:oleObj name="Equation" r:id="rId36" imgW="520474" imgH="215806"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95575" y="5124450"/>
                        <a:ext cx="774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30" name="Object 113"/>
          <p:cNvGraphicFramePr>
            <a:graphicFrameLocks noChangeAspect="1"/>
          </p:cNvGraphicFramePr>
          <p:nvPr/>
        </p:nvGraphicFramePr>
        <p:xfrm>
          <a:off x="3771900" y="5153025"/>
          <a:ext cx="625475" cy="333375"/>
        </p:xfrm>
        <a:graphic>
          <a:graphicData uri="http://schemas.openxmlformats.org/presentationml/2006/ole">
            <mc:AlternateContent xmlns:mc="http://schemas.openxmlformats.org/markup-compatibility/2006">
              <mc:Choice xmlns:v="urn:schemas-microsoft-com:vml" Requires="v">
                <p:oleObj spid="_x0000_s52199" name="Equation" r:id="rId38" imgW="431613" imgH="228501" progId="Equation.3">
                  <p:embed/>
                </p:oleObj>
              </mc:Choice>
              <mc:Fallback>
                <p:oleObj name="Equation" r:id="rId38" imgW="431613" imgH="228501"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771900" y="5153025"/>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31" name="Object 112"/>
          <p:cNvGraphicFramePr>
            <a:graphicFrameLocks noChangeAspect="1"/>
          </p:cNvGraphicFramePr>
          <p:nvPr/>
        </p:nvGraphicFramePr>
        <p:xfrm>
          <a:off x="4572000" y="5149850"/>
          <a:ext cx="571500" cy="355600"/>
        </p:xfrm>
        <a:graphic>
          <a:graphicData uri="http://schemas.openxmlformats.org/presentationml/2006/ole">
            <mc:AlternateContent xmlns:mc="http://schemas.openxmlformats.org/markup-compatibility/2006">
              <mc:Choice xmlns:v="urn:schemas-microsoft-com:vml" Requires="v">
                <p:oleObj spid="_x0000_s52200" name="Equation" r:id="rId40" imgW="431613" imgH="228501" progId="Equation.3">
                  <p:embed/>
                </p:oleObj>
              </mc:Choice>
              <mc:Fallback>
                <p:oleObj name="Equation" r:id="rId40" imgW="431613" imgH="228501"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572000" y="5149850"/>
                        <a:ext cx="571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32" name="Object 111"/>
          <p:cNvGraphicFramePr>
            <a:graphicFrameLocks noChangeAspect="1"/>
          </p:cNvGraphicFramePr>
          <p:nvPr/>
        </p:nvGraphicFramePr>
        <p:xfrm>
          <a:off x="5334000" y="5181600"/>
          <a:ext cx="622300" cy="304800"/>
        </p:xfrm>
        <a:graphic>
          <a:graphicData uri="http://schemas.openxmlformats.org/presentationml/2006/ole">
            <mc:AlternateContent xmlns:mc="http://schemas.openxmlformats.org/markup-compatibility/2006">
              <mc:Choice xmlns:v="urn:schemas-microsoft-com:vml" Requires="v">
                <p:oleObj spid="_x0000_s52201" name="Equation" r:id="rId42" imgW="444114" imgH="215713" progId="Equation.3">
                  <p:embed/>
                </p:oleObj>
              </mc:Choice>
              <mc:Fallback>
                <p:oleObj name="Equation" r:id="rId42" imgW="444114" imgH="215713"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334000" y="5181600"/>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33" name="Rectangle 115"/>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pt-PT" altLang="pt-PT" sz="2400"/>
          </a:p>
        </p:txBody>
      </p:sp>
    </p:spTree>
    <p:extLst>
      <p:ext uri="{BB962C8B-B14F-4D97-AF65-F5344CB8AC3E}">
        <p14:creationId xmlns:p14="http://schemas.microsoft.com/office/powerpoint/2010/main" val="1277448024"/>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115888"/>
            <a:ext cx="7772400" cy="660400"/>
          </a:xfrm>
        </p:spPr>
        <p:txBody>
          <a:bodyPr/>
          <a:lstStyle/>
          <a:p>
            <a:r>
              <a:rPr lang="pt-PT" smtClean="0"/>
              <a:t>Outline</a:t>
            </a:r>
          </a:p>
        </p:txBody>
      </p:sp>
      <p:sp>
        <p:nvSpPr>
          <p:cNvPr id="25603" name="Content Placeholder 2"/>
          <p:cNvSpPr>
            <a:spLocks noGrp="1"/>
          </p:cNvSpPr>
          <p:nvPr>
            <p:ph idx="1"/>
          </p:nvPr>
        </p:nvSpPr>
        <p:spPr>
          <a:xfrm>
            <a:off x="250825" y="908050"/>
            <a:ext cx="8642350" cy="5257800"/>
          </a:xfrm>
        </p:spPr>
        <p:txBody>
          <a:bodyPr/>
          <a:lstStyle/>
          <a:p>
            <a:r>
              <a:rPr lang="pt-PT" sz="2800" dirty="0" err="1" smtClean="0"/>
              <a:t>Introduction</a:t>
            </a:r>
            <a:endParaRPr lang="pt-PT" sz="2800" dirty="0" smtClean="0"/>
          </a:p>
          <a:p>
            <a:r>
              <a:rPr lang="pt-PT" sz="2800" dirty="0" err="1" smtClean="0"/>
              <a:t>System</a:t>
            </a:r>
            <a:r>
              <a:rPr lang="pt-PT" sz="2800" dirty="0" smtClean="0"/>
              <a:t> </a:t>
            </a:r>
            <a:r>
              <a:rPr lang="pt-PT" sz="2800" dirty="0" err="1" smtClean="0"/>
              <a:t>Characterization</a:t>
            </a:r>
            <a:r>
              <a:rPr lang="pt-PT" sz="2800" dirty="0" smtClean="0"/>
              <a:t> for MIMO </a:t>
            </a:r>
            <a:r>
              <a:rPr lang="pt-PT" sz="2800" dirty="0" err="1" smtClean="0"/>
              <a:t>types</a:t>
            </a:r>
            <a:endParaRPr lang="pt-PT" sz="2800" dirty="0" smtClean="0"/>
          </a:p>
          <a:p>
            <a:pPr lvl="1"/>
            <a:r>
              <a:rPr lang="pt-PT" sz="2000" dirty="0" err="1" smtClean="0"/>
              <a:t>Space</a:t>
            </a:r>
            <a:r>
              <a:rPr lang="pt-PT" sz="2000" dirty="0" smtClean="0"/>
              <a:t>-Time </a:t>
            </a:r>
            <a:r>
              <a:rPr lang="pt-PT" sz="2000" dirty="0" err="1" smtClean="0"/>
              <a:t>Block</a:t>
            </a:r>
            <a:r>
              <a:rPr lang="pt-PT" sz="2000" dirty="0" smtClean="0"/>
              <a:t> </a:t>
            </a:r>
            <a:r>
              <a:rPr lang="pt-PT" sz="2000" dirty="0" err="1" smtClean="0"/>
              <a:t>Coding</a:t>
            </a:r>
            <a:r>
              <a:rPr lang="pt-PT" sz="2000" dirty="0" smtClean="0"/>
              <a:t> (open </a:t>
            </a:r>
            <a:r>
              <a:rPr lang="pt-PT" sz="2000" dirty="0" err="1" smtClean="0"/>
              <a:t>loop</a:t>
            </a:r>
            <a:r>
              <a:rPr lang="pt-PT" sz="2000" dirty="0" smtClean="0"/>
              <a:t>)</a:t>
            </a:r>
          </a:p>
          <a:p>
            <a:pPr lvl="1"/>
            <a:r>
              <a:rPr lang="pt-PT" sz="2000" dirty="0" err="1" smtClean="0"/>
              <a:t>Selective</a:t>
            </a:r>
            <a:r>
              <a:rPr lang="pt-PT" sz="2000" dirty="0" smtClean="0"/>
              <a:t> </a:t>
            </a:r>
            <a:r>
              <a:rPr lang="pt-PT" sz="2000" dirty="0" err="1" smtClean="0"/>
              <a:t>Transmit</a:t>
            </a:r>
            <a:r>
              <a:rPr lang="pt-PT" sz="2000" dirty="0" smtClean="0"/>
              <a:t> </a:t>
            </a:r>
            <a:r>
              <a:rPr lang="pt-PT" sz="2000" dirty="0" err="1" smtClean="0"/>
              <a:t>Diversity</a:t>
            </a:r>
            <a:r>
              <a:rPr lang="pt-PT" sz="2000" dirty="0" smtClean="0"/>
              <a:t> (</a:t>
            </a:r>
            <a:r>
              <a:rPr lang="pt-PT" sz="2000" dirty="0" err="1" smtClean="0"/>
              <a:t>closed</a:t>
            </a:r>
            <a:r>
              <a:rPr lang="pt-PT" sz="2000" dirty="0" smtClean="0"/>
              <a:t> </a:t>
            </a:r>
            <a:r>
              <a:rPr lang="pt-PT" sz="2000" dirty="0" err="1" smtClean="0"/>
              <a:t>loop</a:t>
            </a:r>
            <a:r>
              <a:rPr lang="pt-PT" sz="2000" dirty="0" smtClean="0"/>
              <a:t>)</a:t>
            </a:r>
          </a:p>
          <a:p>
            <a:pPr lvl="1"/>
            <a:r>
              <a:rPr lang="pt-PT" sz="2000" dirty="0" err="1" smtClean="0"/>
              <a:t>Multi-Layer</a:t>
            </a:r>
            <a:r>
              <a:rPr lang="pt-PT" sz="2000" dirty="0" smtClean="0"/>
              <a:t> </a:t>
            </a:r>
            <a:r>
              <a:rPr lang="pt-PT" sz="2000" dirty="0" err="1" smtClean="0"/>
              <a:t>Transmission</a:t>
            </a:r>
            <a:endParaRPr lang="pt-PT" sz="2000" dirty="0" smtClean="0"/>
          </a:p>
          <a:p>
            <a:pPr lvl="1"/>
            <a:r>
              <a:rPr lang="pt-PT" sz="2000" dirty="0" err="1" smtClean="0"/>
              <a:t>Space</a:t>
            </a:r>
            <a:r>
              <a:rPr lang="pt-PT" sz="2000" dirty="0" smtClean="0"/>
              <a:t> </a:t>
            </a:r>
            <a:r>
              <a:rPr lang="pt-PT" sz="2000" dirty="0" err="1" smtClean="0"/>
              <a:t>Division</a:t>
            </a:r>
            <a:r>
              <a:rPr lang="pt-PT" sz="2000" dirty="0" smtClean="0"/>
              <a:t> </a:t>
            </a:r>
            <a:r>
              <a:rPr lang="pt-PT" sz="2000" dirty="0" err="1" smtClean="0"/>
              <a:t>Multiple</a:t>
            </a:r>
            <a:r>
              <a:rPr lang="pt-PT" sz="2000" dirty="0" smtClean="0"/>
              <a:t> Access (SDMA)</a:t>
            </a:r>
          </a:p>
          <a:p>
            <a:pPr lvl="1"/>
            <a:r>
              <a:rPr lang="pt-PT" sz="2000" dirty="0" smtClean="0"/>
              <a:t>Beamforming</a:t>
            </a:r>
          </a:p>
          <a:p>
            <a:pPr lvl="1"/>
            <a:r>
              <a:rPr lang="pt-PT" sz="2000" dirty="0" err="1" smtClean="0"/>
              <a:t>Multi-User</a:t>
            </a:r>
            <a:r>
              <a:rPr lang="pt-PT" sz="2000" dirty="0" smtClean="0"/>
              <a:t> MIMO </a:t>
            </a:r>
            <a:r>
              <a:rPr lang="pt-PT" sz="2000" dirty="0" err="1" smtClean="0"/>
              <a:t>vs</a:t>
            </a:r>
            <a:r>
              <a:rPr lang="pt-PT" sz="2000" dirty="0" smtClean="0"/>
              <a:t> Single-</a:t>
            </a:r>
            <a:r>
              <a:rPr lang="pt-PT" sz="2000" dirty="0" err="1" smtClean="0"/>
              <a:t>User</a:t>
            </a:r>
            <a:r>
              <a:rPr lang="pt-PT" sz="2000" dirty="0" smtClean="0"/>
              <a:t> MIMO</a:t>
            </a:r>
          </a:p>
          <a:p>
            <a:r>
              <a:rPr lang="pt-PT" sz="2800" dirty="0" err="1" smtClean="0"/>
              <a:t>Coordinated</a:t>
            </a:r>
            <a:r>
              <a:rPr lang="pt-PT" sz="2800" dirty="0" smtClean="0"/>
              <a:t> </a:t>
            </a:r>
            <a:r>
              <a:rPr lang="pt-PT" sz="2800" dirty="0" err="1" smtClean="0"/>
              <a:t>Multi-Point</a:t>
            </a:r>
            <a:r>
              <a:rPr lang="pt-PT" sz="2800" dirty="0" smtClean="0"/>
              <a:t> </a:t>
            </a:r>
            <a:r>
              <a:rPr lang="pt-PT" sz="2800" dirty="0" err="1" smtClean="0"/>
              <a:t>Tx</a:t>
            </a:r>
            <a:endParaRPr lang="pt-PT" sz="2800" dirty="0"/>
          </a:p>
          <a:p>
            <a:r>
              <a:rPr lang="pt-PT" sz="2800" dirty="0" smtClean="0"/>
              <a:t>Multihop </a:t>
            </a:r>
            <a:r>
              <a:rPr lang="pt-PT" sz="2800" dirty="0" err="1" smtClean="0"/>
              <a:t>Relay</a:t>
            </a:r>
            <a:endParaRPr lang="pt-PT" sz="2800" dirty="0"/>
          </a:p>
          <a:p>
            <a:r>
              <a:rPr lang="pt-PT" sz="2800" dirty="0" smtClean="0"/>
              <a:t>MISO </a:t>
            </a:r>
            <a:r>
              <a:rPr lang="pt-PT" sz="2800" dirty="0" err="1" smtClean="0"/>
              <a:t>System</a:t>
            </a:r>
            <a:r>
              <a:rPr lang="pt-PT" sz="2800" dirty="0" smtClean="0"/>
              <a:t> </a:t>
            </a:r>
            <a:r>
              <a:rPr lang="pt-PT" sz="2800" dirty="0" err="1" smtClean="0"/>
              <a:t>specified</a:t>
            </a:r>
            <a:r>
              <a:rPr lang="pt-PT" sz="2800" dirty="0" smtClean="0"/>
              <a:t> for </a:t>
            </a:r>
            <a:r>
              <a:rPr lang="pt-PT" sz="2800" dirty="0" err="1" smtClean="0"/>
              <a:t>Directivity</a:t>
            </a:r>
            <a:endParaRPr lang="pt-PT" sz="2800" dirty="0" smtClean="0"/>
          </a:p>
          <a:p>
            <a:r>
              <a:rPr lang="pt-PT" sz="2800" dirty="0" err="1" smtClean="0"/>
              <a:t>Conclusions</a:t>
            </a:r>
            <a:endParaRPr lang="pt-PT" sz="2800" dirty="0" smtClean="0"/>
          </a:p>
          <a:p>
            <a:pPr lvl="1"/>
            <a:endParaRPr lang="pt-PT" sz="1600" dirty="0" smtClean="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8913"/>
            <a:ext cx="7772400" cy="647700"/>
          </a:xfrm>
        </p:spPr>
        <p:txBody>
          <a:bodyPr/>
          <a:lstStyle/>
          <a:p>
            <a:pPr eaLnBrk="1" hangingPunct="1"/>
            <a:r>
              <a:rPr lang="pt-PT" altLang="pt-PT" sz="4000" smtClean="0">
                <a:latin typeface="Calibri" panose="020F0502020204030204" pitchFamily="34" charset="0"/>
              </a:rPr>
              <a:t>Transmitter</a:t>
            </a: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70104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2"/>
          <p:cNvSpPr>
            <a:spLocks noChangeArrowheads="1"/>
          </p:cNvSpPr>
          <p:nvPr/>
        </p:nvSpPr>
        <p:spPr bwMode="auto">
          <a:xfrm>
            <a:off x="685800" y="5943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pt-PT" sz="1800">
                <a:solidFill>
                  <a:schemeClr val="tx2"/>
                </a:solidFill>
                <a:latin typeface="Calibri" panose="020F0502020204030204" pitchFamily="34" charset="0"/>
              </a:rPr>
              <a:t>Linear and Centered arrangements of sub-constellations in transmitter’s antennas for 16-QAM and 16 Voronoi</a:t>
            </a:r>
          </a:p>
        </p:txBody>
      </p:sp>
    </p:spTree>
    <p:extLst>
      <p:ext uri="{BB962C8B-B14F-4D97-AF65-F5344CB8AC3E}">
        <p14:creationId xmlns:p14="http://schemas.microsoft.com/office/powerpoint/2010/main" val="1136000418"/>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763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467544" y="1732208"/>
            <a:ext cx="7772400" cy="627856"/>
          </a:xfrm>
        </p:spPr>
        <p:txBody>
          <a:bodyPr/>
          <a:lstStyle/>
          <a:p>
            <a:pPr eaLnBrk="1" hangingPunct="1"/>
            <a:r>
              <a:rPr lang="pt-PT" altLang="pt-PT" sz="4000" dirty="0" err="1" smtClean="0">
                <a:latin typeface="Calibri" panose="020F0502020204030204" pitchFamily="34" charset="0"/>
              </a:rPr>
              <a:t>Transmitter</a:t>
            </a:r>
            <a:endParaRPr lang="pt-PT" altLang="pt-PT" sz="4000" dirty="0" smtClean="0">
              <a:latin typeface="Calibri" panose="020F0502020204030204" pitchFamily="34" charset="0"/>
            </a:endParaRPr>
          </a:p>
        </p:txBody>
      </p:sp>
      <p:sp>
        <p:nvSpPr>
          <p:cNvPr id="4" name="Rectangle 2"/>
          <p:cNvSpPr txBox="1">
            <a:spLocks noChangeArrowheads="1"/>
          </p:cNvSpPr>
          <p:nvPr/>
        </p:nvSpPr>
        <p:spPr bwMode="auto">
          <a:xfrm>
            <a:off x="539552" y="476672"/>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eaLnBrk="1" hangingPunct="1"/>
            <a:r>
              <a:rPr lang="pt-PT" sz="4000" b="0" kern="0" smtClean="0"/>
              <a:t>MISO System specified for Directivity</a:t>
            </a:r>
            <a:endParaRPr lang="en-US" altLang="pt-PT" sz="4000" b="0" kern="0" dirty="0" smtClean="0">
              <a:latin typeface="Calibri" panose="020F0502020204030204" pitchFamily="34" charset="0"/>
            </a:endParaRPr>
          </a:p>
        </p:txBody>
      </p:sp>
    </p:spTree>
    <p:extLst>
      <p:ext uri="{BB962C8B-B14F-4D97-AF65-F5344CB8AC3E}">
        <p14:creationId xmlns:p14="http://schemas.microsoft.com/office/powerpoint/2010/main" val="405765584"/>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8614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66700" y="4943475"/>
            <a:ext cx="8712200" cy="1152525"/>
          </a:xfrm>
          <a:prstGeom prst="rect">
            <a:avLst/>
          </a:prstGeom>
          <a:noFill/>
          <a:ln w="9525">
            <a:noFill/>
            <a:miter lim="800000"/>
            <a:headEnd/>
            <a:tailEnd/>
          </a:ln>
        </p:spPr>
        <p:txBody>
          <a:bodyPr lIns="91435" tIns="45718" rIns="91435" bIns="45718"/>
          <a:lstStyle/>
          <a:p>
            <a:pPr algn="just">
              <a:spcBef>
                <a:spcPct val="20000"/>
              </a:spcBef>
              <a:defRPr/>
            </a:pPr>
            <a:r>
              <a:rPr lang="pt-PT" sz="2000" kern="0" dirty="0" err="1">
                <a:latin typeface="Calibri" pitchFamily="34" charset="0"/>
              </a:rPr>
              <a:t>The</a:t>
            </a:r>
            <a:r>
              <a:rPr lang="pt-PT" sz="2000" kern="0" dirty="0">
                <a:latin typeface="Calibri" pitchFamily="34" charset="0"/>
              </a:rPr>
              <a:t> </a:t>
            </a:r>
            <a:r>
              <a:rPr lang="pt-PT" sz="2000" kern="0" dirty="0" err="1">
                <a:latin typeface="Calibri" pitchFamily="34" charset="0"/>
              </a:rPr>
              <a:t>receiver</a:t>
            </a:r>
            <a:r>
              <a:rPr lang="pt-PT" sz="2000" kern="0" dirty="0">
                <a:latin typeface="Calibri" pitchFamily="34" charset="0"/>
              </a:rPr>
              <a:t> does </a:t>
            </a:r>
            <a:r>
              <a:rPr lang="pt-PT" sz="2000" kern="0" dirty="0" err="1">
                <a:latin typeface="Calibri" pitchFamily="34" charset="0"/>
              </a:rPr>
              <a:t>not</a:t>
            </a:r>
            <a:r>
              <a:rPr lang="pt-PT" sz="2000" kern="0" dirty="0">
                <a:latin typeface="Calibri" pitchFamily="34" charset="0"/>
              </a:rPr>
              <a:t> </a:t>
            </a:r>
            <a:r>
              <a:rPr lang="pt-PT" sz="2000" kern="0" dirty="0" err="1">
                <a:latin typeface="Calibri" pitchFamily="34" charset="0"/>
              </a:rPr>
              <a:t>require</a:t>
            </a:r>
            <a:r>
              <a:rPr lang="pt-PT" sz="2000" kern="0" dirty="0">
                <a:latin typeface="Calibri" pitchFamily="34" charset="0"/>
              </a:rPr>
              <a:t> </a:t>
            </a:r>
            <a:r>
              <a:rPr lang="pt-PT" sz="2000" kern="0" dirty="0" err="1">
                <a:latin typeface="Calibri" pitchFamily="34" charset="0"/>
              </a:rPr>
              <a:t>any</a:t>
            </a:r>
            <a:r>
              <a:rPr lang="pt-PT" sz="2000" kern="0" dirty="0">
                <a:latin typeface="Calibri" pitchFamily="34" charset="0"/>
              </a:rPr>
              <a:t> </a:t>
            </a:r>
            <a:r>
              <a:rPr lang="pt-PT" sz="2000" kern="0" dirty="0" err="1">
                <a:latin typeface="Calibri" pitchFamily="34" charset="0"/>
              </a:rPr>
              <a:t>processing</a:t>
            </a:r>
            <a:r>
              <a:rPr lang="pt-PT" sz="2000" kern="0" dirty="0">
                <a:latin typeface="Calibri" pitchFamily="34" charset="0"/>
              </a:rPr>
              <a:t>, as </a:t>
            </a:r>
            <a:r>
              <a:rPr lang="pt-PT" sz="2000" kern="0" dirty="0" err="1">
                <a:latin typeface="Calibri" pitchFamily="34" charset="0"/>
              </a:rPr>
              <a:t>the</a:t>
            </a:r>
            <a:r>
              <a:rPr lang="pt-PT" sz="2000" kern="0" dirty="0">
                <a:latin typeface="Calibri" pitchFamily="34" charset="0"/>
              </a:rPr>
              <a:t> </a:t>
            </a:r>
            <a:r>
              <a:rPr lang="pt-PT" sz="2000" kern="0" dirty="0" err="1">
                <a:latin typeface="Calibri" pitchFamily="34" charset="0"/>
              </a:rPr>
              <a:t>multiple</a:t>
            </a:r>
            <a:r>
              <a:rPr lang="pt-PT" sz="2000" kern="0" dirty="0">
                <a:latin typeface="Calibri" pitchFamily="34" charset="0"/>
              </a:rPr>
              <a:t> </a:t>
            </a:r>
            <a:r>
              <a:rPr lang="pt-PT" sz="2000" kern="0" dirty="0" err="1">
                <a:latin typeface="Calibri" pitchFamily="34" charset="0"/>
              </a:rPr>
              <a:t>components</a:t>
            </a:r>
            <a:r>
              <a:rPr lang="pt-PT" sz="2000" kern="0" dirty="0">
                <a:latin typeface="Calibri" pitchFamily="34" charset="0"/>
              </a:rPr>
              <a:t> </a:t>
            </a:r>
            <a:r>
              <a:rPr lang="pt-PT" sz="2000" kern="0" dirty="0" err="1">
                <a:latin typeface="Calibri" pitchFamily="34" charset="0"/>
              </a:rPr>
              <a:t>of</a:t>
            </a:r>
            <a:r>
              <a:rPr lang="pt-PT" sz="2000" kern="0" dirty="0">
                <a:latin typeface="Calibri" pitchFamily="34" charset="0"/>
              </a:rPr>
              <a:t> </a:t>
            </a:r>
            <a:r>
              <a:rPr lang="pt-PT" sz="2000" kern="0" dirty="0" err="1">
                <a:latin typeface="Calibri" pitchFamily="34" charset="0"/>
              </a:rPr>
              <a:t>the</a:t>
            </a:r>
            <a:r>
              <a:rPr lang="pt-PT" sz="2000" kern="0" dirty="0">
                <a:latin typeface="Calibri" pitchFamily="34" charset="0"/>
              </a:rPr>
              <a:t> </a:t>
            </a:r>
            <a:r>
              <a:rPr lang="pt-PT" sz="2000" kern="0" dirty="0" err="1">
                <a:latin typeface="Calibri" pitchFamily="34" charset="0"/>
              </a:rPr>
              <a:t>modulation</a:t>
            </a:r>
            <a:r>
              <a:rPr lang="pt-PT" sz="2000" kern="0" dirty="0">
                <a:latin typeface="Calibri" pitchFamily="34" charset="0"/>
              </a:rPr>
              <a:t> are </a:t>
            </a:r>
            <a:r>
              <a:rPr lang="pt-PT" sz="2000" kern="0" dirty="0" err="1">
                <a:latin typeface="Calibri" pitchFamily="34" charset="0"/>
              </a:rPr>
              <a:t>summed</a:t>
            </a:r>
            <a:r>
              <a:rPr lang="pt-PT" sz="2000" kern="0" dirty="0">
                <a:latin typeface="Calibri" pitchFamily="34" charset="0"/>
              </a:rPr>
              <a:t> </a:t>
            </a:r>
            <a:r>
              <a:rPr lang="pt-PT" sz="2000" kern="0" dirty="0" err="1">
                <a:latin typeface="Calibri" pitchFamily="34" charset="0"/>
              </a:rPr>
              <a:t>over-the-air</a:t>
            </a:r>
            <a:r>
              <a:rPr lang="pt-PT" sz="2000" kern="0" dirty="0">
                <a:latin typeface="Calibri" pitchFamily="34" charset="0"/>
              </a:rPr>
              <a:t>, </a:t>
            </a:r>
            <a:r>
              <a:rPr lang="pt-PT" sz="2000" kern="0" dirty="0" err="1">
                <a:latin typeface="Calibri" pitchFamily="34" charset="0"/>
              </a:rPr>
              <a:t>and</a:t>
            </a:r>
            <a:r>
              <a:rPr lang="pt-PT" sz="2000" kern="0" dirty="0">
                <a:latin typeface="Calibri" pitchFamily="34" charset="0"/>
              </a:rPr>
              <a:t> </a:t>
            </a:r>
            <a:r>
              <a:rPr lang="pt-PT" sz="2000" kern="0" dirty="0" err="1">
                <a:latin typeface="Calibri" pitchFamily="34" charset="0"/>
              </a:rPr>
              <a:t>combined</a:t>
            </a:r>
            <a:r>
              <a:rPr lang="pt-PT" sz="2000" kern="0" dirty="0">
                <a:latin typeface="Calibri" pitchFamily="34" charset="0"/>
              </a:rPr>
              <a:t> in </a:t>
            </a:r>
            <a:r>
              <a:rPr lang="pt-PT" sz="2000" kern="0" dirty="0" err="1">
                <a:latin typeface="Calibri" pitchFamily="34" charset="0"/>
              </a:rPr>
              <a:t>terms</a:t>
            </a:r>
            <a:r>
              <a:rPr lang="pt-PT" sz="2000" kern="0" dirty="0">
                <a:latin typeface="Calibri" pitchFamily="34" charset="0"/>
              </a:rPr>
              <a:t> </a:t>
            </a:r>
            <a:r>
              <a:rPr lang="pt-PT" sz="2000" kern="0" dirty="0" err="1">
                <a:latin typeface="Calibri" pitchFamily="34" charset="0"/>
              </a:rPr>
              <a:t>of</a:t>
            </a:r>
            <a:r>
              <a:rPr lang="pt-PT" sz="2000" kern="0" dirty="0">
                <a:latin typeface="Calibri" pitchFamily="34" charset="0"/>
              </a:rPr>
              <a:t> </a:t>
            </a:r>
            <a:r>
              <a:rPr lang="pt-PT" sz="2000" kern="0" dirty="0" err="1">
                <a:latin typeface="Calibri" pitchFamily="34" charset="0"/>
              </a:rPr>
              <a:t>phase</a:t>
            </a:r>
            <a:r>
              <a:rPr lang="pt-PT" sz="2000" kern="0" dirty="0">
                <a:latin typeface="Calibri" pitchFamily="34" charset="0"/>
              </a:rPr>
              <a:t>, as </a:t>
            </a:r>
            <a:r>
              <a:rPr lang="pt-PT" sz="2000" kern="0" dirty="0" err="1">
                <a:latin typeface="Calibri" pitchFamily="34" charset="0"/>
              </a:rPr>
              <a:t>long</a:t>
            </a:r>
            <a:r>
              <a:rPr lang="pt-PT" sz="2000" kern="0" dirty="0">
                <a:latin typeface="Calibri" pitchFamily="34" charset="0"/>
              </a:rPr>
              <a:t> as </a:t>
            </a:r>
            <a:r>
              <a:rPr lang="pt-PT" sz="2000" kern="0" dirty="0" err="1">
                <a:latin typeface="Calibri" pitchFamily="34" charset="0"/>
              </a:rPr>
              <a:t>the</a:t>
            </a:r>
            <a:r>
              <a:rPr lang="pt-PT" sz="2000" kern="0" dirty="0">
                <a:latin typeface="Calibri" pitchFamily="34" charset="0"/>
              </a:rPr>
              <a:t> </a:t>
            </a:r>
            <a:r>
              <a:rPr lang="pt-PT" sz="2000" kern="0" dirty="0" err="1">
                <a:latin typeface="Calibri" pitchFamily="34" charset="0"/>
              </a:rPr>
              <a:t>receiver</a:t>
            </a:r>
            <a:r>
              <a:rPr lang="pt-PT" sz="2000" kern="0" dirty="0">
                <a:latin typeface="Calibri" pitchFamily="34" charset="0"/>
              </a:rPr>
              <a:t> </a:t>
            </a:r>
            <a:r>
              <a:rPr lang="pt-PT" sz="2000" kern="0" dirty="0" err="1">
                <a:latin typeface="Calibri" pitchFamily="34" charset="0"/>
              </a:rPr>
              <a:t>is</a:t>
            </a:r>
            <a:r>
              <a:rPr lang="pt-PT" sz="2000" kern="0" dirty="0">
                <a:latin typeface="Calibri" pitchFamily="34" charset="0"/>
              </a:rPr>
              <a:t> in </a:t>
            </a:r>
            <a:r>
              <a:rPr lang="pt-PT" sz="2000" kern="0" dirty="0" err="1">
                <a:latin typeface="Calibri" pitchFamily="34" charset="0"/>
              </a:rPr>
              <a:t>the</a:t>
            </a:r>
            <a:r>
              <a:rPr lang="pt-PT" sz="2000" kern="0" dirty="0">
                <a:latin typeface="Calibri" pitchFamily="34" charset="0"/>
              </a:rPr>
              <a:t> </a:t>
            </a:r>
            <a:r>
              <a:rPr lang="pt-PT" sz="2000" kern="0" dirty="0" err="1">
                <a:latin typeface="Calibri" pitchFamily="34" charset="0"/>
              </a:rPr>
              <a:t>desired</a:t>
            </a:r>
            <a:r>
              <a:rPr lang="pt-PT" sz="2000" kern="0" dirty="0">
                <a:latin typeface="Calibri" pitchFamily="34" charset="0"/>
              </a:rPr>
              <a:t> </a:t>
            </a:r>
            <a:r>
              <a:rPr lang="pt-PT" sz="2000" kern="0" dirty="0" err="1">
                <a:latin typeface="Calibri" pitchFamily="34" charset="0"/>
              </a:rPr>
              <a:t>DoA</a:t>
            </a:r>
            <a:r>
              <a:rPr lang="pt-PT" sz="2000" kern="0" dirty="0">
                <a:latin typeface="Calibri" pitchFamily="34" charset="0"/>
              </a:rPr>
              <a:t> (</a:t>
            </a:r>
            <a:r>
              <a:rPr lang="pt-PT" sz="2000" kern="0" dirty="0" err="1">
                <a:latin typeface="Calibri" pitchFamily="34" charset="0"/>
              </a:rPr>
              <a:t>alternatively</a:t>
            </a:r>
            <a:r>
              <a:rPr lang="pt-PT" sz="2000" kern="0" dirty="0">
                <a:latin typeface="Calibri" pitchFamily="34" charset="0"/>
              </a:rPr>
              <a:t>, regular </a:t>
            </a:r>
            <a:r>
              <a:rPr lang="pt-PT" sz="2000" kern="0" dirty="0" err="1">
                <a:latin typeface="Calibri" pitchFamily="34" charset="0"/>
              </a:rPr>
              <a:t>receive</a:t>
            </a:r>
            <a:r>
              <a:rPr lang="pt-PT" sz="2000" kern="0" dirty="0">
                <a:latin typeface="Calibri" pitchFamily="34" charset="0"/>
              </a:rPr>
              <a:t> </a:t>
            </a:r>
            <a:r>
              <a:rPr lang="pt-PT" sz="2000" kern="0" dirty="0" err="1">
                <a:latin typeface="Calibri" pitchFamily="34" charset="0"/>
              </a:rPr>
              <a:t>diversity</a:t>
            </a:r>
            <a:r>
              <a:rPr lang="pt-PT" sz="2000" kern="0" dirty="0">
                <a:latin typeface="Calibri" pitchFamily="34" charset="0"/>
              </a:rPr>
              <a:t> can </a:t>
            </a:r>
            <a:r>
              <a:rPr lang="pt-PT" sz="2000" kern="0" dirty="0" err="1">
                <a:latin typeface="Calibri" pitchFamily="34" charset="0"/>
              </a:rPr>
              <a:t>be</a:t>
            </a:r>
            <a:r>
              <a:rPr lang="pt-PT" sz="2000" kern="0" dirty="0">
                <a:latin typeface="Calibri" pitchFamily="34" charset="0"/>
              </a:rPr>
              <a:t> </a:t>
            </a:r>
            <a:r>
              <a:rPr lang="pt-PT" sz="2000" kern="0" dirty="0" err="1">
                <a:latin typeface="Calibri" pitchFamily="34" charset="0"/>
              </a:rPr>
              <a:t>employed</a:t>
            </a:r>
            <a:r>
              <a:rPr lang="pt-PT" sz="2000" kern="0" dirty="0">
                <a:latin typeface="Calibri" pitchFamily="34" charset="0"/>
              </a:rPr>
              <a:t>).</a:t>
            </a:r>
          </a:p>
          <a:p>
            <a:pPr algn="just">
              <a:spcBef>
                <a:spcPct val="20000"/>
              </a:spcBef>
              <a:defRPr/>
            </a:pPr>
            <a:endParaRPr lang="en-US" sz="2000" kern="0" dirty="0">
              <a:latin typeface="+mn-lt"/>
            </a:endParaRPr>
          </a:p>
          <a:p>
            <a:pPr marL="342883" indent="-342883" algn="just">
              <a:lnSpc>
                <a:spcPct val="90000"/>
              </a:lnSpc>
              <a:spcBef>
                <a:spcPct val="20000"/>
              </a:spcBef>
              <a:defRPr/>
            </a:pPr>
            <a:endParaRPr lang="en-US" sz="2000" kern="0" dirty="0">
              <a:latin typeface="+mn-lt"/>
            </a:endParaRPr>
          </a:p>
          <a:p>
            <a:pPr marL="342883" indent="-342883" algn="just">
              <a:lnSpc>
                <a:spcPct val="90000"/>
              </a:lnSpc>
              <a:spcBef>
                <a:spcPct val="20000"/>
              </a:spcBef>
              <a:defRPr/>
            </a:pPr>
            <a:endParaRPr lang="en-US" sz="2000" kern="0" dirty="0">
              <a:latin typeface="+mn-lt"/>
            </a:endParaRPr>
          </a:p>
          <a:p>
            <a:pPr marL="342883" indent="-342883" algn="just">
              <a:lnSpc>
                <a:spcPct val="90000"/>
              </a:lnSpc>
              <a:spcBef>
                <a:spcPct val="20000"/>
              </a:spcBef>
              <a:defRPr/>
            </a:pPr>
            <a:endParaRPr lang="en-US" sz="2000" kern="0" dirty="0">
              <a:latin typeface="+mn-lt"/>
            </a:endParaRPr>
          </a:p>
          <a:p>
            <a:pPr marL="342883" indent="-342883" algn="just">
              <a:lnSpc>
                <a:spcPct val="90000"/>
              </a:lnSpc>
              <a:spcBef>
                <a:spcPct val="20000"/>
              </a:spcBef>
              <a:defRPr/>
            </a:pPr>
            <a:endParaRPr lang="en-US" sz="2000" kern="0" dirty="0">
              <a:latin typeface="+mn-lt"/>
            </a:endParaRPr>
          </a:p>
          <a:p>
            <a:pPr marL="342883" indent="-342883" algn="just">
              <a:lnSpc>
                <a:spcPct val="90000"/>
              </a:lnSpc>
              <a:spcBef>
                <a:spcPct val="20000"/>
              </a:spcBef>
              <a:defRPr/>
            </a:pPr>
            <a:endParaRPr lang="en-US" sz="2000" kern="0" dirty="0">
              <a:latin typeface="+mn-lt"/>
            </a:endParaRPr>
          </a:p>
          <a:p>
            <a:pPr marL="342883" indent="-342883" algn="just">
              <a:lnSpc>
                <a:spcPct val="90000"/>
              </a:lnSpc>
              <a:spcBef>
                <a:spcPct val="20000"/>
              </a:spcBef>
              <a:defRPr/>
            </a:pPr>
            <a:endParaRPr lang="en-US" sz="2000" kern="0" dirty="0">
              <a:latin typeface="+mn-lt"/>
            </a:endParaRPr>
          </a:p>
          <a:p>
            <a:pPr marL="342883" indent="-342883" algn="just">
              <a:lnSpc>
                <a:spcPct val="90000"/>
              </a:lnSpc>
              <a:spcBef>
                <a:spcPct val="20000"/>
              </a:spcBef>
              <a:defRPr/>
            </a:pPr>
            <a:endParaRPr lang="en-US" sz="2000" kern="0" dirty="0">
              <a:latin typeface="+mn-lt"/>
            </a:endParaRPr>
          </a:p>
        </p:txBody>
      </p:sp>
      <p:sp>
        <p:nvSpPr>
          <p:cNvPr id="33794" name="Rectangle 2"/>
          <p:cNvSpPr>
            <a:spLocks noGrp="1" noChangeArrowheads="1"/>
          </p:cNvSpPr>
          <p:nvPr>
            <p:ph type="title"/>
          </p:nvPr>
        </p:nvSpPr>
        <p:spPr>
          <a:xfrm>
            <a:off x="685800" y="1340768"/>
            <a:ext cx="7772400" cy="411832"/>
          </a:xfrm>
        </p:spPr>
        <p:txBody>
          <a:bodyPr/>
          <a:lstStyle/>
          <a:p>
            <a:pPr eaLnBrk="1" hangingPunct="1"/>
            <a:r>
              <a:rPr lang="pt-BR" altLang="pt-PT" sz="4000" dirty="0" smtClean="0">
                <a:latin typeface="Calibri" panose="020F0502020204030204" pitchFamily="34" charset="0"/>
              </a:rPr>
              <a:t>Receiver design</a:t>
            </a:r>
            <a:endParaRPr lang="pt-PT" altLang="pt-PT" sz="4000" dirty="0" smtClean="0">
              <a:latin typeface="Calibri" panose="020F0502020204030204" pitchFamily="34" charset="0"/>
            </a:endParaRPr>
          </a:p>
        </p:txBody>
      </p:sp>
      <p:sp>
        <p:nvSpPr>
          <p:cNvPr id="6" name="Rectangle 2"/>
          <p:cNvSpPr txBox="1">
            <a:spLocks noChangeArrowheads="1"/>
          </p:cNvSpPr>
          <p:nvPr/>
        </p:nvSpPr>
        <p:spPr bwMode="auto">
          <a:xfrm>
            <a:off x="539552" y="476672"/>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eaLnBrk="1" hangingPunct="1"/>
            <a:r>
              <a:rPr lang="pt-PT" sz="4000" b="0" kern="0" smtClean="0"/>
              <a:t>MISO System specified for Directivity</a:t>
            </a:r>
            <a:endParaRPr lang="en-US" altLang="pt-PT" sz="4000" b="0" kern="0" dirty="0" smtClean="0">
              <a:latin typeface="Calibri" panose="020F0502020204030204" pitchFamily="34" charset="0"/>
            </a:endParaRPr>
          </a:p>
        </p:txBody>
      </p:sp>
    </p:spTree>
    <p:extLst>
      <p:ext uri="{BB962C8B-B14F-4D97-AF65-F5344CB8AC3E}">
        <p14:creationId xmlns:p14="http://schemas.microsoft.com/office/powerpoint/2010/main" val="1852423303"/>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266700" y="2094755"/>
            <a:ext cx="86106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pPr>
            <a:r>
              <a:rPr lang="en-US" altLang="pt-PT" sz="2000" dirty="0">
                <a:latin typeface="Calibri" panose="020F0502020204030204" pitchFamily="34" charset="0"/>
              </a:rPr>
              <a:t> SC-FDE systems with multilevel modulations.</a:t>
            </a:r>
          </a:p>
          <a:p>
            <a:pPr algn="just">
              <a:spcBef>
                <a:spcPct val="0"/>
              </a:spcBef>
            </a:pPr>
            <a:endParaRPr lang="en-US" altLang="pt-PT" sz="2000" dirty="0">
              <a:latin typeface="Calibri" panose="020F0502020204030204" pitchFamily="34" charset="0"/>
            </a:endParaRPr>
          </a:p>
          <a:p>
            <a:pPr algn="just">
              <a:spcBef>
                <a:spcPct val="0"/>
              </a:spcBef>
            </a:pPr>
            <a:r>
              <a:rPr lang="en-US" altLang="pt-PT" sz="2000" dirty="0">
                <a:latin typeface="Calibri" panose="020F0502020204030204" pitchFamily="34" charset="0"/>
              </a:rPr>
              <a:t>We considered 16-QAM, 64-QAM or </a:t>
            </a:r>
            <a:r>
              <a:rPr lang="en-US" altLang="pt-PT" sz="2000" dirty="0" err="1">
                <a:latin typeface="Calibri" panose="020F0502020204030204" pitchFamily="34" charset="0"/>
              </a:rPr>
              <a:t>Voronoi</a:t>
            </a:r>
            <a:r>
              <a:rPr lang="en-US" altLang="pt-PT" sz="2000" dirty="0">
                <a:latin typeface="Calibri" panose="020F0502020204030204" pitchFamily="34" charset="0"/>
              </a:rPr>
              <a:t> constellations, decomposed as </a:t>
            </a:r>
            <a:r>
              <a:rPr lang="en-US" altLang="pt-PT" sz="2000" dirty="0" err="1">
                <a:latin typeface="Calibri" panose="020F0502020204030204" pitchFamily="34" charset="0"/>
              </a:rPr>
              <a:t>as</a:t>
            </a:r>
            <a:r>
              <a:rPr lang="en-US" altLang="pt-PT" sz="2000" dirty="0">
                <a:latin typeface="Calibri" panose="020F0502020204030204" pitchFamily="34" charset="0"/>
              </a:rPr>
              <a:t> a sum of </a:t>
            </a:r>
            <a:r>
              <a:rPr lang="en-US" altLang="pt-PT" sz="2400" i="1" dirty="0">
                <a:latin typeface="Calibri" panose="020F0502020204030204" pitchFamily="34" charset="0"/>
              </a:rPr>
              <a:t>N</a:t>
            </a:r>
            <a:r>
              <a:rPr lang="en-US" altLang="pt-PT" sz="2400" i="1" baseline="-25000" dirty="0">
                <a:latin typeface="Calibri" panose="020F0502020204030204" pitchFamily="34" charset="0"/>
              </a:rPr>
              <a:t>m</a:t>
            </a:r>
            <a:r>
              <a:rPr lang="en-US" altLang="pt-PT" sz="2400" dirty="0">
                <a:latin typeface="Calibri" panose="020F0502020204030204" pitchFamily="34" charset="0"/>
              </a:rPr>
              <a:t> </a:t>
            </a:r>
            <a:r>
              <a:rPr lang="en-US" altLang="pt-PT" sz="2000" dirty="0">
                <a:latin typeface="Calibri" panose="020F0502020204030204" pitchFamily="34" charset="0"/>
              </a:rPr>
              <a:t>BPSK components.</a:t>
            </a:r>
          </a:p>
          <a:p>
            <a:pPr algn="just">
              <a:spcBef>
                <a:spcPct val="0"/>
              </a:spcBef>
            </a:pPr>
            <a:endParaRPr lang="en-US" altLang="pt-PT" sz="2000" dirty="0">
              <a:latin typeface="Calibri" panose="020F0502020204030204" pitchFamily="34" charset="0"/>
            </a:endParaRPr>
          </a:p>
          <a:p>
            <a:pPr algn="just">
              <a:spcBef>
                <a:spcPct val="0"/>
              </a:spcBef>
            </a:pPr>
            <a:r>
              <a:rPr lang="en-US" altLang="pt-PT" sz="2000" dirty="0">
                <a:latin typeface="Calibri" panose="020F0502020204030204" pitchFamily="34" charset="0"/>
              </a:rPr>
              <a:t> Antennas are equally spaced by </a:t>
            </a:r>
            <a:r>
              <a:rPr lang="en-US" altLang="pt-PT" sz="2000" b="1" dirty="0">
                <a:latin typeface="Calibri" panose="020F0502020204030204" pitchFamily="34" charset="0"/>
              </a:rPr>
              <a:t>d=</a:t>
            </a:r>
            <a:r>
              <a:rPr lang="el-GR" altLang="pt-PT" sz="2000" b="1" dirty="0">
                <a:latin typeface="Calibri" panose="020F0502020204030204" pitchFamily="34" charset="0"/>
              </a:rPr>
              <a:t>λ</a:t>
            </a:r>
            <a:r>
              <a:rPr lang="en-US" altLang="pt-PT" sz="2000" b="1" dirty="0">
                <a:latin typeface="Calibri" panose="020F0502020204030204" pitchFamily="34" charset="0"/>
              </a:rPr>
              <a:t>/4 </a:t>
            </a:r>
            <a:r>
              <a:rPr lang="en-US" altLang="pt-PT" sz="2000" dirty="0">
                <a:latin typeface="Calibri" panose="020F0502020204030204" pitchFamily="34" charset="0"/>
              </a:rPr>
              <a:t>and the constellations are optimized for </a:t>
            </a:r>
            <a:r>
              <a:rPr lang="en-US" altLang="pt-PT" sz="2000" dirty="0">
                <a:latin typeface="Calibri" panose="020F0502020204030204" pitchFamily="34" charset="0"/>
                <a:sym typeface="Symbol" panose="05050102010706020507" pitchFamily="18" charset="2"/>
              </a:rPr>
              <a:t>=75</a:t>
            </a:r>
            <a:r>
              <a:rPr lang="en-US" altLang="pt-PT" sz="2000" baseline="30000" dirty="0">
                <a:latin typeface="Calibri" panose="020F0502020204030204" pitchFamily="34" charset="0"/>
                <a:sym typeface="Symbol" panose="05050102010706020507" pitchFamily="18" charset="2"/>
              </a:rPr>
              <a:t>o</a:t>
            </a:r>
            <a:r>
              <a:rPr lang="en-US" altLang="pt-PT" sz="2000" dirty="0">
                <a:latin typeface="Calibri" panose="020F0502020204030204" pitchFamily="34" charset="0"/>
                <a:sym typeface="Symbol" panose="05050102010706020507" pitchFamily="18" charset="2"/>
              </a:rPr>
              <a:t> </a:t>
            </a:r>
            <a:r>
              <a:rPr lang="en-US" altLang="pt-PT" sz="2000" dirty="0">
                <a:latin typeface="Calibri" panose="020F0502020204030204" pitchFamily="34" charset="0"/>
              </a:rPr>
              <a:t>(under these conditions the directivity in the transmitted constellation is assured by phase rotations of the BPSK components).</a:t>
            </a:r>
          </a:p>
          <a:p>
            <a:pPr algn="just">
              <a:spcBef>
                <a:spcPct val="0"/>
              </a:spcBef>
            </a:pPr>
            <a:endParaRPr lang="en-US" altLang="pt-PT" sz="2000" dirty="0">
              <a:latin typeface="Calibri" panose="020F0502020204030204" pitchFamily="34" charset="0"/>
            </a:endParaRPr>
          </a:p>
          <a:p>
            <a:pPr algn="just">
              <a:spcBef>
                <a:spcPct val="0"/>
              </a:spcBef>
            </a:pPr>
            <a:r>
              <a:rPr lang="en-US" altLang="pt-PT" sz="2000" dirty="0">
                <a:latin typeface="Calibri" panose="020F0502020204030204" pitchFamily="34" charset="0"/>
              </a:rPr>
              <a:t> AWGN channel and a severely time-dispersive channel are considered</a:t>
            </a:r>
          </a:p>
          <a:p>
            <a:pPr lvl="1" algn="just">
              <a:spcBef>
                <a:spcPct val="0"/>
              </a:spcBef>
              <a:buFont typeface="Arial" panose="020B0604020202020204" pitchFamily="34" charset="0"/>
              <a:buChar char="•"/>
            </a:pPr>
            <a:r>
              <a:rPr lang="en-US" altLang="pt-PT" sz="2400" dirty="0">
                <a:latin typeface="Calibri" panose="020F0502020204030204" pitchFamily="34" charset="0"/>
              </a:rPr>
              <a:t> </a:t>
            </a:r>
            <a:r>
              <a:rPr lang="en-US" altLang="pt-PT" sz="2000" dirty="0">
                <a:latin typeface="Calibri" panose="020F0502020204030204" pitchFamily="34" charset="0"/>
              </a:rPr>
              <a:t>Channel is modeled as a frequency selective fading Rayleigh channel characterized by an uniform PDP (Power Delay Profile), with </a:t>
            </a:r>
            <a:r>
              <a:rPr lang="en-US" altLang="pt-PT" sz="2000" b="1" dirty="0">
                <a:latin typeface="Calibri" panose="020F0502020204030204" pitchFamily="34" charset="0"/>
              </a:rPr>
              <a:t>32 equal-power taps, with uncorrelated Rayleigh fading</a:t>
            </a:r>
            <a:r>
              <a:rPr lang="en-US" altLang="pt-PT" sz="2000" dirty="0">
                <a:latin typeface="Calibri" panose="020F0502020204030204" pitchFamily="34" charset="0"/>
              </a:rPr>
              <a:t> on each tap.</a:t>
            </a:r>
          </a:p>
          <a:p>
            <a:pPr algn="just">
              <a:spcBef>
                <a:spcPct val="0"/>
              </a:spcBef>
            </a:pPr>
            <a:endParaRPr lang="en-US" altLang="pt-PT" sz="2000" dirty="0">
              <a:latin typeface="Calibri" panose="020F0502020204030204" pitchFamily="34" charset="0"/>
            </a:endParaRPr>
          </a:p>
        </p:txBody>
      </p:sp>
      <p:sp>
        <p:nvSpPr>
          <p:cNvPr id="44036" name="Rectangle 2"/>
          <p:cNvSpPr>
            <a:spLocks noGrp="1" noChangeArrowheads="1"/>
          </p:cNvSpPr>
          <p:nvPr>
            <p:ph type="title"/>
          </p:nvPr>
        </p:nvSpPr>
        <p:spPr>
          <a:xfrm>
            <a:off x="685800" y="1412776"/>
            <a:ext cx="7772400" cy="504403"/>
          </a:xfrm>
        </p:spPr>
        <p:txBody>
          <a:bodyPr lIns="91435" tIns="45718" rIns="91435" bIns="45718" anchor="t"/>
          <a:lstStyle/>
          <a:p>
            <a:pPr eaLnBrk="1" hangingPunct="1"/>
            <a:r>
              <a:rPr lang="pt-BR" altLang="pt-PT" sz="3200" dirty="0" smtClean="0">
                <a:latin typeface="Calibri" panose="020F0502020204030204" pitchFamily="34" charset="0"/>
              </a:rPr>
              <a:t>Simulation Environment</a:t>
            </a:r>
            <a:endParaRPr lang="en-US" altLang="pt-PT" sz="3200" dirty="0" smtClean="0">
              <a:latin typeface="Calibri" panose="020F0502020204030204" pitchFamily="34" charset="0"/>
            </a:endParaRPr>
          </a:p>
        </p:txBody>
      </p:sp>
      <p:sp>
        <p:nvSpPr>
          <p:cNvPr id="4" name="Rectangle 2"/>
          <p:cNvSpPr txBox="1">
            <a:spLocks noChangeArrowheads="1"/>
          </p:cNvSpPr>
          <p:nvPr/>
        </p:nvSpPr>
        <p:spPr bwMode="auto">
          <a:xfrm>
            <a:off x="539552" y="476672"/>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eaLnBrk="1" hangingPunct="1"/>
            <a:r>
              <a:rPr lang="pt-PT" sz="4000" b="0" kern="0" dirty="0" smtClean="0"/>
              <a:t>MISO </a:t>
            </a:r>
            <a:r>
              <a:rPr lang="pt-PT" sz="4000" b="0" kern="0" dirty="0" err="1" smtClean="0"/>
              <a:t>System</a:t>
            </a:r>
            <a:r>
              <a:rPr lang="pt-PT" sz="4000" b="0" kern="0" dirty="0" smtClean="0"/>
              <a:t> </a:t>
            </a:r>
            <a:r>
              <a:rPr lang="pt-PT" sz="4000" b="0" kern="0" dirty="0" err="1" smtClean="0"/>
              <a:t>specified</a:t>
            </a:r>
            <a:r>
              <a:rPr lang="pt-PT" sz="4000" b="0" kern="0" dirty="0" smtClean="0"/>
              <a:t> for </a:t>
            </a:r>
            <a:r>
              <a:rPr lang="pt-PT" sz="4000" b="0" kern="0" dirty="0" err="1" smtClean="0"/>
              <a:t>Directivity</a:t>
            </a:r>
            <a:endParaRPr lang="en-US" altLang="pt-PT" sz="4000" b="0" kern="0" dirty="0" smtClean="0">
              <a:latin typeface="Calibri" panose="020F0502020204030204" pitchFamily="34" charset="0"/>
            </a:endParaRPr>
          </a:p>
        </p:txBody>
      </p:sp>
    </p:spTree>
    <p:extLst>
      <p:ext uri="{BB962C8B-B14F-4D97-AF65-F5344CB8AC3E}">
        <p14:creationId xmlns:p14="http://schemas.microsoft.com/office/powerpoint/2010/main" val="1355280493"/>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a:spLocks noChangeArrowheads="1"/>
          </p:cNvSpPr>
          <p:nvPr/>
        </p:nvSpPr>
        <p:spPr bwMode="auto">
          <a:xfrm>
            <a:off x="152400" y="2870934"/>
            <a:ext cx="8610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 typeface="Wingdings" panose="05000000000000000000" pitchFamily="2" charset="2"/>
              <a:buChar char="§"/>
            </a:pPr>
            <a:r>
              <a:rPr lang="en-US" altLang="pt-PT" sz="2000" dirty="0" smtClean="0">
                <a:latin typeface="Calibri" panose="020F0502020204030204" pitchFamily="34" charset="0"/>
              </a:rPr>
              <a:t>The </a:t>
            </a:r>
            <a:r>
              <a:rPr lang="en-US" altLang="pt-PT" sz="2000" dirty="0">
                <a:latin typeface="Calibri" panose="020F0502020204030204" pitchFamily="34" charset="0"/>
              </a:rPr>
              <a:t>symbols </a:t>
            </a:r>
            <a:r>
              <a:rPr lang="en-US" altLang="pt-PT" sz="2000" dirty="0" err="1">
                <a:latin typeface="Calibri" panose="020F0502020204030204" pitchFamily="34" charset="0"/>
              </a:rPr>
              <a:t>s</a:t>
            </a:r>
            <a:r>
              <a:rPr lang="en-US" altLang="pt-PT" sz="2000" baseline="-25000" dirty="0" err="1">
                <a:latin typeface="Calibri" panose="020F0502020204030204" pitchFamily="34" charset="0"/>
              </a:rPr>
              <a:t>n</a:t>
            </a:r>
            <a:r>
              <a:rPr lang="en-US" altLang="pt-PT" sz="2000" dirty="0">
                <a:latin typeface="Calibri" panose="020F0502020204030204" pitchFamily="34" charset="0"/>
              </a:rPr>
              <a:t> are selected with equal probability from a M-QAM constellation (dimensions of M=16 and M=64 are considered). </a:t>
            </a:r>
          </a:p>
          <a:p>
            <a:pPr algn="just" eaLnBrk="1" hangingPunct="1">
              <a:spcBef>
                <a:spcPct val="0"/>
              </a:spcBef>
              <a:buFont typeface="Wingdings" panose="05000000000000000000" pitchFamily="2" charset="2"/>
              <a:buChar char="§"/>
            </a:pPr>
            <a:endParaRPr lang="en-US" altLang="pt-PT" sz="2000" dirty="0">
              <a:latin typeface="Calibri" panose="020F0502020204030204" pitchFamily="34" charset="0"/>
            </a:endParaRPr>
          </a:p>
          <a:p>
            <a:pPr algn="just" eaLnBrk="1" hangingPunct="1">
              <a:spcBef>
                <a:spcPct val="0"/>
              </a:spcBef>
              <a:buFont typeface="Wingdings" panose="05000000000000000000" pitchFamily="2" charset="2"/>
              <a:buChar char="§"/>
            </a:pPr>
            <a:r>
              <a:rPr lang="en-US" altLang="pt-PT" sz="2000" b="1" dirty="0">
                <a:latin typeface="Calibri" panose="020F0502020204030204" pitchFamily="34" charset="0"/>
              </a:rPr>
              <a:t>The transmitter based on 16-QAM with gray mapping is characterized by the set of non null coefficients 2j, 1, 2 and j, associated to the antennas 1, 2, 3 and 4, respectively. 64-QAM uses 6 non-null coefficients with values 2j, 1, 2, j, 4 and 4j associated to the antennas 1, 2, 3, 4, 5 and 6, respectively. </a:t>
            </a:r>
          </a:p>
          <a:p>
            <a:pPr algn="just" eaLnBrk="1" hangingPunct="1">
              <a:spcBef>
                <a:spcPct val="0"/>
              </a:spcBef>
              <a:buFont typeface="Wingdings" panose="05000000000000000000" pitchFamily="2" charset="2"/>
              <a:buChar char="§"/>
            </a:pPr>
            <a:endParaRPr lang="en-US" altLang="pt-PT" sz="2000" dirty="0">
              <a:latin typeface="Calibri" panose="020F0502020204030204" pitchFamily="34" charset="0"/>
            </a:endParaRPr>
          </a:p>
          <a:p>
            <a:pPr algn="just" eaLnBrk="1" hangingPunct="1">
              <a:spcBef>
                <a:spcPct val="0"/>
              </a:spcBef>
              <a:buFont typeface="Wingdings" panose="05000000000000000000" pitchFamily="2" charset="2"/>
              <a:buChar char="§"/>
            </a:pPr>
            <a:endParaRPr lang="en-US" altLang="pt-PT" sz="2000" dirty="0">
              <a:latin typeface="Calibri" panose="020F0502020204030204" pitchFamily="34" charset="0"/>
            </a:endParaRPr>
          </a:p>
        </p:txBody>
      </p:sp>
      <p:sp>
        <p:nvSpPr>
          <p:cNvPr id="46084" name="Rectangle 2"/>
          <p:cNvSpPr>
            <a:spLocks noGrp="1" noChangeArrowheads="1"/>
          </p:cNvSpPr>
          <p:nvPr>
            <p:ph type="title"/>
          </p:nvPr>
        </p:nvSpPr>
        <p:spPr>
          <a:xfrm>
            <a:off x="685800" y="1844824"/>
            <a:ext cx="7772400" cy="483840"/>
          </a:xfrm>
        </p:spPr>
        <p:txBody>
          <a:bodyPr lIns="91435" tIns="45718" rIns="91435" bIns="45718" anchor="t"/>
          <a:lstStyle/>
          <a:p>
            <a:pPr eaLnBrk="1" hangingPunct="1"/>
            <a:r>
              <a:rPr lang="pt-BR" altLang="pt-PT" sz="4000" dirty="0" smtClean="0">
                <a:latin typeface="Calibri" panose="020F0502020204030204" pitchFamily="34" charset="0"/>
              </a:rPr>
              <a:t>Simulation results</a:t>
            </a:r>
            <a:endParaRPr lang="en-US" altLang="pt-PT" sz="4000" dirty="0" smtClean="0">
              <a:latin typeface="Calibri" panose="020F0502020204030204" pitchFamily="34" charset="0"/>
            </a:endParaRPr>
          </a:p>
        </p:txBody>
      </p:sp>
      <p:sp>
        <p:nvSpPr>
          <p:cNvPr id="4" name="Rectangle 2"/>
          <p:cNvSpPr txBox="1">
            <a:spLocks noChangeArrowheads="1"/>
          </p:cNvSpPr>
          <p:nvPr/>
        </p:nvSpPr>
        <p:spPr bwMode="auto">
          <a:xfrm>
            <a:off x="539552" y="476672"/>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eaLnBrk="1" hangingPunct="1"/>
            <a:r>
              <a:rPr lang="pt-PT" sz="4000" b="0" kern="0" smtClean="0"/>
              <a:t>MISO System specified for Directivity</a:t>
            </a:r>
            <a:endParaRPr lang="en-US" altLang="pt-PT" sz="4000" b="0" kern="0" dirty="0" smtClean="0">
              <a:latin typeface="Calibri" panose="020F0502020204030204" pitchFamily="34" charset="0"/>
            </a:endParaRPr>
          </a:p>
        </p:txBody>
      </p:sp>
    </p:spTree>
    <p:extLst>
      <p:ext uri="{BB962C8B-B14F-4D97-AF65-F5344CB8AC3E}">
        <p14:creationId xmlns:p14="http://schemas.microsoft.com/office/powerpoint/2010/main" val="145685637"/>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559911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pt-PT" sz="1800">
                <a:solidFill>
                  <a:schemeClr val="tx2"/>
                </a:solidFill>
                <a:latin typeface="Calibri" panose="020F0502020204030204" pitchFamily="34" charset="0"/>
              </a:rPr>
              <a:t>Impact of an angle error regarding the transmission direction </a:t>
            </a:r>
            <a:r>
              <a:rPr lang="en-US" altLang="pt-PT" sz="1800">
                <a:solidFill>
                  <a:schemeClr val="tx2"/>
                </a:solidFill>
                <a:latin typeface="Calibri" panose="020F0502020204030204" pitchFamily="34" charset="0"/>
                <a:sym typeface="Symbol" panose="05050102010706020507" pitchFamily="18" charset="2"/>
              </a:rPr>
              <a:t> </a:t>
            </a:r>
            <a:r>
              <a:rPr lang="en-US" altLang="pt-PT" sz="1800">
                <a:solidFill>
                  <a:schemeClr val="tx2"/>
                </a:solidFill>
                <a:latin typeface="Calibri" panose="020F0502020204030204" pitchFamily="34" charset="0"/>
              </a:rPr>
              <a:t>in BER performance of size-16 constellations using linear and centered arrangements.</a:t>
            </a:r>
          </a:p>
        </p:txBody>
      </p:sp>
      <p:pic>
        <p:nvPicPr>
          <p:cNvPr id="481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642" y="1412776"/>
            <a:ext cx="4724400" cy="408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5796136" y="3573016"/>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2"/>
          <p:cNvSpPr>
            <a:spLocks noGrp="1" noChangeArrowheads="1"/>
          </p:cNvSpPr>
          <p:nvPr>
            <p:ph type="title"/>
          </p:nvPr>
        </p:nvSpPr>
        <p:spPr>
          <a:xfrm>
            <a:off x="539552" y="476672"/>
            <a:ext cx="7772400" cy="658813"/>
          </a:xfrm>
        </p:spPr>
        <p:txBody>
          <a:bodyPr/>
          <a:lstStyle/>
          <a:p>
            <a:pPr eaLnBrk="1" hangingPunct="1"/>
            <a:r>
              <a:rPr lang="pt-PT" sz="4000" dirty="0"/>
              <a:t>MISO </a:t>
            </a:r>
            <a:r>
              <a:rPr lang="pt-PT" sz="4000" dirty="0" err="1"/>
              <a:t>System</a:t>
            </a:r>
            <a:r>
              <a:rPr lang="pt-PT" sz="4000" dirty="0"/>
              <a:t> </a:t>
            </a:r>
            <a:r>
              <a:rPr lang="pt-PT" sz="4000" dirty="0" err="1"/>
              <a:t>specified</a:t>
            </a:r>
            <a:r>
              <a:rPr lang="pt-PT" sz="4000" dirty="0"/>
              <a:t> for </a:t>
            </a:r>
            <a:r>
              <a:rPr lang="pt-PT" sz="4000" dirty="0" err="1"/>
              <a:t>Directivity</a:t>
            </a:r>
            <a:endParaRPr lang="en-US" altLang="pt-PT" sz="4000" dirty="0" smtClean="0">
              <a:latin typeface="Calibri" panose="020F0502020204030204" pitchFamily="34" charset="0"/>
            </a:endParaRPr>
          </a:p>
        </p:txBody>
      </p:sp>
    </p:spTree>
    <p:extLst>
      <p:ext uri="{BB962C8B-B14F-4D97-AF65-F5344CB8AC3E}">
        <p14:creationId xmlns:p14="http://schemas.microsoft.com/office/powerpoint/2010/main" val="2459408607"/>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5678488"/>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pt-PT" sz="1800">
                <a:solidFill>
                  <a:schemeClr val="tx2"/>
                </a:solidFill>
                <a:latin typeface="Calibri" panose="020F0502020204030204" pitchFamily="34" charset="0"/>
              </a:rPr>
              <a:t>Impact of an angle error regarding the transmission direction </a:t>
            </a:r>
            <a:r>
              <a:rPr lang="en-US" altLang="pt-PT" sz="1800">
                <a:solidFill>
                  <a:schemeClr val="tx2"/>
                </a:solidFill>
                <a:latin typeface="Calibri" panose="020F0502020204030204" pitchFamily="34" charset="0"/>
                <a:sym typeface="Symbol" panose="05050102010706020507" pitchFamily="18" charset="2"/>
              </a:rPr>
              <a:t> </a:t>
            </a:r>
            <a:r>
              <a:rPr lang="en-US" altLang="pt-PT" sz="1800">
                <a:solidFill>
                  <a:schemeClr val="tx2"/>
                </a:solidFill>
                <a:latin typeface="Calibri" panose="020F0502020204030204" pitchFamily="34" charset="0"/>
              </a:rPr>
              <a:t>in BER performance of size-64 constellations using linear and centered arrangements</a:t>
            </a:r>
          </a:p>
        </p:txBody>
      </p:sp>
      <p:pic>
        <p:nvPicPr>
          <p:cNvPr id="491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84784"/>
            <a:ext cx="4724400" cy="406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6012160" y="4581128"/>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2"/>
          <p:cNvSpPr>
            <a:spLocks noGrp="1" noChangeArrowheads="1"/>
          </p:cNvSpPr>
          <p:nvPr>
            <p:ph type="title"/>
          </p:nvPr>
        </p:nvSpPr>
        <p:spPr>
          <a:xfrm>
            <a:off x="539552" y="476672"/>
            <a:ext cx="7772400" cy="658813"/>
          </a:xfrm>
        </p:spPr>
        <p:txBody>
          <a:bodyPr/>
          <a:lstStyle/>
          <a:p>
            <a:pPr eaLnBrk="1" hangingPunct="1"/>
            <a:r>
              <a:rPr lang="pt-PT" sz="4000" dirty="0"/>
              <a:t>MISO </a:t>
            </a:r>
            <a:r>
              <a:rPr lang="pt-PT" sz="4000" dirty="0" err="1"/>
              <a:t>System</a:t>
            </a:r>
            <a:r>
              <a:rPr lang="pt-PT" sz="4000" dirty="0"/>
              <a:t> </a:t>
            </a:r>
            <a:r>
              <a:rPr lang="pt-PT" sz="4000" dirty="0" err="1"/>
              <a:t>specified</a:t>
            </a:r>
            <a:r>
              <a:rPr lang="pt-PT" sz="4000" dirty="0"/>
              <a:t> for </a:t>
            </a:r>
            <a:r>
              <a:rPr lang="pt-PT" sz="4000" dirty="0" err="1"/>
              <a:t>Directivity</a:t>
            </a:r>
            <a:endParaRPr lang="en-US" altLang="pt-PT" sz="4000" dirty="0" smtClean="0">
              <a:latin typeface="Calibri" panose="020F0502020204030204" pitchFamily="34" charset="0"/>
            </a:endParaRPr>
          </a:p>
        </p:txBody>
      </p:sp>
    </p:spTree>
    <p:extLst>
      <p:ext uri="{BB962C8B-B14F-4D97-AF65-F5344CB8AC3E}">
        <p14:creationId xmlns:p14="http://schemas.microsoft.com/office/powerpoint/2010/main" val="1642695459"/>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a:off x="228600" y="2492896"/>
            <a:ext cx="8610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
            </a:pPr>
            <a:r>
              <a:rPr lang="en-US" altLang="pt-PT" sz="2000" dirty="0">
                <a:latin typeface="Calibri" panose="020F0502020204030204" pitchFamily="34" charset="0"/>
              </a:rPr>
              <a:t> The impact of constellation's directivity on system's performance increases with the constellation’s size. </a:t>
            </a:r>
          </a:p>
          <a:p>
            <a:pPr algn="just">
              <a:spcBef>
                <a:spcPct val="0"/>
              </a:spcBef>
              <a:buFontTx/>
              <a:buNone/>
            </a:pPr>
            <a:endParaRPr lang="en-US" altLang="pt-PT" sz="2000" dirty="0">
              <a:latin typeface="Calibri" panose="020F0502020204030204" pitchFamily="34" charset="0"/>
            </a:endParaRPr>
          </a:p>
          <a:p>
            <a:pPr algn="just">
              <a:spcBef>
                <a:spcPct val="0"/>
              </a:spcBef>
              <a:buFont typeface="Wingdings" panose="05000000000000000000" pitchFamily="2" charset="2"/>
              <a:buChar char="§"/>
            </a:pPr>
            <a:r>
              <a:rPr lang="en-US" altLang="pt-PT" sz="2000" dirty="0">
                <a:latin typeface="Calibri" panose="020F0502020204030204" pitchFamily="34" charset="0"/>
              </a:rPr>
              <a:t>Higher directivity is assured by </a:t>
            </a:r>
            <a:r>
              <a:rPr lang="en-US" altLang="pt-PT" sz="2000" dirty="0" err="1">
                <a:latin typeface="Calibri" panose="020F0502020204030204" pitchFamily="34" charset="0"/>
              </a:rPr>
              <a:t>Voronoi</a:t>
            </a:r>
            <a:r>
              <a:rPr lang="en-US" altLang="pt-PT" sz="2000" dirty="0">
                <a:latin typeface="Calibri" panose="020F0502020204030204" pitchFamily="34" charset="0"/>
              </a:rPr>
              <a:t> constellations with a linear arrangement (uses 16 antennas, instead of 4 [16-QAM] or 6 [64-QAM]). </a:t>
            </a:r>
          </a:p>
          <a:p>
            <a:pPr algn="just">
              <a:spcBef>
                <a:spcPct val="0"/>
              </a:spcBef>
              <a:buFont typeface="Wingdings" panose="05000000000000000000" pitchFamily="2" charset="2"/>
              <a:buChar char="§"/>
            </a:pPr>
            <a:endParaRPr lang="en-US" altLang="pt-PT" sz="2000" dirty="0">
              <a:latin typeface="Calibri" panose="020F0502020204030204" pitchFamily="34" charset="0"/>
            </a:endParaRPr>
          </a:p>
          <a:p>
            <a:pPr algn="just">
              <a:spcBef>
                <a:spcPct val="0"/>
              </a:spcBef>
              <a:buFont typeface="Wingdings" panose="05000000000000000000" pitchFamily="2" charset="2"/>
              <a:buChar char="§"/>
            </a:pPr>
            <a:r>
              <a:rPr lang="en-US" altLang="pt-PT" sz="2000" dirty="0">
                <a:latin typeface="Calibri" panose="020F0502020204030204" pitchFamily="34" charset="0"/>
              </a:rPr>
              <a:t>Increasing system’s spectral efficiency / higher modulation orders assures a better separation of the data streams transmitted for the different users. </a:t>
            </a:r>
          </a:p>
          <a:p>
            <a:pPr lvl="1" algn="just">
              <a:spcBef>
                <a:spcPct val="0"/>
              </a:spcBef>
              <a:buFont typeface="Wingdings" panose="05000000000000000000" pitchFamily="2" charset="2"/>
              <a:buChar char="§"/>
            </a:pPr>
            <a:r>
              <a:rPr lang="en-US" altLang="pt-PT" sz="2000" dirty="0">
                <a:latin typeface="Calibri" panose="020F0502020204030204" pitchFamily="34" charset="0"/>
              </a:rPr>
              <a:t> Higher impact of angle errors for constellations that are decomposed in a higher number of sub-constellations (i.e. the case of </a:t>
            </a:r>
            <a:r>
              <a:rPr lang="en-US" altLang="pt-PT" sz="2000" dirty="0" err="1">
                <a:latin typeface="Calibri" panose="020F0502020204030204" pitchFamily="34" charset="0"/>
              </a:rPr>
              <a:t>Voronoi</a:t>
            </a:r>
            <a:r>
              <a:rPr lang="en-US" altLang="pt-PT" sz="2000" dirty="0">
                <a:latin typeface="Calibri" panose="020F0502020204030204" pitchFamily="34" charset="0"/>
              </a:rPr>
              <a:t> constellations). </a:t>
            </a:r>
          </a:p>
        </p:txBody>
      </p:sp>
      <p:sp>
        <p:nvSpPr>
          <p:cNvPr id="50179" name="Rectangle 2"/>
          <p:cNvSpPr>
            <a:spLocks noGrp="1" noChangeArrowheads="1"/>
          </p:cNvSpPr>
          <p:nvPr>
            <p:ph type="title"/>
          </p:nvPr>
        </p:nvSpPr>
        <p:spPr>
          <a:xfrm>
            <a:off x="647700" y="1628800"/>
            <a:ext cx="7772400" cy="638944"/>
          </a:xfrm>
        </p:spPr>
        <p:txBody>
          <a:bodyPr/>
          <a:lstStyle/>
          <a:p>
            <a:pPr eaLnBrk="1" hangingPunct="1"/>
            <a:r>
              <a:rPr lang="pt-PT" altLang="pt-PT" sz="3200" dirty="0" err="1" smtClean="0">
                <a:latin typeface="Calibri" panose="020F0502020204030204" pitchFamily="34" charset="0"/>
              </a:rPr>
              <a:t>Analysis</a:t>
            </a:r>
            <a:r>
              <a:rPr lang="pt-PT" altLang="pt-PT" sz="3200" dirty="0" smtClean="0">
                <a:latin typeface="Calibri" panose="020F0502020204030204" pitchFamily="34" charset="0"/>
              </a:rPr>
              <a:t> </a:t>
            </a:r>
            <a:r>
              <a:rPr lang="pt-PT" altLang="pt-PT" sz="3200" dirty="0" err="1" smtClean="0">
                <a:latin typeface="Calibri" panose="020F0502020204030204" pitchFamily="34" charset="0"/>
              </a:rPr>
              <a:t>of</a:t>
            </a:r>
            <a:r>
              <a:rPr lang="pt-PT" altLang="pt-PT" sz="3200" dirty="0" smtClean="0">
                <a:latin typeface="Calibri" panose="020F0502020204030204" pitchFamily="34" charset="0"/>
              </a:rPr>
              <a:t> </a:t>
            </a:r>
            <a:r>
              <a:rPr lang="pt-PT" altLang="pt-PT" sz="3200" dirty="0" err="1" smtClean="0">
                <a:latin typeface="Calibri" panose="020F0502020204030204" pitchFamily="34" charset="0"/>
              </a:rPr>
              <a:t>Simulation</a:t>
            </a:r>
            <a:r>
              <a:rPr lang="pt-PT" altLang="pt-PT" sz="3200" dirty="0" smtClean="0">
                <a:latin typeface="Calibri" panose="020F0502020204030204" pitchFamily="34" charset="0"/>
              </a:rPr>
              <a:t> </a:t>
            </a:r>
            <a:r>
              <a:rPr lang="pt-PT" altLang="pt-PT" sz="3200" dirty="0" err="1" smtClean="0">
                <a:latin typeface="Calibri" panose="020F0502020204030204" pitchFamily="34" charset="0"/>
              </a:rPr>
              <a:t>Results</a:t>
            </a:r>
            <a:endParaRPr lang="pt-PT" altLang="pt-PT" sz="3200" dirty="0" smtClean="0">
              <a:latin typeface="Calibri" panose="020F0502020204030204" pitchFamily="34" charset="0"/>
            </a:endParaRPr>
          </a:p>
        </p:txBody>
      </p:sp>
      <p:sp>
        <p:nvSpPr>
          <p:cNvPr id="4" name="Rectangle 2"/>
          <p:cNvSpPr txBox="1">
            <a:spLocks noChangeArrowheads="1"/>
          </p:cNvSpPr>
          <p:nvPr/>
        </p:nvSpPr>
        <p:spPr bwMode="auto">
          <a:xfrm>
            <a:off x="539552" y="476672"/>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eaLnBrk="1" hangingPunct="1"/>
            <a:r>
              <a:rPr lang="pt-PT" sz="4000" b="0" kern="0" smtClean="0"/>
              <a:t>MISO System specified for Directivity</a:t>
            </a:r>
            <a:endParaRPr lang="en-US" altLang="pt-PT" sz="4000" b="0" kern="0" dirty="0" smtClean="0">
              <a:latin typeface="Calibri" panose="020F0502020204030204" pitchFamily="34" charset="0"/>
            </a:endParaRPr>
          </a:p>
        </p:txBody>
      </p:sp>
    </p:spTree>
    <p:extLst>
      <p:ext uri="{BB962C8B-B14F-4D97-AF65-F5344CB8AC3E}">
        <p14:creationId xmlns:p14="http://schemas.microsoft.com/office/powerpoint/2010/main" val="3234976977"/>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568325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pt-PT" sz="1800">
                <a:latin typeface="Calibri" panose="020F0502020204030204" pitchFamily="34" charset="0"/>
              </a:rPr>
              <a:t>Linear array: BER performance for size-64 constellations with a frequency selective channel and an angle error against to transmission direction </a:t>
            </a:r>
            <a:r>
              <a:rPr lang="en-US" altLang="pt-PT" sz="1800">
                <a:latin typeface="Calibri" panose="020F0502020204030204" pitchFamily="34" charset="0"/>
                <a:sym typeface="Symbol" panose="05050102010706020507" pitchFamily="18" charset="2"/>
              </a:rPr>
              <a:t></a:t>
            </a:r>
            <a:r>
              <a:rPr lang="en-US" altLang="pt-PT" sz="1800">
                <a:solidFill>
                  <a:schemeClr val="tx2"/>
                </a:solidFill>
                <a:latin typeface="Calibri" panose="020F0502020204030204" pitchFamily="34" charset="0"/>
              </a:rPr>
              <a:t>.</a:t>
            </a:r>
          </a:p>
        </p:txBody>
      </p:sp>
      <p:pic>
        <p:nvPicPr>
          <p:cNvPr id="512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4551784" cy="396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552" y="476672"/>
            <a:ext cx="7772400" cy="658813"/>
          </a:xfrm>
        </p:spPr>
        <p:txBody>
          <a:bodyPr/>
          <a:lstStyle/>
          <a:p>
            <a:pPr eaLnBrk="1" hangingPunct="1"/>
            <a:r>
              <a:rPr lang="pt-PT" sz="4000" dirty="0"/>
              <a:t>MISO </a:t>
            </a:r>
            <a:r>
              <a:rPr lang="pt-PT" sz="4000" dirty="0" err="1"/>
              <a:t>System</a:t>
            </a:r>
            <a:r>
              <a:rPr lang="pt-PT" sz="4000" dirty="0"/>
              <a:t> </a:t>
            </a:r>
            <a:r>
              <a:rPr lang="pt-PT" sz="4000" dirty="0" err="1"/>
              <a:t>specified</a:t>
            </a:r>
            <a:r>
              <a:rPr lang="pt-PT" sz="4000" dirty="0"/>
              <a:t> for </a:t>
            </a:r>
            <a:r>
              <a:rPr lang="pt-PT" sz="4000" dirty="0" err="1"/>
              <a:t>Directivity</a:t>
            </a:r>
            <a:endParaRPr lang="en-US" altLang="pt-PT" sz="4000" dirty="0" smtClean="0">
              <a:latin typeface="Calibri" panose="020F0502020204030204" pitchFamily="34" charset="0"/>
            </a:endParaRPr>
          </a:p>
        </p:txBody>
      </p:sp>
    </p:spTree>
    <p:extLst>
      <p:ext uri="{BB962C8B-B14F-4D97-AF65-F5344CB8AC3E}">
        <p14:creationId xmlns:p14="http://schemas.microsoft.com/office/powerpoint/2010/main" val="1468542285"/>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ChangeArrowheads="1"/>
          </p:cNvSpPr>
          <p:nvPr/>
        </p:nvSpPr>
        <p:spPr bwMode="auto">
          <a:xfrm>
            <a:off x="152400" y="2924944"/>
            <a:ext cx="861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
            </a:pPr>
            <a:r>
              <a:rPr lang="en-US" altLang="pt-PT" sz="2000" dirty="0">
                <a:latin typeface="Calibri" panose="020F0502020204030204" pitchFamily="34" charset="0"/>
              </a:rPr>
              <a:t> When the angle error is null for 3 iterations of IB-DFE the performance is close to the Matched Filter Bound (MFB).</a:t>
            </a:r>
          </a:p>
          <a:p>
            <a:pPr algn="just">
              <a:spcBef>
                <a:spcPct val="0"/>
              </a:spcBef>
              <a:buFont typeface="Wingdings" panose="05000000000000000000" pitchFamily="2" charset="2"/>
              <a:buChar char="§"/>
            </a:pPr>
            <a:endParaRPr lang="en-US" altLang="pt-PT" sz="1800" dirty="0">
              <a:latin typeface="Calibri" panose="020F0502020204030204" pitchFamily="34" charset="0"/>
            </a:endParaRPr>
          </a:p>
          <a:p>
            <a:pPr algn="just">
              <a:spcBef>
                <a:spcPct val="0"/>
              </a:spcBef>
              <a:buFont typeface="Wingdings" panose="05000000000000000000" pitchFamily="2" charset="2"/>
              <a:buChar char="§"/>
            </a:pPr>
            <a:r>
              <a:rPr lang="en-US" altLang="pt-PT" sz="2000" dirty="0">
                <a:latin typeface="Calibri" panose="020F0502020204030204" pitchFamily="34" charset="0"/>
              </a:rPr>
              <a:t>Due directivity errors (see 4º of error) other users are unable to decode efficiently the transmitted data (the constellation symbol is degenerated)</a:t>
            </a:r>
          </a:p>
          <a:p>
            <a:pPr algn="just">
              <a:spcBef>
                <a:spcPct val="0"/>
              </a:spcBef>
              <a:buFont typeface="Wingdings" panose="05000000000000000000" pitchFamily="2" charset="2"/>
              <a:buChar char="§"/>
            </a:pPr>
            <a:endParaRPr lang="en-US" altLang="pt-PT" sz="2000" dirty="0">
              <a:latin typeface="Calibri" panose="020F0502020204030204" pitchFamily="34" charset="0"/>
            </a:endParaRPr>
          </a:p>
          <a:p>
            <a:pPr algn="just">
              <a:spcBef>
                <a:spcPct val="0"/>
              </a:spcBef>
              <a:buFont typeface="Wingdings" panose="05000000000000000000" pitchFamily="2" charset="2"/>
              <a:buChar char="§"/>
            </a:pPr>
            <a:r>
              <a:rPr lang="en-US" altLang="pt-PT" sz="2000" dirty="0">
                <a:latin typeface="Calibri" panose="020F0502020204030204" pitchFamily="34" charset="0"/>
              </a:rPr>
              <a:t> </a:t>
            </a:r>
            <a:r>
              <a:rPr lang="en-US" altLang="pt-PT" sz="2000" dirty="0" err="1">
                <a:latin typeface="Calibri" panose="020F0502020204030204" pitchFamily="34" charset="0"/>
              </a:rPr>
              <a:t>Voronoi</a:t>
            </a:r>
            <a:r>
              <a:rPr lang="en-US" altLang="pt-PT" sz="2000" dirty="0">
                <a:latin typeface="Calibri" panose="020F0502020204030204" pitchFamily="34" charset="0"/>
              </a:rPr>
              <a:t> constellations are the best choice.</a:t>
            </a:r>
          </a:p>
          <a:p>
            <a:pPr lvl="1" algn="just">
              <a:spcBef>
                <a:spcPct val="0"/>
              </a:spcBef>
              <a:buFont typeface="Wingdings" panose="05000000000000000000" pitchFamily="2" charset="2"/>
              <a:buChar char="§"/>
            </a:pPr>
            <a:r>
              <a:rPr lang="en-US" altLang="pt-PT" sz="1800" dirty="0" err="1">
                <a:latin typeface="Calibri" panose="020F0502020204030204" pitchFamily="34" charset="0"/>
              </a:rPr>
              <a:t>Voronoi</a:t>
            </a:r>
            <a:r>
              <a:rPr lang="en-US" altLang="pt-PT" sz="1800" dirty="0">
                <a:latin typeface="Calibri" panose="020F0502020204030204" pitchFamily="34" charset="0"/>
              </a:rPr>
              <a:t> constellations achieves </a:t>
            </a:r>
            <a:r>
              <a:rPr lang="en-US" altLang="pt-PT" sz="1800" dirty="0" smtClean="0">
                <a:latin typeface="Calibri" panose="020F0502020204030204" pitchFamily="34" charset="0"/>
              </a:rPr>
              <a:t>higher directivity but worse performance.</a:t>
            </a:r>
            <a:endParaRPr lang="en-US" altLang="pt-PT" sz="1800" dirty="0">
              <a:latin typeface="Calibri" panose="020F0502020204030204" pitchFamily="34" charset="0"/>
            </a:endParaRPr>
          </a:p>
        </p:txBody>
      </p:sp>
      <p:sp>
        <p:nvSpPr>
          <p:cNvPr id="52227" name="Rectangle 2"/>
          <p:cNvSpPr>
            <a:spLocks noGrp="1" noChangeArrowheads="1"/>
          </p:cNvSpPr>
          <p:nvPr>
            <p:ph type="title"/>
          </p:nvPr>
        </p:nvSpPr>
        <p:spPr>
          <a:xfrm>
            <a:off x="571500" y="1988840"/>
            <a:ext cx="7772400" cy="711225"/>
          </a:xfrm>
        </p:spPr>
        <p:txBody>
          <a:bodyPr/>
          <a:lstStyle/>
          <a:p>
            <a:pPr eaLnBrk="1" hangingPunct="1"/>
            <a:r>
              <a:rPr lang="pt-PT" altLang="pt-PT" sz="3200" dirty="0" err="1" smtClean="0">
                <a:latin typeface="Calibri" panose="020F0502020204030204" pitchFamily="34" charset="0"/>
              </a:rPr>
              <a:t>Analysis</a:t>
            </a:r>
            <a:r>
              <a:rPr lang="pt-PT" altLang="pt-PT" sz="3200" dirty="0" smtClean="0">
                <a:latin typeface="Calibri" panose="020F0502020204030204" pitchFamily="34" charset="0"/>
              </a:rPr>
              <a:t> </a:t>
            </a:r>
            <a:r>
              <a:rPr lang="pt-PT" altLang="pt-PT" sz="3200" dirty="0" err="1" smtClean="0">
                <a:latin typeface="Calibri" panose="020F0502020204030204" pitchFamily="34" charset="0"/>
              </a:rPr>
              <a:t>of</a:t>
            </a:r>
            <a:r>
              <a:rPr lang="pt-PT" altLang="pt-PT" sz="3200" dirty="0" smtClean="0">
                <a:latin typeface="Calibri" panose="020F0502020204030204" pitchFamily="34" charset="0"/>
              </a:rPr>
              <a:t> </a:t>
            </a:r>
            <a:r>
              <a:rPr lang="pt-PT" altLang="pt-PT" sz="3200" dirty="0" err="1" smtClean="0">
                <a:latin typeface="Calibri" panose="020F0502020204030204" pitchFamily="34" charset="0"/>
              </a:rPr>
              <a:t>Simulation</a:t>
            </a:r>
            <a:r>
              <a:rPr lang="pt-PT" altLang="pt-PT" sz="3200" dirty="0" smtClean="0">
                <a:latin typeface="Calibri" panose="020F0502020204030204" pitchFamily="34" charset="0"/>
              </a:rPr>
              <a:t> </a:t>
            </a:r>
            <a:r>
              <a:rPr lang="pt-PT" altLang="pt-PT" sz="3200" dirty="0" err="1" smtClean="0">
                <a:latin typeface="Calibri" panose="020F0502020204030204" pitchFamily="34" charset="0"/>
              </a:rPr>
              <a:t>Results</a:t>
            </a:r>
            <a:endParaRPr lang="pt-PT" altLang="pt-PT" sz="3200" dirty="0" smtClean="0">
              <a:latin typeface="Calibri" panose="020F0502020204030204" pitchFamily="34" charset="0"/>
            </a:endParaRPr>
          </a:p>
        </p:txBody>
      </p:sp>
      <p:sp>
        <p:nvSpPr>
          <p:cNvPr id="4" name="Rectangle 2"/>
          <p:cNvSpPr txBox="1">
            <a:spLocks noChangeArrowheads="1"/>
          </p:cNvSpPr>
          <p:nvPr/>
        </p:nvSpPr>
        <p:spPr bwMode="auto">
          <a:xfrm>
            <a:off x="539552" y="476672"/>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eaLnBrk="1" hangingPunct="1"/>
            <a:r>
              <a:rPr lang="pt-PT" sz="4000" b="0" kern="0" smtClean="0"/>
              <a:t>MISO System specified for Directivity</a:t>
            </a:r>
            <a:endParaRPr lang="en-US" altLang="pt-PT" sz="4000" b="0" kern="0" dirty="0" smtClean="0">
              <a:latin typeface="Calibri" panose="020F0502020204030204" pitchFamily="34" charset="0"/>
            </a:endParaRPr>
          </a:p>
        </p:txBody>
      </p:sp>
    </p:spTree>
    <p:extLst>
      <p:ext uri="{BB962C8B-B14F-4D97-AF65-F5344CB8AC3E}">
        <p14:creationId xmlns:p14="http://schemas.microsoft.com/office/powerpoint/2010/main" val="1875573769"/>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685800" y="44450"/>
            <a:ext cx="7772400" cy="658813"/>
          </a:xfrm>
        </p:spPr>
        <p:txBody>
          <a:bodyPr/>
          <a:lstStyle/>
          <a:p>
            <a:r>
              <a:rPr lang="pt-PT" smtClean="0"/>
              <a:t>Introduction</a:t>
            </a:r>
          </a:p>
        </p:txBody>
      </p:sp>
      <p:sp>
        <p:nvSpPr>
          <p:cNvPr id="1028" name="Content Placeholder 2"/>
          <p:cNvSpPr>
            <a:spLocks noGrp="1"/>
          </p:cNvSpPr>
          <p:nvPr>
            <p:ph idx="1"/>
          </p:nvPr>
        </p:nvSpPr>
        <p:spPr>
          <a:xfrm>
            <a:off x="179388" y="1122833"/>
            <a:ext cx="8713787" cy="4970463"/>
          </a:xfrm>
        </p:spPr>
        <p:txBody>
          <a:bodyPr/>
          <a:lstStyle/>
          <a:p>
            <a:pPr algn="just"/>
            <a:r>
              <a:rPr lang="pt-PT" sz="2400" dirty="0" smtClean="0"/>
              <a:t>4G </a:t>
            </a:r>
            <a:r>
              <a:rPr lang="pt-PT" sz="2400" dirty="0" err="1" smtClean="0"/>
              <a:t>systems</a:t>
            </a:r>
            <a:r>
              <a:rPr lang="pt-PT" sz="2400" dirty="0" smtClean="0"/>
              <a:t> </a:t>
            </a:r>
            <a:r>
              <a:rPr lang="pt-PT" sz="2400" dirty="0" err="1" smtClean="0"/>
              <a:t>is</a:t>
            </a:r>
            <a:r>
              <a:rPr lang="pt-PT" sz="2400" dirty="0" smtClean="0"/>
              <a:t> </a:t>
            </a:r>
            <a:r>
              <a:rPr lang="pt-PT" sz="2400" dirty="0" err="1" smtClean="0"/>
              <a:t>demanding</a:t>
            </a:r>
            <a:r>
              <a:rPr lang="pt-PT" sz="2400" dirty="0" smtClean="0"/>
              <a:t> </a:t>
            </a:r>
            <a:r>
              <a:rPr lang="pt-PT" sz="2400" dirty="0" err="1" smtClean="0"/>
              <a:t>high</a:t>
            </a:r>
            <a:r>
              <a:rPr lang="pt-PT" sz="2400" dirty="0" smtClean="0"/>
              <a:t> data rates, </a:t>
            </a:r>
            <a:r>
              <a:rPr lang="pt-PT" sz="2400" dirty="0" err="1" smtClean="0"/>
              <a:t>improved</a:t>
            </a:r>
            <a:r>
              <a:rPr lang="pt-PT" sz="2400" dirty="0" smtClean="0"/>
              <a:t> performance </a:t>
            </a:r>
            <a:r>
              <a:rPr lang="pt-PT" sz="2400" dirty="0" err="1" smtClean="0"/>
              <a:t>and</a:t>
            </a:r>
            <a:r>
              <a:rPr lang="pt-PT" sz="2400" dirty="0" smtClean="0"/>
              <a:t> </a:t>
            </a:r>
            <a:r>
              <a:rPr lang="pt-PT" sz="2400" dirty="0" err="1" smtClean="0"/>
              <a:t>improved</a:t>
            </a:r>
            <a:r>
              <a:rPr lang="pt-PT" sz="2400" dirty="0" smtClean="0"/>
              <a:t> </a:t>
            </a:r>
            <a:r>
              <a:rPr lang="pt-PT" sz="2400" dirty="0" err="1" smtClean="0"/>
              <a:t>spectral</a:t>
            </a:r>
            <a:r>
              <a:rPr lang="pt-PT" sz="2400" dirty="0" smtClean="0"/>
              <a:t> </a:t>
            </a:r>
            <a:r>
              <a:rPr lang="pt-PT" sz="2400" dirty="0" err="1" smtClean="0"/>
              <a:t>efficiency</a:t>
            </a:r>
            <a:endParaRPr lang="pt-PT" sz="2400" dirty="0" smtClean="0"/>
          </a:p>
          <a:p>
            <a:pPr algn="just"/>
            <a:r>
              <a:rPr lang="en-US" sz="2400" dirty="0" smtClean="0"/>
              <a:t>Multi-antenna systems are used in order to push the </a:t>
            </a:r>
            <a:r>
              <a:rPr lang="en-US" sz="2400" b="1" dirty="0" smtClean="0"/>
              <a:t>performance or capacity/throughput </a:t>
            </a:r>
            <a:r>
              <a:rPr lang="en-US" sz="2400" dirty="0" smtClean="0"/>
              <a:t>limits as high as possible without an increase of the spectrum bandwidth, although at the cost of an obvious increase of complexity</a:t>
            </a:r>
          </a:p>
          <a:p>
            <a:pPr algn="just"/>
            <a:r>
              <a:rPr lang="en-US" sz="2400" dirty="0" smtClean="0"/>
              <a:t>Multi-antenna systems are regarded as:</a:t>
            </a:r>
          </a:p>
          <a:p>
            <a:pPr lvl="1" algn="just"/>
            <a:r>
              <a:rPr lang="en-US" sz="2000" dirty="0" smtClean="0"/>
              <a:t>SISO (Single Input Single Output)</a:t>
            </a:r>
          </a:p>
          <a:p>
            <a:pPr lvl="1" algn="just"/>
            <a:r>
              <a:rPr lang="en-US" sz="2000" dirty="0" smtClean="0"/>
              <a:t>SIMO (Single Input Multiple Output)</a:t>
            </a:r>
          </a:p>
          <a:p>
            <a:pPr lvl="1" algn="just"/>
            <a:r>
              <a:rPr lang="en-US" sz="2000" dirty="0" smtClean="0"/>
              <a:t>MISO</a:t>
            </a:r>
          </a:p>
          <a:p>
            <a:pPr lvl="1" algn="just"/>
            <a:r>
              <a:rPr lang="en-US" sz="2000" dirty="0" smtClean="0"/>
              <a:t>MIMO</a:t>
            </a:r>
          </a:p>
          <a:p>
            <a:pPr lvl="1" algn="just"/>
            <a:endParaRPr lang="pt-PT" sz="2000" dirty="0" smtClean="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1026" name="Object 4"/>
          <p:cNvGraphicFramePr>
            <a:graphicFrameLocks noChangeAspect="1"/>
          </p:cNvGraphicFramePr>
          <p:nvPr/>
        </p:nvGraphicFramePr>
        <p:xfrm>
          <a:off x="1908175" y="4968875"/>
          <a:ext cx="5915025" cy="1628775"/>
        </p:xfrm>
        <a:graphic>
          <a:graphicData uri="http://schemas.openxmlformats.org/presentationml/2006/ole">
            <mc:AlternateContent xmlns:mc="http://schemas.openxmlformats.org/markup-compatibility/2006">
              <mc:Choice xmlns:v="urn:schemas-microsoft-com:vml" Requires="v">
                <p:oleObj spid="_x0000_s1081" name="Visio" r:id="rId3" imgW="9449752" imgH="2596039" progId="Visio.Drawing.11">
                  <p:embed/>
                </p:oleObj>
              </mc:Choice>
              <mc:Fallback>
                <p:oleObj name="Visio" r:id="rId3" imgW="9449752" imgH="2596039"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968875"/>
                        <a:ext cx="5915025"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ChangeArrowheads="1"/>
          </p:cNvSpPr>
          <p:nvPr/>
        </p:nvSpPr>
        <p:spPr bwMode="auto">
          <a:xfrm>
            <a:off x="152400" y="1268760"/>
            <a:ext cx="8610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
            </a:pPr>
            <a:r>
              <a:rPr lang="en-US" altLang="pt-PT" sz="2400" dirty="0">
                <a:latin typeface="Calibri" panose="020F0502020204030204" pitchFamily="34" charset="0"/>
              </a:rPr>
              <a:t> Results show that the proposed MIMO / MISO system achieves </a:t>
            </a:r>
            <a:r>
              <a:rPr lang="en-US" altLang="pt-PT" sz="2400" b="1" dirty="0">
                <a:latin typeface="Calibri" panose="020F0502020204030204" pitchFamily="34" charset="0"/>
              </a:rPr>
              <a:t>directivity</a:t>
            </a:r>
            <a:r>
              <a:rPr lang="en-US" altLang="pt-PT" sz="2400" dirty="0">
                <a:latin typeface="Calibri" panose="020F0502020204030204" pitchFamily="34" charset="0"/>
              </a:rPr>
              <a:t>, while degenerating the constellation signals in the other directions.</a:t>
            </a:r>
          </a:p>
          <a:p>
            <a:pPr algn="just">
              <a:spcBef>
                <a:spcPct val="0"/>
              </a:spcBef>
              <a:buFont typeface="Wingdings" panose="05000000000000000000" pitchFamily="2" charset="2"/>
              <a:buChar char="§"/>
            </a:pPr>
            <a:endParaRPr lang="en-US" altLang="pt-PT" sz="2400" dirty="0">
              <a:latin typeface="Calibri" panose="020F0502020204030204" pitchFamily="34" charset="0"/>
            </a:endParaRPr>
          </a:p>
          <a:p>
            <a:pPr algn="just">
              <a:spcBef>
                <a:spcPct val="0"/>
              </a:spcBef>
              <a:buFont typeface="Wingdings" panose="05000000000000000000" pitchFamily="2" charset="2"/>
              <a:buChar char="§"/>
            </a:pPr>
            <a:r>
              <a:rPr lang="en-US" altLang="pt-PT" sz="2400" dirty="0">
                <a:latin typeface="Calibri" panose="020F0502020204030204" pitchFamily="34" charset="0"/>
              </a:rPr>
              <a:t> Directivity can </a:t>
            </a:r>
            <a:r>
              <a:rPr lang="en-US" altLang="pt-PT" sz="2400" b="1" dirty="0">
                <a:latin typeface="Calibri" panose="020F0502020204030204" pitchFamily="34" charset="0"/>
              </a:rPr>
              <a:t>increase with higher spectral efficiencies / higher order modulations</a:t>
            </a:r>
            <a:r>
              <a:rPr lang="en-US" altLang="pt-PT" sz="2400" dirty="0">
                <a:latin typeface="Calibri" panose="020F0502020204030204" pitchFamily="34" charset="0"/>
              </a:rPr>
              <a:t>.</a:t>
            </a:r>
          </a:p>
          <a:p>
            <a:pPr algn="just">
              <a:spcBef>
                <a:spcPct val="0"/>
              </a:spcBef>
              <a:buFont typeface="Wingdings" panose="05000000000000000000" pitchFamily="2" charset="2"/>
              <a:buChar char="§"/>
            </a:pPr>
            <a:endParaRPr lang="en-US" altLang="pt-PT" sz="2400" dirty="0">
              <a:latin typeface="Calibri" panose="020F0502020204030204" pitchFamily="34" charset="0"/>
            </a:endParaRPr>
          </a:p>
          <a:p>
            <a:pPr algn="just">
              <a:spcBef>
                <a:spcPct val="0"/>
              </a:spcBef>
              <a:buFont typeface="Wingdings" panose="05000000000000000000" pitchFamily="2" charset="2"/>
              <a:buChar char="§"/>
            </a:pPr>
            <a:r>
              <a:rPr lang="en-US" altLang="pt-PT" sz="2400" dirty="0">
                <a:latin typeface="Calibri" panose="020F0502020204030204" pitchFamily="34" charset="0"/>
              </a:rPr>
              <a:t>Constellation shaping implemented by a MISO transmission structure achieves </a:t>
            </a:r>
            <a:r>
              <a:rPr lang="en-US" altLang="pt-PT" sz="2400" b="1" dirty="0">
                <a:latin typeface="Calibri" panose="020F0502020204030204" pitchFamily="34" charset="0"/>
              </a:rPr>
              <a:t>physical layer security</a:t>
            </a:r>
            <a:r>
              <a:rPr lang="en-US" altLang="pt-PT" sz="2400" dirty="0">
                <a:latin typeface="Calibri" panose="020F0502020204030204" pitchFamily="34" charset="0"/>
              </a:rPr>
              <a:t>. </a:t>
            </a:r>
          </a:p>
          <a:p>
            <a:pPr algn="just">
              <a:spcBef>
                <a:spcPct val="0"/>
              </a:spcBef>
              <a:buFont typeface="Wingdings" panose="05000000000000000000" pitchFamily="2" charset="2"/>
              <a:buChar char="§"/>
            </a:pPr>
            <a:endParaRPr lang="en-US" altLang="pt-PT" sz="2400" dirty="0">
              <a:latin typeface="Calibri" panose="020F0502020204030204" pitchFamily="34" charset="0"/>
            </a:endParaRPr>
          </a:p>
          <a:p>
            <a:pPr algn="just">
              <a:spcBef>
                <a:spcPct val="0"/>
              </a:spcBef>
              <a:buFont typeface="Wingdings" panose="05000000000000000000" pitchFamily="2" charset="2"/>
              <a:buChar char="§"/>
            </a:pPr>
            <a:r>
              <a:rPr lang="en-US" altLang="pt-PT" sz="2400" dirty="0">
                <a:latin typeface="Calibri" panose="020F0502020204030204" pitchFamily="34" charset="0"/>
              </a:rPr>
              <a:t> Besides the aspects already mentioned, this approach also </a:t>
            </a:r>
            <a:r>
              <a:rPr lang="en-US" altLang="pt-PT" sz="2400" b="1" dirty="0">
                <a:latin typeface="Calibri" panose="020F0502020204030204" pitchFamily="34" charset="0"/>
              </a:rPr>
              <a:t>improves the power efficiency</a:t>
            </a:r>
            <a:r>
              <a:rPr lang="en-US" altLang="pt-PT" sz="2400" dirty="0">
                <a:latin typeface="Calibri" panose="020F0502020204030204" pitchFamily="34" charset="0"/>
              </a:rPr>
              <a:t> given the decomposition of multilevel constellations into constant envelope </a:t>
            </a:r>
            <a:r>
              <a:rPr lang="en-US" altLang="pt-PT" sz="2400" dirty="0" smtClean="0">
                <a:latin typeface="Calibri" panose="020F0502020204030204" pitchFamily="34" charset="0"/>
              </a:rPr>
              <a:t>signals.</a:t>
            </a:r>
            <a:endParaRPr lang="en-US" altLang="pt-PT" sz="2400" dirty="0">
              <a:latin typeface="Calibri" panose="020F0502020204030204" pitchFamily="34" charset="0"/>
            </a:endParaRPr>
          </a:p>
          <a:p>
            <a:pPr lvl="1" algn="just">
              <a:spcBef>
                <a:spcPct val="0"/>
              </a:spcBef>
              <a:buFont typeface="Wingdings" panose="05000000000000000000" pitchFamily="2" charset="2"/>
              <a:buChar char="§"/>
            </a:pPr>
            <a:r>
              <a:rPr lang="en-US" altLang="pt-PT" sz="1800" dirty="0">
                <a:latin typeface="Calibri" panose="020F0502020204030204" pitchFamily="34" charset="0"/>
              </a:rPr>
              <a:t>This facilitates the use of simplified non-linear amplifiers</a:t>
            </a:r>
            <a:r>
              <a:rPr lang="en-US" altLang="pt-PT" sz="1800" dirty="0" smtClean="0">
                <a:latin typeface="Calibri" panose="020F0502020204030204" pitchFamily="34" charset="0"/>
              </a:rPr>
              <a:t>.</a:t>
            </a:r>
          </a:p>
        </p:txBody>
      </p:sp>
      <p:sp>
        <p:nvSpPr>
          <p:cNvPr id="57347" name="Rectangle 2"/>
          <p:cNvSpPr>
            <a:spLocks noGrp="1" noChangeArrowheads="1"/>
          </p:cNvSpPr>
          <p:nvPr>
            <p:ph type="title"/>
          </p:nvPr>
        </p:nvSpPr>
        <p:spPr>
          <a:xfrm>
            <a:off x="685800" y="115888"/>
            <a:ext cx="7772400" cy="660400"/>
          </a:xfrm>
        </p:spPr>
        <p:txBody>
          <a:bodyPr/>
          <a:lstStyle/>
          <a:p>
            <a:pPr eaLnBrk="1" hangingPunct="1"/>
            <a:r>
              <a:rPr lang="pt-PT" altLang="pt-PT" sz="4000" smtClean="0">
                <a:latin typeface="Calibri" panose="020F0502020204030204" pitchFamily="34" charset="0"/>
              </a:rPr>
              <a:t>Conclusions</a:t>
            </a:r>
          </a:p>
        </p:txBody>
      </p:sp>
    </p:spTree>
    <p:extLst>
      <p:ext uri="{BB962C8B-B14F-4D97-AF65-F5344CB8AC3E}">
        <p14:creationId xmlns:p14="http://schemas.microsoft.com/office/powerpoint/2010/main" val="2093008848"/>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a:latin typeface="Calibri" panose="020F0502020204030204" pitchFamily="34" charset="0"/>
              </a:rPr>
              <a:t>This work was supported </a:t>
            </a:r>
            <a:r>
              <a:rPr lang="en-US" dirty="0" smtClean="0">
                <a:latin typeface="Calibri" panose="020F0502020204030204" pitchFamily="34" charset="0"/>
              </a:rPr>
              <a:t>by FCT </a:t>
            </a:r>
            <a:r>
              <a:rPr lang="en-US" dirty="0" err="1" smtClean="0">
                <a:latin typeface="Calibri" panose="020F0502020204030204" pitchFamily="34" charset="0"/>
              </a:rPr>
              <a:t>pluri-anual</a:t>
            </a:r>
            <a:r>
              <a:rPr lang="en-US" dirty="0" smtClean="0">
                <a:latin typeface="Calibri" panose="020F0502020204030204" pitchFamily="34" charset="0"/>
              </a:rPr>
              <a:t> </a:t>
            </a:r>
            <a:r>
              <a:rPr lang="en-US" dirty="0">
                <a:latin typeface="Calibri" panose="020F0502020204030204" pitchFamily="34" charset="0"/>
              </a:rPr>
              <a:t>project </a:t>
            </a:r>
            <a:r>
              <a:rPr lang="en-US" dirty="0" smtClean="0">
                <a:latin typeface="Calibri" panose="020F0502020204030204" pitchFamily="34" charset="0"/>
              </a:rPr>
              <a:t>IT </a:t>
            </a:r>
            <a:r>
              <a:rPr lang="pt-PT" dirty="0" smtClean="0">
                <a:latin typeface="Calibri" panose="020F0502020204030204" pitchFamily="34" charset="0"/>
              </a:rPr>
              <a:t>UID/EEA/50008/2013</a:t>
            </a:r>
            <a:endParaRPr lang="en-US" altLang="pt-PT" dirty="0">
              <a:latin typeface="Calibri" panose="020F0502020204030204" pitchFamily="34" charset="0"/>
            </a:endParaRPr>
          </a:p>
        </p:txBody>
      </p:sp>
    </p:spTree>
    <p:extLst>
      <p:ext uri="{BB962C8B-B14F-4D97-AF65-F5344CB8AC3E}">
        <p14:creationId xmlns:p14="http://schemas.microsoft.com/office/powerpoint/2010/main" val="154700384"/>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323850" y="44450"/>
            <a:ext cx="8569325" cy="658813"/>
          </a:xfrm>
        </p:spPr>
        <p:txBody>
          <a:bodyPr/>
          <a:lstStyle/>
          <a:p>
            <a:r>
              <a:rPr lang="pt-PT" sz="2400" dirty="0" err="1" smtClean="0"/>
              <a:t>System</a:t>
            </a:r>
            <a:r>
              <a:rPr lang="pt-PT" sz="2400" dirty="0" smtClean="0"/>
              <a:t> </a:t>
            </a:r>
            <a:r>
              <a:rPr lang="pt-PT" sz="2400" dirty="0" err="1" smtClean="0"/>
              <a:t>Characterization</a:t>
            </a:r>
            <a:r>
              <a:rPr lang="pt-PT" sz="2400" dirty="0" smtClean="0"/>
              <a:t> for MIMO </a:t>
            </a:r>
            <a:r>
              <a:rPr lang="pt-PT" sz="2400" dirty="0" err="1" smtClean="0"/>
              <a:t>Types</a:t>
            </a:r>
            <a:endParaRPr lang="pt-PT" sz="2400" dirty="0" smtClean="0"/>
          </a:p>
        </p:txBody>
      </p:sp>
      <p:sp>
        <p:nvSpPr>
          <p:cNvPr id="17411" name="Content Placeholder 2"/>
          <p:cNvSpPr>
            <a:spLocks noGrp="1"/>
          </p:cNvSpPr>
          <p:nvPr>
            <p:ph idx="1"/>
          </p:nvPr>
        </p:nvSpPr>
        <p:spPr>
          <a:xfrm>
            <a:off x="323850" y="977900"/>
            <a:ext cx="8351838" cy="4972050"/>
          </a:xfrm>
        </p:spPr>
        <p:txBody>
          <a:bodyPr/>
          <a:lstStyle/>
          <a:p>
            <a:pPr>
              <a:defRPr/>
            </a:pPr>
            <a:r>
              <a:rPr lang="pt-PT" sz="2800" dirty="0" err="1" smtClean="0"/>
              <a:t>Types</a:t>
            </a:r>
            <a:r>
              <a:rPr lang="pt-PT" sz="2800" dirty="0" smtClean="0"/>
              <a:t> of MIMO systems:</a:t>
            </a:r>
          </a:p>
          <a:p>
            <a:pPr lvl="1">
              <a:defRPr/>
            </a:pPr>
            <a:r>
              <a:rPr lang="en-US" sz="2400" dirty="0" smtClean="0">
                <a:ea typeface="+mn-ea"/>
                <a:cs typeface="+mn-cs"/>
              </a:rPr>
              <a:t>Space-Time Block Coding (STBC)</a:t>
            </a:r>
          </a:p>
          <a:p>
            <a:pPr lvl="1">
              <a:defRPr/>
            </a:pPr>
            <a:r>
              <a:rPr lang="en-US" sz="2400" dirty="0" smtClean="0">
                <a:ea typeface="+mn-ea"/>
                <a:cs typeface="+mn-cs"/>
              </a:rPr>
              <a:t>Selective Transmit Diversity (STD)</a:t>
            </a:r>
            <a:endParaRPr lang="pt-PT" sz="2400" dirty="0" smtClean="0">
              <a:ea typeface="+mn-ea"/>
              <a:cs typeface="+mn-cs"/>
            </a:endParaRPr>
          </a:p>
          <a:p>
            <a:pPr lvl="1">
              <a:defRPr/>
            </a:pPr>
            <a:r>
              <a:rPr lang="en-US" sz="2400" dirty="0" smtClean="0">
                <a:ea typeface="+mn-ea"/>
                <a:cs typeface="+mn-cs"/>
              </a:rPr>
              <a:t>Multi-layer Transmission</a:t>
            </a:r>
            <a:endParaRPr lang="pt-PT" sz="2400" dirty="0" smtClean="0">
              <a:ea typeface="+mn-ea"/>
              <a:cs typeface="+mn-cs"/>
            </a:endParaRPr>
          </a:p>
          <a:p>
            <a:pPr lvl="1">
              <a:defRPr/>
            </a:pPr>
            <a:r>
              <a:rPr lang="en-US" sz="2400" dirty="0" smtClean="0">
                <a:ea typeface="+mn-ea"/>
                <a:cs typeface="+mn-cs"/>
              </a:rPr>
              <a:t>Space Division Multiple Access (SDMA)</a:t>
            </a:r>
            <a:endParaRPr lang="pt-PT" sz="2400" dirty="0" smtClean="0">
              <a:ea typeface="+mn-ea"/>
              <a:cs typeface="+mn-cs"/>
            </a:endParaRPr>
          </a:p>
          <a:p>
            <a:pPr lvl="1">
              <a:defRPr/>
            </a:pPr>
            <a:r>
              <a:rPr lang="en-US" sz="2400" dirty="0" smtClean="0">
                <a:ea typeface="+mn-ea"/>
                <a:cs typeface="+mn-cs"/>
              </a:rPr>
              <a:t>Beamforming</a:t>
            </a:r>
            <a:endParaRPr lang="pt-PT" sz="2400" dirty="0" smtClean="0">
              <a:ea typeface="+mn-ea"/>
              <a:cs typeface="+mn-cs"/>
            </a:endParaRPr>
          </a:p>
          <a:p>
            <a:pPr>
              <a:defRPr/>
            </a:pPr>
            <a:r>
              <a:rPr lang="pt-PT" sz="2800" dirty="0" smtClean="0"/>
              <a:t>Single-User MIMO vs Multi-User MIMO</a:t>
            </a:r>
          </a:p>
          <a:p>
            <a:pPr lvl="1">
              <a:defRPr/>
            </a:pPr>
            <a:endParaRPr lang="pt-PT" sz="2400" dirty="0" smtClean="0"/>
          </a:p>
          <a:p>
            <a:pPr>
              <a:defRPr/>
            </a:pPr>
            <a:endParaRPr lang="pt-PT" sz="2800" dirty="0" smtClean="0"/>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2050" name="Object 4"/>
          <p:cNvGraphicFramePr>
            <a:graphicFrameLocks noChangeAspect="1"/>
          </p:cNvGraphicFramePr>
          <p:nvPr>
            <p:extLst>
              <p:ext uri="{D42A27DB-BD31-4B8C-83A1-F6EECF244321}">
                <p14:modId xmlns:p14="http://schemas.microsoft.com/office/powerpoint/2010/main" val="2949744563"/>
              </p:ext>
            </p:extLst>
          </p:nvPr>
        </p:nvGraphicFramePr>
        <p:xfrm>
          <a:off x="1619250" y="4653136"/>
          <a:ext cx="5457825" cy="1809750"/>
        </p:xfrm>
        <a:graphic>
          <a:graphicData uri="http://schemas.openxmlformats.org/presentationml/2006/ole">
            <mc:AlternateContent xmlns:mc="http://schemas.openxmlformats.org/markup-compatibility/2006">
              <mc:Choice xmlns:v="urn:schemas-microsoft-com:vml" Requires="v">
                <p:oleObj spid="_x0000_s2105" name="Visio" r:id="rId3" imgW="5184837" imgH="1715851" progId="Visio.Drawing.11">
                  <p:embed/>
                </p:oleObj>
              </mc:Choice>
              <mc:Fallback>
                <p:oleObj name="Visio" r:id="rId3" imgW="5184837" imgH="171585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653136"/>
                        <a:ext cx="5457825" cy="180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a:xfrm>
            <a:off x="358775" y="-23275"/>
            <a:ext cx="8569325" cy="658813"/>
          </a:xfrm>
        </p:spPr>
        <p:txBody>
          <a:bodyPr/>
          <a:lstStyle/>
          <a:p>
            <a:r>
              <a:rPr lang="pt-PT" sz="2800" dirty="0" err="1" smtClean="0"/>
              <a:t>Space</a:t>
            </a:r>
            <a:r>
              <a:rPr lang="pt-PT" sz="2800" dirty="0" smtClean="0"/>
              <a:t>-Time </a:t>
            </a:r>
            <a:r>
              <a:rPr lang="pt-PT" sz="2800" dirty="0" err="1" smtClean="0"/>
              <a:t>Block</a:t>
            </a:r>
            <a:r>
              <a:rPr lang="pt-PT" sz="2800" dirty="0" smtClean="0"/>
              <a:t> </a:t>
            </a:r>
            <a:r>
              <a:rPr lang="pt-PT" sz="2800" dirty="0" err="1" smtClean="0"/>
              <a:t>Coding</a:t>
            </a:r>
            <a:r>
              <a:rPr lang="pt-PT" sz="2800" dirty="0" smtClean="0"/>
              <a:t> (STBC)</a:t>
            </a:r>
          </a:p>
        </p:txBody>
      </p:sp>
      <p:sp>
        <p:nvSpPr>
          <p:cNvPr id="3078" name="Content Placeholder 2"/>
          <p:cNvSpPr>
            <a:spLocks noGrp="1"/>
          </p:cNvSpPr>
          <p:nvPr>
            <p:ph idx="1"/>
          </p:nvPr>
        </p:nvSpPr>
        <p:spPr>
          <a:xfrm>
            <a:off x="323850" y="977900"/>
            <a:ext cx="8640763" cy="4972050"/>
          </a:xfrm>
        </p:spPr>
        <p:txBody>
          <a:bodyPr/>
          <a:lstStyle/>
          <a:p>
            <a:pPr algn="just"/>
            <a:r>
              <a:rPr lang="en-US" sz="2400" dirty="0" smtClean="0"/>
              <a:t>Initially proposed by Alamouti in 1998</a:t>
            </a:r>
          </a:p>
          <a:p>
            <a:pPr algn="just"/>
            <a:r>
              <a:rPr lang="en-US" sz="2400" dirty="0" smtClean="0"/>
              <a:t>Although STBC is essentially a MISO system, the use of receiver diversity makes it a MIMO</a:t>
            </a:r>
          </a:p>
          <a:p>
            <a:pPr algn="just"/>
            <a:r>
              <a:rPr lang="en-US" sz="2400" dirty="0" smtClean="0"/>
              <a:t>This is an open loop system (CSI is not required at the </a:t>
            </a:r>
            <a:r>
              <a:rPr lang="en-US" sz="2400" dirty="0" err="1" smtClean="0"/>
              <a:t>Tx</a:t>
            </a:r>
            <a:r>
              <a:rPr lang="en-US" sz="2400" dirty="0" smtClean="0"/>
              <a:t> side)</a:t>
            </a:r>
          </a:p>
          <a:p>
            <a:pPr algn="just"/>
            <a:r>
              <a:rPr lang="pt-PT" sz="2400" dirty="0" err="1" smtClean="0"/>
              <a:t>The</a:t>
            </a:r>
            <a:r>
              <a:rPr lang="pt-PT" sz="2400" dirty="0" smtClean="0"/>
              <a:t> </a:t>
            </a:r>
            <a:r>
              <a:rPr lang="pt-PT" sz="2400" dirty="0" err="1" smtClean="0"/>
              <a:t>transmitted</a:t>
            </a:r>
            <a:r>
              <a:rPr lang="pt-PT" sz="2400" dirty="0" smtClean="0"/>
              <a:t> </a:t>
            </a:r>
            <a:r>
              <a:rPr lang="pt-PT" sz="2400" dirty="0" err="1" smtClean="0"/>
              <a:t>signal</a:t>
            </a:r>
            <a:r>
              <a:rPr lang="pt-PT" sz="2400" dirty="0" smtClean="0"/>
              <a:t> </a:t>
            </a:r>
            <a:r>
              <a:rPr lang="pt-PT" sz="2400" dirty="0" err="1" smtClean="0"/>
              <a:t>is</a:t>
            </a:r>
            <a:r>
              <a:rPr lang="pt-PT" sz="2400" dirty="0" smtClean="0"/>
              <a:t> </a:t>
            </a:r>
          </a:p>
          <a:p>
            <a:pPr algn="just"/>
            <a:endParaRPr lang="pt-PT" sz="2400" dirty="0" smtClean="0"/>
          </a:p>
          <a:p>
            <a:pPr algn="just"/>
            <a:endParaRPr lang="pt-PT" sz="2400" dirty="0" smtClean="0"/>
          </a:p>
          <a:p>
            <a:pPr algn="just"/>
            <a:r>
              <a:rPr lang="pt-PT" sz="2400" dirty="0" err="1" smtClean="0"/>
              <a:t>The</a:t>
            </a:r>
            <a:r>
              <a:rPr lang="pt-PT" sz="2400" dirty="0" smtClean="0"/>
              <a:t> </a:t>
            </a:r>
            <a:r>
              <a:rPr lang="pt-PT" sz="2400" dirty="0" err="1" smtClean="0"/>
              <a:t>frequency</a:t>
            </a:r>
            <a:r>
              <a:rPr lang="pt-PT" sz="2400" dirty="0" smtClean="0"/>
              <a:t> </a:t>
            </a:r>
            <a:r>
              <a:rPr lang="pt-PT" sz="2400" dirty="0" err="1" smtClean="0"/>
              <a:t>domain</a:t>
            </a:r>
            <a:r>
              <a:rPr lang="pt-PT" sz="2400" dirty="0" smtClean="0"/>
              <a:t> </a:t>
            </a:r>
            <a:r>
              <a:rPr lang="pt-PT" sz="2400" dirty="0" err="1" smtClean="0"/>
              <a:t>received</a:t>
            </a:r>
            <a:r>
              <a:rPr lang="pt-PT" sz="2400" dirty="0" smtClean="0"/>
              <a:t> </a:t>
            </a:r>
            <a:r>
              <a:rPr lang="pt-PT" sz="2400" dirty="0" err="1" smtClean="0"/>
              <a:t>signal</a:t>
            </a:r>
            <a:r>
              <a:rPr lang="pt-PT" sz="2400" dirty="0" smtClean="0"/>
              <a:t> </a:t>
            </a:r>
            <a:r>
              <a:rPr lang="pt-PT" sz="2400" dirty="0" err="1" smtClean="0"/>
              <a:t>is</a:t>
            </a:r>
            <a:r>
              <a:rPr lang="pt-PT" sz="2400" dirty="0" smtClean="0"/>
              <a:t> </a:t>
            </a:r>
          </a:p>
          <a:p>
            <a:pPr lvl="1" algn="just"/>
            <a:endParaRPr lang="pt-PT" sz="2000" dirty="0" smtClean="0"/>
          </a:p>
          <a:p>
            <a:pPr algn="just"/>
            <a:endParaRPr lang="pt-PT" sz="2400" dirty="0" smtClean="0"/>
          </a:p>
        </p:txBody>
      </p:sp>
      <p:sp>
        <p:nvSpPr>
          <p:cNvPr id="30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pic>
        <p:nvPicPr>
          <p:cNvPr id="3080" name="Picture 17" descr="g2"/>
          <p:cNvPicPr>
            <a:picLocks noChangeAspect="1" noChangeArrowheads="1"/>
          </p:cNvPicPr>
          <p:nvPr/>
        </p:nvPicPr>
        <p:blipFill>
          <a:blip r:embed="rId3" cstate="print"/>
          <a:srcRect l="28831" t="28995" r="42534" b="51599"/>
          <a:stretch>
            <a:fillRect/>
          </a:stretch>
        </p:blipFill>
        <p:spPr bwMode="auto">
          <a:xfrm>
            <a:off x="0" y="5138738"/>
            <a:ext cx="3371850" cy="1719262"/>
          </a:xfrm>
          <a:prstGeom prst="rect">
            <a:avLst/>
          </a:prstGeom>
          <a:noFill/>
          <a:ln w="9525">
            <a:noFill/>
            <a:miter lim="800000"/>
            <a:headEnd/>
            <a:tailEnd/>
          </a:ln>
        </p:spPr>
      </p:pic>
      <p:sp>
        <p:nvSpPr>
          <p:cNvPr id="30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3074" name="Object 4"/>
          <p:cNvGraphicFramePr>
            <a:graphicFrameLocks noChangeAspect="1"/>
          </p:cNvGraphicFramePr>
          <p:nvPr/>
        </p:nvGraphicFramePr>
        <p:xfrm>
          <a:off x="6443663" y="4292600"/>
          <a:ext cx="2390775" cy="792163"/>
        </p:xfrm>
        <a:graphic>
          <a:graphicData uri="http://schemas.openxmlformats.org/presentationml/2006/ole">
            <mc:AlternateContent xmlns:mc="http://schemas.openxmlformats.org/markup-compatibility/2006">
              <mc:Choice xmlns:v="urn:schemas-microsoft-com:vml" Requires="v">
                <p:oleObj spid="_x0000_s3239" name="Equation" r:id="rId4" imgW="1295400" imgH="431800" progId="Equation.DSMT4">
                  <p:embed/>
                </p:oleObj>
              </mc:Choice>
              <mc:Fallback>
                <p:oleObj name="Equation" r:id="rId4" imgW="12954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292600"/>
                        <a:ext cx="239077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3075" name="Object 6"/>
          <p:cNvGraphicFramePr>
            <a:graphicFrameLocks noChangeAspect="1"/>
          </p:cNvGraphicFramePr>
          <p:nvPr/>
        </p:nvGraphicFramePr>
        <p:xfrm>
          <a:off x="4427538" y="2609850"/>
          <a:ext cx="1223962" cy="1827213"/>
        </p:xfrm>
        <a:graphic>
          <a:graphicData uri="http://schemas.openxmlformats.org/presentationml/2006/ole">
            <mc:AlternateContent xmlns:mc="http://schemas.openxmlformats.org/markup-compatibility/2006">
              <mc:Choice xmlns:v="urn:schemas-microsoft-com:vml" Requires="v">
                <p:oleObj spid="_x0000_s3240" name="Equation" r:id="rId6" imgW="698197" imgH="1040948" progId="Equation.DSMT4">
                  <p:embed/>
                </p:oleObj>
              </mc:Choice>
              <mc:Fallback>
                <p:oleObj name="Equation" r:id="rId6" imgW="698197" imgH="1040948"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2609850"/>
                        <a:ext cx="1223962" cy="182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3076" name="Object 8"/>
          <p:cNvGraphicFramePr>
            <a:graphicFrameLocks noChangeAspect="1"/>
          </p:cNvGraphicFramePr>
          <p:nvPr/>
        </p:nvGraphicFramePr>
        <p:xfrm>
          <a:off x="6191250" y="3068638"/>
          <a:ext cx="2773363" cy="1096962"/>
        </p:xfrm>
        <a:graphic>
          <a:graphicData uri="http://schemas.openxmlformats.org/presentationml/2006/ole">
            <mc:AlternateContent xmlns:mc="http://schemas.openxmlformats.org/markup-compatibility/2006">
              <mc:Choice xmlns:v="urn:schemas-microsoft-com:vml" Requires="v">
                <p:oleObj spid="_x0000_s3241" name="Equation" r:id="rId8" imgW="1231366" imgH="482391" progId="Equation.DSMT4">
                  <p:embed/>
                </p:oleObj>
              </mc:Choice>
              <mc:Fallback>
                <p:oleObj name="Equation" r:id="rId8" imgW="1231366" imgH="482391"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1250" y="3068638"/>
                        <a:ext cx="2773363" cy="109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pt-PT"/>
          </a:p>
        </p:txBody>
      </p:sp>
      <p:grpSp>
        <p:nvGrpSpPr>
          <p:cNvPr id="3085" name="Group 19"/>
          <p:cNvGrpSpPr>
            <a:grpSpLocks noChangeAspect="1"/>
          </p:cNvGrpSpPr>
          <p:nvPr/>
        </p:nvGrpSpPr>
        <p:grpSpPr bwMode="auto">
          <a:xfrm>
            <a:off x="4643438" y="5065713"/>
            <a:ext cx="3600450" cy="1819275"/>
            <a:chOff x="2274" y="9086"/>
            <a:chExt cx="7786" cy="3960"/>
          </a:xfrm>
        </p:grpSpPr>
        <p:sp>
          <p:nvSpPr>
            <p:cNvPr id="3086" name="AutoShape 20"/>
            <p:cNvSpPr>
              <a:spLocks noChangeAspect="1" noChangeArrowheads="1"/>
            </p:cNvSpPr>
            <p:nvPr/>
          </p:nvSpPr>
          <p:spPr bwMode="auto">
            <a:xfrm>
              <a:off x="2274" y="9086"/>
              <a:ext cx="7555" cy="3960"/>
            </a:xfrm>
            <a:prstGeom prst="rect">
              <a:avLst/>
            </a:prstGeom>
            <a:solidFill>
              <a:srgbClr val="FFFF99"/>
            </a:solidFill>
            <a:ln w="9525">
              <a:noFill/>
              <a:miter lim="800000"/>
              <a:headEnd/>
              <a:tailEnd/>
            </a:ln>
          </p:spPr>
          <p:txBody>
            <a:bodyPr/>
            <a:lstStyle/>
            <a:p>
              <a:endParaRPr lang="en-US" sz="3200"/>
            </a:p>
          </p:txBody>
        </p:sp>
        <p:sp>
          <p:nvSpPr>
            <p:cNvPr id="3087" name="Line 21"/>
            <p:cNvSpPr>
              <a:spLocks noChangeShapeType="1"/>
            </p:cNvSpPr>
            <p:nvPr/>
          </p:nvSpPr>
          <p:spPr bwMode="auto">
            <a:xfrm>
              <a:off x="2636" y="11246"/>
              <a:ext cx="1178" cy="0"/>
            </a:xfrm>
            <a:prstGeom prst="line">
              <a:avLst/>
            </a:prstGeom>
            <a:noFill/>
            <a:ln w="9525">
              <a:solidFill>
                <a:srgbClr val="000000"/>
              </a:solidFill>
              <a:round/>
              <a:headEnd/>
              <a:tailEnd type="triangle" w="med" len="med"/>
            </a:ln>
          </p:spPr>
          <p:txBody>
            <a:bodyPr/>
            <a:lstStyle/>
            <a:p>
              <a:endParaRPr lang="en-US"/>
            </a:p>
          </p:txBody>
        </p:sp>
        <p:sp>
          <p:nvSpPr>
            <p:cNvPr id="3088" name="Text Box 22"/>
            <p:cNvSpPr txBox="1">
              <a:spLocks noChangeArrowheads="1"/>
            </p:cNvSpPr>
            <p:nvPr/>
          </p:nvSpPr>
          <p:spPr bwMode="auto">
            <a:xfrm>
              <a:off x="3827" y="10965"/>
              <a:ext cx="2432" cy="551"/>
            </a:xfrm>
            <a:prstGeom prst="rect">
              <a:avLst/>
            </a:prstGeom>
            <a:solidFill>
              <a:srgbClr val="FFFF99"/>
            </a:solidFill>
            <a:ln w="9525">
              <a:solidFill>
                <a:srgbClr val="000000"/>
              </a:solidFill>
              <a:miter lim="800000"/>
              <a:headEnd/>
              <a:tailEnd/>
            </a:ln>
          </p:spPr>
          <p:txBody>
            <a:bodyPr lIns="87782" tIns="43891" rIns="87782" bIns="43891"/>
            <a:lstStyle/>
            <a:p>
              <a:pPr algn="ctr"/>
              <a:r>
                <a:rPr lang="pt-PT" sz="1100">
                  <a:solidFill>
                    <a:srgbClr val="000000"/>
                  </a:solidFill>
                </a:rPr>
                <a:t>STC Encoder</a:t>
              </a:r>
              <a:endParaRPr lang="pt-PT" sz="1100"/>
            </a:p>
          </p:txBody>
        </p:sp>
        <p:sp>
          <p:nvSpPr>
            <p:cNvPr id="3089" name="Line 23"/>
            <p:cNvSpPr>
              <a:spLocks noChangeShapeType="1"/>
            </p:cNvSpPr>
            <p:nvPr/>
          </p:nvSpPr>
          <p:spPr bwMode="auto">
            <a:xfrm>
              <a:off x="6259" y="11156"/>
              <a:ext cx="453" cy="0"/>
            </a:xfrm>
            <a:prstGeom prst="line">
              <a:avLst/>
            </a:prstGeom>
            <a:noFill/>
            <a:ln w="9525">
              <a:solidFill>
                <a:srgbClr val="000000"/>
              </a:solidFill>
              <a:round/>
              <a:headEnd/>
              <a:tailEnd/>
            </a:ln>
          </p:spPr>
          <p:txBody>
            <a:bodyPr/>
            <a:lstStyle/>
            <a:p>
              <a:endParaRPr lang="en-US"/>
            </a:p>
          </p:txBody>
        </p:sp>
        <p:sp>
          <p:nvSpPr>
            <p:cNvPr id="3090" name="Line 24"/>
            <p:cNvSpPr>
              <a:spLocks noChangeShapeType="1"/>
            </p:cNvSpPr>
            <p:nvPr/>
          </p:nvSpPr>
          <p:spPr bwMode="auto">
            <a:xfrm flipV="1">
              <a:off x="6712" y="10436"/>
              <a:ext cx="0" cy="720"/>
            </a:xfrm>
            <a:prstGeom prst="line">
              <a:avLst/>
            </a:prstGeom>
            <a:noFill/>
            <a:ln w="9525">
              <a:solidFill>
                <a:srgbClr val="000000"/>
              </a:solidFill>
              <a:round/>
              <a:headEnd/>
              <a:tailEnd/>
            </a:ln>
          </p:spPr>
          <p:txBody>
            <a:bodyPr/>
            <a:lstStyle/>
            <a:p>
              <a:endParaRPr lang="en-US"/>
            </a:p>
          </p:txBody>
        </p:sp>
        <p:sp>
          <p:nvSpPr>
            <p:cNvPr id="3091" name="Line 25"/>
            <p:cNvSpPr>
              <a:spLocks noChangeShapeType="1"/>
            </p:cNvSpPr>
            <p:nvPr/>
          </p:nvSpPr>
          <p:spPr bwMode="auto">
            <a:xfrm>
              <a:off x="6712" y="10436"/>
              <a:ext cx="2355" cy="0"/>
            </a:xfrm>
            <a:prstGeom prst="line">
              <a:avLst/>
            </a:prstGeom>
            <a:noFill/>
            <a:ln w="9525">
              <a:solidFill>
                <a:srgbClr val="000000"/>
              </a:solidFill>
              <a:round/>
              <a:headEnd/>
              <a:tailEnd type="triangle" w="med" len="med"/>
            </a:ln>
          </p:spPr>
          <p:txBody>
            <a:bodyPr/>
            <a:lstStyle/>
            <a:p>
              <a:endParaRPr lang="en-US"/>
            </a:p>
          </p:txBody>
        </p:sp>
        <p:sp>
          <p:nvSpPr>
            <p:cNvPr id="3092" name="Line 26"/>
            <p:cNvSpPr>
              <a:spLocks noChangeShapeType="1"/>
            </p:cNvSpPr>
            <p:nvPr/>
          </p:nvSpPr>
          <p:spPr bwMode="auto">
            <a:xfrm>
              <a:off x="6259" y="11336"/>
              <a:ext cx="453" cy="0"/>
            </a:xfrm>
            <a:prstGeom prst="line">
              <a:avLst/>
            </a:prstGeom>
            <a:noFill/>
            <a:ln w="9525">
              <a:solidFill>
                <a:srgbClr val="000000"/>
              </a:solidFill>
              <a:round/>
              <a:headEnd/>
              <a:tailEnd/>
            </a:ln>
          </p:spPr>
          <p:txBody>
            <a:bodyPr/>
            <a:lstStyle/>
            <a:p>
              <a:endParaRPr lang="en-US"/>
            </a:p>
          </p:txBody>
        </p:sp>
        <p:sp>
          <p:nvSpPr>
            <p:cNvPr id="3093" name="Line 27"/>
            <p:cNvSpPr>
              <a:spLocks noChangeShapeType="1"/>
            </p:cNvSpPr>
            <p:nvPr/>
          </p:nvSpPr>
          <p:spPr bwMode="auto">
            <a:xfrm flipV="1">
              <a:off x="6712" y="11336"/>
              <a:ext cx="0" cy="720"/>
            </a:xfrm>
            <a:prstGeom prst="line">
              <a:avLst/>
            </a:prstGeom>
            <a:noFill/>
            <a:ln w="9525">
              <a:solidFill>
                <a:srgbClr val="000000"/>
              </a:solidFill>
              <a:round/>
              <a:headEnd/>
              <a:tailEnd/>
            </a:ln>
          </p:spPr>
          <p:txBody>
            <a:bodyPr/>
            <a:lstStyle/>
            <a:p>
              <a:endParaRPr lang="en-US"/>
            </a:p>
          </p:txBody>
        </p:sp>
        <p:sp>
          <p:nvSpPr>
            <p:cNvPr id="3094" name="Line 28"/>
            <p:cNvSpPr>
              <a:spLocks noChangeShapeType="1"/>
            </p:cNvSpPr>
            <p:nvPr/>
          </p:nvSpPr>
          <p:spPr bwMode="auto">
            <a:xfrm>
              <a:off x="6712" y="12056"/>
              <a:ext cx="2355" cy="0"/>
            </a:xfrm>
            <a:prstGeom prst="line">
              <a:avLst/>
            </a:prstGeom>
            <a:noFill/>
            <a:ln w="9525">
              <a:solidFill>
                <a:srgbClr val="000000"/>
              </a:solidFill>
              <a:round/>
              <a:headEnd/>
              <a:tailEnd type="triangle" w="med" len="med"/>
            </a:ln>
          </p:spPr>
          <p:txBody>
            <a:bodyPr/>
            <a:lstStyle/>
            <a:p>
              <a:endParaRPr lang="en-US"/>
            </a:p>
          </p:txBody>
        </p:sp>
        <p:sp>
          <p:nvSpPr>
            <p:cNvPr id="3095" name="Text Box 29"/>
            <p:cNvSpPr txBox="1">
              <a:spLocks noChangeArrowheads="1"/>
            </p:cNvSpPr>
            <p:nvPr/>
          </p:nvSpPr>
          <p:spPr bwMode="auto">
            <a:xfrm>
              <a:off x="2274" y="10442"/>
              <a:ext cx="1617" cy="518"/>
            </a:xfrm>
            <a:prstGeom prst="rect">
              <a:avLst/>
            </a:prstGeom>
            <a:solidFill>
              <a:srgbClr val="FFFF99"/>
            </a:solidFill>
            <a:ln w="9525">
              <a:noFill/>
              <a:miter lim="800000"/>
              <a:headEnd/>
              <a:tailEnd/>
            </a:ln>
          </p:spPr>
          <p:txBody>
            <a:bodyPr lIns="87782" tIns="43891" rIns="87782" bIns="43891"/>
            <a:lstStyle/>
            <a:p>
              <a:r>
                <a:rPr lang="pt-PT" sz="1200" dirty="0" smtClean="0">
                  <a:solidFill>
                    <a:srgbClr val="000000"/>
                  </a:solidFill>
                </a:rPr>
                <a:t>a</a:t>
              </a:r>
              <a:r>
                <a:rPr lang="pt-PT" sz="1200" baseline="-25000" dirty="0" smtClean="0">
                  <a:solidFill>
                    <a:srgbClr val="000000"/>
                  </a:solidFill>
                </a:rPr>
                <a:t>2     </a:t>
              </a:r>
              <a:r>
                <a:rPr lang="pt-PT" sz="1200" dirty="0" smtClean="0">
                  <a:solidFill>
                    <a:srgbClr val="000000"/>
                  </a:solidFill>
                </a:rPr>
                <a:t>a</a:t>
              </a:r>
              <a:r>
                <a:rPr lang="pt-PT" sz="1200" baseline="-25000" dirty="0" smtClean="0">
                  <a:solidFill>
                    <a:srgbClr val="000000"/>
                  </a:solidFill>
                </a:rPr>
                <a:t>1</a:t>
              </a:r>
              <a:endParaRPr lang="pt-PT" sz="1200" dirty="0"/>
            </a:p>
          </p:txBody>
        </p:sp>
        <p:sp>
          <p:nvSpPr>
            <p:cNvPr id="3096" name="Text Box 30"/>
            <p:cNvSpPr txBox="1">
              <a:spLocks noChangeArrowheads="1"/>
            </p:cNvSpPr>
            <p:nvPr/>
          </p:nvSpPr>
          <p:spPr bwMode="auto">
            <a:xfrm>
              <a:off x="2274" y="11576"/>
              <a:ext cx="2267" cy="471"/>
            </a:xfrm>
            <a:prstGeom prst="rect">
              <a:avLst/>
            </a:prstGeom>
            <a:solidFill>
              <a:srgbClr val="FFFF99"/>
            </a:solidFill>
            <a:ln w="9525">
              <a:noFill/>
              <a:miter lim="800000"/>
              <a:headEnd/>
              <a:tailEnd/>
            </a:ln>
          </p:spPr>
          <p:txBody>
            <a:bodyPr lIns="87782" tIns="43891" rIns="87782" bIns="43891"/>
            <a:lstStyle/>
            <a:p>
              <a:r>
                <a:rPr lang="pt-PT" sz="1200">
                  <a:solidFill>
                    <a:srgbClr val="000000"/>
                  </a:solidFill>
                </a:rPr>
                <a:t>2T   T   0</a:t>
              </a:r>
              <a:endParaRPr lang="pt-PT" sz="1200"/>
            </a:p>
          </p:txBody>
        </p:sp>
        <p:sp>
          <p:nvSpPr>
            <p:cNvPr id="3097" name="Text Box 31"/>
            <p:cNvSpPr txBox="1">
              <a:spLocks noChangeArrowheads="1"/>
            </p:cNvSpPr>
            <p:nvPr/>
          </p:nvSpPr>
          <p:spPr bwMode="auto">
            <a:xfrm>
              <a:off x="7074" y="12322"/>
              <a:ext cx="2188" cy="400"/>
            </a:xfrm>
            <a:prstGeom prst="rect">
              <a:avLst/>
            </a:prstGeom>
            <a:solidFill>
              <a:srgbClr val="FFFF99"/>
            </a:solidFill>
            <a:ln w="9525">
              <a:noFill/>
              <a:miter lim="800000"/>
              <a:headEnd/>
              <a:tailEnd/>
            </a:ln>
          </p:spPr>
          <p:txBody>
            <a:bodyPr lIns="87782" tIns="43891" rIns="87782" bIns="43891"/>
            <a:lstStyle/>
            <a:p>
              <a:r>
                <a:rPr lang="pt-PT" sz="1200">
                  <a:solidFill>
                    <a:srgbClr val="000000"/>
                  </a:solidFill>
                </a:rPr>
                <a:t>2T   T   0</a:t>
              </a:r>
              <a:endParaRPr lang="pt-PT" sz="1200"/>
            </a:p>
          </p:txBody>
        </p:sp>
        <p:sp>
          <p:nvSpPr>
            <p:cNvPr id="3098" name="Text Box 32"/>
            <p:cNvSpPr txBox="1">
              <a:spLocks noChangeArrowheads="1"/>
            </p:cNvSpPr>
            <p:nvPr/>
          </p:nvSpPr>
          <p:spPr bwMode="auto">
            <a:xfrm>
              <a:off x="7267" y="9743"/>
              <a:ext cx="1806" cy="513"/>
            </a:xfrm>
            <a:prstGeom prst="rect">
              <a:avLst/>
            </a:prstGeom>
            <a:solidFill>
              <a:srgbClr val="FFFF99"/>
            </a:solidFill>
            <a:ln w="9525">
              <a:noFill/>
              <a:miter lim="800000"/>
              <a:headEnd/>
              <a:tailEnd/>
            </a:ln>
          </p:spPr>
          <p:txBody>
            <a:bodyPr lIns="87782" tIns="43891" rIns="87782" bIns="43891"/>
            <a:lstStyle/>
            <a:p>
              <a:r>
                <a:rPr lang="pt-PT" sz="1200" dirty="0" smtClean="0">
                  <a:solidFill>
                    <a:srgbClr val="000000"/>
                  </a:solidFill>
                </a:rPr>
                <a:t>a</a:t>
              </a:r>
              <a:r>
                <a:rPr lang="pt-PT" sz="1200" baseline="-25000" dirty="0" smtClean="0">
                  <a:solidFill>
                    <a:srgbClr val="000000"/>
                  </a:solidFill>
                </a:rPr>
                <a:t>2     </a:t>
              </a:r>
              <a:r>
                <a:rPr lang="pt-PT" sz="1200" dirty="0" smtClean="0">
                  <a:solidFill>
                    <a:srgbClr val="000000"/>
                  </a:solidFill>
                </a:rPr>
                <a:t>a</a:t>
              </a:r>
              <a:r>
                <a:rPr lang="pt-PT" sz="1200" baseline="-25000" dirty="0" smtClean="0">
                  <a:solidFill>
                    <a:srgbClr val="000000"/>
                  </a:solidFill>
                </a:rPr>
                <a:t>1</a:t>
              </a:r>
              <a:endParaRPr lang="pt-PT" sz="1200" dirty="0"/>
            </a:p>
          </p:txBody>
        </p:sp>
        <p:sp>
          <p:nvSpPr>
            <p:cNvPr id="3099" name="Text Box 33"/>
            <p:cNvSpPr txBox="1">
              <a:spLocks noChangeArrowheads="1"/>
            </p:cNvSpPr>
            <p:nvPr/>
          </p:nvSpPr>
          <p:spPr bwMode="auto">
            <a:xfrm>
              <a:off x="7165" y="11271"/>
              <a:ext cx="2286" cy="605"/>
            </a:xfrm>
            <a:prstGeom prst="rect">
              <a:avLst/>
            </a:prstGeom>
            <a:solidFill>
              <a:srgbClr val="FFFF99"/>
            </a:solidFill>
            <a:ln w="9525">
              <a:noFill/>
              <a:miter lim="800000"/>
              <a:headEnd/>
              <a:tailEnd/>
            </a:ln>
          </p:spPr>
          <p:txBody>
            <a:bodyPr lIns="87782" tIns="43891" rIns="87782" bIns="43891"/>
            <a:lstStyle/>
            <a:p>
              <a:r>
                <a:rPr lang="pt-PT" sz="1200" dirty="0" smtClean="0">
                  <a:solidFill>
                    <a:srgbClr val="000000"/>
                  </a:solidFill>
                </a:rPr>
                <a:t>a</a:t>
              </a:r>
              <a:r>
                <a:rPr lang="pt-PT" sz="1200" baseline="-25000" dirty="0" smtClean="0">
                  <a:solidFill>
                    <a:srgbClr val="000000"/>
                  </a:solidFill>
                </a:rPr>
                <a:t>1</a:t>
              </a:r>
              <a:r>
                <a:rPr lang="pt-PT" sz="1200" baseline="30000" dirty="0">
                  <a:solidFill>
                    <a:srgbClr val="000000"/>
                  </a:solidFill>
                </a:rPr>
                <a:t>*</a:t>
              </a:r>
              <a:r>
                <a:rPr lang="pt-PT" sz="1200" baseline="-25000" dirty="0">
                  <a:solidFill>
                    <a:srgbClr val="000000"/>
                  </a:solidFill>
                </a:rPr>
                <a:t>  </a:t>
              </a:r>
              <a:r>
                <a:rPr lang="pt-PT" sz="1200" dirty="0" smtClean="0">
                  <a:solidFill>
                    <a:srgbClr val="000000"/>
                  </a:solidFill>
                </a:rPr>
                <a:t>-a</a:t>
              </a:r>
              <a:r>
                <a:rPr lang="pt-PT" sz="1200" baseline="-25000" dirty="0" smtClean="0">
                  <a:solidFill>
                    <a:srgbClr val="000000"/>
                  </a:solidFill>
                </a:rPr>
                <a:t>2</a:t>
              </a:r>
              <a:r>
                <a:rPr lang="pt-PT" sz="1200" baseline="30000" dirty="0">
                  <a:solidFill>
                    <a:srgbClr val="000000"/>
                  </a:solidFill>
                </a:rPr>
                <a:t>*</a:t>
              </a:r>
              <a:endParaRPr lang="pt-PT" sz="1200" dirty="0"/>
            </a:p>
          </p:txBody>
        </p:sp>
        <p:sp>
          <p:nvSpPr>
            <p:cNvPr id="3100" name="AutoShape 34"/>
            <p:cNvSpPr>
              <a:spLocks noChangeArrowheads="1"/>
            </p:cNvSpPr>
            <p:nvPr/>
          </p:nvSpPr>
          <p:spPr bwMode="auto">
            <a:xfrm rot="10728177">
              <a:off x="8795" y="9806"/>
              <a:ext cx="634" cy="630"/>
            </a:xfrm>
            <a:prstGeom prst="triangle">
              <a:avLst>
                <a:gd name="adj" fmla="val 50000"/>
              </a:avLst>
            </a:prstGeom>
            <a:solidFill>
              <a:srgbClr val="FFFF99"/>
            </a:solidFill>
            <a:ln w="9525">
              <a:solidFill>
                <a:srgbClr val="000000"/>
              </a:solidFill>
              <a:miter lim="800000"/>
              <a:headEnd/>
              <a:tailEnd/>
            </a:ln>
          </p:spPr>
          <p:txBody>
            <a:bodyPr anchor="ctr"/>
            <a:lstStyle/>
            <a:p>
              <a:endParaRPr lang="en-US" sz="3200"/>
            </a:p>
          </p:txBody>
        </p:sp>
        <p:sp>
          <p:nvSpPr>
            <p:cNvPr id="3101" name="Text Box 35"/>
            <p:cNvSpPr txBox="1">
              <a:spLocks noChangeArrowheads="1"/>
            </p:cNvSpPr>
            <p:nvPr/>
          </p:nvSpPr>
          <p:spPr bwMode="auto">
            <a:xfrm>
              <a:off x="8530" y="9086"/>
              <a:ext cx="1530" cy="572"/>
            </a:xfrm>
            <a:prstGeom prst="rect">
              <a:avLst/>
            </a:prstGeom>
            <a:solidFill>
              <a:srgbClr val="FFFF99"/>
            </a:solidFill>
            <a:ln w="9525">
              <a:noFill/>
              <a:miter lim="800000"/>
              <a:headEnd/>
              <a:tailEnd/>
            </a:ln>
          </p:spPr>
          <p:txBody>
            <a:bodyPr lIns="87782" tIns="43891" rIns="87782" bIns="43891"/>
            <a:lstStyle/>
            <a:p>
              <a:r>
                <a:rPr lang="pt-PT" sz="1200">
                  <a:solidFill>
                    <a:srgbClr val="000000"/>
                  </a:solidFill>
                </a:rPr>
                <a:t>Ant. 1</a:t>
              </a:r>
              <a:endParaRPr lang="pt-PT" sz="1200"/>
            </a:p>
          </p:txBody>
        </p:sp>
        <p:sp>
          <p:nvSpPr>
            <p:cNvPr id="3102" name="Text Box 36"/>
            <p:cNvSpPr txBox="1">
              <a:spLocks noChangeArrowheads="1"/>
            </p:cNvSpPr>
            <p:nvPr/>
          </p:nvSpPr>
          <p:spPr bwMode="auto">
            <a:xfrm>
              <a:off x="8503" y="10706"/>
              <a:ext cx="1512" cy="676"/>
            </a:xfrm>
            <a:prstGeom prst="rect">
              <a:avLst/>
            </a:prstGeom>
            <a:solidFill>
              <a:srgbClr val="FFFF99"/>
            </a:solidFill>
            <a:ln w="9525">
              <a:noFill/>
              <a:miter lim="800000"/>
              <a:headEnd/>
              <a:tailEnd/>
            </a:ln>
          </p:spPr>
          <p:txBody>
            <a:bodyPr lIns="87782" tIns="43891" rIns="87782" bIns="43891"/>
            <a:lstStyle/>
            <a:p>
              <a:r>
                <a:rPr lang="pt-PT" sz="1200">
                  <a:solidFill>
                    <a:srgbClr val="000000"/>
                  </a:solidFill>
                </a:rPr>
                <a:t>Ant. 2</a:t>
              </a:r>
              <a:endParaRPr lang="pt-PT" sz="1200"/>
            </a:p>
          </p:txBody>
        </p:sp>
        <p:sp>
          <p:nvSpPr>
            <p:cNvPr id="3103" name="AutoShape 37"/>
            <p:cNvSpPr>
              <a:spLocks noChangeArrowheads="1"/>
            </p:cNvSpPr>
            <p:nvPr/>
          </p:nvSpPr>
          <p:spPr bwMode="auto">
            <a:xfrm rot="10728177">
              <a:off x="8795" y="11426"/>
              <a:ext cx="634" cy="630"/>
            </a:xfrm>
            <a:prstGeom prst="triangle">
              <a:avLst>
                <a:gd name="adj" fmla="val 50000"/>
              </a:avLst>
            </a:prstGeom>
            <a:solidFill>
              <a:srgbClr val="FFFF99"/>
            </a:solidFill>
            <a:ln w="9525">
              <a:solidFill>
                <a:srgbClr val="000000"/>
              </a:solidFill>
              <a:miter lim="800000"/>
              <a:headEnd/>
              <a:tailEnd/>
            </a:ln>
          </p:spPr>
          <p:txBody>
            <a:bodyPr anchor="ctr"/>
            <a:lstStyle/>
            <a:p>
              <a:endParaRPr lang="en-US" sz="3200"/>
            </a:p>
          </p:txBody>
        </p:sp>
      </p:gr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itle 1"/>
          <p:cNvSpPr>
            <a:spLocks noGrp="1"/>
          </p:cNvSpPr>
          <p:nvPr>
            <p:ph type="title"/>
          </p:nvPr>
        </p:nvSpPr>
        <p:spPr>
          <a:xfrm>
            <a:off x="323850" y="44450"/>
            <a:ext cx="8569325" cy="658813"/>
          </a:xfrm>
        </p:spPr>
        <p:txBody>
          <a:bodyPr/>
          <a:lstStyle/>
          <a:p>
            <a:r>
              <a:rPr lang="pt-PT" sz="2800" dirty="0" err="1" smtClean="0"/>
              <a:t>Space</a:t>
            </a:r>
            <a:r>
              <a:rPr lang="pt-PT" sz="2800" dirty="0" smtClean="0"/>
              <a:t>-Time </a:t>
            </a:r>
            <a:r>
              <a:rPr lang="pt-PT" sz="2800" dirty="0" err="1" smtClean="0"/>
              <a:t>Block</a:t>
            </a:r>
            <a:r>
              <a:rPr lang="pt-PT" sz="2800" dirty="0" smtClean="0"/>
              <a:t> </a:t>
            </a:r>
            <a:r>
              <a:rPr lang="pt-PT" sz="2800" dirty="0" err="1" smtClean="0"/>
              <a:t>Coding</a:t>
            </a:r>
            <a:r>
              <a:rPr lang="pt-PT" sz="2800" dirty="0" smtClean="0"/>
              <a:t> (STBC)</a:t>
            </a:r>
          </a:p>
        </p:txBody>
      </p:sp>
      <p:sp>
        <p:nvSpPr>
          <p:cNvPr id="4105" name="Content Placeholder 2"/>
          <p:cNvSpPr>
            <a:spLocks noGrp="1"/>
          </p:cNvSpPr>
          <p:nvPr>
            <p:ph idx="1"/>
          </p:nvPr>
        </p:nvSpPr>
        <p:spPr>
          <a:xfrm>
            <a:off x="250825" y="981075"/>
            <a:ext cx="8351838" cy="4972050"/>
          </a:xfrm>
        </p:spPr>
        <p:txBody>
          <a:bodyPr/>
          <a:lstStyle/>
          <a:p>
            <a:pPr algn="just"/>
            <a:r>
              <a:rPr lang="en-US" smtClean="0"/>
              <a:t>The Alamouti’s post-processing for two antennas comes</a:t>
            </a:r>
          </a:p>
          <a:p>
            <a:pPr algn="just"/>
            <a:endParaRPr lang="en-US" smtClean="0"/>
          </a:p>
          <a:p>
            <a:pPr algn="just"/>
            <a:r>
              <a:rPr lang="en-US" smtClean="0"/>
              <a:t>Defining                     and</a:t>
            </a:r>
          </a:p>
          <a:p>
            <a:pPr algn="just">
              <a:buFontTx/>
              <a:buNone/>
            </a:pPr>
            <a:r>
              <a:rPr lang="en-US" smtClean="0"/>
              <a:t>the post-processing comes</a:t>
            </a:r>
          </a:p>
          <a:p>
            <a:pPr algn="just"/>
            <a:endParaRPr lang="pt-PT" smtClean="0"/>
          </a:p>
          <a:p>
            <a:pPr algn="just"/>
            <a:r>
              <a:rPr lang="pt-PT" sz="2800" smtClean="0"/>
              <a:t>Finally, the decoded symbols come </a:t>
            </a:r>
          </a:p>
        </p:txBody>
      </p:sp>
      <p:sp>
        <p:nvSpPr>
          <p:cNvPr id="41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pic>
        <p:nvPicPr>
          <p:cNvPr id="4107" name="Picture 17" descr="g2"/>
          <p:cNvPicPr>
            <a:picLocks noChangeAspect="1" noChangeArrowheads="1"/>
          </p:cNvPicPr>
          <p:nvPr/>
        </p:nvPicPr>
        <p:blipFill>
          <a:blip r:embed="rId3" cstate="print"/>
          <a:srcRect l="28831" t="28995" r="42534" b="51599"/>
          <a:stretch>
            <a:fillRect/>
          </a:stretch>
        </p:blipFill>
        <p:spPr bwMode="auto">
          <a:xfrm>
            <a:off x="0" y="5535613"/>
            <a:ext cx="2592388" cy="1322387"/>
          </a:xfrm>
          <a:prstGeom prst="rect">
            <a:avLst/>
          </a:prstGeom>
          <a:noFill/>
          <a:ln w="9525">
            <a:noFill/>
            <a:miter lim="800000"/>
            <a:headEnd/>
            <a:tailEnd/>
          </a:ln>
        </p:spPr>
      </p:pic>
      <p:sp>
        <p:nvSpPr>
          <p:cNvPr id="410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410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411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4111"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pt-PT"/>
          </a:p>
        </p:txBody>
      </p:sp>
      <p:sp>
        <p:nvSpPr>
          <p:cNvPr id="411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4098" name="Object 5"/>
          <p:cNvGraphicFramePr>
            <a:graphicFrameLocks noChangeAspect="1"/>
          </p:cNvGraphicFramePr>
          <p:nvPr/>
        </p:nvGraphicFramePr>
        <p:xfrm>
          <a:off x="4067175" y="1484313"/>
          <a:ext cx="3079750" cy="1081087"/>
        </p:xfrm>
        <a:graphic>
          <a:graphicData uri="http://schemas.openxmlformats.org/presentationml/2006/ole">
            <mc:AlternateContent xmlns:mc="http://schemas.openxmlformats.org/markup-compatibility/2006">
              <mc:Choice xmlns:v="urn:schemas-microsoft-com:vml" Requires="v">
                <p:oleObj spid="_x0000_s4428" name="Equation" r:id="rId4" imgW="1815312" imgH="634725" progId="Equation.DSMT4">
                  <p:embed/>
                </p:oleObj>
              </mc:Choice>
              <mc:Fallback>
                <p:oleObj name="Equation" r:id="rId4" imgW="1815312" imgH="634725"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484313"/>
                        <a:ext cx="3079750"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3" name="Rectangle 7"/>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pt-PT"/>
          </a:p>
        </p:txBody>
      </p:sp>
      <p:sp>
        <p:nvSpPr>
          <p:cNvPr id="411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4099" name="Object 8"/>
          <p:cNvGraphicFramePr>
            <a:graphicFrameLocks noChangeAspect="1"/>
          </p:cNvGraphicFramePr>
          <p:nvPr/>
        </p:nvGraphicFramePr>
        <p:xfrm>
          <a:off x="7621588" y="1700213"/>
          <a:ext cx="1487487" cy="649287"/>
        </p:xfrm>
        <a:graphic>
          <a:graphicData uri="http://schemas.openxmlformats.org/presentationml/2006/ole">
            <mc:AlternateContent xmlns:mc="http://schemas.openxmlformats.org/markup-compatibility/2006">
              <mc:Choice xmlns:v="urn:schemas-microsoft-com:vml" Requires="v">
                <p:oleObj spid="_x0000_s4429" name="Equation" r:id="rId6" imgW="1117115" imgH="482391" progId="Equation.DSMT4">
                  <p:embed/>
                </p:oleObj>
              </mc:Choice>
              <mc:Fallback>
                <p:oleObj name="Equation" r:id="rId6" imgW="1117115" imgH="482391"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1588" y="1700213"/>
                        <a:ext cx="1487487"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4100" name="Object 10"/>
          <p:cNvGraphicFramePr>
            <a:graphicFrameLocks noChangeAspect="1"/>
          </p:cNvGraphicFramePr>
          <p:nvPr/>
        </p:nvGraphicFramePr>
        <p:xfrm>
          <a:off x="2339975" y="2636838"/>
          <a:ext cx="2019300" cy="720725"/>
        </p:xfrm>
        <a:graphic>
          <a:graphicData uri="http://schemas.openxmlformats.org/presentationml/2006/ole">
            <mc:AlternateContent xmlns:mc="http://schemas.openxmlformats.org/markup-compatibility/2006">
              <mc:Choice xmlns:v="urn:schemas-microsoft-com:vml" Requires="v">
                <p:oleObj spid="_x0000_s4430" name="Equation" r:id="rId8" imgW="1358310" imgH="482391" progId="Equation.DSMT4">
                  <p:embed/>
                </p:oleObj>
              </mc:Choice>
              <mc:Fallback>
                <p:oleObj name="Equation" r:id="rId8" imgW="1358310" imgH="482391"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2636838"/>
                        <a:ext cx="20193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4101" name="Object 12"/>
          <p:cNvGraphicFramePr>
            <a:graphicFrameLocks noChangeAspect="1"/>
          </p:cNvGraphicFramePr>
          <p:nvPr/>
        </p:nvGraphicFramePr>
        <p:xfrm>
          <a:off x="5508625" y="2636838"/>
          <a:ext cx="2663825" cy="647700"/>
        </p:xfrm>
        <a:graphic>
          <a:graphicData uri="http://schemas.openxmlformats.org/presentationml/2006/ole">
            <mc:AlternateContent xmlns:mc="http://schemas.openxmlformats.org/markup-compatibility/2006">
              <mc:Choice xmlns:v="urn:schemas-microsoft-com:vml" Requires="v">
                <p:oleObj spid="_x0000_s4431" name="Equation" r:id="rId10" imgW="1409088" imgH="342751" progId="Equation.DSMT4">
                  <p:embed/>
                </p:oleObj>
              </mc:Choice>
              <mc:Fallback>
                <p:oleObj name="Equation" r:id="rId10" imgW="1409088" imgH="342751"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2636838"/>
                        <a:ext cx="26638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4102" name="Object 14"/>
          <p:cNvGraphicFramePr>
            <a:graphicFrameLocks noChangeAspect="1"/>
          </p:cNvGraphicFramePr>
          <p:nvPr/>
        </p:nvGraphicFramePr>
        <p:xfrm>
          <a:off x="5435600" y="3355975"/>
          <a:ext cx="2909888" cy="504825"/>
        </p:xfrm>
        <a:graphic>
          <a:graphicData uri="http://schemas.openxmlformats.org/presentationml/2006/ole">
            <mc:AlternateContent xmlns:mc="http://schemas.openxmlformats.org/markup-compatibility/2006">
              <mc:Choice xmlns:v="urn:schemas-microsoft-com:vml" Requires="v">
                <p:oleObj spid="_x0000_s4432" name="Equation" r:id="rId12" imgW="1587500" imgH="279400" progId="Equation.DSMT4">
                  <p:embed/>
                </p:oleObj>
              </mc:Choice>
              <mc:Fallback>
                <p:oleObj name="Equation" r:id="rId12" imgW="1587500" imgH="279400" progId="Equation.DSMT4">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600" y="3355975"/>
                        <a:ext cx="29098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4103" name="Object 16"/>
          <p:cNvGraphicFramePr>
            <a:graphicFrameLocks noChangeAspect="1"/>
          </p:cNvGraphicFramePr>
          <p:nvPr/>
        </p:nvGraphicFramePr>
        <p:xfrm>
          <a:off x="4284663" y="4868863"/>
          <a:ext cx="4614862" cy="1008062"/>
        </p:xfrm>
        <a:graphic>
          <a:graphicData uri="http://schemas.openxmlformats.org/presentationml/2006/ole">
            <mc:AlternateContent xmlns:mc="http://schemas.openxmlformats.org/markup-compatibility/2006">
              <mc:Choice xmlns:v="urn:schemas-microsoft-com:vml" Requires="v">
                <p:oleObj spid="_x0000_s4433" name="Equation" r:id="rId14" imgW="2794000" imgH="609600" progId="Equation.DSMT4">
                  <p:embed/>
                </p:oleObj>
              </mc:Choice>
              <mc:Fallback>
                <p:oleObj name="Equation" r:id="rId14" imgW="2794000" imgH="609600" progId="Equation.DSMT4">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4663" y="4868863"/>
                        <a:ext cx="4614862"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23850" y="44450"/>
            <a:ext cx="8569325" cy="658813"/>
          </a:xfrm>
        </p:spPr>
        <p:txBody>
          <a:bodyPr/>
          <a:lstStyle/>
          <a:p>
            <a:r>
              <a:rPr lang="pt-PT" sz="3200" dirty="0" err="1" smtClean="0"/>
              <a:t>Multi-Layer</a:t>
            </a:r>
            <a:r>
              <a:rPr lang="pt-PT" sz="3200" dirty="0" smtClean="0"/>
              <a:t> </a:t>
            </a:r>
            <a:r>
              <a:rPr lang="pt-PT" sz="3200" dirty="0" err="1" smtClean="0"/>
              <a:t>Transmission</a:t>
            </a:r>
            <a:endParaRPr lang="pt-PT" sz="3200" dirty="0" smtClean="0"/>
          </a:p>
        </p:txBody>
      </p:sp>
      <p:sp>
        <p:nvSpPr>
          <p:cNvPr id="17411" name="Content Placeholder 2"/>
          <p:cNvSpPr>
            <a:spLocks noGrp="1"/>
          </p:cNvSpPr>
          <p:nvPr>
            <p:ph idx="1"/>
          </p:nvPr>
        </p:nvSpPr>
        <p:spPr>
          <a:xfrm>
            <a:off x="250825" y="836613"/>
            <a:ext cx="8713788" cy="4972050"/>
          </a:xfrm>
        </p:spPr>
        <p:txBody>
          <a:bodyPr/>
          <a:lstStyle/>
          <a:p>
            <a:pPr algn="just">
              <a:defRPr/>
            </a:pPr>
            <a:r>
              <a:rPr lang="pt-PT" sz="2000" dirty="0" smtClean="0"/>
              <a:t>STBC </a:t>
            </a:r>
            <a:r>
              <a:rPr lang="pt-PT" sz="2000" dirty="0" err="1" smtClean="0"/>
              <a:t>aims</a:t>
            </a:r>
            <a:r>
              <a:rPr lang="pt-PT" sz="2000" dirty="0" smtClean="0"/>
              <a:t> to improve performance</a:t>
            </a:r>
          </a:p>
          <a:p>
            <a:pPr algn="just">
              <a:defRPr/>
            </a:pPr>
            <a:r>
              <a:rPr lang="pt-PT" sz="2000" dirty="0" smtClean="0"/>
              <a:t>Nevertheless, 4G systems aims to provide 1 Gb/s (nomadic) and 100 Mbps (mobile), which requires schemes able to </a:t>
            </a:r>
            <a:r>
              <a:rPr lang="pt-PT" sz="2000" b="1" dirty="0" smtClean="0"/>
              <a:t>increase throughput</a:t>
            </a:r>
          </a:p>
          <a:p>
            <a:pPr algn="just">
              <a:defRPr/>
            </a:pPr>
            <a:r>
              <a:rPr lang="pt-PT" sz="2000" dirty="0" smtClean="0"/>
              <a:t>This </a:t>
            </a:r>
            <a:r>
              <a:rPr lang="pt-PT" sz="2000" dirty="0" err="1" smtClean="0"/>
              <a:t>is</a:t>
            </a:r>
            <a:r>
              <a:rPr lang="pt-PT" sz="2000" dirty="0" smtClean="0"/>
              <a:t> </a:t>
            </a:r>
            <a:r>
              <a:rPr lang="pt-PT" sz="2000" dirty="0" err="1" smtClean="0"/>
              <a:t>normally</a:t>
            </a:r>
            <a:r>
              <a:rPr lang="pt-PT" sz="2000" dirty="0" smtClean="0"/>
              <a:t> </a:t>
            </a:r>
            <a:r>
              <a:rPr lang="pt-PT" sz="2000" dirty="0" err="1" smtClean="0"/>
              <a:t>achieved</a:t>
            </a:r>
            <a:r>
              <a:rPr lang="pt-PT" sz="2000" dirty="0" smtClean="0"/>
              <a:t> </a:t>
            </a:r>
            <a:r>
              <a:rPr lang="pt-PT" sz="2000" dirty="0" err="1" smtClean="0"/>
              <a:t>by</a:t>
            </a:r>
            <a:r>
              <a:rPr lang="pt-PT" sz="2000" dirty="0" smtClean="0"/>
              <a:t> Multi-Layer Transmission (also achieves improved spectral efficiency)</a:t>
            </a:r>
          </a:p>
          <a:p>
            <a:pPr lvl="1" algn="just">
              <a:defRPr/>
            </a:pPr>
            <a:r>
              <a:rPr lang="en-US" sz="1600" dirty="0" smtClean="0">
                <a:ea typeface="+mn-ea"/>
                <a:cs typeface="+mn-cs"/>
              </a:rPr>
              <a:t>The throughput is increased by a factor M (number of </a:t>
            </a:r>
            <a:r>
              <a:rPr lang="en-US" sz="1600" dirty="0" err="1" smtClean="0">
                <a:ea typeface="+mn-ea"/>
                <a:cs typeface="+mn-cs"/>
              </a:rPr>
              <a:t>Tx</a:t>
            </a:r>
            <a:r>
              <a:rPr lang="en-US" sz="1600" dirty="0" smtClean="0">
                <a:ea typeface="+mn-ea"/>
                <a:cs typeface="+mn-cs"/>
              </a:rPr>
              <a:t> antennas)</a:t>
            </a:r>
          </a:p>
          <a:p>
            <a:pPr lvl="1" algn="just">
              <a:defRPr/>
            </a:pPr>
            <a:r>
              <a:rPr lang="en-US" sz="1600" dirty="0" smtClean="0">
                <a:ea typeface="+mn-ea"/>
                <a:cs typeface="+mn-cs"/>
              </a:rPr>
              <a:t>The number of Rx antennas must be equal to or higher than the number of </a:t>
            </a:r>
            <a:r>
              <a:rPr lang="en-US" sz="1600" dirty="0" err="1" smtClean="0">
                <a:ea typeface="+mn-ea"/>
                <a:cs typeface="+mn-cs"/>
              </a:rPr>
              <a:t>Tx</a:t>
            </a:r>
            <a:r>
              <a:rPr lang="en-US" sz="1600" dirty="0" smtClean="0">
                <a:ea typeface="+mn-ea"/>
                <a:cs typeface="+mn-cs"/>
              </a:rPr>
              <a:t> antennas</a:t>
            </a:r>
          </a:p>
          <a:p>
            <a:pPr lvl="1" algn="just">
              <a:defRPr/>
            </a:pPr>
            <a:r>
              <a:rPr lang="en-US" sz="1600" dirty="0" smtClean="0">
                <a:ea typeface="+mn-ea"/>
                <a:cs typeface="+mn-cs"/>
              </a:rPr>
              <a:t>The detection consists of “steering” the receive antennas to each one (separately) of the transmit antennas, in order to receive the corresponding data stream. This can be achieved through the use of the </a:t>
            </a:r>
            <a:r>
              <a:rPr lang="en-US" sz="1600" dirty="0" err="1" smtClean="0">
                <a:ea typeface="+mn-ea"/>
                <a:cs typeface="+mn-cs"/>
              </a:rPr>
              <a:t>nulling</a:t>
            </a:r>
            <a:r>
              <a:rPr lang="en-US" sz="1600" dirty="0" smtClean="0">
                <a:ea typeface="+mn-ea"/>
                <a:cs typeface="+mn-cs"/>
              </a:rPr>
              <a:t> algorithm</a:t>
            </a:r>
            <a:endParaRPr lang="en-US" sz="1600" dirty="0" smtClean="0"/>
          </a:p>
          <a:p>
            <a:pPr algn="just">
              <a:defRPr/>
            </a:pPr>
            <a:endParaRPr lang="pt-PT" sz="1800" dirty="0" smtClean="0"/>
          </a:p>
        </p:txBody>
      </p:sp>
      <p:sp>
        <p:nvSpPr>
          <p:cNvPr id="266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2"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pt-PT"/>
          </a:p>
        </p:txBody>
      </p:sp>
      <p:sp>
        <p:nvSpPr>
          <p:cNvPr id="2663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4" name="Rectangle 7"/>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pt-PT"/>
          </a:p>
        </p:txBody>
      </p:sp>
      <p:sp>
        <p:nvSpPr>
          <p:cNvPr id="2663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8"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39"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4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2664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pic>
        <p:nvPicPr>
          <p:cNvPr id="26642" name="Marcador de Posição de Conteúdo 5"/>
          <p:cNvPicPr>
            <a:picLocks/>
          </p:cNvPicPr>
          <p:nvPr/>
        </p:nvPicPr>
        <p:blipFill>
          <a:blip r:embed="rId2" cstate="print"/>
          <a:srcRect l="1857"/>
          <a:stretch>
            <a:fillRect/>
          </a:stretch>
        </p:blipFill>
        <p:spPr bwMode="auto">
          <a:xfrm>
            <a:off x="684213" y="4298950"/>
            <a:ext cx="7775575" cy="25590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323850" y="44450"/>
            <a:ext cx="8569325" cy="658813"/>
          </a:xfrm>
        </p:spPr>
        <p:txBody>
          <a:bodyPr/>
          <a:lstStyle/>
          <a:p>
            <a:r>
              <a:rPr lang="pt-PT" sz="3600" smtClean="0"/>
              <a:t>Multi-Layer Transmission</a:t>
            </a:r>
          </a:p>
        </p:txBody>
      </p:sp>
      <p:sp>
        <p:nvSpPr>
          <p:cNvPr id="6151" name="Content Placeholder 2"/>
          <p:cNvSpPr>
            <a:spLocks noGrp="1"/>
          </p:cNvSpPr>
          <p:nvPr>
            <p:ph idx="1"/>
          </p:nvPr>
        </p:nvSpPr>
        <p:spPr>
          <a:xfrm>
            <a:off x="250825" y="836613"/>
            <a:ext cx="8569325" cy="4972050"/>
          </a:xfrm>
        </p:spPr>
        <p:txBody>
          <a:bodyPr/>
          <a:lstStyle/>
          <a:p>
            <a:r>
              <a:rPr lang="en-US" sz="1600" dirty="0" smtClean="0"/>
              <a:t>Typically used in the uplink of cellular network (BS has more antennas than MS)</a:t>
            </a:r>
          </a:p>
          <a:p>
            <a:r>
              <a:rPr lang="en-US" sz="1600" dirty="0" smtClean="0"/>
              <a:t>The </a:t>
            </a:r>
            <a:r>
              <a:rPr lang="en-US" sz="1600" dirty="0" err="1" smtClean="0"/>
              <a:t>lowpass</a:t>
            </a:r>
            <a:r>
              <a:rPr lang="en-US" sz="1600" dirty="0" smtClean="0"/>
              <a:t> equivalent of the transmitted signals at the </a:t>
            </a:r>
            <a:r>
              <a:rPr lang="en-US" sz="1600" i="1" dirty="0" smtClean="0"/>
              <a:t>M</a:t>
            </a:r>
            <a:r>
              <a:rPr lang="en-US" sz="1600" dirty="0" smtClean="0"/>
              <a:t> antennas are respectively given by</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Multi-layer MIMO Detectors: MLSE, MMSE, ZF, SIC, V-BLAST (Vertical – Bell Laboratories </a:t>
            </a:r>
            <a:r>
              <a:rPr lang="en-US" sz="1600" dirty="0" err="1" smtClean="0"/>
              <a:t>Layerd</a:t>
            </a:r>
            <a:r>
              <a:rPr lang="en-US" sz="1600" dirty="0" smtClean="0"/>
              <a:t> Space-Time), Lattice, etc.</a:t>
            </a:r>
          </a:p>
          <a:p>
            <a:r>
              <a:rPr lang="en-US" sz="1600" dirty="0" smtClean="0"/>
              <a:t>V-BLAST:</a:t>
            </a:r>
          </a:p>
          <a:p>
            <a:pPr marL="800100" lvl="1" indent="-342900">
              <a:buFontTx/>
              <a:buAutoNum type="arabicPeriod"/>
            </a:pPr>
            <a:r>
              <a:rPr lang="en-US" sz="1200" dirty="0" smtClean="0"/>
              <a:t>The symbol of the </a:t>
            </a:r>
            <a:r>
              <a:rPr lang="en-US" sz="1200" dirty="0" err="1" smtClean="0"/>
              <a:t>Tx</a:t>
            </a:r>
            <a:r>
              <a:rPr lang="en-US" sz="1200" dirty="0" smtClean="0"/>
              <a:t> antenna with the highest SNR is first detected using a </a:t>
            </a:r>
            <a:r>
              <a:rPr lang="en-US" sz="1200" b="1" dirty="0" smtClean="0"/>
              <a:t>linear </a:t>
            </a:r>
            <a:r>
              <a:rPr lang="en-US" sz="1200" b="1" dirty="0" err="1" smtClean="0"/>
              <a:t>nulling</a:t>
            </a:r>
            <a:r>
              <a:rPr lang="en-US" sz="1200" b="1" dirty="0" smtClean="0"/>
              <a:t> algorithm </a:t>
            </a:r>
            <a:r>
              <a:rPr lang="en-US" sz="1200" dirty="0" smtClean="0"/>
              <a:t>such as Zero Forcing (ZF) or MMSE detector.</a:t>
            </a:r>
          </a:p>
          <a:p>
            <a:pPr marL="800100" lvl="1" indent="-342900">
              <a:buFontTx/>
              <a:buAutoNum type="arabicPeriod"/>
            </a:pPr>
            <a:r>
              <a:rPr lang="en-US" sz="1200" dirty="0" smtClean="0"/>
              <a:t>The detected symbol is regenerated, and the corresponding signal portion is subtracted from the received signal vector using typically a </a:t>
            </a:r>
            <a:r>
              <a:rPr lang="en-US" sz="1200" b="1" dirty="0" smtClean="0"/>
              <a:t>SIC detector</a:t>
            </a:r>
            <a:r>
              <a:rPr lang="en-US" sz="1200" dirty="0" smtClean="0"/>
              <a:t>.</a:t>
            </a:r>
          </a:p>
          <a:p>
            <a:pPr marL="800100" lvl="1" indent="-342900">
              <a:buFontTx/>
              <a:buAutoNum type="arabicPeriod"/>
            </a:pPr>
            <a:r>
              <a:rPr lang="en-US" sz="1200" dirty="0" smtClean="0"/>
              <a:t>This cancellation process results in a modified received signal vector with fewer interfering signal components left. This process is </a:t>
            </a:r>
            <a:r>
              <a:rPr lang="en-US" sz="1200" b="1" dirty="0" smtClean="0"/>
              <a:t>repeated</a:t>
            </a:r>
            <a:r>
              <a:rPr lang="en-US" sz="1200" dirty="0" smtClean="0"/>
              <a:t>, until all symbols are detected.</a:t>
            </a:r>
            <a:endParaRPr lang="pt-PT" sz="1200" dirty="0" smtClean="0"/>
          </a:p>
        </p:txBody>
      </p:sp>
      <p:sp>
        <p:nvSpPr>
          <p:cNvPr id="61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5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5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56"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pt-PT"/>
          </a:p>
        </p:txBody>
      </p:sp>
      <p:sp>
        <p:nvSpPr>
          <p:cNvPr id="61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58" name="Rectangle 7"/>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pt-PT"/>
          </a:p>
        </p:txBody>
      </p:sp>
      <p:sp>
        <p:nvSpPr>
          <p:cNvPr id="615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6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6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6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63"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6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616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6146" name="Object 3"/>
          <p:cNvGraphicFramePr>
            <a:graphicFrameLocks noChangeAspect="1"/>
          </p:cNvGraphicFramePr>
          <p:nvPr/>
        </p:nvGraphicFramePr>
        <p:xfrm>
          <a:off x="1908175" y="1412875"/>
          <a:ext cx="2760663" cy="1800225"/>
        </p:xfrm>
        <a:graphic>
          <a:graphicData uri="http://schemas.openxmlformats.org/presentationml/2006/ole">
            <mc:AlternateContent xmlns:mc="http://schemas.openxmlformats.org/markup-compatibility/2006">
              <mc:Choice xmlns:v="urn:schemas-microsoft-com:vml" Requires="v">
                <p:oleObj spid="_x0000_s6366" name="Equation" r:id="rId3" imgW="1943100" imgH="1270000" progId="Equation.DSMT4">
                  <p:embed/>
                </p:oleObj>
              </mc:Choice>
              <mc:Fallback>
                <p:oleObj name="Equation" r:id="rId3" imgW="1943100" imgH="1270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412875"/>
                        <a:ext cx="2760663"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6147" name="Object 5"/>
          <p:cNvGraphicFramePr>
            <a:graphicFrameLocks noChangeAspect="1"/>
          </p:cNvGraphicFramePr>
          <p:nvPr/>
        </p:nvGraphicFramePr>
        <p:xfrm>
          <a:off x="1042988" y="3284538"/>
          <a:ext cx="1708150" cy="792162"/>
        </p:xfrm>
        <a:graphic>
          <a:graphicData uri="http://schemas.openxmlformats.org/presentationml/2006/ole">
            <mc:AlternateContent xmlns:mc="http://schemas.openxmlformats.org/markup-compatibility/2006">
              <mc:Choice xmlns:v="urn:schemas-microsoft-com:vml" Requires="v">
                <p:oleObj spid="_x0000_s6367" name="Equation" r:id="rId5" imgW="927100" imgH="431800" progId="Equation.DSMT4">
                  <p:embed/>
                </p:oleObj>
              </mc:Choice>
              <mc:Fallback>
                <p:oleObj name="Equation" r:id="rId5" imgW="927100" imgH="431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284538"/>
                        <a:ext cx="170815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6148" name="Object 7"/>
          <p:cNvGraphicFramePr>
            <a:graphicFrameLocks noChangeAspect="1"/>
          </p:cNvGraphicFramePr>
          <p:nvPr/>
        </p:nvGraphicFramePr>
        <p:xfrm>
          <a:off x="5795963" y="1628775"/>
          <a:ext cx="2681287" cy="720725"/>
        </p:xfrm>
        <a:graphic>
          <a:graphicData uri="http://schemas.openxmlformats.org/presentationml/2006/ole">
            <mc:AlternateContent xmlns:mc="http://schemas.openxmlformats.org/markup-compatibility/2006">
              <mc:Choice xmlns:v="urn:schemas-microsoft-com:vml" Requires="v">
                <p:oleObj spid="_x0000_s6368" name="Equation" r:id="rId7" imgW="1028700" imgH="279400" progId="Equation.DSMT4">
                  <p:embed/>
                </p:oleObj>
              </mc:Choice>
              <mc:Fallback>
                <p:oleObj name="Equation" r:id="rId7" imgW="1028700" imgH="2794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1628775"/>
                        <a:ext cx="2681287"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6149" name="Object 9"/>
          <p:cNvGraphicFramePr>
            <a:graphicFrameLocks noChangeAspect="1"/>
          </p:cNvGraphicFramePr>
          <p:nvPr/>
        </p:nvGraphicFramePr>
        <p:xfrm>
          <a:off x="5940425" y="3357563"/>
          <a:ext cx="2435225" cy="647700"/>
        </p:xfrm>
        <a:graphic>
          <a:graphicData uri="http://schemas.openxmlformats.org/presentationml/2006/ole">
            <mc:AlternateContent xmlns:mc="http://schemas.openxmlformats.org/markup-compatibility/2006">
              <mc:Choice xmlns:v="urn:schemas-microsoft-com:vml" Requires="v">
                <p:oleObj spid="_x0000_s6369" name="Equation" r:id="rId9" imgW="1040948" imgH="279279" progId="Equation.DSMT4">
                  <p:embed/>
                </p:oleObj>
              </mc:Choice>
              <mc:Fallback>
                <p:oleObj name="Equation" r:id="rId9" imgW="1040948" imgH="279279"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3357563"/>
                        <a:ext cx="24352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323850" y="44450"/>
            <a:ext cx="8569325" cy="658813"/>
          </a:xfrm>
        </p:spPr>
        <p:txBody>
          <a:bodyPr/>
          <a:lstStyle/>
          <a:p>
            <a:r>
              <a:rPr lang="pt-PT" sz="2400" dirty="0" err="1" smtClean="0"/>
              <a:t>Space</a:t>
            </a:r>
            <a:r>
              <a:rPr lang="pt-PT" sz="2400" dirty="0" smtClean="0"/>
              <a:t> </a:t>
            </a:r>
            <a:r>
              <a:rPr lang="pt-PT" sz="2400" dirty="0" err="1" smtClean="0"/>
              <a:t>Division</a:t>
            </a:r>
            <a:r>
              <a:rPr lang="pt-PT" sz="2400" dirty="0" smtClean="0"/>
              <a:t> </a:t>
            </a:r>
            <a:r>
              <a:rPr lang="pt-PT" sz="2400" dirty="0" err="1" smtClean="0"/>
              <a:t>Multiple</a:t>
            </a:r>
            <a:r>
              <a:rPr lang="pt-PT" sz="2400" dirty="0" smtClean="0"/>
              <a:t> Access (SDMA)</a:t>
            </a:r>
          </a:p>
        </p:txBody>
      </p:sp>
      <p:sp>
        <p:nvSpPr>
          <p:cNvPr id="7172" name="Content Placeholder 2"/>
          <p:cNvSpPr>
            <a:spLocks noGrp="1"/>
          </p:cNvSpPr>
          <p:nvPr>
            <p:ph idx="1"/>
          </p:nvPr>
        </p:nvSpPr>
        <p:spPr>
          <a:xfrm>
            <a:off x="250825" y="1193254"/>
            <a:ext cx="8569325" cy="4972050"/>
          </a:xfrm>
        </p:spPr>
        <p:txBody>
          <a:bodyPr/>
          <a:lstStyle/>
          <a:p>
            <a:r>
              <a:rPr lang="en-US" sz="2000" dirty="0" smtClean="0"/>
              <a:t>SDMA allows multiple users exploiting spatial diversity as a multiple access technique, while using the same spectrum</a:t>
            </a:r>
          </a:p>
          <a:p>
            <a:r>
              <a:rPr lang="en-US" sz="2000" dirty="0" smtClean="0"/>
              <a:t>Typically employed in the </a:t>
            </a:r>
            <a:r>
              <a:rPr lang="en-US" sz="2000" b="1" dirty="0" smtClean="0"/>
              <a:t>uplink</a:t>
            </a:r>
            <a:r>
              <a:rPr lang="en-US" sz="2000" dirty="0" smtClean="0"/>
              <a:t> of cellular network</a:t>
            </a:r>
            <a:endParaRPr lang="pt-PT" sz="2000" dirty="0" smtClean="0"/>
          </a:p>
          <a:p>
            <a:r>
              <a:rPr lang="en-US" sz="2000" dirty="0" smtClean="0"/>
              <a:t>Similar to multi-layer transmission, this belongs to the </a:t>
            </a:r>
            <a:r>
              <a:rPr lang="en-US" sz="2000" b="1" dirty="0" smtClean="0"/>
              <a:t>spatial multiplexing </a:t>
            </a:r>
            <a:r>
              <a:rPr lang="en-US" sz="2000" dirty="0" smtClean="0"/>
              <a:t>group, allowing the use of the V-BLAST detector (</a:t>
            </a:r>
            <a:r>
              <a:rPr lang="en-US" sz="2000" dirty="0" err="1" smtClean="0"/>
              <a:t>nulling</a:t>
            </a:r>
            <a:r>
              <a:rPr lang="en-US" sz="2000" dirty="0" smtClean="0"/>
              <a:t> w/ ZF/MMSE + SIC)</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717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7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7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77"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pt-PT"/>
          </a:p>
        </p:txBody>
      </p:sp>
      <p:sp>
        <p:nvSpPr>
          <p:cNvPr id="71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79" name="Rectangle 7"/>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pt-PT"/>
          </a:p>
        </p:txBody>
      </p:sp>
      <p:sp>
        <p:nvSpPr>
          <p:cNvPr id="718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4"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8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9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sp>
        <p:nvSpPr>
          <p:cNvPr id="719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PT"/>
          </a:p>
        </p:txBody>
      </p:sp>
      <p:graphicFrame>
        <p:nvGraphicFramePr>
          <p:cNvPr id="7170" name="Object 6"/>
          <p:cNvGraphicFramePr>
            <a:graphicFrameLocks noChangeAspect="1"/>
          </p:cNvGraphicFramePr>
          <p:nvPr>
            <p:extLst>
              <p:ext uri="{D42A27DB-BD31-4B8C-83A1-F6EECF244321}">
                <p14:modId xmlns:p14="http://schemas.microsoft.com/office/powerpoint/2010/main" val="3490066476"/>
              </p:ext>
            </p:extLst>
          </p:nvPr>
        </p:nvGraphicFramePr>
        <p:xfrm>
          <a:off x="2699792" y="3212976"/>
          <a:ext cx="4386262" cy="3429000"/>
        </p:xfrm>
        <a:graphic>
          <a:graphicData uri="http://schemas.openxmlformats.org/presentationml/2006/ole">
            <mc:AlternateContent xmlns:mc="http://schemas.openxmlformats.org/markup-compatibility/2006">
              <mc:Choice xmlns:v="urn:schemas-microsoft-com:vml" Requires="v">
                <p:oleObj spid="_x0000_s7225" name="Visio" r:id="rId3" imgW="6436519" imgH="5409724" progId="Visio.Drawing.11">
                  <p:embed/>
                </p:oleObj>
              </mc:Choice>
              <mc:Fallback>
                <p:oleObj name="Visio" r:id="rId3" imgW="6436519" imgH="5409724"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212976"/>
                        <a:ext cx="4386262"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PT"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PT"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3940</TotalTime>
  <Words>2147</Words>
  <Application>Microsoft Office PowerPoint</Application>
  <PresentationFormat>On-screen Show (4:3)</PresentationFormat>
  <Paragraphs>230</Paragraphs>
  <Slides>31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Symbol</vt:lpstr>
      <vt:lpstr>Times New Roman</vt:lpstr>
      <vt:lpstr>Wingdings</vt:lpstr>
      <vt:lpstr>Default Design</vt:lpstr>
      <vt:lpstr>Visio</vt:lpstr>
      <vt:lpstr>Equation</vt:lpstr>
      <vt:lpstr>  MIMO Systems and Applications</vt:lpstr>
      <vt:lpstr>Outline</vt:lpstr>
      <vt:lpstr>Introduction</vt:lpstr>
      <vt:lpstr>System Characterization for MIMO Types</vt:lpstr>
      <vt:lpstr>Space-Time Block Coding (STBC)</vt:lpstr>
      <vt:lpstr>Space-Time Block Coding (STBC)</vt:lpstr>
      <vt:lpstr>Multi-Layer Transmission</vt:lpstr>
      <vt:lpstr>Multi-Layer Transmission</vt:lpstr>
      <vt:lpstr>Space Division Multiple Access (SDMA)</vt:lpstr>
      <vt:lpstr>Beamforming</vt:lpstr>
      <vt:lpstr>Multi-User MIMO</vt:lpstr>
      <vt:lpstr>Coordinated Multi-Point Transmission (CoMP)</vt:lpstr>
      <vt:lpstr>Coordinated Multi-Point Transmission (CoMP)</vt:lpstr>
      <vt:lpstr>Multihop Relay</vt:lpstr>
      <vt:lpstr>MISO System specified for Directivity</vt:lpstr>
      <vt:lpstr>MISO System specified for Directivity</vt:lpstr>
      <vt:lpstr>MISO System specified for Directivity</vt:lpstr>
      <vt:lpstr>Multilevel constellations</vt:lpstr>
      <vt:lpstr>Multilevel constellations</vt:lpstr>
      <vt:lpstr>Transmitter</vt:lpstr>
      <vt:lpstr>Transmitter</vt:lpstr>
      <vt:lpstr>Receiver design</vt:lpstr>
      <vt:lpstr>Simulation Environment</vt:lpstr>
      <vt:lpstr>Simulation results</vt:lpstr>
      <vt:lpstr>MISO System specified for Directivity</vt:lpstr>
      <vt:lpstr>MISO System specified for Directivity</vt:lpstr>
      <vt:lpstr>Analysis of Simulation Results</vt:lpstr>
      <vt:lpstr>MISO System specified for Directivity</vt:lpstr>
      <vt:lpstr>Analysis of Simulation Results</vt:lpstr>
      <vt:lpstr>Conclusions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de  Comunicação de Dados</dc:title>
  <dc:creator>Mário Marques da Silva</dc:creator>
  <cp:lastModifiedBy>marques.silva</cp:lastModifiedBy>
  <cp:revision>425</cp:revision>
  <cp:lastPrinted>2000-10-30T22:21:33Z</cp:lastPrinted>
  <dcterms:created xsi:type="dcterms:W3CDTF">2000-11-05T18:20:54Z</dcterms:created>
  <dcterms:modified xsi:type="dcterms:W3CDTF">2015-09-21T19:14:48Z</dcterms:modified>
</cp:coreProperties>
</file>