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63" r:id="rId3"/>
    <p:sldId id="258" r:id="rId4"/>
    <p:sldId id="259" r:id="rId5"/>
    <p:sldId id="264" r:id="rId6"/>
    <p:sldId id="317" r:id="rId7"/>
    <p:sldId id="276" r:id="rId8"/>
    <p:sldId id="322" r:id="rId9"/>
    <p:sldId id="323" r:id="rId10"/>
    <p:sldId id="324" r:id="rId11"/>
    <p:sldId id="326" r:id="rId12"/>
    <p:sldId id="306" r:id="rId13"/>
    <p:sldId id="307" r:id="rId14"/>
    <p:sldId id="308" r:id="rId15"/>
    <p:sldId id="309" r:id="rId16"/>
    <p:sldId id="310" r:id="rId17"/>
    <p:sldId id="312" r:id="rId18"/>
    <p:sldId id="339" r:id="rId19"/>
    <p:sldId id="364" r:id="rId20"/>
    <p:sldId id="314" r:id="rId21"/>
    <p:sldId id="330" r:id="rId22"/>
    <p:sldId id="357" r:id="rId23"/>
    <p:sldId id="370" r:id="rId24"/>
    <p:sldId id="358" r:id="rId25"/>
    <p:sldId id="355" r:id="rId26"/>
    <p:sldId id="359" r:id="rId27"/>
    <p:sldId id="363" r:id="rId28"/>
    <p:sldId id="361" r:id="rId29"/>
    <p:sldId id="362" r:id="rId30"/>
    <p:sldId id="366" r:id="rId31"/>
    <p:sldId id="368" r:id="rId32"/>
    <p:sldId id="371" r:id="rId33"/>
    <p:sldId id="328" r:id="rId3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6699"/>
    <a:srgbClr val="0099CC"/>
    <a:srgbClr val="993366"/>
    <a:srgbClr val="009999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89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a\Documents\DOUTORADO\Oc%20Experiments\Medium\Final%20resul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na\Documents\DOUTORADO\Oc%20Experiments\Medium\Final%20result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Calcium!$I$1</c:f>
              <c:strCache>
                <c:ptCount val="1"/>
                <c:pt idx="0">
                  <c:v>no cell - plastic</c:v>
                </c:pt>
              </c:strCache>
            </c:strRef>
          </c:tx>
          <c:spPr>
            <a:solidFill>
              <a:schemeClr val="bg1"/>
            </a:solidFill>
            <a:ln>
              <a:solidFill>
                <a:schemeClr val="tx1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Sheet3!$I$2:$L$2</c:f>
                <c:numCache>
                  <c:formatCode>General</c:formatCode>
                  <c:ptCount val="4"/>
                  <c:pt idx="0">
                    <c:v>0.126846780504277</c:v>
                  </c:pt>
                  <c:pt idx="1">
                    <c:v>0.156566327039585</c:v>
                  </c:pt>
                  <c:pt idx="2">
                    <c:v>0.00530988725963179</c:v>
                  </c:pt>
                  <c:pt idx="3">
                    <c:v>0.0383905807418086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Calcium!$H$2:$H$5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Calcium!$I$2:$I$5</c:f>
              <c:numCache>
                <c:formatCode>General</c:formatCode>
                <c:ptCount val="4"/>
                <c:pt idx="0">
                  <c:v>1.916672043333334</c:v>
                </c:pt>
                <c:pt idx="1">
                  <c:v>1.934384960000001</c:v>
                </c:pt>
                <c:pt idx="2">
                  <c:v>1.91318875</c:v>
                </c:pt>
                <c:pt idx="3">
                  <c:v>1.915679839999997</c:v>
                </c:pt>
              </c:numCache>
            </c:numRef>
          </c:val>
        </c:ser>
        <c:ser>
          <c:idx val="1"/>
          <c:order val="1"/>
          <c:tx>
            <c:strRef>
              <c:f>Calcium!$J$1</c:f>
              <c:strCache>
                <c:ptCount val="1"/>
                <c:pt idx="0">
                  <c:v>with cell- plastic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Sheet3!$I$3:$L$3</c:f>
                <c:numCache>
                  <c:formatCode>General</c:formatCode>
                  <c:ptCount val="4"/>
                  <c:pt idx="0">
                    <c:v>0.0577975250257293</c:v>
                  </c:pt>
                  <c:pt idx="1">
                    <c:v>0.22885438652267</c:v>
                  </c:pt>
                  <c:pt idx="2">
                    <c:v>0.00752265777656631</c:v>
                  </c:pt>
                  <c:pt idx="3">
                    <c:v>0.0306724326401304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Calcium!$H$2:$H$5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Calcium!$J$2:$J$5</c:f>
              <c:numCache>
                <c:formatCode>General</c:formatCode>
                <c:ptCount val="4"/>
                <c:pt idx="0">
                  <c:v>1.782314505000003</c:v>
                </c:pt>
                <c:pt idx="1">
                  <c:v>1.708612655</c:v>
                </c:pt>
                <c:pt idx="2">
                  <c:v>1.79660227666667</c:v>
                </c:pt>
                <c:pt idx="3">
                  <c:v>1.874829723333333</c:v>
                </c:pt>
              </c:numCache>
            </c:numRef>
          </c:val>
        </c:ser>
        <c:ser>
          <c:idx val="2"/>
          <c:order val="2"/>
          <c:tx>
            <c:strRef>
              <c:f>Calcium!$K$1</c:f>
              <c:strCache>
                <c:ptCount val="1"/>
                <c:pt idx="0">
                  <c:v>no cell- bone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Sheet3!$I$4:$L$4</c:f>
                <c:numCache>
                  <c:formatCode>General</c:formatCode>
                  <c:ptCount val="4"/>
                  <c:pt idx="0">
                    <c:v>0.136976318681244</c:v>
                  </c:pt>
                  <c:pt idx="1">
                    <c:v>0.194287264152509</c:v>
                  </c:pt>
                  <c:pt idx="2">
                    <c:v>0.00592468686120485</c:v>
                  </c:pt>
                  <c:pt idx="3">
                    <c:v>0.00804373275931852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Calcium!$H$2:$H$5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Calcium!$K$2:$K$5</c:f>
              <c:numCache>
                <c:formatCode>General</c:formatCode>
                <c:ptCount val="4"/>
                <c:pt idx="0">
                  <c:v>1.257666826666667</c:v>
                </c:pt>
                <c:pt idx="1">
                  <c:v>1.147503556666667</c:v>
                </c:pt>
                <c:pt idx="2">
                  <c:v>1.22601384</c:v>
                </c:pt>
                <c:pt idx="3">
                  <c:v>1.02002705</c:v>
                </c:pt>
              </c:numCache>
            </c:numRef>
          </c:val>
        </c:ser>
        <c:ser>
          <c:idx val="3"/>
          <c:order val="3"/>
          <c:tx>
            <c:strRef>
              <c:f>Calcium!$L$1</c:f>
              <c:strCache>
                <c:ptCount val="1"/>
                <c:pt idx="0">
                  <c:v>with cell- bone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Sheet3!$I$5:$L$5</c:f>
                <c:numCache>
                  <c:formatCode>General</c:formatCode>
                  <c:ptCount val="4"/>
                  <c:pt idx="0">
                    <c:v>0.108161865667621</c:v>
                  </c:pt>
                  <c:pt idx="1">
                    <c:v>0.269417773108359</c:v>
                  </c:pt>
                  <c:pt idx="2">
                    <c:v>0.00357554612099095</c:v>
                  </c:pt>
                  <c:pt idx="3">
                    <c:v>0.0282996532254372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Calcium!$H$2:$H$5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Calcium!$L$2:$L$5</c:f>
              <c:numCache>
                <c:formatCode>General</c:formatCode>
                <c:ptCount val="4"/>
                <c:pt idx="0">
                  <c:v>1.357399163333333</c:v>
                </c:pt>
                <c:pt idx="1">
                  <c:v>1.422689313333333</c:v>
                </c:pt>
                <c:pt idx="2">
                  <c:v>1.246643786666667</c:v>
                </c:pt>
                <c:pt idx="3">
                  <c:v>1.273760231666666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5782312"/>
        <c:axId val="2145955800"/>
      </c:barChart>
      <c:catAx>
        <c:axId val="21457823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Mg concentration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45955800"/>
        <c:crosses val="autoZero"/>
        <c:auto val="1"/>
        <c:lblAlgn val="ctr"/>
        <c:lblOffset val="100"/>
        <c:noMultiLvlLbl val="0"/>
      </c:catAx>
      <c:valAx>
        <c:axId val="2145955800"/>
        <c:scaling>
          <c:orientation val="minMax"/>
        </c:scaling>
        <c:delete val="0"/>
        <c:axPos val="l"/>
        <c:majorGridlines>
          <c:spPr>
            <a:ln>
              <a:solidFill>
                <a:sysClr val="window" lastClr="FFFFFF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Ca</a:t>
                </a:r>
                <a:r>
                  <a:rPr lang="pt-BR" baseline="0"/>
                  <a:t> concentration in medium (mM)</a:t>
                </a:r>
                <a:endParaRPr lang="pt-BR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5782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Magnesium!$I$9</c:f>
              <c:strCache>
                <c:ptCount val="1"/>
                <c:pt idx="0">
                  <c:v>no cell - plastic</c:v>
                </c:pt>
              </c:strCache>
            </c:strRef>
          </c:tx>
          <c:spPr>
            <a:solidFill>
              <a:schemeClr val="bg1"/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Sheet3!$C$2:$F$2</c:f>
                <c:numCache>
                  <c:formatCode>General</c:formatCode>
                  <c:ptCount val="4"/>
                  <c:pt idx="0">
                    <c:v>0.199041384665761</c:v>
                  </c:pt>
                  <c:pt idx="1">
                    <c:v>0.0618638356796177</c:v>
                  </c:pt>
                  <c:pt idx="2">
                    <c:v>0.0622299187961332</c:v>
                  </c:pt>
                  <c:pt idx="3">
                    <c:v>0.032252881565017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Magnesium!$H$10:$H$13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Magnesium!$I$10:$I$13</c:f>
              <c:numCache>
                <c:formatCode>General</c:formatCode>
                <c:ptCount val="4"/>
                <c:pt idx="0">
                  <c:v>0.763580659349002</c:v>
                </c:pt>
                <c:pt idx="1">
                  <c:v>0.275932015741</c:v>
                </c:pt>
                <c:pt idx="2">
                  <c:v>0.0457</c:v>
                </c:pt>
                <c:pt idx="3">
                  <c:v>0.0457</c:v>
                </c:pt>
              </c:numCache>
            </c:numRef>
          </c:val>
        </c:ser>
        <c:ser>
          <c:idx val="1"/>
          <c:order val="1"/>
          <c:tx>
            <c:strRef>
              <c:f>Magnesium!$J$9</c:f>
              <c:strCache>
                <c:ptCount val="1"/>
                <c:pt idx="0">
                  <c:v>with cell- plastic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Sheet3!$C$3:$F$3</c:f>
                <c:numCache>
                  <c:formatCode>General</c:formatCode>
                  <c:ptCount val="4"/>
                  <c:pt idx="0">
                    <c:v>0.049305276975019</c:v>
                  </c:pt>
                  <c:pt idx="1">
                    <c:v>0.0184788189255338</c:v>
                  </c:pt>
                  <c:pt idx="2">
                    <c:v>0.149746117926187</c:v>
                  </c:pt>
                  <c:pt idx="3">
                    <c:v>0.0490576606016088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Magnesium!$H$10:$H$13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Magnesium!$J$10:$J$13</c:f>
              <c:numCache>
                <c:formatCode>General</c:formatCode>
                <c:ptCount val="4"/>
                <c:pt idx="0">
                  <c:v>0.845859843333336</c:v>
                </c:pt>
                <c:pt idx="1">
                  <c:v>0.382990618333333</c:v>
                </c:pt>
                <c:pt idx="2">
                  <c:v>0.0831328533333335</c:v>
                </c:pt>
                <c:pt idx="3">
                  <c:v>0.0157017883333334</c:v>
                </c:pt>
              </c:numCache>
            </c:numRef>
          </c:val>
        </c:ser>
        <c:ser>
          <c:idx val="2"/>
          <c:order val="2"/>
          <c:tx>
            <c:strRef>
              <c:f>Magnesium!$K$9</c:f>
              <c:strCache>
                <c:ptCount val="1"/>
                <c:pt idx="0">
                  <c:v>no cell- bone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Sheet3!$C$4:$F$4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0.0129907988777056</c:v>
                  </c:pt>
                  <c:pt idx="2">
                    <c:v>0.0874931284221179</c:v>
                  </c:pt>
                  <c:pt idx="3">
                    <c:v>0.0316921289255497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Magnesium!$H$10:$H$13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Magnesium!$K$10:$K$13</c:f>
              <c:numCache>
                <c:formatCode>General</c:formatCode>
                <c:ptCount val="4"/>
                <c:pt idx="0">
                  <c:v>0.514917543214</c:v>
                </c:pt>
                <c:pt idx="1">
                  <c:v>0.415379445261001</c:v>
                </c:pt>
                <c:pt idx="2">
                  <c:v>0.158083388782001</c:v>
                </c:pt>
                <c:pt idx="3">
                  <c:v>0.178779957493</c:v>
                </c:pt>
              </c:numCache>
            </c:numRef>
          </c:val>
        </c:ser>
        <c:ser>
          <c:idx val="3"/>
          <c:order val="3"/>
          <c:tx>
            <c:strRef>
              <c:f>Magnesium!$L$9</c:f>
              <c:strCache>
                <c:ptCount val="1"/>
                <c:pt idx="0">
                  <c:v>with cell- bone</c:v>
                </c:pt>
              </c:strCache>
            </c:strRef>
          </c:tx>
          <c:spPr>
            <a:solidFill>
              <a:schemeClr val="tx1"/>
            </a:solidFill>
            <a:ln>
              <a:solidFill>
                <a:prstClr val="black"/>
              </a:solidFill>
            </a:ln>
          </c:spPr>
          <c:invertIfNegative val="0"/>
          <c:errBars>
            <c:errBarType val="plus"/>
            <c:errValType val="cust"/>
            <c:noEndCap val="0"/>
            <c:plus>
              <c:numRef>
                <c:f>Sheet3!$C$5:$F$5</c:f>
                <c:numCache>
                  <c:formatCode>General</c:formatCode>
                  <c:ptCount val="4"/>
                  <c:pt idx="0">
                    <c:v>0.0</c:v>
                  </c:pt>
                  <c:pt idx="1">
                    <c:v>0.00462968289396765</c:v>
                  </c:pt>
                  <c:pt idx="2">
                    <c:v>0.107434788955893</c:v>
                  </c:pt>
                  <c:pt idx="3">
                    <c:v>0.0198456764739715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1.0</c:v>
                </c:pt>
              </c:numLit>
            </c:minus>
          </c:errBars>
          <c:cat>
            <c:numRef>
              <c:f>Magnesium!$H$10:$H$13</c:f>
              <c:numCache>
                <c:formatCode>General</c:formatCode>
                <c:ptCount val="4"/>
                <c:pt idx="0">
                  <c:v>100.0</c:v>
                </c:pt>
                <c:pt idx="1">
                  <c:v>50.0</c:v>
                </c:pt>
                <c:pt idx="2">
                  <c:v>10.0</c:v>
                </c:pt>
                <c:pt idx="3">
                  <c:v>0.0</c:v>
                </c:pt>
              </c:numCache>
            </c:numRef>
          </c:cat>
          <c:val>
            <c:numRef>
              <c:f>Magnesium!$L$10:$L$13</c:f>
              <c:numCache>
                <c:formatCode>General</c:formatCode>
                <c:ptCount val="4"/>
                <c:pt idx="0">
                  <c:v>0.817530444999999</c:v>
                </c:pt>
                <c:pt idx="1">
                  <c:v>0.454310781666668</c:v>
                </c:pt>
                <c:pt idx="2">
                  <c:v>0.217501725</c:v>
                </c:pt>
                <c:pt idx="3">
                  <c:v>0.114283276666667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5429192"/>
        <c:axId val="2145434840"/>
      </c:barChart>
      <c:catAx>
        <c:axId val="21454291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Mg concentration (%)</a:t>
                </a:r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2145434840"/>
        <c:crosses val="autoZero"/>
        <c:auto val="1"/>
        <c:lblAlgn val="ctr"/>
        <c:lblOffset val="100"/>
        <c:noMultiLvlLbl val="0"/>
      </c:catAx>
      <c:valAx>
        <c:axId val="2145434840"/>
        <c:scaling>
          <c:orientation val="minMax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Mg concentration in medium (mM)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14542919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6ED357-0939-334E-A4FE-E7B4CBE9F340}" type="datetimeFigureOut">
              <a:rPr lang="en-US" smtClean="0"/>
              <a:t>22/09/14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B33B99-1A22-184A-AF75-4D93FB9AB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17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B33B99-1A22-184A-AF75-4D93FB9AB82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69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C0DFF-6F22-4A58-B6AD-A5320B3D5D88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1FC524-D14B-4BDE-97E9-03AEC77A3BE4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29CA3-3C2F-4401-B9A3-8745FAAE6D06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CB1D7-2F4A-462D-9294-8358F633B74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FAB2-9D8F-4295-81E9-9708F3033EDD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196D9-242F-4EEE-BE09-587998D06551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AA4F5-8426-4B0B-84AF-1AC909E9264F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984C4-D1C9-4FE3-8754-90D460F9F9BE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48CBD-4C78-44E4-8205-048E9A38F935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2BE95D-B681-4FDE-B23D-CB0B46AA5FA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95DA0D-3386-4E2D-8F00-290FBA6528FD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8BFCB-2829-4949-8C31-102CBCAF487A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124F4-31F9-48C9-B4BB-1D4EF447CC08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16021-7D64-45C0-A5CC-8AB6D371ADC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698BE-392D-4436-9E4B-A3D5F022D5D3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504B1-7166-4779-8BB2-6119BE2672F8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5C508C-5C37-4C47-9A4A-95E19AE46FE3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721A82-BA12-4FEE-A229-91E0D144C16C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1945C-FDA3-40DB-8794-F344B39E8B8C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016C74-BB24-405E-AADF-B2CBB97187D9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22BE-904D-41B6-B505-CD29AF655379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E19E21-324D-4FA4-B6CA-D31B07749AF6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703C45-7A16-4A87-81AD-7F9BAE9875C8}" type="datetimeFigureOut">
              <a:rPr lang="pt-BR"/>
              <a:pPr>
                <a:defRPr/>
              </a:pPr>
              <a:t>22/09/14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E58D6C1-AA03-45F0-84A8-F09AD7CB2237}" type="slidenum">
              <a:rPr lang="pt-BR"/>
              <a:pPr>
                <a:defRPr/>
              </a:pPr>
              <a:t>‹#›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9.jpeg"/><Relationship Id="rId5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f"/><Relationship Id="rId3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4" Type="http://schemas.openxmlformats.org/officeDocument/2006/relationships/image" Target="../media/image32.tiff"/><Relationship Id="rId5" Type="http://schemas.openxmlformats.org/officeDocument/2006/relationships/image" Target="../media/image33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4" Type="http://schemas.openxmlformats.org/officeDocument/2006/relationships/image" Target="../media/image36.tiff"/><Relationship Id="rId5" Type="http://schemas.openxmlformats.org/officeDocument/2006/relationships/image" Target="../media/image37.tiff"/><Relationship Id="rId6" Type="http://schemas.openxmlformats.org/officeDocument/2006/relationships/image" Target="../media/image38.tiff"/><Relationship Id="rId7" Type="http://schemas.openxmlformats.org/officeDocument/2006/relationships/image" Target="../media/image39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4" Type="http://schemas.openxmlformats.org/officeDocument/2006/relationships/image" Target="../media/image42.tiff"/><Relationship Id="rId5" Type="http://schemas.openxmlformats.org/officeDocument/2006/relationships/image" Target="../media/image43.tiff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5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eg"/><Relationship Id="rId3" Type="http://schemas.openxmlformats.org/officeDocument/2006/relationships/image" Target="../media/image54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de cantos arredondados 3"/>
          <p:cNvSpPr/>
          <p:nvPr/>
        </p:nvSpPr>
        <p:spPr>
          <a:xfrm>
            <a:off x="179512" y="2420888"/>
            <a:ext cx="8784976" cy="1728192"/>
          </a:xfrm>
          <a:prstGeom prst="roundRect">
            <a:avLst/>
          </a:prstGeom>
          <a:solidFill>
            <a:srgbClr val="006699"/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" name="Título 3"/>
          <p:cNvSpPr txBox="1">
            <a:spLocks/>
          </p:cNvSpPr>
          <p:nvPr/>
        </p:nvSpPr>
        <p:spPr>
          <a:xfrm>
            <a:off x="73025" y="2463676"/>
            <a:ext cx="8820150" cy="1470025"/>
          </a:xfrm>
          <a:prstGeom prst="rect">
            <a:avLst/>
          </a:prstGeom>
          <a:noFill/>
          <a:ln w="25400">
            <a:noFill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2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 </a:t>
            </a:r>
            <a:r>
              <a:rPr lang="en-GB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influence of magnesium deficiency on bone </a:t>
            </a:r>
            <a:r>
              <a:rPr lang="en-GB" sz="3200" b="1" dirty="0" err="1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remodeling</a:t>
            </a:r>
            <a:r>
              <a:rPr lang="en-GB" sz="32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cells</a:t>
            </a:r>
            <a:endParaRPr lang="pt-BR" sz="3200" b="1" i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2052" name="Picture 2" descr="C:\Users\Marina\Desktop\Marina\Periodontia\unespnovotif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16838" y="144463"/>
            <a:ext cx="1330325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CaixaDeTexto 10"/>
          <p:cNvSpPr txBox="1">
            <a:spLocks noChangeArrowheads="1"/>
          </p:cNvSpPr>
          <p:nvPr/>
        </p:nvSpPr>
        <p:spPr bwMode="auto">
          <a:xfrm>
            <a:off x="1547813" y="71438"/>
            <a:ext cx="6480175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latin typeface="Book Antiqua" pitchFamily="18" charset="0"/>
              </a:rPr>
              <a:t>Araraquara Dental School – UNESP-Univ. Estadual Paulista, Araraquara, Sao Paulo, Brazil</a:t>
            </a:r>
          </a:p>
          <a:p>
            <a:pPr algn="ctr">
              <a:lnSpc>
                <a:spcPct val="150000"/>
              </a:lnSpc>
            </a:pPr>
            <a:r>
              <a:rPr lang="en-US" sz="1400">
                <a:latin typeface="Book Antiqua" pitchFamily="18" charset="0"/>
              </a:rPr>
              <a:t>Department of Oral Diagnosis and Surgery</a:t>
            </a:r>
            <a:endParaRPr lang="pt-BR" sz="1400">
              <a:latin typeface="Book Antiqua" pitchFamily="18" charset="0"/>
            </a:endParaRPr>
          </a:p>
        </p:txBody>
      </p:sp>
      <p:pic>
        <p:nvPicPr>
          <p:cNvPr id="2054" name="Picture 5" descr="ACTA_gebouw_rg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838" y="39688"/>
            <a:ext cx="209550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CaixaDeTexto 10"/>
          <p:cNvSpPr txBox="1">
            <a:spLocks noChangeArrowheads="1"/>
          </p:cNvSpPr>
          <p:nvPr/>
        </p:nvSpPr>
        <p:spPr bwMode="auto">
          <a:xfrm>
            <a:off x="1331913" y="1268413"/>
            <a:ext cx="64801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>
                <a:latin typeface="Book Antiqua" pitchFamily="18" charset="0"/>
              </a:rPr>
              <a:t>Academich Centrum Tandheelkunde Amsterdam, Nederland</a:t>
            </a:r>
          </a:p>
          <a:p>
            <a:pPr algn="ctr">
              <a:lnSpc>
                <a:spcPct val="150000"/>
              </a:lnSpc>
            </a:pPr>
            <a:r>
              <a:rPr lang="en-US" sz="1400">
                <a:latin typeface="Book Antiqua" pitchFamily="18" charset="0"/>
              </a:rPr>
              <a:t>Orale Celbiologie</a:t>
            </a:r>
            <a:endParaRPr lang="pt-BR" sz="1400">
              <a:latin typeface="Book Antiqua" pitchFamily="18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899592" y="4593902"/>
            <a:ext cx="7488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u="sng" dirty="0" smtClean="0"/>
              <a:t>Marina </a:t>
            </a:r>
            <a:r>
              <a:rPr lang="en-US" u="sng" dirty="0" err="1" smtClean="0"/>
              <a:t>Belluci</a:t>
            </a:r>
            <a:r>
              <a:rPr lang="en-US" u="sng" dirty="0" smtClean="0"/>
              <a:t>* </a:t>
            </a:r>
            <a:r>
              <a:rPr lang="en-US" dirty="0" smtClean="0"/>
              <a:t>; </a:t>
            </a:r>
            <a:r>
              <a:rPr lang="en-US" dirty="0" err="1" smtClean="0"/>
              <a:t>Teun</a:t>
            </a:r>
            <a:r>
              <a:rPr lang="en-US" dirty="0" smtClean="0"/>
              <a:t> de </a:t>
            </a:r>
            <a:r>
              <a:rPr lang="en-US" dirty="0" err="1" smtClean="0"/>
              <a:t>Vries</a:t>
            </a:r>
            <a:r>
              <a:rPr lang="en-US" dirty="0" smtClean="0"/>
              <a:t>; Ton </a:t>
            </a:r>
            <a:r>
              <a:rPr lang="en-US" dirty="0" err="1" smtClean="0"/>
              <a:t>Schoemaker</a:t>
            </a:r>
            <a:r>
              <a:rPr lang="en-US" dirty="0" smtClean="0"/>
              <a:t>; Carlos </a:t>
            </a:r>
            <a:r>
              <a:rPr lang="en-US" dirty="0" err="1" smtClean="0"/>
              <a:t>Rossa</a:t>
            </a:r>
            <a:r>
              <a:rPr lang="en-US" dirty="0" smtClean="0"/>
              <a:t> Junior; </a:t>
            </a:r>
            <a:r>
              <a:rPr lang="en-US" dirty="0" err="1" smtClean="0"/>
              <a:t>Silvana</a:t>
            </a:r>
            <a:r>
              <a:rPr lang="en-US" dirty="0" smtClean="0"/>
              <a:t> </a:t>
            </a:r>
            <a:r>
              <a:rPr lang="en-US" dirty="0" err="1" smtClean="0"/>
              <a:t>Orrico</a:t>
            </a:r>
            <a:r>
              <a:rPr lang="en-US" dirty="0" smtClean="0"/>
              <a:t>; Vincent </a:t>
            </a:r>
            <a:r>
              <a:rPr lang="en-US" dirty="0" err="1" smtClean="0"/>
              <a:t>Everts</a:t>
            </a:r>
            <a:endParaRPr lang="pt-BR" dirty="0"/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0" y="6429375"/>
            <a:ext cx="9144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1600" b="1" dirty="0">
                <a:latin typeface="Book Antiqua" pitchFamily="18" charset="0"/>
              </a:rPr>
              <a:t>Financial Suports</a:t>
            </a:r>
            <a:r>
              <a:rPr lang="pt-BR" sz="1600" dirty="0">
                <a:latin typeface="Book Antiqua" pitchFamily="18" charset="0"/>
              </a:rPr>
              <a:t>: Capes, </a:t>
            </a:r>
            <a:r>
              <a:rPr lang="pt-BR" sz="1600" dirty="0" smtClean="0">
                <a:latin typeface="Book Antiqua" pitchFamily="18" charset="0"/>
              </a:rPr>
              <a:t>CNPq, </a:t>
            </a:r>
            <a:r>
              <a:rPr lang="pt-BR" sz="1600" dirty="0">
                <a:latin typeface="Book Antiqua" pitchFamily="18" charset="0"/>
              </a:rPr>
              <a:t>FUNDUNESP, FAPESP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-26988"/>
            <a:ext cx="8229600" cy="1143001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+mj-lt"/>
                <a:ea typeface="+mj-ea"/>
                <a:cs typeface="+mj-cs"/>
              </a:rPr>
              <a:t>Materials and methods</a:t>
            </a:r>
            <a:endParaRPr lang="pt-BR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10243" name="CaixaDeTexto 11"/>
          <p:cNvSpPr txBox="1">
            <a:spLocks noChangeArrowheads="1"/>
          </p:cNvSpPr>
          <p:nvPr/>
        </p:nvSpPr>
        <p:spPr bwMode="auto">
          <a:xfrm>
            <a:off x="971550" y="7651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  <a:latin typeface="Calibri" pitchFamily="34" charset="0"/>
              </a:rPr>
              <a:t>Study design</a:t>
            </a:r>
            <a:endParaRPr lang="pt-BR" sz="2000" b="1" i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18" name="Conector de seta reta 17"/>
          <p:cNvCxnSpPr/>
          <p:nvPr/>
        </p:nvCxnSpPr>
        <p:spPr>
          <a:xfrm>
            <a:off x="900113" y="4221163"/>
            <a:ext cx="7343775" cy="1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to 18"/>
          <p:cNvCxnSpPr/>
          <p:nvPr/>
        </p:nvCxnSpPr>
        <p:spPr>
          <a:xfrm rot="5400000">
            <a:off x="1404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rot="5400000">
            <a:off x="3563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reto 20"/>
          <p:cNvCxnSpPr/>
          <p:nvPr/>
        </p:nvCxnSpPr>
        <p:spPr>
          <a:xfrm rot="5400000">
            <a:off x="5724525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/>
          <p:cNvCxnSpPr/>
          <p:nvPr/>
        </p:nvCxnSpPr>
        <p:spPr>
          <a:xfrm rot="5400000">
            <a:off x="7019925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50" name="CaixaDeTexto 12"/>
          <p:cNvSpPr txBox="1">
            <a:spLocks noChangeArrowheads="1"/>
          </p:cNvSpPr>
          <p:nvPr/>
        </p:nvSpPr>
        <p:spPr bwMode="auto">
          <a:xfrm>
            <a:off x="3708400" y="3357563"/>
            <a:ext cx="719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3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10251" name="CaixaDeTexto 13"/>
          <p:cNvSpPr txBox="1">
            <a:spLocks noChangeArrowheads="1"/>
          </p:cNvSpPr>
          <p:nvPr/>
        </p:nvSpPr>
        <p:spPr bwMode="auto">
          <a:xfrm>
            <a:off x="5867400" y="3357563"/>
            <a:ext cx="72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6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10252" name="CaixaDeTexto 14"/>
          <p:cNvSpPr txBox="1">
            <a:spLocks noChangeArrowheads="1"/>
          </p:cNvSpPr>
          <p:nvPr/>
        </p:nvSpPr>
        <p:spPr bwMode="auto">
          <a:xfrm>
            <a:off x="7164388" y="3357563"/>
            <a:ext cx="7191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8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10253" name="CaixaDeTexto 15"/>
          <p:cNvSpPr txBox="1">
            <a:spLocks noChangeArrowheads="1"/>
          </p:cNvSpPr>
          <p:nvPr/>
        </p:nvSpPr>
        <p:spPr bwMode="auto">
          <a:xfrm>
            <a:off x="1547813" y="3357563"/>
            <a:ext cx="72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0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10254" name="CaixaDeTexto 16"/>
          <p:cNvSpPr txBox="1">
            <a:spLocks noChangeArrowheads="1"/>
          </p:cNvSpPr>
          <p:nvPr/>
        </p:nvSpPr>
        <p:spPr bwMode="auto">
          <a:xfrm>
            <a:off x="323850" y="3706813"/>
            <a:ext cx="1655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Day</a:t>
            </a:r>
            <a:endParaRPr lang="pt-BR" b="1">
              <a:latin typeface="Calibri" pitchFamily="34" charset="0"/>
            </a:endParaRPr>
          </a:p>
        </p:txBody>
      </p:sp>
      <p:sp>
        <p:nvSpPr>
          <p:cNvPr id="10255" name="CaixaDeTexto 17"/>
          <p:cNvSpPr txBox="1">
            <a:spLocks noChangeArrowheads="1"/>
          </p:cNvSpPr>
          <p:nvPr/>
        </p:nvSpPr>
        <p:spPr bwMode="auto">
          <a:xfrm>
            <a:off x="107950" y="4292600"/>
            <a:ext cx="1655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Procedure</a:t>
            </a:r>
          </a:p>
        </p:txBody>
      </p:sp>
      <p:sp>
        <p:nvSpPr>
          <p:cNvPr id="10256" name="CaixaDeTexto 21"/>
          <p:cNvSpPr txBox="1">
            <a:spLocks noChangeArrowheads="1"/>
          </p:cNvSpPr>
          <p:nvPr/>
        </p:nvSpPr>
        <p:spPr bwMode="auto">
          <a:xfrm>
            <a:off x="7164388" y="4581525"/>
            <a:ext cx="1800100" cy="4234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charset="0"/>
              <a:buChar char="•"/>
            </a:pPr>
            <a:r>
              <a:rPr lang="en-US" sz="1600" dirty="0" err="1" smtClean="0">
                <a:latin typeface="Calibri" pitchFamily="34" charset="0"/>
              </a:rPr>
              <a:t>Resorption</a:t>
            </a:r>
            <a:r>
              <a:rPr lang="en-US" sz="1600" dirty="0" smtClean="0">
                <a:latin typeface="Calibri" pitchFamily="34" charset="0"/>
              </a:rPr>
              <a:t> pit</a:t>
            </a:r>
          </a:p>
        </p:txBody>
      </p:sp>
      <p:sp>
        <p:nvSpPr>
          <p:cNvPr id="10259" name="CaixaDeTexto 18"/>
          <p:cNvSpPr txBox="1">
            <a:spLocks noChangeArrowheads="1"/>
          </p:cNvSpPr>
          <p:nvPr/>
        </p:nvSpPr>
        <p:spPr bwMode="auto">
          <a:xfrm>
            <a:off x="323850" y="4586288"/>
            <a:ext cx="2519363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latin typeface="Calibri" pitchFamily="34" charset="0"/>
              </a:rPr>
              <a:t>Isolated mice (n=4) bone marrow cells from long bone in a Mg free medium and seeded in 3 different groups</a:t>
            </a:r>
            <a:endParaRPr lang="pt-BR" sz="1600">
              <a:latin typeface="Calibri" pitchFamily="34" charset="0"/>
            </a:endParaRPr>
          </a:p>
        </p:txBody>
      </p:sp>
      <p:sp>
        <p:nvSpPr>
          <p:cNvPr id="10260" name="CaixaDeTexto 19"/>
          <p:cNvSpPr txBox="1">
            <a:spLocks noChangeArrowheads="1"/>
          </p:cNvSpPr>
          <p:nvPr/>
        </p:nvSpPr>
        <p:spPr bwMode="auto">
          <a:xfrm>
            <a:off x="2987675" y="4581525"/>
            <a:ext cx="194468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PCR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Proliferation assay (DNA)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Viability</a:t>
            </a:r>
            <a:endParaRPr lang="pt-BR" sz="1600" dirty="0">
              <a:latin typeface="Calibri" pitchFamily="34" charset="0"/>
            </a:endParaRPr>
          </a:p>
        </p:txBody>
      </p:sp>
      <p:sp>
        <p:nvSpPr>
          <p:cNvPr id="10261" name="CaixaDeTexto 20"/>
          <p:cNvSpPr txBox="1">
            <a:spLocks noChangeArrowheads="1"/>
          </p:cNvSpPr>
          <p:nvPr/>
        </p:nvSpPr>
        <p:spPr bwMode="auto">
          <a:xfrm>
            <a:off x="5003800" y="4581525"/>
            <a:ext cx="20891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err="1" smtClean="0">
                <a:latin typeface="Calibri" pitchFamily="34" charset="0"/>
              </a:rPr>
              <a:t>Osteoclastogenesis</a:t>
            </a:r>
            <a:endParaRPr lang="en-US" sz="1600" dirty="0" smtClean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TRAP (enzymatic)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22" name="CaixaDeTexto 22"/>
          <p:cNvSpPr txBox="1">
            <a:spLocks noChangeArrowheads="1"/>
          </p:cNvSpPr>
          <p:nvPr/>
        </p:nvSpPr>
        <p:spPr bwMode="auto">
          <a:xfrm>
            <a:off x="684213" y="1258888"/>
            <a:ext cx="2808287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alibri" pitchFamily="34" charset="0"/>
              </a:rPr>
              <a:t>Groups: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100% Mg: 0.8mM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50% Mg: 0.4mM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10</a:t>
            </a:r>
            <a:r>
              <a:rPr lang="en-US" dirty="0">
                <a:latin typeface="Calibri" pitchFamily="34" charset="0"/>
              </a:rPr>
              <a:t>% Mg: 0.08mM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0% Mg: 0mM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24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pic>
        <p:nvPicPr>
          <p:cNvPr id="25" name="Imagem 2" descr="Image_0337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5"/>
            <a:ext cx="2664296" cy="197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pt-BR"/>
          </a:p>
        </p:txBody>
      </p:sp>
      <p:pic>
        <p:nvPicPr>
          <p:cNvPr id="6" name="Imagem 5" descr="93012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16016" cy="6824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-36512" y="26988"/>
            <a:ext cx="4680520" cy="685800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8" name="Imagem 7" descr="56196011.jpg"/>
          <p:cNvPicPr>
            <a:picLocks noChangeAspect="1"/>
          </p:cNvPicPr>
          <p:nvPr/>
        </p:nvPicPr>
        <p:blipFill>
          <a:blip r:embed="rId3" cstate="print"/>
          <a:srcRect l="6198"/>
          <a:stretch>
            <a:fillRect/>
          </a:stretch>
        </p:blipFill>
        <p:spPr>
          <a:xfrm>
            <a:off x="4860032" y="-37580"/>
            <a:ext cx="4320480" cy="6929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tângulo 8"/>
          <p:cNvSpPr/>
          <p:nvPr/>
        </p:nvSpPr>
        <p:spPr>
          <a:xfrm>
            <a:off x="4500562" y="-26988"/>
            <a:ext cx="4679950" cy="6884988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3319" name="Título 3"/>
          <p:cNvSpPr>
            <a:spLocks noGrp="1"/>
          </p:cNvSpPr>
          <p:nvPr>
            <p:ph type="ctrTitle"/>
          </p:nvPr>
        </p:nvSpPr>
        <p:spPr>
          <a:xfrm>
            <a:off x="1116013" y="1700213"/>
            <a:ext cx="6910387" cy="1470025"/>
          </a:xfrm>
        </p:spPr>
        <p:txBody>
          <a:bodyPr/>
          <a:lstStyle/>
          <a:p>
            <a:r>
              <a:rPr lang="en-US" sz="5400" b="1" dirty="0" smtClean="0"/>
              <a:t>Results</a:t>
            </a:r>
            <a:endParaRPr lang="pt-BR" sz="5400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32"/>
          <p:cNvGrpSpPr>
            <a:grpSpLocks/>
          </p:cNvGrpSpPr>
          <p:nvPr/>
        </p:nvGrpSpPr>
        <p:grpSpPr bwMode="auto">
          <a:xfrm>
            <a:off x="260648" y="344488"/>
            <a:ext cx="3783016" cy="2651306"/>
            <a:chOff x="623346" y="230389"/>
            <a:chExt cx="3948654" cy="2766564"/>
          </a:xfrm>
        </p:grpSpPr>
        <p:pic>
          <p:nvPicPr>
            <p:cNvPr id="24" name="Imagem 9" descr="Image_036559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3346" y="230389"/>
              <a:ext cx="3726828" cy="276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6" name="Conector reto 5"/>
            <p:cNvCxnSpPr/>
            <p:nvPr/>
          </p:nvCxnSpPr>
          <p:spPr>
            <a:xfrm rot="10800000" flipH="1">
              <a:off x="3492352" y="2852514"/>
              <a:ext cx="820851" cy="0"/>
            </a:xfrm>
            <a:prstGeom prst="line">
              <a:avLst/>
            </a:prstGeom>
            <a:ln w="22225" cap="sq">
              <a:solidFill>
                <a:schemeClr val="tx1">
                  <a:lumMod val="95000"/>
                  <a:lumOff val="5000"/>
                </a:schemeClr>
              </a:solidFill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CaixaDeTexto 19"/>
            <p:cNvSpPr txBox="1">
              <a:spLocks noChangeArrowheads="1"/>
            </p:cNvSpPr>
            <p:nvPr/>
          </p:nvSpPr>
          <p:spPr bwMode="auto">
            <a:xfrm>
              <a:off x="3491880" y="2545158"/>
              <a:ext cx="1080120" cy="372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9" name="Grupo 31"/>
          <p:cNvGrpSpPr>
            <a:grpSpLocks/>
          </p:cNvGrpSpPr>
          <p:nvPr/>
        </p:nvGrpSpPr>
        <p:grpSpPr bwMode="auto">
          <a:xfrm>
            <a:off x="4951242" y="344487"/>
            <a:ext cx="3725214" cy="2602629"/>
            <a:chOff x="5076056" y="275094"/>
            <a:chExt cx="3888432" cy="2715269"/>
          </a:xfrm>
        </p:grpSpPr>
        <p:pic>
          <p:nvPicPr>
            <p:cNvPr id="30" name="Imagem 8" descr="Image_036558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6056" y="275094"/>
              <a:ext cx="3657730" cy="2715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1" name="Conector reto 9"/>
            <p:cNvCxnSpPr/>
            <p:nvPr/>
          </p:nvCxnSpPr>
          <p:spPr>
            <a:xfrm rot="10800000" flipH="1">
              <a:off x="7884809" y="2852299"/>
              <a:ext cx="80658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CaixaDeTexto 22"/>
            <p:cNvSpPr txBox="1">
              <a:spLocks noChangeArrowheads="1"/>
            </p:cNvSpPr>
            <p:nvPr/>
          </p:nvSpPr>
          <p:spPr bwMode="auto">
            <a:xfrm>
              <a:off x="7884368" y="2564903"/>
              <a:ext cx="1080120" cy="372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3" name="Grupo 30"/>
          <p:cNvGrpSpPr>
            <a:grpSpLocks/>
          </p:cNvGrpSpPr>
          <p:nvPr/>
        </p:nvGrpSpPr>
        <p:grpSpPr bwMode="auto">
          <a:xfrm>
            <a:off x="323528" y="3603182"/>
            <a:ext cx="3857585" cy="2706138"/>
            <a:chOff x="683568" y="3655163"/>
            <a:chExt cx="3888432" cy="2726165"/>
          </a:xfrm>
        </p:grpSpPr>
        <p:pic>
          <p:nvPicPr>
            <p:cNvPr id="34" name="Imagem 6" descr="Image_036556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3568" y="3655163"/>
              <a:ext cx="3672408" cy="2726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5" name="Conector reto 13"/>
            <p:cNvCxnSpPr/>
            <p:nvPr/>
          </p:nvCxnSpPr>
          <p:spPr>
            <a:xfrm rot="10800000" flipH="1">
              <a:off x="3492321" y="6236927"/>
              <a:ext cx="80658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CaixaDeTexto 25"/>
            <p:cNvSpPr txBox="1">
              <a:spLocks noChangeArrowheads="1"/>
            </p:cNvSpPr>
            <p:nvPr/>
          </p:nvSpPr>
          <p:spPr bwMode="auto">
            <a:xfrm>
              <a:off x="3491879" y="5929535"/>
              <a:ext cx="1080121" cy="37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7" name="Grupo 29"/>
          <p:cNvGrpSpPr>
            <a:grpSpLocks/>
          </p:cNvGrpSpPr>
          <p:nvPr/>
        </p:nvGrpSpPr>
        <p:grpSpPr bwMode="auto">
          <a:xfrm>
            <a:off x="4899030" y="3630773"/>
            <a:ext cx="3807295" cy="2656867"/>
            <a:chOff x="5076056" y="3628985"/>
            <a:chExt cx="3888432" cy="2713165"/>
          </a:xfrm>
        </p:grpSpPr>
        <p:pic>
          <p:nvPicPr>
            <p:cNvPr id="38" name="Imagem 3" descr="Image_036554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6056" y="3628985"/>
              <a:ext cx="3654897" cy="271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39" name="Conector reto 17"/>
            <p:cNvCxnSpPr/>
            <p:nvPr/>
          </p:nvCxnSpPr>
          <p:spPr>
            <a:xfrm rot="10800000" flipH="1">
              <a:off x="7884809" y="6197681"/>
              <a:ext cx="80182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CaixaDeTexto 28"/>
            <p:cNvSpPr txBox="1">
              <a:spLocks noChangeArrowheads="1"/>
            </p:cNvSpPr>
            <p:nvPr/>
          </p:nvSpPr>
          <p:spPr bwMode="auto">
            <a:xfrm>
              <a:off x="7884368" y="5910102"/>
              <a:ext cx="1080120" cy="3728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1" name="CaixaDeTexto 31"/>
          <p:cNvSpPr txBox="1"/>
          <p:nvPr/>
        </p:nvSpPr>
        <p:spPr>
          <a:xfrm>
            <a:off x="1089413" y="73191"/>
            <a:ext cx="10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0.8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CaixaDeTexto 32"/>
          <p:cNvSpPr txBox="1"/>
          <p:nvPr/>
        </p:nvSpPr>
        <p:spPr>
          <a:xfrm>
            <a:off x="1173423" y="3372371"/>
            <a:ext cx="11353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0.08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CaixaDeTexto 33"/>
          <p:cNvSpPr txBox="1"/>
          <p:nvPr/>
        </p:nvSpPr>
        <p:spPr>
          <a:xfrm>
            <a:off x="6061358" y="3337247"/>
            <a:ext cx="814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aixaDeTexto 34"/>
          <p:cNvSpPr txBox="1"/>
          <p:nvPr/>
        </p:nvSpPr>
        <p:spPr>
          <a:xfrm>
            <a:off x="6013124" y="73191"/>
            <a:ext cx="10071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0.4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40" descr="6-10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97152" y="203654"/>
            <a:ext cx="3169280" cy="2937314"/>
          </a:xfrm>
          <a:prstGeom prst="rect">
            <a:avLst/>
          </a:prstGeom>
        </p:spPr>
      </p:pic>
      <p:pic>
        <p:nvPicPr>
          <p:cNvPr id="12" name="Imagem 39" descr="_10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356992"/>
            <a:ext cx="3169280" cy="3071462"/>
          </a:xfrm>
          <a:prstGeom prst="rect">
            <a:avLst/>
          </a:prstGeom>
        </p:spPr>
      </p:pic>
      <p:pic>
        <p:nvPicPr>
          <p:cNvPr id="13" name="Imagem 36" descr="3-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0687" y="245769"/>
            <a:ext cx="3324011" cy="2850383"/>
          </a:xfrm>
          <a:prstGeom prst="rect">
            <a:avLst/>
          </a:prstGeom>
        </p:spPr>
      </p:pic>
      <p:pic>
        <p:nvPicPr>
          <p:cNvPr id="14" name="Imagem 38" descr="Total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04373" y="3445008"/>
            <a:ext cx="3324011" cy="2988166"/>
          </a:xfrm>
          <a:prstGeom prst="rect">
            <a:avLst/>
          </a:prstGeom>
        </p:spPr>
      </p:pic>
      <p:sp>
        <p:nvSpPr>
          <p:cNvPr id="15365" name="CaixaDeTexto 4"/>
          <p:cNvSpPr txBox="1">
            <a:spLocks noChangeArrowheads="1"/>
          </p:cNvSpPr>
          <p:nvPr/>
        </p:nvSpPr>
        <p:spPr bwMode="auto">
          <a:xfrm>
            <a:off x="1259632" y="2906712"/>
            <a:ext cx="180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***</a:t>
            </a:r>
            <a:r>
              <a:rPr lang="en-US" sz="1400" dirty="0" smtClean="0">
                <a:latin typeface="Calibri" pitchFamily="34" charset="0"/>
              </a:rPr>
              <a:t>P&lt;0.001</a:t>
            </a:r>
            <a:endParaRPr lang="en-US" sz="1400" dirty="0">
              <a:latin typeface="Calibri" pitchFamily="34" charset="0"/>
            </a:endParaRPr>
          </a:p>
          <a:p>
            <a:r>
              <a:rPr lang="en-US" sz="1400" dirty="0">
                <a:latin typeface="Calibri" pitchFamily="34" charset="0"/>
              </a:rPr>
              <a:t>**p≤</a:t>
            </a:r>
            <a:r>
              <a:rPr lang="en-US" sz="1400" dirty="0" smtClean="0">
                <a:latin typeface="Calibri" pitchFamily="34" charset="0"/>
              </a:rPr>
              <a:t>0.01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5367" name="CaixaDeTexto 12"/>
          <p:cNvSpPr txBox="1">
            <a:spLocks noChangeArrowheads="1"/>
          </p:cNvSpPr>
          <p:nvPr/>
        </p:nvSpPr>
        <p:spPr bwMode="auto">
          <a:xfrm>
            <a:off x="1043608" y="6361385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**p≤</a:t>
            </a:r>
            <a:r>
              <a:rPr lang="en-US" sz="1400" dirty="0" smtClean="0">
                <a:latin typeface="Calibri" pitchFamily="34" charset="0"/>
              </a:rPr>
              <a:t>0.01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5368" name="CaixaDeTexto 13"/>
          <p:cNvSpPr txBox="1">
            <a:spLocks noChangeArrowheads="1"/>
          </p:cNvSpPr>
          <p:nvPr/>
        </p:nvSpPr>
        <p:spPr bwMode="auto">
          <a:xfrm>
            <a:off x="5220047" y="6291088"/>
            <a:ext cx="180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***P&lt;0.001</a:t>
            </a:r>
          </a:p>
          <a:p>
            <a:r>
              <a:rPr lang="en-US" sz="1400" dirty="0">
                <a:latin typeface="Calibri" pitchFamily="34" charset="0"/>
              </a:rPr>
              <a:t>*</a:t>
            </a:r>
            <a:r>
              <a:rPr lang="en-US" sz="1400" dirty="0" smtClean="0">
                <a:latin typeface="Calibri" pitchFamily="34" charset="0"/>
              </a:rPr>
              <a:t>p&lt;0.05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5220047" y="2996952"/>
            <a:ext cx="180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***</a:t>
            </a:r>
            <a:r>
              <a:rPr lang="en-US" sz="1400" dirty="0" smtClean="0">
                <a:latin typeface="Calibri" pitchFamily="34" charset="0"/>
              </a:rPr>
              <a:t>P&lt;0.001</a:t>
            </a:r>
            <a:endParaRPr lang="en-US" sz="1400" dirty="0">
              <a:latin typeface="Calibri" pitchFamily="34" charset="0"/>
            </a:endParaRPr>
          </a:p>
          <a:p>
            <a:r>
              <a:rPr lang="en-US" sz="1400" dirty="0">
                <a:latin typeface="Calibri" pitchFamily="34" charset="0"/>
              </a:rPr>
              <a:t>**p≤</a:t>
            </a:r>
            <a:r>
              <a:rPr lang="en-US" sz="1400" dirty="0" smtClean="0">
                <a:latin typeface="Calibri" pitchFamily="34" charset="0"/>
              </a:rPr>
              <a:t>0.01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5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o 26"/>
          <p:cNvGrpSpPr>
            <a:grpSpLocks/>
          </p:cNvGrpSpPr>
          <p:nvPr/>
        </p:nvGrpSpPr>
        <p:grpSpPr bwMode="auto">
          <a:xfrm>
            <a:off x="4969825" y="417915"/>
            <a:ext cx="3850647" cy="2741257"/>
            <a:chOff x="5094288" y="549275"/>
            <a:chExt cx="3510160" cy="2498725"/>
          </a:xfrm>
        </p:grpSpPr>
        <p:pic>
          <p:nvPicPr>
            <p:cNvPr id="24" name="Imagem 8" descr="Image_034333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94288" y="549275"/>
              <a:ext cx="3365500" cy="249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Conector reto 3"/>
            <p:cNvCxnSpPr/>
            <p:nvPr/>
          </p:nvCxnSpPr>
          <p:spPr>
            <a:xfrm rot="10800000" flipH="1">
              <a:off x="7505836" y="2832100"/>
              <a:ext cx="73823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CaixaDeTexto 22"/>
            <p:cNvSpPr txBox="1">
              <a:spLocks noChangeArrowheads="1"/>
            </p:cNvSpPr>
            <p:nvPr/>
          </p:nvSpPr>
          <p:spPr bwMode="auto">
            <a:xfrm>
              <a:off x="7452320" y="2492896"/>
              <a:ext cx="1152128" cy="32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upo 28"/>
          <p:cNvGrpSpPr>
            <a:grpSpLocks/>
          </p:cNvGrpSpPr>
          <p:nvPr/>
        </p:nvGrpSpPr>
        <p:grpSpPr bwMode="auto">
          <a:xfrm>
            <a:off x="611560" y="3665462"/>
            <a:ext cx="4039084" cy="2859882"/>
            <a:chOff x="971550" y="3716338"/>
            <a:chExt cx="3528442" cy="2498725"/>
          </a:xfrm>
        </p:grpSpPr>
        <p:pic>
          <p:nvPicPr>
            <p:cNvPr id="28" name="Imagem 7" descr="Image_034329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71550" y="3716338"/>
              <a:ext cx="3365500" cy="2498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9" name="Conector reto 7"/>
            <p:cNvCxnSpPr/>
            <p:nvPr/>
          </p:nvCxnSpPr>
          <p:spPr>
            <a:xfrm rot="10800000" flipH="1">
              <a:off x="3384160" y="5999163"/>
              <a:ext cx="738069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CaixaDeTexto 24"/>
            <p:cNvSpPr txBox="1">
              <a:spLocks noChangeArrowheads="1"/>
            </p:cNvSpPr>
            <p:nvPr/>
          </p:nvSpPr>
          <p:spPr bwMode="auto">
            <a:xfrm>
              <a:off x="3347864" y="5661247"/>
              <a:ext cx="1152128" cy="325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1" name="Group 27"/>
          <p:cNvGrpSpPr>
            <a:grpSpLocks/>
          </p:cNvGrpSpPr>
          <p:nvPr/>
        </p:nvGrpSpPr>
        <p:grpSpPr bwMode="auto">
          <a:xfrm>
            <a:off x="4969660" y="3638731"/>
            <a:ext cx="3778804" cy="2814605"/>
            <a:chOff x="3152" y="2341"/>
            <a:chExt cx="2132" cy="1588"/>
          </a:xfrm>
        </p:grpSpPr>
        <p:grpSp>
          <p:nvGrpSpPr>
            <p:cNvPr id="32" name="Group 25"/>
            <p:cNvGrpSpPr>
              <a:grpSpLocks/>
            </p:cNvGrpSpPr>
            <p:nvPr/>
          </p:nvGrpSpPr>
          <p:grpSpPr bwMode="auto">
            <a:xfrm>
              <a:off x="3152" y="2341"/>
              <a:ext cx="2132" cy="1588"/>
              <a:chOff x="2835" y="2024"/>
              <a:chExt cx="2694" cy="2000"/>
            </a:xfrm>
          </p:grpSpPr>
          <p:pic>
            <p:nvPicPr>
              <p:cNvPr id="34" name="Picture 22" descr="Image_034328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35" y="2024"/>
                <a:ext cx="2694" cy="2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Line 23"/>
              <p:cNvSpPr>
                <a:spLocks noChangeShapeType="1"/>
              </p:cNvSpPr>
              <p:nvPr/>
            </p:nvSpPr>
            <p:spPr bwMode="auto">
              <a:xfrm>
                <a:off x="4788" y="3838"/>
                <a:ext cx="587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3" name="Text Box 26"/>
            <p:cNvSpPr txBox="1">
              <a:spLocks noChangeArrowheads="1"/>
            </p:cNvSpPr>
            <p:nvPr/>
          </p:nvSpPr>
          <p:spPr bwMode="auto">
            <a:xfrm>
              <a:off x="4649" y="3566"/>
              <a:ext cx="590" cy="2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el-GR" sz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6" name="Grupo 14"/>
          <p:cNvGrpSpPr/>
          <p:nvPr/>
        </p:nvGrpSpPr>
        <p:grpSpPr>
          <a:xfrm>
            <a:off x="694215" y="416496"/>
            <a:ext cx="3949793" cy="2770244"/>
            <a:chOff x="971600" y="548680"/>
            <a:chExt cx="3600335" cy="2525146"/>
          </a:xfrm>
        </p:grpSpPr>
        <p:pic>
          <p:nvPicPr>
            <p:cNvPr id="37" name="Imagem 15" descr="Image_036573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71600" y="548680"/>
              <a:ext cx="3401616" cy="2525146"/>
            </a:xfrm>
            <a:prstGeom prst="rect">
              <a:avLst/>
            </a:prstGeom>
          </p:spPr>
        </p:pic>
        <p:sp>
          <p:nvSpPr>
            <p:cNvPr id="38" name="CaixaDeTexto 22"/>
            <p:cNvSpPr txBox="1">
              <a:spLocks noChangeArrowheads="1"/>
            </p:cNvSpPr>
            <p:nvPr/>
          </p:nvSpPr>
          <p:spPr bwMode="auto">
            <a:xfrm>
              <a:off x="3419872" y="2492896"/>
              <a:ext cx="1152063" cy="3254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9" name="Conector reto 17"/>
            <p:cNvCxnSpPr/>
            <p:nvPr/>
          </p:nvCxnSpPr>
          <p:spPr bwMode="auto">
            <a:xfrm rot="10800000" flipH="1">
              <a:off x="3419873" y="2852936"/>
              <a:ext cx="738188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CaixaDeTexto 22"/>
          <p:cNvSpPr txBox="1"/>
          <p:nvPr/>
        </p:nvSpPr>
        <p:spPr>
          <a:xfrm>
            <a:off x="214289" y="11636"/>
            <a:ext cx="539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A)</a:t>
            </a:r>
            <a:endParaRPr lang="pt-BR" dirty="0"/>
          </a:p>
        </p:txBody>
      </p:sp>
      <p:sp>
        <p:nvSpPr>
          <p:cNvPr id="41" name="CaixaDeTexto 27"/>
          <p:cNvSpPr txBox="1"/>
          <p:nvPr/>
        </p:nvSpPr>
        <p:spPr>
          <a:xfrm>
            <a:off x="1496845" y="144629"/>
            <a:ext cx="108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0.8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CaixaDeTexto 28"/>
          <p:cNvSpPr txBox="1"/>
          <p:nvPr/>
        </p:nvSpPr>
        <p:spPr>
          <a:xfrm>
            <a:off x="1388100" y="3412218"/>
            <a:ext cx="1223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0.08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CaixaDeTexto 29"/>
          <p:cNvSpPr txBox="1"/>
          <p:nvPr/>
        </p:nvSpPr>
        <p:spPr>
          <a:xfrm>
            <a:off x="5938660" y="3365039"/>
            <a:ext cx="87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CaixaDeTexto 30"/>
          <p:cNvSpPr txBox="1"/>
          <p:nvPr/>
        </p:nvSpPr>
        <p:spPr>
          <a:xfrm>
            <a:off x="5929984" y="144629"/>
            <a:ext cx="10849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0.4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mM</a:t>
            </a:r>
            <a:endParaRPr lang="pt-BR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34" descr="Total bon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23396" y="3482681"/>
            <a:ext cx="3408522" cy="2898109"/>
          </a:xfrm>
          <a:prstGeom prst="rect">
            <a:avLst/>
          </a:prstGeom>
        </p:spPr>
      </p:pic>
      <p:pic>
        <p:nvPicPr>
          <p:cNvPr id="7" name="Imagem 35" descr="_10 b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702" y="3562964"/>
            <a:ext cx="3235226" cy="2807773"/>
          </a:xfrm>
          <a:prstGeom prst="rect">
            <a:avLst/>
          </a:prstGeom>
        </p:spPr>
      </p:pic>
      <p:pic>
        <p:nvPicPr>
          <p:cNvPr id="8" name="Imagem 36" descr="6-10 bone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6016" y="261186"/>
            <a:ext cx="3302278" cy="2807774"/>
          </a:xfrm>
          <a:prstGeom prst="rect">
            <a:avLst/>
          </a:prstGeom>
        </p:spPr>
      </p:pic>
      <p:pic>
        <p:nvPicPr>
          <p:cNvPr id="9" name="Imagem 32" descr="3-5 bone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552" y="188640"/>
            <a:ext cx="3408522" cy="2898109"/>
          </a:xfrm>
          <a:prstGeom prst="rect">
            <a:avLst/>
          </a:prstGeom>
        </p:spPr>
      </p:pic>
      <p:sp>
        <p:nvSpPr>
          <p:cNvPr id="10" name="CaixaDeTexto 4"/>
          <p:cNvSpPr txBox="1">
            <a:spLocks noChangeArrowheads="1"/>
          </p:cNvSpPr>
          <p:nvPr/>
        </p:nvSpPr>
        <p:spPr bwMode="auto">
          <a:xfrm>
            <a:off x="1259632" y="2996952"/>
            <a:ext cx="180022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**P&lt;0.01</a:t>
            </a:r>
            <a:endParaRPr lang="en-US" sz="1400" dirty="0">
              <a:latin typeface="Calibri" pitchFamily="34" charset="0"/>
            </a:endParaRPr>
          </a:p>
          <a:p>
            <a:r>
              <a:rPr lang="en-US" sz="1400" dirty="0" smtClean="0">
                <a:latin typeface="Calibri" pitchFamily="34" charset="0"/>
              </a:rPr>
              <a:t>*p</a:t>
            </a:r>
            <a:r>
              <a:rPr lang="en-US" sz="1400" dirty="0">
                <a:latin typeface="Calibri" pitchFamily="34" charset="0"/>
              </a:rPr>
              <a:t>≤</a:t>
            </a:r>
            <a:r>
              <a:rPr lang="en-US" sz="1400" dirty="0" smtClean="0">
                <a:latin typeface="Calibri" pitchFamily="34" charset="0"/>
              </a:rPr>
              <a:t>0.05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1" name="CaixaDeTexto 12"/>
          <p:cNvSpPr txBox="1">
            <a:spLocks noChangeArrowheads="1"/>
          </p:cNvSpPr>
          <p:nvPr/>
        </p:nvSpPr>
        <p:spPr bwMode="auto">
          <a:xfrm>
            <a:off x="1043608" y="6361385"/>
            <a:ext cx="1800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*p</a:t>
            </a:r>
            <a:r>
              <a:rPr lang="en-US" sz="1400" dirty="0">
                <a:latin typeface="Calibri" pitchFamily="34" charset="0"/>
              </a:rPr>
              <a:t>≤</a:t>
            </a:r>
            <a:r>
              <a:rPr lang="en-US" sz="1400" dirty="0" smtClean="0">
                <a:latin typeface="Calibri" pitchFamily="34" charset="0"/>
              </a:rPr>
              <a:t>0.05</a:t>
            </a:r>
            <a:endParaRPr lang="pt-BR" sz="1400" dirty="0">
              <a:latin typeface="Calibri" pitchFamily="34" charset="0"/>
            </a:endParaRPr>
          </a:p>
        </p:txBody>
      </p:sp>
      <p:sp>
        <p:nvSpPr>
          <p:cNvPr id="12" name="CaixaDeTexto 13"/>
          <p:cNvSpPr txBox="1">
            <a:spLocks noChangeArrowheads="1"/>
          </p:cNvSpPr>
          <p:nvPr/>
        </p:nvSpPr>
        <p:spPr bwMode="auto">
          <a:xfrm>
            <a:off x="5220047" y="6291088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**P&lt;0.01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3" name="CaixaDeTexto 4"/>
          <p:cNvSpPr txBox="1">
            <a:spLocks noChangeArrowheads="1"/>
          </p:cNvSpPr>
          <p:nvPr/>
        </p:nvSpPr>
        <p:spPr bwMode="auto">
          <a:xfrm>
            <a:off x="5220047" y="2996952"/>
            <a:ext cx="1800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 smtClean="0">
                <a:latin typeface="Calibri" pitchFamily="34" charset="0"/>
              </a:rPr>
              <a:t>*P&lt;0.05</a:t>
            </a:r>
            <a:endParaRPr lang="en-US" sz="1400" dirty="0">
              <a:latin typeface="Calibri" pitchFamily="34" charset="0"/>
            </a:endParaRPr>
          </a:p>
        </p:txBody>
      </p:sp>
      <p:sp>
        <p:nvSpPr>
          <p:cNvPr id="14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4"/>
          <p:cNvGraphicFramePr/>
          <p:nvPr/>
        </p:nvGraphicFramePr>
        <p:xfrm>
          <a:off x="1691680" y="3545632"/>
          <a:ext cx="5520613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7"/>
          <p:cNvGraphicFramePr/>
          <p:nvPr/>
        </p:nvGraphicFramePr>
        <p:xfrm>
          <a:off x="1475656" y="188640"/>
          <a:ext cx="5570801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5" name="Conector reto 4"/>
          <p:cNvCxnSpPr/>
          <p:nvPr/>
        </p:nvCxnSpPr>
        <p:spPr>
          <a:xfrm>
            <a:off x="2700338" y="981075"/>
            <a:ext cx="2159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4" name="CaixaDeTexto 8"/>
          <p:cNvSpPr txBox="1">
            <a:spLocks noChangeArrowheads="1"/>
          </p:cNvSpPr>
          <p:nvPr/>
        </p:nvSpPr>
        <p:spPr bwMode="auto">
          <a:xfrm>
            <a:off x="2660650" y="765175"/>
            <a:ext cx="2555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cs typeface="Arial" charset="0"/>
              </a:rPr>
              <a:t>*</a:t>
            </a:r>
            <a:endParaRPr lang="pt-BR" sz="1400">
              <a:cs typeface="Arial" charset="0"/>
            </a:endParaRPr>
          </a:p>
        </p:txBody>
      </p:sp>
      <p:sp>
        <p:nvSpPr>
          <p:cNvPr id="8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4895528" y="726976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Proliferation  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m 1" descr="3d viability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2204864"/>
            <a:ext cx="3532632" cy="3136392"/>
          </a:xfrm>
          <a:prstGeom prst="rect">
            <a:avLst/>
          </a:prstGeom>
        </p:spPr>
      </p:pic>
      <p:pic>
        <p:nvPicPr>
          <p:cNvPr id="6" name="Imagem 2" descr="DNA 3d and 6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1916832"/>
            <a:ext cx="3493008" cy="3493008"/>
          </a:xfrm>
          <a:prstGeom prst="rect">
            <a:avLst/>
          </a:prstGeom>
        </p:spPr>
      </p:pic>
      <p:sp>
        <p:nvSpPr>
          <p:cNvPr id="7" name="CaixaDeTexto 3"/>
          <p:cNvSpPr txBox="1"/>
          <p:nvPr/>
        </p:nvSpPr>
        <p:spPr>
          <a:xfrm>
            <a:off x="899592" y="764704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Viability 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3" descr="TRPM7 bone 3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6169" y="4077072"/>
            <a:ext cx="2747701" cy="2334268"/>
          </a:xfrm>
          <a:prstGeom prst="rect">
            <a:avLst/>
          </a:prstGeom>
        </p:spPr>
      </p:pic>
      <p:sp>
        <p:nvSpPr>
          <p:cNvPr id="15" name="CaixaDeTexto 5"/>
          <p:cNvSpPr txBox="1"/>
          <p:nvPr/>
        </p:nvSpPr>
        <p:spPr>
          <a:xfrm>
            <a:off x="599948" y="260648"/>
            <a:ext cx="30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Cells cultured on Plastic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CaixaDeTexto 6"/>
          <p:cNvSpPr txBox="1"/>
          <p:nvPr/>
        </p:nvSpPr>
        <p:spPr>
          <a:xfrm>
            <a:off x="611560" y="36357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Cells cultured on bone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1" name="Imagem 11" descr="MRS2 3d bone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28340" y="4050545"/>
            <a:ext cx="2738960" cy="2330783"/>
          </a:xfrm>
          <a:prstGeom prst="rect">
            <a:avLst/>
          </a:prstGeom>
        </p:spPr>
      </p:pic>
      <p:pic>
        <p:nvPicPr>
          <p:cNvPr id="22" name="Imagem 12" descr="MRS2 3d pl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28339" y="692695"/>
            <a:ext cx="2738959" cy="2660107"/>
          </a:xfrm>
          <a:prstGeom prst="rect">
            <a:avLst/>
          </a:prstGeom>
        </p:spPr>
      </p:pic>
      <p:pic>
        <p:nvPicPr>
          <p:cNvPr id="23" name="Imagem 13" descr="TRPM 7 3d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9948" y="620688"/>
            <a:ext cx="2738960" cy="2657788"/>
          </a:xfrm>
          <a:prstGeom prst="rect">
            <a:avLst/>
          </a:prstGeom>
        </p:spPr>
      </p:pic>
      <p:sp>
        <p:nvSpPr>
          <p:cNvPr id="8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3" descr="c-fos 3d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277" y="3226193"/>
            <a:ext cx="2897305" cy="3011119"/>
          </a:xfrm>
          <a:prstGeom prst="rect">
            <a:avLst/>
          </a:prstGeom>
        </p:spPr>
      </p:pic>
      <p:pic>
        <p:nvPicPr>
          <p:cNvPr id="3" name="Imagem 14" descr="DCSTAMP 3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0332" y="188640"/>
            <a:ext cx="2837924" cy="2865140"/>
          </a:xfrm>
          <a:prstGeom prst="rect">
            <a:avLst/>
          </a:prstGeom>
        </p:spPr>
      </p:pic>
      <p:pic>
        <p:nvPicPr>
          <p:cNvPr id="4" name="Imagem 15" descr="IL1 3d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27076" y="3750726"/>
            <a:ext cx="2981428" cy="2486585"/>
          </a:xfrm>
          <a:prstGeom prst="rect">
            <a:avLst/>
          </a:prstGeom>
        </p:spPr>
      </p:pic>
      <p:pic>
        <p:nvPicPr>
          <p:cNvPr id="5" name="Imagem 16" descr="TNF 3d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5143" y="3750726"/>
            <a:ext cx="2922048" cy="2486585"/>
          </a:xfrm>
          <a:prstGeom prst="rect">
            <a:avLst/>
          </a:prstGeom>
        </p:spPr>
      </p:pic>
      <p:pic>
        <p:nvPicPr>
          <p:cNvPr id="6" name="Imagem 2" descr="c-msf 3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36512" y="547951"/>
            <a:ext cx="2819842" cy="2449001"/>
          </a:xfrm>
          <a:prstGeom prst="rect">
            <a:avLst/>
          </a:prstGeom>
        </p:spPr>
      </p:pic>
      <p:pic>
        <p:nvPicPr>
          <p:cNvPr id="7" name="Imagem 6" descr="RANK 3d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91480" y="521464"/>
            <a:ext cx="2762047" cy="2475488"/>
          </a:xfrm>
          <a:prstGeom prst="rect">
            <a:avLst/>
          </a:prstGeom>
        </p:spPr>
      </p:pic>
      <p:sp>
        <p:nvSpPr>
          <p:cNvPr id="8" name="CaixaDeTexto 3"/>
          <p:cNvSpPr txBox="1">
            <a:spLocks noChangeArrowheads="1"/>
          </p:cNvSpPr>
          <p:nvPr/>
        </p:nvSpPr>
        <p:spPr bwMode="auto">
          <a:xfrm>
            <a:off x="251520" y="116632"/>
            <a:ext cx="7200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PCR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9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082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250825" y="549275"/>
            <a:ext cx="8713788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alibri" pitchFamily="34" charset="0"/>
              </a:rPr>
              <a:t>Magnesium is the forth most abundant </a:t>
            </a:r>
            <a:r>
              <a:rPr lang="en-US" sz="2000" dirty="0" err="1">
                <a:latin typeface="Calibri" pitchFamily="34" charset="0"/>
              </a:rPr>
              <a:t>cation</a:t>
            </a:r>
            <a:r>
              <a:rPr lang="en-US" sz="2000" dirty="0">
                <a:latin typeface="Calibri" pitchFamily="34" charset="0"/>
              </a:rPr>
              <a:t> and </a:t>
            </a:r>
            <a:r>
              <a:rPr lang="en-US" sz="2000" dirty="0" smtClean="0">
                <a:latin typeface="Calibri" pitchFamily="34" charset="0"/>
              </a:rPr>
              <a:t>the most </a:t>
            </a:r>
            <a:r>
              <a:rPr lang="en-US" sz="2000" dirty="0">
                <a:latin typeface="Calibri" pitchFamily="34" charset="0"/>
              </a:rPr>
              <a:t>abundant intracellular </a:t>
            </a:r>
            <a:r>
              <a:rPr lang="en-US" sz="2000" dirty="0" err="1">
                <a:latin typeface="Calibri" pitchFamily="34" charset="0"/>
              </a:rPr>
              <a:t>cation</a:t>
            </a:r>
            <a:r>
              <a:rPr lang="en-US" sz="2000" dirty="0">
                <a:latin typeface="Calibri" pitchFamily="34" charset="0"/>
              </a:rPr>
              <a:t> in vertebrates.</a:t>
            </a:r>
          </a:p>
        </p:txBody>
      </p:sp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539750" y="4081463"/>
            <a:ext cx="45720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>
                <a:latin typeface="Calibri" pitchFamily="34" charset="0"/>
              </a:rPr>
              <a:t>50 - 60% - Bone 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>
                <a:latin typeface="Calibri" pitchFamily="34" charset="0"/>
              </a:rPr>
              <a:t>27% - Muscles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>
                <a:latin typeface="Calibri" pitchFamily="34" charset="0"/>
              </a:rPr>
              <a:t>19% - Soft tissue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>
                <a:latin typeface="Calibri" pitchFamily="34" charset="0"/>
              </a:rPr>
              <a:t>0.5% - Erythrocytes</a:t>
            </a:r>
          </a:p>
          <a:p>
            <a:pPr lvl="1">
              <a:lnSpc>
                <a:spcPct val="150000"/>
              </a:lnSpc>
              <a:buFontTx/>
              <a:buChar char="•"/>
            </a:pPr>
            <a:r>
              <a:rPr lang="en-US" dirty="0">
                <a:latin typeface="Calibri" pitchFamily="34" charset="0"/>
              </a:rPr>
              <a:t>0.3% - Serum</a:t>
            </a: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323850" y="3649663"/>
            <a:ext cx="8208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alibri" pitchFamily="34" charset="0"/>
              </a:rPr>
              <a:t>The total amount of magnesium in human body is 25g:</a:t>
            </a:r>
          </a:p>
        </p:txBody>
      </p:sp>
      <p:sp>
        <p:nvSpPr>
          <p:cNvPr id="4101" name="Text Box 7"/>
          <p:cNvSpPr txBox="1">
            <a:spLocks noChangeArrowheads="1"/>
          </p:cNvSpPr>
          <p:nvPr/>
        </p:nvSpPr>
        <p:spPr bwMode="auto">
          <a:xfrm>
            <a:off x="250825" y="1936750"/>
            <a:ext cx="8713788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30000"/>
              </a:lnSpc>
              <a:spcBef>
                <a:spcPct val="50000"/>
              </a:spcBef>
              <a:buFontTx/>
              <a:buChar char="•"/>
            </a:pPr>
            <a:r>
              <a:rPr lang="en-US" sz="2000" dirty="0">
                <a:latin typeface="Calibri" pitchFamily="34" charset="0"/>
              </a:rPr>
              <a:t>Primary functions include the maintenance of muscle and nerve functions, normal cardiac rhythm, nucleotide synthesis, sodium potassium – </a:t>
            </a:r>
            <a:r>
              <a:rPr lang="en-US" sz="2000" dirty="0" err="1">
                <a:latin typeface="Calibri" pitchFamily="34" charset="0"/>
              </a:rPr>
              <a:t>ATPase</a:t>
            </a:r>
            <a:r>
              <a:rPr lang="en-US" sz="2000" dirty="0">
                <a:latin typeface="Calibri" pitchFamily="34" charset="0"/>
              </a:rPr>
              <a:t> activity and bone </a:t>
            </a:r>
            <a:r>
              <a:rPr lang="en-US" sz="2000" dirty="0" err="1" smtClean="0">
                <a:latin typeface="Calibri" pitchFamily="34" charset="0"/>
              </a:rPr>
              <a:t>strenght</a:t>
            </a:r>
            <a:r>
              <a:rPr lang="en-US" sz="2000" dirty="0" smtClean="0">
                <a:latin typeface="Calibri" pitchFamily="34" charset="0"/>
              </a:rPr>
              <a:t>. 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42" name="Imagem 41" descr="831894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91407" y="3690962"/>
            <a:ext cx="1952625" cy="3238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03" name="Text Box 9"/>
          <p:cNvSpPr txBox="1">
            <a:spLocks noChangeArrowheads="1"/>
          </p:cNvSpPr>
          <p:nvPr/>
        </p:nvSpPr>
        <p:spPr bwMode="auto">
          <a:xfrm>
            <a:off x="6084888" y="3068638"/>
            <a:ext cx="295116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 i="1">
                <a:solidFill>
                  <a:srgbClr val="009900"/>
                </a:solidFill>
                <a:latin typeface="+mn-lt"/>
              </a:rPr>
              <a:t>Bergman et al., 2009</a:t>
            </a:r>
          </a:p>
        </p:txBody>
      </p:sp>
      <p:sp>
        <p:nvSpPr>
          <p:cNvPr id="4104" name="Text Box 10"/>
          <p:cNvSpPr txBox="1">
            <a:spLocks noChangeArrowheads="1"/>
          </p:cNvSpPr>
          <p:nvPr/>
        </p:nvSpPr>
        <p:spPr bwMode="auto">
          <a:xfrm>
            <a:off x="5003800" y="1354138"/>
            <a:ext cx="395922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t-BR" sz="1400" b="1" i="1" dirty="0">
                <a:solidFill>
                  <a:srgbClr val="009900"/>
                </a:solidFill>
                <a:latin typeface="+mn-lt"/>
              </a:rPr>
              <a:t>Maguire &amp; </a:t>
            </a:r>
            <a:r>
              <a:rPr lang="pt-BR" sz="1400" b="1" i="1" dirty="0" err="1">
                <a:solidFill>
                  <a:srgbClr val="009900"/>
                </a:solidFill>
                <a:latin typeface="+mn-lt"/>
              </a:rPr>
              <a:t>Cowan</a:t>
            </a:r>
            <a:r>
              <a:rPr lang="pt-BR" sz="1400" b="1" i="1" dirty="0">
                <a:solidFill>
                  <a:srgbClr val="009900"/>
                </a:solidFill>
                <a:latin typeface="+mn-lt"/>
              </a:rPr>
              <a:t>, 2002;</a:t>
            </a:r>
            <a:r>
              <a:rPr lang="en-US" sz="1400" dirty="0">
                <a:solidFill>
                  <a:srgbClr val="009900"/>
                </a:solidFill>
                <a:latin typeface="+mn-lt"/>
              </a:rPr>
              <a:t> </a:t>
            </a:r>
            <a:r>
              <a:rPr lang="en-US" sz="1400" b="1" i="1" dirty="0">
                <a:solidFill>
                  <a:srgbClr val="009900"/>
                </a:solidFill>
                <a:latin typeface="+mn-lt"/>
              </a:rPr>
              <a:t>Rude et al., 2009</a:t>
            </a:r>
          </a:p>
        </p:txBody>
      </p:sp>
      <p:sp>
        <p:nvSpPr>
          <p:cNvPr id="4105" name="CaixaDeTexto 4"/>
          <p:cNvSpPr txBox="1">
            <a:spLocks noChangeArrowheads="1"/>
          </p:cNvSpPr>
          <p:nvPr/>
        </p:nvSpPr>
        <p:spPr bwMode="auto">
          <a:xfrm>
            <a:off x="4067175" y="6461125"/>
            <a:ext cx="35766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pt-BR" sz="1400" b="1" i="1">
                <a:solidFill>
                  <a:srgbClr val="009900"/>
                </a:solidFill>
                <a:latin typeface="+mn-lt"/>
                <a:ea typeface="Meiryo" pitchFamily="34" charset="-128"/>
              </a:rPr>
              <a:t>Maguire &amp; Cowan, 2002; Tucker et al., 1999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ixaDeTexto 3"/>
          <p:cNvSpPr txBox="1">
            <a:spLocks noChangeArrowheads="1"/>
          </p:cNvSpPr>
          <p:nvPr/>
        </p:nvSpPr>
        <p:spPr bwMode="auto">
          <a:xfrm>
            <a:off x="251520" y="3212976"/>
            <a:ext cx="7200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TRAP Enzymatic Assay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1" name="Imagem 2" descr="Lb5eLb6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9344" y="742935"/>
            <a:ext cx="2710118" cy="2449343"/>
          </a:xfrm>
          <a:prstGeom prst="rect">
            <a:avLst/>
          </a:prstGeom>
        </p:spPr>
      </p:pic>
      <p:pic>
        <p:nvPicPr>
          <p:cNvPr id="12" name="Imagem 3" descr="resorption_Oc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51018" y="705594"/>
            <a:ext cx="2792982" cy="2449343"/>
          </a:xfrm>
          <a:prstGeom prst="rect">
            <a:avLst/>
          </a:prstGeom>
        </p:spPr>
      </p:pic>
      <p:pic>
        <p:nvPicPr>
          <p:cNvPr id="13" name="Imagem 4" descr="TRAP plastic Lb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10658" y="4017962"/>
            <a:ext cx="2763736" cy="2449343"/>
          </a:xfrm>
          <a:prstGeom prst="rect">
            <a:avLst/>
          </a:prstGeom>
        </p:spPr>
      </p:pic>
      <p:pic>
        <p:nvPicPr>
          <p:cNvPr id="14" name="Imagem 5" descr="TRAP_oc plastic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62426" y="4017962"/>
            <a:ext cx="2851474" cy="2449343"/>
          </a:xfrm>
          <a:prstGeom prst="rect">
            <a:avLst/>
          </a:prstGeom>
        </p:spPr>
      </p:pic>
      <p:sp>
        <p:nvSpPr>
          <p:cNvPr id="15" name="CaixaDeTexto 6"/>
          <p:cNvSpPr txBox="1"/>
          <p:nvPr/>
        </p:nvSpPr>
        <p:spPr>
          <a:xfrm>
            <a:off x="3092782" y="429532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A)</a:t>
            </a:r>
            <a:endParaRPr lang="pt-BR" dirty="0"/>
          </a:p>
        </p:txBody>
      </p:sp>
      <p:sp>
        <p:nvSpPr>
          <p:cNvPr id="16" name="CaixaDeTexto 7"/>
          <p:cNvSpPr txBox="1"/>
          <p:nvPr/>
        </p:nvSpPr>
        <p:spPr>
          <a:xfrm>
            <a:off x="3092782" y="3632100"/>
            <a:ext cx="378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C)</a:t>
            </a:r>
            <a:endParaRPr lang="pt-BR" dirty="0"/>
          </a:p>
        </p:txBody>
      </p:sp>
      <p:sp>
        <p:nvSpPr>
          <p:cNvPr id="17" name="CaixaDeTexto 8"/>
          <p:cNvSpPr txBox="1"/>
          <p:nvPr/>
        </p:nvSpPr>
        <p:spPr>
          <a:xfrm>
            <a:off x="6039374" y="429532"/>
            <a:ext cx="380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B)</a:t>
            </a:r>
            <a:endParaRPr lang="pt-BR" dirty="0"/>
          </a:p>
        </p:txBody>
      </p:sp>
      <p:sp>
        <p:nvSpPr>
          <p:cNvPr id="18" name="CaixaDeTexto 9"/>
          <p:cNvSpPr txBox="1"/>
          <p:nvPr/>
        </p:nvSpPr>
        <p:spPr>
          <a:xfrm>
            <a:off x="6062416" y="3572804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D)</a:t>
            </a:r>
            <a:endParaRPr lang="pt-BR" dirty="0"/>
          </a:p>
        </p:txBody>
      </p:sp>
      <p:sp>
        <p:nvSpPr>
          <p:cNvPr id="9" name="CaixaDeTexto 3"/>
          <p:cNvSpPr txBox="1">
            <a:spLocks noChangeArrowheads="1"/>
          </p:cNvSpPr>
          <p:nvPr/>
        </p:nvSpPr>
        <p:spPr bwMode="auto">
          <a:xfrm>
            <a:off x="251520" y="116632"/>
            <a:ext cx="72009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Resorption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Pit Assay</a:t>
            </a:r>
            <a:endParaRPr lang="pt-BR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Imagem 2" descr="Image_033796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5772" y="980728"/>
            <a:ext cx="2232496" cy="1656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5" descr="Image_036550.jpg"/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83569" y="669396"/>
            <a:ext cx="7888455" cy="58559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tângulo 6"/>
          <p:cNvSpPr/>
          <p:nvPr/>
        </p:nvSpPr>
        <p:spPr>
          <a:xfrm>
            <a:off x="611560" y="548680"/>
            <a:ext cx="8064896" cy="5976664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827584" y="52951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55576" y="1340768"/>
            <a:ext cx="7632848" cy="456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Mg deficiency promotes </a:t>
            </a:r>
            <a:r>
              <a:rPr lang="en-US" dirty="0" err="1" smtClean="0"/>
              <a:t>osteoclastogenesis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827584" y="2708920"/>
            <a:ext cx="7632848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Magnesium deficiency did not interfere on the viability and the proliferation rate of the precursors cells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827584" y="4437112"/>
            <a:ext cx="76328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During Mg deficiency the number of </a:t>
            </a:r>
            <a:r>
              <a:rPr lang="en-US" dirty="0" err="1" smtClean="0"/>
              <a:t>osteoclast</a:t>
            </a:r>
            <a:r>
              <a:rPr lang="en-US" dirty="0" smtClean="0"/>
              <a:t> is higher but they are less active.</a:t>
            </a:r>
            <a:endParaRPr lang="pt-B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1115616" y="2420888"/>
            <a:ext cx="6984776" cy="1728192"/>
          </a:xfrm>
          <a:prstGeom prst="roundRect">
            <a:avLst/>
          </a:prstGeom>
          <a:solidFill>
            <a:srgbClr val="006699"/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1835150" y="2463800"/>
            <a:ext cx="5257800" cy="1470025"/>
          </a:xfrm>
          <a:prstGeom prst="rect">
            <a:avLst/>
          </a:prstGeom>
          <a:noFill/>
          <a:ln w="25400">
            <a:noFill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 Vivo study</a:t>
            </a:r>
            <a:endParaRPr lang="pt-BR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" name="CaixaDeTexto 2"/>
          <p:cNvSpPr txBox="1"/>
          <p:nvPr/>
        </p:nvSpPr>
        <p:spPr>
          <a:xfrm>
            <a:off x="395536" y="4539992"/>
            <a:ext cx="8496944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smtClean="0"/>
              <a:t>Aim:</a:t>
            </a:r>
          </a:p>
          <a:p>
            <a:pPr algn="just">
              <a:lnSpc>
                <a:spcPct val="150000"/>
              </a:lnSpc>
            </a:pPr>
            <a:r>
              <a:rPr lang="en-US" sz="2000" dirty="0" smtClean="0"/>
              <a:t>To </a:t>
            </a:r>
            <a:r>
              <a:rPr lang="en-US" sz="2000" dirty="0"/>
              <a:t>evaluate </a:t>
            </a:r>
            <a:r>
              <a:rPr lang="x-none" sz="2000" dirty="0" smtClean="0"/>
              <a:t>the relevant role played by magnesium in the inflamatory process and bone metabolism.</a:t>
            </a:r>
            <a:endParaRPr lang="pt-BR" sz="2000" dirty="0"/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225334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5720" y="-381016"/>
            <a:ext cx="8229600" cy="1524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Periodontal disease</a:t>
            </a:r>
            <a:endParaRPr lang="pt-BR" sz="4000" dirty="0">
              <a:solidFill>
                <a:srgbClr val="C0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57158" y="1052736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accent1"/>
                </a:solidFill>
              </a:rPr>
              <a:t>Definition</a:t>
            </a:r>
            <a:endParaRPr lang="pt-BR" sz="2400" b="1" i="1" dirty="0">
              <a:solidFill>
                <a:schemeClr val="accent1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14314" y="1628800"/>
            <a:ext cx="8786842" cy="2723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/>
              <a:t>Periodontitis is a multifactorial inflammatory disease initiated and maintained by microorganisms of the dental biofilm, which affects the supporting structures of the teeth. In spite of its </a:t>
            </a:r>
            <a:r>
              <a:rPr lang="en-US" sz="1900" dirty="0" err="1" smtClean="0"/>
              <a:t>infectiuos</a:t>
            </a:r>
            <a:r>
              <a:rPr lang="en-US" sz="1900" dirty="0" smtClean="0"/>
              <a:t> nature, behavioral, genetic and host-related factors ultimately determine the severity, </a:t>
            </a:r>
            <a:r>
              <a:rPr lang="en-US" sz="1900" dirty="0" err="1" smtClean="0"/>
              <a:t>suceptibility</a:t>
            </a:r>
            <a:r>
              <a:rPr lang="en-US" sz="1900" dirty="0" smtClean="0"/>
              <a:t> and progression of the disease.</a:t>
            </a:r>
          </a:p>
          <a:p>
            <a:pPr algn="just">
              <a:lnSpc>
                <a:spcPct val="150000"/>
              </a:lnSpc>
            </a:pPr>
            <a:endParaRPr lang="en-US" sz="1900" dirty="0" smtClean="0"/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894022" y="5572140"/>
            <a:ext cx="396399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B050"/>
                </a:solidFill>
                <a:latin typeface="Monotype Corsiva" pitchFamily="66" charset="0"/>
              </a:rPr>
              <a:t>Meisel</a:t>
            </a:r>
            <a:r>
              <a:rPr lang="en-US" dirty="0" smtClean="0">
                <a:solidFill>
                  <a:srgbClr val="00B050"/>
                </a:solidFill>
                <a:latin typeface="Monotype Corsiva" pitchFamily="66" charset="0"/>
              </a:rPr>
              <a:t> et al., 2005</a:t>
            </a:r>
            <a:endParaRPr lang="pt-BR" dirty="0">
              <a:solidFill>
                <a:srgbClr val="00B050"/>
              </a:solidFill>
              <a:latin typeface="Monotype Corsiva" pitchFamily="66" charset="0"/>
            </a:endParaRPr>
          </a:p>
        </p:txBody>
      </p:sp>
      <p:pic>
        <p:nvPicPr>
          <p:cNvPr id="6" name="Picture 9" descr="gum_periodontics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7984" y="4180840"/>
            <a:ext cx="2286016" cy="2677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ixaDeTexto 8"/>
          <p:cNvSpPr txBox="1"/>
          <p:nvPr/>
        </p:nvSpPr>
        <p:spPr>
          <a:xfrm>
            <a:off x="214282" y="4286256"/>
            <a:ext cx="664373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sz="1900" dirty="0" smtClean="0"/>
              <a:t>In industrialized countries, it is estimated that from 30 to 50% of adult population suffers from some form of periodontal disease. </a:t>
            </a:r>
            <a:endParaRPr lang="pt-BR" sz="1900" dirty="0"/>
          </a:p>
        </p:txBody>
      </p:sp>
      <p:sp>
        <p:nvSpPr>
          <p:cNvPr id="10" name="Retângulo 9"/>
          <p:cNvSpPr/>
          <p:nvPr/>
        </p:nvSpPr>
        <p:spPr>
          <a:xfrm>
            <a:off x="5724128" y="3779748"/>
            <a:ext cx="3353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00B050"/>
                </a:solidFill>
                <a:latin typeface="Monotype Corsiva" pitchFamily="66" charset="0"/>
              </a:rPr>
              <a:t>Kinane</a:t>
            </a:r>
            <a:r>
              <a:rPr lang="en-US" dirty="0" smtClean="0">
                <a:solidFill>
                  <a:srgbClr val="00B050"/>
                </a:solidFill>
                <a:latin typeface="Monotype Corsiva" pitchFamily="66" charset="0"/>
              </a:rPr>
              <a:t> et al., 2007; </a:t>
            </a:r>
            <a:r>
              <a:rPr lang="en-US" dirty="0" err="1" smtClean="0">
                <a:solidFill>
                  <a:srgbClr val="00B050"/>
                </a:solidFill>
                <a:latin typeface="Monotype Corsiva" pitchFamily="66" charset="0"/>
              </a:rPr>
              <a:t>Meisel</a:t>
            </a:r>
            <a:r>
              <a:rPr lang="en-US" dirty="0" smtClean="0">
                <a:solidFill>
                  <a:srgbClr val="00B050"/>
                </a:solidFill>
                <a:latin typeface="Monotype Corsiva" pitchFamily="66" charset="0"/>
              </a:rPr>
              <a:t> et al., 2005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86245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3214678" y="1205492"/>
            <a:ext cx="1428760" cy="11430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i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Holtzman</a:t>
            </a:r>
            <a:r>
              <a:rPr lang="en-US" sz="1600" b="1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rats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180g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(n=30)</a:t>
            </a:r>
            <a:endParaRPr lang="pt-BR" sz="1200" dirty="0">
              <a:solidFill>
                <a:schemeClr val="tx1"/>
              </a:solidFill>
              <a:latin typeface="Arial Rounded MT Bold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5036346" y="1196562"/>
            <a:ext cx="3500462" cy="4375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CTL: </a:t>
            </a: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Standard Mg content (n=15)</a:t>
            </a:r>
          </a:p>
        </p:txBody>
      </p:sp>
      <p:sp>
        <p:nvSpPr>
          <p:cNvPr id="5" name="Retângulo 4"/>
          <p:cNvSpPr/>
          <p:nvPr/>
        </p:nvSpPr>
        <p:spPr>
          <a:xfrm>
            <a:off x="5036346" y="1919872"/>
            <a:ext cx="3500462" cy="43755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Mg: </a:t>
            </a: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90% of Mg reduction</a:t>
            </a:r>
            <a:r>
              <a:rPr lang="en-US" sz="1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(n=15)</a:t>
            </a:r>
            <a:endParaRPr lang="pt-BR" sz="1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251" name="Text Box 23"/>
          <p:cNvSpPr txBox="1">
            <a:spLocks noChangeArrowheads="1"/>
          </p:cNvSpPr>
          <p:nvPr/>
        </p:nvSpPr>
        <p:spPr bwMode="auto">
          <a:xfrm>
            <a:off x="4786313" y="447675"/>
            <a:ext cx="43576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pt-BR" sz="1600">
                <a:solidFill>
                  <a:srgbClr val="C00000"/>
                </a:solidFill>
                <a:latin typeface="Arial Rounded MT Bold" pitchFamily="34" charset="0"/>
              </a:rPr>
              <a:t>CEEA – 20/2006</a:t>
            </a:r>
          </a:p>
        </p:txBody>
      </p:sp>
      <p:graphicFrame>
        <p:nvGraphicFramePr>
          <p:cNvPr id="7" name="Group 189"/>
          <p:cNvGraphicFramePr>
            <a:graphicFrameLocks/>
          </p:cNvGraphicFramePr>
          <p:nvPr/>
        </p:nvGraphicFramePr>
        <p:xfrm>
          <a:off x="1785938" y="3071813"/>
          <a:ext cx="5214937" cy="3703635"/>
        </p:xfrm>
        <a:graphic>
          <a:graphicData uri="http://schemas.openxmlformats.org/drawingml/2006/table">
            <a:tbl>
              <a:tblPr/>
              <a:tblGrid>
                <a:gridCol w="3401046"/>
                <a:gridCol w="1813891"/>
              </a:tblGrid>
              <a:tr h="576680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INGREDIENTS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AIN – 93 M (g/kg </a:t>
                      </a:r>
                      <a:r>
                        <a:rPr kumimoji="0" lang="pt-B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diet</a:t>
                      </a: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743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Cornstarch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465.69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855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Casein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(&gt;85%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protein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140.00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177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Dexistrinized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cornstarch</a:t>
                      </a:r>
                      <a:r>
                        <a:rPr kumimoji="0" lang="pt-BR" sz="120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(90-94% </a:t>
                      </a:r>
                      <a:r>
                        <a:rPr kumimoji="0" lang="pt-BR" sz="1200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tetrasaccharides</a:t>
                      </a:r>
                      <a:r>
                        <a:rPr kumimoji="0" lang="pt-BR" sz="120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)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155.00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3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Sucrose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100.00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55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Soybean oil (no additives)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40.00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743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Fiber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50.00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86941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Mineral Mix (AIN-93G-MX)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35.00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9999"/>
                    </a:solidFill>
                  </a:tcPr>
                </a:tc>
              </a:tr>
              <a:tr h="31633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Vitamin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Mix(AIN-93-VX) 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10.00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74343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L-Cystine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1.80</a:t>
                      </a:r>
                      <a:endParaRPr kumimoji="0" lang="pt-B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Choline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Bitartrate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(41.1%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choline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2.50</a:t>
                      </a: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268745">
                <a:tc>
                  <a:txBody>
                    <a:bodyPr/>
                    <a:lstStyle/>
                    <a:p>
                      <a:pPr marL="0" marR="0" lvl="0" indent="0" algn="l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kern="1200" baseline="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Tert-butylhydroquinone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0.014</a:t>
                      </a: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marL="80617" marR="80617" marT="40312" marB="40312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</a:tbl>
          </a:graphicData>
        </a:graphic>
      </p:graphicFrame>
      <p:sp>
        <p:nvSpPr>
          <p:cNvPr id="10293" name="CaixaDeTexto 4"/>
          <p:cNvSpPr txBox="1">
            <a:spLocks noChangeArrowheads="1"/>
          </p:cNvSpPr>
          <p:nvPr/>
        </p:nvSpPr>
        <p:spPr bwMode="auto">
          <a:xfrm>
            <a:off x="7215188" y="6469063"/>
            <a:ext cx="25003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000" b="1" i="1">
                <a:solidFill>
                  <a:srgbClr val="009900"/>
                </a:solidFill>
                <a:latin typeface="Meiryo" pitchFamily="34" charset="-128"/>
                <a:ea typeface="Meiryo" pitchFamily="34" charset="-128"/>
                <a:cs typeface="Meiryo" pitchFamily="34" charset="-128"/>
              </a:rPr>
              <a:t>Reeves, 1997</a:t>
            </a:r>
            <a:endParaRPr lang="pt-BR" altLang="pt-BR" sz="1000" b="1" i="1">
              <a:solidFill>
                <a:srgbClr val="009900"/>
              </a:solidFill>
              <a:latin typeface="Meiryo" pitchFamily="34" charset="-128"/>
              <a:ea typeface="Meiryo" pitchFamily="34" charset="-128"/>
              <a:cs typeface="Meiryo" pitchFamily="34" charset="-128"/>
            </a:endParaRPr>
          </a:p>
        </p:txBody>
      </p:sp>
      <p:sp>
        <p:nvSpPr>
          <p:cNvPr id="10294" name="CaixaDeTexto 12"/>
          <p:cNvSpPr txBox="1">
            <a:spLocks noChangeArrowheads="1"/>
          </p:cNvSpPr>
          <p:nvPr/>
        </p:nvSpPr>
        <p:spPr bwMode="auto">
          <a:xfrm>
            <a:off x="642938" y="2690813"/>
            <a:ext cx="19288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800" b="1">
                <a:solidFill>
                  <a:srgbClr val="C00000"/>
                </a:solidFill>
                <a:latin typeface="Calibri" pitchFamily="34" charset="0"/>
              </a:rPr>
              <a:t>Diet</a:t>
            </a:r>
            <a:endParaRPr lang="pt-BR" altLang="pt-BR" sz="2800" b="1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0295" name="Picture 13" descr="ratobom.png"/>
          <p:cNvPicPr>
            <a:picLocks noChangeAspect="1"/>
          </p:cNvPicPr>
          <p:nvPr/>
        </p:nvPicPr>
        <p:blipFill>
          <a:blip r:embed="rId2">
            <a:lum bright="-10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87"/>
          <a:stretch>
            <a:fillRect/>
          </a:stretch>
        </p:blipFill>
        <p:spPr bwMode="auto">
          <a:xfrm>
            <a:off x="323850" y="1052513"/>
            <a:ext cx="2105025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447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graphicFrame>
        <p:nvGraphicFramePr>
          <p:cNvPr id="5" name="Group 587"/>
          <p:cNvGraphicFramePr>
            <a:graphicFrameLocks/>
          </p:cNvGraphicFramePr>
          <p:nvPr/>
        </p:nvGraphicFramePr>
        <p:xfrm>
          <a:off x="323850" y="500042"/>
          <a:ext cx="8496300" cy="6035040"/>
        </p:xfrm>
        <a:graphic>
          <a:graphicData uri="http://schemas.openxmlformats.org/drawingml/2006/table">
            <a:tbl>
              <a:tblPr/>
              <a:tblGrid>
                <a:gridCol w="5132388"/>
                <a:gridCol w="1219200"/>
                <a:gridCol w="1117600"/>
                <a:gridCol w="1027112"/>
              </a:tblGrid>
              <a:tr h="22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INGREDIENT (g ou </a:t>
                      </a:r>
                      <a:r>
                        <a:rPr kumimoji="0" lang="pt-B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/kg)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CONTROL 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Mg 1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 2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Carbonato de cálcio anidro (40.04% Ca)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357.00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357.00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357.00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22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Fosfato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de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potássio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monobásico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(22.76% P, 28.73% K)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250.00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250.00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250.00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Citrato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de potássio,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tripotássico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monohidratado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(36.16% K)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28.00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Cloreto de sódio (39.34% Na, 60.66% CI)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74.00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74.00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74.00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Sulfato de potássio (44.87% K, 18.39% S)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46.60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46.60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46.60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Oxido de magnésio (60.32%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24.00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6.00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2.40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Citrato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férrico (16.5% Fe)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6.06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6.06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6.06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Carbonato de Zinco (52.14% Zn)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1.65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1.65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1.65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Metassilicato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de sódio 9H</a:t>
                      </a:r>
                      <a:r>
                        <a:rPr kumimoji="0" lang="pt-BR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 (9.88% Si)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1.45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1.45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1.45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Carbonato de manganês (47.79% Mn)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0.63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0.63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0.63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Carbonato cúprico (57.47% Cu)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0.30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Sulfato de cromo potássio 12H</a:t>
                      </a:r>
                      <a:r>
                        <a:rPr kumimoji="0" lang="pt-BR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 (10.42% Cr)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0.275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0.275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0.275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Ácido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Bórico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(17.5% B), 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81.5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81.5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81.5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Fluoreto de sódio (45.24% F), </a:t>
                      </a:r>
                      <a:r>
                        <a:rPr kumimoji="0" lang="pt-BR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63.5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63.5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63.5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Carbonato de níquel (45% </a:t>
                      </a: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Ni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), </a:t>
                      </a:r>
                      <a:r>
                        <a:rPr kumimoji="0" lang="pt-BR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31.8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31.8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31.8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Cloreto de lítio (16.38% Li), </a:t>
                      </a:r>
                      <a:r>
                        <a:rPr kumimoji="0" lang="it-IT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17.4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17.4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17.4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Selenato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de sódio anidro (41.79% Se), </a:t>
                      </a:r>
                      <a:r>
                        <a:rPr kumimoji="0" lang="pt-BR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10.25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n-NO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Iodato de potássio (59.3% I), </a:t>
                      </a:r>
                      <a:r>
                        <a:rPr kumimoji="0" lang="nn-NO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nn-NO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10.0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Paramolibdato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 de amônio 4H</a:t>
                      </a:r>
                      <a:r>
                        <a:rPr kumimoji="0" lang="pt-BR" sz="12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</a:t>
                      </a: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O (54.34% Mo), </a:t>
                      </a:r>
                      <a:r>
                        <a:rPr kumimoji="0" lang="pt-BR" sz="12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7.95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7.95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7.95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nl-N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Vanadato de amônio (43.55% V), </a:t>
                      </a:r>
                      <a:r>
                        <a:rPr kumimoji="0" lang="nl-NL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mg</a:t>
                      </a:r>
                      <a:endParaRPr kumimoji="0" lang="nl-NL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6.6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20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Sacarose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209.806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209.806</a:t>
                      </a: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209.806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b" horzOverflow="overflow">
                    <a:lnL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" name="Text Box 190"/>
          <p:cNvSpPr txBox="1">
            <a:spLocks noChangeArrowheads="1"/>
          </p:cNvSpPr>
          <p:nvPr/>
        </p:nvSpPr>
        <p:spPr bwMode="auto">
          <a:xfrm>
            <a:off x="250825" y="142852"/>
            <a:ext cx="84978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Tabela </a:t>
            </a:r>
            <a:r>
              <a:rPr lang="pt-B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</a:rPr>
              <a:t>2: Mineral mix (A</a:t>
            </a:r>
            <a:r>
              <a:rPr lang="pt-BR" dirty="0" smtClean="0">
                <a:latin typeface="Arial Rounded MT Bold" pitchFamily="34" charset="0"/>
              </a:rPr>
              <a:t>IN </a:t>
            </a:r>
            <a:r>
              <a:rPr lang="pt-BR" dirty="0">
                <a:latin typeface="Arial Rounded MT Bold" pitchFamily="34" charset="0"/>
              </a:rPr>
              <a:t>– </a:t>
            </a:r>
            <a:r>
              <a:rPr lang="pt-BR" dirty="0" smtClean="0">
                <a:latin typeface="Arial Rounded MT Bold" pitchFamily="34" charset="0"/>
              </a:rPr>
              <a:t>93M – MX) </a:t>
            </a:r>
            <a:endParaRPr lang="pt-BR" dirty="0">
              <a:latin typeface="Arial Rounded MT Bold" pitchFamily="34" charset="0"/>
            </a:endParaRPr>
          </a:p>
        </p:txBody>
      </p:sp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7215223" y="6581025"/>
            <a:ext cx="250031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000" b="1" i="1" dirty="0">
                <a:solidFill>
                  <a:srgbClr val="009900"/>
                </a:solidFill>
                <a:latin typeface="Meiryo" pitchFamily="34" charset="-128"/>
                <a:ea typeface="Meiryo" pitchFamily="34" charset="-128"/>
              </a:rPr>
              <a:t>Reeves, 1997</a:t>
            </a:r>
            <a:endParaRPr lang="pt-BR" sz="1000" b="1" i="1" dirty="0">
              <a:solidFill>
                <a:srgbClr val="009900"/>
              </a:solidFill>
              <a:latin typeface="Meiryo" pitchFamily="34" charset="-128"/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19071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556192"/>
            <a:ext cx="145013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Split mouth</a:t>
            </a:r>
          </a:p>
          <a:p>
            <a:r>
              <a:rPr lang="en-US" sz="1600" b="1" dirty="0"/>
              <a:t>s</a:t>
            </a:r>
            <a:r>
              <a:rPr lang="en-US" sz="1600" b="1" dirty="0" smtClean="0"/>
              <a:t>tudy design </a:t>
            </a:r>
            <a:endParaRPr lang="en-US" sz="1600" b="1" dirty="0"/>
          </a:p>
        </p:txBody>
      </p:sp>
      <p:cxnSp>
        <p:nvCxnSpPr>
          <p:cNvPr id="2" name="Conector de seta reta 1"/>
          <p:cNvCxnSpPr/>
          <p:nvPr/>
        </p:nvCxnSpPr>
        <p:spPr>
          <a:xfrm>
            <a:off x="900113" y="4437063"/>
            <a:ext cx="7343775" cy="1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ector reto 2"/>
          <p:cNvCxnSpPr/>
          <p:nvPr/>
        </p:nvCxnSpPr>
        <p:spPr>
          <a:xfrm rot="5400000">
            <a:off x="1404937" y="44370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to 4"/>
          <p:cNvCxnSpPr/>
          <p:nvPr/>
        </p:nvCxnSpPr>
        <p:spPr>
          <a:xfrm rot="5400000">
            <a:off x="5724525" y="44370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69" name="CaixaDeTexto 11"/>
          <p:cNvSpPr txBox="1">
            <a:spLocks noChangeArrowheads="1"/>
          </p:cNvSpPr>
          <p:nvPr/>
        </p:nvSpPr>
        <p:spPr bwMode="auto">
          <a:xfrm>
            <a:off x="900113" y="260648"/>
            <a:ext cx="37449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800" b="1" i="1" dirty="0">
                <a:solidFill>
                  <a:srgbClr val="C00000"/>
                </a:solidFill>
                <a:latin typeface="Calibri" pitchFamily="34" charset="0"/>
              </a:rPr>
              <a:t>Study design</a:t>
            </a:r>
            <a:endParaRPr lang="pt-BR" altLang="pt-BR" sz="2800" b="1" i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11270" name="CaixaDeTexto 13"/>
          <p:cNvSpPr txBox="1">
            <a:spLocks noChangeArrowheads="1"/>
          </p:cNvSpPr>
          <p:nvPr/>
        </p:nvSpPr>
        <p:spPr bwMode="auto">
          <a:xfrm>
            <a:off x="5867400" y="357346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>
                <a:latin typeface="Calibri" pitchFamily="34" charset="0"/>
              </a:rPr>
              <a:t>90</a:t>
            </a:r>
            <a:endParaRPr lang="pt-BR" altLang="pt-BR" sz="2000" b="1">
              <a:latin typeface="Calibri" pitchFamily="34" charset="0"/>
            </a:endParaRPr>
          </a:p>
        </p:txBody>
      </p:sp>
      <p:sp>
        <p:nvSpPr>
          <p:cNvPr id="11271" name="CaixaDeTexto 15"/>
          <p:cNvSpPr txBox="1">
            <a:spLocks noChangeArrowheads="1"/>
          </p:cNvSpPr>
          <p:nvPr/>
        </p:nvSpPr>
        <p:spPr bwMode="auto">
          <a:xfrm>
            <a:off x="1547813" y="357346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>
                <a:latin typeface="Calibri" pitchFamily="34" charset="0"/>
              </a:rPr>
              <a:t>0</a:t>
            </a:r>
            <a:endParaRPr lang="pt-BR" altLang="pt-BR" sz="2000" b="1">
              <a:latin typeface="Calibri" pitchFamily="34" charset="0"/>
            </a:endParaRPr>
          </a:p>
        </p:txBody>
      </p:sp>
      <p:sp>
        <p:nvSpPr>
          <p:cNvPr id="11272" name="CaixaDeTexto 16"/>
          <p:cNvSpPr txBox="1">
            <a:spLocks noChangeArrowheads="1"/>
          </p:cNvSpPr>
          <p:nvPr/>
        </p:nvSpPr>
        <p:spPr bwMode="auto">
          <a:xfrm>
            <a:off x="323850" y="3922713"/>
            <a:ext cx="16557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>
                <a:latin typeface="Calibri" pitchFamily="34" charset="0"/>
              </a:rPr>
              <a:t>Day</a:t>
            </a:r>
            <a:endParaRPr lang="pt-BR" altLang="pt-BR">
              <a:latin typeface="Calibri" pitchFamily="34" charset="0"/>
            </a:endParaRPr>
          </a:p>
        </p:txBody>
      </p:sp>
      <p:sp>
        <p:nvSpPr>
          <p:cNvPr id="11273" name="CaixaDeTexto 17"/>
          <p:cNvSpPr txBox="1">
            <a:spLocks noChangeArrowheads="1"/>
          </p:cNvSpPr>
          <p:nvPr/>
        </p:nvSpPr>
        <p:spPr bwMode="auto">
          <a:xfrm>
            <a:off x="107950" y="4508500"/>
            <a:ext cx="1655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>
                <a:latin typeface="Calibri" pitchFamily="34" charset="0"/>
              </a:rPr>
              <a:t>Procedure</a:t>
            </a:r>
          </a:p>
        </p:txBody>
      </p:sp>
      <p:sp>
        <p:nvSpPr>
          <p:cNvPr id="11274" name="CaixaDeTexto 18"/>
          <p:cNvSpPr txBox="1">
            <a:spLocks noChangeArrowheads="1"/>
          </p:cNvSpPr>
          <p:nvPr/>
        </p:nvSpPr>
        <p:spPr bwMode="auto">
          <a:xfrm>
            <a:off x="323850" y="4868863"/>
            <a:ext cx="2447925" cy="423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pt-BR" sz="1600">
                <a:latin typeface="Calibri" pitchFamily="34" charset="0"/>
              </a:rPr>
              <a:t>Diet with reduction of Mg</a:t>
            </a:r>
            <a:endParaRPr lang="pt-BR" altLang="pt-BR" sz="1600">
              <a:latin typeface="Calibri" pitchFamily="34" charset="0"/>
            </a:endParaRPr>
          </a:p>
        </p:txBody>
      </p:sp>
      <p:sp>
        <p:nvSpPr>
          <p:cNvPr id="11275" name="CaixaDeTexto 20"/>
          <p:cNvSpPr txBox="1">
            <a:spLocks noChangeArrowheads="1"/>
          </p:cNvSpPr>
          <p:nvPr/>
        </p:nvSpPr>
        <p:spPr bwMode="auto">
          <a:xfrm>
            <a:off x="5435600" y="4868863"/>
            <a:ext cx="1223963" cy="4619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>
                <a:latin typeface="Calibri" pitchFamily="34" charset="0"/>
              </a:rPr>
              <a:t>Sacrifice</a:t>
            </a:r>
            <a:endParaRPr lang="pt-BR" altLang="pt-BR" sz="1600">
              <a:latin typeface="Calibri" pitchFamily="34" charset="0"/>
            </a:endParaRPr>
          </a:p>
        </p:txBody>
      </p:sp>
      <p:sp>
        <p:nvSpPr>
          <p:cNvPr id="11276" name="CaixaDeTexto 22"/>
          <p:cNvSpPr txBox="1">
            <a:spLocks noChangeArrowheads="1"/>
          </p:cNvSpPr>
          <p:nvPr/>
        </p:nvSpPr>
        <p:spPr bwMode="auto">
          <a:xfrm>
            <a:off x="323553" y="908720"/>
            <a:ext cx="2808287" cy="1338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pt-BR" b="1" dirty="0">
                <a:latin typeface="Calibri" pitchFamily="34" charset="0"/>
              </a:rPr>
              <a:t>Groups: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dirty="0">
                <a:latin typeface="Calibri" pitchFamily="34" charset="0"/>
              </a:rPr>
              <a:t>CTL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dirty="0">
                <a:latin typeface="Calibri" pitchFamily="34" charset="0"/>
              </a:rPr>
              <a:t>10% Mg</a:t>
            </a:r>
          </a:p>
        </p:txBody>
      </p:sp>
      <p:sp>
        <p:nvSpPr>
          <p:cNvPr id="11277" name="CaixaDeTexto 20"/>
          <p:cNvSpPr txBox="1">
            <a:spLocks noChangeArrowheads="1"/>
          </p:cNvSpPr>
          <p:nvPr/>
        </p:nvSpPr>
        <p:spPr bwMode="auto">
          <a:xfrm>
            <a:off x="4138613" y="2782888"/>
            <a:ext cx="28813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sp>
        <p:nvSpPr>
          <p:cNvPr id="11278" name="CaixaDeTexto 15"/>
          <p:cNvSpPr txBox="1">
            <a:spLocks noChangeArrowheads="1"/>
          </p:cNvSpPr>
          <p:nvPr/>
        </p:nvSpPr>
        <p:spPr bwMode="auto">
          <a:xfrm>
            <a:off x="5763443" y="1086455"/>
            <a:ext cx="3921125" cy="2492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300000"/>
              </a:lnSpc>
              <a:buFont typeface="Arial" charset="0"/>
              <a:buChar char="•"/>
            </a:pPr>
            <a:r>
              <a:rPr lang="en-US" altLang="pt-BR" b="1" dirty="0">
                <a:latin typeface="Calibri" pitchFamily="34" charset="0"/>
              </a:rPr>
              <a:t>Serum levels</a:t>
            </a:r>
          </a:p>
          <a:p>
            <a:pPr eaLnBrk="1" hangingPunct="1">
              <a:lnSpc>
                <a:spcPct val="300000"/>
              </a:lnSpc>
              <a:buFont typeface="Arial" charset="0"/>
              <a:buChar char="•"/>
            </a:pPr>
            <a:r>
              <a:rPr lang="en-US" altLang="pt-BR" b="1" dirty="0" err="1" smtClean="0">
                <a:latin typeface="Calibri" pitchFamily="34" charset="0"/>
              </a:rPr>
              <a:t>MicroCT</a:t>
            </a:r>
            <a:r>
              <a:rPr lang="en-US" altLang="pt-BR" b="1" dirty="0" smtClean="0">
                <a:latin typeface="Calibri" pitchFamily="34" charset="0"/>
              </a:rPr>
              <a:t> </a:t>
            </a:r>
          </a:p>
          <a:p>
            <a:pPr eaLnBrk="1" hangingPunct="1">
              <a:lnSpc>
                <a:spcPct val="300000"/>
              </a:lnSpc>
              <a:buFont typeface="Arial" charset="0"/>
              <a:buChar char="•"/>
            </a:pPr>
            <a:r>
              <a:rPr lang="en-US" altLang="pt-BR" b="1" dirty="0" smtClean="0">
                <a:latin typeface="Calibri" pitchFamily="34" charset="0"/>
              </a:rPr>
              <a:t>Immunohistochemistry</a:t>
            </a:r>
            <a:endParaRPr lang="en-US" altLang="pt-BR" b="1" dirty="0">
              <a:latin typeface="Calibri" pitchFamily="34" charset="0"/>
            </a:endParaRPr>
          </a:p>
        </p:txBody>
      </p:sp>
      <p:sp>
        <p:nvSpPr>
          <p:cNvPr id="19" name="Chave esquerda 18"/>
          <p:cNvSpPr/>
          <p:nvPr/>
        </p:nvSpPr>
        <p:spPr>
          <a:xfrm>
            <a:off x="7548934" y="1327755"/>
            <a:ext cx="85725" cy="6429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280" name="CaixaDeTexto 18"/>
          <p:cNvSpPr txBox="1">
            <a:spLocks noChangeArrowheads="1"/>
          </p:cNvSpPr>
          <p:nvPr/>
        </p:nvSpPr>
        <p:spPr bwMode="auto">
          <a:xfrm>
            <a:off x="7620371" y="1229330"/>
            <a:ext cx="220821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>
                <a:latin typeface="Calibri" pitchFamily="34" charset="0"/>
              </a:rPr>
              <a:t>Magnesium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>
                <a:latin typeface="Calibri" pitchFamily="34" charset="0"/>
              </a:rPr>
              <a:t>Calcium</a:t>
            </a:r>
            <a:endParaRPr lang="pt-BR" altLang="pt-BR" sz="1600">
              <a:latin typeface="Calibri" pitchFamily="34" charset="0"/>
            </a:endParaRPr>
          </a:p>
        </p:txBody>
      </p:sp>
      <p:sp>
        <p:nvSpPr>
          <p:cNvPr id="21" name="Chave esquerda 20"/>
          <p:cNvSpPr/>
          <p:nvPr/>
        </p:nvSpPr>
        <p:spPr>
          <a:xfrm>
            <a:off x="6995144" y="2210405"/>
            <a:ext cx="85725" cy="6429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282" name="CaixaDeTexto 18"/>
          <p:cNvSpPr txBox="1">
            <a:spLocks noChangeArrowheads="1"/>
          </p:cNvSpPr>
          <p:nvPr/>
        </p:nvSpPr>
        <p:spPr bwMode="auto">
          <a:xfrm>
            <a:off x="7139606" y="2165955"/>
            <a:ext cx="2208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 dirty="0">
                <a:latin typeface="Calibri" pitchFamily="34" charset="0"/>
              </a:rPr>
              <a:t>Lumbar Vertebra </a:t>
            </a: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 dirty="0" smtClean="0">
                <a:latin typeface="Calibri" pitchFamily="34" charset="0"/>
              </a:rPr>
              <a:t>Mandible </a:t>
            </a:r>
            <a:endParaRPr lang="pt-BR" altLang="pt-BR" sz="1600" dirty="0">
              <a:latin typeface="Calibri" pitchFamily="34" charset="0"/>
            </a:endParaRPr>
          </a:p>
        </p:txBody>
      </p:sp>
      <p:sp>
        <p:nvSpPr>
          <p:cNvPr id="24" name="CaixaDeTexto 23"/>
          <p:cNvSpPr txBox="1"/>
          <p:nvPr/>
        </p:nvSpPr>
        <p:spPr>
          <a:xfrm>
            <a:off x="5699000" y="654655"/>
            <a:ext cx="3168650" cy="46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Analyzed Parameters</a:t>
            </a:r>
            <a:endParaRPr lang="pt-BR" sz="24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1284" name="Retângulo 16"/>
          <p:cNvSpPr>
            <a:spLocks noChangeArrowheads="1"/>
          </p:cNvSpPr>
          <p:nvPr/>
        </p:nvSpPr>
        <p:spPr bwMode="auto">
          <a:xfrm>
            <a:off x="468313" y="6381750"/>
            <a:ext cx="16113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>
                <a:solidFill>
                  <a:srgbClr val="00B050"/>
                </a:solidFill>
                <a:latin typeface="Calibri" pitchFamily="34" charset="0"/>
              </a:rPr>
              <a:t>(Belluci et al. 2010)</a:t>
            </a:r>
            <a:endParaRPr lang="pt-BR" altLang="pt-BR" sz="1400" b="1" i="1">
              <a:solidFill>
                <a:srgbClr val="00B050"/>
              </a:solidFill>
              <a:latin typeface="Book Antiqua" pitchFamily="18" charset="0"/>
            </a:endParaRPr>
          </a:p>
        </p:txBody>
      </p:sp>
      <p:cxnSp>
        <p:nvCxnSpPr>
          <p:cNvPr id="23" name="Conector reto 22"/>
          <p:cNvCxnSpPr/>
          <p:nvPr/>
        </p:nvCxnSpPr>
        <p:spPr>
          <a:xfrm rot="5400000">
            <a:off x="3708400" y="44370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86" name="CaixaDeTexto 13"/>
          <p:cNvSpPr txBox="1">
            <a:spLocks noChangeArrowheads="1"/>
          </p:cNvSpPr>
          <p:nvPr/>
        </p:nvSpPr>
        <p:spPr bwMode="auto">
          <a:xfrm>
            <a:off x="3851275" y="3573463"/>
            <a:ext cx="720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2000" b="1">
                <a:latin typeface="Calibri" pitchFamily="34" charset="0"/>
              </a:rPr>
              <a:t>60</a:t>
            </a:r>
            <a:endParaRPr lang="pt-BR" altLang="pt-BR" sz="2000" b="1">
              <a:latin typeface="Calibri" pitchFamily="34" charset="0"/>
            </a:endParaRPr>
          </a:p>
        </p:txBody>
      </p:sp>
      <p:sp>
        <p:nvSpPr>
          <p:cNvPr id="11287" name="CaixaDeTexto 20"/>
          <p:cNvSpPr txBox="1">
            <a:spLocks noChangeArrowheads="1"/>
          </p:cNvSpPr>
          <p:nvPr/>
        </p:nvSpPr>
        <p:spPr bwMode="auto">
          <a:xfrm>
            <a:off x="3419475" y="4868863"/>
            <a:ext cx="1584325" cy="117981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 dirty="0">
                <a:latin typeface="Calibri" pitchFamily="34" charset="0"/>
              </a:rPr>
              <a:t>Placement of ligature (Periodontitis</a:t>
            </a:r>
            <a:r>
              <a:rPr lang="en-US" altLang="pt-BR" sz="1600" dirty="0" smtClean="0">
                <a:latin typeface="Calibri" pitchFamily="34" charset="0"/>
              </a:rPr>
              <a:t>) </a:t>
            </a:r>
            <a:endParaRPr lang="pt-BR" altLang="pt-BR" sz="1600" dirty="0">
              <a:latin typeface="Calibri" pitchFamily="34" charset="0"/>
            </a:endParaRPr>
          </a:p>
        </p:txBody>
      </p:sp>
      <p:pic>
        <p:nvPicPr>
          <p:cNvPr id="28" name="Picture 2" descr="slide4"/>
          <p:cNvPicPr>
            <a:picLocks noChangeAspect="1" noChangeArrowheads="1"/>
          </p:cNvPicPr>
          <p:nvPr/>
        </p:nvPicPr>
        <p:blipFill>
          <a:blip r:embed="rId2"/>
          <a:srcRect l="24473" b="4050"/>
          <a:stretch>
            <a:fillRect/>
          </a:stretch>
        </p:blipFill>
        <p:spPr bwMode="auto">
          <a:xfrm>
            <a:off x="6804025" y="4797425"/>
            <a:ext cx="2192338" cy="17764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6" name="Chave esquerda 20"/>
          <p:cNvSpPr/>
          <p:nvPr/>
        </p:nvSpPr>
        <p:spPr>
          <a:xfrm>
            <a:off x="1763688" y="2609354"/>
            <a:ext cx="85725" cy="64293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" name="CaixaDeTexto 18"/>
          <p:cNvSpPr txBox="1">
            <a:spLocks noChangeArrowheads="1"/>
          </p:cNvSpPr>
          <p:nvPr/>
        </p:nvSpPr>
        <p:spPr bwMode="auto">
          <a:xfrm>
            <a:off x="1908150" y="2276872"/>
            <a:ext cx="2735858" cy="1179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 dirty="0" smtClean="0">
                <a:latin typeface="Calibri" pitchFamily="34" charset="0"/>
              </a:rPr>
              <a:t>Lower left first molar (DP)</a:t>
            </a:r>
          </a:p>
          <a:p>
            <a:pPr eaLnBrk="1" hangingPunct="1">
              <a:lnSpc>
                <a:spcPct val="150000"/>
              </a:lnSpc>
            </a:pPr>
            <a:endParaRPr lang="en-US" altLang="pt-BR" sz="1600" dirty="0">
              <a:latin typeface="Calibri" pitchFamily="34" charset="0"/>
            </a:endParaRPr>
          </a:p>
          <a:p>
            <a:pPr eaLnBrk="1" hangingPunct="1">
              <a:lnSpc>
                <a:spcPct val="150000"/>
              </a:lnSpc>
              <a:buFont typeface="Arial" charset="0"/>
              <a:buChar char="•"/>
            </a:pPr>
            <a:r>
              <a:rPr lang="en-US" altLang="pt-BR" sz="1600" dirty="0" smtClean="0">
                <a:latin typeface="Calibri" pitchFamily="34" charset="0"/>
              </a:rPr>
              <a:t>Lower right first molar (CTL)</a:t>
            </a:r>
            <a:endParaRPr lang="pt-BR" altLang="pt-BR" sz="1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699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agem 1" descr="Figure 1. Magnesium intake deficiency and its effects on systemic and periodontal bone loss.TI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6512" y="3976712"/>
            <a:ext cx="91440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tângulo 16"/>
          <p:cNvSpPr>
            <a:spLocks noChangeArrowheads="1"/>
          </p:cNvSpPr>
          <p:nvPr/>
        </p:nvSpPr>
        <p:spPr bwMode="auto">
          <a:xfrm>
            <a:off x="6948488" y="6237288"/>
            <a:ext cx="15557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2010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7" name="CaixaDeTexto 5"/>
          <p:cNvSpPr txBox="1"/>
          <p:nvPr/>
        </p:nvSpPr>
        <p:spPr>
          <a:xfrm>
            <a:off x="599948" y="260648"/>
            <a:ext cx="30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Animal weight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CaixaDeTexto 5"/>
          <p:cNvSpPr txBox="1"/>
          <p:nvPr/>
        </p:nvSpPr>
        <p:spPr>
          <a:xfrm>
            <a:off x="611560" y="3419708"/>
            <a:ext cx="30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Serum levels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26357" y="260648"/>
            <a:ext cx="3285803" cy="2925897"/>
            <a:chOff x="1835921" y="260648"/>
            <a:chExt cx="5112567" cy="4552569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325"/>
            <a:stretch/>
          </p:blipFill>
          <p:spPr bwMode="auto">
            <a:xfrm>
              <a:off x="1835921" y="260648"/>
              <a:ext cx="5112567" cy="4552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555776" y="2348880"/>
              <a:ext cx="43204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4788024" y="2276872"/>
              <a:ext cx="432048" cy="7200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3" name="Rectangle 2"/>
            <p:cNvSpPr/>
            <p:nvPr/>
          </p:nvSpPr>
          <p:spPr>
            <a:xfrm>
              <a:off x="2339752" y="3347700"/>
              <a:ext cx="3888432" cy="8013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4" name="TextBox 3"/>
            <p:cNvSpPr txBox="1"/>
            <p:nvPr/>
          </p:nvSpPr>
          <p:spPr>
            <a:xfrm rot="19018020">
              <a:off x="2712962" y="3326202"/>
              <a:ext cx="1296145" cy="4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Initial</a:t>
              </a:r>
              <a:endParaRPr lang="pt-BR" sz="12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 rot="19018020">
              <a:off x="4945209" y="3314952"/>
              <a:ext cx="1296145" cy="4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Initial</a:t>
              </a:r>
              <a:endParaRPr lang="pt-BR" sz="12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9018020">
              <a:off x="5494934" y="3366815"/>
              <a:ext cx="1296145" cy="4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Final</a:t>
              </a:r>
              <a:endParaRPr lang="pt-BR" sz="12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 rot="19018020">
              <a:off x="3334695" y="3366815"/>
              <a:ext cx="1296145" cy="430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200" b="1" dirty="0" smtClean="0"/>
                <a:t>Final</a:t>
              </a:r>
              <a:endParaRPr lang="pt-BR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63291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5"/>
          <p:cNvSpPr txBox="1"/>
          <p:nvPr/>
        </p:nvSpPr>
        <p:spPr>
          <a:xfrm>
            <a:off x="599948" y="260648"/>
            <a:ext cx="30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MicroCT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- mandible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764704"/>
            <a:ext cx="4104456" cy="600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43597" y="1691516"/>
            <a:ext cx="61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CTL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47664" y="3131676"/>
            <a:ext cx="12663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CTL – Mg-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3597" y="4725144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47664" y="6228020"/>
            <a:ext cx="1159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PD – Mg-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360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2928938" y="1357313"/>
            <a:ext cx="2214562" cy="4619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Femur</a:t>
            </a:r>
            <a:endParaRPr lang="pt-BR" sz="2400" b="1" i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4797733"/>
              </p:ext>
            </p:extLst>
          </p:nvPr>
        </p:nvGraphicFramePr>
        <p:xfrm>
          <a:off x="914400" y="301625"/>
          <a:ext cx="7572375" cy="56792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r:id="rId3" imgW="9142857" imgH="6857143" progId="MSPhotoEd.3">
                  <p:embed/>
                </p:oleObj>
              </mc:Choice>
              <mc:Fallback>
                <p:oleObj r:id="rId3" imgW="9142857" imgH="6857143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301625"/>
                        <a:ext cx="7572375" cy="56792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46577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CaixaDeTexto 5"/>
          <p:cNvSpPr txBox="1"/>
          <p:nvPr/>
        </p:nvSpPr>
        <p:spPr>
          <a:xfrm>
            <a:off x="599948" y="260648"/>
            <a:ext cx="3058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MicroCT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04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mundo.jpg"/>
          <p:cNvPicPr>
            <a:picLocks noChangeAspect="1"/>
          </p:cNvPicPr>
          <p:nvPr/>
        </p:nvPicPr>
        <p:blipFill>
          <a:blip r:embed="rId2" cstate="print"/>
          <a:srcRect t="14371" r="17991"/>
          <a:stretch>
            <a:fillRect/>
          </a:stretch>
        </p:blipFill>
        <p:spPr>
          <a:xfrm>
            <a:off x="0" y="3284984"/>
            <a:ext cx="5148064" cy="3573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Retângulo 15"/>
          <p:cNvSpPr>
            <a:spLocks noChangeArrowheads="1"/>
          </p:cNvSpPr>
          <p:nvPr/>
        </p:nvSpPr>
        <p:spPr bwMode="auto">
          <a:xfrm>
            <a:off x="214313" y="620713"/>
            <a:ext cx="864393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It is estimated that from 2.5% to 15% of the world population suffers from some form of hypomagnesemia.</a:t>
            </a:r>
            <a:endParaRPr lang="pt-BR" sz="2000">
              <a:latin typeface="Calibri" pitchFamily="34" charset="0"/>
            </a:endParaRPr>
          </a:p>
        </p:txBody>
      </p:sp>
      <p:sp>
        <p:nvSpPr>
          <p:cNvPr id="6148" name="Retângulo 16"/>
          <p:cNvSpPr>
            <a:spLocks noChangeArrowheads="1"/>
          </p:cNvSpPr>
          <p:nvPr/>
        </p:nvSpPr>
        <p:spPr bwMode="auto">
          <a:xfrm>
            <a:off x="7143750" y="1263650"/>
            <a:ext cx="171431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 dirty="0" err="1" smtClean="0">
                <a:solidFill>
                  <a:srgbClr val="00B050"/>
                </a:solidFill>
                <a:latin typeface="Calibri" pitchFamily="34" charset="0"/>
              </a:rPr>
              <a:t>Sabbagh</a:t>
            </a:r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et al. </a:t>
            </a:r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2008</a:t>
            </a:r>
            <a:endParaRPr 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2852738"/>
            <a:ext cx="5724525" cy="4005262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150" name="Retângulo 9"/>
          <p:cNvSpPr>
            <a:spLocks noChangeArrowheads="1"/>
          </p:cNvSpPr>
          <p:nvPr/>
        </p:nvSpPr>
        <p:spPr bwMode="auto">
          <a:xfrm>
            <a:off x="214313" y="4449763"/>
            <a:ext cx="8643937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Epidemiologic studies have demonstrated a positive correlation between dietary Mg intake and bone density and/or increased rate of bone loss with low dietary Mg intake (Osteoporosis).                                                           </a:t>
            </a:r>
          </a:p>
        </p:txBody>
      </p:sp>
      <p:sp>
        <p:nvSpPr>
          <p:cNvPr id="6151" name="CaixaDeTexto 10"/>
          <p:cNvSpPr txBox="1">
            <a:spLocks noChangeArrowheads="1"/>
          </p:cNvSpPr>
          <p:nvPr/>
        </p:nvSpPr>
        <p:spPr bwMode="auto">
          <a:xfrm>
            <a:off x="4286250" y="5784850"/>
            <a:ext cx="49291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New 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et al., 1997; Tucker et al., 1999; Wang et al., </a:t>
            </a:r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1999</a:t>
            </a:r>
            <a:endParaRPr lang="pt-BR" sz="14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  <p:sp>
        <p:nvSpPr>
          <p:cNvPr id="6152" name="Retângulo 13"/>
          <p:cNvSpPr>
            <a:spLocks noChangeArrowheads="1"/>
          </p:cNvSpPr>
          <p:nvPr/>
        </p:nvSpPr>
        <p:spPr bwMode="auto">
          <a:xfrm>
            <a:off x="214313" y="2233613"/>
            <a:ext cx="8715375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buFont typeface="Arial" charset="0"/>
              <a:buChar char="•"/>
            </a:pPr>
            <a:r>
              <a:rPr lang="en-US" sz="2000">
                <a:latin typeface="Calibri" pitchFamily="34" charset="0"/>
              </a:rPr>
              <a:t>Mg dietary deficiency is more common in industrialized countries, as reported in the United States and European countries. </a:t>
            </a:r>
            <a:endParaRPr lang="pt-BR" sz="2000">
              <a:latin typeface="Calibri" pitchFamily="34" charset="0"/>
            </a:endParaRPr>
          </a:p>
        </p:txBody>
      </p:sp>
      <p:sp>
        <p:nvSpPr>
          <p:cNvPr id="6153" name="Retângulo 14"/>
          <p:cNvSpPr>
            <a:spLocks noChangeArrowheads="1"/>
          </p:cNvSpPr>
          <p:nvPr/>
        </p:nvSpPr>
        <p:spPr bwMode="auto">
          <a:xfrm>
            <a:off x="571500" y="3233738"/>
            <a:ext cx="8572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 err="1" smtClean="0">
                <a:solidFill>
                  <a:srgbClr val="00B050"/>
                </a:solidFill>
                <a:latin typeface="Calibri" pitchFamily="34" charset="0"/>
              </a:rPr>
              <a:t>Boylan</a:t>
            </a:r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 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et al., 2009; </a:t>
            </a:r>
            <a:r>
              <a:rPr lang="en-US" sz="1400" b="1" i="1" dirty="0" err="1">
                <a:solidFill>
                  <a:srgbClr val="00B050"/>
                </a:solidFill>
                <a:latin typeface="Calibri" pitchFamily="34" charset="0"/>
              </a:rPr>
              <a:t>Briefel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 &amp; Johnson, 2004; Marx &amp; </a:t>
            </a:r>
            <a:r>
              <a:rPr lang="en-US" sz="1400" b="1" i="1" dirty="0" err="1">
                <a:solidFill>
                  <a:srgbClr val="00B050"/>
                </a:solidFill>
                <a:latin typeface="Calibri" pitchFamily="34" charset="0"/>
              </a:rPr>
              <a:t>Neutra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 1997; </a:t>
            </a:r>
            <a:r>
              <a:rPr lang="en-US" sz="1400" b="1" i="1" dirty="0" err="1">
                <a:solidFill>
                  <a:srgbClr val="00B050"/>
                </a:solidFill>
                <a:latin typeface="Calibri" pitchFamily="34" charset="0"/>
              </a:rPr>
              <a:t>Schimatschek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 et al. 2001; </a:t>
            </a:r>
            <a:r>
              <a:rPr lang="en-US" sz="1400" b="1" i="1" dirty="0" err="1">
                <a:solidFill>
                  <a:srgbClr val="00B050"/>
                </a:solidFill>
                <a:latin typeface="Calibri" pitchFamily="34" charset="0"/>
              </a:rPr>
              <a:t>Touvier</a:t>
            </a:r>
            <a:r>
              <a:rPr lang="en-US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sz="1400" b="1" i="1" dirty="0" smtClean="0">
                <a:solidFill>
                  <a:srgbClr val="00B050"/>
                </a:solidFill>
                <a:latin typeface="Calibri" pitchFamily="34" charset="0"/>
              </a:rPr>
              <a:t>2006 </a:t>
            </a:r>
            <a:endParaRPr lang="pt-BR" sz="1400" b="1" i="1" dirty="0">
              <a:solidFill>
                <a:srgbClr val="00B05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99948" y="260648"/>
            <a:ext cx="354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MicroCT</a:t>
            </a:r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– Lumbar vertebra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5672959"/>
              </p:ext>
            </p:extLst>
          </p:nvPr>
        </p:nvGraphicFramePr>
        <p:xfrm>
          <a:off x="2864541" y="1916833"/>
          <a:ext cx="6243963" cy="46829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3" r:id="rId3" imgW="9142857" imgH="6857143" progId="MSPhotoEd.3">
                  <p:embed/>
                </p:oleObj>
              </mc:Choice>
              <mc:Fallback>
                <p:oleObj r:id="rId3" imgW="9142857" imgH="685714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4541" y="1916833"/>
                        <a:ext cx="6243963" cy="46829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8" name="Imagem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76325"/>
            <a:ext cx="2589818" cy="2496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28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5" descr="runx2 graf"/>
          <p:cNvPicPr/>
          <p:nvPr/>
        </p:nvPicPr>
        <p:blipFill rotWithShape="1">
          <a:blip r:embed="rId2" cstate="print"/>
          <a:srcRect l="6343" r="50663" b="50000"/>
          <a:stretch/>
        </p:blipFill>
        <p:spPr bwMode="auto">
          <a:xfrm>
            <a:off x="1876630" y="888975"/>
            <a:ext cx="2018226" cy="229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7" descr="OCN graf"/>
          <p:cNvPicPr/>
          <p:nvPr/>
        </p:nvPicPr>
        <p:blipFill rotWithShape="1">
          <a:blip r:embed="rId3" cstate="print"/>
          <a:srcRect r="50000"/>
          <a:stretch/>
        </p:blipFill>
        <p:spPr bwMode="auto">
          <a:xfrm>
            <a:off x="1736613" y="2996952"/>
            <a:ext cx="2287283" cy="200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5"/>
          <p:cNvSpPr txBox="1"/>
          <p:nvPr/>
        </p:nvSpPr>
        <p:spPr>
          <a:xfrm>
            <a:off x="179512" y="188640"/>
            <a:ext cx="3540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Immunohistochemistry</a:t>
            </a:r>
            <a:endParaRPr lang="pt-BR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61377" y="980728"/>
            <a:ext cx="57606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15" descr="runx2 graf"/>
          <p:cNvPicPr/>
          <p:nvPr/>
        </p:nvPicPr>
        <p:blipFill rotWithShape="1">
          <a:blip r:embed="rId2" cstate="print"/>
          <a:srcRect l="49925" b="50000"/>
          <a:stretch/>
        </p:blipFill>
        <p:spPr bwMode="auto">
          <a:xfrm>
            <a:off x="5580112" y="888975"/>
            <a:ext cx="2350644" cy="2298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7" descr="OCN graf"/>
          <p:cNvPicPr/>
          <p:nvPr/>
        </p:nvPicPr>
        <p:blipFill rotWithShape="1">
          <a:blip r:embed="rId3" cstate="print"/>
          <a:srcRect l="49206"/>
          <a:stretch/>
        </p:blipFill>
        <p:spPr bwMode="auto">
          <a:xfrm>
            <a:off x="5395476" y="3068960"/>
            <a:ext cx="2323627" cy="2005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381457" y="1032991"/>
            <a:ext cx="24785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/>
                </a:solidFill>
                <a:latin typeface="+mn-lt"/>
              </a:rPr>
              <a:t>Health site</a:t>
            </a:r>
            <a:endParaRPr lang="pt-BR" sz="1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3865" y="1104999"/>
            <a:ext cx="247857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sz="1400" b="1" dirty="0" smtClean="0">
                <a:solidFill>
                  <a:schemeClr val="accent2"/>
                </a:solidFill>
                <a:latin typeface="+mn-lt"/>
              </a:rPr>
              <a:t>Periodontal disease site</a:t>
            </a:r>
            <a:endParaRPr lang="pt-BR" sz="1400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08977" y="2852936"/>
            <a:ext cx="576064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ctangle 14"/>
          <p:cNvSpPr/>
          <p:nvPr/>
        </p:nvSpPr>
        <p:spPr>
          <a:xfrm>
            <a:off x="944525" y="4797152"/>
            <a:ext cx="6939843" cy="5760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242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812" y="1556792"/>
            <a:ext cx="3562675" cy="520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827584" y="529516"/>
            <a:ext cx="540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Conclusion:</a:t>
            </a:r>
            <a:endParaRPr lang="pt-BR" sz="28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4"/>
          <p:cNvSpPr txBox="1"/>
          <p:nvPr/>
        </p:nvSpPr>
        <p:spPr>
          <a:xfrm>
            <a:off x="179512" y="1409725"/>
            <a:ext cx="5112568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Mg deficiency increases the severity of alveolar bone loss induced by experimental periodontal disease, suggesting that magnesium plays a role  not only in bone homeostasis but also in the modulation of bone turn over associated with </a:t>
            </a:r>
            <a:r>
              <a:rPr lang="en-US" dirty="0" err="1" smtClean="0"/>
              <a:t>immunoinflammatory</a:t>
            </a:r>
            <a:r>
              <a:rPr lang="en-US" dirty="0" smtClean="0"/>
              <a:t> process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6800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Marina\AppData\Local\Temp\Rar$DI00.231\Fachada -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9612" y="3933056"/>
            <a:ext cx="4097835" cy="2822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CaixaDeTexto 1"/>
          <p:cNvSpPr txBox="1"/>
          <p:nvPr/>
        </p:nvSpPr>
        <p:spPr>
          <a:xfrm>
            <a:off x="974259" y="404664"/>
            <a:ext cx="33618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Acknowledgments</a:t>
            </a:r>
            <a:endParaRPr lang="pt-BR" sz="2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971600" y="1916832"/>
            <a:ext cx="576064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Vincent </a:t>
            </a:r>
            <a:r>
              <a:rPr lang="en-US" dirty="0" err="1" smtClean="0"/>
              <a:t>Everts</a:t>
            </a:r>
            <a:endParaRPr lang="en-US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Teun</a:t>
            </a:r>
            <a:r>
              <a:rPr lang="en-US" dirty="0" smtClean="0"/>
              <a:t> de </a:t>
            </a:r>
            <a:r>
              <a:rPr lang="en-US" dirty="0" err="1" smtClean="0"/>
              <a:t>Vries</a:t>
            </a:r>
            <a:endParaRPr lang="en-US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Ton </a:t>
            </a:r>
            <a:r>
              <a:rPr lang="en-US" dirty="0" err="1" smtClean="0"/>
              <a:t>Schoenmaker</a:t>
            </a:r>
            <a:endParaRPr lang="en-US" dirty="0" smtClean="0"/>
          </a:p>
        </p:txBody>
      </p:sp>
      <p:sp>
        <p:nvSpPr>
          <p:cNvPr id="4" name="CaixaDeTexto 3"/>
          <p:cNvSpPr txBox="1"/>
          <p:nvPr/>
        </p:nvSpPr>
        <p:spPr>
          <a:xfrm>
            <a:off x="4644008" y="1844824"/>
            <a:ext cx="3312368" cy="2118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Silvana</a:t>
            </a:r>
            <a:r>
              <a:rPr lang="en-US" dirty="0" smtClean="0"/>
              <a:t> Regina Perez </a:t>
            </a:r>
            <a:r>
              <a:rPr lang="en-US" dirty="0" err="1" smtClean="0"/>
              <a:t>Orrico</a:t>
            </a:r>
            <a:endParaRPr lang="en-US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Carlos </a:t>
            </a:r>
            <a:r>
              <a:rPr lang="en-US" dirty="0" err="1" smtClean="0"/>
              <a:t>Rossa</a:t>
            </a:r>
            <a:r>
              <a:rPr lang="en-US" dirty="0" smtClean="0"/>
              <a:t> Junior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err="1" smtClean="0"/>
              <a:t>Elcio</a:t>
            </a:r>
            <a:r>
              <a:rPr lang="en-US" dirty="0" smtClean="0"/>
              <a:t> </a:t>
            </a:r>
            <a:r>
              <a:rPr lang="en-US" dirty="0" err="1" smtClean="0"/>
              <a:t>Marcantonio</a:t>
            </a:r>
            <a:r>
              <a:rPr lang="en-US" dirty="0" smtClean="0"/>
              <a:t> Junior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en-US" dirty="0" smtClean="0"/>
              <a:t>Paulo </a:t>
            </a:r>
            <a:r>
              <a:rPr lang="en-US" dirty="0" err="1" smtClean="0"/>
              <a:t>Cerri</a:t>
            </a:r>
            <a:endParaRPr lang="pt-BR" dirty="0" smtClean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72008" y="1198493"/>
            <a:ext cx="3923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Oral Cell Biology Department - ACTA </a:t>
            </a:r>
            <a:endParaRPr lang="pt-BR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4536504" y="1126485"/>
            <a:ext cx="4283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Department of Diagnosis and Surgery - UNESP </a:t>
            </a:r>
            <a:endParaRPr lang="pt-BR" b="1" dirty="0"/>
          </a:p>
        </p:txBody>
      </p:sp>
      <p:pic>
        <p:nvPicPr>
          <p:cNvPr id="9" name="Imagem 8" descr="IMG_008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969060"/>
            <a:ext cx="3779912" cy="2834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9752" y="3645024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>
                <a:solidFill>
                  <a:srgbClr val="C00000"/>
                </a:solidFill>
                <a:latin typeface="Adobe Gothic Std B" pitchFamily="34" charset="-128"/>
                <a:ea typeface="Adobe Gothic Std B" pitchFamily="34" charset="-128"/>
              </a:rPr>
              <a:t>bellucimarina@hotmail.com</a:t>
            </a:r>
            <a:endParaRPr lang="pt-BR" b="1" dirty="0">
              <a:solidFill>
                <a:srgbClr val="C0000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0" name="Imagem 9" descr="alimentos M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88237" y="2148582"/>
            <a:ext cx="1655763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CaixaDeTexto 5"/>
          <p:cNvSpPr txBox="1">
            <a:spLocks noChangeArrowheads="1"/>
          </p:cNvSpPr>
          <p:nvPr/>
        </p:nvSpPr>
        <p:spPr bwMode="auto">
          <a:xfrm>
            <a:off x="107950" y="549275"/>
            <a:ext cx="8964613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The Recommended Daily Allowance (RDA)  for Mg is 420mg/day for adult men and 320mg/day for adult women, however the usual dietary Magnesium intake falls bellow recommendation from adolescence to old age.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5123" name="CaixaDeTexto 4"/>
          <p:cNvSpPr txBox="1">
            <a:spLocks noChangeArrowheads="1"/>
          </p:cNvSpPr>
          <p:nvPr/>
        </p:nvSpPr>
        <p:spPr bwMode="auto">
          <a:xfrm>
            <a:off x="2051721" y="1939925"/>
            <a:ext cx="6877968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8000"/>
                </a:solidFill>
                <a:latin typeface="+mn-lt"/>
                <a:ea typeface="Meiryo" pitchFamily="34" charset="-128"/>
              </a:rPr>
              <a:t>Rude et al., 2003; Rude et al., 2003; Rude et al., 2004; Rude et al., 2005; Rude et al., 2006 </a:t>
            </a:r>
            <a:endParaRPr lang="pt-BR" sz="1400" b="1" i="1" dirty="0">
              <a:solidFill>
                <a:srgbClr val="008000"/>
              </a:solidFill>
              <a:latin typeface="+mn-lt"/>
              <a:ea typeface="Meiryo" pitchFamily="34" charset="-128"/>
            </a:endParaRPr>
          </a:p>
          <a:p>
            <a:endParaRPr lang="pt-BR" sz="1400" b="1" i="1" dirty="0">
              <a:solidFill>
                <a:srgbClr val="008000"/>
              </a:solidFill>
              <a:latin typeface="+mn-lt"/>
              <a:ea typeface="Meiryo" pitchFamily="34" charset="-128"/>
            </a:endParaRPr>
          </a:p>
          <a:p>
            <a:r>
              <a:rPr lang="en-US" sz="1400" b="1" i="1" dirty="0">
                <a:solidFill>
                  <a:srgbClr val="008000"/>
                </a:solidFill>
                <a:latin typeface="+mn-lt"/>
                <a:ea typeface="Meiryo" pitchFamily="34" charset="-128"/>
              </a:rPr>
              <a:t> </a:t>
            </a:r>
            <a:endParaRPr lang="pt-BR" sz="1400" b="1" i="1" dirty="0">
              <a:solidFill>
                <a:srgbClr val="008000"/>
              </a:solidFill>
              <a:latin typeface="+mn-lt"/>
              <a:ea typeface="Meiryo" pitchFamily="34" charset="-128"/>
            </a:endParaRPr>
          </a:p>
        </p:txBody>
      </p:sp>
      <p:sp>
        <p:nvSpPr>
          <p:cNvPr id="5124" name="CaixaDeTexto 5"/>
          <p:cNvSpPr txBox="1">
            <a:spLocks noChangeArrowheads="1"/>
          </p:cNvSpPr>
          <p:nvPr/>
        </p:nvSpPr>
        <p:spPr bwMode="auto">
          <a:xfrm>
            <a:off x="5867400" y="4839196"/>
            <a:ext cx="2916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solidFill>
                  <a:srgbClr val="008000"/>
                </a:solidFill>
                <a:latin typeface="+mn-lt"/>
                <a:ea typeface="Meiryo" pitchFamily="34" charset="-128"/>
              </a:rPr>
              <a:t>Johnson, 2001; Bergman et al., 2009</a:t>
            </a:r>
            <a:endParaRPr lang="pt-BR" sz="1400" b="1" i="1">
              <a:solidFill>
                <a:srgbClr val="008000"/>
              </a:solidFill>
              <a:latin typeface="+mn-lt"/>
              <a:ea typeface="Meiryo" pitchFamily="34" charset="-128"/>
            </a:endParaRPr>
          </a:p>
        </p:txBody>
      </p:sp>
      <p:sp>
        <p:nvSpPr>
          <p:cNvPr id="5125" name="CaixaDeTexto 5"/>
          <p:cNvSpPr txBox="1">
            <a:spLocks noChangeArrowheads="1"/>
          </p:cNvSpPr>
          <p:nvPr/>
        </p:nvSpPr>
        <p:spPr bwMode="auto">
          <a:xfrm>
            <a:off x="179388" y="3535213"/>
            <a:ext cx="8964612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Ingestion of certain substances, such as alcohol, tea, sodas may cause excessive loss of Mg by the kidney. </a:t>
            </a:r>
            <a:r>
              <a:rPr lang="en-US" sz="2000" dirty="0" err="1">
                <a:latin typeface="Calibri" pitchFamily="34" charset="0"/>
              </a:rPr>
              <a:t>Cyclosporin</a:t>
            </a:r>
            <a:r>
              <a:rPr lang="en-US" sz="2000" dirty="0">
                <a:latin typeface="Calibri" pitchFamily="34" charset="0"/>
              </a:rPr>
              <a:t>, Antibiotics and diuretics also increase renal excretion of Mg.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5126" name="CaixaDeTexto 5"/>
          <p:cNvSpPr txBox="1">
            <a:spLocks noChangeArrowheads="1"/>
          </p:cNvSpPr>
          <p:nvPr/>
        </p:nvSpPr>
        <p:spPr bwMode="auto">
          <a:xfrm>
            <a:off x="179388" y="5356721"/>
            <a:ext cx="8785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Systemic diseases that results in </a:t>
            </a:r>
            <a:r>
              <a:rPr lang="en-US" sz="2000" dirty="0" err="1">
                <a:latin typeface="Calibri" pitchFamily="34" charset="0"/>
              </a:rPr>
              <a:t>malabsorption</a:t>
            </a:r>
            <a:r>
              <a:rPr lang="en-US" sz="2000" dirty="0">
                <a:latin typeface="Calibri" pitchFamily="34" charset="0"/>
              </a:rPr>
              <a:t> of Mg (Diabetes Mellitus)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5127" name="CaixaDeTexto 8"/>
          <p:cNvSpPr txBox="1">
            <a:spLocks noChangeArrowheads="1"/>
          </p:cNvSpPr>
          <p:nvPr/>
        </p:nvSpPr>
        <p:spPr bwMode="auto">
          <a:xfrm>
            <a:off x="6227763" y="5847259"/>
            <a:ext cx="29162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8000"/>
                </a:solidFill>
                <a:latin typeface="+mn-lt"/>
                <a:ea typeface="Meiryo" pitchFamily="34" charset="-128"/>
              </a:rPr>
              <a:t>Bergman et al., 2009</a:t>
            </a:r>
            <a:endParaRPr lang="pt-BR" sz="1400" b="1" i="1" dirty="0">
              <a:solidFill>
                <a:srgbClr val="008000"/>
              </a:solidFill>
              <a:latin typeface="+mn-lt"/>
              <a:ea typeface="Meiryo" pitchFamily="34" charset="-128"/>
            </a:endParaRPr>
          </a:p>
        </p:txBody>
      </p:sp>
      <p:sp>
        <p:nvSpPr>
          <p:cNvPr id="5128" name="CaixaDeTexto 5"/>
          <p:cNvSpPr txBox="1">
            <a:spLocks noChangeArrowheads="1"/>
          </p:cNvSpPr>
          <p:nvPr/>
        </p:nvSpPr>
        <p:spPr bwMode="auto">
          <a:xfrm>
            <a:off x="179388" y="2453902"/>
            <a:ext cx="8785225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latin typeface="Calibri" pitchFamily="34" charset="0"/>
              </a:rPr>
              <a:t>Organic food have 29% more Mg than non-organic food.</a:t>
            </a:r>
            <a:endParaRPr lang="pt-BR" sz="2000" dirty="0">
              <a:latin typeface="Calibri" pitchFamily="34" charset="0"/>
            </a:endParaRPr>
          </a:p>
        </p:txBody>
      </p:sp>
      <p:sp>
        <p:nvSpPr>
          <p:cNvPr id="5129" name="CaixaDeTexto 12"/>
          <p:cNvSpPr txBox="1">
            <a:spLocks noChangeArrowheads="1"/>
          </p:cNvSpPr>
          <p:nvPr/>
        </p:nvSpPr>
        <p:spPr bwMode="auto">
          <a:xfrm>
            <a:off x="2952750" y="3049215"/>
            <a:ext cx="29146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 err="1">
                <a:solidFill>
                  <a:srgbClr val="008000"/>
                </a:solidFill>
                <a:latin typeface="+mn-lt"/>
                <a:ea typeface="Meiryo" pitchFamily="34" charset="-128"/>
              </a:rPr>
              <a:t>Crinnion</a:t>
            </a:r>
            <a:r>
              <a:rPr lang="en-US" sz="1400" b="1" i="1" dirty="0">
                <a:solidFill>
                  <a:srgbClr val="008000"/>
                </a:solidFill>
                <a:latin typeface="+mn-lt"/>
                <a:ea typeface="Meiryo" pitchFamily="34" charset="-128"/>
              </a:rPr>
              <a:t> et al., 2010</a:t>
            </a:r>
            <a:endParaRPr lang="pt-BR" sz="1400" b="1" i="1" dirty="0">
              <a:solidFill>
                <a:srgbClr val="008000"/>
              </a:solidFill>
              <a:latin typeface="+mn-lt"/>
              <a:ea typeface="Meiryo" pitchFamily="34" charset="-128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aixaDeTexto 1"/>
          <p:cNvSpPr txBox="1">
            <a:spLocks noChangeArrowheads="1"/>
          </p:cNvSpPr>
          <p:nvPr/>
        </p:nvSpPr>
        <p:spPr bwMode="auto">
          <a:xfrm>
            <a:off x="214313" y="404813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b="1">
                <a:solidFill>
                  <a:schemeClr val="tx2"/>
                </a:solidFill>
                <a:latin typeface="Calibri" pitchFamily="34" charset="0"/>
              </a:rPr>
              <a:t>Magnesium deficiency</a:t>
            </a:r>
            <a:endParaRPr lang="pt-BR" sz="2800" b="1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" name="CaixaDeTexto 5"/>
          <p:cNvSpPr txBox="1">
            <a:spLocks noChangeArrowheads="1"/>
          </p:cNvSpPr>
          <p:nvPr/>
        </p:nvSpPr>
        <p:spPr bwMode="auto">
          <a:xfrm>
            <a:off x="1908175" y="908050"/>
            <a:ext cx="8643938" cy="494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Pro-inflammatory cytokines (TNF-</a:t>
            </a:r>
            <a:r>
              <a:rPr lang="el-GR" dirty="0">
                <a:latin typeface="Calibri" pitchFamily="34" charset="0"/>
              </a:rPr>
              <a:t>α</a:t>
            </a:r>
            <a:r>
              <a:rPr lang="en-US" dirty="0">
                <a:latin typeface="Calibri" pitchFamily="34" charset="0"/>
              </a:rPr>
              <a:t>, iL1-</a:t>
            </a:r>
            <a:r>
              <a:rPr lang="el-GR" dirty="0">
                <a:latin typeface="Calibri" pitchFamily="34" charset="0"/>
              </a:rPr>
              <a:t>β</a:t>
            </a:r>
            <a:r>
              <a:rPr lang="en-US" dirty="0">
                <a:latin typeface="Calibri" pitchFamily="34" charset="0"/>
              </a:rPr>
              <a:t>, iL-6)</a:t>
            </a: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</a:t>
            </a:r>
            <a:r>
              <a:rPr lang="en-US" dirty="0" err="1">
                <a:latin typeface="Calibri" pitchFamily="34" charset="0"/>
              </a:rPr>
              <a:t>Neutrophils</a:t>
            </a:r>
            <a:r>
              <a:rPr lang="en-US" dirty="0">
                <a:latin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</a:rPr>
              <a:t>eosinophils</a:t>
            </a:r>
            <a:r>
              <a:rPr lang="en-US" dirty="0">
                <a:latin typeface="Calibri" pitchFamily="34" charset="0"/>
              </a:rPr>
              <a:t> e macrophages</a:t>
            </a: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leukocytes inside the tissues</a:t>
            </a: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PTH</a:t>
            </a: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</a:t>
            </a:r>
            <a:r>
              <a:rPr lang="en-US" dirty="0" err="1">
                <a:latin typeface="Calibri" pitchFamily="34" charset="0"/>
              </a:rPr>
              <a:t>Osteoblasts</a:t>
            </a:r>
            <a:r>
              <a:rPr lang="en-US" dirty="0">
                <a:latin typeface="Calibri" pitchFamily="34" charset="0"/>
              </a:rPr>
              <a:t> </a:t>
            </a: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</a:t>
            </a:r>
            <a:r>
              <a:rPr lang="en-US" dirty="0" err="1">
                <a:latin typeface="Calibri" pitchFamily="34" charset="0"/>
              </a:rPr>
              <a:t>Osteoclasts</a:t>
            </a:r>
            <a:endParaRPr lang="en-US" dirty="0">
              <a:latin typeface="Calibri" pitchFamily="34" charset="0"/>
            </a:endParaRPr>
          </a:p>
          <a:p>
            <a:pPr>
              <a:lnSpc>
                <a:spcPct val="2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       Mineralization process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7172" name="CaixaDeTexto 4"/>
          <p:cNvSpPr txBox="1">
            <a:spLocks noChangeArrowheads="1"/>
          </p:cNvSpPr>
          <p:nvPr/>
        </p:nvSpPr>
        <p:spPr bwMode="auto">
          <a:xfrm>
            <a:off x="428625" y="6438900"/>
            <a:ext cx="86439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400" b="1" i="1" dirty="0">
                <a:solidFill>
                  <a:srgbClr val="009900"/>
                </a:solidFill>
                <a:latin typeface="+mn-lt"/>
                <a:ea typeface="Meiryo" pitchFamily="34" charset="-128"/>
              </a:rPr>
              <a:t>Abed &amp; Moreau, 2007; </a:t>
            </a:r>
            <a:r>
              <a:rPr lang="en-US" sz="1400" b="1" i="1" dirty="0" err="1">
                <a:solidFill>
                  <a:srgbClr val="009900"/>
                </a:solidFill>
                <a:latin typeface="+mn-lt"/>
                <a:ea typeface="Meiryo" pitchFamily="34" charset="-128"/>
              </a:rPr>
              <a:t>Creedon</a:t>
            </a:r>
            <a:r>
              <a:rPr lang="en-US" sz="1400" b="1" i="1" dirty="0">
                <a:solidFill>
                  <a:srgbClr val="009900"/>
                </a:solidFill>
                <a:latin typeface="+mn-lt"/>
                <a:ea typeface="Meiryo" pitchFamily="34" charset="-128"/>
              </a:rPr>
              <a:t> et al., 1999; </a:t>
            </a:r>
            <a:r>
              <a:rPr lang="en-US" sz="1400" b="1" i="1" dirty="0" err="1">
                <a:solidFill>
                  <a:srgbClr val="009900"/>
                </a:solidFill>
                <a:latin typeface="+mn-lt"/>
                <a:ea typeface="Meiryo" pitchFamily="34" charset="-128"/>
              </a:rPr>
              <a:t>Bussiere</a:t>
            </a:r>
            <a:r>
              <a:rPr lang="en-US" sz="1400" b="1" i="1" dirty="0">
                <a:solidFill>
                  <a:srgbClr val="009900"/>
                </a:solidFill>
                <a:latin typeface="+mn-lt"/>
                <a:ea typeface="Meiryo" pitchFamily="34" charset="-128"/>
              </a:rPr>
              <a:t> et al., 2002; Rude et al., 2004; </a:t>
            </a:r>
            <a:r>
              <a:rPr lang="en-US" sz="1400" b="1" i="1" dirty="0" err="1">
                <a:solidFill>
                  <a:srgbClr val="009900"/>
                </a:solidFill>
                <a:latin typeface="+mn-lt"/>
                <a:ea typeface="Meiryo" pitchFamily="34" charset="-128"/>
              </a:rPr>
              <a:t>Manzur</a:t>
            </a:r>
            <a:r>
              <a:rPr lang="en-US" sz="1400" b="1" i="1" dirty="0">
                <a:solidFill>
                  <a:srgbClr val="009900"/>
                </a:solidFill>
                <a:latin typeface="+mn-lt"/>
                <a:ea typeface="Meiryo" pitchFamily="34" charset="-128"/>
              </a:rPr>
              <a:t> et al., 2007</a:t>
            </a:r>
            <a:endParaRPr lang="pt-BR" sz="1400" b="1" i="1" dirty="0">
              <a:solidFill>
                <a:srgbClr val="009900"/>
              </a:solidFill>
              <a:latin typeface="+mn-lt"/>
              <a:ea typeface="Meiryo" pitchFamily="34" charset="-128"/>
            </a:endParaRPr>
          </a:p>
        </p:txBody>
      </p:sp>
      <p:sp>
        <p:nvSpPr>
          <p:cNvPr id="6" name="Seta para baixo 5"/>
          <p:cNvSpPr/>
          <p:nvPr/>
        </p:nvSpPr>
        <p:spPr>
          <a:xfrm>
            <a:off x="2193925" y="4007346"/>
            <a:ext cx="142875" cy="28575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Seta para cima 6"/>
          <p:cNvSpPr/>
          <p:nvPr/>
        </p:nvSpPr>
        <p:spPr>
          <a:xfrm>
            <a:off x="2193925" y="1204913"/>
            <a:ext cx="142875" cy="2857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Seta para cima 7"/>
          <p:cNvSpPr/>
          <p:nvPr/>
        </p:nvSpPr>
        <p:spPr>
          <a:xfrm>
            <a:off x="2193925" y="1919288"/>
            <a:ext cx="142875" cy="2857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Seta para cima 8"/>
          <p:cNvSpPr/>
          <p:nvPr/>
        </p:nvSpPr>
        <p:spPr>
          <a:xfrm>
            <a:off x="2193925" y="2562225"/>
            <a:ext cx="142875" cy="2857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Seta para cima 9"/>
          <p:cNvSpPr/>
          <p:nvPr/>
        </p:nvSpPr>
        <p:spPr>
          <a:xfrm>
            <a:off x="2193925" y="4727426"/>
            <a:ext cx="142875" cy="285750"/>
          </a:xfrm>
          <a:prstGeom prst="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Estrela de 4 pontas 10"/>
          <p:cNvSpPr/>
          <p:nvPr/>
        </p:nvSpPr>
        <p:spPr>
          <a:xfrm>
            <a:off x="2193925" y="3430141"/>
            <a:ext cx="142875" cy="142875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Estrela de 4 pontas 11"/>
          <p:cNvSpPr/>
          <p:nvPr/>
        </p:nvSpPr>
        <p:spPr>
          <a:xfrm>
            <a:off x="2193925" y="5518373"/>
            <a:ext cx="142875" cy="142875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3" name="Elipse 12"/>
          <p:cNvSpPr/>
          <p:nvPr/>
        </p:nvSpPr>
        <p:spPr>
          <a:xfrm>
            <a:off x="1042988" y="3212306"/>
            <a:ext cx="3816350" cy="2520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5076825" y="4292600"/>
            <a:ext cx="367188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FF0000"/>
                </a:solidFill>
              </a:rPr>
              <a:t>Imbalance on bone metabolism</a:t>
            </a:r>
            <a:endParaRPr lang="pt-BR" sz="2000">
              <a:solidFill>
                <a:srgbClr val="FF0000"/>
              </a:solidFill>
            </a:endParaRPr>
          </a:p>
        </p:txBody>
      </p:sp>
      <p:pic>
        <p:nvPicPr>
          <p:cNvPr id="15" name="Picture 13" descr="ratobom.png"/>
          <p:cNvPicPr>
            <a:picLocks noChangeAspect="1"/>
          </p:cNvPicPr>
          <p:nvPr/>
        </p:nvPicPr>
        <p:blipFill>
          <a:blip r:embed="rId2" cstate="print">
            <a:lum bright="-10000" contrast="40000"/>
          </a:blip>
          <a:srcRect b="17387"/>
          <a:stretch>
            <a:fillRect/>
          </a:stretch>
        </p:blipFill>
        <p:spPr bwMode="auto">
          <a:xfrm>
            <a:off x="6030590" y="4562340"/>
            <a:ext cx="3005906" cy="1731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99592" y="548680"/>
            <a:ext cx="46805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Aim:</a:t>
            </a:r>
          </a:p>
          <a:p>
            <a:endParaRPr lang="pt-BR" sz="32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95536" y="1984772"/>
            <a:ext cx="8496944" cy="19133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evaluate the effect of magnesium restriction on </a:t>
            </a:r>
            <a:r>
              <a:rPr lang="en-US" sz="2000" dirty="0" err="1" smtClean="0"/>
              <a:t>osteoclastogenesis</a:t>
            </a:r>
            <a:r>
              <a:rPr lang="en-US" sz="2000" dirty="0" smtClean="0"/>
              <a:t> by precursors obtained from marrow of long bone </a:t>
            </a:r>
            <a:r>
              <a:rPr lang="en-US" sz="2000" dirty="0"/>
              <a:t>and </a:t>
            </a:r>
            <a:r>
              <a:rPr lang="en-US" sz="2000" dirty="0" smtClean="0"/>
              <a:t>further influence on </a:t>
            </a:r>
            <a:r>
              <a:rPr lang="en-US" sz="2000" dirty="0" err="1" smtClean="0"/>
              <a:t>osteoclast</a:t>
            </a:r>
            <a:r>
              <a:rPr lang="en-US" sz="2000" dirty="0" smtClean="0"/>
              <a:t> activity.  </a:t>
            </a:r>
            <a:endParaRPr lang="pt-BR" sz="2000" dirty="0"/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27584" y="1475492"/>
            <a:ext cx="19643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+mn-lt"/>
              </a:rPr>
              <a:t>In vitro study: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7584" y="3831431"/>
            <a:ext cx="1893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  <a:latin typeface="+mn-lt"/>
              </a:rPr>
              <a:t>In vivo study: </a:t>
            </a:r>
          </a:p>
        </p:txBody>
      </p:sp>
      <p:sp>
        <p:nvSpPr>
          <p:cNvPr id="10" name="CaixaDeTexto 2"/>
          <p:cNvSpPr txBox="1"/>
          <p:nvPr/>
        </p:nvSpPr>
        <p:spPr>
          <a:xfrm>
            <a:off x="395536" y="4539992"/>
            <a:ext cx="849694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/>
              <a:t>T</a:t>
            </a:r>
            <a:r>
              <a:rPr lang="en-US" sz="2000" dirty="0" smtClean="0"/>
              <a:t>o </a:t>
            </a:r>
            <a:r>
              <a:rPr lang="en-US" sz="2000" dirty="0"/>
              <a:t>evaluate </a:t>
            </a:r>
            <a:r>
              <a:rPr lang="x-none" sz="2000" dirty="0" smtClean="0"/>
              <a:t>the relevant role played by magnesium in the inflamatory process and bone metabolism.</a:t>
            </a:r>
            <a:endParaRPr lang="pt-BR" sz="2000" dirty="0"/>
          </a:p>
          <a:p>
            <a:pPr algn="just">
              <a:lnSpc>
                <a:spcPct val="150000"/>
              </a:lnSpc>
            </a:pPr>
            <a:endParaRPr lang="pt-BR" sz="2000" dirty="0"/>
          </a:p>
        </p:txBody>
      </p:sp>
      <p:sp>
        <p:nvSpPr>
          <p:cNvPr id="11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8036" y="3863001"/>
            <a:ext cx="2878460" cy="3022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6084168" y="3789040"/>
            <a:ext cx="3059832" cy="3068960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de cantos arredondados 1"/>
          <p:cNvSpPr/>
          <p:nvPr/>
        </p:nvSpPr>
        <p:spPr>
          <a:xfrm>
            <a:off x="1115616" y="2060848"/>
            <a:ext cx="6984776" cy="1728192"/>
          </a:xfrm>
          <a:prstGeom prst="roundRect">
            <a:avLst/>
          </a:prstGeom>
          <a:solidFill>
            <a:srgbClr val="006699"/>
          </a:solidFill>
          <a:effectLst>
            <a:innerShdw blurRad="114300">
              <a:prstClr val="black"/>
            </a:innerShdw>
          </a:effectLst>
          <a:scene3d>
            <a:camera prst="perspective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3" name="Título 3"/>
          <p:cNvSpPr txBox="1">
            <a:spLocks/>
          </p:cNvSpPr>
          <p:nvPr/>
        </p:nvSpPr>
        <p:spPr>
          <a:xfrm>
            <a:off x="1835150" y="2103760"/>
            <a:ext cx="5257800" cy="1470025"/>
          </a:xfrm>
          <a:prstGeom prst="rect">
            <a:avLst/>
          </a:prstGeom>
          <a:noFill/>
          <a:ln w="25400">
            <a:noFill/>
          </a:ln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In Vitro study</a:t>
            </a:r>
            <a:endParaRPr lang="pt-BR" sz="3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-26988"/>
            <a:ext cx="8229600" cy="1143001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+mj-lt"/>
                <a:ea typeface="+mj-ea"/>
                <a:cs typeface="+mj-cs"/>
              </a:rPr>
              <a:t>Materials and methods</a:t>
            </a:r>
            <a:endParaRPr lang="pt-BR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8195" name="CaixaDeTexto 11"/>
          <p:cNvSpPr txBox="1">
            <a:spLocks noChangeArrowheads="1"/>
          </p:cNvSpPr>
          <p:nvPr/>
        </p:nvSpPr>
        <p:spPr bwMode="auto">
          <a:xfrm>
            <a:off x="971550" y="7651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  <a:latin typeface="Calibri" pitchFamily="34" charset="0"/>
              </a:rPr>
              <a:t>Study design</a:t>
            </a:r>
            <a:endParaRPr lang="pt-BR" sz="2000" b="1" i="1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196" name="CaixaDeTexto 22"/>
          <p:cNvSpPr txBox="1">
            <a:spLocks noChangeArrowheads="1"/>
          </p:cNvSpPr>
          <p:nvPr/>
        </p:nvSpPr>
        <p:spPr bwMode="auto">
          <a:xfrm>
            <a:off x="684213" y="1258888"/>
            <a:ext cx="2808287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alibri" pitchFamily="34" charset="0"/>
              </a:rPr>
              <a:t>Groups: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100% Mg: 0.8mM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50% Mg: 0.4mM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10</a:t>
            </a:r>
            <a:r>
              <a:rPr lang="en-US" dirty="0">
                <a:latin typeface="Calibri" pitchFamily="34" charset="0"/>
              </a:rPr>
              <a:t>% Mg: 0.08mM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0% Mg: 0mM</a:t>
            </a:r>
            <a:endParaRPr lang="pt-BR" dirty="0">
              <a:latin typeface="Calibri" pitchFamily="34" charset="0"/>
            </a:endParaRPr>
          </a:p>
        </p:txBody>
      </p:sp>
      <p:cxnSp>
        <p:nvCxnSpPr>
          <p:cNvPr id="15" name="Conector de seta reta 14"/>
          <p:cNvCxnSpPr/>
          <p:nvPr/>
        </p:nvCxnSpPr>
        <p:spPr>
          <a:xfrm>
            <a:off x="900113" y="4221163"/>
            <a:ext cx="7343775" cy="1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rot="5400000">
            <a:off x="1404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to 16"/>
          <p:cNvCxnSpPr/>
          <p:nvPr/>
        </p:nvCxnSpPr>
        <p:spPr>
          <a:xfrm rot="5400000">
            <a:off x="3563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ixaDeTexto 12"/>
          <p:cNvSpPr txBox="1">
            <a:spLocks noChangeArrowheads="1"/>
          </p:cNvSpPr>
          <p:nvPr/>
        </p:nvSpPr>
        <p:spPr bwMode="auto">
          <a:xfrm>
            <a:off x="3708400" y="3357563"/>
            <a:ext cx="719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3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8202" name="CaixaDeTexto 15"/>
          <p:cNvSpPr txBox="1">
            <a:spLocks noChangeArrowheads="1"/>
          </p:cNvSpPr>
          <p:nvPr/>
        </p:nvSpPr>
        <p:spPr bwMode="auto">
          <a:xfrm>
            <a:off x="1547813" y="3357563"/>
            <a:ext cx="72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0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8203" name="CaixaDeTexto 16"/>
          <p:cNvSpPr txBox="1">
            <a:spLocks noChangeArrowheads="1"/>
          </p:cNvSpPr>
          <p:nvPr/>
        </p:nvSpPr>
        <p:spPr bwMode="auto">
          <a:xfrm>
            <a:off x="323850" y="3706813"/>
            <a:ext cx="1655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Day</a:t>
            </a:r>
            <a:endParaRPr lang="pt-BR" b="1">
              <a:latin typeface="Calibri" pitchFamily="34" charset="0"/>
            </a:endParaRPr>
          </a:p>
        </p:txBody>
      </p:sp>
      <p:sp>
        <p:nvSpPr>
          <p:cNvPr id="8204" name="CaixaDeTexto 17"/>
          <p:cNvSpPr txBox="1">
            <a:spLocks noChangeArrowheads="1"/>
          </p:cNvSpPr>
          <p:nvPr/>
        </p:nvSpPr>
        <p:spPr bwMode="auto">
          <a:xfrm>
            <a:off x="107950" y="4292600"/>
            <a:ext cx="1655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Procedure</a:t>
            </a:r>
          </a:p>
        </p:txBody>
      </p:sp>
      <p:sp>
        <p:nvSpPr>
          <p:cNvPr id="8207" name="CaixaDeTexto 18"/>
          <p:cNvSpPr txBox="1">
            <a:spLocks noChangeArrowheads="1"/>
          </p:cNvSpPr>
          <p:nvPr/>
        </p:nvSpPr>
        <p:spPr bwMode="auto">
          <a:xfrm>
            <a:off x="323850" y="4586288"/>
            <a:ext cx="2519363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latin typeface="Calibri" pitchFamily="34" charset="0"/>
              </a:rPr>
              <a:t>Isolated mice (</a:t>
            </a:r>
            <a:r>
              <a:rPr lang="en-US" sz="1600" dirty="0" smtClean="0">
                <a:latin typeface="Calibri" pitchFamily="34" charset="0"/>
              </a:rPr>
              <a:t>n=6) </a:t>
            </a:r>
            <a:r>
              <a:rPr lang="en-US" sz="1600" dirty="0">
                <a:latin typeface="Calibri" pitchFamily="34" charset="0"/>
              </a:rPr>
              <a:t>bone marrow cells from long bone in a Mg free medium and seeded in </a:t>
            </a:r>
            <a:r>
              <a:rPr lang="en-US" sz="1600" dirty="0" smtClean="0">
                <a:latin typeface="Calibri" pitchFamily="34" charset="0"/>
              </a:rPr>
              <a:t>4 </a:t>
            </a:r>
            <a:r>
              <a:rPr lang="en-US" sz="1600" dirty="0">
                <a:latin typeface="Calibri" pitchFamily="34" charset="0"/>
              </a:rPr>
              <a:t>different groups</a:t>
            </a:r>
            <a:endParaRPr lang="pt-BR" sz="1600" dirty="0">
              <a:latin typeface="Calibri" pitchFamily="34" charset="0"/>
            </a:endParaRPr>
          </a:p>
        </p:txBody>
      </p:sp>
      <p:sp>
        <p:nvSpPr>
          <p:cNvPr id="14" name="CaixaDeTexto 20"/>
          <p:cNvSpPr txBox="1">
            <a:spLocks noChangeArrowheads="1"/>
          </p:cNvSpPr>
          <p:nvPr/>
        </p:nvSpPr>
        <p:spPr bwMode="auto">
          <a:xfrm>
            <a:off x="3130550" y="1628775"/>
            <a:ext cx="2881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latin typeface="Calibri" pitchFamily="34" charset="0"/>
              </a:rPr>
              <a:t>Cells were seeded on plastic and </a:t>
            </a:r>
            <a:r>
              <a:rPr lang="en-US" dirty="0" smtClean="0">
                <a:latin typeface="Calibri" pitchFamily="34" charset="0"/>
              </a:rPr>
              <a:t>on </a:t>
            </a:r>
            <a:r>
              <a:rPr lang="en-US" dirty="0">
                <a:latin typeface="Calibri" pitchFamily="34" charset="0"/>
              </a:rPr>
              <a:t>bone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18" name="CaixaDeTexto 19"/>
          <p:cNvSpPr txBox="1">
            <a:spLocks noChangeArrowheads="1"/>
          </p:cNvSpPr>
          <p:nvPr/>
        </p:nvSpPr>
        <p:spPr bwMode="auto">
          <a:xfrm>
            <a:off x="2987675" y="4581525"/>
            <a:ext cx="194468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PCR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Proliferation assay (DNA)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Viability</a:t>
            </a:r>
            <a:endParaRPr lang="pt-BR" sz="1600" dirty="0">
              <a:latin typeface="Calibri" pitchFamily="34" charset="0"/>
            </a:endParaRPr>
          </a:p>
        </p:txBody>
      </p:sp>
      <p:sp>
        <p:nvSpPr>
          <p:cNvPr id="19" name="Text Box 50"/>
          <p:cNvSpPr txBox="1">
            <a:spLocks noChangeArrowheads="1"/>
          </p:cNvSpPr>
          <p:nvPr/>
        </p:nvSpPr>
        <p:spPr bwMode="auto">
          <a:xfrm>
            <a:off x="4932363" y="739691"/>
            <a:ext cx="34099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l-NL" dirty="0">
                <a:solidFill>
                  <a:srgbClr val="CC0000"/>
                </a:solidFill>
                <a:latin typeface="Verdana" pitchFamily="34" charset="0"/>
              </a:rPr>
              <a:t>Isolating Bone marrow cells</a:t>
            </a:r>
          </a:p>
        </p:txBody>
      </p:sp>
      <p:pic>
        <p:nvPicPr>
          <p:cNvPr id="21" name="Picture 2" descr="http://www.nature.com/scitable/content/ne0000/ne0000/ne0000/ne0000/6637368/BlackMou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3516" y="1700808"/>
            <a:ext cx="2376488" cy="86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16"/>
          <p:cNvSpPr txBox="1"/>
          <p:nvPr/>
        </p:nvSpPr>
        <p:spPr>
          <a:xfrm>
            <a:off x="6795676" y="1258713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Long bone</a:t>
            </a:r>
            <a:endParaRPr lang="pt-BR" dirty="0"/>
          </a:p>
        </p:txBody>
      </p:sp>
      <p:sp>
        <p:nvSpPr>
          <p:cNvPr id="23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729386" y="2564904"/>
            <a:ext cx="983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C57BL/6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 txBox="1">
            <a:spLocks/>
          </p:cNvSpPr>
          <p:nvPr/>
        </p:nvSpPr>
        <p:spPr>
          <a:xfrm>
            <a:off x="457200" y="-26988"/>
            <a:ext cx="8229600" cy="1143001"/>
          </a:xfrm>
          <a:prstGeom prst="rect">
            <a:avLst/>
          </a:prstGeom>
        </p:spPr>
        <p:txBody>
          <a:bodyPr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>
                <a:latin typeface="+mj-lt"/>
                <a:ea typeface="+mj-ea"/>
                <a:cs typeface="+mj-cs"/>
              </a:rPr>
              <a:t>Materials and methods</a:t>
            </a:r>
            <a:endParaRPr lang="pt-BR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9219" name="CaixaDeTexto 11"/>
          <p:cNvSpPr txBox="1">
            <a:spLocks noChangeArrowheads="1"/>
          </p:cNvSpPr>
          <p:nvPr/>
        </p:nvSpPr>
        <p:spPr bwMode="auto">
          <a:xfrm>
            <a:off x="971550" y="765175"/>
            <a:ext cx="3744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 i="1">
                <a:solidFill>
                  <a:srgbClr val="C00000"/>
                </a:solidFill>
                <a:latin typeface="Calibri" pitchFamily="34" charset="0"/>
              </a:rPr>
              <a:t>Study design</a:t>
            </a:r>
            <a:endParaRPr lang="pt-BR" sz="2000" b="1" i="1">
              <a:solidFill>
                <a:srgbClr val="C00000"/>
              </a:solidFill>
              <a:latin typeface="Calibri" pitchFamily="34" charset="0"/>
            </a:endParaRPr>
          </a:p>
        </p:txBody>
      </p:sp>
      <p:cxnSp>
        <p:nvCxnSpPr>
          <p:cNvPr id="34" name="Conector de seta reta 33"/>
          <p:cNvCxnSpPr/>
          <p:nvPr/>
        </p:nvCxnSpPr>
        <p:spPr>
          <a:xfrm>
            <a:off x="900113" y="4221163"/>
            <a:ext cx="7343775" cy="1587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reto 34"/>
          <p:cNvCxnSpPr/>
          <p:nvPr/>
        </p:nvCxnSpPr>
        <p:spPr>
          <a:xfrm rot="5400000">
            <a:off x="1404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ector reto 35"/>
          <p:cNvCxnSpPr/>
          <p:nvPr/>
        </p:nvCxnSpPr>
        <p:spPr>
          <a:xfrm rot="5400000">
            <a:off x="3563937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ector reto 36"/>
          <p:cNvCxnSpPr/>
          <p:nvPr/>
        </p:nvCxnSpPr>
        <p:spPr>
          <a:xfrm rot="5400000">
            <a:off x="5724525" y="4221163"/>
            <a:ext cx="574675" cy="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25" name="CaixaDeTexto 12"/>
          <p:cNvSpPr txBox="1">
            <a:spLocks noChangeArrowheads="1"/>
          </p:cNvSpPr>
          <p:nvPr/>
        </p:nvSpPr>
        <p:spPr bwMode="auto">
          <a:xfrm>
            <a:off x="3708400" y="3357563"/>
            <a:ext cx="7191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3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9226" name="CaixaDeTexto 13"/>
          <p:cNvSpPr txBox="1">
            <a:spLocks noChangeArrowheads="1"/>
          </p:cNvSpPr>
          <p:nvPr/>
        </p:nvSpPr>
        <p:spPr bwMode="auto">
          <a:xfrm>
            <a:off x="5867400" y="3357563"/>
            <a:ext cx="72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6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9227" name="CaixaDeTexto 15"/>
          <p:cNvSpPr txBox="1">
            <a:spLocks noChangeArrowheads="1"/>
          </p:cNvSpPr>
          <p:nvPr/>
        </p:nvSpPr>
        <p:spPr bwMode="auto">
          <a:xfrm>
            <a:off x="1547813" y="3357563"/>
            <a:ext cx="720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0</a:t>
            </a:r>
            <a:endParaRPr lang="pt-BR" sz="2000" b="1">
              <a:latin typeface="Calibri" pitchFamily="34" charset="0"/>
            </a:endParaRPr>
          </a:p>
        </p:txBody>
      </p:sp>
      <p:sp>
        <p:nvSpPr>
          <p:cNvPr id="9228" name="CaixaDeTexto 16"/>
          <p:cNvSpPr txBox="1">
            <a:spLocks noChangeArrowheads="1"/>
          </p:cNvSpPr>
          <p:nvPr/>
        </p:nvSpPr>
        <p:spPr bwMode="auto">
          <a:xfrm>
            <a:off x="323850" y="3706813"/>
            <a:ext cx="1655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Day</a:t>
            </a:r>
            <a:endParaRPr lang="pt-BR" b="1">
              <a:latin typeface="Calibri" pitchFamily="34" charset="0"/>
            </a:endParaRPr>
          </a:p>
        </p:txBody>
      </p:sp>
      <p:sp>
        <p:nvSpPr>
          <p:cNvPr id="9229" name="CaixaDeTexto 17"/>
          <p:cNvSpPr txBox="1">
            <a:spLocks noChangeArrowheads="1"/>
          </p:cNvSpPr>
          <p:nvPr/>
        </p:nvSpPr>
        <p:spPr bwMode="auto">
          <a:xfrm>
            <a:off x="107950" y="4292600"/>
            <a:ext cx="1655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Procedure</a:t>
            </a:r>
          </a:p>
        </p:txBody>
      </p:sp>
      <p:sp>
        <p:nvSpPr>
          <p:cNvPr id="9232" name="CaixaDeTexto 18"/>
          <p:cNvSpPr txBox="1">
            <a:spLocks noChangeArrowheads="1"/>
          </p:cNvSpPr>
          <p:nvPr/>
        </p:nvSpPr>
        <p:spPr bwMode="auto">
          <a:xfrm>
            <a:off x="323850" y="4586288"/>
            <a:ext cx="2519363" cy="1938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latin typeface="Calibri" pitchFamily="34" charset="0"/>
              </a:rPr>
              <a:t>Isolated mice (n=4) bone marrow cells from long bone in a Mg free medium and seeded in 3 different groups</a:t>
            </a:r>
            <a:endParaRPr lang="pt-BR" sz="1600">
              <a:latin typeface="Calibri" pitchFamily="34" charset="0"/>
            </a:endParaRPr>
          </a:p>
        </p:txBody>
      </p:sp>
      <p:sp>
        <p:nvSpPr>
          <p:cNvPr id="20" name="CaixaDeTexto 22"/>
          <p:cNvSpPr txBox="1">
            <a:spLocks noChangeArrowheads="1"/>
          </p:cNvSpPr>
          <p:nvPr/>
        </p:nvSpPr>
        <p:spPr bwMode="auto">
          <a:xfrm>
            <a:off x="684213" y="1258888"/>
            <a:ext cx="2808287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Calibri" pitchFamily="34" charset="0"/>
              </a:rPr>
              <a:t>Groups: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100% Mg: 0.8mM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50% Mg: 0.4mM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 smtClean="0">
                <a:latin typeface="Calibri" pitchFamily="34" charset="0"/>
              </a:rPr>
              <a:t>10</a:t>
            </a:r>
            <a:r>
              <a:rPr lang="en-US" dirty="0">
                <a:latin typeface="Calibri" pitchFamily="34" charset="0"/>
              </a:rPr>
              <a:t>% Mg: 0.08mM</a:t>
            </a: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dirty="0">
                <a:latin typeface="Calibri" pitchFamily="34" charset="0"/>
              </a:rPr>
              <a:t>0% Mg: 0mM</a:t>
            </a:r>
            <a:endParaRPr lang="pt-BR" dirty="0">
              <a:latin typeface="Calibri" pitchFamily="34" charset="0"/>
            </a:endParaRPr>
          </a:p>
        </p:txBody>
      </p:sp>
      <p:sp>
        <p:nvSpPr>
          <p:cNvPr id="17" name="CaixaDeTexto 20"/>
          <p:cNvSpPr txBox="1">
            <a:spLocks noChangeArrowheads="1"/>
          </p:cNvSpPr>
          <p:nvPr/>
        </p:nvSpPr>
        <p:spPr bwMode="auto">
          <a:xfrm>
            <a:off x="5003800" y="4581525"/>
            <a:ext cx="20891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err="1" smtClean="0">
                <a:latin typeface="Calibri" pitchFamily="34" charset="0"/>
              </a:rPr>
              <a:t>Osteoclastogenesis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TRAP (enzymatic)</a:t>
            </a:r>
            <a:endParaRPr lang="pt-BR" sz="1600" dirty="0" smtClean="0">
              <a:latin typeface="Calibri" pitchFamily="34" charset="0"/>
            </a:endParaRPr>
          </a:p>
        </p:txBody>
      </p:sp>
      <p:sp>
        <p:nvSpPr>
          <p:cNvPr id="18" name="CaixaDeTexto 19"/>
          <p:cNvSpPr txBox="1">
            <a:spLocks noChangeArrowheads="1"/>
          </p:cNvSpPr>
          <p:nvPr/>
        </p:nvSpPr>
        <p:spPr bwMode="auto">
          <a:xfrm>
            <a:off x="2987675" y="4581525"/>
            <a:ext cx="1944688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>
                <a:latin typeface="Calibri" pitchFamily="34" charset="0"/>
              </a:rPr>
              <a:t> </a:t>
            </a:r>
            <a:r>
              <a:rPr lang="en-US" sz="1600" dirty="0" smtClean="0">
                <a:latin typeface="Calibri" pitchFamily="34" charset="0"/>
              </a:rPr>
              <a:t>PCR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Proliferation assay (DNA)</a:t>
            </a:r>
            <a:endParaRPr lang="en-US" sz="1600" dirty="0">
              <a:latin typeface="Calibri" pitchFamily="34" charset="0"/>
            </a:endParaRPr>
          </a:p>
          <a:p>
            <a:pPr>
              <a:lnSpc>
                <a:spcPct val="150000"/>
              </a:lnSpc>
              <a:buFont typeface="Arial" charset="0"/>
              <a:buChar char="•"/>
            </a:pPr>
            <a:r>
              <a:rPr lang="en-US" sz="1600" dirty="0" smtClean="0">
                <a:latin typeface="Calibri" pitchFamily="34" charset="0"/>
              </a:rPr>
              <a:t>Viability</a:t>
            </a:r>
            <a:endParaRPr lang="pt-BR" sz="1600" dirty="0">
              <a:latin typeface="Calibri" pitchFamily="34" charset="0"/>
            </a:endParaRPr>
          </a:p>
        </p:txBody>
      </p:sp>
      <p:sp>
        <p:nvSpPr>
          <p:cNvPr id="19" name="Retângulo 16"/>
          <p:cNvSpPr>
            <a:spLocks noChangeArrowheads="1"/>
          </p:cNvSpPr>
          <p:nvPr/>
        </p:nvSpPr>
        <p:spPr bwMode="auto">
          <a:xfrm>
            <a:off x="7143750" y="6381750"/>
            <a:ext cx="161172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(</a:t>
            </a:r>
            <a:r>
              <a:rPr lang="en-US" altLang="pt-BR" sz="1400" b="1" i="1" dirty="0" err="1">
                <a:solidFill>
                  <a:srgbClr val="00B050"/>
                </a:solidFill>
                <a:latin typeface="Calibri" pitchFamily="34" charset="0"/>
              </a:rPr>
              <a:t>Belluci</a:t>
            </a:r>
            <a:r>
              <a:rPr lang="en-US" altLang="pt-BR" sz="1400" b="1" i="1" dirty="0">
                <a:solidFill>
                  <a:srgbClr val="00B050"/>
                </a:solidFill>
                <a:latin typeface="Calibri" pitchFamily="34" charset="0"/>
              </a:rPr>
              <a:t> et al. </a:t>
            </a:r>
            <a:r>
              <a:rPr lang="en-US" altLang="pt-BR" sz="1400" b="1" i="1" dirty="0" smtClean="0">
                <a:solidFill>
                  <a:srgbClr val="00B050"/>
                </a:solidFill>
                <a:latin typeface="Calibri" pitchFamily="34" charset="0"/>
              </a:rPr>
              <a:t>2013)</a:t>
            </a:r>
            <a:endParaRPr lang="pt-BR" altLang="pt-BR" sz="1400" b="1" i="1" dirty="0">
              <a:solidFill>
                <a:srgbClr val="00B050"/>
              </a:solidFill>
              <a:latin typeface="Book Antiqua" pitchFamily="18" charset="0"/>
            </a:endParaRPr>
          </a:p>
        </p:txBody>
      </p:sp>
      <p:grpSp>
        <p:nvGrpSpPr>
          <p:cNvPr id="21" name="Grupo 30"/>
          <p:cNvGrpSpPr>
            <a:grpSpLocks/>
          </p:cNvGrpSpPr>
          <p:nvPr/>
        </p:nvGrpSpPr>
        <p:grpSpPr bwMode="auto">
          <a:xfrm>
            <a:off x="4283968" y="1052736"/>
            <a:ext cx="3036407" cy="2130073"/>
            <a:chOff x="683568" y="3655163"/>
            <a:chExt cx="3888432" cy="2726165"/>
          </a:xfrm>
        </p:grpSpPr>
        <p:pic>
          <p:nvPicPr>
            <p:cNvPr id="22" name="Imagem 6" descr="Image_036556.jpg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83568" y="3655163"/>
              <a:ext cx="3672408" cy="2726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Conector reto 13"/>
            <p:cNvCxnSpPr/>
            <p:nvPr/>
          </p:nvCxnSpPr>
          <p:spPr>
            <a:xfrm rot="10800000" flipH="1">
              <a:off x="3492321" y="6236927"/>
              <a:ext cx="806584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CaixaDeTexto 25"/>
            <p:cNvSpPr txBox="1">
              <a:spLocks noChangeArrowheads="1"/>
            </p:cNvSpPr>
            <p:nvPr/>
          </p:nvSpPr>
          <p:spPr bwMode="auto">
            <a:xfrm>
              <a:off x="3491879" y="5929535"/>
              <a:ext cx="1080121" cy="37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dirty="0">
                  <a:latin typeface="Arial" pitchFamily="34" charset="0"/>
                  <a:cs typeface="Arial" pitchFamily="34" charset="0"/>
                </a:rPr>
                <a:t>100 </a:t>
              </a:r>
              <a:r>
                <a:rPr lang="el-GR" sz="1200" dirty="0">
                  <a:latin typeface="Arial" pitchFamily="34" charset="0"/>
                  <a:cs typeface="Arial" pitchFamily="34" charset="0"/>
                </a:rPr>
                <a:t>μ</a:t>
              </a:r>
              <a:r>
                <a:rPr lang="en-US" sz="1200" dirty="0">
                  <a:latin typeface="Arial" pitchFamily="34" charset="0"/>
                  <a:cs typeface="Arial" pitchFamily="34" charset="0"/>
                </a:rPr>
                <a:t>m</a:t>
              </a:r>
              <a:endParaRPr lang="pt-BR" sz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1808</TotalTime>
  <Words>1783</Words>
  <Application>Microsoft Macintosh PowerPoint</Application>
  <PresentationFormat>On-screen Show (4:3)</PresentationFormat>
  <Paragraphs>360</Paragraphs>
  <Slides>33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Tema do Office</vt:lpstr>
      <vt:lpstr>MSPhotoEd.3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Periodontal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Particular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Marina</dc:creator>
  <cp:lastModifiedBy>Guilherme Figueiredo</cp:lastModifiedBy>
  <cp:revision>102</cp:revision>
  <dcterms:created xsi:type="dcterms:W3CDTF">2011-05-23T17:52:50Z</dcterms:created>
  <dcterms:modified xsi:type="dcterms:W3CDTF">2014-09-22T21:51:30Z</dcterms:modified>
</cp:coreProperties>
</file>