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4" r:id="rId3"/>
    <p:sldId id="295" r:id="rId4"/>
    <p:sldId id="284" r:id="rId5"/>
    <p:sldId id="285" r:id="rId6"/>
    <p:sldId id="286" r:id="rId7"/>
    <p:sldId id="287" r:id="rId8"/>
    <p:sldId id="290" r:id="rId9"/>
    <p:sldId id="291" r:id="rId10"/>
    <p:sldId id="292" r:id="rId11"/>
    <p:sldId id="293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avio Sá Ribeiro" initials="FS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7T01:39:45.064" idx="1">
    <p:pos x="2676" y="1584"/>
    <p:text/>
  </p:cm>
  <p:cm authorId="0" dt="2014-11-17T01:39:48.667" idx="2">
    <p:pos x="2812" y="172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00378B-8F8B-45F1-8916-558DCD72406F}" type="datetimeFigureOut">
              <a:rPr lang="pt-BR" smtClean="0"/>
              <a:pPr/>
              <a:t>20/11/2014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ABDD85-5F72-4303-8AFE-B4B76B13671E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w&amp;url=http://www.noticiasdaserra.com.br/eventos/centenrio-do-dedo-de-deus-comemorado/2355/&amp;ei=cXtpVI6pBdGSyASb_oDgBg&amp;bvm=bv.79142246,d.aWw&amp;psig=AFQjCNEjDPo7iwOECctjQrtp-R8Zajzoeg&amp;ust=1416285309677826" TargetMode="External"/><Relationship Id="rId2" Type="http://schemas.openxmlformats.org/officeDocument/2006/relationships/hyperlink" Target="http://www.google.com.br/url?sa=i&amp;rct=j&amp;q=&amp;esrc=s&amp;source=images&amp;cd=&amp;cad=rja&amp;uact=8&amp;ved=0CAcQjRw&amp;url=http://www.tennissoul.com.br/tag/teresopolis/&amp;ei=P3tpVL7NA5ewyATUr4KIDg&amp;bvm=bv.79142246,d.aWw&amp;psig=AFQjCNEjDPo7iwOECctjQrtp-R8Zajzoeg&amp;ust=14162853096778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364502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“TOTAL PANCREATECTOMY FOR THE TREATMENT OF PANCREATIC NEOPLASM, WHEN IS INDICATED?”</a:t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35696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1800" b="1" dirty="0" smtClean="0">
                <a:solidFill>
                  <a:schemeClr val="accent1"/>
                </a:solidFill>
              </a:rPr>
              <a:t>Prof. Flavio Antonio de Sá Ribeiro</a:t>
            </a:r>
          </a:p>
          <a:p>
            <a:pPr algn="r"/>
            <a:r>
              <a:rPr lang="pt-BR" sz="1800" b="1" dirty="0" smtClean="0">
                <a:solidFill>
                  <a:schemeClr val="accent1"/>
                </a:solidFill>
              </a:rPr>
              <a:t>flavioasribeiro@bol.com.br</a:t>
            </a:r>
            <a:endParaRPr lang="pt-BR" sz="1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26" y="260648"/>
            <a:ext cx="8001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3289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ontent_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060848"/>
            <a:ext cx="1296144" cy="1257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24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6274"/>
            <a:ext cx="5400600" cy="62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b="1" i="1" dirty="0" err="1" smtClean="0"/>
              <a:t>Bahra</a:t>
            </a:r>
            <a:r>
              <a:rPr lang="pt-BR" b="1" i="1" dirty="0" smtClean="0"/>
              <a:t> e </a:t>
            </a:r>
            <a:r>
              <a:rPr lang="pt-BR" b="1" i="1" dirty="0" err="1" smtClean="0"/>
              <a:t>Neuhaus</a:t>
            </a:r>
            <a:r>
              <a:rPr lang="pt-BR" b="1" i="1" dirty="0" smtClean="0"/>
              <a:t>, em </a:t>
            </a:r>
            <a:r>
              <a:rPr lang="pt-BR" b="1" i="1" dirty="0" err="1" smtClean="0"/>
              <a:t>Nature</a:t>
            </a:r>
            <a:r>
              <a:rPr lang="pt-BR" b="1" i="1" dirty="0" smtClean="0"/>
              <a:t> </a:t>
            </a:r>
            <a:r>
              <a:rPr lang="pt-BR" b="1" i="1" dirty="0" err="1" smtClean="0"/>
              <a:t>Rewiews</a:t>
            </a:r>
            <a:r>
              <a:rPr lang="pt-BR" b="1" i="1" dirty="0" smtClean="0"/>
              <a:t> / </a:t>
            </a:r>
            <a:r>
              <a:rPr lang="pt-BR" b="1" i="1" dirty="0" err="1" smtClean="0"/>
              <a:t>Gastroenterology</a:t>
            </a:r>
            <a:r>
              <a:rPr lang="pt-BR" b="1" i="1" dirty="0" smtClean="0"/>
              <a:t> &amp; </a:t>
            </a:r>
            <a:r>
              <a:rPr lang="pt-BR" b="1" i="1" dirty="0" err="1" smtClean="0"/>
              <a:t>Hepatology</a:t>
            </a:r>
            <a:r>
              <a:rPr lang="pt-BR" b="1" i="1" dirty="0" smtClean="0"/>
              <a:t>, volume 7, 2010.</a:t>
            </a:r>
          </a:p>
          <a:p>
            <a:pPr algn="r">
              <a:buNone/>
            </a:pPr>
            <a:r>
              <a:rPr lang="pt-BR" b="1" i="1" dirty="0" smtClean="0"/>
              <a:t>“Is </a:t>
            </a:r>
            <a:r>
              <a:rPr lang="pt-BR" b="1" i="1" dirty="0" err="1" smtClean="0"/>
              <a:t>There</a:t>
            </a:r>
            <a:r>
              <a:rPr lang="pt-BR" b="1" i="1" dirty="0" smtClean="0"/>
              <a:t> Still a role for total </a:t>
            </a:r>
            <a:r>
              <a:rPr lang="pt-BR" b="1" i="1" dirty="0" err="1" smtClean="0"/>
              <a:t>Pancreatectomy</a:t>
            </a:r>
            <a:r>
              <a:rPr lang="pt-BR" b="1" i="1" dirty="0" smtClean="0"/>
              <a:t>?”</a:t>
            </a:r>
          </a:p>
          <a:p>
            <a:pPr algn="r">
              <a:buNone/>
            </a:pPr>
            <a:endParaRPr lang="pt-BR" b="1" i="1" dirty="0" smtClean="0"/>
          </a:p>
          <a:p>
            <a:r>
              <a:rPr lang="pt-BR" dirty="0" smtClean="0"/>
              <a:t>19,9% (WP) e 18,5% (TP).</a:t>
            </a:r>
          </a:p>
          <a:p>
            <a:r>
              <a:rPr lang="en-US" dirty="0" smtClean="0"/>
              <a:t>No pancreatic leak.</a:t>
            </a:r>
          </a:p>
          <a:p>
            <a:r>
              <a:rPr lang="en-US" dirty="0" smtClean="0"/>
              <a:t>No risk for multicentre disease in pancreas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Microscope disease can be found in the section margin or  in </a:t>
            </a:r>
            <a:r>
              <a:rPr lang="en-US" dirty="0" err="1" smtClean="0"/>
              <a:t>peripancreatic</a:t>
            </a:r>
            <a:r>
              <a:rPr lang="en-US" dirty="0" smtClean="0"/>
              <a:t> (fat) tissue.</a:t>
            </a:r>
          </a:p>
          <a:p>
            <a:r>
              <a:rPr lang="en-US" dirty="0" smtClean="0"/>
              <a:t>R1 resection  – worst prognoses.</a:t>
            </a:r>
          </a:p>
          <a:p>
            <a:r>
              <a:rPr lang="en-US" dirty="0" smtClean="0"/>
              <a:t>Margin &lt; or = 1mm – R1.</a:t>
            </a:r>
          </a:p>
          <a:p>
            <a:r>
              <a:rPr lang="en-US" dirty="0" smtClean="0"/>
              <a:t>R0 – R1 (79 a 44%).</a:t>
            </a:r>
          </a:p>
          <a:p>
            <a:r>
              <a:rPr lang="en-US" dirty="0" smtClean="0"/>
              <a:t>N related to prognoses.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Indications of TP</a:t>
            </a:r>
            <a:r>
              <a:rPr lang="pt-BR" dirty="0" smtClean="0"/>
              <a:t>:</a:t>
            </a:r>
          </a:p>
          <a:p>
            <a:r>
              <a:rPr lang="en-US" dirty="0" smtClean="0"/>
              <a:t>Margin compromising.</a:t>
            </a:r>
          </a:p>
          <a:p>
            <a:r>
              <a:rPr lang="en-US" dirty="0" smtClean="0"/>
              <a:t>Fragility of pancreatic tissue</a:t>
            </a:r>
            <a:r>
              <a:rPr lang="pt-BR" dirty="0" smtClean="0"/>
              <a:t>.</a:t>
            </a:r>
          </a:p>
          <a:p>
            <a:r>
              <a:rPr lang="en-US" dirty="0" smtClean="0"/>
              <a:t>Cystic </a:t>
            </a:r>
            <a:r>
              <a:rPr lang="en-US" dirty="0" err="1" smtClean="0"/>
              <a:t>Tumours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IPMNs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468880"/>
            <a:ext cx="8229600" cy="438912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3600" b="1" i="1" dirty="0" err="1" smtClean="0"/>
              <a:t>Bhayani</a:t>
            </a:r>
            <a:r>
              <a:rPr lang="pt-BR" sz="3600" b="1" i="1" dirty="0" smtClean="0"/>
              <a:t> </a:t>
            </a:r>
            <a:r>
              <a:rPr lang="pt-BR" sz="3600" b="1" i="1" dirty="0" err="1" smtClean="0"/>
              <a:t>and</a:t>
            </a:r>
            <a:r>
              <a:rPr lang="pt-BR" sz="3600" b="1" i="1" dirty="0" smtClean="0"/>
              <a:t> cols., </a:t>
            </a:r>
            <a:r>
              <a:rPr lang="pt-BR" sz="3600" b="1" i="1" dirty="0" err="1" smtClean="0"/>
              <a:t>J.Gastrointest.</a:t>
            </a:r>
            <a:r>
              <a:rPr lang="pt-BR" sz="3600" b="1" i="1" dirty="0" smtClean="0"/>
              <a:t> </a:t>
            </a:r>
            <a:r>
              <a:rPr lang="pt-BR" sz="3600" b="1" i="1" dirty="0" err="1" smtClean="0"/>
              <a:t>Surg</a:t>
            </a:r>
            <a:r>
              <a:rPr lang="pt-BR" sz="3600" b="1" i="1" dirty="0" smtClean="0"/>
              <a:t>.(2014) 18:549-554.</a:t>
            </a:r>
          </a:p>
          <a:p>
            <a:pPr algn="r">
              <a:buNone/>
            </a:pPr>
            <a:r>
              <a:rPr lang="pt-BR" sz="3600" b="1" i="1" dirty="0" smtClean="0"/>
              <a:t>“</a:t>
            </a:r>
            <a:r>
              <a:rPr lang="pt-BR" sz="3600" b="1" i="1" dirty="0" err="1" smtClean="0"/>
              <a:t>Perioperative</a:t>
            </a:r>
            <a:r>
              <a:rPr lang="pt-BR" sz="3600" b="1" i="1" dirty="0" smtClean="0"/>
              <a:t> </a:t>
            </a:r>
            <a:r>
              <a:rPr lang="pt-BR" sz="3600" b="1" i="1" dirty="0" err="1" smtClean="0"/>
              <a:t>Outcomes</a:t>
            </a:r>
            <a:r>
              <a:rPr lang="pt-BR" sz="3600" b="1" i="1" dirty="0" smtClean="0"/>
              <a:t> </a:t>
            </a:r>
            <a:r>
              <a:rPr lang="pt-BR" sz="3600" b="1" i="1" dirty="0" err="1" smtClean="0"/>
              <a:t>of</a:t>
            </a:r>
            <a:r>
              <a:rPr lang="pt-BR" sz="3600" b="1" i="1" dirty="0" smtClean="0"/>
              <a:t> </a:t>
            </a:r>
            <a:r>
              <a:rPr lang="pt-BR" sz="3600" b="1" i="1" dirty="0" err="1" smtClean="0"/>
              <a:t>Pancreaticoduodenectomy</a:t>
            </a:r>
            <a:r>
              <a:rPr lang="pt-BR" sz="3600" b="1" i="1" dirty="0" smtClean="0"/>
              <a:t> to Total </a:t>
            </a:r>
            <a:r>
              <a:rPr lang="pt-BR" sz="3600" b="1" i="1" dirty="0" err="1" smtClean="0"/>
              <a:t>Pancreatectomy</a:t>
            </a:r>
            <a:r>
              <a:rPr lang="pt-BR" sz="3600" b="1" i="1" dirty="0" smtClean="0"/>
              <a:t> for Neoplasia”</a:t>
            </a:r>
          </a:p>
          <a:p>
            <a:pPr algn="r">
              <a:buNone/>
            </a:pPr>
            <a:endParaRPr lang="pt-BR" sz="3600" b="1" i="1" dirty="0" smtClean="0"/>
          </a:p>
          <a:p>
            <a:pPr algn="r">
              <a:buNone/>
            </a:pPr>
            <a:endParaRPr lang="pt-BR" sz="3600" b="1" i="1" dirty="0" smtClean="0"/>
          </a:p>
          <a:p>
            <a:endParaRPr lang="pt-BR" sz="5900" b="1" dirty="0" smtClean="0"/>
          </a:p>
          <a:p>
            <a:endParaRPr lang="pt-BR" sz="5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8229600" cy="4389120"/>
          </a:xfrm>
        </p:spPr>
        <p:txBody>
          <a:bodyPr>
            <a:normAutofit/>
          </a:bodyPr>
          <a:lstStyle/>
          <a:p>
            <a:r>
              <a:rPr lang="pt-BR" b="1" dirty="0" smtClean="0"/>
              <a:t>TP no </a:t>
            </a:r>
            <a:r>
              <a:rPr lang="pt-BR" b="1" dirty="0" err="1" smtClean="0"/>
              <a:t>risck</a:t>
            </a:r>
            <a:r>
              <a:rPr lang="pt-BR" b="1" dirty="0" smtClean="0"/>
              <a:t> to </a:t>
            </a:r>
            <a:r>
              <a:rPr lang="pt-BR" b="1" dirty="0" err="1" smtClean="0"/>
              <a:t>pancreatic</a:t>
            </a:r>
            <a:r>
              <a:rPr lang="pt-BR" b="1" dirty="0" smtClean="0"/>
              <a:t> </a:t>
            </a:r>
            <a:r>
              <a:rPr lang="pt-BR" b="1" dirty="0" err="1" smtClean="0"/>
              <a:t>leak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TP more </a:t>
            </a:r>
            <a:r>
              <a:rPr lang="pt-BR" b="1" dirty="0" err="1" smtClean="0"/>
              <a:t>morbity</a:t>
            </a:r>
            <a:r>
              <a:rPr lang="pt-BR" b="1" dirty="0" smtClean="0"/>
              <a:t> </a:t>
            </a:r>
            <a:r>
              <a:rPr lang="pt-BR" b="1" dirty="0" err="1" smtClean="0"/>
              <a:t>with</a:t>
            </a:r>
            <a:r>
              <a:rPr lang="pt-BR" b="1" dirty="0" smtClean="0"/>
              <a:t> </a:t>
            </a:r>
            <a:r>
              <a:rPr lang="pt-BR" b="1" dirty="0" err="1" smtClean="0"/>
              <a:t>endocrino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exocrino</a:t>
            </a:r>
            <a:r>
              <a:rPr lang="pt-BR" b="1" dirty="0" smtClean="0"/>
              <a:t> </a:t>
            </a:r>
            <a:r>
              <a:rPr lang="pt-BR" b="1" dirty="0" err="1" smtClean="0"/>
              <a:t>insuficience</a:t>
            </a:r>
            <a:r>
              <a:rPr lang="pt-BR" b="1" dirty="0" smtClean="0"/>
              <a:t>.</a:t>
            </a:r>
          </a:p>
          <a:p>
            <a:r>
              <a:rPr lang="pt-BR" b="1" dirty="0" err="1" smtClean="0"/>
              <a:t>High</a:t>
            </a:r>
            <a:r>
              <a:rPr lang="pt-BR" b="1" dirty="0" smtClean="0"/>
              <a:t> </a:t>
            </a:r>
            <a:r>
              <a:rPr lang="pt-BR" b="1" dirty="0" err="1" smtClean="0"/>
              <a:t>mortality</a:t>
            </a:r>
            <a:r>
              <a:rPr lang="pt-BR" b="1" dirty="0" smtClean="0"/>
              <a:t> – 6,1% (TP) x 3,1% (WP) (p=0,02).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636912"/>
            <a:ext cx="8229600" cy="4389120"/>
          </a:xfrm>
        </p:spPr>
        <p:txBody>
          <a:bodyPr/>
          <a:lstStyle/>
          <a:p>
            <a:r>
              <a:rPr lang="en-US" b="1" dirty="0" smtClean="0"/>
              <a:t>High </a:t>
            </a:r>
            <a:r>
              <a:rPr lang="en-US" b="1" dirty="0" err="1" smtClean="0"/>
              <a:t>morbility</a:t>
            </a:r>
            <a:r>
              <a:rPr lang="en-US" b="1" dirty="0" smtClean="0"/>
              <a:t> 38% (TP) x 30% (WP) (p=0,02).</a:t>
            </a:r>
          </a:p>
          <a:p>
            <a:r>
              <a:rPr lang="en-US" b="1" dirty="0" smtClean="0"/>
              <a:t>Transfusion  16% (TP) x 10% (WP) (p=0,01).</a:t>
            </a:r>
          </a:p>
          <a:p>
            <a:r>
              <a:rPr lang="en-US" b="1" dirty="0" smtClean="0"/>
              <a:t>Infection and </a:t>
            </a:r>
            <a:r>
              <a:rPr lang="en-US" b="1" dirty="0" err="1" smtClean="0"/>
              <a:t>sepse</a:t>
            </a:r>
            <a:r>
              <a:rPr lang="en-US" b="1" dirty="0" smtClean="0"/>
              <a:t> are equal.</a:t>
            </a:r>
          </a:p>
          <a:p>
            <a:r>
              <a:rPr lang="en-US" b="1" dirty="0" smtClean="0"/>
              <a:t>Pos op </a:t>
            </a:r>
            <a:r>
              <a:rPr lang="en-US" b="1" dirty="0" err="1" smtClean="0"/>
              <a:t>morbility</a:t>
            </a:r>
            <a:r>
              <a:rPr lang="en-US" b="1" dirty="0" smtClean="0"/>
              <a:t> is associated a  HIPOGLICEMIA</a:t>
            </a:r>
            <a:r>
              <a:rPr lang="pt-BR" b="1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When associated </a:t>
            </a:r>
            <a:r>
              <a:rPr lang="en-US" dirty="0" err="1" smtClean="0"/>
              <a:t>pancreatectomy</a:t>
            </a:r>
            <a:r>
              <a:rPr lang="en-US" dirty="0" smtClean="0"/>
              <a:t> with other visceral resection we have the double mortality</a:t>
            </a:r>
            <a:r>
              <a:rPr lang="pt-BR" dirty="0" smtClean="0"/>
              <a:t>.</a:t>
            </a:r>
          </a:p>
          <a:p>
            <a:r>
              <a:rPr lang="en-US" dirty="0" smtClean="0"/>
              <a:t>Do TP is quite similar to do </a:t>
            </a:r>
            <a:r>
              <a:rPr lang="en-US" dirty="0" err="1" smtClean="0"/>
              <a:t>pancreatectomy</a:t>
            </a:r>
            <a:r>
              <a:rPr lang="en-US" dirty="0" smtClean="0"/>
              <a:t> with other visceral resection.</a:t>
            </a:r>
          </a:p>
          <a:p>
            <a:r>
              <a:rPr lang="en-US" dirty="0" smtClean="0"/>
              <a:t>In TP we have a decrease of </a:t>
            </a:r>
            <a:r>
              <a:rPr lang="en-US" dirty="0" err="1" smtClean="0"/>
              <a:t>inflamatory</a:t>
            </a:r>
            <a:r>
              <a:rPr lang="en-US" dirty="0" smtClean="0"/>
              <a:t> response compare WP.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7355"/>
            <a:ext cx="5472608" cy="65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2049"/>
            <a:ext cx="7128792" cy="603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46888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Key points:</a:t>
            </a:r>
          </a:p>
          <a:p>
            <a:r>
              <a:rPr lang="en-US" dirty="0" smtClean="0"/>
              <a:t>Continuous infusion of insulin begun in per op</a:t>
            </a:r>
            <a:r>
              <a:rPr lang="pt-BR" dirty="0" smtClean="0"/>
              <a:t>.</a:t>
            </a:r>
          </a:p>
          <a:p>
            <a:r>
              <a:rPr lang="en-US" dirty="0" smtClean="0"/>
              <a:t>Regular use of NPH and regular insulin </a:t>
            </a:r>
            <a:r>
              <a:rPr lang="pt-BR" dirty="0" smtClean="0"/>
              <a:t>.</a:t>
            </a:r>
          </a:p>
          <a:p>
            <a:r>
              <a:rPr lang="en-US" dirty="0" smtClean="0"/>
              <a:t>Hypoglycemia isn’t usual.</a:t>
            </a:r>
          </a:p>
          <a:p>
            <a:r>
              <a:rPr lang="en-US" dirty="0" smtClean="0"/>
              <a:t>No regular use of pancreatic enzymes.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Indications:</a:t>
            </a:r>
          </a:p>
          <a:p>
            <a:r>
              <a:rPr lang="en-US" dirty="0" smtClean="0"/>
              <a:t>Microscopy margin invasion or margin equal or inferior a 1mm.</a:t>
            </a:r>
          </a:p>
          <a:p>
            <a:r>
              <a:rPr lang="en-US" dirty="0" smtClean="0"/>
              <a:t>Multicentre tumors or IPMN.</a:t>
            </a:r>
          </a:p>
          <a:p>
            <a:r>
              <a:rPr lang="en-US" dirty="0" smtClean="0"/>
              <a:t>Pancreas fragility.</a:t>
            </a:r>
          </a:p>
          <a:p>
            <a:r>
              <a:rPr lang="en-US" dirty="0" smtClean="0"/>
              <a:t>Pos op complications associated to remain pancreatic tissue.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Surgical considerations</a:t>
            </a:r>
            <a:r>
              <a:rPr lang="pt-BR" dirty="0" smtClean="0"/>
              <a:t>:</a:t>
            </a:r>
          </a:p>
          <a:p>
            <a:r>
              <a:rPr lang="en-US" dirty="0" smtClean="0"/>
              <a:t>Spleen is important to move the tail and the body of the pancreas.</a:t>
            </a:r>
          </a:p>
          <a:p>
            <a:r>
              <a:rPr lang="en-US" dirty="0" smtClean="0"/>
              <a:t>In TP the excision of the pancreas begun in the tail to the head.</a:t>
            </a:r>
          </a:p>
          <a:p>
            <a:r>
              <a:rPr lang="en-US" dirty="0" smtClean="0"/>
              <a:t>Remove al </a:t>
            </a:r>
            <a:r>
              <a:rPr lang="en-US" dirty="0" err="1" smtClean="0"/>
              <a:t>peripancreatic</a:t>
            </a:r>
            <a:r>
              <a:rPr lang="en-US" dirty="0" smtClean="0"/>
              <a:t> tissue – lateral margin.</a:t>
            </a:r>
          </a:p>
          <a:p>
            <a:r>
              <a:rPr lang="en-US" dirty="0" smtClean="0"/>
              <a:t>Section the spleen vein 1 a 0,5 cm before portal junction.</a:t>
            </a:r>
          </a:p>
          <a:p>
            <a:r>
              <a:rPr lang="en-US" dirty="0" smtClean="0"/>
              <a:t>Remove the entire uncinato process.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32" y="836712"/>
            <a:ext cx="796829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8111"/>
            <a:ext cx="8453599" cy="58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26" y="836712"/>
            <a:ext cx="808449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0113"/>
            <a:ext cx="8208912" cy="58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01462"/>
            <a:ext cx="7724695" cy="5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5058"/>
            <a:ext cx="7704856" cy="590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57454"/>
            <a:ext cx="8675844" cy="616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543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48050"/>
            <a:ext cx="4870301" cy="498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64432"/>
            <a:ext cx="8128304" cy="56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83170"/>
            <a:ext cx="8362509" cy="579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C:\Users\Flavio Sá Ribeiro\AppData\Local\Microsoft\Windows\Temporary Internet Files\Content.IE5\GHKBH55G\IMG_3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060" y="815413"/>
            <a:ext cx="4531940" cy="6042587"/>
          </a:xfrm>
          <a:prstGeom prst="rect">
            <a:avLst/>
          </a:prstGeom>
          <a:noFill/>
        </p:spPr>
      </p:pic>
      <p:pic>
        <p:nvPicPr>
          <p:cNvPr id="38919" name="Picture 7" descr="C:\Users\Flavio Sá Ribeiro\AppData\Local\Microsoft\Windows\Temporary Internet Files\Content.IE5\XC27WLJ7\IMG_3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407954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C:\Users\Flavio Sá Ribeiro\AppData\Local\Microsoft\Windows\Temporary Internet Files\Content.IE5\G233HN0T\IMG-20141009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986" name="Picture 2" descr="C:\Users\Flavio Sá Ribeiro\AppData\Local\Microsoft\Windows\Temporary Internet Files\Content.IE5\ZRKFPKDH\IMG-20141009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143500" cy="6858000"/>
          </a:xfrm>
          <a:prstGeom prst="rect">
            <a:avLst/>
          </a:prstGeom>
          <a:noFill/>
        </p:spPr>
      </p:pic>
      <p:pic>
        <p:nvPicPr>
          <p:cNvPr id="41987" name="Picture 3" descr="C:\Users\Flavio Sá Ribeiro\AppData\Local\Microsoft\Windows\Temporary Internet Files\Content.IE5\34CMUYWX\IMG-20141009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C:\Users\Flavio Sá Ribeiro\AppData\Local\Microsoft\Windows\Temporary Internet Files\Content.IE5\7SPFYG60\IMG-20141009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xQSEhUUEhQVFhUXFxcWFRcXFRcYGBgXGBcYGBgYGhcYHCgiGR0lHhgWITEiJSkrLjEuFx8zODMsNygtLisBCgoKDg0OGxAQGiwkICQsLCwuLCwsLCwsLCwsLCwsLCwsLCwsLCwsLCwsLCwsLCwsLCwsLCwsLCwsLCwsLCwsLP/AABEIALgBEwMBIgACEQEDEQH/xAAcAAABBQEBAQAAAAAAAAAAAAADAAECBAUGBwj/xAA8EAACAQMDAgQEBAUCBgIDAAABAhEAAyEEEjEiQQUTUWEycYGRBkKhsSNSYsHw0fEHFBWCkuEzQxaiwv/EABoBAAMBAQEBAAAAAAAAAAAAAAABAgMEBQb/xAAsEQACAgEEAgEEAAYDAAAAAAAAAQIREgMEITETQVEFImGBFEJScZGxFSMy/9oADAMBAAIRAxEAPwDLimiiRTRX1Z8JYM00USKUUDBxSiibaaKAsGRSiiRSigLBxSipxTbaB2QpVPbTbaB5EaVSilFFDyI0qeKaKKHkKlSpUqKyFTU9KlQ1MalT0qB5jUqempUVkKlSpUDyFTRT0qVDyGimqVKKVFqZGlFSimoopTGpU9KliPMalTxTUYhmXytNtoxFNtrY8tNAStNto0U22gdgopoo22m20AC200UUrS20ACilFE2022gAZFKKJtpbaAsFFLbRCKaKAIRTRRIpRQAPbTRRIpooHYPbS20SKUUBYKKUUTbSK0BkDikaIFoOkKvuJBzAB7bQZkHicHnMTFc263C0I5M7tjtHudRxTrgelRXXJ+ZqO2uiLtWcsrjJxfohSqe2mIooSkRpUDVaxUHr6x2+dR0+vV2IWTHxGOkHsJ4J+VYvW01LFvk6o6Gs4ZqPBYpU4pVrRjmNQ7l9V+JgJ9TQPFdZ5SSBJJgenzP+d657VLc3tu6iBLxkATGY4jHykVxbndrS+2PZ6G02ktZZPiJ0P/UU9T9qeuUIYcD9aeuH+P1fwd//AB+l+T0spUSlXms1A2q920fKYsplKW2rflVHyqLQclUiltqybVN5VHAclbbTRVny6j5dAcgIpiKP5dMUoHbA7aW2i7aYpQGQLbTbaLtpbaAyBbabbRttNtoDIFtpitF20iKB2B200UbbTFaAsCVpRRdtIrQFgiKyPw1q3S3dR871QpksMS5Ig4Il/v3o34i1ZRNi4e5gGeB3Nc94beCkz7YwccE/qK8b6pJSah8H0v0SEoJzfT6O21CAMYEDsPTvH60GKfSXN6Kw7gftRNteroL/AK418Hhblt602/l/7BRVDxXUkAW0+N5g/wAo7tWheYKpZsAAk/SuVV21F0knaThf6QCf7ZNc291/HCl2zs+mbV6+rbXCL6aZLdtp3MNjM0mGMbTgxgnIE1zBukyqbgrNIBPqcboxPH2roL7FrYR33gCcYPTx6kmJP2+tTQaVS9piJUksw9FWSc/Svn032+z6ycLpIt+FJdsXPLu4BgRIMMeD+/Fa2v1iWV3N8gByaz/xFadktXWYSZfGZUO0EgAZyefSsLXX2uvudvljCj0Fd+33zhpOPv0eVvPpkZa6l/L7/JY13jBdhKjbghZ9AwE/cms4apiWlo3TIB5k8fL29qlc0gXJbtxnvEH0FQaxAwDjuB6jv6VySm5u32dcIKEVFdIMupAxn6UqrNbPaY+lKlwM9yezUDZrTa1UDar6Bah8s9EzDZpvIrSNqmNqn5BeEzDYqJsVpm1Wf4tr0sAFgWJOAPQckk8Ch6qirYR27k6SB+TTeTVvQ3lvIHTg9u4PoaP5NNatq0TLbuLpmWbFR8itTyaY2apahL0DJNmmNitQ2KY2KrMjwmWbNN5NaZsU3kU8yfCZflUxt1pmxUTYp5CekZnl02ytFrFQNinkT4mZzwOfl+k1WOqUA7sECSsiciRj1yKoeM65mI8o/DuDkiFUkjbJ4JgNjtVvwu3C+fqyMiLYjJOYH1NeJuPqc4z+zo+l2n0XTlp1q3k/8IqnxZV/+VXMxGwwB7E9zz9CKoa3x1zOwBI7HLGf2q5qmVbQAG6CxE97jTtJnmOeDQbfhZvGJAZiu9zmFJEvtHoM9uPeuJbvV55fJ6Wp9P0qSUV9q44Of8Q1BfLGX7zj3APtJxVdhAB+Y/z6f2ol/UB9QWksBueWMluyk/Mmft6UR3mF52R9ZI5/T7UZN8sqEUlSOq/C9pmtYBM8RngCcV1Pg34evalgFUqv5nIwB/eqn/CHxi0b/wDy91SWYHynkQIyVI9T2+tbn/FX8ejRqdHpYF5l/iOAItKZED+sjPsM+ld0d+4aahBc/J5Wp9Ljqaz1ZvhvpHm/4y1uy62ntstwKxV7iHpYjsPkefcVh6bU7LbtBlgbYaOAY3fLBAn50HR5IIE7cwTyAKsWbAdlVV6XJAGYB3gDv2/tXHrastR3I9HbbeGlHHTFpz075449/X3oukWCrHMgjb9MfrFbus0tlS8rsCWlMn8zmQIUHvH2rFsazaoO4Sdw+QLAyfTBHPpXOpZdHoYYtZM1vF4ZrYYwosqgyMjYxLHuCTAz8+9c/e0PQHt8BN1ySBnuF9fl7GrXiviANw8cBRkcBQAefSg6TU27O0kC6rIQ6/yMTj2PYz2n3oSaRE8HwCvLvQMhlgASpj4AOox3iRVVdOxMyvGJMAwIjPParvhmqtpdQN1IDkjsDmI7jMH60PXm2SGQhZYAqIgDZkgj3UD61VtMwkl2gOq0txHZHWGUkGfUfTI9CMEZp6i/iV2fic9h/FYYHGJwIpVRkfQ7W6gbVX2tVE2q9Rah5L0jPNqmNqr5tVF0gEnAGSTgAd81XkJ8XJm6ghFLNgDJrzzxvUm65ck84EYA7Ca1/wATeL+aYTFpCYJxvbiY7j0rBFk3en057D3++K4Nxr5ul0ets9pgrfZ0v4LeQ6ewYfQwf3Wum8quP/D95bN22ThG6CewnGfTMGu/Nmuna6twr4OPf6Fat/Jnm1TeVV82qibVdOZxeIoeVSNqr3lU3lU8yfGY/iOoWym9/kP89hJ+lR0F9by7ljB2sAZgwDH2IrD/ABX4vb3AMZUblAAkyMOSO44A+Rq9+C3tsGFn4dokRHWGbd+hWuVbtvVx9dfs7XsYrRyf/rv9GsbNI2av+VTG1XZmef4jNNms3xcwuxSqs4bLGABBBPuTwBW9qIRSzcKCT8hXnviPiG9y5+g9uw+Q/t71zbrcYQpds7NltFPUyl0jP190IiqokASFGOrEFpOfX/DU7Wse6y7gSFA3g4CiQIH6UAX4PXAnuTIPzPaganVyW2nZbOTPc989q8eme85JPh/ou5uO27bAO1QpwcmW+WSPpVu84VC+4bh8AGCWKkKB05IG4/8AaPWsZvEFtLuCyT8IHEAYz8/3oPh+q3gs5BaXY9oGwRn0mR9aMWkPyekY1swxMCIAHEYPr9Iotu9O3Ek8+5+3of0qb8LHBUAntiZiqyyZHHoe4MVsuUYLhG1+HfEm090Xbfxo+5ZEjHEjvzWJqb7XbjPcJLuzO59WJ3HHz7fKrPhQj9iPSO1R8atbb7AcQD9SBMxSXDKlH7LKivBxjtmrmn16oLZ25R98zyAQdsD3B+9ZyuOTFO8YiIp0ZptdHQajxPzDgjIzxJMECR2gH9+e1QA7lkAgLKxnE8GRWXauQcGP3FEU5nkwRMx/epxo0lquXZqnTIFJMAzETIyc/qf0q/4B4dbZdSr21uDyiEaYZWClg6e8jg1hW9aRyA4JGDPbtiii+jhlhlkzhiFngcySAKl3RecH6M26sCBzA9JGfTtUlWBn5UC/ZzggwYHFHtruUlRwByc5PPpHJ+lXZjVj7F/mj2JpVE21HJBPqGEftSqbYz6sNuom3V426Y2q6szl8ZnvbjJrz38U+P8AnN5dqTaBgsPznP8A+oj+9Xvxx+IWctp7DDYIDuCZYz1KPYY45M1xN5urYvoRyR6nn9fpWepq3wjbS0UvuaJaksSAfoAcntn0FaWm0vlKncuC2OwDR98H7VS8H0sySOJgz3jH2KmtS/fhdN6bmXj+rd//AEa5JP0ejCNcsQ0wa2y98kf2rqvwVrjdtNaeTcswpJ7qeM+oGD9PWue3CecfDPaQP/dZmi8cOk1LXh1LnzFmCVPIB4kYg+wrTb6jUjPeaSlC2eq+VTeVXHeIf8T9MtqbKXHuHhWAVQeOpgcjvj9K8+8c/F2q1J67hVYjZaLIh75E5P14rueoePgj1m7+JdEpIOpsyMfF/cYrN8d/F+lt2n8u+j3CpCBJaCcAkgQI5+leNT/nFOBP+fapes6EoKy7qtVKhQxYBmIJ7zEH98f1Vs/gjxwabUKHkI523D2E/C30IGfSa5o4IMiiBhEfrzxxWSddGsm2fQpsVm+K+KWNMJvXFUxO2ZY/JRmvEH8Tu7Qhu3dg4UudvpEemBio6a3JEwP5mPAB78ycelbvcNGPhTZ2vjn4rGpMICllSdxbljwJAOOTjNcdr/EWYkrKjjj7TR2tDy1LEpaGf6nb+kHv3k8VWu3gVKKoCzu7liR6tXLKeTtnZFYQxRX1mta4IaMGRGKCXYjDcHGe44xxTBxjkjMcc/aoPzSFbY90nuR+sfqMVo6G+ozA6QoiPigTJ9STGazWX9P96nu6Dnq9u/EftSasqMmmaD3F27doyMAEysn1+X96zkAkwcdsc/em096W6jJ4j/BjvVrS2tx+kDPoDMfUU1waJ5Gt+EdELl0Bl3BjJHBmQSJPYR+tVPxj4eUuFzglrikY/JcZTHrEEVdXxA6ZAbTFW7MInngHtzXPXtSzlt5JkkyfUksTHaSTxWaTcrNdSSjHAzuOKktEuLBg+vYUILHrzmtbMAtq1JgkfPPP0owtgT34/MMxzMfpPyoJcRJPy/w0by+jpIkHJJAj0A7THqaiTGiN60QBt6gRM+nsfQ1Hft+I4jjvmCM1b8xwpbaAxgEMMbow4j1Cj2kt7RV1SCVZu/b1j3E+9KyqHsS2dpK5kgcfM0O1dQGAu9cSSTn0x7UbTX0PS287pVVUjA4ySe/ah3Ukkk7EaCoAywHB5x6/WixEjeT8oAHYHJ+85pVG5o7ZMrcYD0hvT5UqOB0fX7JXBfjn8U7d2n07Z4uuPyjgop9fU9uOeCfi78biDa0hknDXR2Honqf6vnFcAqTz2zH+d6py4Khp2yrq9RtHzwP89Ko+H3Jk/mMr7yfb3BI+lR1l4sxLATlYA4j/AEq5o7aq88wAZPcqTJ/WpfCNIcyNHSqbSjEGSW75J9fpRVTeD/S27mMGV/SB96na1SMN3AAnjkTBNZHj3ijWyRZ2w4MsY4wcAnvE8Vgrbo7NVxhHJ9GtqbwDTj+KgAH8pKxI+4/WuP19ssdxiI+/+ZwaFq/FGcIBI28mYJJYk9uM0TV+ISoWTxyR39/oa2jBxPP19eOoqM9x7f56UV7TQO8ST2iIH96iQCe/t3/2qxqbnQg3biJAE4C8n6ya0s4kivatz/vRkR7bbmWQDmRj3+VRtru6crmZzkmAB0zH1gVrWrQKAAmcCYJBxAEwff25yKmc6ZcY2Yt0hjIx7f2otm0T2iDnJqT6EpkwR2IMyAAZx2zzUF1HH8o5E8n1p5WuCWnfIVlHzn/MCii0FG+5wOE9T2Bqzo7Z+IgmcIsbmk9wvNUtdZus7BxtCTkHp5jnuSfrjtUXbNYxS5BXt7ktIn+Tghe0TyPSOJ7VUuI45jqG4ZzzmeI4miaVuoRkAZEDIjIiQD6x3irwZWBKFgwBknsCBxMycnM9qbdMOzNKk+0dgfXv+9BPP+wqzaTaxBkEZkgz2M4B/XGaDfTOO4nsc89u2adioGCc8+hEf+6cIe30pEEYwfkRB4yJip277KGiBI2sPUH9jx9qYUBsnd+0en/qj6fU7D/MO3HHah2dKzmFiSIz3j596BtIHHbuCP8AOIoKXHKNDxK6pIGYAmBGSRI54Ax9qo2Rmfv/AJ6dqlbC/mEmOcSD/cUymCO5GOPaiqG3bsPqwOAI7D3GYz3759qpqIHvmpu/zx9/8/1NMXB5xTEAYxBx6/7iio/BMcYmBxnOKdrcgyMQY/sTVK7u4HziKRSNjw25bCX/ADGUE2ibYiZuh02gEcAqbntjNUdMpckEgKeSeBgkf3qlZmJicjJ/b5VoWNS3mJJBOAD1ECMjAEn/AN1PRX4EloCSFUAYUtJJxz6xyYpaMh2ztmZ65PHeB+3vVvW+F718xSYKlyBxg9Q+kxn1FUdOikRtgQDIkkHAxzmknaAPctSZG0Dtjt25j9qeqlxgh2mSR3g980qdAei3dSAZPJg5Oc96q3PEewU4Mme+Dg0O9LGUUhQQAYMn054J9fnzzRvEdMtpIMvfwecL1ESATJB9T6dqzzXCKlJ+itpB1dWRJn5n0jjj9aspdgsBG4Fo7/MfrWclpkEsSZ6hHG6ffmPnVVdUxYlZksSRAMk+0Gr7DyKKLer19xG2rGwKAQRjMSTHGap6fTtedZIG8wsmJPAXHEnA/wBM0a7clWLkAkEDuQBBGDEjkzJ+KYxFSs+GGABcUFpkHdtleArRBIwZxyKWSSM3bfPQ1jSFTFxV2TzIzEYmTGGB4HPNUr9qLhUCCCQJnpP15ittke6BEKzGQpnGST1cdQEjlm2NQrvh7DJBRyJVuraxBIeCANpnj6YEzUx1OeRSh8GdeXaFnAyY7kZGCBiIiqwgDgH69Q9YM1tWNFuvBbgcWwACV6TmM7WEwTu5Hf7128NDSbZBYsSV2sAFyCdxx0zwCSQJFUpx9kYP4KOmtEsApKg9y0ffv2rb8Lcswhu8bkkALkHokwefhkZ96ja8N8oBbyNLAnLgIG4Q7o9JBXvI71ZdAnlsBuUsAN+0qpOGXdAERwRMT71nqTTLhGg3iLAJ/DMmNu4n8uAOs54PBzInisbRWmYDoDgmSB9jkiYHtMc4FdEipcchtgB5YTDDaRuAMEiADA5OO9Ae8IKhVVN20QCpklRmBAIzkchjnmMoamKovC3ZmNYkkOpDQIJGFK5MttgAjIAP2pa+00BbjBVY5nHAlVhTGQB3+oq/c0YcbxkAMVSZJ6pEwACAM8cHGQaOV26cgqkxuV43BpfcOmZg+sYEE8k03qK00NxOYu6GFhQGJDNi5lVHUDtB7gcZ+9Who/4Yb4SJPlkyGBncAZ6GBHf1+tEvuYZztUtOAwKhiCoEDIkrMkkdXuZjp9Vt2q4O5pWQZEk/EVg57cjAPE50cm0SkiemYjlQdqRcB+MpGRIXtB5/l780O7YIyYmYKZ/eMgnJPrjFPe8PO4sil1ILMdsMjGIBG2XWCInAk8GKJc043ZKrPcmARAOAJM+/sT2wsvY2jE1dkKB6kdSxwR3EHjIP3qs5x/r6/wCCuoteFLctj4lcg7nIaYPZhPw7SZj0mKw9d4W1vcQQVViCe4zAlW6vQExzIrWGonwQ4hmsEQyzChSQYBGSWM/y47j19Khr1IBJxIIABBGGzDCZHJ95rX8JS1tBPL223IdmeVJVT7gEkwfmBNQ1Vq2jAFXP8WGRiQUBAETtyMQDA578VOf3UUlwczf5wDECf35+pqB+lb2s8NUkeS0lhlSRO4YOZA46oxgihWfCGW5DxsBKl2kpuHY5k98dyMGrWoiaZiqPb5ZqPf8AbI7962z4UUJ3qdpyGB4ESfXiRP6TxWZqPDwlwoSwYAFYHO4BiZAIjP6GqU0wSKWuuHiIHY5k4wPlVVXk9RMVrHRG4ALhYbOWjcQCSBI5GQPoaDZ0IDlWlh2GRyJBP+lGSNKFa1agyeOwyMZkEjJH1HNWxfVlB2kAGRIx6ERPoY98VUbQLvAHT8wS3bAUZPf0qKW2VwGJBM525jkSDzwMVPAje8OYnpBGVaQBMKeQAfhyFMZ4+VUWFyzKv0qcdMbd0z2mPr/pUtHbhoURxJA6ZOMgGc+np25q9rbQcEMOdgJGT+aJES0EACeRA5rPqQwN3xQz8KvwAzESQBGc0ql/0i2ckyT32n+1NSuAjr9He2K25Y/iALwAQm6e3IZgT794qu+lksdpe4WHaccEqJPcA4/nz7yv302oQ1uF5Z2KhSN0gowJ2nYsbjJk+lCa+x6FZSuDkKCJmSGCye3asI92Xa9kfFmtqqgLvIbMmJBAztEnI3e3TWVp9KJO7aEIyYFwqskeYASMdJGP3xWuL0lGvlbgYFi46FUGSgO0dMnaSSFPWc4pxpyiNtbdbEBWHU4ZyVlo9i8iYxVqbSomSydgdRp7asqqxXYNo3qoDOhhm6jKjduIOQCIgVDTXpKps8xThCWChWIO47iJZmgEA+3vWjoxYePNDDLhgxbdyQVVIyIDx1RBPMmqWssAIIaE2EKGGGEsCqAwA2RMt29ganL0Og6XMOLKWyF2knG1hJGVY49S0ypnsCRR1WpvKQeSRuIAVgsiRh2JhlEbjxtk7qz2lDLObVtgwPLL2DBVc5B7yRM94qlpGsKyFmgmCLm4XCDIBEZK5g8SM89tIwCzpD4s1qLcLDSGAZSZJhlKhh9gTxAEAUtVYZZ2TsIfYFYgBnEhFyJw87eB9JrObQshMsrFm2juZuEt1NjY24iQu1sLmYrcJFtSl9zuuLuWFIU3ApKMCAI6gOtTgwMbqzlS6AoaeW27N0KdzF4WdoKmVOCRngfpmiwR1LcChdpW2oO2ICyuw7bgDLAGPinETUfISyN4uRfVla90BkIKgNtPBXIBIkjzCCIzTpqlF4OyFbN5D1LuURJRScdI3KZInBGMCjsOjX0NjZZCoOcXDuyGLZ2h4JaJHc9PPpiWtWzNdRp2IxZtu7chDKANgOeowew9qruzo6q1lLf5GJkCbPTvSDlv4uYBnZ7GtTxfWqi77ZUW9xZrqgFyGUoTcE5MsBkwSg9KnGv2FkdTqrunYSihQqhsbjuYRIIJIzmPUE8zQtW2S6QVYgE9ixkXLaJGV4bmI75IqnqQrXAUdwjBQWa2SN4l/i7t17ZMElRMTNaNhghuWySRuSDlQd07/Mj4duATAgBsYptVyOype1ckDYyLvIKALCAfEdgHw/SDn5VlaDWlnIHlkCNvUAIDRBXAkyDjjOBWxrtIrNFsvuG+VkMekM8ciTKtIHwk9+KxbWlW0bgYMGNsuAC42Nt3L1QSyyUyYyYkTWkGqBovai4PMBUgsCDIJyAcKW4YxIniCOZkXPNR7RAVcIQWxB3NiTtgSGcdvg9KzdQVAPkEooA3BiGYEtO4AdQG3I4Jn2mr+k1I8k27jj4fyg/EAwVgdxESB1REekYmS4sSLek1bO6kKYB6QGUNAkhQYIgAgCZ7Ac0PVWtqlwoZGC3CSRuBYyw56VxuyeTmZoPm21tHbBACk/Bunr6RAJOWH/jVbU2mObj+XCnawecOWVQTEb8kSQO8kUJcjrgBaRASybfylzJW3tMbSJmCGIngjvg4bxbR7yGADMzdmGNzZIkAieI9e5nFfUaZrZ3FVa4WQEBiFLAxt2kKUacR85AkTr3yIBum0jbJaNzFDvG/aqjEEqSogCCYkg1o3TsSK+lutat53MpLbgFllIAPSVyQBzwOQQJwMa/ZktuV8BnkgpBIWVIzkDJ4JHpAfEE2lmSAVdmK7gAfMKAKDGQDtIB9ZBFNZNsA2bwCKSYPmKCkdW3KmVkRk8mO5oSXYGpf8sgMTEQAgBJho2ySBxtIweAfWoXNEcwpUiBM58tTlCSenAmJHt2qnobqobUE3AHHmyQWXJIH/ieYjFaX/PKTG1gVw3QI6yFgseAQoifhIiTis3a6GuQZupAJO9RIYhBwxYLJHcAATO719aCPDS1owM58sFjI+Hb6HIUCDzicMKe/eOnt+YrEw3fO5W7GRnEQScQeSDULev8ANt75HG2ZBBKCYZduGC7h27dhBfPaEY40rSC0hurknA4gnJ78doxT6rREyrgHoBRjwN0HdjETOZ9fXG4ttLtstcIQ7PgCyBMQwk/CTOPscU7L0gg7IDKGmSSMwCODloP2warNjpHNWdQ9u5zv4JGZJU9IPBAGOk1uXbqXFRlQDMkAhRMCB0+m2ZMTnuBWd4h4N1oU3MOX2RuyxkiMyYPr/pQs6spAaIIbDCeiTKnM5/05rRpS5RJqXNeqkhmUEcibwg9xgUqrBkfqdl3d+e2B/wDWfT1pUsYio0/GlA2CQbZVSVZ8MSAwXcAMn+ZuIiqg1AtbRbvW3ZpUADewQKB8XqSWhfSMicUzpWD/AMW8qshKlWyYQE/DERJIGa0/GPB/+X1Y06l2RgDacwNouS/5QZ5JyO3EHCWK+0Zp6JkaFSVZo2gEkKoMvtBneQpIKkbgcniq+uZVZ1eIMKpuSgUAyskAEgblE7pwJ5mrF7dY2R5obq6iZYvhlcgjAkrIE854qVjxDdp281Bkv0wQ6wQNm4ZBChxnJUds1ku79FUDZG3KhRYm5CEtvtBpYgArKr0sQzeuMZL63WQbagA29tsXGg22JNsBkZukBQSTMj4T6Co6S813T3Ooi5BAJQAL1oEG9cwYHSQSNpjHPPeHaxsAMNu5SCzAgktDAyMSCfi7VSjf6EaOr1lu10tvlwhX4dwgCGy21gY4IPeD65Nwss+WUVACWRzbJkgqYHJBGY4zWiPEWUeaLjAmdpeykwY3KDGSDB5MCMGqdhXvXV8xbhyRvWCxOAsTALY71rHgDZ8OVktNbuvZLHsCCygrP5kJJkp0qw4A7irtq9aFlSFuAklnyxBJiFk4J3ZBARhsMSJrmn85QSG80KU2bXYtbIYRADccjaZI29oq/wCE+MBluKtrlNtxbe6du6OsOxDiAvA3Z5ETUSg3yhG9c0SIAbLaja6OWULNtkIKlYjaWEgAc4xHbK0GpN/+EjNDMEKbn27mGWXHSdwLNtBHJzIotjxFhZdwUYM+bZusHtlh0xEAodpMTG6RGapFixW46mSxmCsFyqy6g4EjYJM5JjtURTXYdk7l4JcJukXFtIfjYFzkgDbB3KGIJEydjGZFAu+IX0a0VU2rag2ULIButgjpf9DB45E80DWshYO+NsA21BMuVUktJGTuOQewzzGb/wBSuMxtkubbsm60oDGAAQF3ZDDgRGa2jG+QOlOtCFSu4AwbtudyvwUEDBloJAAOSRM5EdYZF20nmg5uAo5NkMADuZM5l1PpA7RWedIA4Vj0/DbkAuVA/hjbOHJwVPoeYoXiOoKBWtCJQbmggsxVQ7HPeCGXiRkdqlQVgdNp7ibW2up3HpQwdzLnywWHckcgciecUPEdPuuFirJuAQksGWXAiSxkLIiZjp9qovqd9iVIQTvC89QgCMcyDA9hVrW6tFJl180RxJU9GDuAyZPGRntBmFFplXwTXSPvlmYqTtuFQCGM4zu6WBCqwgYHrTaLXC47NcLll/hlUjcAJMkgZjaRIGJ71X0OpC7ip2MXLDkeYDIZOTJkx8PvINC0l+NS0Hy83Y6i0MZwSV6lA/m9+BNVjfYjUbUKC+1BuOy26qSm4KAfNgrhZQyZjAnnENTcDJsYI/mAQChR1MMARcCjdmIjmeOYpHVE+WGI/khZXpgD8gJJB3Yzn50K5cQ3VPxqTtkKYBCnay7TIEwY75wTSUQsjrr3mXbq3Sq7nLiYEAmQCWMsQGIljiSJFX9ZqSN3mbdjBfg7XOkhp52ttgHKwPUVK/aUgveU+WRgLtCZlRBIY/nMDsYxOaHsWTbcwF3bJMSpMR0/AJAMyeZxTtABv6gyLfUY5LdJQyTtOdsTABIqh4kOtQ0MXx3BG3Ale5nHuAPUVe8Q8Oul1MtIWHeDBAYxOM5gj3xzVPxSwQ43htytuJHDZnpIEEDjvVxavgRK5bz0vIVBLbcMigYAeCCCCImewqzq9WHyF+IbioxnacZ6iMxJ5g1n6i3/ABFMv1AMdwyDEH2OR+3rU0LSRA6tx6gy7SsmM8ESSPanQG9p9WzWVV46p8uSAsYI3SDBBx2OKq3tKQDcEoguyjJ8JURu27OCJBng+1Zlm0+5B1MrbSBzkCNpMiORJHAPyqxZvlZtwxbIjaDtUtJ6onBYj0JmoxroLJprYJQEliVDFeHUg7SASQYkSvqTV1NdFhwQMjcQpghCQshoI3dQwe4NYur0xkxCjOJzDFSAR3HVyfuaWnvkWSBEzsIKDr3CTMwDG1Y9xVOKfIWao1aGx/FJDAgRmZ2jBkTBVWHOPfkh8V1AWyu07WkGX2mRtJIDfMIYM+1ZKgkFNrEnILcbQMk8yYPPaa0buhm2wKkleociCOmP7/IARRikwOft3TAwT/2A/rFKi29awEC7tHZQGgfalWvIHT6cebdusUQncxch4yQAX3AnbJPfA9s1a8SD2SRelbk20DXDBVUtdNtHggQCuV5xnmsPwlbxB2AnzA8EmeAQ3Qp6sA84AmtfV+JjU3AmoYygtr5oDQ223LDcuBuATt+UwM1zuLUvwBbvAtpllQ1y0UK3Dvht24AOpEAneoDg5x6Vjpq3KLMp1sWxHU2UwDJJKiJ9oq34hqito7gSJ2qxVtiqSfL8og5JgEyePnFWLOxRbgszxc3+YxWdybCzeZGzbMiOI4qUqQc8ADYe5cvXDbOxVNt925iWS5adt+z4TIYT/wC6q2LFpTdDo6qIY2TcG/YHG1luAfl5JIgz7zXU6bwUm1bKMNjrsZgxcXGa6GBkNjIAB/p+VVfNs3XtGwJt2t29Qpt3HusyFyJJ3J0qIB6ekccytS7KplS1ctm2lxEJDtC27ilpVJUhXGZdtuZEbPfNDURdub7a7d42rZ8s9DrhysTJEDPctPtW9c0Ya6VNuEXzEVlbdbPSGKEMoADselkI+IxnNUdX4E7sxR2hmJWCYhoDQzdztA98THNJTjfIfo5Qahw0ptaD1AcCJ5nvC81c01t2VwLdxU+MwFJG6OoMxBVTEEg8wDzW9pfwRdR12q5JJuKoiAqssQ7cnaX55g+tbtrwG/5RtLe8sbmDgwzZDAsB8MdCr8tx5M1ctxprpixOKF9HWNtsFR0FwwUkdW0hQd4gctGeCJyNrtxhlizGAhZcKPZQsKRnA9ePTtbP4MULtuEEQC7IArLcA+LIhsEGPf1AmxY/C+k6VRnEMcz/AEgosjO0EzPPFQ9zpoSRxNjRMxQ3iNinYgbhiVA3f1H59tuBWh4p4ai2xcW2XZEGYjpPwvAHUCDzzJMZAI7i34ZbZtxUQw22wTGVDQPZeo/VautYDGdohfM2yRidonHYAA8DP2rGW65TQ0jzrReFNeRbgO9tyGeoEOAd2/eJOMyT25xXSab8LW/JKX1O5p2srkiHPqYj+WcjPaulU9ZUiC0TJg7jksREdgPXmmuOgEQY7lWMLI79+TGKynuJPoo5c/hRCqLZubBbZjkLIU7gRjLRuWQeZOeAMTxv8HuWLoVZd0Iu47tgGC5OO3b1M1372xKyIyFOM5IjvieMdx86nYaQFBHPSJy+Tgx2IkfelHczjzYHAWvwg8KHBl3ALhlbESI4jM+udv0N4J+GLqq2/bO8hWJJZhB2n4uPXEyDnivQBcxKifywIiRJznPIoVwTkMpgQSAMdQJM+w3T7+1N7vUfDCjhR+E9Q/mHeqFw0qCIkMMm5GFcrJjIkc9rHhv4RCQ11kO4gsMkCBEj1MkjnueK6vXQFJgSIPPJk4iYmBP0oN0K3DkSAplTAboJMmcRmPan/ETaF0ZOl8KtgKjGbageWIadsyQXPxdW7ggQfYVd8P0FhZdba7hIDEdXeBzx7RiKlc1JO3dME9wCf2jGSPXdTPZBQ3FCsBMKSZIzBB7HaBGckxiKiUnLtgpNB/ENrkq8GeCVHrABgZGE9uahdsIdoIVhtkTnGfTmZ4OaBcv3AoZercSGBMjPT1E8AzuHuYgZqGmAdhAVQAPME/DEHdPcAwIHAzkSaaTXsTkFfw204LG0hfpIMCAymcgDacjkjP0qrqPBbD7TdtqslmwOqSssq8z8jjA+l7W6lQYJGzMgkyBOAPXJHf8AWlf1bC2MLwN3f5EGZ7T/AN0UlKS9iKS/h+wmwCz0gSCWZokjonuDPf7ZqT+CWhnYvEKNzEqJJILc5JMQcY9BVt7wG4kGTtMbTGc49VEHHypf8v0yYAmdsBepYBxGcCPWc5pucvkDP1Phtlp6AN0MAZwQCOeR2OP5aH/+O2H/APqG4SQuSvB2yDjhmEmeB8q2ERiWJCEiQJ7ysdIHOR+9VrckFe7rjsARth1JyQCTgjt6RTU5emKzOXwa2WnaSA0KYOJUdpmDHuO1K3oNO3UQCON2QYzEjg4BkH3nuKtW0OFLJO1YJEHJ5yBBEnAB/Q0G4CNzbSfSI3GZgkHsJkZ7/Ortv2LIg3geiXBS2T7upP1MUqONOGzO2ZxuGM57jH0pUZP+phZS8XZE1F1NJjyrZ32yDG1TLhYmcNug8nFYyeF33u3EuBUbaer4SLc5cK0S2JnsByKVKtIzcaX4G/YTS6Q+ZbIV3ssQr7mG9duWcrui2oLL79Jmq58MTVXvP6j1i2AzKoJ3dLbhJiM7eY79wqVW5Pl/2NIroT+EvZuWv+WslzB47YwCS2ZwT2gwJiT0Xhfh13ygWANwy4hgbYUkRBA/+TcWYbhgHuRIVKueetJxB8M2H2eWEbbuDBgoDbVaSV2hm6ZP0z3qwl5QxQET0gLtYLJGO2CJIgek80qVYNcEp8CveaWEqdmQQI3GJlQfpu994FQ1l5SR1Mu0rtPdlPvOTkEznNKlSjzQ2PeiekzbBXLfCJJET7xGfbtVM6Zz5TKYZjJBKkenVzn0jjFKlVJ0rJKt3VEKoKlQSOREmVLMI5JM4PaOK1fDfxGqG5CLJ3QwAChAGaJx+XI5kkzSpVrgpxthk4vgs3dRafyypJiQG4IIkbe0x8s7aBb1CXg2SsFukQSbcghoIiDJX2PanpVk4KKdCyb5FeuydrdIYZiAR0yCBGQD2NNbaWUSScjcBAEA5KkSJM+sRSpVLRXYW/YP5YkmZJIiSATHoB39/pQVvPbjcBLEYVCQVwogdhIzPpSpUouwZJdUm3MdQbIGQOcmO0j0wTQksh1BwAyvvDkjG6AMeuP/ACHbhqVV10C5J2BtQFhtLAr1LuAbquA+8FmwIwTS1eiClyGJWEw3EE4+sbpj9MUqVK3YNFa/4cbS3AzYZtwM5mYz2ZcD0498wUFwxwANrztOJKyf6RG+QB6Y7U9KrybVglzQr1xQ7b1CqCFUhp+FJDSuQCDyYzbjvSuAIsBUDttMBgGmOsNn4oiDxPMzSpVfwKixorpYo2wTCrPScrCkDPTjce/ByMUO2rIFJU8kEmJ6hIDbZx3kfzDiDCpVEmNqgd0287CcdZgwSGItqZPorCSDPfM0PTWmF1QgLbTIGdu2SrL8QAJOPToPypUqvpEk9T4dlEJMmMZCrIJ+KMGTPHINUrlzbJAjIQsRG0SDBAJAPV29flSpU4OxMC7SZAQ4GWYScDNKlSrWib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SEhUUEhQVFhUXFxcWFRcXFRcYGBgXGBcYGBgYGhcYHCgiGR0lHhgWITEiJSkrLjEuFx8zODMsNygtLisBCgoKDg0OGxAQGiwkICQsLCwuLCwsLCwsLCwsLCwsLCwsLCwsLCwsLCwsLCwsLCwsLCwsLCwsLCwsLCwsLCwsLP/AABEIALgBEwMBIgACEQEDEQH/xAAcAAABBQEBAQAAAAAAAAAAAAADAAECBAUGBwj/xAA8EAACAQMDAgQEBAUCBgIDAAABAhEAAyEEEjEiQQUTUWEycYGRBkKhsSNSYsHw0fEHFBWCkuEzQxaiwv/EABoBAAMBAQEBAAAAAAAAAAAAAAABAgMEBQb/xAAsEQACAgEEAgEEAAYDAAAAAAAAAQIREgMEITETQVEFImGBFEJScZGxFSMy/9oADAMBAAIRAxEAPwDLimiiRTRX1Z8JYM00USKUUDBxSiibaaKAsGRSiiRSigLBxSipxTbaB2QpVPbTbaB5EaVSilFFDyI0qeKaKKHkKlSpUqKyFTU9KlQ1MalT0qB5jUqempUVkKlSpUDyFTRT0qVDyGimqVKKVFqZGlFSimoopTGpU9KliPMalTxTUYhmXytNtoxFNtrY8tNAStNto0U22gdgopoo22m20AC200UUrS20ACilFE2022gAZFKKJtpbaAsFFLbRCKaKAIRTRRIpRQAPbTRRIpooHYPbS20SKUUBYKKUUTbSK0BkDikaIFoOkKvuJBzAB7bQZkHicHnMTFc263C0I5M7tjtHudRxTrgelRXXJ+ZqO2uiLtWcsrjJxfohSqe2mIooSkRpUDVaxUHr6x2+dR0+vV2IWTHxGOkHsJ4J+VYvW01LFvk6o6Gs4ZqPBYpU4pVrRjmNQ7l9V+JgJ9TQPFdZ5SSBJJgenzP+d657VLc3tu6iBLxkATGY4jHykVxbndrS+2PZ6G02ktZZPiJ0P/UU9T9qeuUIYcD9aeuH+P1fwd//AB+l+T0spUSlXms1A2q920fKYsplKW2rflVHyqLQclUiltqybVN5VHAclbbTRVny6j5dAcgIpiKP5dMUoHbA7aW2i7aYpQGQLbTbaLtpbaAyBbabbRttNtoDIFtpitF20iKB2B200UbbTFaAsCVpRRdtIrQFgiKyPw1q3S3dR871QpksMS5Ig4Il/v3o34i1ZRNi4e5gGeB3Nc94beCkz7YwccE/qK8b6pJSah8H0v0SEoJzfT6O21CAMYEDsPTvH60GKfSXN6Kw7gftRNteroL/AK418Hhblt602/l/7BRVDxXUkAW0+N5g/wAo7tWheYKpZsAAk/SuVV21F0knaThf6QCf7ZNc291/HCl2zs+mbV6+rbXCL6aZLdtp3MNjM0mGMbTgxgnIE1zBukyqbgrNIBPqcboxPH2roL7FrYR33gCcYPTx6kmJP2+tTQaVS9piJUksw9FWSc/Svn032+z6ycLpIt+FJdsXPLu4BgRIMMeD+/Fa2v1iWV3N8gByaz/xFadktXWYSZfGZUO0EgAZyefSsLXX2uvudvljCj0Fd+33zhpOPv0eVvPpkZa6l/L7/JY13jBdhKjbghZ9AwE/cms4apiWlo3TIB5k8fL29qlc0gXJbtxnvEH0FQaxAwDjuB6jv6VySm5u32dcIKEVFdIMupAxn6UqrNbPaY+lKlwM9yezUDZrTa1UDar6Bah8s9EzDZpvIrSNqmNqn5BeEzDYqJsVpm1Wf4tr0sAFgWJOAPQckk8Ch6qirYR27k6SB+TTeTVvQ3lvIHTg9u4PoaP5NNatq0TLbuLpmWbFR8itTyaY2apahL0DJNmmNitQ2KY2KrMjwmWbNN5NaZsU3kU8yfCZflUxt1pmxUTYp5CekZnl02ytFrFQNinkT4mZzwOfl+k1WOqUA7sECSsiciRj1yKoeM65mI8o/DuDkiFUkjbJ4JgNjtVvwu3C+fqyMiLYjJOYH1NeJuPqc4z+zo+l2n0XTlp1q3k/8IqnxZV/+VXMxGwwB7E9zz9CKoa3x1zOwBI7HLGf2q5qmVbQAG6CxE97jTtJnmOeDQbfhZvGJAZiu9zmFJEvtHoM9uPeuJbvV55fJ6Wp9P0qSUV9q44Of8Q1BfLGX7zj3APtJxVdhAB+Y/z6f2ol/UB9QWksBueWMluyk/Mmft6UR3mF52R9ZI5/T7UZN8sqEUlSOq/C9pmtYBM8RngCcV1Pg34evalgFUqv5nIwB/eqn/CHxi0b/wDy91SWYHynkQIyVI9T2+tbn/FX8ejRqdHpYF5l/iOAItKZED+sjPsM+ld0d+4aahBc/J5Wp9Ljqaz1ZvhvpHm/4y1uy62ntstwKxV7iHpYjsPkefcVh6bU7LbtBlgbYaOAY3fLBAn50HR5IIE7cwTyAKsWbAdlVV6XJAGYB3gDv2/tXHrastR3I9HbbeGlHHTFpz075449/X3oukWCrHMgjb9MfrFbus0tlS8rsCWlMn8zmQIUHvH2rFsazaoO4Sdw+QLAyfTBHPpXOpZdHoYYtZM1vF4ZrYYwosqgyMjYxLHuCTAz8+9c/e0PQHt8BN1ySBnuF9fl7GrXiviANw8cBRkcBQAefSg6TU27O0kC6rIQ6/yMTj2PYz2n3oSaRE8HwCvLvQMhlgASpj4AOox3iRVVdOxMyvGJMAwIjPParvhmqtpdQN1IDkjsDmI7jMH60PXm2SGQhZYAqIgDZkgj3UD61VtMwkl2gOq0txHZHWGUkGfUfTI9CMEZp6i/iV2fic9h/FYYHGJwIpVRkfQ7W6gbVX2tVE2q9Rah5L0jPNqmNqr5tVF0gEnAGSTgAd81XkJ8XJm6ghFLNgDJrzzxvUm65ck84EYA7Ca1/wATeL+aYTFpCYJxvbiY7j0rBFk3en057D3++K4Nxr5ul0ets9pgrfZ0v4LeQ6ewYfQwf3Wum8quP/D95bN22ThG6CewnGfTMGu/Nmuna6twr4OPf6Fat/Jnm1TeVV82qibVdOZxeIoeVSNqr3lU3lU8yfGY/iOoWym9/kP89hJ+lR0F9by7ljB2sAZgwDH2IrD/ABX4vb3AMZUblAAkyMOSO44A+Rq9+C3tsGFn4dokRHWGbd+hWuVbtvVx9dfs7XsYrRyf/rv9GsbNI2av+VTG1XZmef4jNNms3xcwuxSqs4bLGABBBPuTwBW9qIRSzcKCT8hXnviPiG9y5+g9uw+Q/t71zbrcYQpds7NltFPUyl0jP190IiqokASFGOrEFpOfX/DU7Wse6y7gSFA3g4CiQIH6UAX4PXAnuTIPzPaganVyW2nZbOTPc989q8eme85JPh/ou5uO27bAO1QpwcmW+WSPpVu84VC+4bh8AGCWKkKB05IG4/8AaPWsZvEFtLuCyT8IHEAYz8/3oPh+q3gs5BaXY9oGwRn0mR9aMWkPyekY1swxMCIAHEYPr9Iotu9O3Ek8+5+3of0qb8LHBUAntiZiqyyZHHoe4MVsuUYLhG1+HfEm090Xbfxo+5ZEjHEjvzWJqb7XbjPcJLuzO59WJ3HHz7fKrPhQj9iPSO1R8atbb7AcQD9SBMxSXDKlH7LKivBxjtmrmn16oLZ25R98zyAQdsD3B+9ZyuOTFO8YiIp0ZptdHQajxPzDgjIzxJMECR2gH9+e1QA7lkAgLKxnE8GRWXauQcGP3FEU5nkwRMx/epxo0lquXZqnTIFJMAzETIyc/qf0q/4B4dbZdSr21uDyiEaYZWClg6e8jg1hW9aRyA4JGDPbtiii+jhlhlkzhiFngcySAKl3RecH6M26sCBzA9JGfTtUlWBn5UC/ZzggwYHFHtruUlRwByc5PPpHJ+lXZjVj7F/mj2JpVE21HJBPqGEftSqbYz6sNuom3V426Y2q6szl8ZnvbjJrz38U+P8AnN5dqTaBgsPznP8A+oj+9Xvxx+IWctp7DDYIDuCZYz1KPYY45M1xN5urYvoRyR6nn9fpWepq3wjbS0UvuaJaksSAfoAcntn0FaWm0vlKncuC2OwDR98H7VS8H0sySOJgz3jH2KmtS/fhdN6bmXj+rd//AEa5JP0ejCNcsQ0wa2y98kf2rqvwVrjdtNaeTcswpJ7qeM+oGD9PWue3CecfDPaQP/dZmi8cOk1LXh1LnzFmCVPIB4kYg+wrTb6jUjPeaSlC2eq+VTeVXHeIf8T9MtqbKXHuHhWAVQeOpgcjvj9K8+8c/F2q1J67hVYjZaLIh75E5P14rueoePgj1m7+JdEpIOpsyMfF/cYrN8d/F+lt2n8u+j3CpCBJaCcAkgQI5+leNT/nFOBP+fapes6EoKy7qtVKhQxYBmIJ7zEH98f1Vs/gjxwabUKHkI523D2E/C30IGfSa5o4IMiiBhEfrzxxWSddGsm2fQpsVm+K+KWNMJvXFUxO2ZY/JRmvEH8Tu7Qhu3dg4UudvpEemBio6a3JEwP5mPAB78ycelbvcNGPhTZ2vjn4rGpMICllSdxbljwJAOOTjNcdr/EWYkrKjjj7TR2tDy1LEpaGf6nb+kHv3k8VWu3gVKKoCzu7liR6tXLKeTtnZFYQxRX1mta4IaMGRGKCXYjDcHGe44xxTBxjkjMcc/aoPzSFbY90nuR+sfqMVo6G+ozA6QoiPigTJ9STGazWX9P96nu6Dnq9u/EftSasqMmmaD3F27doyMAEysn1+X96zkAkwcdsc/em096W6jJ4j/BjvVrS2tx+kDPoDMfUU1waJ5Gt+EdELl0Bl3BjJHBmQSJPYR+tVPxj4eUuFzglrikY/JcZTHrEEVdXxA6ZAbTFW7MInngHtzXPXtSzlt5JkkyfUksTHaSTxWaTcrNdSSjHAzuOKktEuLBg+vYUILHrzmtbMAtq1JgkfPPP0owtgT34/MMxzMfpPyoJcRJPy/w0by+jpIkHJJAj0A7THqaiTGiN60QBt6gRM+nsfQ1Hft+I4jjvmCM1b8xwpbaAxgEMMbow4j1Cj2kt7RV1SCVZu/b1j3E+9KyqHsS2dpK5kgcfM0O1dQGAu9cSSTn0x7UbTX0PS287pVVUjA4ySe/ah3Ukkk7EaCoAywHB5x6/WixEjeT8oAHYHJ+85pVG5o7ZMrcYD0hvT5UqOB0fX7JXBfjn8U7d2n07Z4uuPyjgop9fU9uOeCfi78biDa0hknDXR2Honqf6vnFcAqTz2zH+d6py4Khp2yrq9RtHzwP89Ko+H3Jk/mMr7yfb3BI+lR1l4sxLATlYA4j/AEq5o7aq88wAZPcqTJ/WpfCNIcyNHSqbSjEGSW75J9fpRVTeD/S27mMGV/SB96na1SMN3AAnjkTBNZHj3ijWyRZ2w4MsY4wcAnvE8Vgrbo7NVxhHJ9GtqbwDTj+KgAH8pKxI+4/WuP19ssdxiI+/+ZwaFq/FGcIBI28mYJJYk9uM0TV+ISoWTxyR39/oa2jBxPP19eOoqM9x7f56UV7TQO8ST2iIH96iQCe/t3/2qxqbnQg3biJAE4C8n6ya0s4kivatz/vRkR7bbmWQDmRj3+VRtru6crmZzkmAB0zH1gVrWrQKAAmcCYJBxAEwff25yKmc6ZcY2Yt0hjIx7f2otm0T2iDnJqT6EpkwR2IMyAAZx2zzUF1HH8o5E8n1p5WuCWnfIVlHzn/MCii0FG+5wOE9T2Bqzo7Z+IgmcIsbmk9wvNUtdZus7BxtCTkHp5jnuSfrjtUXbNYxS5BXt7ktIn+Tghe0TyPSOJ7VUuI45jqG4ZzzmeI4miaVuoRkAZEDIjIiQD6x3irwZWBKFgwBknsCBxMycnM9qbdMOzNKk+0dgfXv+9BPP+wqzaTaxBkEZkgz2M4B/XGaDfTOO4nsc89u2adioGCc8+hEf+6cIe30pEEYwfkRB4yJip277KGiBI2sPUH9jx9qYUBsnd+0en/qj6fU7D/MO3HHah2dKzmFiSIz3j596BtIHHbuCP8AOIoKXHKNDxK6pIGYAmBGSRI54Ax9qo2Rmfv/AJ6dqlbC/mEmOcSD/cUymCO5GOPaiqG3bsPqwOAI7D3GYz3759qpqIHvmpu/zx9/8/1NMXB5xTEAYxBx6/7iio/BMcYmBxnOKdrcgyMQY/sTVK7u4HziKRSNjw25bCX/ADGUE2ibYiZuh02gEcAqbntjNUdMpckEgKeSeBgkf3qlZmJicjJ/b5VoWNS3mJJBOAD1ECMjAEn/AN1PRX4EloCSFUAYUtJJxz6xyYpaMh2ztmZ65PHeB+3vVvW+F718xSYKlyBxg9Q+kxn1FUdOikRtgQDIkkHAxzmknaAPctSZG0Dtjt25j9qeqlxgh2mSR3g980qdAei3dSAZPJg5Oc96q3PEewU4Mme+Dg0O9LGUUhQQAYMn054J9fnzzRvEdMtpIMvfwecL1ESATJB9T6dqzzXCKlJ+itpB1dWRJn5n0jjj9aspdgsBG4Fo7/MfrWclpkEsSZ6hHG6ffmPnVVdUxYlZksSRAMk+0Gr7DyKKLer19xG2rGwKAQRjMSTHGap6fTtedZIG8wsmJPAXHEnA/wBM0a7clWLkAkEDuQBBGDEjkzJ+KYxFSs+GGABcUFpkHdtleArRBIwZxyKWSSM3bfPQ1jSFTFxV2TzIzEYmTGGB4HPNUr9qLhUCCCQJnpP15ittke6BEKzGQpnGST1cdQEjlm2NQrvh7DJBRyJVuraxBIeCANpnj6YEzUx1OeRSh8GdeXaFnAyY7kZGCBiIiqwgDgH69Q9YM1tWNFuvBbgcWwACV6TmM7WEwTu5Hf7128NDSbZBYsSV2sAFyCdxx0zwCSQJFUpx9kYP4KOmtEsApKg9y0ffv2rb8Lcswhu8bkkALkHokwefhkZ96ja8N8oBbyNLAnLgIG4Q7o9JBXvI71ZdAnlsBuUsAN+0qpOGXdAERwRMT71nqTTLhGg3iLAJ/DMmNu4n8uAOs54PBzInisbRWmYDoDgmSB9jkiYHtMc4FdEipcchtgB5YTDDaRuAMEiADA5OO9Ae8IKhVVN20QCpklRmBAIzkchjnmMoamKovC3ZmNYkkOpDQIJGFK5MttgAjIAP2pa+00BbjBVY5nHAlVhTGQB3+oq/c0YcbxkAMVSZJ6pEwACAM8cHGQaOV26cgqkxuV43BpfcOmZg+sYEE8k03qK00NxOYu6GFhQGJDNi5lVHUDtB7gcZ+9Who/4Yb4SJPlkyGBncAZ6GBHf1+tEvuYZztUtOAwKhiCoEDIkrMkkdXuZjp9Vt2q4O5pWQZEk/EVg57cjAPE50cm0SkiemYjlQdqRcB+MpGRIXtB5/l780O7YIyYmYKZ/eMgnJPrjFPe8PO4sil1ILMdsMjGIBG2XWCInAk8GKJc043ZKrPcmARAOAJM+/sT2wsvY2jE1dkKB6kdSxwR3EHjIP3qs5x/r6/wCCuoteFLctj4lcg7nIaYPZhPw7SZj0mKw9d4W1vcQQVViCe4zAlW6vQExzIrWGonwQ4hmsEQyzChSQYBGSWM/y47j19Khr1IBJxIIABBGGzDCZHJ95rX8JS1tBPL223IdmeVJVT7gEkwfmBNQ1Vq2jAFXP8WGRiQUBAETtyMQDA578VOf3UUlwczf5wDECf35+pqB+lb2s8NUkeS0lhlSRO4YOZA46oxgihWfCGW5DxsBKl2kpuHY5k98dyMGrWoiaZiqPb5ZqPf8AbI7962z4UUJ3qdpyGB4ESfXiRP6TxWZqPDwlwoSwYAFYHO4BiZAIjP6GqU0wSKWuuHiIHY5k4wPlVVXk9RMVrHRG4ALhYbOWjcQCSBI5GQPoaDZ0IDlWlh2GRyJBP+lGSNKFa1agyeOwyMZkEjJH1HNWxfVlB2kAGRIx6ERPoY98VUbQLvAHT8wS3bAUZPf0qKW2VwGJBM525jkSDzwMVPAje8OYnpBGVaQBMKeQAfhyFMZ4+VUWFyzKv0qcdMbd0z2mPr/pUtHbhoURxJA6ZOMgGc+np25q9rbQcEMOdgJGT+aJES0EACeRA5rPqQwN3xQz8KvwAzESQBGc0ql/0i2ckyT32n+1NSuAjr9He2K25Y/iALwAQm6e3IZgT794qu+lksdpe4WHaccEqJPcA4/nz7yv302oQ1uF5Z2KhSN0gowJ2nYsbjJk+lCa+x6FZSuDkKCJmSGCye3asI92Xa9kfFmtqqgLvIbMmJBAztEnI3e3TWVp9KJO7aEIyYFwqskeYASMdJGP3xWuL0lGvlbgYFi46FUGSgO0dMnaSSFPWc4pxpyiNtbdbEBWHU4ZyVlo9i8iYxVqbSomSydgdRp7asqqxXYNo3qoDOhhm6jKjduIOQCIgVDTXpKps8xThCWChWIO47iJZmgEA+3vWjoxYePNDDLhgxbdyQVVIyIDx1RBPMmqWssAIIaE2EKGGGEsCqAwA2RMt29ganL0Og6XMOLKWyF2knG1hJGVY49S0ypnsCRR1WpvKQeSRuIAVgsiRh2JhlEbjxtk7qz2lDLObVtgwPLL2DBVc5B7yRM94qlpGsKyFmgmCLm4XCDIBEZK5g8SM89tIwCzpD4s1qLcLDSGAZSZJhlKhh9gTxAEAUtVYZZ2TsIfYFYgBnEhFyJw87eB9JrObQshMsrFm2juZuEt1NjY24iQu1sLmYrcJFtSl9zuuLuWFIU3ApKMCAI6gOtTgwMbqzlS6AoaeW27N0KdzF4WdoKmVOCRngfpmiwR1LcChdpW2oO2ICyuw7bgDLAGPinETUfISyN4uRfVla90BkIKgNtPBXIBIkjzCCIzTpqlF4OyFbN5D1LuURJRScdI3KZInBGMCjsOjX0NjZZCoOcXDuyGLZ2h4JaJHc9PPpiWtWzNdRp2IxZtu7chDKANgOeowew9qruzo6q1lLf5GJkCbPTvSDlv4uYBnZ7GtTxfWqi77ZUW9xZrqgFyGUoTcE5MsBkwSg9KnGv2FkdTqrunYSihQqhsbjuYRIIJIzmPUE8zQtW2S6QVYgE9ixkXLaJGV4bmI75IqnqQrXAUdwjBQWa2SN4l/i7t17ZMElRMTNaNhghuWySRuSDlQd07/Mj4duATAgBsYptVyOype1ckDYyLvIKALCAfEdgHw/SDn5VlaDWlnIHlkCNvUAIDRBXAkyDjjOBWxrtIrNFsvuG+VkMekM8ciTKtIHwk9+KxbWlW0bgYMGNsuAC42Nt3L1QSyyUyYyYkTWkGqBovai4PMBUgsCDIJyAcKW4YxIniCOZkXPNR7RAVcIQWxB3NiTtgSGcdvg9KzdQVAPkEooA3BiGYEtO4AdQG3I4Jn2mr+k1I8k27jj4fyg/EAwVgdxESB1REekYmS4sSLek1bO6kKYB6QGUNAkhQYIgAgCZ7Ac0PVWtqlwoZGC3CSRuBYyw56VxuyeTmZoPm21tHbBACk/Bunr6RAJOWH/jVbU2mObj+XCnawecOWVQTEb8kSQO8kUJcjrgBaRASybfylzJW3tMbSJmCGIngjvg4bxbR7yGADMzdmGNzZIkAieI9e5nFfUaZrZ3FVa4WQEBiFLAxt2kKUacR85AkTr3yIBum0jbJaNzFDvG/aqjEEqSogCCYkg1o3TsSK+lutat53MpLbgFllIAPSVyQBzwOQQJwMa/ZktuV8BnkgpBIWVIzkDJ4JHpAfEE2lmSAVdmK7gAfMKAKDGQDtIB9ZBFNZNsA2bwCKSYPmKCkdW3KmVkRk8mO5oSXYGpf8sgMTEQAgBJho2ySBxtIweAfWoXNEcwpUiBM58tTlCSenAmJHt2qnobqobUE3AHHmyQWXJIH/ieYjFaX/PKTG1gVw3QI6yFgseAQoifhIiTis3a6GuQZupAJO9RIYhBwxYLJHcAATO719aCPDS1owM58sFjI+Hb6HIUCDzicMKe/eOnt+YrEw3fO5W7GRnEQScQeSDULev8ANt75HG2ZBBKCYZduGC7h27dhBfPaEY40rSC0hurknA4gnJ78doxT6rREyrgHoBRjwN0HdjETOZ9fXG4ttLtstcIQ7PgCyBMQwk/CTOPscU7L0gg7IDKGmSSMwCODloP2warNjpHNWdQ9u5zv4JGZJU9IPBAGOk1uXbqXFRlQDMkAhRMCB0+m2ZMTnuBWd4h4N1oU3MOX2RuyxkiMyYPr/pQs6spAaIIbDCeiTKnM5/05rRpS5RJqXNeqkhmUEcibwg9xgUqrBkfqdl3d+e2B/wDWfT1pUsYio0/GlA2CQbZVSVZ8MSAwXcAMn+ZuIiqg1AtbRbvW3ZpUADewQKB8XqSWhfSMicUzpWD/AMW8qshKlWyYQE/DERJIGa0/GPB/+X1Y06l2RgDacwNouS/5QZ5JyO3EHCWK+0Zp6JkaFSVZo2gEkKoMvtBneQpIKkbgcniq+uZVZ1eIMKpuSgUAyskAEgblE7pwJ5mrF7dY2R5obq6iZYvhlcgjAkrIE854qVjxDdp281Bkv0wQ6wQNm4ZBChxnJUds1ku79FUDZG3KhRYm5CEtvtBpYgArKr0sQzeuMZL63WQbagA29tsXGg22JNsBkZukBQSTMj4T6Co6S813T3Ooi5BAJQAL1oEG9cwYHSQSNpjHPPeHaxsAMNu5SCzAgktDAyMSCfi7VSjf6EaOr1lu10tvlwhX4dwgCGy21gY4IPeD65Nwss+WUVACWRzbJkgqYHJBGY4zWiPEWUeaLjAmdpeykwY3KDGSDB5MCMGqdhXvXV8xbhyRvWCxOAsTALY71rHgDZ8OVktNbuvZLHsCCygrP5kJJkp0qw4A7irtq9aFlSFuAklnyxBJiFk4J3ZBARhsMSJrmn85QSG80KU2bXYtbIYRADccjaZI29oq/wCE+MBluKtrlNtxbe6du6OsOxDiAvA3Z5ETUSg3yhG9c0SIAbLaja6OWULNtkIKlYjaWEgAc4xHbK0GpN/+EjNDMEKbn27mGWXHSdwLNtBHJzIotjxFhZdwUYM+bZusHtlh0xEAodpMTG6RGapFixW46mSxmCsFyqy6g4EjYJM5JjtURTXYdk7l4JcJukXFtIfjYFzkgDbB3KGIJEydjGZFAu+IX0a0VU2rag2ULIButgjpf9DB45E80DWshYO+NsA21BMuVUktJGTuOQewzzGb/wBSuMxtkubbsm60oDGAAQF3ZDDgRGa2jG+QOlOtCFSu4AwbtudyvwUEDBloJAAOSRM5EdYZF20nmg5uAo5NkMADuZM5l1PpA7RWedIA4Vj0/DbkAuVA/hjbOHJwVPoeYoXiOoKBWtCJQbmggsxVQ7HPeCGXiRkdqlQVgdNp7ibW2up3HpQwdzLnywWHckcgciecUPEdPuuFirJuAQksGWXAiSxkLIiZjp9qovqd9iVIQTvC89QgCMcyDA9hVrW6tFJl180RxJU9GDuAyZPGRntBmFFplXwTXSPvlmYqTtuFQCGM4zu6WBCqwgYHrTaLXC47NcLll/hlUjcAJMkgZjaRIGJ71X0OpC7ip2MXLDkeYDIZOTJkx8PvINC0l+NS0Hy83Y6i0MZwSV6lA/m9+BNVjfYjUbUKC+1BuOy26qSm4KAfNgrhZQyZjAnnENTcDJsYI/mAQChR1MMARcCjdmIjmeOYpHVE+WGI/khZXpgD8gJJB3Yzn50K5cQ3VPxqTtkKYBCnay7TIEwY75wTSUQsjrr3mXbq3Sq7nLiYEAmQCWMsQGIljiSJFX9ZqSN3mbdjBfg7XOkhp52ttgHKwPUVK/aUgveU+WRgLtCZlRBIY/nMDsYxOaHsWTbcwF3bJMSpMR0/AJAMyeZxTtABv6gyLfUY5LdJQyTtOdsTABIqh4kOtQ0MXx3BG3Ale5nHuAPUVe8Q8Oul1MtIWHeDBAYxOM5gj3xzVPxSwQ43htytuJHDZnpIEEDjvVxavgRK5bz0vIVBLbcMigYAeCCCCImewqzq9WHyF+IbioxnacZ6iMxJ5g1n6i3/ABFMv1AMdwyDEH2OR+3rU0LSRA6tx6gy7SsmM8ESSPanQG9p9WzWVV46p8uSAsYI3SDBBx2OKq3tKQDcEoguyjJ8JURu27OCJBng+1Zlm0+5B1MrbSBzkCNpMiORJHAPyqxZvlZtwxbIjaDtUtJ6onBYj0JmoxroLJprYJQEliVDFeHUg7SASQYkSvqTV1NdFhwQMjcQpghCQshoI3dQwe4NYur0xkxCjOJzDFSAR3HVyfuaWnvkWSBEzsIKDr3CTMwDG1Y9xVOKfIWao1aGx/FJDAgRmZ2jBkTBVWHOPfkh8V1AWyu07WkGX2mRtJIDfMIYM+1ZKgkFNrEnILcbQMk8yYPPaa0buhm2wKkleociCOmP7/IARRikwOft3TAwT/2A/rFKi29awEC7tHZQGgfalWvIHT6cebdusUQncxch4yQAX3AnbJPfA9s1a8SD2SRelbk20DXDBVUtdNtHggQCuV5xnmsPwlbxB2AnzA8EmeAQ3Qp6sA84AmtfV+JjU3AmoYygtr5oDQ223LDcuBuATt+UwM1zuLUvwBbvAtpllQ1y0UK3Dvht24AOpEAneoDg5x6Vjpq3KLMp1sWxHU2UwDJJKiJ9oq34hqito7gSJ2qxVtiqSfL8og5JgEyePnFWLOxRbgszxc3+YxWdybCzeZGzbMiOI4qUqQc8ADYe5cvXDbOxVNt925iWS5adt+z4TIYT/wC6q2LFpTdDo6qIY2TcG/YHG1luAfl5JIgz7zXU6bwUm1bKMNjrsZgxcXGa6GBkNjIAB/p+VVfNs3XtGwJt2t29Qpt3HusyFyJJ3J0qIB6ekccytS7KplS1ctm2lxEJDtC27ilpVJUhXGZdtuZEbPfNDURdub7a7d42rZ8s9DrhysTJEDPctPtW9c0Ya6VNuEXzEVlbdbPSGKEMoADselkI+IxnNUdX4E7sxR2hmJWCYhoDQzdztA98THNJTjfIfo5Qahw0ptaD1AcCJ5nvC81c01t2VwLdxU+MwFJG6OoMxBVTEEg8wDzW9pfwRdR12q5JJuKoiAqssQ7cnaX55g+tbtrwG/5RtLe8sbmDgwzZDAsB8MdCr8tx5M1ctxprpixOKF9HWNtsFR0FwwUkdW0hQd4gctGeCJyNrtxhlizGAhZcKPZQsKRnA9ePTtbP4MULtuEEQC7IArLcA+LIhsEGPf1AmxY/C+k6VRnEMcz/AEgosjO0EzPPFQ9zpoSRxNjRMxQ3iNinYgbhiVA3f1H59tuBWh4p4ai2xcW2XZEGYjpPwvAHUCDzzJMZAI7i34ZbZtxUQw22wTGVDQPZeo/VautYDGdohfM2yRidonHYAA8DP2rGW65TQ0jzrReFNeRbgO9tyGeoEOAd2/eJOMyT25xXSab8LW/JKX1O5p2srkiHPqYj+WcjPaulU9ZUiC0TJg7jksREdgPXmmuOgEQY7lWMLI79+TGKynuJPoo5c/hRCqLZubBbZjkLIU7gRjLRuWQeZOeAMTxv8HuWLoVZd0Iu47tgGC5OO3b1M1372xKyIyFOM5IjvieMdx86nYaQFBHPSJy+Tgx2IkfelHczjzYHAWvwg8KHBl3ALhlbESI4jM+udv0N4J+GLqq2/bO8hWJJZhB2n4uPXEyDnivQBcxKifywIiRJznPIoVwTkMpgQSAMdQJM+w3T7+1N7vUfDCjhR+E9Q/mHeqFw0qCIkMMm5GFcrJjIkc9rHhv4RCQ11kO4gsMkCBEj1MkjnueK6vXQFJgSIPPJk4iYmBP0oN0K3DkSAplTAboJMmcRmPan/ETaF0ZOl8KtgKjGbageWIadsyQXPxdW7ggQfYVd8P0FhZdba7hIDEdXeBzx7RiKlc1JO3dME9wCf2jGSPXdTPZBQ3FCsBMKSZIzBB7HaBGckxiKiUnLtgpNB/ENrkq8GeCVHrABgZGE9uahdsIdoIVhtkTnGfTmZ4OaBcv3AoZercSGBMjPT1E8AzuHuYgZqGmAdhAVQAPME/DEHdPcAwIHAzkSaaTXsTkFfw204LG0hfpIMCAymcgDacjkjP0qrqPBbD7TdtqslmwOqSssq8z8jjA+l7W6lQYJGzMgkyBOAPXJHf8AWlf1bC2MLwN3f5EGZ7T/AN0UlKS9iKS/h+wmwCz0gSCWZokjonuDPf7ZqT+CWhnYvEKNzEqJJILc5JMQcY9BVt7wG4kGTtMbTGc49VEHHypf8v0yYAmdsBepYBxGcCPWc5pucvkDP1Phtlp6AN0MAZwQCOeR2OP5aH/+O2H/APqG4SQuSvB2yDjhmEmeB8q2ERiWJCEiQJ7ysdIHOR+9VrckFe7rjsARth1JyQCTgjt6RTU5emKzOXwa2WnaSA0KYOJUdpmDHuO1K3oNO3UQCON2QYzEjg4BkH3nuKtW0OFLJO1YJEHJ5yBBEnAB/Q0G4CNzbSfSI3GZgkHsJkZ7/Ortv2LIg3geiXBS2T7upP1MUqONOGzO2ZxuGM57jH0pUZP+phZS8XZE1F1NJjyrZ32yDG1TLhYmcNug8nFYyeF33u3EuBUbaer4SLc5cK0S2JnsByKVKtIzcaX4G/YTS6Q+ZbIV3ssQr7mG9duWcrui2oLL79Jmq58MTVXvP6j1i2AzKoJ3dLbhJiM7eY79wqVW5Pl/2NIroT+EvZuWv+WslzB47YwCS2ZwT2gwJiT0Xhfh13ygWANwy4hgbYUkRBA/+TcWYbhgHuRIVKueetJxB8M2H2eWEbbuDBgoDbVaSV2hm6ZP0z3qwl5QxQET0gLtYLJGO2CJIgek80qVYNcEp8CveaWEqdmQQI3GJlQfpu994FQ1l5SR1Mu0rtPdlPvOTkEznNKlSjzQ2PeiekzbBXLfCJJET7xGfbtVM6Zz5TKYZjJBKkenVzn0jjFKlVJ0rJKt3VEKoKlQSOREmVLMI5JM4PaOK1fDfxGqG5CLJ3QwAChAGaJx+XI5kkzSpVrgpxthk4vgs3dRafyypJiQG4IIkbe0x8s7aBb1CXg2SsFukQSbcghoIiDJX2PanpVk4KKdCyb5FeuydrdIYZiAR0yCBGQD2NNbaWUSScjcBAEA5KkSJM+sRSpVLRXYW/YP5YkmZJIiSATHoB39/pQVvPbjcBLEYVCQVwogdhIzPpSpUouwZJdUm3MdQbIGQOcmO0j0wTQksh1BwAyvvDkjG6AMeuP/ACHbhqVV10C5J2BtQFhtLAr1LuAbquA+8FmwIwTS1eiClyGJWEw3EE4+sbpj9MUqVK3YNFa/4cbS3AzYZtwM5mYz2ZcD0498wUFwxwANrztOJKyf6RG+QB6Y7U9KrybVglzQr1xQ7b1CqCFUhp+FJDSuQCDyYzbjvSuAIsBUDttMBgGmOsNn4oiDxPMzSpVfwKixorpYo2wTCrPScrCkDPTjce/ByMUO2rIFJU8kEmJ6hIDbZx3kfzDiDCpVEmNqgd0287CcdZgwSGItqZPorCSDPfM0PTWmF1QgLbTIGdu2SrL8QAJOPToPypUqvpEk9T4dlEJMmMZCrIJ+KMGTPHINUrlzbJAjIQsRG0SDBAJAPV29flSpU4OxMC7SZAQ4GWYScDNKlSrWib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SEhUUEhQVFhUXFxcWFRcXFRcYGBgXGBcYGBgYGhcYHCgiGR0lHhgWITEiJSkrLjEuFx8zODMsNygtLisBCgoKDg0OGxAQGiwkICQsLCwuLCwsLCwsLCwsLCwsLCwsLCwsLCwsLCwsLCwsLCwsLCwsLCwsLCwsLCwsLCwsLP/AABEIALgBEwMBIgACEQEDEQH/xAAcAAABBQEBAQAAAAAAAAAAAAADAAECBAUGBwj/xAA8EAACAQMDAgQEBAUCBgIDAAABAhEAAyEEEjEiQQUTUWEycYGRBkKhsSNSYsHw0fEHFBWCkuEzQxaiwv/EABoBAAMBAQEBAAAAAAAAAAAAAAABAgMEBQb/xAAsEQACAgEEAgEEAAYDAAAAAAAAAQIREgMEITETQVEFImGBFEJScZGxFSMy/9oADAMBAAIRAxEAPwDLimiiRTRX1Z8JYM00USKUUDBxSiibaaKAsGRSiiRSigLBxSipxTbaB2QpVPbTbaB5EaVSilFFDyI0qeKaKKHkKlSpUqKyFTU9KlQ1MalT0qB5jUqempUVkKlSpUDyFTRT0qVDyGimqVKKVFqZGlFSimoopTGpU9KliPMalTxTUYhmXytNtoxFNtrY8tNAStNto0U22gdgopoo22m20AC200UUrS20ACilFE2022gAZFKKJtpbaAsFFLbRCKaKAIRTRRIpRQAPbTRRIpooHYPbS20SKUUBYKKUUTbSK0BkDikaIFoOkKvuJBzAB7bQZkHicHnMTFc263C0I5M7tjtHudRxTrgelRXXJ+ZqO2uiLtWcsrjJxfohSqe2mIooSkRpUDVaxUHr6x2+dR0+vV2IWTHxGOkHsJ4J+VYvW01LFvk6o6Gs4ZqPBYpU4pVrRjmNQ7l9V+JgJ9TQPFdZ5SSBJJgenzP+d657VLc3tu6iBLxkATGY4jHykVxbndrS+2PZ6G02ktZZPiJ0P/UU9T9qeuUIYcD9aeuH+P1fwd//AB+l+T0spUSlXms1A2q920fKYsplKW2rflVHyqLQclUiltqybVN5VHAclbbTRVny6j5dAcgIpiKP5dMUoHbA7aW2i7aYpQGQLbTbaLtpbaAyBbabbRttNtoDIFtpitF20iKB2B200UbbTFaAsCVpRRdtIrQFgiKyPw1q3S3dR871QpksMS5Ig4Il/v3o34i1ZRNi4e5gGeB3Nc94beCkz7YwccE/qK8b6pJSah8H0v0SEoJzfT6O21CAMYEDsPTvH60GKfSXN6Kw7gftRNteroL/AK418Hhblt602/l/7BRVDxXUkAW0+N5g/wAo7tWheYKpZsAAk/SuVV21F0knaThf6QCf7ZNc291/HCl2zs+mbV6+rbXCL6aZLdtp3MNjM0mGMbTgxgnIE1zBukyqbgrNIBPqcboxPH2roL7FrYR33gCcYPTx6kmJP2+tTQaVS9piJUksw9FWSc/Svn032+z6ycLpIt+FJdsXPLu4BgRIMMeD+/Fa2v1iWV3N8gByaz/xFadktXWYSZfGZUO0EgAZyefSsLXX2uvudvljCj0Fd+33zhpOPv0eVvPpkZa6l/L7/JY13jBdhKjbghZ9AwE/cms4apiWlo3TIB5k8fL29qlc0gXJbtxnvEH0FQaxAwDjuB6jv6VySm5u32dcIKEVFdIMupAxn6UqrNbPaY+lKlwM9yezUDZrTa1UDar6Bah8s9EzDZpvIrSNqmNqn5BeEzDYqJsVpm1Wf4tr0sAFgWJOAPQckk8Ch6qirYR27k6SB+TTeTVvQ3lvIHTg9u4PoaP5NNatq0TLbuLpmWbFR8itTyaY2apahL0DJNmmNitQ2KY2KrMjwmWbNN5NaZsU3kU8yfCZflUxt1pmxUTYp5CekZnl02ytFrFQNinkT4mZzwOfl+k1WOqUA7sECSsiciRj1yKoeM65mI8o/DuDkiFUkjbJ4JgNjtVvwu3C+fqyMiLYjJOYH1NeJuPqc4z+zo+l2n0XTlp1q3k/8IqnxZV/+VXMxGwwB7E9zz9CKoa3x1zOwBI7HLGf2q5qmVbQAG6CxE97jTtJnmOeDQbfhZvGJAZiu9zmFJEvtHoM9uPeuJbvV55fJ6Wp9P0qSUV9q44Of8Q1BfLGX7zj3APtJxVdhAB+Y/z6f2ol/UB9QWksBueWMluyk/Mmft6UR3mF52R9ZI5/T7UZN8sqEUlSOq/C9pmtYBM8RngCcV1Pg34evalgFUqv5nIwB/eqn/CHxi0b/wDy91SWYHynkQIyVI9T2+tbn/FX8ejRqdHpYF5l/iOAItKZED+sjPsM+ld0d+4aahBc/J5Wp9Ljqaz1ZvhvpHm/4y1uy62ntstwKxV7iHpYjsPkefcVh6bU7LbtBlgbYaOAY3fLBAn50HR5IIE7cwTyAKsWbAdlVV6XJAGYB3gDv2/tXHrastR3I9HbbeGlHHTFpz075449/X3oukWCrHMgjb9MfrFbus0tlS8rsCWlMn8zmQIUHvH2rFsazaoO4Sdw+QLAyfTBHPpXOpZdHoYYtZM1vF4ZrYYwosqgyMjYxLHuCTAz8+9c/e0PQHt8BN1ySBnuF9fl7GrXiviANw8cBRkcBQAefSg6TU27O0kC6rIQ6/yMTj2PYz2n3oSaRE8HwCvLvQMhlgASpj4AOox3iRVVdOxMyvGJMAwIjPParvhmqtpdQN1IDkjsDmI7jMH60PXm2SGQhZYAqIgDZkgj3UD61VtMwkl2gOq0txHZHWGUkGfUfTI9CMEZp6i/iV2fic9h/FYYHGJwIpVRkfQ7W6gbVX2tVE2q9Rah5L0jPNqmNqr5tVF0gEnAGSTgAd81XkJ8XJm6ghFLNgDJrzzxvUm65ck84EYA7Ca1/wATeL+aYTFpCYJxvbiY7j0rBFk3en057D3++K4Nxr5ul0ets9pgrfZ0v4LeQ6ewYfQwf3Wum8quP/D95bN22ThG6CewnGfTMGu/Nmuna6twr4OPf6Fat/Jnm1TeVV82qibVdOZxeIoeVSNqr3lU3lU8yfGY/iOoWym9/kP89hJ+lR0F9by7ljB2sAZgwDH2IrD/ABX4vb3AMZUblAAkyMOSO44A+Rq9+C3tsGFn4dokRHWGbd+hWuVbtvVx9dfs7XsYrRyf/rv9GsbNI2av+VTG1XZmef4jNNms3xcwuxSqs4bLGABBBPuTwBW9qIRSzcKCT8hXnviPiG9y5+g9uw+Q/t71zbrcYQpds7NltFPUyl0jP190IiqokASFGOrEFpOfX/DU7Wse6y7gSFA3g4CiQIH6UAX4PXAnuTIPzPaganVyW2nZbOTPc989q8eme85JPh/ou5uO27bAO1QpwcmW+WSPpVu84VC+4bh8AGCWKkKB05IG4/8AaPWsZvEFtLuCyT8IHEAYz8/3oPh+q3gs5BaXY9oGwRn0mR9aMWkPyekY1swxMCIAHEYPr9Iotu9O3Ek8+5+3of0qb8LHBUAntiZiqyyZHHoe4MVsuUYLhG1+HfEm090Xbfxo+5ZEjHEjvzWJqb7XbjPcJLuzO59WJ3HHz7fKrPhQj9iPSO1R8atbb7AcQD9SBMxSXDKlH7LKivBxjtmrmn16oLZ25R98zyAQdsD3B+9ZyuOTFO8YiIp0ZptdHQajxPzDgjIzxJMECR2gH9+e1QA7lkAgLKxnE8GRWXauQcGP3FEU5nkwRMx/epxo0lquXZqnTIFJMAzETIyc/qf0q/4B4dbZdSr21uDyiEaYZWClg6e8jg1hW9aRyA4JGDPbtiii+jhlhlkzhiFngcySAKl3RecH6M26sCBzA9JGfTtUlWBn5UC/ZzggwYHFHtruUlRwByc5PPpHJ+lXZjVj7F/mj2JpVE21HJBPqGEftSqbYz6sNuom3V426Y2q6szl8ZnvbjJrz38U+P8AnN5dqTaBgsPznP8A+oj+9Xvxx+IWctp7DDYIDuCZYz1KPYY45M1xN5urYvoRyR6nn9fpWepq3wjbS0UvuaJaksSAfoAcntn0FaWm0vlKncuC2OwDR98H7VS8H0sySOJgz3jH2KmtS/fhdN6bmXj+rd//AEa5JP0ejCNcsQ0wa2y98kf2rqvwVrjdtNaeTcswpJ7qeM+oGD9PWue3CecfDPaQP/dZmi8cOk1LXh1LnzFmCVPIB4kYg+wrTb6jUjPeaSlC2eq+VTeVXHeIf8T9MtqbKXHuHhWAVQeOpgcjvj9K8+8c/F2q1J67hVYjZaLIh75E5P14rueoePgj1m7+JdEpIOpsyMfF/cYrN8d/F+lt2n8u+j3CpCBJaCcAkgQI5+leNT/nFOBP+fapes6EoKy7qtVKhQxYBmIJ7zEH98f1Vs/gjxwabUKHkI523D2E/C30IGfSa5o4IMiiBhEfrzxxWSddGsm2fQpsVm+K+KWNMJvXFUxO2ZY/JRmvEH8Tu7Qhu3dg4UudvpEemBio6a3JEwP5mPAB78ycelbvcNGPhTZ2vjn4rGpMICllSdxbljwJAOOTjNcdr/EWYkrKjjj7TR2tDy1LEpaGf6nb+kHv3k8VWu3gVKKoCzu7liR6tXLKeTtnZFYQxRX1mta4IaMGRGKCXYjDcHGe44xxTBxjkjMcc/aoPzSFbY90nuR+sfqMVo6G+ozA6QoiPigTJ9STGazWX9P96nu6Dnq9u/EftSasqMmmaD3F27doyMAEysn1+X96zkAkwcdsc/em096W6jJ4j/BjvVrS2tx+kDPoDMfUU1waJ5Gt+EdELl0Bl3BjJHBmQSJPYR+tVPxj4eUuFzglrikY/JcZTHrEEVdXxA6ZAbTFW7MInngHtzXPXtSzlt5JkkyfUksTHaSTxWaTcrNdSSjHAzuOKktEuLBg+vYUILHrzmtbMAtq1JgkfPPP0owtgT34/MMxzMfpPyoJcRJPy/w0by+jpIkHJJAj0A7THqaiTGiN60QBt6gRM+nsfQ1Hft+I4jjvmCM1b8xwpbaAxgEMMbow4j1Cj2kt7RV1SCVZu/b1j3E+9KyqHsS2dpK5kgcfM0O1dQGAu9cSSTn0x7UbTX0PS287pVVUjA4ySe/ah3Ukkk7EaCoAywHB5x6/WixEjeT8oAHYHJ+85pVG5o7ZMrcYD0hvT5UqOB0fX7JXBfjn8U7d2n07Z4uuPyjgop9fU9uOeCfi78biDa0hknDXR2Honqf6vnFcAqTz2zH+d6py4Khp2yrq9RtHzwP89Ko+H3Jk/mMr7yfb3BI+lR1l4sxLATlYA4j/AEq5o7aq88wAZPcqTJ/WpfCNIcyNHSqbSjEGSW75J9fpRVTeD/S27mMGV/SB96na1SMN3AAnjkTBNZHj3ijWyRZ2w4MsY4wcAnvE8Vgrbo7NVxhHJ9GtqbwDTj+KgAH8pKxI+4/WuP19ssdxiI+/+ZwaFq/FGcIBI28mYJJYk9uM0TV+ISoWTxyR39/oa2jBxPP19eOoqM9x7f56UV7TQO8ST2iIH96iQCe/t3/2qxqbnQg3biJAE4C8n6ya0s4kivatz/vRkR7bbmWQDmRj3+VRtru6crmZzkmAB0zH1gVrWrQKAAmcCYJBxAEwff25yKmc6ZcY2Yt0hjIx7f2otm0T2iDnJqT6EpkwR2IMyAAZx2zzUF1HH8o5E8n1p5WuCWnfIVlHzn/MCii0FG+5wOE9T2Bqzo7Z+IgmcIsbmk9wvNUtdZus7BxtCTkHp5jnuSfrjtUXbNYxS5BXt7ktIn+Tghe0TyPSOJ7VUuI45jqG4ZzzmeI4miaVuoRkAZEDIjIiQD6x3irwZWBKFgwBknsCBxMycnM9qbdMOzNKk+0dgfXv+9BPP+wqzaTaxBkEZkgz2M4B/XGaDfTOO4nsc89u2adioGCc8+hEf+6cIe30pEEYwfkRB4yJip277KGiBI2sPUH9jx9qYUBsnd+0en/qj6fU7D/MO3HHah2dKzmFiSIz3j596BtIHHbuCP8AOIoKXHKNDxK6pIGYAmBGSRI54Ax9qo2Rmfv/AJ6dqlbC/mEmOcSD/cUymCO5GOPaiqG3bsPqwOAI7D3GYz3759qpqIHvmpu/zx9/8/1NMXB5xTEAYxBx6/7iio/BMcYmBxnOKdrcgyMQY/sTVK7u4HziKRSNjw25bCX/ADGUE2ibYiZuh02gEcAqbntjNUdMpckEgKeSeBgkf3qlZmJicjJ/b5VoWNS3mJJBOAD1ECMjAEn/AN1PRX4EloCSFUAYUtJJxz6xyYpaMh2ztmZ65PHeB+3vVvW+F718xSYKlyBxg9Q+kxn1FUdOikRtgQDIkkHAxzmknaAPctSZG0Dtjt25j9qeqlxgh2mSR3g980qdAei3dSAZPJg5Oc96q3PEewU4Mme+Dg0O9LGUUhQQAYMn054J9fnzzRvEdMtpIMvfwecL1ESATJB9T6dqzzXCKlJ+itpB1dWRJn5n0jjj9aspdgsBG4Fo7/MfrWclpkEsSZ6hHG6ffmPnVVdUxYlZksSRAMk+0Gr7DyKKLer19xG2rGwKAQRjMSTHGap6fTtedZIG8wsmJPAXHEnA/wBM0a7clWLkAkEDuQBBGDEjkzJ+KYxFSs+GGABcUFpkHdtleArRBIwZxyKWSSM3bfPQ1jSFTFxV2TzIzEYmTGGB4HPNUr9qLhUCCCQJnpP15ittke6BEKzGQpnGST1cdQEjlm2NQrvh7DJBRyJVuraxBIeCANpnj6YEzUx1OeRSh8GdeXaFnAyY7kZGCBiIiqwgDgH69Q9YM1tWNFuvBbgcWwACV6TmM7WEwTu5Hf7128NDSbZBYsSV2sAFyCdxx0zwCSQJFUpx9kYP4KOmtEsApKg9y0ffv2rb8Lcswhu8bkkALkHokwefhkZ96ja8N8oBbyNLAnLgIG4Q7o9JBXvI71ZdAnlsBuUsAN+0qpOGXdAERwRMT71nqTTLhGg3iLAJ/DMmNu4n8uAOs54PBzInisbRWmYDoDgmSB9jkiYHtMc4FdEipcchtgB5YTDDaRuAMEiADA5OO9Ae8IKhVVN20QCpklRmBAIzkchjnmMoamKovC3ZmNYkkOpDQIJGFK5MttgAjIAP2pa+00BbjBVY5nHAlVhTGQB3+oq/c0YcbxkAMVSZJ6pEwACAM8cHGQaOV26cgqkxuV43BpfcOmZg+sYEE8k03qK00NxOYu6GFhQGJDNi5lVHUDtB7gcZ+9Who/4Yb4SJPlkyGBncAZ6GBHf1+tEvuYZztUtOAwKhiCoEDIkrMkkdXuZjp9Vt2q4O5pWQZEk/EVg57cjAPE50cm0SkiemYjlQdqRcB+MpGRIXtB5/l780O7YIyYmYKZ/eMgnJPrjFPe8PO4sil1ILMdsMjGIBG2XWCInAk8GKJc043ZKrPcmARAOAJM+/sT2wsvY2jE1dkKB6kdSxwR3EHjIP3qs5x/r6/wCCuoteFLctj4lcg7nIaYPZhPw7SZj0mKw9d4W1vcQQVViCe4zAlW6vQExzIrWGonwQ4hmsEQyzChSQYBGSWM/y47j19Khr1IBJxIIABBGGzDCZHJ95rX8JS1tBPL223IdmeVJVT7gEkwfmBNQ1Vq2jAFXP8WGRiQUBAETtyMQDA578VOf3UUlwczf5wDECf35+pqB+lb2s8NUkeS0lhlSRO4YOZA46oxgihWfCGW5DxsBKl2kpuHY5k98dyMGrWoiaZiqPb5ZqPf8AbI7962z4UUJ3qdpyGB4ESfXiRP6TxWZqPDwlwoSwYAFYHO4BiZAIjP6GqU0wSKWuuHiIHY5k4wPlVVXk9RMVrHRG4ALhYbOWjcQCSBI5GQPoaDZ0IDlWlh2GRyJBP+lGSNKFa1agyeOwyMZkEjJH1HNWxfVlB2kAGRIx6ERPoY98VUbQLvAHT8wS3bAUZPf0qKW2VwGJBM525jkSDzwMVPAje8OYnpBGVaQBMKeQAfhyFMZ4+VUWFyzKv0qcdMbd0z2mPr/pUtHbhoURxJA6ZOMgGc+np25q9rbQcEMOdgJGT+aJES0EACeRA5rPqQwN3xQz8KvwAzESQBGc0ql/0i2ckyT32n+1NSuAjr9He2K25Y/iALwAQm6e3IZgT794qu+lksdpe4WHaccEqJPcA4/nz7yv302oQ1uF5Z2KhSN0gowJ2nYsbjJk+lCa+x6FZSuDkKCJmSGCye3asI92Xa9kfFmtqqgLvIbMmJBAztEnI3e3TWVp9KJO7aEIyYFwqskeYASMdJGP3xWuL0lGvlbgYFi46FUGSgO0dMnaSSFPWc4pxpyiNtbdbEBWHU4ZyVlo9i8iYxVqbSomSydgdRp7asqqxXYNo3qoDOhhm6jKjduIOQCIgVDTXpKps8xThCWChWIO47iJZmgEA+3vWjoxYePNDDLhgxbdyQVVIyIDx1RBPMmqWssAIIaE2EKGGGEsCqAwA2RMt29ganL0Og6XMOLKWyF2knG1hJGVY49S0ypnsCRR1WpvKQeSRuIAVgsiRh2JhlEbjxtk7qz2lDLObVtgwPLL2DBVc5B7yRM94qlpGsKyFmgmCLm4XCDIBEZK5g8SM89tIwCzpD4s1qLcLDSGAZSZJhlKhh9gTxAEAUtVYZZ2TsIfYFYgBnEhFyJw87eB9JrObQshMsrFm2juZuEt1NjY24iQu1sLmYrcJFtSl9zuuLuWFIU3ApKMCAI6gOtTgwMbqzlS6AoaeW27N0KdzF4WdoKmVOCRngfpmiwR1LcChdpW2oO2ICyuw7bgDLAGPinETUfISyN4uRfVla90BkIKgNtPBXIBIkjzCCIzTpqlF4OyFbN5D1LuURJRScdI3KZInBGMCjsOjX0NjZZCoOcXDuyGLZ2h4JaJHc9PPpiWtWzNdRp2IxZtu7chDKANgOeowew9qruzo6q1lLf5GJkCbPTvSDlv4uYBnZ7GtTxfWqi77ZUW9xZrqgFyGUoTcE5MsBkwSg9KnGv2FkdTqrunYSihQqhsbjuYRIIJIzmPUE8zQtW2S6QVYgE9ixkXLaJGV4bmI75IqnqQrXAUdwjBQWa2SN4l/i7t17ZMElRMTNaNhghuWySRuSDlQd07/Mj4duATAgBsYptVyOype1ckDYyLvIKALCAfEdgHw/SDn5VlaDWlnIHlkCNvUAIDRBXAkyDjjOBWxrtIrNFsvuG+VkMekM8ciTKtIHwk9+KxbWlW0bgYMGNsuAC42Nt3L1QSyyUyYyYkTWkGqBovai4PMBUgsCDIJyAcKW4YxIniCOZkXPNR7RAVcIQWxB3NiTtgSGcdvg9KzdQVAPkEooA3BiGYEtO4AdQG3I4Jn2mr+k1I8k27jj4fyg/EAwVgdxESB1REekYmS4sSLek1bO6kKYB6QGUNAkhQYIgAgCZ7Ac0PVWtqlwoZGC3CSRuBYyw56VxuyeTmZoPm21tHbBACk/Bunr6RAJOWH/jVbU2mObj+XCnawecOWVQTEb8kSQO8kUJcjrgBaRASybfylzJW3tMbSJmCGIngjvg4bxbR7yGADMzdmGNzZIkAieI9e5nFfUaZrZ3FVa4WQEBiFLAxt2kKUacR85AkTr3yIBum0jbJaNzFDvG/aqjEEqSogCCYkg1o3TsSK+lutat53MpLbgFllIAPSVyQBzwOQQJwMa/ZktuV8BnkgpBIWVIzkDJ4JHpAfEE2lmSAVdmK7gAfMKAKDGQDtIB9ZBFNZNsA2bwCKSYPmKCkdW3KmVkRk8mO5oSXYGpf8sgMTEQAgBJho2ySBxtIweAfWoXNEcwpUiBM58tTlCSenAmJHt2qnobqobUE3AHHmyQWXJIH/ieYjFaX/PKTG1gVw3QI6yFgseAQoifhIiTis3a6GuQZupAJO9RIYhBwxYLJHcAATO719aCPDS1owM58sFjI+Hb6HIUCDzicMKe/eOnt+YrEw3fO5W7GRnEQScQeSDULev8ANt75HG2ZBBKCYZduGC7h27dhBfPaEY40rSC0hurknA4gnJ78doxT6rREyrgHoBRjwN0HdjETOZ9fXG4ttLtstcIQ7PgCyBMQwk/CTOPscU7L0gg7IDKGmSSMwCODloP2warNjpHNWdQ9u5zv4JGZJU9IPBAGOk1uXbqXFRlQDMkAhRMCB0+m2ZMTnuBWd4h4N1oU3MOX2RuyxkiMyYPr/pQs6spAaIIbDCeiTKnM5/05rRpS5RJqXNeqkhmUEcibwg9xgUqrBkfqdl3d+e2B/wDWfT1pUsYio0/GlA2CQbZVSVZ8MSAwXcAMn+ZuIiqg1AtbRbvW3ZpUADewQKB8XqSWhfSMicUzpWD/AMW8qshKlWyYQE/DERJIGa0/GPB/+X1Y06l2RgDacwNouS/5QZ5JyO3EHCWK+0Zp6JkaFSVZo2gEkKoMvtBneQpIKkbgcniq+uZVZ1eIMKpuSgUAyskAEgblE7pwJ5mrF7dY2R5obq6iZYvhlcgjAkrIE854qVjxDdp281Bkv0wQ6wQNm4ZBChxnJUds1ku79FUDZG3KhRYm5CEtvtBpYgArKr0sQzeuMZL63WQbagA29tsXGg22JNsBkZukBQSTMj4T6Co6S813T3Ooi5BAJQAL1oEG9cwYHSQSNpjHPPeHaxsAMNu5SCzAgktDAyMSCfi7VSjf6EaOr1lu10tvlwhX4dwgCGy21gY4IPeD65Nwss+WUVACWRzbJkgqYHJBGY4zWiPEWUeaLjAmdpeykwY3KDGSDB5MCMGqdhXvXV8xbhyRvWCxOAsTALY71rHgDZ8OVktNbuvZLHsCCygrP5kJJkp0qw4A7irtq9aFlSFuAklnyxBJiFk4J3ZBARhsMSJrmn85QSG80KU2bXYtbIYRADccjaZI29oq/wCE+MBluKtrlNtxbe6du6OsOxDiAvA3Z5ETUSg3yhG9c0SIAbLaja6OWULNtkIKlYjaWEgAc4xHbK0GpN/+EjNDMEKbn27mGWXHSdwLNtBHJzIotjxFhZdwUYM+bZusHtlh0xEAodpMTG6RGapFixW46mSxmCsFyqy6g4EjYJM5JjtURTXYdk7l4JcJukXFtIfjYFzkgDbB3KGIJEydjGZFAu+IX0a0VU2rag2ULIButgjpf9DB45E80DWshYO+NsA21BMuVUktJGTuOQewzzGb/wBSuMxtkubbsm60oDGAAQF3ZDDgRGa2jG+QOlOtCFSu4AwbtudyvwUEDBloJAAOSRM5EdYZF20nmg5uAo5NkMADuZM5l1PpA7RWedIA4Vj0/DbkAuVA/hjbOHJwVPoeYoXiOoKBWtCJQbmggsxVQ7HPeCGXiRkdqlQVgdNp7ibW2up3HpQwdzLnywWHckcgciecUPEdPuuFirJuAQksGWXAiSxkLIiZjp9qovqd9iVIQTvC89QgCMcyDA9hVrW6tFJl180RxJU9GDuAyZPGRntBmFFplXwTXSPvlmYqTtuFQCGM4zu6WBCqwgYHrTaLXC47NcLll/hlUjcAJMkgZjaRIGJ71X0OpC7ip2MXLDkeYDIZOTJkx8PvINC0l+NS0Hy83Y6i0MZwSV6lA/m9+BNVjfYjUbUKC+1BuOy26qSm4KAfNgrhZQyZjAnnENTcDJsYI/mAQChR1MMARcCjdmIjmeOYpHVE+WGI/khZXpgD8gJJB3Yzn50K5cQ3VPxqTtkKYBCnay7TIEwY75wTSUQsjrr3mXbq3Sq7nLiYEAmQCWMsQGIljiSJFX9ZqSN3mbdjBfg7XOkhp52ttgHKwPUVK/aUgveU+WRgLtCZlRBIY/nMDsYxOaHsWTbcwF3bJMSpMR0/AJAMyeZxTtABv6gyLfUY5LdJQyTtOdsTABIqh4kOtQ0MXx3BG3Ale5nHuAPUVe8Q8Oul1MtIWHeDBAYxOM5gj3xzVPxSwQ43htytuJHDZnpIEEDjvVxavgRK5bz0vIVBLbcMigYAeCCCCImewqzq9WHyF+IbioxnacZ6iMxJ5g1n6i3/ABFMv1AMdwyDEH2OR+3rU0LSRA6tx6gy7SsmM8ESSPanQG9p9WzWVV46p8uSAsYI3SDBBx2OKq3tKQDcEoguyjJ8JURu27OCJBng+1Zlm0+5B1MrbSBzkCNpMiORJHAPyqxZvlZtwxbIjaDtUtJ6onBYj0JmoxroLJprYJQEliVDFeHUg7SASQYkSvqTV1NdFhwQMjcQpghCQshoI3dQwe4NYur0xkxCjOJzDFSAR3HVyfuaWnvkWSBEzsIKDr3CTMwDG1Y9xVOKfIWao1aGx/FJDAgRmZ2jBkTBVWHOPfkh8V1AWyu07WkGX2mRtJIDfMIYM+1ZKgkFNrEnILcbQMk8yYPPaa0buhm2wKkleociCOmP7/IARRikwOft3TAwT/2A/rFKi29awEC7tHZQGgfalWvIHT6cebdusUQncxch4yQAX3AnbJPfA9s1a8SD2SRelbk20DXDBVUtdNtHggQCuV5xnmsPwlbxB2AnzA8EmeAQ3Qp6sA84AmtfV+JjU3AmoYygtr5oDQ223LDcuBuATt+UwM1zuLUvwBbvAtpllQ1y0UK3Dvht24AOpEAneoDg5x6Vjpq3KLMp1sWxHU2UwDJJKiJ9oq34hqito7gSJ2qxVtiqSfL8og5JgEyePnFWLOxRbgszxc3+YxWdybCzeZGzbMiOI4qUqQc8ADYe5cvXDbOxVNt925iWS5adt+z4TIYT/wC6q2LFpTdDo6qIY2TcG/YHG1luAfl5JIgz7zXU6bwUm1bKMNjrsZgxcXGa6GBkNjIAB/p+VVfNs3XtGwJt2t29Qpt3HusyFyJJ3J0qIB6ekccytS7KplS1ctm2lxEJDtC27ilpVJUhXGZdtuZEbPfNDURdub7a7d42rZ8s9DrhysTJEDPctPtW9c0Ya6VNuEXzEVlbdbPSGKEMoADselkI+IxnNUdX4E7sxR2hmJWCYhoDQzdztA98THNJTjfIfo5Qahw0ptaD1AcCJ5nvC81c01t2VwLdxU+MwFJG6OoMxBVTEEg8wDzW9pfwRdR12q5JJuKoiAqssQ7cnaX55g+tbtrwG/5RtLe8sbmDgwzZDAsB8MdCr8tx5M1ctxprpixOKF9HWNtsFR0FwwUkdW0hQd4gctGeCJyNrtxhlizGAhZcKPZQsKRnA9ePTtbP4MULtuEEQC7IArLcA+LIhsEGPf1AmxY/C+k6VRnEMcz/AEgosjO0EzPPFQ9zpoSRxNjRMxQ3iNinYgbhiVA3f1H59tuBWh4p4ai2xcW2XZEGYjpPwvAHUCDzzJMZAI7i34ZbZtxUQw22wTGVDQPZeo/VautYDGdohfM2yRidonHYAA8DP2rGW65TQ0jzrReFNeRbgO9tyGeoEOAd2/eJOMyT25xXSab8LW/JKX1O5p2srkiHPqYj+WcjPaulU9ZUiC0TJg7jksREdgPXmmuOgEQY7lWMLI79+TGKynuJPoo5c/hRCqLZubBbZjkLIU7gRjLRuWQeZOeAMTxv8HuWLoVZd0Iu47tgGC5OO3b1M1372xKyIyFOM5IjvieMdx86nYaQFBHPSJy+Tgx2IkfelHczjzYHAWvwg8KHBl3ALhlbESI4jM+udv0N4J+GLqq2/bO8hWJJZhB2n4uPXEyDnivQBcxKifywIiRJznPIoVwTkMpgQSAMdQJM+w3T7+1N7vUfDCjhR+E9Q/mHeqFw0qCIkMMm5GFcrJjIkc9rHhv4RCQ11kO4gsMkCBEj1MkjnueK6vXQFJgSIPPJk4iYmBP0oN0K3DkSAplTAboJMmcRmPan/ETaF0ZOl8KtgKjGbageWIadsyQXPxdW7ggQfYVd8P0FhZdba7hIDEdXeBzx7RiKlc1JO3dME9wCf2jGSPXdTPZBQ3FCsBMKSZIzBB7HaBGckxiKiUnLtgpNB/ENrkq8GeCVHrABgZGE9uahdsIdoIVhtkTnGfTmZ4OaBcv3AoZercSGBMjPT1E8AzuHuYgZqGmAdhAVQAPME/DEHdPcAwIHAzkSaaTXsTkFfw204LG0hfpIMCAymcgDacjkjP0qrqPBbD7TdtqslmwOqSssq8z8jjA+l7W6lQYJGzMgkyBOAPXJHf8AWlf1bC2MLwN3f5EGZ7T/AN0UlKS9iKS/h+wmwCz0gSCWZokjonuDPf7ZqT+CWhnYvEKNzEqJJILc5JMQcY9BVt7wG4kGTtMbTGc49VEHHypf8v0yYAmdsBepYBxGcCPWc5pucvkDP1Phtlp6AN0MAZwQCOeR2OP5aH/+O2H/APqG4SQuSvB2yDjhmEmeB8q2ERiWJCEiQJ7ysdIHOR+9VrckFe7rjsARth1JyQCTgjt6RTU5emKzOXwa2WnaSA0KYOJUdpmDHuO1K3oNO3UQCON2QYzEjg4BkH3nuKtW0OFLJO1YJEHJ5yBBEnAB/Q0G4CNzbSfSI3GZgkHsJkZ7/Ortv2LIg3geiXBS2T7upP1MUqONOGzO2ZxuGM57jH0pUZP+phZS8XZE1F1NJjyrZ32yDG1TLhYmcNug8nFYyeF33u3EuBUbaer4SLc5cK0S2JnsByKVKtIzcaX4G/YTS6Q+ZbIV3ssQr7mG9duWcrui2oLL79Jmq58MTVXvP6j1i2AzKoJ3dLbhJiM7eY79wqVW5Pl/2NIroT+EvZuWv+WslzB47YwCS2ZwT2gwJiT0Xhfh13ygWANwy4hgbYUkRBA/+TcWYbhgHuRIVKueetJxB8M2H2eWEbbuDBgoDbVaSV2hm6ZP0z3qwl5QxQET0gLtYLJGO2CJIgek80qVYNcEp8CveaWEqdmQQI3GJlQfpu994FQ1l5SR1Mu0rtPdlPvOTkEznNKlSjzQ2PeiekzbBXLfCJJET7xGfbtVM6Zz5TKYZjJBKkenVzn0jjFKlVJ0rJKt3VEKoKlQSOREmVLMI5JM4PaOK1fDfxGqG5CLJ3QwAChAGaJx+XI5kkzSpVrgpxthk4vgs3dRafyypJiQG4IIkbe0x8s7aBb1CXg2SsFukQSbcghoIiDJX2PanpVk4KKdCyb5FeuydrdIYZiAR0yCBGQD2NNbaWUSScjcBAEA5KkSJM+sRSpVLRXYW/YP5YkmZJIiSATHoB39/pQVvPbjcBLEYVCQVwogdhIzPpSpUouwZJdUm3MdQbIGQOcmO0j0wTQksh1BwAyvvDkjG6AMeuP/ACHbhqVV10C5J2BtQFhtLAr1LuAbquA+8FmwIwTS1eiClyGJWEw3EE4+sbpj9MUqVK3YNFa/4cbS3AzYZtwM5mYz2ZcD0498wUFwxwANrztOJKyf6RG+QB6Y7U9KrybVglzQr1xQ7b1CqCFUhp+FJDSuQCDyYzbjvSuAIsBUDttMBgGmOsNn4oiDxPMzSpVfwKixorpYo2wTCrPScrCkDPTjce/ByMUO2rIFJU8kEmJ6hIDbZx3kfzDiDCpVEmNqgd0287CcdZgwSGItqZPorCSDPfM0PTWmF1QgLbTIGdu2SrL8QAJOPToPypUqvpEk9T4dlEJMmMZCrIJ+KMGTPHINUrlzbJAjIQsRG0SDBAJAPV29flSpU4OxMC7SZAQ4GWYScDNKlSrWib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SEhUUEhQVFhUXFxcWFRcXFRcYGBgXGBcYGBgYGhcYHCgiGR0lHhgWITEiJSkrLjEuFx8zODMsNygtLisBCgoKDg0OGxAQGiwkICQsLCwuLCwsLCwsLCwsLCwsLCwsLCwsLCwsLCwsLCwsLCwsLCwsLCwsLCwsLCwsLCwsLP/AABEIALgBEwMBIgACEQEDEQH/xAAcAAABBQEBAQAAAAAAAAAAAAADAAECBAUGBwj/xAA8EAACAQMDAgQEBAUCBgIDAAABAhEAAyEEEjEiQQUTUWEycYGRBkKhsSNSYsHw0fEHFBWCkuEzQxaiwv/EABoBAAMBAQEBAAAAAAAAAAAAAAABAgMEBQb/xAAsEQACAgEEAgEEAAYDAAAAAAAAAQIREgMEITETQVEFImGBFEJScZGxFSMy/9oADAMBAAIRAxEAPwDLimiiRTRX1Z8JYM00USKUUDBxSiibaaKAsGRSiiRSigLBxSipxTbaB2QpVPbTbaB5EaVSilFFDyI0qeKaKKHkKlSpUqKyFTU9KlQ1MalT0qB5jUqempUVkKlSpUDyFTRT0qVDyGimqVKKVFqZGlFSimoopTGpU9KliPMalTxTUYhmXytNtoxFNtrY8tNAStNto0U22gdgopoo22m20AC200UUrS20ACilFE2022gAZFKKJtpbaAsFFLbRCKaKAIRTRRIpRQAPbTRRIpooHYPbS20SKUUBYKKUUTbSK0BkDikaIFoOkKvuJBzAB7bQZkHicHnMTFc263C0I5M7tjtHudRxTrgelRXXJ+ZqO2uiLtWcsrjJxfohSqe2mIooSkRpUDVaxUHr6x2+dR0+vV2IWTHxGOkHsJ4J+VYvW01LFvk6o6Gs4ZqPBYpU4pVrRjmNQ7l9V+JgJ9TQPFdZ5SSBJJgenzP+d657VLc3tu6iBLxkATGY4jHykVxbndrS+2PZ6G02ktZZPiJ0P/UU9T9qeuUIYcD9aeuH+P1fwd//AB+l+T0spUSlXms1A2q920fKYsplKW2rflVHyqLQclUiltqybVN5VHAclbbTRVny6j5dAcgIpiKP5dMUoHbA7aW2i7aYpQGQLbTbaLtpbaAyBbabbRttNtoDIFtpitF20iKB2B200UbbTFaAsCVpRRdtIrQFgiKyPw1q3S3dR871QpksMS5Ig4Il/v3o34i1ZRNi4e5gGeB3Nc94beCkz7YwccE/qK8b6pJSah8H0v0SEoJzfT6O21CAMYEDsPTvH60GKfSXN6Kw7gftRNteroL/AK418Hhblt602/l/7BRVDxXUkAW0+N5g/wAo7tWheYKpZsAAk/SuVV21F0knaThf6QCf7ZNc291/HCl2zs+mbV6+rbXCL6aZLdtp3MNjM0mGMbTgxgnIE1zBukyqbgrNIBPqcboxPH2roL7FrYR33gCcYPTx6kmJP2+tTQaVS9piJUksw9FWSc/Svn032+z6ycLpIt+FJdsXPLu4BgRIMMeD+/Fa2v1iWV3N8gByaz/xFadktXWYSZfGZUO0EgAZyefSsLXX2uvudvljCj0Fd+33zhpOPv0eVvPpkZa6l/L7/JY13jBdhKjbghZ9AwE/cms4apiWlo3TIB5k8fL29qlc0gXJbtxnvEH0FQaxAwDjuB6jv6VySm5u32dcIKEVFdIMupAxn6UqrNbPaY+lKlwM9yezUDZrTa1UDar6Bah8s9EzDZpvIrSNqmNqn5BeEzDYqJsVpm1Wf4tr0sAFgWJOAPQckk8Ch6qirYR27k6SB+TTeTVvQ3lvIHTg9u4PoaP5NNatq0TLbuLpmWbFR8itTyaY2apahL0DJNmmNitQ2KY2KrMjwmWbNN5NaZsU3kU8yfCZflUxt1pmxUTYp5CekZnl02ytFrFQNinkT4mZzwOfl+k1WOqUA7sECSsiciRj1yKoeM65mI8o/DuDkiFUkjbJ4JgNjtVvwu3C+fqyMiLYjJOYH1NeJuPqc4z+zo+l2n0XTlp1q3k/8IqnxZV/+VXMxGwwB7E9zz9CKoa3x1zOwBI7HLGf2q5qmVbQAG6CxE97jTtJnmOeDQbfhZvGJAZiu9zmFJEvtHoM9uPeuJbvV55fJ6Wp9P0qSUV9q44Of8Q1BfLGX7zj3APtJxVdhAB+Y/z6f2ol/UB9QWksBueWMluyk/Mmft6UR3mF52R9ZI5/T7UZN8sqEUlSOq/C9pmtYBM8RngCcV1Pg34evalgFUqv5nIwB/eqn/CHxi0b/wDy91SWYHynkQIyVI9T2+tbn/FX8ejRqdHpYF5l/iOAItKZED+sjPsM+ld0d+4aahBc/J5Wp9Ljqaz1ZvhvpHm/4y1uy62ntstwKxV7iHpYjsPkefcVh6bU7LbtBlgbYaOAY3fLBAn50HR5IIE7cwTyAKsWbAdlVV6XJAGYB3gDv2/tXHrastR3I9HbbeGlHHTFpz075449/X3oukWCrHMgjb9MfrFbus0tlS8rsCWlMn8zmQIUHvH2rFsazaoO4Sdw+QLAyfTBHPpXOpZdHoYYtZM1vF4ZrYYwosqgyMjYxLHuCTAz8+9c/e0PQHt8BN1ySBnuF9fl7GrXiviANw8cBRkcBQAefSg6TU27O0kC6rIQ6/yMTj2PYz2n3oSaRE8HwCvLvQMhlgASpj4AOox3iRVVdOxMyvGJMAwIjPParvhmqtpdQN1IDkjsDmI7jMH60PXm2SGQhZYAqIgDZkgj3UD61VtMwkl2gOq0txHZHWGUkGfUfTI9CMEZp6i/iV2fic9h/FYYHGJwIpVRkfQ7W6gbVX2tVE2q9Rah5L0jPNqmNqr5tVF0gEnAGSTgAd81XkJ8XJm6ghFLNgDJrzzxvUm65ck84EYA7Ca1/wATeL+aYTFpCYJxvbiY7j0rBFk3en057D3++K4Nxr5ul0ets9pgrfZ0v4LeQ6ewYfQwf3Wum8quP/D95bN22ThG6CewnGfTMGu/Nmuna6twr4OPf6Fat/Jnm1TeVV82qibVdOZxeIoeVSNqr3lU3lU8yfGY/iOoWym9/kP89hJ+lR0F9by7ljB2sAZgwDH2IrD/ABX4vb3AMZUblAAkyMOSO44A+Rq9+C3tsGFn4dokRHWGbd+hWuVbtvVx9dfs7XsYrRyf/rv9GsbNI2av+VTG1XZmef4jNNms3xcwuxSqs4bLGABBBPuTwBW9qIRSzcKCT8hXnviPiG9y5+g9uw+Q/t71zbrcYQpds7NltFPUyl0jP190IiqokASFGOrEFpOfX/DU7Wse6y7gSFA3g4CiQIH6UAX4PXAnuTIPzPaganVyW2nZbOTPc989q8eme85JPh/ou5uO27bAO1QpwcmW+WSPpVu84VC+4bh8AGCWKkKB05IG4/8AaPWsZvEFtLuCyT8IHEAYz8/3oPh+q3gs5BaXY9oGwRn0mR9aMWkPyekY1swxMCIAHEYPr9Iotu9O3Ek8+5+3of0qb8LHBUAntiZiqyyZHHoe4MVsuUYLhG1+HfEm090Xbfxo+5ZEjHEjvzWJqb7XbjPcJLuzO59WJ3HHz7fKrPhQj9iPSO1R8atbb7AcQD9SBMxSXDKlH7LKivBxjtmrmn16oLZ25R98zyAQdsD3B+9ZyuOTFO8YiIp0ZptdHQajxPzDgjIzxJMECR2gH9+e1QA7lkAgLKxnE8GRWXauQcGP3FEU5nkwRMx/epxo0lquXZqnTIFJMAzETIyc/qf0q/4B4dbZdSr21uDyiEaYZWClg6e8jg1hW9aRyA4JGDPbtiii+jhlhlkzhiFngcySAKl3RecH6M26sCBzA9JGfTtUlWBn5UC/ZzggwYHFHtruUlRwByc5PPpHJ+lXZjVj7F/mj2JpVE21HJBPqGEftSqbYz6sNuom3V426Y2q6szl8ZnvbjJrz38U+P8AnN5dqTaBgsPznP8A+oj+9Xvxx+IWctp7DDYIDuCZYz1KPYY45M1xN5urYvoRyR6nn9fpWepq3wjbS0UvuaJaksSAfoAcntn0FaWm0vlKncuC2OwDR98H7VS8H0sySOJgz3jH2KmtS/fhdN6bmXj+rd//AEa5JP0ejCNcsQ0wa2y98kf2rqvwVrjdtNaeTcswpJ7qeM+oGD9PWue3CecfDPaQP/dZmi8cOk1LXh1LnzFmCVPIB4kYg+wrTb6jUjPeaSlC2eq+VTeVXHeIf8T9MtqbKXHuHhWAVQeOpgcjvj9K8+8c/F2q1J67hVYjZaLIh75E5P14rueoePgj1m7+JdEpIOpsyMfF/cYrN8d/F+lt2n8u+j3CpCBJaCcAkgQI5+leNT/nFOBP+fapes6EoKy7qtVKhQxYBmIJ7zEH98f1Vs/gjxwabUKHkI523D2E/C30IGfSa5o4IMiiBhEfrzxxWSddGsm2fQpsVm+K+KWNMJvXFUxO2ZY/JRmvEH8Tu7Qhu3dg4UudvpEemBio6a3JEwP5mPAB78ycelbvcNGPhTZ2vjn4rGpMICllSdxbljwJAOOTjNcdr/EWYkrKjjj7TR2tDy1LEpaGf6nb+kHv3k8VWu3gVKKoCzu7liR6tXLKeTtnZFYQxRX1mta4IaMGRGKCXYjDcHGe44xxTBxjkjMcc/aoPzSFbY90nuR+sfqMVo6G+ozA6QoiPigTJ9STGazWX9P96nu6Dnq9u/EftSasqMmmaD3F27doyMAEysn1+X96zkAkwcdsc/em096W6jJ4j/BjvVrS2tx+kDPoDMfUU1waJ5Gt+EdELl0Bl3BjJHBmQSJPYR+tVPxj4eUuFzglrikY/JcZTHrEEVdXxA6ZAbTFW7MInngHtzXPXtSzlt5JkkyfUksTHaSTxWaTcrNdSSjHAzuOKktEuLBg+vYUILHrzmtbMAtq1JgkfPPP0owtgT34/MMxzMfpPyoJcRJPy/w0by+jpIkHJJAj0A7THqaiTGiN60QBt6gRM+nsfQ1Hft+I4jjvmCM1b8xwpbaAxgEMMbow4j1Cj2kt7RV1SCVZu/b1j3E+9KyqHsS2dpK5kgcfM0O1dQGAu9cSSTn0x7UbTX0PS287pVVUjA4ySe/ah3Ukkk7EaCoAywHB5x6/WixEjeT8oAHYHJ+85pVG5o7ZMrcYD0hvT5UqOB0fX7JXBfjn8U7d2n07Z4uuPyjgop9fU9uOeCfi78biDa0hknDXR2Honqf6vnFcAqTz2zH+d6py4Khp2yrq9RtHzwP89Ko+H3Jk/mMr7yfb3BI+lR1l4sxLATlYA4j/AEq5o7aq88wAZPcqTJ/WpfCNIcyNHSqbSjEGSW75J9fpRVTeD/S27mMGV/SB96na1SMN3AAnjkTBNZHj3ijWyRZ2w4MsY4wcAnvE8Vgrbo7NVxhHJ9GtqbwDTj+KgAH8pKxI+4/WuP19ssdxiI+/+ZwaFq/FGcIBI28mYJJYk9uM0TV+ISoWTxyR39/oa2jBxPP19eOoqM9x7f56UV7TQO8ST2iIH96iQCe/t3/2qxqbnQg3biJAE4C8n6ya0s4kivatz/vRkR7bbmWQDmRj3+VRtru6crmZzkmAB0zH1gVrWrQKAAmcCYJBxAEwff25yKmc6ZcY2Yt0hjIx7f2otm0T2iDnJqT6EpkwR2IMyAAZx2zzUF1HH8o5E8n1p5WuCWnfIVlHzn/MCii0FG+5wOE9T2Bqzo7Z+IgmcIsbmk9wvNUtdZus7BxtCTkHp5jnuSfrjtUXbNYxS5BXt7ktIn+Tghe0TyPSOJ7VUuI45jqG4ZzzmeI4miaVuoRkAZEDIjIiQD6x3irwZWBKFgwBknsCBxMycnM9qbdMOzNKk+0dgfXv+9BPP+wqzaTaxBkEZkgz2M4B/XGaDfTOO4nsc89u2adioGCc8+hEf+6cIe30pEEYwfkRB4yJip277KGiBI2sPUH9jx9qYUBsnd+0en/qj6fU7D/MO3HHah2dKzmFiSIz3j596BtIHHbuCP8AOIoKXHKNDxK6pIGYAmBGSRI54Ax9qo2Rmfv/AJ6dqlbC/mEmOcSD/cUymCO5GOPaiqG3bsPqwOAI7D3GYz3759qpqIHvmpu/zx9/8/1NMXB5xTEAYxBx6/7iio/BMcYmBxnOKdrcgyMQY/sTVK7u4HziKRSNjw25bCX/ADGUE2ibYiZuh02gEcAqbntjNUdMpckEgKeSeBgkf3qlZmJicjJ/b5VoWNS3mJJBOAD1ECMjAEn/AN1PRX4EloCSFUAYUtJJxz6xyYpaMh2ztmZ65PHeB+3vVvW+F718xSYKlyBxg9Q+kxn1FUdOikRtgQDIkkHAxzmknaAPctSZG0Dtjt25j9qeqlxgh2mSR3g980qdAei3dSAZPJg5Oc96q3PEewU4Mme+Dg0O9LGUUhQQAYMn054J9fnzzRvEdMtpIMvfwecL1ESATJB9T6dqzzXCKlJ+itpB1dWRJn5n0jjj9aspdgsBG4Fo7/MfrWclpkEsSZ6hHG6ffmPnVVdUxYlZksSRAMk+0Gr7DyKKLer19xG2rGwKAQRjMSTHGap6fTtedZIG8wsmJPAXHEnA/wBM0a7clWLkAkEDuQBBGDEjkzJ+KYxFSs+GGABcUFpkHdtleArRBIwZxyKWSSM3bfPQ1jSFTFxV2TzIzEYmTGGB4HPNUr9qLhUCCCQJnpP15ittke6BEKzGQpnGST1cdQEjlm2NQrvh7DJBRyJVuraxBIeCANpnj6YEzUx1OeRSh8GdeXaFnAyY7kZGCBiIiqwgDgH69Q9YM1tWNFuvBbgcWwACV6TmM7WEwTu5Hf7128NDSbZBYsSV2sAFyCdxx0zwCSQJFUpx9kYP4KOmtEsApKg9y0ffv2rb8Lcswhu8bkkALkHokwefhkZ96ja8N8oBbyNLAnLgIG4Q7o9JBXvI71ZdAnlsBuUsAN+0qpOGXdAERwRMT71nqTTLhGg3iLAJ/DMmNu4n8uAOs54PBzInisbRWmYDoDgmSB9jkiYHtMc4FdEipcchtgB5YTDDaRuAMEiADA5OO9Ae8IKhVVN20QCpklRmBAIzkchjnmMoamKovC3ZmNYkkOpDQIJGFK5MttgAjIAP2pa+00BbjBVY5nHAlVhTGQB3+oq/c0YcbxkAMVSZJ6pEwACAM8cHGQaOV26cgqkxuV43BpfcOmZg+sYEE8k03qK00NxOYu6GFhQGJDNi5lVHUDtB7gcZ+9Who/4Yb4SJPlkyGBncAZ6GBHf1+tEvuYZztUtOAwKhiCoEDIkrMkkdXuZjp9Vt2q4O5pWQZEk/EVg57cjAPE50cm0SkiemYjlQdqRcB+MpGRIXtB5/l780O7YIyYmYKZ/eMgnJPrjFPe8PO4sil1ILMdsMjGIBG2XWCInAk8GKJc043ZKrPcmARAOAJM+/sT2wsvY2jE1dkKB6kdSxwR3EHjIP3qs5x/r6/wCCuoteFLctj4lcg7nIaYPZhPw7SZj0mKw9d4W1vcQQVViCe4zAlW6vQExzIrWGonwQ4hmsEQyzChSQYBGSWM/y47j19Khr1IBJxIIABBGGzDCZHJ95rX8JS1tBPL223IdmeVJVT7gEkwfmBNQ1Vq2jAFXP8WGRiQUBAETtyMQDA578VOf3UUlwczf5wDECf35+pqB+lb2s8NUkeS0lhlSRO4YOZA46oxgihWfCGW5DxsBKl2kpuHY5k98dyMGrWoiaZiqPb5ZqPf8AbI7962z4UUJ3qdpyGB4ESfXiRP6TxWZqPDwlwoSwYAFYHO4BiZAIjP6GqU0wSKWuuHiIHY5k4wPlVVXk9RMVrHRG4ALhYbOWjcQCSBI5GQPoaDZ0IDlWlh2GRyJBP+lGSNKFa1agyeOwyMZkEjJH1HNWxfVlB2kAGRIx6ERPoY98VUbQLvAHT8wS3bAUZPf0qKW2VwGJBM525jkSDzwMVPAje8OYnpBGVaQBMKeQAfhyFMZ4+VUWFyzKv0qcdMbd0z2mPr/pUtHbhoURxJA6ZOMgGc+np25q9rbQcEMOdgJGT+aJES0EACeRA5rPqQwN3xQz8KvwAzESQBGc0ql/0i2ckyT32n+1NSuAjr9He2K25Y/iALwAQm6e3IZgT794qu+lksdpe4WHaccEqJPcA4/nz7yv302oQ1uF5Z2KhSN0gowJ2nYsbjJk+lCa+x6FZSuDkKCJmSGCye3asI92Xa9kfFmtqqgLvIbMmJBAztEnI3e3TWVp9KJO7aEIyYFwqskeYASMdJGP3xWuL0lGvlbgYFi46FUGSgO0dMnaSSFPWc4pxpyiNtbdbEBWHU4ZyVlo9i8iYxVqbSomSydgdRp7asqqxXYNo3qoDOhhm6jKjduIOQCIgVDTXpKps8xThCWChWIO47iJZmgEA+3vWjoxYePNDDLhgxbdyQVVIyIDx1RBPMmqWssAIIaE2EKGGGEsCqAwA2RMt29ganL0Og6XMOLKWyF2knG1hJGVY49S0ypnsCRR1WpvKQeSRuIAVgsiRh2JhlEbjxtk7qz2lDLObVtgwPLL2DBVc5B7yRM94qlpGsKyFmgmCLm4XCDIBEZK5g8SM89tIwCzpD4s1qLcLDSGAZSZJhlKhh9gTxAEAUtVYZZ2TsIfYFYgBnEhFyJw87eB9JrObQshMsrFm2juZuEt1NjY24iQu1sLmYrcJFtSl9zuuLuWFIU3ApKMCAI6gOtTgwMbqzlS6AoaeW27N0KdzF4WdoKmVOCRngfpmiwR1LcChdpW2oO2ICyuw7bgDLAGPinETUfISyN4uRfVla90BkIKgNtPBXIBIkjzCCIzTpqlF4OyFbN5D1LuURJRScdI3KZInBGMCjsOjX0NjZZCoOcXDuyGLZ2h4JaJHc9PPpiWtWzNdRp2IxZtu7chDKANgOeowew9qruzo6q1lLf5GJkCbPTvSDlv4uYBnZ7GtTxfWqi77ZUW9xZrqgFyGUoTcE5MsBkwSg9KnGv2FkdTqrunYSihQqhsbjuYRIIJIzmPUE8zQtW2S6QVYgE9ixkXLaJGV4bmI75IqnqQrXAUdwjBQWa2SN4l/i7t17ZMElRMTNaNhghuWySRuSDlQd07/Mj4duATAgBsYptVyOype1ckDYyLvIKALCAfEdgHw/SDn5VlaDWlnIHlkCNvUAIDRBXAkyDjjOBWxrtIrNFsvuG+VkMekM8ciTKtIHwk9+KxbWlW0bgYMGNsuAC42Nt3L1QSyyUyYyYkTWkGqBovai4PMBUgsCDIJyAcKW4YxIniCOZkXPNR7RAVcIQWxB3NiTtgSGcdvg9KzdQVAPkEooA3BiGYEtO4AdQG3I4Jn2mr+k1I8k27jj4fyg/EAwVgdxESB1REekYmS4sSLek1bO6kKYB6QGUNAkhQYIgAgCZ7Ac0PVWtqlwoZGC3CSRuBYyw56VxuyeTmZoPm21tHbBACk/Bunr6RAJOWH/jVbU2mObj+XCnawecOWVQTEb8kSQO8kUJcjrgBaRASybfylzJW3tMbSJmCGIngjvg4bxbR7yGADMzdmGNzZIkAieI9e5nFfUaZrZ3FVa4WQEBiFLAxt2kKUacR85AkTr3yIBum0jbJaNzFDvG/aqjEEqSogCCYkg1o3TsSK+lutat53MpLbgFllIAPSVyQBzwOQQJwMa/ZktuV8BnkgpBIWVIzkDJ4JHpAfEE2lmSAVdmK7gAfMKAKDGQDtIB9ZBFNZNsA2bwCKSYPmKCkdW3KmVkRk8mO5oSXYGpf8sgMTEQAgBJho2ySBxtIweAfWoXNEcwpUiBM58tTlCSenAmJHt2qnobqobUE3AHHmyQWXJIH/ieYjFaX/PKTG1gVw3QI6yFgseAQoifhIiTis3a6GuQZupAJO9RIYhBwxYLJHcAATO719aCPDS1owM58sFjI+Hb6HIUCDzicMKe/eOnt+YrEw3fO5W7GRnEQScQeSDULev8ANt75HG2ZBBKCYZduGC7h27dhBfPaEY40rSC0hurknA4gnJ78doxT6rREyrgHoBRjwN0HdjETOZ9fXG4ttLtstcIQ7PgCyBMQwk/CTOPscU7L0gg7IDKGmSSMwCODloP2warNjpHNWdQ9u5zv4JGZJU9IPBAGOk1uXbqXFRlQDMkAhRMCB0+m2ZMTnuBWd4h4N1oU3MOX2RuyxkiMyYPr/pQs6spAaIIbDCeiTKnM5/05rRpS5RJqXNeqkhmUEcibwg9xgUqrBkfqdl3d+e2B/wDWfT1pUsYio0/GlA2CQbZVSVZ8MSAwXcAMn+ZuIiqg1AtbRbvW3ZpUADewQKB8XqSWhfSMicUzpWD/AMW8qshKlWyYQE/DERJIGa0/GPB/+X1Y06l2RgDacwNouS/5QZ5JyO3EHCWK+0Zp6JkaFSVZo2gEkKoMvtBneQpIKkbgcniq+uZVZ1eIMKpuSgUAyskAEgblE7pwJ5mrF7dY2R5obq6iZYvhlcgjAkrIE854qVjxDdp281Bkv0wQ6wQNm4ZBChxnJUds1ku79FUDZG3KhRYm5CEtvtBpYgArKr0sQzeuMZL63WQbagA29tsXGg22JNsBkZukBQSTMj4T6Co6S813T3Ooi5BAJQAL1oEG9cwYHSQSNpjHPPeHaxsAMNu5SCzAgktDAyMSCfi7VSjf6EaOr1lu10tvlwhX4dwgCGy21gY4IPeD65Nwss+WUVACWRzbJkgqYHJBGY4zWiPEWUeaLjAmdpeykwY3KDGSDB5MCMGqdhXvXV8xbhyRvWCxOAsTALY71rHgDZ8OVktNbuvZLHsCCygrP5kJJkp0qw4A7irtq9aFlSFuAklnyxBJiFk4J3ZBARhsMSJrmn85QSG80KU2bXYtbIYRADccjaZI29oq/wCE+MBluKtrlNtxbe6du6OsOxDiAvA3Z5ETUSg3yhG9c0SIAbLaja6OWULNtkIKlYjaWEgAc4xHbK0GpN/+EjNDMEKbn27mGWXHSdwLNtBHJzIotjxFhZdwUYM+bZusHtlh0xEAodpMTG6RGapFixW46mSxmCsFyqy6g4EjYJM5JjtURTXYdk7l4JcJukXFtIfjYFzkgDbB3KGIJEydjGZFAu+IX0a0VU2rag2ULIButgjpf9DB45E80DWshYO+NsA21BMuVUktJGTuOQewzzGb/wBSuMxtkubbsm60oDGAAQF3ZDDgRGa2jG+QOlOtCFSu4AwbtudyvwUEDBloJAAOSRM5EdYZF20nmg5uAo5NkMADuZM5l1PpA7RWedIA4Vj0/DbkAuVA/hjbOHJwVPoeYoXiOoKBWtCJQbmggsxVQ7HPeCGXiRkdqlQVgdNp7ibW2up3HpQwdzLnywWHckcgciecUPEdPuuFirJuAQksGWXAiSxkLIiZjp9qovqd9iVIQTvC89QgCMcyDA9hVrW6tFJl180RxJU9GDuAyZPGRntBmFFplXwTXSPvlmYqTtuFQCGM4zu6WBCqwgYHrTaLXC47NcLll/hlUjcAJMkgZjaRIGJ71X0OpC7ip2MXLDkeYDIZOTJkx8PvINC0l+NS0Hy83Y6i0MZwSV6lA/m9+BNVjfYjUbUKC+1BuOy26qSm4KAfNgrhZQyZjAnnENTcDJsYI/mAQChR1MMARcCjdmIjmeOYpHVE+WGI/khZXpgD8gJJB3Yzn50K5cQ3VPxqTtkKYBCnay7TIEwY75wTSUQsjrr3mXbq3Sq7nLiYEAmQCWMsQGIljiSJFX9ZqSN3mbdjBfg7XOkhp52ttgHKwPUVK/aUgveU+WRgLtCZlRBIY/nMDsYxOaHsWTbcwF3bJMSpMR0/AJAMyeZxTtABv6gyLfUY5LdJQyTtOdsTABIqh4kOtQ0MXx3BG3Ale5nHuAPUVe8Q8Oul1MtIWHeDBAYxOM5gj3xzVPxSwQ43htytuJHDZnpIEEDjvVxavgRK5bz0vIVBLbcMigYAeCCCCImewqzq9WHyF+IbioxnacZ6iMxJ5g1n6i3/ABFMv1AMdwyDEH2OR+3rU0LSRA6tx6gy7SsmM8ESSPanQG9p9WzWVV46p8uSAsYI3SDBBx2OKq3tKQDcEoguyjJ8JURu27OCJBng+1Zlm0+5B1MrbSBzkCNpMiORJHAPyqxZvlZtwxbIjaDtUtJ6onBYj0JmoxroLJprYJQEliVDFeHUg7SASQYkSvqTV1NdFhwQMjcQpghCQshoI3dQwe4NYur0xkxCjOJzDFSAR3HVyfuaWnvkWSBEzsIKDr3CTMwDG1Y9xVOKfIWao1aGx/FJDAgRmZ2jBkTBVWHOPfkh8V1AWyu07WkGX2mRtJIDfMIYM+1ZKgkFNrEnILcbQMk8yYPPaa0buhm2wKkleociCOmP7/IARRikwOft3TAwT/2A/rFKi29awEC7tHZQGgfalWvIHT6cebdusUQncxch4yQAX3AnbJPfA9s1a8SD2SRelbk20DXDBVUtdNtHggQCuV5xnmsPwlbxB2AnzA8EmeAQ3Qp6sA84AmtfV+JjU3AmoYygtr5oDQ223LDcuBuATt+UwM1zuLUvwBbvAtpllQ1y0UK3Dvht24AOpEAneoDg5x6Vjpq3KLMp1sWxHU2UwDJJKiJ9oq34hqito7gSJ2qxVtiqSfL8og5JgEyePnFWLOxRbgszxc3+YxWdybCzeZGzbMiOI4qUqQc8ADYe5cvXDbOxVNt925iWS5adt+z4TIYT/wC6q2LFpTdDo6qIY2TcG/YHG1luAfl5JIgz7zXU6bwUm1bKMNjrsZgxcXGa6GBkNjIAB/p+VVfNs3XtGwJt2t29Qpt3HusyFyJJ3J0qIB6ekccytS7KplS1ctm2lxEJDtC27ilpVJUhXGZdtuZEbPfNDURdub7a7d42rZ8s9DrhysTJEDPctPtW9c0Ya6VNuEXzEVlbdbPSGKEMoADselkI+IxnNUdX4E7sxR2hmJWCYhoDQzdztA98THNJTjfIfo5Qahw0ptaD1AcCJ5nvC81c01t2VwLdxU+MwFJG6OoMxBVTEEg8wDzW9pfwRdR12q5JJuKoiAqssQ7cnaX55g+tbtrwG/5RtLe8sbmDgwzZDAsB8MdCr8tx5M1ctxprpixOKF9HWNtsFR0FwwUkdW0hQd4gctGeCJyNrtxhlizGAhZcKPZQsKRnA9ePTtbP4MULtuEEQC7IArLcA+LIhsEGPf1AmxY/C+k6VRnEMcz/AEgosjO0EzPPFQ9zpoSRxNjRMxQ3iNinYgbhiVA3f1H59tuBWh4p4ai2xcW2XZEGYjpPwvAHUCDzzJMZAI7i34ZbZtxUQw22wTGVDQPZeo/VautYDGdohfM2yRidonHYAA8DP2rGW65TQ0jzrReFNeRbgO9tyGeoEOAd2/eJOMyT25xXSab8LW/JKX1O5p2srkiHPqYj+WcjPaulU9ZUiC0TJg7jksREdgPXmmuOgEQY7lWMLI79+TGKynuJPoo5c/hRCqLZubBbZjkLIU7gRjLRuWQeZOeAMTxv8HuWLoVZd0Iu47tgGC5OO3b1M1372xKyIyFOM5IjvieMdx86nYaQFBHPSJy+Tgx2IkfelHczjzYHAWvwg8KHBl3ALhlbESI4jM+udv0N4J+GLqq2/bO8hWJJZhB2n4uPXEyDnivQBcxKifywIiRJznPIoVwTkMpgQSAMdQJM+w3T7+1N7vUfDCjhR+E9Q/mHeqFw0qCIkMMm5GFcrJjIkc9rHhv4RCQ11kO4gsMkCBEj1MkjnueK6vXQFJgSIPPJk4iYmBP0oN0K3DkSAplTAboJMmcRmPan/ETaF0ZOl8KtgKjGbageWIadsyQXPxdW7ggQfYVd8P0FhZdba7hIDEdXeBzx7RiKlc1JO3dME9wCf2jGSPXdTPZBQ3FCsBMKSZIzBB7HaBGckxiKiUnLtgpNB/ENrkq8GeCVHrABgZGE9uahdsIdoIVhtkTnGfTmZ4OaBcv3AoZercSGBMjPT1E8AzuHuYgZqGmAdhAVQAPME/DEHdPcAwIHAzkSaaTXsTkFfw204LG0hfpIMCAymcgDacjkjP0qrqPBbD7TdtqslmwOqSssq8z8jjA+l7W6lQYJGzMgkyBOAPXJHf8AWlf1bC2MLwN3f5EGZ7T/AN0UlKS9iKS/h+wmwCz0gSCWZokjonuDPf7ZqT+CWhnYvEKNzEqJJILc5JMQcY9BVt7wG4kGTtMbTGc49VEHHypf8v0yYAmdsBepYBxGcCPWc5pucvkDP1Phtlp6AN0MAZwQCOeR2OP5aH/+O2H/APqG4SQuSvB2yDjhmEmeB8q2ERiWJCEiQJ7ysdIHOR+9VrckFe7rjsARth1JyQCTgjt6RTU5emKzOXwa2WnaSA0KYOJUdpmDHuO1K3oNO3UQCON2QYzEjg4BkH3nuKtW0OFLJO1YJEHJ5yBBEnAB/Q0G4CNzbSfSI3GZgkHsJkZ7/Ortv2LIg3geiXBS2T7upP1MUqONOGzO2ZxuGM57jH0pUZP+phZS8XZE1F1NJjyrZ32yDG1TLhYmcNug8nFYyeF33u3EuBUbaer4SLc5cK0S2JnsByKVKtIzcaX4G/YTS6Q+ZbIV3ssQr7mG9duWcrui2oLL79Jmq58MTVXvP6j1i2AzKoJ3dLbhJiM7eY79wqVW5Pl/2NIroT+EvZuWv+WslzB47YwCS2ZwT2gwJiT0Xhfh13ygWANwy4hgbYUkRBA/+TcWYbhgHuRIVKueetJxB8M2H2eWEbbuDBgoDbVaSV2hm6ZP0z3qwl5QxQET0gLtYLJGO2CJIgek80qVYNcEp8CveaWEqdmQQI3GJlQfpu994FQ1l5SR1Mu0rtPdlPvOTkEznNKlSjzQ2PeiekzbBXLfCJJET7xGfbtVM6Zz5TKYZjJBKkenVzn0jjFKlVJ0rJKt3VEKoKlQSOREmVLMI5JM4PaOK1fDfxGqG5CLJ3QwAChAGaJx+XI5kkzSpVrgpxthk4vgs3dRafyypJiQG4IIkbe0x8s7aBb1CXg2SsFukQSbcghoIiDJX2PanpVk4KKdCyb5FeuydrdIYZiAR0yCBGQD2NNbaWUSScjcBAEA5KkSJM+sRSpVLRXYW/YP5YkmZJIiSATHoB39/pQVvPbjcBLEYVCQVwogdhIzPpSpUouwZJdUm3MdQbIGQOcmO0j0wTQksh1BwAyvvDkjG6AMeuP/ACHbhqVV10C5J2BtQFhtLAr1LuAbquA+8FmwIwTS1eiClyGJWEw3EE4+sbpj9MUqVK3YNFa/4cbS3AzYZtwM5mYz2ZcD0498wUFwxwANrztOJKyf6RG+QB6Y7U9KrybVglzQr1xQ7b1CqCFUhp+FJDSuQCDyYzbjvSuAIsBUDttMBgGmOsNn4oiDxPMzSpVfwKixorpYo2wTCrPScrCkDPTjce/ByMUO2rIFJU8kEmJ6hIDbZx3kfzDiDCpVEmNqgd0287CcdZgwSGItqZPorCSDPfM0PTWmF1QgLbTIGdu2SrL8QAJOPToPypUqvpEk9T4dlEJMmMZCrIJ+KMGTPHINUrlzbJAjIQsRG0SDBAJAPV29flSpU4OxMC7SZAQ4GWYScDNKlSrWib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SEhUUEhQVFhUXFxcWFRcXFRcYGBgXGBcYGBgYGhcYHCgiGR0lHhgWITEiJSkrLjEuFx8zODMsNygtLisBCgoKDg0OGxAQGiwkICQsLCwuLCwsLCwsLCwsLCwsLCwsLCwsLCwsLCwsLCwsLCwsLCwsLCwsLCwsLCwsLCwsLP/AABEIALgBEwMBIgACEQEDEQH/xAAcAAABBQEBAQAAAAAAAAAAAAADAAECBAUGBwj/xAA8EAACAQMDAgQEBAUCBgIDAAABAhEAAyEEEjEiQQUTUWEycYGRBkKhsSNSYsHw0fEHFBWCkuEzQxaiwv/EABoBAAMBAQEBAAAAAAAAAAAAAAABAgMEBQb/xAAsEQACAgEEAgEEAAYDAAAAAAAAAQIREgMEITETQVEFImGBFEJScZGxFSMy/9oADAMBAAIRAxEAPwDLimiiRTRX1Z8JYM00USKUUDBxSiibaaKAsGRSiiRSigLBxSipxTbaB2QpVPbTbaB5EaVSilFFDyI0qeKaKKHkKlSpUqKyFTU9KlQ1MalT0qB5jUqempUVkKlSpUDyFTRT0qVDyGimqVKKVFqZGlFSimoopTGpU9KliPMalTxTUYhmXytNtoxFNtrY8tNAStNto0U22gdgopoo22m20AC200UUrS20ACilFE2022gAZFKKJtpbaAsFFLbRCKaKAIRTRRIpRQAPbTRRIpooHYPbS20SKUUBYKKUUTbSK0BkDikaIFoOkKvuJBzAB7bQZkHicHnMTFc263C0I5M7tjtHudRxTrgelRXXJ+ZqO2uiLtWcsrjJxfohSqe2mIooSkRpUDVaxUHr6x2+dR0+vV2IWTHxGOkHsJ4J+VYvW01LFvk6o6Gs4ZqPBYpU4pVrRjmNQ7l9V+JgJ9TQPFdZ5SSBJJgenzP+d657VLc3tu6iBLxkATGY4jHykVxbndrS+2PZ6G02ktZZPiJ0P/UU9T9qeuUIYcD9aeuH+P1fwd//AB+l+T0spUSlXms1A2q920fKYsplKW2rflVHyqLQclUiltqybVN5VHAclbbTRVny6j5dAcgIpiKP5dMUoHbA7aW2i7aYpQGQLbTbaLtpbaAyBbabbRttNtoDIFtpitF20iKB2B200UbbTFaAsCVpRRdtIrQFgiKyPw1q3S3dR871QpksMS5Ig4Il/v3o34i1ZRNi4e5gGeB3Nc94beCkz7YwccE/qK8b6pJSah8H0v0SEoJzfT6O21CAMYEDsPTvH60GKfSXN6Kw7gftRNteroL/AK418Hhblt602/l/7BRVDxXUkAW0+N5g/wAo7tWheYKpZsAAk/SuVV21F0knaThf6QCf7ZNc291/HCl2zs+mbV6+rbXCL6aZLdtp3MNjM0mGMbTgxgnIE1zBukyqbgrNIBPqcboxPH2roL7FrYR33gCcYPTx6kmJP2+tTQaVS9piJUksw9FWSc/Svn032+z6ycLpIt+FJdsXPLu4BgRIMMeD+/Fa2v1iWV3N8gByaz/xFadktXWYSZfGZUO0EgAZyefSsLXX2uvudvljCj0Fd+33zhpOPv0eVvPpkZa6l/L7/JY13jBdhKjbghZ9AwE/cms4apiWlo3TIB5k8fL29qlc0gXJbtxnvEH0FQaxAwDjuB6jv6VySm5u32dcIKEVFdIMupAxn6UqrNbPaY+lKlwM9yezUDZrTa1UDar6Bah8s9EzDZpvIrSNqmNqn5BeEzDYqJsVpm1Wf4tr0sAFgWJOAPQckk8Ch6qirYR27k6SB+TTeTVvQ3lvIHTg9u4PoaP5NNatq0TLbuLpmWbFR8itTyaY2apahL0DJNmmNitQ2KY2KrMjwmWbNN5NaZsU3kU8yfCZflUxt1pmxUTYp5CekZnl02ytFrFQNinkT4mZzwOfl+k1WOqUA7sECSsiciRj1yKoeM65mI8o/DuDkiFUkjbJ4JgNjtVvwu3C+fqyMiLYjJOYH1NeJuPqc4z+zo+l2n0XTlp1q3k/8IqnxZV/+VXMxGwwB7E9zz9CKoa3x1zOwBI7HLGf2q5qmVbQAG6CxE97jTtJnmOeDQbfhZvGJAZiu9zmFJEvtHoM9uPeuJbvV55fJ6Wp9P0qSUV9q44Of8Q1BfLGX7zj3APtJxVdhAB+Y/z6f2ol/UB9QWksBueWMluyk/Mmft6UR3mF52R9ZI5/T7UZN8sqEUlSOq/C9pmtYBM8RngCcV1Pg34evalgFUqv5nIwB/eqn/CHxi0b/wDy91SWYHynkQIyVI9T2+tbn/FX8ejRqdHpYF5l/iOAItKZED+sjPsM+ld0d+4aahBc/J5Wp9Ljqaz1ZvhvpHm/4y1uy62ntstwKxV7iHpYjsPkefcVh6bU7LbtBlgbYaOAY3fLBAn50HR5IIE7cwTyAKsWbAdlVV6XJAGYB3gDv2/tXHrastR3I9HbbeGlHHTFpz075449/X3oukWCrHMgjb9MfrFbus0tlS8rsCWlMn8zmQIUHvH2rFsazaoO4Sdw+QLAyfTBHPpXOpZdHoYYtZM1vF4ZrYYwosqgyMjYxLHuCTAz8+9c/e0PQHt8BN1ySBnuF9fl7GrXiviANw8cBRkcBQAefSg6TU27O0kC6rIQ6/yMTj2PYz2n3oSaRE8HwCvLvQMhlgASpj4AOox3iRVVdOxMyvGJMAwIjPParvhmqtpdQN1IDkjsDmI7jMH60PXm2SGQhZYAqIgDZkgj3UD61VtMwkl2gOq0txHZHWGUkGfUfTI9CMEZp6i/iV2fic9h/FYYHGJwIpVRkfQ7W6gbVX2tVE2q9Rah5L0jPNqmNqr5tVF0gEnAGSTgAd81XkJ8XJm6ghFLNgDJrzzxvUm65ck84EYA7Ca1/wATeL+aYTFpCYJxvbiY7j0rBFk3en057D3++K4Nxr5ul0ets9pgrfZ0v4LeQ6ewYfQwf3Wum8quP/D95bN22ThG6CewnGfTMGu/Nmuna6twr4OPf6Fat/Jnm1TeVV82qibVdOZxeIoeVSNqr3lU3lU8yfGY/iOoWym9/kP89hJ+lR0F9by7ljB2sAZgwDH2IrD/ABX4vb3AMZUblAAkyMOSO44A+Rq9+C3tsGFn4dokRHWGbd+hWuVbtvVx9dfs7XsYrRyf/rv9GsbNI2av+VTG1XZmef4jNNms3xcwuxSqs4bLGABBBPuTwBW9qIRSzcKCT8hXnviPiG9y5+g9uw+Q/t71zbrcYQpds7NltFPUyl0jP190IiqokASFGOrEFpOfX/DU7Wse6y7gSFA3g4CiQIH6UAX4PXAnuTIPzPaganVyW2nZbOTPc989q8eme85JPh/ou5uO27bAO1QpwcmW+WSPpVu84VC+4bh8AGCWKkKB05IG4/8AaPWsZvEFtLuCyT8IHEAYz8/3oPh+q3gs5BaXY9oGwRn0mR9aMWkPyekY1swxMCIAHEYPr9Iotu9O3Ek8+5+3of0qb8LHBUAntiZiqyyZHHoe4MVsuUYLhG1+HfEm090Xbfxo+5ZEjHEjvzWJqb7XbjPcJLuzO59WJ3HHz7fKrPhQj9iPSO1R8atbb7AcQD9SBMxSXDKlH7LKivBxjtmrmn16oLZ25R98zyAQdsD3B+9ZyuOTFO8YiIp0ZptdHQajxPzDgjIzxJMECR2gH9+e1QA7lkAgLKxnE8GRWXauQcGP3FEU5nkwRMx/epxo0lquXZqnTIFJMAzETIyc/qf0q/4B4dbZdSr21uDyiEaYZWClg6e8jg1hW9aRyA4JGDPbtiii+jhlhlkzhiFngcySAKl3RecH6M26sCBzA9JGfTtUlWBn5UC/ZzggwYHFHtruUlRwByc5PPpHJ+lXZjVj7F/mj2JpVE21HJBPqGEftSqbYz6sNuom3V426Y2q6szl8ZnvbjJrz38U+P8AnN5dqTaBgsPznP8A+oj+9Xvxx+IWctp7DDYIDuCZYz1KPYY45M1xN5urYvoRyR6nn9fpWepq3wjbS0UvuaJaksSAfoAcntn0FaWm0vlKncuC2OwDR98H7VS8H0sySOJgz3jH2KmtS/fhdN6bmXj+rd//AEa5JP0ejCNcsQ0wa2y98kf2rqvwVrjdtNaeTcswpJ7qeM+oGD9PWue3CecfDPaQP/dZmi8cOk1LXh1LnzFmCVPIB4kYg+wrTb6jUjPeaSlC2eq+VTeVXHeIf8T9MtqbKXHuHhWAVQeOpgcjvj9K8+8c/F2q1J67hVYjZaLIh75E5P14rueoePgj1m7+JdEpIOpsyMfF/cYrN8d/F+lt2n8u+j3CpCBJaCcAkgQI5+leNT/nFOBP+fapes6EoKy7qtVKhQxYBmIJ7zEH98f1Vs/gjxwabUKHkI523D2E/C30IGfSa5o4IMiiBhEfrzxxWSddGsm2fQpsVm+K+KWNMJvXFUxO2ZY/JRmvEH8Tu7Qhu3dg4UudvpEemBio6a3JEwP5mPAB78ycelbvcNGPhTZ2vjn4rGpMICllSdxbljwJAOOTjNcdr/EWYkrKjjj7TR2tDy1LEpaGf6nb+kHv3k8VWu3gVKKoCzu7liR6tXLKeTtnZFYQxRX1mta4IaMGRGKCXYjDcHGe44xxTBxjkjMcc/aoPzSFbY90nuR+sfqMVo6G+ozA6QoiPigTJ9STGazWX9P96nu6Dnq9u/EftSasqMmmaD3F27doyMAEysn1+X96zkAkwcdsc/em096W6jJ4j/BjvVrS2tx+kDPoDMfUU1waJ5Gt+EdELl0Bl3BjJHBmQSJPYR+tVPxj4eUuFzglrikY/JcZTHrEEVdXxA6ZAbTFW7MInngHtzXPXtSzlt5JkkyfUksTHaSTxWaTcrNdSSjHAzuOKktEuLBg+vYUILHrzmtbMAtq1JgkfPPP0owtgT34/MMxzMfpPyoJcRJPy/w0by+jpIkHJJAj0A7THqaiTGiN60QBt6gRM+nsfQ1Hft+I4jjvmCM1b8xwpbaAxgEMMbow4j1Cj2kt7RV1SCVZu/b1j3E+9KyqHsS2dpK5kgcfM0O1dQGAu9cSSTn0x7UbTX0PS287pVVUjA4ySe/ah3Ukkk7EaCoAywHB5x6/WixEjeT8oAHYHJ+85pVG5o7ZMrcYD0hvT5UqOB0fX7JXBfjn8U7d2n07Z4uuPyjgop9fU9uOeCfi78biDa0hknDXR2Honqf6vnFcAqTz2zH+d6py4Khp2yrq9RtHzwP89Ko+H3Jk/mMr7yfb3BI+lR1l4sxLATlYA4j/AEq5o7aq88wAZPcqTJ/WpfCNIcyNHSqbSjEGSW75J9fpRVTeD/S27mMGV/SB96na1SMN3AAnjkTBNZHj3ijWyRZ2w4MsY4wcAnvE8Vgrbo7NVxhHJ9GtqbwDTj+KgAH8pKxI+4/WuP19ssdxiI+/+ZwaFq/FGcIBI28mYJJYk9uM0TV+ISoWTxyR39/oa2jBxPP19eOoqM9x7f56UV7TQO8ST2iIH96iQCe/t3/2qxqbnQg3biJAE4C8n6ya0s4kivatz/vRkR7bbmWQDmRj3+VRtru6crmZzkmAB0zH1gVrWrQKAAmcCYJBxAEwff25yKmc6ZcY2Yt0hjIx7f2otm0T2iDnJqT6EpkwR2IMyAAZx2zzUF1HH8o5E8n1p5WuCWnfIVlHzn/MCii0FG+5wOE9T2Bqzo7Z+IgmcIsbmk9wvNUtdZus7BxtCTkHp5jnuSfrjtUXbNYxS5BXt7ktIn+Tghe0TyPSOJ7VUuI45jqG4ZzzmeI4miaVuoRkAZEDIjIiQD6x3irwZWBKFgwBknsCBxMycnM9qbdMOzNKk+0dgfXv+9BPP+wqzaTaxBkEZkgz2M4B/XGaDfTOO4nsc89u2adioGCc8+hEf+6cIe30pEEYwfkRB4yJip277KGiBI2sPUH9jx9qYUBsnd+0en/qj6fU7D/MO3HHah2dKzmFiSIz3j596BtIHHbuCP8AOIoKXHKNDxK6pIGYAmBGSRI54Ax9qo2Rmfv/AJ6dqlbC/mEmOcSD/cUymCO5GOPaiqG3bsPqwOAI7D3GYz3759qpqIHvmpu/zx9/8/1NMXB5xTEAYxBx6/7iio/BMcYmBxnOKdrcgyMQY/sTVK7u4HziKRSNjw25bCX/ADGUE2ibYiZuh02gEcAqbntjNUdMpckEgKeSeBgkf3qlZmJicjJ/b5VoWNS3mJJBOAD1ECMjAEn/AN1PRX4EloCSFUAYUtJJxz6xyYpaMh2ztmZ65PHeB+3vVvW+F718xSYKlyBxg9Q+kxn1FUdOikRtgQDIkkHAxzmknaAPctSZG0Dtjt25j9qeqlxgh2mSR3g980qdAei3dSAZPJg5Oc96q3PEewU4Mme+Dg0O9LGUUhQQAYMn054J9fnzzRvEdMtpIMvfwecL1ESATJB9T6dqzzXCKlJ+itpB1dWRJn5n0jjj9aspdgsBG4Fo7/MfrWclpkEsSZ6hHG6ffmPnVVdUxYlZksSRAMk+0Gr7DyKKLer19xG2rGwKAQRjMSTHGap6fTtedZIG8wsmJPAXHEnA/wBM0a7clWLkAkEDuQBBGDEjkzJ+KYxFSs+GGABcUFpkHdtleArRBIwZxyKWSSM3bfPQ1jSFTFxV2TzIzEYmTGGB4HPNUr9qLhUCCCQJnpP15ittke6BEKzGQpnGST1cdQEjlm2NQrvh7DJBRyJVuraxBIeCANpnj6YEzUx1OeRSh8GdeXaFnAyY7kZGCBiIiqwgDgH69Q9YM1tWNFuvBbgcWwACV6TmM7WEwTu5Hf7128NDSbZBYsSV2sAFyCdxx0zwCSQJFUpx9kYP4KOmtEsApKg9y0ffv2rb8Lcswhu8bkkALkHokwefhkZ96ja8N8oBbyNLAnLgIG4Q7o9JBXvI71ZdAnlsBuUsAN+0qpOGXdAERwRMT71nqTTLhGg3iLAJ/DMmNu4n8uAOs54PBzInisbRWmYDoDgmSB9jkiYHtMc4FdEipcchtgB5YTDDaRuAMEiADA5OO9Ae8IKhVVN20QCpklRmBAIzkchjnmMoamKovC3ZmNYkkOpDQIJGFK5MttgAjIAP2pa+00BbjBVY5nHAlVhTGQB3+oq/c0YcbxkAMVSZJ6pEwACAM8cHGQaOV26cgqkxuV43BpfcOmZg+sYEE8k03qK00NxOYu6GFhQGJDNi5lVHUDtB7gcZ+9Who/4Yb4SJPlkyGBncAZ6GBHf1+tEvuYZztUtOAwKhiCoEDIkrMkkdXuZjp9Vt2q4O5pWQZEk/EVg57cjAPE50cm0SkiemYjlQdqRcB+MpGRIXtB5/l780O7YIyYmYKZ/eMgnJPrjFPe8PO4sil1ILMdsMjGIBG2XWCInAk8GKJc043ZKrPcmARAOAJM+/sT2wsvY2jE1dkKB6kdSxwR3EHjIP3qs5x/r6/wCCuoteFLctj4lcg7nIaYPZhPw7SZj0mKw9d4W1vcQQVViCe4zAlW6vQExzIrWGonwQ4hmsEQyzChSQYBGSWM/y47j19Khr1IBJxIIABBGGzDCZHJ95rX8JS1tBPL223IdmeVJVT7gEkwfmBNQ1Vq2jAFXP8WGRiQUBAETtyMQDA578VOf3UUlwczf5wDECf35+pqB+lb2s8NUkeS0lhlSRO4YOZA46oxgihWfCGW5DxsBKl2kpuHY5k98dyMGrWoiaZiqPb5ZqPf8AbI7962z4UUJ3qdpyGB4ESfXiRP6TxWZqPDwlwoSwYAFYHO4BiZAIjP6GqU0wSKWuuHiIHY5k4wPlVVXk9RMVrHRG4ALhYbOWjcQCSBI5GQPoaDZ0IDlWlh2GRyJBP+lGSNKFa1agyeOwyMZkEjJH1HNWxfVlB2kAGRIx6ERPoY98VUbQLvAHT8wS3bAUZPf0qKW2VwGJBM525jkSDzwMVPAje8OYnpBGVaQBMKeQAfhyFMZ4+VUWFyzKv0qcdMbd0z2mPr/pUtHbhoURxJA6ZOMgGc+np25q9rbQcEMOdgJGT+aJES0EACeRA5rPqQwN3xQz8KvwAzESQBGc0ql/0i2ckyT32n+1NSuAjr9He2K25Y/iALwAQm6e3IZgT794qu+lksdpe4WHaccEqJPcA4/nz7yv302oQ1uF5Z2KhSN0gowJ2nYsbjJk+lCa+x6FZSuDkKCJmSGCye3asI92Xa9kfFmtqqgLvIbMmJBAztEnI3e3TWVp9KJO7aEIyYFwqskeYASMdJGP3xWuL0lGvlbgYFi46FUGSgO0dMnaSSFPWc4pxpyiNtbdbEBWHU4ZyVlo9i8iYxVqbSomSydgdRp7asqqxXYNo3qoDOhhm6jKjduIOQCIgVDTXpKps8xThCWChWIO47iJZmgEA+3vWjoxYePNDDLhgxbdyQVVIyIDx1RBPMmqWssAIIaE2EKGGGEsCqAwA2RMt29ganL0Og6XMOLKWyF2knG1hJGVY49S0ypnsCRR1WpvKQeSRuIAVgsiRh2JhlEbjxtk7qz2lDLObVtgwPLL2DBVc5B7yRM94qlpGsKyFmgmCLm4XCDIBEZK5g8SM89tIwCzpD4s1qLcLDSGAZSZJhlKhh9gTxAEAUtVYZZ2TsIfYFYgBnEhFyJw87eB9JrObQshMsrFm2juZuEt1NjY24iQu1sLmYrcJFtSl9zuuLuWFIU3ApKMCAI6gOtTgwMbqzlS6AoaeW27N0KdzF4WdoKmVOCRngfpmiwR1LcChdpW2oO2ICyuw7bgDLAGPinETUfISyN4uRfVla90BkIKgNtPBXIBIkjzCCIzTpqlF4OyFbN5D1LuURJRScdI3KZInBGMCjsOjX0NjZZCoOcXDuyGLZ2h4JaJHc9PPpiWtWzNdRp2IxZtu7chDKANgOeowew9qruzo6q1lLf5GJkCbPTvSDlv4uYBnZ7GtTxfWqi77ZUW9xZrqgFyGUoTcE5MsBkwSg9KnGv2FkdTqrunYSihQqhsbjuYRIIJIzmPUE8zQtW2S6QVYgE9ixkXLaJGV4bmI75IqnqQrXAUdwjBQWa2SN4l/i7t17ZMElRMTNaNhghuWySRuSDlQd07/Mj4duATAgBsYptVyOype1ckDYyLvIKALCAfEdgHw/SDn5VlaDWlnIHlkCNvUAIDRBXAkyDjjOBWxrtIrNFsvuG+VkMekM8ciTKtIHwk9+KxbWlW0bgYMGNsuAC42Nt3L1QSyyUyYyYkTWkGqBovai4PMBUgsCDIJyAcKW4YxIniCOZkXPNR7RAVcIQWxB3NiTtgSGcdvg9KzdQVAPkEooA3BiGYEtO4AdQG3I4Jn2mr+k1I8k27jj4fyg/EAwVgdxESB1REekYmS4sSLek1bO6kKYB6QGUNAkhQYIgAgCZ7Ac0PVWtqlwoZGC3CSRuBYyw56VxuyeTmZoPm21tHbBACk/Bunr6RAJOWH/jVbU2mObj+XCnawecOWVQTEb8kSQO8kUJcjrgBaRASybfylzJW3tMbSJmCGIngjvg4bxbR7yGADMzdmGNzZIkAieI9e5nFfUaZrZ3FVa4WQEBiFLAxt2kKUacR85AkTr3yIBum0jbJaNzFDvG/aqjEEqSogCCYkg1o3TsSK+lutat53MpLbgFllIAPSVyQBzwOQQJwMa/ZktuV8BnkgpBIWVIzkDJ4JHpAfEE2lmSAVdmK7gAfMKAKDGQDtIB9ZBFNZNsA2bwCKSYPmKCkdW3KmVkRk8mO5oSXYGpf8sgMTEQAgBJho2ySBxtIweAfWoXNEcwpUiBM58tTlCSenAmJHt2qnobqobUE3AHHmyQWXJIH/ieYjFaX/PKTG1gVw3QI6yFgseAQoifhIiTis3a6GuQZupAJO9RIYhBwxYLJHcAATO719aCPDS1owM58sFjI+Hb6HIUCDzicMKe/eOnt+YrEw3fO5W7GRnEQScQeSDULev8ANt75HG2ZBBKCYZduGC7h27dhBfPaEY40rSC0hurknA4gnJ78doxT6rREyrgHoBRjwN0HdjETOZ9fXG4ttLtstcIQ7PgCyBMQwk/CTOPscU7L0gg7IDKGmSSMwCODloP2warNjpHNWdQ9u5zv4JGZJU9IPBAGOk1uXbqXFRlQDMkAhRMCB0+m2ZMTnuBWd4h4N1oU3MOX2RuyxkiMyYPr/pQs6spAaIIbDCeiTKnM5/05rRpS5RJqXNeqkhmUEcibwg9xgUqrBkfqdl3d+e2B/wDWfT1pUsYio0/GlA2CQbZVSVZ8MSAwXcAMn+ZuIiqg1AtbRbvW3ZpUADewQKB8XqSWhfSMicUzpWD/AMW8qshKlWyYQE/DERJIGa0/GPB/+X1Y06l2RgDacwNouS/5QZ5JyO3EHCWK+0Zp6JkaFSVZo2gEkKoMvtBneQpIKkbgcniq+uZVZ1eIMKpuSgUAyskAEgblE7pwJ5mrF7dY2R5obq6iZYvhlcgjAkrIE854qVjxDdp281Bkv0wQ6wQNm4ZBChxnJUds1ku79FUDZG3KhRYm5CEtvtBpYgArKr0sQzeuMZL63WQbagA29tsXGg22JNsBkZukBQSTMj4T6Co6S813T3Ooi5BAJQAL1oEG9cwYHSQSNpjHPPeHaxsAMNu5SCzAgktDAyMSCfi7VSjf6EaOr1lu10tvlwhX4dwgCGy21gY4IPeD65Nwss+WUVACWRzbJkgqYHJBGY4zWiPEWUeaLjAmdpeykwY3KDGSDB5MCMGqdhXvXV8xbhyRvWCxOAsTALY71rHgDZ8OVktNbuvZLHsCCygrP5kJJkp0qw4A7irtq9aFlSFuAklnyxBJiFk4J3ZBARhsMSJrmn85QSG80KU2bXYtbIYRADccjaZI29oq/wCE+MBluKtrlNtxbe6du6OsOxDiAvA3Z5ETUSg3yhG9c0SIAbLaja6OWULNtkIKlYjaWEgAc4xHbK0GpN/+EjNDMEKbn27mGWXHSdwLNtBHJzIotjxFhZdwUYM+bZusHtlh0xEAodpMTG6RGapFixW46mSxmCsFyqy6g4EjYJM5JjtURTXYdk7l4JcJukXFtIfjYFzkgDbB3KGIJEydjGZFAu+IX0a0VU2rag2ULIButgjpf9DB45E80DWshYO+NsA21BMuVUktJGTuOQewzzGb/wBSuMxtkubbsm60oDGAAQF3ZDDgRGa2jG+QOlOtCFSu4AwbtudyvwUEDBloJAAOSRM5EdYZF20nmg5uAo5NkMADuZM5l1PpA7RWedIA4Vj0/DbkAuVA/hjbOHJwVPoeYoXiOoKBWtCJQbmggsxVQ7HPeCGXiRkdqlQVgdNp7ibW2up3HpQwdzLnywWHckcgciecUPEdPuuFirJuAQksGWXAiSxkLIiZjp9qovqd9iVIQTvC89QgCMcyDA9hVrW6tFJl180RxJU9GDuAyZPGRntBmFFplXwTXSPvlmYqTtuFQCGM4zu6WBCqwgYHrTaLXC47NcLll/hlUjcAJMkgZjaRIGJ71X0OpC7ip2MXLDkeYDIZOTJkx8PvINC0l+NS0Hy83Y6i0MZwSV6lA/m9+BNVjfYjUbUKC+1BuOy26qSm4KAfNgrhZQyZjAnnENTcDJsYI/mAQChR1MMARcCjdmIjmeOYpHVE+WGI/khZXpgD8gJJB3Yzn50K5cQ3VPxqTtkKYBCnay7TIEwY75wTSUQsjrr3mXbq3Sq7nLiYEAmQCWMsQGIljiSJFX9ZqSN3mbdjBfg7XOkhp52ttgHKwPUVK/aUgveU+WRgLtCZlRBIY/nMDsYxOaHsWTbcwF3bJMSpMR0/AJAMyeZxTtABv6gyLfUY5LdJQyTtOdsTABIqh4kOtQ0MXx3BG3Ale5nHuAPUVe8Q8Oul1MtIWHeDBAYxOM5gj3xzVPxSwQ43htytuJHDZnpIEEDjvVxavgRK5bz0vIVBLbcMigYAeCCCCImewqzq9WHyF+IbioxnacZ6iMxJ5g1n6i3/ABFMv1AMdwyDEH2OR+3rU0LSRA6tx6gy7SsmM8ESSPanQG9p9WzWVV46p8uSAsYI3SDBBx2OKq3tKQDcEoguyjJ8JURu27OCJBng+1Zlm0+5B1MrbSBzkCNpMiORJHAPyqxZvlZtwxbIjaDtUtJ6onBYj0JmoxroLJprYJQEliVDFeHUg7SASQYkSvqTV1NdFhwQMjcQpghCQshoI3dQwe4NYur0xkxCjOJzDFSAR3HVyfuaWnvkWSBEzsIKDr3CTMwDG1Y9xVOKfIWao1aGx/FJDAgRmZ2jBkTBVWHOPfkh8V1AWyu07WkGX2mRtJIDfMIYM+1ZKgkFNrEnILcbQMk8yYPPaa0buhm2wKkleociCOmP7/IARRikwOft3TAwT/2A/rFKi29awEC7tHZQGgfalWvIHT6cebdusUQncxch4yQAX3AnbJPfA9s1a8SD2SRelbk20DXDBVUtdNtHggQCuV5xnmsPwlbxB2AnzA8EmeAQ3Qp6sA84AmtfV+JjU3AmoYygtr5oDQ223LDcuBuATt+UwM1zuLUvwBbvAtpllQ1y0UK3Dvht24AOpEAneoDg5x6Vjpq3KLMp1sWxHU2UwDJJKiJ9oq34hqito7gSJ2qxVtiqSfL8og5JgEyePnFWLOxRbgszxc3+YxWdybCzeZGzbMiOI4qUqQc8ADYe5cvXDbOxVNt925iWS5adt+z4TIYT/wC6q2LFpTdDo6qIY2TcG/YHG1luAfl5JIgz7zXU6bwUm1bKMNjrsZgxcXGa6GBkNjIAB/p+VVfNs3XtGwJt2t29Qpt3HusyFyJJ3J0qIB6ekccytS7KplS1ctm2lxEJDtC27ilpVJUhXGZdtuZEbPfNDURdub7a7d42rZ8s9DrhysTJEDPctPtW9c0Ya6VNuEXzEVlbdbPSGKEMoADselkI+IxnNUdX4E7sxR2hmJWCYhoDQzdztA98THNJTjfIfo5Qahw0ptaD1AcCJ5nvC81c01t2VwLdxU+MwFJG6OoMxBVTEEg8wDzW9pfwRdR12q5JJuKoiAqssQ7cnaX55g+tbtrwG/5RtLe8sbmDgwzZDAsB8MdCr8tx5M1ctxprpixOKF9HWNtsFR0FwwUkdW0hQd4gctGeCJyNrtxhlizGAhZcKPZQsKRnA9ePTtbP4MULtuEEQC7IArLcA+LIhsEGPf1AmxY/C+k6VRnEMcz/AEgosjO0EzPPFQ9zpoSRxNjRMxQ3iNinYgbhiVA3f1H59tuBWh4p4ai2xcW2XZEGYjpPwvAHUCDzzJMZAI7i34ZbZtxUQw22wTGVDQPZeo/VautYDGdohfM2yRidonHYAA8DP2rGW65TQ0jzrReFNeRbgO9tyGeoEOAd2/eJOMyT25xXSab8LW/JKX1O5p2srkiHPqYj+WcjPaulU9ZUiC0TJg7jksREdgPXmmuOgEQY7lWMLI79+TGKynuJPoo5c/hRCqLZubBbZjkLIU7gRjLRuWQeZOeAMTxv8HuWLoVZd0Iu47tgGC5OO3b1M1372xKyIyFOM5IjvieMdx86nYaQFBHPSJy+Tgx2IkfelHczjzYHAWvwg8KHBl3ALhlbESI4jM+udv0N4J+GLqq2/bO8hWJJZhB2n4uPXEyDnivQBcxKifywIiRJznPIoVwTkMpgQSAMdQJM+w3T7+1N7vUfDCjhR+E9Q/mHeqFw0qCIkMMm5GFcrJjIkc9rHhv4RCQ11kO4gsMkCBEj1MkjnueK6vXQFJgSIPPJk4iYmBP0oN0K3DkSAplTAboJMmcRmPan/ETaF0ZOl8KtgKjGbageWIadsyQXPxdW7ggQfYVd8P0FhZdba7hIDEdXeBzx7RiKlc1JO3dME9wCf2jGSPXdTPZBQ3FCsBMKSZIzBB7HaBGckxiKiUnLtgpNB/ENrkq8GeCVHrABgZGE9uahdsIdoIVhtkTnGfTmZ4OaBcv3AoZercSGBMjPT1E8AzuHuYgZqGmAdhAVQAPME/DEHdPcAwIHAzkSaaTXsTkFfw204LG0hfpIMCAymcgDacjkjP0qrqPBbD7TdtqslmwOqSssq8z8jjA+l7W6lQYJGzMgkyBOAPXJHf8AWlf1bC2MLwN3f5EGZ7T/AN0UlKS9iKS/h+wmwCz0gSCWZokjonuDPf7ZqT+CWhnYvEKNzEqJJILc5JMQcY9BVt7wG4kGTtMbTGc49VEHHypf8v0yYAmdsBepYBxGcCPWc5pucvkDP1Phtlp6AN0MAZwQCOeR2OP5aH/+O2H/APqG4SQuSvB2yDjhmEmeB8q2ERiWJCEiQJ7ysdIHOR+9VrckFe7rjsARth1JyQCTgjt6RTU5emKzOXwa2WnaSA0KYOJUdpmDHuO1K3oNO3UQCON2QYzEjg4BkH3nuKtW0OFLJO1YJEHJ5yBBEnAB/Q0G4CNzbSfSI3GZgkHsJkZ7/Ortv2LIg3geiXBS2T7upP1MUqONOGzO2ZxuGM57jH0pUZP+phZS8XZE1F1NJjyrZ32yDG1TLhYmcNug8nFYyeF33u3EuBUbaer4SLc5cK0S2JnsByKVKtIzcaX4G/YTS6Q+ZbIV3ssQr7mG9duWcrui2oLL79Jmq58MTVXvP6j1i2AzKoJ3dLbhJiM7eY79wqVW5Pl/2NIroT+EvZuWv+WslzB47YwCS2ZwT2gwJiT0Xhfh13ygWANwy4hgbYUkRBA/+TcWYbhgHuRIVKueetJxB8M2H2eWEbbuDBgoDbVaSV2hm6ZP0z3qwl5QxQET0gLtYLJGO2CJIgek80qVYNcEp8CveaWEqdmQQI3GJlQfpu994FQ1l5SR1Mu0rtPdlPvOTkEznNKlSjzQ2PeiekzbBXLfCJJET7xGfbtVM6Zz5TKYZjJBKkenVzn0jjFKlVJ0rJKt3VEKoKlQSOREmVLMI5JM4PaOK1fDfxGqG5CLJ3QwAChAGaJx+XI5kkzSpVrgpxthk4vgs3dRafyypJiQG4IIkbe0x8s7aBb1CXg2SsFukQSbcghoIiDJX2PanpVk4KKdCyb5FeuydrdIYZiAR0yCBGQD2NNbaWUSScjcBAEA5KkSJM+sRSpVLRXYW/YP5YkmZJIiSATHoB39/pQVvPbjcBLEYVCQVwogdhIzPpSpUouwZJdUm3MdQbIGQOcmO0j0wTQksh1BwAyvvDkjG6AMeuP/ACHbhqVV10C5J2BtQFhtLAr1LuAbquA+8FmwIwTS1eiClyGJWEw3EE4+sbpj9MUqVK3YNFa/4cbS3AzYZtwM5mYz2ZcD0498wUFwxwANrztOJKyf6RG+QB6Y7U9KrybVglzQr1xQ7b1CqCFUhp+FJDSuQCDyYzbjvSuAIsBUDttMBgGmOsNn4oiDxPMzSpVfwKixorpYo2wTCrPScrCkDPTjce/ByMUO2rIFJU8kEmJ6hIDbZx3kfzDiDCpVEmNqgd0287CcdZgwSGItqZPorCSDPfM0PTWmF1QgLbTIGdu2SrL8QAJOPToPypUqvpEk9T4dlEJMmMZCrIJ+KMGTPHINUrlzbJAjIQsRG0SDBAJAPV29flSpU4OxMC7SZAQ4GWYScDNKlSrWib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encrypted-tbn1.gstatic.com/images?q=tbn:ANd9GcTtg-GZikYS20Mw0d5S_u1TWsHRRYGHPLT05jSupdW5LGRNLps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5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err="1" smtClean="0"/>
              <a:t>Key</a:t>
            </a:r>
            <a:r>
              <a:rPr lang="pt-BR" dirty="0" smtClean="0"/>
              <a:t> </a:t>
            </a:r>
            <a:r>
              <a:rPr lang="pt-BR" dirty="0" err="1" smtClean="0"/>
              <a:t>Points</a:t>
            </a:r>
            <a:endParaRPr lang="pt-BR" dirty="0" smtClean="0"/>
          </a:p>
          <a:p>
            <a:r>
              <a:rPr lang="pt-BR" dirty="0" err="1" smtClean="0"/>
              <a:t>Poor</a:t>
            </a:r>
            <a:r>
              <a:rPr lang="pt-BR" dirty="0" smtClean="0"/>
              <a:t> </a:t>
            </a:r>
            <a:r>
              <a:rPr lang="pt-BR" dirty="0" err="1" smtClean="0"/>
              <a:t>outcomes</a:t>
            </a:r>
            <a:r>
              <a:rPr lang="pt-BR" dirty="0" smtClean="0"/>
              <a:t> in </a:t>
            </a:r>
            <a:r>
              <a:rPr lang="pt-BR" dirty="0" err="1" smtClean="0"/>
              <a:t>pancreatic</a:t>
            </a:r>
            <a:r>
              <a:rPr lang="pt-BR" dirty="0" smtClean="0"/>
              <a:t> </a:t>
            </a:r>
            <a:r>
              <a:rPr lang="pt-BR" dirty="0" err="1" smtClean="0"/>
              <a:t>cancer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Has</a:t>
            </a:r>
            <a:r>
              <a:rPr lang="pt-BR" dirty="0" smtClean="0"/>
              <a:t> </a:t>
            </a:r>
            <a:r>
              <a:rPr lang="pt-BR" dirty="0" err="1" smtClean="0"/>
              <a:t>long</a:t>
            </a:r>
            <a:r>
              <a:rPr lang="pt-BR" dirty="0" smtClean="0"/>
              <a:t> </a:t>
            </a:r>
            <a:r>
              <a:rPr lang="pt-BR" dirty="0" err="1" smtClean="0"/>
              <a:t>been</a:t>
            </a:r>
            <a:r>
              <a:rPr lang="pt-BR" dirty="0" smtClean="0"/>
              <a:t> </a:t>
            </a:r>
            <a:r>
              <a:rPr lang="pt-BR" dirty="0" err="1" smtClean="0"/>
              <a:t>associated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morbity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mortality</a:t>
            </a:r>
            <a:r>
              <a:rPr lang="pt-BR" dirty="0" smtClean="0"/>
              <a:t>;</a:t>
            </a:r>
          </a:p>
          <a:p>
            <a:r>
              <a:rPr lang="pt-BR" dirty="0" err="1" smtClean="0"/>
              <a:t>Associated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difficulties</a:t>
            </a:r>
            <a:r>
              <a:rPr lang="pt-BR" dirty="0" smtClean="0"/>
              <a:t> in diabetes management.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33" y="1268760"/>
            <a:ext cx="811433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6450"/>
            <a:ext cx="7139255" cy="44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6931"/>
            <a:ext cx="6552728" cy="623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Total </a:t>
            </a:r>
            <a:r>
              <a:rPr lang="en-US" b="1" dirty="0" err="1" smtClean="0"/>
              <a:t>Pancreatectomy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366838"/>
            <a:ext cx="74961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849"/>
            <a:ext cx="7632847" cy="641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147</TotalTime>
  <Words>443</Words>
  <Application>Microsoft Office PowerPoint</Application>
  <PresentationFormat>On-screen Show (4:3)</PresentationFormat>
  <Paragraphs>67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Origem</vt:lpstr>
      <vt:lpstr>“TOTAL PANCREATECTOMY FOR THE TREATMENT OF PANCREATIC NEOPLASM, WHEN IS INDICATED?” </vt:lpstr>
      <vt:lpstr>PowerPoint Presentation</vt:lpstr>
      <vt:lpstr>PowerPoint Presentation</vt:lpstr>
      <vt:lpstr>Total Pancreatectomy</vt:lpstr>
      <vt:lpstr>Total Pancreatectomy</vt:lpstr>
      <vt:lpstr>Total Pancreatectomy</vt:lpstr>
      <vt:lpstr>PowerPoint Presentation</vt:lpstr>
      <vt:lpstr>Total Pancreatectomy</vt:lpstr>
      <vt:lpstr>PowerPoint Presentation</vt:lpstr>
      <vt:lpstr>PowerPoint Presentation</vt:lpstr>
      <vt:lpstr>PowerPoint Presentation</vt:lpstr>
      <vt:lpstr>Total Pancreatectomy</vt:lpstr>
      <vt:lpstr>Total Pancreatectomy</vt:lpstr>
      <vt:lpstr>Total Pancreatectomy</vt:lpstr>
      <vt:lpstr>Total Pancreatectomy</vt:lpstr>
      <vt:lpstr>Total Pancreatectomy</vt:lpstr>
      <vt:lpstr>Total Pancreatectomy</vt:lpstr>
      <vt:lpstr>Total Pancreatectomy</vt:lpstr>
      <vt:lpstr>PowerPoint Presentation</vt:lpstr>
      <vt:lpstr>Total Pancreatectomy</vt:lpstr>
      <vt:lpstr>Total Pancreatectomy</vt:lpstr>
      <vt:lpstr>Total Pancreatectomy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“Total pancreatectomy for the tratment of Pancreatic Neoplasm, when is indicated?”</dc:title>
  <dc:creator>Flavio Sá Ribeiro</dc:creator>
  <cp:lastModifiedBy>RUMELA BASU</cp:lastModifiedBy>
  <cp:revision>18</cp:revision>
  <dcterms:created xsi:type="dcterms:W3CDTF">2014-11-14T17:48:37Z</dcterms:created>
  <dcterms:modified xsi:type="dcterms:W3CDTF">2014-11-20T15:09:46Z</dcterms:modified>
</cp:coreProperties>
</file>