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0"/>
  </p:notesMasterIdLst>
  <p:sldIdLst>
    <p:sldId id="290" r:id="rId2"/>
    <p:sldId id="289" r:id="rId3"/>
    <p:sldId id="288" r:id="rId4"/>
    <p:sldId id="285" r:id="rId5"/>
    <p:sldId id="257" r:id="rId6"/>
    <p:sldId id="259" r:id="rId7"/>
    <p:sldId id="283" r:id="rId8"/>
    <p:sldId id="282" r:id="rId9"/>
    <p:sldId id="284" r:id="rId10"/>
    <p:sldId id="281" r:id="rId11"/>
    <p:sldId id="265" r:id="rId12"/>
    <p:sldId id="266" r:id="rId13"/>
    <p:sldId id="267" r:id="rId14"/>
    <p:sldId id="260" r:id="rId15"/>
    <p:sldId id="277" r:id="rId16"/>
    <p:sldId id="261" r:id="rId17"/>
    <p:sldId id="270" r:id="rId18"/>
    <p:sldId id="273" r:id="rId19"/>
    <p:sldId id="269" r:id="rId20"/>
    <p:sldId id="276" r:id="rId21"/>
    <p:sldId id="268" r:id="rId22"/>
    <p:sldId id="272" r:id="rId23"/>
    <p:sldId id="278" r:id="rId24"/>
    <p:sldId id="280" r:id="rId25"/>
    <p:sldId id="279" r:id="rId26"/>
    <p:sldId id="263" r:id="rId27"/>
    <p:sldId id="286" r:id="rId28"/>
    <p:sldId id="292" r:id="rId2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011" autoAdjust="0"/>
  </p:normalViewPr>
  <p:slideViewPr>
    <p:cSldViewPr>
      <p:cViewPr>
        <p:scale>
          <a:sx n="60" d="100"/>
          <a:sy n="60" d="100"/>
        </p:scale>
        <p:origin x="-1656" y="-27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62CA1D-7DDA-4442-AD61-87D95FA82EE1}"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GB"/>
        </a:p>
      </dgm:t>
    </dgm:pt>
    <dgm:pt modelId="{10AE4A17-B3EA-4CA2-B0D7-BB329A3F5BEC}">
      <dgm:prSet phldrT="[Text]"/>
      <dgm:spPr/>
      <dgm:t>
        <a:bodyPr/>
        <a:lstStyle/>
        <a:p>
          <a:r>
            <a:rPr lang="en-GB" dirty="0" smtClean="0"/>
            <a:t>Phase 1. Medicines Act 1968</a:t>
          </a:r>
          <a:endParaRPr lang="en-GB" dirty="0"/>
        </a:p>
      </dgm:t>
    </dgm:pt>
    <dgm:pt modelId="{639F33F9-84CB-40D5-B428-EE5B73E4C144}" type="parTrans" cxnId="{2B1BDBD7-58D9-4900-B5A0-6BEF1D2FCDE1}">
      <dgm:prSet/>
      <dgm:spPr/>
      <dgm:t>
        <a:bodyPr/>
        <a:lstStyle/>
        <a:p>
          <a:endParaRPr lang="en-GB"/>
        </a:p>
      </dgm:t>
    </dgm:pt>
    <dgm:pt modelId="{1C247C2F-651D-4D17-B002-EE7476847BE2}" type="sibTrans" cxnId="{2B1BDBD7-58D9-4900-B5A0-6BEF1D2FCDE1}">
      <dgm:prSet/>
      <dgm:spPr/>
      <dgm:t>
        <a:bodyPr/>
        <a:lstStyle/>
        <a:p>
          <a:endParaRPr lang="en-GB"/>
        </a:p>
      </dgm:t>
    </dgm:pt>
    <dgm:pt modelId="{9947F50E-1548-4FE6-A084-4CCADA73901B}">
      <dgm:prSet phldrT="[Text]"/>
      <dgm:spPr/>
      <dgm:t>
        <a:bodyPr/>
        <a:lstStyle/>
        <a:p>
          <a:r>
            <a:rPr lang="en-GB" dirty="0" smtClean="0"/>
            <a:t>Phase 2. </a:t>
          </a:r>
        </a:p>
        <a:p>
          <a:r>
            <a:rPr lang="en-GB" dirty="0" smtClean="0"/>
            <a:t>Review of PLR</a:t>
          </a:r>
          <a:endParaRPr lang="en-GB" dirty="0"/>
        </a:p>
      </dgm:t>
    </dgm:pt>
    <dgm:pt modelId="{9FAE455B-2EC0-47ED-BA74-EB4740613167}" type="parTrans" cxnId="{A06D4B2E-2D1B-4767-A53D-A05E32D7B5B1}">
      <dgm:prSet/>
      <dgm:spPr/>
      <dgm:t>
        <a:bodyPr/>
        <a:lstStyle/>
        <a:p>
          <a:endParaRPr lang="en-GB"/>
        </a:p>
      </dgm:t>
    </dgm:pt>
    <dgm:pt modelId="{DD39321F-B794-44A5-81D7-9EBA645B2854}" type="sibTrans" cxnId="{A06D4B2E-2D1B-4767-A53D-A05E32D7B5B1}">
      <dgm:prSet/>
      <dgm:spPr/>
      <dgm:t>
        <a:bodyPr/>
        <a:lstStyle/>
        <a:p>
          <a:endParaRPr lang="en-GB"/>
        </a:p>
      </dgm:t>
    </dgm:pt>
    <dgm:pt modelId="{CB662423-F2C3-49DC-8482-DD85018504FB}">
      <dgm:prSet phldrT="[Text]"/>
      <dgm:spPr/>
      <dgm:t>
        <a:bodyPr/>
        <a:lstStyle/>
        <a:p>
          <a:r>
            <a:rPr lang="en-GB" dirty="0" smtClean="0"/>
            <a:t>Phase 3. </a:t>
          </a:r>
        </a:p>
        <a:p>
          <a:r>
            <a:rPr lang="en-GB" dirty="0" smtClean="0"/>
            <a:t>EU THMPD</a:t>
          </a:r>
          <a:endParaRPr lang="en-GB" dirty="0"/>
        </a:p>
      </dgm:t>
    </dgm:pt>
    <dgm:pt modelId="{E78AE95A-AEA2-41D6-8C27-46BD98876A65}" type="parTrans" cxnId="{FDBD05B2-ACB2-497B-9046-2F90AB196BA7}">
      <dgm:prSet/>
      <dgm:spPr/>
      <dgm:t>
        <a:bodyPr/>
        <a:lstStyle/>
        <a:p>
          <a:endParaRPr lang="en-GB"/>
        </a:p>
      </dgm:t>
    </dgm:pt>
    <dgm:pt modelId="{7B6D0C2A-0BB8-468B-935C-A4DC797C51B8}" type="sibTrans" cxnId="{FDBD05B2-ACB2-497B-9046-2F90AB196BA7}">
      <dgm:prSet/>
      <dgm:spPr/>
      <dgm:t>
        <a:bodyPr/>
        <a:lstStyle/>
        <a:p>
          <a:endParaRPr lang="en-GB"/>
        </a:p>
      </dgm:t>
    </dgm:pt>
    <dgm:pt modelId="{2BA2C0DF-2060-429F-8699-CFD72D999BCE}">
      <dgm:prSet phldrT="[Text]"/>
      <dgm:spPr/>
      <dgm:t>
        <a:bodyPr/>
        <a:lstStyle/>
        <a:p>
          <a:r>
            <a:rPr lang="en-GB" dirty="0" smtClean="0"/>
            <a:t>Phase 4. </a:t>
          </a:r>
        </a:p>
        <a:p>
          <a:r>
            <a:rPr lang="en-GB" dirty="0" smtClean="0"/>
            <a:t>Transfer of PL to THR</a:t>
          </a:r>
          <a:endParaRPr lang="en-GB" dirty="0"/>
        </a:p>
      </dgm:t>
    </dgm:pt>
    <dgm:pt modelId="{35DDCF4A-EA91-4DC0-9F46-F9A64CD32211}" type="parTrans" cxnId="{561E9291-70EA-4516-9C31-87DE24B919CA}">
      <dgm:prSet/>
      <dgm:spPr/>
      <dgm:t>
        <a:bodyPr/>
        <a:lstStyle/>
        <a:p>
          <a:endParaRPr lang="en-GB"/>
        </a:p>
      </dgm:t>
    </dgm:pt>
    <dgm:pt modelId="{7F2C2720-480B-4846-9470-B5A6C4F2862D}" type="sibTrans" cxnId="{561E9291-70EA-4516-9C31-87DE24B919CA}">
      <dgm:prSet/>
      <dgm:spPr/>
      <dgm:t>
        <a:bodyPr/>
        <a:lstStyle/>
        <a:p>
          <a:endParaRPr lang="en-GB"/>
        </a:p>
      </dgm:t>
    </dgm:pt>
    <dgm:pt modelId="{E19BFEF8-3C8C-48CE-A8B1-2C625C56A024}">
      <dgm:prSet phldrT="[Text]"/>
      <dgm:spPr/>
      <dgm:t>
        <a:bodyPr/>
        <a:lstStyle/>
        <a:p>
          <a:r>
            <a:rPr lang="en-GB" dirty="0" smtClean="0"/>
            <a:t>Phase 5. </a:t>
          </a:r>
        </a:p>
        <a:p>
          <a:r>
            <a:rPr lang="en-GB" dirty="0" smtClean="0"/>
            <a:t>Module 3 Dossier -THR renewal</a:t>
          </a:r>
          <a:endParaRPr lang="en-GB" dirty="0"/>
        </a:p>
      </dgm:t>
    </dgm:pt>
    <dgm:pt modelId="{52D3059E-6F02-4D2A-9E65-43C3A3D4575F}" type="parTrans" cxnId="{B27DEA32-F4B3-488A-AA70-C47F7E8B70A2}">
      <dgm:prSet/>
      <dgm:spPr/>
      <dgm:t>
        <a:bodyPr/>
        <a:lstStyle/>
        <a:p>
          <a:endParaRPr lang="en-GB"/>
        </a:p>
      </dgm:t>
    </dgm:pt>
    <dgm:pt modelId="{AB52DA35-0D54-43C1-AA81-8B4424C631EF}" type="sibTrans" cxnId="{B27DEA32-F4B3-488A-AA70-C47F7E8B70A2}">
      <dgm:prSet/>
      <dgm:spPr/>
      <dgm:t>
        <a:bodyPr/>
        <a:lstStyle/>
        <a:p>
          <a:endParaRPr lang="en-GB"/>
        </a:p>
      </dgm:t>
    </dgm:pt>
    <dgm:pt modelId="{08BF906B-90E6-450D-A8A3-3380CC7B4E91}" type="pres">
      <dgm:prSet presAssocID="{5762CA1D-7DDA-4442-AD61-87D95FA82EE1}" presName="diagram" presStyleCnt="0">
        <dgm:presLayoutVars>
          <dgm:dir/>
          <dgm:resizeHandles val="exact"/>
        </dgm:presLayoutVars>
      </dgm:prSet>
      <dgm:spPr/>
      <dgm:t>
        <a:bodyPr/>
        <a:lstStyle/>
        <a:p>
          <a:endParaRPr lang="en-GB"/>
        </a:p>
      </dgm:t>
    </dgm:pt>
    <dgm:pt modelId="{6EB663B4-12B5-4795-8B5B-F666A88C34C5}" type="pres">
      <dgm:prSet presAssocID="{10AE4A17-B3EA-4CA2-B0D7-BB329A3F5BEC}" presName="node" presStyleLbl="node1" presStyleIdx="0" presStyleCnt="5" custLinFactNeighborX="4269" custLinFactNeighborY="-31803">
        <dgm:presLayoutVars>
          <dgm:bulletEnabled val="1"/>
        </dgm:presLayoutVars>
      </dgm:prSet>
      <dgm:spPr/>
      <dgm:t>
        <a:bodyPr/>
        <a:lstStyle/>
        <a:p>
          <a:endParaRPr lang="en-GB"/>
        </a:p>
      </dgm:t>
    </dgm:pt>
    <dgm:pt modelId="{3443BDE8-512C-42BE-A1CD-092F826D58B4}" type="pres">
      <dgm:prSet presAssocID="{1C247C2F-651D-4D17-B002-EE7476847BE2}" presName="sibTrans" presStyleCnt="0"/>
      <dgm:spPr/>
    </dgm:pt>
    <dgm:pt modelId="{A68FC97F-29A2-4A5E-B83C-EA69AE869707}" type="pres">
      <dgm:prSet presAssocID="{9947F50E-1548-4FE6-A084-4CCADA73901B}" presName="node" presStyleLbl="node1" presStyleIdx="1" presStyleCnt="5" custLinFactX="-6798" custLinFactY="45528" custLinFactNeighborX="-100000" custLinFactNeighborY="100000">
        <dgm:presLayoutVars>
          <dgm:bulletEnabled val="1"/>
        </dgm:presLayoutVars>
      </dgm:prSet>
      <dgm:spPr/>
      <dgm:t>
        <a:bodyPr/>
        <a:lstStyle/>
        <a:p>
          <a:endParaRPr lang="en-GB"/>
        </a:p>
      </dgm:t>
    </dgm:pt>
    <dgm:pt modelId="{8864B055-C3EB-430F-A234-E3515E702334}" type="pres">
      <dgm:prSet presAssocID="{DD39321F-B794-44A5-81D7-9EBA645B2854}" presName="sibTrans" presStyleCnt="0"/>
      <dgm:spPr/>
    </dgm:pt>
    <dgm:pt modelId="{7045B468-F6CE-4603-9074-A1D66D560BCB}" type="pres">
      <dgm:prSet presAssocID="{CB662423-F2C3-49DC-8482-DD85018504FB}" presName="node" presStyleLbl="node1" presStyleIdx="2" presStyleCnt="5" custLinFactX="-10577" custLinFactNeighborX="-100000" custLinFactNeighborY="52196">
        <dgm:presLayoutVars>
          <dgm:bulletEnabled val="1"/>
        </dgm:presLayoutVars>
      </dgm:prSet>
      <dgm:spPr/>
      <dgm:t>
        <a:bodyPr/>
        <a:lstStyle/>
        <a:p>
          <a:endParaRPr lang="en-GB"/>
        </a:p>
      </dgm:t>
    </dgm:pt>
    <dgm:pt modelId="{F0D98F11-D7CE-4A7E-82D1-246A242F7939}" type="pres">
      <dgm:prSet presAssocID="{7B6D0C2A-0BB8-468B-935C-A4DC797C51B8}" presName="sibTrans" presStyleCnt="0"/>
      <dgm:spPr/>
    </dgm:pt>
    <dgm:pt modelId="{51947E53-DB87-481A-B5D9-D1633F74CB5D}" type="pres">
      <dgm:prSet presAssocID="{2BA2C0DF-2060-429F-8699-CFD72D999BCE}" presName="node" presStyleLbl="node1" presStyleIdx="3" presStyleCnt="5" custLinFactX="58199" custLinFactY="-39063" custLinFactNeighborX="100000" custLinFactNeighborY="-100000">
        <dgm:presLayoutVars>
          <dgm:bulletEnabled val="1"/>
        </dgm:presLayoutVars>
      </dgm:prSet>
      <dgm:spPr/>
      <dgm:t>
        <a:bodyPr/>
        <a:lstStyle/>
        <a:p>
          <a:endParaRPr lang="en-GB"/>
        </a:p>
      </dgm:t>
    </dgm:pt>
    <dgm:pt modelId="{78A09496-DE34-4004-B92C-2BD535C9107D}" type="pres">
      <dgm:prSet presAssocID="{7F2C2720-480B-4846-9470-B5A6C4F2862D}" presName="sibTrans" presStyleCnt="0"/>
      <dgm:spPr/>
    </dgm:pt>
    <dgm:pt modelId="{7FA21C26-671F-42E1-B7F7-02ED243FABD7}" type="pres">
      <dgm:prSet presAssocID="{E19BFEF8-3C8C-48CE-A8B1-2C625C56A024}" presName="node" presStyleLbl="node1" presStyleIdx="4" presStyleCnt="5" custLinFactNeighborX="48199" custLinFactNeighborY="38194">
        <dgm:presLayoutVars>
          <dgm:bulletEnabled val="1"/>
        </dgm:presLayoutVars>
      </dgm:prSet>
      <dgm:spPr/>
      <dgm:t>
        <a:bodyPr/>
        <a:lstStyle/>
        <a:p>
          <a:endParaRPr lang="en-GB"/>
        </a:p>
      </dgm:t>
    </dgm:pt>
  </dgm:ptLst>
  <dgm:cxnLst>
    <dgm:cxn modelId="{561E9291-70EA-4516-9C31-87DE24B919CA}" srcId="{5762CA1D-7DDA-4442-AD61-87D95FA82EE1}" destId="{2BA2C0DF-2060-429F-8699-CFD72D999BCE}" srcOrd="3" destOrd="0" parTransId="{35DDCF4A-EA91-4DC0-9F46-F9A64CD32211}" sibTransId="{7F2C2720-480B-4846-9470-B5A6C4F2862D}"/>
    <dgm:cxn modelId="{AAAF085B-4188-495A-88A6-79ECBBB5DEA4}" type="presOf" srcId="{CB662423-F2C3-49DC-8482-DD85018504FB}" destId="{7045B468-F6CE-4603-9074-A1D66D560BCB}" srcOrd="0" destOrd="0" presId="urn:microsoft.com/office/officeart/2005/8/layout/default#1"/>
    <dgm:cxn modelId="{A06D4B2E-2D1B-4767-A53D-A05E32D7B5B1}" srcId="{5762CA1D-7DDA-4442-AD61-87D95FA82EE1}" destId="{9947F50E-1548-4FE6-A084-4CCADA73901B}" srcOrd="1" destOrd="0" parTransId="{9FAE455B-2EC0-47ED-BA74-EB4740613167}" sibTransId="{DD39321F-B794-44A5-81D7-9EBA645B2854}"/>
    <dgm:cxn modelId="{FDBD05B2-ACB2-497B-9046-2F90AB196BA7}" srcId="{5762CA1D-7DDA-4442-AD61-87D95FA82EE1}" destId="{CB662423-F2C3-49DC-8482-DD85018504FB}" srcOrd="2" destOrd="0" parTransId="{E78AE95A-AEA2-41D6-8C27-46BD98876A65}" sibTransId="{7B6D0C2A-0BB8-468B-935C-A4DC797C51B8}"/>
    <dgm:cxn modelId="{5FAC4860-3E59-49AA-AF25-0BCA6376341D}" type="presOf" srcId="{10AE4A17-B3EA-4CA2-B0D7-BB329A3F5BEC}" destId="{6EB663B4-12B5-4795-8B5B-F666A88C34C5}" srcOrd="0" destOrd="0" presId="urn:microsoft.com/office/officeart/2005/8/layout/default#1"/>
    <dgm:cxn modelId="{EBA5C5AA-EDE5-4FCD-9B1C-9436DD688828}" type="presOf" srcId="{5762CA1D-7DDA-4442-AD61-87D95FA82EE1}" destId="{08BF906B-90E6-450D-A8A3-3380CC7B4E91}" srcOrd="0" destOrd="0" presId="urn:microsoft.com/office/officeart/2005/8/layout/default#1"/>
    <dgm:cxn modelId="{4EE4CCD2-0FD4-4735-A1CA-CB2056F249B2}" type="presOf" srcId="{2BA2C0DF-2060-429F-8699-CFD72D999BCE}" destId="{51947E53-DB87-481A-B5D9-D1633F74CB5D}" srcOrd="0" destOrd="0" presId="urn:microsoft.com/office/officeart/2005/8/layout/default#1"/>
    <dgm:cxn modelId="{B27DEA32-F4B3-488A-AA70-C47F7E8B70A2}" srcId="{5762CA1D-7DDA-4442-AD61-87D95FA82EE1}" destId="{E19BFEF8-3C8C-48CE-A8B1-2C625C56A024}" srcOrd="4" destOrd="0" parTransId="{52D3059E-6F02-4D2A-9E65-43C3A3D4575F}" sibTransId="{AB52DA35-0D54-43C1-AA81-8B4424C631EF}"/>
    <dgm:cxn modelId="{FA5EC5E0-C23A-4E64-8320-AE94ABFB4DFC}" type="presOf" srcId="{9947F50E-1548-4FE6-A084-4CCADA73901B}" destId="{A68FC97F-29A2-4A5E-B83C-EA69AE869707}" srcOrd="0" destOrd="0" presId="urn:microsoft.com/office/officeart/2005/8/layout/default#1"/>
    <dgm:cxn modelId="{F887B730-4B7F-407E-A8C0-748601F5D9CF}" type="presOf" srcId="{E19BFEF8-3C8C-48CE-A8B1-2C625C56A024}" destId="{7FA21C26-671F-42E1-B7F7-02ED243FABD7}" srcOrd="0" destOrd="0" presId="urn:microsoft.com/office/officeart/2005/8/layout/default#1"/>
    <dgm:cxn modelId="{2B1BDBD7-58D9-4900-B5A0-6BEF1D2FCDE1}" srcId="{5762CA1D-7DDA-4442-AD61-87D95FA82EE1}" destId="{10AE4A17-B3EA-4CA2-B0D7-BB329A3F5BEC}" srcOrd="0" destOrd="0" parTransId="{639F33F9-84CB-40D5-B428-EE5B73E4C144}" sibTransId="{1C247C2F-651D-4D17-B002-EE7476847BE2}"/>
    <dgm:cxn modelId="{430FF459-C3B9-4D55-B668-FE4085350065}" type="presParOf" srcId="{08BF906B-90E6-450D-A8A3-3380CC7B4E91}" destId="{6EB663B4-12B5-4795-8B5B-F666A88C34C5}" srcOrd="0" destOrd="0" presId="urn:microsoft.com/office/officeart/2005/8/layout/default#1"/>
    <dgm:cxn modelId="{0E0E1689-1944-46D4-A431-4AED7E3BFEDF}" type="presParOf" srcId="{08BF906B-90E6-450D-A8A3-3380CC7B4E91}" destId="{3443BDE8-512C-42BE-A1CD-092F826D58B4}" srcOrd="1" destOrd="0" presId="urn:microsoft.com/office/officeart/2005/8/layout/default#1"/>
    <dgm:cxn modelId="{8F94EE92-1526-4953-8D4F-B55DBE4EBADD}" type="presParOf" srcId="{08BF906B-90E6-450D-A8A3-3380CC7B4E91}" destId="{A68FC97F-29A2-4A5E-B83C-EA69AE869707}" srcOrd="2" destOrd="0" presId="urn:microsoft.com/office/officeart/2005/8/layout/default#1"/>
    <dgm:cxn modelId="{D01F9F27-EF3A-491F-8E5D-1040969EF743}" type="presParOf" srcId="{08BF906B-90E6-450D-A8A3-3380CC7B4E91}" destId="{8864B055-C3EB-430F-A234-E3515E702334}" srcOrd="3" destOrd="0" presId="urn:microsoft.com/office/officeart/2005/8/layout/default#1"/>
    <dgm:cxn modelId="{E6450A17-6AB8-4B04-9D0A-B226F5D44CB2}" type="presParOf" srcId="{08BF906B-90E6-450D-A8A3-3380CC7B4E91}" destId="{7045B468-F6CE-4603-9074-A1D66D560BCB}" srcOrd="4" destOrd="0" presId="urn:microsoft.com/office/officeart/2005/8/layout/default#1"/>
    <dgm:cxn modelId="{418043AB-6FD8-47FC-9243-AD31B4E3FE1B}" type="presParOf" srcId="{08BF906B-90E6-450D-A8A3-3380CC7B4E91}" destId="{F0D98F11-D7CE-4A7E-82D1-246A242F7939}" srcOrd="5" destOrd="0" presId="urn:microsoft.com/office/officeart/2005/8/layout/default#1"/>
    <dgm:cxn modelId="{38D0A5BF-4984-490B-8A1A-9E80C6E8B682}" type="presParOf" srcId="{08BF906B-90E6-450D-A8A3-3380CC7B4E91}" destId="{51947E53-DB87-481A-B5D9-D1633F74CB5D}" srcOrd="6" destOrd="0" presId="urn:microsoft.com/office/officeart/2005/8/layout/default#1"/>
    <dgm:cxn modelId="{D0A97E05-243B-4CEC-A258-76C141485939}" type="presParOf" srcId="{08BF906B-90E6-450D-A8A3-3380CC7B4E91}" destId="{78A09496-DE34-4004-B92C-2BD535C9107D}" srcOrd="7" destOrd="0" presId="urn:microsoft.com/office/officeart/2005/8/layout/default#1"/>
    <dgm:cxn modelId="{F3B62109-7921-4CF8-B6AC-76411959166E}" type="presParOf" srcId="{08BF906B-90E6-450D-A8A3-3380CC7B4E91}" destId="{7FA21C26-671F-42E1-B7F7-02ED243FABD7}" srcOrd="8" destOrd="0" presId="urn:microsoft.com/office/officeart/2005/8/layout/default#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B663B4-12B5-4795-8B5B-F666A88C34C5}">
      <dsp:nvSpPr>
        <dsp:cNvPr id="0" name=""/>
        <dsp:cNvSpPr/>
      </dsp:nvSpPr>
      <dsp:spPr>
        <a:xfrm>
          <a:off x="109788" y="100607"/>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smtClean="0"/>
            <a:t>Phase 1. Medicines Act 1968</a:t>
          </a:r>
          <a:endParaRPr lang="en-GB" sz="2600" kern="1200" dirty="0"/>
        </a:p>
      </dsp:txBody>
      <dsp:txXfrm>
        <a:off x="109788" y="100607"/>
        <a:ext cx="2571749" cy="1543050"/>
      </dsp:txXfrm>
    </dsp:sp>
    <dsp:sp modelId="{A68FC97F-29A2-4A5E-B83C-EA69AE869707}">
      <dsp:nvSpPr>
        <dsp:cNvPr id="0" name=""/>
        <dsp:cNvSpPr/>
      </dsp:nvSpPr>
      <dsp:spPr>
        <a:xfrm>
          <a:off x="82347" y="283691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smtClean="0"/>
            <a:t>Phase 2. </a:t>
          </a:r>
        </a:p>
        <a:p>
          <a:pPr lvl="0" algn="ctr" defTabSz="1155700">
            <a:lnSpc>
              <a:spcPct val="90000"/>
            </a:lnSpc>
            <a:spcBef>
              <a:spcPct val="0"/>
            </a:spcBef>
            <a:spcAft>
              <a:spcPct val="35000"/>
            </a:spcAft>
          </a:pPr>
          <a:r>
            <a:rPr lang="en-GB" sz="2600" kern="1200" dirty="0" smtClean="0"/>
            <a:t>Review of PLR</a:t>
          </a:r>
          <a:endParaRPr lang="en-GB" sz="2600" kern="1200" dirty="0"/>
        </a:p>
      </dsp:txBody>
      <dsp:txXfrm>
        <a:off x="82347" y="2836913"/>
        <a:ext cx="2571749" cy="1543050"/>
      </dsp:txXfrm>
    </dsp:sp>
    <dsp:sp modelId="{7045B468-F6CE-4603-9074-A1D66D560BCB}">
      <dsp:nvSpPr>
        <dsp:cNvPr id="0" name=""/>
        <dsp:cNvSpPr/>
      </dsp:nvSpPr>
      <dsp:spPr>
        <a:xfrm>
          <a:off x="2814086" y="1396754"/>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smtClean="0"/>
            <a:t>Phase 3. </a:t>
          </a:r>
        </a:p>
        <a:p>
          <a:pPr lvl="0" algn="ctr" defTabSz="1155700">
            <a:lnSpc>
              <a:spcPct val="90000"/>
            </a:lnSpc>
            <a:spcBef>
              <a:spcPct val="0"/>
            </a:spcBef>
            <a:spcAft>
              <a:spcPct val="35000"/>
            </a:spcAft>
          </a:pPr>
          <a:r>
            <a:rPr lang="en-GB" sz="2600" kern="1200" dirty="0" smtClean="0"/>
            <a:t>EU THMPD</a:t>
          </a:r>
          <a:endParaRPr lang="en-GB" sz="2600" kern="1200" dirty="0"/>
        </a:p>
      </dsp:txBody>
      <dsp:txXfrm>
        <a:off x="2814086" y="1396754"/>
        <a:ext cx="2571749" cy="1543050"/>
      </dsp:txXfrm>
    </dsp:sp>
    <dsp:sp modelId="{51947E53-DB87-481A-B5D9-D1633F74CB5D}">
      <dsp:nvSpPr>
        <dsp:cNvPr id="0" name=""/>
        <dsp:cNvSpPr/>
      </dsp:nvSpPr>
      <dsp:spPr>
        <a:xfrm>
          <a:off x="5482945" y="245757"/>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smtClean="0"/>
            <a:t>Phase 4. </a:t>
          </a:r>
        </a:p>
        <a:p>
          <a:pPr lvl="0" algn="ctr" defTabSz="1155700">
            <a:lnSpc>
              <a:spcPct val="90000"/>
            </a:lnSpc>
            <a:spcBef>
              <a:spcPct val="0"/>
            </a:spcBef>
            <a:spcAft>
              <a:spcPct val="35000"/>
            </a:spcAft>
          </a:pPr>
          <a:r>
            <a:rPr lang="en-GB" sz="2600" kern="1200" dirty="0" smtClean="0"/>
            <a:t>Transfer of PL to THR</a:t>
          </a:r>
          <a:endParaRPr lang="en-GB" sz="2600" kern="1200" dirty="0"/>
        </a:p>
      </dsp:txBody>
      <dsp:txXfrm>
        <a:off x="5482945" y="245757"/>
        <a:ext cx="2571749" cy="1543050"/>
      </dsp:txXfrm>
    </dsp:sp>
    <dsp:sp modelId="{7FA21C26-671F-42E1-B7F7-02ED243FABD7}">
      <dsp:nvSpPr>
        <dsp:cNvPr id="0" name=""/>
        <dsp:cNvSpPr/>
      </dsp:nvSpPr>
      <dsp:spPr>
        <a:xfrm>
          <a:off x="5482945" y="2980921"/>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smtClean="0"/>
            <a:t>Phase 5. </a:t>
          </a:r>
        </a:p>
        <a:p>
          <a:pPr lvl="0" algn="ctr" defTabSz="1155700">
            <a:lnSpc>
              <a:spcPct val="90000"/>
            </a:lnSpc>
            <a:spcBef>
              <a:spcPct val="0"/>
            </a:spcBef>
            <a:spcAft>
              <a:spcPct val="35000"/>
            </a:spcAft>
          </a:pPr>
          <a:r>
            <a:rPr lang="en-GB" sz="2600" kern="1200" dirty="0" smtClean="0"/>
            <a:t>Module 3 Dossier -THR renewal</a:t>
          </a:r>
          <a:endParaRPr lang="en-GB" sz="2600" kern="1200" dirty="0"/>
        </a:p>
      </dsp:txBody>
      <dsp:txXfrm>
        <a:off x="5482945" y="2980921"/>
        <a:ext cx="2571749" cy="1543050"/>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72A411-1D7F-41C7-BD26-4FA1D9C151F4}" type="datetimeFigureOut">
              <a:rPr lang="en-GB" smtClean="0"/>
              <a:pPr/>
              <a:t>26/09/2014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52CA5F-8310-4E47-86AA-7A5187BCEC9F}" type="slidenum">
              <a:rPr lang="en-GB" smtClean="0"/>
              <a:pPr/>
              <a:t>‹#›</a:t>
            </a:fld>
            <a:endParaRPr lang="en-GB"/>
          </a:p>
        </p:txBody>
      </p:sp>
    </p:spTree>
    <p:extLst>
      <p:ext uri="{BB962C8B-B14F-4D97-AF65-F5344CB8AC3E}">
        <p14:creationId xmlns="" xmlns:p14="http://schemas.microsoft.com/office/powerpoint/2010/main" val="4108701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2CA5F-8310-4E47-86AA-7A5187BCEC9F}" type="slidenum">
              <a:rPr lang="en-GB" smtClean="0"/>
              <a:pPr/>
              <a:t>6</a:t>
            </a:fld>
            <a:endParaRPr lang="en-GB"/>
          </a:p>
        </p:txBody>
      </p:sp>
    </p:spTree>
    <p:extLst>
      <p:ext uri="{BB962C8B-B14F-4D97-AF65-F5344CB8AC3E}">
        <p14:creationId xmlns="" xmlns:p14="http://schemas.microsoft.com/office/powerpoint/2010/main" val="3503558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2CA5F-8310-4E47-86AA-7A5187BCEC9F}" type="slidenum">
              <a:rPr lang="en-GB" smtClean="0"/>
              <a:pPr/>
              <a:t>7</a:t>
            </a:fld>
            <a:endParaRPr lang="en-GB"/>
          </a:p>
        </p:txBody>
      </p:sp>
    </p:spTree>
    <p:extLst>
      <p:ext uri="{BB962C8B-B14F-4D97-AF65-F5344CB8AC3E}">
        <p14:creationId xmlns="" xmlns:p14="http://schemas.microsoft.com/office/powerpoint/2010/main" val="3503558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solidFill>
                  <a:srgbClr val="000000"/>
                </a:solidFill>
              </a:rPr>
              <a:t>Thalidomide was created in 1953 by scientists in Germany and prescribed as a sedative. It was deemed to be totally safe and because of this it was prescribed for nausea and insomnia in pregnant women and began to be marketed in 1957.</a:t>
            </a:r>
          </a:p>
          <a:p>
            <a:pPr marL="0" indent="0">
              <a:buNone/>
            </a:pPr>
            <a:r>
              <a:rPr lang="en-US" sz="1200" dirty="0" smtClean="0">
                <a:solidFill>
                  <a:srgbClr val="000000"/>
                </a:solidFill>
              </a:rPr>
              <a:t>However, it became one of the biggest medical disasters of the 20th Century, after thousands of mothers who had taken the drug in the early stages of pregnancy gave birth to deformed babies.</a:t>
            </a:r>
          </a:p>
          <a:p>
            <a:pPr marL="0" indent="0">
              <a:buNone/>
            </a:pPr>
            <a:endParaRPr lang="en-GB" sz="1200" i="1" dirty="0" smtClean="0"/>
          </a:p>
          <a:p>
            <a:endParaRPr lang="en-GB" dirty="0"/>
          </a:p>
        </p:txBody>
      </p:sp>
      <p:sp>
        <p:nvSpPr>
          <p:cNvPr id="4" name="Slide Number Placeholder 3"/>
          <p:cNvSpPr>
            <a:spLocks noGrp="1"/>
          </p:cNvSpPr>
          <p:nvPr>
            <p:ph type="sldNum" sz="quarter" idx="10"/>
          </p:nvPr>
        </p:nvSpPr>
        <p:spPr/>
        <p:txBody>
          <a:bodyPr/>
          <a:lstStyle/>
          <a:p>
            <a:fld id="{B052CA5F-8310-4E47-86AA-7A5187BCEC9F}" type="slidenum">
              <a:rPr lang="en-GB" smtClean="0"/>
              <a:pPr/>
              <a:t>10</a:t>
            </a:fld>
            <a:endParaRPr lang="en-GB"/>
          </a:p>
        </p:txBody>
      </p:sp>
    </p:spTree>
    <p:extLst>
      <p:ext uri="{BB962C8B-B14F-4D97-AF65-F5344CB8AC3E}">
        <p14:creationId xmlns="" xmlns:p14="http://schemas.microsoft.com/office/powerpoint/2010/main" val="3503558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sz="1200" i="1" dirty="0" smtClean="0"/>
          </a:p>
          <a:p>
            <a:endParaRPr lang="en-GB" dirty="0"/>
          </a:p>
        </p:txBody>
      </p:sp>
      <p:sp>
        <p:nvSpPr>
          <p:cNvPr id="4" name="Slide Number Placeholder 3"/>
          <p:cNvSpPr>
            <a:spLocks noGrp="1"/>
          </p:cNvSpPr>
          <p:nvPr>
            <p:ph type="sldNum" sz="quarter" idx="10"/>
          </p:nvPr>
        </p:nvSpPr>
        <p:spPr/>
        <p:txBody>
          <a:bodyPr/>
          <a:lstStyle/>
          <a:p>
            <a:fld id="{B052CA5F-8310-4E47-86AA-7A5187BCEC9F}" type="slidenum">
              <a:rPr lang="en-GB" smtClean="0"/>
              <a:pPr/>
              <a:t>11</a:t>
            </a:fld>
            <a:endParaRPr lang="en-GB"/>
          </a:p>
        </p:txBody>
      </p:sp>
    </p:spTree>
    <p:extLst>
      <p:ext uri="{BB962C8B-B14F-4D97-AF65-F5344CB8AC3E}">
        <p14:creationId xmlns="" xmlns:p14="http://schemas.microsoft.com/office/powerpoint/2010/main" val="3503558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sz="1200" i="1" dirty="0" smtClean="0"/>
          </a:p>
          <a:p>
            <a:endParaRPr lang="en-GB" dirty="0"/>
          </a:p>
        </p:txBody>
      </p:sp>
      <p:sp>
        <p:nvSpPr>
          <p:cNvPr id="4" name="Slide Number Placeholder 3"/>
          <p:cNvSpPr>
            <a:spLocks noGrp="1"/>
          </p:cNvSpPr>
          <p:nvPr>
            <p:ph type="sldNum" sz="quarter" idx="10"/>
          </p:nvPr>
        </p:nvSpPr>
        <p:spPr/>
        <p:txBody>
          <a:bodyPr/>
          <a:lstStyle/>
          <a:p>
            <a:fld id="{B052CA5F-8310-4E47-86AA-7A5187BCEC9F}" type="slidenum">
              <a:rPr lang="en-GB" smtClean="0"/>
              <a:pPr/>
              <a:t>12</a:t>
            </a:fld>
            <a:endParaRPr lang="en-GB"/>
          </a:p>
        </p:txBody>
      </p:sp>
    </p:spTree>
    <p:extLst>
      <p:ext uri="{BB962C8B-B14F-4D97-AF65-F5344CB8AC3E}">
        <p14:creationId xmlns="" xmlns:p14="http://schemas.microsoft.com/office/powerpoint/2010/main" val="3503558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10"/>
          </p:nvPr>
        </p:nvSpPr>
        <p:spPr/>
        <p:txBody>
          <a:bodyPr/>
          <a:lstStyle/>
          <a:p>
            <a:fld id="{B052CA5F-8310-4E47-86AA-7A5187BCEC9F}" type="slidenum">
              <a:rPr lang="en-GB" smtClean="0"/>
              <a:pPr/>
              <a:t>13</a:t>
            </a:fld>
            <a:endParaRPr lang="en-GB"/>
          </a:p>
        </p:txBody>
      </p:sp>
    </p:spTree>
    <p:extLst>
      <p:ext uri="{BB962C8B-B14F-4D97-AF65-F5344CB8AC3E}">
        <p14:creationId xmlns="" xmlns:p14="http://schemas.microsoft.com/office/powerpoint/2010/main" val="3503558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Point 2 – The MHRA initiated a review of PLs for THR transfer.</a:t>
            </a:r>
          </a:p>
          <a:p>
            <a:r>
              <a:rPr lang="en-GB" dirty="0" smtClean="0"/>
              <a:t>Point</a:t>
            </a:r>
            <a:r>
              <a:rPr lang="en-GB" baseline="0" dirty="0" smtClean="0"/>
              <a:t> 5 – Challenges for many companies</a:t>
            </a:r>
            <a:endParaRPr lang="en-GB" dirty="0"/>
          </a:p>
        </p:txBody>
      </p:sp>
      <p:sp>
        <p:nvSpPr>
          <p:cNvPr id="4" name="Slide Number Placeholder 3"/>
          <p:cNvSpPr>
            <a:spLocks noGrp="1"/>
          </p:cNvSpPr>
          <p:nvPr>
            <p:ph type="sldNum" sz="quarter" idx="10"/>
          </p:nvPr>
        </p:nvSpPr>
        <p:spPr/>
        <p:txBody>
          <a:bodyPr/>
          <a:lstStyle/>
          <a:p>
            <a:fld id="{B052CA5F-8310-4E47-86AA-7A5187BCEC9F}" type="slidenum">
              <a:rPr lang="en-GB" smtClean="0"/>
              <a:pPr/>
              <a:t>19</a:t>
            </a:fld>
            <a:endParaRPr lang="en-GB"/>
          </a:p>
        </p:txBody>
      </p:sp>
    </p:spTree>
    <p:extLst>
      <p:ext uri="{BB962C8B-B14F-4D97-AF65-F5344CB8AC3E}">
        <p14:creationId xmlns="" xmlns:p14="http://schemas.microsoft.com/office/powerpoint/2010/main" val="756484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Point 2 – The MHRA </a:t>
            </a:r>
            <a:r>
              <a:rPr lang="en-GB" dirty="0" err="1" smtClean="0"/>
              <a:t>initiaited</a:t>
            </a:r>
            <a:r>
              <a:rPr lang="en-GB" dirty="0" smtClean="0"/>
              <a:t> a review of PLs for THR transfer.</a:t>
            </a:r>
          </a:p>
          <a:p>
            <a:r>
              <a:rPr lang="en-GB" dirty="0" smtClean="0"/>
              <a:t>Point</a:t>
            </a:r>
            <a:r>
              <a:rPr lang="en-GB" baseline="0" dirty="0" smtClean="0"/>
              <a:t> 5 – Challenges for many companies</a:t>
            </a:r>
            <a:endParaRPr lang="en-GB" dirty="0"/>
          </a:p>
        </p:txBody>
      </p:sp>
      <p:sp>
        <p:nvSpPr>
          <p:cNvPr id="4" name="Slide Number Placeholder 3"/>
          <p:cNvSpPr>
            <a:spLocks noGrp="1"/>
          </p:cNvSpPr>
          <p:nvPr>
            <p:ph type="sldNum" sz="quarter" idx="10"/>
          </p:nvPr>
        </p:nvSpPr>
        <p:spPr/>
        <p:txBody>
          <a:bodyPr/>
          <a:lstStyle/>
          <a:p>
            <a:fld id="{B052CA5F-8310-4E47-86AA-7A5187BCEC9F}" type="slidenum">
              <a:rPr lang="en-GB" smtClean="0"/>
              <a:pPr/>
              <a:t>20</a:t>
            </a:fld>
            <a:endParaRPr lang="en-GB"/>
          </a:p>
        </p:txBody>
      </p:sp>
    </p:spTree>
    <p:extLst>
      <p:ext uri="{BB962C8B-B14F-4D97-AF65-F5344CB8AC3E}">
        <p14:creationId xmlns="" xmlns:p14="http://schemas.microsoft.com/office/powerpoint/2010/main" val="756484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2CA5F-8310-4E47-86AA-7A5187BCEC9F}" type="slidenum">
              <a:rPr lang="en-GB" smtClean="0"/>
              <a:pPr/>
              <a:t>26</a:t>
            </a:fld>
            <a:endParaRPr lang="en-GB"/>
          </a:p>
        </p:txBody>
      </p:sp>
    </p:spTree>
    <p:extLst>
      <p:ext uri="{BB962C8B-B14F-4D97-AF65-F5344CB8AC3E}">
        <p14:creationId xmlns="" xmlns:p14="http://schemas.microsoft.com/office/powerpoint/2010/main" val="441314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en-US" altLang="ja-JP" smtClean="0"/>
              <a:t>Click to edit Master title style</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ja-JP" smtClean="0"/>
              <a:t>Click to edit Master subtitle style</a:t>
            </a:r>
            <a:endParaRPr lang="ja-JP" altLang="en-US"/>
          </a:p>
        </p:txBody>
      </p:sp>
      <p:sp>
        <p:nvSpPr>
          <p:cNvPr id="4" name="日付プレースホルダ 3"/>
          <p:cNvSpPr>
            <a:spLocks noGrp="1"/>
          </p:cNvSpPr>
          <p:nvPr>
            <p:ph type="dt" sz="half" idx="10"/>
          </p:nvPr>
        </p:nvSpPr>
        <p:spPr/>
        <p:txBody>
          <a:bodyPr/>
          <a:lstStyle>
            <a:lvl1pPr>
              <a:defRPr/>
            </a:lvl1pPr>
          </a:lstStyle>
          <a:p>
            <a:fld id="{2E700DB3-DBF0-4086-B675-117E7A9610B8}" type="datetimeFigureOut">
              <a:rPr lang="pt-BR" smtClean="0"/>
              <a:pPr/>
              <a:t>26/09/2014</a:t>
            </a:fld>
            <a:endParaRPr lang="pt-BR"/>
          </a:p>
        </p:txBody>
      </p:sp>
      <p:sp>
        <p:nvSpPr>
          <p:cNvPr id="5" name="フッター プレースホルダ 4"/>
          <p:cNvSpPr>
            <a:spLocks noGrp="1"/>
          </p:cNvSpPr>
          <p:nvPr>
            <p:ph type="ftr" sz="quarter" idx="11"/>
          </p:nvPr>
        </p:nvSpPr>
        <p:spPr/>
        <p:txBody>
          <a:bodyPr/>
          <a:lstStyle>
            <a:lvl1pPr>
              <a:defRPr/>
            </a:lvl1pPr>
          </a:lstStyle>
          <a:p>
            <a:endParaRPr lang="pt-BR"/>
          </a:p>
        </p:txBody>
      </p:sp>
      <p:sp>
        <p:nvSpPr>
          <p:cNvPr id="6" name="スライド番号プレースホルダ 5"/>
          <p:cNvSpPr>
            <a:spLocks noGrp="1"/>
          </p:cNvSpPr>
          <p:nvPr>
            <p:ph type="sldNum" sz="quarter" idx="12"/>
          </p:nvPr>
        </p:nvSpPr>
        <p:spPr/>
        <p:txBody>
          <a:bodyPr/>
          <a:lstStyle>
            <a:lvl1pPr>
              <a:defRPr/>
            </a:lvl1pPr>
          </a:lstStyle>
          <a:p>
            <a:fld id="{2119D8CF-8DEC-4D9F-84EE-ADF04DFF3391}" type="slidenum">
              <a:rPr lang="pt-BR" smtClean="0"/>
              <a:pPr/>
              <a:t>‹#›</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Click to edit Master title style</a:t>
            </a:r>
            <a:endParaRPr lang="ja-JP" altLang="en-US"/>
          </a:p>
        </p:txBody>
      </p:sp>
      <p:sp>
        <p:nvSpPr>
          <p:cNvPr id="3" name="縦書きテキスト プレースホルダ 2"/>
          <p:cNvSpPr>
            <a:spLocks noGrp="1"/>
          </p:cNvSpPr>
          <p:nvPr>
            <p:ph type="body" orient="vert" idx="1"/>
          </p:nvPr>
        </p:nvSpPr>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日付プレースホルダ 3"/>
          <p:cNvSpPr>
            <a:spLocks noGrp="1"/>
          </p:cNvSpPr>
          <p:nvPr>
            <p:ph type="dt" sz="half" idx="10"/>
          </p:nvPr>
        </p:nvSpPr>
        <p:spPr/>
        <p:txBody>
          <a:bodyPr/>
          <a:lstStyle>
            <a:lvl1pPr>
              <a:defRPr/>
            </a:lvl1pPr>
          </a:lstStyle>
          <a:p>
            <a:fld id="{2E700DB3-DBF0-4086-B675-117E7A9610B8}" type="datetimeFigureOut">
              <a:rPr lang="pt-BR" smtClean="0"/>
              <a:pPr/>
              <a:t>26/09/2014</a:t>
            </a:fld>
            <a:endParaRPr lang="pt-BR"/>
          </a:p>
        </p:txBody>
      </p:sp>
      <p:sp>
        <p:nvSpPr>
          <p:cNvPr id="5" name="フッター プレースホルダ 4"/>
          <p:cNvSpPr>
            <a:spLocks noGrp="1"/>
          </p:cNvSpPr>
          <p:nvPr>
            <p:ph type="ftr" sz="quarter" idx="11"/>
          </p:nvPr>
        </p:nvSpPr>
        <p:spPr/>
        <p:txBody>
          <a:bodyPr/>
          <a:lstStyle>
            <a:lvl1pPr>
              <a:defRPr/>
            </a:lvl1pPr>
          </a:lstStyle>
          <a:p>
            <a:endParaRPr lang="pt-BR"/>
          </a:p>
        </p:txBody>
      </p:sp>
      <p:sp>
        <p:nvSpPr>
          <p:cNvPr id="6" name="スライド番号プレースホルダ 5"/>
          <p:cNvSpPr>
            <a:spLocks noGrp="1"/>
          </p:cNvSpPr>
          <p:nvPr>
            <p:ph type="sldNum" sz="quarter" idx="12"/>
          </p:nvPr>
        </p:nvSpPr>
        <p:spPr/>
        <p:txBody>
          <a:bodyPr/>
          <a:lstStyle>
            <a:lvl1pPr>
              <a:defRPr/>
            </a:lvl1pPr>
          </a:lstStyle>
          <a:p>
            <a:fld id="{2119D8CF-8DEC-4D9F-84EE-ADF04DFF3391}" type="slidenum">
              <a:rPr lang="pt-BR" smtClean="0"/>
              <a:pPr/>
              <a:t>‹#›</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en-US" altLang="ja-JP" smtClean="0"/>
              <a:t>Click to edit Master title style</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日付プレースホルダ 3"/>
          <p:cNvSpPr>
            <a:spLocks noGrp="1"/>
          </p:cNvSpPr>
          <p:nvPr>
            <p:ph type="dt" sz="half" idx="10"/>
          </p:nvPr>
        </p:nvSpPr>
        <p:spPr/>
        <p:txBody>
          <a:bodyPr/>
          <a:lstStyle>
            <a:lvl1pPr>
              <a:defRPr/>
            </a:lvl1pPr>
          </a:lstStyle>
          <a:p>
            <a:fld id="{2E700DB3-DBF0-4086-B675-117E7A9610B8}" type="datetimeFigureOut">
              <a:rPr lang="pt-BR" smtClean="0"/>
              <a:pPr/>
              <a:t>26/09/2014</a:t>
            </a:fld>
            <a:endParaRPr lang="pt-BR"/>
          </a:p>
        </p:txBody>
      </p:sp>
      <p:sp>
        <p:nvSpPr>
          <p:cNvPr id="5" name="フッター プレースホルダ 4"/>
          <p:cNvSpPr>
            <a:spLocks noGrp="1"/>
          </p:cNvSpPr>
          <p:nvPr>
            <p:ph type="ftr" sz="quarter" idx="11"/>
          </p:nvPr>
        </p:nvSpPr>
        <p:spPr/>
        <p:txBody>
          <a:bodyPr/>
          <a:lstStyle>
            <a:lvl1pPr>
              <a:defRPr/>
            </a:lvl1pPr>
          </a:lstStyle>
          <a:p>
            <a:endParaRPr lang="pt-BR"/>
          </a:p>
        </p:txBody>
      </p:sp>
      <p:sp>
        <p:nvSpPr>
          <p:cNvPr id="6" name="スライド番号プレースホルダ 5"/>
          <p:cNvSpPr>
            <a:spLocks noGrp="1"/>
          </p:cNvSpPr>
          <p:nvPr>
            <p:ph type="sldNum" sz="quarter" idx="12"/>
          </p:nvPr>
        </p:nvSpPr>
        <p:spPr/>
        <p:txBody>
          <a:bodyPr/>
          <a:lstStyle>
            <a:lvl1pPr>
              <a:defRPr/>
            </a:lvl1pPr>
          </a:lstStyle>
          <a:p>
            <a:fld id="{2119D8CF-8DEC-4D9F-84EE-ADF04DFF3391}" type="slidenum">
              <a:rPr lang="pt-BR" smtClean="0"/>
              <a:pPr/>
              <a:t>‹#›</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Click to edit Master title style</a:t>
            </a:r>
            <a:endParaRPr lang="ja-JP" altLang="en-US"/>
          </a:p>
        </p:txBody>
      </p:sp>
      <p:sp>
        <p:nvSpPr>
          <p:cNvPr id="3" name="コンテンツ プレースホルダ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日付プレースホルダ 3"/>
          <p:cNvSpPr>
            <a:spLocks noGrp="1"/>
          </p:cNvSpPr>
          <p:nvPr>
            <p:ph type="dt" sz="half" idx="10"/>
          </p:nvPr>
        </p:nvSpPr>
        <p:spPr/>
        <p:txBody>
          <a:bodyPr/>
          <a:lstStyle>
            <a:lvl1pPr>
              <a:defRPr/>
            </a:lvl1pPr>
          </a:lstStyle>
          <a:p>
            <a:fld id="{2E700DB3-DBF0-4086-B675-117E7A9610B8}" type="datetimeFigureOut">
              <a:rPr lang="pt-BR" smtClean="0"/>
              <a:pPr/>
              <a:t>26/09/2014</a:t>
            </a:fld>
            <a:endParaRPr lang="pt-BR"/>
          </a:p>
        </p:txBody>
      </p:sp>
      <p:sp>
        <p:nvSpPr>
          <p:cNvPr id="5" name="フッター プレースホルダ 4"/>
          <p:cNvSpPr>
            <a:spLocks noGrp="1"/>
          </p:cNvSpPr>
          <p:nvPr>
            <p:ph type="ftr" sz="quarter" idx="11"/>
          </p:nvPr>
        </p:nvSpPr>
        <p:spPr/>
        <p:txBody>
          <a:bodyPr/>
          <a:lstStyle>
            <a:lvl1pPr>
              <a:defRPr/>
            </a:lvl1pPr>
          </a:lstStyle>
          <a:p>
            <a:endParaRPr lang="pt-BR"/>
          </a:p>
        </p:txBody>
      </p:sp>
      <p:sp>
        <p:nvSpPr>
          <p:cNvPr id="6" name="スライド番号プレースホルダ 5"/>
          <p:cNvSpPr>
            <a:spLocks noGrp="1"/>
          </p:cNvSpPr>
          <p:nvPr>
            <p:ph type="sldNum" sz="quarter" idx="12"/>
          </p:nvPr>
        </p:nvSpPr>
        <p:spPr/>
        <p:txBody>
          <a:bodyPr/>
          <a:lstStyle>
            <a:lvl1pPr>
              <a:defRPr/>
            </a:lvl1pPr>
          </a:lstStyle>
          <a:p>
            <a:fld id="{2119D8CF-8DEC-4D9F-84EE-ADF04DFF3391}" type="slidenum">
              <a:rPr lang="pt-BR" smtClean="0"/>
              <a:pPr/>
              <a:t>‹#›</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en-US" altLang="ja-JP" smtClean="0"/>
              <a:t>Click to edit Master title style</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ja-JP" smtClean="0"/>
              <a:t>Click to edit Master text styles</a:t>
            </a:r>
          </a:p>
        </p:txBody>
      </p:sp>
      <p:sp>
        <p:nvSpPr>
          <p:cNvPr id="4" name="日付プレースホルダ 3"/>
          <p:cNvSpPr>
            <a:spLocks noGrp="1"/>
          </p:cNvSpPr>
          <p:nvPr>
            <p:ph type="dt" sz="half" idx="10"/>
          </p:nvPr>
        </p:nvSpPr>
        <p:spPr/>
        <p:txBody>
          <a:bodyPr/>
          <a:lstStyle>
            <a:lvl1pPr>
              <a:defRPr/>
            </a:lvl1pPr>
          </a:lstStyle>
          <a:p>
            <a:fld id="{2E700DB3-DBF0-4086-B675-117E7A9610B8}" type="datetimeFigureOut">
              <a:rPr lang="pt-BR" smtClean="0"/>
              <a:pPr/>
              <a:t>26/09/2014</a:t>
            </a:fld>
            <a:endParaRPr lang="pt-BR"/>
          </a:p>
        </p:txBody>
      </p:sp>
      <p:sp>
        <p:nvSpPr>
          <p:cNvPr id="5" name="フッター プレースホルダ 4"/>
          <p:cNvSpPr>
            <a:spLocks noGrp="1"/>
          </p:cNvSpPr>
          <p:nvPr>
            <p:ph type="ftr" sz="quarter" idx="11"/>
          </p:nvPr>
        </p:nvSpPr>
        <p:spPr/>
        <p:txBody>
          <a:bodyPr/>
          <a:lstStyle>
            <a:lvl1pPr>
              <a:defRPr/>
            </a:lvl1pPr>
          </a:lstStyle>
          <a:p>
            <a:endParaRPr lang="pt-BR"/>
          </a:p>
        </p:txBody>
      </p:sp>
      <p:sp>
        <p:nvSpPr>
          <p:cNvPr id="6" name="スライド番号プレースホルダ 5"/>
          <p:cNvSpPr>
            <a:spLocks noGrp="1"/>
          </p:cNvSpPr>
          <p:nvPr>
            <p:ph type="sldNum" sz="quarter" idx="12"/>
          </p:nvPr>
        </p:nvSpPr>
        <p:spPr/>
        <p:txBody>
          <a:bodyPr/>
          <a:lstStyle>
            <a:lvl1pPr>
              <a:defRPr/>
            </a:lvl1pPr>
          </a:lstStyle>
          <a:p>
            <a:fld id="{2119D8CF-8DEC-4D9F-84EE-ADF04DFF3391}" type="slidenum">
              <a:rPr lang="pt-BR" smtClean="0"/>
              <a:pPr/>
              <a:t>‹#›</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Click to edit Master title style</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日付プレースホルダ 3"/>
          <p:cNvSpPr>
            <a:spLocks noGrp="1"/>
          </p:cNvSpPr>
          <p:nvPr>
            <p:ph type="dt" sz="half" idx="10"/>
          </p:nvPr>
        </p:nvSpPr>
        <p:spPr/>
        <p:txBody>
          <a:bodyPr/>
          <a:lstStyle>
            <a:lvl1pPr>
              <a:defRPr/>
            </a:lvl1pPr>
          </a:lstStyle>
          <a:p>
            <a:fld id="{2E700DB3-DBF0-4086-B675-117E7A9610B8}" type="datetimeFigureOut">
              <a:rPr lang="pt-BR" smtClean="0"/>
              <a:pPr/>
              <a:t>26/09/2014</a:t>
            </a:fld>
            <a:endParaRPr lang="pt-BR"/>
          </a:p>
        </p:txBody>
      </p:sp>
      <p:sp>
        <p:nvSpPr>
          <p:cNvPr id="6" name="フッター プレースホルダ 4"/>
          <p:cNvSpPr>
            <a:spLocks noGrp="1"/>
          </p:cNvSpPr>
          <p:nvPr>
            <p:ph type="ftr" sz="quarter" idx="11"/>
          </p:nvPr>
        </p:nvSpPr>
        <p:spPr/>
        <p:txBody>
          <a:bodyPr/>
          <a:lstStyle>
            <a:lvl1pPr>
              <a:defRPr/>
            </a:lvl1pPr>
          </a:lstStyle>
          <a:p>
            <a:endParaRPr lang="pt-BR"/>
          </a:p>
        </p:txBody>
      </p:sp>
      <p:sp>
        <p:nvSpPr>
          <p:cNvPr id="7" name="スライド番号プレースホルダ 5"/>
          <p:cNvSpPr>
            <a:spLocks noGrp="1"/>
          </p:cNvSpPr>
          <p:nvPr>
            <p:ph type="sldNum" sz="quarter" idx="12"/>
          </p:nvPr>
        </p:nvSpPr>
        <p:spPr/>
        <p:txBody>
          <a:bodyPr/>
          <a:lstStyle>
            <a:lvl1pPr>
              <a:defRPr/>
            </a:lvl1pPr>
          </a:lstStyle>
          <a:p>
            <a:fld id="{2119D8CF-8DEC-4D9F-84EE-ADF04DFF3391}" type="slidenum">
              <a:rPr lang="pt-BR" smtClean="0"/>
              <a:pPr/>
              <a:t>‹#›</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en-US" altLang="ja-JP" smtClean="0"/>
              <a:t>Click to edit Master title style</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7" name="日付プレースホルダ 3"/>
          <p:cNvSpPr>
            <a:spLocks noGrp="1"/>
          </p:cNvSpPr>
          <p:nvPr>
            <p:ph type="dt" sz="half" idx="10"/>
          </p:nvPr>
        </p:nvSpPr>
        <p:spPr/>
        <p:txBody>
          <a:bodyPr/>
          <a:lstStyle>
            <a:lvl1pPr>
              <a:defRPr/>
            </a:lvl1pPr>
          </a:lstStyle>
          <a:p>
            <a:fld id="{2E700DB3-DBF0-4086-B675-117E7A9610B8}" type="datetimeFigureOut">
              <a:rPr lang="pt-BR" smtClean="0"/>
              <a:pPr/>
              <a:t>26/09/2014</a:t>
            </a:fld>
            <a:endParaRPr lang="pt-BR"/>
          </a:p>
        </p:txBody>
      </p:sp>
      <p:sp>
        <p:nvSpPr>
          <p:cNvPr id="8" name="フッター プレースホルダ 4"/>
          <p:cNvSpPr>
            <a:spLocks noGrp="1"/>
          </p:cNvSpPr>
          <p:nvPr>
            <p:ph type="ftr" sz="quarter" idx="11"/>
          </p:nvPr>
        </p:nvSpPr>
        <p:spPr/>
        <p:txBody>
          <a:bodyPr/>
          <a:lstStyle>
            <a:lvl1pPr>
              <a:defRPr/>
            </a:lvl1pPr>
          </a:lstStyle>
          <a:p>
            <a:endParaRPr lang="pt-BR"/>
          </a:p>
        </p:txBody>
      </p:sp>
      <p:sp>
        <p:nvSpPr>
          <p:cNvPr id="9" name="スライド番号プレースホルダ 5"/>
          <p:cNvSpPr>
            <a:spLocks noGrp="1"/>
          </p:cNvSpPr>
          <p:nvPr>
            <p:ph type="sldNum" sz="quarter" idx="12"/>
          </p:nvPr>
        </p:nvSpPr>
        <p:spPr/>
        <p:txBody>
          <a:bodyPr/>
          <a:lstStyle>
            <a:lvl1pPr>
              <a:defRPr/>
            </a:lvl1pPr>
          </a:lstStyle>
          <a:p>
            <a:fld id="{2119D8CF-8DEC-4D9F-84EE-ADF04DFF3391}" type="slidenum">
              <a:rPr lang="pt-BR" smtClean="0"/>
              <a:pPr/>
              <a:t>‹#›</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Click to edit Master title style</a:t>
            </a:r>
            <a:endParaRPr lang="ja-JP" altLang="en-US"/>
          </a:p>
        </p:txBody>
      </p:sp>
      <p:sp>
        <p:nvSpPr>
          <p:cNvPr id="3" name="日付プレースホルダ 3"/>
          <p:cNvSpPr>
            <a:spLocks noGrp="1"/>
          </p:cNvSpPr>
          <p:nvPr>
            <p:ph type="dt" sz="half" idx="10"/>
          </p:nvPr>
        </p:nvSpPr>
        <p:spPr/>
        <p:txBody>
          <a:bodyPr/>
          <a:lstStyle>
            <a:lvl1pPr>
              <a:defRPr/>
            </a:lvl1pPr>
          </a:lstStyle>
          <a:p>
            <a:fld id="{2E700DB3-DBF0-4086-B675-117E7A9610B8}" type="datetimeFigureOut">
              <a:rPr lang="pt-BR" smtClean="0"/>
              <a:pPr/>
              <a:t>26/09/2014</a:t>
            </a:fld>
            <a:endParaRPr lang="pt-BR"/>
          </a:p>
        </p:txBody>
      </p:sp>
      <p:sp>
        <p:nvSpPr>
          <p:cNvPr id="4" name="フッター プレースホルダ 4"/>
          <p:cNvSpPr>
            <a:spLocks noGrp="1"/>
          </p:cNvSpPr>
          <p:nvPr>
            <p:ph type="ftr" sz="quarter" idx="11"/>
          </p:nvPr>
        </p:nvSpPr>
        <p:spPr/>
        <p:txBody>
          <a:bodyPr/>
          <a:lstStyle>
            <a:lvl1pPr>
              <a:defRPr/>
            </a:lvl1pPr>
          </a:lstStyle>
          <a:p>
            <a:endParaRPr lang="pt-BR"/>
          </a:p>
        </p:txBody>
      </p:sp>
      <p:sp>
        <p:nvSpPr>
          <p:cNvPr id="5" name="スライド番号プレースホルダ 5"/>
          <p:cNvSpPr>
            <a:spLocks noGrp="1"/>
          </p:cNvSpPr>
          <p:nvPr>
            <p:ph type="sldNum" sz="quarter" idx="12"/>
          </p:nvPr>
        </p:nvSpPr>
        <p:spPr/>
        <p:txBody>
          <a:bodyPr/>
          <a:lstStyle>
            <a:lvl1pPr>
              <a:defRPr/>
            </a:lvl1pPr>
          </a:lstStyle>
          <a:p>
            <a:fld id="{2119D8CF-8DEC-4D9F-84EE-ADF04DFF3391}" type="slidenum">
              <a:rPr lang="pt-BR" smtClean="0"/>
              <a:pPr/>
              <a:t>‹#›</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fld id="{2E700DB3-DBF0-4086-B675-117E7A9610B8}" type="datetimeFigureOut">
              <a:rPr lang="pt-BR" smtClean="0"/>
              <a:pPr/>
              <a:t>26/09/2014</a:t>
            </a:fld>
            <a:endParaRPr lang="pt-BR"/>
          </a:p>
        </p:txBody>
      </p:sp>
      <p:sp>
        <p:nvSpPr>
          <p:cNvPr id="3" name="フッター プレースホルダ 4"/>
          <p:cNvSpPr>
            <a:spLocks noGrp="1"/>
          </p:cNvSpPr>
          <p:nvPr>
            <p:ph type="ftr" sz="quarter" idx="11"/>
          </p:nvPr>
        </p:nvSpPr>
        <p:spPr/>
        <p:txBody>
          <a:bodyPr/>
          <a:lstStyle>
            <a:lvl1pPr>
              <a:defRPr/>
            </a:lvl1pPr>
          </a:lstStyle>
          <a:p>
            <a:endParaRPr lang="pt-BR"/>
          </a:p>
        </p:txBody>
      </p:sp>
      <p:sp>
        <p:nvSpPr>
          <p:cNvPr id="4" name="スライド番号プレースホルダ 5"/>
          <p:cNvSpPr>
            <a:spLocks noGrp="1"/>
          </p:cNvSpPr>
          <p:nvPr>
            <p:ph type="sldNum" sz="quarter" idx="12"/>
          </p:nvPr>
        </p:nvSpPr>
        <p:spPr/>
        <p:txBody>
          <a:bodyPr/>
          <a:lstStyle>
            <a:lvl1pPr>
              <a:defRPr/>
            </a:lvl1pPr>
          </a:lstStyle>
          <a:p>
            <a:fld id="{2119D8CF-8DEC-4D9F-84EE-ADF04DFF3391}" type="slidenum">
              <a:rPr lang="pt-BR" smtClean="0"/>
              <a:pPr/>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en-US" altLang="ja-JP" smtClean="0"/>
              <a:t>Click to edit Master title style</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日付プレースホルダ 3"/>
          <p:cNvSpPr>
            <a:spLocks noGrp="1"/>
          </p:cNvSpPr>
          <p:nvPr>
            <p:ph type="dt" sz="half" idx="10"/>
          </p:nvPr>
        </p:nvSpPr>
        <p:spPr/>
        <p:txBody>
          <a:bodyPr/>
          <a:lstStyle>
            <a:lvl1pPr>
              <a:defRPr/>
            </a:lvl1pPr>
          </a:lstStyle>
          <a:p>
            <a:fld id="{2E700DB3-DBF0-4086-B675-117E7A9610B8}" type="datetimeFigureOut">
              <a:rPr lang="pt-BR" smtClean="0"/>
              <a:pPr/>
              <a:t>26/09/2014</a:t>
            </a:fld>
            <a:endParaRPr lang="pt-BR"/>
          </a:p>
        </p:txBody>
      </p:sp>
      <p:sp>
        <p:nvSpPr>
          <p:cNvPr id="6" name="フッター プレースホルダ 4"/>
          <p:cNvSpPr>
            <a:spLocks noGrp="1"/>
          </p:cNvSpPr>
          <p:nvPr>
            <p:ph type="ftr" sz="quarter" idx="11"/>
          </p:nvPr>
        </p:nvSpPr>
        <p:spPr/>
        <p:txBody>
          <a:bodyPr/>
          <a:lstStyle>
            <a:lvl1pPr>
              <a:defRPr/>
            </a:lvl1pPr>
          </a:lstStyle>
          <a:p>
            <a:endParaRPr lang="pt-BR"/>
          </a:p>
        </p:txBody>
      </p:sp>
      <p:sp>
        <p:nvSpPr>
          <p:cNvPr id="7" name="スライド番号プレースホルダ 5"/>
          <p:cNvSpPr>
            <a:spLocks noGrp="1"/>
          </p:cNvSpPr>
          <p:nvPr>
            <p:ph type="sldNum" sz="quarter" idx="12"/>
          </p:nvPr>
        </p:nvSpPr>
        <p:spPr/>
        <p:txBody>
          <a:bodyPr/>
          <a:lstStyle>
            <a:lvl1pPr>
              <a:defRPr/>
            </a:lvl1pPr>
          </a:lstStyle>
          <a:p>
            <a:fld id="{2119D8CF-8DEC-4D9F-84EE-ADF04DFF3391}" type="slidenum">
              <a:rPr lang="pt-BR" smtClean="0"/>
              <a:pPr/>
              <a:t>‹#›</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en-US" altLang="ja-JP" smtClean="0"/>
              <a:t>Click to edit Master title style</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ja-JP" noProof="0" smtClean="0"/>
              <a:t>Click icon to add picture</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日付プレースホルダ 3"/>
          <p:cNvSpPr>
            <a:spLocks noGrp="1"/>
          </p:cNvSpPr>
          <p:nvPr>
            <p:ph type="dt" sz="half" idx="10"/>
          </p:nvPr>
        </p:nvSpPr>
        <p:spPr/>
        <p:txBody>
          <a:bodyPr/>
          <a:lstStyle>
            <a:lvl1pPr>
              <a:defRPr/>
            </a:lvl1pPr>
          </a:lstStyle>
          <a:p>
            <a:fld id="{2E700DB3-DBF0-4086-B675-117E7A9610B8}" type="datetimeFigureOut">
              <a:rPr lang="pt-BR" smtClean="0"/>
              <a:pPr/>
              <a:t>26/09/2014</a:t>
            </a:fld>
            <a:endParaRPr lang="pt-BR"/>
          </a:p>
        </p:txBody>
      </p:sp>
      <p:sp>
        <p:nvSpPr>
          <p:cNvPr id="6" name="フッター プレースホルダ 4"/>
          <p:cNvSpPr>
            <a:spLocks noGrp="1"/>
          </p:cNvSpPr>
          <p:nvPr>
            <p:ph type="ftr" sz="quarter" idx="11"/>
          </p:nvPr>
        </p:nvSpPr>
        <p:spPr/>
        <p:txBody>
          <a:bodyPr/>
          <a:lstStyle>
            <a:lvl1pPr>
              <a:defRPr/>
            </a:lvl1pPr>
          </a:lstStyle>
          <a:p>
            <a:endParaRPr lang="pt-BR"/>
          </a:p>
        </p:txBody>
      </p:sp>
      <p:sp>
        <p:nvSpPr>
          <p:cNvPr id="7" name="スライド番号プレースホルダ 5"/>
          <p:cNvSpPr>
            <a:spLocks noGrp="1"/>
          </p:cNvSpPr>
          <p:nvPr>
            <p:ph type="sldNum" sz="quarter" idx="12"/>
          </p:nvPr>
        </p:nvSpPr>
        <p:spPr/>
        <p:txBody>
          <a:bodyPr/>
          <a:lstStyle>
            <a:lvl1pPr>
              <a:defRPr/>
            </a:lvl1pPr>
          </a:lstStyle>
          <a:p>
            <a:fld id="{2119D8CF-8DEC-4D9F-84EE-ADF04DFF3391}" type="slidenum">
              <a:rPr lang="pt-BR" smtClean="0"/>
              <a:pPr/>
              <a:t>‹#›</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ea typeface="ＭＳ Ｐゴシック" pitchFamily="50" charset="-128"/>
              </a:defRPr>
            </a:lvl1pPr>
          </a:lstStyle>
          <a:p>
            <a:fld id="{2E700DB3-DBF0-4086-B675-117E7A9610B8}" type="datetimeFigureOut">
              <a:rPr lang="pt-BR" smtClean="0"/>
              <a:pPr/>
              <a:t>26/09/2014</a:t>
            </a:fld>
            <a:endParaRPr lang="pt-B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ea typeface="ＭＳ Ｐゴシック" pitchFamily="50" charset="-128"/>
              </a:defRPr>
            </a:lvl1pPr>
          </a:lstStyle>
          <a:p>
            <a:endParaRPr lang="pt-B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ea typeface="ＭＳ Ｐゴシック" pitchFamily="50" charset="-128"/>
              </a:defRPr>
            </a:lvl1pPr>
          </a:lstStyle>
          <a:p>
            <a:fld id="{2119D8CF-8DEC-4D9F-84EE-ADF04DFF3391}" type="slidenum">
              <a:rPr lang="pt-BR" smtClean="0"/>
              <a:pPr/>
              <a:t>‹#›</a:t>
            </a:fld>
            <a:endParaRPr lang="pt-B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fontAlgn="base" hangingPunct="1">
        <a:spcBef>
          <a:spcPct val="0"/>
        </a:spcBef>
        <a:spcAft>
          <a:spcPct val="0"/>
        </a:spcAft>
        <a:defRPr kumimoji="1" sz="4400" kern="1200">
          <a:solidFill>
            <a:schemeClr val="tx1"/>
          </a:solidFill>
          <a:latin typeface="+mj-lt"/>
          <a:ea typeface="+mj-ea"/>
          <a:cs typeface="ＭＳ Ｐゴシック" charset="-128"/>
        </a:defRPr>
      </a:lvl1pPr>
      <a:lvl2pPr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2pPr>
      <a:lvl3pPr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3pPr>
      <a:lvl4pPr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4pPr>
      <a:lvl5pPr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5pPr>
      <a:lvl6pPr marL="457200"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6pPr>
      <a:lvl7pPr marL="914400"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7pPr>
      <a:lvl8pPr marL="1371600"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8pPr>
      <a:lvl9pPr marL="1828800"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ＭＳ Ｐゴシック" charset="-128"/>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2.xml"/><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regulatoryaffairs@conferenceseries.net" TargetMode="External"/><Relationship Id="rId2" Type="http://schemas.openxmlformats.org/officeDocument/2006/relationships/hyperlink" Target="mailto:regulatoryaffairs.conference@omicsgroup.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escop.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5" y="428625"/>
            <a:ext cx="8186737" cy="1143000"/>
          </a:xfrm>
          <a:ln w="3175"/>
        </p:spPr>
        <p:txBody>
          <a:bodyPr/>
          <a:lstStyle/>
          <a:p>
            <a:pPr>
              <a:defRPr/>
            </a:pPr>
            <a:r>
              <a:rPr lang="en-US" sz="3600" b="1" dirty="0" smtClean="0">
                <a:solidFill>
                  <a:srgbClr val="FF6600"/>
                </a:solidFill>
                <a:effectLst>
                  <a:outerShdw blurRad="38100" dist="38100" dir="2700000" algn="tl">
                    <a:srgbClr val="000000">
                      <a:alpha val="43137"/>
                    </a:srgbClr>
                  </a:outerShdw>
                </a:effectLst>
                <a:latin typeface="Baskerville Old Face" pitchFamily="18" charset="0"/>
                <a:ea typeface="+mj-ea"/>
              </a:rPr>
              <a:t>About OMICS Group</a:t>
            </a:r>
            <a:endParaRPr lang="en-US" sz="3600" b="1" dirty="0">
              <a:solidFill>
                <a:srgbClr val="FF6600"/>
              </a:solidFill>
              <a:effectLst>
                <a:outerShdw blurRad="38100" dist="38100" dir="2700000" algn="tl">
                  <a:srgbClr val="000000">
                    <a:alpha val="43137"/>
                  </a:srgbClr>
                </a:outerShdw>
              </a:effectLst>
              <a:latin typeface="Baskerville Old Face" pitchFamily="18" charset="0"/>
              <a:ea typeface="+mj-ea"/>
            </a:endParaRPr>
          </a:p>
        </p:txBody>
      </p:sp>
      <p:sp>
        <p:nvSpPr>
          <p:cNvPr id="4" name="Content Placeholder 3"/>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just">
              <a:buFont typeface="Arial" charset="0"/>
              <a:buNone/>
              <a:defRPr/>
            </a:pPr>
            <a:r>
              <a:rPr lang="en-US" sz="2000" dirty="0" smtClean="0">
                <a:latin typeface="+mj-lt"/>
                <a:ea typeface="+mn-ea"/>
              </a:rPr>
              <a:t>      OMICS Group International is an amalgamation of </a:t>
            </a:r>
            <a:r>
              <a:rPr lang="en-US" sz="2000" dirty="0" smtClean="0">
                <a:latin typeface="+mj-lt"/>
                <a:ea typeface="+mn-ea"/>
                <a:hlinkClick r:id="rId2" tooltip="Open Access publications"/>
              </a:rPr>
              <a:t>Open Access publications</a:t>
            </a:r>
            <a:r>
              <a:rPr lang="en-US" sz="2000" dirty="0" smtClean="0">
                <a:latin typeface="+mj-lt"/>
                <a:ea typeface="+mn-ea"/>
              </a:rPr>
              <a:t> and worldwide international science conferences and events. Established in the year 2007 with the sole aim of making the information on Sciences and technology ‘Open Access’, OMICS Group publishes 400 online open access </a:t>
            </a:r>
            <a:r>
              <a:rPr lang="en-US" sz="2000" dirty="0" smtClean="0">
                <a:latin typeface="+mj-lt"/>
                <a:ea typeface="+mn-ea"/>
                <a:hlinkClick r:id="rId3" tooltip="scholarly journals"/>
              </a:rPr>
              <a:t>scholarly journals</a:t>
            </a:r>
            <a:r>
              <a:rPr lang="en-US" sz="2000" dirty="0" smtClean="0">
                <a:latin typeface="+mj-lt"/>
                <a:ea typeface="+mn-ea"/>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2000" dirty="0" smtClean="0">
                <a:latin typeface="+mj-lt"/>
                <a:ea typeface="+mn-ea"/>
                <a:hlinkClick r:id="rId4" tooltip="International conferences"/>
              </a:rPr>
              <a:t>International conferences</a:t>
            </a:r>
            <a:r>
              <a:rPr lang="en-US" sz="2000" dirty="0" smtClean="0">
                <a:latin typeface="+mj-lt"/>
                <a:ea typeface="+mn-ea"/>
              </a:rPr>
              <a:t> annually across the globe, where knowledge transfer takes place through debates, round table discussions, poster presentations, workshops, symposia and exhibitions</a:t>
            </a:r>
            <a:r>
              <a:rPr lang="en-US" sz="1800" dirty="0" smtClean="0">
                <a:latin typeface="+mj-lt"/>
                <a:ea typeface="+mn-ea"/>
              </a:rPr>
              <a:t>.</a:t>
            </a:r>
            <a:endParaRPr lang="en-US" sz="1800" dirty="0">
              <a:latin typeface="+mj-lt"/>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Medicines Act 1968</a:t>
            </a:r>
            <a:endParaRPr lang="en-GB" b="1" dirty="0"/>
          </a:p>
        </p:txBody>
      </p:sp>
      <p:sp>
        <p:nvSpPr>
          <p:cNvPr id="3" name="Content Placeholder 2"/>
          <p:cNvSpPr>
            <a:spLocks noGrp="1"/>
          </p:cNvSpPr>
          <p:nvPr>
            <p:ph idx="1"/>
          </p:nvPr>
        </p:nvSpPr>
        <p:spPr/>
        <p:txBody>
          <a:bodyPr>
            <a:noAutofit/>
          </a:bodyPr>
          <a:lstStyle/>
          <a:p>
            <a:pPr marL="0" indent="0">
              <a:buNone/>
            </a:pPr>
            <a:r>
              <a:rPr lang="en-GB" sz="2800" i="1" dirty="0" smtClean="0"/>
              <a:t>What is the </a:t>
            </a:r>
            <a:r>
              <a:rPr lang="en-GB" sz="2800" i="1" dirty="0"/>
              <a:t>Medicines </a:t>
            </a:r>
            <a:r>
              <a:rPr lang="en-GB" sz="2800" i="1" dirty="0" smtClean="0"/>
              <a:t>Act 1968 and why was it introduced:</a:t>
            </a:r>
          </a:p>
          <a:p>
            <a:pPr marL="0" indent="0">
              <a:buNone/>
            </a:pPr>
            <a:endParaRPr lang="en-US" sz="2800" b="1" dirty="0">
              <a:solidFill>
                <a:srgbClr val="000000"/>
              </a:solidFill>
            </a:endParaRPr>
          </a:p>
          <a:p>
            <a:pPr>
              <a:buFont typeface="Wingdings" pitchFamily="2" charset="2"/>
              <a:buChar char="Ø"/>
            </a:pPr>
            <a:r>
              <a:rPr lang="en-US" sz="2800" dirty="0">
                <a:solidFill>
                  <a:srgbClr val="000000"/>
                </a:solidFill>
              </a:rPr>
              <a:t>A</a:t>
            </a:r>
            <a:r>
              <a:rPr lang="en-US" sz="2800" dirty="0" smtClean="0">
                <a:solidFill>
                  <a:srgbClr val="000000"/>
                </a:solidFill>
              </a:rPr>
              <a:t> legislation laid down by the UK government for the control </a:t>
            </a:r>
            <a:r>
              <a:rPr lang="en-US" sz="2800" dirty="0">
                <a:solidFill>
                  <a:srgbClr val="000000"/>
                </a:solidFill>
              </a:rPr>
              <a:t>of medicines for human use and </a:t>
            </a:r>
            <a:r>
              <a:rPr lang="en-US" sz="2800" dirty="0" smtClean="0">
                <a:solidFill>
                  <a:srgbClr val="000000"/>
                </a:solidFill>
              </a:rPr>
              <a:t>veterinary use, including the </a:t>
            </a:r>
            <a:r>
              <a:rPr lang="en-US" sz="2800" dirty="0">
                <a:solidFill>
                  <a:srgbClr val="000000"/>
                </a:solidFill>
              </a:rPr>
              <a:t>manufacture and supply of </a:t>
            </a:r>
            <a:r>
              <a:rPr lang="en-US" sz="2800" dirty="0" smtClean="0">
                <a:solidFill>
                  <a:srgbClr val="000000"/>
                </a:solidFill>
              </a:rPr>
              <a:t>medicines in the UK.</a:t>
            </a:r>
          </a:p>
          <a:p>
            <a:pPr marL="0" indent="0">
              <a:buNone/>
            </a:pPr>
            <a:endParaRPr lang="en-US" sz="2800" dirty="0">
              <a:solidFill>
                <a:srgbClr val="000000"/>
              </a:solidFill>
            </a:endParaRPr>
          </a:p>
          <a:p>
            <a:pPr>
              <a:buFont typeface="Wingdings" pitchFamily="2" charset="2"/>
              <a:buChar char="Ø"/>
            </a:pPr>
            <a:r>
              <a:rPr lang="en-US" sz="2800" dirty="0">
                <a:solidFill>
                  <a:srgbClr val="000000"/>
                </a:solidFill>
              </a:rPr>
              <a:t>I</a:t>
            </a:r>
            <a:r>
              <a:rPr lang="en-US" sz="2800" dirty="0" smtClean="0">
                <a:solidFill>
                  <a:srgbClr val="000000"/>
                </a:solidFill>
              </a:rPr>
              <a:t>ntroduced in 1971 as </a:t>
            </a:r>
            <a:r>
              <a:rPr lang="en-US" sz="2800" dirty="0">
                <a:solidFill>
                  <a:srgbClr val="000000"/>
                </a:solidFill>
              </a:rPr>
              <a:t>a result of the Thalidomide tragedy</a:t>
            </a:r>
            <a:r>
              <a:rPr lang="en-US" sz="2800" dirty="0" smtClean="0">
                <a:solidFill>
                  <a:srgbClr val="000000"/>
                </a:solidFill>
              </a:rPr>
              <a:t>.</a:t>
            </a:r>
            <a:endParaRPr lang="en-US" sz="2800" dirty="0">
              <a:solidFill>
                <a:srgbClr val="000000"/>
              </a:solidFill>
            </a:endParaRPr>
          </a:p>
        </p:txBody>
      </p:sp>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40352" y="5805264"/>
            <a:ext cx="1403648" cy="1052736"/>
          </a:xfrm>
          <a:prstGeom prst="rect">
            <a:avLst/>
          </a:prstGeom>
        </p:spPr>
      </p:pic>
    </p:spTree>
    <p:extLst>
      <p:ext uri="{BB962C8B-B14F-4D97-AF65-F5344CB8AC3E}">
        <p14:creationId xmlns="" xmlns:p14="http://schemas.microsoft.com/office/powerpoint/2010/main" val="3459776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Medicines Act 1968</a:t>
            </a:r>
            <a:endParaRPr lang="en-GB" b="1" dirty="0"/>
          </a:p>
        </p:txBody>
      </p:sp>
      <p:sp>
        <p:nvSpPr>
          <p:cNvPr id="3" name="Content Placeholder 2"/>
          <p:cNvSpPr>
            <a:spLocks noGrp="1"/>
          </p:cNvSpPr>
          <p:nvPr>
            <p:ph idx="1"/>
          </p:nvPr>
        </p:nvSpPr>
        <p:spPr/>
        <p:txBody>
          <a:bodyPr>
            <a:noAutofit/>
          </a:bodyPr>
          <a:lstStyle/>
          <a:p>
            <a:r>
              <a:rPr lang="en-GB" sz="2800" i="1" dirty="0" smtClean="0"/>
              <a:t>Herbal medicines under the Act:</a:t>
            </a:r>
          </a:p>
          <a:p>
            <a:endParaRPr lang="en-GB" sz="2800" i="1" dirty="0" smtClean="0"/>
          </a:p>
          <a:p>
            <a:pPr>
              <a:buFont typeface="Wingdings" pitchFamily="2" charset="2"/>
              <a:buChar char="Ø"/>
            </a:pPr>
            <a:r>
              <a:rPr lang="en-US" sz="2800" dirty="0" smtClean="0"/>
              <a:t>When the Act came in to force, Product </a:t>
            </a:r>
            <a:r>
              <a:rPr lang="en-US" sz="2800" dirty="0" err="1" smtClean="0"/>
              <a:t>Licence</a:t>
            </a:r>
            <a:r>
              <a:rPr lang="en-US" sz="2800" dirty="0" smtClean="0"/>
              <a:t> </a:t>
            </a:r>
            <a:r>
              <a:rPr lang="en-US" sz="2800" dirty="0"/>
              <a:t>of </a:t>
            </a:r>
            <a:r>
              <a:rPr lang="en-US" sz="2800" dirty="0" smtClean="0"/>
              <a:t>Right </a:t>
            </a:r>
            <a:r>
              <a:rPr lang="en-US" sz="2800" dirty="0"/>
              <a:t>(PLR</a:t>
            </a:r>
            <a:r>
              <a:rPr lang="en-US" sz="2800" dirty="0" smtClean="0"/>
              <a:t>) were granted to existing herbal </a:t>
            </a:r>
            <a:r>
              <a:rPr lang="en-US" sz="2800" dirty="0"/>
              <a:t>medicines already on the </a:t>
            </a:r>
            <a:r>
              <a:rPr lang="en-US" sz="2800" dirty="0" smtClean="0"/>
              <a:t>market. </a:t>
            </a:r>
          </a:p>
          <a:p>
            <a:pPr>
              <a:buFont typeface="Wingdings" pitchFamily="2" charset="2"/>
              <a:buChar char="Ø"/>
            </a:pPr>
            <a:endParaRPr lang="en-US" sz="2800" dirty="0"/>
          </a:p>
          <a:p>
            <a:pPr>
              <a:buFont typeface="Wingdings" pitchFamily="2" charset="2"/>
              <a:buChar char="Ø"/>
            </a:pPr>
            <a:r>
              <a:rPr lang="en-US" sz="2800" dirty="0" smtClean="0"/>
              <a:t>New herbal medicines then placed on the market making </a:t>
            </a:r>
            <a:r>
              <a:rPr lang="en-US" sz="2800" dirty="0"/>
              <a:t>a medicinal claim on the label required a Product </a:t>
            </a:r>
            <a:r>
              <a:rPr lang="en-US" sz="2800" dirty="0" err="1" smtClean="0"/>
              <a:t>Licence</a:t>
            </a:r>
            <a:r>
              <a:rPr lang="en-US" sz="2800" dirty="0" smtClean="0"/>
              <a:t> (PL). </a:t>
            </a:r>
          </a:p>
          <a:p>
            <a:pPr>
              <a:buFont typeface="Wingdings" pitchFamily="2" charset="2"/>
              <a:buChar char="Ø"/>
            </a:pPr>
            <a:endParaRPr lang="en-US" sz="2400" dirty="0" smtClean="0"/>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836361" y="5877272"/>
            <a:ext cx="1307637" cy="980728"/>
          </a:xfrm>
          <a:prstGeom prst="rect">
            <a:avLst/>
          </a:prstGeom>
        </p:spPr>
      </p:pic>
    </p:spTree>
    <p:extLst>
      <p:ext uri="{BB962C8B-B14F-4D97-AF65-F5344CB8AC3E}">
        <p14:creationId xmlns="" xmlns:p14="http://schemas.microsoft.com/office/powerpoint/2010/main" val="807296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Medicines Act 1968</a:t>
            </a:r>
            <a:endParaRPr lang="en-GB" b="1" dirty="0"/>
          </a:p>
        </p:txBody>
      </p:sp>
      <p:sp>
        <p:nvSpPr>
          <p:cNvPr id="3" name="Content Placeholder 2"/>
          <p:cNvSpPr>
            <a:spLocks noGrp="1"/>
          </p:cNvSpPr>
          <p:nvPr>
            <p:ph idx="1"/>
          </p:nvPr>
        </p:nvSpPr>
        <p:spPr/>
        <p:txBody>
          <a:bodyPr>
            <a:noAutofit/>
          </a:bodyPr>
          <a:lstStyle/>
          <a:p>
            <a:r>
              <a:rPr lang="en-GB" sz="2800" i="1" dirty="0" smtClean="0"/>
              <a:t>Herbal medicines under the Act:</a:t>
            </a:r>
          </a:p>
          <a:p>
            <a:endParaRPr lang="en-GB" sz="2800" i="1" dirty="0" smtClean="0"/>
          </a:p>
          <a:p>
            <a:pPr>
              <a:buFont typeface="Wingdings" pitchFamily="2" charset="2"/>
              <a:buChar char="Ø"/>
            </a:pPr>
            <a:r>
              <a:rPr lang="en-US" sz="2800" dirty="0" smtClean="0"/>
              <a:t>Section 12(2</a:t>
            </a:r>
            <a:r>
              <a:rPr lang="en-US" sz="2800" dirty="0"/>
              <a:t>) </a:t>
            </a:r>
            <a:r>
              <a:rPr lang="en-US" sz="2800" dirty="0" smtClean="0"/>
              <a:t>of the Act permitted exemption </a:t>
            </a:r>
            <a:r>
              <a:rPr lang="en-US" sz="2800" dirty="0"/>
              <a:t>from regulation for “unlicensed herbal </a:t>
            </a:r>
            <a:r>
              <a:rPr lang="en-US" sz="2800" dirty="0" smtClean="0"/>
              <a:t>remedies” if </a:t>
            </a:r>
            <a:r>
              <a:rPr lang="en-US" sz="2800" dirty="0"/>
              <a:t>it contained only one or more herbal substances, had a name which specified only the herb(s) and process, i.e. no </a:t>
            </a:r>
            <a:r>
              <a:rPr lang="en-US" sz="2800" dirty="0" smtClean="0"/>
              <a:t>trade </a:t>
            </a:r>
            <a:r>
              <a:rPr lang="en-US" sz="2800" dirty="0"/>
              <a:t>name, and no medicinal claims were made </a:t>
            </a:r>
            <a:r>
              <a:rPr lang="en-US" sz="2800" dirty="0" smtClean="0"/>
              <a:t>for </a:t>
            </a:r>
            <a:r>
              <a:rPr lang="en-US" sz="2800" dirty="0"/>
              <a:t>the product. </a:t>
            </a:r>
            <a:endParaRPr lang="en-US" sz="2800" dirty="0" smtClean="0"/>
          </a:p>
        </p:txBody>
      </p:sp>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40352" y="5805264"/>
            <a:ext cx="1403648" cy="1052736"/>
          </a:xfrm>
          <a:prstGeom prst="rect">
            <a:avLst/>
          </a:prstGeom>
        </p:spPr>
      </p:pic>
    </p:spTree>
    <p:extLst>
      <p:ext uri="{BB962C8B-B14F-4D97-AF65-F5344CB8AC3E}">
        <p14:creationId xmlns="" xmlns:p14="http://schemas.microsoft.com/office/powerpoint/2010/main" val="31300502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Medicines Act 1968</a:t>
            </a:r>
            <a:endParaRPr lang="en-GB" b="1" dirty="0"/>
          </a:p>
        </p:txBody>
      </p:sp>
      <p:sp>
        <p:nvSpPr>
          <p:cNvPr id="3" name="Content Placeholder 2"/>
          <p:cNvSpPr>
            <a:spLocks noGrp="1"/>
          </p:cNvSpPr>
          <p:nvPr>
            <p:ph idx="1"/>
          </p:nvPr>
        </p:nvSpPr>
        <p:spPr/>
        <p:txBody>
          <a:bodyPr>
            <a:noAutofit/>
          </a:bodyPr>
          <a:lstStyle/>
          <a:p>
            <a:r>
              <a:rPr lang="en-US" sz="2800" i="1" dirty="0" smtClean="0"/>
              <a:t>Current status of the Act:</a:t>
            </a:r>
          </a:p>
          <a:p>
            <a:pPr>
              <a:buFont typeface="Wingdings" pitchFamily="2" charset="2"/>
              <a:buChar char="Ø"/>
            </a:pPr>
            <a:r>
              <a:rPr lang="en-US" sz="2800" dirty="0"/>
              <a:t>Since </a:t>
            </a:r>
            <a:r>
              <a:rPr lang="en-US" sz="2800" dirty="0" smtClean="0"/>
              <a:t>The Medicines Act 1968 there </a:t>
            </a:r>
            <a:r>
              <a:rPr lang="en-US" sz="2800" dirty="0"/>
              <a:t>have been a number of amendments of the legislation </a:t>
            </a:r>
            <a:r>
              <a:rPr lang="en-US" sz="2800" dirty="0" smtClean="0"/>
              <a:t>on medicines </a:t>
            </a:r>
            <a:r>
              <a:rPr lang="en-US" sz="2800" dirty="0"/>
              <a:t>for human use in the UK. </a:t>
            </a:r>
          </a:p>
          <a:p>
            <a:pPr>
              <a:buFont typeface="Wingdings" pitchFamily="2" charset="2"/>
              <a:buChar char="Ø"/>
            </a:pPr>
            <a:r>
              <a:rPr lang="en-US" sz="2800" dirty="0"/>
              <a:t>The UK Medicines and Healthcare products Regulatory Agency (MHRA)  initiated a project to consolidate and review UK medicines legislation. The result was The Human Medicines Regulations 2012 which came in to force in August </a:t>
            </a:r>
            <a:r>
              <a:rPr lang="en-US" sz="2800" dirty="0" smtClean="0"/>
              <a:t>2012 and replaced much of the Act.</a:t>
            </a:r>
            <a:endParaRPr lang="en-US" sz="2800" dirty="0"/>
          </a:p>
          <a:p>
            <a:pPr>
              <a:buFont typeface="Wingdings" pitchFamily="2" charset="2"/>
              <a:buChar char="Ø"/>
            </a:pPr>
            <a:endParaRPr lang="en-US" sz="2800" dirty="0" smtClean="0"/>
          </a:p>
        </p:txBody>
      </p:sp>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836361" y="5877272"/>
            <a:ext cx="1307637" cy="980728"/>
          </a:xfrm>
          <a:prstGeom prst="rect">
            <a:avLst/>
          </a:prstGeom>
        </p:spPr>
      </p:pic>
    </p:spTree>
    <p:extLst>
      <p:ext uri="{BB962C8B-B14F-4D97-AF65-F5344CB8AC3E}">
        <p14:creationId xmlns="" xmlns:p14="http://schemas.microsoft.com/office/powerpoint/2010/main" val="3271490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Review of Product Licence </a:t>
            </a:r>
            <a:br>
              <a:rPr lang="en-GB" b="1" dirty="0" smtClean="0"/>
            </a:br>
            <a:r>
              <a:rPr lang="en-GB" b="1" dirty="0" smtClean="0"/>
              <a:t>of Right (PLR) in the UK</a:t>
            </a:r>
            <a:endParaRPr lang="en-GB" b="1" dirty="0"/>
          </a:p>
        </p:txBody>
      </p:sp>
      <p:sp>
        <p:nvSpPr>
          <p:cNvPr id="3" name="Content Placeholder 2"/>
          <p:cNvSpPr>
            <a:spLocks noGrp="1"/>
          </p:cNvSpPr>
          <p:nvPr>
            <p:ph idx="1"/>
          </p:nvPr>
        </p:nvSpPr>
        <p:spPr/>
        <p:txBody>
          <a:bodyPr>
            <a:normAutofit/>
          </a:bodyPr>
          <a:lstStyle/>
          <a:p>
            <a:pPr>
              <a:buFont typeface="Wingdings" pitchFamily="2" charset="2"/>
              <a:buChar char="Ø"/>
            </a:pPr>
            <a:endParaRPr lang="en-US" sz="2800" dirty="0" smtClean="0"/>
          </a:p>
          <a:p>
            <a:pPr>
              <a:buFont typeface="Wingdings" pitchFamily="2" charset="2"/>
              <a:buChar char="Ø"/>
            </a:pPr>
            <a:r>
              <a:rPr lang="en-US" sz="2800" dirty="0" smtClean="0"/>
              <a:t>In </a:t>
            </a:r>
            <a:r>
              <a:rPr lang="en-US" sz="2800" dirty="0"/>
              <a:t>1975, a new European Community (EC) Directive </a:t>
            </a:r>
            <a:r>
              <a:rPr lang="en-US" sz="2800" dirty="0" smtClean="0"/>
              <a:t>highlighted that </a:t>
            </a:r>
            <a:r>
              <a:rPr lang="en-US" sz="2800" dirty="0"/>
              <a:t>all </a:t>
            </a:r>
            <a:r>
              <a:rPr lang="en-US" sz="2800" dirty="0" smtClean="0"/>
              <a:t>PLRs, </a:t>
            </a:r>
            <a:r>
              <a:rPr lang="en-US" sz="2800" dirty="0"/>
              <a:t>including herbal medicines, should be reviewed by May 1990. </a:t>
            </a:r>
            <a:endParaRPr lang="en-US" sz="2800" dirty="0" smtClean="0"/>
          </a:p>
          <a:p>
            <a:pPr>
              <a:buFont typeface="Wingdings" pitchFamily="2" charset="2"/>
              <a:buChar char="Ø"/>
            </a:pPr>
            <a:endParaRPr lang="en-US" sz="2800" dirty="0"/>
          </a:p>
          <a:p>
            <a:pPr>
              <a:buFont typeface="Wingdings" pitchFamily="2" charset="2"/>
              <a:buChar char="Ø"/>
            </a:pPr>
            <a:r>
              <a:rPr lang="en-US" sz="2800" dirty="0"/>
              <a:t>In 1988, the </a:t>
            </a:r>
            <a:r>
              <a:rPr lang="en-US" sz="2800" dirty="0" smtClean="0"/>
              <a:t>MHRA </a:t>
            </a:r>
            <a:r>
              <a:rPr lang="en-US" sz="2800" dirty="0"/>
              <a:t>began their review of these herbal medicines and completed the task in the mid-1990. </a:t>
            </a:r>
          </a:p>
          <a:p>
            <a:pPr>
              <a:buFont typeface="Wingdings" pitchFamily="2" charset="2"/>
              <a:buChar char="Ø"/>
            </a:pPr>
            <a:endParaRPr lang="en-US" sz="2800" dirty="0" smtClean="0"/>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740352" y="5805264"/>
            <a:ext cx="1403648" cy="1052736"/>
          </a:xfrm>
          <a:prstGeom prst="rect">
            <a:avLst/>
          </a:prstGeom>
        </p:spPr>
      </p:pic>
    </p:spTree>
    <p:extLst>
      <p:ext uri="{BB962C8B-B14F-4D97-AF65-F5344CB8AC3E}">
        <p14:creationId xmlns="" xmlns:p14="http://schemas.microsoft.com/office/powerpoint/2010/main" val="39846867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Review of Product Licence </a:t>
            </a:r>
            <a:br>
              <a:rPr lang="en-GB" b="1" dirty="0" smtClean="0"/>
            </a:br>
            <a:r>
              <a:rPr lang="en-GB" b="1" dirty="0" smtClean="0"/>
              <a:t>of Right (PLR) in the UK</a:t>
            </a:r>
            <a:endParaRPr lang="en-GB" b="1" dirty="0"/>
          </a:p>
        </p:txBody>
      </p:sp>
      <p:sp>
        <p:nvSpPr>
          <p:cNvPr id="3" name="Content Placeholder 2"/>
          <p:cNvSpPr>
            <a:spLocks noGrp="1"/>
          </p:cNvSpPr>
          <p:nvPr>
            <p:ph idx="1"/>
          </p:nvPr>
        </p:nvSpPr>
        <p:spPr/>
        <p:txBody>
          <a:bodyPr>
            <a:normAutofit/>
          </a:bodyPr>
          <a:lstStyle/>
          <a:p>
            <a:pPr>
              <a:buFont typeface="Wingdings" pitchFamily="2" charset="2"/>
              <a:buChar char="Ø"/>
            </a:pPr>
            <a:endParaRPr lang="en-US" sz="2800" dirty="0" smtClean="0"/>
          </a:p>
          <a:p>
            <a:pPr>
              <a:buFont typeface="Wingdings" pitchFamily="2" charset="2"/>
              <a:buChar char="Ø"/>
            </a:pPr>
            <a:r>
              <a:rPr lang="en-US" sz="2800" dirty="0" smtClean="0"/>
              <a:t>During the review, the quality and safety of PLRs for herbal medicines were considered for continuation of their supply to the public.</a:t>
            </a:r>
          </a:p>
          <a:p>
            <a:pPr marL="0" indent="0">
              <a:buNone/>
            </a:pPr>
            <a:r>
              <a:rPr lang="en-US" sz="2800" dirty="0" smtClean="0"/>
              <a:t> </a:t>
            </a:r>
          </a:p>
          <a:p>
            <a:pPr>
              <a:buFont typeface="Wingdings" pitchFamily="2" charset="2"/>
              <a:buChar char="Ø"/>
            </a:pPr>
            <a:r>
              <a:rPr lang="en-US" sz="2800" dirty="0"/>
              <a:t>T</a:t>
            </a:r>
            <a:r>
              <a:rPr lang="en-US" sz="2800" dirty="0" smtClean="0"/>
              <a:t>he PLRs that were accepted during the review, were </a:t>
            </a:r>
            <a:r>
              <a:rPr lang="en-US" sz="2800" dirty="0"/>
              <a:t>granted a full Marketing </a:t>
            </a:r>
            <a:r>
              <a:rPr lang="en-US" sz="2800" dirty="0" err="1"/>
              <a:t>Authorisation</a:t>
            </a:r>
            <a:r>
              <a:rPr lang="en-US" sz="2800" dirty="0"/>
              <a:t> (MA) also referred to as Product </a:t>
            </a:r>
            <a:r>
              <a:rPr lang="en-US" sz="2800" dirty="0" err="1"/>
              <a:t>Licence</a:t>
            </a:r>
            <a:r>
              <a:rPr lang="en-US" sz="2800" dirty="0"/>
              <a:t> (PL</a:t>
            </a:r>
            <a:r>
              <a:rPr lang="en-US" sz="2800" dirty="0" smtClean="0"/>
              <a:t>).</a:t>
            </a:r>
            <a:endParaRPr lang="en-GB" sz="2800" dirty="0"/>
          </a:p>
          <a:p>
            <a:pPr>
              <a:buFont typeface="Wingdings" pitchFamily="2" charset="2"/>
              <a:buChar char="Ø"/>
            </a:pPr>
            <a:endParaRPr lang="en-GB" sz="2800" dirty="0" smtClean="0"/>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836361" y="5877272"/>
            <a:ext cx="1307637" cy="980728"/>
          </a:xfrm>
          <a:prstGeom prst="rect">
            <a:avLst/>
          </a:prstGeom>
        </p:spPr>
      </p:pic>
    </p:spTree>
    <p:extLst>
      <p:ext uri="{BB962C8B-B14F-4D97-AF65-F5344CB8AC3E}">
        <p14:creationId xmlns="" xmlns:p14="http://schemas.microsoft.com/office/powerpoint/2010/main" val="823034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spcBef>
                <a:spcPct val="20000"/>
              </a:spcBef>
            </a:pPr>
            <a:r>
              <a:rPr lang="en-GB" sz="3200" dirty="0" smtClean="0">
                <a:solidFill>
                  <a:prstClr val="black"/>
                </a:solidFill>
                <a:ea typeface="+mn-ea"/>
                <a:cs typeface="+mn-cs"/>
              </a:rPr>
              <a:t>		</a:t>
            </a:r>
            <a:br>
              <a:rPr lang="en-GB" sz="3200" dirty="0" smtClean="0">
                <a:solidFill>
                  <a:prstClr val="black"/>
                </a:solidFill>
                <a:ea typeface="+mn-ea"/>
                <a:cs typeface="+mn-cs"/>
              </a:rPr>
            </a:br>
            <a:r>
              <a:rPr lang="en-GB" sz="3600" b="1" dirty="0" smtClean="0">
                <a:solidFill>
                  <a:prstClr val="black"/>
                </a:solidFill>
                <a:ea typeface="+mn-ea"/>
                <a:cs typeface="+mn-cs"/>
              </a:rPr>
              <a:t>European </a:t>
            </a:r>
            <a:r>
              <a:rPr lang="en-GB" sz="3600" b="1" dirty="0">
                <a:solidFill>
                  <a:prstClr val="black"/>
                </a:solidFill>
                <a:ea typeface="+mn-ea"/>
                <a:cs typeface="+mn-cs"/>
              </a:rPr>
              <a:t>Traditional Herbal Medicinal </a:t>
            </a:r>
            <a:r>
              <a:rPr lang="en-GB" sz="3600" b="1" dirty="0" smtClean="0">
                <a:solidFill>
                  <a:prstClr val="black"/>
                </a:solidFill>
                <a:ea typeface="+mn-ea"/>
                <a:cs typeface="+mn-cs"/>
              </a:rPr>
              <a:t>Products </a:t>
            </a:r>
            <a:r>
              <a:rPr lang="en-GB" sz="3600" b="1" dirty="0">
                <a:solidFill>
                  <a:prstClr val="black"/>
                </a:solidFill>
                <a:ea typeface="+mn-ea"/>
                <a:cs typeface="+mn-cs"/>
              </a:rPr>
              <a:t>Directive (THMPD) 2004/24/EC</a:t>
            </a:r>
            <a:br>
              <a:rPr lang="en-GB" sz="3600" b="1" dirty="0">
                <a:solidFill>
                  <a:prstClr val="black"/>
                </a:solidFill>
                <a:ea typeface="+mn-ea"/>
                <a:cs typeface="+mn-cs"/>
              </a:rPr>
            </a:br>
            <a:endParaRPr lang="en-GB" sz="3600" b="1" dirty="0">
              <a:solidFill>
                <a:prstClr val="black"/>
              </a:solidFill>
              <a:ea typeface="+mn-ea"/>
              <a:cs typeface="+mn-cs"/>
            </a:endParaRPr>
          </a:p>
        </p:txBody>
      </p:sp>
      <p:sp>
        <p:nvSpPr>
          <p:cNvPr id="3" name="Content Placeholder 2"/>
          <p:cNvSpPr>
            <a:spLocks noGrp="1"/>
          </p:cNvSpPr>
          <p:nvPr>
            <p:ph idx="1"/>
          </p:nvPr>
        </p:nvSpPr>
        <p:spPr>
          <a:xfrm>
            <a:off x="467544" y="1484784"/>
            <a:ext cx="8229600" cy="4525963"/>
          </a:xfrm>
        </p:spPr>
        <p:txBody>
          <a:bodyPr>
            <a:noAutofit/>
          </a:bodyPr>
          <a:lstStyle/>
          <a:p>
            <a:pPr marL="0" indent="0">
              <a:buNone/>
            </a:pPr>
            <a:endParaRPr lang="en-US" sz="2800" dirty="0" smtClean="0"/>
          </a:p>
          <a:p>
            <a:pPr>
              <a:buFont typeface="Wingdings" pitchFamily="2" charset="2"/>
              <a:buChar char="Ø"/>
            </a:pPr>
            <a:r>
              <a:rPr lang="en-US" sz="2800" dirty="0" smtClean="0"/>
              <a:t>In 2004, a simplified procedure </a:t>
            </a:r>
            <a:r>
              <a:rPr lang="en-US" sz="2800" dirty="0"/>
              <a:t>was introduced by Directive </a:t>
            </a:r>
            <a:r>
              <a:rPr lang="en-US" sz="2800" dirty="0" smtClean="0"/>
              <a:t>2004/24/EC to enable EU Member </a:t>
            </a:r>
            <a:r>
              <a:rPr lang="en-US" sz="2800" dirty="0"/>
              <a:t>States </a:t>
            </a:r>
            <a:r>
              <a:rPr lang="en-US" sz="2800" dirty="0" smtClean="0"/>
              <a:t>in implementing </a:t>
            </a:r>
            <a:r>
              <a:rPr lang="en-GB" sz="2800" dirty="0" smtClean="0"/>
              <a:t>harmonised</a:t>
            </a:r>
            <a:r>
              <a:rPr lang="en-US" sz="2800" dirty="0" smtClean="0"/>
              <a:t> pharmaceutical </a:t>
            </a:r>
            <a:r>
              <a:rPr lang="en-US" sz="2800" dirty="0"/>
              <a:t>legislation to traditional herbal medicinal </a:t>
            </a:r>
            <a:r>
              <a:rPr lang="en-US" sz="2800" dirty="0" smtClean="0"/>
              <a:t>products.</a:t>
            </a:r>
          </a:p>
          <a:p>
            <a:pPr marL="0" indent="0">
              <a:buNone/>
            </a:pPr>
            <a:endParaRPr lang="en-US" sz="2800" dirty="0" smtClean="0"/>
          </a:p>
          <a:p>
            <a:pPr>
              <a:buFont typeface="Wingdings" pitchFamily="2" charset="2"/>
              <a:buChar char="Ø"/>
            </a:pPr>
            <a:r>
              <a:rPr lang="en-US" sz="2800" dirty="0" smtClean="0"/>
              <a:t>European THMPD </a:t>
            </a:r>
            <a:r>
              <a:rPr lang="en-US" sz="2800" dirty="0"/>
              <a:t>came into </a:t>
            </a:r>
            <a:r>
              <a:rPr lang="en-US" sz="2800" dirty="0" smtClean="0"/>
              <a:t>effect on </a:t>
            </a:r>
            <a:r>
              <a:rPr lang="en-US" sz="2800" dirty="0"/>
              <a:t>30 April </a:t>
            </a:r>
            <a:r>
              <a:rPr lang="en-US" sz="2800" dirty="0" smtClean="0"/>
              <a:t>2011</a:t>
            </a:r>
            <a:r>
              <a:rPr lang="en-US" sz="2800" dirty="0"/>
              <a:t>. Directive 2004/24/EC amends Directive 2001/83/EC for </a:t>
            </a:r>
            <a:r>
              <a:rPr lang="en-US" sz="2800" dirty="0" smtClean="0"/>
              <a:t>regulating </a:t>
            </a:r>
            <a:r>
              <a:rPr lang="en-US" sz="2800" dirty="0"/>
              <a:t>traditional herbal medicinal products</a:t>
            </a:r>
            <a:r>
              <a:rPr lang="en-US" sz="2800" dirty="0" smtClean="0"/>
              <a:t>.</a:t>
            </a:r>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740352" y="5805264"/>
            <a:ext cx="1403648" cy="1052736"/>
          </a:xfrm>
          <a:prstGeom prst="rect">
            <a:avLst/>
          </a:prstGeom>
        </p:spPr>
      </p:pic>
    </p:spTree>
    <p:extLst>
      <p:ext uri="{BB962C8B-B14F-4D97-AF65-F5344CB8AC3E}">
        <p14:creationId xmlns="" xmlns:p14="http://schemas.microsoft.com/office/powerpoint/2010/main" val="32839773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spcBef>
                <a:spcPct val="20000"/>
              </a:spcBef>
            </a:pPr>
            <a:r>
              <a:rPr lang="en-GB" sz="3200" dirty="0" smtClean="0">
                <a:solidFill>
                  <a:prstClr val="black"/>
                </a:solidFill>
                <a:ea typeface="+mn-ea"/>
                <a:cs typeface="+mn-cs"/>
              </a:rPr>
              <a:t>		</a:t>
            </a:r>
            <a:br>
              <a:rPr lang="en-GB" sz="3200" dirty="0" smtClean="0">
                <a:solidFill>
                  <a:prstClr val="black"/>
                </a:solidFill>
                <a:ea typeface="+mn-ea"/>
                <a:cs typeface="+mn-cs"/>
              </a:rPr>
            </a:br>
            <a:r>
              <a:rPr lang="en-GB" sz="3600" b="1" dirty="0" smtClean="0">
                <a:solidFill>
                  <a:prstClr val="black"/>
                </a:solidFill>
                <a:ea typeface="+mn-ea"/>
                <a:cs typeface="+mn-cs"/>
              </a:rPr>
              <a:t>European </a:t>
            </a:r>
            <a:r>
              <a:rPr lang="en-GB" sz="3600" b="1" dirty="0">
                <a:solidFill>
                  <a:prstClr val="black"/>
                </a:solidFill>
                <a:ea typeface="+mn-ea"/>
                <a:cs typeface="+mn-cs"/>
              </a:rPr>
              <a:t>Traditional Herbal Medicinal </a:t>
            </a:r>
            <a:r>
              <a:rPr lang="en-GB" sz="3600" b="1" dirty="0" smtClean="0">
                <a:solidFill>
                  <a:prstClr val="black"/>
                </a:solidFill>
                <a:ea typeface="+mn-ea"/>
                <a:cs typeface="+mn-cs"/>
              </a:rPr>
              <a:t>Products </a:t>
            </a:r>
            <a:r>
              <a:rPr lang="en-GB" sz="3600" b="1" dirty="0">
                <a:solidFill>
                  <a:prstClr val="black"/>
                </a:solidFill>
                <a:ea typeface="+mn-ea"/>
                <a:cs typeface="+mn-cs"/>
              </a:rPr>
              <a:t>Directive (THMPD) 2004/24/EC</a:t>
            </a:r>
            <a:br>
              <a:rPr lang="en-GB" sz="3600" b="1" dirty="0">
                <a:solidFill>
                  <a:prstClr val="black"/>
                </a:solidFill>
                <a:ea typeface="+mn-ea"/>
                <a:cs typeface="+mn-cs"/>
              </a:rPr>
            </a:br>
            <a:endParaRPr lang="en-GB" sz="3600" b="1" dirty="0">
              <a:solidFill>
                <a:prstClr val="black"/>
              </a:solidFill>
              <a:ea typeface="+mn-ea"/>
              <a:cs typeface="+mn-cs"/>
            </a:endParaRPr>
          </a:p>
        </p:txBody>
      </p:sp>
      <p:sp>
        <p:nvSpPr>
          <p:cNvPr id="3" name="Content Placeholder 2"/>
          <p:cNvSpPr>
            <a:spLocks noGrp="1"/>
          </p:cNvSpPr>
          <p:nvPr>
            <p:ph idx="1"/>
          </p:nvPr>
        </p:nvSpPr>
        <p:spPr/>
        <p:txBody>
          <a:bodyPr>
            <a:noAutofit/>
          </a:bodyPr>
          <a:lstStyle/>
          <a:p>
            <a:pPr>
              <a:buFont typeface="Wingdings" pitchFamily="2" charset="2"/>
              <a:buChar char="Ø"/>
            </a:pPr>
            <a:endParaRPr lang="en-US" sz="2400" dirty="0" smtClean="0"/>
          </a:p>
          <a:p>
            <a:pPr>
              <a:buFont typeface="Wingdings" pitchFamily="2" charset="2"/>
              <a:buChar char="Ø"/>
            </a:pPr>
            <a:r>
              <a:rPr lang="en-US" sz="2800" dirty="0" smtClean="0"/>
              <a:t>The </a:t>
            </a:r>
            <a:r>
              <a:rPr lang="en-US" sz="2800" dirty="0"/>
              <a:t>Directive established a regulatory approval process for herbal medicines in the European Union (</a:t>
            </a:r>
            <a:r>
              <a:rPr lang="en-US" sz="2800" dirty="0" smtClean="0"/>
              <a:t>EU) requiring each Member </a:t>
            </a:r>
            <a:r>
              <a:rPr lang="en-US" sz="2800" dirty="0"/>
              <a:t>State to set up traditional herbal registration scheme for manufactured traditional herbal medicines that were suitable for use without medical supervision. </a:t>
            </a:r>
            <a:endParaRPr lang="en-US" sz="2800" dirty="0" smtClean="0"/>
          </a:p>
          <a:p>
            <a:pPr marL="0" indent="0">
              <a:buNone/>
            </a:pPr>
            <a:endParaRPr lang="en-US" sz="2800" dirty="0" smtClean="0"/>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836361" y="5877272"/>
            <a:ext cx="1307637" cy="980728"/>
          </a:xfrm>
          <a:prstGeom prst="rect">
            <a:avLst/>
          </a:prstGeom>
        </p:spPr>
      </p:pic>
    </p:spTree>
    <p:extLst>
      <p:ext uri="{BB962C8B-B14F-4D97-AF65-F5344CB8AC3E}">
        <p14:creationId xmlns="" xmlns:p14="http://schemas.microsoft.com/office/powerpoint/2010/main" val="13598838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spcBef>
                <a:spcPct val="20000"/>
              </a:spcBef>
            </a:pPr>
            <a:r>
              <a:rPr lang="en-GB" sz="3200" dirty="0" smtClean="0">
                <a:solidFill>
                  <a:prstClr val="black"/>
                </a:solidFill>
                <a:ea typeface="+mn-ea"/>
                <a:cs typeface="+mn-cs"/>
              </a:rPr>
              <a:t>		</a:t>
            </a:r>
            <a:br>
              <a:rPr lang="en-GB" sz="3200" dirty="0" smtClean="0">
                <a:solidFill>
                  <a:prstClr val="black"/>
                </a:solidFill>
                <a:ea typeface="+mn-ea"/>
                <a:cs typeface="+mn-cs"/>
              </a:rPr>
            </a:br>
            <a:r>
              <a:rPr lang="en-GB" sz="3600" b="1" dirty="0" smtClean="0">
                <a:solidFill>
                  <a:prstClr val="black"/>
                </a:solidFill>
                <a:ea typeface="+mn-ea"/>
                <a:cs typeface="+mn-cs"/>
              </a:rPr>
              <a:t>European </a:t>
            </a:r>
            <a:r>
              <a:rPr lang="en-GB" sz="3600" b="1" dirty="0">
                <a:solidFill>
                  <a:prstClr val="black"/>
                </a:solidFill>
                <a:ea typeface="+mn-ea"/>
                <a:cs typeface="+mn-cs"/>
              </a:rPr>
              <a:t>Traditional Herbal Medicinal </a:t>
            </a:r>
            <a:r>
              <a:rPr lang="en-GB" sz="3600" b="1" dirty="0" smtClean="0">
                <a:solidFill>
                  <a:prstClr val="black"/>
                </a:solidFill>
                <a:ea typeface="+mn-ea"/>
                <a:cs typeface="+mn-cs"/>
              </a:rPr>
              <a:t>Products </a:t>
            </a:r>
            <a:r>
              <a:rPr lang="en-GB" sz="3600" b="1" dirty="0">
                <a:solidFill>
                  <a:prstClr val="black"/>
                </a:solidFill>
                <a:ea typeface="+mn-ea"/>
                <a:cs typeface="+mn-cs"/>
              </a:rPr>
              <a:t>Directive (THMPD) 2004/24/EC</a:t>
            </a:r>
            <a:br>
              <a:rPr lang="en-GB" sz="3600" b="1" dirty="0">
                <a:solidFill>
                  <a:prstClr val="black"/>
                </a:solidFill>
                <a:ea typeface="+mn-ea"/>
                <a:cs typeface="+mn-cs"/>
              </a:rPr>
            </a:br>
            <a:endParaRPr lang="en-GB" sz="3600" b="1" dirty="0">
              <a:solidFill>
                <a:prstClr val="black"/>
              </a:solidFill>
              <a:ea typeface="+mn-ea"/>
              <a:cs typeface="+mn-cs"/>
            </a:endParaRPr>
          </a:p>
        </p:txBody>
      </p:sp>
      <p:sp>
        <p:nvSpPr>
          <p:cNvPr id="3" name="Content Placeholder 2"/>
          <p:cNvSpPr>
            <a:spLocks noGrp="1"/>
          </p:cNvSpPr>
          <p:nvPr>
            <p:ph idx="1"/>
          </p:nvPr>
        </p:nvSpPr>
        <p:spPr/>
        <p:txBody>
          <a:bodyPr>
            <a:noAutofit/>
          </a:bodyPr>
          <a:lstStyle/>
          <a:p>
            <a:pPr marL="0" indent="0">
              <a:buNone/>
            </a:pPr>
            <a:endParaRPr lang="en-US" sz="2400" dirty="0" smtClean="0"/>
          </a:p>
          <a:p>
            <a:pPr>
              <a:buFont typeface="Wingdings" pitchFamily="2" charset="2"/>
              <a:buChar char="Ø"/>
            </a:pPr>
            <a:r>
              <a:rPr lang="en-US" sz="2800" dirty="0" smtClean="0"/>
              <a:t>Companies were no </a:t>
            </a:r>
            <a:r>
              <a:rPr lang="en-US" sz="2800" dirty="0"/>
              <a:t>longer permitted to sell manufactured unlicensed herbal medicines unless they had an appropriate </a:t>
            </a:r>
            <a:r>
              <a:rPr lang="en-US" sz="2800" dirty="0" smtClean="0"/>
              <a:t>PL; </a:t>
            </a:r>
            <a:r>
              <a:rPr lang="en-US" sz="2800" dirty="0"/>
              <a:t>either as a full MA based on the safety, quality and efficacy of the product or a Traditional Herbal </a:t>
            </a:r>
            <a:r>
              <a:rPr lang="en-US" sz="2800" dirty="0" smtClean="0"/>
              <a:t>Registration (THR</a:t>
            </a:r>
            <a:r>
              <a:rPr lang="en-US" sz="2800" dirty="0"/>
              <a:t>) based on the safety, quality and evidence of traditional use of the product throughout a period of 30 years of which at least 15 years must have been within the European Union. </a:t>
            </a:r>
            <a:endParaRPr lang="en-US" sz="2800" dirty="0" smtClean="0"/>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740352" y="5805264"/>
            <a:ext cx="1403648" cy="1052736"/>
          </a:xfrm>
          <a:prstGeom prst="rect">
            <a:avLst/>
          </a:prstGeom>
        </p:spPr>
      </p:pic>
    </p:spTree>
    <p:extLst>
      <p:ext uri="{BB962C8B-B14F-4D97-AF65-F5344CB8AC3E}">
        <p14:creationId xmlns="" xmlns:p14="http://schemas.microsoft.com/office/powerpoint/2010/main" val="30473215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spcBef>
                <a:spcPct val="20000"/>
              </a:spcBef>
            </a:pPr>
            <a:r>
              <a:rPr lang="en-GB" sz="3200" dirty="0" smtClean="0">
                <a:solidFill>
                  <a:prstClr val="black"/>
                </a:solidFill>
                <a:ea typeface="+mn-ea"/>
                <a:cs typeface="+mn-cs"/>
              </a:rPr>
              <a:t>		</a:t>
            </a:r>
            <a:br>
              <a:rPr lang="en-GB" sz="3200" dirty="0" smtClean="0">
                <a:solidFill>
                  <a:prstClr val="black"/>
                </a:solidFill>
                <a:ea typeface="+mn-ea"/>
                <a:cs typeface="+mn-cs"/>
              </a:rPr>
            </a:br>
            <a:r>
              <a:rPr lang="en-GB" sz="3600" b="1" dirty="0" smtClean="0">
                <a:solidFill>
                  <a:prstClr val="black"/>
                </a:solidFill>
                <a:ea typeface="+mn-ea"/>
                <a:cs typeface="+mn-cs"/>
              </a:rPr>
              <a:t>European </a:t>
            </a:r>
            <a:r>
              <a:rPr lang="en-GB" sz="3600" b="1" dirty="0">
                <a:solidFill>
                  <a:prstClr val="black"/>
                </a:solidFill>
                <a:ea typeface="+mn-ea"/>
                <a:cs typeface="+mn-cs"/>
              </a:rPr>
              <a:t>Traditional Herbal Medicinal </a:t>
            </a:r>
            <a:r>
              <a:rPr lang="en-GB" sz="3600" b="1" dirty="0" smtClean="0">
                <a:solidFill>
                  <a:prstClr val="black"/>
                </a:solidFill>
                <a:ea typeface="+mn-ea"/>
                <a:cs typeface="+mn-cs"/>
              </a:rPr>
              <a:t>Products </a:t>
            </a:r>
            <a:r>
              <a:rPr lang="en-GB" sz="3600" b="1" dirty="0">
                <a:solidFill>
                  <a:prstClr val="black"/>
                </a:solidFill>
                <a:ea typeface="+mn-ea"/>
                <a:cs typeface="+mn-cs"/>
              </a:rPr>
              <a:t>Directive (THMPD) 2004/24/EC</a:t>
            </a:r>
            <a:br>
              <a:rPr lang="en-GB" sz="3600" b="1" dirty="0">
                <a:solidFill>
                  <a:prstClr val="black"/>
                </a:solidFill>
                <a:ea typeface="+mn-ea"/>
                <a:cs typeface="+mn-cs"/>
              </a:rPr>
            </a:br>
            <a:endParaRPr lang="en-GB" sz="3600" b="1" dirty="0">
              <a:solidFill>
                <a:prstClr val="black"/>
              </a:solidFill>
              <a:ea typeface="+mn-ea"/>
              <a:cs typeface="+mn-cs"/>
            </a:endParaRPr>
          </a:p>
        </p:txBody>
      </p:sp>
      <p:sp>
        <p:nvSpPr>
          <p:cNvPr id="3" name="Content Placeholder 2"/>
          <p:cNvSpPr>
            <a:spLocks noGrp="1"/>
          </p:cNvSpPr>
          <p:nvPr>
            <p:ph idx="1"/>
          </p:nvPr>
        </p:nvSpPr>
        <p:spPr>
          <a:xfrm>
            <a:off x="395536" y="1628800"/>
            <a:ext cx="8229600" cy="4525963"/>
          </a:xfrm>
        </p:spPr>
        <p:txBody>
          <a:bodyPr>
            <a:normAutofit fontScale="92500" lnSpcReduction="20000"/>
          </a:bodyPr>
          <a:lstStyle/>
          <a:p>
            <a:pPr>
              <a:buFont typeface="Wingdings" pitchFamily="2" charset="2"/>
              <a:buChar char="Ø"/>
            </a:pPr>
            <a:r>
              <a:rPr lang="en-US" sz="2800" dirty="0" smtClean="0"/>
              <a:t>THMPD </a:t>
            </a:r>
            <a:r>
              <a:rPr lang="en-US" sz="2800" dirty="0"/>
              <a:t>was adopted in acknowledgment of the fact that companies could not provide evidence, in particular, for efficacy to meet the full requirements of </a:t>
            </a:r>
            <a:r>
              <a:rPr lang="en-US" sz="2800" dirty="0" smtClean="0"/>
              <a:t>a</a:t>
            </a:r>
            <a:r>
              <a:rPr lang="en-US" sz="2800" dirty="0"/>
              <a:t> </a:t>
            </a:r>
            <a:r>
              <a:rPr lang="en-US" sz="2800" dirty="0" smtClean="0"/>
              <a:t>MA.</a:t>
            </a:r>
          </a:p>
          <a:p>
            <a:pPr>
              <a:buFont typeface="Wingdings" pitchFamily="2" charset="2"/>
              <a:buChar char="Ø"/>
            </a:pPr>
            <a:endParaRPr lang="en-US" sz="2800" dirty="0" smtClean="0"/>
          </a:p>
          <a:p>
            <a:pPr>
              <a:buFont typeface="Wingdings" pitchFamily="2" charset="2"/>
              <a:buChar char="Ø"/>
            </a:pPr>
            <a:r>
              <a:rPr lang="en-US" sz="2800" dirty="0" smtClean="0"/>
              <a:t>The </a:t>
            </a:r>
            <a:r>
              <a:rPr lang="en-US" sz="2800" dirty="0"/>
              <a:t>MHRA </a:t>
            </a:r>
            <a:r>
              <a:rPr lang="en-US" sz="2800" dirty="0" smtClean="0"/>
              <a:t>permitted companies to </a:t>
            </a:r>
            <a:r>
              <a:rPr lang="en-US" sz="2800" dirty="0"/>
              <a:t>make transfer of PLs with traditional </a:t>
            </a:r>
            <a:r>
              <a:rPr lang="en-US" sz="2800" dirty="0" smtClean="0"/>
              <a:t>indications to </a:t>
            </a:r>
            <a:r>
              <a:rPr lang="en-US" sz="2800" dirty="0"/>
              <a:t>traditional herbal </a:t>
            </a:r>
            <a:r>
              <a:rPr lang="en-US" sz="2800" dirty="0" smtClean="0"/>
              <a:t>registration (THR) status.</a:t>
            </a:r>
          </a:p>
          <a:p>
            <a:pPr>
              <a:buFont typeface="Wingdings" pitchFamily="2" charset="2"/>
              <a:buChar char="Ø"/>
            </a:pPr>
            <a:endParaRPr lang="en-US" sz="2800" dirty="0" smtClean="0"/>
          </a:p>
          <a:p>
            <a:pPr>
              <a:buFont typeface="Wingdings" pitchFamily="2" charset="2"/>
              <a:buChar char="Ø"/>
            </a:pPr>
            <a:r>
              <a:rPr lang="en-US" sz="2800" dirty="0"/>
              <a:t>Companies </a:t>
            </a:r>
            <a:r>
              <a:rPr lang="en-US" sz="2800" dirty="0" smtClean="0"/>
              <a:t>submitted, </a:t>
            </a:r>
            <a:r>
              <a:rPr lang="en-US" sz="2800" dirty="0"/>
              <a:t>to the </a:t>
            </a:r>
            <a:r>
              <a:rPr lang="en-US" sz="2800" dirty="0" smtClean="0"/>
              <a:t>MHRA, simplified </a:t>
            </a:r>
            <a:r>
              <a:rPr lang="en-US" sz="2800" dirty="0"/>
              <a:t>THR applications </a:t>
            </a:r>
            <a:r>
              <a:rPr lang="en-US" sz="2800" dirty="0" smtClean="0"/>
              <a:t>with updated Module 1 of the Common Technical Document (CTD) dossier including Summary of Product Characteristics (SPC), </a:t>
            </a:r>
            <a:r>
              <a:rPr lang="en-GB" sz="2800" dirty="0" smtClean="0"/>
              <a:t>labelling</a:t>
            </a:r>
            <a:r>
              <a:rPr lang="en-US" sz="2800" dirty="0" smtClean="0"/>
              <a:t> &amp; leaflet.</a:t>
            </a:r>
            <a:endParaRPr lang="en-US" sz="2800" dirty="0"/>
          </a:p>
          <a:p>
            <a:pPr>
              <a:buFont typeface="Wingdings" pitchFamily="2" charset="2"/>
              <a:buChar char="Ø"/>
            </a:pPr>
            <a:endParaRPr lang="en-US" sz="2800" dirty="0" smtClean="0"/>
          </a:p>
        </p:txBody>
      </p:sp>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836361" y="5877272"/>
            <a:ext cx="1307637" cy="980728"/>
          </a:xfrm>
          <a:prstGeom prst="rect">
            <a:avLst/>
          </a:prstGeom>
        </p:spPr>
      </p:pic>
    </p:spTree>
    <p:extLst>
      <p:ext uri="{BB962C8B-B14F-4D97-AF65-F5344CB8AC3E}">
        <p14:creationId xmlns="" xmlns:p14="http://schemas.microsoft.com/office/powerpoint/2010/main" val="2330417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85750"/>
            <a:ext cx="8229600" cy="1143000"/>
          </a:xfrm>
        </p:spPr>
        <p:txBody>
          <a:bodyPr/>
          <a:lstStyle/>
          <a:p>
            <a:pPr>
              <a:defRPr/>
            </a:pPr>
            <a:r>
              <a:rPr lang="en-US" sz="3600" b="1" dirty="0" smtClean="0">
                <a:solidFill>
                  <a:srgbClr val="FF6600"/>
                </a:solidFill>
                <a:effectLst>
                  <a:outerShdw blurRad="38100" dist="38100" dir="2700000" algn="tl">
                    <a:srgbClr val="000000">
                      <a:alpha val="43137"/>
                    </a:srgbClr>
                  </a:outerShdw>
                </a:effectLst>
                <a:latin typeface="Baskerville Old Face" pitchFamily="18" charset="0"/>
                <a:ea typeface="+mj-ea"/>
              </a:rPr>
              <a:t>About OMICS Group Conferences</a:t>
            </a:r>
          </a:p>
        </p:txBody>
      </p:sp>
      <p:sp>
        <p:nvSpPr>
          <p:cNvPr id="5" name="Content Placeholder 2"/>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buFont typeface="Arial" charset="0"/>
              <a:buNone/>
              <a:defRPr/>
            </a:pPr>
            <a:r>
              <a:rPr lang="en-US" sz="2000" dirty="0" smtClean="0">
                <a:latin typeface="+mj-lt"/>
                <a:ea typeface="+mn-ea"/>
              </a:rPr>
              <a:t>       OMICS Group International is a pioneer and leading science event organizer, which publishes around 400 open access journals and conducts over 300 Medical, Clinical, Engineering, Life Sciences, </a:t>
            </a:r>
            <a:r>
              <a:rPr lang="en-US" sz="2000" dirty="0" err="1" smtClean="0">
                <a:latin typeface="+mj-lt"/>
                <a:ea typeface="+mn-ea"/>
              </a:rPr>
              <a:t>Phrama</a:t>
            </a:r>
            <a:r>
              <a:rPr lang="en-US" sz="2000" dirty="0" smtClean="0">
                <a:latin typeface="+mj-lt"/>
                <a:ea typeface="+mn-ea"/>
              </a:rPr>
              <a:t> scientific conferences all over the globe annually with the support of more than  1000 scientific associations and 30,000 editorial board members and 3.5 </a:t>
            </a:r>
            <a:r>
              <a:rPr lang="en-US" sz="2000" dirty="0" err="1" smtClean="0">
                <a:latin typeface="+mj-lt"/>
                <a:ea typeface="+mn-ea"/>
              </a:rPr>
              <a:t>millionfollowers</a:t>
            </a:r>
            <a:r>
              <a:rPr lang="en-US" sz="2000" dirty="0" smtClean="0">
                <a:latin typeface="+mj-lt"/>
                <a:ea typeface="+mn-ea"/>
              </a:rPr>
              <a:t> to its credit.</a:t>
            </a:r>
            <a:br>
              <a:rPr lang="en-US" sz="2000" dirty="0" smtClean="0">
                <a:latin typeface="+mj-lt"/>
                <a:ea typeface="+mn-ea"/>
              </a:rPr>
            </a:br>
            <a:endParaRPr lang="en-US" sz="2000" dirty="0" smtClean="0">
              <a:latin typeface="+mj-lt"/>
              <a:ea typeface="+mn-ea"/>
            </a:endParaRPr>
          </a:p>
          <a:p>
            <a:pPr algn="just">
              <a:buFont typeface="Arial" charset="0"/>
              <a:buNone/>
              <a:defRPr/>
            </a:pPr>
            <a:r>
              <a:rPr lang="en-US" sz="2000" dirty="0" smtClean="0">
                <a:latin typeface="+mj-lt"/>
                <a:ea typeface="+mn-ea"/>
              </a:rPr>
              <a:t>    OMICS Group has organized 500 conferences, workshops and national symposiums across the major cities including San Francisco, Las Vegas, San Antonio, Omaha, Orlando, Raleigh, Santa Clara, Chicago, Philadelphia, Baltimore, United Kingdom, Valencia, Dubai, Beijing, Hyderabad, </a:t>
            </a:r>
            <a:r>
              <a:rPr lang="en-US" sz="2000" dirty="0" err="1" smtClean="0">
                <a:latin typeface="+mj-lt"/>
                <a:ea typeface="+mn-ea"/>
              </a:rPr>
              <a:t>Bengaluru</a:t>
            </a:r>
            <a:r>
              <a:rPr lang="en-US" sz="2000" dirty="0" smtClean="0">
                <a:latin typeface="+mj-lt"/>
                <a:ea typeface="+mn-ea"/>
              </a:rPr>
              <a:t> and Mumbai.</a:t>
            </a:r>
          </a:p>
          <a:p>
            <a:pPr>
              <a:defRPr/>
            </a:pPr>
            <a:endParaRPr lang="en-US" dirty="0">
              <a:ea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spcBef>
                <a:spcPct val="20000"/>
              </a:spcBef>
            </a:pPr>
            <a:r>
              <a:rPr lang="en-GB" sz="3200" dirty="0" smtClean="0">
                <a:solidFill>
                  <a:prstClr val="black"/>
                </a:solidFill>
                <a:ea typeface="+mn-ea"/>
                <a:cs typeface="+mn-cs"/>
              </a:rPr>
              <a:t>		</a:t>
            </a:r>
            <a:br>
              <a:rPr lang="en-GB" sz="3200" dirty="0" smtClean="0">
                <a:solidFill>
                  <a:prstClr val="black"/>
                </a:solidFill>
                <a:ea typeface="+mn-ea"/>
                <a:cs typeface="+mn-cs"/>
              </a:rPr>
            </a:br>
            <a:r>
              <a:rPr lang="en-GB" sz="3600" b="1" dirty="0" smtClean="0">
                <a:solidFill>
                  <a:prstClr val="black"/>
                </a:solidFill>
                <a:ea typeface="+mn-ea"/>
                <a:cs typeface="+mn-cs"/>
              </a:rPr>
              <a:t>European </a:t>
            </a:r>
            <a:r>
              <a:rPr lang="en-GB" sz="3600" b="1" dirty="0">
                <a:solidFill>
                  <a:prstClr val="black"/>
                </a:solidFill>
                <a:ea typeface="+mn-ea"/>
                <a:cs typeface="+mn-cs"/>
              </a:rPr>
              <a:t>Traditional Herbal Medicinal </a:t>
            </a:r>
            <a:r>
              <a:rPr lang="en-GB" sz="3600" b="1" dirty="0" smtClean="0">
                <a:solidFill>
                  <a:prstClr val="black"/>
                </a:solidFill>
                <a:ea typeface="+mn-ea"/>
                <a:cs typeface="+mn-cs"/>
              </a:rPr>
              <a:t>Products </a:t>
            </a:r>
            <a:r>
              <a:rPr lang="en-GB" sz="3600" b="1" dirty="0">
                <a:solidFill>
                  <a:prstClr val="black"/>
                </a:solidFill>
                <a:ea typeface="+mn-ea"/>
                <a:cs typeface="+mn-cs"/>
              </a:rPr>
              <a:t>Directive (THMPD) 2004/24/EC</a:t>
            </a:r>
            <a:br>
              <a:rPr lang="en-GB" sz="3600" b="1" dirty="0">
                <a:solidFill>
                  <a:prstClr val="black"/>
                </a:solidFill>
                <a:ea typeface="+mn-ea"/>
                <a:cs typeface="+mn-cs"/>
              </a:rPr>
            </a:br>
            <a:endParaRPr lang="en-GB" sz="3600" b="1" dirty="0">
              <a:solidFill>
                <a:prstClr val="black"/>
              </a:solidFill>
              <a:ea typeface="+mn-ea"/>
              <a:cs typeface="+mn-cs"/>
            </a:endParaRPr>
          </a:p>
        </p:txBody>
      </p:sp>
      <p:sp>
        <p:nvSpPr>
          <p:cNvPr id="3" name="Content Placeholder 2"/>
          <p:cNvSpPr>
            <a:spLocks noGrp="1"/>
          </p:cNvSpPr>
          <p:nvPr>
            <p:ph idx="1"/>
          </p:nvPr>
        </p:nvSpPr>
        <p:spPr/>
        <p:txBody>
          <a:bodyPr>
            <a:noAutofit/>
          </a:bodyPr>
          <a:lstStyle/>
          <a:p>
            <a:pPr>
              <a:buFont typeface="Wingdings" pitchFamily="2" charset="2"/>
              <a:buChar char="Ø"/>
            </a:pPr>
            <a:r>
              <a:rPr lang="en-US" sz="2800" dirty="0" smtClean="0"/>
              <a:t>Flexibility </a:t>
            </a:r>
            <a:r>
              <a:rPr lang="en-US" sz="2800" dirty="0"/>
              <a:t>within Directive 2004/24/EC </a:t>
            </a:r>
            <a:r>
              <a:rPr lang="en-US" sz="2800" dirty="0" smtClean="0"/>
              <a:t>permitted companies to make amendments </a:t>
            </a:r>
            <a:r>
              <a:rPr lang="en-US" sz="2800" dirty="0"/>
              <a:t>to the product as part of the process of transfer to THR. </a:t>
            </a:r>
            <a:endParaRPr lang="en-US" sz="2800" dirty="0" smtClean="0"/>
          </a:p>
          <a:p>
            <a:pPr>
              <a:buFont typeface="Wingdings" pitchFamily="2" charset="2"/>
              <a:buChar char="Ø"/>
            </a:pPr>
            <a:r>
              <a:rPr lang="en-US" sz="2800" dirty="0" smtClean="0"/>
              <a:t>Examples </a:t>
            </a:r>
            <a:r>
              <a:rPr lang="en-US" sz="2800" dirty="0"/>
              <a:t>of </a:t>
            </a:r>
            <a:r>
              <a:rPr lang="en-US" sz="2800" dirty="0" smtClean="0"/>
              <a:t>amendments included: </a:t>
            </a:r>
          </a:p>
          <a:p>
            <a:pPr>
              <a:buFont typeface="Wingdings" pitchFamily="2" charset="2"/>
              <a:buChar char="§"/>
            </a:pPr>
            <a:r>
              <a:rPr lang="en-US" sz="2800" dirty="0" smtClean="0"/>
              <a:t>clarifying </a:t>
            </a:r>
            <a:r>
              <a:rPr lang="en-US" sz="2800" dirty="0"/>
              <a:t>indications in a way that is </a:t>
            </a:r>
            <a:r>
              <a:rPr lang="en-US" sz="2800" dirty="0" smtClean="0"/>
              <a:t>more </a:t>
            </a:r>
            <a:r>
              <a:rPr lang="en-US" sz="2800" dirty="0"/>
              <a:t>meaningful to the </a:t>
            </a:r>
            <a:r>
              <a:rPr lang="en-US" sz="2800" dirty="0" smtClean="0"/>
              <a:t>consumer</a:t>
            </a:r>
          </a:p>
          <a:p>
            <a:pPr>
              <a:buFont typeface="Wingdings" pitchFamily="2" charset="2"/>
              <a:buChar char="§"/>
            </a:pPr>
            <a:r>
              <a:rPr lang="en-US" sz="2800" dirty="0" smtClean="0"/>
              <a:t>simplifying the product </a:t>
            </a:r>
            <a:r>
              <a:rPr lang="en-US" sz="2800" dirty="0"/>
              <a:t>formulation </a:t>
            </a:r>
            <a:r>
              <a:rPr lang="en-US" sz="2800" dirty="0" smtClean="0"/>
              <a:t>and the quality </a:t>
            </a:r>
            <a:r>
              <a:rPr lang="en-US" sz="2800" dirty="0"/>
              <a:t>controls, for example by removing non essential </a:t>
            </a:r>
            <a:r>
              <a:rPr lang="en-US" sz="2800" dirty="0" smtClean="0"/>
              <a:t>ingredients.</a:t>
            </a:r>
          </a:p>
        </p:txBody>
      </p:sp>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40352" y="5805264"/>
            <a:ext cx="1403648" cy="1052736"/>
          </a:xfrm>
          <a:prstGeom prst="rect">
            <a:avLst/>
          </a:prstGeom>
        </p:spPr>
      </p:pic>
    </p:spTree>
    <p:extLst>
      <p:ext uri="{BB962C8B-B14F-4D97-AF65-F5344CB8AC3E}">
        <p14:creationId xmlns="" xmlns:p14="http://schemas.microsoft.com/office/powerpoint/2010/main" val="29443082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spcBef>
                <a:spcPct val="20000"/>
              </a:spcBef>
            </a:pPr>
            <a:r>
              <a:rPr lang="en-GB" sz="3200" dirty="0" smtClean="0">
                <a:solidFill>
                  <a:prstClr val="black"/>
                </a:solidFill>
                <a:ea typeface="+mn-ea"/>
                <a:cs typeface="+mn-cs"/>
              </a:rPr>
              <a:t>		</a:t>
            </a:r>
            <a:br>
              <a:rPr lang="en-GB" sz="3200" dirty="0" smtClean="0">
                <a:solidFill>
                  <a:prstClr val="black"/>
                </a:solidFill>
                <a:ea typeface="+mn-ea"/>
                <a:cs typeface="+mn-cs"/>
              </a:rPr>
            </a:br>
            <a:r>
              <a:rPr lang="en-GB" sz="3600" b="1" dirty="0" smtClean="0">
                <a:solidFill>
                  <a:prstClr val="black"/>
                </a:solidFill>
                <a:ea typeface="+mn-ea"/>
                <a:cs typeface="+mn-cs"/>
              </a:rPr>
              <a:t>European </a:t>
            </a:r>
            <a:r>
              <a:rPr lang="en-GB" sz="3600" b="1" dirty="0">
                <a:solidFill>
                  <a:prstClr val="black"/>
                </a:solidFill>
                <a:ea typeface="+mn-ea"/>
                <a:cs typeface="+mn-cs"/>
              </a:rPr>
              <a:t>Traditional Herbal Medicinal </a:t>
            </a:r>
            <a:r>
              <a:rPr lang="en-GB" sz="3600" b="1" dirty="0" smtClean="0">
                <a:solidFill>
                  <a:prstClr val="black"/>
                </a:solidFill>
                <a:ea typeface="+mn-ea"/>
                <a:cs typeface="+mn-cs"/>
              </a:rPr>
              <a:t>Products </a:t>
            </a:r>
            <a:r>
              <a:rPr lang="en-GB" sz="3600" b="1" dirty="0">
                <a:solidFill>
                  <a:prstClr val="black"/>
                </a:solidFill>
                <a:ea typeface="+mn-ea"/>
                <a:cs typeface="+mn-cs"/>
              </a:rPr>
              <a:t>Directive (THMPD) 2004/24/EC</a:t>
            </a:r>
            <a:br>
              <a:rPr lang="en-GB" sz="3600" b="1" dirty="0">
                <a:solidFill>
                  <a:prstClr val="black"/>
                </a:solidFill>
                <a:ea typeface="+mn-ea"/>
                <a:cs typeface="+mn-cs"/>
              </a:rPr>
            </a:br>
            <a:endParaRPr lang="en-GB" sz="3600" b="1" dirty="0">
              <a:solidFill>
                <a:prstClr val="black"/>
              </a:solidFill>
              <a:ea typeface="+mn-ea"/>
              <a:cs typeface="+mn-cs"/>
            </a:endParaRPr>
          </a:p>
        </p:txBody>
      </p:sp>
      <p:sp>
        <p:nvSpPr>
          <p:cNvPr id="3" name="Content Placeholder 2"/>
          <p:cNvSpPr>
            <a:spLocks noGrp="1"/>
          </p:cNvSpPr>
          <p:nvPr>
            <p:ph idx="1"/>
          </p:nvPr>
        </p:nvSpPr>
        <p:spPr>
          <a:xfrm>
            <a:off x="467544" y="1836365"/>
            <a:ext cx="8229600" cy="4525963"/>
          </a:xfrm>
        </p:spPr>
        <p:txBody>
          <a:bodyPr>
            <a:normAutofit fontScale="77500" lnSpcReduction="20000"/>
          </a:bodyPr>
          <a:lstStyle/>
          <a:p>
            <a:pPr>
              <a:buFont typeface="Wingdings" pitchFamily="2" charset="2"/>
              <a:buChar char="Ø"/>
            </a:pPr>
            <a:r>
              <a:rPr lang="en-US" sz="3300" dirty="0" smtClean="0"/>
              <a:t>In </a:t>
            </a:r>
            <a:r>
              <a:rPr lang="en-US" sz="3300" dirty="0"/>
              <a:t>the UK, all transfers were completed in 2013. </a:t>
            </a:r>
          </a:p>
          <a:p>
            <a:pPr marL="0" indent="0">
              <a:buNone/>
            </a:pPr>
            <a:endParaRPr lang="en-US" sz="3300" dirty="0" smtClean="0"/>
          </a:p>
          <a:p>
            <a:pPr>
              <a:buFont typeface="Wingdings" pitchFamily="2" charset="2"/>
              <a:buChar char="Ø"/>
            </a:pPr>
            <a:r>
              <a:rPr lang="en-US" sz="3300" dirty="0" smtClean="0"/>
              <a:t>The </a:t>
            </a:r>
            <a:r>
              <a:rPr lang="en-US" sz="3300" dirty="0"/>
              <a:t>MHRA granted the THR transfer on </a:t>
            </a:r>
            <a:r>
              <a:rPr lang="en-US" sz="3300" dirty="0" smtClean="0"/>
              <a:t>the conditions:</a:t>
            </a:r>
          </a:p>
          <a:p>
            <a:pPr>
              <a:buFont typeface="Wingdings" pitchFamily="2" charset="2"/>
              <a:buChar char="ü"/>
            </a:pPr>
            <a:r>
              <a:rPr lang="en-US" sz="3300" dirty="0" smtClean="0"/>
              <a:t> At first </a:t>
            </a:r>
            <a:r>
              <a:rPr lang="en-US" sz="3300" dirty="0"/>
              <a:t>renewal (5 years from date of grant), a full </a:t>
            </a:r>
            <a:r>
              <a:rPr lang="en-US" sz="3300" dirty="0" smtClean="0"/>
              <a:t>CTD </a:t>
            </a:r>
            <a:r>
              <a:rPr lang="en-US" sz="3300" dirty="0"/>
              <a:t>Module 3 must be submitted to avoid cancellation of the THR</a:t>
            </a:r>
            <a:r>
              <a:rPr lang="en-US" sz="3300" dirty="0" smtClean="0"/>
              <a:t>.</a:t>
            </a:r>
          </a:p>
          <a:p>
            <a:pPr>
              <a:buFont typeface="Wingdings" pitchFamily="2" charset="2"/>
              <a:buChar char="ü"/>
            </a:pPr>
            <a:r>
              <a:rPr lang="en-US" sz="3300" dirty="0" err="1" smtClean="0"/>
              <a:t>Genotoxicty</a:t>
            </a:r>
            <a:r>
              <a:rPr lang="en-US" sz="3300" dirty="0" smtClean="0"/>
              <a:t> data made available at renewal date.</a:t>
            </a:r>
            <a:endParaRPr lang="en-US" sz="3300" dirty="0"/>
          </a:p>
          <a:p>
            <a:pPr>
              <a:buFont typeface="Wingdings" pitchFamily="2" charset="2"/>
              <a:buChar char="Ø"/>
            </a:pPr>
            <a:endParaRPr lang="en-US" sz="3300" dirty="0" smtClean="0"/>
          </a:p>
          <a:p>
            <a:pPr>
              <a:buFont typeface="Wingdings" pitchFamily="2" charset="2"/>
              <a:buChar char="Ø"/>
            </a:pPr>
            <a:r>
              <a:rPr lang="en-US" sz="3300" dirty="0" smtClean="0"/>
              <a:t>Since 2006, more than 300 THRs have been granted in the UK by the MHRA. Of these 300, more than 30 have been transfers. </a:t>
            </a:r>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836361" y="5877272"/>
            <a:ext cx="1307637" cy="980728"/>
          </a:xfrm>
          <a:prstGeom prst="rect">
            <a:avLst/>
          </a:prstGeom>
        </p:spPr>
      </p:pic>
    </p:spTree>
    <p:extLst>
      <p:ext uri="{BB962C8B-B14F-4D97-AF65-F5344CB8AC3E}">
        <p14:creationId xmlns="" xmlns:p14="http://schemas.microsoft.com/office/powerpoint/2010/main" val="4816053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Key Challenges for THR Holders</a:t>
            </a:r>
            <a:endParaRPr lang="en-GB" b="1" dirty="0"/>
          </a:p>
        </p:txBody>
      </p:sp>
      <p:sp>
        <p:nvSpPr>
          <p:cNvPr id="3" name="Content Placeholder 2"/>
          <p:cNvSpPr>
            <a:spLocks noGrp="1"/>
          </p:cNvSpPr>
          <p:nvPr>
            <p:ph idx="1"/>
          </p:nvPr>
        </p:nvSpPr>
        <p:spPr/>
        <p:txBody>
          <a:bodyPr>
            <a:normAutofit/>
          </a:bodyPr>
          <a:lstStyle/>
          <a:p>
            <a:pPr marL="0" indent="0">
              <a:buNone/>
            </a:pPr>
            <a:endParaRPr lang="en-GB" sz="2800" dirty="0" smtClean="0"/>
          </a:p>
          <a:p>
            <a:pPr marL="0" indent="0">
              <a:buNone/>
            </a:pPr>
            <a:r>
              <a:rPr lang="en-GB" sz="2800" dirty="0" smtClean="0"/>
              <a:t>Prior to transfer, many companies did the minimum testing on  their herbal products and had incomplete quality dossiers. </a:t>
            </a:r>
          </a:p>
          <a:p>
            <a:pPr marL="0" indent="0">
              <a:buNone/>
            </a:pPr>
            <a:r>
              <a:rPr lang="en-GB" sz="2800" dirty="0" smtClean="0"/>
              <a:t>To ensure compliance with regulations and therefore remain legal, herbal medicines companies are currently experiencing many challenges, particularly for their first renewal commitments.</a:t>
            </a:r>
          </a:p>
          <a:p>
            <a:pPr marL="0" indent="0">
              <a:buNone/>
            </a:pPr>
            <a:endParaRPr lang="en-GB" sz="2800" dirty="0" smtClean="0"/>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740352" y="5805264"/>
            <a:ext cx="1403648" cy="1052736"/>
          </a:xfrm>
          <a:prstGeom prst="rect">
            <a:avLst/>
          </a:prstGeom>
        </p:spPr>
      </p:pic>
    </p:spTree>
    <p:extLst>
      <p:ext uri="{BB962C8B-B14F-4D97-AF65-F5344CB8AC3E}">
        <p14:creationId xmlns="" xmlns:p14="http://schemas.microsoft.com/office/powerpoint/2010/main" val="16745337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prstClr val="black"/>
                </a:solidFill>
              </a:rPr>
              <a:t>Key Challenges for THR Holders</a:t>
            </a:r>
            <a:endParaRPr lang="en-GB" b="1" dirty="0"/>
          </a:p>
        </p:txBody>
      </p:sp>
      <p:sp>
        <p:nvSpPr>
          <p:cNvPr id="3" name="Content Placeholder 2"/>
          <p:cNvSpPr>
            <a:spLocks noGrp="1"/>
          </p:cNvSpPr>
          <p:nvPr>
            <p:ph idx="1"/>
          </p:nvPr>
        </p:nvSpPr>
        <p:spPr/>
        <p:txBody>
          <a:bodyPr>
            <a:normAutofit/>
          </a:bodyPr>
          <a:lstStyle/>
          <a:p>
            <a:pPr>
              <a:buFont typeface="Wingdings" pitchFamily="2" charset="2"/>
              <a:buChar char="Ø"/>
            </a:pPr>
            <a:r>
              <a:rPr lang="en-GB" sz="2800" dirty="0" smtClean="0"/>
              <a:t>THR </a:t>
            </a:r>
            <a:r>
              <a:rPr lang="en-GB" sz="2800" dirty="0"/>
              <a:t>transfer renewal commitments</a:t>
            </a:r>
            <a:r>
              <a:rPr lang="en-GB" sz="2800" dirty="0" smtClean="0"/>
              <a:t>:</a:t>
            </a:r>
          </a:p>
          <a:p>
            <a:pPr marL="0" indent="0">
              <a:buNone/>
            </a:pPr>
            <a:endParaRPr lang="en-US" sz="2800" dirty="0" smtClean="0"/>
          </a:p>
          <a:p>
            <a:pPr marL="0" indent="0">
              <a:buNone/>
            </a:pPr>
            <a:r>
              <a:rPr lang="en-US" sz="2800" dirty="0" smtClean="0"/>
              <a:t>Challenge:-</a:t>
            </a:r>
            <a:endParaRPr lang="en-US" sz="2800" dirty="0"/>
          </a:p>
          <a:p>
            <a:r>
              <a:rPr lang="en-US" sz="2800" dirty="0" smtClean="0"/>
              <a:t>Obtaining data for Good </a:t>
            </a:r>
            <a:r>
              <a:rPr lang="en-US" sz="2800" dirty="0"/>
              <a:t>Agricultural and Collection Practice for Starting Materials of Herbal Origin (GACP</a:t>
            </a:r>
            <a:r>
              <a:rPr lang="en-US" sz="2800" dirty="0" smtClean="0"/>
              <a:t>) </a:t>
            </a:r>
            <a:r>
              <a:rPr lang="en-US" sz="2800" dirty="0"/>
              <a:t>– geographical source and the conditions under which the herbal substance is obtained to ensure material of consistent quality.  </a:t>
            </a:r>
            <a:endParaRPr lang="en-GB" sz="2800" dirty="0" smtClean="0"/>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836361" y="5877272"/>
            <a:ext cx="1307637" cy="980728"/>
          </a:xfrm>
          <a:prstGeom prst="rect">
            <a:avLst/>
          </a:prstGeom>
        </p:spPr>
      </p:pic>
    </p:spTree>
    <p:extLst>
      <p:ext uri="{BB962C8B-B14F-4D97-AF65-F5344CB8AC3E}">
        <p14:creationId xmlns="" xmlns:p14="http://schemas.microsoft.com/office/powerpoint/2010/main" val="19017484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prstClr val="black"/>
                </a:solidFill>
              </a:rPr>
              <a:t>Key Challenges for THR Holders</a:t>
            </a:r>
            <a:endParaRPr lang="en-GB" b="1" dirty="0"/>
          </a:p>
        </p:txBody>
      </p:sp>
      <p:sp>
        <p:nvSpPr>
          <p:cNvPr id="3" name="Content Placeholder 2"/>
          <p:cNvSpPr>
            <a:spLocks noGrp="1"/>
          </p:cNvSpPr>
          <p:nvPr>
            <p:ph idx="1"/>
          </p:nvPr>
        </p:nvSpPr>
        <p:spPr>
          <a:xfrm>
            <a:off x="539552" y="1279301"/>
            <a:ext cx="8229600" cy="4525963"/>
          </a:xfrm>
        </p:spPr>
        <p:txBody>
          <a:bodyPr>
            <a:noAutofit/>
          </a:bodyPr>
          <a:lstStyle/>
          <a:p>
            <a:pPr>
              <a:buFont typeface="Wingdings" pitchFamily="2" charset="2"/>
              <a:buChar char="Ø"/>
            </a:pPr>
            <a:r>
              <a:rPr lang="en-GB" sz="2400" dirty="0" smtClean="0"/>
              <a:t>THR </a:t>
            </a:r>
            <a:r>
              <a:rPr lang="en-GB" sz="2400" dirty="0"/>
              <a:t>transfer renewal commitments</a:t>
            </a:r>
            <a:r>
              <a:rPr lang="en-GB" sz="2400" dirty="0" smtClean="0"/>
              <a:t>:</a:t>
            </a:r>
          </a:p>
          <a:p>
            <a:pPr marL="0" indent="0">
              <a:buNone/>
            </a:pPr>
            <a:r>
              <a:rPr lang="en-US" sz="2400" dirty="0" smtClean="0"/>
              <a:t>Challenges:-</a:t>
            </a:r>
            <a:endParaRPr lang="en-GB" sz="2400" dirty="0" smtClean="0"/>
          </a:p>
          <a:p>
            <a:r>
              <a:rPr lang="en-GB" sz="2400" dirty="0" smtClean="0"/>
              <a:t>Analytical Research  &amp; Development for t</a:t>
            </a:r>
            <a:r>
              <a:rPr lang="en-US" sz="2400" dirty="0" smtClean="0"/>
              <a:t>he requirement of </a:t>
            </a:r>
            <a:r>
              <a:rPr lang="en-US" sz="2400" dirty="0"/>
              <a:t>specifications, test methods/validation </a:t>
            </a:r>
            <a:r>
              <a:rPr lang="en-US" sz="2400" dirty="0" smtClean="0"/>
              <a:t> </a:t>
            </a:r>
            <a:r>
              <a:rPr lang="en-US" sz="2400" dirty="0"/>
              <a:t>for herbal substance, herbal preparation, herbal </a:t>
            </a:r>
            <a:r>
              <a:rPr lang="en-US" sz="2400" dirty="0" smtClean="0"/>
              <a:t>product</a:t>
            </a:r>
            <a:endParaRPr lang="en-GB" sz="2400" dirty="0"/>
          </a:p>
          <a:p>
            <a:pPr>
              <a:buFont typeface="Wingdings" pitchFamily="2" charset="2"/>
              <a:buChar char="ü"/>
            </a:pPr>
            <a:r>
              <a:rPr lang="en-US" sz="2400" dirty="0"/>
              <a:t>Control of active ingredients – identifying and quantifying chemical markers (active and analytical</a:t>
            </a:r>
            <a:r>
              <a:rPr lang="en-US" sz="2400" dirty="0" smtClean="0"/>
              <a:t>).</a:t>
            </a:r>
            <a:endParaRPr lang="en-GB" sz="2400" dirty="0" smtClean="0"/>
          </a:p>
          <a:p>
            <a:pPr>
              <a:buFont typeface="Wingdings" pitchFamily="2" charset="2"/>
              <a:buChar char="ü"/>
            </a:pPr>
            <a:r>
              <a:rPr lang="en-US" sz="2400" dirty="0"/>
              <a:t>The control tests on the finished </a:t>
            </a:r>
            <a:r>
              <a:rPr lang="en-US" sz="2400" dirty="0" smtClean="0"/>
              <a:t>product - qualitative </a:t>
            </a:r>
            <a:r>
              <a:rPr lang="en-US" sz="2400" dirty="0"/>
              <a:t>and quantitative </a:t>
            </a:r>
            <a:r>
              <a:rPr lang="en-US" sz="2400" dirty="0" smtClean="0"/>
              <a:t>determination of the active substance(s) is not possible due to combination of herbal substances or preparations masking each other.</a:t>
            </a:r>
            <a:endParaRPr lang="en-GB" sz="2400" dirty="0"/>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740352" y="5805264"/>
            <a:ext cx="1403648" cy="1052736"/>
          </a:xfrm>
          <a:prstGeom prst="rect">
            <a:avLst/>
          </a:prstGeom>
        </p:spPr>
      </p:pic>
    </p:spTree>
    <p:extLst>
      <p:ext uri="{BB962C8B-B14F-4D97-AF65-F5344CB8AC3E}">
        <p14:creationId xmlns="" xmlns:p14="http://schemas.microsoft.com/office/powerpoint/2010/main" val="2700946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prstClr val="black"/>
                </a:solidFill>
              </a:rPr>
              <a:t>Key Challenges for THR Holders</a:t>
            </a:r>
            <a:endParaRPr lang="en-GB" b="1"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GB" sz="2800" dirty="0"/>
              <a:t>THR transfer renewal commitments</a:t>
            </a:r>
            <a:r>
              <a:rPr lang="en-GB" sz="2800" dirty="0" smtClean="0"/>
              <a:t>:</a:t>
            </a:r>
          </a:p>
          <a:p>
            <a:pPr>
              <a:buFont typeface="Wingdings" pitchFamily="2" charset="2"/>
              <a:buChar char="Ø"/>
            </a:pPr>
            <a:endParaRPr lang="en-GB" sz="2800" dirty="0" smtClean="0"/>
          </a:p>
          <a:p>
            <a:pPr marL="0" indent="0">
              <a:buNone/>
            </a:pPr>
            <a:r>
              <a:rPr lang="en-GB" sz="2800" dirty="0" smtClean="0"/>
              <a:t>Challenge:-</a:t>
            </a:r>
          </a:p>
          <a:p>
            <a:r>
              <a:rPr lang="en-US" sz="2800" dirty="0" smtClean="0"/>
              <a:t>Stability testing </a:t>
            </a:r>
            <a:r>
              <a:rPr lang="en-US" sz="2800" dirty="0"/>
              <a:t>-not possible to determine the stability of each active </a:t>
            </a:r>
            <a:r>
              <a:rPr lang="en-US" sz="2800" dirty="0" smtClean="0"/>
              <a:t>substance in herbal </a:t>
            </a:r>
            <a:r>
              <a:rPr lang="en-US" sz="2800" dirty="0"/>
              <a:t>medicinal product </a:t>
            </a:r>
            <a:r>
              <a:rPr lang="en-US" sz="2800" dirty="0" smtClean="0"/>
              <a:t>containing </a:t>
            </a:r>
            <a:r>
              <a:rPr lang="en-US" sz="2800" dirty="0"/>
              <a:t>combinations of several herbal substances or herbal </a:t>
            </a:r>
            <a:r>
              <a:rPr lang="en-US" sz="2800" dirty="0" smtClean="0"/>
              <a:t>preparations. </a:t>
            </a:r>
            <a:r>
              <a:rPr lang="en-US" sz="2800" dirty="0"/>
              <a:t>T</a:t>
            </a:r>
            <a:r>
              <a:rPr lang="en-US" sz="2800" dirty="0" smtClean="0"/>
              <a:t>he stability of the medicinal product should be determined by appropriate fingerprint chromatograms, appropriate overall methods of assay and physical tests. </a:t>
            </a:r>
            <a:endParaRPr lang="en-GB" sz="2800" dirty="0"/>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836361" y="5877272"/>
            <a:ext cx="1307637" cy="980728"/>
          </a:xfrm>
          <a:prstGeom prst="rect">
            <a:avLst/>
          </a:prstGeom>
        </p:spPr>
      </p:pic>
    </p:spTree>
    <p:extLst>
      <p:ext uri="{BB962C8B-B14F-4D97-AF65-F5344CB8AC3E}">
        <p14:creationId xmlns="" xmlns:p14="http://schemas.microsoft.com/office/powerpoint/2010/main" val="24576274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Conclusion/Summary</a:t>
            </a:r>
            <a:endParaRPr lang="en-GB" b="1" dirty="0"/>
          </a:p>
        </p:txBody>
      </p:sp>
      <p:graphicFrame>
        <p:nvGraphicFramePr>
          <p:cNvPr id="10" name="Content Placeholder 9"/>
          <p:cNvGraphicFramePr>
            <a:graphicFrameLocks noGrp="1"/>
          </p:cNvGraphicFramePr>
          <p:nvPr>
            <p:ph idx="1"/>
            <p:extLst>
              <p:ext uri="{D42A27DB-BD31-4B8C-83A1-F6EECF244321}">
                <p14:modId xmlns="" xmlns:p14="http://schemas.microsoft.com/office/powerpoint/2010/main" val="144285955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44511919"/>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Thank you</a:t>
            </a:r>
            <a:endParaRPr lang="en-GB" b="1" dirty="0"/>
          </a:p>
        </p:txBody>
      </p:sp>
      <p:sp>
        <p:nvSpPr>
          <p:cNvPr id="3" name="Content Placeholder 2"/>
          <p:cNvSpPr>
            <a:spLocks noGrp="1"/>
          </p:cNvSpPr>
          <p:nvPr>
            <p:ph idx="1"/>
          </p:nvPr>
        </p:nvSpPr>
        <p:spPr/>
        <p:txBody>
          <a:bodyPr/>
          <a:lstStyle/>
          <a:p>
            <a:endParaRPr lang="en-GB" dirty="0"/>
          </a:p>
        </p:txBody>
      </p:sp>
      <p:pic>
        <p:nvPicPr>
          <p:cNvPr id="3076" name="Picture 4"/>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67544" y="1494638"/>
            <a:ext cx="8352928" cy="45266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1077099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fade">
                                      <p:cBhvr>
                                        <p:cTn id="7" dur="1000"/>
                                        <p:tgtEl>
                                          <p:spTgt spid="3076"/>
                                        </p:tgtEl>
                                      </p:cBhvr>
                                    </p:animEffect>
                                    <p:anim calcmode="lin" valueType="num">
                                      <p:cBhvr>
                                        <p:cTn id="8" dur="1000" fill="hold"/>
                                        <p:tgtEl>
                                          <p:spTgt spid="3076"/>
                                        </p:tgtEl>
                                        <p:attrNameLst>
                                          <p:attrName>ppt_x</p:attrName>
                                        </p:attrNameLst>
                                      </p:cBhvr>
                                      <p:tavLst>
                                        <p:tav tm="0">
                                          <p:val>
                                            <p:strVal val="#ppt_x"/>
                                          </p:val>
                                        </p:tav>
                                        <p:tav tm="100000">
                                          <p:val>
                                            <p:strVal val="#ppt_x"/>
                                          </p:val>
                                        </p:tav>
                                      </p:tavLst>
                                    </p:anim>
                                    <p:anim calcmode="lin" valueType="num">
                                      <p:cBhvr>
                                        <p:cTn id="9" dur="1000" fill="hold"/>
                                        <p:tgtEl>
                                          <p:spTgt spid="30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00064" y="428625"/>
            <a:ext cx="8186737" cy="1143000"/>
          </a:xfrm>
        </p:spPr>
        <p:txBody>
          <a:bodyPr/>
          <a:lstStyle/>
          <a:p>
            <a:r>
              <a:rPr lang="en-US" sz="3600" b="1" smtClean="0">
                <a:solidFill>
                  <a:srgbClr val="FF6600"/>
                </a:solidFill>
                <a:latin typeface="Baskerville Old Face"/>
              </a:rPr>
              <a:t>Let Us Meet Again</a:t>
            </a:r>
          </a:p>
        </p:txBody>
      </p:sp>
      <p:sp>
        <p:nvSpPr>
          <p:cNvPr id="3" name="Content Placeholder 2"/>
          <p:cNvSpPr>
            <a:spLocks noGrp="1"/>
          </p:cNvSpPr>
          <p:nvPr>
            <p:ph idx="1"/>
          </p:nvPr>
        </p:nvSpPr>
        <p:spPr>
          <a:xfrm>
            <a:off x="642938" y="1714500"/>
            <a:ext cx="8001000" cy="40005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solidFill>
              <a:srgbClr val="002060"/>
            </a:solidFill>
          </a:ln>
        </p:spPr>
        <p:txBody>
          <a:bodyPr/>
          <a:lstStyle/>
          <a:p>
            <a:pPr algn="ctr">
              <a:buFont typeface="Arial" charset="0"/>
              <a:buNone/>
              <a:defRPr/>
            </a:pPr>
            <a:r>
              <a:rPr lang="en-US" dirty="0" smtClean="0">
                <a:effectLst>
                  <a:outerShdw blurRad="38100" dist="38100" dir="2700000" algn="tl">
                    <a:srgbClr val="000000">
                      <a:alpha val="43137"/>
                    </a:srgbClr>
                  </a:outerShdw>
                </a:effectLst>
                <a:latin typeface="Georgia" pitchFamily="18" charset="0"/>
                <a:ea typeface="+mn-ea"/>
              </a:rPr>
              <a:t>We welcome you all to our future conferences of OMICS Group International  </a:t>
            </a:r>
          </a:p>
          <a:p>
            <a:pPr algn="ctr">
              <a:buFont typeface="Arial" charset="0"/>
              <a:buNone/>
              <a:defRPr/>
            </a:pPr>
            <a:endParaRPr lang="en-US" sz="2400" dirty="0" smtClean="0">
              <a:effectLst>
                <a:outerShdw blurRad="38100" dist="38100" dir="2700000" algn="tl">
                  <a:srgbClr val="000000">
                    <a:alpha val="43137"/>
                  </a:srgbClr>
                </a:outerShdw>
              </a:effectLst>
              <a:latin typeface="Georgia" pitchFamily="18" charset="0"/>
              <a:ea typeface="+mn-ea"/>
            </a:endParaRPr>
          </a:p>
          <a:p>
            <a:pPr algn="ctr">
              <a:buFont typeface="Arial" charset="0"/>
              <a:buNone/>
              <a:defRPr/>
            </a:pPr>
            <a:r>
              <a:rPr lang="en-US" sz="1800" dirty="0" smtClean="0">
                <a:effectLst>
                  <a:outerShdw blurRad="38100" dist="38100" dir="2700000" algn="tl">
                    <a:srgbClr val="000000">
                      <a:alpha val="43137"/>
                    </a:srgbClr>
                  </a:outerShdw>
                </a:effectLst>
                <a:latin typeface="Georgia" pitchFamily="18" charset="0"/>
                <a:ea typeface="+mn-ea"/>
              </a:rPr>
              <a:t>Please Visit:</a:t>
            </a:r>
          </a:p>
          <a:p>
            <a:pPr algn="ctr">
              <a:buFont typeface="Arial" charset="0"/>
              <a:buNone/>
              <a:defRPr/>
            </a:pPr>
            <a:r>
              <a:rPr lang="en-US" sz="2400" dirty="0" smtClean="0">
                <a:effectLst>
                  <a:outerShdw blurRad="38100" dist="38100" dir="2700000" algn="tl">
                    <a:srgbClr val="000000">
                      <a:alpha val="43137"/>
                    </a:srgbClr>
                  </a:outerShdw>
                </a:effectLst>
                <a:latin typeface="Georgia" pitchFamily="18" charset="0"/>
                <a:ea typeface="+mn-ea"/>
                <a:hlinkClick r:id="rId2"/>
              </a:rPr>
              <a:t>regulatoryaffairs.conference@omicsgroup.us</a:t>
            </a:r>
            <a:r>
              <a:rPr lang="en-US" sz="2400" dirty="0" smtClean="0">
                <a:effectLst>
                  <a:outerShdw blurRad="38100" dist="38100" dir="2700000" algn="tl">
                    <a:srgbClr val="000000">
                      <a:alpha val="43137"/>
                    </a:srgbClr>
                  </a:outerShdw>
                </a:effectLst>
                <a:latin typeface="Georgia" pitchFamily="18" charset="0"/>
                <a:ea typeface="+mn-ea"/>
              </a:rPr>
              <a:t>   </a:t>
            </a:r>
            <a:br>
              <a:rPr lang="en-US" sz="2400" dirty="0" smtClean="0">
                <a:effectLst>
                  <a:outerShdw blurRad="38100" dist="38100" dir="2700000" algn="tl">
                    <a:srgbClr val="000000">
                      <a:alpha val="43137"/>
                    </a:srgbClr>
                  </a:outerShdw>
                </a:effectLst>
                <a:latin typeface="Georgia" pitchFamily="18" charset="0"/>
                <a:ea typeface="+mn-ea"/>
              </a:rPr>
            </a:br>
            <a:r>
              <a:rPr lang="en-US" sz="2400" dirty="0" smtClean="0">
                <a:effectLst>
                  <a:outerShdw blurRad="38100" dist="38100" dir="2700000" algn="tl">
                    <a:srgbClr val="000000">
                      <a:alpha val="43137"/>
                    </a:srgbClr>
                  </a:outerShdw>
                </a:effectLst>
                <a:latin typeface="Georgia" pitchFamily="18" charset="0"/>
                <a:ea typeface="+mn-ea"/>
                <a:hlinkClick r:id="rId3"/>
              </a:rPr>
              <a:t>regulatoryaffairs@conferenceseries.net</a:t>
            </a:r>
            <a:endParaRPr lang="en-US" sz="2400" dirty="0" smtClean="0">
              <a:effectLst>
                <a:outerShdw blurRad="38100" dist="38100" dir="2700000" algn="tl">
                  <a:srgbClr val="000000">
                    <a:alpha val="43137"/>
                  </a:srgbClr>
                </a:outerShdw>
              </a:effectLst>
              <a:latin typeface="Georgia" pitchFamily="18" charset="0"/>
              <a:ea typeface="+mn-ea"/>
            </a:endParaRPr>
          </a:p>
          <a:p>
            <a:pPr algn="ctr">
              <a:buFont typeface="Arial" charset="0"/>
              <a:buNone/>
              <a:defRPr/>
            </a:pPr>
            <a:r>
              <a:rPr lang="en-US" sz="2400" dirty="0" smtClean="0">
                <a:effectLst>
                  <a:outerShdw blurRad="38100" dist="38100" dir="2700000" algn="tl">
                    <a:srgbClr val="000000">
                      <a:alpha val="43137"/>
                    </a:srgbClr>
                  </a:outerShdw>
                </a:effectLst>
                <a:latin typeface="Georgia" pitchFamily="18" charset="0"/>
                <a:ea typeface="+mn-ea"/>
                <a:hlinkClick r:id="rId2"/>
              </a:rPr>
              <a:t>http://regulatoryaffairs.pharmaceuticalconferences.com/</a:t>
            </a:r>
          </a:p>
          <a:p>
            <a:pPr algn="just">
              <a:buFont typeface="Arial" charset="0"/>
              <a:buNone/>
              <a:defRPr/>
            </a:pPr>
            <a:endParaRPr lang="en-US" sz="2400" dirty="0" smtClean="0">
              <a:effectLst>
                <a:outerShdw blurRad="38100" dist="38100" dir="2700000" algn="tl">
                  <a:srgbClr val="000000">
                    <a:alpha val="43137"/>
                  </a:srgbClr>
                </a:outerShdw>
              </a:effectLst>
              <a:ea typeface="+mn-ea"/>
            </a:endParaRPr>
          </a:p>
          <a:p>
            <a:pPr algn="just">
              <a:buFont typeface="Arial" charset="0"/>
              <a:buNone/>
              <a:defRPr/>
            </a:pPr>
            <a:endParaRPr lang="en-US" sz="2400" dirty="0" smtClean="0">
              <a:effectLst>
                <a:outerShdw blurRad="38100" dist="38100" dir="2700000" algn="tl">
                  <a:srgbClr val="000000">
                    <a:alpha val="43137"/>
                  </a:srgbClr>
                </a:outerShdw>
              </a:effectLst>
              <a:ea typeface="+mn-ea"/>
            </a:endParaRPr>
          </a:p>
          <a:p>
            <a:pPr algn="just">
              <a:buFont typeface="Arial" charset="0"/>
              <a:buNone/>
              <a:defRPr/>
            </a:pPr>
            <a:endParaRPr lang="en-US" sz="2400" dirty="0">
              <a:effectLst>
                <a:outerShdw blurRad="38100" dist="38100" dir="2700000" algn="tl">
                  <a:srgbClr val="000000">
                    <a:alpha val="43137"/>
                  </a:srgbClr>
                </a:outerShdw>
              </a:effectLst>
              <a:ea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484784"/>
            <a:ext cx="7772400" cy="1780108"/>
          </a:xfrm>
        </p:spPr>
        <p:txBody>
          <a:bodyPr>
            <a:normAutofit fontScale="90000"/>
          </a:bodyPr>
          <a:lstStyle/>
          <a:p>
            <a:r>
              <a:rPr lang="en-US" b="1" dirty="0" smtClean="0">
                <a:latin typeface="+mn-lt"/>
                <a:cs typeface="Andalus" pitchFamily="18" charset="-78"/>
              </a:rPr>
              <a:t>HERBAL </a:t>
            </a:r>
            <a:r>
              <a:rPr lang="en-US" b="1" dirty="0">
                <a:latin typeface="+mn-lt"/>
                <a:cs typeface="Andalus" pitchFamily="18" charset="-78"/>
              </a:rPr>
              <a:t>MEDICINES: Product </a:t>
            </a:r>
            <a:r>
              <a:rPr lang="en-US" b="1" dirty="0" err="1">
                <a:latin typeface="+mn-lt"/>
                <a:cs typeface="Andalus" pitchFamily="18" charset="-78"/>
              </a:rPr>
              <a:t>Licence</a:t>
            </a:r>
            <a:r>
              <a:rPr lang="en-US" b="1" dirty="0">
                <a:latin typeface="+mn-lt"/>
                <a:cs typeface="Andalus" pitchFamily="18" charset="-78"/>
              </a:rPr>
              <a:t> To Traditional Herbal Registration in the UK</a:t>
            </a:r>
            <a:br>
              <a:rPr lang="en-US" b="1" dirty="0">
                <a:latin typeface="+mn-lt"/>
                <a:cs typeface="Andalus" pitchFamily="18" charset="-78"/>
              </a:rPr>
            </a:br>
            <a:r>
              <a:rPr lang="en-US" dirty="0"/>
              <a:t/>
            </a:r>
            <a:br>
              <a:rPr lang="en-US" dirty="0"/>
            </a:br>
            <a:r>
              <a:rPr lang="en-US" dirty="0"/>
              <a:t/>
            </a:r>
            <a:br>
              <a:rPr lang="en-US" dirty="0"/>
            </a:br>
            <a:endParaRPr lang="en-GB" dirty="0"/>
          </a:p>
        </p:txBody>
      </p:sp>
      <p:sp>
        <p:nvSpPr>
          <p:cNvPr id="3" name="Subtitle 2"/>
          <p:cNvSpPr>
            <a:spLocks noGrp="1"/>
          </p:cNvSpPr>
          <p:nvPr>
            <p:ph type="subTitle" idx="1"/>
          </p:nvPr>
        </p:nvSpPr>
        <p:spPr>
          <a:xfrm>
            <a:off x="1950752" y="2492896"/>
            <a:ext cx="5596111" cy="936104"/>
          </a:xfrm>
        </p:spPr>
        <p:txBody>
          <a:bodyPr>
            <a:normAutofit fontScale="40000" lnSpcReduction="20000"/>
          </a:bodyPr>
          <a:lstStyle/>
          <a:p>
            <a:endParaRPr lang="en-US" dirty="0"/>
          </a:p>
          <a:p>
            <a:endParaRPr lang="en-US" sz="3200" dirty="0" smtClean="0"/>
          </a:p>
          <a:p>
            <a:r>
              <a:rPr lang="en-US" sz="8000" dirty="0" smtClean="0">
                <a:solidFill>
                  <a:schemeClr val="tx1"/>
                </a:solidFill>
              </a:rPr>
              <a:t>Presented by: Mariam </a:t>
            </a:r>
            <a:r>
              <a:rPr lang="en-US" sz="8000" dirty="0">
                <a:solidFill>
                  <a:schemeClr val="tx1"/>
                </a:solidFill>
              </a:rPr>
              <a:t>Aslam</a:t>
            </a:r>
          </a:p>
          <a:p>
            <a:endParaRPr lang="en-GB" dirty="0"/>
          </a:p>
        </p:txBody>
      </p:sp>
      <p:pic>
        <p:nvPicPr>
          <p:cNvPr id="1027"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195736" y="3573016"/>
            <a:ext cx="5040560" cy="277222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053907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ESCOP</a:t>
            </a:r>
            <a:endParaRPr lang="en-GB" b="1" dirty="0"/>
          </a:p>
        </p:txBody>
      </p:sp>
      <p:sp>
        <p:nvSpPr>
          <p:cNvPr id="3" name="Content Placeholder 2"/>
          <p:cNvSpPr>
            <a:spLocks noGrp="1"/>
          </p:cNvSpPr>
          <p:nvPr>
            <p:ph idx="1"/>
          </p:nvPr>
        </p:nvSpPr>
        <p:spPr/>
        <p:txBody>
          <a:bodyPr>
            <a:normAutofit lnSpcReduction="10000"/>
          </a:bodyPr>
          <a:lstStyle/>
          <a:p>
            <a:r>
              <a:rPr lang="en-GB" sz="2400" b="1" dirty="0" smtClean="0"/>
              <a:t>E</a:t>
            </a:r>
            <a:r>
              <a:rPr lang="en-GB" sz="2400" dirty="0" smtClean="0"/>
              <a:t>uropean </a:t>
            </a:r>
            <a:r>
              <a:rPr lang="en-GB" sz="2400" b="1" dirty="0" smtClean="0"/>
              <a:t>S</a:t>
            </a:r>
            <a:r>
              <a:rPr lang="en-GB" sz="2400" dirty="0" smtClean="0"/>
              <a:t>cientific </a:t>
            </a:r>
            <a:r>
              <a:rPr lang="en-GB" sz="2400" b="1" dirty="0" smtClean="0"/>
              <a:t>C</a:t>
            </a:r>
            <a:r>
              <a:rPr lang="en-GB" sz="2400" dirty="0" smtClean="0"/>
              <a:t>ooperative </a:t>
            </a:r>
            <a:r>
              <a:rPr lang="en-GB" sz="2400" b="1" dirty="0" smtClean="0"/>
              <a:t>O</a:t>
            </a:r>
            <a:r>
              <a:rPr lang="en-GB" sz="2400" dirty="0" smtClean="0"/>
              <a:t>n </a:t>
            </a:r>
            <a:r>
              <a:rPr lang="en-GB" sz="2400" b="1" dirty="0" err="1" smtClean="0"/>
              <a:t>P</a:t>
            </a:r>
            <a:r>
              <a:rPr lang="en-GB" sz="2400" dirty="0" err="1" smtClean="0"/>
              <a:t>hytotheapy</a:t>
            </a:r>
            <a:r>
              <a:rPr lang="en-GB" sz="2400" dirty="0" smtClean="0"/>
              <a:t> (ESCOP)</a:t>
            </a:r>
          </a:p>
          <a:p>
            <a:r>
              <a:rPr lang="en-US" sz="2400" dirty="0" smtClean="0"/>
              <a:t>Founded </a:t>
            </a:r>
            <a:r>
              <a:rPr lang="en-US" sz="2400" dirty="0"/>
              <a:t>in June 1989 as an umbrella </a:t>
            </a:r>
            <a:r>
              <a:rPr lang="en-US" sz="2400" dirty="0" err="1"/>
              <a:t>organisation</a:t>
            </a:r>
            <a:r>
              <a:rPr lang="en-US" sz="2400" dirty="0"/>
              <a:t> representing national </a:t>
            </a:r>
            <a:r>
              <a:rPr lang="en-GB" sz="2400" dirty="0" err="1" smtClean="0"/>
              <a:t>phytotherapy</a:t>
            </a:r>
            <a:r>
              <a:rPr lang="en-US" sz="2400" dirty="0" smtClean="0"/>
              <a:t> </a:t>
            </a:r>
            <a:r>
              <a:rPr lang="en-US" sz="2400" dirty="0"/>
              <a:t>associations across Europe, especially in their discussions with European medicines regulators. </a:t>
            </a:r>
            <a:endParaRPr lang="en-US" sz="2400" dirty="0" smtClean="0"/>
          </a:p>
          <a:p>
            <a:r>
              <a:rPr lang="en-US" sz="2400" dirty="0" smtClean="0"/>
              <a:t>Delegates </a:t>
            </a:r>
            <a:r>
              <a:rPr lang="en-US" sz="2400" dirty="0"/>
              <a:t>from each member country of ESCOP as well as others as appropriate</a:t>
            </a:r>
            <a:r>
              <a:rPr lang="en-US" sz="2400" dirty="0" smtClean="0"/>
              <a:t>.</a:t>
            </a:r>
          </a:p>
          <a:p>
            <a:r>
              <a:rPr lang="en-GB" sz="2400" dirty="0" smtClean="0"/>
              <a:t>Issue</a:t>
            </a:r>
            <a:r>
              <a:rPr lang="en-US" sz="2400" dirty="0" smtClean="0"/>
              <a:t> </a:t>
            </a:r>
            <a:r>
              <a:rPr lang="en-US" sz="2400" dirty="0" err="1"/>
              <a:t>harmonised</a:t>
            </a:r>
            <a:r>
              <a:rPr lang="en-US" sz="2400" dirty="0"/>
              <a:t> European Monographs on the Medicinal Uses of Plant Drugs on the basis of published information and taking account of the traditional use within European member </a:t>
            </a:r>
            <a:r>
              <a:rPr lang="en-US" sz="2400" dirty="0" smtClean="0"/>
              <a:t>states.</a:t>
            </a:r>
          </a:p>
          <a:p>
            <a:r>
              <a:rPr lang="en-GB" sz="2400" dirty="0" smtClean="0"/>
              <a:t>Website </a:t>
            </a:r>
            <a:r>
              <a:rPr lang="en-GB" sz="2400" dirty="0" smtClean="0">
                <a:hlinkClick r:id="rId2"/>
              </a:rPr>
              <a:t>www.escop.com</a:t>
            </a:r>
            <a:endParaRPr lang="en-GB" sz="2400" dirty="0" smtClean="0"/>
          </a:p>
          <a:p>
            <a:endParaRPr lang="en-GB" sz="2400" dirty="0"/>
          </a:p>
        </p:txBody>
      </p:sp>
    </p:spTree>
    <p:extLst>
      <p:ext uri="{BB962C8B-B14F-4D97-AF65-F5344CB8AC3E}">
        <p14:creationId xmlns="" xmlns:p14="http://schemas.microsoft.com/office/powerpoint/2010/main" val="1713158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b="1" dirty="0" smtClean="0"/>
              <a:t>Introduction</a:t>
            </a:r>
            <a:endParaRPr lang="en-GB" b="1" dirty="0"/>
          </a:p>
        </p:txBody>
      </p:sp>
      <p:sp>
        <p:nvSpPr>
          <p:cNvPr id="2" name="Content Placeholder 1"/>
          <p:cNvSpPr>
            <a:spLocks noGrp="1"/>
          </p:cNvSpPr>
          <p:nvPr>
            <p:ph idx="1"/>
          </p:nvPr>
        </p:nvSpPr>
        <p:spPr/>
        <p:txBody>
          <a:bodyPr>
            <a:normAutofit fontScale="85000" lnSpcReduction="20000"/>
          </a:bodyPr>
          <a:lstStyle/>
          <a:p>
            <a:pPr>
              <a:buFont typeface="Wingdings" pitchFamily="2" charset="2"/>
              <a:buChar char="Ø"/>
            </a:pPr>
            <a:r>
              <a:rPr lang="en-GB" sz="3300" dirty="0" smtClean="0"/>
              <a:t>Legal Definition of Herbal Medicine</a:t>
            </a:r>
          </a:p>
          <a:p>
            <a:pPr>
              <a:buFont typeface="Wingdings" pitchFamily="2" charset="2"/>
              <a:buChar char="Ø"/>
            </a:pPr>
            <a:endParaRPr lang="en-GB" sz="3300" dirty="0" smtClean="0"/>
          </a:p>
          <a:p>
            <a:pPr>
              <a:buFont typeface="Wingdings" pitchFamily="2" charset="2"/>
              <a:buChar char="Ø"/>
            </a:pPr>
            <a:r>
              <a:rPr lang="en-GB" sz="3300" dirty="0" smtClean="0"/>
              <a:t>The </a:t>
            </a:r>
            <a:r>
              <a:rPr lang="en-GB" sz="3300" dirty="0"/>
              <a:t>Medicines Act </a:t>
            </a:r>
            <a:r>
              <a:rPr lang="en-GB" sz="3300" dirty="0" smtClean="0"/>
              <a:t>1968</a:t>
            </a:r>
          </a:p>
          <a:p>
            <a:pPr marL="0" indent="0">
              <a:buNone/>
            </a:pPr>
            <a:endParaRPr lang="en-GB" sz="3300" dirty="0" smtClean="0"/>
          </a:p>
          <a:p>
            <a:pPr>
              <a:buFont typeface="Wingdings" pitchFamily="2" charset="2"/>
              <a:buChar char="Ø"/>
            </a:pPr>
            <a:r>
              <a:rPr lang="en-GB" sz="3300" dirty="0" smtClean="0"/>
              <a:t>Review of Product License of Right in the UK</a:t>
            </a:r>
          </a:p>
          <a:p>
            <a:pPr>
              <a:buFont typeface="Wingdings" pitchFamily="2" charset="2"/>
              <a:buChar char="Ø"/>
            </a:pPr>
            <a:endParaRPr lang="en-GB" sz="3300" dirty="0" smtClean="0"/>
          </a:p>
          <a:p>
            <a:pPr>
              <a:buFont typeface="Wingdings" pitchFamily="2" charset="2"/>
              <a:buChar char="Ø"/>
            </a:pPr>
            <a:r>
              <a:rPr lang="en-GB" sz="3300" dirty="0" smtClean="0"/>
              <a:t>European </a:t>
            </a:r>
            <a:r>
              <a:rPr lang="en-GB" sz="3300" dirty="0"/>
              <a:t>Traditional Herbal </a:t>
            </a:r>
            <a:r>
              <a:rPr lang="en-GB" sz="3300" dirty="0" smtClean="0"/>
              <a:t>Medicinal Products </a:t>
            </a:r>
            <a:r>
              <a:rPr lang="en-GB" sz="3300" dirty="0"/>
              <a:t>Directive (THMPD) </a:t>
            </a:r>
            <a:r>
              <a:rPr lang="en-GB" sz="3300" dirty="0" smtClean="0"/>
              <a:t>2004/24/EC</a:t>
            </a:r>
          </a:p>
          <a:p>
            <a:pPr marL="0" indent="0">
              <a:buNone/>
            </a:pPr>
            <a:endParaRPr lang="en-GB" sz="3300" dirty="0" smtClean="0"/>
          </a:p>
          <a:p>
            <a:pPr>
              <a:buFont typeface="Wingdings" pitchFamily="2" charset="2"/>
              <a:buChar char="Ø"/>
            </a:pPr>
            <a:r>
              <a:rPr lang="en-GB" sz="3300" dirty="0" smtClean="0"/>
              <a:t>Key Challenges for THR Holders </a:t>
            </a:r>
          </a:p>
          <a:p>
            <a:pPr marL="0" indent="0">
              <a:buNone/>
            </a:pPr>
            <a:endParaRPr lang="en-GB" dirty="0"/>
          </a:p>
        </p:txBody>
      </p:sp>
      <p:pic>
        <p:nvPicPr>
          <p:cNvPr id="7" name="Picture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836361" y="5877272"/>
            <a:ext cx="1307637" cy="980728"/>
          </a:xfrm>
          <a:prstGeom prst="rect">
            <a:avLst/>
          </a:prstGeom>
        </p:spPr>
      </p:pic>
    </p:spTree>
    <p:extLst>
      <p:ext uri="{BB962C8B-B14F-4D97-AF65-F5344CB8AC3E}">
        <p14:creationId xmlns="" xmlns:p14="http://schemas.microsoft.com/office/powerpoint/2010/main" val="794816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Legal Definition of Herbal Medicine</a:t>
            </a:r>
            <a:endParaRPr lang="en-GB" b="1" dirty="0"/>
          </a:p>
        </p:txBody>
      </p:sp>
      <p:sp>
        <p:nvSpPr>
          <p:cNvPr id="3" name="Content Placeholder 2"/>
          <p:cNvSpPr>
            <a:spLocks noGrp="1"/>
          </p:cNvSpPr>
          <p:nvPr>
            <p:ph idx="1"/>
          </p:nvPr>
        </p:nvSpPr>
        <p:spPr/>
        <p:txBody>
          <a:bodyPr>
            <a:noAutofit/>
          </a:bodyPr>
          <a:lstStyle/>
          <a:p>
            <a:pPr marL="0" indent="0">
              <a:buNone/>
            </a:pPr>
            <a:r>
              <a:rPr lang="en-GB" sz="2800" dirty="0" smtClean="0"/>
              <a:t>In accordance with Article 1 of EU Directive 2001/83/EC, </a:t>
            </a:r>
            <a:r>
              <a:rPr lang="en-US" sz="2800" dirty="0" smtClean="0"/>
              <a:t>relating </a:t>
            </a:r>
            <a:r>
              <a:rPr lang="en-US" sz="2800" dirty="0"/>
              <a:t>to medicinal products for human </a:t>
            </a:r>
            <a:r>
              <a:rPr lang="en-US" sz="2800" dirty="0" smtClean="0"/>
              <a:t>use, </a:t>
            </a:r>
            <a:r>
              <a:rPr lang="en-GB" sz="2800" dirty="0" smtClean="0"/>
              <a:t>as amended:</a:t>
            </a:r>
          </a:p>
          <a:p>
            <a:pPr marL="0" indent="0">
              <a:buNone/>
            </a:pPr>
            <a:r>
              <a:rPr lang="en-GB" sz="2800" b="1" i="1" dirty="0" smtClean="0">
                <a:solidFill>
                  <a:srgbClr val="000000"/>
                </a:solidFill>
              </a:rPr>
              <a:t>Herbal medicinal product</a:t>
            </a:r>
            <a:r>
              <a:rPr lang="en-GB" sz="2800" i="1" dirty="0" smtClean="0">
                <a:solidFill>
                  <a:srgbClr val="000000"/>
                </a:solidFill>
              </a:rPr>
              <a:t>:</a:t>
            </a:r>
            <a:endParaRPr lang="en-GB" sz="2800" i="1" dirty="0">
              <a:solidFill>
                <a:srgbClr val="000000"/>
              </a:solidFill>
            </a:endParaRPr>
          </a:p>
          <a:p>
            <a:pPr marL="0" indent="0">
              <a:buNone/>
            </a:pPr>
            <a:r>
              <a:rPr lang="en-US" sz="2800" dirty="0" smtClean="0">
                <a:solidFill>
                  <a:srgbClr val="000000"/>
                </a:solidFill>
              </a:rPr>
              <a:t>Any </a:t>
            </a:r>
            <a:r>
              <a:rPr lang="en-US" sz="2800" b="1" dirty="0">
                <a:solidFill>
                  <a:srgbClr val="000000"/>
                </a:solidFill>
              </a:rPr>
              <a:t>medicinal product</a:t>
            </a:r>
            <a:r>
              <a:rPr lang="en-US" sz="2800" dirty="0">
                <a:solidFill>
                  <a:srgbClr val="000000"/>
                </a:solidFill>
              </a:rPr>
              <a:t>, exclusively containing as active ingredients one or more </a:t>
            </a:r>
            <a:r>
              <a:rPr lang="en-US" sz="2800" b="1" dirty="0">
                <a:solidFill>
                  <a:srgbClr val="000000"/>
                </a:solidFill>
              </a:rPr>
              <a:t>herbal substances </a:t>
            </a:r>
            <a:r>
              <a:rPr lang="en-US" sz="2800" dirty="0">
                <a:solidFill>
                  <a:srgbClr val="000000"/>
                </a:solidFill>
              </a:rPr>
              <a:t>or one or more </a:t>
            </a:r>
            <a:r>
              <a:rPr lang="en-US" sz="2800" b="1" dirty="0">
                <a:solidFill>
                  <a:srgbClr val="000000"/>
                </a:solidFill>
              </a:rPr>
              <a:t>herbal preparations</a:t>
            </a:r>
            <a:r>
              <a:rPr lang="en-US" sz="2800" dirty="0">
                <a:solidFill>
                  <a:srgbClr val="000000"/>
                </a:solidFill>
              </a:rPr>
              <a:t>, </a:t>
            </a:r>
            <a:r>
              <a:rPr lang="en-US" sz="2800" dirty="0" smtClean="0">
                <a:solidFill>
                  <a:srgbClr val="000000"/>
                </a:solidFill>
              </a:rPr>
              <a:t>or </a:t>
            </a:r>
            <a:r>
              <a:rPr lang="en-US" sz="2800" dirty="0">
                <a:solidFill>
                  <a:srgbClr val="000000"/>
                </a:solidFill>
              </a:rPr>
              <a:t>one or more such herbal substances in combination with one or more such herbal preparations. </a:t>
            </a:r>
          </a:p>
        </p:txBody>
      </p:sp>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40352" y="5805264"/>
            <a:ext cx="1403648" cy="1052736"/>
          </a:xfrm>
          <a:prstGeom prst="rect">
            <a:avLst/>
          </a:prstGeom>
        </p:spPr>
      </p:pic>
    </p:spTree>
    <p:extLst>
      <p:ext uri="{BB962C8B-B14F-4D97-AF65-F5344CB8AC3E}">
        <p14:creationId xmlns="" xmlns:p14="http://schemas.microsoft.com/office/powerpoint/2010/main" val="420012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Legal Definition of Herbal Medicine</a:t>
            </a:r>
            <a:endParaRPr lang="en-GB" b="1" dirty="0"/>
          </a:p>
        </p:txBody>
      </p:sp>
      <p:sp>
        <p:nvSpPr>
          <p:cNvPr id="3" name="Content Placeholder 2"/>
          <p:cNvSpPr>
            <a:spLocks noGrp="1"/>
          </p:cNvSpPr>
          <p:nvPr>
            <p:ph idx="1"/>
          </p:nvPr>
        </p:nvSpPr>
        <p:spPr/>
        <p:txBody>
          <a:bodyPr>
            <a:noAutofit/>
          </a:bodyPr>
          <a:lstStyle/>
          <a:p>
            <a:pPr marL="0" indent="0">
              <a:buNone/>
            </a:pPr>
            <a:r>
              <a:rPr lang="en-GB" sz="2400" dirty="0" smtClean="0"/>
              <a:t>In accordance with Article 1 of EU Directive 2001/83/EC, </a:t>
            </a:r>
            <a:r>
              <a:rPr lang="en-US" sz="2400" dirty="0" smtClean="0"/>
              <a:t>relating </a:t>
            </a:r>
            <a:r>
              <a:rPr lang="en-US" sz="2400" dirty="0"/>
              <a:t>to medicinal products for human </a:t>
            </a:r>
            <a:r>
              <a:rPr lang="en-US" sz="2400" dirty="0" smtClean="0"/>
              <a:t>use, </a:t>
            </a:r>
            <a:r>
              <a:rPr lang="en-GB" sz="2400" dirty="0" smtClean="0"/>
              <a:t>as amended:</a:t>
            </a:r>
          </a:p>
          <a:p>
            <a:pPr marL="0" indent="0">
              <a:buNone/>
            </a:pPr>
            <a:r>
              <a:rPr lang="en-US" sz="2400" b="1" i="1" dirty="0">
                <a:solidFill>
                  <a:srgbClr val="000000"/>
                </a:solidFill>
              </a:rPr>
              <a:t>Medicinal product</a:t>
            </a:r>
            <a:r>
              <a:rPr lang="en-US" sz="2400" i="1" dirty="0">
                <a:solidFill>
                  <a:srgbClr val="000000"/>
                </a:solidFill>
              </a:rPr>
              <a:t>:</a:t>
            </a:r>
          </a:p>
          <a:p>
            <a:pPr marL="0" indent="0">
              <a:buNone/>
            </a:pPr>
            <a:r>
              <a:rPr lang="en-US" sz="2400" dirty="0">
                <a:solidFill>
                  <a:srgbClr val="000000"/>
                </a:solidFill>
              </a:rPr>
              <a:t>(a) Any substance or combination of substances presented as having </a:t>
            </a:r>
            <a:r>
              <a:rPr lang="en-US" sz="2400" b="1" dirty="0">
                <a:solidFill>
                  <a:srgbClr val="000000"/>
                </a:solidFill>
              </a:rPr>
              <a:t>properties for treating or preventing disease in human beings</a:t>
            </a:r>
            <a:r>
              <a:rPr lang="en-US" sz="2400" dirty="0">
                <a:solidFill>
                  <a:srgbClr val="000000"/>
                </a:solidFill>
              </a:rPr>
              <a:t>; or</a:t>
            </a:r>
          </a:p>
          <a:p>
            <a:pPr marL="0" indent="0">
              <a:buNone/>
            </a:pPr>
            <a:r>
              <a:rPr lang="en-US" sz="2400" dirty="0">
                <a:solidFill>
                  <a:srgbClr val="000000"/>
                </a:solidFill>
              </a:rPr>
              <a:t>(b) Any substance or combination of substances which may be </a:t>
            </a:r>
            <a:r>
              <a:rPr lang="en-US" sz="2400" b="1" dirty="0">
                <a:solidFill>
                  <a:srgbClr val="000000"/>
                </a:solidFill>
              </a:rPr>
              <a:t>used in or administered to human beings either with a view to restoring, correcting or modifying physiological functions by exerting a pharmacological, immunological or metabolic action,</a:t>
            </a:r>
            <a:r>
              <a:rPr lang="en-US" sz="2400" dirty="0">
                <a:solidFill>
                  <a:srgbClr val="000000"/>
                </a:solidFill>
              </a:rPr>
              <a:t> or to making a medical diagnosis.</a:t>
            </a: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836361" y="5877272"/>
            <a:ext cx="1307637" cy="980728"/>
          </a:xfrm>
          <a:prstGeom prst="rect">
            <a:avLst/>
          </a:prstGeom>
        </p:spPr>
      </p:pic>
    </p:spTree>
    <p:extLst>
      <p:ext uri="{BB962C8B-B14F-4D97-AF65-F5344CB8AC3E}">
        <p14:creationId xmlns="" xmlns:p14="http://schemas.microsoft.com/office/powerpoint/2010/main" val="225827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Legal Definition of Herbal Medicine</a:t>
            </a:r>
            <a:endParaRPr lang="en-GB" b="1" dirty="0"/>
          </a:p>
        </p:txBody>
      </p:sp>
      <p:sp>
        <p:nvSpPr>
          <p:cNvPr id="3" name="Content Placeholder 2"/>
          <p:cNvSpPr>
            <a:spLocks noGrp="1"/>
          </p:cNvSpPr>
          <p:nvPr>
            <p:ph idx="1"/>
          </p:nvPr>
        </p:nvSpPr>
        <p:spPr>
          <a:xfrm>
            <a:off x="539552" y="1628800"/>
            <a:ext cx="8229600" cy="4525963"/>
          </a:xfrm>
        </p:spPr>
        <p:txBody>
          <a:bodyPr>
            <a:normAutofit fontScale="70000" lnSpcReduction="20000"/>
          </a:bodyPr>
          <a:lstStyle/>
          <a:p>
            <a:pPr marL="0" indent="0">
              <a:lnSpc>
                <a:spcPct val="120000"/>
              </a:lnSpc>
              <a:buNone/>
            </a:pPr>
            <a:r>
              <a:rPr lang="en-US" sz="3600" dirty="0"/>
              <a:t>In accordance with Article 1 of EU Directive 2001/83/EC,  relating to medicinal products for human use, as amended:</a:t>
            </a:r>
          </a:p>
          <a:p>
            <a:pPr marL="0" indent="0">
              <a:buNone/>
            </a:pPr>
            <a:endParaRPr lang="en-US" sz="3600" i="1" dirty="0" smtClean="0"/>
          </a:p>
          <a:p>
            <a:pPr marL="0" indent="0">
              <a:lnSpc>
                <a:spcPct val="120000"/>
              </a:lnSpc>
              <a:buNone/>
            </a:pPr>
            <a:r>
              <a:rPr lang="en-US" sz="3600" b="1" i="1" dirty="0" smtClean="0"/>
              <a:t>Herbal </a:t>
            </a:r>
            <a:r>
              <a:rPr lang="en-US" sz="3600" b="1" i="1" dirty="0"/>
              <a:t>substances</a:t>
            </a:r>
            <a:r>
              <a:rPr lang="en-US" sz="3600" i="1" dirty="0"/>
              <a:t>: </a:t>
            </a:r>
            <a:endParaRPr lang="en-US" sz="3600" i="1" dirty="0" smtClean="0"/>
          </a:p>
          <a:p>
            <a:pPr marL="0" indent="0">
              <a:lnSpc>
                <a:spcPct val="120000"/>
              </a:lnSpc>
              <a:buNone/>
            </a:pPr>
            <a:r>
              <a:rPr lang="en-US" sz="3600" dirty="0" smtClean="0"/>
              <a:t>All </a:t>
            </a:r>
            <a:r>
              <a:rPr lang="en-US" sz="3600" dirty="0"/>
              <a:t>mainly whole, fragmented or cut plants, plant parts, algae, fungi, lichen in an unprocessed, usually dried, form, but sometimes fresh. Certain exudates that have not been subjected to a specific treatment are also considered to be herbal substances. Herbal substances are precisely defined by the plant part used and the botanical name according to the binomial system (genus, species, variety and author</a:t>
            </a:r>
            <a:r>
              <a:rPr lang="en-US" sz="3600" dirty="0" smtClean="0"/>
              <a:t>).</a:t>
            </a:r>
          </a:p>
          <a:p>
            <a:pPr marL="0" indent="0">
              <a:buNone/>
            </a:pPr>
            <a:endParaRPr lang="en-US" i="1" dirty="0" smtClean="0">
              <a:latin typeface="+mj-lt"/>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740352" y="5805264"/>
            <a:ext cx="1403648" cy="1052736"/>
          </a:xfrm>
          <a:prstGeom prst="rect">
            <a:avLst/>
          </a:prstGeom>
        </p:spPr>
      </p:pic>
    </p:spTree>
    <p:extLst>
      <p:ext uri="{BB962C8B-B14F-4D97-AF65-F5344CB8AC3E}">
        <p14:creationId xmlns="" xmlns:p14="http://schemas.microsoft.com/office/powerpoint/2010/main" val="3530035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Legal Definition of Herbal Medicine</a:t>
            </a:r>
            <a:endParaRPr lang="en-GB" b="1" dirty="0"/>
          </a:p>
        </p:txBody>
      </p:sp>
      <p:sp>
        <p:nvSpPr>
          <p:cNvPr id="3" name="Content Placeholder 2"/>
          <p:cNvSpPr>
            <a:spLocks noGrp="1"/>
          </p:cNvSpPr>
          <p:nvPr>
            <p:ph idx="1"/>
          </p:nvPr>
        </p:nvSpPr>
        <p:spPr>
          <a:xfrm>
            <a:off x="467544" y="1700808"/>
            <a:ext cx="8219256" cy="4425355"/>
          </a:xfrm>
        </p:spPr>
        <p:txBody>
          <a:bodyPr>
            <a:noAutofit/>
          </a:bodyPr>
          <a:lstStyle/>
          <a:p>
            <a:pPr marL="0" indent="0">
              <a:buNone/>
            </a:pPr>
            <a:r>
              <a:rPr lang="en-US" sz="2500" dirty="0"/>
              <a:t>In accordance with Article 1 of EU Directive 2001/83/EC,  relating to medicinal products for human use, as amended:</a:t>
            </a:r>
          </a:p>
          <a:p>
            <a:pPr marL="0" indent="0">
              <a:buNone/>
            </a:pPr>
            <a:endParaRPr lang="en-US" sz="2500" i="1" dirty="0" smtClean="0"/>
          </a:p>
          <a:p>
            <a:pPr marL="0" indent="0">
              <a:buNone/>
            </a:pPr>
            <a:r>
              <a:rPr lang="en-US" sz="2500" b="1" i="1" dirty="0" smtClean="0"/>
              <a:t>Herbal </a:t>
            </a:r>
            <a:r>
              <a:rPr lang="en-US" sz="2500" b="1" i="1" dirty="0"/>
              <a:t>preparations</a:t>
            </a:r>
            <a:r>
              <a:rPr lang="en-US" sz="2500" i="1" dirty="0"/>
              <a:t>: </a:t>
            </a:r>
            <a:endParaRPr lang="en-US" sz="2500" i="1" dirty="0" smtClean="0"/>
          </a:p>
          <a:p>
            <a:pPr marL="0" indent="0">
              <a:buNone/>
            </a:pPr>
            <a:r>
              <a:rPr lang="en-US" sz="2500" dirty="0" smtClean="0"/>
              <a:t>Preparations </a:t>
            </a:r>
            <a:r>
              <a:rPr lang="en-US" sz="2500" dirty="0"/>
              <a:t>obtained by subjecting herbal substances to treatments such as extraction, distillation, expression, fractionation, purification, concentration or fermentation. These include comminuted or powdered herbal substances, tinctures, extracts, essential oils, expressed juices and processed </a:t>
            </a:r>
            <a:r>
              <a:rPr lang="en-US" sz="2500" dirty="0" smtClean="0"/>
              <a:t>exudates.</a:t>
            </a:r>
            <a:endParaRPr lang="en-GB" sz="2500"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836361" y="5877272"/>
            <a:ext cx="1307637" cy="980728"/>
          </a:xfrm>
          <a:prstGeom prst="rect">
            <a:avLst/>
          </a:prstGeom>
        </p:spPr>
      </p:pic>
    </p:spTree>
    <p:extLst>
      <p:ext uri="{BB962C8B-B14F-4D97-AF65-F5344CB8AC3E}">
        <p14:creationId xmlns="" xmlns:p14="http://schemas.microsoft.com/office/powerpoint/2010/main" val="2920120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ujhgu</Template>
  <TotalTime>1</TotalTime>
  <Words>1698</Words>
  <Application>Microsoft Office PowerPoint</Application>
  <PresentationFormat>On-screen Show (4:3)</PresentationFormat>
  <Paragraphs>157</Paragraphs>
  <Slides>28</Slides>
  <Notes>9</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テーマ</vt:lpstr>
      <vt:lpstr>About OMICS Group</vt:lpstr>
      <vt:lpstr>About OMICS Group Conferences</vt:lpstr>
      <vt:lpstr>HERBAL MEDICINES: Product Licence To Traditional Herbal Registration in the UK   </vt:lpstr>
      <vt:lpstr>ESCOP</vt:lpstr>
      <vt:lpstr>Introduction</vt:lpstr>
      <vt:lpstr>Legal Definition of Herbal Medicine</vt:lpstr>
      <vt:lpstr>Legal Definition of Herbal Medicine</vt:lpstr>
      <vt:lpstr>Legal Definition of Herbal Medicine</vt:lpstr>
      <vt:lpstr>Legal Definition of Herbal Medicine</vt:lpstr>
      <vt:lpstr>The Medicines Act 1968</vt:lpstr>
      <vt:lpstr>The Medicines Act 1968</vt:lpstr>
      <vt:lpstr>The Medicines Act 1968</vt:lpstr>
      <vt:lpstr>The Medicines Act 1968</vt:lpstr>
      <vt:lpstr>Review of Product Licence  of Right (PLR) in the UK</vt:lpstr>
      <vt:lpstr>Review of Product Licence  of Right (PLR) in the UK</vt:lpstr>
      <vt:lpstr>   European Traditional Herbal Medicinal Products Directive (THMPD) 2004/24/EC </vt:lpstr>
      <vt:lpstr>   European Traditional Herbal Medicinal Products Directive (THMPD) 2004/24/EC </vt:lpstr>
      <vt:lpstr>   European Traditional Herbal Medicinal Products Directive (THMPD) 2004/24/EC </vt:lpstr>
      <vt:lpstr>   European Traditional Herbal Medicinal Products Directive (THMPD) 2004/24/EC </vt:lpstr>
      <vt:lpstr>   European Traditional Herbal Medicinal Products Directive (THMPD) 2004/24/EC </vt:lpstr>
      <vt:lpstr>   European Traditional Herbal Medicinal Products Directive (THMPD) 2004/24/EC </vt:lpstr>
      <vt:lpstr>Key Challenges for THR Holders</vt:lpstr>
      <vt:lpstr>Key Challenges for THR Holders</vt:lpstr>
      <vt:lpstr>Key Challenges for THR Holders</vt:lpstr>
      <vt:lpstr>Key Challenges for THR Holders</vt:lpstr>
      <vt:lpstr>Conclusion/Summary</vt:lpstr>
      <vt:lpstr>Thank you</vt:lpstr>
      <vt:lpstr>Let Us Meet Again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HERBAL MEDICINES: Product Licence To Traditional Herbal Registration in the UK</dc:title>
  <dc:creator>Aslam Mariam</dc:creator>
  <cp:lastModifiedBy>Sindhu Musipatla</cp:lastModifiedBy>
  <cp:revision>105</cp:revision>
  <dcterms:created xsi:type="dcterms:W3CDTF">2014-08-10T21:15:10Z</dcterms:created>
  <dcterms:modified xsi:type="dcterms:W3CDTF">2014-09-26T13:06:39Z</dcterms:modified>
</cp:coreProperties>
</file>