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363" r:id="rId5"/>
    <p:sldId id="264" r:id="rId6"/>
    <p:sldId id="342" r:id="rId7"/>
    <p:sldId id="265" r:id="rId8"/>
    <p:sldId id="290" r:id="rId9"/>
    <p:sldId id="268" r:id="rId10"/>
    <p:sldId id="292" r:id="rId11"/>
    <p:sldId id="271" r:id="rId12"/>
    <p:sldId id="272" r:id="rId13"/>
    <p:sldId id="277" r:id="rId14"/>
    <p:sldId id="276" r:id="rId15"/>
    <p:sldId id="279" r:id="rId16"/>
    <p:sldId id="358" r:id="rId17"/>
    <p:sldId id="361" r:id="rId18"/>
    <p:sldId id="287" r:id="rId19"/>
    <p:sldId id="353" r:id="rId20"/>
    <p:sldId id="345" r:id="rId21"/>
    <p:sldId id="347" r:id="rId22"/>
    <p:sldId id="367" r:id="rId23"/>
    <p:sldId id="371" r:id="rId24"/>
    <p:sldId id="366" r:id="rId25"/>
    <p:sldId id="349" r:id="rId26"/>
    <p:sldId id="336" r:id="rId27"/>
    <p:sldId id="337" r:id="rId28"/>
    <p:sldId id="338" r:id="rId29"/>
    <p:sldId id="339" r:id="rId30"/>
    <p:sldId id="340" r:id="rId31"/>
    <p:sldId id="341" r:id="rId32"/>
    <p:sldId id="298" r:id="rId33"/>
    <p:sldId id="364" r:id="rId34"/>
    <p:sldId id="302" r:id="rId35"/>
    <p:sldId id="303" r:id="rId36"/>
    <p:sldId id="309" r:id="rId37"/>
    <p:sldId id="343" r:id="rId38"/>
    <p:sldId id="374" r:id="rId39"/>
    <p:sldId id="328" r:id="rId40"/>
    <p:sldId id="329" r:id="rId41"/>
    <p:sldId id="331" r:id="rId42"/>
    <p:sldId id="332" r:id="rId43"/>
    <p:sldId id="326" r:id="rId44"/>
    <p:sldId id="327" r:id="rId45"/>
    <p:sldId id="313" r:id="rId46"/>
    <p:sldId id="314" r:id="rId47"/>
    <p:sldId id="350" r:id="rId48"/>
    <p:sldId id="317" r:id="rId49"/>
    <p:sldId id="335" r:id="rId50"/>
    <p:sldId id="352" r:id="rId51"/>
    <p:sldId id="351" r:id="rId52"/>
  </p:sldIdLst>
  <p:sldSz cx="9144000" cy="6858000" type="screen4x3"/>
  <p:notesSz cx="7077075" cy="9363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927" autoAdjust="0"/>
    <p:restoredTop sz="94660"/>
  </p:normalViewPr>
  <p:slideViewPr>
    <p:cSldViewPr>
      <p:cViewPr varScale="1">
        <p:scale>
          <a:sx n="78" d="100"/>
          <a:sy n="78" d="100"/>
        </p:scale>
        <p:origin x="1770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17B97-C037-4108-BF42-188D116E1CED}" type="datetimeFigureOut">
              <a:rPr lang="en-US" smtClean="0"/>
              <a:t>8/10/2015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87EF6-449C-4D0C-93B2-3DE153B6B3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43962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17B97-C037-4108-BF42-188D116E1CED}" type="datetimeFigureOut">
              <a:rPr lang="en-US" smtClean="0"/>
              <a:t>8/10/2015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87EF6-449C-4D0C-93B2-3DE153B6B3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0872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17B97-C037-4108-BF42-188D116E1CED}" type="datetimeFigureOut">
              <a:rPr lang="en-US" smtClean="0"/>
              <a:t>8/10/2015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87EF6-449C-4D0C-93B2-3DE153B6B3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332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17B97-C037-4108-BF42-188D116E1CED}" type="datetimeFigureOut">
              <a:rPr lang="en-US" smtClean="0"/>
              <a:t>8/10/2015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87EF6-449C-4D0C-93B2-3DE153B6B3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0445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17B97-C037-4108-BF42-188D116E1CED}" type="datetimeFigureOut">
              <a:rPr lang="en-US" smtClean="0"/>
              <a:t>8/10/2015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87EF6-449C-4D0C-93B2-3DE153B6B3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0538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17B97-C037-4108-BF42-188D116E1CED}" type="datetimeFigureOut">
              <a:rPr lang="en-US" smtClean="0"/>
              <a:t>8/10/2015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87EF6-449C-4D0C-93B2-3DE153B6B3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2773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17B97-C037-4108-BF42-188D116E1CED}" type="datetimeFigureOut">
              <a:rPr lang="en-US" smtClean="0"/>
              <a:t>8/10/2015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87EF6-449C-4D0C-93B2-3DE153B6B3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013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17B97-C037-4108-BF42-188D116E1CED}" type="datetimeFigureOut">
              <a:rPr lang="en-US" smtClean="0"/>
              <a:t>8/10/2015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87EF6-449C-4D0C-93B2-3DE153B6B3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4962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17B97-C037-4108-BF42-188D116E1CED}" type="datetimeFigureOut">
              <a:rPr lang="en-US" smtClean="0"/>
              <a:t>8/10/2015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87EF6-449C-4D0C-93B2-3DE153B6B3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31955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17B97-C037-4108-BF42-188D116E1CED}" type="datetimeFigureOut">
              <a:rPr lang="en-US" smtClean="0"/>
              <a:t>8/10/2015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87EF6-449C-4D0C-93B2-3DE153B6B3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08525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17B97-C037-4108-BF42-188D116E1CED}" type="datetimeFigureOut">
              <a:rPr lang="en-US" smtClean="0"/>
              <a:t>8/10/2015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87EF6-449C-4D0C-93B2-3DE153B6B3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6539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D17B97-C037-4108-BF42-188D116E1CED}" type="datetimeFigureOut">
              <a:rPr lang="en-US" smtClean="0"/>
              <a:t>8/10/2015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C87EF6-449C-4D0C-93B2-3DE153B6B3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1662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file:///C:\Documents%20and%20Settings\Maria%20Longas\Desktop\RHYTHMIC%20CHEMISTRY_files\boogie2.gif" TargetMode="External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Relationship Id="rId5" Type="http://schemas.openxmlformats.org/officeDocument/2006/relationships/image" Target="file:///C:\Documents%20and%20Settings\Maria%20Longas\Desktop\RHYTHMIC%20CHEMISTRY_files\dance4.gif" TargetMode="External"/><Relationship Id="rId4" Type="http://schemas.openxmlformats.org/officeDocument/2006/relationships/image" Target="../media/image24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6000" dirty="0" smtClean="0">
                <a:solidFill>
                  <a:srgbClr val="FF0000"/>
                </a:solidFill>
              </a:rPr>
              <a:t/>
            </a:r>
            <a:br>
              <a:rPr lang="en-US" sz="6000" dirty="0" smtClean="0">
                <a:solidFill>
                  <a:srgbClr val="FF0000"/>
                </a:solidFill>
              </a:rPr>
            </a:br>
            <a:r>
              <a:rPr lang="en-US" sz="6000" dirty="0" smtClean="0">
                <a:solidFill>
                  <a:srgbClr val="FF0000"/>
                </a:solidFill>
              </a:rPr>
              <a:t>Understanding </a:t>
            </a:r>
            <a:r>
              <a:rPr lang="en-US" sz="6000" dirty="0">
                <a:solidFill>
                  <a:srgbClr val="FF0000"/>
                </a:solidFill>
              </a:rPr>
              <a:t>Alzheimer’s   </a:t>
            </a:r>
            <a:r>
              <a:rPr lang="en-US" sz="6000" dirty="0" smtClean="0">
                <a:solidFill>
                  <a:srgbClr val="FF0000"/>
                </a:solidFill>
              </a:rPr>
              <a:t>   Disease</a:t>
            </a:r>
            <a:r>
              <a:rPr lang="en-US" sz="5300" dirty="0" smtClean="0">
                <a:solidFill>
                  <a:srgbClr val="FF0000"/>
                </a:solidFill>
              </a:rPr>
              <a:t/>
            </a:r>
            <a:br>
              <a:rPr lang="en-US" sz="5300" dirty="0" smtClean="0">
                <a:solidFill>
                  <a:srgbClr val="FF0000"/>
                </a:solidFill>
              </a:rPr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     </a:t>
            </a:r>
            <a:r>
              <a:rPr lang="en-US" sz="7300" dirty="0">
                <a:solidFill>
                  <a:srgbClr val="0070C0"/>
                </a:solidFill>
              </a:rPr>
              <a:t>María  O. Longas  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 </a:t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6000" dirty="0" smtClean="0"/>
              <a:t>Purdue </a:t>
            </a:r>
            <a:r>
              <a:rPr lang="en-US" sz="6000" dirty="0"/>
              <a:t>University </a:t>
            </a:r>
            <a:r>
              <a:rPr lang="en-US" sz="6000" dirty="0" smtClean="0"/>
              <a:t>Calumet </a:t>
            </a:r>
            <a:r>
              <a:rPr lang="en-US" sz="6000" dirty="0"/>
              <a:t/>
            </a:r>
            <a:br>
              <a:rPr lang="en-US" sz="6000" dirty="0"/>
            </a:br>
            <a:r>
              <a:rPr lang="en-US" sz="6000" dirty="0"/>
              <a:t>    </a:t>
            </a:r>
            <a:r>
              <a:rPr lang="en-US" sz="6000" dirty="0" smtClean="0"/>
              <a:t>August 10, </a:t>
            </a:r>
            <a:r>
              <a:rPr lang="en-US" sz="6000" dirty="0"/>
              <a:t>2015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86000" y="255183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    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2017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828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Astrocytes also have Glycosaminoglycan and Proteoglycans.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This is a tetramer of Dermatan Sulfate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23" y="2801276"/>
            <a:ext cx="7780953" cy="2123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9327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Heparan Sulfate Proteoglycan</a:t>
            </a:r>
            <a:endParaRPr lang="en-US" dirty="0"/>
          </a:p>
        </p:txBody>
      </p:sp>
      <p:pic>
        <p:nvPicPr>
          <p:cNvPr id="6" name="Content Placeholder 5" descr="http://ccforum.com/content/figures/cc5069-1-l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828801"/>
            <a:ext cx="7924800" cy="457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7989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dirty="0" smtClean="0"/>
              <a:t>Proteoglycan</a:t>
            </a:r>
            <a:endParaRPr lang="en-US" sz="7200" dirty="0"/>
          </a:p>
        </p:txBody>
      </p:sp>
      <p:pic>
        <p:nvPicPr>
          <p:cNvPr id="4" name="Content Placeholder 3" descr="http://eastottlemyer.com/images/fullsize/llusm/dopa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607" y="1600200"/>
            <a:ext cx="6860785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2695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http://jonlieffmd.com/wp-content/uploads/2012/12/ECM-2.gi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304800"/>
            <a:ext cx="7772400" cy="6172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6434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http://tse3.mm.bing.net/th?id=JN.asHfipqDIu0VGN%2frcbvL8A&amp;pid=15.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152400"/>
            <a:ext cx="8667750" cy="6629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6426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ASTROCYTES STOP THEIR MOBILITY UPON BINDING TO ß-AMYLOID FIBRIL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http://www.spacesafetymagazine.com/wp-content/uploads/2013/01/alzheimers-plaques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7" y="1447800"/>
            <a:ext cx="7681913" cy="50358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8669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Tissue Culture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Cells were cultured in Astrocyte Basal Medium (ABM) obtained from Lonza and adjusted to 15% fetal bovine serum. This media was fortified with 5.0 ml L-Glutamine, 0.5 ml Ascorbic Acid, 1.25 ml Epidermal Growth Factors, 0.5 ml Insulin and 0.5 ml Gentamicin Sulfate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Amphotencin-β.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144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NaH Conditions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NaH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was prepared by Sigma Life Science. The name they gave was NaH, a heparin disaccharide 1-S sodium salt. </a:t>
            </a:r>
          </a:p>
        </p:txBody>
      </p:sp>
    </p:spTree>
    <p:extLst>
      <p:ext uri="{BB962C8B-B14F-4D97-AF65-F5344CB8AC3E}">
        <p14:creationId xmlns:p14="http://schemas.microsoft.com/office/powerpoint/2010/main" val="1642654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000" dirty="0" smtClean="0"/>
              <a:t>Cell Culture  </a:t>
            </a:r>
            <a:endParaRPr lang="en-US" sz="8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Mid-frontal cerebral cortex, were the cells used in this study. </a:t>
            </a:r>
          </a:p>
          <a:p>
            <a:r>
              <a:rPr lang="en-US" sz="4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cells were donated to us by Rush University Medical Center.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1140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Fig. 2 - Mid Frontal Cerebral Cortex of Normal Astrocytes Stained with Congo red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 descr="C:\Users\Admin\Desktop\Plate VIIIR2 # 2 in Congo Red.pn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676400"/>
            <a:ext cx="6477000" cy="4800600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3284153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Alzheimer’s </a:t>
            </a:r>
            <a:r>
              <a:rPr lang="en-US" dirty="0"/>
              <a:t>disease (AD) is a degenerative disorder of the central nervous system (CNS) that is characterized by the formation of amyloid </a:t>
            </a:r>
            <a:r>
              <a:rPr lang="en-US" dirty="0" smtClean="0"/>
              <a:t>plaques.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1136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49362"/>
          </a:xfrm>
        </p:spPr>
        <p:txBody>
          <a:bodyPr>
            <a:no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Fig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 3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- Mid-Frontal Cerebral Cortex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of Astrocytes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Alzheimer’s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Patients Stained with Congo red.</a:t>
            </a:r>
          </a:p>
        </p:txBody>
      </p:sp>
      <p:pic>
        <p:nvPicPr>
          <p:cNvPr id="4" name="Content Placeholder 3" descr="Plate VII # 5.pn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676400"/>
            <a:ext cx="7162800" cy="4419600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4126731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Fig. 4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- Mid-Frontal Cerebral Cortex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of Astrocytes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of Alzheimer’s Patients Stained with Congo red.</a:t>
            </a:r>
          </a:p>
        </p:txBody>
      </p:sp>
      <p:pic>
        <p:nvPicPr>
          <p:cNvPr id="4" name="Content Placeholder 3" descr="C:\Users\Admin\Desktop\Plate VIIIR2 # 4 in Congo Red.pn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1" y="1600200"/>
            <a:ext cx="7086600" cy="4572000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1211374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Cells were incubated at 37</a:t>
            </a:r>
            <a:r>
              <a:rPr lang="en-US" baseline="30000" dirty="0"/>
              <a:t>o</a:t>
            </a:r>
            <a:r>
              <a:rPr lang="en-US" dirty="0"/>
              <a:t>C, under 5% CO</a:t>
            </a:r>
            <a:r>
              <a:rPr lang="en-US" baseline="-25000" dirty="0"/>
              <a:t>2.</a:t>
            </a:r>
            <a:r>
              <a:rPr lang="en-US" dirty="0"/>
              <a:t> Cultures lasted in this  media for 15 days, with changes every 3</a:t>
            </a:r>
            <a:r>
              <a:rPr lang="en-US" baseline="30000" dirty="0"/>
              <a:t>rd</a:t>
            </a:r>
            <a:r>
              <a:rPr lang="en-US" dirty="0"/>
              <a:t> day. After 15 days in this culture  media was adjusted to </a:t>
            </a:r>
            <a:r>
              <a:rPr lang="en-US" dirty="0" err="1"/>
              <a:t>NaH</a:t>
            </a:r>
            <a:r>
              <a:rPr lang="en-US" dirty="0"/>
              <a:t> (Fig. 1). AD received 4 mg </a:t>
            </a:r>
            <a:r>
              <a:rPr lang="en-US" dirty="0" err="1"/>
              <a:t>NaH</a:t>
            </a:r>
            <a:r>
              <a:rPr lang="en-US" dirty="0"/>
              <a:t>/gram of body mass in 1 ml of sterilized phosphate buffer saline (SPBS).  The controls received 1 ml SPBS/gram of body mass.</a:t>
            </a:r>
          </a:p>
        </p:txBody>
      </p:sp>
    </p:spTree>
    <p:extLst>
      <p:ext uri="{BB962C8B-B14F-4D97-AF65-F5344CB8AC3E}">
        <p14:creationId xmlns:p14="http://schemas.microsoft.com/office/powerpoint/2010/main" val="2144401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Figure 1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7541" y="1600200"/>
            <a:ext cx="2668917" cy="4525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51938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NaH</a:t>
            </a:r>
            <a:r>
              <a:rPr lang="en-US" dirty="0" smtClean="0">
                <a:solidFill>
                  <a:srgbClr val="FF0000"/>
                </a:solidFill>
              </a:rPr>
              <a:t> Concentration </a:t>
            </a:r>
            <a:r>
              <a:rPr lang="en-US" dirty="0">
                <a:solidFill>
                  <a:srgbClr val="FF0000"/>
                </a:solidFill>
              </a:rPr>
              <a:t>W</a:t>
            </a:r>
            <a:r>
              <a:rPr lang="en-US" dirty="0" smtClean="0">
                <a:solidFill>
                  <a:srgbClr val="FF0000"/>
                </a:solidFill>
              </a:rPr>
              <a:t>as Increased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concentration was then increased to 5mg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NaH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/gram of body mass in 1 ml of sterilized (SPBS) for the AD patients. The controls continued receiving 1 ml of SPBS/gram of body mass.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8108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The cultures were repeated using 6  AD samples and 6 of normal controls.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652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371600"/>
          </a:xfrm>
        </p:spPr>
        <p:txBody>
          <a:bodyPr>
            <a:no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Figure 5 – Mid-Frontal Cerebral Cortex of  Alzheimer’s Disease Tissue Stained with Congo red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 descr="Fig. 11 Alz_S1030232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752600"/>
            <a:ext cx="7467600" cy="4800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2814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838200"/>
          </a:xfrm>
        </p:spPr>
        <p:txBody>
          <a:bodyPr>
            <a:no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Figure 6 – Mid-Frontal Cerebral Cortex of Alzheimer's Disease Tissue Stained with Congo red.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 descr="Fig. 12 Alz S1030234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76400"/>
            <a:ext cx="7239000" cy="4419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4753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>
            <a:no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Figure 7-Mid-frontal Cerebral Cortex of Alzheimer’s Disease Tissue Stained with Congo red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 descr="Fig. 16 Alz.S1030241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447800"/>
            <a:ext cx="7086600" cy="4648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6267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37160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Figure 8 – Mid-Frontal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erebral Cortex of Normal Control Tissue Stained with Congo red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Content Placeholder 3" descr="Fig. 3 Normal_S103022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524000"/>
            <a:ext cx="7315200" cy="4800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6906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http://www.spacesafetymagazine.com/wp-content/uploads/2013/01/alzheimers-plaques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7" y="374332"/>
            <a:ext cx="7896225" cy="61093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467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Figure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– Mid-Frontal Cerebral Cortex of Normal Control Tissue Stained with Congo red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 descr="Fig. 6 Normal S1030236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24000"/>
            <a:ext cx="7391400" cy="4343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9719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</p:spPr>
        <p:txBody>
          <a:bodyPr>
            <a:normAutofit fontScale="90000"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Figure 10- Mid-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rontal Cerebral Cortex of Normal Control Tissue Stained with Congo red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Content Placeholder 5" descr="Fig. 5 Normal S1030225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371600"/>
            <a:ext cx="7543800" cy="5105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5375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Rat Tissue Culture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/>
              <a:t> </a:t>
            </a:r>
            <a:r>
              <a:rPr lang="en-US" dirty="0" smtClean="0"/>
              <a:t>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Six Rats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contracted Alzheimer's Disease at </a:t>
            </a:r>
            <a:r>
              <a:rPr lang="en-US" sz="4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Taconic </a:t>
            </a:r>
            <a:r>
              <a:rPr lang="en-US" sz="4000" u="sng" dirty="0">
                <a:latin typeface="Arial" panose="020B0604020202020204" pitchFamily="34" charset="0"/>
                <a:cs typeface="Arial" panose="020B0604020202020204" pitchFamily="34" charset="0"/>
              </a:rPr>
              <a:t>Bioscience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Inc. and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6 normal controls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were obtained. 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They were all cultured using the normal conditions for the humans, except that a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rat  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hippocampus was used to remove the cells for culture &amp; no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NaH.</a:t>
            </a:r>
            <a:endParaRPr lang="en-US" sz="4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6896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Figure 2- Rat hippocampus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 descr="http://tse3.mm.bing.net/th?id=JN.4ZH6%2fQyFOycYsevKrWpJWA&amp;pid=15.1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143000"/>
            <a:ext cx="6400800" cy="5410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474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Normal Rat Growth Rate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 </a:t>
            </a:r>
            <a:r>
              <a:rPr lang="en-US" b="1" dirty="0" smtClean="0"/>
              <a:t> </a:t>
            </a:r>
            <a:r>
              <a:rPr lang="en-US" dirty="0" smtClean="0"/>
              <a:t>Rat </a:t>
            </a:r>
            <a:r>
              <a:rPr lang="en-US" dirty="0"/>
              <a:t>growth was normal as indicated by Lonza Bioscience. The growth difference can be explained by comparing the body mass of the normal controls that increased from </a:t>
            </a:r>
            <a:r>
              <a:rPr lang="en-US" u="sng" dirty="0"/>
              <a:t>263.3</a:t>
            </a:r>
            <a:r>
              <a:rPr lang="en-US" dirty="0"/>
              <a:t> g, 263.4 g, 239.8 g, 231.2 g, 220.6 g and </a:t>
            </a:r>
            <a:r>
              <a:rPr lang="en-US" u="sng" dirty="0"/>
              <a:t>223.2</a:t>
            </a:r>
            <a:r>
              <a:rPr lang="en-US" dirty="0"/>
              <a:t> grams from the day when they arrived in the laboratory to 438.8 g, 473.7g, 449.7g, 436.6 g, 466.6 g, and </a:t>
            </a:r>
            <a:r>
              <a:rPr lang="en-US" u="sng" dirty="0"/>
              <a:t>407.9</a:t>
            </a:r>
            <a:r>
              <a:rPr lang="en-US" dirty="0"/>
              <a:t> grams when they were guillotined.</a:t>
            </a:r>
          </a:p>
        </p:txBody>
      </p:sp>
    </p:spTree>
    <p:extLst>
      <p:ext uri="{BB962C8B-B14F-4D97-AF65-F5344CB8AC3E}">
        <p14:creationId xmlns:p14="http://schemas.microsoft.com/office/powerpoint/2010/main" val="3985180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Alzheimer’s Rat Growth rate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weighs of the Alzheimer’s Disease Rats ranged from </a:t>
            </a:r>
            <a:r>
              <a:rPr lang="en-US" u="sng" dirty="0"/>
              <a:t>240.2</a:t>
            </a:r>
            <a:r>
              <a:rPr lang="en-US" dirty="0"/>
              <a:t> g, 227.2 g, 257.1 g, 270.4 g, 247.3 g, and </a:t>
            </a:r>
            <a:r>
              <a:rPr lang="en-US" u="sng" dirty="0"/>
              <a:t>240.0</a:t>
            </a:r>
            <a:r>
              <a:rPr lang="en-US" dirty="0"/>
              <a:t> g to 378.6 g to 415.1g, 480.4 g, 441.2 g, 437.4 g and </a:t>
            </a:r>
            <a:r>
              <a:rPr lang="en-US" u="sng" dirty="0"/>
              <a:t>433.3</a:t>
            </a:r>
            <a:r>
              <a:rPr lang="en-US" dirty="0"/>
              <a:t> grams when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they</a:t>
            </a:r>
            <a:r>
              <a:rPr lang="en-US" dirty="0"/>
              <a:t> were guillotined. The masses were determined every other week, following the advised of a Purdue University Veterinarian.</a:t>
            </a:r>
          </a:p>
        </p:txBody>
      </p:sp>
    </p:spTree>
    <p:extLst>
      <p:ext uri="{BB962C8B-B14F-4D97-AF65-F5344CB8AC3E}">
        <p14:creationId xmlns:p14="http://schemas.microsoft.com/office/powerpoint/2010/main" val="1991168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Figure 12 - Normal Rat Hippocampus Cells Stained with Congo red.</a:t>
            </a: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447800"/>
            <a:ext cx="6629399" cy="5105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1350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533400"/>
          </a:xfrm>
        </p:spPr>
        <p:txBody>
          <a:bodyPr>
            <a:no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Fig. 13 – Rat Alzheimer’s Disease Hippocampus Cells Stained with Congo red.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066800"/>
            <a:ext cx="7620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3345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NaH</a:t>
            </a:r>
            <a:r>
              <a:rPr lang="en-US" dirty="0" smtClean="0"/>
              <a:t> Was Added to Rat Culture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Cells were incubated at 37</a:t>
            </a:r>
            <a:r>
              <a:rPr lang="en-US" baseline="30000" dirty="0"/>
              <a:t>o</a:t>
            </a:r>
            <a:r>
              <a:rPr lang="en-US" dirty="0"/>
              <a:t>C, under 5% CO</a:t>
            </a:r>
            <a:r>
              <a:rPr lang="en-US" baseline="-25000" dirty="0"/>
              <a:t>2.</a:t>
            </a:r>
            <a:r>
              <a:rPr lang="en-US" dirty="0"/>
              <a:t> Cultures lasted in this  media for 15 days, with changes every 3</a:t>
            </a:r>
            <a:r>
              <a:rPr lang="en-US" baseline="30000" dirty="0"/>
              <a:t>rd</a:t>
            </a:r>
            <a:r>
              <a:rPr lang="en-US" dirty="0"/>
              <a:t> day. After 15 days in this culture  media was adjusted to </a:t>
            </a:r>
            <a:r>
              <a:rPr lang="en-US" dirty="0" err="1"/>
              <a:t>NaH</a:t>
            </a:r>
            <a:r>
              <a:rPr lang="en-US" dirty="0"/>
              <a:t> (Fig. 1). AD received 4 mg </a:t>
            </a:r>
            <a:r>
              <a:rPr lang="en-US" dirty="0" err="1"/>
              <a:t>NaH</a:t>
            </a:r>
            <a:r>
              <a:rPr lang="en-US" dirty="0"/>
              <a:t>/gram of body mass in 1 ml of sterilized phosphate buffer saline (SPBS).  The controls received 1 ml SPBS/gram of body mass.</a:t>
            </a:r>
          </a:p>
        </p:txBody>
      </p:sp>
    </p:spTree>
    <p:extLst>
      <p:ext uri="{BB962C8B-B14F-4D97-AF65-F5344CB8AC3E}">
        <p14:creationId xmlns:p14="http://schemas.microsoft.com/office/powerpoint/2010/main" val="257981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Figure 14. Rat Alzheimer's Disease Hippocampus Cells Stained with Congo red</a:t>
            </a:r>
            <a:endParaRPr lang="en-US" sz="3600" dirty="0"/>
          </a:p>
        </p:txBody>
      </p:sp>
      <p:pic>
        <p:nvPicPr>
          <p:cNvPr id="4" name="Content Placeholder 3" descr="Fig. 11 Alz_S1030232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295400"/>
            <a:ext cx="7086600" cy="44195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1622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nfographic showing difference between early and advanced Alzheimer's disease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57200"/>
            <a:ext cx="7543800" cy="5638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8883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Figure 15 – Rat Alzheimer’s Disease Hippocampus  Cells Stained with Congo red</a:t>
            </a:r>
            <a:r>
              <a:rPr lang="en-US" sz="3200" dirty="0" smtClean="0"/>
              <a:t>.</a:t>
            </a:r>
            <a:endParaRPr lang="en-US" sz="3200" dirty="0"/>
          </a:p>
        </p:txBody>
      </p:sp>
      <p:pic>
        <p:nvPicPr>
          <p:cNvPr id="4" name="Content Placeholder 3" descr="Fig. 16 Alz.S1030241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47800"/>
            <a:ext cx="7467600" cy="4800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8648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Figure 16 – Normal Rat Hippocampus</a:t>
            </a:r>
            <a:b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Cells Stained with Congo red.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 descr="Fig. 3 Normal_S103022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447800"/>
            <a:ext cx="7315200" cy="4953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9317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4478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Figure 17 – Normal Rat Hippocampus Cells Stained with Congo red</a:t>
            </a:r>
            <a:endParaRPr lang="en-US" sz="3600" dirty="0"/>
          </a:p>
        </p:txBody>
      </p:sp>
      <p:pic>
        <p:nvPicPr>
          <p:cNvPr id="4" name="Content Placeholder 3" descr="Fig. 5 Normal S1030225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524000"/>
            <a:ext cx="6705600" cy="472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3298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1. NaH.</a:t>
            </a: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1" y="1371601"/>
            <a:ext cx="3429000" cy="4343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28809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Figure 1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represents NaH. It is a heparin disaccharide or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1-S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sodium salt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(H9267) (C</a:t>
            </a:r>
            <a:r>
              <a:rPr lang="en-US" sz="2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2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), formula weight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665.40 g/mol. H9267 was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obtained from heparin upon digestion with heparinases 1 and 2. Sigma Life Science developed the product and called Na-S sodium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sulfate salt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There are no sugars in such saccharide. The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special groups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includes: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 carboxyl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group and 3 OH’s. Of the 3 OH’s, one is bonded to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cyclohexene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and the other two are boned to carbons. There is only one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which binds a sulfate and it is near the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ketone group.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9853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 O N C L U S I O N 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Alzheimer’s </a:t>
            </a:r>
            <a:r>
              <a:rPr lang="en-US" dirty="0"/>
              <a:t>Disease Patients should be treated with a </a:t>
            </a:r>
            <a:r>
              <a:rPr lang="en-US" u="sng" dirty="0"/>
              <a:t>disaccharide</a:t>
            </a:r>
            <a:r>
              <a:rPr lang="en-US" dirty="0"/>
              <a:t> that originates from anticoagulant heparin, like the one shown in this Figure.</a:t>
            </a:r>
          </a:p>
        </p:txBody>
      </p:sp>
    </p:spTree>
    <p:extLst>
      <p:ext uri="{BB962C8B-B14F-4D97-AF65-F5344CB8AC3E}">
        <p14:creationId xmlns:p14="http://schemas.microsoft.com/office/powerpoint/2010/main" val="4004210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457200"/>
            <a:ext cx="800100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800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Fig.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18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– Alzheimer’s Disease Rat Hippocampus Cells.</a:t>
            </a: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295400"/>
            <a:ext cx="6705600" cy="5562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9842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" y="152400"/>
            <a:ext cx="8229600" cy="1143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endParaRPr lang="en-US" dirty="0" smtClean="0"/>
          </a:p>
          <a:p>
            <a:pPr lvl="0"/>
            <a:r>
              <a:rPr lang="en-US" dirty="0" smtClean="0"/>
              <a:t>The </a:t>
            </a:r>
            <a:r>
              <a:rPr lang="en-US" dirty="0"/>
              <a:t>so called NaH (a heparin disaccharide) used in this study, has a very distorted structure to work like  anticoagulant heparin.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3355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GAG Sulfotransferase/Sulfatase Dance</a:t>
            </a:r>
            <a:endParaRPr lang="en-US" dirty="0"/>
          </a:p>
        </p:txBody>
      </p:sp>
      <p:pic>
        <p:nvPicPr>
          <p:cNvPr id="4" name="Picture 5" descr="C:\Documents and Settings\Maria Longas\Desktop\RHYTHMIC CHEMISTRY_files\boogie2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7000" y="1113213"/>
            <a:ext cx="1524000" cy="1835727"/>
          </a:xfrm>
          <a:noFill/>
        </p:spPr>
      </p:pic>
      <p:pic>
        <p:nvPicPr>
          <p:cNvPr id="5" name="Picture 4" descr="C:\Documents and Settings\Maria Longas\Desktop\RHYTHMIC CHEMISTRY_files\dance4.gif"/>
          <p:cNvPicPr>
            <a:picLocks noChangeAspect="1" noChangeArrowheads="1" noCrop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371600"/>
            <a:ext cx="1385956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667000" y="2971800"/>
            <a:ext cx="48006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dirty="0">
                <a:latin typeface="Arial Black" pitchFamily="34" charset="0"/>
                <a:ea typeface="Calibri" pitchFamily="34" charset="0"/>
                <a:cs typeface="Arial" charset="0"/>
              </a:rPr>
              <a:t>Sulfates we give to the GAG’s  </a:t>
            </a:r>
          </a:p>
          <a:p>
            <a:r>
              <a:rPr lang="en-US" altLang="en-US" dirty="0">
                <a:latin typeface="Arial Black" pitchFamily="34" charset="0"/>
                <a:ea typeface="Calibri" pitchFamily="34" charset="0"/>
                <a:cs typeface="Arial" charset="0"/>
              </a:rPr>
              <a:t>To help them do their jobs.</a:t>
            </a:r>
          </a:p>
          <a:p>
            <a:r>
              <a:rPr lang="en-US" altLang="en-US" dirty="0">
                <a:latin typeface="Arial Black" pitchFamily="34" charset="0"/>
                <a:ea typeface="Calibri" pitchFamily="34" charset="0"/>
                <a:cs typeface="Arial" charset="0"/>
              </a:rPr>
              <a:t>When we get tired or crippled</a:t>
            </a:r>
          </a:p>
          <a:p>
            <a:r>
              <a:rPr lang="en-US" altLang="en-US" dirty="0">
                <a:latin typeface="Arial Black" pitchFamily="34" charset="0"/>
                <a:ea typeface="Calibri" pitchFamily="34" charset="0"/>
                <a:cs typeface="Arial" charset="0"/>
              </a:rPr>
              <a:t>The GAG’s defects become tripled</a:t>
            </a:r>
          </a:p>
          <a:p>
            <a:r>
              <a:rPr lang="en-US" altLang="en-US" dirty="0">
                <a:latin typeface="Arial Black" pitchFamily="34" charset="0"/>
                <a:ea typeface="Calibri" pitchFamily="34" charset="0"/>
                <a:cs typeface="Arial" charset="0"/>
              </a:rPr>
              <a:t>They surely need our help</a:t>
            </a:r>
          </a:p>
          <a:p>
            <a:r>
              <a:rPr lang="en-US" altLang="en-US" dirty="0">
                <a:latin typeface="Arial Black" pitchFamily="34" charset="0"/>
                <a:ea typeface="Calibri" pitchFamily="34" charset="0"/>
                <a:cs typeface="Arial" charset="0"/>
              </a:rPr>
              <a:t>To do their functions well</a:t>
            </a:r>
          </a:p>
          <a:p>
            <a:r>
              <a:rPr lang="en-US" altLang="en-US" dirty="0">
                <a:latin typeface="Arial Black" pitchFamily="34" charset="0"/>
                <a:ea typeface="Calibri" pitchFamily="34" charset="0"/>
                <a:cs typeface="Arial" charset="0"/>
              </a:rPr>
              <a:t>With the GAG’s in disarray</a:t>
            </a:r>
          </a:p>
          <a:p>
            <a:r>
              <a:rPr lang="en-US" altLang="en-US" dirty="0">
                <a:latin typeface="Arial Black" pitchFamily="34" charset="0"/>
                <a:ea typeface="Calibri" pitchFamily="34" charset="0"/>
                <a:cs typeface="Arial" charset="0"/>
              </a:rPr>
              <a:t>The cells begin to decay</a:t>
            </a:r>
          </a:p>
          <a:p>
            <a:r>
              <a:rPr lang="en-US" altLang="en-US" dirty="0">
                <a:latin typeface="Arial Black" pitchFamily="34" charset="0"/>
                <a:ea typeface="Calibri" pitchFamily="34" charset="0"/>
                <a:cs typeface="Arial" charset="0"/>
              </a:rPr>
              <a:t>And the turmoil is such</a:t>
            </a:r>
          </a:p>
          <a:p>
            <a:r>
              <a:rPr lang="en-US" altLang="en-US" dirty="0">
                <a:latin typeface="Arial Black" pitchFamily="34" charset="0"/>
                <a:ea typeface="Calibri" pitchFamily="34" charset="0"/>
                <a:cs typeface="Arial" charset="0"/>
              </a:rPr>
              <a:t>That we cannot even DANCE.</a:t>
            </a:r>
          </a:p>
          <a:p>
            <a:endParaRPr lang="en-US" altLang="en-US" dirty="0">
              <a:latin typeface="Arial Black" pitchFamily="34" charset="0"/>
              <a:ea typeface="Calibri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3095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Amyloid </a:t>
            </a:r>
            <a:r>
              <a:rPr lang="en-US" dirty="0"/>
              <a:t>was originally used to describe accumulation of carbohydrate-like material that reacted with iodine (3), and turned out to be amylose (4). 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09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7581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304800"/>
          </a:xfrm>
        </p:spPr>
        <p:txBody>
          <a:bodyPr>
            <a:no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Tissue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culture hippocampus and media sere separated; the cultures were then washed with excess sterile NaCl; 100 μL of NaCl containing hippocampus tissue was placed in an electrophoresis plate to prepare for Congo red Staining</a:t>
            </a:r>
            <a:r>
              <a:rPr lang="en-US" sz="2800" baseline="30000" dirty="0">
                <a:latin typeface="Arial" panose="020B0604020202020204" pitchFamily="34" charset="0"/>
                <a:cs typeface="Arial" panose="020B0604020202020204" pitchFamily="34" charset="0"/>
              </a:rPr>
              <a:t> (6)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 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NaCl (35.71 g) was dissolved in 100 ml of 80% w/w Ethanol; Congo red (0.8192 g) was added, and the solution was boiled with mixing for 5 min. This solution was allowed to stand at room temperature for 24 hr.  Just before use, 9 parts of Congo red solution were combined with 1 part of 1% (W/V) NaOH; the solution was filtered, and used within 15 min</a:t>
            </a:r>
            <a:r>
              <a:rPr lang="en-US" sz="2800" baseline="30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"/>
            <a:ext cx="8305800" cy="73914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Congo Red </a:t>
            </a:r>
            <a:r>
              <a:rPr lang="en-US" dirty="0"/>
              <a:t>Staining</a:t>
            </a:r>
          </a:p>
        </p:txBody>
      </p:sp>
    </p:spTree>
    <p:extLst>
      <p:ext uri="{BB962C8B-B14F-4D97-AF65-F5344CB8AC3E}">
        <p14:creationId xmlns:p14="http://schemas.microsoft.com/office/powerpoint/2010/main" val="553038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Amylose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 descr="http://previewcf.turbosquid.com/Preview/2014/05/26__21_00_00/amylose2.jpg612fc2e1-f90d-4869-a2da-ec1c0654a5c3Larger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3176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The </a:t>
            </a:r>
            <a:r>
              <a:rPr lang="en-US" dirty="0">
                <a:solidFill>
                  <a:srgbClr val="FF0000"/>
                </a:solidFill>
              </a:rPr>
              <a:t>amyloid plaque contains </a:t>
            </a:r>
            <a:r>
              <a:rPr lang="en-US" sz="3600" dirty="0">
                <a:solidFill>
                  <a:srgbClr val="FF0000"/>
                </a:solidFill>
              </a:rPr>
              <a:t>D</a:t>
            </a:r>
            <a:r>
              <a:rPr lang="en-US" dirty="0">
                <a:solidFill>
                  <a:srgbClr val="FF0000"/>
                </a:solidFill>
              </a:rPr>
              <a:t>-GalNAc and amyloid (a polysaccharide of </a:t>
            </a:r>
            <a:r>
              <a:rPr lang="en-US" dirty="0" smtClean="0">
                <a:solidFill>
                  <a:srgbClr val="FF0000"/>
                </a:solidFill>
              </a:rPr>
              <a:t>glucose), they slow </a:t>
            </a:r>
            <a:r>
              <a:rPr lang="en-US" dirty="0">
                <a:solidFill>
                  <a:srgbClr val="FF0000"/>
                </a:solidFill>
              </a:rPr>
              <a:t>glucose transport in the brain </a:t>
            </a:r>
            <a:r>
              <a:rPr lang="en-US" dirty="0" smtClean="0">
                <a:solidFill>
                  <a:srgbClr val="FF0000"/>
                </a:solidFill>
              </a:rPr>
              <a:t>. 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flipH="1">
            <a:off x="8686799" y="3017837"/>
            <a:ext cx="45719" cy="182563"/>
          </a:xfrm>
        </p:spPr>
        <p:txBody>
          <a:bodyPr>
            <a:normAutofit fontScale="25000" lnSpcReduction="20000"/>
          </a:bodyPr>
          <a:lstStyle/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84118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Astrocytes Release Cytokines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" y="2136339"/>
            <a:ext cx="82296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By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Dr.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Ananya Mandal,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MD.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The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term "cytokine" is derived from a combination of two Greek words - "cyto" meaning cell and "kinos" meaning movement.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They stimulate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movement of cells towards sites of inflammation, infection and trauma.</a:t>
            </a:r>
          </a:p>
        </p:txBody>
      </p:sp>
    </p:spTree>
    <p:extLst>
      <p:ext uri="{BB962C8B-B14F-4D97-AF65-F5344CB8AC3E}">
        <p14:creationId xmlns:p14="http://schemas.microsoft.com/office/powerpoint/2010/main" val="3695797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>
                <a:solidFill>
                  <a:srgbClr val="00B0F0"/>
                </a:solidFill>
              </a:rPr>
              <a:t>Low </a:t>
            </a:r>
            <a:r>
              <a:rPr lang="en-US" dirty="0">
                <a:solidFill>
                  <a:srgbClr val="00B0F0"/>
                </a:solidFill>
              </a:rPr>
              <a:t>glutamic acid (Glu) and aspartic acid (Asp) concentrations result in deficient glucose transport (7), and stimulate astrocytes to take action against the aberration and correct it. </a:t>
            </a:r>
            <a:r>
              <a:rPr lang="en-US" dirty="0"/>
              <a:t>In normal people ß-amyloid fibrils that form in the astrocyte extracellular spaces are hydrolyzed, but in Alzheimer’s disease, this binding produces astrocyte immobility (9).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82000" cy="47244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8087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1708</TotalTime>
  <Words>1026</Words>
  <Application>Microsoft Office PowerPoint</Application>
  <PresentationFormat>On-screen Show (4:3)</PresentationFormat>
  <Paragraphs>71</Paragraphs>
  <Slides>51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5" baseType="lpstr">
      <vt:lpstr>Arial</vt:lpstr>
      <vt:lpstr>Arial Black</vt:lpstr>
      <vt:lpstr>Calibri</vt:lpstr>
      <vt:lpstr>Office Theme</vt:lpstr>
      <vt:lpstr> Understanding Alzheimer’s      Disease       María  O. Longas      Purdue University Calumet      August 10, 2015  </vt:lpstr>
      <vt:lpstr>         Alzheimer’s disease (AD) is a degenerative disorder of the central nervous system (CNS) that is characterized by the formation of amyloid plaques.</vt:lpstr>
      <vt:lpstr>PowerPoint Presentation</vt:lpstr>
      <vt:lpstr>PowerPoint Presentation</vt:lpstr>
      <vt:lpstr>        Amyloid was originally used to describe accumulation of carbohydrate-like material that reacted with iodine (3), and turned out to be amylose (4).  </vt:lpstr>
      <vt:lpstr>Amylose</vt:lpstr>
      <vt:lpstr>       The amyloid plaque contains D-GalNAc and amyloid (a polysaccharide of glucose), they slow glucose transport in the brain .  </vt:lpstr>
      <vt:lpstr>Astrocytes Release Cytokines</vt:lpstr>
      <vt:lpstr>        Low glutamic acid (Glu) and aspartic acid (Asp) concentrations result in deficient glucose transport (7), and stimulate astrocytes to take action against the aberration and correct it. In normal people ß-amyloid fibrils that form in the astrocyte extracellular spaces are hydrolyzed, but in Alzheimer’s disease, this binding produces astrocyte immobility (9).</vt:lpstr>
      <vt:lpstr> Astrocytes also have Glycosaminoglycan and Proteoglycans. This is a tetramer of Dermatan Sulfate  </vt:lpstr>
      <vt:lpstr>Heparan Sulfate Proteoglycan</vt:lpstr>
      <vt:lpstr>Proteoglycan</vt:lpstr>
      <vt:lpstr>PowerPoint Presentation</vt:lpstr>
      <vt:lpstr>PowerPoint Presentation</vt:lpstr>
      <vt:lpstr>ASTROCYTES STOP THEIR MOBILITY UPON BINDING TO ß-AMYLOID FIBRIL</vt:lpstr>
      <vt:lpstr>Tissue Culture</vt:lpstr>
      <vt:lpstr>NaH Conditions</vt:lpstr>
      <vt:lpstr>Cell Culture  </vt:lpstr>
      <vt:lpstr>Fig. 2 - Mid Frontal Cerebral Cortex of Normal Astrocytes Stained with Congo red</vt:lpstr>
      <vt:lpstr>Fig. 3 - Mid-Frontal Cerebral Cortex of Astrocytes of Alzheimer’s Patients Stained with Congo red.</vt:lpstr>
      <vt:lpstr>Fig. 4 - Mid-Frontal Cerebral Cortex of Astrocytes of Alzheimer’s Patients Stained with Congo red.</vt:lpstr>
      <vt:lpstr>PowerPoint Presentation</vt:lpstr>
      <vt:lpstr>Figure 1</vt:lpstr>
      <vt:lpstr>NaH Concentration Was Increased</vt:lpstr>
      <vt:lpstr>PowerPoint Presentation</vt:lpstr>
      <vt:lpstr>Figure 5 – Mid-Frontal Cerebral Cortex of  Alzheimer’s Disease Tissue Stained with Congo red</vt:lpstr>
      <vt:lpstr>Figure 6 – Mid-Frontal Cerebral Cortex of Alzheimer's Disease Tissue Stained with Congo red. </vt:lpstr>
      <vt:lpstr>Figure 7-Mid-frontal Cerebral Cortex of Alzheimer’s Disease Tissue Stained with Congo red</vt:lpstr>
      <vt:lpstr>Figure 8 – Mid-Frontal Cerebral Cortex of Normal Control Tissue Stained with Congo red.</vt:lpstr>
      <vt:lpstr>Figure 9 – Mid-Frontal Cerebral Cortex of Normal Control Tissue Stained with Congo red</vt:lpstr>
      <vt:lpstr>Figure 10- Mid-Frontal Cerebral Cortex of Normal Control Tissue Stained with Congo red</vt:lpstr>
      <vt:lpstr>Rat Tissue Culture</vt:lpstr>
      <vt:lpstr>Figure 2- Rat hippocampus</vt:lpstr>
      <vt:lpstr>Normal Rat Growth Rate</vt:lpstr>
      <vt:lpstr>Alzheimer’s Rat Growth rate</vt:lpstr>
      <vt:lpstr>Figure 12 - Normal Rat Hippocampus Cells Stained with Congo red.</vt:lpstr>
      <vt:lpstr>Fig. 13 – Rat Alzheimer’s Disease Hippocampus Cells Stained with Congo red.</vt:lpstr>
      <vt:lpstr>NaH Was Added to Rat Culture</vt:lpstr>
      <vt:lpstr>Figure 14. Rat Alzheimer's Disease Hippocampus Cells Stained with Congo red</vt:lpstr>
      <vt:lpstr>Figure 15 – Rat Alzheimer’s Disease Hippocampus  Cells Stained with Congo red.</vt:lpstr>
      <vt:lpstr>Figure 16 – Normal Rat Hippocampus Cells Stained with Congo red.</vt:lpstr>
      <vt:lpstr>Figure 17 – Normal Rat Hippocampus Cells Stained with Congo red</vt:lpstr>
      <vt:lpstr>Figure 1. NaH.</vt:lpstr>
      <vt:lpstr>PowerPoint Presentation</vt:lpstr>
      <vt:lpstr>C O N C L U S I O N S</vt:lpstr>
      <vt:lpstr>PowerPoint Presentation</vt:lpstr>
      <vt:lpstr>Fig. 18 – Alzheimer’s Disease Rat Hippocampus Cells.</vt:lpstr>
      <vt:lpstr>PowerPoint Presentation</vt:lpstr>
      <vt:lpstr>GAG Sulfotransferase/Sulfatase Dance</vt:lpstr>
      <vt:lpstr>PowerPoint Presentation</vt:lpstr>
      <vt:lpstr>                  Tissue culture hippocampus and media sere separated; the cultures were then washed with excess sterile NaCl; 100 μL of NaCl containing hippocampus tissue was placed in an electrophoresis plate to prepare for Congo red Staining (6).   NaCl (35.71 g) was dissolved in 100 ml of 80% w/w Ethanol; Congo red (0.8192 g) was added, and the solution was boiled with mixing for 5 min. This solution was allowed to stand at room temperature for 24 hr.  Just before use, 9 parts of Congo red solution were combined with 1 part of 1% (W/V) NaOH; the solution was filtered, and used within 15 min6</vt:lpstr>
    </vt:vector>
  </TitlesOfParts>
  <Company>Purdue University, Calumet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Understanding Alzheimer’s       Disease       María  O. Longas      Purdue University Calumet      August, 2015</dc:title>
  <dc:creator>Maria Longas</dc:creator>
  <cp:lastModifiedBy>SiteKiosk Limited User Account</cp:lastModifiedBy>
  <cp:revision>117</cp:revision>
  <cp:lastPrinted>2015-07-29T21:48:00Z</cp:lastPrinted>
  <dcterms:created xsi:type="dcterms:W3CDTF">2015-07-20T19:56:04Z</dcterms:created>
  <dcterms:modified xsi:type="dcterms:W3CDTF">2015-08-10T05:39:17Z</dcterms:modified>
</cp:coreProperties>
</file>