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502" r:id="rId4"/>
    <p:sldId id="504" r:id="rId5"/>
    <p:sldId id="329" r:id="rId6"/>
    <p:sldId id="347" r:id="rId7"/>
    <p:sldId id="404" r:id="rId8"/>
    <p:sldId id="341" r:id="rId9"/>
    <p:sldId id="444" r:id="rId10"/>
    <p:sldId id="506" r:id="rId11"/>
    <p:sldId id="507" r:id="rId12"/>
    <p:sldId id="413" r:id="rId13"/>
    <p:sldId id="425" r:id="rId14"/>
    <p:sldId id="471" r:id="rId15"/>
    <p:sldId id="508" r:id="rId16"/>
    <p:sldId id="513" r:id="rId17"/>
    <p:sldId id="490" r:id="rId18"/>
    <p:sldId id="510" r:id="rId19"/>
    <p:sldId id="515" r:id="rId20"/>
    <p:sldId id="492" r:id="rId21"/>
    <p:sldId id="493" r:id="rId22"/>
    <p:sldId id="522" r:id="rId23"/>
    <p:sldId id="511" r:id="rId24"/>
    <p:sldId id="516" r:id="rId25"/>
    <p:sldId id="523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  <p15:guide id="3" orient="horz" pos="3384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3024" userDrawn="1">
          <p15:clr>
            <a:srgbClr val="A4A3A4"/>
          </p15:clr>
        </p15:guide>
        <p15:guide id="6" orient="horz" pos="576" userDrawn="1">
          <p15:clr>
            <a:srgbClr val="A4A3A4"/>
          </p15:clr>
        </p15:guide>
        <p15:guide id="7" pos="2879">
          <p15:clr>
            <a:srgbClr val="A4A3A4"/>
          </p15:clr>
        </p15:guide>
        <p15:guide id="8" pos="1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CBBFB"/>
    <a:srgbClr val="0066FF"/>
    <a:srgbClr val="000000"/>
    <a:srgbClr val="FF0000"/>
    <a:srgbClr val="92D050"/>
    <a:srgbClr val="00FF00"/>
    <a:srgbClr val="008000"/>
    <a:srgbClr val="0066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2410" autoAdjust="0"/>
    <p:restoredTop sz="91756" autoAdjust="0"/>
  </p:normalViewPr>
  <p:slideViewPr>
    <p:cSldViewPr snapToGrid="0" showGuides="1">
      <p:cViewPr varScale="1">
        <p:scale>
          <a:sx n="76" d="100"/>
          <a:sy n="76" d="100"/>
        </p:scale>
        <p:origin x="876" y="64"/>
      </p:cViewPr>
      <p:guideLst>
        <p:guide orient="horz" pos="2160"/>
        <p:guide orient="horz" pos="3384"/>
        <p:guide orient="horz" pos="3024"/>
        <p:guide orient="horz" pos="576"/>
        <p:guide pos="2904"/>
        <p:guide pos="2880"/>
        <p:guide pos="2879"/>
        <p:guide pos="11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nior\Documents\P&#243;s-Doc\Resultados\KI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Sheet1!$Q$1</c:f>
              <c:strCache>
                <c:ptCount val="1"/>
                <c:pt idx="0">
                  <c:v>Controle</c:v>
                </c:pt>
              </c:strCache>
            </c:strRef>
          </c:tx>
          <c:spPr>
            <a:solidFill>
              <a:srgbClr val="0066FF"/>
            </a:solidFill>
          </c:spPr>
          <c:cat>
            <c:strRef>
              <c:f>Sheet1!$P$2:$P$52</c:f>
              <c:strCache>
                <c:ptCount val="51"/>
                <c:pt idx="0">
                  <c:v>ADAMTS1</c:v>
                </c:pt>
                <c:pt idx="1">
                  <c:v>Amphiregulin</c:v>
                </c:pt>
                <c:pt idx="2">
                  <c:v>Angiogenin</c:v>
                </c:pt>
                <c:pt idx="3">
                  <c:v>Angiopoietin-1</c:v>
                </c:pt>
                <c:pt idx="4">
                  <c:v>Angiopoietin-3</c:v>
                </c:pt>
                <c:pt idx="5">
                  <c:v>Coagulation Factor III</c:v>
                </c:pt>
                <c:pt idx="6">
                  <c:v>CXCL16</c:v>
                </c:pt>
                <c:pt idx="7">
                  <c:v>IGFBP-10</c:v>
                </c:pt>
                <c:pt idx="8">
                  <c:v>DLL4 </c:v>
                </c:pt>
                <c:pt idx="9">
                  <c:v>DPPIV/CD26</c:v>
                </c:pt>
                <c:pt idx="10">
                  <c:v>Endoglin</c:v>
                </c:pt>
                <c:pt idx="11">
                  <c:v>Endostatin</c:v>
                </c:pt>
                <c:pt idx="12">
                  <c:v>Endothelin-1</c:v>
                </c:pt>
                <c:pt idx="13">
                  <c:v>FGF-1</c:v>
                </c:pt>
                <c:pt idx="14">
                  <c:v>FGF-2</c:v>
                </c:pt>
                <c:pt idx="15">
                  <c:v>FGF</c:v>
                </c:pt>
                <c:pt idx="16">
                  <c:v>Fractalkine</c:v>
                </c:pt>
                <c:pt idx="17">
                  <c:v>GM-CSF</c:v>
                </c:pt>
                <c:pt idx="18">
                  <c:v>HB-EGF</c:v>
                </c:pt>
                <c:pt idx="19">
                  <c:v>HGF Hepatopoietin A</c:v>
                </c:pt>
                <c:pt idx="20">
                  <c:v>IGFBP-1</c:v>
                </c:pt>
                <c:pt idx="21">
                  <c:v>IGFBP-2</c:v>
                </c:pt>
                <c:pt idx="22">
                  <c:v>IGFBP-3</c:v>
                </c:pt>
                <c:pt idx="23">
                  <c:v>IL-1_x0006_ IL-1F1</c:v>
                </c:pt>
                <c:pt idx="24">
                  <c:v>IL-10 CSIF</c:v>
                </c:pt>
                <c:pt idx="25">
                  <c:v>IP-10</c:v>
                </c:pt>
                <c:pt idx="26">
                  <c:v>CXCL1</c:v>
                </c:pt>
                <c:pt idx="27">
                  <c:v>Leptin Ob</c:v>
                </c:pt>
                <c:pt idx="28">
                  <c:v>MCP-1</c:v>
                </c:pt>
                <c:pt idx="29">
                  <c:v>MIP-1</c:v>
                </c:pt>
                <c:pt idx="30">
                  <c:v>MMP-3</c:v>
                </c:pt>
                <c:pt idx="31">
                  <c:v>MMP-8</c:v>
                </c:pt>
                <c:pt idx="32">
                  <c:v>MMP-9</c:v>
                </c:pt>
                <c:pt idx="33">
                  <c:v>IGFBP-9</c:v>
                </c:pt>
                <c:pt idx="34">
                  <c:v>Osteopontin</c:v>
                </c:pt>
                <c:pt idx="35">
                  <c:v>PD-ECGF</c:v>
                </c:pt>
                <c:pt idx="36">
                  <c:v>PDGF-AA</c:v>
                </c:pt>
                <c:pt idx="37">
                  <c:v>PDGF-AB/PDGF-BB</c:v>
                </c:pt>
                <c:pt idx="38">
                  <c:v>Pentraxin</c:v>
                </c:pt>
                <c:pt idx="39">
                  <c:v>Platelet Factor 4</c:v>
                </c:pt>
                <c:pt idx="40">
                  <c:v>PlGF-2</c:v>
                </c:pt>
                <c:pt idx="41">
                  <c:v>Prolactin</c:v>
                </c:pt>
                <c:pt idx="42">
                  <c:v>Proliferin</c:v>
                </c:pt>
                <c:pt idx="43">
                  <c:v>SDF-1 CXCL12</c:v>
                </c:pt>
                <c:pt idx="44">
                  <c:v>Serpin E1 PAI-1</c:v>
                </c:pt>
                <c:pt idx="45">
                  <c:v>Serpin F1 PEDF</c:v>
                </c:pt>
                <c:pt idx="46">
                  <c:v>Thrombospondin-2 TSP-2</c:v>
                </c:pt>
                <c:pt idx="47">
                  <c:v>TIMP-1</c:v>
                </c:pt>
                <c:pt idx="48">
                  <c:v>TIMP-4</c:v>
                </c:pt>
                <c:pt idx="49">
                  <c:v>VEGF VPF</c:v>
                </c:pt>
                <c:pt idx="50">
                  <c:v>VEGF-B VRF</c:v>
                </c:pt>
              </c:strCache>
            </c:strRef>
          </c:cat>
          <c:val>
            <c:numRef>
              <c:f>Sheet1!$Q$2:$Q$52</c:f>
              <c:numCache>
                <c:formatCode>General</c:formatCode>
                <c:ptCount val="51"/>
                <c:pt idx="2">
                  <c:v>53</c:v>
                </c:pt>
                <c:pt idx="11">
                  <c:v>118</c:v>
                </c:pt>
                <c:pt idx="22">
                  <c:v>60</c:v>
                </c:pt>
                <c:pt idx="28">
                  <c:v>82</c:v>
                </c:pt>
                <c:pt idx="39">
                  <c:v>117</c:v>
                </c:pt>
              </c:numCache>
            </c:numRef>
          </c:val>
        </c:ser>
        <c:ser>
          <c:idx val="1"/>
          <c:order val="1"/>
          <c:tx>
            <c:strRef>
              <c:f>Sheet1!$R$1</c:f>
              <c:strCache>
                <c:ptCount val="1"/>
                <c:pt idx="0">
                  <c:v>mMCP-6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Sheet1!$P$2:$P$52</c:f>
              <c:strCache>
                <c:ptCount val="51"/>
                <c:pt idx="0">
                  <c:v>ADAMTS1</c:v>
                </c:pt>
                <c:pt idx="1">
                  <c:v>Amphiregulin</c:v>
                </c:pt>
                <c:pt idx="2">
                  <c:v>Angiogenin</c:v>
                </c:pt>
                <c:pt idx="3">
                  <c:v>Angiopoietin-1</c:v>
                </c:pt>
                <c:pt idx="4">
                  <c:v>Angiopoietin-3</c:v>
                </c:pt>
                <c:pt idx="5">
                  <c:v>Coagulation Factor III</c:v>
                </c:pt>
                <c:pt idx="6">
                  <c:v>CXCL16</c:v>
                </c:pt>
                <c:pt idx="7">
                  <c:v>IGFBP-10</c:v>
                </c:pt>
                <c:pt idx="8">
                  <c:v>DLL4 </c:v>
                </c:pt>
                <c:pt idx="9">
                  <c:v>DPPIV/CD26</c:v>
                </c:pt>
                <c:pt idx="10">
                  <c:v>Endoglin</c:v>
                </c:pt>
                <c:pt idx="11">
                  <c:v>Endostatin</c:v>
                </c:pt>
                <c:pt idx="12">
                  <c:v>Endothelin-1</c:v>
                </c:pt>
                <c:pt idx="13">
                  <c:v>FGF-1</c:v>
                </c:pt>
                <c:pt idx="14">
                  <c:v>FGF-2</c:v>
                </c:pt>
                <c:pt idx="15">
                  <c:v>FGF</c:v>
                </c:pt>
                <c:pt idx="16">
                  <c:v>Fractalkine</c:v>
                </c:pt>
                <c:pt idx="17">
                  <c:v>GM-CSF</c:v>
                </c:pt>
                <c:pt idx="18">
                  <c:v>HB-EGF</c:v>
                </c:pt>
                <c:pt idx="19">
                  <c:v>HGF Hepatopoietin A</c:v>
                </c:pt>
                <c:pt idx="20">
                  <c:v>IGFBP-1</c:v>
                </c:pt>
                <c:pt idx="21">
                  <c:v>IGFBP-2</c:v>
                </c:pt>
                <c:pt idx="22">
                  <c:v>IGFBP-3</c:v>
                </c:pt>
                <c:pt idx="23">
                  <c:v>IL-1_x0006_ IL-1F1</c:v>
                </c:pt>
                <c:pt idx="24">
                  <c:v>IL-10 CSIF</c:v>
                </c:pt>
                <c:pt idx="25">
                  <c:v>IP-10</c:v>
                </c:pt>
                <c:pt idx="26">
                  <c:v>CXCL1</c:v>
                </c:pt>
                <c:pt idx="27">
                  <c:v>Leptin Ob</c:v>
                </c:pt>
                <c:pt idx="28">
                  <c:v>MCP-1</c:v>
                </c:pt>
                <c:pt idx="29">
                  <c:v>MIP-1</c:v>
                </c:pt>
                <c:pt idx="30">
                  <c:v>MMP-3</c:v>
                </c:pt>
                <c:pt idx="31">
                  <c:v>MMP-8</c:v>
                </c:pt>
                <c:pt idx="32">
                  <c:v>MMP-9</c:v>
                </c:pt>
                <c:pt idx="33">
                  <c:v>IGFBP-9</c:v>
                </c:pt>
                <c:pt idx="34">
                  <c:v>Osteopontin</c:v>
                </c:pt>
                <c:pt idx="35">
                  <c:v>PD-ECGF</c:v>
                </c:pt>
                <c:pt idx="36">
                  <c:v>PDGF-AA</c:v>
                </c:pt>
                <c:pt idx="37">
                  <c:v>PDGF-AB/PDGF-BB</c:v>
                </c:pt>
                <c:pt idx="38">
                  <c:v>Pentraxin</c:v>
                </c:pt>
                <c:pt idx="39">
                  <c:v>Platelet Factor 4</c:v>
                </c:pt>
                <c:pt idx="40">
                  <c:v>PlGF-2</c:v>
                </c:pt>
                <c:pt idx="41">
                  <c:v>Prolactin</c:v>
                </c:pt>
                <c:pt idx="42">
                  <c:v>Proliferin</c:v>
                </c:pt>
                <c:pt idx="43">
                  <c:v>SDF-1 CXCL12</c:v>
                </c:pt>
                <c:pt idx="44">
                  <c:v>Serpin E1 PAI-1</c:v>
                </c:pt>
                <c:pt idx="45">
                  <c:v>Serpin F1 PEDF</c:v>
                </c:pt>
                <c:pt idx="46">
                  <c:v>Thrombospondin-2 TSP-2</c:v>
                </c:pt>
                <c:pt idx="47">
                  <c:v>TIMP-1</c:v>
                </c:pt>
                <c:pt idx="48">
                  <c:v>TIMP-4</c:v>
                </c:pt>
                <c:pt idx="49">
                  <c:v>VEGF VPF</c:v>
                </c:pt>
                <c:pt idx="50">
                  <c:v>VEGF-B VRF</c:v>
                </c:pt>
              </c:strCache>
            </c:strRef>
          </c:cat>
          <c:val>
            <c:numRef>
              <c:f>Sheet1!$R$2:$R$52</c:f>
              <c:numCache>
                <c:formatCode>General</c:formatCode>
                <c:ptCount val="51"/>
                <c:pt idx="2">
                  <c:v>67</c:v>
                </c:pt>
                <c:pt idx="3">
                  <c:v>69</c:v>
                </c:pt>
                <c:pt idx="4">
                  <c:v>75</c:v>
                </c:pt>
                <c:pt idx="5">
                  <c:v>69</c:v>
                </c:pt>
                <c:pt idx="6">
                  <c:v>57</c:v>
                </c:pt>
                <c:pt idx="9">
                  <c:v>55</c:v>
                </c:pt>
                <c:pt idx="10">
                  <c:v>70</c:v>
                </c:pt>
                <c:pt idx="11">
                  <c:v>208</c:v>
                </c:pt>
                <c:pt idx="12">
                  <c:v>70</c:v>
                </c:pt>
                <c:pt idx="13">
                  <c:v>75</c:v>
                </c:pt>
                <c:pt idx="17">
                  <c:v>55</c:v>
                </c:pt>
                <c:pt idx="18">
                  <c:v>64</c:v>
                </c:pt>
                <c:pt idx="19">
                  <c:v>77</c:v>
                </c:pt>
                <c:pt idx="20">
                  <c:v>90</c:v>
                </c:pt>
                <c:pt idx="21">
                  <c:v>75</c:v>
                </c:pt>
                <c:pt idx="22">
                  <c:v>180</c:v>
                </c:pt>
                <c:pt idx="23">
                  <c:v>59</c:v>
                </c:pt>
                <c:pt idx="26">
                  <c:v>64</c:v>
                </c:pt>
                <c:pt idx="27">
                  <c:v>67</c:v>
                </c:pt>
                <c:pt idx="28">
                  <c:v>155</c:v>
                </c:pt>
                <c:pt idx="29">
                  <c:v>70</c:v>
                </c:pt>
                <c:pt idx="30">
                  <c:v>66</c:v>
                </c:pt>
                <c:pt idx="31">
                  <c:v>60</c:v>
                </c:pt>
                <c:pt idx="32">
                  <c:v>72</c:v>
                </c:pt>
                <c:pt idx="34">
                  <c:v>80</c:v>
                </c:pt>
                <c:pt idx="35">
                  <c:v>56</c:v>
                </c:pt>
                <c:pt idx="36">
                  <c:v>70</c:v>
                </c:pt>
                <c:pt idx="37">
                  <c:v>67</c:v>
                </c:pt>
                <c:pt idx="38">
                  <c:v>103</c:v>
                </c:pt>
                <c:pt idx="39">
                  <c:v>72</c:v>
                </c:pt>
                <c:pt idx="40">
                  <c:v>68</c:v>
                </c:pt>
                <c:pt idx="41">
                  <c:v>60</c:v>
                </c:pt>
                <c:pt idx="43">
                  <c:v>75</c:v>
                </c:pt>
                <c:pt idx="44">
                  <c:v>176</c:v>
                </c:pt>
                <c:pt idx="45">
                  <c:v>63</c:v>
                </c:pt>
                <c:pt idx="46">
                  <c:v>60</c:v>
                </c:pt>
                <c:pt idx="47">
                  <c:v>77</c:v>
                </c:pt>
                <c:pt idx="48">
                  <c:v>65</c:v>
                </c:pt>
                <c:pt idx="49">
                  <c:v>61</c:v>
                </c:pt>
                <c:pt idx="50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Sheet1!$S$1</c:f>
              <c:strCache>
                <c:ptCount val="1"/>
                <c:pt idx="0">
                  <c:v>mMCP-7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Sheet1!$P$2:$P$52</c:f>
              <c:strCache>
                <c:ptCount val="51"/>
                <c:pt idx="0">
                  <c:v>ADAMTS1</c:v>
                </c:pt>
                <c:pt idx="1">
                  <c:v>Amphiregulin</c:v>
                </c:pt>
                <c:pt idx="2">
                  <c:v>Angiogenin</c:v>
                </c:pt>
                <c:pt idx="3">
                  <c:v>Angiopoietin-1</c:v>
                </c:pt>
                <c:pt idx="4">
                  <c:v>Angiopoietin-3</c:v>
                </c:pt>
                <c:pt idx="5">
                  <c:v>Coagulation Factor III</c:v>
                </c:pt>
                <c:pt idx="6">
                  <c:v>CXCL16</c:v>
                </c:pt>
                <c:pt idx="7">
                  <c:v>IGFBP-10</c:v>
                </c:pt>
                <c:pt idx="8">
                  <c:v>DLL4 </c:v>
                </c:pt>
                <c:pt idx="9">
                  <c:v>DPPIV/CD26</c:v>
                </c:pt>
                <c:pt idx="10">
                  <c:v>Endoglin</c:v>
                </c:pt>
                <c:pt idx="11">
                  <c:v>Endostatin</c:v>
                </c:pt>
                <c:pt idx="12">
                  <c:v>Endothelin-1</c:v>
                </c:pt>
                <c:pt idx="13">
                  <c:v>FGF-1</c:v>
                </c:pt>
                <c:pt idx="14">
                  <c:v>FGF-2</c:v>
                </c:pt>
                <c:pt idx="15">
                  <c:v>FGF</c:v>
                </c:pt>
                <c:pt idx="16">
                  <c:v>Fractalkine</c:v>
                </c:pt>
                <c:pt idx="17">
                  <c:v>GM-CSF</c:v>
                </c:pt>
                <c:pt idx="18">
                  <c:v>HB-EGF</c:v>
                </c:pt>
                <c:pt idx="19">
                  <c:v>HGF Hepatopoietin A</c:v>
                </c:pt>
                <c:pt idx="20">
                  <c:v>IGFBP-1</c:v>
                </c:pt>
                <c:pt idx="21">
                  <c:v>IGFBP-2</c:v>
                </c:pt>
                <c:pt idx="22">
                  <c:v>IGFBP-3</c:v>
                </c:pt>
                <c:pt idx="23">
                  <c:v>IL-1_x0006_ IL-1F1</c:v>
                </c:pt>
                <c:pt idx="24">
                  <c:v>IL-10 CSIF</c:v>
                </c:pt>
                <c:pt idx="25">
                  <c:v>IP-10</c:v>
                </c:pt>
                <c:pt idx="26">
                  <c:v>CXCL1</c:v>
                </c:pt>
                <c:pt idx="27">
                  <c:v>Leptin Ob</c:v>
                </c:pt>
                <c:pt idx="28">
                  <c:v>MCP-1</c:v>
                </c:pt>
                <c:pt idx="29">
                  <c:v>MIP-1</c:v>
                </c:pt>
                <c:pt idx="30">
                  <c:v>MMP-3</c:v>
                </c:pt>
                <c:pt idx="31">
                  <c:v>MMP-8</c:v>
                </c:pt>
                <c:pt idx="32">
                  <c:v>MMP-9</c:v>
                </c:pt>
                <c:pt idx="33">
                  <c:v>IGFBP-9</c:v>
                </c:pt>
                <c:pt idx="34">
                  <c:v>Osteopontin</c:v>
                </c:pt>
                <c:pt idx="35">
                  <c:v>PD-ECGF</c:v>
                </c:pt>
                <c:pt idx="36">
                  <c:v>PDGF-AA</c:v>
                </c:pt>
                <c:pt idx="37">
                  <c:v>PDGF-AB/PDGF-BB</c:v>
                </c:pt>
                <c:pt idx="38">
                  <c:v>Pentraxin</c:v>
                </c:pt>
                <c:pt idx="39">
                  <c:v>Platelet Factor 4</c:v>
                </c:pt>
                <c:pt idx="40">
                  <c:v>PlGF-2</c:v>
                </c:pt>
                <c:pt idx="41">
                  <c:v>Prolactin</c:v>
                </c:pt>
                <c:pt idx="42">
                  <c:v>Proliferin</c:v>
                </c:pt>
                <c:pt idx="43">
                  <c:v>SDF-1 CXCL12</c:v>
                </c:pt>
                <c:pt idx="44">
                  <c:v>Serpin E1 PAI-1</c:v>
                </c:pt>
                <c:pt idx="45">
                  <c:v>Serpin F1 PEDF</c:v>
                </c:pt>
                <c:pt idx="46">
                  <c:v>Thrombospondin-2 TSP-2</c:v>
                </c:pt>
                <c:pt idx="47">
                  <c:v>TIMP-1</c:v>
                </c:pt>
                <c:pt idx="48">
                  <c:v>TIMP-4</c:v>
                </c:pt>
                <c:pt idx="49">
                  <c:v>VEGF VPF</c:v>
                </c:pt>
                <c:pt idx="50">
                  <c:v>VEGF-B VRF</c:v>
                </c:pt>
              </c:strCache>
            </c:strRef>
          </c:cat>
          <c:val>
            <c:numRef>
              <c:f>Sheet1!$S$2:$S$52</c:f>
              <c:numCache>
                <c:formatCode>General</c:formatCode>
                <c:ptCount val="51"/>
                <c:pt idx="0">
                  <c:v>64</c:v>
                </c:pt>
                <c:pt idx="1">
                  <c:v>61</c:v>
                </c:pt>
                <c:pt idx="2">
                  <c:v>75</c:v>
                </c:pt>
                <c:pt idx="3">
                  <c:v>61</c:v>
                </c:pt>
                <c:pt idx="4">
                  <c:v>66</c:v>
                </c:pt>
                <c:pt idx="5">
                  <c:v>71</c:v>
                </c:pt>
                <c:pt idx="6">
                  <c:v>64</c:v>
                </c:pt>
                <c:pt idx="7">
                  <c:v>67</c:v>
                </c:pt>
                <c:pt idx="8">
                  <c:v>61</c:v>
                </c:pt>
                <c:pt idx="9">
                  <c:v>63</c:v>
                </c:pt>
                <c:pt idx="10">
                  <c:v>74</c:v>
                </c:pt>
                <c:pt idx="11">
                  <c:v>181</c:v>
                </c:pt>
                <c:pt idx="12">
                  <c:v>74</c:v>
                </c:pt>
                <c:pt idx="13">
                  <c:v>100</c:v>
                </c:pt>
                <c:pt idx="14">
                  <c:v>63</c:v>
                </c:pt>
                <c:pt idx="15">
                  <c:v>63</c:v>
                </c:pt>
                <c:pt idx="16">
                  <c:v>63</c:v>
                </c:pt>
                <c:pt idx="18">
                  <c:v>65</c:v>
                </c:pt>
                <c:pt idx="19">
                  <c:v>76</c:v>
                </c:pt>
                <c:pt idx="20">
                  <c:v>81</c:v>
                </c:pt>
                <c:pt idx="21">
                  <c:v>74</c:v>
                </c:pt>
                <c:pt idx="22">
                  <c:v>175</c:v>
                </c:pt>
                <c:pt idx="23">
                  <c:v>73</c:v>
                </c:pt>
                <c:pt idx="24">
                  <c:v>69</c:v>
                </c:pt>
                <c:pt idx="25">
                  <c:v>65</c:v>
                </c:pt>
                <c:pt idx="26">
                  <c:v>56</c:v>
                </c:pt>
                <c:pt idx="27">
                  <c:v>61</c:v>
                </c:pt>
                <c:pt idx="28">
                  <c:v>160</c:v>
                </c:pt>
                <c:pt idx="29">
                  <c:v>73</c:v>
                </c:pt>
                <c:pt idx="30">
                  <c:v>67</c:v>
                </c:pt>
                <c:pt idx="31">
                  <c:v>71</c:v>
                </c:pt>
                <c:pt idx="32">
                  <c:v>86</c:v>
                </c:pt>
                <c:pt idx="33">
                  <c:v>72</c:v>
                </c:pt>
                <c:pt idx="34">
                  <c:v>77</c:v>
                </c:pt>
                <c:pt idx="35">
                  <c:v>62</c:v>
                </c:pt>
                <c:pt idx="36">
                  <c:v>57</c:v>
                </c:pt>
                <c:pt idx="37">
                  <c:v>52</c:v>
                </c:pt>
                <c:pt idx="38">
                  <c:v>87</c:v>
                </c:pt>
                <c:pt idx="39">
                  <c:v>75</c:v>
                </c:pt>
                <c:pt idx="40">
                  <c:v>67</c:v>
                </c:pt>
                <c:pt idx="41">
                  <c:v>66</c:v>
                </c:pt>
                <c:pt idx="42">
                  <c:v>66</c:v>
                </c:pt>
                <c:pt idx="44">
                  <c:v>140</c:v>
                </c:pt>
                <c:pt idx="47">
                  <c:v>60</c:v>
                </c:pt>
                <c:pt idx="48">
                  <c:v>67</c:v>
                </c:pt>
                <c:pt idx="49">
                  <c:v>66</c:v>
                </c:pt>
                <c:pt idx="50">
                  <c:v>65</c:v>
                </c:pt>
              </c:numCache>
            </c:numRef>
          </c:val>
        </c:ser>
        <c:dLbls/>
        <c:shape val="cylinder"/>
        <c:axId val="60859904"/>
        <c:axId val="60861824"/>
        <c:axId val="0"/>
      </c:bar3DChart>
      <c:catAx>
        <c:axId val="608599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err="1" smtClean="0"/>
                  <a:t>Angiogenic</a:t>
                </a:r>
                <a:r>
                  <a:rPr lang="en-US" sz="1600" dirty="0" smtClean="0"/>
                  <a:t> Factors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2.2391700453777811E-2"/>
              <c:y val="0.25438520581475477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0861824"/>
        <c:crosses val="autoZero"/>
        <c:auto val="1"/>
        <c:lblAlgn val="ctr"/>
        <c:lblOffset val="100"/>
      </c:catAx>
      <c:valAx>
        <c:axId val="60861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Mean Optical Density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085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18797391047427"/>
          <c:y val="0.40063563344110309"/>
          <c:w val="0.14401482070763438"/>
          <c:h val="0.12933213196428658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solidFill>
      <a:srgbClr val="FFFFFF"/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5739AD-8CEB-4D51-9347-3F9DD633DA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29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550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237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269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05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880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971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40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8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620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470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39AD-8CEB-4D51-9347-3F9DD633DAD6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988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92C4-2CFC-41F3-A684-72BB7DFC50E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199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1B2E-4D29-49FA-91B3-9F2803C4178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91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8890-0A01-4687-9DE6-C37D6A2AEC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780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3C70-7159-4871-8184-BB0DFA0213E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803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4676-2F0A-4849-B338-382551B86D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107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136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95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2954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598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924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982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5335-9632-4616-B6E3-4CCC25092C3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053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045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825842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98747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7769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201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2609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387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508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C1FE-544D-4797-8E93-12CEA78580F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21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55D5-1CE6-4A2D-8311-B49A432E131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928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1650-9195-4150-81A9-A25FACBC259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48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A5A0-C925-4B06-8986-650CAFDE939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786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EEC7-0BA4-46AB-8263-1A298C27D6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09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17B46-4CDA-4164-96A5-5C5AD7A45BF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942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8BEA-E121-4C46-A33C-512AA4B3A89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835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32013A0-B4FB-4E34-8E5B-1D4E24D432D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56078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Clique para editar os estilos do texto mestre</a:t>
            </a:r>
          </a:p>
          <a:p>
            <a:pPr lvl="1"/>
            <a:r>
              <a:rPr lang="en-US" altLang="pt-BR" smtClean="0"/>
              <a:t>Segundo nível</a:t>
            </a:r>
          </a:p>
          <a:p>
            <a:pPr lvl="2"/>
            <a:r>
              <a:rPr lang="en-US" altLang="pt-BR" smtClean="0"/>
              <a:t>Terceiro nível</a:t>
            </a:r>
          </a:p>
          <a:p>
            <a:pPr lvl="3"/>
            <a:r>
              <a:rPr lang="en-US" altLang="pt-BR" smtClean="0"/>
              <a:t>Quarto nível</a:t>
            </a:r>
          </a:p>
          <a:p>
            <a:pPr lvl="4"/>
            <a:r>
              <a:rPr lang="en-US" alt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42274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1654" y="3284570"/>
            <a:ext cx="5544616" cy="517177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3CBBFB"/>
                </a:solidFill>
                <a:latin typeface="Tahoma" pitchFamily="34" charset="0"/>
              </a:rPr>
              <a:t>Dr. Maria Célia </a:t>
            </a:r>
            <a:r>
              <a:rPr lang="pt-BR" sz="2800" b="1" dirty="0" err="1" smtClean="0">
                <a:solidFill>
                  <a:srgbClr val="3CBBFB"/>
                </a:solidFill>
                <a:latin typeface="Tahoma" pitchFamily="34" charset="0"/>
              </a:rPr>
              <a:t>Jamur</a:t>
            </a:r>
            <a:endParaRPr lang="pt-BR" sz="2800" b="1" dirty="0" smtClean="0">
              <a:solidFill>
                <a:srgbClr val="3CBBFB"/>
              </a:solidFill>
              <a:latin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43849" y="1388513"/>
            <a:ext cx="624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ROLE OF MAST CELL PROTEASES IN TUMOR ANGIOGENESIS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41344" y="4292340"/>
            <a:ext cx="76520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t-BR" sz="2000" b="1" i="1" kern="0" dirty="0" err="1">
                <a:solidFill>
                  <a:srgbClr val="FFFFFF"/>
                </a:solidFill>
                <a:latin typeface="Tahoma" charset="0"/>
              </a:rPr>
              <a:t>University</a:t>
            </a:r>
            <a:r>
              <a:rPr lang="pt-BR" sz="2000" b="1" i="1" kern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2000" b="1" i="1" kern="0" dirty="0" err="1" smtClean="0">
                <a:solidFill>
                  <a:srgbClr val="FFFFFF"/>
                </a:solidFill>
                <a:latin typeface="Tahoma" charset="0"/>
              </a:rPr>
              <a:t>of</a:t>
            </a:r>
            <a:r>
              <a:rPr lang="pt-BR" sz="2000" b="1" i="1" kern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2000" b="1" i="1" kern="0" dirty="0">
                <a:solidFill>
                  <a:srgbClr val="FFFFFF"/>
                </a:solidFill>
                <a:latin typeface="Tahoma" charset="0"/>
              </a:rPr>
              <a:t>São Paulo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pt-BR" sz="2000" b="1" i="1" kern="0" dirty="0">
                <a:solidFill>
                  <a:srgbClr val="FFFFFF"/>
                </a:solidFill>
                <a:latin typeface="Tahoma" charset="0"/>
              </a:rPr>
              <a:t>Ribeirão Preto Medical </a:t>
            </a:r>
            <a:r>
              <a:rPr lang="pt-BR" sz="2000" b="1" i="1" kern="0" dirty="0" err="1">
                <a:solidFill>
                  <a:srgbClr val="FFFFFF"/>
                </a:solidFill>
                <a:latin typeface="Tahoma" charset="0"/>
              </a:rPr>
              <a:t>School</a:t>
            </a:r>
            <a:endParaRPr lang="pt-BR" sz="2000" b="1" i="1" kern="0" dirty="0">
              <a:solidFill>
                <a:srgbClr val="FFFFFF"/>
              </a:solidFill>
              <a:latin typeface="Tahoma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t-BR" sz="2000" b="1" i="1" kern="0" dirty="0" err="1" smtClean="0">
                <a:solidFill>
                  <a:srgbClr val="FFFFFF"/>
                </a:solidFill>
                <a:latin typeface="Tahoma" charset="0"/>
              </a:rPr>
              <a:t>Department</a:t>
            </a:r>
            <a:r>
              <a:rPr lang="pt-BR" sz="2000" b="1" i="1" kern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2000" b="1" i="1" kern="0" dirty="0" err="1">
                <a:solidFill>
                  <a:srgbClr val="FFFFFF"/>
                </a:solidFill>
                <a:latin typeface="Tahoma" charset="0"/>
              </a:rPr>
              <a:t>of</a:t>
            </a:r>
            <a:r>
              <a:rPr lang="pt-BR" sz="2000" b="1" i="1" kern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2000" b="1" i="1" kern="0" dirty="0" err="1">
                <a:solidFill>
                  <a:srgbClr val="FFFFFF"/>
                </a:solidFill>
                <a:latin typeface="Tahoma" charset="0"/>
              </a:rPr>
              <a:t>Cell</a:t>
            </a:r>
            <a:r>
              <a:rPr lang="pt-BR" sz="2000" b="1" i="1" kern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2000" b="1" i="1" kern="0" dirty="0" err="1">
                <a:solidFill>
                  <a:srgbClr val="FFFFFF"/>
                </a:solidFill>
                <a:latin typeface="Tahoma" charset="0"/>
              </a:rPr>
              <a:t>and</a:t>
            </a:r>
            <a:r>
              <a:rPr lang="pt-BR" sz="2000" b="1" i="1" kern="0" dirty="0">
                <a:solidFill>
                  <a:srgbClr val="FFFFFF"/>
                </a:solidFill>
                <a:latin typeface="Tahoma" charset="0"/>
              </a:rPr>
              <a:t> Molecular </a:t>
            </a:r>
            <a:r>
              <a:rPr lang="pt-BR" sz="2000" b="1" i="1" kern="0" dirty="0" err="1">
                <a:solidFill>
                  <a:srgbClr val="FFFFFF"/>
                </a:solidFill>
                <a:latin typeface="Tahoma" charset="0"/>
              </a:rPr>
              <a:t>Biology</a:t>
            </a:r>
            <a:endParaRPr lang="pt-BR" sz="2000" b="1" i="1" kern="0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924" y="5092113"/>
            <a:ext cx="1154968" cy="12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42"/>
          <a:stretch/>
        </p:blipFill>
        <p:spPr bwMode="auto">
          <a:xfrm>
            <a:off x="507135" y="5213350"/>
            <a:ext cx="877590" cy="108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api.ning.com/files/w9JIhnUgjg8lbIl-6lz-CtL2HvusDHz6Mo4wf1qCFeee6xHwrAqfRLamgRMDO2ctOnz8Ee76Rg97K6BSXraSWcrZ9I2FDp3b/ImmunologySummit2014_JournalBanner.jpg?width=49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01"/>
          <a:stretch/>
        </p:blipFill>
        <p:spPr bwMode="auto">
          <a:xfrm>
            <a:off x="631616" y="191669"/>
            <a:ext cx="7903210" cy="8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-46771" y="157906"/>
            <a:ext cx="9286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EXPRESSION OF MAST CELL SPECIFIC PROTEASES IS ALTERED DURING TUMOR PROGRESSION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203" y="1174419"/>
            <a:ext cx="4320000" cy="3047193"/>
            <a:chOff x="217203" y="1673465"/>
            <a:chExt cx="4320000" cy="3047193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203" y="2135126"/>
              <a:ext cx="4320000" cy="258553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1" name="CaixaDeTexto 10"/>
            <p:cNvSpPr txBox="1"/>
            <p:nvPr/>
          </p:nvSpPr>
          <p:spPr>
            <a:xfrm>
              <a:off x="1519581" y="1673465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FF00"/>
                  </a:solidFill>
                </a:rPr>
                <a:t>Chymases</a:t>
              </a:r>
              <a:endParaRPr lang="pt-BR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941516" y="3024492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+mn-lt"/>
                </a:rPr>
                <a:t>mMCP-4</a:t>
              </a:r>
              <a:endParaRPr lang="pt-BR" sz="1000" dirty="0">
                <a:latin typeface="+mn-lt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31991" y="4322034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+mn-lt"/>
                </a:rPr>
                <a:t>mMCP-5</a:t>
              </a:r>
              <a:endParaRPr lang="pt-BR" sz="1000" dirty="0"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4916" y="1185887"/>
            <a:ext cx="4320000" cy="3045402"/>
            <a:chOff x="4614916" y="1675697"/>
            <a:chExt cx="4320000" cy="3045402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4916" y="2135567"/>
              <a:ext cx="4320000" cy="258553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2" name="CaixaDeTexto 11"/>
            <p:cNvSpPr txBox="1"/>
            <p:nvPr/>
          </p:nvSpPr>
          <p:spPr>
            <a:xfrm>
              <a:off x="5934568" y="1675697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>
                  <a:solidFill>
                    <a:srgbClr val="00FF00"/>
                  </a:solidFill>
                </a:rPr>
                <a:t>Tryptases</a:t>
              </a:r>
              <a:endParaRPr lang="pt-BR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388657" y="3000648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+mn-lt"/>
                </a:rPr>
                <a:t>mMCP-6</a:t>
              </a:r>
              <a:endParaRPr lang="pt-BR" sz="1000" dirty="0">
                <a:latin typeface="+mn-lt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365615" y="4343675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+mn-lt"/>
                </a:rPr>
                <a:t>mMCP-7</a:t>
              </a:r>
              <a:endParaRPr lang="pt-BR" sz="1000" dirty="0"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22212" y="4286884"/>
            <a:ext cx="4320000" cy="1813208"/>
            <a:chOff x="2422212" y="4758222"/>
            <a:chExt cx="4320000" cy="1813208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22212" y="5220176"/>
              <a:ext cx="4320000" cy="135125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2967642" y="4758222"/>
              <a:ext cx="326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>
                  <a:solidFill>
                    <a:srgbClr val="00FF00"/>
                  </a:solidFill>
                </a:rPr>
                <a:t>Carboxypeptidase</a:t>
              </a:r>
              <a:r>
                <a:rPr lang="pt-BR" sz="2400" b="1" dirty="0" smtClean="0">
                  <a:solidFill>
                    <a:srgbClr val="00FF00"/>
                  </a:solidFill>
                </a:rPr>
                <a:t> A</a:t>
              </a:r>
              <a:endParaRPr lang="pt-BR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75248" y="615671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+mn-lt"/>
                </a:rPr>
                <a:t>CPA</a:t>
              </a:r>
              <a:endParaRPr lang="pt-BR" sz="1000" dirty="0">
                <a:latin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210269" y="6437745"/>
            <a:ext cx="2864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b="1" dirty="0">
                <a:solidFill>
                  <a:srgbClr val="FFFF00"/>
                </a:solidFill>
              </a:rPr>
              <a:t>de Souza, </a:t>
            </a:r>
            <a:r>
              <a:rPr lang="pt-BR" sz="1200" b="1" dirty="0" smtClean="0">
                <a:solidFill>
                  <a:srgbClr val="FFFF00"/>
                </a:solidFill>
              </a:rPr>
              <a:t>Jr. et al.,</a:t>
            </a:r>
            <a:r>
              <a:rPr lang="pt-BR" sz="1200" b="1" dirty="0" err="1" smtClean="0">
                <a:solidFill>
                  <a:srgbClr val="FFFF00"/>
                </a:solidFill>
              </a:rPr>
              <a:t>PLoS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>
                <a:solidFill>
                  <a:srgbClr val="FFFF00"/>
                </a:solidFill>
              </a:rPr>
              <a:t>One</a:t>
            </a:r>
            <a:r>
              <a:rPr lang="pt-BR" sz="1200" b="1" dirty="0">
                <a:solidFill>
                  <a:srgbClr val="FFFF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5686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88"/>
          <p:cNvSpPr>
            <a:spLocks noChangeArrowheads="1"/>
          </p:cNvSpPr>
          <p:nvPr/>
        </p:nvSpPr>
        <p:spPr bwMode="auto">
          <a:xfrm>
            <a:off x="71438" y="131763"/>
            <a:ext cx="89646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ENZYMATIC ACTIVITY OF CHYMASE AND TRYPTASE INCREASE WITH TUMOR PROGRESSION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4982" y="1943100"/>
            <a:ext cx="8726293" cy="3954034"/>
            <a:chOff x="204982" y="1943100"/>
            <a:chExt cx="8726293" cy="3954034"/>
          </a:xfrm>
        </p:grpSpPr>
        <p:sp>
          <p:nvSpPr>
            <p:cNvPr id="49158" name="CaixaDeTexto 31"/>
            <p:cNvSpPr txBox="1">
              <a:spLocks noChangeArrowheads="1"/>
            </p:cNvSpPr>
            <p:nvPr/>
          </p:nvSpPr>
          <p:spPr bwMode="auto">
            <a:xfrm>
              <a:off x="1456720" y="1943100"/>
              <a:ext cx="18165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sz="2800" b="1" dirty="0" err="1" smtClean="0">
                  <a:solidFill>
                    <a:srgbClr val="00FF00"/>
                  </a:solidFill>
                </a:rPr>
                <a:t>Chymase</a:t>
              </a:r>
              <a:endParaRPr lang="pt-BR" sz="2800" b="1" dirty="0">
                <a:solidFill>
                  <a:srgbClr val="00FF00"/>
                </a:solidFill>
              </a:endParaRPr>
            </a:p>
          </p:txBody>
        </p:sp>
        <p:sp>
          <p:nvSpPr>
            <p:cNvPr id="49159" name="CaixaDeTexto 32"/>
            <p:cNvSpPr txBox="1">
              <a:spLocks noChangeArrowheads="1"/>
            </p:cNvSpPr>
            <p:nvPr/>
          </p:nvSpPr>
          <p:spPr bwMode="auto">
            <a:xfrm>
              <a:off x="5894272" y="1943100"/>
              <a:ext cx="17540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sz="2800" b="1" dirty="0" err="1" smtClean="0">
                  <a:solidFill>
                    <a:srgbClr val="00FF00"/>
                  </a:solidFill>
                </a:rPr>
                <a:t>Tryptase</a:t>
              </a:r>
              <a:endParaRPr lang="pt-BR" sz="2800" b="1" dirty="0">
                <a:solidFill>
                  <a:srgbClr val="00FF00"/>
                </a:solidFill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982" y="2474213"/>
              <a:ext cx="4320000" cy="3422921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1275" y="2474213"/>
              <a:ext cx="4320000" cy="3422921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sp>
        <p:nvSpPr>
          <p:cNvPr id="3" name="Rectangle 2"/>
          <p:cNvSpPr/>
          <p:nvPr/>
        </p:nvSpPr>
        <p:spPr>
          <a:xfrm>
            <a:off x="6081395" y="6465573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b="1" dirty="0">
                <a:solidFill>
                  <a:srgbClr val="FFFF00"/>
                </a:solidFill>
              </a:rPr>
              <a:t>de Souza, </a:t>
            </a:r>
            <a:r>
              <a:rPr lang="pt-BR" sz="1200" b="1" dirty="0" smtClean="0">
                <a:solidFill>
                  <a:srgbClr val="FFFF00"/>
                </a:solidFill>
              </a:rPr>
              <a:t>Jr., et al., </a:t>
            </a:r>
            <a:r>
              <a:rPr lang="pt-BR" sz="1200" b="1" dirty="0" err="1" smtClean="0">
                <a:solidFill>
                  <a:srgbClr val="FFFF00"/>
                </a:solidFill>
              </a:rPr>
              <a:t>PLoS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>
                <a:solidFill>
                  <a:srgbClr val="FFFF00"/>
                </a:solidFill>
              </a:rPr>
              <a:t>One</a:t>
            </a:r>
            <a:r>
              <a:rPr lang="pt-BR" sz="1200" b="1" dirty="0">
                <a:solidFill>
                  <a:srgbClr val="FFFF00"/>
                </a:solidFill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3"/>
          <p:cNvSpPr>
            <a:spLocks noChangeArrowheads="1"/>
          </p:cNvSpPr>
          <p:nvPr/>
        </p:nvSpPr>
        <p:spPr bwMode="auto">
          <a:xfrm>
            <a:off x="855663" y="5848568"/>
            <a:ext cx="8229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200" b="1" dirty="0"/>
          </a:p>
        </p:txBody>
      </p:sp>
      <p:sp>
        <p:nvSpPr>
          <p:cNvPr id="51203" name="Rectangle 88"/>
          <p:cNvSpPr>
            <a:spLocks noChangeArrowheads="1"/>
          </p:cNvSpPr>
          <p:nvPr/>
        </p:nvSpPr>
        <p:spPr bwMode="auto">
          <a:xfrm>
            <a:off x="71438" y="288925"/>
            <a:ext cx="89646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26" y="22432"/>
            <a:ext cx="8929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BLOOD VESSEL NUMBER AND DIAMETER INCREASE DURING TUMOR PROGRESSION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75706" y="1754039"/>
            <a:ext cx="7736774" cy="4527491"/>
            <a:chOff x="675706" y="1754039"/>
            <a:chExt cx="7736774" cy="4527491"/>
          </a:xfrm>
        </p:grpSpPr>
        <p:grpSp>
          <p:nvGrpSpPr>
            <p:cNvPr id="11" name="Grupo 10"/>
            <p:cNvGrpSpPr/>
            <p:nvPr/>
          </p:nvGrpSpPr>
          <p:grpSpPr>
            <a:xfrm>
              <a:off x="675706" y="1754039"/>
              <a:ext cx="7736774" cy="4527491"/>
              <a:chOff x="683657" y="1754039"/>
              <a:chExt cx="7736774" cy="4527491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723569" y="1754039"/>
                <a:ext cx="7696862" cy="45036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25000"/>
                        </a14:imgEffect>
                        <a14:imgEffect>
                          <a14:brightnessContrast bright="-4000" contrast="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1456"/>
              <a:stretch/>
            </p:blipFill>
            <p:spPr>
              <a:xfrm>
                <a:off x="794971" y="1793794"/>
                <a:ext cx="7560000" cy="4288952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6" name="CaixaDeTexto 5"/>
              <p:cNvSpPr txBox="1"/>
              <p:nvPr/>
            </p:nvSpPr>
            <p:spPr>
              <a:xfrm>
                <a:off x="5308999" y="3777044"/>
                <a:ext cx="2920992" cy="21544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800" dirty="0" err="1" smtClean="0">
                    <a:latin typeface="+mn-lt"/>
                  </a:rPr>
                  <a:t>Blood</a:t>
                </a:r>
                <a:r>
                  <a:rPr lang="pt-BR" sz="800" dirty="0" smtClean="0">
                    <a:latin typeface="+mn-lt"/>
                  </a:rPr>
                  <a:t> </a:t>
                </a:r>
                <a:r>
                  <a:rPr lang="pt-BR" sz="800" dirty="0" err="1" smtClean="0">
                    <a:latin typeface="+mn-lt"/>
                  </a:rPr>
                  <a:t>vessels</a:t>
                </a:r>
                <a:r>
                  <a:rPr lang="pt-BR" sz="800" dirty="0" smtClean="0">
                    <a:latin typeface="+mn-lt"/>
                  </a:rPr>
                  <a:t> </a:t>
                </a:r>
                <a:r>
                  <a:rPr lang="pt-BR" sz="800" dirty="0" err="1" smtClean="0">
                    <a:latin typeface="+mn-lt"/>
                  </a:rPr>
                  <a:t>immunolabeled</a:t>
                </a:r>
                <a:r>
                  <a:rPr lang="pt-BR" sz="800" dirty="0" smtClean="0">
                    <a:latin typeface="+mn-lt"/>
                  </a:rPr>
                  <a:t> </a:t>
                </a:r>
                <a:r>
                  <a:rPr lang="pt-BR" sz="800" dirty="0" err="1" smtClean="0">
                    <a:latin typeface="+mn-lt"/>
                  </a:rPr>
                  <a:t>with</a:t>
                </a:r>
                <a:r>
                  <a:rPr lang="pt-BR" sz="800" dirty="0" smtClean="0">
                    <a:latin typeface="+mn-lt"/>
                  </a:rPr>
                  <a:t> </a:t>
                </a:r>
                <a:r>
                  <a:rPr lang="pt-BR" sz="800" dirty="0" err="1" smtClean="0">
                    <a:latin typeface="+mn-lt"/>
                  </a:rPr>
                  <a:t>anti-vonWillebrand</a:t>
                </a:r>
                <a:r>
                  <a:rPr lang="pt-BR" sz="800" dirty="0" smtClean="0">
                    <a:latin typeface="+mn-lt"/>
                  </a:rPr>
                  <a:t> </a:t>
                </a:r>
                <a:r>
                  <a:rPr lang="pt-BR" sz="800" dirty="0" err="1" smtClean="0">
                    <a:latin typeface="+mn-lt"/>
                  </a:rPr>
                  <a:t>factor</a:t>
                </a:r>
                <a:endParaRPr lang="pt-BR" sz="800" dirty="0">
                  <a:latin typeface="+mn-lt"/>
                </a:endParaRP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683657" y="6066086"/>
                <a:ext cx="90120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dirty="0" err="1" smtClean="0">
                    <a:latin typeface="+mn-lt"/>
                  </a:rPr>
                  <a:t>Area</a:t>
                </a:r>
                <a:r>
                  <a:rPr lang="pt-BR" sz="800" dirty="0" smtClean="0">
                    <a:latin typeface="+mn-lt"/>
                  </a:rPr>
                  <a:t> = 1.9 mm</a:t>
                </a:r>
                <a:r>
                  <a:rPr lang="pt-BR" sz="800" baseline="30000" dirty="0" smtClean="0">
                    <a:latin typeface="+mn-lt"/>
                  </a:rPr>
                  <a:t>2</a:t>
                </a:r>
                <a:endParaRPr lang="pt-BR" sz="800" baseline="30000" dirty="0">
                  <a:latin typeface="+mn-lt"/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423287" y="4027727"/>
                <a:ext cx="1502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100" b="1" dirty="0" err="1" smtClean="0">
                    <a:latin typeface="+mn-lt"/>
                  </a:rPr>
                  <a:t>Blood</a:t>
                </a:r>
                <a:r>
                  <a:rPr lang="pt-BR" sz="1100" b="1" dirty="0" smtClean="0">
                    <a:latin typeface="+mn-lt"/>
                  </a:rPr>
                  <a:t> </a:t>
                </a:r>
                <a:r>
                  <a:rPr lang="pt-BR" sz="1100" b="1" dirty="0" err="1" smtClean="0">
                    <a:latin typeface="+mn-lt"/>
                  </a:rPr>
                  <a:t>Vessels</a:t>
                </a:r>
                <a:r>
                  <a:rPr lang="pt-BR" sz="1100" b="1" dirty="0" smtClean="0">
                    <a:latin typeface="+mn-lt"/>
                  </a:rPr>
                  <a:t>/</a:t>
                </a:r>
                <a:r>
                  <a:rPr lang="pt-BR" sz="1100" b="1" dirty="0" err="1" smtClean="0">
                    <a:latin typeface="+mn-lt"/>
                  </a:rPr>
                  <a:t>Area</a:t>
                </a:r>
                <a:endParaRPr lang="pt-BR" sz="1100" b="1" dirty="0">
                  <a:latin typeface="+mn-lt"/>
                </a:endParaRPr>
              </a:p>
            </p:txBody>
          </p:sp>
        </p:grpSp>
        <p:sp>
          <p:nvSpPr>
            <p:cNvPr id="12" name="CaixaDeTexto 11"/>
            <p:cNvSpPr txBox="1"/>
            <p:nvPr/>
          </p:nvSpPr>
          <p:spPr>
            <a:xfrm>
              <a:off x="4010815" y="401362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>
                  <a:latin typeface="+mn-lt"/>
                </a:rPr>
                <a:t>% Field </a:t>
              </a:r>
              <a:r>
                <a:rPr lang="pt-BR" sz="1100" b="1" dirty="0" err="1" smtClean="0">
                  <a:latin typeface="+mn-lt"/>
                </a:rPr>
                <a:t>Covered</a:t>
              </a:r>
              <a:endParaRPr lang="pt-BR" sz="1100" b="1" dirty="0">
                <a:latin typeface="+mn-lt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395782" y="4021573"/>
              <a:ext cx="16722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err="1" smtClean="0">
                  <a:latin typeface="+mn-lt"/>
                </a:rPr>
                <a:t>Mean</a:t>
              </a:r>
              <a:r>
                <a:rPr lang="pt-BR" sz="1100" b="1" dirty="0" smtClean="0">
                  <a:latin typeface="+mn-lt"/>
                </a:rPr>
                <a:t> </a:t>
              </a:r>
              <a:r>
                <a:rPr lang="pt-BR" sz="1100" b="1" dirty="0" err="1" smtClean="0">
                  <a:latin typeface="+mn-lt"/>
                </a:rPr>
                <a:t>Vessel</a:t>
              </a:r>
              <a:r>
                <a:rPr lang="pt-BR" sz="1100" b="1" dirty="0" smtClean="0">
                  <a:latin typeface="+mn-lt"/>
                </a:rPr>
                <a:t> </a:t>
              </a:r>
              <a:r>
                <a:rPr lang="pt-BR" sz="1100" b="1" dirty="0" err="1" smtClean="0">
                  <a:latin typeface="+mn-lt"/>
                </a:rPr>
                <a:t>Diameter</a:t>
              </a:r>
              <a:endParaRPr lang="pt-BR" sz="1100" b="1" dirty="0">
                <a:latin typeface="+mn-lt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6148429" y="6393260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b="1" dirty="0">
                <a:solidFill>
                  <a:srgbClr val="FFFF00"/>
                </a:solidFill>
              </a:rPr>
              <a:t>de Souza, Jr</a:t>
            </a:r>
            <a:r>
              <a:rPr lang="pt-BR" sz="1200" b="1" dirty="0" smtClean="0">
                <a:solidFill>
                  <a:srgbClr val="FFFF00"/>
                </a:solidFill>
              </a:rPr>
              <a:t>., et al., </a:t>
            </a:r>
            <a:r>
              <a:rPr lang="pt-BR" sz="1200" b="1" dirty="0" err="1">
                <a:solidFill>
                  <a:srgbClr val="FFFF00"/>
                </a:solidFill>
              </a:rPr>
              <a:t>PLoS</a:t>
            </a:r>
            <a:r>
              <a:rPr lang="pt-BR" sz="1200" b="1" dirty="0">
                <a:solidFill>
                  <a:srgbClr val="FFFF00"/>
                </a:solidFill>
              </a:rPr>
              <a:t> </a:t>
            </a:r>
            <a:r>
              <a:rPr lang="pt-BR" sz="1200" b="1" dirty="0" err="1">
                <a:solidFill>
                  <a:srgbClr val="FFFF00"/>
                </a:solidFill>
              </a:rPr>
              <a:t>One</a:t>
            </a:r>
            <a:r>
              <a:rPr lang="pt-BR" sz="1200" b="1" dirty="0">
                <a:solidFill>
                  <a:srgbClr val="FFFF00"/>
                </a:solidFill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1929507"/>
              </p:ext>
            </p:extLst>
          </p:nvPr>
        </p:nvGraphicFramePr>
        <p:xfrm>
          <a:off x="100752" y="1772816"/>
          <a:ext cx="8964000" cy="3785190"/>
        </p:xfrm>
        <a:graphic>
          <a:graphicData uri="http://schemas.openxmlformats.org/drawingml/2006/table">
            <a:tbl>
              <a:tblPr/>
              <a:tblGrid>
                <a:gridCol w="2689728"/>
                <a:gridCol w="1643134"/>
                <a:gridCol w="1494529"/>
                <a:gridCol w="1643134"/>
                <a:gridCol w="1493475"/>
              </a:tblGrid>
              <a:tr h="4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Number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Vessels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/Field*</a:t>
                      </a:r>
                      <a:endParaRPr lang="pt-BR" sz="1200" b="1" baseline="30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pt-BR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</a:t>
                      </a:r>
                      <a:r>
                        <a:rPr lang="pt-BR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Field* </a:t>
                      </a:r>
                      <a:r>
                        <a:rPr lang="pt-BR" sz="12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Covered</a:t>
                      </a:r>
                      <a:r>
                        <a:rPr lang="pt-BR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</a:t>
                      </a:r>
                      <a:r>
                        <a:rPr lang="pt-BR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Vessels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4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Correlation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coefficient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</a:t>
                      </a:r>
                      <a:r>
                        <a:rPr lang="pt-BR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Significance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(p)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Correlation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coefficient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</a:t>
                      </a:r>
                      <a:r>
                        <a:rPr lang="pt-BR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Significance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(p)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Number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Mast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Cells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0,98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0,018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0,94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0,05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22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Protease Expression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pt-BR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r)</a:t>
                      </a: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pt-BR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P)</a:t>
                      </a: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pt-BR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r)</a:t>
                      </a: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pt-BR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P)</a:t>
                      </a: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mMCP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0,98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0,95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0,04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mMCP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0,92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0,07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0,97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mMCP</a:t>
                      </a: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0,99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0,007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0,96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mMC-CPA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0,99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0,009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0,95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0,04</a:t>
                      </a:r>
                      <a:endParaRPr lang="pt-BR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487" marR="75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60480" name="Rectangle 88"/>
          <p:cNvSpPr>
            <a:spLocks noChangeArrowheads="1"/>
          </p:cNvSpPr>
          <p:nvPr/>
        </p:nvSpPr>
        <p:spPr bwMode="auto">
          <a:xfrm>
            <a:off x="131925" y="142875"/>
            <a:ext cx="8964612" cy="11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THERE IS A POSITIVE CORRELATION BETWEEN BLOOD VESSELS AND MAST CELLS NUMBER AND PROTEASE EXPRESSION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1337" y="6420498"/>
            <a:ext cx="1473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*Field = 1.9mm</a:t>
            </a:r>
            <a:r>
              <a:rPr lang="pt-BR" sz="1200" b="1" baseline="30000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2</a:t>
            </a:r>
            <a:endParaRPr lang="pt-BR" sz="1200" b="1" baseline="30000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0150" y="6495878"/>
            <a:ext cx="517047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Modified from </a:t>
            </a:r>
            <a:r>
              <a:rPr lang="en-GB" altLang="en-US" sz="11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Coussens</a:t>
            </a:r>
            <a:r>
              <a:rPr lang="en-GB" altLang="en-US" sz="11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1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M et al. Genes Dev. 1999;13:1382-1397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52" y="151860"/>
            <a:ext cx="8423204" cy="62884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751362" y="223281"/>
            <a:ext cx="7687340" cy="656964"/>
            <a:chOff x="754910" y="244547"/>
            <a:chExt cx="7687340" cy="656964"/>
          </a:xfrm>
        </p:grpSpPr>
        <p:sp>
          <p:nvSpPr>
            <p:cNvPr id="5" name="Pentagon 4"/>
            <p:cNvSpPr/>
            <p:nvPr/>
          </p:nvSpPr>
          <p:spPr>
            <a:xfrm>
              <a:off x="754910" y="244547"/>
              <a:ext cx="7687340" cy="656964"/>
            </a:xfrm>
            <a:prstGeom prst="homePlate">
              <a:avLst/>
            </a:prstGeom>
            <a:gradFill flip="none" rotWithShape="1">
              <a:gsLst>
                <a:gs pos="0">
                  <a:srgbClr val="D2F2FE"/>
                </a:gs>
                <a:gs pos="50000">
                  <a:srgbClr val="70D2FD"/>
                </a:gs>
                <a:gs pos="100000">
                  <a:srgbClr val="01009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1314" y="249864"/>
              <a:ext cx="4614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Tumor Progression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9281" y="4731795"/>
            <a:ext cx="7687340" cy="606055"/>
            <a:chOff x="751362" y="4760722"/>
            <a:chExt cx="7687340" cy="606055"/>
          </a:xfrm>
        </p:grpSpPr>
        <p:sp>
          <p:nvSpPr>
            <p:cNvPr id="11" name="Pentagon 10"/>
            <p:cNvSpPr/>
            <p:nvPr/>
          </p:nvSpPr>
          <p:spPr>
            <a:xfrm>
              <a:off x="751362" y="4760722"/>
              <a:ext cx="7687340" cy="606055"/>
            </a:xfrm>
            <a:prstGeom prst="homePlate">
              <a:avLst/>
            </a:prstGeom>
            <a:gradFill flip="none" rotWithShape="1">
              <a:gsLst>
                <a:gs pos="48000">
                  <a:srgbClr val="B677E5"/>
                </a:gs>
                <a:gs pos="2000">
                  <a:srgbClr val="E7D2F6"/>
                </a:gs>
                <a:gs pos="100000">
                  <a:srgbClr val="9900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63202" y="4771362"/>
              <a:ext cx="4267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Mast Cell Proteases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9281" y="5573166"/>
            <a:ext cx="7687340" cy="606055"/>
            <a:chOff x="907310" y="5649165"/>
            <a:chExt cx="7687340" cy="606055"/>
          </a:xfrm>
        </p:grpSpPr>
        <p:sp>
          <p:nvSpPr>
            <p:cNvPr id="10" name="Pentagon 9"/>
            <p:cNvSpPr/>
            <p:nvPr/>
          </p:nvSpPr>
          <p:spPr>
            <a:xfrm>
              <a:off x="907310" y="5649165"/>
              <a:ext cx="7687340" cy="606055"/>
            </a:xfrm>
            <a:prstGeom prst="homePlate">
              <a:avLst/>
            </a:prstGeom>
            <a:gradFill flip="none" rotWithShape="1">
              <a:gsLst>
                <a:gs pos="0">
                  <a:srgbClr val="FFA3A3"/>
                </a:gs>
                <a:gs pos="50000">
                  <a:srgbClr val="FF4747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3140146" y="5659805"/>
              <a:ext cx="3221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Blood Vessels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60096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733986" y="1881841"/>
            <a:ext cx="7676028" cy="4649772"/>
            <a:chOff x="733986" y="1689341"/>
            <a:chExt cx="7676028" cy="464977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3986" y="1689341"/>
              <a:ext cx="2880000" cy="2628488"/>
            </a:xfrm>
            <a:prstGeom prst="rect">
              <a:avLst/>
            </a:prstGeom>
            <a:ln w="38100"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14214" y="4317829"/>
              <a:ext cx="4495800" cy="166420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9" name="Arco 18"/>
            <p:cNvSpPr/>
            <p:nvPr/>
          </p:nvSpPr>
          <p:spPr>
            <a:xfrm>
              <a:off x="1017129" y="3610099"/>
              <a:ext cx="3230089" cy="2729014"/>
            </a:xfrm>
            <a:prstGeom prst="arc">
              <a:avLst>
                <a:gd name="adj1" fmla="val 16369762"/>
                <a:gd name="adj2" fmla="val 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827838" y="31625"/>
            <a:ext cx="5545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 smtClean="0">
                <a:solidFill>
                  <a:srgbClr val="FFFF00"/>
                </a:solidFill>
              </a:rPr>
              <a:t>IN VITRO </a:t>
            </a:r>
            <a:r>
              <a:rPr lang="pt-BR" b="1" dirty="0" smtClean="0">
                <a:solidFill>
                  <a:srgbClr val="FFFF00"/>
                </a:solidFill>
              </a:rPr>
              <a:t>ANGIOGENESIS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838638" y="597150"/>
            <a:ext cx="549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srgbClr val="00FF00"/>
                </a:solidFill>
              </a:rPr>
              <a:t>TUBE FORMATION ASSAY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791007" y="4945421"/>
            <a:ext cx="2521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FF00"/>
                </a:solidFill>
              </a:rPr>
              <a:t>Ibidi</a:t>
            </a:r>
            <a:r>
              <a:rPr lang="pt-BR" sz="2400" b="1" dirty="0" smtClean="0">
                <a:solidFill>
                  <a:srgbClr val="FFFF00"/>
                </a:solidFill>
              </a:rPr>
              <a:t> µ-Slide</a:t>
            </a:r>
          </a:p>
          <a:p>
            <a:pPr algn="ctr"/>
            <a:r>
              <a:rPr lang="pt-BR" sz="2400" b="1" dirty="0" err="1" smtClean="0">
                <a:solidFill>
                  <a:srgbClr val="FFFF00"/>
                </a:solidFill>
              </a:rPr>
              <a:t>Angiogenesis</a:t>
            </a:r>
            <a:r>
              <a:rPr lang="pt-BR" sz="2400" b="1" baseline="30000" dirty="0" smtClean="0">
                <a:solidFill>
                  <a:srgbClr val="FFFF00"/>
                </a:solidFill>
              </a:rPr>
              <a:t>®</a:t>
            </a:r>
            <a:endParaRPr lang="pt-BR" sz="2400" b="1" baseline="30000" dirty="0">
              <a:solidFill>
                <a:srgbClr val="FFFF00"/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645924" y="1408504"/>
            <a:ext cx="3971767" cy="2582188"/>
            <a:chOff x="4610100" y="1263099"/>
            <a:chExt cx="3971767" cy="25821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0" y="1263099"/>
              <a:ext cx="3873282" cy="2582188"/>
            </a:xfrm>
            <a:prstGeom prst="rect">
              <a:avLst/>
            </a:prstGeom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6121552" y="221627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FFFF00"/>
                  </a:solidFill>
                </a:rPr>
                <a:t>L</a:t>
              </a:r>
              <a:endParaRPr lang="pt-BR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772329" y="1272724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DE0000"/>
                  </a:solidFill>
                </a:rPr>
                <a:t>Tubes</a:t>
              </a:r>
              <a:endParaRPr lang="pt-BR" sz="2400" b="1" dirty="0">
                <a:solidFill>
                  <a:srgbClr val="DE0000"/>
                </a:solidFill>
              </a:endParaRPr>
            </a:p>
          </p:txBody>
        </p:sp>
        <p:cxnSp>
          <p:nvCxnSpPr>
            <p:cNvPr id="11" name="Conector de seta reta 10"/>
            <p:cNvCxnSpPr/>
            <p:nvPr/>
          </p:nvCxnSpPr>
          <p:spPr>
            <a:xfrm flipH="1">
              <a:off x="6689558" y="1724132"/>
              <a:ext cx="641421" cy="2297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>
              <a:off x="7330977" y="1724132"/>
              <a:ext cx="109351" cy="6244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5771290" y="3375027"/>
              <a:ext cx="2810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 smtClean="0">
                  <a:solidFill>
                    <a:schemeClr val="bg1"/>
                  </a:solidFill>
                </a:rPr>
                <a:t>Branch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 points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Conector de seta reta 21"/>
            <p:cNvCxnSpPr>
              <a:stCxn id="14" idx="0"/>
            </p:cNvCxnSpPr>
            <p:nvPr/>
          </p:nvCxnSpPr>
          <p:spPr>
            <a:xfrm flipV="1">
              <a:off x="7176579" y="2554193"/>
              <a:ext cx="456255" cy="82083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>
              <a:stCxn id="14" idx="0"/>
            </p:cNvCxnSpPr>
            <p:nvPr/>
          </p:nvCxnSpPr>
          <p:spPr>
            <a:xfrm flipH="1" flipV="1">
              <a:off x="5688531" y="3196085"/>
              <a:ext cx="1488048" cy="17894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tângulo 30"/>
          <p:cNvSpPr/>
          <p:nvPr/>
        </p:nvSpPr>
        <p:spPr>
          <a:xfrm>
            <a:off x="6822628" y="4000938"/>
            <a:ext cx="1906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 err="1">
                <a:solidFill>
                  <a:srgbClr val="00FF00"/>
                </a:solidFill>
              </a:rPr>
              <a:t>Wimasis</a:t>
            </a:r>
            <a:r>
              <a:rPr lang="pt-BR" sz="1400" b="1" dirty="0">
                <a:solidFill>
                  <a:srgbClr val="00FF00"/>
                </a:solidFill>
              </a:rPr>
              <a:t> </a:t>
            </a:r>
            <a:r>
              <a:rPr lang="pt-BR" sz="1400" b="1" dirty="0" err="1" smtClean="0">
                <a:solidFill>
                  <a:srgbClr val="00FF00"/>
                </a:solidFill>
              </a:rPr>
              <a:t>WimTube</a:t>
            </a:r>
            <a:r>
              <a:rPr lang="pt-BR" sz="1400" b="1" dirty="0" smtClean="0">
                <a:solidFill>
                  <a:srgbClr val="00FF00"/>
                </a:solidFill>
              </a:rPr>
              <a:t> </a:t>
            </a:r>
            <a:endParaRPr lang="pt-BR" sz="1400" b="1" dirty="0">
              <a:solidFill>
                <a:srgbClr val="00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450"/>
          <a:stretch/>
        </p:blipFill>
        <p:spPr bwMode="auto">
          <a:xfrm>
            <a:off x="748387" y="1888128"/>
            <a:ext cx="75489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11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4749"/>
            <a:ext cx="9013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rMMCP-6 AND -7 ACCELERATED TUBE FORMATION BY ENDOTHELIAL CELLS</a:t>
            </a:r>
            <a:endParaRPr lang="pt-BR" b="1" dirty="0"/>
          </a:p>
        </p:txBody>
      </p:sp>
      <p:sp>
        <p:nvSpPr>
          <p:cNvPr id="2054" name="Retângulo 2053"/>
          <p:cNvSpPr/>
          <p:nvPr/>
        </p:nvSpPr>
        <p:spPr>
          <a:xfrm>
            <a:off x="276279" y="6055129"/>
            <a:ext cx="8672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C</a:t>
            </a:r>
            <a:r>
              <a:rPr lang="en-US" sz="16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ells </a:t>
            </a:r>
            <a:r>
              <a:rPr lang="en-US" sz="16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were cultured for 5 hours at 37°C on </a:t>
            </a:r>
            <a:r>
              <a:rPr lang="en-US" sz="1600" b="1" dirty="0" err="1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Geltrex</a:t>
            </a:r>
            <a:r>
              <a:rPr lang="en-US" sz="16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, fixed, stained </a:t>
            </a:r>
            <a:r>
              <a:rPr lang="en-US" sz="16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with </a:t>
            </a:r>
            <a:r>
              <a:rPr lang="en-US" sz="1600" b="1" dirty="0" err="1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phalloidin</a:t>
            </a:r>
            <a:r>
              <a:rPr lang="en-US" sz="16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conjugated to Alexa 488 and counterstained  with </a:t>
            </a:r>
            <a:r>
              <a:rPr lang="en-US" sz="16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DAPI</a:t>
            </a:r>
            <a:r>
              <a:rPr lang="pt-BR" sz="16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 </a:t>
            </a:r>
            <a:r>
              <a:rPr lang="en-US" sz="16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.</a:t>
            </a:r>
            <a:endParaRPr lang="pt-BR" sz="16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16348" y="1405802"/>
            <a:ext cx="8914979" cy="4480264"/>
            <a:chOff x="116348" y="1405802"/>
            <a:chExt cx="8914979" cy="4480264"/>
          </a:xfrm>
        </p:grpSpPr>
        <p:grpSp>
          <p:nvGrpSpPr>
            <p:cNvPr id="13" name="Group 12"/>
            <p:cNvGrpSpPr/>
            <p:nvPr/>
          </p:nvGrpSpPr>
          <p:grpSpPr>
            <a:xfrm>
              <a:off x="2555997" y="5474361"/>
              <a:ext cx="4115392" cy="411705"/>
              <a:chOff x="2638293" y="6297321"/>
              <a:chExt cx="4115392" cy="411705"/>
            </a:xfrm>
          </p:grpSpPr>
          <p:grpSp>
            <p:nvGrpSpPr>
              <p:cNvPr id="2053" name="Grupo 2052"/>
              <p:cNvGrpSpPr/>
              <p:nvPr/>
            </p:nvGrpSpPr>
            <p:grpSpPr>
              <a:xfrm>
                <a:off x="2638293" y="6303059"/>
                <a:ext cx="958945" cy="400110"/>
                <a:chOff x="1497124" y="4903614"/>
                <a:chExt cx="958945" cy="400110"/>
              </a:xfrm>
            </p:grpSpPr>
            <p:cxnSp>
              <p:nvCxnSpPr>
                <p:cNvPr id="35" name="Conector de seta reta 34"/>
                <p:cNvCxnSpPr>
                  <a:cxnSpLocks noChangeAspect="1"/>
                </p:cNvCxnSpPr>
                <p:nvPr/>
              </p:nvCxnSpPr>
              <p:spPr>
                <a:xfrm rot="600000" flipH="1">
                  <a:off x="1497124" y="5103454"/>
                  <a:ext cx="90487" cy="11906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8" name="CaixaDeTexto 2047"/>
                <p:cNvSpPr txBox="1"/>
                <p:nvPr/>
              </p:nvSpPr>
              <p:spPr>
                <a:xfrm>
                  <a:off x="1636614" y="4903614"/>
                  <a:ext cx="8194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2000" b="1" dirty="0" smtClean="0">
                      <a:solidFill>
                        <a:schemeClr val="bg1"/>
                      </a:solidFill>
                    </a:rPr>
                    <a:t>Tube</a:t>
                  </a:r>
                  <a:endParaRPr lang="pt-BR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5435354" y="6297321"/>
                <a:ext cx="1318331" cy="411705"/>
                <a:chOff x="5435354" y="4786574"/>
                <a:chExt cx="1318331" cy="411705"/>
              </a:xfrm>
            </p:grpSpPr>
            <p:sp>
              <p:nvSpPr>
                <p:cNvPr id="2050" name="CaixaDeTexto 2049"/>
                <p:cNvSpPr txBox="1"/>
                <p:nvPr/>
              </p:nvSpPr>
              <p:spPr>
                <a:xfrm>
                  <a:off x="5435354" y="4798169"/>
                  <a:ext cx="617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2000" b="1" dirty="0" smtClean="0">
                      <a:solidFill>
                        <a:schemeClr val="bg1"/>
                      </a:solidFill>
                    </a:rPr>
                    <a:t>L =</a:t>
                  </a:r>
                  <a:endParaRPr lang="pt-BR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1" name="CaixaDeTexto 2050"/>
                <p:cNvSpPr txBox="1"/>
                <p:nvPr/>
              </p:nvSpPr>
              <p:spPr>
                <a:xfrm>
                  <a:off x="5942244" y="4786574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2000" b="1" dirty="0" smtClean="0">
                      <a:solidFill>
                        <a:schemeClr val="bg1"/>
                      </a:solidFill>
                    </a:rPr>
                    <a:t>Loop</a:t>
                  </a:r>
                  <a:endParaRPr lang="pt-BR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540"/>
            <a:stretch/>
          </p:blipFill>
          <p:spPr>
            <a:xfrm>
              <a:off x="239371" y="1405802"/>
              <a:ext cx="8791956" cy="305622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7" name="CaixaDeTexto 6"/>
            <p:cNvSpPr txBox="1"/>
            <p:nvPr/>
          </p:nvSpPr>
          <p:spPr>
            <a:xfrm>
              <a:off x="546637" y="1488023"/>
              <a:ext cx="232307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 smtClean="0"/>
                <a:t>SVEC4-10 CELLS</a:t>
              </a:r>
            </a:p>
            <a:p>
              <a:pPr algn="ctr"/>
              <a:r>
                <a:rPr lang="pt-BR" sz="1800" b="1" dirty="0" err="1" smtClean="0"/>
                <a:t>without</a:t>
              </a:r>
              <a:r>
                <a:rPr lang="pt-BR" sz="1800" b="1" dirty="0" smtClean="0"/>
                <a:t> proteases</a:t>
              </a:r>
              <a:endParaRPr lang="pt-BR" sz="1800" b="1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485250" y="1488023"/>
              <a:ext cx="231024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/>
                <a:t>SVEC4-10 </a:t>
              </a:r>
              <a:r>
                <a:rPr lang="pt-BR" sz="2000" b="1" dirty="0" smtClean="0"/>
                <a:t>CELLS</a:t>
              </a:r>
            </a:p>
            <a:p>
              <a:pPr algn="ctr"/>
              <a:r>
                <a:rPr lang="pt-BR" sz="1800" b="1" dirty="0" smtClean="0"/>
                <a:t>rmMCP-6</a:t>
              </a:r>
              <a:endParaRPr lang="pt-BR" sz="1800" b="1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417450" y="1488023"/>
              <a:ext cx="23102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/>
                <a:t>SVEC4-10 </a:t>
              </a:r>
              <a:r>
                <a:rPr lang="pt-BR" sz="2000" b="1" dirty="0" smtClean="0"/>
                <a:t>CELLS</a:t>
              </a:r>
              <a:endParaRPr lang="pt-BR" sz="2000" dirty="0" smtClean="0"/>
            </a:p>
            <a:p>
              <a:pPr algn="ctr"/>
              <a:r>
                <a:rPr lang="pt-BR" sz="1800" b="1" dirty="0" smtClean="0"/>
                <a:t>rmMCP-7</a:t>
              </a:r>
            </a:p>
          </p:txBody>
        </p:sp>
        <p:cxnSp>
          <p:nvCxnSpPr>
            <p:cNvPr id="22" name="Conector de seta reta 21"/>
            <p:cNvCxnSpPr>
              <a:cxnSpLocks noChangeAspect="1"/>
            </p:cNvCxnSpPr>
            <p:nvPr/>
          </p:nvCxnSpPr>
          <p:spPr>
            <a:xfrm rot="18360000" flipH="1">
              <a:off x="758813" y="3589570"/>
              <a:ext cx="90487" cy="1190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>
              <a:cxnSpLocks noChangeAspect="1"/>
            </p:cNvCxnSpPr>
            <p:nvPr/>
          </p:nvCxnSpPr>
          <p:spPr>
            <a:xfrm flipH="1">
              <a:off x="1416283" y="3218662"/>
              <a:ext cx="90487" cy="1190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>
              <a:cxnSpLocks noChangeAspect="1"/>
            </p:cNvCxnSpPr>
            <p:nvPr/>
          </p:nvCxnSpPr>
          <p:spPr>
            <a:xfrm rot="13020000" flipH="1" flipV="1">
              <a:off x="4649774" y="2500586"/>
              <a:ext cx="90487" cy="1190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>
              <a:cxnSpLocks noChangeAspect="1"/>
            </p:cNvCxnSpPr>
            <p:nvPr/>
          </p:nvCxnSpPr>
          <p:spPr>
            <a:xfrm rot="7320000">
              <a:off x="5640059" y="3279097"/>
              <a:ext cx="90487" cy="1190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/>
            <p:cNvSpPr txBox="1"/>
            <p:nvPr/>
          </p:nvSpPr>
          <p:spPr>
            <a:xfrm>
              <a:off x="4080061" y="297315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L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784637" y="358060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L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345436" y="374442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L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270244" y="254504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L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396614" y="3721667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L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Conector de seta reta 31"/>
            <p:cNvCxnSpPr>
              <a:cxnSpLocks noChangeAspect="1"/>
            </p:cNvCxnSpPr>
            <p:nvPr/>
          </p:nvCxnSpPr>
          <p:spPr>
            <a:xfrm rot="2940000">
              <a:off x="8029925" y="3591619"/>
              <a:ext cx="90487" cy="1190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>
              <a:cxnSpLocks noChangeAspect="1"/>
            </p:cNvCxnSpPr>
            <p:nvPr/>
          </p:nvCxnSpPr>
          <p:spPr>
            <a:xfrm rot="8340000">
              <a:off x="6507142" y="3145121"/>
              <a:ext cx="90487" cy="1190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116348" y="4457968"/>
              <a:ext cx="31595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 bmk="">
                  <a:solidFill>
                    <a:srgbClr val="00FF00"/>
                  </a:solidFill>
                  <a:ea typeface="Tahoma" pitchFamily="34" charset="0"/>
                  <a:cs typeface="Tahoma" pitchFamily="34" charset="0"/>
                </a:rPr>
                <a:t>A few cells are spread and occasional tubes are seen</a:t>
              </a:r>
              <a:endParaRPr lang="en-US" sz="2000" b="1" dirty="0">
                <a:solidFill>
                  <a:srgbClr val="00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59069" y="4457968"/>
              <a:ext cx="28653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 bmk="">
                  <a:solidFill>
                    <a:srgbClr val="00FF00"/>
                  </a:solidFill>
                  <a:ea typeface="Tahoma" pitchFamily="34" charset="0"/>
                  <a:cs typeface="Tahoma" pitchFamily="34" charset="0"/>
                </a:rPr>
                <a:t>Cells are spread and tubes and loops are present</a:t>
              </a:r>
              <a:endParaRPr lang="en-US" sz="2000" b="1" dirty="0">
                <a:solidFill>
                  <a:srgbClr val="00FF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24390" y="4468441"/>
              <a:ext cx="28555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 bmk="">
                  <a:solidFill>
                    <a:srgbClr val="00FF00"/>
                  </a:solidFill>
                  <a:ea typeface="Tahoma" pitchFamily="34" charset="0"/>
                  <a:cs typeface="Tahoma" pitchFamily="34" charset="0"/>
                </a:rPr>
                <a:t>Tubes and loops are  more prevalent </a:t>
              </a:r>
              <a:endParaRPr lang="en-US" sz="2000" b="1" dirty="0"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10" y="1151546"/>
            <a:ext cx="6252796" cy="157377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24" y="2781614"/>
            <a:ext cx="6252796" cy="15636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"/>
          <a:stretch/>
        </p:blipFill>
        <p:spPr bwMode="auto">
          <a:xfrm>
            <a:off x="551608" y="4352496"/>
            <a:ext cx="6252796" cy="157308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43"/>
          <p:cNvSpPr>
            <a:spLocks noChangeArrowheads="1"/>
          </p:cNvSpPr>
          <p:nvPr/>
        </p:nvSpPr>
        <p:spPr bwMode="auto">
          <a:xfrm>
            <a:off x="6788478" y="1483245"/>
            <a:ext cx="1520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endParaRPr lang="pt-BR" alt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44"/>
          <p:cNvSpPr>
            <a:spLocks noChangeArrowheads="1"/>
          </p:cNvSpPr>
          <p:nvPr/>
        </p:nvSpPr>
        <p:spPr bwMode="auto">
          <a:xfrm>
            <a:off x="6788478" y="3327363"/>
            <a:ext cx="1866218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rmMCP-6</a:t>
            </a:r>
            <a:endParaRPr lang="pt-BR" alt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46"/>
          <p:cNvSpPr>
            <a:spLocks noChangeArrowheads="1"/>
          </p:cNvSpPr>
          <p:nvPr/>
        </p:nvSpPr>
        <p:spPr bwMode="auto">
          <a:xfrm>
            <a:off x="6788478" y="4908230"/>
            <a:ext cx="1885598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rmMCP-7</a:t>
            </a:r>
            <a:endParaRPr lang="pt-BR" alt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90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rMMCP-6 </a:t>
            </a:r>
            <a:r>
              <a:rPr lang="en-US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AND </a:t>
            </a:r>
            <a:r>
              <a:rPr lang="en-US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-7 ACCELERATE </a:t>
            </a:r>
            <a:r>
              <a:rPr lang="en-US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TUBE FORMATION </a:t>
            </a:r>
            <a:r>
              <a:rPr lang="en-US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AND MATRIX PENETRATION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66616" y="5994437"/>
            <a:ext cx="662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Cells </a:t>
            </a:r>
            <a:r>
              <a:rPr lang="en-US" sz="20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were cultured for 5 hours at 37°C on </a:t>
            </a:r>
            <a:r>
              <a:rPr lang="en-US" sz="2000" b="1" dirty="0" err="1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Geltrex</a:t>
            </a:r>
            <a:r>
              <a:rPr lang="en-US" sz="20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n-US" sz="2000" b="1" dirty="0" smtClean="0" bmk="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Scanning Electron Microscopy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1210" y="2725320"/>
            <a:ext cx="62731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0"/>
            <a:endCxn id="13" idx="2"/>
          </p:cNvCxnSpPr>
          <p:nvPr/>
        </p:nvCxnSpPr>
        <p:spPr>
          <a:xfrm>
            <a:off x="3667807" y="1148679"/>
            <a:ext cx="0" cy="47487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1210" y="1148679"/>
            <a:ext cx="6273194" cy="4748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51608" y="4302941"/>
            <a:ext cx="6252796" cy="545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8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9854" y="-19873"/>
            <a:ext cx="9509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CO-CULTURE OF SVEC4-10 ENDOTHELIAL CELLS WITH P815 MAST CELLS INDUCES FORMATION OF TUBES AND LOOPS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635500" y="4975532"/>
            <a:ext cx="4455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There are </a:t>
            </a:r>
            <a:r>
              <a:rPr lang="en-US" sz="20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fewer </a:t>
            </a:r>
            <a:r>
              <a:rPr lang="en-US" sz="20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tubes and loops than  </a:t>
            </a:r>
            <a:r>
              <a:rPr lang="en-US" sz="20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when the SEVEC4-10 cells are cultured with </a:t>
            </a:r>
            <a:r>
              <a:rPr lang="en-US" sz="20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proteases </a:t>
            </a:r>
            <a:endParaRPr lang="en-US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94" y="1609222"/>
            <a:ext cx="4039487" cy="40394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5400000" flipH="1">
            <a:off x="1606373" y="4334258"/>
            <a:ext cx="181671" cy="17336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46836" y="5052532"/>
            <a:ext cx="181671" cy="17336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85469" y="5998791"/>
            <a:ext cx="606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Cells were cultured for 5 hours at 37°C on </a:t>
            </a:r>
            <a:r>
              <a:rPr lang="en-US" sz="1800" b="1" dirty="0" err="1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Geltrex</a:t>
            </a:r>
            <a:endParaRPr lang="pt-BR" sz="1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084" y="6413678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FF00"/>
                </a:solidFill>
              </a:rPr>
              <a:t>GFP-SVEC4-10 cells</a:t>
            </a:r>
            <a:endParaRPr lang="en-US" sz="1600" b="1" dirty="0">
              <a:solidFill>
                <a:srgbClr val="00FF00"/>
              </a:solidFill>
            </a:endParaRPr>
          </a:p>
        </p:txBody>
      </p:sp>
      <p:cxnSp>
        <p:nvCxnSpPr>
          <p:cNvPr id="27" name="Conector de seta reta 34"/>
          <p:cNvCxnSpPr>
            <a:cxnSpLocks noChangeAspect="1"/>
          </p:cNvCxnSpPr>
          <p:nvPr/>
        </p:nvCxnSpPr>
        <p:spPr>
          <a:xfrm flipH="1">
            <a:off x="5935543" y="6582955"/>
            <a:ext cx="43326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047"/>
          <p:cNvSpPr txBox="1"/>
          <p:nvPr/>
        </p:nvSpPr>
        <p:spPr>
          <a:xfrm>
            <a:off x="5966704" y="6413678"/>
            <a:ext cx="85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Tube</a:t>
            </a:r>
            <a:endParaRPr lang="pt-BR" sz="1600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195290" y="6407881"/>
            <a:ext cx="1191693" cy="350149"/>
            <a:chOff x="3471551" y="5663490"/>
            <a:chExt cx="1191693" cy="350149"/>
          </a:xfrm>
        </p:grpSpPr>
        <p:sp>
          <p:nvSpPr>
            <p:cNvPr id="25" name="CaixaDeTexto 2049"/>
            <p:cNvSpPr txBox="1"/>
            <p:nvPr/>
          </p:nvSpPr>
          <p:spPr>
            <a:xfrm>
              <a:off x="3471551" y="5675085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bg1"/>
                  </a:solidFill>
                </a:rPr>
                <a:t>L =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aixaDeTexto 2050"/>
            <p:cNvSpPr txBox="1"/>
            <p:nvPr/>
          </p:nvSpPr>
          <p:spPr>
            <a:xfrm>
              <a:off x="3978441" y="5663490"/>
              <a:ext cx="684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bg1"/>
                  </a:solidFill>
                </a:rPr>
                <a:t>Loop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03" name="Group 4102"/>
          <p:cNvGrpSpPr/>
          <p:nvPr/>
        </p:nvGrpSpPr>
        <p:grpSpPr>
          <a:xfrm>
            <a:off x="3129508" y="6413678"/>
            <a:ext cx="2583323" cy="338554"/>
            <a:chOff x="2052084" y="6266207"/>
            <a:chExt cx="2583323" cy="338554"/>
          </a:xfrm>
        </p:grpSpPr>
        <p:sp>
          <p:nvSpPr>
            <p:cNvPr id="4099" name="TextBox 4098"/>
            <p:cNvSpPr txBox="1"/>
            <p:nvPr/>
          </p:nvSpPr>
          <p:spPr>
            <a:xfrm>
              <a:off x="2365185" y="6266207"/>
              <a:ext cx="2270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P815 Mast Cells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02" name="Straight Arrow Connector 4101"/>
            <p:cNvCxnSpPr/>
            <p:nvPr/>
          </p:nvCxnSpPr>
          <p:spPr>
            <a:xfrm>
              <a:off x="2052084" y="6466262"/>
              <a:ext cx="23391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735" y="1867748"/>
            <a:ext cx="4298192" cy="311878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3320" y="3754478"/>
            <a:ext cx="37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11" name="Conector de seta reta 24"/>
          <p:cNvCxnSpPr>
            <a:cxnSpLocks noChangeAspect="1"/>
          </p:cNvCxnSpPr>
          <p:nvPr/>
        </p:nvCxnSpPr>
        <p:spPr>
          <a:xfrm rot="19380000" flipH="1">
            <a:off x="5287316" y="2615878"/>
            <a:ext cx="90487" cy="11906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76129" y="3628965"/>
            <a:ext cx="181671" cy="173368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18636" y="3322825"/>
            <a:ext cx="181671" cy="17336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Rectangle 4104"/>
          <p:cNvSpPr/>
          <p:nvPr/>
        </p:nvSpPr>
        <p:spPr>
          <a:xfrm>
            <a:off x="5018379" y="1861361"/>
            <a:ext cx="471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Phalloidin</a:t>
            </a:r>
            <a:r>
              <a:rPr lang="en-US" sz="16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-Alexa </a:t>
            </a:r>
            <a:r>
              <a:rPr lang="en-US" sz="1600" b="1" dirty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488 and </a:t>
            </a:r>
            <a:r>
              <a:rPr lang="en-US" sz="1600" b="1" dirty="0" smtClean="0" bmk="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DAPI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823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791456" y="1512809"/>
            <a:ext cx="435254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Number </a:t>
            </a:r>
            <a:r>
              <a:rPr lang="en-US" sz="2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tubes, area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covered by tubes, tube length</a:t>
            </a:r>
            <a:r>
              <a:rPr lang="en-US" sz="2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branching points </a:t>
            </a:r>
            <a:r>
              <a:rPr lang="en-US" sz="24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loops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are higher when the SVEC4-10 cells are incubated with rmMCP-7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average area occupied by the tubes was higher when cells were cultured with rmMCP-6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21266"/>
            <a:ext cx="905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rmMCP-7 IS MORE EFFECTIVE IN INDUCING TUBE FORMATION</a:t>
            </a: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3100" y="6343381"/>
            <a:ext cx="244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FF00"/>
                </a:solidFill>
              </a:rPr>
              <a:t> </a:t>
            </a:r>
            <a:r>
              <a:rPr lang="pt-BR" sz="1800" b="1" dirty="0" err="1" smtClean="0">
                <a:solidFill>
                  <a:srgbClr val="00FF00"/>
                </a:solidFill>
              </a:rPr>
              <a:t>Wimasis</a:t>
            </a:r>
            <a:r>
              <a:rPr lang="pt-BR" sz="1800" b="1" dirty="0" smtClean="0">
                <a:solidFill>
                  <a:srgbClr val="00FF00"/>
                </a:solidFill>
              </a:rPr>
              <a:t> </a:t>
            </a:r>
            <a:r>
              <a:rPr lang="pt-BR" sz="1800" b="1" dirty="0" err="1" smtClean="0">
                <a:solidFill>
                  <a:srgbClr val="00FF00"/>
                </a:solidFill>
              </a:rPr>
              <a:t>WimTube</a:t>
            </a:r>
            <a:endParaRPr lang="pt-BR" sz="1800" b="1" dirty="0">
              <a:solidFill>
                <a:srgbClr val="00FF0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97175" y="1235297"/>
            <a:ext cx="4200629" cy="5258739"/>
            <a:chOff x="297175" y="1235297"/>
            <a:chExt cx="4200629" cy="525873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7175" y="1251199"/>
              <a:ext cx="4200629" cy="52428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6" name="CaixaDeTexto 5"/>
            <p:cNvSpPr txBox="1"/>
            <p:nvPr/>
          </p:nvSpPr>
          <p:spPr>
            <a:xfrm>
              <a:off x="804293" y="1235297"/>
              <a:ext cx="1398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err="1">
                  <a:latin typeface="+mn-lt"/>
                </a:rPr>
                <a:t>Number</a:t>
              </a:r>
              <a:r>
                <a:rPr lang="pt-BR" sz="1100" b="1" dirty="0">
                  <a:latin typeface="+mn-lt"/>
                </a:rPr>
                <a:t> </a:t>
              </a:r>
              <a:r>
                <a:rPr lang="pt-BR" sz="1100" b="1" dirty="0" err="1">
                  <a:latin typeface="+mn-lt"/>
                </a:rPr>
                <a:t>of</a:t>
              </a:r>
              <a:r>
                <a:rPr lang="pt-BR" sz="1100" b="1" dirty="0">
                  <a:latin typeface="+mn-lt"/>
                </a:rPr>
                <a:t> Tubes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944514" y="1235297"/>
              <a:ext cx="10663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>
                  <a:latin typeface="+mn-lt"/>
                </a:rPr>
                <a:t>Tube </a:t>
              </a:r>
              <a:r>
                <a:rPr lang="pt-BR" sz="1100" b="1" dirty="0" err="1" smtClean="0">
                  <a:latin typeface="+mn-lt"/>
                </a:rPr>
                <a:t>Length</a:t>
              </a:r>
              <a:endParaRPr lang="pt-BR" sz="1100" b="1" dirty="0">
                <a:latin typeface="+mn-lt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874650" y="2902230"/>
              <a:ext cx="12666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smtClean="0">
                  <a:latin typeface="+mn-lt"/>
                </a:rPr>
                <a:t>% </a:t>
              </a:r>
              <a:r>
                <a:rPr lang="pt-BR" sz="1100" b="1" dirty="0" err="1" smtClean="0">
                  <a:latin typeface="+mn-lt"/>
                </a:rPr>
                <a:t>Area</a:t>
              </a:r>
              <a:r>
                <a:rPr lang="pt-BR" sz="1100" b="1" dirty="0" smtClean="0">
                  <a:latin typeface="+mn-lt"/>
                </a:rPr>
                <a:t> </a:t>
              </a:r>
              <a:r>
                <a:rPr lang="pt-BR" sz="1100" b="1" dirty="0" err="1" smtClean="0">
                  <a:latin typeface="+mn-lt"/>
                </a:rPr>
                <a:t>Covered</a:t>
              </a:r>
              <a:endParaRPr lang="pt-BR" sz="1100" b="1" dirty="0"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912710" y="2902230"/>
              <a:ext cx="1141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err="1" smtClean="0">
                  <a:latin typeface="+mn-lt"/>
                </a:rPr>
                <a:t>Branch</a:t>
              </a:r>
              <a:r>
                <a:rPr lang="pt-BR" sz="1100" b="1" dirty="0" smtClean="0">
                  <a:latin typeface="+mn-lt"/>
                </a:rPr>
                <a:t> Points</a:t>
              </a:r>
              <a:endParaRPr lang="pt-BR" sz="1100" b="1" dirty="0">
                <a:latin typeface="+mn-lt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59950" y="4584319"/>
              <a:ext cx="12747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b="1" dirty="0" err="1" smtClean="0">
                  <a:latin typeface="+mn-lt"/>
                </a:rPr>
                <a:t>Mean</a:t>
              </a:r>
              <a:r>
                <a:rPr lang="pt-BR" sz="1100" b="1" dirty="0" smtClean="0">
                  <a:latin typeface="+mn-lt"/>
                </a:rPr>
                <a:t> Tube </a:t>
              </a:r>
              <a:r>
                <a:rPr lang="pt-BR" sz="1100" b="1" dirty="0" err="1" smtClean="0">
                  <a:latin typeface="+mn-lt"/>
                </a:rPr>
                <a:t>Area</a:t>
              </a:r>
              <a:endParaRPr lang="pt-BR" sz="1100" b="1" dirty="0">
                <a:latin typeface="+mn-lt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178808" y="4584319"/>
              <a:ext cx="6094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latin typeface="+mn-lt"/>
                </a:rPr>
                <a:t>Loops</a:t>
              </a:r>
              <a:endParaRPr lang="pt-BR" sz="11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790709" y="1157738"/>
            <a:ext cx="4183858" cy="5436036"/>
            <a:chOff x="172118" y="1169616"/>
            <a:chExt cx="4183858" cy="5436036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2118" y="1169616"/>
              <a:ext cx="4104824" cy="3107298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55161" y="4856227"/>
              <a:ext cx="1868567" cy="1749425"/>
              <a:chOff x="2927" y="3132"/>
              <a:chExt cx="1239" cy="1160"/>
            </a:xfrm>
          </p:grpSpPr>
          <p:graphicFrame>
            <p:nvGraphicFramePr>
              <p:cNvPr id="4" name="Object 29"/>
              <p:cNvGraphicFramePr>
                <a:graphicFrameLocks noChangeAspect="1"/>
              </p:cNvGraphicFramePr>
              <p:nvPr/>
            </p:nvGraphicFramePr>
            <p:xfrm>
              <a:off x="2927" y="3132"/>
              <a:ext cx="1188" cy="1133"/>
            </p:xfrm>
            <a:graphic>
              <a:graphicData uri="http://schemas.openxmlformats.org/presentationml/2006/ole">
                <p:oleObj spid="_x0000_s3292" name="Corel PHOTO-PAINT 7.0 Image" r:id="rId4" imgW="3036071" imgH="2895851" progId="">
                  <p:embed/>
                </p:oleObj>
              </a:graphicData>
            </a:graphic>
          </p:graphicFrame>
          <p:sp>
            <p:nvSpPr>
              <p:cNvPr id="5" name="Text Box 30"/>
              <p:cNvSpPr txBox="1">
                <a:spLocks noChangeArrowheads="1"/>
              </p:cNvSpPr>
              <p:nvPr/>
            </p:nvSpPr>
            <p:spPr bwMode="auto">
              <a:xfrm>
                <a:off x="3798" y="4080"/>
                <a:ext cx="3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pt-BR" sz="1600" b="1" dirty="0" smtClean="0">
                    <a:solidFill>
                      <a:srgbClr val="000000"/>
                    </a:solidFill>
                    <a:latin typeface="Tahoma" charset="0"/>
                    <a:cs typeface="+mn-cs"/>
                  </a:rPr>
                  <a:t>EM</a:t>
                </a:r>
              </a:p>
            </p:txBody>
          </p:sp>
        </p:grpSp>
        <p:grpSp>
          <p:nvGrpSpPr>
            <p:cNvPr id="18" name="Group 28"/>
            <p:cNvGrpSpPr>
              <a:grpSpLocks/>
            </p:cNvGrpSpPr>
            <p:nvPr/>
          </p:nvGrpSpPr>
          <p:grpSpPr bwMode="auto">
            <a:xfrm>
              <a:off x="1986712" y="4149080"/>
              <a:ext cx="2369264" cy="2029936"/>
              <a:chOff x="1559" y="2974"/>
              <a:chExt cx="1571" cy="1346"/>
            </a:xfrm>
          </p:grpSpPr>
          <p:pic>
            <p:nvPicPr>
              <p:cNvPr id="19" name="Picture 26" descr="BMCAA4-IgE-25d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" y="2974"/>
                <a:ext cx="1559" cy="1346"/>
              </a:xfrm>
              <a:prstGeom prst="rect">
                <a:avLst/>
              </a:prstGeom>
              <a:ln w="38100" cap="sq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559" y="4086"/>
                <a:ext cx="384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pt-BR" sz="1600" b="1" dirty="0" smtClean="0">
                    <a:solidFill>
                      <a:srgbClr val="FFFFFF"/>
                    </a:solidFill>
                    <a:latin typeface="Tahoma" charset="0"/>
                    <a:cs typeface="+mn-cs"/>
                  </a:rPr>
                  <a:t>IgE</a:t>
                </a:r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-132135" y="919518"/>
            <a:ext cx="4804094" cy="5772230"/>
            <a:chOff x="-132135" y="919518"/>
            <a:chExt cx="4804094" cy="5772230"/>
          </a:xfrm>
        </p:grpSpPr>
        <p:sp>
          <p:nvSpPr>
            <p:cNvPr id="2" name="Retângulo 1"/>
            <p:cNvSpPr/>
            <p:nvPr/>
          </p:nvSpPr>
          <p:spPr>
            <a:xfrm>
              <a:off x="-132135" y="919518"/>
              <a:ext cx="480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pt-BR" sz="2000" b="1" i="1" dirty="0">
                  <a:solidFill>
                    <a:srgbClr val="FFFF00"/>
                  </a:solidFill>
                  <a:latin typeface="Tahoma" charset="0"/>
                </a:rPr>
                <a:t>Local effector cells of the immune system that participate in :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2060" y="1628824"/>
              <a:ext cx="4572000" cy="50629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spcBef>
                  <a:spcPct val="35000"/>
                </a:spcBef>
              </a:pPr>
              <a:r>
                <a:rPr lang="en-US" altLang="pt-BR" sz="2000" b="1" dirty="0">
                  <a:solidFill>
                    <a:srgbClr val="FF7835"/>
                  </a:solidFill>
                  <a:latin typeface="Tahoma" charset="0"/>
                </a:rPr>
                <a:t>Defense of the host organism</a:t>
              </a:r>
            </a:p>
            <a:p>
              <a:pPr lvl="0">
                <a:spcBef>
                  <a:spcPct val="35000"/>
                </a:spcBef>
                <a:buFontTx/>
                <a:buChar char="•"/>
              </a:pP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 Inflammatory </a:t>
              </a: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reactions</a:t>
              </a:r>
            </a:p>
            <a:p>
              <a:pPr lvl="0">
                <a:spcBef>
                  <a:spcPct val="35000"/>
                </a:spcBef>
                <a:buFontTx/>
                <a:buChar char="•"/>
              </a:pP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 Elimination </a:t>
              </a: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of parasites</a:t>
              </a:r>
            </a:p>
            <a:p>
              <a:pPr lvl="0">
                <a:spcBef>
                  <a:spcPct val="35000"/>
                </a:spcBef>
                <a:buFontTx/>
                <a:buChar char="•"/>
              </a:pP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 Innate </a:t>
              </a: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immunity against bacterial and viral infections </a:t>
              </a:r>
            </a:p>
            <a:p>
              <a:pPr lvl="0">
                <a:spcBef>
                  <a:spcPct val="35000"/>
                </a:spcBef>
                <a:buFontTx/>
                <a:buChar char="•"/>
              </a:pP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 Allergic </a:t>
              </a: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reactions</a:t>
              </a:r>
            </a:p>
            <a:p>
              <a:pPr lvl="0">
                <a:spcBef>
                  <a:spcPct val="35000"/>
                </a:spcBef>
              </a:pPr>
              <a:r>
                <a:rPr lang="en-US" altLang="pt-BR" sz="2000" b="1" dirty="0">
                  <a:solidFill>
                    <a:srgbClr val="FF7835"/>
                  </a:solidFill>
                  <a:latin typeface="Tahoma" charset="0"/>
                </a:rPr>
                <a:t>Diseases</a:t>
              </a:r>
            </a:p>
            <a:p>
              <a:pPr lvl="0">
                <a:spcBef>
                  <a:spcPct val="35000"/>
                </a:spcBef>
                <a:buFontTx/>
                <a:buChar char="•"/>
              </a:pP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 Asthma</a:t>
              </a:r>
              <a:endParaRPr lang="en-US" altLang="pt-BR" sz="2000" b="1" dirty="0">
                <a:solidFill>
                  <a:srgbClr val="FFFF00"/>
                </a:solidFill>
                <a:latin typeface="Tahoma" charset="0"/>
              </a:endParaRPr>
            </a:p>
            <a:p>
              <a:pPr lvl="0">
                <a:spcBef>
                  <a:spcPct val="35000"/>
                </a:spcBef>
                <a:buFontTx/>
                <a:buChar char="•"/>
              </a:pP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 Diseases </a:t>
              </a: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of the central nervous </a:t>
              </a: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system: Alzheimer’s </a:t>
              </a: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disease</a:t>
              </a:r>
            </a:p>
            <a:p>
              <a:pPr lvl="0">
                <a:spcBef>
                  <a:spcPct val="35000"/>
                </a:spcBef>
                <a:buFontTx/>
                <a:buChar char="•"/>
              </a:pP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 Diseases </a:t>
              </a: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of the cardiovascular </a:t>
              </a:r>
              <a:r>
                <a:rPr lang="en-US" altLang="pt-BR" sz="2000" b="1" dirty="0" smtClean="0">
                  <a:solidFill>
                    <a:srgbClr val="FFFF00"/>
                  </a:solidFill>
                  <a:latin typeface="Tahoma" charset="0"/>
                </a:rPr>
                <a:t>system: Atherosclerosis</a:t>
              </a:r>
            </a:p>
            <a:p>
              <a:pPr lvl="0">
                <a:spcBef>
                  <a:spcPct val="35000"/>
                </a:spcBef>
                <a:buClr>
                  <a:srgbClr val="00FF00"/>
                </a:buClr>
                <a:buFontTx/>
                <a:buChar char="•"/>
              </a:pPr>
              <a:r>
                <a:rPr lang="en-US" altLang="pt-BR" sz="2000" b="1" dirty="0">
                  <a:solidFill>
                    <a:srgbClr val="FFFF00"/>
                  </a:solidFill>
                  <a:latin typeface="Tahoma" charset="0"/>
                </a:rPr>
                <a:t> </a:t>
              </a:r>
              <a:r>
                <a:rPr lang="en-US" altLang="pt-BR" sz="2000" b="1" dirty="0" smtClean="0">
                  <a:solidFill>
                    <a:srgbClr val="00FF00"/>
                  </a:solidFill>
                  <a:latin typeface="Tahoma" charset="0"/>
                </a:rPr>
                <a:t>Tumor  Progression</a:t>
              </a:r>
              <a:endParaRPr lang="en-US" altLang="pt-BR" sz="2000" b="1" dirty="0">
                <a:solidFill>
                  <a:srgbClr val="00FF00"/>
                </a:solidFill>
                <a:latin typeface="Tahoma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2872778" y="116632"/>
            <a:ext cx="3355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MAST CELLS</a:t>
            </a:r>
            <a:endParaRPr lang="pt-B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799" y="1340509"/>
            <a:ext cx="3724402" cy="381121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472264" y="5469665"/>
            <a:ext cx="6275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ea typeface="Tahoma" pitchFamily="34" charset="0"/>
                <a:cs typeface="Tahoma" pitchFamily="34" charset="0"/>
              </a:rPr>
              <a:t>Control cells were cultured in absence of antibodies or proteases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45720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163630" y="90346"/>
            <a:ext cx="8855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ANTI-mMCP-6 AND ANTI-mMCP-7 REDUCE TUBE FORMATION 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6387" y="6425249"/>
            <a:ext cx="782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 smtClean="0">
                <a:solidFill>
                  <a:srgbClr val="FFFF00"/>
                </a:solidFill>
              </a:rPr>
              <a:t>Antibodies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 smtClean="0">
                <a:solidFill>
                  <a:srgbClr val="FFFF00"/>
                </a:solidFill>
              </a:rPr>
              <a:t>were</a:t>
            </a:r>
            <a:r>
              <a:rPr lang="pt-BR" sz="1200" b="1" dirty="0" smtClean="0">
                <a:solidFill>
                  <a:srgbClr val="FFFF00"/>
                </a:solidFill>
              </a:rPr>
              <a:t> a </a:t>
            </a:r>
            <a:r>
              <a:rPr lang="pt-BR" sz="1200" b="1" dirty="0" err="1" smtClean="0">
                <a:solidFill>
                  <a:srgbClr val="FFFF00"/>
                </a:solidFill>
              </a:rPr>
              <a:t>gift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 smtClean="0">
                <a:solidFill>
                  <a:srgbClr val="FFFF00"/>
                </a:solidFill>
              </a:rPr>
              <a:t>from</a:t>
            </a:r>
            <a:r>
              <a:rPr lang="pt-BR" sz="1200" b="1" dirty="0" smtClean="0">
                <a:solidFill>
                  <a:srgbClr val="FFFF00"/>
                </a:solidFill>
              </a:rPr>
              <a:t> Dr. Michael </a:t>
            </a:r>
            <a:r>
              <a:rPr lang="pt-BR" sz="1200" b="1" dirty="0" err="1" smtClean="0">
                <a:solidFill>
                  <a:srgbClr val="FFFF00"/>
                </a:solidFill>
              </a:rPr>
              <a:t>Gurish</a:t>
            </a:r>
            <a:r>
              <a:rPr lang="pt-BR" sz="1200" b="1" dirty="0" smtClean="0">
                <a:solidFill>
                  <a:srgbClr val="FFFF00"/>
                </a:solidFill>
              </a:rPr>
              <a:t>, </a:t>
            </a:r>
            <a:r>
              <a:rPr lang="pt-BR" sz="1200" b="1" dirty="0" err="1" smtClean="0">
                <a:solidFill>
                  <a:srgbClr val="FFFF00"/>
                </a:solidFill>
              </a:rPr>
              <a:t>Brigham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 smtClean="0">
                <a:solidFill>
                  <a:srgbClr val="FFFF00"/>
                </a:solidFill>
              </a:rPr>
              <a:t>and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 smtClean="0">
                <a:solidFill>
                  <a:srgbClr val="FFFF00"/>
                </a:solidFill>
              </a:rPr>
              <a:t>Women´s</a:t>
            </a:r>
            <a:r>
              <a:rPr lang="pt-BR" sz="1200" b="1" dirty="0" smtClean="0">
                <a:solidFill>
                  <a:srgbClr val="FFFF00"/>
                </a:solidFill>
              </a:rPr>
              <a:t> Hospital, Harvard </a:t>
            </a:r>
            <a:r>
              <a:rPr lang="pt-BR" sz="1200" b="1" dirty="0" err="1" smtClean="0">
                <a:solidFill>
                  <a:srgbClr val="FFFF00"/>
                </a:solidFill>
              </a:rPr>
              <a:t>University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endParaRPr lang="pt-BR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59"/>
          <p:cNvSpPr txBox="1">
            <a:spLocks noChangeAspect="1" noChangeArrowheads="1"/>
          </p:cNvSpPr>
          <p:nvPr/>
        </p:nvSpPr>
        <p:spPr bwMode="auto">
          <a:xfrm>
            <a:off x="8597628" y="13811603"/>
            <a:ext cx="1792225" cy="34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/>
              <a:t>Mean Optical Density</a:t>
            </a:r>
          </a:p>
          <a:p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360" y="193033"/>
            <a:ext cx="8961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en-US" sz="2000" b="1" dirty="0" err="1" smtClean="0">
                <a:solidFill>
                  <a:srgbClr val="FFFF00"/>
                </a:solidFill>
              </a:rPr>
              <a:t>rmMC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 TRYPTASES INDUCE THE RELEASE OF </a:t>
            </a:r>
            <a:r>
              <a:rPr lang="pt-BR" altLang="en-US" sz="2000" b="1" dirty="0" smtClean="0">
                <a:solidFill>
                  <a:srgbClr val="FFFF00"/>
                </a:solidFill>
              </a:rPr>
              <a:t>ANGIOGENIC FACTORS </a:t>
            </a:r>
            <a:endParaRPr lang="pt-BR" altLang="en-US" sz="2000" b="1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134" y="782602"/>
            <a:ext cx="8714158" cy="5777698"/>
            <a:chOff x="76299" y="325389"/>
            <a:chExt cx="8714158" cy="5777698"/>
          </a:xfrm>
        </p:grpSpPr>
        <p:grpSp>
          <p:nvGrpSpPr>
            <p:cNvPr id="6" name="Group 5"/>
            <p:cNvGrpSpPr/>
            <p:nvPr/>
          </p:nvGrpSpPr>
          <p:grpSpPr>
            <a:xfrm>
              <a:off x="482964" y="325389"/>
              <a:ext cx="8307493" cy="5777698"/>
              <a:chOff x="482964" y="1080302"/>
              <a:chExt cx="8307493" cy="5777698"/>
            </a:xfrm>
          </p:grpSpPr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482964" y="1080302"/>
                <a:ext cx="8307493" cy="5777698"/>
                <a:chOff x="1631950" y="1498600"/>
                <a:chExt cx="6438900" cy="5199041"/>
              </a:xfrm>
            </p:grpSpPr>
            <p:graphicFrame>
              <p:nvGraphicFramePr>
                <p:cNvPr id="5" name="Char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679286447"/>
                    </p:ext>
                  </p:extLst>
                </p:nvPr>
              </p:nvGraphicFramePr>
              <p:xfrm>
                <a:off x="1651377" y="1509116"/>
                <a:ext cx="6419473" cy="518852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0" name="Rectangle 9"/>
                <p:cNvSpPr/>
                <p:nvPr/>
              </p:nvSpPr>
              <p:spPr>
                <a:xfrm>
                  <a:off x="1631950" y="1498600"/>
                  <a:ext cx="6438900" cy="517420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374979" y="3200407"/>
                <a:ext cx="1116319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 smtClean="0">
                    <a:solidFill>
                      <a:srgbClr val="92D050"/>
                    </a:solidFill>
                  </a:rPr>
                  <a:t>rmMCP-6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b="1" dirty="0" smtClean="0">
                    <a:solidFill>
                      <a:srgbClr val="FF0000"/>
                    </a:solidFill>
                  </a:rPr>
                  <a:t>rmMCP-7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b="1" dirty="0" smtClean="0">
                    <a:solidFill>
                      <a:srgbClr val="0066FF"/>
                    </a:solidFill>
                  </a:rPr>
                  <a:t>Control</a:t>
                </a:r>
                <a:endParaRPr lang="en-US" sz="1400" b="1" dirty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6299" y="5808249"/>
              <a:ext cx="37991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00" b="1" i="1" dirty="0" err="1"/>
                <a:t>Proteome</a:t>
              </a:r>
              <a:r>
                <a:rPr lang="pt-BR" sz="1000" b="1" i="1" dirty="0"/>
                <a:t> </a:t>
              </a:r>
              <a:r>
                <a:rPr lang="pt-BR" sz="1000" b="1" i="1" dirty="0" smtClean="0"/>
                <a:t>Profiler </a:t>
              </a:r>
              <a:r>
                <a:rPr lang="pt-BR" sz="1000" b="1" i="1" dirty="0"/>
                <a:t>Mouse </a:t>
              </a:r>
              <a:r>
                <a:rPr lang="pt-BR" sz="1000" b="1" i="1" dirty="0" err="1"/>
                <a:t>Angiogenesis</a:t>
              </a:r>
              <a:r>
                <a:rPr lang="pt-BR" sz="1000" b="1" i="1" dirty="0"/>
                <a:t> </a:t>
              </a:r>
              <a:r>
                <a:rPr lang="pt-BR" sz="1000" b="1" i="1" dirty="0" err="1"/>
                <a:t>Array</a:t>
              </a:r>
              <a:r>
                <a:rPr lang="pt-BR" sz="1000" b="1" i="1" dirty="0"/>
                <a:t> </a:t>
              </a:r>
              <a:r>
                <a:rPr lang="pt-BR" sz="1000" dirty="0"/>
                <a:t> </a:t>
              </a:r>
              <a:endParaRPr lang="pt-BR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815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5532" y="270933"/>
            <a:ext cx="359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CONCLUSIONS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70021" y="1848051"/>
            <a:ext cx="79020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dirty="0" err="1" smtClean="0">
                <a:solidFill>
                  <a:srgbClr val="FFFF00"/>
                </a:solidFill>
              </a:rPr>
              <a:t>Mast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cells</a:t>
            </a:r>
            <a:r>
              <a:rPr lang="pt-BR" sz="2400" b="1" dirty="0" smtClean="0">
                <a:solidFill>
                  <a:srgbClr val="FFFF00"/>
                </a:solidFill>
              </a:rPr>
              <a:t> are </a:t>
            </a:r>
            <a:r>
              <a:rPr lang="pt-BR" sz="2400" b="1" dirty="0" err="1" smtClean="0">
                <a:solidFill>
                  <a:srgbClr val="FFFF00"/>
                </a:solidFill>
              </a:rPr>
              <a:t>involved</a:t>
            </a:r>
            <a:r>
              <a:rPr lang="pt-BR" sz="2400" b="1" dirty="0" smtClean="0">
                <a:solidFill>
                  <a:srgbClr val="FFFF00"/>
                </a:solidFill>
              </a:rPr>
              <a:t> in </a:t>
            </a:r>
            <a:r>
              <a:rPr lang="pt-BR" sz="2400" b="1" dirty="0" err="1" smtClean="0">
                <a:solidFill>
                  <a:srgbClr val="FFFF00"/>
                </a:solidFill>
              </a:rPr>
              <a:t>the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induction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of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angiogenesis</a:t>
            </a:r>
            <a:r>
              <a:rPr lang="pt-BR" sz="2400" b="1" dirty="0" smtClean="0">
                <a:solidFill>
                  <a:srgbClr val="FFFF00"/>
                </a:solidFill>
              </a:rPr>
              <a:t> in </a:t>
            </a:r>
            <a:r>
              <a:rPr lang="pt-BR" sz="2400" b="1" dirty="0" err="1" smtClean="0">
                <a:solidFill>
                  <a:srgbClr val="FFFF00"/>
                </a:solidFill>
              </a:rPr>
              <a:t>the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early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stages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of</a:t>
            </a:r>
            <a:r>
              <a:rPr lang="pt-BR" sz="2400" b="1" dirty="0" smtClean="0">
                <a:solidFill>
                  <a:srgbClr val="FFFF00"/>
                </a:solidFill>
              </a:rPr>
              <a:t> tumor </a:t>
            </a:r>
            <a:r>
              <a:rPr lang="pt-BR" sz="2400" b="1" dirty="0" err="1" smtClean="0">
                <a:solidFill>
                  <a:srgbClr val="FFFF00"/>
                </a:solidFill>
              </a:rPr>
              <a:t>development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dirty="0" err="1" smtClean="0">
                <a:solidFill>
                  <a:srgbClr val="FFFF00"/>
                </a:solidFill>
              </a:rPr>
              <a:t>Mast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cells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modulate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blood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vessel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growth</a:t>
            </a:r>
            <a:r>
              <a:rPr lang="pt-BR" sz="2400" b="1" dirty="0" smtClean="0">
                <a:solidFill>
                  <a:srgbClr val="FFFF00"/>
                </a:solidFill>
              </a:rPr>
              <a:t> in </a:t>
            </a:r>
            <a:r>
              <a:rPr lang="pt-BR" sz="2400" b="1" dirty="0" err="1" smtClean="0">
                <a:solidFill>
                  <a:srgbClr val="FFFF00"/>
                </a:solidFill>
              </a:rPr>
              <a:t>the</a:t>
            </a:r>
            <a:r>
              <a:rPr lang="pt-BR" sz="2400" b="1" dirty="0" smtClean="0">
                <a:solidFill>
                  <a:srgbClr val="FFFF00"/>
                </a:solidFill>
              </a:rPr>
              <a:t> later </a:t>
            </a:r>
            <a:r>
              <a:rPr lang="pt-BR" sz="2400" b="1" dirty="0" err="1" smtClean="0">
                <a:solidFill>
                  <a:srgbClr val="FFFF00"/>
                </a:solidFill>
              </a:rPr>
              <a:t>stages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of</a:t>
            </a:r>
            <a:r>
              <a:rPr lang="pt-BR" sz="2400" b="1" dirty="0" smtClean="0">
                <a:solidFill>
                  <a:srgbClr val="FFFF00"/>
                </a:solidFill>
              </a:rPr>
              <a:t> tumor </a:t>
            </a:r>
            <a:r>
              <a:rPr lang="pt-BR" sz="2400" b="1" dirty="0" err="1" smtClean="0">
                <a:solidFill>
                  <a:srgbClr val="FFFF00"/>
                </a:solidFill>
              </a:rPr>
              <a:t>progression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dirty="0" err="1" smtClean="0">
                <a:solidFill>
                  <a:srgbClr val="FFFF00"/>
                </a:solidFill>
              </a:rPr>
              <a:t>Mast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cell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specific</a:t>
            </a:r>
            <a:r>
              <a:rPr lang="pt-BR" sz="2400" b="1" dirty="0" smtClean="0">
                <a:solidFill>
                  <a:srgbClr val="FFFF00"/>
                </a:solidFill>
              </a:rPr>
              <a:t> proteases play a </a:t>
            </a:r>
            <a:r>
              <a:rPr lang="pt-BR" sz="2400" b="1" dirty="0" err="1" smtClean="0">
                <a:solidFill>
                  <a:srgbClr val="FFFF00"/>
                </a:solidFill>
              </a:rPr>
              <a:t>critical</a:t>
            </a:r>
            <a:r>
              <a:rPr lang="pt-BR" sz="2400" b="1" dirty="0" smtClean="0">
                <a:solidFill>
                  <a:srgbClr val="FFFF00"/>
                </a:solidFill>
              </a:rPr>
              <a:t> role in </a:t>
            </a:r>
            <a:r>
              <a:rPr lang="pt-BR" sz="2400" b="1" dirty="0" err="1" smtClean="0">
                <a:solidFill>
                  <a:srgbClr val="FFFF00"/>
                </a:solidFill>
              </a:rPr>
              <a:t>angiogenesis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by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inducing</a:t>
            </a:r>
            <a:r>
              <a:rPr lang="pt-BR" sz="2400" b="1" dirty="0" smtClean="0">
                <a:solidFill>
                  <a:srgbClr val="FFFF00"/>
                </a:solidFill>
              </a:rPr>
              <a:t> release </a:t>
            </a:r>
            <a:r>
              <a:rPr lang="pt-BR" sz="2400" b="1" dirty="0" err="1" smtClean="0">
                <a:solidFill>
                  <a:srgbClr val="FFFF00"/>
                </a:solidFill>
              </a:rPr>
              <a:t>of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angiogenic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factors</a:t>
            </a:r>
            <a:endParaRPr lang="pt-BR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8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315" y="241380"/>
            <a:ext cx="9097215" cy="6334047"/>
            <a:chOff x="44315" y="71252"/>
            <a:chExt cx="9097215" cy="633404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488" y="71252"/>
              <a:ext cx="4860000" cy="2890015"/>
            </a:xfrm>
            <a:prstGeom prst="rect">
              <a:avLst/>
            </a:prstGeom>
            <a:ln w="38100"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CaixaDeTexto 3"/>
            <p:cNvSpPr txBox="1"/>
            <p:nvPr/>
          </p:nvSpPr>
          <p:spPr>
            <a:xfrm>
              <a:off x="44315" y="2458262"/>
              <a:ext cx="1210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008000"/>
                  </a:solidFill>
                </a:rPr>
                <a:t>FMRP</a:t>
              </a:r>
              <a:endParaRPr lang="pt-BR" sz="2800" b="1" dirty="0">
                <a:solidFill>
                  <a:srgbClr val="008000"/>
                </a:solidFill>
              </a:endParaRPr>
            </a:p>
          </p:txBody>
        </p:sp>
        <p:pic>
          <p:nvPicPr>
            <p:cNvPr id="9" name="Imagem 223" descr="USP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79" y="4689793"/>
              <a:ext cx="3240000" cy="65168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28009" y="4198041"/>
              <a:ext cx="2890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FFFF00"/>
                  </a:solidFill>
                </a:rPr>
                <a:t>Financial </a:t>
              </a:r>
              <a:r>
                <a:rPr lang="pt-BR" sz="2400" b="1" dirty="0" err="1" smtClean="0">
                  <a:solidFill>
                    <a:srgbClr val="FFFF00"/>
                  </a:solidFill>
                </a:rPr>
                <a:t>Support</a:t>
              </a:r>
              <a:endParaRPr lang="pt-BR" sz="24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027478" y="2991539"/>
              <a:ext cx="4560570" cy="3413760"/>
              <a:chOff x="4027478" y="2982913"/>
              <a:chExt cx="4560570" cy="3413760"/>
            </a:xfrm>
          </p:grpSpPr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478" y="2982913"/>
                <a:ext cx="4560570" cy="3413760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Elipse 5"/>
              <p:cNvSpPr/>
              <p:nvPr/>
            </p:nvSpPr>
            <p:spPr>
              <a:xfrm>
                <a:off x="7716741" y="3983603"/>
                <a:ext cx="473103" cy="692005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6269994" y="4198041"/>
                <a:ext cx="473103" cy="692005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5601511" y="4136003"/>
                <a:ext cx="473103" cy="692005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5003859" y="90333"/>
              <a:ext cx="4137671" cy="276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2400" b="1" i="1" dirty="0" err="1" smtClean="0">
                  <a:solidFill>
                    <a:srgbClr val="FFFF00"/>
                  </a:solidFill>
                </a:rPr>
                <a:t>Collaborators</a:t>
              </a:r>
              <a:r>
                <a:rPr lang="pt-BR" sz="2400" b="1" i="1" dirty="0" smtClean="0">
                  <a:solidFill>
                    <a:srgbClr val="FFFF00"/>
                  </a:solidFill>
                </a:rPr>
                <a:t>:</a:t>
              </a:r>
            </a:p>
            <a:p>
              <a:pPr>
                <a:spcAft>
                  <a:spcPts val="600"/>
                </a:spcAft>
              </a:pPr>
              <a:r>
                <a:rPr lang="pt-BR" sz="2000" b="1" dirty="0" err="1" smtClean="0">
                  <a:solidFill>
                    <a:srgbClr val="FFFF00"/>
                  </a:solidFill>
                </a:rPr>
                <a:t>Devandir</a:t>
              </a:r>
              <a:r>
                <a:rPr lang="pt-BR" sz="2000" b="1" dirty="0" smtClean="0">
                  <a:solidFill>
                    <a:srgbClr val="FFFF00"/>
                  </a:solidFill>
                </a:rPr>
                <a:t> </a:t>
              </a:r>
              <a:r>
                <a:rPr lang="pt-BR" sz="2000" b="1" dirty="0" err="1" smtClean="0">
                  <a:solidFill>
                    <a:srgbClr val="FFFF00"/>
                  </a:solidFill>
                </a:rPr>
                <a:t>Antonio</a:t>
              </a:r>
              <a:r>
                <a:rPr lang="pt-BR" sz="2000" b="1" dirty="0" smtClean="0">
                  <a:solidFill>
                    <a:srgbClr val="FFFF00"/>
                  </a:solidFill>
                </a:rPr>
                <a:t> de Souza, Jr.</a:t>
              </a:r>
            </a:p>
            <a:p>
              <a:pPr>
                <a:spcAft>
                  <a:spcPts val="600"/>
                </a:spcAft>
              </a:pPr>
              <a:r>
                <a:rPr lang="pt-BR" sz="2000" b="1" dirty="0">
                  <a:solidFill>
                    <a:srgbClr val="FFFF00"/>
                  </a:solidFill>
                </a:rPr>
                <a:t>Maria Rita de Cassia Campos</a:t>
              </a:r>
            </a:p>
            <a:p>
              <a:pPr>
                <a:spcAft>
                  <a:spcPts val="600"/>
                </a:spcAft>
              </a:pPr>
              <a:r>
                <a:rPr lang="pt-BR" sz="2000" b="1" dirty="0" err="1" smtClean="0">
                  <a:solidFill>
                    <a:srgbClr val="FFFF00"/>
                  </a:solidFill>
                </a:rPr>
                <a:t>Vanina</a:t>
              </a:r>
              <a:r>
                <a:rPr lang="pt-BR" sz="2000" b="1" dirty="0" smtClean="0">
                  <a:solidFill>
                    <a:srgbClr val="FFFF00"/>
                  </a:solidFill>
                </a:rPr>
                <a:t> </a:t>
              </a:r>
              <a:r>
                <a:rPr lang="pt-BR" sz="2000" b="1" dirty="0" err="1" smtClean="0">
                  <a:solidFill>
                    <a:srgbClr val="FFFF00"/>
                  </a:solidFill>
                </a:rPr>
                <a:t>Danusa</a:t>
              </a:r>
              <a:r>
                <a:rPr lang="pt-BR" sz="2000" b="1" dirty="0" smtClean="0">
                  <a:solidFill>
                    <a:srgbClr val="FFFF00"/>
                  </a:solidFill>
                </a:rPr>
                <a:t> Toso</a:t>
              </a:r>
            </a:p>
            <a:p>
              <a:pPr>
                <a:spcAft>
                  <a:spcPts val="600"/>
                </a:spcAft>
              </a:pPr>
              <a:r>
                <a:rPr lang="pt-BR" sz="2000" b="1" dirty="0" smtClean="0">
                  <a:solidFill>
                    <a:srgbClr val="FFFF00"/>
                  </a:solidFill>
                </a:rPr>
                <a:t>Ana Carolina Santana</a:t>
              </a:r>
            </a:p>
            <a:p>
              <a:pPr>
                <a:spcAft>
                  <a:spcPts val="600"/>
                </a:spcAft>
              </a:pPr>
              <a:r>
                <a:rPr lang="pt-BR" sz="2000" b="1" dirty="0" err="1" smtClean="0">
                  <a:solidFill>
                    <a:srgbClr val="FFFF00"/>
                  </a:solidFill>
                </a:rPr>
                <a:t>Antonio</a:t>
              </a:r>
              <a:r>
                <a:rPr lang="pt-BR" sz="2000" b="1" dirty="0" smtClean="0">
                  <a:solidFill>
                    <a:srgbClr val="FFFF00"/>
                  </a:solidFill>
                </a:rPr>
                <a:t> Carlos Borges</a:t>
              </a:r>
            </a:p>
            <a:p>
              <a:pPr>
                <a:spcAft>
                  <a:spcPts val="600"/>
                </a:spcAft>
              </a:pPr>
              <a:r>
                <a:rPr lang="pt-BR" sz="2000" b="1" dirty="0" smtClean="0">
                  <a:solidFill>
                    <a:srgbClr val="FFFF00"/>
                  </a:solidFill>
                </a:rPr>
                <a:t>Constance Oliver</a:t>
              </a:r>
              <a:endParaRPr lang="pt-BR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28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1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57150" y="-147637"/>
            <a:ext cx="908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MAST CELL FUNCTION IS RELATED TO THE RELEASE OF MAST CELL MEDIATORS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4703" y="1253182"/>
            <a:ext cx="406072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vl="0" algn="ctr" eaLnBrk="0" hangingPunct="0"/>
            <a:r>
              <a:rPr lang="en-US" altLang="pt-BR" sz="2400" b="1" dirty="0">
                <a:solidFill>
                  <a:srgbClr val="66CCFF"/>
                </a:solidFill>
                <a:latin typeface="Tahoma" charset="0"/>
              </a:rPr>
              <a:t>Newly Formed Mediators</a:t>
            </a:r>
          </a:p>
          <a:p>
            <a:pPr eaLnBrk="0" hangingPunct="0"/>
            <a:r>
              <a:rPr lang="en-US" altLang="pt-BR" sz="2000" b="1" i="1" dirty="0" smtClean="0">
                <a:solidFill>
                  <a:srgbClr val="66CCFF"/>
                </a:solidFill>
                <a:latin typeface="Tahoma" charset="0"/>
              </a:rPr>
              <a:t>Phospholipase A</a:t>
            </a:r>
            <a:r>
              <a:rPr lang="en-US" altLang="pt-BR" sz="2000" b="1" i="1" baseline="-25000" dirty="0" smtClean="0">
                <a:solidFill>
                  <a:srgbClr val="66CCFF"/>
                </a:solidFill>
                <a:latin typeface="Tahoma" charset="0"/>
              </a:rPr>
              <a:t>2 </a:t>
            </a:r>
            <a:r>
              <a:rPr lang="en-US" altLang="pt-BR" sz="2000" b="1" i="1" dirty="0" smtClean="0">
                <a:solidFill>
                  <a:srgbClr val="66CCFF"/>
                </a:solidFill>
                <a:latin typeface="Tahoma" charset="0"/>
              </a:rPr>
              <a:t>Activation</a:t>
            </a:r>
            <a:endParaRPr lang="en-US" altLang="pt-BR" sz="2000" b="1" dirty="0" smtClean="0">
              <a:solidFill>
                <a:srgbClr val="99CCFF"/>
              </a:solidFill>
              <a:latin typeface="Tahoma" charset="0"/>
            </a:endParaRPr>
          </a:p>
          <a:p>
            <a:pPr eaLnBrk="0" hangingPunct="0"/>
            <a:r>
              <a:rPr lang="en-US" altLang="pt-BR" sz="2000" b="1" dirty="0" smtClean="0">
                <a:solidFill>
                  <a:srgbClr val="CCECFF"/>
                </a:solidFill>
                <a:latin typeface="Tahoma" charset="0"/>
              </a:rPr>
              <a:t>Chemotactic leukotrienes</a:t>
            </a:r>
          </a:p>
          <a:p>
            <a:pPr eaLnBrk="0" hangingPunct="0"/>
            <a:r>
              <a:rPr lang="en-US" altLang="pt-BR" sz="2000" b="1" dirty="0" smtClean="0">
                <a:solidFill>
                  <a:srgbClr val="CCECFF"/>
                </a:solidFill>
                <a:latin typeface="Tahoma" charset="0"/>
              </a:rPr>
              <a:t>Prostaglandins</a:t>
            </a:r>
          </a:p>
          <a:p>
            <a:pPr eaLnBrk="0" hangingPunct="0"/>
            <a:r>
              <a:rPr lang="en-US" altLang="pt-BR" sz="2000" b="1" dirty="0" err="1" smtClean="0">
                <a:solidFill>
                  <a:srgbClr val="CCECFF"/>
                </a:solidFill>
                <a:latin typeface="Tahoma" charset="0"/>
              </a:rPr>
              <a:t>Thromboxanes</a:t>
            </a:r>
            <a:endParaRPr lang="en-US" altLang="pt-BR" sz="2000" b="1" dirty="0" smtClean="0">
              <a:solidFill>
                <a:srgbClr val="CCECFF"/>
              </a:solidFill>
              <a:latin typeface="Tahoma" charset="0"/>
            </a:endParaRPr>
          </a:p>
          <a:p>
            <a:pPr eaLnBrk="0" hangingPunct="0"/>
            <a:r>
              <a:rPr lang="en-US" altLang="pt-BR" sz="2000" b="1" dirty="0" smtClean="0">
                <a:solidFill>
                  <a:srgbClr val="CCECFF"/>
                </a:solidFill>
                <a:latin typeface="Tahoma" charset="0"/>
              </a:rPr>
              <a:t>Activating Factors, PAF</a:t>
            </a:r>
            <a:endParaRPr lang="en-US" altLang="pt-BR" sz="2000" b="1" dirty="0" smtClean="0">
              <a:solidFill>
                <a:srgbClr val="99CCFF"/>
              </a:solidFill>
              <a:latin typeface="Tahoma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54703" y="3724275"/>
            <a:ext cx="369684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vl="0" eaLnBrk="0" hangingPunct="0"/>
            <a:r>
              <a:rPr lang="en-US" altLang="pt-BR" sz="2400" b="1" dirty="0">
                <a:solidFill>
                  <a:srgbClr val="FF33CC"/>
                </a:solidFill>
                <a:latin typeface="Tahoma" charset="0"/>
              </a:rPr>
              <a:t>Preformed Mediators</a:t>
            </a:r>
          </a:p>
          <a:p>
            <a:pPr eaLnBrk="0" hangingPunct="0"/>
            <a:r>
              <a:rPr lang="en-US" altLang="pt-BR" sz="2000" b="1" i="1" dirty="0" smtClean="0">
                <a:solidFill>
                  <a:srgbClr val="FF33CC"/>
                </a:solidFill>
                <a:latin typeface="Tahoma" charset="0"/>
              </a:rPr>
              <a:t>Granule Release</a:t>
            </a:r>
          </a:p>
          <a:p>
            <a:pPr eaLnBrk="0" hangingPunct="0"/>
            <a:r>
              <a:rPr lang="en-US" altLang="pt-BR" sz="2000" b="1" dirty="0" smtClean="0">
                <a:solidFill>
                  <a:srgbClr val="FFCCFF"/>
                </a:solidFill>
                <a:latin typeface="Tahoma" charset="0"/>
              </a:rPr>
              <a:t>Histamine</a:t>
            </a:r>
          </a:p>
          <a:p>
            <a:pPr eaLnBrk="0" hangingPunct="0"/>
            <a:r>
              <a:rPr lang="en-US" altLang="pt-BR" sz="2000" b="1" dirty="0" smtClean="0">
                <a:solidFill>
                  <a:srgbClr val="FFCCFF"/>
                </a:solidFill>
                <a:latin typeface="Tahoma" charset="0"/>
              </a:rPr>
              <a:t>Heparin</a:t>
            </a:r>
          </a:p>
          <a:p>
            <a:pPr eaLnBrk="0" hangingPunct="0"/>
            <a:r>
              <a:rPr lang="en-US" altLang="pt-BR" sz="2000" b="1" dirty="0" smtClean="0">
                <a:solidFill>
                  <a:srgbClr val="FFCCFF"/>
                </a:solidFill>
                <a:latin typeface="Tahoma" charset="0"/>
              </a:rPr>
              <a:t>Enzymes</a:t>
            </a:r>
          </a:p>
          <a:p>
            <a:pPr eaLnBrk="0" hangingPunct="0"/>
            <a:r>
              <a:rPr lang="en-US" altLang="pt-BR" sz="2000" b="1" dirty="0" smtClean="0">
                <a:solidFill>
                  <a:srgbClr val="FFCCFF"/>
                </a:solidFill>
                <a:latin typeface="Tahoma" charset="0"/>
              </a:rPr>
              <a:t>Chemotactic factors</a:t>
            </a:r>
          </a:p>
          <a:p>
            <a:pPr eaLnBrk="0" hangingPunct="0"/>
            <a:r>
              <a:rPr lang="en-US" altLang="pt-BR" sz="2000" b="1" dirty="0" smtClean="0">
                <a:solidFill>
                  <a:srgbClr val="00FF00"/>
                </a:solidFill>
                <a:latin typeface="Tahoma" charset="0"/>
              </a:rPr>
              <a:t>Mast cell specific proteases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52603" y="1526381"/>
            <a:ext cx="3816350" cy="2674938"/>
            <a:chOff x="425450" y="2498725"/>
            <a:chExt cx="3816350" cy="2674938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208088" y="2498725"/>
              <a:ext cx="2662237" cy="2674938"/>
            </a:xfrm>
            <a:custGeom>
              <a:avLst/>
              <a:gdLst>
                <a:gd name="T0" fmla="*/ 1578 w 1887"/>
                <a:gd name="T1" fmla="*/ 1620 h 1685"/>
                <a:gd name="T2" fmla="*/ 1383 w 1887"/>
                <a:gd name="T3" fmla="*/ 1636 h 1685"/>
                <a:gd name="T4" fmla="*/ 1318 w 1887"/>
                <a:gd name="T5" fmla="*/ 1669 h 1685"/>
                <a:gd name="T6" fmla="*/ 1286 w 1887"/>
                <a:gd name="T7" fmla="*/ 1685 h 1685"/>
                <a:gd name="T8" fmla="*/ 976 w 1887"/>
                <a:gd name="T9" fmla="*/ 1669 h 1685"/>
                <a:gd name="T10" fmla="*/ 911 w 1887"/>
                <a:gd name="T11" fmla="*/ 1635 h 1685"/>
                <a:gd name="T12" fmla="*/ 651 w 1887"/>
                <a:gd name="T13" fmla="*/ 1619 h 1685"/>
                <a:gd name="T14" fmla="*/ 553 w 1887"/>
                <a:gd name="T15" fmla="*/ 1570 h 1685"/>
                <a:gd name="T16" fmla="*/ 358 w 1887"/>
                <a:gd name="T17" fmla="*/ 1456 h 1685"/>
                <a:gd name="T18" fmla="*/ 309 w 1887"/>
                <a:gd name="T19" fmla="*/ 1391 h 1685"/>
                <a:gd name="T20" fmla="*/ 277 w 1887"/>
                <a:gd name="T21" fmla="*/ 1375 h 1685"/>
                <a:gd name="T22" fmla="*/ 244 w 1887"/>
                <a:gd name="T23" fmla="*/ 1310 h 1685"/>
                <a:gd name="T24" fmla="*/ 195 w 1887"/>
                <a:gd name="T25" fmla="*/ 1261 h 1685"/>
                <a:gd name="T26" fmla="*/ 163 w 1887"/>
                <a:gd name="T27" fmla="*/ 1245 h 1685"/>
                <a:gd name="T28" fmla="*/ 114 w 1887"/>
                <a:gd name="T29" fmla="*/ 1147 h 1685"/>
                <a:gd name="T30" fmla="*/ 81 w 1887"/>
                <a:gd name="T31" fmla="*/ 1114 h 1685"/>
                <a:gd name="T32" fmla="*/ 65 w 1887"/>
                <a:gd name="T33" fmla="*/ 1082 h 1685"/>
                <a:gd name="T34" fmla="*/ 16 w 1887"/>
                <a:gd name="T35" fmla="*/ 968 h 1685"/>
                <a:gd name="T36" fmla="*/ 0 w 1887"/>
                <a:gd name="T37" fmla="*/ 935 h 1685"/>
                <a:gd name="T38" fmla="*/ 17 w 1887"/>
                <a:gd name="T39" fmla="*/ 529 h 1685"/>
                <a:gd name="T40" fmla="*/ 50 w 1887"/>
                <a:gd name="T41" fmla="*/ 512 h 1685"/>
                <a:gd name="T42" fmla="*/ 66 w 1887"/>
                <a:gd name="T43" fmla="*/ 480 h 1685"/>
                <a:gd name="T44" fmla="*/ 82 w 1887"/>
                <a:gd name="T45" fmla="*/ 431 h 1685"/>
                <a:gd name="T46" fmla="*/ 99 w 1887"/>
                <a:gd name="T47" fmla="*/ 382 h 1685"/>
                <a:gd name="T48" fmla="*/ 131 w 1887"/>
                <a:gd name="T49" fmla="*/ 366 h 1685"/>
                <a:gd name="T50" fmla="*/ 213 w 1887"/>
                <a:gd name="T51" fmla="*/ 301 h 1685"/>
                <a:gd name="T52" fmla="*/ 261 w 1887"/>
                <a:gd name="T53" fmla="*/ 268 h 1685"/>
                <a:gd name="T54" fmla="*/ 326 w 1887"/>
                <a:gd name="T55" fmla="*/ 203 h 1685"/>
                <a:gd name="T56" fmla="*/ 457 w 1887"/>
                <a:gd name="T57" fmla="*/ 154 h 1685"/>
                <a:gd name="T58" fmla="*/ 717 w 1887"/>
                <a:gd name="T59" fmla="*/ 89 h 1685"/>
                <a:gd name="T60" fmla="*/ 831 w 1887"/>
                <a:gd name="T61" fmla="*/ 40 h 1685"/>
                <a:gd name="T62" fmla="*/ 1010 w 1887"/>
                <a:gd name="T63" fmla="*/ 25 h 1685"/>
                <a:gd name="T64" fmla="*/ 1439 w 1887"/>
                <a:gd name="T65" fmla="*/ 14 h 1685"/>
                <a:gd name="T66" fmla="*/ 1677 w 1887"/>
                <a:gd name="T67" fmla="*/ 106 h 1685"/>
                <a:gd name="T68" fmla="*/ 1714 w 1887"/>
                <a:gd name="T69" fmla="*/ 120 h 1685"/>
                <a:gd name="T70" fmla="*/ 1720 w 1887"/>
                <a:gd name="T71" fmla="*/ 150 h 1685"/>
                <a:gd name="T72" fmla="*/ 1732 w 1887"/>
                <a:gd name="T73" fmla="*/ 192 h 1685"/>
                <a:gd name="T74" fmla="*/ 1759 w 1887"/>
                <a:gd name="T75" fmla="*/ 235 h 1685"/>
                <a:gd name="T76" fmla="*/ 1804 w 1887"/>
                <a:gd name="T77" fmla="*/ 294 h 1685"/>
                <a:gd name="T78" fmla="*/ 1804 w 1887"/>
                <a:gd name="T79" fmla="*/ 288 h 1685"/>
                <a:gd name="T80" fmla="*/ 1784 w 1887"/>
                <a:gd name="T81" fmla="*/ 359 h 1685"/>
                <a:gd name="T82" fmla="*/ 1809 w 1887"/>
                <a:gd name="T83" fmla="*/ 433 h 1685"/>
                <a:gd name="T84" fmla="*/ 1846 w 1887"/>
                <a:gd name="T85" fmla="*/ 498 h 1685"/>
                <a:gd name="T86" fmla="*/ 1834 w 1887"/>
                <a:gd name="T87" fmla="*/ 556 h 1685"/>
                <a:gd name="T88" fmla="*/ 1864 w 1887"/>
                <a:gd name="T89" fmla="*/ 600 h 1685"/>
                <a:gd name="T90" fmla="*/ 1872 w 1887"/>
                <a:gd name="T91" fmla="*/ 709 h 1685"/>
                <a:gd name="T92" fmla="*/ 1710 w 1887"/>
                <a:gd name="T93" fmla="*/ 822 h 1685"/>
                <a:gd name="T94" fmla="*/ 1725 w 1887"/>
                <a:gd name="T95" fmla="*/ 888 h 1685"/>
                <a:gd name="T96" fmla="*/ 1853 w 1887"/>
                <a:gd name="T97" fmla="*/ 973 h 1685"/>
                <a:gd name="T98" fmla="*/ 1861 w 1887"/>
                <a:gd name="T99" fmla="*/ 997 h 1685"/>
                <a:gd name="T100" fmla="*/ 1821 w 1887"/>
                <a:gd name="T101" fmla="*/ 1085 h 1685"/>
                <a:gd name="T102" fmla="*/ 1805 w 1887"/>
                <a:gd name="T103" fmla="*/ 1149 h 1685"/>
                <a:gd name="T104" fmla="*/ 1806 w 1887"/>
                <a:gd name="T105" fmla="*/ 1197 h 1685"/>
                <a:gd name="T106" fmla="*/ 1685 w 1887"/>
                <a:gd name="T107" fmla="*/ 1197 h 1685"/>
                <a:gd name="T108" fmla="*/ 1578 w 1887"/>
                <a:gd name="T109" fmla="*/ 1262 h 1685"/>
                <a:gd name="T110" fmla="*/ 1595 w 1887"/>
                <a:gd name="T111" fmla="*/ 1360 h 1685"/>
                <a:gd name="T112" fmla="*/ 1660 w 1887"/>
                <a:gd name="T113" fmla="*/ 1408 h 1685"/>
                <a:gd name="T114" fmla="*/ 1741 w 1887"/>
                <a:gd name="T115" fmla="*/ 1425 h 1685"/>
                <a:gd name="T116" fmla="*/ 1757 w 1887"/>
                <a:gd name="T117" fmla="*/ 1555 h 1685"/>
                <a:gd name="T118" fmla="*/ 1709 w 1887"/>
                <a:gd name="T119" fmla="*/ 1604 h 1685"/>
                <a:gd name="T120" fmla="*/ 1660 w 1887"/>
                <a:gd name="T121" fmla="*/ 1604 h 1685"/>
                <a:gd name="T122" fmla="*/ 1578 w 1887"/>
                <a:gd name="T123" fmla="*/ 1620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" h="1685">
                  <a:moveTo>
                    <a:pt x="1578" y="1620"/>
                  </a:moveTo>
                  <a:cubicBezTo>
                    <a:pt x="1513" y="1625"/>
                    <a:pt x="1448" y="1624"/>
                    <a:pt x="1383" y="1636"/>
                  </a:cubicBezTo>
                  <a:cubicBezTo>
                    <a:pt x="1359" y="1641"/>
                    <a:pt x="1340" y="1658"/>
                    <a:pt x="1318" y="1669"/>
                  </a:cubicBezTo>
                  <a:cubicBezTo>
                    <a:pt x="1307" y="1674"/>
                    <a:pt x="1286" y="1685"/>
                    <a:pt x="1286" y="1685"/>
                  </a:cubicBezTo>
                  <a:cubicBezTo>
                    <a:pt x="1182" y="1680"/>
                    <a:pt x="1079" y="1682"/>
                    <a:pt x="976" y="1669"/>
                  </a:cubicBezTo>
                  <a:cubicBezTo>
                    <a:pt x="953" y="1664"/>
                    <a:pt x="911" y="1635"/>
                    <a:pt x="911" y="1635"/>
                  </a:cubicBezTo>
                  <a:cubicBezTo>
                    <a:pt x="824" y="1630"/>
                    <a:pt x="737" y="1632"/>
                    <a:pt x="651" y="1619"/>
                  </a:cubicBezTo>
                  <a:cubicBezTo>
                    <a:pt x="615" y="1613"/>
                    <a:pt x="586" y="1586"/>
                    <a:pt x="553" y="1570"/>
                  </a:cubicBezTo>
                  <a:cubicBezTo>
                    <a:pt x="485" y="1536"/>
                    <a:pt x="394" y="1527"/>
                    <a:pt x="358" y="1456"/>
                  </a:cubicBezTo>
                  <a:cubicBezTo>
                    <a:pt x="281" y="1418"/>
                    <a:pt x="370" y="1472"/>
                    <a:pt x="309" y="1391"/>
                  </a:cubicBezTo>
                  <a:cubicBezTo>
                    <a:pt x="302" y="1382"/>
                    <a:pt x="284" y="1384"/>
                    <a:pt x="277" y="1375"/>
                  </a:cubicBezTo>
                  <a:cubicBezTo>
                    <a:pt x="262" y="1356"/>
                    <a:pt x="244" y="1310"/>
                    <a:pt x="244" y="1310"/>
                  </a:cubicBezTo>
                  <a:cubicBezTo>
                    <a:pt x="157" y="1266"/>
                    <a:pt x="260" y="1326"/>
                    <a:pt x="195" y="1261"/>
                  </a:cubicBezTo>
                  <a:cubicBezTo>
                    <a:pt x="186" y="1252"/>
                    <a:pt x="170" y="1254"/>
                    <a:pt x="163" y="1245"/>
                  </a:cubicBezTo>
                  <a:cubicBezTo>
                    <a:pt x="140" y="1216"/>
                    <a:pt x="130" y="1180"/>
                    <a:pt x="114" y="1147"/>
                  </a:cubicBezTo>
                  <a:cubicBezTo>
                    <a:pt x="107" y="1133"/>
                    <a:pt x="91" y="1127"/>
                    <a:pt x="81" y="1114"/>
                  </a:cubicBezTo>
                  <a:cubicBezTo>
                    <a:pt x="74" y="1105"/>
                    <a:pt x="70" y="1093"/>
                    <a:pt x="65" y="1082"/>
                  </a:cubicBezTo>
                  <a:cubicBezTo>
                    <a:pt x="17" y="962"/>
                    <a:pt x="90" y="1116"/>
                    <a:pt x="16" y="968"/>
                  </a:cubicBezTo>
                  <a:cubicBezTo>
                    <a:pt x="11" y="957"/>
                    <a:pt x="0" y="935"/>
                    <a:pt x="0" y="935"/>
                  </a:cubicBezTo>
                  <a:cubicBezTo>
                    <a:pt x="6" y="800"/>
                    <a:pt x="2" y="664"/>
                    <a:pt x="17" y="529"/>
                  </a:cubicBezTo>
                  <a:cubicBezTo>
                    <a:pt x="19" y="516"/>
                    <a:pt x="41" y="521"/>
                    <a:pt x="50" y="512"/>
                  </a:cubicBezTo>
                  <a:cubicBezTo>
                    <a:pt x="59" y="503"/>
                    <a:pt x="61" y="491"/>
                    <a:pt x="66" y="480"/>
                  </a:cubicBezTo>
                  <a:cubicBezTo>
                    <a:pt x="82" y="474"/>
                    <a:pt x="69" y="441"/>
                    <a:pt x="82" y="431"/>
                  </a:cubicBezTo>
                  <a:cubicBezTo>
                    <a:pt x="92" y="423"/>
                    <a:pt x="91" y="392"/>
                    <a:pt x="99" y="382"/>
                  </a:cubicBezTo>
                  <a:cubicBezTo>
                    <a:pt x="108" y="370"/>
                    <a:pt x="122" y="379"/>
                    <a:pt x="131" y="366"/>
                  </a:cubicBezTo>
                  <a:cubicBezTo>
                    <a:pt x="152" y="335"/>
                    <a:pt x="196" y="333"/>
                    <a:pt x="213" y="301"/>
                  </a:cubicBezTo>
                  <a:cubicBezTo>
                    <a:pt x="229" y="268"/>
                    <a:pt x="235" y="281"/>
                    <a:pt x="261" y="268"/>
                  </a:cubicBezTo>
                  <a:cubicBezTo>
                    <a:pt x="272" y="263"/>
                    <a:pt x="321" y="214"/>
                    <a:pt x="326" y="203"/>
                  </a:cubicBezTo>
                  <a:cubicBezTo>
                    <a:pt x="436" y="166"/>
                    <a:pt x="394" y="186"/>
                    <a:pt x="457" y="154"/>
                  </a:cubicBezTo>
                  <a:cubicBezTo>
                    <a:pt x="563" y="137"/>
                    <a:pt x="619" y="105"/>
                    <a:pt x="717" y="89"/>
                  </a:cubicBezTo>
                  <a:cubicBezTo>
                    <a:pt x="739" y="80"/>
                    <a:pt x="809" y="51"/>
                    <a:pt x="831" y="40"/>
                  </a:cubicBezTo>
                  <a:cubicBezTo>
                    <a:pt x="870" y="21"/>
                    <a:pt x="963" y="36"/>
                    <a:pt x="1010" y="25"/>
                  </a:cubicBezTo>
                  <a:cubicBezTo>
                    <a:pt x="1112" y="16"/>
                    <a:pt x="1328" y="0"/>
                    <a:pt x="1439" y="14"/>
                  </a:cubicBezTo>
                  <a:cubicBezTo>
                    <a:pt x="1550" y="27"/>
                    <a:pt x="1631" y="88"/>
                    <a:pt x="1677" y="106"/>
                  </a:cubicBezTo>
                  <a:cubicBezTo>
                    <a:pt x="1724" y="124"/>
                    <a:pt x="1707" y="113"/>
                    <a:pt x="1714" y="120"/>
                  </a:cubicBezTo>
                  <a:cubicBezTo>
                    <a:pt x="1721" y="127"/>
                    <a:pt x="1717" y="138"/>
                    <a:pt x="1720" y="150"/>
                  </a:cubicBezTo>
                  <a:cubicBezTo>
                    <a:pt x="1729" y="159"/>
                    <a:pt x="1722" y="184"/>
                    <a:pt x="1732" y="192"/>
                  </a:cubicBezTo>
                  <a:cubicBezTo>
                    <a:pt x="1765" y="216"/>
                    <a:pt x="1742" y="202"/>
                    <a:pt x="1759" y="235"/>
                  </a:cubicBezTo>
                  <a:cubicBezTo>
                    <a:pt x="1775" y="241"/>
                    <a:pt x="1791" y="282"/>
                    <a:pt x="1804" y="294"/>
                  </a:cubicBezTo>
                  <a:cubicBezTo>
                    <a:pt x="1821" y="311"/>
                    <a:pt x="1804" y="288"/>
                    <a:pt x="1804" y="288"/>
                  </a:cubicBezTo>
                  <a:cubicBezTo>
                    <a:pt x="1814" y="293"/>
                    <a:pt x="1778" y="349"/>
                    <a:pt x="1784" y="359"/>
                  </a:cubicBezTo>
                  <a:cubicBezTo>
                    <a:pt x="1805" y="393"/>
                    <a:pt x="1796" y="395"/>
                    <a:pt x="1809" y="433"/>
                  </a:cubicBezTo>
                  <a:cubicBezTo>
                    <a:pt x="1816" y="457"/>
                    <a:pt x="1842" y="478"/>
                    <a:pt x="1846" y="498"/>
                  </a:cubicBezTo>
                  <a:cubicBezTo>
                    <a:pt x="1850" y="518"/>
                    <a:pt x="1831" y="539"/>
                    <a:pt x="1834" y="556"/>
                  </a:cubicBezTo>
                  <a:cubicBezTo>
                    <a:pt x="1829" y="570"/>
                    <a:pt x="1848" y="592"/>
                    <a:pt x="1864" y="600"/>
                  </a:cubicBezTo>
                  <a:cubicBezTo>
                    <a:pt x="1837" y="640"/>
                    <a:pt x="1887" y="665"/>
                    <a:pt x="1872" y="709"/>
                  </a:cubicBezTo>
                  <a:cubicBezTo>
                    <a:pt x="1823" y="758"/>
                    <a:pt x="1759" y="773"/>
                    <a:pt x="1710" y="822"/>
                  </a:cubicBezTo>
                  <a:cubicBezTo>
                    <a:pt x="1714" y="844"/>
                    <a:pt x="1711" y="871"/>
                    <a:pt x="1725" y="888"/>
                  </a:cubicBezTo>
                  <a:cubicBezTo>
                    <a:pt x="1733" y="898"/>
                    <a:pt x="1830" y="961"/>
                    <a:pt x="1853" y="973"/>
                  </a:cubicBezTo>
                  <a:cubicBezTo>
                    <a:pt x="1864" y="978"/>
                    <a:pt x="1856" y="986"/>
                    <a:pt x="1861" y="997"/>
                  </a:cubicBezTo>
                  <a:cubicBezTo>
                    <a:pt x="1856" y="1051"/>
                    <a:pt x="1835" y="1033"/>
                    <a:pt x="1821" y="1085"/>
                  </a:cubicBezTo>
                  <a:cubicBezTo>
                    <a:pt x="1817" y="1097"/>
                    <a:pt x="1813" y="1140"/>
                    <a:pt x="1805" y="1149"/>
                  </a:cubicBezTo>
                  <a:cubicBezTo>
                    <a:pt x="1796" y="1158"/>
                    <a:pt x="1812" y="1186"/>
                    <a:pt x="1806" y="1197"/>
                  </a:cubicBezTo>
                  <a:cubicBezTo>
                    <a:pt x="1783" y="1208"/>
                    <a:pt x="1723" y="1186"/>
                    <a:pt x="1685" y="1197"/>
                  </a:cubicBezTo>
                  <a:cubicBezTo>
                    <a:pt x="1647" y="1208"/>
                    <a:pt x="1593" y="1235"/>
                    <a:pt x="1578" y="1262"/>
                  </a:cubicBezTo>
                  <a:cubicBezTo>
                    <a:pt x="1584" y="1294"/>
                    <a:pt x="1582" y="1329"/>
                    <a:pt x="1595" y="1360"/>
                  </a:cubicBezTo>
                  <a:cubicBezTo>
                    <a:pt x="1599" y="1370"/>
                    <a:pt x="1644" y="1402"/>
                    <a:pt x="1660" y="1408"/>
                  </a:cubicBezTo>
                  <a:cubicBezTo>
                    <a:pt x="1682" y="1418"/>
                    <a:pt x="1741" y="1425"/>
                    <a:pt x="1741" y="1425"/>
                  </a:cubicBezTo>
                  <a:cubicBezTo>
                    <a:pt x="1753" y="1444"/>
                    <a:pt x="1763" y="1525"/>
                    <a:pt x="1757" y="1555"/>
                  </a:cubicBezTo>
                  <a:cubicBezTo>
                    <a:pt x="1752" y="1585"/>
                    <a:pt x="1725" y="1595"/>
                    <a:pt x="1709" y="1604"/>
                  </a:cubicBezTo>
                  <a:cubicBezTo>
                    <a:pt x="1692" y="1612"/>
                    <a:pt x="1682" y="1601"/>
                    <a:pt x="1660" y="1604"/>
                  </a:cubicBezTo>
                  <a:cubicBezTo>
                    <a:pt x="1660" y="1604"/>
                    <a:pt x="1578" y="1620"/>
                    <a:pt x="1578" y="162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19050" cmpd="sng">
              <a:solidFill>
                <a:srgbClr val="CC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158875" y="4041775"/>
              <a:ext cx="196850" cy="18415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158875" y="3546475"/>
              <a:ext cx="196850" cy="18256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223963" y="3151188"/>
              <a:ext cx="9096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pt-BR" sz="2400" b="1" smtClean="0">
                  <a:solidFill>
                    <a:srgbClr val="33CC33"/>
                  </a:solidFill>
                  <a:latin typeface="Tahoma" charset="0"/>
                </a:rPr>
                <a:t>Fc</a:t>
              </a:r>
              <a:r>
                <a:rPr lang="en-US" altLang="pt-BR" sz="2400" b="1" smtClean="0">
                  <a:solidFill>
                    <a:srgbClr val="33CC33"/>
                  </a:solidFill>
                  <a:latin typeface="Tahoma" charset="0"/>
                  <a:sym typeface="Symbol" pitchFamily="18" charset="2"/>
                </a:rPr>
                <a:t>RI</a:t>
              </a:r>
              <a:endParaRPr lang="en-US" altLang="pt-BR" sz="2000" b="1" smtClean="0">
                <a:solidFill>
                  <a:srgbClr val="33CC33"/>
                </a:solidFill>
                <a:latin typeface="Tahoma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rot="-10771233">
              <a:off x="728663" y="3930650"/>
              <a:ext cx="157162" cy="185738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rot="-10771233">
              <a:off x="884238" y="4121150"/>
              <a:ext cx="266700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rot="10828767" flipV="1">
              <a:off x="725488" y="4116388"/>
              <a:ext cx="158750" cy="187325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rot="-10771233">
              <a:off x="728663" y="3440113"/>
              <a:ext cx="157162" cy="187325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rot="-10771233">
              <a:off x="884238" y="3630613"/>
              <a:ext cx="266700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rot="10828767" flipV="1">
              <a:off x="725488" y="3627438"/>
              <a:ext cx="158750" cy="185737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425450" y="3421063"/>
              <a:ext cx="454025" cy="885825"/>
            </a:xfrm>
            <a:prstGeom prst="irregularSeal1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 rot="-5400000">
              <a:off x="347662" y="3773488"/>
              <a:ext cx="581025" cy="1905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pt-BR" sz="800" b="1" kern="0" smtClean="0">
                  <a:solidFill>
                    <a:srgbClr val="000099"/>
                  </a:solidFill>
                  <a:latin typeface="Tahoma" charset="0"/>
                </a:rPr>
                <a:t>Antigen</a:t>
              </a:r>
              <a:endParaRPr lang="en-US" altLang="pt-BR" sz="2000" b="1" kern="0" smtClean="0">
                <a:solidFill>
                  <a:srgbClr val="000099"/>
                </a:solidFill>
                <a:latin typeface="Tahoma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401763" y="3873500"/>
              <a:ext cx="72707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2128838" y="3225800"/>
              <a:ext cx="1304925" cy="64770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128838" y="3873500"/>
              <a:ext cx="593725" cy="26670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800350" y="3517900"/>
              <a:ext cx="1441450" cy="1449388"/>
              <a:chOff x="1764" y="2228"/>
              <a:chExt cx="908" cy="913"/>
            </a:xfrm>
          </p:grpSpPr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2322" y="2360"/>
                <a:ext cx="231" cy="238"/>
                <a:chOff x="2539" y="2476"/>
                <a:chExt cx="260" cy="238"/>
              </a:xfrm>
            </p:grpSpPr>
            <p:sp>
              <p:nvSpPr>
                <p:cNvPr id="70" name="Oval 29"/>
                <p:cNvSpPr>
                  <a:spLocks noChangeArrowheads="1"/>
                </p:cNvSpPr>
                <p:nvPr/>
              </p:nvSpPr>
              <p:spPr bwMode="auto">
                <a:xfrm>
                  <a:off x="2711" y="2508"/>
                  <a:ext cx="47" cy="73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 sz="1800" kern="0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1" name="Oval 30"/>
                <p:cNvSpPr>
                  <a:spLocks noChangeArrowheads="1"/>
                </p:cNvSpPr>
                <p:nvPr/>
              </p:nvSpPr>
              <p:spPr bwMode="auto">
                <a:xfrm>
                  <a:off x="2752" y="2641"/>
                  <a:ext cx="47" cy="73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 sz="1800" kern="0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2" name="Oval 31"/>
                <p:cNvSpPr>
                  <a:spLocks noChangeArrowheads="1"/>
                </p:cNvSpPr>
                <p:nvPr/>
              </p:nvSpPr>
              <p:spPr bwMode="auto">
                <a:xfrm>
                  <a:off x="2539" y="2500"/>
                  <a:ext cx="47" cy="73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 sz="1800" kern="0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3" name="Oval 32"/>
                <p:cNvSpPr>
                  <a:spLocks noChangeArrowheads="1"/>
                </p:cNvSpPr>
                <p:nvPr/>
              </p:nvSpPr>
              <p:spPr bwMode="auto">
                <a:xfrm>
                  <a:off x="2609" y="2572"/>
                  <a:ext cx="47" cy="73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 sz="1800" kern="0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4" name="Oval 33"/>
                <p:cNvSpPr>
                  <a:spLocks noChangeArrowheads="1"/>
                </p:cNvSpPr>
                <p:nvPr/>
              </p:nvSpPr>
              <p:spPr bwMode="auto">
                <a:xfrm>
                  <a:off x="2613" y="2476"/>
                  <a:ext cx="47" cy="73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 sz="1800" kern="0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2278" y="2800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>
                <a:off x="2207" y="2856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2278" y="2896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>
                <a:off x="2428" y="2864"/>
                <a:ext cx="41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2349" y="2816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>
                <a:off x="2356" y="2920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1764" y="2593"/>
                <a:ext cx="209" cy="2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>
                <a:off x="1852" y="2690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Oval 42"/>
              <p:cNvSpPr>
                <a:spLocks noChangeArrowheads="1"/>
              </p:cNvSpPr>
              <p:nvPr/>
            </p:nvSpPr>
            <p:spPr bwMode="auto">
              <a:xfrm>
                <a:off x="1772" y="2669"/>
                <a:ext cx="41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Oval 43"/>
              <p:cNvSpPr>
                <a:spLocks noChangeArrowheads="1"/>
              </p:cNvSpPr>
              <p:nvPr/>
            </p:nvSpPr>
            <p:spPr bwMode="auto">
              <a:xfrm>
                <a:off x="1807" y="2712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Oval 44"/>
              <p:cNvSpPr>
                <a:spLocks noChangeArrowheads="1"/>
              </p:cNvSpPr>
              <p:nvPr/>
            </p:nvSpPr>
            <p:spPr bwMode="auto">
              <a:xfrm rot="-454917">
                <a:off x="1811" y="2639"/>
                <a:ext cx="41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Oval 45"/>
              <p:cNvSpPr>
                <a:spLocks noChangeArrowheads="1"/>
              </p:cNvSpPr>
              <p:nvPr/>
            </p:nvSpPr>
            <p:spPr bwMode="auto">
              <a:xfrm>
                <a:off x="1862" y="2614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Oval 46"/>
              <p:cNvSpPr>
                <a:spLocks noChangeArrowheads="1"/>
              </p:cNvSpPr>
              <p:nvPr/>
            </p:nvSpPr>
            <p:spPr bwMode="auto">
              <a:xfrm rot="1709306">
                <a:off x="1909" y="2642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Oval 47"/>
              <p:cNvSpPr>
                <a:spLocks noChangeArrowheads="1"/>
              </p:cNvSpPr>
              <p:nvPr/>
            </p:nvSpPr>
            <p:spPr bwMode="auto">
              <a:xfrm>
                <a:off x="1902" y="2722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Oval 48"/>
              <p:cNvSpPr>
                <a:spLocks noChangeArrowheads="1"/>
              </p:cNvSpPr>
              <p:nvPr/>
            </p:nvSpPr>
            <p:spPr bwMode="auto">
              <a:xfrm rot="-3985966">
                <a:off x="1850" y="2758"/>
                <a:ext cx="47" cy="65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Oval 49"/>
              <p:cNvSpPr>
                <a:spLocks noChangeArrowheads="1"/>
              </p:cNvSpPr>
              <p:nvPr/>
            </p:nvSpPr>
            <p:spPr bwMode="auto">
              <a:xfrm>
                <a:off x="1869" y="2858"/>
                <a:ext cx="210" cy="2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Oval 50"/>
              <p:cNvSpPr>
                <a:spLocks noChangeArrowheads="1"/>
              </p:cNvSpPr>
              <p:nvPr/>
            </p:nvSpPr>
            <p:spPr bwMode="auto">
              <a:xfrm>
                <a:off x="2076" y="2507"/>
                <a:ext cx="209" cy="2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7" name="Oval 51"/>
              <p:cNvSpPr>
                <a:spLocks noChangeArrowheads="1"/>
              </p:cNvSpPr>
              <p:nvPr/>
            </p:nvSpPr>
            <p:spPr bwMode="auto">
              <a:xfrm>
                <a:off x="2164" y="2604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Oval 52"/>
              <p:cNvSpPr>
                <a:spLocks noChangeArrowheads="1"/>
              </p:cNvSpPr>
              <p:nvPr/>
            </p:nvSpPr>
            <p:spPr bwMode="auto">
              <a:xfrm>
                <a:off x="2084" y="2583"/>
                <a:ext cx="41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Oval 53"/>
              <p:cNvSpPr>
                <a:spLocks noChangeArrowheads="1"/>
              </p:cNvSpPr>
              <p:nvPr/>
            </p:nvSpPr>
            <p:spPr bwMode="auto">
              <a:xfrm>
                <a:off x="2119" y="2626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Oval 54"/>
              <p:cNvSpPr>
                <a:spLocks noChangeArrowheads="1"/>
              </p:cNvSpPr>
              <p:nvPr/>
            </p:nvSpPr>
            <p:spPr bwMode="auto">
              <a:xfrm rot="-454917">
                <a:off x="2123" y="2553"/>
                <a:ext cx="41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" name="Oval 55"/>
              <p:cNvSpPr>
                <a:spLocks noChangeArrowheads="1"/>
              </p:cNvSpPr>
              <p:nvPr/>
            </p:nvSpPr>
            <p:spPr bwMode="auto">
              <a:xfrm>
                <a:off x="2174" y="2528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Oval 56"/>
              <p:cNvSpPr>
                <a:spLocks noChangeArrowheads="1"/>
              </p:cNvSpPr>
              <p:nvPr/>
            </p:nvSpPr>
            <p:spPr bwMode="auto">
              <a:xfrm rot="1709306">
                <a:off x="2221" y="2556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Oval 57"/>
              <p:cNvSpPr>
                <a:spLocks noChangeArrowheads="1"/>
              </p:cNvSpPr>
              <p:nvPr/>
            </p:nvSpPr>
            <p:spPr bwMode="auto">
              <a:xfrm>
                <a:off x="2214" y="2636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" name="Oval 58"/>
              <p:cNvSpPr>
                <a:spLocks noChangeArrowheads="1"/>
              </p:cNvSpPr>
              <p:nvPr/>
            </p:nvSpPr>
            <p:spPr bwMode="auto">
              <a:xfrm rot="-3985966">
                <a:off x="2162" y="2672"/>
                <a:ext cx="47" cy="65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Oval 59"/>
              <p:cNvSpPr>
                <a:spLocks noChangeArrowheads="1"/>
              </p:cNvSpPr>
              <p:nvPr/>
            </p:nvSpPr>
            <p:spPr bwMode="auto">
              <a:xfrm>
                <a:off x="1958" y="2955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Oval 60"/>
              <p:cNvSpPr>
                <a:spLocks noChangeArrowheads="1"/>
              </p:cNvSpPr>
              <p:nvPr/>
            </p:nvSpPr>
            <p:spPr bwMode="auto">
              <a:xfrm>
                <a:off x="1877" y="2934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" name="Oval 61"/>
              <p:cNvSpPr>
                <a:spLocks noChangeArrowheads="1"/>
              </p:cNvSpPr>
              <p:nvPr/>
            </p:nvSpPr>
            <p:spPr bwMode="auto">
              <a:xfrm>
                <a:off x="1913" y="2977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Oval 62"/>
              <p:cNvSpPr>
                <a:spLocks noChangeArrowheads="1"/>
              </p:cNvSpPr>
              <p:nvPr/>
            </p:nvSpPr>
            <p:spPr bwMode="auto">
              <a:xfrm rot="-454917">
                <a:off x="1916" y="2904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" name="Oval 63"/>
              <p:cNvSpPr>
                <a:spLocks noChangeArrowheads="1"/>
              </p:cNvSpPr>
              <p:nvPr/>
            </p:nvSpPr>
            <p:spPr bwMode="auto">
              <a:xfrm>
                <a:off x="1968" y="2879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Oval 64"/>
              <p:cNvSpPr>
                <a:spLocks noChangeArrowheads="1"/>
              </p:cNvSpPr>
              <p:nvPr/>
            </p:nvSpPr>
            <p:spPr bwMode="auto">
              <a:xfrm rot="1709306">
                <a:off x="2015" y="2907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" name="Oval 65"/>
              <p:cNvSpPr>
                <a:spLocks noChangeArrowheads="1"/>
              </p:cNvSpPr>
              <p:nvPr/>
            </p:nvSpPr>
            <p:spPr bwMode="auto">
              <a:xfrm>
                <a:off x="2008" y="2987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Oval 66"/>
              <p:cNvSpPr>
                <a:spLocks noChangeArrowheads="1"/>
              </p:cNvSpPr>
              <p:nvPr/>
            </p:nvSpPr>
            <p:spPr bwMode="auto">
              <a:xfrm rot="-3985966">
                <a:off x="1956" y="3023"/>
                <a:ext cx="47" cy="65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Oval 67"/>
              <p:cNvSpPr>
                <a:spLocks noChangeArrowheads="1"/>
              </p:cNvSpPr>
              <p:nvPr/>
            </p:nvSpPr>
            <p:spPr bwMode="auto">
              <a:xfrm>
                <a:off x="2470" y="2732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Oval 68"/>
              <p:cNvSpPr>
                <a:spLocks noChangeArrowheads="1"/>
              </p:cNvSpPr>
              <p:nvPr/>
            </p:nvSpPr>
            <p:spPr bwMode="auto">
              <a:xfrm>
                <a:off x="2396" y="3056"/>
                <a:ext cx="41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Oval 69"/>
              <p:cNvSpPr>
                <a:spLocks noChangeArrowheads="1"/>
              </p:cNvSpPr>
              <p:nvPr/>
            </p:nvSpPr>
            <p:spPr bwMode="auto">
              <a:xfrm>
                <a:off x="2438" y="2612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" name="Oval 70"/>
              <p:cNvSpPr>
                <a:spLocks noChangeArrowheads="1"/>
              </p:cNvSpPr>
              <p:nvPr/>
            </p:nvSpPr>
            <p:spPr bwMode="auto">
              <a:xfrm>
                <a:off x="2513" y="2960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Oval 71"/>
              <p:cNvSpPr>
                <a:spLocks noChangeArrowheads="1"/>
              </p:cNvSpPr>
              <p:nvPr/>
            </p:nvSpPr>
            <p:spPr bwMode="auto">
              <a:xfrm>
                <a:off x="2577" y="2816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" name="Oval 72"/>
              <p:cNvSpPr>
                <a:spLocks noChangeArrowheads="1"/>
              </p:cNvSpPr>
              <p:nvPr/>
            </p:nvSpPr>
            <p:spPr bwMode="auto">
              <a:xfrm>
                <a:off x="2630" y="3068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Oval 73"/>
              <p:cNvSpPr>
                <a:spLocks noChangeArrowheads="1"/>
              </p:cNvSpPr>
              <p:nvPr/>
            </p:nvSpPr>
            <p:spPr bwMode="auto">
              <a:xfrm>
                <a:off x="2481" y="2228"/>
                <a:ext cx="42" cy="73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5" name="Group 74"/>
            <p:cNvGrpSpPr>
              <a:grpSpLocks/>
            </p:cNvGrpSpPr>
            <p:nvPr/>
          </p:nvGrpSpPr>
          <p:grpSpPr bwMode="auto">
            <a:xfrm>
              <a:off x="3551238" y="2647950"/>
              <a:ext cx="373062" cy="685800"/>
              <a:chOff x="2237" y="1680"/>
              <a:chExt cx="235" cy="432"/>
            </a:xfrm>
          </p:grpSpPr>
          <p:sp>
            <p:nvSpPr>
              <p:cNvPr id="76" name="AutoShape 75"/>
              <p:cNvSpPr>
                <a:spLocks noChangeArrowheads="1"/>
              </p:cNvSpPr>
              <p:nvPr/>
            </p:nvSpPr>
            <p:spPr bwMode="auto">
              <a:xfrm rot="-781256">
                <a:off x="2316" y="1856"/>
                <a:ext cx="120" cy="72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7" name="AutoShape 76"/>
              <p:cNvSpPr>
                <a:spLocks noChangeArrowheads="1"/>
              </p:cNvSpPr>
              <p:nvPr/>
            </p:nvSpPr>
            <p:spPr bwMode="auto">
              <a:xfrm>
                <a:off x="2351" y="2040"/>
                <a:ext cx="121" cy="72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8" name="AutoShape 77"/>
              <p:cNvSpPr>
                <a:spLocks noChangeArrowheads="1"/>
              </p:cNvSpPr>
              <p:nvPr/>
            </p:nvSpPr>
            <p:spPr bwMode="auto">
              <a:xfrm rot="-1602713">
                <a:off x="2237" y="1680"/>
                <a:ext cx="121" cy="72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 sz="18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80" name="AutoShape 79"/>
            <p:cNvSpPr>
              <a:spLocks noChangeArrowheads="1"/>
            </p:cNvSpPr>
            <p:nvPr/>
          </p:nvSpPr>
          <p:spPr bwMode="auto">
            <a:xfrm>
              <a:off x="1733550" y="4191000"/>
              <a:ext cx="276225" cy="341313"/>
            </a:xfrm>
            <a:prstGeom prst="sun">
              <a:avLst>
                <a:gd name="adj" fmla="val 25000"/>
              </a:avLst>
            </a:prstGeom>
            <a:solidFill>
              <a:srgbClr val="BBE0E3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sz="18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AutoShape 80"/>
            <p:cNvSpPr>
              <a:spLocks noChangeArrowheads="1"/>
            </p:cNvSpPr>
            <p:nvPr/>
          </p:nvSpPr>
          <p:spPr bwMode="auto">
            <a:xfrm>
              <a:off x="2125663" y="4495800"/>
              <a:ext cx="276225" cy="341313"/>
            </a:xfrm>
            <a:prstGeom prst="sun">
              <a:avLst>
                <a:gd name="adj" fmla="val 25000"/>
              </a:avLst>
            </a:prstGeom>
            <a:solidFill>
              <a:srgbClr val="BBE0E3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sz="18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 rot="4127215">
              <a:off x="1839912" y="4044951"/>
              <a:ext cx="593725" cy="26670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76200" y="4678769"/>
            <a:ext cx="5007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2400" b="1" dirty="0" err="1">
                <a:solidFill>
                  <a:srgbClr val="FF3300"/>
                </a:solidFill>
                <a:latin typeface="Tahoma" charset="0"/>
              </a:rPr>
              <a:t>Newly</a:t>
            </a:r>
            <a:r>
              <a:rPr lang="pt-BR" altLang="pt-BR" sz="2400" b="1" dirty="0">
                <a:solidFill>
                  <a:srgbClr val="FF3300"/>
                </a:solidFill>
                <a:latin typeface="Tahoma" charset="0"/>
              </a:rPr>
              <a:t> </a:t>
            </a:r>
            <a:r>
              <a:rPr lang="pt-BR" altLang="pt-BR" sz="2400" b="1" dirty="0" err="1">
                <a:solidFill>
                  <a:srgbClr val="FF3300"/>
                </a:solidFill>
                <a:latin typeface="Tahoma" charset="0"/>
              </a:rPr>
              <a:t>Synthesized</a:t>
            </a:r>
            <a:r>
              <a:rPr lang="pt-BR" altLang="pt-BR" sz="2400" b="1" dirty="0">
                <a:solidFill>
                  <a:srgbClr val="FF3300"/>
                </a:solidFill>
                <a:latin typeface="Tahoma" charset="0"/>
              </a:rPr>
              <a:t> </a:t>
            </a:r>
            <a:r>
              <a:rPr lang="pt-BR" altLang="pt-BR" sz="2400" b="1" dirty="0" err="1" smtClean="0">
                <a:solidFill>
                  <a:srgbClr val="FF3300"/>
                </a:solidFill>
                <a:latin typeface="Tahoma" charset="0"/>
              </a:rPr>
              <a:t>Mediators</a:t>
            </a:r>
            <a:endParaRPr lang="pt-BR" altLang="pt-BR" sz="2400" b="1" dirty="0" smtClean="0">
              <a:solidFill>
                <a:srgbClr val="FF3300"/>
              </a:solidFill>
              <a:latin typeface="Tahoma" charset="0"/>
            </a:endParaRPr>
          </a:p>
          <a:p>
            <a:pPr lvl="0"/>
            <a:r>
              <a:rPr lang="pt-BR" altLang="pt-BR" sz="2000" b="1" i="1" dirty="0" err="1" smtClean="0">
                <a:solidFill>
                  <a:srgbClr val="FF3300"/>
                </a:solidFill>
                <a:latin typeface="Tahoma" charset="0"/>
              </a:rPr>
              <a:t>Transcription</a:t>
            </a:r>
            <a:r>
              <a:rPr lang="pt-BR" altLang="pt-BR" sz="2000" b="1" i="1" dirty="0" smtClean="0">
                <a:solidFill>
                  <a:srgbClr val="FF3300"/>
                </a:solidFill>
                <a:latin typeface="Tahoma" charset="0"/>
              </a:rPr>
              <a:t> </a:t>
            </a:r>
            <a:r>
              <a:rPr lang="pt-BR" altLang="pt-BR" sz="2000" b="1" i="1" dirty="0" err="1" smtClean="0">
                <a:solidFill>
                  <a:srgbClr val="FF3300"/>
                </a:solidFill>
                <a:latin typeface="Tahoma" charset="0"/>
              </a:rPr>
              <a:t>Factor</a:t>
            </a:r>
            <a:r>
              <a:rPr lang="pt-BR" altLang="pt-BR" sz="2000" b="1" i="1" dirty="0" smtClean="0">
                <a:solidFill>
                  <a:srgbClr val="FF3300"/>
                </a:solidFill>
                <a:latin typeface="Tahoma" charset="0"/>
              </a:rPr>
              <a:t> </a:t>
            </a:r>
            <a:r>
              <a:rPr lang="pt-BR" altLang="pt-BR" sz="2000" b="1" i="1" dirty="0" err="1" smtClean="0">
                <a:solidFill>
                  <a:srgbClr val="FF3300"/>
                </a:solidFill>
                <a:latin typeface="Tahoma" charset="0"/>
              </a:rPr>
              <a:t>Activation</a:t>
            </a:r>
            <a:endParaRPr lang="pt-BR" altLang="pt-BR" sz="2000" b="1" i="1" dirty="0" smtClean="0">
              <a:solidFill>
                <a:srgbClr val="FF603B"/>
              </a:solidFill>
              <a:latin typeface="Tahoma" charset="0"/>
            </a:endParaRPr>
          </a:p>
          <a:p>
            <a:r>
              <a:rPr lang="pt-BR" altLang="pt-BR" sz="2000" b="1" dirty="0" err="1" smtClean="0">
                <a:solidFill>
                  <a:srgbClr val="FF9933"/>
                </a:solidFill>
                <a:latin typeface="Tahoma" charset="0"/>
              </a:rPr>
              <a:t>Growth</a:t>
            </a:r>
            <a:r>
              <a:rPr lang="pt-BR" altLang="pt-BR" sz="2000" b="1" dirty="0" smtClean="0">
                <a:solidFill>
                  <a:srgbClr val="FF9933"/>
                </a:solidFill>
                <a:latin typeface="Tahoma" charset="0"/>
              </a:rPr>
              <a:t> </a:t>
            </a:r>
            <a:r>
              <a:rPr lang="pt-BR" altLang="pt-BR" sz="2000" b="1" dirty="0" err="1">
                <a:solidFill>
                  <a:srgbClr val="FF9933"/>
                </a:solidFill>
                <a:latin typeface="Tahoma" charset="0"/>
              </a:rPr>
              <a:t>Factors</a:t>
            </a:r>
            <a:endParaRPr lang="pt-BR" altLang="pt-BR" sz="2000" b="1" dirty="0">
              <a:solidFill>
                <a:srgbClr val="FF9933"/>
              </a:solidFill>
              <a:latin typeface="Tahoma" charset="0"/>
            </a:endParaRPr>
          </a:p>
          <a:p>
            <a:r>
              <a:rPr lang="pt-BR" altLang="pt-BR" sz="2000" b="1" dirty="0" err="1">
                <a:solidFill>
                  <a:srgbClr val="FF9933"/>
                </a:solidFill>
                <a:latin typeface="Tahoma" charset="0"/>
              </a:rPr>
              <a:t>Cytokines</a:t>
            </a:r>
            <a:endParaRPr lang="pt-BR" altLang="pt-BR" sz="2000" b="1" dirty="0">
              <a:solidFill>
                <a:srgbClr val="FF9933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4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836901" y="6414218"/>
            <a:ext cx="55531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pt-BR" sz="1400" b="1" dirty="0" err="1" smtClean="0">
                <a:solidFill>
                  <a:srgbClr val="FF9933"/>
                </a:solidFill>
              </a:rPr>
              <a:t>Diagram</a:t>
            </a:r>
            <a:r>
              <a:rPr lang="pt-BR" sz="1400" b="1" dirty="0" smtClean="0">
                <a:solidFill>
                  <a:srgbClr val="FF9933"/>
                </a:solidFill>
              </a:rPr>
              <a:t> </a:t>
            </a:r>
            <a:r>
              <a:rPr lang="pt-BR" sz="1400" b="1" dirty="0" err="1" smtClean="0">
                <a:solidFill>
                  <a:srgbClr val="FF9933"/>
                </a:solidFill>
              </a:rPr>
              <a:t>Modified</a:t>
            </a:r>
            <a:r>
              <a:rPr lang="pt-BR" sz="1400" b="1" dirty="0" smtClean="0">
                <a:solidFill>
                  <a:srgbClr val="FF9933"/>
                </a:solidFill>
              </a:rPr>
              <a:t> </a:t>
            </a:r>
            <a:r>
              <a:rPr lang="pt-BR" sz="1400" b="1" dirty="0" err="1" smtClean="0">
                <a:solidFill>
                  <a:srgbClr val="FF9933"/>
                </a:solidFill>
              </a:rPr>
              <a:t>from</a:t>
            </a:r>
            <a:r>
              <a:rPr lang="pt-BR" sz="1400" b="1" dirty="0" smtClean="0">
                <a:solidFill>
                  <a:srgbClr val="FF9933"/>
                </a:solidFill>
              </a:rPr>
              <a:t> </a:t>
            </a:r>
            <a:r>
              <a:rPr lang="pt-BR" sz="1400" b="1" dirty="0" err="1" smtClean="0">
                <a:solidFill>
                  <a:srgbClr val="FF9933"/>
                </a:solidFill>
              </a:rPr>
              <a:t>the</a:t>
            </a:r>
            <a:r>
              <a:rPr lang="pt-BR" sz="1400" b="1" dirty="0" smtClean="0">
                <a:solidFill>
                  <a:srgbClr val="FF9933"/>
                </a:solidFill>
              </a:rPr>
              <a:t> </a:t>
            </a:r>
            <a:r>
              <a:rPr lang="en-US" sz="1400" b="1" dirty="0" smtClean="0">
                <a:solidFill>
                  <a:srgbClr val="FF9933"/>
                </a:solidFill>
              </a:rPr>
              <a:t>German </a:t>
            </a:r>
            <a:r>
              <a:rPr lang="en-US" sz="1400" b="1" dirty="0">
                <a:solidFill>
                  <a:srgbClr val="FF9933"/>
                </a:solidFill>
              </a:rPr>
              <a:t>Cancer Research Center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1348" y="5348975"/>
            <a:ext cx="5624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800" b="1" dirty="0">
              <a:solidFill>
                <a:srgbClr val="FFFF00"/>
              </a:solidFill>
            </a:endParaRPr>
          </a:p>
          <a:p>
            <a:pPr algn="ctr"/>
            <a:r>
              <a:rPr lang="pt-BR" sz="1800" b="1" dirty="0">
                <a:solidFill>
                  <a:srgbClr val="FFFF00"/>
                </a:solidFill>
              </a:rPr>
              <a:t>DMBA </a:t>
            </a:r>
            <a:r>
              <a:rPr lang="pt-BR" sz="1800" b="1" dirty="0" smtClean="0">
                <a:solidFill>
                  <a:srgbClr val="FFFF00"/>
                </a:solidFill>
              </a:rPr>
              <a:t>(</a:t>
            </a:r>
            <a:r>
              <a:rPr lang="en-US" sz="1800" b="1" dirty="0">
                <a:solidFill>
                  <a:srgbClr val="FFFF00"/>
                </a:solidFill>
              </a:rPr>
              <a:t>7,12-Dimethylbenz(a)</a:t>
            </a:r>
            <a:r>
              <a:rPr lang="en-US" sz="1800" b="1" dirty="0" err="1">
                <a:solidFill>
                  <a:srgbClr val="FFFF00"/>
                </a:solidFill>
              </a:rPr>
              <a:t>anthracene</a:t>
            </a:r>
            <a:r>
              <a:rPr lang="pt-BR" sz="1800" b="1" dirty="0" smtClean="0">
                <a:solidFill>
                  <a:srgbClr val="FFFF00"/>
                </a:solidFill>
              </a:rPr>
              <a:t>)</a:t>
            </a:r>
            <a:endParaRPr lang="pt-BR" sz="1800" b="1" dirty="0">
              <a:solidFill>
                <a:srgbClr val="FFFF00"/>
              </a:solidFill>
            </a:endParaRPr>
          </a:p>
          <a:p>
            <a:pPr algn="ctr"/>
            <a:r>
              <a:rPr lang="pt-BR" sz="1800" b="1" dirty="0" smtClean="0">
                <a:solidFill>
                  <a:srgbClr val="FFFF00"/>
                </a:solidFill>
              </a:rPr>
              <a:t>TPA (</a:t>
            </a:r>
            <a:r>
              <a:rPr lang="en-US" sz="1800" b="1" dirty="0">
                <a:solidFill>
                  <a:srgbClr val="FFFF00"/>
                </a:solidFill>
              </a:rPr>
              <a:t>12-</a:t>
            </a:r>
            <a:r>
              <a:rPr lang="en-US" sz="1800" b="1" i="1" dirty="0">
                <a:solidFill>
                  <a:srgbClr val="FFFF00"/>
                </a:solidFill>
              </a:rPr>
              <a:t>O</a:t>
            </a:r>
            <a:r>
              <a:rPr lang="en-US" sz="1800" b="1" dirty="0">
                <a:solidFill>
                  <a:srgbClr val="FFFF00"/>
                </a:solidFill>
              </a:rPr>
              <a:t>-Tetradecanoylphorbol-13-acetate</a:t>
            </a:r>
            <a:r>
              <a:rPr lang="pt-BR" sz="1800" b="1" dirty="0" smtClean="0">
                <a:solidFill>
                  <a:srgbClr val="FFFF00"/>
                </a:solidFill>
              </a:rPr>
              <a:t>)</a:t>
            </a:r>
            <a:r>
              <a:rPr lang="pt-BR" sz="1800" dirty="0" smtClean="0">
                <a:solidFill>
                  <a:srgbClr val="FFFF00"/>
                </a:solidFill>
              </a:rPr>
              <a:t> </a:t>
            </a:r>
            <a:endParaRPr lang="pt-BR" sz="1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851" y="192398"/>
            <a:ext cx="4325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TUMOR INDUCTION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93194" y="1123874"/>
            <a:ext cx="6840537" cy="4319587"/>
            <a:chOff x="1077691" y="1220124"/>
            <a:chExt cx="6840537" cy="4319587"/>
          </a:xfrm>
        </p:grpSpPr>
        <p:pic>
          <p:nvPicPr>
            <p:cNvPr id="8" name="Picture 5" descr="Jochen_mou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91" y="1220124"/>
              <a:ext cx="6840537" cy="431958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970682" y="1342348"/>
              <a:ext cx="1171575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pt-BR" sz="14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3507" y="1819723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1 week</a:t>
              </a:r>
              <a:endParaRPr lang="en-US" sz="1600" b="1" dirty="0">
                <a:latin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36147" y="2574593"/>
              <a:ext cx="6757759" cy="439738"/>
              <a:chOff x="1114883" y="2585225"/>
              <a:chExt cx="6757759" cy="386296"/>
            </a:xfrm>
          </p:grpSpPr>
          <p:sp>
            <p:nvSpPr>
              <p:cNvPr id="11" name="Pentagon 10"/>
              <p:cNvSpPr/>
              <p:nvPr/>
            </p:nvSpPr>
            <p:spPr>
              <a:xfrm>
                <a:off x="1114883" y="2585225"/>
                <a:ext cx="6757759" cy="386296"/>
              </a:xfrm>
              <a:prstGeom prst="homePlate">
                <a:avLst/>
              </a:prstGeom>
              <a:gradFill flip="none" rotWithShape="1">
                <a:gsLst>
                  <a:gs pos="0">
                    <a:srgbClr val="99FF32"/>
                  </a:gs>
                  <a:gs pos="50000">
                    <a:srgbClr val="D1B923"/>
                  </a:gs>
                  <a:gs pos="100000">
                    <a:srgbClr val="FF370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40235" y="2624485"/>
                <a:ext cx="11074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INITIATION</a:t>
                </a:r>
                <a:endParaRPr lang="en-US" sz="1400" b="1" dirty="0"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636209" y="2624485"/>
                <a:ext cx="12907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PROMOTION</a:t>
                </a:r>
                <a:endParaRPr lang="en-US" sz="1400" b="1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73016" y="2624485"/>
                <a:ext cx="15231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PROGRESSION</a:t>
                </a:r>
                <a:endParaRPr lang="en-US" sz="1400" b="1" dirty="0">
                  <a:latin typeface="+mn-lt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64894" y="1235388"/>
              <a:ext cx="7315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DMBA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9689" y="1235388"/>
              <a:ext cx="5304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TPA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2768476" y="1959818"/>
            <a:ext cx="10166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+mn-lt"/>
              </a:rPr>
              <a:t>BALB/c </a:t>
            </a:r>
            <a:r>
              <a:rPr lang="pt-BR" sz="1050" b="1" dirty="0" err="1" smtClean="0">
                <a:latin typeface="+mn-lt"/>
              </a:rPr>
              <a:t>mice</a:t>
            </a:r>
            <a:endParaRPr lang="pt-BR" sz="105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7"/>
          <p:cNvSpPr>
            <a:spLocks noChangeArrowheads="1"/>
          </p:cNvSpPr>
          <p:nvPr/>
        </p:nvSpPr>
        <p:spPr bwMode="auto">
          <a:xfrm>
            <a:off x="1" y="69427"/>
            <a:ext cx="9106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TUMOR MORPHOLOGY CHANGES WITH TUMOR PROGRESSION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30728" name="Text Box 26"/>
          <p:cNvSpPr txBox="1">
            <a:spLocks noChangeArrowheads="1"/>
          </p:cNvSpPr>
          <p:nvPr/>
        </p:nvSpPr>
        <p:spPr bwMode="auto">
          <a:xfrm>
            <a:off x="7952" y="5712427"/>
            <a:ext cx="914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1800" b="1" dirty="0" smtClean="0">
                <a:solidFill>
                  <a:srgbClr val="FFFF00"/>
                </a:solidFill>
              </a:rPr>
              <a:t>The </a:t>
            </a:r>
            <a:r>
              <a:rPr lang="pt-BR" sz="1800" b="1" dirty="0" err="1" smtClean="0">
                <a:solidFill>
                  <a:srgbClr val="FFFF00"/>
                </a:solidFill>
              </a:rPr>
              <a:t>division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into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morphological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phases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facilitates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the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analysis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of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mast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cells</a:t>
            </a:r>
            <a:r>
              <a:rPr lang="pt-BR" sz="18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err="1" smtClean="0">
                <a:solidFill>
                  <a:srgbClr val="FFFF00"/>
                </a:solidFill>
              </a:rPr>
              <a:t>during</a:t>
            </a:r>
            <a:r>
              <a:rPr lang="pt-BR" sz="1800" b="1" dirty="0" smtClean="0">
                <a:solidFill>
                  <a:srgbClr val="FFFF00"/>
                </a:solidFill>
              </a:rPr>
              <a:t> tumor </a:t>
            </a:r>
            <a:r>
              <a:rPr lang="pt-BR" sz="1800" b="1" dirty="0" err="1" smtClean="0">
                <a:solidFill>
                  <a:srgbClr val="FFFF00"/>
                </a:solidFill>
              </a:rPr>
              <a:t>progression</a:t>
            </a:r>
            <a:r>
              <a:rPr lang="pt-BR" sz="1800" b="1" dirty="0" smtClean="0">
                <a:solidFill>
                  <a:srgbClr val="FFFF00"/>
                </a:solidFill>
              </a:rPr>
              <a:t>. </a:t>
            </a:r>
            <a:endParaRPr lang="pt-BR" sz="1800" b="1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883" y="973217"/>
            <a:ext cx="8426207" cy="4669536"/>
            <a:chOff x="391883" y="973217"/>
            <a:chExt cx="8426207" cy="4669536"/>
          </a:xfrm>
        </p:grpSpPr>
        <p:sp>
          <p:nvSpPr>
            <p:cNvPr id="30723" name="Rectangle 30"/>
            <p:cNvSpPr>
              <a:spLocks noChangeArrowheads="1"/>
            </p:cNvSpPr>
            <p:nvPr/>
          </p:nvSpPr>
          <p:spPr bwMode="auto">
            <a:xfrm>
              <a:off x="7368413" y="1750688"/>
              <a:ext cx="1145055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2000" b="1" dirty="0">
                <a:solidFill>
                  <a:srgbClr val="66FF33"/>
                </a:solidFill>
              </a:endParaRPr>
            </a:p>
            <a:p>
              <a:pPr algn="ctr"/>
              <a:endParaRPr lang="en-US" sz="2000" b="1" dirty="0">
                <a:solidFill>
                  <a:srgbClr val="66FF33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66FF33"/>
                  </a:solidFill>
                </a:rPr>
                <a:t>Phase </a:t>
              </a:r>
              <a:r>
                <a:rPr lang="en-US" sz="2000" b="1" dirty="0">
                  <a:solidFill>
                    <a:srgbClr val="66FF33"/>
                  </a:solidFill>
                </a:rPr>
                <a:t>I</a:t>
              </a:r>
            </a:p>
            <a:p>
              <a:pPr algn="ctr"/>
              <a:r>
                <a:rPr lang="en-US" sz="2000" b="1" dirty="0">
                  <a:solidFill>
                    <a:srgbClr val="66FF33"/>
                  </a:solidFill>
                </a:rPr>
                <a:t/>
              </a:r>
              <a:br>
                <a:rPr lang="en-US" sz="2000" b="1" dirty="0">
                  <a:solidFill>
                    <a:srgbClr val="66FF33"/>
                  </a:solidFill>
                </a:rPr>
              </a:br>
              <a:endParaRPr lang="en-US" sz="2000" b="1" dirty="0">
                <a:solidFill>
                  <a:srgbClr val="66FF33"/>
                </a:solidFill>
              </a:endParaRPr>
            </a:p>
          </p:txBody>
        </p:sp>
        <p:sp>
          <p:nvSpPr>
            <p:cNvPr id="30725" name="Rectangle 32"/>
            <p:cNvSpPr>
              <a:spLocks noChangeArrowheads="1"/>
            </p:cNvSpPr>
            <p:nvPr/>
          </p:nvSpPr>
          <p:spPr bwMode="auto">
            <a:xfrm>
              <a:off x="7368413" y="4062088"/>
              <a:ext cx="1449677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rgbClr val="66FF33"/>
                  </a:solidFill>
                </a:rPr>
                <a:t>Phase </a:t>
              </a:r>
              <a:r>
                <a:rPr lang="en-US" sz="2000" b="1" dirty="0">
                  <a:solidFill>
                    <a:srgbClr val="66FF33"/>
                  </a:solidFill>
                </a:rPr>
                <a:t>III</a:t>
              </a:r>
              <a:br>
                <a:rPr lang="en-US" sz="2000" b="1" dirty="0">
                  <a:solidFill>
                    <a:srgbClr val="66FF33"/>
                  </a:solidFill>
                </a:rPr>
              </a:br>
              <a:endParaRPr lang="en-US" sz="2000" b="1" dirty="0">
                <a:solidFill>
                  <a:srgbClr val="66FF33"/>
                </a:solidFill>
              </a:endParaRPr>
            </a:p>
          </p:txBody>
        </p:sp>
        <p:sp>
          <p:nvSpPr>
            <p:cNvPr id="30726" name="Rectangle 33"/>
            <p:cNvSpPr>
              <a:spLocks noChangeArrowheads="1"/>
            </p:cNvSpPr>
            <p:nvPr/>
          </p:nvSpPr>
          <p:spPr bwMode="auto">
            <a:xfrm>
              <a:off x="391883" y="3917625"/>
              <a:ext cx="1322367" cy="108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rgbClr val="66FF33"/>
                  </a:solidFill>
                </a:rPr>
                <a:t>Phase </a:t>
              </a:r>
              <a:r>
                <a:rPr lang="en-US" sz="2000" b="1" dirty="0">
                  <a:solidFill>
                    <a:srgbClr val="66FF33"/>
                  </a:solidFill>
                </a:rPr>
                <a:t>II</a:t>
              </a:r>
              <a:br>
                <a:rPr lang="en-US" sz="2000" b="1" dirty="0">
                  <a:solidFill>
                    <a:srgbClr val="66FF33"/>
                  </a:solidFill>
                </a:rPr>
              </a:br>
              <a:endParaRPr lang="en-US" sz="2000" b="1" dirty="0">
                <a:solidFill>
                  <a:srgbClr val="66FF33"/>
                </a:solidFill>
              </a:endParaRPr>
            </a:p>
          </p:txBody>
        </p:sp>
        <p:sp>
          <p:nvSpPr>
            <p:cNvPr id="30724" name="Rectangle 31"/>
            <p:cNvSpPr>
              <a:spLocks noChangeArrowheads="1"/>
            </p:cNvSpPr>
            <p:nvPr/>
          </p:nvSpPr>
          <p:spPr bwMode="auto">
            <a:xfrm>
              <a:off x="391883" y="1891181"/>
              <a:ext cx="1211283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rgbClr val="66FF33"/>
                  </a:solidFill>
                </a:rPr>
                <a:t>Control</a:t>
              </a:r>
              <a:endParaRPr lang="en-US" sz="2000" b="1" dirty="0">
                <a:solidFill>
                  <a:srgbClr val="66FF33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84982" y="973217"/>
              <a:ext cx="5507736" cy="4669536"/>
              <a:chOff x="1784982" y="973217"/>
              <a:chExt cx="5507736" cy="4669536"/>
            </a:xfrm>
          </p:grpSpPr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84982" y="973217"/>
                <a:ext cx="5507736" cy="4669536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</p:pic>
          <p:sp>
            <p:nvSpPr>
              <p:cNvPr id="30727" name="Text Box 84"/>
              <p:cNvSpPr txBox="1">
                <a:spLocks noChangeArrowheads="1"/>
              </p:cNvSpPr>
              <p:nvPr/>
            </p:nvSpPr>
            <p:spPr bwMode="auto">
              <a:xfrm>
                <a:off x="1899555" y="5290838"/>
                <a:ext cx="516488" cy="27699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pt-BR" sz="1200" b="1" dirty="0" smtClean="0"/>
                  <a:t>H&amp;E</a:t>
                </a:r>
                <a:endParaRPr lang="pt-BR" sz="1200" b="1" dirty="0"/>
              </a:p>
            </p:txBody>
          </p:sp>
        </p:grpSp>
      </p:grpSp>
      <p:grpSp>
        <p:nvGrpSpPr>
          <p:cNvPr id="10" name="Grupo 9"/>
          <p:cNvGrpSpPr/>
          <p:nvPr/>
        </p:nvGrpSpPr>
        <p:grpSpPr>
          <a:xfrm>
            <a:off x="4547356" y="4324622"/>
            <a:ext cx="599538" cy="338554"/>
            <a:chOff x="4565464" y="4338203"/>
            <a:chExt cx="599538" cy="338554"/>
          </a:xfrm>
        </p:grpSpPr>
        <p:sp>
          <p:nvSpPr>
            <p:cNvPr id="4" name="CaixaDeTexto 3"/>
            <p:cNvSpPr txBox="1"/>
            <p:nvPr/>
          </p:nvSpPr>
          <p:spPr>
            <a:xfrm>
              <a:off x="4565464" y="4338203"/>
              <a:ext cx="51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 smtClean="0">
                  <a:latin typeface="+mn-lt"/>
                </a:rPr>
                <a:t>Keratin</a:t>
              </a:r>
              <a:endParaRPr lang="pt-BR" sz="800" dirty="0" smtClean="0">
                <a:latin typeface="+mn-lt"/>
              </a:endParaRPr>
            </a:p>
            <a:p>
              <a:pPr algn="ctr"/>
              <a:r>
                <a:rPr lang="pt-BR" sz="800" dirty="0" err="1" smtClean="0">
                  <a:latin typeface="+mn-lt"/>
                </a:rPr>
                <a:t>cyst</a:t>
              </a:r>
              <a:endParaRPr lang="pt-BR" sz="800" dirty="0">
                <a:latin typeface="+mn-lt"/>
              </a:endParaRPr>
            </a:p>
          </p:txBody>
        </p:sp>
        <p:cxnSp>
          <p:nvCxnSpPr>
            <p:cNvPr id="9" name="Conector de seta reta 8"/>
            <p:cNvCxnSpPr/>
            <p:nvPr/>
          </p:nvCxnSpPr>
          <p:spPr>
            <a:xfrm>
              <a:off x="4992986" y="4507480"/>
              <a:ext cx="1720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5"/>
          <p:cNvSpPr txBox="1"/>
          <p:nvPr/>
        </p:nvSpPr>
        <p:spPr>
          <a:xfrm>
            <a:off x="4729459" y="6382516"/>
            <a:ext cx="2957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FFF00"/>
                </a:solidFill>
              </a:rPr>
              <a:t>de Souza, Jr., et al., </a:t>
            </a:r>
            <a:r>
              <a:rPr lang="pt-BR" sz="1200" b="1" dirty="0" err="1" smtClean="0">
                <a:solidFill>
                  <a:srgbClr val="FFFF00"/>
                </a:solidFill>
              </a:rPr>
              <a:t>PLoS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 smtClean="0">
                <a:solidFill>
                  <a:srgbClr val="FFFF00"/>
                </a:solidFill>
              </a:rPr>
              <a:t>One</a:t>
            </a:r>
            <a:r>
              <a:rPr lang="pt-BR" sz="1200" b="1" dirty="0" smtClean="0">
                <a:solidFill>
                  <a:srgbClr val="FFFF00"/>
                </a:solidFill>
              </a:rPr>
              <a:t>, 2012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066" y="6382516"/>
            <a:ext cx="335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FF00"/>
                </a:solidFill>
              </a:rPr>
              <a:t>Sundberg</a:t>
            </a:r>
            <a:r>
              <a:rPr lang="en-US" sz="1200" b="1" dirty="0" smtClean="0">
                <a:solidFill>
                  <a:srgbClr val="FFFF00"/>
                </a:solidFill>
              </a:rPr>
              <a:t>, JP, et al., Mol. </a:t>
            </a:r>
            <a:r>
              <a:rPr lang="en-US" sz="1200" b="1" dirty="0" err="1" smtClean="0">
                <a:solidFill>
                  <a:srgbClr val="FFFF00"/>
                </a:solidFill>
              </a:rPr>
              <a:t>Carcinog</a:t>
            </a:r>
            <a:r>
              <a:rPr lang="en-US" sz="1200" b="1" dirty="0" smtClean="0">
                <a:solidFill>
                  <a:srgbClr val="FFFF00"/>
                </a:solidFill>
              </a:rPr>
              <a:t>., 1997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ChangeArrowheads="1"/>
          </p:cNvSpPr>
          <p:nvPr/>
        </p:nvSpPr>
        <p:spPr bwMode="auto">
          <a:xfrm>
            <a:off x="468313" y="44450"/>
            <a:ext cx="8229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rgbClr val="00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77" y="91922"/>
            <a:ext cx="7708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MARKERS OF TUMOR PROGRESSION INCREASE WITH TIME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426" y="5833130"/>
            <a:ext cx="659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Expression of </a:t>
            </a:r>
            <a:r>
              <a:rPr lang="en-US" sz="2400" b="1" dirty="0" err="1" smtClean="0">
                <a:solidFill>
                  <a:srgbClr val="FFFF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b="1" dirty="0" err="1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24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400" b="1" dirty="0" smtClean="0">
                <a:solidFill>
                  <a:srgbClr val="FFFF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integrin subunits</a:t>
            </a:r>
            <a:endParaRPr lang="en-US" sz="2400" b="1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6591" y="1559391"/>
            <a:ext cx="7199376" cy="3917484"/>
            <a:chOff x="966591" y="1559391"/>
            <a:chExt cx="7199376" cy="3917484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914"/>
            <a:stretch/>
          </p:blipFill>
          <p:spPr>
            <a:xfrm>
              <a:off x="966591" y="1559391"/>
              <a:ext cx="7199376" cy="391748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grpSp>
          <p:nvGrpSpPr>
            <p:cNvPr id="17" name="Grupo 16"/>
            <p:cNvGrpSpPr/>
            <p:nvPr/>
          </p:nvGrpSpPr>
          <p:grpSpPr>
            <a:xfrm>
              <a:off x="2007612" y="4736488"/>
              <a:ext cx="1248668" cy="560289"/>
              <a:chOff x="2302887" y="4650763"/>
              <a:chExt cx="1248668" cy="560289"/>
            </a:xfrm>
          </p:grpSpPr>
          <p:pic>
            <p:nvPicPr>
              <p:cNvPr id="9" name="Imagem 8" descr="Untitled-1.jpg"/>
              <p:cNvPicPr>
                <a:picLocks noChangeAspect="1"/>
              </p:cNvPicPr>
              <p:nvPr/>
            </p:nvPicPr>
            <p:blipFill>
              <a:blip r:embed="rId3" cstate="print"/>
              <a:srcRect l="9372"/>
              <a:stretch>
                <a:fillRect/>
              </a:stretch>
            </p:blipFill>
            <p:spPr>
              <a:xfrm>
                <a:off x="2302887" y="5063025"/>
                <a:ext cx="1248668" cy="148027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2391658" y="4650763"/>
                <a:ext cx="1071127" cy="30777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 smtClean="0">
                    <a:latin typeface="+mn-lt"/>
                  </a:rPr>
                  <a:t>PLC Gama</a:t>
                </a:r>
                <a:endParaRPr lang="pt-BR" sz="1400" dirty="0">
                  <a:latin typeface="+mn-lt"/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3776225" y="4736488"/>
              <a:ext cx="1200133" cy="594287"/>
              <a:chOff x="4071500" y="4650763"/>
              <a:chExt cx="1200133" cy="594287"/>
            </a:xfrm>
          </p:grpSpPr>
          <p:pic>
            <p:nvPicPr>
              <p:cNvPr id="8" name="Imagem 87" descr="Figure 6 Final.tif"/>
              <p:cNvPicPr>
                <a:picLocks noChangeAspect="1"/>
              </p:cNvPicPr>
              <p:nvPr/>
            </p:nvPicPr>
            <p:blipFill>
              <a:blip r:embed="rId4" cstate="print"/>
              <a:srcRect l="17242" t="72585" r="16443" b="16343"/>
              <a:stretch>
                <a:fillRect/>
              </a:stretch>
            </p:blipFill>
            <p:spPr bwMode="auto">
              <a:xfrm>
                <a:off x="4071500" y="5029026"/>
                <a:ext cx="1200133" cy="21602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sp>
            <p:nvSpPr>
              <p:cNvPr id="11" name="CaixaDeTexto 10"/>
              <p:cNvSpPr txBox="1"/>
              <p:nvPr/>
            </p:nvSpPr>
            <p:spPr>
              <a:xfrm>
                <a:off x="4086310" y="4650763"/>
                <a:ext cx="1170513" cy="30777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 smtClean="0">
                    <a:latin typeface="+mn-lt"/>
                  </a:rPr>
                  <a:t>Alpha </a:t>
                </a:r>
                <a:r>
                  <a:rPr lang="pt-BR" sz="1400" dirty="0" err="1" smtClean="0">
                    <a:latin typeface="+mn-lt"/>
                  </a:rPr>
                  <a:t>Actina</a:t>
                </a:r>
                <a:endParaRPr lang="pt-BR" sz="1400" dirty="0">
                  <a:latin typeface="+mn-lt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6083426" y="6581001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b="1" dirty="0">
                <a:solidFill>
                  <a:srgbClr val="FFFF00"/>
                </a:solidFill>
              </a:rPr>
              <a:t>de Souza, Jr., </a:t>
            </a:r>
            <a:r>
              <a:rPr lang="pt-BR" sz="1200" b="1" dirty="0" smtClean="0">
                <a:solidFill>
                  <a:srgbClr val="FFFF00"/>
                </a:solidFill>
              </a:rPr>
              <a:t>et al., </a:t>
            </a:r>
            <a:r>
              <a:rPr lang="pt-BR" sz="1200" b="1" dirty="0" err="1" smtClean="0">
                <a:solidFill>
                  <a:srgbClr val="FFFF00"/>
                </a:solidFill>
              </a:rPr>
              <a:t>PLoS</a:t>
            </a:r>
            <a:r>
              <a:rPr lang="pt-BR" sz="1200" b="1" dirty="0" smtClean="0">
                <a:solidFill>
                  <a:srgbClr val="FFFF00"/>
                </a:solidFill>
              </a:rPr>
              <a:t> </a:t>
            </a:r>
            <a:r>
              <a:rPr lang="pt-BR" sz="1200" b="1" dirty="0" err="1">
                <a:solidFill>
                  <a:srgbClr val="FFFF00"/>
                </a:solidFill>
              </a:rPr>
              <a:t>One</a:t>
            </a:r>
            <a:r>
              <a:rPr lang="pt-BR" sz="1200" b="1" dirty="0">
                <a:solidFill>
                  <a:srgbClr val="FFFF00"/>
                </a:solidFill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57188" y="214313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34820" name="Text Box 96"/>
          <p:cNvSpPr txBox="1">
            <a:spLocks noChangeArrowheads="1"/>
          </p:cNvSpPr>
          <p:nvPr/>
        </p:nvSpPr>
        <p:spPr bwMode="auto">
          <a:xfrm>
            <a:off x="3184525" y="17938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34821" name="Rectangle 97"/>
          <p:cNvSpPr>
            <a:spLocks noChangeArrowheads="1"/>
          </p:cNvSpPr>
          <p:nvPr/>
        </p:nvSpPr>
        <p:spPr bwMode="auto">
          <a:xfrm>
            <a:off x="38100" y="10633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MAST CELL NUMBERS INCREASE IN THE DERMIS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DURING TUMOR PROGRESSION</a:t>
            </a: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16435" y="959996"/>
            <a:ext cx="7959002" cy="5388715"/>
            <a:chOff x="350624" y="896195"/>
            <a:chExt cx="8377897" cy="567233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-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0624" y="905063"/>
              <a:ext cx="5929052" cy="566346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02"/>
            <a:stretch/>
          </p:blipFill>
          <p:spPr>
            <a:xfrm>
              <a:off x="6639023" y="896195"/>
              <a:ext cx="2089498" cy="5662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cxnSp>
        <p:nvCxnSpPr>
          <p:cNvPr id="9" name="Conector reto 8"/>
          <p:cNvCxnSpPr/>
          <p:nvPr/>
        </p:nvCxnSpPr>
        <p:spPr>
          <a:xfrm flipV="1">
            <a:off x="3368675" y="2949581"/>
            <a:ext cx="542098" cy="2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3910773" y="2949581"/>
            <a:ext cx="0" cy="7565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78726" y="6451562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b="1" dirty="0">
                <a:solidFill>
                  <a:srgbClr val="FFFF00"/>
                </a:solidFill>
              </a:rPr>
              <a:t>de Souza, Jr</a:t>
            </a:r>
            <a:r>
              <a:rPr lang="pt-BR" sz="1200" b="1" dirty="0" smtClean="0">
                <a:solidFill>
                  <a:srgbClr val="FFFF00"/>
                </a:solidFill>
              </a:rPr>
              <a:t>., et. al, </a:t>
            </a:r>
            <a:r>
              <a:rPr lang="pt-BR" sz="1200" b="1" dirty="0" err="1">
                <a:solidFill>
                  <a:srgbClr val="FFFF00"/>
                </a:solidFill>
              </a:rPr>
              <a:t>PLoS</a:t>
            </a:r>
            <a:r>
              <a:rPr lang="pt-BR" sz="1200" b="1" dirty="0">
                <a:solidFill>
                  <a:srgbClr val="FFFF00"/>
                </a:solidFill>
              </a:rPr>
              <a:t> </a:t>
            </a:r>
            <a:r>
              <a:rPr lang="pt-BR" sz="1200" b="1" dirty="0" err="1">
                <a:solidFill>
                  <a:srgbClr val="FFFF00"/>
                </a:solidFill>
              </a:rPr>
              <a:t>One</a:t>
            </a:r>
            <a:r>
              <a:rPr lang="pt-BR" sz="1200" b="1" dirty="0">
                <a:solidFill>
                  <a:srgbClr val="FFFF00"/>
                </a:solidFill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/>
          <p:cNvSpPr txBox="1">
            <a:spLocks noChangeArrowheads="1"/>
          </p:cNvSpPr>
          <p:nvPr/>
        </p:nvSpPr>
        <p:spPr bwMode="auto">
          <a:xfrm>
            <a:off x="1025904" y="260218"/>
            <a:ext cx="7253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3600" b="1" dirty="0" smtClean="0">
                <a:solidFill>
                  <a:srgbClr val="FFFF00"/>
                </a:solidFill>
                <a:cs typeface="Tahoma" pitchFamily="34" charset="0"/>
              </a:rPr>
              <a:t>MAST</a:t>
            </a:r>
            <a:r>
              <a:rPr lang="pt-BR" b="1" dirty="0" smtClean="0">
                <a:solidFill>
                  <a:srgbClr val="FFFF00"/>
                </a:solidFill>
                <a:cs typeface="Tahoma" pitchFamily="34" charset="0"/>
              </a:rPr>
              <a:t> CELL SPECIFIC PROTEASES</a:t>
            </a:r>
            <a:endParaRPr lang="pt-BR" b="1" dirty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6387" name="Retângulo 1"/>
          <p:cNvSpPr>
            <a:spLocks noChangeArrowheads="1"/>
          </p:cNvSpPr>
          <p:nvPr/>
        </p:nvSpPr>
        <p:spPr bwMode="auto">
          <a:xfrm>
            <a:off x="244145" y="1111702"/>
            <a:ext cx="874886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dirty="0" err="1" smtClean="0">
                <a:solidFill>
                  <a:srgbClr val="FFFF00"/>
                </a:solidFill>
              </a:rPr>
              <a:t>Exclusively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rgbClr val="FFFF00"/>
                </a:solidFill>
              </a:rPr>
              <a:t>expressed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rgbClr val="FFFF00"/>
                </a:solidFill>
              </a:rPr>
              <a:t>by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rgbClr val="FFFF00"/>
                </a:solidFill>
              </a:rPr>
              <a:t>mast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cells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and</a:t>
            </a:r>
            <a:r>
              <a:rPr lang="pt-BR" sz="2400" b="1" dirty="0" smtClean="0">
                <a:solidFill>
                  <a:srgbClr val="FFFF00"/>
                </a:solidFill>
              </a:rPr>
              <a:t> include  </a:t>
            </a:r>
            <a:r>
              <a:rPr lang="pt-BR" sz="2400" b="1" dirty="0" err="1" smtClean="0">
                <a:solidFill>
                  <a:srgbClr val="FFFF00"/>
                </a:solidFill>
              </a:rPr>
              <a:t>chymases</a:t>
            </a:r>
            <a:r>
              <a:rPr lang="pt-BR" sz="2400" b="1" dirty="0">
                <a:solidFill>
                  <a:srgbClr val="FFFF00"/>
                </a:solidFill>
              </a:rPr>
              <a:t>, </a:t>
            </a:r>
            <a:r>
              <a:rPr lang="pt-BR" sz="2400" b="1" dirty="0" err="1">
                <a:solidFill>
                  <a:srgbClr val="FFFF00"/>
                </a:solidFill>
              </a:rPr>
              <a:t>t</a:t>
            </a:r>
            <a:r>
              <a:rPr lang="pt-BR" sz="2400" b="1" dirty="0" err="1" smtClean="0">
                <a:solidFill>
                  <a:srgbClr val="FFFF00"/>
                </a:solidFill>
              </a:rPr>
              <a:t>ryptases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rgbClr val="FFFF00"/>
                </a:solidFill>
              </a:rPr>
              <a:t>and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rgbClr val="FFFF00"/>
                </a:solidFill>
              </a:rPr>
              <a:t>c</a:t>
            </a:r>
            <a:r>
              <a:rPr lang="pt-BR" sz="2400" b="1" dirty="0" err="1" smtClean="0">
                <a:solidFill>
                  <a:srgbClr val="FFFF00"/>
                </a:solidFill>
              </a:rPr>
              <a:t>arboxypeptidase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A 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dirty="0" err="1" smtClean="0">
                <a:solidFill>
                  <a:srgbClr val="FFFF00"/>
                </a:solidFill>
              </a:rPr>
              <a:t>These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proteases </a:t>
            </a:r>
            <a:r>
              <a:rPr lang="pt-BR" sz="2400" b="1" dirty="0" err="1">
                <a:solidFill>
                  <a:srgbClr val="FFFF00"/>
                </a:solidFill>
              </a:rPr>
              <a:t>constitute</a:t>
            </a:r>
            <a:r>
              <a:rPr lang="pt-BR" sz="2400" b="1" dirty="0">
                <a:solidFill>
                  <a:srgbClr val="FFFF00"/>
                </a:solidFill>
              </a:rPr>
              <a:t> ~25% </a:t>
            </a:r>
            <a:r>
              <a:rPr lang="pt-BR" sz="2400" b="1" dirty="0" err="1">
                <a:solidFill>
                  <a:srgbClr val="FFFF00"/>
                </a:solidFill>
              </a:rPr>
              <a:t>of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rgbClr val="FFFF00"/>
                </a:solidFill>
              </a:rPr>
              <a:t>the</a:t>
            </a:r>
            <a:r>
              <a:rPr lang="pt-BR" sz="2400" b="1" dirty="0">
                <a:solidFill>
                  <a:srgbClr val="FFFF00"/>
                </a:solidFill>
              </a:rPr>
              <a:t> granule </a:t>
            </a:r>
            <a:r>
              <a:rPr lang="pt-BR" sz="2400" b="1" dirty="0" err="1" smtClean="0">
                <a:solidFill>
                  <a:srgbClr val="FFFF00"/>
                </a:solidFill>
              </a:rPr>
              <a:t>content</a:t>
            </a:r>
            <a:endParaRPr lang="pt-BR" sz="2400" b="1" dirty="0">
              <a:solidFill>
                <a:srgbClr val="FFFF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dirty="0" err="1" smtClean="0">
                <a:solidFill>
                  <a:srgbClr val="FFFF00"/>
                </a:solidFill>
              </a:rPr>
              <a:t>Stored</a:t>
            </a:r>
            <a:r>
              <a:rPr lang="pt-BR" sz="2400" b="1" dirty="0" smtClean="0">
                <a:solidFill>
                  <a:srgbClr val="FFFF00"/>
                </a:solidFill>
              </a:rPr>
              <a:t> as </a:t>
            </a:r>
            <a:r>
              <a:rPr lang="pt-BR" sz="2400" b="1" dirty="0" err="1" smtClean="0">
                <a:solidFill>
                  <a:srgbClr val="FFFF00"/>
                </a:solidFill>
              </a:rPr>
              <a:t>active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enzymes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Implicated </a:t>
            </a:r>
            <a:r>
              <a:rPr lang="en-US" sz="2400" b="1" dirty="0">
                <a:solidFill>
                  <a:srgbClr val="FFFF00"/>
                </a:solidFill>
              </a:rPr>
              <a:t>in several </a:t>
            </a:r>
            <a:r>
              <a:rPr lang="en-US" sz="2400" b="1" dirty="0" smtClean="0">
                <a:solidFill>
                  <a:srgbClr val="FFFF00"/>
                </a:solidFill>
              </a:rPr>
              <a:t>pathological conditions:</a:t>
            </a:r>
          </a:p>
          <a:p>
            <a:pPr marL="698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err="1" smtClean="0">
                <a:solidFill>
                  <a:srgbClr val="FFFF00"/>
                </a:solidFill>
              </a:rPr>
              <a:t>Arthritis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698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err="1" smtClean="0">
                <a:solidFill>
                  <a:srgbClr val="FFFF00"/>
                </a:solidFill>
              </a:rPr>
              <a:t>Allergic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airway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inflammation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698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err="1" smtClean="0">
                <a:solidFill>
                  <a:srgbClr val="FFFF00"/>
                </a:solidFill>
              </a:rPr>
              <a:t>Glomerulonephritis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698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err="1" smtClean="0">
                <a:solidFill>
                  <a:srgbClr val="FFFF00"/>
                </a:solidFill>
              </a:rPr>
              <a:t>Aortic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aneurism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</a:p>
          <a:p>
            <a:pPr marL="698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FF00"/>
                </a:solidFill>
              </a:rPr>
              <a:t>Tumor </a:t>
            </a:r>
            <a:r>
              <a:rPr lang="pt-BR" sz="2400" b="1" dirty="0" err="1" smtClean="0">
                <a:solidFill>
                  <a:srgbClr val="00FF00"/>
                </a:solidFill>
              </a:rPr>
              <a:t>angiogenesis</a:t>
            </a:r>
            <a:endParaRPr lang="pt-BR" sz="2400" b="1" dirty="0">
              <a:solidFill>
                <a:srgbClr val="00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58183" y="6065591"/>
            <a:ext cx="360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 smtClean="0">
                <a:solidFill>
                  <a:srgbClr val="FFFF00"/>
                </a:solidFill>
              </a:rPr>
              <a:t>Caughey</a:t>
            </a:r>
            <a:r>
              <a:rPr lang="pt-BR" sz="1200" b="1" dirty="0" smtClean="0">
                <a:solidFill>
                  <a:srgbClr val="FFFF00"/>
                </a:solidFill>
              </a:rPr>
              <a:t>, </a:t>
            </a:r>
            <a:r>
              <a:rPr lang="pt-BR" sz="1200" b="1" dirty="0" err="1">
                <a:solidFill>
                  <a:srgbClr val="FFFF00"/>
                </a:solidFill>
              </a:rPr>
              <a:t>Immunol</a:t>
            </a:r>
            <a:r>
              <a:rPr lang="pt-BR" sz="1200" b="1" dirty="0">
                <a:solidFill>
                  <a:srgbClr val="FFFF00"/>
                </a:solidFill>
              </a:rPr>
              <a:t>. </a:t>
            </a:r>
            <a:r>
              <a:rPr lang="pt-BR" sz="1200" b="1" dirty="0" err="1">
                <a:solidFill>
                  <a:srgbClr val="FFFF00"/>
                </a:solidFill>
              </a:rPr>
              <a:t>Reviews</a:t>
            </a:r>
            <a:r>
              <a:rPr lang="pt-BR" sz="1200" b="1" dirty="0">
                <a:solidFill>
                  <a:srgbClr val="FFFF00"/>
                </a:solidFill>
              </a:rPr>
              <a:t>, 2007</a:t>
            </a:r>
          </a:p>
          <a:p>
            <a:r>
              <a:rPr lang="pt-BR" sz="1200" b="1" dirty="0" err="1" smtClean="0">
                <a:solidFill>
                  <a:srgbClr val="FFFF00"/>
                </a:solidFill>
              </a:rPr>
              <a:t>Pejiler</a:t>
            </a:r>
            <a:r>
              <a:rPr lang="pt-BR" sz="1200" b="1" dirty="0" smtClean="0">
                <a:solidFill>
                  <a:srgbClr val="FFFF00"/>
                </a:solidFill>
              </a:rPr>
              <a:t> et al., </a:t>
            </a:r>
            <a:r>
              <a:rPr lang="pt-BR" sz="1200" b="1" dirty="0" err="1" smtClean="0">
                <a:solidFill>
                  <a:srgbClr val="FFFF00"/>
                </a:solidFill>
              </a:rPr>
              <a:t>Blood</a:t>
            </a:r>
            <a:r>
              <a:rPr lang="pt-BR" sz="1200" b="1" dirty="0" smtClean="0">
                <a:solidFill>
                  <a:srgbClr val="FFFF00"/>
                </a:solidFill>
              </a:rPr>
              <a:t> 2010</a:t>
            </a:r>
          </a:p>
          <a:p>
            <a:r>
              <a:rPr lang="pt-BR" sz="1200" b="1" dirty="0" smtClean="0">
                <a:solidFill>
                  <a:srgbClr val="FFFF00"/>
                </a:solidFill>
              </a:rPr>
              <a:t>da </a:t>
            </a:r>
            <a:r>
              <a:rPr lang="pt-BR" sz="1200" b="1" dirty="0">
                <a:solidFill>
                  <a:srgbClr val="FFFF00"/>
                </a:solidFill>
              </a:rPr>
              <a:t>Silva et al., </a:t>
            </a:r>
            <a:r>
              <a:rPr lang="pt-BR" sz="1200" b="1" dirty="0" err="1">
                <a:solidFill>
                  <a:srgbClr val="FFFF00"/>
                </a:solidFill>
              </a:rPr>
              <a:t>J.Histochem</a:t>
            </a:r>
            <a:r>
              <a:rPr lang="pt-BR" sz="1200" b="1" dirty="0">
                <a:solidFill>
                  <a:srgbClr val="FFFF00"/>
                </a:solidFill>
              </a:rPr>
              <a:t>. </a:t>
            </a:r>
            <a:r>
              <a:rPr lang="pt-BR" sz="1200" b="1" dirty="0" err="1">
                <a:solidFill>
                  <a:srgbClr val="FFFF00"/>
                </a:solidFill>
              </a:rPr>
              <a:t>Cytochem</a:t>
            </a:r>
            <a:r>
              <a:rPr lang="pt-BR" sz="1200" b="1" dirty="0">
                <a:solidFill>
                  <a:srgbClr val="FFFF00"/>
                </a:solidFill>
              </a:rPr>
              <a:t>, 2014</a:t>
            </a:r>
          </a:p>
          <a:p>
            <a:endParaRPr lang="pt-BR" sz="1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9438455"/>
              </p:ext>
            </p:extLst>
          </p:nvPr>
        </p:nvGraphicFramePr>
        <p:xfrm>
          <a:off x="54864" y="2340610"/>
          <a:ext cx="9018256" cy="2853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4450"/>
                <a:gridCol w="1049153"/>
                <a:gridCol w="1905802"/>
                <a:gridCol w="1713297"/>
                <a:gridCol w="2075554"/>
              </a:tblGrid>
              <a:tr h="865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PROTEASE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CLASS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TYPE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ACTIVITY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err="1" smtClean="0"/>
                        <a:t>Chymase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~36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kDa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Serine protease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pt-BR" sz="1800" b="0" dirty="0" smtClean="0"/>
                        <a:t>mMCP-1, 2, 4 mMCP-5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Chymotrypsin-like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err="1" smtClean="0"/>
                        <a:t>Elastase</a:t>
                      </a:r>
                      <a:endParaRPr lang="en-US" b="0" dirty="0"/>
                    </a:p>
                  </a:txBody>
                  <a:tcPr/>
                </a:tc>
              </a:tr>
              <a:tr h="522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err="1" smtClean="0"/>
                        <a:t>Tryptase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~36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kDa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Serine protease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pt-BR" sz="1800" b="0" dirty="0" smtClean="0"/>
                        <a:t>mMCP-6, 7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Trypsin-like</a:t>
                      </a:r>
                      <a:endParaRPr lang="en-US" b="0" dirty="0"/>
                    </a:p>
                  </a:txBody>
                  <a:tcPr/>
                </a:tc>
              </a:tr>
              <a:tr h="453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err="1" smtClean="0"/>
                        <a:t>Carboxypeptidase</a:t>
                      </a:r>
                      <a:r>
                        <a:rPr lang="en-US" b="0" dirty="0" smtClean="0"/>
                        <a:t> 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~50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kDa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err="1" smtClean="0"/>
                        <a:t>Metalloprotease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err="1" smtClean="0"/>
                        <a:t>mMCP</a:t>
                      </a:r>
                      <a:r>
                        <a:rPr lang="en-US" b="0" dirty="0" smtClean="0"/>
                        <a:t>-CPA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/>
                        <a:t>Carboxypeptidase</a:t>
                      </a:r>
                      <a:endParaRPr lang="en-US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70" y="601421"/>
            <a:ext cx="898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MOUSE MAST CELL SPECIFIC PROTEASES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572204" y="6452366"/>
            <a:ext cx="25747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100" b="1" dirty="0" err="1">
                <a:solidFill>
                  <a:srgbClr val="FFFF00"/>
                </a:solidFill>
              </a:rPr>
              <a:t>Pejiler</a:t>
            </a:r>
            <a:r>
              <a:rPr lang="pt-BR" sz="1100" b="1" dirty="0">
                <a:solidFill>
                  <a:srgbClr val="FFFF00"/>
                </a:solidFill>
              </a:rPr>
              <a:t> et al., </a:t>
            </a:r>
            <a:r>
              <a:rPr lang="pt-BR" sz="1100" b="1" dirty="0" smtClean="0">
                <a:solidFill>
                  <a:srgbClr val="FFFF00"/>
                </a:solidFill>
              </a:rPr>
              <a:t>Adv. </a:t>
            </a:r>
            <a:r>
              <a:rPr lang="pt-BR" sz="1100" b="1" dirty="0" err="1" smtClean="0">
                <a:solidFill>
                  <a:srgbClr val="FFFF00"/>
                </a:solidFill>
              </a:rPr>
              <a:t>Immunol</a:t>
            </a:r>
            <a:r>
              <a:rPr lang="pt-BR" sz="1100" b="1" dirty="0" smtClean="0">
                <a:solidFill>
                  <a:srgbClr val="FFFF00"/>
                </a:solidFill>
              </a:rPr>
              <a:t>. 2007</a:t>
            </a:r>
            <a:endParaRPr lang="pt-BR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12347</TotalTime>
  <Words>971</Words>
  <Application>Microsoft Office PowerPoint</Application>
  <PresentationFormat>On-screen Show (4:3)</PresentationFormat>
  <Paragraphs>295</Paragraphs>
  <Slides>24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Design padrão</vt:lpstr>
      <vt:lpstr>1_Design padrão</vt:lpstr>
      <vt:lpstr>Corel PHOTO-PAINT 7.0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LECTINA KM+ INDUZ A DESGRANULAÇÃO DE MASTÓCITOS PERITONEAIS E PROMOVE O RECRUTAMENTO DE MASTÓCITOS DA MEDULA ÓSSEA PARA A CAVIDADE PERITONEAL</dc:title>
  <dc:creator>User</dc:creator>
  <cp:lastModifiedBy>Nivedita-Pc</cp:lastModifiedBy>
  <cp:revision>1133</cp:revision>
  <cp:lastPrinted>2014-09-16T15:28:28Z</cp:lastPrinted>
  <dcterms:created xsi:type="dcterms:W3CDTF">2006-09-18T12:20:53Z</dcterms:created>
  <dcterms:modified xsi:type="dcterms:W3CDTF">2014-09-28T14:53:36Z</dcterms:modified>
</cp:coreProperties>
</file>