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1"/>
  </p:sldMasterIdLst>
  <p:notesMasterIdLst>
    <p:notesMasterId r:id="rId33"/>
  </p:notesMasterIdLst>
  <p:sldIdLst>
    <p:sldId id="556" r:id="rId2"/>
    <p:sldId id="557" r:id="rId3"/>
    <p:sldId id="257" r:id="rId4"/>
    <p:sldId id="507" r:id="rId5"/>
    <p:sldId id="523" r:id="rId6"/>
    <p:sldId id="521" r:id="rId7"/>
    <p:sldId id="524" r:id="rId8"/>
    <p:sldId id="553" r:id="rId9"/>
    <p:sldId id="415" r:id="rId10"/>
    <p:sldId id="543" r:id="rId11"/>
    <p:sldId id="540" r:id="rId12"/>
    <p:sldId id="555" r:id="rId13"/>
    <p:sldId id="528" r:id="rId14"/>
    <p:sldId id="481" r:id="rId15"/>
    <p:sldId id="554" r:id="rId16"/>
    <p:sldId id="537" r:id="rId17"/>
    <p:sldId id="548" r:id="rId18"/>
    <p:sldId id="444" r:id="rId19"/>
    <p:sldId id="413" r:id="rId20"/>
    <p:sldId id="271" r:id="rId21"/>
    <p:sldId id="365" r:id="rId22"/>
    <p:sldId id="526" r:id="rId23"/>
    <p:sldId id="551" r:id="rId24"/>
    <p:sldId id="473" r:id="rId25"/>
    <p:sldId id="547" r:id="rId26"/>
    <p:sldId id="487" r:id="rId27"/>
    <p:sldId id="486" r:id="rId28"/>
    <p:sldId id="519" r:id="rId29"/>
    <p:sldId id="460" r:id="rId30"/>
    <p:sldId id="549" r:id="rId31"/>
    <p:sldId id="55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58B5B"/>
    <a:srgbClr val="B552BC"/>
    <a:srgbClr val="79D7DF"/>
    <a:srgbClr val="0000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8" autoAdjust="0"/>
    <p:restoredTop sz="56343" autoAdjust="0"/>
  </p:normalViewPr>
  <p:slideViewPr>
    <p:cSldViewPr snapToGrid="0" snapToObjects="1">
      <p:cViewPr>
        <p:scale>
          <a:sx n="100" d="100"/>
          <a:sy n="100" d="100"/>
        </p:scale>
        <p:origin x="-282" y="161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73" d="100"/>
          <a:sy n="73" d="100"/>
        </p:scale>
        <p:origin x="-293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0D13AF-F9B4-FB4D-BCCC-3273DDEB333E}" type="doc">
      <dgm:prSet loTypeId="urn:microsoft.com/office/officeart/2005/8/layout/funnel1" loCatId="relationship" qsTypeId="urn:microsoft.com/office/officeart/2005/8/quickstyle/3D1" qsCatId="3D" csTypeId="urn:microsoft.com/office/officeart/2005/8/colors/accent1_2" csCatId="accent1" phldr="1"/>
      <dgm:spPr/>
      <dgm:t>
        <a:bodyPr/>
        <a:lstStyle/>
        <a:p>
          <a:endParaRPr lang="en-US"/>
        </a:p>
      </dgm:t>
    </dgm:pt>
    <dgm:pt modelId="{92A60B8E-6B9D-D94B-B9EB-3513FD4E4751}">
      <dgm:prSet phldrT="[Text]"/>
      <dgm:spPr/>
      <dgm:t>
        <a:bodyPr/>
        <a:lstStyle/>
        <a:p>
          <a:r>
            <a:rPr lang="en-US" dirty="0" smtClean="0">
              <a:solidFill>
                <a:srgbClr val="FFFFFF"/>
              </a:solidFill>
            </a:rPr>
            <a:t>.</a:t>
          </a:r>
          <a:endParaRPr lang="en-US" dirty="0">
            <a:solidFill>
              <a:srgbClr val="FFFFFF"/>
            </a:solidFill>
          </a:endParaRPr>
        </a:p>
      </dgm:t>
    </dgm:pt>
    <dgm:pt modelId="{BC803F25-E768-2849-85A7-7EDD0AEA1BD2}" type="parTrans" cxnId="{8CB9C096-A28D-B149-B2B9-023DAC1DD964}">
      <dgm:prSet/>
      <dgm:spPr/>
      <dgm:t>
        <a:bodyPr/>
        <a:lstStyle/>
        <a:p>
          <a:endParaRPr lang="en-US"/>
        </a:p>
      </dgm:t>
    </dgm:pt>
    <dgm:pt modelId="{B0994A8F-9567-6F40-942A-A3104D61F00D}" type="sibTrans" cxnId="{8CB9C096-A28D-B149-B2B9-023DAC1DD964}">
      <dgm:prSet/>
      <dgm:spPr/>
      <dgm:t>
        <a:bodyPr/>
        <a:lstStyle/>
        <a:p>
          <a:endParaRPr lang="en-US"/>
        </a:p>
      </dgm:t>
    </dgm:pt>
    <dgm:pt modelId="{AF513180-DB34-FF4F-9935-9ACA5C6BCBFD}" type="pres">
      <dgm:prSet presAssocID="{F90D13AF-F9B4-FB4D-BCCC-3273DDEB333E}" presName="Name0" presStyleCnt="0">
        <dgm:presLayoutVars>
          <dgm:chMax val="4"/>
          <dgm:resizeHandles val="exact"/>
        </dgm:presLayoutVars>
      </dgm:prSet>
      <dgm:spPr/>
      <dgm:t>
        <a:bodyPr/>
        <a:lstStyle/>
        <a:p>
          <a:endParaRPr lang="en-US"/>
        </a:p>
      </dgm:t>
    </dgm:pt>
    <dgm:pt modelId="{2CA24E73-B958-A34F-AEBA-47B782861E62}" type="pres">
      <dgm:prSet presAssocID="{F90D13AF-F9B4-FB4D-BCCC-3273DDEB333E}" presName="ellipse" presStyleLbl="trBgShp" presStyleIdx="0" presStyleCnt="1" custAng="15995937" custScaleX="86178" custScaleY="17974" custLinFactNeighborX="-20145" custLinFactNeighborY="83991"/>
      <dgm:spPr>
        <a:noFill/>
      </dgm:spPr>
      <dgm:t>
        <a:bodyPr/>
        <a:lstStyle/>
        <a:p>
          <a:endParaRPr lang="en-US"/>
        </a:p>
      </dgm:t>
    </dgm:pt>
    <dgm:pt modelId="{B2D8B327-31CF-F14E-8731-B19013818D84}" type="pres">
      <dgm:prSet presAssocID="{F90D13AF-F9B4-FB4D-BCCC-3273DDEB333E}" presName="arrow1" presStyleLbl="fgShp" presStyleIdx="0" presStyleCnt="1" custAng="16200000" custLinFactX="200000" custLinFactY="101875" custLinFactNeighborX="294890" custLinFactNeighborY="200000"/>
      <dgm:spPr/>
      <dgm:t>
        <a:bodyPr/>
        <a:lstStyle/>
        <a:p>
          <a:endParaRPr lang="en-US"/>
        </a:p>
      </dgm:t>
    </dgm:pt>
    <dgm:pt modelId="{94FC89E2-021C-ED4A-AEF0-BC07111D33EF}" type="pres">
      <dgm:prSet presAssocID="{F90D13AF-F9B4-FB4D-BCCC-3273DDEB333E}" presName="rectangle" presStyleLbl="revTx" presStyleIdx="0" presStyleCnt="1" custAng="16200000">
        <dgm:presLayoutVars>
          <dgm:bulletEnabled val="1"/>
        </dgm:presLayoutVars>
      </dgm:prSet>
      <dgm:spPr/>
      <dgm:t>
        <a:bodyPr/>
        <a:lstStyle/>
        <a:p>
          <a:endParaRPr lang="en-US"/>
        </a:p>
      </dgm:t>
    </dgm:pt>
    <dgm:pt modelId="{C524B5FA-F0A8-6B43-BFD0-0C66762B68F3}" type="pres">
      <dgm:prSet presAssocID="{F90D13AF-F9B4-FB4D-BCCC-3273DDEB333E}" presName="funnel" presStyleLbl="trAlignAcc1" presStyleIdx="0" presStyleCnt="1" custAng="5400000" custScaleX="113168" custScaleY="78910" custLinFactNeighborX="-49340" custLinFactNeighborY="4581"/>
      <dgm:spPr>
        <a:solidFill>
          <a:schemeClr val="accent4">
            <a:lumMod val="60000"/>
            <a:lumOff val="40000"/>
          </a:schemeClr>
        </a:solidFill>
      </dgm:spPr>
      <dgm:t>
        <a:bodyPr/>
        <a:lstStyle/>
        <a:p>
          <a:endParaRPr lang="en-US"/>
        </a:p>
      </dgm:t>
    </dgm:pt>
  </dgm:ptLst>
  <dgm:cxnLst>
    <dgm:cxn modelId="{8CB9C096-A28D-B149-B2B9-023DAC1DD964}" srcId="{F90D13AF-F9B4-FB4D-BCCC-3273DDEB333E}" destId="{92A60B8E-6B9D-D94B-B9EB-3513FD4E4751}" srcOrd="0" destOrd="0" parTransId="{BC803F25-E768-2849-85A7-7EDD0AEA1BD2}" sibTransId="{B0994A8F-9567-6F40-942A-A3104D61F00D}"/>
    <dgm:cxn modelId="{602CAEA5-0CDE-604A-9C07-6137BF54FCA5}" type="presOf" srcId="{92A60B8E-6B9D-D94B-B9EB-3513FD4E4751}" destId="{94FC89E2-021C-ED4A-AEF0-BC07111D33EF}" srcOrd="0" destOrd="0" presId="urn:microsoft.com/office/officeart/2005/8/layout/funnel1"/>
    <dgm:cxn modelId="{B82BCAC1-E5FA-9E49-9375-41385031613B}" type="presOf" srcId="{F90D13AF-F9B4-FB4D-BCCC-3273DDEB333E}" destId="{AF513180-DB34-FF4F-9935-9ACA5C6BCBFD}" srcOrd="0" destOrd="0" presId="urn:microsoft.com/office/officeart/2005/8/layout/funnel1"/>
    <dgm:cxn modelId="{5027CA1A-47FB-6545-81B2-0397D7D976A3}" type="presParOf" srcId="{AF513180-DB34-FF4F-9935-9ACA5C6BCBFD}" destId="{2CA24E73-B958-A34F-AEBA-47B782861E62}" srcOrd="0" destOrd="0" presId="urn:microsoft.com/office/officeart/2005/8/layout/funnel1"/>
    <dgm:cxn modelId="{7B9EDAC0-19AE-954A-9B5C-11BD90F0E039}" type="presParOf" srcId="{AF513180-DB34-FF4F-9935-9ACA5C6BCBFD}" destId="{B2D8B327-31CF-F14E-8731-B19013818D84}" srcOrd="1" destOrd="0" presId="urn:microsoft.com/office/officeart/2005/8/layout/funnel1"/>
    <dgm:cxn modelId="{CB1CFF54-5B10-0647-BA45-1D6DD72B9A74}" type="presParOf" srcId="{AF513180-DB34-FF4F-9935-9ACA5C6BCBFD}" destId="{94FC89E2-021C-ED4A-AEF0-BC07111D33EF}" srcOrd="2" destOrd="0" presId="urn:microsoft.com/office/officeart/2005/8/layout/funnel1"/>
    <dgm:cxn modelId="{E06F7025-6C6F-434B-8512-9C872EEC64E5}" type="presParOf" srcId="{AF513180-DB34-FF4F-9935-9ACA5C6BCBFD}" destId="{C524B5FA-F0A8-6B43-BFD0-0C66762B68F3}" srcOrd="3"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864B0F-B67E-6A49-B9AE-873349ACCCA2}"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93E9B7BE-DC8F-CA48-8006-F60D1CBAC5FD}">
      <dgm:prSet phldrT="[Text]" custT="1"/>
      <dgm:spPr/>
      <dgm:t>
        <a:bodyPr/>
        <a:lstStyle/>
        <a:p>
          <a:pPr>
            <a:lnSpc>
              <a:spcPct val="100000"/>
            </a:lnSpc>
            <a:spcBef>
              <a:spcPts val="0"/>
            </a:spcBef>
            <a:spcAft>
              <a:spcPts val="0"/>
            </a:spcAft>
          </a:pPr>
          <a:endParaRPr lang="en-US" sz="1600" dirty="0"/>
        </a:p>
      </dgm:t>
    </dgm:pt>
    <dgm:pt modelId="{E856B9B3-D147-504C-8077-9A9A69D66AEF}" type="parTrans" cxnId="{6A92510B-39F7-924A-B932-F1458A7099C8}">
      <dgm:prSet/>
      <dgm:spPr/>
      <dgm:t>
        <a:bodyPr/>
        <a:lstStyle/>
        <a:p>
          <a:pPr>
            <a:lnSpc>
              <a:spcPct val="100000"/>
            </a:lnSpc>
            <a:spcBef>
              <a:spcPts val="0"/>
            </a:spcBef>
            <a:spcAft>
              <a:spcPts val="0"/>
            </a:spcAft>
          </a:pPr>
          <a:endParaRPr lang="en-US" sz="2400"/>
        </a:p>
      </dgm:t>
    </dgm:pt>
    <dgm:pt modelId="{18EBE272-C968-0448-94D8-333386DE5D14}" type="sibTrans" cxnId="{6A92510B-39F7-924A-B932-F1458A7099C8}">
      <dgm:prSet/>
      <dgm:spPr/>
      <dgm:t>
        <a:bodyPr/>
        <a:lstStyle/>
        <a:p>
          <a:pPr>
            <a:lnSpc>
              <a:spcPct val="100000"/>
            </a:lnSpc>
            <a:spcBef>
              <a:spcPts val="0"/>
            </a:spcBef>
            <a:spcAft>
              <a:spcPts val="0"/>
            </a:spcAft>
          </a:pPr>
          <a:endParaRPr lang="en-US" sz="2400"/>
        </a:p>
      </dgm:t>
    </dgm:pt>
    <dgm:pt modelId="{0CB4B1CD-B7CE-754B-9435-7789350C9EC2}">
      <dgm:prSet phldrT="[Text]" custT="1"/>
      <dgm:spPr/>
      <dgm:t>
        <a:bodyPr/>
        <a:lstStyle/>
        <a:p>
          <a:pPr>
            <a:lnSpc>
              <a:spcPct val="100000"/>
            </a:lnSpc>
            <a:spcBef>
              <a:spcPts val="0"/>
            </a:spcBef>
            <a:spcAft>
              <a:spcPts val="0"/>
            </a:spcAft>
          </a:pPr>
          <a:r>
            <a:rPr lang="en-US" sz="1600" dirty="0" smtClean="0">
              <a:solidFill>
                <a:srgbClr val="000000"/>
              </a:solidFill>
            </a:rPr>
            <a:t> </a:t>
          </a:r>
          <a:r>
            <a:rPr lang="en-US" sz="1600" dirty="0" smtClean="0">
              <a:solidFill>
                <a:srgbClr val="000000"/>
              </a:solidFill>
              <a:latin typeface="Verdana" charset="0"/>
            </a:rPr>
            <a:t>206 </a:t>
          </a:r>
          <a:r>
            <a:rPr lang="en-US" sz="1600" dirty="0" err="1" smtClean="0">
              <a:solidFill>
                <a:srgbClr val="000000"/>
              </a:solidFill>
              <a:latin typeface="Verdana" charset="0"/>
            </a:rPr>
            <a:t>mols</a:t>
          </a:r>
          <a:r>
            <a:rPr lang="en-US" sz="1600" dirty="0" smtClean="0">
              <a:solidFill>
                <a:srgbClr val="000000"/>
              </a:solidFill>
              <a:latin typeface="Verdana" charset="0"/>
            </a:rPr>
            <a:t> </a:t>
          </a:r>
          <a:r>
            <a:rPr lang="en-US" sz="1600" i="1" dirty="0" smtClean="0">
              <a:solidFill>
                <a:srgbClr val="000000"/>
              </a:solidFill>
              <a:latin typeface="Verdana" charset="0"/>
            </a:rPr>
            <a:t>in vitro </a:t>
          </a:r>
        </a:p>
        <a:p>
          <a:pPr>
            <a:lnSpc>
              <a:spcPct val="100000"/>
            </a:lnSpc>
            <a:spcBef>
              <a:spcPts val="0"/>
            </a:spcBef>
            <a:spcAft>
              <a:spcPts val="0"/>
            </a:spcAft>
          </a:pPr>
          <a:r>
            <a:rPr lang="en-US" sz="1600" dirty="0" smtClean="0">
              <a:solidFill>
                <a:srgbClr val="000000"/>
              </a:solidFill>
              <a:latin typeface="Verdana" charset="0"/>
            </a:rPr>
            <a:t> displacement of</a:t>
          </a:r>
        </a:p>
        <a:p>
          <a:pPr>
            <a:lnSpc>
              <a:spcPct val="100000"/>
            </a:lnSpc>
            <a:spcBef>
              <a:spcPts val="0"/>
            </a:spcBef>
            <a:spcAft>
              <a:spcPts val="0"/>
            </a:spcAft>
          </a:pPr>
          <a:r>
            <a:rPr lang="en-US" sz="1600" dirty="0" smtClean="0">
              <a:solidFill>
                <a:srgbClr val="000000"/>
              </a:solidFill>
              <a:latin typeface="Verdana" charset="0"/>
            </a:rPr>
            <a:t>VEGFR</a:t>
          </a:r>
          <a:endParaRPr lang="en-US" sz="1600" dirty="0">
            <a:solidFill>
              <a:srgbClr val="000000"/>
            </a:solidFill>
          </a:endParaRPr>
        </a:p>
      </dgm:t>
    </dgm:pt>
    <dgm:pt modelId="{81C04F90-0B8D-0F49-8857-160C2E58C9CB}" type="parTrans" cxnId="{FDFAF8B8-DDC4-AF4F-B388-103CFFEA94A5}">
      <dgm:prSet/>
      <dgm:spPr>
        <a:ln>
          <a:tailEnd type="triangle"/>
        </a:ln>
      </dgm:spPr>
      <dgm:t>
        <a:bodyPr/>
        <a:lstStyle/>
        <a:p>
          <a:pPr>
            <a:lnSpc>
              <a:spcPct val="100000"/>
            </a:lnSpc>
            <a:spcBef>
              <a:spcPts val="0"/>
            </a:spcBef>
            <a:spcAft>
              <a:spcPts val="0"/>
            </a:spcAft>
          </a:pPr>
          <a:endParaRPr lang="en-US" sz="2400"/>
        </a:p>
      </dgm:t>
    </dgm:pt>
    <dgm:pt modelId="{B30E2FE6-D7BB-C94A-894E-50FCCB236311}" type="sibTrans" cxnId="{FDFAF8B8-DDC4-AF4F-B388-103CFFEA94A5}">
      <dgm:prSet/>
      <dgm:spPr/>
      <dgm:t>
        <a:bodyPr/>
        <a:lstStyle/>
        <a:p>
          <a:pPr>
            <a:lnSpc>
              <a:spcPct val="100000"/>
            </a:lnSpc>
            <a:spcBef>
              <a:spcPts val="0"/>
            </a:spcBef>
            <a:spcAft>
              <a:spcPts val="0"/>
            </a:spcAft>
          </a:pPr>
          <a:endParaRPr lang="en-US" sz="2400"/>
        </a:p>
      </dgm:t>
    </dgm:pt>
    <dgm:pt modelId="{8CFF06C1-9023-C04B-A396-82BC909E315F}">
      <dgm:prSet custT="1"/>
      <dgm:spPr/>
      <dgm:t>
        <a:bodyPr/>
        <a:lstStyle/>
        <a:p>
          <a:pPr algn="ctr">
            <a:lnSpc>
              <a:spcPct val="100000"/>
            </a:lnSpc>
            <a:spcBef>
              <a:spcPts val="0"/>
            </a:spcBef>
            <a:spcAft>
              <a:spcPts val="0"/>
            </a:spcAft>
          </a:pPr>
          <a:r>
            <a:rPr lang="en-US" sz="1400" dirty="0" smtClean="0">
              <a:solidFill>
                <a:srgbClr val="000000"/>
              </a:solidFill>
              <a:latin typeface="Verdana" charset="0"/>
            </a:rPr>
            <a:t>20 actives IC50   &lt; 100 </a:t>
          </a:r>
          <a:r>
            <a:rPr lang="en-US" sz="1400" dirty="0" smtClean="0">
              <a:solidFill>
                <a:srgbClr val="000000"/>
              </a:solidFill>
              <a:latin typeface="Verdana" charset="0"/>
              <a:sym typeface="Symbol" charset="0"/>
            </a:rPr>
            <a:t></a:t>
          </a:r>
          <a:r>
            <a:rPr lang="en-US" sz="1400" dirty="0" smtClean="0">
              <a:solidFill>
                <a:srgbClr val="000000"/>
              </a:solidFill>
              <a:latin typeface="Verdana" charset="0"/>
            </a:rPr>
            <a:t>M  </a:t>
          </a:r>
        </a:p>
        <a:p>
          <a:pPr algn="ctr">
            <a:lnSpc>
              <a:spcPct val="100000"/>
            </a:lnSpc>
            <a:spcBef>
              <a:spcPts val="0"/>
            </a:spcBef>
            <a:spcAft>
              <a:spcPts val="0"/>
            </a:spcAft>
          </a:pPr>
          <a:r>
            <a:rPr lang="en-US" sz="1400" dirty="0" smtClean="0">
              <a:solidFill>
                <a:srgbClr val="000000"/>
              </a:solidFill>
              <a:latin typeface="Verdana" charset="0"/>
            </a:rPr>
            <a:t>10 actives IC50 ~10-20 </a:t>
          </a:r>
          <a:r>
            <a:rPr lang="en-US" sz="1400" dirty="0" smtClean="0">
              <a:solidFill>
                <a:srgbClr val="000000"/>
              </a:solidFill>
              <a:latin typeface="Verdana" charset="0"/>
              <a:sym typeface="Symbol" charset="0"/>
            </a:rPr>
            <a:t></a:t>
          </a:r>
          <a:r>
            <a:rPr lang="en-US" sz="1400" dirty="0" smtClean="0">
              <a:solidFill>
                <a:srgbClr val="000000"/>
              </a:solidFill>
              <a:latin typeface="Verdana" charset="0"/>
            </a:rPr>
            <a:t>M </a:t>
          </a:r>
          <a:endParaRPr lang="en-US" sz="1400" dirty="0">
            <a:solidFill>
              <a:srgbClr val="000000"/>
            </a:solidFill>
          </a:endParaRPr>
        </a:p>
      </dgm:t>
    </dgm:pt>
    <dgm:pt modelId="{D1B2600E-548B-7948-9BFA-EFBAE9DE96A4}" type="parTrans" cxnId="{2D311C1B-CFE0-6241-83A9-91CE3BFA6048}">
      <dgm:prSet/>
      <dgm:spPr/>
      <dgm:t>
        <a:bodyPr/>
        <a:lstStyle/>
        <a:p>
          <a:pPr>
            <a:lnSpc>
              <a:spcPct val="100000"/>
            </a:lnSpc>
            <a:spcBef>
              <a:spcPts val="0"/>
            </a:spcBef>
            <a:spcAft>
              <a:spcPts val="0"/>
            </a:spcAft>
          </a:pPr>
          <a:endParaRPr lang="en-US" sz="2400"/>
        </a:p>
      </dgm:t>
    </dgm:pt>
    <dgm:pt modelId="{5FEA0F89-1B3F-814C-AC69-E676DBAA5FF1}" type="sibTrans" cxnId="{2D311C1B-CFE0-6241-83A9-91CE3BFA6048}">
      <dgm:prSet/>
      <dgm:spPr/>
      <dgm:t>
        <a:bodyPr/>
        <a:lstStyle/>
        <a:p>
          <a:pPr>
            <a:lnSpc>
              <a:spcPct val="100000"/>
            </a:lnSpc>
            <a:spcBef>
              <a:spcPts val="0"/>
            </a:spcBef>
            <a:spcAft>
              <a:spcPts val="0"/>
            </a:spcAft>
          </a:pPr>
          <a:endParaRPr lang="en-US" sz="2400"/>
        </a:p>
      </dgm:t>
    </dgm:pt>
    <dgm:pt modelId="{984F967F-8B9F-C14E-8CDD-D549888FE732}">
      <dgm:prSet phldrT="[Text]" custT="1"/>
      <dgm:spPr/>
      <dgm:t>
        <a:bodyPr/>
        <a:lstStyle/>
        <a:p>
          <a:pPr algn="l">
            <a:lnSpc>
              <a:spcPct val="100000"/>
            </a:lnSpc>
            <a:spcBef>
              <a:spcPts val="0"/>
            </a:spcBef>
            <a:spcAft>
              <a:spcPts val="0"/>
            </a:spcAft>
          </a:pPr>
          <a:r>
            <a:rPr lang="en-US" sz="1600" b="0" dirty="0" smtClean="0">
              <a:solidFill>
                <a:schemeClr val="tx1"/>
              </a:solidFill>
              <a:latin typeface="Verdana" charset="0"/>
            </a:rPr>
            <a:t>  8,000 </a:t>
          </a:r>
          <a:r>
            <a:rPr lang="en-US" sz="1600" b="0" dirty="0" err="1" smtClean="0">
              <a:solidFill>
                <a:schemeClr val="tx1"/>
              </a:solidFill>
              <a:latin typeface="Verdana" charset="0"/>
            </a:rPr>
            <a:t>mols</a:t>
          </a:r>
          <a:r>
            <a:rPr lang="en-US" sz="1600" b="0" dirty="0" smtClean="0">
              <a:solidFill>
                <a:schemeClr val="tx1"/>
              </a:solidFill>
              <a:latin typeface="Verdana" charset="0"/>
            </a:rPr>
            <a:t> National  Chemical library CERMN</a:t>
          </a:r>
        </a:p>
        <a:p>
          <a:pPr algn="l">
            <a:lnSpc>
              <a:spcPct val="100000"/>
            </a:lnSpc>
            <a:spcBef>
              <a:spcPts val="0"/>
            </a:spcBef>
            <a:spcAft>
              <a:spcPts val="0"/>
            </a:spcAft>
          </a:pPr>
          <a:r>
            <a:rPr lang="en-US" sz="1600" b="0" dirty="0" smtClean="0">
              <a:solidFill>
                <a:schemeClr val="tx1"/>
              </a:solidFill>
              <a:latin typeface="Verdana" charset="0"/>
            </a:rPr>
            <a:t>                              docking </a:t>
          </a:r>
          <a:r>
            <a:rPr lang="en-US" sz="1600" b="0" dirty="0" err="1" smtClean="0">
              <a:solidFill>
                <a:schemeClr val="tx1"/>
              </a:solidFill>
              <a:latin typeface="Verdana" charset="0"/>
            </a:rPr>
            <a:t>Surflex</a:t>
          </a:r>
          <a:endParaRPr lang="en-US" sz="1600" b="0" dirty="0" smtClean="0">
            <a:solidFill>
              <a:schemeClr val="tx1"/>
            </a:solidFill>
            <a:latin typeface="Verdana" charset="0"/>
          </a:endParaRPr>
        </a:p>
      </dgm:t>
    </dgm:pt>
    <dgm:pt modelId="{E7D65179-B253-0741-AF62-4194842DF9FC}" type="sibTrans" cxnId="{C4DD33EB-17AB-234F-A045-207BE77071E4}">
      <dgm:prSet/>
      <dgm:spPr/>
      <dgm:t>
        <a:bodyPr/>
        <a:lstStyle/>
        <a:p>
          <a:pPr>
            <a:lnSpc>
              <a:spcPct val="100000"/>
            </a:lnSpc>
            <a:spcBef>
              <a:spcPts val="0"/>
            </a:spcBef>
            <a:spcAft>
              <a:spcPts val="0"/>
            </a:spcAft>
          </a:pPr>
          <a:endParaRPr lang="en-US" sz="2400"/>
        </a:p>
      </dgm:t>
    </dgm:pt>
    <dgm:pt modelId="{DD0832CF-43EB-3D49-BDD5-43415F42ED42}" type="parTrans" cxnId="{C4DD33EB-17AB-234F-A045-207BE77071E4}">
      <dgm:prSet/>
      <dgm:spPr/>
      <dgm:t>
        <a:bodyPr/>
        <a:lstStyle/>
        <a:p>
          <a:pPr>
            <a:lnSpc>
              <a:spcPct val="100000"/>
            </a:lnSpc>
            <a:spcBef>
              <a:spcPts val="0"/>
            </a:spcBef>
            <a:spcAft>
              <a:spcPts val="0"/>
            </a:spcAft>
          </a:pPr>
          <a:endParaRPr lang="en-US" sz="2400"/>
        </a:p>
      </dgm:t>
    </dgm:pt>
    <dgm:pt modelId="{E55930AD-5598-0445-B212-5FE997BB5B1B}">
      <dgm:prSet/>
      <dgm:spPr/>
      <dgm:t>
        <a:bodyPr/>
        <a:lstStyle/>
        <a:p>
          <a:endParaRPr lang="en-US" dirty="0"/>
        </a:p>
      </dgm:t>
    </dgm:pt>
    <dgm:pt modelId="{AB17A71A-DBB1-C44D-8AB0-600C064B458E}" type="parTrans" cxnId="{C0BBF5F6-8EF9-9449-B3A9-EF8F18FFE60F}">
      <dgm:prSet/>
      <dgm:spPr/>
      <dgm:t>
        <a:bodyPr/>
        <a:lstStyle/>
        <a:p>
          <a:endParaRPr lang="en-US"/>
        </a:p>
      </dgm:t>
    </dgm:pt>
    <dgm:pt modelId="{A24F3658-47E3-BF49-937E-1763C6E42687}" type="sibTrans" cxnId="{C0BBF5F6-8EF9-9449-B3A9-EF8F18FFE60F}">
      <dgm:prSet/>
      <dgm:spPr/>
      <dgm:t>
        <a:bodyPr/>
        <a:lstStyle/>
        <a:p>
          <a:endParaRPr lang="en-US"/>
        </a:p>
      </dgm:t>
    </dgm:pt>
    <dgm:pt modelId="{BE67D09A-07A4-B24C-8D79-B3273B450949}" type="pres">
      <dgm:prSet presAssocID="{42864B0F-B67E-6A49-B9AE-873349ACCCA2}" presName="hierChild1" presStyleCnt="0">
        <dgm:presLayoutVars>
          <dgm:chPref val="1"/>
          <dgm:dir/>
          <dgm:animOne val="branch"/>
          <dgm:animLvl val="lvl"/>
          <dgm:resizeHandles/>
        </dgm:presLayoutVars>
      </dgm:prSet>
      <dgm:spPr/>
      <dgm:t>
        <a:bodyPr/>
        <a:lstStyle/>
        <a:p>
          <a:endParaRPr lang="en-US"/>
        </a:p>
      </dgm:t>
    </dgm:pt>
    <dgm:pt modelId="{577BB47E-F0E7-AA4B-BD33-79B258C74031}" type="pres">
      <dgm:prSet presAssocID="{93E9B7BE-DC8F-CA48-8006-F60D1CBAC5FD}" presName="hierRoot1" presStyleCnt="0"/>
      <dgm:spPr/>
      <dgm:t>
        <a:bodyPr/>
        <a:lstStyle/>
        <a:p>
          <a:endParaRPr lang="en-US"/>
        </a:p>
      </dgm:t>
    </dgm:pt>
    <dgm:pt modelId="{09D0E38F-0E82-DA4D-8222-85B8E4DEB103}" type="pres">
      <dgm:prSet presAssocID="{93E9B7BE-DC8F-CA48-8006-F60D1CBAC5FD}" presName="composite" presStyleCnt="0"/>
      <dgm:spPr/>
      <dgm:t>
        <a:bodyPr/>
        <a:lstStyle/>
        <a:p>
          <a:endParaRPr lang="en-US"/>
        </a:p>
      </dgm:t>
    </dgm:pt>
    <dgm:pt modelId="{46AAEBA0-57AB-A140-8569-1222F0841313}" type="pres">
      <dgm:prSet presAssocID="{93E9B7BE-DC8F-CA48-8006-F60D1CBAC5FD}" presName="background" presStyleLbl="node0" presStyleIdx="0" presStyleCnt="1"/>
      <dgm:spPr/>
      <dgm:t>
        <a:bodyPr/>
        <a:lstStyle/>
        <a:p>
          <a:endParaRPr lang="en-US"/>
        </a:p>
      </dgm:t>
    </dgm:pt>
    <dgm:pt modelId="{41329A75-FB21-9249-A1E8-96FDCC920142}" type="pres">
      <dgm:prSet presAssocID="{93E9B7BE-DC8F-CA48-8006-F60D1CBAC5FD}" presName="text" presStyleLbl="fgAcc0" presStyleIdx="0" presStyleCnt="1" custScaleX="484395" custScaleY="214930" custLinFactNeighborX="-11263" custLinFactNeighborY="-6730">
        <dgm:presLayoutVars>
          <dgm:chPref val="3"/>
        </dgm:presLayoutVars>
      </dgm:prSet>
      <dgm:spPr/>
      <dgm:t>
        <a:bodyPr/>
        <a:lstStyle/>
        <a:p>
          <a:endParaRPr lang="en-US"/>
        </a:p>
      </dgm:t>
    </dgm:pt>
    <dgm:pt modelId="{4967726F-6A9B-9C46-BFC9-E8D5727C0EEC}" type="pres">
      <dgm:prSet presAssocID="{93E9B7BE-DC8F-CA48-8006-F60D1CBAC5FD}" presName="hierChild2" presStyleCnt="0"/>
      <dgm:spPr/>
      <dgm:t>
        <a:bodyPr/>
        <a:lstStyle/>
        <a:p>
          <a:endParaRPr lang="en-US"/>
        </a:p>
      </dgm:t>
    </dgm:pt>
    <dgm:pt modelId="{3E6593B5-560E-D049-81B7-2FD4CFBF4F9B}" type="pres">
      <dgm:prSet presAssocID="{DD0832CF-43EB-3D49-BDD5-43415F42ED42}" presName="Name10" presStyleLbl="parChTrans1D2" presStyleIdx="0" presStyleCnt="1" custSzX="1872810"/>
      <dgm:spPr/>
      <dgm:t>
        <a:bodyPr/>
        <a:lstStyle/>
        <a:p>
          <a:endParaRPr lang="en-US"/>
        </a:p>
      </dgm:t>
    </dgm:pt>
    <dgm:pt modelId="{4A129B43-16D5-CA40-80FA-4A482ADCEFE7}" type="pres">
      <dgm:prSet presAssocID="{984F967F-8B9F-C14E-8CDD-D549888FE732}" presName="hierRoot2" presStyleCnt="0"/>
      <dgm:spPr/>
      <dgm:t>
        <a:bodyPr/>
        <a:lstStyle/>
        <a:p>
          <a:endParaRPr lang="en-US"/>
        </a:p>
      </dgm:t>
    </dgm:pt>
    <dgm:pt modelId="{B5F1FCCC-11C3-0247-A8E7-218ACE89F4CB}" type="pres">
      <dgm:prSet presAssocID="{984F967F-8B9F-C14E-8CDD-D549888FE732}" presName="composite2" presStyleCnt="0"/>
      <dgm:spPr/>
      <dgm:t>
        <a:bodyPr/>
        <a:lstStyle/>
        <a:p>
          <a:endParaRPr lang="en-US"/>
        </a:p>
      </dgm:t>
    </dgm:pt>
    <dgm:pt modelId="{238F530B-C0DB-6042-8456-5FDCB54066AD}" type="pres">
      <dgm:prSet presAssocID="{984F967F-8B9F-C14E-8CDD-D549888FE732}" presName="background2" presStyleLbl="node2" presStyleIdx="0" presStyleCnt="1"/>
      <dgm:spPr/>
      <dgm:t>
        <a:bodyPr/>
        <a:lstStyle/>
        <a:p>
          <a:endParaRPr lang="en-US"/>
        </a:p>
      </dgm:t>
    </dgm:pt>
    <dgm:pt modelId="{9768C153-72FC-C14F-A5EE-7005A8F88599}" type="pres">
      <dgm:prSet presAssocID="{984F967F-8B9F-C14E-8CDD-D549888FE732}" presName="text2" presStyleLbl="fgAcc2" presStyleIdx="0" presStyleCnt="1" custScaleX="445029" custScaleY="89177" custLinFactNeighborX="-85515" custLinFactNeighborY="-16345">
        <dgm:presLayoutVars>
          <dgm:chPref val="3"/>
        </dgm:presLayoutVars>
      </dgm:prSet>
      <dgm:spPr/>
      <dgm:t>
        <a:bodyPr/>
        <a:lstStyle/>
        <a:p>
          <a:endParaRPr lang="en-US"/>
        </a:p>
      </dgm:t>
    </dgm:pt>
    <dgm:pt modelId="{4A739415-920A-DD41-9456-CF3A15B06EF1}" type="pres">
      <dgm:prSet presAssocID="{984F967F-8B9F-C14E-8CDD-D549888FE732}" presName="hierChild3" presStyleCnt="0"/>
      <dgm:spPr/>
      <dgm:t>
        <a:bodyPr/>
        <a:lstStyle/>
        <a:p>
          <a:endParaRPr lang="en-US"/>
        </a:p>
      </dgm:t>
    </dgm:pt>
    <dgm:pt modelId="{6C79C83E-F28A-0E45-A250-7B377EFA02E2}" type="pres">
      <dgm:prSet presAssocID="{81C04F90-0B8D-0F49-8857-160C2E58C9CB}" presName="Name17" presStyleLbl="parChTrans1D3" presStyleIdx="0" presStyleCnt="1" custSzX="1702568"/>
      <dgm:spPr/>
      <dgm:t>
        <a:bodyPr/>
        <a:lstStyle/>
        <a:p>
          <a:endParaRPr lang="en-US"/>
        </a:p>
      </dgm:t>
    </dgm:pt>
    <dgm:pt modelId="{93923EE9-B8AF-E44C-8053-D4CA750C38B6}" type="pres">
      <dgm:prSet presAssocID="{0CB4B1CD-B7CE-754B-9435-7789350C9EC2}" presName="hierRoot3" presStyleCnt="0"/>
      <dgm:spPr/>
      <dgm:t>
        <a:bodyPr/>
        <a:lstStyle/>
        <a:p>
          <a:endParaRPr lang="en-US"/>
        </a:p>
      </dgm:t>
    </dgm:pt>
    <dgm:pt modelId="{CEFD72DF-3EBC-5D43-8C6D-55DD608293CF}" type="pres">
      <dgm:prSet presAssocID="{0CB4B1CD-B7CE-754B-9435-7789350C9EC2}" presName="composite3" presStyleCnt="0"/>
      <dgm:spPr/>
      <dgm:t>
        <a:bodyPr/>
        <a:lstStyle/>
        <a:p>
          <a:endParaRPr lang="en-US"/>
        </a:p>
      </dgm:t>
    </dgm:pt>
    <dgm:pt modelId="{83FD30A3-8CF7-B845-B5BB-F43AAAB80417}" type="pres">
      <dgm:prSet presAssocID="{0CB4B1CD-B7CE-754B-9435-7789350C9EC2}" presName="background3" presStyleLbl="node3" presStyleIdx="0" presStyleCnt="1"/>
      <dgm:spPr>
        <a:blipFill rotWithShape="0">
          <a:blip xmlns:r="http://schemas.openxmlformats.org/officeDocument/2006/relationships" r:embed="rId1"/>
          <a:stretch>
            <a:fillRect/>
          </a:stretch>
        </a:blipFill>
      </dgm:spPr>
      <dgm:t>
        <a:bodyPr/>
        <a:lstStyle/>
        <a:p>
          <a:endParaRPr lang="en-US"/>
        </a:p>
      </dgm:t>
    </dgm:pt>
    <dgm:pt modelId="{D3D63214-E636-824D-834F-55901E1EF223}" type="pres">
      <dgm:prSet presAssocID="{0CB4B1CD-B7CE-754B-9435-7789350C9EC2}" presName="text3" presStyleLbl="fgAcc3" presStyleIdx="0" presStyleCnt="1" custScaleX="317783" custScaleY="105759" custLinFactNeighborX="-48167" custLinFactNeighborY="-21968">
        <dgm:presLayoutVars>
          <dgm:chPref val="3"/>
        </dgm:presLayoutVars>
      </dgm:prSet>
      <dgm:spPr/>
      <dgm:t>
        <a:bodyPr/>
        <a:lstStyle/>
        <a:p>
          <a:endParaRPr lang="en-US"/>
        </a:p>
      </dgm:t>
    </dgm:pt>
    <dgm:pt modelId="{B1094685-ABF3-F54B-ADF2-AD5EC0ECE0B8}" type="pres">
      <dgm:prSet presAssocID="{0CB4B1CD-B7CE-754B-9435-7789350C9EC2}" presName="hierChild4" presStyleCnt="0"/>
      <dgm:spPr/>
      <dgm:t>
        <a:bodyPr/>
        <a:lstStyle/>
        <a:p>
          <a:endParaRPr lang="en-US"/>
        </a:p>
      </dgm:t>
    </dgm:pt>
    <dgm:pt modelId="{8CBEB4FF-701D-FF44-A118-D363CCB58D80}" type="pres">
      <dgm:prSet presAssocID="{D1B2600E-548B-7948-9BFA-EFBAE9DE96A4}" presName="Name23" presStyleLbl="parChTrans1D4" presStyleIdx="0" presStyleCnt="2" custSzX="666274"/>
      <dgm:spPr/>
      <dgm:t>
        <a:bodyPr/>
        <a:lstStyle/>
        <a:p>
          <a:endParaRPr lang="en-US"/>
        </a:p>
      </dgm:t>
    </dgm:pt>
    <dgm:pt modelId="{75BC6EA4-BCB4-AF45-A669-4DCDFEC943D2}" type="pres">
      <dgm:prSet presAssocID="{8CFF06C1-9023-C04B-A396-82BC909E315F}" presName="hierRoot4" presStyleCnt="0"/>
      <dgm:spPr/>
      <dgm:t>
        <a:bodyPr/>
        <a:lstStyle/>
        <a:p>
          <a:endParaRPr lang="en-US"/>
        </a:p>
      </dgm:t>
    </dgm:pt>
    <dgm:pt modelId="{51BB78B6-9AFF-1F4A-ADC3-647C0E8D077A}" type="pres">
      <dgm:prSet presAssocID="{8CFF06C1-9023-C04B-A396-82BC909E315F}" presName="composite4" presStyleCnt="0"/>
      <dgm:spPr/>
      <dgm:t>
        <a:bodyPr/>
        <a:lstStyle/>
        <a:p>
          <a:endParaRPr lang="en-US"/>
        </a:p>
      </dgm:t>
    </dgm:pt>
    <dgm:pt modelId="{38079985-B06A-0142-9FF8-BC8A7F27DF3D}" type="pres">
      <dgm:prSet presAssocID="{8CFF06C1-9023-C04B-A396-82BC909E315F}" presName="background4" presStyleLbl="node4" presStyleIdx="0" presStyleCnt="2"/>
      <dgm:spPr/>
      <dgm:t>
        <a:bodyPr/>
        <a:lstStyle/>
        <a:p>
          <a:endParaRPr lang="en-US"/>
        </a:p>
      </dgm:t>
    </dgm:pt>
    <dgm:pt modelId="{F998681B-0336-EF45-B453-9152A19519A3}" type="pres">
      <dgm:prSet presAssocID="{8CFF06C1-9023-C04B-A396-82BC909E315F}" presName="text4" presStyleLbl="fgAcc4" presStyleIdx="0" presStyleCnt="2" custScaleX="388194" custScaleY="62468" custLinFactNeighborX="20357" custLinFactNeighborY="-23287">
        <dgm:presLayoutVars>
          <dgm:chPref val="3"/>
        </dgm:presLayoutVars>
      </dgm:prSet>
      <dgm:spPr/>
      <dgm:t>
        <a:bodyPr/>
        <a:lstStyle/>
        <a:p>
          <a:endParaRPr lang="en-US"/>
        </a:p>
      </dgm:t>
    </dgm:pt>
    <dgm:pt modelId="{84D1959E-DDAD-AC49-9BAE-DBDA640F02CD}" type="pres">
      <dgm:prSet presAssocID="{8CFF06C1-9023-C04B-A396-82BC909E315F}" presName="hierChild5" presStyleCnt="0"/>
      <dgm:spPr/>
      <dgm:t>
        <a:bodyPr/>
        <a:lstStyle/>
        <a:p>
          <a:endParaRPr lang="en-US"/>
        </a:p>
      </dgm:t>
    </dgm:pt>
    <dgm:pt modelId="{FCA954CA-7173-2147-9797-35393874C33B}" type="pres">
      <dgm:prSet presAssocID="{AB17A71A-DBB1-C44D-8AB0-600C064B458E}" presName="Name23" presStyleLbl="parChTrans1D4" presStyleIdx="1" presStyleCnt="2" custSzX="245123"/>
      <dgm:spPr/>
      <dgm:t>
        <a:bodyPr/>
        <a:lstStyle/>
        <a:p>
          <a:endParaRPr lang="en-US"/>
        </a:p>
      </dgm:t>
    </dgm:pt>
    <dgm:pt modelId="{A2CD71D8-C3AC-2E43-8F5A-55F72D7F5030}" type="pres">
      <dgm:prSet presAssocID="{E55930AD-5598-0445-B212-5FE997BB5B1B}" presName="hierRoot4" presStyleCnt="0"/>
      <dgm:spPr/>
    </dgm:pt>
    <dgm:pt modelId="{ADF3077E-8ECB-CF41-880E-B45C4B1895EF}" type="pres">
      <dgm:prSet presAssocID="{E55930AD-5598-0445-B212-5FE997BB5B1B}" presName="composite4" presStyleCnt="0"/>
      <dgm:spPr/>
    </dgm:pt>
    <dgm:pt modelId="{62363072-1C98-CF42-B89D-B69A46B9CBB8}" type="pres">
      <dgm:prSet presAssocID="{E55930AD-5598-0445-B212-5FE997BB5B1B}" presName="background4" presStyleLbl="node4" presStyleIdx="1" presStyleCnt="2"/>
      <dgm:spPr/>
    </dgm:pt>
    <dgm:pt modelId="{0242033D-50B1-BD48-98E1-AAC9B11B459F}" type="pres">
      <dgm:prSet presAssocID="{E55930AD-5598-0445-B212-5FE997BB5B1B}" presName="text4" presStyleLbl="fgAcc4" presStyleIdx="1" presStyleCnt="2" custScaleX="457584" custScaleY="206500" custLinFactNeighborX="-38515" custLinFactNeighborY="-29113">
        <dgm:presLayoutVars>
          <dgm:chPref val="3"/>
        </dgm:presLayoutVars>
      </dgm:prSet>
      <dgm:spPr/>
      <dgm:t>
        <a:bodyPr/>
        <a:lstStyle/>
        <a:p>
          <a:endParaRPr lang="en-US"/>
        </a:p>
      </dgm:t>
    </dgm:pt>
    <dgm:pt modelId="{409615EB-9BB8-6447-9C95-949BBC1B88E7}" type="pres">
      <dgm:prSet presAssocID="{E55930AD-5598-0445-B212-5FE997BB5B1B}" presName="hierChild5" presStyleCnt="0"/>
      <dgm:spPr/>
    </dgm:pt>
  </dgm:ptLst>
  <dgm:cxnLst>
    <dgm:cxn modelId="{FDFAF8B8-DDC4-AF4F-B388-103CFFEA94A5}" srcId="{984F967F-8B9F-C14E-8CDD-D549888FE732}" destId="{0CB4B1CD-B7CE-754B-9435-7789350C9EC2}" srcOrd="0" destOrd="0" parTransId="{81C04F90-0B8D-0F49-8857-160C2E58C9CB}" sibTransId="{B30E2FE6-D7BB-C94A-894E-50FCCB236311}"/>
    <dgm:cxn modelId="{2D311C1B-CFE0-6241-83A9-91CE3BFA6048}" srcId="{0CB4B1CD-B7CE-754B-9435-7789350C9EC2}" destId="{8CFF06C1-9023-C04B-A396-82BC909E315F}" srcOrd="0" destOrd="0" parTransId="{D1B2600E-548B-7948-9BFA-EFBAE9DE96A4}" sibTransId="{5FEA0F89-1B3F-814C-AC69-E676DBAA5FF1}"/>
    <dgm:cxn modelId="{E260169C-7CAA-B24C-A1BB-996F819BB400}" type="presOf" srcId="{DD0832CF-43EB-3D49-BDD5-43415F42ED42}" destId="{3E6593B5-560E-D049-81B7-2FD4CFBF4F9B}" srcOrd="0" destOrd="0" presId="urn:microsoft.com/office/officeart/2005/8/layout/hierarchy1"/>
    <dgm:cxn modelId="{DC9F9450-2DD1-2C4F-997E-ABB6864A7647}" type="presOf" srcId="{984F967F-8B9F-C14E-8CDD-D549888FE732}" destId="{9768C153-72FC-C14F-A5EE-7005A8F88599}" srcOrd="0" destOrd="0" presId="urn:microsoft.com/office/officeart/2005/8/layout/hierarchy1"/>
    <dgm:cxn modelId="{29A9B3A5-2752-784E-B5B9-9FE8A03E6D84}" type="presOf" srcId="{8CFF06C1-9023-C04B-A396-82BC909E315F}" destId="{F998681B-0336-EF45-B453-9152A19519A3}" srcOrd="0" destOrd="0" presId="urn:microsoft.com/office/officeart/2005/8/layout/hierarchy1"/>
    <dgm:cxn modelId="{56BB62CE-A6FF-0047-894B-0C6A79DC901B}" type="presOf" srcId="{81C04F90-0B8D-0F49-8857-160C2E58C9CB}" destId="{6C79C83E-F28A-0E45-A250-7B377EFA02E2}" srcOrd="0" destOrd="0" presId="urn:microsoft.com/office/officeart/2005/8/layout/hierarchy1"/>
    <dgm:cxn modelId="{E258724A-D70F-0441-9637-5F4CA684132C}" type="presOf" srcId="{D1B2600E-548B-7948-9BFA-EFBAE9DE96A4}" destId="{8CBEB4FF-701D-FF44-A118-D363CCB58D80}" srcOrd="0" destOrd="0" presId="urn:microsoft.com/office/officeart/2005/8/layout/hierarchy1"/>
    <dgm:cxn modelId="{BD966DC1-3402-9A47-AA7F-1717A307C9C9}" type="presOf" srcId="{42864B0F-B67E-6A49-B9AE-873349ACCCA2}" destId="{BE67D09A-07A4-B24C-8D79-B3273B450949}" srcOrd="0" destOrd="0" presId="urn:microsoft.com/office/officeart/2005/8/layout/hierarchy1"/>
    <dgm:cxn modelId="{C0BBF5F6-8EF9-9449-B3A9-EF8F18FFE60F}" srcId="{8CFF06C1-9023-C04B-A396-82BC909E315F}" destId="{E55930AD-5598-0445-B212-5FE997BB5B1B}" srcOrd="0" destOrd="0" parTransId="{AB17A71A-DBB1-C44D-8AB0-600C064B458E}" sibTransId="{A24F3658-47E3-BF49-937E-1763C6E42687}"/>
    <dgm:cxn modelId="{6CC88FEE-88B3-9142-AFF5-2FD8DDA98CCC}" type="presOf" srcId="{93E9B7BE-DC8F-CA48-8006-F60D1CBAC5FD}" destId="{41329A75-FB21-9249-A1E8-96FDCC920142}" srcOrd="0" destOrd="0" presId="urn:microsoft.com/office/officeart/2005/8/layout/hierarchy1"/>
    <dgm:cxn modelId="{C4DD33EB-17AB-234F-A045-207BE77071E4}" srcId="{93E9B7BE-DC8F-CA48-8006-F60D1CBAC5FD}" destId="{984F967F-8B9F-C14E-8CDD-D549888FE732}" srcOrd="0" destOrd="0" parTransId="{DD0832CF-43EB-3D49-BDD5-43415F42ED42}" sibTransId="{E7D65179-B253-0741-AF62-4194842DF9FC}"/>
    <dgm:cxn modelId="{24BCAE49-8852-C542-962A-E9007874416D}" type="presOf" srcId="{E55930AD-5598-0445-B212-5FE997BB5B1B}" destId="{0242033D-50B1-BD48-98E1-AAC9B11B459F}" srcOrd="0" destOrd="0" presId="urn:microsoft.com/office/officeart/2005/8/layout/hierarchy1"/>
    <dgm:cxn modelId="{EF101C42-41FC-954D-ACD6-3B49E41ACCC9}" type="presOf" srcId="{0CB4B1CD-B7CE-754B-9435-7789350C9EC2}" destId="{D3D63214-E636-824D-834F-55901E1EF223}" srcOrd="0" destOrd="0" presId="urn:microsoft.com/office/officeart/2005/8/layout/hierarchy1"/>
    <dgm:cxn modelId="{1C14934F-0E98-724D-BA75-093D9DB63853}" type="presOf" srcId="{AB17A71A-DBB1-C44D-8AB0-600C064B458E}" destId="{FCA954CA-7173-2147-9797-35393874C33B}" srcOrd="0" destOrd="0" presId="urn:microsoft.com/office/officeart/2005/8/layout/hierarchy1"/>
    <dgm:cxn modelId="{6A92510B-39F7-924A-B932-F1458A7099C8}" srcId="{42864B0F-B67E-6A49-B9AE-873349ACCCA2}" destId="{93E9B7BE-DC8F-CA48-8006-F60D1CBAC5FD}" srcOrd="0" destOrd="0" parTransId="{E856B9B3-D147-504C-8077-9A9A69D66AEF}" sibTransId="{18EBE272-C968-0448-94D8-333386DE5D14}"/>
    <dgm:cxn modelId="{38BDEDA4-AB76-BD44-A24C-9619FAAFD812}" type="presParOf" srcId="{BE67D09A-07A4-B24C-8D79-B3273B450949}" destId="{577BB47E-F0E7-AA4B-BD33-79B258C74031}" srcOrd="0" destOrd="0" presId="urn:microsoft.com/office/officeart/2005/8/layout/hierarchy1"/>
    <dgm:cxn modelId="{E58F52C8-62C7-D54E-AFF5-C5BC04F68520}" type="presParOf" srcId="{577BB47E-F0E7-AA4B-BD33-79B258C74031}" destId="{09D0E38F-0E82-DA4D-8222-85B8E4DEB103}" srcOrd="0" destOrd="0" presId="urn:microsoft.com/office/officeart/2005/8/layout/hierarchy1"/>
    <dgm:cxn modelId="{321BD282-9AE0-994A-AF72-0F18AE659712}" type="presParOf" srcId="{09D0E38F-0E82-DA4D-8222-85B8E4DEB103}" destId="{46AAEBA0-57AB-A140-8569-1222F0841313}" srcOrd="0" destOrd="0" presId="urn:microsoft.com/office/officeart/2005/8/layout/hierarchy1"/>
    <dgm:cxn modelId="{77B87FE2-6380-D641-BD47-CEAD11F2303C}" type="presParOf" srcId="{09D0E38F-0E82-DA4D-8222-85B8E4DEB103}" destId="{41329A75-FB21-9249-A1E8-96FDCC920142}" srcOrd="1" destOrd="0" presId="urn:microsoft.com/office/officeart/2005/8/layout/hierarchy1"/>
    <dgm:cxn modelId="{2AFBF1CB-648E-0F41-86DB-56F8AEC81DB6}" type="presParOf" srcId="{577BB47E-F0E7-AA4B-BD33-79B258C74031}" destId="{4967726F-6A9B-9C46-BFC9-E8D5727C0EEC}" srcOrd="1" destOrd="0" presId="urn:microsoft.com/office/officeart/2005/8/layout/hierarchy1"/>
    <dgm:cxn modelId="{E334AE2D-4A70-1446-930B-66BF87BE6998}" type="presParOf" srcId="{4967726F-6A9B-9C46-BFC9-E8D5727C0EEC}" destId="{3E6593B5-560E-D049-81B7-2FD4CFBF4F9B}" srcOrd="0" destOrd="0" presId="urn:microsoft.com/office/officeart/2005/8/layout/hierarchy1"/>
    <dgm:cxn modelId="{7BE2BC1C-98F5-3C45-8BD2-4937F3CC6CB4}" type="presParOf" srcId="{4967726F-6A9B-9C46-BFC9-E8D5727C0EEC}" destId="{4A129B43-16D5-CA40-80FA-4A482ADCEFE7}" srcOrd="1" destOrd="0" presId="urn:microsoft.com/office/officeart/2005/8/layout/hierarchy1"/>
    <dgm:cxn modelId="{655388A1-99DE-F84A-A441-ED43DD2C77DE}" type="presParOf" srcId="{4A129B43-16D5-CA40-80FA-4A482ADCEFE7}" destId="{B5F1FCCC-11C3-0247-A8E7-218ACE89F4CB}" srcOrd="0" destOrd="0" presId="urn:microsoft.com/office/officeart/2005/8/layout/hierarchy1"/>
    <dgm:cxn modelId="{BBF9C206-10A6-5642-8922-010CC26DCD1D}" type="presParOf" srcId="{B5F1FCCC-11C3-0247-A8E7-218ACE89F4CB}" destId="{238F530B-C0DB-6042-8456-5FDCB54066AD}" srcOrd="0" destOrd="0" presId="urn:microsoft.com/office/officeart/2005/8/layout/hierarchy1"/>
    <dgm:cxn modelId="{BD94AA21-AF10-1E43-A156-798238A92FF2}" type="presParOf" srcId="{B5F1FCCC-11C3-0247-A8E7-218ACE89F4CB}" destId="{9768C153-72FC-C14F-A5EE-7005A8F88599}" srcOrd="1" destOrd="0" presId="urn:microsoft.com/office/officeart/2005/8/layout/hierarchy1"/>
    <dgm:cxn modelId="{83F3128D-4B60-3B46-81A0-2D116D076588}" type="presParOf" srcId="{4A129B43-16D5-CA40-80FA-4A482ADCEFE7}" destId="{4A739415-920A-DD41-9456-CF3A15B06EF1}" srcOrd="1" destOrd="0" presId="urn:microsoft.com/office/officeart/2005/8/layout/hierarchy1"/>
    <dgm:cxn modelId="{E7D869F1-FA0E-794F-8AC4-6B9B6EBD31A4}" type="presParOf" srcId="{4A739415-920A-DD41-9456-CF3A15B06EF1}" destId="{6C79C83E-F28A-0E45-A250-7B377EFA02E2}" srcOrd="0" destOrd="0" presId="urn:microsoft.com/office/officeart/2005/8/layout/hierarchy1"/>
    <dgm:cxn modelId="{43D99369-8B1E-4C4A-B8C1-58EDB0FB2A4E}" type="presParOf" srcId="{4A739415-920A-DD41-9456-CF3A15B06EF1}" destId="{93923EE9-B8AF-E44C-8053-D4CA750C38B6}" srcOrd="1" destOrd="0" presId="urn:microsoft.com/office/officeart/2005/8/layout/hierarchy1"/>
    <dgm:cxn modelId="{06F3F921-B5F0-C143-A30A-9BCC196DE775}" type="presParOf" srcId="{93923EE9-B8AF-E44C-8053-D4CA750C38B6}" destId="{CEFD72DF-3EBC-5D43-8C6D-55DD608293CF}" srcOrd="0" destOrd="0" presId="urn:microsoft.com/office/officeart/2005/8/layout/hierarchy1"/>
    <dgm:cxn modelId="{A5D556E2-5EBC-FE41-8C55-12AE121DDBB2}" type="presParOf" srcId="{CEFD72DF-3EBC-5D43-8C6D-55DD608293CF}" destId="{83FD30A3-8CF7-B845-B5BB-F43AAAB80417}" srcOrd="0" destOrd="0" presId="urn:microsoft.com/office/officeart/2005/8/layout/hierarchy1"/>
    <dgm:cxn modelId="{898D0430-6C25-6F47-8657-187F784ABBFC}" type="presParOf" srcId="{CEFD72DF-3EBC-5D43-8C6D-55DD608293CF}" destId="{D3D63214-E636-824D-834F-55901E1EF223}" srcOrd="1" destOrd="0" presId="urn:microsoft.com/office/officeart/2005/8/layout/hierarchy1"/>
    <dgm:cxn modelId="{1F35459B-B7EC-4646-95A4-7E4E03A86F96}" type="presParOf" srcId="{93923EE9-B8AF-E44C-8053-D4CA750C38B6}" destId="{B1094685-ABF3-F54B-ADF2-AD5EC0ECE0B8}" srcOrd="1" destOrd="0" presId="urn:microsoft.com/office/officeart/2005/8/layout/hierarchy1"/>
    <dgm:cxn modelId="{DED2FBCA-B750-4244-B46F-1343E8B8A032}" type="presParOf" srcId="{B1094685-ABF3-F54B-ADF2-AD5EC0ECE0B8}" destId="{8CBEB4FF-701D-FF44-A118-D363CCB58D80}" srcOrd="0" destOrd="0" presId="urn:microsoft.com/office/officeart/2005/8/layout/hierarchy1"/>
    <dgm:cxn modelId="{BA1128B4-C5A0-F641-B6DE-83F95F5ECE70}" type="presParOf" srcId="{B1094685-ABF3-F54B-ADF2-AD5EC0ECE0B8}" destId="{75BC6EA4-BCB4-AF45-A669-4DCDFEC943D2}" srcOrd="1" destOrd="0" presId="urn:microsoft.com/office/officeart/2005/8/layout/hierarchy1"/>
    <dgm:cxn modelId="{027AA1EB-88E3-7143-8873-E1D651E795A4}" type="presParOf" srcId="{75BC6EA4-BCB4-AF45-A669-4DCDFEC943D2}" destId="{51BB78B6-9AFF-1F4A-ADC3-647C0E8D077A}" srcOrd="0" destOrd="0" presId="urn:microsoft.com/office/officeart/2005/8/layout/hierarchy1"/>
    <dgm:cxn modelId="{5EC605E6-4B1C-A94A-9E23-8E6307FDADE4}" type="presParOf" srcId="{51BB78B6-9AFF-1F4A-ADC3-647C0E8D077A}" destId="{38079985-B06A-0142-9FF8-BC8A7F27DF3D}" srcOrd="0" destOrd="0" presId="urn:microsoft.com/office/officeart/2005/8/layout/hierarchy1"/>
    <dgm:cxn modelId="{E984DC40-4005-0549-B1D1-F2C785A6F46A}" type="presParOf" srcId="{51BB78B6-9AFF-1F4A-ADC3-647C0E8D077A}" destId="{F998681B-0336-EF45-B453-9152A19519A3}" srcOrd="1" destOrd="0" presId="urn:microsoft.com/office/officeart/2005/8/layout/hierarchy1"/>
    <dgm:cxn modelId="{676931B4-F042-654B-B854-9F1660213C22}" type="presParOf" srcId="{75BC6EA4-BCB4-AF45-A669-4DCDFEC943D2}" destId="{84D1959E-DDAD-AC49-9BAE-DBDA640F02CD}" srcOrd="1" destOrd="0" presId="urn:microsoft.com/office/officeart/2005/8/layout/hierarchy1"/>
    <dgm:cxn modelId="{F6DA04C1-8C27-F745-9D83-92B2BF7F2B52}" type="presParOf" srcId="{84D1959E-DDAD-AC49-9BAE-DBDA640F02CD}" destId="{FCA954CA-7173-2147-9797-35393874C33B}" srcOrd="0" destOrd="0" presId="urn:microsoft.com/office/officeart/2005/8/layout/hierarchy1"/>
    <dgm:cxn modelId="{DE8B0D08-78C9-174F-84D2-488A88C55630}" type="presParOf" srcId="{84D1959E-DDAD-AC49-9BAE-DBDA640F02CD}" destId="{A2CD71D8-C3AC-2E43-8F5A-55F72D7F5030}" srcOrd="1" destOrd="0" presId="urn:microsoft.com/office/officeart/2005/8/layout/hierarchy1"/>
    <dgm:cxn modelId="{542B46F8-B497-3F4F-8207-3EE8C0AD63D3}" type="presParOf" srcId="{A2CD71D8-C3AC-2E43-8F5A-55F72D7F5030}" destId="{ADF3077E-8ECB-CF41-880E-B45C4B1895EF}" srcOrd="0" destOrd="0" presId="urn:microsoft.com/office/officeart/2005/8/layout/hierarchy1"/>
    <dgm:cxn modelId="{15436090-33F8-514E-A230-330BF7CC2DD3}" type="presParOf" srcId="{ADF3077E-8ECB-CF41-880E-B45C4B1895EF}" destId="{62363072-1C98-CF42-B89D-B69A46B9CBB8}" srcOrd="0" destOrd="0" presId="urn:microsoft.com/office/officeart/2005/8/layout/hierarchy1"/>
    <dgm:cxn modelId="{D5CD65F9-FA13-FA46-A2BA-BD9F2A62A29A}" type="presParOf" srcId="{ADF3077E-8ECB-CF41-880E-B45C4B1895EF}" destId="{0242033D-50B1-BD48-98E1-AAC9B11B459F}" srcOrd="1" destOrd="0" presId="urn:microsoft.com/office/officeart/2005/8/layout/hierarchy1"/>
    <dgm:cxn modelId="{8504C35B-D4EE-5D42-ADE0-B1683F0AD200}" type="presParOf" srcId="{A2CD71D8-C3AC-2E43-8F5A-55F72D7F5030}" destId="{409615EB-9BB8-6447-9C95-949BBC1B88E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9FB2E8-C2FF-A84D-BB1F-3E5CF732442B}" type="doc">
      <dgm:prSet loTypeId="urn:microsoft.com/office/officeart/2005/8/layout/gear1" loCatId="relationship" qsTypeId="urn:microsoft.com/office/officeart/2005/8/quickstyle/3D8" qsCatId="3D" csTypeId="urn:microsoft.com/office/officeart/2005/8/colors/accent5_2" csCatId="accent5" phldr="1"/>
      <dgm:spPr/>
    </dgm:pt>
    <dgm:pt modelId="{EED28649-9BA6-6749-A9EB-A3327442ABC0}">
      <dgm:prSet phldrT="[Text]"/>
      <dgm:spPr/>
      <dgm:t>
        <a:bodyPr/>
        <a:lstStyle/>
        <a:p>
          <a:r>
            <a:rPr lang="en-US" dirty="0" smtClean="0"/>
            <a:t>R</a:t>
          </a:r>
          <a:endParaRPr lang="en-US" dirty="0"/>
        </a:p>
      </dgm:t>
    </dgm:pt>
    <dgm:pt modelId="{B96535F0-485E-DB46-A9B1-F8731533AAA6}" type="parTrans" cxnId="{3A6D4231-F1CC-4447-99CA-3E4BB8AFBF89}">
      <dgm:prSet/>
      <dgm:spPr/>
      <dgm:t>
        <a:bodyPr/>
        <a:lstStyle/>
        <a:p>
          <a:endParaRPr lang="en-US"/>
        </a:p>
      </dgm:t>
    </dgm:pt>
    <dgm:pt modelId="{4D51E067-8E28-CE45-A3F6-D079FCDB0BBF}" type="sibTrans" cxnId="{3A6D4231-F1CC-4447-99CA-3E4BB8AFBF89}">
      <dgm:prSet/>
      <dgm:spPr/>
      <dgm:t>
        <a:bodyPr/>
        <a:lstStyle/>
        <a:p>
          <a:endParaRPr lang="en-US"/>
        </a:p>
      </dgm:t>
    </dgm:pt>
    <dgm:pt modelId="{129037E6-EAE8-994E-B52C-D2BF9DE4D04B}">
      <dgm:prSet phldrT="[Text]"/>
      <dgm:spPr/>
      <dgm:t>
        <a:bodyPr/>
        <a:lstStyle/>
        <a:p>
          <a:r>
            <a:rPr lang="en-US" dirty="0" smtClean="0"/>
            <a:t>L1</a:t>
          </a:r>
          <a:endParaRPr lang="en-US" dirty="0"/>
        </a:p>
      </dgm:t>
    </dgm:pt>
    <dgm:pt modelId="{7ADEF73E-F1CF-914C-9CB0-2786F6FC61DF}" type="parTrans" cxnId="{E2DE1117-DB5E-1D4C-AAE7-D0D01D7773F6}">
      <dgm:prSet/>
      <dgm:spPr/>
      <dgm:t>
        <a:bodyPr/>
        <a:lstStyle/>
        <a:p>
          <a:endParaRPr lang="en-US"/>
        </a:p>
      </dgm:t>
    </dgm:pt>
    <dgm:pt modelId="{AEC3AD78-1AD2-F145-B3CC-AEED8DCA9F8F}" type="sibTrans" cxnId="{E2DE1117-DB5E-1D4C-AAE7-D0D01D7773F6}">
      <dgm:prSet/>
      <dgm:spPr/>
      <dgm:t>
        <a:bodyPr/>
        <a:lstStyle/>
        <a:p>
          <a:endParaRPr lang="en-US"/>
        </a:p>
      </dgm:t>
    </dgm:pt>
    <dgm:pt modelId="{959CD964-C9F0-4E45-BE7B-1FF0F25D080F}">
      <dgm:prSet phldrT="[Text]"/>
      <dgm:spPr/>
      <dgm:t>
        <a:bodyPr/>
        <a:lstStyle/>
        <a:p>
          <a:r>
            <a:rPr lang="en-US" dirty="0" smtClean="0"/>
            <a:t>L2</a:t>
          </a:r>
          <a:endParaRPr lang="en-US" dirty="0"/>
        </a:p>
      </dgm:t>
    </dgm:pt>
    <dgm:pt modelId="{1DDF9A01-CA9E-3D42-BB9A-7076391DED60}" type="parTrans" cxnId="{444246C7-848D-6346-957E-BF0296087853}">
      <dgm:prSet/>
      <dgm:spPr/>
      <dgm:t>
        <a:bodyPr/>
        <a:lstStyle/>
        <a:p>
          <a:endParaRPr lang="en-US"/>
        </a:p>
      </dgm:t>
    </dgm:pt>
    <dgm:pt modelId="{1578532D-67C8-8A43-AEE4-CE6297D46E4E}" type="sibTrans" cxnId="{444246C7-848D-6346-957E-BF0296087853}">
      <dgm:prSet/>
      <dgm:spPr/>
      <dgm:t>
        <a:bodyPr/>
        <a:lstStyle/>
        <a:p>
          <a:endParaRPr lang="en-US"/>
        </a:p>
      </dgm:t>
    </dgm:pt>
    <dgm:pt modelId="{A36F1412-AF6B-FB40-B783-A90E28617328}" type="pres">
      <dgm:prSet presAssocID="{D99FB2E8-C2FF-A84D-BB1F-3E5CF732442B}" presName="composite" presStyleCnt="0">
        <dgm:presLayoutVars>
          <dgm:chMax val="3"/>
          <dgm:animLvl val="lvl"/>
          <dgm:resizeHandles val="exact"/>
        </dgm:presLayoutVars>
      </dgm:prSet>
      <dgm:spPr/>
    </dgm:pt>
    <dgm:pt modelId="{9D361B28-C73D-FD4A-AD46-C92CB76A559C}" type="pres">
      <dgm:prSet presAssocID="{EED28649-9BA6-6749-A9EB-A3327442ABC0}" presName="gear1" presStyleLbl="node1" presStyleIdx="0" presStyleCnt="3" custLinFactNeighborX="-51253" custLinFactNeighborY="-23201">
        <dgm:presLayoutVars>
          <dgm:chMax val="1"/>
          <dgm:bulletEnabled val="1"/>
        </dgm:presLayoutVars>
      </dgm:prSet>
      <dgm:spPr/>
      <dgm:t>
        <a:bodyPr/>
        <a:lstStyle/>
        <a:p>
          <a:endParaRPr lang="en-US"/>
        </a:p>
      </dgm:t>
    </dgm:pt>
    <dgm:pt modelId="{B62A65EC-7DD7-4B4B-BE50-C07157874585}" type="pres">
      <dgm:prSet presAssocID="{EED28649-9BA6-6749-A9EB-A3327442ABC0}" presName="gear1srcNode" presStyleLbl="node1" presStyleIdx="0" presStyleCnt="3"/>
      <dgm:spPr/>
      <dgm:t>
        <a:bodyPr/>
        <a:lstStyle/>
        <a:p>
          <a:endParaRPr lang="en-US"/>
        </a:p>
      </dgm:t>
    </dgm:pt>
    <dgm:pt modelId="{8D0F3311-887B-D341-B19D-3C754C8801FB}" type="pres">
      <dgm:prSet presAssocID="{EED28649-9BA6-6749-A9EB-A3327442ABC0}" presName="gear1dstNode" presStyleLbl="node1" presStyleIdx="0" presStyleCnt="3"/>
      <dgm:spPr/>
      <dgm:t>
        <a:bodyPr/>
        <a:lstStyle/>
        <a:p>
          <a:endParaRPr lang="en-US"/>
        </a:p>
      </dgm:t>
    </dgm:pt>
    <dgm:pt modelId="{8809D42A-E0CE-6846-A00E-B04C3B98189A}" type="pres">
      <dgm:prSet presAssocID="{129037E6-EAE8-994E-B52C-D2BF9DE4D04B}" presName="gear2" presStyleLbl="node1" presStyleIdx="1" presStyleCnt="3" custLinFactX="-200000" custLinFactY="-53308" custLinFactNeighborX="-232933" custLinFactNeighborY="-100000">
        <dgm:presLayoutVars>
          <dgm:chMax val="1"/>
          <dgm:bulletEnabled val="1"/>
        </dgm:presLayoutVars>
      </dgm:prSet>
      <dgm:spPr/>
      <dgm:t>
        <a:bodyPr/>
        <a:lstStyle/>
        <a:p>
          <a:endParaRPr lang="en-US"/>
        </a:p>
      </dgm:t>
    </dgm:pt>
    <dgm:pt modelId="{104AF8AC-D559-1341-A4B7-36545045576D}" type="pres">
      <dgm:prSet presAssocID="{129037E6-EAE8-994E-B52C-D2BF9DE4D04B}" presName="gear2srcNode" presStyleLbl="node1" presStyleIdx="1" presStyleCnt="3"/>
      <dgm:spPr/>
      <dgm:t>
        <a:bodyPr/>
        <a:lstStyle/>
        <a:p>
          <a:endParaRPr lang="en-US"/>
        </a:p>
      </dgm:t>
    </dgm:pt>
    <dgm:pt modelId="{1891A21E-75C3-D147-8863-4BE1A685EF3D}" type="pres">
      <dgm:prSet presAssocID="{129037E6-EAE8-994E-B52C-D2BF9DE4D04B}" presName="gear2dstNode" presStyleLbl="node1" presStyleIdx="1" presStyleCnt="3"/>
      <dgm:spPr/>
      <dgm:t>
        <a:bodyPr/>
        <a:lstStyle/>
        <a:p>
          <a:endParaRPr lang="en-US"/>
        </a:p>
      </dgm:t>
    </dgm:pt>
    <dgm:pt modelId="{D54963DE-5236-3541-BC56-C6019594F0F9}" type="pres">
      <dgm:prSet presAssocID="{959CD964-C9F0-4E45-BE7B-1FF0F25D080F}" presName="gear3" presStyleLbl="node1" presStyleIdx="2" presStyleCnt="3"/>
      <dgm:spPr/>
      <dgm:t>
        <a:bodyPr/>
        <a:lstStyle/>
        <a:p>
          <a:endParaRPr lang="en-US"/>
        </a:p>
      </dgm:t>
    </dgm:pt>
    <dgm:pt modelId="{8E26001D-46B8-F440-B804-86AA4BAEA986}" type="pres">
      <dgm:prSet presAssocID="{959CD964-C9F0-4E45-BE7B-1FF0F25D080F}" presName="gear3tx" presStyleLbl="node1" presStyleIdx="2" presStyleCnt="3">
        <dgm:presLayoutVars>
          <dgm:chMax val="1"/>
          <dgm:bulletEnabled val="1"/>
        </dgm:presLayoutVars>
      </dgm:prSet>
      <dgm:spPr/>
      <dgm:t>
        <a:bodyPr/>
        <a:lstStyle/>
        <a:p>
          <a:endParaRPr lang="en-US"/>
        </a:p>
      </dgm:t>
    </dgm:pt>
    <dgm:pt modelId="{B057172D-1C39-9B43-8356-2923DFD406DE}" type="pres">
      <dgm:prSet presAssocID="{959CD964-C9F0-4E45-BE7B-1FF0F25D080F}" presName="gear3srcNode" presStyleLbl="node1" presStyleIdx="2" presStyleCnt="3"/>
      <dgm:spPr/>
      <dgm:t>
        <a:bodyPr/>
        <a:lstStyle/>
        <a:p>
          <a:endParaRPr lang="en-US"/>
        </a:p>
      </dgm:t>
    </dgm:pt>
    <dgm:pt modelId="{062B62A3-C15B-BC44-BC15-0EBD7FD80328}" type="pres">
      <dgm:prSet presAssocID="{959CD964-C9F0-4E45-BE7B-1FF0F25D080F}" presName="gear3dstNode" presStyleLbl="node1" presStyleIdx="2" presStyleCnt="3"/>
      <dgm:spPr/>
      <dgm:t>
        <a:bodyPr/>
        <a:lstStyle/>
        <a:p>
          <a:endParaRPr lang="en-US"/>
        </a:p>
      </dgm:t>
    </dgm:pt>
    <dgm:pt modelId="{3ED1E0DA-619A-8344-8B39-9E7DCE0680AE}" type="pres">
      <dgm:prSet presAssocID="{4D51E067-8E28-CE45-A3F6-D079FCDB0BBF}" presName="connector1" presStyleLbl="sibTrans2D1" presStyleIdx="0" presStyleCnt="3" custLinFactNeighborX="-22940" custLinFactNeighborY="-15889"/>
      <dgm:spPr/>
      <dgm:t>
        <a:bodyPr/>
        <a:lstStyle/>
        <a:p>
          <a:endParaRPr lang="en-US"/>
        </a:p>
      </dgm:t>
    </dgm:pt>
    <dgm:pt modelId="{B71E4ADD-3ED1-6942-A992-F6362B664784}" type="pres">
      <dgm:prSet presAssocID="{AEC3AD78-1AD2-F145-B3CC-AEED8DCA9F8F}" presName="connector2" presStyleLbl="sibTrans2D1" presStyleIdx="1" presStyleCnt="3"/>
      <dgm:spPr/>
      <dgm:t>
        <a:bodyPr/>
        <a:lstStyle/>
        <a:p>
          <a:endParaRPr lang="en-US"/>
        </a:p>
      </dgm:t>
    </dgm:pt>
    <dgm:pt modelId="{88163DFC-C41B-A541-98BF-A3190A1621C2}" type="pres">
      <dgm:prSet presAssocID="{1578532D-67C8-8A43-AEE4-CE6297D46E4E}" presName="connector3" presStyleLbl="sibTrans2D1" presStyleIdx="2" presStyleCnt="3"/>
      <dgm:spPr/>
      <dgm:t>
        <a:bodyPr/>
        <a:lstStyle/>
        <a:p>
          <a:endParaRPr lang="en-US"/>
        </a:p>
      </dgm:t>
    </dgm:pt>
  </dgm:ptLst>
  <dgm:cxnLst>
    <dgm:cxn modelId="{2AA9662C-BF57-2C43-9E5C-049CC1A1C659}" type="presOf" srcId="{D99FB2E8-C2FF-A84D-BB1F-3E5CF732442B}" destId="{A36F1412-AF6B-FB40-B783-A90E28617328}" srcOrd="0" destOrd="0" presId="urn:microsoft.com/office/officeart/2005/8/layout/gear1"/>
    <dgm:cxn modelId="{75E77E65-53E7-B441-818A-3B0647CB80F5}" type="presOf" srcId="{959CD964-C9F0-4E45-BE7B-1FF0F25D080F}" destId="{062B62A3-C15B-BC44-BC15-0EBD7FD80328}" srcOrd="3" destOrd="0" presId="urn:microsoft.com/office/officeart/2005/8/layout/gear1"/>
    <dgm:cxn modelId="{E2DE1117-DB5E-1D4C-AAE7-D0D01D7773F6}" srcId="{D99FB2E8-C2FF-A84D-BB1F-3E5CF732442B}" destId="{129037E6-EAE8-994E-B52C-D2BF9DE4D04B}" srcOrd="1" destOrd="0" parTransId="{7ADEF73E-F1CF-914C-9CB0-2786F6FC61DF}" sibTransId="{AEC3AD78-1AD2-F145-B3CC-AEED8DCA9F8F}"/>
    <dgm:cxn modelId="{72F888B3-A90E-5643-92EE-0C9F19AD1419}" type="presOf" srcId="{EED28649-9BA6-6749-A9EB-A3327442ABC0}" destId="{8D0F3311-887B-D341-B19D-3C754C8801FB}" srcOrd="2" destOrd="0" presId="urn:microsoft.com/office/officeart/2005/8/layout/gear1"/>
    <dgm:cxn modelId="{131D3B7B-BB2D-1947-B414-446CFA0A00DE}" type="presOf" srcId="{1578532D-67C8-8A43-AEE4-CE6297D46E4E}" destId="{88163DFC-C41B-A541-98BF-A3190A1621C2}" srcOrd="0" destOrd="0" presId="urn:microsoft.com/office/officeart/2005/8/layout/gear1"/>
    <dgm:cxn modelId="{2317266C-5640-AA4B-BAD8-7599F9776065}" type="presOf" srcId="{EED28649-9BA6-6749-A9EB-A3327442ABC0}" destId="{B62A65EC-7DD7-4B4B-BE50-C07157874585}" srcOrd="1" destOrd="0" presId="urn:microsoft.com/office/officeart/2005/8/layout/gear1"/>
    <dgm:cxn modelId="{260F3434-F590-254C-BB7F-B2EBBA92EDEE}" type="presOf" srcId="{959CD964-C9F0-4E45-BE7B-1FF0F25D080F}" destId="{D54963DE-5236-3541-BC56-C6019594F0F9}" srcOrd="0" destOrd="0" presId="urn:microsoft.com/office/officeart/2005/8/layout/gear1"/>
    <dgm:cxn modelId="{444246C7-848D-6346-957E-BF0296087853}" srcId="{D99FB2E8-C2FF-A84D-BB1F-3E5CF732442B}" destId="{959CD964-C9F0-4E45-BE7B-1FF0F25D080F}" srcOrd="2" destOrd="0" parTransId="{1DDF9A01-CA9E-3D42-BB9A-7076391DED60}" sibTransId="{1578532D-67C8-8A43-AEE4-CE6297D46E4E}"/>
    <dgm:cxn modelId="{720DB6EF-DC4D-584C-99C3-BA23944CBA21}" type="presOf" srcId="{959CD964-C9F0-4E45-BE7B-1FF0F25D080F}" destId="{8E26001D-46B8-F440-B804-86AA4BAEA986}" srcOrd="1" destOrd="0" presId="urn:microsoft.com/office/officeart/2005/8/layout/gear1"/>
    <dgm:cxn modelId="{3A6D4231-F1CC-4447-99CA-3E4BB8AFBF89}" srcId="{D99FB2E8-C2FF-A84D-BB1F-3E5CF732442B}" destId="{EED28649-9BA6-6749-A9EB-A3327442ABC0}" srcOrd="0" destOrd="0" parTransId="{B96535F0-485E-DB46-A9B1-F8731533AAA6}" sibTransId="{4D51E067-8E28-CE45-A3F6-D079FCDB0BBF}"/>
    <dgm:cxn modelId="{2F7D2080-D8FA-0A4C-9089-307A9DAD83F9}" type="presOf" srcId="{129037E6-EAE8-994E-B52C-D2BF9DE4D04B}" destId="{1891A21E-75C3-D147-8863-4BE1A685EF3D}" srcOrd="2" destOrd="0" presId="urn:microsoft.com/office/officeart/2005/8/layout/gear1"/>
    <dgm:cxn modelId="{DFAAA400-4206-8948-B581-471A0DE4AF72}" type="presOf" srcId="{4D51E067-8E28-CE45-A3F6-D079FCDB0BBF}" destId="{3ED1E0DA-619A-8344-8B39-9E7DCE0680AE}" srcOrd="0" destOrd="0" presId="urn:microsoft.com/office/officeart/2005/8/layout/gear1"/>
    <dgm:cxn modelId="{15E0F034-CE71-9245-8375-DAA62C6C9E8A}" type="presOf" srcId="{AEC3AD78-1AD2-F145-B3CC-AEED8DCA9F8F}" destId="{B71E4ADD-3ED1-6942-A992-F6362B664784}" srcOrd="0" destOrd="0" presId="urn:microsoft.com/office/officeart/2005/8/layout/gear1"/>
    <dgm:cxn modelId="{B29749C3-D673-3C48-91FD-843D61C92C9B}" type="presOf" srcId="{129037E6-EAE8-994E-B52C-D2BF9DE4D04B}" destId="{8809D42A-E0CE-6846-A00E-B04C3B98189A}" srcOrd="0" destOrd="0" presId="urn:microsoft.com/office/officeart/2005/8/layout/gear1"/>
    <dgm:cxn modelId="{ABBD2C4E-7536-1744-A06D-157EAB6CF2AE}" type="presOf" srcId="{EED28649-9BA6-6749-A9EB-A3327442ABC0}" destId="{9D361B28-C73D-FD4A-AD46-C92CB76A559C}" srcOrd="0" destOrd="0" presId="urn:microsoft.com/office/officeart/2005/8/layout/gear1"/>
    <dgm:cxn modelId="{E25F672A-EBC3-A946-B284-FAE51DC4471F}" type="presOf" srcId="{129037E6-EAE8-994E-B52C-D2BF9DE4D04B}" destId="{104AF8AC-D559-1341-A4B7-36545045576D}" srcOrd="1" destOrd="0" presId="urn:microsoft.com/office/officeart/2005/8/layout/gear1"/>
    <dgm:cxn modelId="{C844C232-D814-204A-A750-3780DEC5A1D1}" type="presOf" srcId="{959CD964-C9F0-4E45-BE7B-1FF0F25D080F}" destId="{B057172D-1C39-9B43-8356-2923DFD406DE}" srcOrd="2" destOrd="0" presId="urn:microsoft.com/office/officeart/2005/8/layout/gear1"/>
    <dgm:cxn modelId="{6B7E236E-F846-4E48-8F6A-F9141DA6B470}" type="presParOf" srcId="{A36F1412-AF6B-FB40-B783-A90E28617328}" destId="{9D361B28-C73D-FD4A-AD46-C92CB76A559C}" srcOrd="0" destOrd="0" presId="urn:microsoft.com/office/officeart/2005/8/layout/gear1"/>
    <dgm:cxn modelId="{299B2730-D3B9-8343-BA78-4ACDB9134C33}" type="presParOf" srcId="{A36F1412-AF6B-FB40-B783-A90E28617328}" destId="{B62A65EC-7DD7-4B4B-BE50-C07157874585}" srcOrd="1" destOrd="0" presId="urn:microsoft.com/office/officeart/2005/8/layout/gear1"/>
    <dgm:cxn modelId="{1B4956AD-D37F-3D4C-B161-E3C60342799F}" type="presParOf" srcId="{A36F1412-AF6B-FB40-B783-A90E28617328}" destId="{8D0F3311-887B-D341-B19D-3C754C8801FB}" srcOrd="2" destOrd="0" presId="urn:microsoft.com/office/officeart/2005/8/layout/gear1"/>
    <dgm:cxn modelId="{2F8F18E8-9EA1-DF44-82AB-C9873C11F063}" type="presParOf" srcId="{A36F1412-AF6B-FB40-B783-A90E28617328}" destId="{8809D42A-E0CE-6846-A00E-B04C3B98189A}" srcOrd="3" destOrd="0" presId="urn:microsoft.com/office/officeart/2005/8/layout/gear1"/>
    <dgm:cxn modelId="{C54CA9B1-727A-3A4B-A319-A02CE7CC7545}" type="presParOf" srcId="{A36F1412-AF6B-FB40-B783-A90E28617328}" destId="{104AF8AC-D559-1341-A4B7-36545045576D}" srcOrd="4" destOrd="0" presId="urn:microsoft.com/office/officeart/2005/8/layout/gear1"/>
    <dgm:cxn modelId="{8732571A-9DC7-A249-AC89-912914DA070F}" type="presParOf" srcId="{A36F1412-AF6B-FB40-B783-A90E28617328}" destId="{1891A21E-75C3-D147-8863-4BE1A685EF3D}" srcOrd="5" destOrd="0" presId="urn:microsoft.com/office/officeart/2005/8/layout/gear1"/>
    <dgm:cxn modelId="{270DEFDB-C3E0-6C4D-9701-E2ADD7074887}" type="presParOf" srcId="{A36F1412-AF6B-FB40-B783-A90E28617328}" destId="{D54963DE-5236-3541-BC56-C6019594F0F9}" srcOrd="6" destOrd="0" presId="urn:microsoft.com/office/officeart/2005/8/layout/gear1"/>
    <dgm:cxn modelId="{84D6CA1B-42C9-EA4A-B4D5-1F0CF1424207}" type="presParOf" srcId="{A36F1412-AF6B-FB40-B783-A90E28617328}" destId="{8E26001D-46B8-F440-B804-86AA4BAEA986}" srcOrd="7" destOrd="0" presId="urn:microsoft.com/office/officeart/2005/8/layout/gear1"/>
    <dgm:cxn modelId="{2C0C85C8-F183-3E4D-BDA8-C0276005B0D1}" type="presParOf" srcId="{A36F1412-AF6B-FB40-B783-A90E28617328}" destId="{B057172D-1C39-9B43-8356-2923DFD406DE}" srcOrd="8" destOrd="0" presId="urn:microsoft.com/office/officeart/2005/8/layout/gear1"/>
    <dgm:cxn modelId="{D658185F-D0D5-5D47-BF52-55EE3B4779CB}" type="presParOf" srcId="{A36F1412-AF6B-FB40-B783-A90E28617328}" destId="{062B62A3-C15B-BC44-BC15-0EBD7FD80328}" srcOrd="9" destOrd="0" presId="urn:microsoft.com/office/officeart/2005/8/layout/gear1"/>
    <dgm:cxn modelId="{11E29A52-0667-1F4D-B9EA-B2764BCA0F04}" type="presParOf" srcId="{A36F1412-AF6B-FB40-B783-A90E28617328}" destId="{3ED1E0DA-619A-8344-8B39-9E7DCE0680AE}" srcOrd="10" destOrd="0" presId="urn:microsoft.com/office/officeart/2005/8/layout/gear1"/>
    <dgm:cxn modelId="{4E38789B-93F9-B545-BBA0-DA8968E3A66F}" type="presParOf" srcId="{A36F1412-AF6B-FB40-B783-A90E28617328}" destId="{B71E4ADD-3ED1-6942-A992-F6362B664784}" srcOrd="11" destOrd="0" presId="urn:microsoft.com/office/officeart/2005/8/layout/gear1"/>
    <dgm:cxn modelId="{44D8010C-7C7C-024D-9805-97C32BF5DC69}" type="presParOf" srcId="{A36F1412-AF6B-FB40-B783-A90E28617328}" destId="{88163DFC-C41B-A541-98BF-A3190A1621C2}" srcOrd="12" destOrd="0" presId="urn:microsoft.com/office/officeart/2005/8/layout/gear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24E73-B958-A34F-AEBA-47B782861E62}">
      <dsp:nvSpPr>
        <dsp:cNvPr id="0" name=""/>
        <dsp:cNvSpPr/>
      </dsp:nvSpPr>
      <dsp:spPr>
        <a:xfrm rot="15995937">
          <a:off x="392910" y="730880"/>
          <a:ext cx="1435629" cy="103986"/>
        </a:xfrm>
        <a:prstGeom prst="ellipse">
          <a:avLst/>
        </a:prstGeom>
        <a:no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B2D8B327-31CF-F14E-8731-B19013818D84}">
      <dsp:nvSpPr>
        <dsp:cNvPr id="0" name=""/>
        <dsp:cNvSpPr/>
      </dsp:nvSpPr>
      <dsp:spPr>
        <a:xfrm rot="16200000">
          <a:off x="2633068" y="1801483"/>
          <a:ext cx="322846" cy="206621"/>
        </a:xfrm>
        <a:prstGeom prst="downArrow">
          <a:avLst/>
        </a:prstGeom>
        <a:solidFill>
          <a:schemeClr val="accent1">
            <a:tint val="60000"/>
            <a:hueOff val="0"/>
            <a:satOff val="0"/>
            <a:lumOff val="0"/>
            <a:alphaOff val="0"/>
          </a:schemeClr>
        </a:solidFill>
        <a:ln>
          <a:noFill/>
        </a:ln>
        <a:effectLst>
          <a:outerShdw blurRad="63500" dist="38100" dir="5400000" rotWithShape="0">
            <a:srgbClr val="000000">
              <a:alpha val="4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94FC89E2-021C-ED4A-AEF0-BC07111D33EF}">
      <dsp:nvSpPr>
        <dsp:cNvPr id="0" name=""/>
        <dsp:cNvSpPr/>
      </dsp:nvSpPr>
      <dsp:spPr>
        <a:xfrm rot="16200000">
          <a:off x="674069" y="1589629"/>
          <a:ext cx="1549663" cy="387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rPr>
            <a:t>.</a:t>
          </a:r>
          <a:endParaRPr lang="en-US" sz="1200" kern="1200" dirty="0">
            <a:solidFill>
              <a:srgbClr val="FFFFFF"/>
            </a:solidFill>
          </a:endParaRPr>
        </a:p>
      </dsp:txBody>
      <dsp:txXfrm>
        <a:off x="674069" y="1589629"/>
        <a:ext cx="1549663" cy="387415"/>
      </dsp:txXfrm>
    </dsp:sp>
    <dsp:sp modelId="{C524B5FA-F0A8-6B43-BFD0-0C66762B68F3}">
      <dsp:nvSpPr>
        <dsp:cNvPr id="0" name=""/>
        <dsp:cNvSpPr/>
      </dsp:nvSpPr>
      <dsp:spPr>
        <a:xfrm rot="5400000">
          <a:off x="-452346" y="155430"/>
          <a:ext cx="2046010" cy="1141316"/>
        </a:xfrm>
        <a:prstGeom prst="funnel">
          <a:avLst/>
        </a:prstGeom>
        <a:solidFill>
          <a:schemeClr val="accent4">
            <a:lumMod val="60000"/>
            <a:lumOff val="4000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954CA-7173-2147-9797-35393874C33B}">
      <dsp:nvSpPr>
        <dsp:cNvPr id="0" name=""/>
        <dsp:cNvSpPr/>
      </dsp:nvSpPr>
      <dsp:spPr>
        <a:xfrm>
          <a:off x="4339004" y="4335887"/>
          <a:ext cx="685396" cy="295522"/>
        </a:xfrm>
        <a:custGeom>
          <a:avLst/>
          <a:gdLst/>
          <a:ahLst/>
          <a:cxnLst/>
          <a:rect l="0" t="0" r="0" b="0"/>
          <a:pathLst>
            <a:path>
              <a:moveTo>
                <a:pt x="685396" y="0"/>
              </a:moveTo>
              <a:lnTo>
                <a:pt x="685396" y="187670"/>
              </a:lnTo>
              <a:lnTo>
                <a:pt x="0" y="187670"/>
              </a:lnTo>
              <a:lnTo>
                <a:pt x="0" y="29552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BEB4FF-701D-FF44-A118-D363CCB58D80}">
      <dsp:nvSpPr>
        <dsp:cNvPr id="0" name=""/>
        <dsp:cNvSpPr/>
      </dsp:nvSpPr>
      <dsp:spPr>
        <a:xfrm>
          <a:off x="4226634" y="3545234"/>
          <a:ext cx="797766" cy="328841"/>
        </a:xfrm>
        <a:custGeom>
          <a:avLst/>
          <a:gdLst/>
          <a:ahLst/>
          <a:cxnLst/>
          <a:rect l="0" t="0" r="0" b="0"/>
          <a:pathLst>
            <a:path>
              <a:moveTo>
                <a:pt x="0" y="0"/>
              </a:moveTo>
              <a:lnTo>
                <a:pt x="0" y="220989"/>
              </a:lnTo>
              <a:lnTo>
                <a:pt x="797766" y="220989"/>
              </a:lnTo>
              <a:lnTo>
                <a:pt x="797766" y="32884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79C83E-F28A-0E45-A250-7B377EFA02E2}">
      <dsp:nvSpPr>
        <dsp:cNvPr id="0" name=""/>
        <dsp:cNvSpPr/>
      </dsp:nvSpPr>
      <dsp:spPr>
        <a:xfrm>
          <a:off x="3791823" y="2466360"/>
          <a:ext cx="434810" cy="297022"/>
        </a:xfrm>
        <a:custGeom>
          <a:avLst/>
          <a:gdLst/>
          <a:ahLst/>
          <a:cxnLst/>
          <a:rect l="0" t="0" r="0" b="0"/>
          <a:pathLst>
            <a:path>
              <a:moveTo>
                <a:pt x="0" y="0"/>
              </a:moveTo>
              <a:lnTo>
                <a:pt x="0" y="189171"/>
              </a:lnTo>
              <a:lnTo>
                <a:pt x="434810" y="189171"/>
              </a:lnTo>
              <a:lnTo>
                <a:pt x="434810" y="297022"/>
              </a:lnTo>
            </a:path>
          </a:pathLst>
        </a:custGeom>
        <a:noFill/>
        <a:ln w="9525" cap="flat" cmpd="sng" algn="ctr">
          <a:solidFill>
            <a:scrgbClr r="0" g="0" b="0"/>
          </a:solidFill>
          <a:prstDash val="solid"/>
          <a:tailEnd type="triangle"/>
        </a:ln>
        <a:effectLst/>
      </dsp:spPr>
      <dsp:style>
        <a:lnRef idx="1">
          <a:scrgbClr r="0" g="0" b="0"/>
        </a:lnRef>
        <a:fillRef idx="0">
          <a:scrgbClr r="0" g="0" b="0"/>
        </a:fillRef>
        <a:effectRef idx="0">
          <a:scrgbClr r="0" g="0" b="0"/>
        </a:effectRef>
        <a:fontRef idx="minor"/>
      </dsp:style>
    </dsp:sp>
    <dsp:sp modelId="{3E6593B5-560E-D049-81B7-2FD4CFBF4F9B}">
      <dsp:nvSpPr>
        <dsp:cNvPr id="0" name=""/>
        <dsp:cNvSpPr/>
      </dsp:nvSpPr>
      <dsp:spPr>
        <a:xfrm>
          <a:off x="3791823" y="1539584"/>
          <a:ext cx="864452" cy="267511"/>
        </a:xfrm>
        <a:custGeom>
          <a:avLst/>
          <a:gdLst/>
          <a:ahLst/>
          <a:cxnLst/>
          <a:rect l="0" t="0" r="0" b="0"/>
          <a:pathLst>
            <a:path>
              <a:moveTo>
                <a:pt x="864452" y="0"/>
              </a:moveTo>
              <a:lnTo>
                <a:pt x="864452" y="159659"/>
              </a:lnTo>
              <a:lnTo>
                <a:pt x="0" y="159659"/>
              </a:lnTo>
              <a:lnTo>
                <a:pt x="0" y="26751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AAEBA0-57AB-A140-8569-1222F0841313}">
      <dsp:nvSpPr>
        <dsp:cNvPr id="0" name=""/>
        <dsp:cNvSpPr/>
      </dsp:nvSpPr>
      <dsp:spPr>
        <a:xfrm>
          <a:off x="1836576" y="-49341"/>
          <a:ext cx="5639398" cy="158892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1329A75-FB21-9249-A1E8-96FDCC920142}">
      <dsp:nvSpPr>
        <dsp:cNvPr id="0" name=""/>
        <dsp:cNvSpPr/>
      </dsp:nvSpPr>
      <dsp:spPr>
        <a:xfrm>
          <a:off x="1965933" y="73547"/>
          <a:ext cx="5639398" cy="158892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endParaRPr lang="en-US" sz="1600" kern="1200" dirty="0"/>
        </a:p>
      </dsp:txBody>
      <dsp:txXfrm>
        <a:off x="2012471" y="120085"/>
        <a:ext cx="5546322" cy="1495850"/>
      </dsp:txXfrm>
    </dsp:sp>
    <dsp:sp modelId="{238F530B-C0DB-6042-8456-5FDCB54066AD}">
      <dsp:nvSpPr>
        <dsp:cNvPr id="0" name=""/>
        <dsp:cNvSpPr/>
      </dsp:nvSpPr>
      <dsp:spPr>
        <a:xfrm>
          <a:off x="1201276" y="1807096"/>
          <a:ext cx="5181093" cy="65926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768C153-72FC-C14F-A5EE-7005A8F88599}">
      <dsp:nvSpPr>
        <dsp:cNvPr id="0" name=""/>
        <dsp:cNvSpPr/>
      </dsp:nvSpPr>
      <dsp:spPr>
        <a:xfrm>
          <a:off x="1330633" y="1929985"/>
          <a:ext cx="5181093" cy="6592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ts val="0"/>
            </a:spcAft>
          </a:pPr>
          <a:r>
            <a:rPr lang="en-US" sz="1600" b="0" kern="1200" dirty="0" smtClean="0">
              <a:solidFill>
                <a:schemeClr val="tx1"/>
              </a:solidFill>
              <a:latin typeface="Verdana" charset="0"/>
            </a:rPr>
            <a:t>  8,000 </a:t>
          </a:r>
          <a:r>
            <a:rPr lang="en-US" sz="1600" b="0" kern="1200" dirty="0" err="1" smtClean="0">
              <a:solidFill>
                <a:schemeClr val="tx1"/>
              </a:solidFill>
              <a:latin typeface="Verdana" charset="0"/>
            </a:rPr>
            <a:t>mols</a:t>
          </a:r>
          <a:r>
            <a:rPr lang="en-US" sz="1600" b="0" kern="1200" dirty="0" smtClean="0">
              <a:solidFill>
                <a:schemeClr val="tx1"/>
              </a:solidFill>
              <a:latin typeface="Verdana" charset="0"/>
            </a:rPr>
            <a:t> National  Chemical library CERMN</a:t>
          </a:r>
        </a:p>
        <a:p>
          <a:pPr lvl="0" algn="l" defTabSz="711200">
            <a:lnSpc>
              <a:spcPct val="100000"/>
            </a:lnSpc>
            <a:spcBef>
              <a:spcPct val="0"/>
            </a:spcBef>
            <a:spcAft>
              <a:spcPts val="0"/>
            </a:spcAft>
          </a:pPr>
          <a:r>
            <a:rPr lang="en-US" sz="1600" b="0" kern="1200" dirty="0" smtClean="0">
              <a:solidFill>
                <a:schemeClr val="tx1"/>
              </a:solidFill>
              <a:latin typeface="Verdana" charset="0"/>
            </a:rPr>
            <a:t>                              docking </a:t>
          </a:r>
          <a:r>
            <a:rPr lang="en-US" sz="1600" b="0" kern="1200" dirty="0" err="1" smtClean="0">
              <a:solidFill>
                <a:schemeClr val="tx1"/>
              </a:solidFill>
              <a:latin typeface="Verdana" charset="0"/>
            </a:rPr>
            <a:t>Surflex</a:t>
          </a:r>
          <a:endParaRPr lang="en-US" sz="1600" b="0" kern="1200" dirty="0" smtClean="0">
            <a:solidFill>
              <a:schemeClr val="tx1"/>
            </a:solidFill>
            <a:latin typeface="Verdana" charset="0"/>
          </a:endParaRPr>
        </a:p>
      </dsp:txBody>
      <dsp:txXfrm>
        <a:off x="1349942" y="1949294"/>
        <a:ext cx="5142475" cy="620646"/>
      </dsp:txXfrm>
    </dsp:sp>
    <dsp:sp modelId="{83FD30A3-8CF7-B845-B5BB-F43AAAB80417}">
      <dsp:nvSpPr>
        <dsp:cNvPr id="0" name=""/>
        <dsp:cNvSpPr/>
      </dsp:nvSpPr>
      <dsp:spPr>
        <a:xfrm>
          <a:off x="2376795" y="2763383"/>
          <a:ext cx="3699677" cy="781851"/>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D63214-E636-824D-834F-55901E1EF223}">
      <dsp:nvSpPr>
        <dsp:cNvPr id="0" name=""/>
        <dsp:cNvSpPr/>
      </dsp:nvSpPr>
      <dsp:spPr>
        <a:xfrm>
          <a:off x="2506152" y="2886272"/>
          <a:ext cx="3699677" cy="7818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1200" dirty="0" smtClean="0">
              <a:solidFill>
                <a:srgbClr val="000000"/>
              </a:solidFill>
            </a:rPr>
            <a:t> </a:t>
          </a:r>
          <a:r>
            <a:rPr lang="en-US" sz="1600" kern="1200" dirty="0" smtClean="0">
              <a:solidFill>
                <a:srgbClr val="000000"/>
              </a:solidFill>
              <a:latin typeface="Verdana" charset="0"/>
            </a:rPr>
            <a:t>206 </a:t>
          </a:r>
          <a:r>
            <a:rPr lang="en-US" sz="1600" kern="1200" dirty="0" err="1" smtClean="0">
              <a:solidFill>
                <a:srgbClr val="000000"/>
              </a:solidFill>
              <a:latin typeface="Verdana" charset="0"/>
            </a:rPr>
            <a:t>mols</a:t>
          </a:r>
          <a:r>
            <a:rPr lang="en-US" sz="1600" kern="1200" dirty="0" smtClean="0">
              <a:solidFill>
                <a:srgbClr val="000000"/>
              </a:solidFill>
              <a:latin typeface="Verdana" charset="0"/>
            </a:rPr>
            <a:t> </a:t>
          </a:r>
          <a:r>
            <a:rPr lang="en-US" sz="1600" i="1" kern="1200" dirty="0" smtClean="0">
              <a:solidFill>
                <a:srgbClr val="000000"/>
              </a:solidFill>
              <a:latin typeface="Verdana" charset="0"/>
            </a:rPr>
            <a:t>in vitro </a:t>
          </a:r>
        </a:p>
        <a:p>
          <a:pPr lvl="0" algn="ctr" defTabSz="711200">
            <a:lnSpc>
              <a:spcPct val="100000"/>
            </a:lnSpc>
            <a:spcBef>
              <a:spcPct val="0"/>
            </a:spcBef>
            <a:spcAft>
              <a:spcPts val="0"/>
            </a:spcAft>
          </a:pPr>
          <a:r>
            <a:rPr lang="en-US" sz="1600" kern="1200" dirty="0" smtClean="0">
              <a:solidFill>
                <a:srgbClr val="000000"/>
              </a:solidFill>
              <a:latin typeface="Verdana" charset="0"/>
            </a:rPr>
            <a:t> displacement of</a:t>
          </a:r>
        </a:p>
        <a:p>
          <a:pPr lvl="0" algn="ctr" defTabSz="711200">
            <a:lnSpc>
              <a:spcPct val="100000"/>
            </a:lnSpc>
            <a:spcBef>
              <a:spcPct val="0"/>
            </a:spcBef>
            <a:spcAft>
              <a:spcPts val="0"/>
            </a:spcAft>
          </a:pPr>
          <a:r>
            <a:rPr lang="en-US" sz="1600" kern="1200" dirty="0" smtClean="0">
              <a:solidFill>
                <a:srgbClr val="000000"/>
              </a:solidFill>
              <a:latin typeface="Verdana" charset="0"/>
            </a:rPr>
            <a:t>VEGFR</a:t>
          </a:r>
          <a:endParaRPr lang="en-US" sz="1600" kern="1200" dirty="0">
            <a:solidFill>
              <a:srgbClr val="000000"/>
            </a:solidFill>
          </a:endParaRPr>
        </a:p>
      </dsp:txBody>
      <dsp:txXfrm>
        <a:off x="2529052" y="2909172"/>
        <a:ext cx="3653877" cy="736051"/>
      </dsp:txXfrm>
    </dsp:sp>
    <dsp:sp modelId="{38079985-B06A-0142-9FF8-BC8A7F27DF3D}">
      <dsp:nvSpPr>
        <dsp:cNvPr id="0" name=""/>
        <dsp:cNvSpPr/>
      </dsp:nvSpPr>
      <dsp:spPr>
        <a:xfrm>
          <a:off x="2764694" y="3874076"/>
          <a:ext cx="4519412" cy="461811"/>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98681B-0336-EF45-B453-9152A19519A3}">
      <dsp:nvSpPr>
        <dsp:cNvPr id="0" name=""/>
        <dsp:cNvSpPr/>
      </dsp:nvSpPr>
      <dsp:spPr>
        <a:xfrm>
          <a:off x="2894051" y="3996965"/>
          <a:ext cx="4519412" cy="46181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ts val="0"/>
            </a:spcAft>
          </a:pPr>
          <a:r>
            <a:rPr lang="en-US" sz="1400" kern="1200" dirty="0" smtClean="0">
              <a:solidFill>
                <a:srgbClr val="000000"/>
              </a:solidFill>
              <a:latin typeface="Verdana" charset="0"/>
            </a:rPr>
            <a:t>20 actives IC50   &lt; 100 </a:t>
          </a:r>
          <a:r>
            <a:rPr lang="en-US" sz="1400" kern="1200" dirty="0" smtClean="0">
              <a:solidFill>
                <a:srgbClr val="000000"/>
              </a:solidFill>
              <a:latin typeface="Verdana" charset="0"/>
              <a:sym typeface="Symbol" charset="0"/>
            </a:rPr>
            <a:t></a:t>
          </a:r>
          <a:r>
            <a:rPr lang="en-US" sz="1400" kern="1200" dirty="0" smtClean="0">
              <a:solidFill>
                <a:srgbClr val="000000"/>
              </a:solidFill>
              <a:latin typeface="Verdana" charset="0"/>
            </a:rPr>
            <a:t>M  </a:t>
          </a:r>
        </a:p>
        <a:p>
          <a:pPr lvl="0" algn="ctr" defTabSz="622300">
            <a:lnSpc>
              <a:spcPct val="100000"/>
            </a:lnSpc>
            <a:spcBef>
              <a:spcPct val="0"/>
            </a:spcBef>
            <a:spcAft>
              <a:spcPts val="0"/>
            </a:spcAft>
          </a:pPr>
          <a:r>
            <a:rPr lang="en-US" sz="1400" kern="1200" dirty="0" smtClean="0">
              <a:solidFill>
                <a:srgbClr val="000000"/>
              </a:solidFill>
              <a:latin typeface="Verdana" charset="0"/>
            </a:rPr>
            <a:t>10 actives IC50 ~10-20 </a:t>
          </a:r>
          <a:r>
            <a:rPr lang="en-US" sz="1400" kern="1200" dirty="0" smtClean="0">
              <a:solidFill>
                <a:srgbClr val="000000"/>
              </a:solidFill>
              <a:latin typeface="Verdana" charset="0"/>
              <a:sym typeface="Symbol" charset="0"/>
            </a:rPr>
            <a:t></a:t>
          </a:r>
          <a:r>
            <a:rPr lang="en-US" sz="1400" kern="1200" dirty="0" smtClean="0">
              <a:solidFill>
                <a:srgbClr val="000000"/>
              </a:solidFill>
              <a:latin typeface="Verdana" charset="0"/>
            </a:rPr>
            <a:t>M </a:t>
          </a:r>
          <a:endParaRPr lang="en-US" sz="1400" kern="1200" dirty="0">
            <a:solidFill>
              <a:srgbClr val="000000"/>
            </a:solidFill>
          </a:endParaRPr>
        </a:p>
      </dsp:txBody>
      <dsp:txXfrm>
        <a:off x="2907577" y="4010491"/>
        <a:ext cx="4492360" cy="434759"/>
      </dsp:txXfrm>
    </dsp:sp>
    <dsp:sp modelId="{62363072-1C98-CF42-B89D-B69A46B9CBB8}">
      <dsp:nvSpPr>
        <dsp:cNvPr id="0" name=""/>
        <dsp:cNvSpPr/>
      </dsp:nvSpPr>
      <dsp:spPr>
        <a:xfrm>
          <a:off x="1675373" y="4631409"/>
          <a:ext cx="5327261" cy="152660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42033D-50B1-BD48-98E1-AAC9B11B459F}">
      <dsp:nvSpPr>
        <dsp:cNvPr id="0" name=""/>
        <dsp:cNvSpPr/>
      </dsp:nvSpPr>
      <dsp:spPr>
        <a:xfrm>
          <a:off x="1804730" y="4754299"/>
          <a:ext cx="5327261" cy="15266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dirty="0"/>
        </a:p>
      </dsp:txBody>
      <dsp:txXfrm>
        <a:off x="1849443" y="4799012"/>
        <a:ext cx="5237835" cy="14371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61B28-C73D-FD4A-AD46-C92CB76A559C}">
      <dsp:nvSpPr>
        <dsp:cNvPr id="0" name=""/>
        <dsp:cNvSpPr/>
      </dsp:nvSpPr>
      <dsp:spPr>
        <a:xfrm>
          <a:off x="215876" y="324490"/>
          <a:ext cx="553576" cy="553576"/>
        </a:xfrm>
        <a:prstGeom prst="gear9">
          <a:avLst/>
        </a:prstGeom>
        <a:solidFill>
          <a:schemeClr val="accent5">
            <a:hueOff val="0"/>
            <a:satOff val="0"/>
            <a:lumOff val="0"/>
            <a:alphaOff val="0"/>
          </a:schemeClr>
        </a:solidFill>
        <a:ln>
          <a:noFill/>
        </a:ln>
        <a:effectLst>
          <a:outerShdw blurRad="50800" dist="381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a:t>
          </a:r>
          <a:endParaRPr lang="en-US" sz="900" kern="1200" dirty="0"/>
        </a:p>
      </dsp:txBody>
      <dsp:txXfrm>
        <a:off x="327169" y="454163"/>
        <a:ext cx="330990" cy="284549"/>
      </dsp:txXfrm>
    </dsp:sp>
    <dsp:sp modelId="{8809D42A-E0CE-6846-A00E-B04C3B98189A}">
      <dsp:nvSpPr>
        <dsp:cNvPr id="0" name=""/>
        <dsp:cNvSpPr/>
      </dsp:nvSpPr>
      <dsp:spPr>
        <a:xfrm>
          <a:off x="0" y="0"/>
          <a:ext cx="402600" cy="402600"/>
        </a:xfrm>
        <a:prstGeom prst="gear6">
          <a:avLst/>
        </a:prstGeom>
        <a:solidFill>
          <a:schemeClr val="accent5">
            <a:hueOff val="0"/>
            <a:satOff val="0"/>
            <a:lumOff val="0"/>
            <a:alphaOff val="0"/>
          </a:schemeClr>
        </a:solidFill>
        <a:ln>
          <a:noFill/>
        </a:ln>
        <a:effectLst>
          <a:outerShdw blurRad="50800" dist="381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L1</a:t>
          </a:r>
          <a:endParaRPr lang="en-US" sz="900" kern="1200" dirty="0"/>
        </a:p>
      </dsp:txBody>
      <dsp:txXfrm>
        <a:off x="101356" y="101968"/>
        <a:ext cx="199888" cy="198664"/>
      </dsp:txXfrm>
    </dsp:sp>
    <dsp:sp modelId="{D54963DE-5236-3541-BC56-C6019594F0F9}">
      <dsp:nvSpPr>
        <dsp:cNvPr id="0" name=""/>
        <dsp:cNvSpPr/>
      </dsp:nvSpPr>
      <dsp:spPr>
        <a:xfrm rot="20700000">
          <a:off x="403017" y="44327"/>
          <a:ext cx="394466" cy="394466"/>
        </a:xfrm>
        <a:prstGeom prst="gear6">
          <a:avLst/>
        </a:prstGeom>
        <a:solidFill>
          <a:schemeClr val="accent5">
            <a:hueOff val="0"/>
            <a:satOff val="0"/>
            <a:lumOff val="0"/>
            <a:alphaOff val="0"/>
          </a:schemeClr>
        </a:solidFill>
        <a:ln>
          <a:noFill/>
        </a:ln>
        <a:effectLst>
          <a:outerShdw blurRad="50800" dist="381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L2</a:t>
          </a:r>
          <a:endParaRPr lang="en-US" sz="900" kern="1200" dirty="0"/>
        </a:p>
      </dsp:txBody>
      <dsp:txXfrm rot="-20700000">
        <a:off x="489535" y="130845"/>
        <a:ext cx="221430" cy="221430"/>
      </dsp:txXfrm>
    </dsp:sp>
    <dsp:sp modelId="{3ED1E0DA-619A-8344-8B39-9E7DCE0680AE}">
      <dsp:nvSpPr>
        <dsp:cNvPr id="0" name=""/>
        <dsp:cNvSpPr/>
      </dsp:nvSpPr>
      <dsp:spPr>
        <a:xfrm>
          <a:off x="266444" y="271120"/>
          <a:ext cx="708577" cy="708577"/>
        </a:xfrm>
        <a:prstGeom prst="circularArrow">
          <a:avLst>
            <a:gd name="adj1" fmla="val 4688"/>
            <a:gd name="adj2" fmla="val 299029"/>
            <a:gd name="adj3" fmla="val 2297211"/>
            <a:gd name="adj4" fmla="val 16460270"/>
            <a:gd name="adj5" fmla="val 5469"/>
          </a:avLst>
        </a:prstGeom>
        <a:solidFill>
          <a:schemeClr val="accent5">
            <a:tint val="60000"/>
            <a:hueOff val="0"/>
            <a:satOff val="0"/>
            <a:lumOff val="0"/>
            <a:alphaOff val="0"/>
          </a:schemeClr>
        </a:solidFill>
        <a:ln>
          <a:noFill/>
        </a:ln>
        <a:effectLst>
          <a:outerShdw blurRad="50800" dist="381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71E4ADD-3ED1-6942-A992-F6362B664784}">
      <dsp:nvSpPr>
        <dsp:cNvPr id="0" name=""/>
        <dsp:cNvSpPr/>
      </dsp:nvSpPr>
      <dsp:spPr>
        <a:xfrm>
          <a:off x="106220" y="246680"/>
          <a:ext cx="514825" cy="514825"/>
        </a:xfrm>
        <a:prstGeom prst="leftCircularArrow">
          <a:avLst>
            <a:gd name="adj1" fmla="val 6452"/>
            <a:gd name="adj2" fmla="val 429999"/>
            <a:gd name="adj3" fmla="val 10489124"/>
            <a:gd name="adj4" fmla="val 14837806"/>
            <a:gd name="adj5" fmla="val 7527"/>
          </a:avLst>
        </a:prstGeom>
        <a:solidFill>
          <a:schemeClr val="accent5">
            <a:tint val="60000"/>
            <a:hueOff val="0"/>
            <a:satOff val="0"/>
            <a:lumOff val="0"/>
            <a:alphaOff val="0"/>
          </a:schemeClr>
        </a:solidFill>
        <a:ln>
          <a:noFill/>
        </a:ln>
        <a:effectLst>
          <a:outerShdw blurRad="50800" dist="381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8163DFC-C41B-A541-98BF-A3190A1621C2}">
      <dsp:nvSpPr>
        <dsp:cNvPr id="0" name=""/>
        <dsp:cNvSpPr/>
      </dsp:nvSpPr>
      <dsp:spPr>
        <a:xfrm>
          <a:off x="311773" y="-28395"/>
          <a:ext cx="555085" cy="555085"/>
        </a:xfrm>
        <a:prstGeom prst="circularArrow">
          <a:avLst>
            <a:gd name="adj1" fmla="val 5984"/>
            <a:gd name="adj2" fmla="val 394124"/>
            <a:gd name="adj3" fmla="val 13313824"/>
            <a:gd name="adj4" fmla="val 10508221"/>
            <a:gd name="adj5" fmla="val 6981"/>
          </a:avLst>
        </a:prstGeom>
        <a:solidFill>
          <a:schemeClr val="accent5">
            <a:tint val="60000"/>
            <a:hueOff val="0"/>
            <a:satOff val="0"/>
            <a:lumOff val="0"/>
            <a:alphaOff val="0"/>
          </a:schemeClr>
        </a:solidFill>
        <a:ln>
          <a:noFill/>
        </a:ln>
        <a:effectLst>
          <a:outerShdw blurRad="50800" dist="381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985CAA-F525-6E43-A3DF-09CCA9BC2B9B}" type="datetimeFigureOut">
              <a:rPr lang="en-US" smtClean="0"/>
              <a:pPr/>
              <a:t>9/23/2015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46CC03-81CF-074B-8A89-A80E2248C8C3}" type="slidenum">
              <a:rPr lang="en-US" smtClean="0"/>
              <a:pPr/>
              <a:t>‹#›</a:t>
            </a:fld>
            <a:endParaRPr lang="en-US"/>
          </a:p>
        </p:txBody>
      </p:sp>
    </p:spTree>
    <p:extLst>
      <p:ext uri="{BB962C8B-B14F-4D97-AF65-F5344CB8AC3E}">
        <p14:creationId xmlns:p14="http://schemas.microsoft.com/office/powerpoint/2010/main" val="21533856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csb.org/pdb/explore.do?structureId=2ORZ"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drugs.com/drug-class/central-nervous-system-agent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bindingDB.org" TargetMode="External"/><Relationship Id="rId3" Type="http://schemas.openxmlformats.org/officeDocument/2006/relationships/hyperlink" Target="http://en.wikipedia.org/wiki/LFA-1" TargetMode="External"/><Relationship Id="rId7" Type="http://schemas.openxmlformats.org/officeDocument/2006/relationships/hyperlink" Target="http://www.ncbi.nlm.nih.gov.gate2.inist.fr/pmc/articles/PMC3901718/?report=printable#R25"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en.wikipedia.org/wiki/ICAM-1#cite_note-pmid15811956-6" TargetMode="External"/><Relationship Id="rId5" Type="http://schemas.openxmlformats.org/officeDocument/2006/relationships/hyperlink" Target="http://en.wikipedia.org/wiki/ICAM-1#cite_note-5" TargetMode="External"/><Relationship Id="rId4" Type="http://schemas.openxmlformats.org/officeDocument/2006/relationships/hyperlink" Target="http://en.wikipedia.org/wiki/Integrin" TargetMode="External"/><Relationship Id="rId9" Type="http://schemas.openxmlformats.org/officeDocument/2006/relationships/hyperlink" Target="http://www.ncbi.nlm.nih.gov.gate2.inist.fr/pmc/articles/PMC3901718/table/T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a:t>
            </a:r>
            <a:endParaRPr lang="en-US" dirty="0" smtClean="0"/>
          </a:p>
          <a:p>
            <a:endParaRPr lang="en-US" dirty="0" smtClean="0"/>
          </a:p>
          <a:p>
            <a:endParaRPr lang="en-US" dirty="0" smtClean="0"/>
          </a:p>
          <a:p>
            <a:r>
              <a:rPr lang="en-US" dirty="0" smtClean="0"/>
              <a:t>First of all I I</a:t>
            </a:r>
            <a:r>
              <a:rPr lang="en-US" baseline="0" dirty="0" smtClean="0"/>
              <a:t> would like to thank </a:t>
            </a:r>
            <a:r>
              <a:rPr lang="en-US" dirty="0" smtClean="0"/>
              <a:t>to the </a:t>
            </a:r>
            <a:r>
              <a:rPr lang="en-US" dirty="0" err="1" smtClean="0"/>
              <a:t>orgamnizers</a:t>
            </a:r>
            <a:r>
              <a:rPr lang="en-US" dirty="0" smtClean="0"/>
              <a:t> </a:t>
            </a:r>
            <a:r>
              <a:rPr lang="en-US" baseline="0" dirty="0" smtClean="0"/>
              <a:t>to inviting me to give this talk here for this meeting  – </a:t>
            </a:r>
          </a:p>
          <a:p>
            <a:endParaRPr lang="en-US" baseline="0" dirty="0" smtClean="0"/>
          </a:p>
          <a:p>
            <a:r>
              <a:rPr lang="en-US" baseline="0" dirty="0" smtClean="0"/>
              <a:t>f the studies that I </a:t>
            </a:r>
            <a:r>
              <a:rPr lang="en-US" baseline="0" dirty="0" err="1" smtClean="0"/>
              <a:t>ve</a:t>
            </a:r>
            <a:r>
              <a:rPr lang="en-US" baseline="0" dirty="0" smtClean="0"/>
              <a:t> done  with  my team focusing on PPI &amp; ADMET predictions, which is   a part of  the lab MTI  - at </a:t>
            </a:r>
            <a:r>
              <a:rPr lang="en-US" baseline="0" dirty="0" err="1" smtClean="0"/>
              <a:t>Inserm</a:t>
            </a:r>
            <a:r>
              <a:rPr lang="en-US" baseline="0" dirty="0" smtClean="0"/>
              <a:t> , the Nat Health Res </a:t>
            </a:r>
            <a:r>
              <a:rPr lang="en-US" baseline="0" dirty="0" err="1" smtClean="0"/>
              <a:t>Instit</a:t>
            </a:r>
            <a:r>
              <a:rPr lang="en-US" baseline="0" dirty="0" smtClean="0"/>
              <a:t> in France</a:t>
            </a:r>
          </a:p>
          <a:p>
            <a:endParaRPr lang="en-US" dirty="0"/>
          </a:p>
        </p:txBody>
      </p:sp>
      <p:sp>
        <p:nvSpPr>
          <p:cNvPr id="4" name="Slide Number Placeholder 3"/>
          <p:cNvSpPr>
            <a:spLocks noGrp="1"/>
          </p:cNvSpPr>
          <p:nvPr>
            <p:ph type="sldNum" sz="quarter" idx="10"/>
          </p:nvPr>
        </p:nvSpPr>
        <p:spPr/>
        <p:txBody>
          <a:bodyPr/>
          <a:lstStyle/>
          <a:p>
            <a:fld id="{8546CC03-81CF-074B-8A89-A80E2248C8C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AE43217-8EE6-1847-93FA-4726866BDC07}" type="slidenum">
              <a:rPr lang="fr-FR"/>
              <a:pPr/>
              <a:t>12</a:t>
            </a:fld>
            <a:endParaRPr lang="fr-FR"/>
          </a:p>
        </p:txBody>
      </p:sp>
      <p:sp>
        <p:nvSpPr>
          <p:cNvPr id="73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9331" name="Rectangle 3"/>
          <p:cNvSpPr>
            <a:spLocks noGrp="1" noChangeArrowheads="1"/>
          </p:cNvSpPr>
          <p:nvPr>
            <p:ph type="body" idx="1"/>
          </p:nvPr>
        </p:nvSpPr>
        <p:spPr/>
        <p:txBody>
          <a:bodyPr/>
          <a:lstStyle/>
          <a:p>
            <a:pPr algn="just">
              <a:buNone/>
            </a:pPr>
            <a:r>
              <a:rPr lang="en-US" b="1" u="sng" dirty="0" err="1" smtClean="0">
                <a:solidFill>
                  <a:schemeClr val="accent2">
                    <a:lumMod val="50000"/>
                  </a:schemeClr>
                </a:solidFill>
              </a:rPr>
              <a:t>Eto</a:t>
            </a:r>
            <a:r>
              <a:rPr lang="en-US" b="1" u="sng" dirty="0" smtClean="0">
                <a:solidFill>
                  <a:schemeClr val="accent2">
                    <a:lumMod val="50000"/>
                  </a:schemeClr>
                </a:solidFill>
              </a:rPr>
              <a:t> </a:t>
            </a:r>
            <a:r>
              <a:rPr lang="en-US" b="1" u="sng" dirty="0" err="1" smtClean="0">
                <a:solidFill>
                  <a:schemeClr val="accent2">
                    <a:lumMod val="50000"/>
                  </a:schemeClr>
                </a:solidFill>
              </a:rPr>
              <a:t>na</a:t>
            </a:r>
            <a:r>
              <a:rPr lang="en-US" b="1" u="sng" dirty="0" smtClean="0">
                <a:solidFill>
                  <a:schemeClr val="accent2">
                    <a:lumMod val="50000"/>
                  </a:schemeClr>
                </a:solidFill>
              </a:rPr>
              <a:t> </a:t>
            </a:r>
            <a:r>
              <a:rPr lang="en-US" b="1" u="sng" dirty="0" err="1" smtClean="0">
                <a:solidFill>
                  <a:schemeClr val="accent2">
                    <a:lumMod val="50000"/>
                  </a:schemeClr>
                </a:solidFill>
              </a:rPr>
              <a:t>pratktik</a:t>
            </a:r>
            <a:r>
              <a:rPr lang="en-US" b="1" u="sng" dirty="0" smtClean="0">
                <a:solidFill>
                  <a:schemeClr val="accent2">
                    <a:lumMod val="50000"/>
                  </a:schemeClr>
                </a:solidFill>
              </a:rPr>
              <a:t> </a:t>
            </a:r>
            <a:r>
              <a:rPr lang="en-US" b="1" u="sng" dirty="0" err="1" smtClean="0">
                <a:solidFill>
                  <a:schemeClr val="accent2">
                    <a:lumMod val="50000"/>
                  </a:schemeClr>
                </a:solidFill>
              </a:rPr>
              <a:t>aplanija</a:t>
            </a:r>
            <a:r>
              <a:rPr lang="en-US" b="1" u="sng" baseline="0" dirty="0" smtClean="0">
                <a:solidFill>
                  <a:schemeClr val="accent2">
                    <a:lumMod val="50000"/>
                  </a:schemeClr>
                </a:solidFill>
              </a:rPr>
              <a:t> </a:t>
            </a:r>
            <a:r>
              <a:rPr lang="en-US" b="1" u="sng" baseline="0" dirty="0" err="1" smtClean="0">
                <a:solidFill>
                  <a:schemeClr val="accent2">
                    <a:lumMod val="50000"/>
                  </a:schemeClr>
                </a:solidFill>
              </a:rPr>
              <a:t>protocok</a:t>
            </a:r>
            <a:r>
              <a:rPr lang="en-US" b="1" u="sng" baseline="0" dirty="0" smtClean="0">
                <a:solidFill>
                  <a:schemeClr val="accent2">
                    <a:lumMod val="50000"/>
                  </a:schemeClr>
                </a:solidFill>
              </a:rPr>
              <a:t> la </a:t>
            </a:r>
            <a:r>
              <a:rPr lang="en-US" b="1" u="sng" baseline="0" dirty="0" err="1" smtClean="0">
                <a:solidFill>
                  <a:schemeClr val="accent2">
                    <a:lumMod val="50000"/>
                  </a:schemeClr>
                </a:solidFill>
              </a:rPr>
              <a:t>virt</a:t>
            </a:r>
            <a:r>
              <a:rPr lang="en-US" b="1" u="sng" baseline="0" dirty="0" smtClean="0">
                <a:solidFill>
                  <a:schemeClr val="accent2">
                    <a:lumMod val="50000"/>
                  </a:schemeClr>
                </a:solidFill>
              </a:rPr>
              <a:t>  screening - </a:t>
            </a:r>
            <a:endParaRPr lang="en-US" b="1" u="sng" dirty="0" smtClean="0">
              <a:solidFill>
                <a:schemeClr val="accent2">
                  <a:lumMod val="50000"/>
                </a:schemeClr>
              </a:solidFill>
            </a:endParaRPr>
          </a:p>
          <a:p>
            <a:pPr algn="just">
              <a:buNone/>
            </a:pPr>
            <a:endParaRPr lang="en-US" b="1" u="sng" dirty="0" smtClean="0">
              <a:solidFill>
                <a:schemeClr val="accent2">
                  <a:lumMod val="50000"/>
                </a:schemeClr>
              </a:solidFill>
            </a:endParaRPr>
          </a:p>
          <a:p>
            <a:pPr algn="just">
              <a:buNone/>
            </a:pPr>
            <a:endParaRPr lang="en-US" b="1" u="sng" dirty="0" smtClean="0">
              <a:solidFill>
                <a:schemeClr val="accent2">
                  <a:lumMod val="50000"/>
                </a:schemeClr>
              </a:solidFill>
            </a:endParaRPr>
          </a:p>
          <a:p>
            <a:pPr algn="just">
              <a:buNone/>
            </a:pPr>
            <a:endParaRPr lang="en-US" b="1" u="sng" dirty="0" smtClean="0">
              <a:solidFill>
                <a:schemeClr val="accent2">
                  <a:lumMod val="50000"/>
                </a:schemeClr>
              </a:solidFill>
            </a:endParaRPr>
          </a:p>
          <a:p>
            <a:pPr algn="just">
              <a:buNone/>
            </a:pPr>
            <a:endParaRPr lang="en-US" b="1" u="sng" dirty="0" smtClean="0">
              <a:solidFill>
                <a:schemeClr val="accent2">
                  <a:lumMod val="50000"/>
                </a:schemeClr>
              </a:solidFill>
            </a:endParaRPr>
          </a:p>
          <a:p>
            <a:pPr algn="just">
              <a:buNone/>
            </a:pPr>
            <a:endParaRPr lang="en-US" b="1" u="sng" dirty="0" smtClean="0">
              <a:solidFill>
                <a:schemeClr val="accent2">
                  <a:lumMod val="50000"/>
                </a:schemeClr>
              </a:solidFill>
            </a:endParaRPr>
          </a:p>
          <a:p>
            <a:pPr algn="just">
              <a:buNone/>
            </a:pPr>
            <a:r>
              <a:rPr lang="en-US" b="1" i="1" dirty="0" smtClean="0"/>
              <a:t>1stly- </a:t>
            </a:r>
            <a:r>
              <a:rPr lang="en-US" b="0" i="1" dirty="0" smtClean="0"/>
              <a:t>We developed tools for </a:t>
            </a:r>
            <a:r>
              <a:rPr lang="en-US" b="0" i="1" dirty="0" err="1" smtClean="0"/>
              <a:t>ptreparation</a:t>
            </a:r>
            <a:r>
              <a:rPr lang="en-US" b="0" i="1" dirty="0" smtClean="0"/>
              <a:t> of electronic</a:t>
            </a:r>
            <a:r>
              <a:rPr lang="en-US" b="0" i="1" baseline="0" dirty="0" smtClean="0"/>
              <a:t> small </a:t>
            </a:r>
            <a:r>
              <a:rPr lang="en-US" b="0" i="1" baseline="0" dirty="0" err="1" smtClean="0"/>
              <a:t>mols</a:t>
            </a:r>
            <a:r>
              <a:rPr lang="en-US" b="0" i="1" baseline="0" dirty="0" smtClean="0"/>
              <a:t> chemical libraries.  And </a:t>
            </a:r>
            <a:r>
              <a:rPr lang="en-US" b="1" i="1" baseline="0" dirty="0" smtClean="0"/>
              <a:t>secondly</a:t>
            </a:r>
            <a:r>
              <a:rPr lang="en-US" b="0" i="1" baseline="0" dirty="0" smtClean="0"/>
              <a:t>, we have developed a multistep docking protocol  </a:t>
            </a:r>
            <a:r>
              <a:rPr lang="en-US" b="0" i="1" baseline="0" dirty="0" err="1" smtClean="0"/>
              <a:t>incl;uding</a:t>
            </a:r>
            <a:r>
              <a:rPr lang="en-US" b="0" i="1" baseline="0" dirty="0" smtClean="0"/>
              <a:t>  several </a:t>
            </a:r>
            <a:r>
              <a:rPr lang="en-US" b="0" i="1" baseline="0" dirty="0" err="1" smtClean="0"/>
              <a:t>steops</a:t>
            </a:r>
            <a:r>
              <a:rPr lang="en-US" b="0" i="1" baseline="0" dirty="0" smtClean="0"/>
              <a:t> to propose a list of </a:t>
            </a:r>
            <a:r>
              <a:rPr lang="en-US" b="0" i="1" baseline="0" dirty="0" err="1" smtClean="0"/>
              <a:t>cmp</a:t>
            </a:r>
            <a:r>
              <a:rPr lang="en-US" b="0" i="1" baseline="0" dirty="0" smtClean="0"/>
              <a:t> to be experimentally tested  </a:t>
            </a:r>
            <a:r>
              <a:rPr lang="en-US" b="1" i="1" baseline="0"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smtClean="0"/>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docking &amp; </a:t>
            </a:r>
            <a:r>
              <a:rPr lang="en-US" sz="1200" kern="1200" dirty="0" err="1" smtClean="0">
                <a:solidFill>
                  <a:schemeClr val="tx1"/>
                </a:solidFill>
                <a:effectLst/>
                <a:latin typeface="+mn-lt"/>
                <a:ea typeface="+mn-ea"/>
                <a:cs typeface="+mn-cs"/>
              </a:rPr>
              <a:t>screning</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for the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fional</a:t>
            </a:r>
            <a:r>
              <a:rPr lang="en-US" sz="1200" kern="1200" dirty="0" smtClean="0">
                <a:solidFill>
                  <a:schemeClr val="tx1"/>
                </a:solidFill>
                <a:effectLst/>
                <a:latin typeface="+mn-lt"/>
                <a:ea typeface="+mn-ea"/>
                <a:cs typeface="+mn-cs"/>
              </a:rPr>
              <a:t> stage  we are</a:t>
            </a:r>
            <a:r>
              <a:rPr lang="en-US" sz="1200" kern="1200" baseline="0" dirty="0" smtClean="0">
                <a:solidFill>
                  <a:schemeClr val="tx1"/>
                </a:solidFill>
                <a:effectLst/>
                <a:latin typeface="+mn-lt"/>
                <a:ea typeface="+mn-ea"/>
                <a:cs typeface="+mn-cs"/>
              </a:rPr>
              <a:t> working on a new protocol for </a:t>
            </a:r>
            <a:r>
              <a:rPr lang="en-US" sz="1200" b="1" kern="1200" baseline="0" dirty="0" smtClean="0">
                <a:solidFill>
                  <a:schemeClr val="tx1"/>
                </a:solidFill>
                <a:effectLst/>
                <a:latin typeface="+mn-lt"/>
                <a:ea typeface="+mn-ea"/>
                <a:cs typeface="+mn-cs"/>
              </a:rPr>
              <a:t>DG calculation by </a:t>
            </a:r>
            <a:r>
              <a:rPr lang="en-US" sz="1200" b="1" kern="1200" baseline="0" dirty="0" err="1" smtClean="0">
                <a:solidFill>
                  <a:schemeClr val="tx1"/>
                </a:solidFill>
                <a:effectLst/>
                <a:latin typeface="+mn-lt"/>
                <a:ea typeface="+mn-ea"/>
                <a:cs typeface="+mn-cs"/>
              </a:rPr>
              <a:t>Mdsimulation</a:t>
            </a:r>
            <a:r>
              <a:rPr lang="en-US" sz="1200" b="1" kern="1200" baseline="0" dirty="0" smtClean="0">
                <a:solidFill>
                  <a:schemeClr val="tx1"/>
                </a:solidFill>
                <a:effectLst/>
                <a:latin typeface="+mn-lt"/>
                <a:ea typeface="+mn-ea"/>
                <a:cs typeface="+mn-cs"/>
              </a:rPr>
              <a:t>, we call it - a simplified free energy calculation approach. T</a:t>
            </a:r>
            <a:r>
              <a:rPr lang="en-US" sz="1200" kern="1200" baseline="0" dirty="0" smtClean="0">
                <a:solidFill>
                  <a:schemeClr val="tx1"/>
                </a:solidFill>
                <a:effectLst/>
                <a:latin typeface="+mn-lt"/>
                <a:ea typeface="+mn-ea"/>
                <a:cs typeface="+mn-cs"/>
              </a:rPr>
              <a:t>hat will permit to </a:t>
            </a:r>
            <a:r>
              <a:rPr lang="en-US" sz="1200" b="1" kern="1200" baseline="0" dirty="0" smtClean="0">
                <a:solidFill>
                  <a:schemeClr val="tx1"/>
                </a:solidFill>
                <a:effectLst/>
                <a:latin typeface="+mn-lt"/>
                <a:ea typeface="+mn-ea"/>
                <a:cs typeface="+mn-cs"/>
              </a:rPr>
              <a:t>decrease</a:t>
            </a:r>
            <a:r>
              <a:rPr lang="en-US" sz="1200" kern="1200" baseline="0" dirty="0" smtClean="0">
                <a:solidFill>
                  <a:schemeClr val="tx1"/>
                </a:solidFill>
                <a:effectLst/>
                <a:latin typeface="+mn-lt"/>
                <a:ea typeface="+mn-ea"/>
                <a:cs typeface="+mn-cs"/>
              </a:rPr>
              <a:t> considerably  </a:t>
            </a:r>
            <a:r>
              <a:rPr lang="en-US" sz="1200" kern="1200" baseline="0" dirty="0" err="1"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enumber</a:t>
            </a:r>
            <a:r>
              <a:rPr lang="en-US" sz="1200" kern="1200" baseline="0" dirty="0" smtClean="0">
                <a:solidFill>
                  <a:schemeClr val="tx1"/>
                </a:solidFill>
                <a:effectLst/>
                <a:latin typeface="+mn-lt"/>
                <a:ea typeface="+mn-ea"/>
                <a:cs typeface="+mn-cs"/>
              </a:rPr>
              <a:t> of molecules </a:t>
            </a:r>
            <a:r>
              <a:rPr lang="en-US" sz="1200" kern="1200" baseline="0" dirty="0" err="1" smtClean="0">
                <a:solidFill>
                  <a:schemeClr val="tx1"/>
                </a:solidFill>
                <a:effectLst/>
                <a:latin typeface="+mn-lt"/>
                <a:ea typeface="+mn-ea"/>
                <a:cs typeface="+mn-cs"/>
              </a:rPr>
              <a:t>tobe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tesrted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experimenaltlly</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 This is an important step  since small modifications in a ligand may lead to drastic changes in the observed binding energy landscape.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a:t>
            </a:r>
          </a:p>
          <a:p>
            <a:endParaRPr lang="en-US" sz="1200" dirty="0" smtClean="0"/>
          </a:p>
          <a:p>
            <a:r>
              <a:rPr lang="en-US" sz="1200" dirty="0" smtClean="0"/>
              <a:t> </a:t>
            </a:r>
            <a:r>
              <a:rPr lang="en-US" sz="1200" i="1" dirty="0" smtClean="0"/>
              <a:t>DOCK, AUTODOCK, VINA, </a:t>
            </a:r>
            <a:r>
              <a:rPr lang="en-US" sz="1200" i="1" dirty="0" err="1" smtClean="0"/>
              <a:t>Molegro</a:t>
            </a:r>
            <a:r>
              <a:rPr lang="en-US" sz="1200" i="1" dirty="0" smtClean="0"/>
              <a:t>, </a:t>
            </a:r>
            <a:r>
              <a:rPr lang="en-US" sz="1200" i="1" dirty="0" err="1" smtClean="0"/>
              <a:t>Surflex</a:t>
            </a:r>
            <a:r>
              <a:rPr lang="en-US" sz="1200" i="1" dirty="0" smtClean="0"/>
              <a:t>, </a:t>
            </a:r>
            <a:r>
              <a:rPr lang="en-US" sz="1200" i="1" dirty="0" err="1" smtClean="0"/>
              <a:t>Ligandfit</a:t>
            </a:r>
            <a:r>
              <a:rPr lang="en-US" sz="1200" i="1" dirty="0" smtClean="0"/>
              <a:t>, </a:t>
            </a:r>
            <a:r>
              <a:rPr lang="en-US" sz="1200" i="1" dirty="0" err="1" smtClean="0">
                <a:solidFill>
                  <a:srgbClr val="000000"/>
                </a:solidFill>
              </a:rPr>
              <a:t>CDocker</a:t>
            </a:r>
            <a:r>
              <a:rPr lang="en-US" sz="1200" i="1" dirty="0" smtClean="0">
                <a:solidFill>
                  <a:srgbClr val="000000"/>
                </a:solidFill>
              </a:rPr>
              <a:t>, MOE-Dock – </a:t>
            </a:r>
            <a:r>
              <a:rPr lang="en-US" sz="1200" i="1" dirty="0" err="1" smtClean="0">
                <a:solidFill>
                  <a:srgbClr val="000000"/>
                </a:solidFill>
              </a:rPr>
              <a:t>Cerius</a:t>
            </a:r>
            <a:r>
              <a:rPr lang="en-US" sz="1200" i="1" dirty="0" smtClean="0">
                <a:solidFill>
                  <a:srgbClr val="000000"/>
                </a:solidFill>
              </a:rPr>
              <a:t> -</a:t>
            </a:r>
          </a:p>
          <a:p>
            <a:endParaRPr lang="en-US" sz="1200" i="1" dirty="0" smtClean="0">
              <a:solidFill>
                <a:srgbClr val="000000"/>
              </a:solidFill>
            </a:endParaRPr>
          </a:p>
          <a:p>
            <a:pPr algn="just"/>
            <a:endParaRPr lang="en-US" sz="1200" dirty="0" smtClean="0"/>
          </a:p>
          <a:p>
            <a:pPr algn="just"/>
            <a:r>
              <a:rPr lang="en-US" sz="1200" dirty="0" smtClean="0"/>
              <a:t>Our DG I</a:t>
            </a:r>
            <a:r>
              <a:rPr lang="en-US" sz="1200" baseline="0" dirty="0" smtClean="0"/>
              <a:t> so=mainly </a:t>
            </a:r>
            <a:r>
              <a:rPr lang="en-US" sz="1200" baseline="0" dirty="0" err="1" smtClean="0"/>
              <a:t>enthaplic</a:t>
            </a:r>
            <a:r>
              <a:rPr lang="en-US" sz="1200" baseline="0" dirty="0" smtClean="0"/>
              <a:t> – DS is taken </a:t>
            </a:r>
            <a:r>
              <a:rPr lang="en-US" sz="1200" baseline="0" dirty="0" err="1" smtClean="0"/>
              <a:t>inderectly</a:t>
            </a:r>
            <a:r>
              <a:rPr lang="en-US" sz="1200" baseline="0" dirty="0" smtClean="0"/>
              <a:t> from the R-L movements; for ex. </a:t>
            </a:r>
            <a:r>
              <a:rPr lang="en-US" sz="1200" baseline="0" dirty="0" err="1" smtClean="0"/>
              <a:t>Tropsha</a:t>
            </a:r>
            <a:r>
              <a:rPr lang="en-US" sz="1200" baseline="0" dirty="0" smtClean="0"/>
              <a:t> suggest to take into </a:t>
            </a:r>
            <a:r>
              <a:rPr lang="en-US" sz="1200" baseline="0" dirty="0" err="1" smtClean="0"/>
              <a:t>accounr</a:t>
            </a:r>
            <a:r>
              <a:rPr lang="en-US" sz="1200" baseline="0" dirty="0" smtClean="0"/>
              <a:t> DS for pose selection  </a:t>
            </a:r>
            <a:r>
              <a:rPr lang="en-US" sz="1200" baseline="0" dirty="0" err="1" smtClean="0"/>
              <a:t>indereclt</a:t>
            </a:r>
            <a:r>
              <a:rPr lang="en-US" sz="1200" baseline="0" dirty="0" smtClean="0"/>
              <a:t> by MD – only by considering the time </a:t>
            </a:r>
            <a:r>
              <a:rPr lang="en-US" sz="1200" baseline="0" dirty="0" err="1" smtClean="0"/>
              <a:t>th</a:t>
            </a:r>
            <a:r>
              <a:rPr lang="en-US" sz="1200" baseline="0" dirty="0" smtClean="0"/>
              <a:t> </a:t>
            </a:r>
            <a:r>
              <a:rPr lang="en-US" sz="1200" baseline="0" dirty="0" err="1" smtClean="0"/>
              <a:t>eligands</a:t>
            </a:r>
            <a:r>
              <a:rPr lang="en-US" sz="1200" baseline="0" dirty="0" smtClean="0"/>
              <a:t> remain in  the </a:t>
            </a:r>
            <a:r>
              <a:rPr lang="en-US" sz="1200" baseline="0" dirty="0" err="1" smtClean="0"/>
              <a:t>evaluaiet</a:t>
            </a:r>
            <a:r>
              <a:rPr lang="en-US" sz="1200" baseline="0" dirty="0" smtClean="0"/>
              <a:t> pose – in 2 A mas RMSD;  </a:t>
            </a:r>
          </a:p>
          <a:p>
            <a:pPr algn="just"/>
            <a:endParaRPr lang="en-US" sz="1200" baseline="0" dirty="0" smtClean="0"/>
          </a:p>
          <a:p>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quand</a:t>
            </a:r>
            <a:r>
              <a:rPr lang="en-US" sz="1200" kern="1200" dirty="0" smtClean="0">
                <a:solidFill>
                  <a:schemeClr val="tx1"/>
                </a:solidFill>
                <a:effectLst/>
                <a:latin typeface="+mn-lt"/>
                <a:ea typeface="+mn-ea"/>
                <a:cs typeface="+mn-cs"/>
              </a:rPr>
              <a:t> on </a:t>
            </a:r>
            <a:r>
              <a:rPr lang="en-US" sz="1200" kern="1200" dirty="0" err="1" smtClean="0">
                <a:solidFill>
                  <a:schemeClr val="tx1"/>
                </a:solidFill>
                <a:effectLst/>
                <a:latin typeface="+mn-lt"/>
                <a:ea typeface="+mn-ea"/>
                <a:cs typeface="+mn-cs"/>
              </a:rPr>
              <a:t>parle</a:t>
            </a:r>
            <a:r>
              <a:rPr lang="en-US" sz="1200" kern="1200" dirty="0" smtClean="0">
                <a:solidFill>
                  <a:schemeClr val="tx1"/>
                </a:solidFill>
                <a:effectLst/>
                <a:latin typeface="+mn-lt"/>
                <a:ea typeface="+mn-ea"/>
                <a:cs typeface="+mn-cs"/>
              </a:rPr>
              <a:t> de flex problem - on </a:t>
            </a:r>
            <a:r>
              <a:rPr lang="en-US" sz="1200" kern="1200" dirty="0" err="1" smtClean="0">
                <a:solidFill>
                  <a:schemeClr val="tx1"/>
                </a:solidFill>
                <a:effectLst/>
                <a:latin typeface="+mn-lt"/>
                <a:ea typeface="+mn-ea"/>
                <a:cs typeface="+mn-cs"/>
              </a:rPr>
              <a:t>va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les solution in </a:t>
            </a:r>
            <a:r>
              <a:rPr lang="en-US" sz="1200" kern="1200" dirty="0" err="1" smtClean="0">
                <a:solidFill>
                  <a:schemeClr val="tx1"/>
                </a:solidFill>
                <a:effectLst/>
                <a:latin typeface="+mn-lt"/>
                <a:ea typeface="+mn-ea"/>
                <a:cs typeface="+mn-cs"/>
              </a:rPr>
              <a:t>silico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prot</a:t>
            </a:r>
            <a:r>
              <a:rPr lang="en-US" sz="1200" kern="1200" dirty="0" smtClean="0">
                <a:solidFill>
                  <a:schemeClr val="tx1"/>
                </a:solidFill>
                <a:effectLst/>
                <a:latin typeface="+mn-lt"/>
                <a:ea typeface="+mn-ea"/>
                <a:cs typeface="+mn-cs"/>
              </a:rPr>
              <a:t>-small ligands  much more success than la flex de </a:t>
            </a:r>
            <a:r>
              <a:rPr lang="en-US" sz="1200" kern="1200" dirty="0" err="1" smtClean="0">
                <a:solidFill>
                  <a:schemeClr val="tx1"/>
                </a:solidFill>
                <a:effectLst/>
                <a:latin typeface="+mn-lt"/>
                <a:ea typeface="+mn-ea"/>
                <a:cs typeface="+mn-cs"/>
              </a:rPr>
              <a:t>prot-prot</a:t>
            </a:r>
            <a:r>
              <a:rPr lang="en-US" sz="1200" kern="1200" dirty="0" smtClean="0">
                <a:solidFill>
                  <a:schemeClr val="tx1"/>
                </a:solidFill>
                <a:effectLst/>
                <a:latin typeface="+mn-lt"/>
                <a:ea typeface="+mn-ea"/>
                <a:cs typeface="+mn-cs"/>
              </a:rPr>
              <a:t> docking et </a:t>
            </a:r>
            <a:r>
              <a:rPr lang="en-US" sz="1200" kern="1200" dirty="0" err="1" smtClean="0">
                <a:solidFill>
                  <a:schemeClr val="tx1"/>
                </a:solidFill>
                <a:effectLst/>
                <a:latin typeface="+mn-lt"/>
                <a:ea typeface="+mn-ea"/>
                <a:cs typeface="+mn-cs"/>
              </a:rPr>
              <a:t>prot</a:t>
            </a:r>
            <a:r>
              <a:rPr lang="en-US" sz="1200" kern="1200" dirty="0" smtClean="0">
                <a:solidFill>
                  <a:schemeClr val="tx1"/>
                </a:solidFill>
                <a:effectLst/>
                <a:latin typeface="+mn-lt"/>
                <a:ea typeface="+mn-ea"/>
                <a:cs typeface="+mn-cs"/>
              </a:rPr>
              <a:t>- peptide,  much more challenging than </a:t>
            </a:r>
            <a:r>
              <a:rPr lang="en-US" sz="1200" kern="1200" dirty="0" err="1" smtClean="0">
                <a:solidFill>
                  <a:schemeClr val="tx1"/>
                </a:solidFill>
                <a:effectLst/>
                <a:latin typeface="+mn-lt"/>
                <a:ea typeface="+mn-ea"/>
                <a:cs typeface="+mn-cs"/>
              </a:rPr>
              <a:t>prot</a:t>
            </a:r>
            <a:r>
              <a:rPr lang="en-US" sz="1200" kern="1200" dirty="0" smtClean="0">
                <a:solidFill>
                  <a:schemeClr val="tx1"/>
                </a:solidFill>
                <a:effectLst/>
                <a:latin typeface="+mn-lt"/>
                <a:ea typeface="+mn-ea"/>
                <a:cs typeface="+mn-cs"/>
              </a:rPr>
              <a:t>-small </a:t>
            </a:r>
            <a:r>
              <a:rPr lang="en-US" sz="1200" kern="1200" dirty="0" err="1" smtClean="0">
                <a:solidFill>
                  <a:schemeClr val="tx1"/>
                </a:solidFill>
                <a:effectLst/>
                <a:latin typeface="+mn-lt"/>
                <a:ea typeface="+mn-ea"/>
                <a:cs typeface="+mn-cs"/>
              </a:rPr>
              <a:t>lig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vue</a:t>
            </a:r>
            <a:r>
              <a:rPr lang="en-US" sz="1200" kern="1200" dirty="0" smtClean="0">
                <a:solidFill>
                  <a:schemeClr val="tx1"/>
                </a:solidFill>
                <a:effectLst/>
                <a:latin typeface="+mn-lt"/>
                <a:ea typeface="+mn-ea"/>
                <a:cs typeface="+mn-cs"/>
              </a:rPr>
              <a:t> number f o degree of </a:t>
            </a:r>
            <a:r>
              <a:rPr lang="en-US" sz="1200" kern="1200" dirty="0" err="1" smtClean="0">
                <a:solidFill>
                  <a:schemeClr val="tx1"/>
                </a:solidFill>
                <a:effectLst/>
                <a:latin typeface="+mn-lt"/>
                <a:ea typeface="+mn-ea"/>
                <a:cs typeface="+mn-cs"/>
              </a:rPr>
              <a:t>freedem</a:t>
            </a:r>
            <a:r>
              <a:rPr lang="en-US" sz="1200" kern="1200" dirty="0" smtClean="0">
                <a:solidFill>
                  <a:schemeClr val="tx1"/>
                </a:solidFill>
                <a:effectLst/>
                <a:latin typeface="+mn-lt"/>
                <a:ea typeface="+mn-ea"/>
                <a:cs typeface="+mn-cs"/>
              </a:rPr>
              <a:t> ( during </a:t>
            </a:r>
            <a:r>
              <a:rPr lang="en-US" sz="1200" kern="1200" dirty="0" err="1" smtClean="0">
                <a:solidFill>
                  <a:schemeClr val="tx1"/>
                </a:solidFill>
                <a:effectLst/>
                <a:latin typeface="+mn-lt"/>
                <a:ea typeface="+mn-ea"/>
                <a:cs typeface="+mn-cs"/>
              </a:rPr>
              <a:t>ithe</a:t>
            </a:r>
            <a:r>
              <a:rPr lang="en-US" sz="1200" kern="1200" dirty="0" smtClean="0">
                <a:solidFill>
                  <a:schemeClr val="tx1"/>
                </a:solidFill>
                <a:effectLst/>
                <a:latin typeface="+mn-lt"/>
                <a:ea typeface="+mn-ea"/>
                <a:cs typeface="+mn-cs"/>
              </a:rPr>
              <a:t> oral </a:t>
            </a:r>
            <a:r>
              <a:rPr lang="en-US" sz="1200" kern="1200" dirty="0" err="1" smtClean="0">
                <a:solidFill>
                  <a:schemeClr val="tx1"/>
                </a:solidFill>
                <a:effectLst/>
                <a:latin typeface="+mn-lt"/>
                <a:ea typeface="+mn-ea"/>
                <a:cs typeface="+mn-cs"/>
              </a:rPr>
              <a:t>pres</a:t>
            </a:r>
            <a:r>
              <a:rPr lang="en-US" sz="1200" kern="1200" dirty="0" smtClean="0">
                <a:solidFill>
                  <a:schemeClr val="tx1"/>
                </a:solidFill>
                <a:effectLst/>
                <a:latin typeface="+mn-lt"/>
                <a:ea typeface="+mn-ea"/>
                <a:cs typeface="+mn-cs"/>
              </a:rPr>
              <a:t>);  any </a:t>
            </a:r>
            <a:r>
              <a:rPr lang="en-US" sz="1200" kern="1200" dirty="0" err="1" smtClean="0">
                <a:solidFill>
                  <a:schemeClr val="tx1"/>
                </a:solidFill>
                <a:effectLst/>
                <a:latin typeface="+mn-lt"/>
                <a:ea typeface="+mn-ea"/>
                <a:cs typeface="+mn-cs"/>
              </a:rPr>
              <a:t>gropus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wormikhg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Abagyan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McCammon</a:t>
            </a:r>
            <a:r>
              <a:rPr lang="en-US" sz="1200" kern="1200" baseline="0" dirty="0" smtClean="0">
                <a:solidFill>
                  <a:schemeClr val="tx1"/>
                </a:solidFill>
                <a:effectLst/>
                <a:latin typeface="+mn-lt"/>
                <a:ea typeface="+mn-ea"/>
                <a:cs typeface="+mn-cs"/>
              </a:rPr>
              <a:t>  - our </a:t>
            </a:r>
            <a:r>
              <a:rPr lang="en-US" sz="1200" kern="1200" baseline="0" dirty="0" err="1" smtClean="0">
                <a:solidFill>
                  <a:schemeClr val="tx1"/>
                </a:solidFill>
                <a:effectLst/>
                <a:latin typeface="+mn-lt"/>
                <a:ea typeface="+mn-ea"/>
                <a:cs typeface="+mn-cs"/>
              </a:rPr>
              <a:t>aprich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higly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ctes</a:t>
            </a:r>
            <a:r>
              <a:rPr lang="en-US" sz="1200" kern="1200" baseline="0" dirty="0" smtClean="0">
                <a:solidFill>
                  <a:schemeClr val="tx1"/>
                </a:solidFill>
                <a:effectLst/>
                <a:latin typeface="+mn-lt"/>
                <a:ea typeface="+mn-ea"/>
                <a:cs typeface="+mn-cs"/>
              </a:rPr>
              <a:t> – so we </a:t>
            </a:r>
            <a:r>
              <a:rPr lang="en-US" sz="1200" kern="1200" baseline="0" dirty="0" err="1" smtClean="0">
                <a:solidFill>
                  <a:schemeClr val="tx1"/>
                </a:solidFill>
                <a:effectLst/>
                <a:latin typeface="+mn-lt"/>
                <a:ea typeface="+mn-ea"/>
                <a:cs typeface="+mn-cs"/>
              </a:rPr>
              <a:t>siggest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ortiginal</a:t>
            </a:r>
            <a:r>
              <a:rPr lang="en-US" sz="1200" kern="1200" baseline="0" dirty="0" smtClean="0">
                <a:solidFill>
                  <a:schemeClr val="tx1"/>
                </a:solidFill>
                <a:effectLst/>
                <a:latin typeface="+mn-lt"/>
                <a:ea typeface="+mn-ea"/>
                <a:cs typeface="+mn-cs"/>
              </a:rPr>
              <a:t> &amp; valuable solutions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Flex-+docking</a:t>
            </a:r>
            <a:r>
              <a:rPr lang="en-US" sz="1200" kern="1200" baseline="0" dirty="0" smtClean="0">
                <a:solidFill>
                  <a:schemeClr val="tx1"/>
                </a:solidFill>
                <a:effectLst/>
                <a:latin typeface="+mn-lt"/>
                <a:ea typeface="+mn-ea"/>
                <a:cs typeface="+mn-cs"/>
              </a:rPr>
              <a:t> – some use </a:t>
            </a:r>
            <a:r>
              <a:rPr lang="en-US" sz="1200" kern="1200" baseline="0" dirty="0" err="1" smtClean="0">
                <a:solidFill>
                  <a:schemeClr val="tx1"/>
                </a:solidFill>
                <a:effectLst/>
                <a:latin typeface="+mn-lt"/>
                <a:ea typeface="+mn-ea"/>
                <a:cs typeface="+mn-cs"/>
              </a:rPr>
              <a:t>Hagler</a:t>
            </a:r>
            <a:r>
              <a:rPr lang="en-US" sz="1200" kern="1200" baseline="0" dirty="0" smtClean="0">
                <a:solidFill>
                  <a:schemeClr val="tx1"/>
                </a:solidFill>
                <a:effectLst/>
                <a:latin typeface="+mn-lt"/>
                <a:ea typeface="+mn-ea"/>
                <a:cs typeface="+mn-cs"/>
              </a:rPr>
              <a:t> de </a:t>
            </a:r>
            <a:r>
              <a:rPr lang="en-US" sz="1200" kern="1200" baseline="0" dirty="0" err="1" smtClean="0">
                <a:solidFill>
                  <a:schemeClr val="tx1"/>
                </a:solidFill>
                <a:effectLst/>
                <a:latin typeface="+mn-lt"/>
                <a:ea typeface="+mn-ea"/>
                <a:cs typeface="+mn-cs"/>
              </a:rPr>
              <a:t>Shrodinger</a:t>
            </a:r>
            <a:r>
              <a:rPr lang="en-US" sz="1200" kern="1200" baseline="0" dirty="0" smtClean="0">
                <a:solidFill>
                  <a:schemeClr val="tx1"/>
                </a:solidFill>
                <a:effectLst/>
                <a:latin typeface="+mn-lt"/>
                <a:ea typeface="+mn-ea"/>
                <a:cs typeface="+mn-cs"/>
              </a:rPr>
              <a:t> – use replica </a:t>
            </a:r>
            <a:r>
              <a:rPr lang="en-US" sz="1200" kern="1200" baseline="0" dirty="0" err="1" smtClean="0">
                <a:solidFill>
                  <a:schemeClr val="tx1"/>
                </a:solidFill>
                <a:effectLst/>
                <a:latin typeface="+mn-lt"/>
                <a:ea typeface="+mn-ea"/>
                <a:cs typeface="+mn-cs"/>
              </a:rPr>
              <a:t>excahne</a:t>
            </a:r>
            <a:r>
              <a:rPr lang="en-US" sz="1200" kern="1200" baseline="0" dirty="0" smtClean="0">
                <a:solidFill>
                  <a:schemeClr val="tx1"/>
                </a:solidFill>
                <a:effectLst/>
                <a:latin typeface="+mn-lt"/>
                <a:ea typeface="+mn-ea"/>
                <a:cs typeface="+mn-cs"/>
              </a:rPr>
              <a:t> MD = in </a:t>
            </a:r>
            <a:r>
              <a:rPr lang="en-US" sz="1200" kern="1200" baseline="0" dirty="0" err="1" smtClean="0">
                <a:solidFill>
                  <a:schemeClr val="tx1"/>
                </a:solidFill>
                <a:effectLst/>
                <a:latin typeface="+mn-lt"/>
                <a:ea typeface="+mn-ea"/>
                <a:cs typeface="+mn-cs"/>
              </a:rPr>
              <a:t>paralel</a:t>
            </a:r>
            <a:r>
              <a:rPr lang="en-US" sz="1200" kern="1200" baseline="0" dirty="0" smtClean="0">
                <a:solidFill>
                  <a:schemeClr val="tx1"/>
                </a:solidFill>
                <a:effectLst/>
                <a:latin typeface="+mn-lt"/>
                <a:ea typeface="+mn-ea"/>
                <a:cs typeface="+mn-cs"/>
              </a:rPr>
              <a:t> different temp; we different velocities  </a:t>
            </a:r>
            <a:endParaRPr lang="en-US"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6CC03-81CF-074B-8A89-A80E2248C8C3}" type="slidenum">
              <a:rPr lang="en-US" smtClean="0"/>
              <a:pPr/>
              <a:t>13</a:t>
            </a:fld>
            <a:endParaRPr lang="en-US"/>
          </a:p>
        </p:txBody>
      </p:sp>
    </p:spTree>
    <p:extLst>
      <p:ext uri="{BB962C8B-B14F-4D97-AF65-F5344CB8AC3E}">
        <p14:creationId xmlns:p14="http://schemas.microsoft.com/office/powerpoint/2010/main" val="85103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err="1" smtClean="0">
                <a:solidFill>
                  <a:srgbClr val="000000"/>
                </a:solidFill>
                <a:latin typeface="Verdana" charset="0"/>
              </a:rPr>
              <a:t>Obhctopreita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klinichna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praktika</a:t>
            </a:r>
            <a:r>
              <a:rPr lang="en-US" sz="1200" b="1" baseline="0" dirty="0" smtClean="0">
                <a:solidFill>
                  <a:srgbClr val="000000"/>
                </a:solidFill>
                <a:latin typeface="Verdana" charset="0"/>
              </a:rPr>
              <a:t> e da se </a:t>
            </a:r>
            <a:r>
              <a:rPr lang="en-US" sz="1200" b="1" baseline="0" dirty="0" err="1" smtClean="0">
                <a:solidFill>
                  <a:srgbClr val="000000"/>
                </a:solidFill>
                <a:latin typeface="Verdana" charset="0"/>
              </a:rPr>
              <a:t>atakuva</a:t>
            </a:r>
            <a:r>
              <a:rPr lang="en-US" sz="1200" b="1" baseline="0" dirty="0" smtClean="0">
                <a:solidFill>
                  <a:srgbClr val="000000"/>
                </a:solidFill>
                <a:latin typeface="Verdana" charset="0"/>
              </a:rPr>
              <a:t> VEGF s </a:t>
            </a:r>
            <a:r>
              <a:rPr lang="en-US" sz="1200" b="1" baseline="0" dirty="0" err="1" smtClean="0">
                <a:solidFill>
                  <a:srgbClr val="000000"/>
                </a:solidFill>
                <a:latin typeface="Verdana" charset="0"/>
              </a:rPr>
              <a:t>antitela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kato</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avistan</a:t>
            </a:r>
            <a:r>
              <a:rPr lang="en-US" sz="1200" b="1" baseline="0" dirty="0" smtClean="0">
                <a:solidFill>
                  <a:srgbClr val="000000"/>
                </a:solidFill>
                <a:latin typeface="Verdana" charset="0"/>
              </a:rPr>
              <a:t> , tov </a:t>
            </a:r>
            <a:r>
              <a:rPr lang="en-US" sz="1200" b="1" baseline="0" dirty="0" err="1" smtClean="0">
                <a:solidFill>
                  <a:srgbClr val="000000"/>
                </a:solidFill>
                <a:latin typeface="Verdana" charset="0"/>
              </a:rPr>
              <a:t>akapttir</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aVEGDF</a:t>
            </a:r>
            <a:r>
              <a:rPr lang="en-US" sz="1200" b="1" baseline="0" dirty="0" smtClean="0">
                <a:solidFill>
                  <a:srgbClr val="000000"/>
                </a:solidFill>
                <a:latin typeface="Verdana" charset="0"/>
              </a:rPr>
              <a:t> I ne </a:t>
            </a:r>
            <a:r>
              <a:rPr lang="en-US" sz="1200" b="1" baseline="0" dirty="0" err="1" smtClean="0">
                <a:solidFill>
                  <a:srgbClr val="000000"/>
                </a:solidFill>
                <a:latin typeface="Verdana" charset="0"/>
              </a:rPr>
              <a:t>pozvoljat</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aaktiviraneto</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na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negovija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receptorr</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VEGFm</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krto</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blokira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po-naratak</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predavaneto</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na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sognla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neobdof</a:t>
            </a:r>
            <a:r>
              <a:rPr lang="en-US" sz="1200" b="1" baseline="0" dirty="0" smtClean="0">
                <a:solidFill>
                  <a:srgbClr val="000000"/>
                </a:solidFill>
                <a:latin typeface="Verdana" charset="0"/>
              </a:rPr>
              <a:t>=din </a:t>
            </a:r>
            <a:r>
              <a:rPr lang="en-US" sz="1200" b="1" baseline="0" dirty="0" err="1" smtClean="0">
                <a:solidFill>
                  <a:srgbClr val="000000"/>
                </a:solidFill>
                <a:latin typeface="Verdana" charset="0"/>
              </a:rPr>
              <a:t>za</a:t>
            </a:r>
            <a:r>
              <a:rPr lang="en-US" sz="1200" b="1" baseline="0" dirty="0" smtClean="0">
                <a:solidFill>
                  <a:srgbClr val="000000"/>
                </a:solidFill>
                <a:latin typeface="Verdana" charset="0"/>
              </a:rPr>
              <a:t> </a:t>
            </a:r>
            <a:r>
              <a:rPr lang="en-US" sz="1200" b="1" baseline="0" dirty="0" err="1" smtClean="0">
                <a:solidFill>
                  <a:srgbClr val="000000"/>
                </a:solidFill>
                <a:latin typeface="Verdana" charset="0"/>
              </a:rPr>
              <a:t>angioganezata</a:t>
            </a:r>
            <a:r>
              <a:rPr lang="en-US" sz="1200" b="1" baseline="0" dirty="0" smtClean="0">
                <a:solidFill>
                  <a:srgbClr val="000000"/>
                </a:solidFill>
                <a:latin typeface="Verdana" charset="0"/>
              </a:rPr>
              <a:t>.</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baseline="0"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baseline="0"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solidFill>
                  <a:srgbClr val="000000"/>
                </a:solidFill>
                <a:latin typeface="Verdana" charset="0"/>
              </a:rPr>
              <a:t>….</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solidFill>
                  <a:srgbClr val="000000"/>
                </a:solidFill>
                <a:latin typeface="Verdana" charset="0"/>
              </a:rPr>
              <a:t>HUVEC,WT blot</a:t>
            </a:r>
            <a:endParaRPr lang="fr-FR" sz="1200" b="1" dirty="0" smtClean="0">
              <a:solidFill>
                <a:srgbClr val="000000"/>
              </a:solidFill>
              <a:latin typeface="Verdana" charset="0"/>
            </a:endParaRPr>
          </a:p>
          <a:p>
            <a:pPr eaLnBrk="1" hangingPunct="1">
              <a:spcBef>
                <a:spcPct val="0"/>
              </a:spcBef>
            </a:pPr>
            <a:endParaRPr lang="en-US" dirty="0" smtClean="0">
              <a:latin typeface="Calibri" charset="0"/>
            </a:endParaRPr>
          </a:p>
          <a:p>
            <a:pPr eaLnBrk="1" hangingPunct="1">
              <a:spcBef>
                <a:spcPct val="0"/>
              </a:spcBef>
            </a:pPr>
            <a:endParaRPr lang="en-US" dirty="0" smtClean="0">
              <a:latin typeface="Calibri" charset="0"/>
            </a:endParaRPr>
          </a:p>
          <a:p>
            <a:r>
              <a:rPr lang="en-US" sz="1200" b="1" kern="1200" dirty="0" smtClean="0">
                <a:solidFill>
                  <a:schemeClr val="tx1"/>
                </a:solidFill>
                <a:latin typeface="+mn-lt"/>
                <a:ea typeface="+mn-ea"/>
                <a:cs typeface="+mn-cs"/>
              </a:rPr>
              <a:t>They are </a:t>
            </a:r>
            <a:r>
              <a:rPr lang="en-US" sz="1200" b="1" kern="1200" dirty="0" err="1" smtClean="0">
                <a:solidFill>
                  <a:schemeClr val="tx1"/>
                </a:solidFill>
                <a:latin typeface="+mn-lt"/>
                <a:ea typeface="+mn-ea"/>
                <a:cs typeface="+mn-cs"/>
              </a:rPr>
              <a:t>sevral</a:t>
            </a:r>
            <a:r>
              <a:rPr lang="en-US" sz="1200" b="1" kern="1200" dirty="0" smtClean="0">
                <a:solidFill>
                  <a:schemeClr val="tx1"/>
                </a:solidFill>
                <a:latin typeface="+mn-lt"/>
                <a:ea typeface="+mn-ea"/>
                <a:cs typeface="+mn-cs"/>
              </a:rPr>
              <a:t> different current</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therapeutioc</a:t>
            </a:r>
            <a:r>
              <a:rPr lang="en-US" sz="1200" b="1" kern="1200" baseline="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strategus</a:t>
            </a:r>
            <a:r>
              <a:rPr lang="en-US" sz="1200" b="1" kern="1200" dirty="0" smtClean="0">
                <a:solidFill>
                  <a:schemeClr val="tx1"/>
                </a:solidFill>
                <a:latin typeface="+mn-lt"/>
                <a:ea typeface="+mn-ea"/>
                <a:cs typeface="+mn-cs"/>
              </a:rPr>
              <a:t> to inhibit VEGF-</a:t>
            </a:r>
            <a:r>
              <a:rPr lang="en-US" sz="1200" b="1" kern="1200" dirty="0" err="1" smtClean="0">
                <a:solidFill>
                  <a:schemeClr val="tx1"/>
                </a:solidFill>
                <a:latin typeface="+mn-lt"/>
                <a:ea typeface="+mn-ea"/>
                <a:cs typeface="+mn-cs"/>
              </a:rPr>
              <a:t>andf</a:t>
            </a:r>
            <a:r>
              <a:rPr lang="en-US" sz="1200" b="1" kern="1200" baseline="0" dirty="0" smtClean="0">
                <a:solidFill>
                  <a:schemeClr val="tx1"/>
                </a:solidFill>
                <a:latin typeface="+mn-lt"/>
                <a:ea typeface="+mn-ea"/>
                <a:cs typeface="+mn-cs"/>
              </a:rPr>
              <a:t> its receptor pathways.</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VEGF, can be blocked by </a:t>
            </a:r>
            <a:r>
              <a:rPr lang="en-US" sz="1200" b="1" kern="1200" dirty="0" err="1" smtClean="0">
                <a:solidFill>
                  <a:schemeClr val="tx1"/>
                </a:solidFill>
                <a:latin typeface="+mn-lt"/>
                <a:ea typeface="+mn-ea"/>
                <a:cs typeface="+mn-cs"/>
              </a:rPr>
              <a:t>Avastin</a:t>
            </a:r>
            <a:r>
              <a:rPr lang="en-US" sz="1200" b="1" kern="1200" dirty="0" smtClean="0">
                <a:solidFill>
                  <a:schemeClr val="tx1"/>
                </a:solidFill>
                <a:latin typeface="+mn-lt"/>
                <a:ea typeface="+mn-ea"/>
                <a:cs typeface="+mn-cs"/>
              </a:rPr>
              <a:t> ( </a:t>
            </a:r>
            <a:r>
              <a:rPr lang="en-US" sz="1200" b="1" kern="1200" dirty="0" err="1" smtClean="0">
                <a:solidFill>
                  <a:schemeClr val="tx1"/>
                </a:solidFill>
                <a:latin typeface="+mn-lt"/>
                <a:ea typeface="+mn-ea"/>
                <a:cs typeface="+mn-cs"/>
              </a:rPr>
              <a:t>Bevacizumab</a:t>
            </a:r>
            <a:r>
              <a:rPr lang="en-US" sz="1200" b="1" kern="1200" dirty="0" smtClean="0">
                <a:solidFill>
                  <a:schemeClr val="tx1"/>
                </a:solidFill>
                <a:latin typeface="+mn-lt"/>
                <a:ea typeface="+mn-ea"/>
                <a:cs typeface="+mn-cs"/>
              </a:rPr>
              <a:t>), a monoclonal antibody, or by a "fusion protein", VEGF Trap,</a:t>
            </a:r>
          </a:p>
          <a:p>
            <a:r>
              <a:rPr lang="en-US" sz="1200" b="1" kern="1200" dirty="0" smtClean="0">
                <a:solidFill>
                  <a:schemeClr val="tx1"/>
                </a:solidFill>
                <a:latin typeface="+mn-lt"/>
                <a:ea typeface="+mn-ea"/>
                <a:cs typeface="+mn-cs"/>
              </a:rPr>
              <a:t>VEGF Trap is in clinical trials for cancer and approved for </a:t>
            </a:r>
            <a:r>
              <a:rPr lang="en-US" sz="1200" kern="1200" dirty="0" err="1" smtClean="0">
                <a:solidFill>
                  <a:schemeClr val="tx1"/>
                </a:solidFill>
                <a:latin typeface="+mn-lt"/>
                <a:ea typeface="+mn-ea"/>
                <a:cs typeface="+mn-cs"/>
              </a:rPr>
              <a:t>neovascular</a:t>
            </a:r>
            <a:r>
              <a:rPr lang="en-US" sz="1200" kern="1200" dirty="0" smtClean="0">
                <a:solidFill>
                  <a:schemeClr val="tx1"/>
                </a:solidFill>
                <a:latin typeface="+mn-lt"/>
                <a:ea typeface="+mn-ea"/>
                <a:cs typeface="+mn-cs"/>
              </a:rPr>
              <a:t> disorder of the eyes (</a:t>
            </a:r>
            <a:r>
              <a:rPr lang="en-US" sz="1200" b="1" kern="1200" dirty="0" smtClean="0">
                <a:solidFill>
                  <a:schemeClr val="tx1"/>
                </a:solidFill>
                <a:latin typeface="+mn-lt"/>
                <a:ea typeface="+mn-ea"/>
                <a:cs typeface="+mn-cs"/>
              </a:rPr>
              <a:t> AMD.</a:t>
            </a:r>
            <a:r>
              <a:rPr lang="en-US" sz="1200" kern="1200" dirty="0" smtClean="0">
                <a:solidFill>
                  <a:schemeClr val="tx1"/>
                </a:solidFill>
                <a:latin typeface="+mn-lt"/>
                <a:ea typeface="+mn-ea"/>
                <a:cs typeface="+mn-cs"/>
              </a:rPr>
              <a:t> (Age-Related Macular Degeneration). AMD is a disorder of the retina in the eye that causes blurred vision or blindness. </a:t>
            </a:r>
            <a:r>
              <a:rPr lang="en-US" sz="1200" kern="1200" dirty="0" err="1" smtClean="0">
                <a:solidFill>
                  <a:schemeClr val="tx1"/>
                </a:solidFill>
                <a:latin typeface="+mn-lt"/>
                <a:ea typeface="+mn-ea"/>
                <a:cs typeface="+mn-cs"/>
              </a:rPr>
              <a:t>Aflibercept</a:t>
            </a:r>
            <a:r>
              <a:rPr lang="en-US" sz="1200" kern="1200" dirty="0" smtClean="0">
                <a:solidFill>
                  <a:schemeClr val="tx1"/>
                </a:solidFill>
                <a:latin typeface="+mn-lt"/>
                <a:ea typeface="+mn-ea"/>
                <a:cs typeface="+mn-cs"/>
              </a:rPr>
              <a:t> works by changing the amount of blood that gets to the retina.)</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p>
          <a:p>
            <a:endParaRPr lang="en-US" dirty="0" smtClean="0"/>
          </a:p>
          <a:p>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arguably the most well-known and widely-used of these drugs.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 monoclonal antibody that binds to and sequesters VEGF-A in patients. By sequestering VEGF-A,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inhibits the ability of VEGF-A to activate VEGFR2 on endothelial cells, and there is an overall decrease in angiogenesis.)</a:t>
            </a: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therapy has shown promise in certain kinds of cancers, but response to the drug is unpredictable. Some patients will show an initial improvement after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treatment and then stop responding to the drug. Other patients will not respond to the drug at all. The ineffectiveness of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for these patients is not completely understood, but most likely stems from the activation of endothelial cell signaling pathways that compensate for a decrease in VEGFR2 signaling pathways.)</a:t>
            </a: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antiangiogenic</a:t>
            </a:r>
            <a:r>
              <a:rPr lang="en-US" sz="1200" kern="1200" dirty="0" smtClean="0">
                <a:solidFill>
                  <a:schemeClr val="tx1"/>
                </a:solidFill>
                <a:effectLst/>
                <a:latin typeface="+mn-lt"/>
                <a:ea typeface="+mn-ea"/>
                <a:cs typeface="+mn-cs"/>
              </a:rPr>
              <a:t> agent vascular endothelial growth factor-Trap (VEGF-Trap) (</a:t>
            </a:r>
            <a:r>
              <a:rPr lang="en-US" sz="1200" kern="1200" dirty="0" err="1" smtClean="0">
                <a:solidFill>
                  <a:schemeClr val="tx1"/>
                </a:solidFill>
                <a:effectLst/>
                <a:latin typeface="+mn-lt"/>
                <a:ea typeface="+mn-ea"/>
                <a:cs typeface="+mn-cs"/>
              </a:rPr>
              <a:t>aflibercept</a:t>
            </a:r>
            <a:r>
              <a:rPr lang="en-US" sz="1200" kern="1200" dirty="0" smtClean="0">
                <a:solidFill>
                  <a:schemeClr val="tx1"/>
                </a:solidFill>
                <a:effectLst/>
                <a:latin typeface="+mn-lt"/>
                <a:ea typeface="+mn-ea"/>
                <a:cs typeface="+mn-cs"/>
              </a:rPr>
              <a:t>), which is a composite decoy receptor based on VEGF receptor-1 and VEGF receptor-2 fused to an Fc segment of immunoglobulin G1 that binds specifically to VEGF, has demonstrated preclinical efficacy in a range of different tumor types. VEGF-Trap exerts its </a:t>
            </a:r>
            <a:r>
              <a:rPr lang="en-US" sz="1200" kern="1200" dirty="0" err="1" smtClean="0">
                <a:solidFill>
                  <a:schemeClr val="tx1"/>
                </a:solidFill>
                <a:effectLst/>
                <a:latin typeface="+mn-lt"/>
                <a:ea typeface="+mn-ea"/>
                <a:cs typeface="+mn-cs"/>
              </a:rPr>
              <a:t>antiangiogenic</a:t>
            </a:r>
            <a:r>
              <a:rPr lang="en-US" sz="1200" kern="1200" dirty="0" smtClean="0">
                <a:solidFill>
                  <a:schemeClr val="tx1"/>
                </a:solidFill>
                <a:effectLst/>
                <a:latin typeface="+mn-lt"/>
                <a:ea typeface="+mn-ea"/>
                <a:cs typeface="+mn-cs"/>
              </a:rPr>
              <a:t> effects through regression of tumor vasculature, remolding or normalization of surviving </a:t>
            </a:r>
            <a:r>
              <a:rPr lang="en-US" sz="1200" kern="1200" dirty="0" err="1" smtClean="0">
                <a:solidFill>
                  <a:schemeClr val="tx1"/>
                </a:solidFill>
                <a:effectLst/>
                <a:latin typeface="+mn-lt"/>
                <a:ea typeface="+mn-ea"/>
                <a:cs typeface="+mn-cs"/>
              </a:rPr>
              <a:t>vascu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lature</a:t>
            </a:r>
            <a:r>
              <a:rPr lang="en-US" sz="1200" kern="1200" dirty="0" smtClean="0">
                <a:solidFill>
                  <a:schemeClr val="tx1"/>
                </a:solidFill>
                <a:effectLst/>
                <a:latin typeface="+mn-lt"/>
                <a:ea typeface="+mn-ea"/>
                <a:cs typeface="+mn-cs"/>
              </a:rPr>
              <a:t>, and inhibition of new tumor vessel growth.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By sequestering VEGF-A these  2 </a:t>
            </a:r>
            <a:r>
              <a:rPr lang="en-US" sz="1200" kern="1200" dirty="0" err="1" smtClean="0">
                <a:solidFill>
                  <a:schemeClr val="tx1"/>
                </a:solidFill>
                <a:latin typeface="+mn-lt"/>
                <a:ea typeface="+mn-ea"/>
                <a:cs typeface="+mn-cs"/>
              </a:rPr>
              <a:t>ahgents</a:t>
            </a:r>
            <a:r>
              <a:rPr lang="en-US" sz="1200" kern="1200" dirty="0" smtClean="0">
                <a:solidFill>
                  <a:schemeClr val="tx1"/>
                </a:solidFill>
                <a:latin typeface="+mn-lt"/>
                <a:ea typeface="+mn-ea"/>
                <a:cs typeface="+mn-cs"/>
              </a:rPr>
              <a:t> inhibits the ability of VEGF-A to activate VEGFR2 on endothelial cells, and there is an overall decrease in angiogenesis.)</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thirs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iused</a:t>
            </a:r>
            <a:r>
              <a:rPr lang="en-US" sz="1200" kern="1200" baseline="0" dirty="0" smtClean="0">
                <a:solidFill>
                  <a:schemeClr val="tx1"/>
                </a:solidFill>
                <a:effectLst/>
                <a:latin typeface="+mn-lt"/>
                <a:ea typeface="+mn-ea"/>
                <a:cs typeface="+mn-cs"/>
              </a:rPr>
              <a:t> approach is ..</a:t>
            </a:r>
            <a:r>
              <a:rPr lang="en-US" sz="1200" kern="1200" baseline="0" dirty="0" err="1" smtClean="0">
                <a:solidFill>
                  <a:schemeClr val="tx1"/>
                </a:solidFill>
                <a:effectLst/>
                <a:latin typeface="+mn-lt"/>
                <a:ea typeface="+mn-ea"/>
                <a:cs typeface="+mn-cs"/>
              </a:rPr>
              <a:t>inh</a:t>
            </a:r>
            <a:r>
              <a:rPr lang="en-US" sz="1200" kern="1200" baseline="0" dirty="0" smtClean="0">
                <a:solidFill>
                  <a:schemeClr val="tx1"/>
                </a:solidFill>
                <a:effectLst/>
                <a:latin typeface="+mn-lt"/>
                <a:ea typeface="+mn-ea"/>
                <a:cs typeface="+mn-cs"/>
              </a:rPr>
              <a:t> RTK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Sunitinib</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Sutent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une</a:t>
            </a:r>
            <a:r>
              <a:rPr lang="en-US" sz="1200" kern="1200" dirty="0" smtClean="0">
                <a:solidFill>
                  <a:schemeClr val="tx1"/>
                </a:solidFill>
                <a:latin typeface="+mn-lt"/>
                <a:ea typeface="+mn-ea"/>
                <a:cs typeface="+mn-cs"/>
              </a:rPr>
              <a:t> petite </a:t>
            </a:r>
            <a:r>
              <a:rPr lang="en-US" sz="1200" kern="1200" dirty="0" err="1" smtClean="0">
                <a:solidFill>
                  <a:schemeClr val="tx1"/>
                </a:solidFill>
                <a:latin typeface="+mn-lt"/>
                <a:ea typeface="+mn-ea"/>
                <a:cs typeface="+mn-cs"/>
              </a:rPr>
              <a:t>molécule</a:t>
            </a:r>
            <a:r>
              <a:rPr lang="en-US" sz="1200" kern="1200" dirty="0" smtClean="0">
                <a:solidFill>
                  <a:schemeClr val="tx1"/>
                </a:solidFill>
                <a:latin typeface="+mn-lt"/>
                <a:ea typeface="+mn-ea"/>
                <a:cs typeface="+mn-cs"/>
              </a:rPr>
              <a:t> qui </a:t>
            </a:r>
            <a:r>
              <a:rPr lang="en-US" sz="1200" kern="1200" dirty="0" err="1" smtClean="0">
                <a:solidFill>
                  <a:schemeClr val="tx1"/>
                </a:solidFill>
                <a:latin typeface="+mn-lt"/>
                <a:ea typeface="+mn-ea"/>
                <a:cs typeface="+mn-cs"/>
              </a:rPr>
              <a:t>inhibe</a:t>
            </a:r>
            <a:r>
              <a:rPr lang="en-US" sz="1200" kern="1200" dirty="0" smtClean="0">
                <a:solidFill>
                  <a:schemeClr val="tx1"/>
                </a:solidFill>
                <a:latin typeface="+mn-lt"/>
                <a:ea typeface="+mn-ea"/>
                <a:cs typeface="+mn-cs"/>
              </a:rPr>
              <a:t> les tyrosine kinases de </a:t>
            </a:r>
            <a:r>
              <a:rPr lang="en-US" sz="1200" kern="1200" dirty="0" err="1" smtClean="0">
                <a:solidFill>
                  <a:schemeClr val="tx1"/>
                </a:solidFill>
                <a:latin typeface="+mn-lt"/>
                <a:ea typeface="+mn-ea"/>
                <a:cs typeface="+mn-cs"/>
              </a:rPr>
              <a:t>récepteurs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variés</a:t>
            </a:r>
            <a:r>
              <a:rPr lang="en-US" sz="1200" kern="1200" dirty="0" smtClean="0">
                <a:solidFill>
                  <a:schemeClr val="tx1"/>
                </a:solidFill>
                <a:latin typeface="+mn-lt"/>
                <a:ea typeface="+mn-ea"/>
                <a:cs typeface="+mn-cs"/>
              </a:rPr>
              <a:t> : VEGF-R 1 et 2 </a:t>
            </a:r>
            <a:r>
              <a:rPr lang="en-US" sz="1200" kern="1200" dirty="0" err="1" smtClean="0">
                <a:solidFill>
                  <a:schemeClr val="tx1"/>
                </a:solidFill>
                <a:latin typeface="+mn-lt"/>
                <a:ea typeface="+mn-ea"/>
                <a:cs typeface="+mn-cs"/>
              </a:rPr>
              <a:t>impliqués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l'angiogenèse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récepteurs</a:t>
            </a:r>
            <a:r>
              <a:rPr lang="en-US" sz="1200" kern="1200" dirty="0" smtClean="0">
                <a:solidFill>
                  <a:schemeClr val="tx1"/>
                </a:solidFill>
                <a:latin typeface="+mn-lt"/>
                <a:ea typeface="+mn-ea"/>
                <a:cs typeface="+mn-cs"/>
              </a:rPr>
              <a:t> des </a:t>
            </a:r>
            <a:r>
              <a:rPr lang="en-US" sz="1200" kern="1200" dirty="0" err="1" smtClean="0">
                <a:solidFill>
                  <a:schemeClr val="tx1"/>
                </a:solidFill>
                <a:latin typeface="+mn-lt"/>
                <a:ea typeface="+mn-ea"/>
                <a:cs typeface="+mn-cs"/>
              </a:rPr>
              <a:t>facteurs</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croissance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dérivés</a:t>
            </a:r>
            <a:r>
              <a:rPr lang="en-US" sz="1200" kern="1200" dirty="0" smtClean="0">
                <a:solidFill>
                  <a:schemeClr val="tx1"/>
                </a:solidFill>
                <a:latin typeface="+mn-lt"/>
                <a:ea typeface="+mn-ea"/>
                <a:cs typeface="+mn-cs"/>
              </a:rPr>
              <a:t> des </a:t>
            </a:r>
            <a:r>
              <a:rPr lang="en-US" sz="1200" kern="1200" dirty="0" err="1" smtClean="0">
                <a:solidFill>
                  <a:schemeClr val="tx1"/>
                </a:solidFill>
                <a:latin typeface="+mn-lt"/>
                <a:ea typeface="+mn-ea"/>
                <a:cs typeface="+mn-cs"/>
              </a:rPr>
              <a:t>plaquettes</a:t>
            </a:r>
            <a:r>
              <a:rPr lang="en-US" sz="1200" kern="1200" dirty="0" smtClean="0">
                <a:solidFill>
                  <a:schemeClr val="tx1"/>
                </a:solidFill>
                <a:latin typeface="+mn-lt"/>
                <a:ea typeface="+mn-ea"/>
                <a:cs typeface="+mn-cs"/>
              </a:rPr>
              <a:t> (PDGF-R β), les </a:t>
            </a:r>
            <a:r>
              <a:rPr lang="en-US" sz="1200" kern="1200" dirty="0" err="1" smtClean="0">
                <a:solidFill>
                  <a:schemeClr val="tx1"/>
                </a:solidFill>
                <a:latin typeface="+mn-lt"/>
                <a:ea typeface="+mn-ea"/>
                <a:cs typeface="+mn-cs"/>
              </a:rPr>
              <a:t>récepteurs</a:t>
            </a:r>
            <a:r>
              <a:rPr lang="en-US" sz="1200" kern="1200" dirty="0" smtClean="0">
                <a:solidFill>
                  <a:schemeClr val="tx1"/>
                </a:solidFill>
                <a:latin typeface="+mn-lt"/>
                <a:ea typeface="+mn-ea"/>
                <a:cs typeface="+mn-cs"/>
              </a:rPr>
              <a:t> pour c-KIT, FLT3 et RET. </a:t>
            </a:r>
            <a:r>
              <a:rPr lang="en-US" sz="1200" kern="1200" dirty="0" err="1" smtClean="0">
                <a:solidFill>
                  <a:schemeClr val="tx1"/>
                </a:solidFill>
                <a:latin typeface="+mn-lt"/>
                <a:ea typeface="+mn-ea"/>
                <a:cs typeface="+mn-cs"/>
              </a:rPr>
              <a:t>L'inhibition</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ces</a:t>
            </a:r>
            <a:r>
              <a:rPr lang="en-US" sz="1200" kern="1200" dirty="0" smtClean="0">
                <a:solidFill>
                  <a:schemeClr val="tx1"/>
                </a:solidFill>
                <a:latin typeface="+mn-lt"/>
                <a:ea typeface="+mn-ea"/>
                <a:cs typeface="+mn-cs"/>
              </a:rPr>
              <a:t> kinases </a:t>
            </a:r>
            <a:r>
              <a:rPr lang="en-US" sz="1200" kern="1200" dirty="0" err="1" smtClean="0">
                <a:solidFill>
                  <a:schemeClr val="tx1"/>
                </a:solidFill>
                <a:latin typeface="+mn-lt"/>
                <a:ea typeface="+mn-ea"/>
                <a:cs typeface="+mn-cs"/>
              </a:rPr>
              <a:t>entraîne</a:t>
            </a:r>
            <a:r>
              <a:rPr lang="en-US" sz="1200" kern="1200" dirty="0" smtClean="0">
                <a:solidFill>
                  <a:schemeClr val="tx1"/>
                </a:solidFill>
                <a:latin typeface="+mn-lt"/>
                <a:ea typeface="+mn-ea"/>
                <a:cs typeface="+mn-cs"/>
              </a:rPr>
              <a:t> un </a:t>
            </a:r>
            <a:r>
              <a:rPr lang="en-US" sz="1200" kern="1200" dirty="0" err="1" smtClean="0">
                <a:solidFill>
                  <a:schemeClr val="tx1"/>
                </a:solidFill>
                <a:latin typeface="+mn-lt"/>
                <a:ea typeface="+mn-ea"/>
                <a:cs typeface="+mn-cs"/>
              </a:rPr>
              <a:t>blocage</a:t>
            </a:r>
            <a:r>
              <a:rPr lang="en-US" sz="1200" kern="1200" dirty="0" smtClean="0">
                <a:solidFill>
                  <a:schemeClr val="tx1"/>
                </a:solidFill>
                <a:latin typeface="+mn-lt"/>
                <a:ea typeface="+mn-ea"/>
                <a:cs typeface="+mn-cs"/>
              </a:rPr>
              <a:t> de la transduction, et de </a:t>
            </a:r>
            <a:r>
              <a:rPr lang="en-US" sz="1200" kern="1200" dirty="0" err="1" smtClean="0">
                <a:solidFill>
                  <a:schemeClr val="tx1"/>
                </a:solidFill>
                <a:latin typeface="+mn-lt"/>
                <a:ea typeface="+mn-ea"/>
                <a:cs typeface="+mn-cs"/>
              </a:rPr>
              <a:t>nombreux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processus</a:t>
            </a:r>
            <a:r>
              <a:rPr lang="en-US" sz="1200" kern="1200" dirty="0" smtClean="0">
                <a:solidFill>
                  <a:schemeClr val="tx1"/>
                </a:solidFill>
                <a:latin typeface="+mn-lt"/>
                <a:ea typeface="+mn-ea"/>
                <a:cs typeface="+mn-cs"/>
              </a:rPr>
              <a:t> intra-</a:t>
            </a:r>
            <a:r>
              <a:rPr lang="en-US" sz="1200" kern="1200" dirty="0" err="1" smtClean="0">
                <a:solidFill>
                  <a:schemeClr val="tx1"/>
                </a:solidFill>
                <a:latin typeface="+mn-lt"/>
                <a:ea typeface="+mn-ea"/>
                <a:cs typeface="+mn-cs"/>
              </a:rPr>
              <a:t>cellulaires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comme</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croissance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cellulaire</a:t>
            </a:r>
            <a:r>
              <a:rPr lang="en-US" sz="1200" kern="1200" dirty="0" smtClean="0">
                <a:solidFill>
                  <a:schemeClr val="tx1"/>
                </a:solidFill>
                <a:latin typeface="+mn-lt"/>
                <a:ea typeface="+mn-ea"/>
                <a:cs typeface="+mn-cs"/>
              </a:rPr>
              <a:t>, la progression </a:t>
            </a:r>
            <a:r>
              <a:rPr lang="en-US" sz="1200" kern="1200" dirty="0" err="1" smtClean="0">
                <a:solidFill>
                  <a:schemeClr val="tx1"/>
                </a:solidFill>
                <a:latin typeface="+mn-lt"/>
                <a:ea typeface="+mn-ea"/>
                <a:cs typeface="+mn-cs"/>
              </a:rPr>
              <a:t>tumorale</a:t>
            </a:r>
            <a:r>
              <a:rPr lang="en-US" sz="1200" kern="1200" dirty="0" smtClean="0">
                <a:solidFill>
                  <a:schemeClr val="tx1"/>
                </a:solidFill>
                <a:latin typeface="+mn-lt"/>
                <a:ea typeface="+mn-ea"/>
                <a:cs typeface="+mn-cs"/>
              </a:rPr>
              <a:t>, le </a:t>
            </a:r>
            <a:r>
              <a:rPr lang="en-US" sz="1200" kern="1200" dirty="0" err="1" smtClean="0">
                <a:solidFill>
                  <a:schemeClr val="tx1"/>
                </a:solidFill>
                <a:latin typeface="+mn-lt"/>
                <a:ea typeface="+mn-ea"/>
                <a:cs typeface="+mn-cs"/>
              </a:rPr>
              <a:t>développement</a:t>
            </a:r>
            <a:r>
              <a:rPr lang="en-US" sz="1200" kern="1200" dirty="0" smtClean="0">
                <a:solidFill>
                  <a:schemeClr val="tx1"/>
                </a:solidFill>
                <a:latin typeface="+mn-lt"/>
                <a:ea typeface="+mn-ea"/>
                <a:cs typeface="+mn-cs"/>
              </a:rPr>
              <a:t> des </a:t>
            </a:r>
            <a:r>
              <a:rPr lang="en-US" sz="1200" kern="1200" dirty="0" err="1" smtClean="0">
                <a:solidFill>
                  <a:schemeClr val="tx1"/>
                </a:solidFill>
                <a:latin typeface="+mn-lt"/>
                <a:ea typeface="+mn-ea"/>
                <a:cs typeface="+mn-cs"/>
              </a:rPr>
              <a:t>métastases</a:t>
            </a:r>
            <a:r>
              <a:rPr lang="en-US" sz="1200" kern="1200" dirty="0" smtClean="0">
                <a:solidFill>
                  <a:schemeClr val="tx1"/>
                </a:solidFill>
                <a:latin typeface="+mn-lt"/>
                <a:ea typeface="+mn-ea"/>
                <a:cs typeface="+mn-cs"/>
              </a:rPr>
              <a:t> et </a:t>
            </a:r>
            <a:r>
              <a:rPr lang="en-US" sz="1200" kern="1200" dirty="0" err="1" smtClean="0">
                <a:solidFill>
                  <a:schemeClr val="tx1"/>
                </a:solidFill>
                <a:latin typeface="+mn-lt"/>
                <a:ea typeface="+mn-ea"/>
                <a:cs typeface="+mn-cs"/>
              </a:rPr>
              <a:t>l'angiogenèse</a:t>
            </a:r>
            <a:r>
              <a:rPr lang="en-US" sz="1200" kern="1200" dirty="0" smtClean="0">
                <a:solidFill>
                  <a:schemeClr val="tx1"/>
                </a:solidFill>
                <a:latin typeface="+mn-lt"/>
                <a:ea typeface="+mn-ea"/>
                <a:cs typeface="+mn-cs"/>
              </a:rPr>
              <a: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 Our goal</a:t>
            </a:r>
            <a:r>
              <a:rPr lang="en-US" sz="1200" kern="1200" baseline="0" dirty="0" smtClean="0">
                <a:solidFill>
                  <a:schemeClr val="tx1"/>
                </a:solidFill>
                <a:latin typeface="+mn-lt"/>
                <a:ea typeface="+mn-ea"/>
                <a:cs typeface="+mn-cs"/>
              </a:rPr>
              <a:t> was to  </a:t>
            </a:r>
            <a:r>
              <a:rPr lang="fr-FR" sz="1200" dirty="0" smtClean="0"/>
              <a:t>Identifier by SBVS </a:t>
            </a:r>
            <a:r>
              <a:rPr lang="fr-FR" sz="1200" i="1" dirty="0" smtClean="0"/>
              <a:t>des hits </a:t>
            </a:r>
            <a:r>
              <a:rPr lang="fr-FR" sz="1200" i="1" dirty="0" err="1" smtClean="0"/>
              <a:t>preventing</a:t>
            </a:r>
            <a:r>
              <a:rPr lang="fr-FR" sz="1200" i="1" baseline="0" dirty="0" smtClean="0"/>
              <a:t> </a:t>
            </a:r>
            <a:r>
              <a:rPr lang="fr-FR" sz="1200" dirty="0" smtClean="0"/>
              <a:t>VEGF-VEGFR interaction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that we used SBVS based</a:t>
            </a:r>
            <a:r>
              <a:rPr lang="en-US" sz="1200" kern="1200" baseline="0" dirty="0" smtClean="0">
                <a:solidFill>
                  <a:schemeClr val="tx1"/>
                </a:solidFill>
                <a:latin typeface="+mn-lt"/>
                <a:ea typeface="+mn-ea"/>
                <a:cs typeface="+mn-cs"/>
              </a:rPr>
              <a:t> on the X0raystr of VEGF- an d its rec namely domain 2 – than test flex on the bi ding are ,a </a:t>
            </a:r>
            <a:r>
              <a:rPr lang="en-US" sz="1200" kern="1200" baseline="0" dirty="0" err="1" smtClean="0">
                <a:solidFill>
                  <a:schemeClr val="tx1"/>
                </a:solidFill>
                <a:latin typeface="+mn-lt"/>
                <a:ea typeface="+mn-ea"/>
                <a:cs typeface="+mn-cs"/>
              </a:rPr>
              <a:t>nd</a:t>
            </a:r>
            <a:r>
              <a:rPr lang="en-US" sz="1200" kern="1200" baseline="0" dirty="0" smtClean="0">
                <a:solidFill>
                  <a:schemeClr val="tx1"/>
                </a:solidFill>
                <a:latin typeface="+mn-lt"/>
                <a:ea typeface="+mn-ea"/>
                <a:cs typeface="+mn-cs"/>
              </a:rPr>
              <a:t> we defined rigid </a:t>
            </a:r>
            <a:r>
              <a:rPr lang="en-US" sz="1200" kern="1200" baseline="0" dirty="0" err="1" smtClean="0">
                <a:solidFill>
                  <a:schemeClr val="tx1"/>
                </a:solidFill>
                <a:latin typeface="+mn-lt"/>
                <a:ea typeface="+mn-ea"/>
                <a:cs typeface="+mn-cs"/>
              </a:rPr>
              <a:t>zoen</a:t>
            </a:r>
            <a:r>
              <a:rPr lang="en-US" sz="1200" kern="1200" baseline="0" dirty="0" smtClean="0">
                <a:solidFill>
                  <a:schemeClr val="tx1"/>
                </a:solidFill>
                <a:latin typeface="+mn-lt"/>
                <a:ea typeface="+mn-ea"/>
                <a:cs typeface="+mn-cs"/>
              </a:rPr>
              <a:t> to </a:t>
            </a:r>
            <a:r>
              <a:rPr lang="en-US" sz="1200" kern="1200" baseline="0" dirty="0" err="1" smtClean="0">
                <a:solidFill>
                  <a:schemeClr val="tx1"/>
                </a:solidFill>
                <a:latin typeface="+mn-lt"/>
                <a:ea typeface="+mn-ea"/>
                <a:cs typeface="+mn-cs"/>
              </a:rPr>
              <a:t>tbe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targetecd</a:t>
            </a:r>
            <a:r>
              <a:rPr lang="en-US" sz="1200" kern="1200" baseline="0" dirty="0" smtClean="0">
                <a:solidFill>
                  <a:schemeClr val="tx1"/>
                </a:solidFill>
                <a:latin typeface="+mn-lt"/>
                <a:ea typeface="+mn-ea"/>
                <a:cs typeface="+mn-cs"/>
              </a:rPr>
              <a:t> by </a:t>
            </a:r>
            <a:r>
              <a:rPr lang="en-US" sz="1200" kern="1200" baseline="0" dirty="0" err="1" smtClean="0">
                <a:solidFill>
                  <a:schemeClr val="tx1"/>
                </a:solidFill>
                <a:latin typeface="+mn-lt"/>
                <a:ea typeface="+mn-ea"/>
                <a:cs typeface="+mn-cs"/>
              </a:rPr>
              <a:t>dokcing</a:t>
            </a:r>
            <a:r>
              <a:rPr lang="en-US" sz="1200" kern="1200" baseline="0" dirty="0" smtClean="0">
                <a:solidFill>
                  <a:schemeClr val="tx1"/>
                </a:solidFill>
                <a:latin typeface="+mn-lt"/>
                <a:ea typeface="+mn-ea"/>
                <a:cs typeface="+mn-cs"/>
              </a:rPr>
              <a:t> . We </a:t>
            </a:r>
            <a:r>
              <a:rPr lang="en-US" sz="1200" kern="1200" baseline="0" dirty="0" err="1" smtClean="0">
                <a:solidFill>
                  <a:schemeClr val="tx1"/>
                </a:solidFill>
                <a:latin typeface="+mn-lt"/>
                <a:ea typeface="+mn-ea"/>
                <a:cs typeface="+mn-cs"/>
              </a:rPr>
              <a:t>docekd</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have obtained </a:t>
            </a:r>
            <a:r>
              <a:rPr lang="en-US" sz="1200" b="1" dirty="0" err="1" smtClean="0">
                <a:solidFill>
                  <a:srgbClr val="3366FF"/>
                </a:solidFill>
              </a:rPr>
              <a:t>bioactives</a:t>
            </a:r>
            <a:r>
              <a:rPr lang="en-US" sz="1200" b="1" dirty="0" smtClean="0">
                <a:solidFill>
                  <a:srgbClr val="3366FF"/>
                </a:solidFill>
              </a:rPr>
              <a:t> </a:t>
            </a:r>
            <a:r>
              <a:rPr lang="en-US" sz="1200" dirty="0" smtClean="0"/>
              <a:t>on a very </a:t>
            </a:r>
            <a:r>
              <a:rPr lang="en-US" sz="1200" b="1" dirty="0" smtClean="0">
                <a:solidFill>
                  <a:srgbClr val="3366FF"/>
                </a:solidFill>
              </a:rPr>
              <a:t>difficult target </a:t>
            </a:r>
            <a:r>
              <a:rPr lang="en-US" sz="1200" dirty="0" smtClean="0"/>
              <a:t>and performed </a:t>
            </a:r>
            <a:r>
              <a:rPr lang="en-US" sz="1200" b="1" dirty="0" smtClean="0">
                <a:solidFill>
                  <a:srgbClr val="3366FF"/>
                </a:solidFill>
              </a:rPr>
              <a:t>preliminary </a:t>
            </a:r>
            <a:r>
              <a:rPr lang="en-US" sz="1200" dirty="0" smtClean="0"/>
              <a:t>in </a:t>
            </a:r>
            <a:r>
              <a:rPr lang="en-US" sz="1200" dirty="0" err="1" smtClean="0"/>
              <a:t>silico</a:t>
            </a:r>
            <a:r>
              <a:rPr lang="en-US" sz="1200" dirty="0" smtClean="0"/>
              <a:t> </a:t>
            </a:r>
            <a:r>
              <a:rPr lang="en-US" sz="1200" b="1" dirty="0" smtClean="0">
                <a:solidFill>
                  <a:srgbClr val="3366FF"/>
                </a:solidFill>
              </a:rPr>
              <a:t>ADMET profiling </a:t>
            </a:r>
            <a:r>
              <a:rPr lang="en-US" sz="1200" dirty="0" smtClean="0"/>
              <a:t>for </a:t>
            </a:r>
            <a:r>
              <a:rPr lang="en-US" sz="1200" b="1" dirty="0" smtClean="0"/>
              <a:t>VEGF-VEGFR</a:t>
            </a:r>
            <a:r>
              <a:rPr lang="en-US" sz="1200" i="1" dirty="0" smtClean="0">
                <a:solidFill>
                  <a:srgbClr val="3366FF"/>
                </a:solidFill>
              </a:rPr>
              <a:t> (</a:t>
            </a:r>
            <a:r>
              <a:rPr lang="en-US" sz="1200" i="1" dirty="0" err="1" smtClean="0">
                <a:solidFill>
                  <a:srgbClr val="3366FF"/>
                </a:solidFill>
              </a:rPr>
              <a:t>ChemBiol</a:t>
            </a:r>
            <a:r>
              <a:rPr lang="en-US" sz="1200" i="1" dirty="0" smtClean="0">
                <a:solidFill>
                  <a:srgbClr val="3366FF"/>
                </a:solidFill>
              </a:rPr>
              <a: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solidFill>
                <a:srgbClr val="3366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smtClean="0">
                <a:solidFill>
                  <a:srgbClr val="FF0000"/>
                </a:solidFill>
              </a:rPr>
              <a:t>hit rate VLS VEGFR:  </a:t>
            </a:r>
            <a:r>
              <a:rPr lang="en-US" b="1" dirty="0" smtClean="0">
                <a:solidFill>
                  <a:srgbClr val="FF0000"/>
                </a:solidFill>
              </a:rPr>
              <a:t>9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smtClean="0">
              <a:solidFill>
                <a:srgbClr val="FF0000"/>
              </a:solidFill>
            </a:endParaRPr>
          </a:p>
          <a:p>
            <a:endParaRPr lang="en-US" dirty="0" smtClean="0"/>
          </a:p>
          <a:p>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assay was performed as previously described (</a:t>
            </a:r>
            <a:r>
              <a:rPr lang="en-US" sz="1200" kern="1200" dirty="0" err="1" smtClean="0">
                <a:solidFill>
                  <a:schemeClr val="tx1"/>
                </a:solidFill>
                <a:effectLst/>
                <a:latin typeface="+mn-lt"/>
                <a:ea typeface="+mn-ea"/>
                <a:cs typeface="+mn-cs"/>
              </a:rPr>
              <a:t>Goncalves</a:t>
            </a:r>
            <a:r>
              <a:rPr lang="en-US" sz="1200" kern="1200" dirty="0" smtClean="0">
                <a:solidFill>
                  <a:schemeClr val="tx1"/>
                </a:solidFill>
                <a:effectLst/>
                <a:latin typeface="+mn-lt"/>
                <a:ea typeface="+mn-ea"/>
                <a:cs typeface="+mn-cs"/>
              </a:rPr>
              <a:t> et al., 2008). Briefly, a fixed amount of </a:t>
            </a:r>
            <a:r>
              <a:rPr lang="en-US" sz="1200" kern="1200" dirty="0" err="1" smtClean="0">
                <a:solidFill>
                  <a:schemeClr val="tx1"/>
                </a:solidFill>
                <a:effectLst/>
                <a:latin typeface="+mn-lt"/>
                <a:ea typeface="+mn-ea"/>
                <a:cs typeface="+mn-cs"/>
              </a:rPr>
              <a:t>biotinylated</a:t>
            </a:r>
            <a:r>
              <a:rPr lang="en-US" sz="1200" kern="1200" dirty="0" smtClean="0">
                <a:solidFill>
                  <a:schemeClr val="tx1"/>
                </a:solidFill>
                <a:effectLst/>
                <a:latin typeface="+mn-lt"/>
                <a:ea typeface="+mn-ea"/>
                <a:cs typeface="+mn-cs"/>
              </a:rPr>
              <a:t> human VEGF165 (131 </a:t>
            </a:r>
            <a:r>
              <a:rPr lang="en-US" sz="1200" kern="1200" dirty="0" err="1" smtClean="0">
                <a:solidFill>
                  <a:schemeClr val="tx1"/>
                </a:solidFill>
                <a:effectLst/>
                <a:latin typeface="+mn-lt"/>
                <a:ea typeface="+mn-ea"/>
                <a:cs typeface="+mn-cs"/>
              </a:rPr>
              <a:t>pM</a:t>
            </a:r>
            <a:r>
              <a:rPr lang="en-US" sz="1200" kern="1200" dirty="0" smtClean="0">
                <a:solidFill>
                  <a:schemeClr val="tx1"/>
                </a:solidFill>
                <a:effectLst/>
                <a:latin typeface="+mn-lt"/>
                <a:ea typeface="+mn-ea"/>
                <a:cs typeface="+mn-cs"/>
              </a:rPr>
              <a:t>) was incubated with the screened compounds in a 96-well </a:t>
            </a:r>
            <a:r>
              <a:rPr lang="en-US" sz="1200" kern="1200" dirty="0" err="1" smtClean="0">
                <a:solidFill>
                  <a:schemeClr val="tx1"/>
                </a:solidFill>
                <a:effectLst/>
                <a:latin typeface="+mn-lt"/>
                <a:ea typeface="+mn-ea"/>
                <a:cs typeface="+mn-cs"/>
              </a:rPr>
              <a:t>microplate</a:t>
            </a:r>
            <a:r>
              <a:rPr lang="en-US" sz="1200" kern="1200" dirty="0" smtClean="0">
                <a:solidFill>
                  <a:schemeClr val="tx1"/>
                </a:solidFill>
                <a:effectLst/>
                <a:latin typeface="+mn-lt"/>
                <a:ea typeface="+mn-ea"/>
                <a:cs typeface="+mn-cs"/>
              </a:rPr>
              <a:t> coated with a human VEGFR-1 ECD/Fc chimera or a VEGFR-1 D1–D3 domains/Fc chimera. The residual btVEGF165 present after washing was detected by </a:t>
            </a:r>
            <a:r>
              <a:rPr lang="en-US" sz="1200" kern="1200" dirty="0" err="1" smtClean="0">
                <a:solidFill>
                  <a:schemeClr val="tx1"/>
                </a:solidFill>
                <a:effectLst/>
                <a:latin typeface="+mn-lt"/>
                <a:ea typeface="+mn-ea"/>
                <a:cs typeface="+mn-cs"/>
              </a:rPr>
              <a:t>chemiluminescent</a:t>
            </a:r>
            <a:r>
              <a:rPr lang="en-US" sz="1200" kern="1200" dirty="0" smtClean="0">
                <a:solidFill>
                  <a:schemeClr val="tx1"/>
                </a:solidFill>
                <a:effectLst/>
                <a:latin typeface="+mn-lt"/>
                <a:ea typeface="+mn-ea"/>
                <a:cs typeface="+mn-cs"/>
              </a:rPr>
              <a:t> with horseradish peroxidase-conjugated streptavidin.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NMR: 43121</a:t>
            </a:r>
            <a:r>
              <a:rPr lang="en-US" sz="1200" kern="1200" baseline="0" dirty="0" smtClean="0">
                <a:solidFill>
                  <a:schemeClr val="tx1"/>
                </a:solidFill>
                <a:effectLst/>
                <a:latin typeface="+mn-lt"/>
                <a:ea typeface="+mn-ea"/>
                <a:cs typeface="+mn-cs"/>
              </a:rPr>
              <a:t> + or - </a:t>
            </a:r>
            <a:r>
              <a:rPr lang="en-US" sz="1200" kern="1200" dirty="0" smtClean="0">
                <a:solidFill>
                  <a:schemeClr val="tx1"/>
                </a:solidFill>
                <a:effectLst/>
                <a:latin typeface="+mn-lt"/>
                <a:ea typeface="+mn-ea"/>
                <a:cs typeface="+mn-cs"/>
              </a:rPr>
              <a:t> with the vegrf1-D2</a:t>
            </a:r>
            <a:endParaRPr lang="en-US"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endParaRPr lang="en-US" dirty="0" smtClean="0"/>
          </a:p>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Unicode" charset="0"/>
                <a:ea typeface="ＭＳ Ｐゴシック" charset="0"/>
                <a:cs typeface="ＭＳ Ｐゴシック" charset="0"/>
              </a:defRPr>
            </a:lvl1pPr>
            <a:lvl2pPr marL="742877" indent="-285722" eaLnBrk="0" hangingPunct="0">
              <a:defRPr sz="2400">
                <a:solidFill>
                  <a:schemeClr val="tx1"/>
                </a:solidFill>
                <a:latin typeface="Lucida Sans Unicode" charset="0"/>
                <a:ea typeface="ＭＳ Ｐゴシック" charset="0"/>
              </a:defRPr>
            </a:lvl2pPr>
            <a:lvl3pPr marL="1142888" indent="-228578" eaLnBrk="0" hangingPunct="0">
              <a:defRPr sz="2400">
                <a:solidFill>
                  <a:schemeClr val="tx1"/>
                </a:solidFill>
                <a:latin typeface="Lucida Sans Unicode" charset="0"/>
                <a:ea typeface="ＭＳ Ｐゴシック" charset="0"/>
              </a:defRPr>
            </a:lvl3pPr>
            <a:lvl4pPr marL="1600043" indent="-228578" eaLnBrk="0" hangingPunct="0">
              <a:defRPr sz="2400">
                <a:solidFill>
                  <a:schemeClr val="tx1"/>
                </a:solidFill>
                <a:latin typeface="Lucida Sans Unicode" charset="0"/>
                <a:ea typeface="ＭＳ Ｐゴシック" charset="0"/>
              </a:defRPr>
            </a:lvl4pPr>
            <a:lvl5pPr marL="2057199" indent="-228578" eaLnBrk="0" hangingPunct="0">
              <a:defRPr sz="2400">
                <a:solidFill>
                  <a:schemeClr val="tx1"/>
                </a:solidFill>
                <a:latin typeface="Lucida Sans Unicode" charset="0"/>
                <a:ea typeface="ＭＳ Ｐゴシック" charset="0"/>
              </a:defRPr>
            </a:lvl5pPr>
            <a:lvl6pPr marL="2514354" indent="-228578" eaLnBrk="0" fontAlgn="base" hangingPunct="0">
              <a:spcBef>
                <a:spcPct val="0"/>
              </a:spcBef>
              <a:spcAft>
                <a:spcPct val="0"/>
              </a:spcAft>
              <a:defRPr sz="2400">
                <a:solidFill>
                  <a:schemeClr val="tx1"/>
                </a:solidFill>
                <a:latin typeface="Lucida Sans Unicode" charset="0"/>
                <a:ea typeface="ＭＳ Ｐゴシック" charset="0"/>
              </a:defRPr>
            </a:lvl6pPr>
            <a:lvl7pPr marL="2971509" indent="-228578" eaLnBrk="0" fontAlgn="base" hangingPunct="0">
              <a:spcBef>
                <a:spcPct val="0"/>
              </a:spcBef>
              <a:spcAft>
                <a:spcPct val="0"/>
              </a:spcAft>
              <a:defRPr sz="2400">
                <a:solidFill>
                  <a:schemeClr val="tx1"/>
                </a:solidFill>
                <a:latin typeface="Lucida Sans Unicode" charset="0"/>
                <a:ea typeface="ＭＳ Ｐゴシック" charset="0"/>
              </a:defRPr>
            </a:lvl7pPr>
            <a:lvl8pPr marL="3428664" indent="-228578" eaLnBrk="0" fontAlgn="base" hangingPunct="0">
              <a:spcBef>
                <a:spcPct val="0"/>
              </a:spcBef>
              <a:spcAft>
                <a:spcPct val="0"/>
              </a:spcAft>
              <a:defRPr sz="2400">
                <a:solidFill>
                  <a:schemeClr val="tx1"/>
                </a:solidFill>
                <a:latin typeface="Lucida Sans Unicode" charset="0"/>
                <a:ea typeface="ＭＳ Ｐゴシック" charset="0"/>
              </a:defRPr>
            </a:lvl8pPr>
            <a:lvl9pPr marL="3885819" indent="-228578"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fld id="{D2CC8E0E-0860-F547-A03C-E6AB5D01E614}" type="slidenum">
              <a:rPr lang="en-US" sz="1200">
                <a:latin typeface="Calibri" charset="0"/>
              </a:rPr>
              <a:pPr eaLnBrk="1" hangingPunct="1"/>
              <a:t>14</a:t>
            </a:fld>
            <a:endParaRPr lang="en-US" sz="1200"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Times"/>
                <a:cs typeface="Times"/>
              </a:rPr>
              <a:t>Deformability of </a:t>
            </a:r>
            <a:r>
              <a:rPr lang="en-US" sz="1200" dirty="0" err="1" smtClean="0">
                <a:latin typeface="Times"/>
                <a:cs typeface="Times"/>
              </a:rPr>
              <a:t>neuropilin</a:t>
            </a:r>
            <a:r>
              <a:rPr lang="en-US" sz="1200" dirty="0" smtClean="0">
                <a:latin typeface="Times"/>
                <a:cs typeface="Times"/>
              </a:rPr>
              <a:t> (NRP-1, PDB ID </a:t>
            </a:r>
            <a:r>
              <a:rPr lang="en-US" sz="1200" dirty="0" smtClean="0">
                <a:latin typeface="Times"/>
                <a:cs typeface="Times"/>
                <a:hlinkClick r:id="rId3"/>
              </a:rPr>
              <a:t>2ORZ</a:t>
            </a:r>
            <a:r>
              <a:rPr lang="en-US" sz="1200" dirty="0" smtClean="0">
                <a:latin typeface="Times"/>
                <a:cs typeface="Times"/>
              </a:rPr>
              <a:t> after removal of </a:t>
            </a:r>
            <a:r>
              <a:rPr lang="en-US" sz="1200" dirty="0" err="1" smtClean="0">
                <a:latin typeface="Times"/>
                <a:cs typeface="Times"/>
              </a:rPr>
              <a:t>tuftsin</a:t>
            </a:r>
            <a:r>
              <a:rPr lang="en-US" sz="1200" dirty="0" smtClean="0">
                <a:latin typeface="Times"/>
                <a:cs typeface="Times"/>
              </a:rPr>
              <a:t>). Colored spheres (deformability scores computed with </a:t>
            </a:r>
            <a:r>
              <a:rPr lang="en-US" sz="1200" dirty="0" err="1" smtClean="0">
                <a:latin typeface="Times"/>
                <a:cs typeface="Times"/>
              </a:rPr>
              <a:t>iMODS</a:t>
            </a:r>
            <a:r>
              <a:rPr lang="en-US" sz="1200" dirty="0" smtClean="0">
                <a:latin typeface="Times"/>
                <a:cs typeface="Times"/>
              </a:rPr>
              <a:t>) represent the </a:t>
            </a:r>
            <a:r>
              <a:rPr lang="en-US" sz="1200" dirty="0" err="1" smtClean="0">
                <a:latin typeface="Times"/>
                <a:cs typeface="Times"/>
              </a:rPr>
              <a:t>Calpha</a:t>
            </a:r>
            <a:r>
              <a:rPr lang="en-US" sz="1200" dirty="0" smtClean="0">
                <a:latin typeface="Times"/>
                <a:cs typeface="Times"/>
              </a:rPr>
              <a:t> atoms, color code range from high deformability in red, medium deformability in orange, yellow and green, and more rigid regions in cyan, blue and dark blue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Times"/>
              <a:cs typeface="Times"/>
            </a:endParaRPr>
          </a:p>
          <a:p>
            <a:pPr algn="ctr"/>
            <a:r>
              <a:rPr lang="en-US" sz="1200" dirty="0" smtClean="0">
                <a:latin typeface="Times"/>
                <a:cs typeface="Times"/>
              </a:rPr>
              <a:t>Deformability scores computed with the </a:t>
            </a:r>
            <a:r>
              <a:rPr lang="en-US" sz="1200" dirty="0" err="1" smtClean="0">
                <a:latin typeface="Times"/>
                <a:cs typeface="Times"/>
              </a:rPr>
              <a:t>iMODS</a:t>
            </a:r>
            <a:r>
              <a:rPr lang="en-US" sz="1200" dirty="0" smtClean="0">
                <a:latin typeface="Times"/>
                <a:cs typeface="Times"/>
              </a:rPr>
              <a:t> server</a:t>
            </a:r>
          </a:p>
          <a:p>
            <a:pPr algn="ctr"/>
            <a:r>
              <a:rPr lang="en-US" sz="1200" dirty="0" smtClean="0">
                <a:latin typeface="Times"/>
                <a:cs typeface="Times"/>
              </a:rPr>
              <a:t>(NMA in internal coordinates)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Times"/>
              <a:cs typeface="Times"/>
            </a:endParaRPr>
          </a:p>
          <a:p>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dirty="0" smtClean="0">
              <a:solidFill>
                <a:srgbClr val="000000"/>
              </a:solidFill>
              <a:latin typeface="Verdana"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solidFill>
                  <a:srgbClr val="000000"/>
                </a:solidFill>
                <a:latin typeface="Verdana" charset="0"/>
              </a:rPr>
              <a:t>HUVEC,WT blot</a:t>
            </a:r>
            <a:endParaRPr lang="fr-FR" sz="1200" b="1" dirty="0" smtClean="0">
              <a:solidFill>
                <a:srgbClr val="000000"/>
              </a:solidFill>
              <a:latin typeface="Verdana" charset="0"/>
            </a:endParaRPr>
          </a:p>
          <a:p>
            <a:pPr eaLnBrk="1" hangingPunct="1">
              <a:spcBef>
                <a:spcPct val="0"/>
              </a:spcBef>
            </a:pPr>
            <a:endParaRPr lang="en-US" dirty="0" smtClean="0">
              <a:latin typeface="Calibri" charset="0"/>
            </a:endParaRPr>
          </a:p>
          <a:p>
            <a:pPr eaLnBrk="1" hangingPunct="1">
              <a:spcBef>
                <a:spcPct val="0"/>
              </a:spcBef>
            </a:pPr>
            <a:endParaRPr lang="en-US" dirty="0" smtClean="0">
              <a:latin typeface="Calibri" charset="0"/>
            </a:endParaRPr>
          </a:p>
          <a:p>
            <a:r>
              <a:rPr lang="en-US" sz="1200" b="1" kern="1200" dirty="0" smtClean="0">
                <a:solidFill>
                  <a:schemeClr val="tx1"/>
                </a:solidFill>
                <a:latin typeface="+mn-lt"/>
                <a:ea typeface="+mn-ea"/>
                <a:cs typeface="+mn-cs"/>
              </a:rPr>
              <a:t>They are </a:t>
            </a:r>
            <a:r>
              <a:rPr lang="en-US" sz="1200" b="1" kern="1200" dirty="0" err="1" smtClean="0">
                <a:solidFill>
                  <a:schemeClr val="tx1"/>
                </a:solidFill>
                <a:latin typeface="+mn-lt"/>
                <a:ea typeface="+mn-ea"/>
                <a:cs typeface="+mn-cs"/>
              </a:rPr>
              <a:t>sevral</a:t>
            </a:r>
            <a:r>
              <a:rPr lang="en-US" sz="1200" b="1" kern="1200" dirty="0" smtClean="0">
                <a:solidFill>
                  <a:schemeClr val="tx1"/>
                </a:solidFill>
                <a:latin typeface="+mn-lt"/>
                <a:ea typeface="+mn-ea"/>
                <a:cs typeface="+mn-cs"/>
              </a:rPr>
              <a:t> different current</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therapeutioc</a:t>
            </a:r>
            <a:r>
              <a:rPr lang="en-US" sz="1200" b="1" kern="1200" baseline="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strategus</a:t>
            </a:r>
            <a:r>
              <a:rPr lang="en-US" sz="1200" b="1" kern="1200" dirty="0" smtClean="0">
                <a:solidFill>
                  <a:schemeClr val="tx1"/>
                </a:solidFill>
                <a:latin typeface="+mn-lt"/>
                <a:ea typeface="+mn-ea"/>
                <a:cs typeface="+mn-cs"/>
              </a:rPr>
              <a:t> to inhibit VEGF-</a:t>
            </a:r>
            <a:r>
              <a:rPr lang="en-US" sz="1200" b="1" kern="1200" dirty="0" err="1" smtClean="0">
                <a:solidFill>
                  <a:schemeClr val="tx1"/>
                </a:solidFill>
                <a:latin typeface="+mn-lt"/>
                <a:ea typeface="+mn-ea"/>
                <a:cs typeface="+mn-cs"/>
              </a:rPr>
              <a:t>andf</a:t>
            </a:r>
            <a:r>
              <a:rPr lang="en-US" sz="1200" b="1" kern="1200" baseline="0" dirty="0" smtClean="0">
                <a:solidFill>
                  <a:schemeClr val="tx1"/>
                </a:solidFill>
                <a:latin typeface="+mn-lt"/>
                <a:ea typeface="+mn-ea"/>
                <a:cs typeface="+mn-cs"/>
              </a:rPr>
              <a:t> its receptor pathways.</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VEGF, can be blocked by </a:t>
            </a:r>
            <a:r>
              <a:rPr lang="en-US" sz="1200" b="1" kern="1200" dirty="0" err="1" smtClean="0">
                <a:solidFill>
                  <a:schemeClr val="tx1"/>
                </a:solidFill>
                <a:latin typeface="+mn-lt"/>
                <a:ea typeface="+mn-ea"/>
                <a:cs typeface="+mn-cs"/>
              </a:rPr>
              <a:t>Avastin</a:t>
            </a:r>
            <a:r>
              <a:rPr lang="en-US" sz="1200" b="1" kern="1200" dirty="0" smtClean="0">
                <a:solidFill>
                  <a:schemeClr val="tx1"/>
                </a:solidFill>
                <a:latin typeface="+mn-lt"/>
                <a:ea typeface="+mn-ea"/>
                <a:cs typeface="+mn-cs"/>
              </a:rPr>
              <a:t> ( </a:t>
            </a:r>
            <a:r>
              <a:rPr lang="en-US" sz="1200" b="1" kern="1200" dirty="0" err="1" smtClean="0">
                <a:solidFill>
                  <a:schemeClr val="tx1"/>
                </a:solidFill>
                <a:latin typeface="+mn-lt"/>
                <a:ea typeface="+mn-ea"/>
                <a:cs typeface="+mn-cs"/>
              </a:rPr>
              <a:t>Bevacizumab</a:t>
            </a:r>
            <a:r>
              <a:rPr lang="en-US" sz="1200" b="1" kern="1200" dirty="0" smtClean="0">
                <a:solidFill>
                  <a:schemeClr val="tx1"/>
                </a:solidFill>
                <a:latin typeface="+mn-lt"/>
                <a:ea typeface="+mn-ea"/>
                <a:cs typeface="+mn-cs"/>
              </a:rPr>
              <a:t>), a monoclonal antibody, or by a "fusion protein", VEGF Trap,</a:t>
            </a:r>
          </a:p>
          <a:p>
            <a:r>
              <a:rPr lang="en-US" sz="1200" b="1" kern="1200" dirty="0" smtClean="0">
                <a:solidFill>
                  <a:schemeClr val="tx1"/>
                </a:solidFill>
                <a:latin typeface="+mn-lt"/>
                <a:ea typeface="+mn-ea"/>
                <a:cs typeface="+mn-cs"/>
              </a:rPr>
              <a:t>VEGF Trap is in clinical trials for cancer and approved for </a:t>
            </a:r>
            <a:r>
              <a:rPr lang="en-US" sz="1200" kern="1200" dirty="0" err="1" smtClean="0">
                <a:solidFill>
                  <a:schemeClr val="tx1"/>
                </a:solidFill>
                <a:latin typeface="+mn-lt"/>
                <a:ea typeface="+mn-ea"/>
                <a:cs typeface="+mn-cs"/>
              </a:rPr>
              <a:t>neovascular</a:t>
            </a:r>
            <a:r>
              <a:rPr lang="en-US" sz="1200" kern="1200" dirty="0" smtClean="0">
                <a:solidFill>
                  <a:schemeClr val="tx1"/>
                </a:solidFill>
                <a:latin typeface="+mn-lt"/>
                <a:ea typeface="+mn-ea"/>
                <a:cs typeface="+mn-cs"/>
              </a:rPr>
              <a:t> disorder of the eyes (</a:t>
            </a:r>
            <a:r>
              <a:rPr lang="en-US" sz="1200" b="1" kern="1200" dirty="0" smtClean="0">
                <a:solidFill>
                  <a:schemeClr val="tx1"/>
                </a:solidFill>
                <a:latin typeface="+mn-lt"/>
                <a:ea typeface="+mn-ea"/>
                <a:cs typeface="+mn-cs"/>
              </a:rPr>
              <a:t> AMD.</a:t>
            </a:r>
            <a:r>
              <a:rPr lang="en-US" sz="1200" kern="1200" dirty="0" smtClean="0">
                <a:solidFill>
                  <a:schemeClr val="tx1"/>
                </a:solidFill>
                <a:latin typeface="+mn-lt"/>
                <a:ea typeface="+mn-ea"/>
                <a:cs typeface="+mn-cs"/>
              </a:rPr>
              <a:t> (Age-Related Macular Degeneration). AMD is a disorder of the retina in the eye that causes blurred vision or blindness. </a:t>
            </a:r>
            <a:r>
              <a:rPr lang="en-US" sz="1200" kern="1200" dirty="0" err="1" smtClean="0">
                <a:solidFill>
                  <a:schemeClr val="tx1"/>
                </a:solidFill>
                <a:latin typeface="+mn-lt"/>
                <a:ea typeface="+mn-ea"/>
                <a:cs typeface="+mn-cs"/>
              </a:rPr>
              <a:t>Aflibercept</a:t>
            </a:r>
            <a:r>
              <a:rPr lang="en-US" sz="1200" kern="1200" dirty="0" smtClean="0">
                <a:solidFill>
                  <a:schemeClr val="tx1"/>
                </a:solidFill>
                <a:latin typeface="+mn-lt"/>
                <a:ea typeface="+mn-ea"/>
                <a:cs typeface="+mn-cs"/>
              </a:rPr>
              <a:t> works by changing the amount of blood that gets to the retina.)</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p>
          <a:p>
            <a:endParaRPr lang="en-US" dirty="0" smtClean="0"/>
          </a:p>
          <a:p>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arguably the most well-known and widely-used of these drugs.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 monoclonal antibody that binds to and sequesters VEGF-A in patients. By sequestering VEGF-A,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inhibits the ability of VEGF-A to activate VEGFR2 on endothelial cells, and there is an overall decrease in angiogenesis.)</a:t>
            </a: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therapy has shown promise in certain kinds of cancers, but response to the drug is unpredictable. Some patients will show an initial improvement after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treatment and then stop responding to the drug. Other patients will not respond to the drug at all. The ineffectiveness of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for these patients is not completely understood, but most likely stems from the activation of endothelial cell signaling pathways that compensate for a decrease in VEGFR2 signaling pathways.)</a:t>
            </a: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antiangiogenic</a:t>
            </a:r>
            <a:r>
              <a:rPr lang="en-US" sz="1200" kern="1200" dirty="0" smtClean="0">
                <a:solidFill>
                  <a:schemeClr val="tx1"/>
                </a:solidFill>
                <a:effectLst/>
                <a:latin typeface="+mn-lt"/>
                <a:ea typeface="+mn-ea"/>
                <a:cs typeface="+mn-cs"/>
              </a:rPr>
              <a:t> agent vascular endothelial growth factor-Trap (VEGF-Trap) (</a:t>
            </a:r>
            <a:r>
              <a:rPr lang="en-US" sz="1200" kern="1200" dirty="0" err="1" smtClean="0">
                <a:solidFill>
                  <a:schemeClr val="tx1"/>
                </a:solidFill>
                <a:effectLst/>
                <a:latin typeface="+mn-lt"/>
                <a:ea typeface="+mn-ea"/>
                <a:cs typeface="+mn-cs"/>
              </a:rPr>
              <a:t>aflibercept</a:t>
            </a:r>
            <a:r>
              <a:rPr lang="en-US" sz="1200" kern="1200" dirty="0" smtClean="0">
                <a:solidFill>
                  <a:schemeClr val="tx1"/>
                </a:solidFill>
                <a:effectLst/>
                <a:latin typeface="+mn-lt"/>
                <a:ea typeface="+mn-ea"/>
                <a:cs typeface="+mn-cs"/>
              </a:rPr>
              <a:t>), which is a composite decoy receptor based on VEGF receptor-1 and VEGF receptor-2 fused to an Fc segment of immunoglobulin G1 that binds specifically to VEGF, has demonstrated preclinical efficacy in a range of different tumor types. VEGF-Trap exerts its </a:t>
            </a:r>
            <a:r>
              <a:rPr lang="en-US" sz="1200" kern="1200" dirty="0" err="1" smtClean="0">
                <a:solidFill>
                  <a:schemeClr val="tx1"/>
                </a:solidFill>
                <a:effectLst/>
                <a:latin typeface="+mn-lt"/>
                <a:ea typeface="+mn-ea"/>
                <a:cs typeface="+mn-cs"/>
              </a:rPr>
              <a:t>antiangiogenic</a:t>
            </a:r>
            <a:r>
              <a:rPr lang="en-US" sz="1200" kern="1200" dirty="0" smtClean="0">
                <a:solidFill>
                  <a:schemeClr val="tx1"/>
                </a:solidFill>
                <a:effectLst/>
                <a:latin typeface="+mn-lt"/>
                <a:ea typeface="+mn-ea"/>
                <a:cs typeface="+mn-cs"/>
              </a:rPr>
              <a:t> effects through regression of tumor vasculature, remolding or normalization of surviving </a:t>
            </a:r>
            <a:r>
              <a:rPr lang="en-US" sz="1200" kern="1200" dirty="0" err="1" smtClean="0">
                <a:solidFill>
                  <a:schemeClr val="tx1"/>
                </a:solidFill>
                <a:effectLst/>
                <a:latin typeface="+mn-lt"/>
                <a:ea typeface="+mn-ea"/>
                <a:cs typeface="+mn-cs"/>
              </a:rPr>
              <a:t>vascu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lature</a:t>
            </a:r>
            <a:r>
              <a:rPr lang="en-US" sz="1200" kern="1200" dirty="0" smtClean="0">
                <a:solidFill>
                  <a:schemeClr val="tx1"/>
                </a:solidFill>
                <a:effectLst/>
                <a:latin typeface="+mn-lt"/>
                <a:ea typeface="+mn-ea"/>
                <a:cs typeface="+mn-cs"/>
              </a:rPr>
              <a:t>, and inhibition of new tumor vessel growth.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By sequestering VEGF-A these  2 </a:t>
            </a:r>
            <a:r>
              <a:rPr lang="en-US" sz="1200" kern="1200" dirty="0" err="1" smtClean="0">
                <a:solidFill>
                  <a:schemeClr val="tx1"/>
                </a:solidFill>
                <a:latin typeface="+mn-lt"/>
                <a:ea typeface="+mn-ea"/>
                <a:cs typeface="+mn-cs"/>
              </a:rPr>
              <a:t>ahgents</a:t>
            </a:r>
            <a:r>
              <a:rPr lang="en-US" sz="1200" kern="1200" dirty="0" smtClean="0">
                <a:solidFill>
                  <a:schemeClr val="tx1"/>
                </a:solidFill>
                <a:latin typeface="+mn-lt"/>
                <a:ea typeface="+mn-ea"/>
                <a:cs typeface="+mn-cs"/>
              </a:rPr>
              <a:t> inhibits the ability of VEGF-A to activate VEGFR2 on endothelial cells, and there is an overall decrease in angiogenesis.)</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thirs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iused</a:t>
            </a:r>
            <a:r>
              <a:rPr lang="en-US" sz="1200" kern="1200" baseline="0" dirty="0" smtClean="0">
                <a:solidFill>
                  <a:schemeClr val="tx1"/>
                </a:solidFill>
                <a:effectLst/>
                <a:latin typeface="+mn-lt"/>
                <a:ea typeface="+mn-ea"/>
                <a:cs typeface="+mn-cs"/>
              </a:rPr>
              <a:t> approach is ..</a:t>
            </a:r>
            <a:r>
              <a:rPr lang="en-US" sz="1200" kern="1200" baseline="0" dirty="0" err="1" smtClean="0">
                <a:solidFill>
                  <a:schemeClr val="tx1"/>
                </a:solidFill>
                <a:effectLst/>
                <a:latin typeface="+mn-lt"/>
                <a:ea typeface="+mn-ea"/>
                <a:cs typeface="+mn-cs"/>
              </a:rPr>
              <a:t>inh</a:t>
            </a:r>
            <a:r>
              <a:rPr lang="en-US" sz="1200" kern="1200" baseline="0" dirty="0" smtClean="0">
                <a:solidFill>
                  <a:schemeClr val="tx1"/>
                </a:solidFill>
                <a:effectLst/>
                <a:latin typeface="+mn-lt"/>
                <a:ea typeface="+mn-ea"/>
                <a:cs typeface="+mn-cs"/>
              </a:rPr>
              <a:t> RTK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Sunitinib</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Sutent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une</a:t>
            </a:r>
            <a:r>
              <a:rPr lang="en-US" sz="1200" kern="1200" dirty="0" smtClean="0">
                <a:solidFill>
                  <a:schemeClr val="tx1"/>
                </a:solidFill>
                <a:latin typeface="+mn-lt"/>
                <a:ea typeface="+mn-ea"/>
                <a:cs typeface="+mn-cs"/>
              </a:rPr>
              <a:t> petite </a:t>
            </a:r>
            <a:r>
              <a:rPr lang="en-US" sz="1200" kern="1200" dirty="0" err="1" smtClean="0">
                <a:solidFill>
                  <a:schemeClr val="tx1"/>
                </a:solidFill>
                <a:latin typeface="+mn-lt"/>
                <a:ea typeface="+mn-ea"/>
                <a:cs typeface="+mn-cs"/>
              </a:rPr>
              <a:t>molécule</a:t>
            </a:r>
            <a:r>
              <a:rPr lang="en-US" sz="1200" kern="1200" dirty="0" smtClean="0">
                <a:solidFill>
                  <a:schemeClr val="tx1"/>
                </a:solidFill>
                <a:latin typeface="+mn-lt"/>
                <a:ea typeface="+mn-ea"/>
                <a:cs typeface="+mn-cs"/>
              </a:rPr>
              <a:t> qui </a:t>
            </a:r>
            <a:r>
              <a:rPr lang="en-US" sz="1200" kern="1200" dirty="0" err="1" smtClean="0">
                <a:solidFill>
                  <a:schemeClr val="tx1"/>
                </a:solidFill>
                <a:latin typeface="+mn-lt"/>
                <a:ea typeface="+mn-ea"/>
                <a:cs typeface="+mn-cs"/>
              </a:rPr>
              <a:t>inhibe</a:t>
            </a:r>
            <a:r>
              <a:rPr lang="en-US" sz="1200" kern="1200" dirty="0" smtClean="0">
                <a:solidFill>
                  <a:schemeClr val="tx1"/>
                </a:solidFill>
                <a:latin typeface="+mn-lt"/>
                <a:ea typeface="+mn-ea"/>
                <a:cs typeface="+mn-cs"/>
              </a:rPr>
              <a:t> les tyrosine kinases de </a:t>
            </a:r>
            <a:r>
              <a:rPr lang="en-US" sz="1200" kern="1200" dirty="0" err="1" smtClean="0">
                <a:solidFill>
                  <a:schemeClr val="tx1"/>
                </a:solidFill>
                <a:latin typeface="+mn-lt"/>
                <a:ea typeface="+mn-ea"/>
                <a:cs typeface="+mn-cs"/>
              </a:rPr>
              <a:t>récepteurs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variés</a:t>
            </a:r>
            <a:r>
              <a:rPr lang="en-US" sz="1200" kern="1200" dirty="0" smtClean="0">
                <a:solidFill>
                  <a:schemeClr val="tx1"/>
                </a:solidFill>
                <a:latin typeface="+mn-lt"/>
                <a:ea typeface="+mn-ea"/>
                <a:cs typeface="+mn-cs"/>
              </a:rPr>
              <a:t> : VEGF-R 1 et 2 </a:t>
            </a:r>
            <a:r>
              <a:rPr lang="en-US" sz="1200" kern="1200" dirty="0" err="1" smtClean="0">
                <a:solidFill>
                  <a:schemeClr val="tx1"/>
                </a:solidFill>
                <a:latin typeface="+mn-lt"/>
                <a:ea typeface="+mn-ea"/>
                <a:cs typeface="+mn-cs"/>
              </a:rPr>
              <a:t>impliqués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l'angiogenèse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récepteurs</a:t>
            </a:r>
            <a:r>
              <a:rPr lang="en-US" sz="1200" kern="1200" dirty="0" smtClean="0">
                <a:solidFill>
                  <a:schemeClr val="tx1"/>
                </a:solidFill>
                <a:latin typeface="+mn-lt"/>
                <a:ea typeface="+mn-ea"/>
                <a:cs typeface="+mn-cs"/>
              </a:rPr>
              <a:t> des </a:t>
            </a:r>
            <a:r>
              <a:rPr lang="en-US" sz="1200" kern="1200" dirty="0" err="1" smtClean="0">
                <a:solidFill>
                  <a:schemeClr val="tx1"/>
                </a:solidFill>
                <a:latin typeface="+mn-lt"/>
                <a:ea typeface="+mn-ea"/>
                <a:cs typeface="+mn-cs"/>
              </a:rPr>
              <a:t>facteurs</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croissance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dérivés</a:t>
            </a:r>
            <a:r>
              <a:rPr lang="en-US" sz="1200" kern="1200" dirty="0" smtClean="0">
                <a:solidFill>
                  <a:schemeClr val="tx1"/>
                </a:solidFill>
                <a:latin typeface="+mn-lt"/>
                <a:ea typeface="+mn-ea"/>
                <a:cs typeface="+mn-cs"/>
              </a:rPr>
              <a:t> des </a:t>
            </a:r>
            <a:r>
              <a:rPr lang="en-US" sz="1200" kern="1200" dirty="0" err="1" smtClean="0">
                <a:solidFill>
                  <a:schemeClr val="tx1"/>
                </a:solidFill>
                <a:latin typeface="+mn-lt"/>
                <a:ea typeface="+mn-ea"/>
                <a:cs typeface="+mn-cs"/>
              </a:rPr>
              <a:t>plaquettes</a:t>
            </a:r>
            <a:r>
              <a:rPr lang="en-US" sz="1200" kern="1200" dirty="0" smtClean="0">
                <a:solidFill>
                  <a:schemeClr val="tx1"/>
                </a:solidFill>
                <a:latin typeface="+mn-lt"/>
                <a:ea typeface="+mn-ea"/>
                <a:cs typeface="+mn-cs"/>
              </a:rPr>
              <a:t> (PDGF-R β), les </a:t>
            </a:r>
            <a:r>
              <a:rPr lang="en-US" sz="1200" kern="1200" dirty="0" err="1" smtClean="0">
                <a:solidFill>
                  <a:schemeClr val="tx1"/>
                </a:solidFill>
                <a:latin typeface="+mn-lt"/>
                <a:ea typeface="+mn-ea"/>
                <a:cs typeface="+mn-cs"/>
              </a:rPr>
              <a:t>récepteurs</a:t>
            </a:r>
            <a:r>
              <a:rPr lang="en-US" sz="1200" kern="1200" dirty="0" smtClean="0">
                <a:solidFill>
                  <a:schemeClr val="tx1"/>
                </a:solidFill>
                <a:latin typeface="+mn-lt"/>
                <a:ea typeface="+mn-ea"/>
                <a:cs typeface="+mn-cs"/>
              </a:rPr>
              <a:t> pour c-KIT, FLT3 et RET. </a:t>
            </a:r>
            <a:r>
              <a:rPr lang="en-US" sz="1200" kern="1200" dirty="0" err="1" smtClean="0">
                <a:solidFill>
                  <a:schemeClr val="tx1"/>
                </a:solidFill>
                <a:latin typeface="+mn-lt"/>
                <a:ea typeface="+mn-ea"/>
                <a:cs typeface="+mn-cs"/>
              </a:rPr>
              <a:t>L'inhibition</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ces</a:t>
            </a:r>
            <a:r>
              <a:rPr lang="en-US" sz="1200" kern="1200" dirty="0" smtClean="0">
                <a:solidFill>
                  <a:schemeClr val="tx1"/>
                </a:solidFill>
                <a:latin typeface="+mn-lt"/>
                <a:ea typeface="+mn-ea"/>
                <a:cs typeface="+mn-cs"/>
              </a:rPr>
              <a:t> kinases </a:t>
            </a:r>
            <a:r>
              <a:rPr lang="en-US" sz="1200" kern="1200" dirty="0" err="1" smtClean="0">
                <a:solidFill>
                  <a:schemeClr val="tx1"/>
                </a:solidFill>
                <a:latin typeface="+mn-lt"/>
                <a:ea typeface="+mn-ea"/>
                <a:cs typeface="+mn-cs"/>
              </a:rPr>
              <a:t>entraîne</a:t>
            </a:r>
            <a:r>
              <a:rPr lang="en-US" sz="1200" kern="1200" dirty="0" smtClean="0">
                <a:solidFill>
                  <a:schemeClr val="tx1"/>
                </a:solidFill>
                <a:latin typeface="+mn-lt"/>
                <a:ea typeface="+mn-ea"/>
                <a:cs typeface="+mn-cs"/>
              </a:rPr>
              <a:t> un </a:t>
            </a:r>
            <a:r>
              <a:rPr lang="en-US" sz="1200" kern="1200" dirty="0" err="1" smtClean="0">
                <a:solidFill>
                  <a:schemeClr val="tx1"/>
                </a:solidFill>
                <a:latin typeface="+mn-lt"/>
                <a:ea typeface="+mn-ea"/>
                <a:cs typeface="+mn-cs"/>
              </a:rPr>
              <a:t>blocage</a:t>
            </a:r>
            <a:r>
              <a:rPr lang="en-US" sz="1200" kern="1200" dirty="0" smtClean="0">
                <a:solidFill>
                  <a:schemeClr val="tx1"/>
                </a:solidFill>
                <a:latin typeface="+mn-lt"/>
                <a:ea typeface="+mn-ea"/>
                <a:cs typeface="+mn-cs"/>
              </a:rPr>
              <a:t> de la transduction, et de </a:t>
            </a:r>
            <a:r>
              <a:rPr lang="en-US" sz="1200" kern="1200" dirty="0" err="1" smtClean="0">
                <a:solidFill>
                  <a:schemeClr val="tx1"/>
                </a:solidFill>
                <a:latin typeface="+mn-lt"/>
                <a:ea typeface="+mn-ea"/>
                <a:cs typeface="+mn-cs"/>
              </a:rPr>
              <a:t>nombreux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processus</a:t>
            </a:r>
            <a:r>
              <a:rPr lang="en-US" sz="1200" kern="1200" dirty="0" smtClean="0">
                <a:solidFill>
                  <a:schemeClr val="tx1"/>
                </a:solidFill>
                <a:latin typeface="+mn-lt"/>
                <a:ea typeface="+mn-ea"/>
                <a:cs typeface="+mn-cs"/>
              </a:rPr>
              <a:t> intra-</a:t>
            </a:r>
            <a:r>
              <a:rPr lang="en-US" sz="1200" kern="1200" dirty="0" err="1" smtClean="0">
                <a:solidFill>
                  <a:schemeClr val="tx1"/>
                </a:solidFill>
                <a:latin typeface="+mn-lt"/>
                <a:ea typeface="+mn-ea"/>
                <a:cs typeface="+mn-cs"/>
              </a:rPr>
              <a:t>cellulaires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comme</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croissance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cellulaire</a:t>
            </a:r>
            <a:r>
              <a:rPr lang="en-US" sz="1200" kern="1200" dirty="0" smtClean="0">
                <a:solidFill>
                  <a:schemeClr val="tx1"/>
                </a:solidFill>
                <a:latin typeface="+mn-lt"/>
                <a:ea typeface="+mn-ea"/>
                <a:cs typeface="+mn-cs"/>
              </a:rPr>
              <a:t>, la progression </a:t>
            </a:r>
            <a:r>
              <a:rPr lang="en-US" sz="1200" kern="1200" dirty="0" err="1" smtClean="0">
                <a:solidFill>
                  <a:schemeClr val="tx1"/>
                </a:solidFill>
                <a:latin typeface="+mn-lt"/>
                <a:ea typeface="+mn-ea"/>
                <a:cs typeface="+mn-cs"/>
              </a:rPr>
              <a:t>tumorale</a:t>
            </a:r>
            <a:r>
              <a:rPr lang="en-US" sz="1200" kern="1200" dirty="0" smtClean="0">
                <a:solidFill>
                  <a:schemeClr val="tx1"/>
                </a:solidFill>
                <a:latin typeface="+mn-lt"/>
                <a:ea typeface="+mn-ea"/>
                <a:cs typeface="+mn-cs"/>
              </a:rPr>
              <a:t>, le </a:t>
            </a:r>
            <a:r>
              <a:rPr lang="en-US" sz="1200" kern="1200" dirty="0" err="1" smtClean="0">
                <a:solidFill>
                  <a:schemeClr val="tx1"/>
                </a:solidFill>
                <a:latin typeface="+mn-lt"/>
                <a:ea typeface="+mn-ea"/>
                <a:cs typeface="+mn-cs"/>
              </a:rPr>
              <a:t>développement</a:t>
            </a:r>
            <a:r>
              <a:rPr lang="en-US" sz="1200" kern="1200" dirty="0" smtClean="0">
                <a:solidFill>
                  <a:schemeClr val="tx1"/>
                </a:solidFill>
                <a:latin typeface="+mn-lt"/>
                <a:ea typeface="+mn-ea"/>
                <a:cs typeface="+mn-cs"/>
              </a:rPr>
              <a:t> des </a:t>
            </a:r>
            <a:r>
              <a:rPr lang="en-US" sz="1200" kern="1200" dirty="0" err="1" smtClean="0">
                <a:solidFill>
                  <a:schemeClr val="tx1"/>
                </a:solidFill>
                <a:latin typeface="+mn-lt"/>
                <a:ea typeface="+mn-ea"/>
                <a:cs typeface="+mn-cs"/>
              </a:rPr>
              <a:t>métastases</a:t>
            </a:r>
            <a:r>
              <a:rPr lang="en-US" sz="1200" kern="1200" dirty="0" smtClean="0">
                <a:solidFill>
                  <a:schemeClr val="tx1"/>
                </a:solidFill>
                <a:latin typeface="+mn-lt"/>
                <a:ea typeface="+mn-ea"/>
                <a:cs typeface="+mn-cs"/>
              </a:rPr>
              <a:t> et </a:t>
            </a:r>
            <a:r>
              <a:rPr lang="en-US" sz="1200" kern="1200" dirty="0" err="1" smtClean="0">
                <a:solidFill>
                  <a:schemeClr val="tx1"/>
                </a:solidFill>
                <a:latin typeface="+mn-lt"/>
                <a:ea typeface="+mn-ea"/>
                <a:cs typeface="+mn-cs"/>
              </a:rPr>
              <a:t>l'angiogenèse</a:t>
            </a:r>
            <a:r>
              <a:rPr lang="en-US" sz="1200" kern="1200" dirty="0" smtClean="0">
                <a:solidFill>
                  <a:schemeClr val="tx1"/>
                </a:solidFill>
                <a:latin typeface="+mn-lt"/>
                <a:ea typeface="+mn-ea"/>
                <a:cs typeface="+mn-cs"/>
              </a:rPr>
              <a: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 Our goal</a:t>
            </a:r>
            <a:r>
              <a:rPr lang="en-US" sz="1200" kern="1200" baseline="0" dirty="0" smtClean="0">
                <a:solidFill>
                  <a:schemeClr val="tx1"/>
                </a:solidFill>
                <a:latin typeface="+mn-lt"/>
                <a:ea typeface="+mn-ea"/>
                <a:cs typeface="+mn-cs"/>
              </a:rPr>
              <a:t> was to  </a:t>
            </a:r>
            <a:r>
              <a:rPr lang="fr-FR" sz="1200" dirty="0" smtClean="0"/>
              <a:t>Identifier by SBVS </a:t>
            </a:r>
            <a:r>
              <a:rPr lang="fr-FR" sz="1200" i="1" dirty="0" smtClean="0"/>
              <a:t>des hits </a:t>
            </a:r>
            <a:r>
              <a:rPr lang="fr-FR" sz="1200" i="1" dirty="0" err="1" smtClean="0"/>
              <a:t>preventing</a:t>
            </a:r>
            <a:r>
              <a:rPr lang="fr-FR" sz="1200" i="1" baseline="0" dirty="0" smtClean="0"/>
              <a:t> </a:t>
            </a:r>
            <a:r>
              <a:rPr lang="fr-FR" sz="1200" dirty="0" smtClean="0"/>
              <a:t>VEGF-VEGFR interaction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that we used SBVS based</a:t>
            </a:r>
            <a:r>
              <a:rPr lang="en-US" sz="1200" kern="1200" baseline="0" dirty="0" smtClean="0">
                <a:solidFill>
                  <a:schemeClr val="tx1"/>
                </a:solidFill>
                <a:latin typeface="+mn-lt"/>
                <a:ea typeface="+mn-ea"/>
                <a:cs typeface="+mn-cs"/>
              </a:rPr>
              <a:t> on the X0raystr of VEGF- an d its rec namely domain 2 – than test flex on the bi ding are ,a </a:t>
            </a:r>
            <a:r>
              <a:rPr lang="en-US" sz="1200" kern="1200" baseline="0" dirty="0" err="1" smtClean="0">
                <a:solidFill>
                  <a:schemeClr val="tx1"/>
                </a:solidFill>
                <a:latin typeface="+mn-lt"/>
                <a:ea typeface="+mn-ea"/>
                <a:cs typeface="+mn-cs"/>
              </a:rPr>
              <a:t>nd</a:t>
            </a:r>
            <a:r>
              <a:rPr lang="en-US" sz="1200" kern="1200" baseline="0" dirty="0" smtClean="0">
                <a:solidFill>
                  <a:schemeClr val="tx1"/>
                </a:solidFill>
                <a:latin typeface="+mn-lt"/>
                <a:ea typeface="+mn-ea"/>
                <a:cs typeface="+mn-cs"/>
              </a:rPr>
              <a:t> we defined rigid </a:t>
            </a:r>
            <a:r>
              <a:rPr lang="en-US" sz="1200" kern="1200" baseline="0" dirty="0" err="1" smtClean="0">
                <a:solidFill>
                  <a:schemeClr val="tx1"/>
                </a:solidFill>
                <a:latin typeface="+mn-lt"/>
                <a:ea typeface="+mn-ea"/>
                <a:cs typeface="+mn-cs"/>
              </a:rPr>
              <a:t>zoen</a:t>
            </a:r>
            <a:r>
              <a:rPr lang="en-US" sz="1200" kern="1200" baseline="0" dirty="0" smtClean="0">
                <a:solidFill>
                  <a:schemeClr val="tx1"/>
                </a:solidFill>
                <a:latin typeface="+mn-lt"/>
                <a:ea typeface="+mn-ea"/>
                <a:cs typeface="+mn-cs"/>
              </a:rPr>
              <a:t> to </a:t>
            </a:r>
            <a:r>
              <a:rPr lang="en-US" sz="1200" kern="1200" baseline="0" dirty="0" err="1" smtClean="0">
                <a:solidFill>
                  <a:schemeClr val="tx1"/>
                </a:solidFill>
                <a:latin typeface="+mn-lt"/>
                <a:ea typeface="+mn-ea"/>
                <a:cs typeface="+mn-cs"/>
              </a:rPr>
              <a:t>tbe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targetecd</a:t>
            </a:r>
            <a:r>
              <a:rPr lang="en-US" sz="1200" kern="1200" baseline="0" dirty="0" smtClean="0">
                <a:solidFill>
                  <a:schemeClr val="tx1"/>
                </a:solidFill>
                <a:latin typeface="+mn-lt"/>
                <a:ea typeface="+mn-ea"/>
                <a:cs typeface="+mn-cs"/>
              </a:rPr>
              <a:t> by </a:t>
            </a:r>
            <a:r>
              <a:rPr lang="en-US" sz="1200" kern="1200" baseline="0" dirty="0" err="1" smtClean="0">
                <a:solidFill>
                  <a:schemeClr val="tx1"/>
                </a:solidFill>
                <a:latin typeface="+mn-lt"/>
                <a:ea typeface="+mn-ea"/>
                <a:cs typeface="+mn-cs"/>
              </a:rPr>
              <a:t>dokcing</a:t>
            </a:r>
            <a:r>
              <a:rPr lang="en-US" sz="1200" kern="1200" baseline="0" dirty="0" smtClean="0">
                <a:solidFill>
                  <a:schemeClr val="tx1"/>
                </a:solidFill>
                <a:latin typeface="+mn-lt"/>
                <a:ea typeface="+mn-ea"/>
                <a:cs typeface="+mn-cs"/>
              </a:rPr>
              <a:t> . We </a:t>
            </a:r>
            <a:r>
              <a:rPr lang="en-US" sz="1200" kern="1200" baseline="0" dirty="0" err="1" smtClean="0">
                <a:solidFill>
                  <a:schemeClr val="tx1"/>
                </a:solidFill>
                <a:latin typeface="+mn-lt"/>
                <a:ea typeface="+mn-ea"/>
                <a:cs typeface="+mn-cs"/>
              </a:rPr>
              <a:t>docekd</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have obtained </a:t>
            </a:r>
            <a:r>
              <a:rPr lang="en-US" sz="1200" b="1" dirty="0" err="1" smtClean="0">
                <a:solidFill>
                  <a:srgbClr val="3366FF"/>
                </a:solidFill>
              </a:rPr>
              <a:t>bioactives</a:t>
            </a:r>
            <a:r>
              <a:rPr lang="en-US" sz="1200" b="1" dirty="0" smtClean="0">
                <a:solidFill>
                  <a:srgbClr val="3366FF"/>
                </a:solidFill>
              </a:rPr>
              <a:t> </a:t>
            </a:r>
            <a:r>
              <a:rPr lang="en-US" sz="1200" dirty="0" smtClean="0"/>
              <a:t>on a very </a:t>
            </a:r>
            <a:r>
              <a:rPr lang="en-US" sz="1200" b="1" dirty="0" smtClean="0">
                <a:solidFill>
                  <a:srgbClr val="3366FF"/>
                </a:solidFill>
              </a:rPr>
              <a:t>difficult target </a:t>
            </a:r>
            <a:r>
              <a:rPr lang="en-US" sz="1200" dirty="0" smtClean="0"/>
              <a:t>and performed </a:t>
            </a:r>
            <a:r>
              <a:rPr lang="en-US" sz="1200" b="1" dirty="0" smtClean="0">
                <a:solidFill>
                  <a:srgbClr val="3366FF"/>
                </a:solidFill>
              </a:rPr>
              <a:t>preliminary </a:t>
            </a:r>
            <a:r>
              <a:rPr lang="en-US" sz="1200" dirty="0" smtClean="0"/>
              <a:t>in </a:t>
            </a:r>
            <a:r>
              <a:rPr lang="en-US" sz="1200" dirty="0" err="1" smtClean="0"/>
              <a:t>silico</a:t>
            </a:r>
            <a:r>
              <a:rPr lang="en-US" sz="1200" dirty="0" smtClean="0"/>
              <a:t> </a:t>
            </a:r>
            <a:r>
              <a:rPr lang="en-US" sz="1200" b="1" dirty="0" smtClean="0">
                <a:solidFill>
                  <a:srgbClr val="3366FF"/>
                </a:solidFill>
              </a:rPr>
              <a:t>ADMET profiling </a:t>
            </a:r>
            <a:r>
              <a:rPr lang="en-US" sz="1200" dirty="0" smtClean="0"/>
              <a:t>for </a:t>
            </a:r>
            <a:r>
              <a:rPr lang="en-US" sz="1200" b="1" dirty="0" smtClean="0"/>
              <a:t>VEGF-VEGFR</a:t>
            </a:r>
            <a:r>
              <a:rPr lang="en-US" sz="1200" i="1" dirty="0" smtClean="0">
                <a:solidFill>
                  <a:srgbClr val="3366FF"/>
                </a:solidFill>
              </a:rPr>
              <a:t> (</a:t>
            </a:r>
            <a:r>
              <a:rPr lang="en-US" sz="1200" i="1" dirty="0" err="1" smtClean="0">
                <a:solidFill>
                  <a:srgbClr val="3366FF"/>
                </a:solidFill>
              </a:rPr>
              <a:t>ChemBiol</a:t>
            </a:r>
            <a:r>
              <a:rPr lang="en-US" sz="1200" i="1" dirty="0" smtClean="0">
                <a:solidFill>
                  <a:srgbClr val="3366FF"/>
                </a:solidFill>
              </a:rPr>
              <a: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solidFill>
                <a:srgbClr val="3366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smtClean="0">
                <a:solidFill>
                  <a:srgbClr val="FF0000"/>
                </a:solidFill>
              </a:rPr>
              <a:t>hit rate VLS VEGFR:  </a:t>
            </a:r>
            <a:r>
              <a:rPr lang="en-US" b="1" dirty="0" smtClean="0">
                <a:solidFill>
                  <a:srgbClr val="FF0000"/>
                </a:solidFill>
              </a:rPr>
              <a:t>9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smtClean="0">
              <a:solidFill>
                <a:srgbClr val="FF0000"/>
              </a:solidFill>
            </a:endParaRPr>
          </a:p>
          <a:p>
            <a:endParaRPr lang="en-US" dirty="0" smtClean="0"/>
          </a:p>
          <a:p>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assay was performed as previously described (</a:t>
            </a:r>
            <a:r>
              <a:rPr lang="en-US" sz="1200" kern="1200" dirty="0" err="1" smtClean="0">
                <a:solidFill>
                  <a:schemeClr val="tx1"/>
                </a:solidFill>
                <a:effectLst/>
                <a:latin typeface="+mn-lt"/>
                <a:ea typeface="+mn-ea"/>
                <a:cs typeface="+mn-cs"/>
              </a:rPr>
              <a:t>Goncalves</a:t>
            </a:r>
            <a:r>
              <a:rPr lang="en-US" sz="1200" kern="1200" dirty="0" smtClean="0">
                <a:solidFill>
                  <a:schemeClr val="tx1"/>
                </a:solidFill>
                <a:effectLst/>
                <a:latin typeface="+mn-lt"/>
                <a:ea typeface="+mn-ea"/>
                <a:cs typeface="+mn-cs"/>
              </a:rPr>
              <a:t> et al., 2008). Briefly, a fixed amount of </a:t>
            </a:r>
            <a:r>
              <a:rPr lang="en-US" sz="1200" kern="1200" dirty="0" err="1" smtClean="0">
                <a:solidFill>
                  <a:schemeClr val="tx1"/>
                </a:solidFill>
                <a:effectLst/>
                <a:latin typeface="+mn-lt"/>
                <a:ea typeface="+mn-ea"/>
                <a:cs typeface="+mn-cs"/>
              </a:rPr>
              <a:t>biotinylated</a:t>
            </a:r>
            <a:r>
              <a:rPr lang="en-US" sz="1200" kern="1200" dirty="0" smtClean="0">
                <a:solidFill>
                  <a:schemeClr val="tx1"/>
                </a:solidFill>
                <a:effectLst/>
                <a:latin typeface="+mn-lt"/>
                <a:ea typeface="+mn-ea"/>
                <a:cs typeface="+mn-cs"/>
              </a:rPr>
              <a:t> human VEGF165 (131 </a:t>
            </a:r>
            <a:r>
              <a:rPr lang="en-US" sz="1200" kern="1200" dirty="0" err="1" smtClean="0">
                <a:solidFill>
                  <a:schemeClr val="tx1"/>
                </a:solidFill>
                <a:effectLst/>
                <a:latin typeface="+mn-lt"/>
                <a:ea typeface="+mn-ea"/>
                <a:cs typeface="+mn-cs"/>
              </a:rPr>
              <a:t>pM</a:t>
            </a:r>
            <a:r>
              <a:rPr lang="en-US" sz="1200" kern="1200" dirty="0" smtClean="0">
                <a:solidFill>
                  <a:schemeClr val="tx1"/>
                </a:solidFill>
                <a:effectLst/>
                <a:latin typeface="+mn-lt"/>
                <a:ea typeface="+mn-ea"/>
                <a:cs typeface="+mn-cs"/>
              </a:rPr>
              <a:t>) was incubated with the screened compounds in a 96-well </a:t>
            </a:r>
            <a:r>
              <a:rPr lang="en-US" sz="1200" kern="1200" dirty="0" err="1" smtClean="0">
                <a:solidFill>
                  <a:schemeClr val="tx1"/>
                </a:solidFill>
                <a:effectLst/>
                <a:latin typeface="+mn-lt"/>
                <a:ea typeface="+mn-ea"/>
                <a:cs typeface="+mn-cs"/>
              </a:rPr>
              <a:t>microplate</a:t>
            </a:r>
            <a:r>
              <a:rPr lang="en-US" sz="1200" kern="1200" dirty="0" smtClean="0">
                <a:solidFill>
                  <a:schemeClr val="tx1"/>
                </a:solidFill>
                <a:effectLst/>
                <a:latin typeface="+mn-lt"/>
                <a:ea typeface="+mn-ea"/>
                <a:cs typeface="+mn-cs"/>
              </a:rPr>
              <a:t> coated with a human VEGFR-1 ECD/Fc chimera or a VEGFR-1 D1–D3 domains/Fc chimera. The residual btVEGF165 present after washing was detected by </a:t>
            </a:r>
            <a:r>
              <a:rPr lang="en-US" sz="1200" kern="1200" dirty="0" err="1" smtClean="0">
                <a:solidFill>
                  <a:schemeClr val="tx1"/>
                </a:solidFill>
                <a:effectLst/>
                <a:latin typeface="+mn-lt"/>
                <a:ea typeface="+mn-ea"/>
                <a:cs typeface="+mn-cs"/>
              </a:rPr>
              <a:t>chemiluminescent</a:t>
            </a:r>
            <a:r>
              <a:rPr lang="en-US" sz="1200" kern="1200" dirty="0" smtClean="0">
                <a:solidFill>
                  <a:schemeClr val="tx1"/>
                </a:solidFill>
                <a:effectLst/>
                <a:latin typeface="+mn-lt"/>
                <a:ea typeface="+mn-ea"/>
                <a:cs typeface="+mn-cs"/>
              </a:rPr>
              <a:t> with horseradish peroxidase-conjugated streptavidin.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NMR: 43121</a:t>
            </a:r>
            <a:r>
              <a:rPr lang="en-US" sz="1200" kern="1200" baseline="0" dirty="0" smtClean="0">
                <a:solidFill>
                  <a:schemeClr val="tx1"/>
                </a:solidFill>
                <a:effectLst/>
                <a:latin typeface="+mn-lt"/>
                <a:ea typeface="+mn-ea"/>
                <a:cs typeface="+mn-cs"/>
              </a:rPr>
              <a:t> + or - </a:t>
            </a:r>
            <a:r>
              <a:rPr lang="en-US" sz="1200" kern="1200" dirty="0" smtClean="0">
                <a:solidFill>
                  <a:schemeClr val="tx1"/>
                </a:solidFill>
                <a:effectLst/>
                <a:latin typeface="+mn-lt"/>
                <a:ea typeface="+mn-ea"/>
                <a:cs typeface="+mn-cs"/>
              </a:rPr>
              <a:t> with the vegrf1-D2</a:t>
            </a:r>
            <a:endParaRPr lang="en-US"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that we used SBVS based</a:t>
            </a:r>
            <a:r>
              <a:rPr lang="en-US" sz="1200" kern="1200" baseline="0" dirty="0" smtClean="0">
                <a:solidFill>
                  <a:schemeClr val="tx1"/>
                </a:solidFill>
                <a:latin typeface="+mn-lt"/>
                <a:ea typeface="+mn-ea"/>
                <a:cs typeface="+mn-cs"/>
              </a:rPr>
              <a:t> on the X0raystr of VEGF- an d its rec namely domain 2 – than test flex on the bi ding are ,a </a:t>
            </a:r>
            <a:r>
              <a:rPr lang="en-US" sz="1200" kern="1200" baseline="0" dirty="0" err="1" smtClean="0">
                <a:solidFill>
                  <a:schemeClr val="tx1"/>
                </a:solidFill>
                <a:latin typeface="+mn-lt"/>
                <a:ea typeface="+mn-ea"/>
                <a:cs typeface="+mn-cs"/>
              </a:rPr>
              <a:t>nd</a:t>
            </a:r>
            <a:r>
              <a:rPr lang="en-US" sz="1200" kern="1200" baseline="0" dirty="0" smtClean="0">
                <a:solidFill>
                  <a:schemeClr val="tx1"/>
                </a:solidFill>
                <a:latin typeface="+mn-lt"/>
                <a:ea typeface="+mn-ea"/>
                <a:cs typeface="+mn-cs"/>
              </a:rPr>
              <a:t> we defined rigid </a:t>
            </a:r>
            <a:r>
              <a:rPr lang="en-US" sz="1200" kern="1200" baseline="0" dirty="0" err="1" smtClean="0">
                <a:solidFill>
                  <a:schemeClr val="tx1"/>
                </a:solidFill>
                <a:latin typeface="+mn-lt"/>
                <a:ea typeface="+mn-ea"/>
                <a:cs typeface="+mn-cs"/>
              </a:rPr>
              <a:t>zoen</a:t>
            </a:r>
            <a:r>
              <a:rPr lang="en-US" sz="1200" kern="1200" baseline="0" dirty="0" smtClean="0">
                <a:solidFill>
                  <a:schemeClr val="tx1"/>
                </a:solidFill>
                <a:latin typeface="+mn-lt"/>
                <a:ea typeface="+mn-ea"/>
                <a:cs typeface="+mn-cs"/>
              </a:rPr>
              <a:t> to </a:t>
            </a:r>
            <a:r>
              <a:rPr lang="en-US" sz="1200" kern="1200" baseline="0" dirty="0" err="1" smtClean="0">
                <a:solidFill>
                  <a:schemeClr val="tx1"/>
                </a:solidFill>
                <a:latin typeface="+mn-lt"/>
                <a:ea typeface="+mn-ea"/>
                <a:cs typeface="+mn-cs"/>
              </a:rPr>
              <a:t>tbe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targetecd</a:t>
            </a:r>
            <a:r>
              <a:rPr lang="en-US" sz="1200" kern="1200" baseline="0" dirty="0" smtClean="0">
                <a:solidFill>
                  <a:schemeClr val="tx1"/>
                </a:solidFill>
                <a:latin typeface="+mn-lt"/>
                <a:ea typeface="+mn-ea"/>
                <a:cs typeface="+mn-cs"/>
              </a:rPr>
              <a:t> by </a:t>
            </a:r>
            <a:r>
              <a:rPr lang="en-US" sz="1200" kern="1200" baseline="0" dirty="0" err="1" smtClean="0">
                <a:solidFill>
                  <a:schemeClr val="tx1"/>
                </a:solidFill>
                <a:latin typeface="+mn-lt"/>
                <a:ea typeface="+mn-ea"/>
                <a:cs typeface="+mn-cs"/>
              </a:rPr>
              <a:t>dokcing</a:t>
            </a:r>
            <a:r>
              <a:rPr lang="en-US" sz="1200" kern="1200" baseline="0" dirty="0" smtClean="0">
                <a:solidFill>
                  <a:schemeClr val="tx1"/>
                </a:solidFill>
                <a:latin typeface="+mn-lt"/>
                <a:ea typeface="+mn-ea"/>
                <a:cs typeface="+mn-cs"/>
              </a:rPr>
              <a:t> . We </a:t>
            </a:r>
            <a:r>
              <a:rPr lang="en-US" sz="1200" kern="1200" baseline="0" dirty="0" err="1" smtClean="0">
                <a:solidFill>
                  <a:schemeClr val="tx1"/>
                </a:solidFill>
                <a:latin typeface="+mn-lt"/>
                <a:ea typeface="+mn-ea"/>
                <a:cs typeface="+mn-cs"/>
              </a:rPr>
              <a:t>docekd</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have obtained </a:t>
            </a:r>
            <a:r>
              <a:rPr lang="en-US" sz="1200" b="1" dirty="0" err="1" smtClean="0">
                <a:solidFill>
                  <a:srgbClr val="3366FF"/>
                </a:solidFill>
              </a:rPr>
              <a:t>bioactives</a:t>
            </a:r>
            <a:r>
              <a:rPr lang="en-US" sz="1200" b="1" dirty="0" smtClean="0">
                <a:solidFill>
                  <a:srgbClr val="3366FF"/>
                </a:solidFill>
              </a:rPr>
              <a:t> </a:t>
            </a:r>
            <a:r>
              <a:rPr lang="en-US" sz="1200" dirty="0" smtClean="0"/>
              <a:t>on a very </a:t>
            </a:r>
            <a:r>
              <a:rPr lang="en-US" sz="1200" b="1" dirty="0" smtClean="0">
                <a:solidFill>
                  <a:srgbClr val="3366FF"/>
                </a:solidFill>
              </a:rPr>
              <a:t>difficult target </a:t>
            </a:r>
            <a:r>
              <a:rPr lang="en-US" sz="1200" dirty="0" smtClean="0"/>
              <a:t>and performed </a:t>
            </a:r>
            <a:r>
              <a:rPr lang="en-US" sz="1200" b="1" dirty="0" smtClean="0">
                <a:solidFill>
                  <a:srgbClr val="3366FF"/>
                </a:solidFill>
              </a:rPr>
              <a:t>preliminary </a:t>
            </a:r>
            <a:r>
              <a:rPr lang="en-US" sz="1200" dirty="0" smtClean="0"/>
              <a:t>in </a:t>
            </a:r>
            <a:r>
              <a:rPr lang="en-US" sz="1200" dirty="0" err="1" smtClean="0"/>
              <a:t>silico</a:t>
            </a:r>
            <a:r>
              <a:rPr lang="en-US" sz="1200" dirty="0" smtClean="0"/>
              <a:t> </a:t>
            </a:r>
            <a:r>
              <a:rPr lang="en-US" sz="1200" b="1" dirty="0" smtClean="0">
                <a:solidFill>
                  <a:srgbClr val="3366FF"/>
                </a:solidFill>
              </a:rPr>
              <a:t>ADMET profiling </a:t>
            </a:r>
            <a:r>
              <a:rPr lang="en-US" sz="1200" dirty="0" smtClean="0"/>
              <a:t>for </a:t>
            </a:r>
            <a:r>
              <a:rPr lang="en-US" sz="1200" b="1" dirty="0" smtClean="0"/>
              <a:t>VEGF-VEGFR</a:t>
            </a:r>
            <a:r>
              <a:rPr lang="en-US" sz="1200" i="1" dirty="0" smtClean="0">
                <a:solidFill>
                  <a:srgbClr val="3366FF"/>
                </a:solidFill>
              </a:rPr>
              <a:t> (</a:t>
            </a:r>
            <a:r>
              <a:rPr lang="en-US" sz="1200" i="1" dirty="0" err="1" smtClean="0">
                <a:solidFill>
                  <a:srgbClr val="3366FF"/>
                </a:solidFill>
              </a:rPr>
              <a:t>ChemBiol</a:t>
            </a:r>
            <a:r>
              <a:rPr lang="en-US" sz="1200" i="1" dirty="0" smtClean="0">
                <a:solidFill>
                  <a:srgbClr val="3366FF"/>
                </a:solidFill>
              </a:rPr>
              <a: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solidFill>
                <a:srgbClr val="3366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smtClean="0">
                <a:solidFill>
                  <a:srgbClr val="FF0000"/>
                </a:solidFill>
              </a:rPr>
              <a:t>hit rate VLS VEGFR:  </a:t>
            </a:r>
            <a:r>
              <a:rPr lang="en-US" b="1" dirty="0" smtClean="0">
                <a:solidFill>
                  <a:srgbClr val="FF0000"/>
                </a:solidFill>
              </a:rPr>
              <a:t>9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smtClean="0">
              <a:solidFill>
                <a:srgbClr val="FF0000"/>
              </a:solidFill>
            </a:endParaRPr>
          </a:p>
          <a:p>
            <a:endParaRPr lang="en-US" dirty="0" smtClean="0"/>
          </a:p>
          <a:p>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assay was performed as previously described (</a:t>
            </a:r>
            <a:r>
              <a:rPr lang="en-US" sz="1200" kern="1200" dirty="0" err="1" smtClean="0">
                <a:solidFill>
                  <a:schemeClr val="tx1"/>
                </a:solidFill>
                <a:effectLst/>
                <a:latin typeface="+mn-lt"/>
                <a:ea typeface="+mn-ea"/>
                <a:cs typeface="+mn-cs"/>
              </a:rPr>
              <a:t>Goncalves</a:t>
            </a:r>
            <a:r>
              <a:rPr lang="en-US" sz="1200" kern="1200" dirty="0" smtClean="0">
                <a:solidFill>
                  <a:schemeClr val="tx1"/>
                </a:solidFill>
                <a:effectLst/>
                <a:latin typeface="+mn-lt"/>
                <a:ea typeface="+mn-ea"/>
                <a:cs typeface="+mn-cs"/>
              </a:rPr>
              <a:t> et al., 2008). Briefly, a fixed amount of </a:t>
            </a:r>
            <a:r>
              <a:rPr lang="en-US" sz="1200" kern="1200" dirty="0" err="1" smtClean="0">
                <a:solidFill>
                  <a:schemeClr val="tx1"/>
                </a:solidFill>
                <a:effectLst/>
                <a:latin typeface="+mn-lt"/>
                <a:ea typeface="+mn-ea"/>
                <a:cs typeface="+mn-cs"/>
              </a:rPr>
              <a:t>biotinylated</a:t>
            </a:r>
            <a:r>
              <a:rPr lang="en-US" sz="1200" kern="1200" dirty="0" smtClean="0">
                <a:solidFill>
                  <a:schemeClr val="tx1"/>
                </a:solidFill>
                <a:effectLst/>
                <a:latin typeface="+mn-lt"/>
                <a:ea typeface="+mn-ea"/>
                <a:cs typeface="+mn-cs"/>
              </a:rPr>
              <a:t> human VEGF165 (131 </a:t>
            </a:r>
            <a:r>
              <a:rPr lang="en-US" sz="1200" kern="1200" dirty="0" err="1" smtClean="0">
                <a:solidFill>
                  <a:schemeClr val="tx1"/>
                </a:solidFill>
                <a:effectLst/>
                <a:latin typeface="+mn-lt"/>
                <a:ea typeface="+mn-ea"/>
                <a:cs typeface="+mn-cs"/>
              </a:rPr>
              <a:t>pM</a:t>
            </a:r>
            <a:r>
              <a:rPr lang="en-US" sz="1200" kern="1200" dirty="0" smtClean="0">
                <a:solidFill>
                  <a:schemeClr val="tx1"/>
                </a:solidFill>
                <a:effectLst/>
                <a:latin typeface="+mn-lt"/>
                <a:ea typeface="+mn-ea"/>
                <a:cs typeface="+mn-cs"/>
              </a:rPr>
              <a:t>) was incubated with the screened compounds in a 96-well </a:t>
            </a:r>
            <a:r>
              <a:rPr lang="en-US" sz="1200" kern="1200" dirty="0" err="1" smtClean="0">
                <a:solidFill>
                  <a:schemeClr val="tx1"/>
                </a:solidFill>
                <a:effectLst/>
                <a:latin typeface="+mn-lt"/>
                <a:ea typeface="+mn-ea"/>
                <a:cs typeface="+mn-cs"/>
              </a:rPr>
              <a:t>microplate</a:t>
            </a:r>
            <a:r>
              <a:rPr lang="en-US" sz="1200" kern="1200" dirty="0" smtClean="0">
                <a:solidFill>
                  <a:schemeClr val="tx1"/>
                </a:solidFill>
                <a:effectLst/>
                <a:latin typeface="+mn-lt"/>
                <a:ea typeface="+mn-ea"/>
                <a:cs typeface="+mn-cs"/>
              </a:rPr>
              <a:t> coated with a human VEGFR-1 ECD/Fc chimera or a VEGFR-1 D1–D3 domains/Fc chimera. The residual btVEGF165 present after washing was detected by </a:t>
            </a:r>
            <a:r>
              <a:rPr lang="en-US" sz="1200" kern="1200" dirty="0" err="1" smtClean="0">
                <a:solidFill>
                  <a:schemeClr val="tx1"/>
                </a:solidFill>
                <a:effectLst/>
                <a:latin typeface="+mn-lt"/>
                <a:ea typeface="+mn-ea"/>
                <a:cs typeface="+mn-cs"/>
              </a:rPr>
              <a:t>chemiluminescent</a:t>
            </a:r>
            <a:r>
              <a:rPr lang="en-US" sz="1200" kern="1200" dirty="0" smtClean="0">
                <a:solidFill>
                  <a:schemeClr val="tx1"/>
                </a:solidFill>
                <a:effectLst/>
                <a:latin typeface="+mn-lt"/>
                <a:ea typeface="+mn-ea"/>
                <a:cs typeface="+mn-cs"/>
              </a:rPr>
              <a:t> with horseradish peroxidase-conjugated streptavidin.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NMR: 43121</a:t>
            </a:r>
            <a:r>
              <a:rPr lang="en-US" sz="1200" kern="1200" baseline="0" dirty="0" smtClean="0">
                <a:solidFill>
                  <a:schemeClr val="tx1"/>
                </a:solidFill>
                <a:effectLst/>
                <a:latin typeface="+mn-lt"/>
                <a:ea typeface="+mn-ea"/>
                <a:cs typeface="+mn-cs"/>
              </a:rPr>
              <a:t> + or - </a:t>
            </a:r>
            <a:r>
              <a:rPr lang="en-US" sz="1200" kern="1200" dirty="0" smtClean="0">
                <a:solidFill>
                  <a:schemeClr val="tx1"/>
                </a:solidFill>
                <a:effectLst/>
                <a:latin typeface="+mn-lt"/>
                <a:ea typeface="+mn-ea"/>
                <a:cs typeface="+mn-cs"/>
              </a:rPr>
              <a:t> with the vegrf1-D2</a:t>
            </a:r>
            <a:endParaRPr lang="en-US"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p>
          <a:p>
            <a:endParaRPr lang="en-US" sz="1200" kern="1200" dirty="0" smtClean="0">
              <a:solidFill>
                <a:schemeClr val="tx1"/>
              </a:solidFill>
              <a:latin typeface="+mn-lt"/>
              <a:ea typeface="+mn-ea"/>
              <a:cs typeface="+mn-cs"/>
            </a:endParaRPr>
          </a:p>
          <a:p>
            <a:endParaRPr lang="en-US" dirty="0" smtClean="0"/>
          </a:p>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Unicode" charset="0"/>
                <a:ea typeface="ＭＳ Ｐゴシック" charset="0"/>
                <a:cs typeface="ＭＳ Ｐゴシック" charset="0"/>
              </a:defRPr>
            </a:lvl1pPr>
            <a:lvl2pPr marL="742877" indent="-285722" eaLnBrk="0" hangingPunct="0">
              <a:defRPr sz="2400">
                <a:solidFill>
                  <a:schemeClr val="tx1"/>
                </a:solidFill>
                <a:latin typeface="Lucida Sans Unicode" charset="0"/>
                <a:ea typeface="ＭＳ Ｐゴシック" charset="0"/>
              </a:defRPr>
            </a:lvl2pPr>
            <a:lvl3pPr marL="1142888" indent="-228578" eaLnBrk="0" hangingPunct="0">
              <a:defRPr sz="2400">
                <a:solidFill>
                  <a:schemeClr val="tx1"/>
                </a:solidFill>
                <a:latin typeface="Lucida Sans Unicode" charset="0"/>
                <a:ea typeface="ＭＳ Ｐゴシック" charset="0"/>
              </a:defRPr>
            </a:lvl3pPr>
            <a:lvl4pPr marL="1600043" indent="-228578" eaLnBrk="0" hangingPunct="0">
              <a:defRPr sz="2400">
                <a:solidFill>
                  <a:schemeClr val="tx1"/>
                </a:solidFill>
                <a:latin typeface="Lucida Sans Unicode" charset="0"/>
                <a:ea typeface="ＭＳ Ｐゴシック" charset="0"/>
              </a:defRPr>
            </a:lvl4pPr>
            <a:lvl5pPr marL="2057199" indent="-228578" eaLnBrk="0" hangingPunct="0">
              <a:defRPr sz="2400">
                <a:solidFill>
                  <a:schemeClr val="tx1"/>
                </a:solidFill>
                <a:latin typeface="Lucida Sans Unicode" charset="0"/>
                <a:ea typeface="ＭＳ Ｐゴシック" charset="0"/>
              </a:defRPr>
            </a:lvl5pPr>
            <a:lvl6pPr marL="2514354" indent="-228578" eaLnBrk="0" fontAlgn="base" hangingPunct="0">
              <a:spcBef>
                <a:spcPct val="0"/>
              </a:spcBef>
              <a:spcAft>
                <a:spcPct val="0"/>
              </a:spcAft>
              <a:defRPr sz="2400">
                <a:solidFill>
                  <a:schemeClr val="tx1"/>
                </a:solidFill>
                <a:latin typeface="Lucida Sans Unicode" charset="0"/>
                <a:ea typeface="ＭＳ Ｐゴシック" charset="0"/>
              </a:defRPr>
            </a:lvl6pPr>
            <a:lvl7pPr marL="2971509" indent="-228578" eaLnBrk="0" fontAlgn="base" hangingPunct="0">
              <a:spcBef>
                <a:spcPct val="0"/>
              </a:spcBef>
              <a:spcAft>
                <a:spcPct val="0"/>
              </a:spcAft>
              <a:defRPr sz="2400">
                <a:solidFill>
                  <a:schemeClr val="tx1"/>
                </a:solidFill>
                <a:latin typeface="Lucida Sans Unicode" charset="0"/>
                <a:ea typeface="ＭＳ Ｐゴシック" charset="0"/>
              </a:defRPr>
            </a:lvl7pPr>
            <a:lvl8pPr marL="3428664" indent="-228578" eaLnBrk="0" fontAlgn="base" hangingPunct="0">
              <a:spcBef>
                <a:spcPct val="0"/>
              </a:spcBef>
              <a:spcAft>
                <a:spcPct val="0"/>
              </a:spcAft>
              <a:defRPr sz="2400">
                <a:solidFill>
                  <a:schemeClr val="tx1"/>
                </a:solidFill>
                <a:latin typeface="Lucida Sans Unicode" charset="0"/>
                <a:ea typeface="ＭＳ Ｐゴシック" charset="0"/>
              </a:defRPr>
            </a:lvl8pPr>
            <a:lvl9pPr marL="3885819" indent="-228578"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fld id="{D2CC8E0E-0860-F547-A03C-E6AB5D01E614}" type="slidenum">
              <a:rPr lang="en-US" sz="1200">
                <a:latin typeface="Calibri" charset="0"/>
              </a:rPr>
              <a:pPr eaLnBrk="1" hangingPunct="1"/>
              <a:t>16</a:t>
            </a:fld>
            <a:endParaRPr lang="en-US" sz="1200"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4DBEF-5B4F-DD41-8B73-8781F7D4C382}" type="slidenum">
              <a:rPr lang="fr-FR"/>
              <a:pPr/>
              <a:t>18</a:t>
            </a:fld>
            <a:endParaRPr lang="fr-FR"/>
          </a:p>
        </p:txBody>
      </p:sp>
      <p:sp>
        <p:nvSpPr>
          <p:cNvPr id="664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64579" name="Rectangle 3"/>
          <p:cNvSpPr>
            <a:spLocks noGrp="1" noChangeArrowheads="1"/>
          </p:cNvSpPr>
          <p:nvPr>
            <p:ph type="body" idx="1"/>
          </p:nvPr>
        </p:nvSpPr>
        <p:spPr/>
        <p:txBody>
          <a:bodyPr/>
          <a:lstStyle/>
          <a:p>
            <a:r>
              <a:rPr lang="en-US" baseline="0" dirty="0" smtClean="0"/>
              <a:t> … We </a:t>
            </a:r>
            <a:r>
              <a:rPr lang="en-US" baseline="0" dirty="0" err="1" smtClean="0"/>
              <a:t>develoepd</a:t>
            </a:r>
            <a:r>
              <a:rPr lang="en-US" baseline="0" dirty="0" smtClean="0"/>
              <a:t> SM  </a:t>
            </a:r>
            <a:r>
              <a:rPr lang="en-US" baseline="0" dirty="0" err="1" smtClean="0"/>
              <a:t>inhibitords</a:t>
            </a:r>
            <a:r>
              <a:rPr lang="en-US" baseline="0" dirty="0" smtClean="0"/>
              <a:t> of </a:t>
            </a:r>
            <a:r>
              <a:rPr lang="en-US" baseline="0" dirty="0" err="1" smtClean="0"/>
              <a:t>catalyistic</a:t>
            </a:r>
            <a:r>
              <a:rPr lang="en-US" baseline="0" dirty="0" smtClean="0"/>
              <a:t> sites, PPI , </a:t>
            </a:r>
            <a:r>
              <a:rPr lang="en-US" baseline="0" dirty="0" err="1" smtClean="0"/>
              <a:t>anf</a:t>
            </a:r>
            <a:r>
              <a:rPr lang="en-US" baseline="0" dirty="0" smtClean="0"/>
              <a:t> protein-membrane </a:t>
            </a:r>
            <a:r>
              <a:rPr lang="en-US" baseline="0" dirty="0" err="1" smtClean="0"/>
              <a:t>ointeractions</a:t>
            </a:r>
            <a:r>
              <a:rPr lang="en-US" baseline="0" dirty="0" smtClean="0"/>
              <a:t>. </a:t>
            </a:r>
          </a:p>
          <a:p>
            <a:r>
              <a:rPr lang="en-US" baseline="0" dirty="0" smtClean="0"/>
              <a:t>I should note that  blocking </a:t>
            </a:r>
            <a:r>
              <a:rPr lang="en-US" baseline="0" dirty="0" err="1" smtClean="0"/>
              <a:t>Iip</a:t>
            </a:r>
            <a:r>
              <a:rPr lang="en-US" baseline="0" dirty="0" smtClean="0"/>
              <a:t> &amp; P-membrane interactions, even challenging,  we </a:t>
            </a:r>
            <a:r>
              <a:rPr lang="en-US" baseline="0" dirty="0" err="1" smtClean="0"/>
              <a:t>achivend</a:t>
            </a:r>
            <a:r>
              <a:rPr lang="en-US" baseline="0" dirty="0" smtClean="0"/>
              <a:t> </a:t>
            </a:r>
            <a:r>
              <a:rPr lang="en-US" b="1" u="sng" baseline="0" dirty="0" smtClean="0"/>
              <a:t>very good hit rates </a:t>
            </a:r>
            <a:r>
              <a:rPr lang="en-US" b="1" u="sng" baseline="0" dirty="0" err="1" smtClean="0"/>
              <a:t>competared</a:t>
            </a:r>
            <a:r>
              <a:rPr lang="en-US" b="1" u="sng" baseline="0" dirty="0" smtClean="0"/>
              <a:t> to similar experimental HTP  </a:t>
            </a:r>
            <a:r>
              <a:rPr lang="en-US" b="1" u="sng" baseline="0" dirty="0" err="1" smtClean="0"/>
              <a:t>screenng</a:t>
            </a:r>
            <a:r>
              <a:rPr lang="en-US" b="1" u="sng" baseline="0" dirty="0" smtClean="0"/>
              <a:t>.</a:t>
            </a:r>
          </a:p>
          <a:p>
            <a:endParaRPr lang="en-US" b="1" u="sng" baseline="0" dirty="0" smtClean="0"/>
          </a:p>
          <a:p>
            <a:pPr lvl="0" algn="l"/>
            <a:r>
              <a:rPr lang="en-US" sz="1100" i="1" dirty="0" smtClean="0">
                <a:solidFill>
                  <a:srgbClr val="FF0000"/>
                </a:solidFill>
              </a:rPr>
              <a:t> </a:t>
            </a:r>
            <a:r>
              <a:rPr lang="en-US" sz="1200" b="1" i="1" dirty="0" smtClean="0">
                <a:solidFill>
                  <a:srgbClr val="FF0000"/>
                </a:solidFill>
              </a:rPr>
              <a:t>hit rate:  our VLS  FV      HTS  FVIII         </a:t>
            </a:r>
          </a:p>
          <a:p>
            <a:pPr lvl="0" algn="l"/>
            <a:r>
              <a:rPr lang="en-US" sz="1100" i="1" dirty="0" smtClean="0">
                <a:solidFill>
                  <a:srgbClr val="FF0000"/>
                </a:solidFill>
              </a:rPr>
              <a:t>                                          </a:t>
            </a:r>
            <a:r>
              <a:rPr lang="en-US" sz="1200" b="1" i="0" dirty="0" smtClean="0">
                <a:solidFill>
                  <a:srgbClr val="FF0000"/>
                </a:solidFill>
              </a:rPr>
              <a:t> 1.2               0.1</a:t>
            </a:r>
            <a:endParaRPr lang="en-US" b="1" u="sng" baseline="0" dirty="0" smtClean="0"/>
          </a:p>
          <a:p>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08BFDA-F778-4A4E-8CA0-8B89511BAE1D}" type="slidenum">
              <a:rPr lang="en-US"/>
              <a:pPr/>
              <a:t>19</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p:txBody>
          <a:bodyPr/>
          <a:lstStyle/>
          <a:p>
            <a:r>
              <a:rPr lang="en-US" dirty="0" smtClean="0"/>
              <a:t>SBVS are ..</a:t>
            </a:r>
          </a:p>
          <a:p>
            <a:r>
              <a:rPr lang="en-US" dirty="0" smtClean="0"/>
              <a:t> yet some </a:t>
            </a:r>
            <a:r>
              <a:rPr lang="en-US" dirty="0" err="1" smtClean="0"/>
              <a:t>critoical</a:t>
            </a:r>
            <a:r>
              <a:rPr lang="en-US" dirty="0" smtClean="0"/>
              <a:t> p[</a:t>
            </a:r>
            <a:r>
              <a:rPr lang="en-US" dirty="0" err="1" smtClean="0"/>
              <a:t>oints</a:t>
            </a:r>
            <a:r>
              <a:rPr lang="en-US" dirty="0" smtClean="0"/>
              <a:t>: …</a:t>
            </a:r>
          </a:p>
          <a:p>
            <a:endParaRPr lang="en-US" dirty="0" smtClean="0"/>
          </a:p>
          <a:p>
            <a:r>
              <a:rPr lang="en-US" dirty="0" err="1" smtClean="0"/>
              <a:t>Scorinfg</a:t>
            </a:r>
            <a:r>
              <a:rPr lang="en-US" dirty="0" smtClean="0"/>
              <a:t>-  e.g. entropy</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that we used SBVS based</a:t>
            </a:r>
            <a:r>
              <a:rPr lang="en-US" sz="1200" kern="1200" baseline="0" dirty="0" smtClean="0">
                <a:solidFill>
                  <a:schemeClr val="tx1"/>
                </a:solidFill>
                <a:latin typeface="+mn-lt"/>
                <a:ea typeface="+mn-ea"/>
                <a:cs typeface="+mn-cs"/>
              </a:rPr>
              <a:t> on the X0raystr of VEGF- an d its rec namely domain 2 – than test flex on the bi ding are ,a </a:t>
            </a:r>
            <a:r>
              <a:rPr lang="en-US" sz="1200" kern="1200" baseline="0" dirty="0" err="1" smtClean="0">
                <a:solidFill>
                  <a:schemeClr val="tx1"/>
                </a:solidFill>
                <a:latin typeface="+mn-lt"/>
                <a:ea typeface="+mn-ea"/>
                <a:cs typeface="+mn-cs"/>
              </a:rPr>
              <a:t>nd</a:t>
            </a:r>
            <a:r>
              <a:rPr lang="en-US" sz="1200" kern="1200" baseline="0" dirty="0" smtClean="0">
                <a:solidFill>
                  <a:schemeClr val="tx1"/>
                </a:solidFill>
                <a:latin typeface="+mn-lt"/>
                <a:ea typeface="+mn-ea"/>
                <a:cs typeface="+mn-cs"/>
              </a:rPr>
              <a:t> we defined rigid </a:t>
            </a:r>
            <a:r>
              <a:rPr lang="en-US" sz="1200" kern="1200" baseline="0" dirty="0" err="1" smtClean="0">
                <a:solidFill>
                  <a:schemeClr val="tx1"/>
                </a:solidFill>
                <a:latin typeface="+mn-lt"/>
                <a:ea typeface="+mn-ea"/>
                <a:cs typeface="+mn-cs"/>
              </a:rPr>
              <a:t>zoen</a:t>
            </a:r>
            <a:r>
              <a:rPr lang="en-US" sz="1200" kern="1200" baseline="0" dirty="0" smtClean="0">
                <a:solidFill>
                  <a:schemeClr val="tx1"/>
                </a:solidFill>
                <a:latin typeface="+mn-lt"/>
                <a:ea typeface="+mn-ea"/>
                <a:cs typeface="+mn-cs"/>
              </a:rPr>
              <a:t> to </a:t>
            </a:r>
            <a:r>
              <a:rPr lang="en-US" sz="1200" kern="1200" baseline="0" dirty="0" err="1" smtClean="0">
                <a:solidFill>
                  <a:schemeClr val="tx1"/>
                </a:solidFill>
                <a:latin typeface="+mn-lt"/>
                <a:ea typeface="+mn-ea"/>
                <a:cs typeface="+mn-cs"/>
              </a:rPr>
              <a:t>tbe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targetecd</a:t>
            </a:r>
            <a:r>
              <a:rPr lang="en-US" sz="1200" kern="1200" baseline="0" dirty="0" smtClean="0">
                <a:solidFill>
                  <a:schemeClr val="tx1"/>
                </a:solidFill>
                <a:latin typeface="+mn-lt"/>
                <a:ea typeface="+mn-ea"/>
                <a:cs typeface="+mn-cs"/>
              </a:rPr>
              <a:t> by </a:t>
            </a:r>
            <a:r>
              <a:rPr lang="en-US" sz="1200" kern="1200" baseline="0" dirty="0" err="1" smtClean="0">
                <a:solidFill>
                  <a:schemeClr val="tx1"/>
                </a:solidFill>
                <a:latin typeface="+mn-lt"/>
                <a:ea typeface="+mn-ea"/>
                <a:cs typeface="+mn-cs"/>
              </a:rPr>
              <a:t>dokcing</a:t>
            </a:r>
            <a:r>
              <a:rPr lang="en-US" sz="1200" kern="1200" baseline="0" dirty="0" smtClean="0">
                <a:solidFill>
                  <a:schemeClr val="tx1"/>
                </a:solidFill>
                <a:latin typeface="+mn-lt"/>
                <a:ea typeface="+mn-ea"/>
                <a:cs typeface="+mn-cs"/>
              </a:rPr>
              <a:t> . We </a:t>
            </a:r>
            <a:r>
              <a:rPr lang="en-US" sz="1200" kern="1200" baseline="0" dirty="0" err="1" smtClean="0">
                <a:solidFill>
                  <a:schemeClr val="tx1"/>
                </a:solidFill>
                <a:latin typeface="+mn-lt"/>
                <a:ea typeface="+mn-ea"/>
                <a:cs typeface="+mn-cs"/>
              </a:rPr>
              <a:t>docekd</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have obtained </a:t>
            </a:r>
            <a:r>
              <a:rPr lang="en-US" sz="1200" b="1" dirty="0" err="1" smtClean="0">
                <a:solidFill>
                  <a:srgbClr val="3366FF"/>
                </a:solidFill>
              </a:rPr>
              <a:t>bioactives</a:t>
            </a:r>
            <a:r>
              <a:rPr lang="en-US" sz="1200" b="1" dirty="0" smtClean="0">
                <a:solidFill>
                  <a:srgbClr val="3366FF"/>
                </a:solidFill>
              </a:rPr>
              <a:t> </a:t>
            </a:r>
            <a:r>
              <a:rPr lang="en-US" sz="1200" dirty="0" smtClean="0"/>
              <a:t>on a very </a:t>
            </a:r>
            <a:r>
              <a:rPr lang="en-US" sz="1200" b="1" dirty="0" smtClean="0">
                <a:solidFill>
                  <a:srgbClr val="3366FF"/>
                </a:solidFill>
              </a:rPr>
              <a:t>difficult target </a:t>
            </a:r>
            <a:r>
              <a:rPr lang="en-US" sz="1200" dirty="0" smtClean="0"/>
              <a:t>and performed </a:t>
            </a:r>
            <a:r>
              <a:rPr lang="en-US" sz="1200" b="1" dirty="0" smtClean="0">
                <a:solidFill>
                  <a:srgbClr val="3366FF"/>
                </a:solidFill>
              </a:rPr>
              <a:t>preliminary </a:t>
            </a:r>
            <a:r>
              <a:rPr lang="en-US" sz="1200" dirty="0" smtClean="0"/>
              <a:t>in </a:t>
            </a:r>
            <a:r>
              <a:rPr lang="en-US" sz="1200" dirty="0" err="1" smtClean="0"/>
              <a:t>silico</a:t>
            </a:r>
            <a:r>
              <a:rPr lang="en-US" sz="1200" dirty="0" smtClean="0"/>
              <a:t> </a:t>
            </a:r>
            <a:r>
              <a:rPr lang="en-US" sz="1200" b="1" dirty="0" smtClean="0">
                <a:solidFill>
                  <a:srgbClr val="3366FF"/>
                </a:solidFill>
              </a:rPr>
              <a:t>ADMET profiling </a:t>
            </a:r>
            <a:r>
              <a:rPr lang="en-US" sz="1200" dirty="0" smtClean="0"/>
              <a:t>for </a:t>
            </a:r>
            <a:r>
              <a:rPr lang="en-US" sz="1200" b="1" dirty="0" smtClean="0"/>
              <a:t>VEGF-VEGFR</a:t>
            </a:r>
            <a:r>
              <a:rPr lang="en-US" sz="1200" i="1" dirty="0" smtClean="0">
                <a:solidFill>
                  <a:srgbClr val="3366FF"/>
                </a:solidFill>
              </a:rPr>
              <a:t> (</a:t>
            </a:r>
            <a:r>
              <a:rPr lang="en-US" sz="1200" i="1" dirty="0" err="1" smtClean="0">
                <a:solidFill>
                  <a:srgbClr val="3366FF"/>
                </a:solidFill>
              </a:rPr>
              <a:t>ChemBiol</a:t>
            </a:r>
            <a:r>
              <a:rPr lang="en-US" sz="1200" i="1" dirty="0" smtClean="0">
                <a:solidFill>
                  <a:srgbClr val="3366FF"/>
                </a:solidFill>
              </a:rPr>
              <a: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solidFill>
                <a:srgbClr val="3366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smtClean="0">
                <a:solidFill>
                  <a:srgbClr val="FF0000"/>
                </a:solidFill>
              </a:rPr>
              <a:t>hit rate VLS VEGFR:  </a:t>
            </a:r>
            <a:r>
              <a:rPr lang="en-US" b="1" dirty="0" smtClean="0">
                <a:solidFill>
                  <a:srgbClr val="FF0000"/>
                </a:solidFill>
              </a:rPr>
              <a:t>9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smtClean="0">
              <a:solidFill>
                <a:srgbClr val="FF0000"/>
              </a:solidFill>
            </a:endParaRPr>
          </a:p>
          <a:p>
            <a:endParaRPr lang="en-US" dirty="0" smtClean="0"/>
          </a:p>
          <a:p>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assay was performed as previously described (</a:t>
            </a:r>
            <a:r>
              <a:rPr lang="en-US" sz="1200" kern="1200" dirty="0" err="1" smtClean="0">
                <a:solidFill>
                  <a:schemeClr val="tx1"/>
                </a:solidFill>
                <a:effectLst/>
                <a:latin typeface="+mn-lt"/>
                <a:ea typeface="+mn-ea"/>
                <a:cs typeface="+mn-cs"/>
              </a:rPr>
              <a:t>Goncalves</a:t>
            </a:r>
            <a:r>
              <a:rPr lang="en-US" sz="1200" kern="1200" dirty="0" smtClean="0">
                <a:solidFill>
                  <a:schemeClr val="tx1"/>
                </a:solidFill>
                <a:effectLst/>
                <a:latin typeface="+mn-lt"/>
                <a:ea typeface="+mn-ea"/>
                <a:cs typeface="+mn-cs"/>
              </a:rPr>
              <a:t> et al., 2008). Briefly, a fixed amount of </a:t>
            </a:r>
            <a:r>
              <a:rPr lang="en-US" sz="1200" kern="1200" dirty="0" err="1" smtClean="0">
                <a:solidFill>
                  <a:schemeClr val="tx1"/>
                </a:solidFill>
                <a:effectLst/>
                <a:latin typeface="+mn-lt"/>
                <a:ea typeface="+mn-ea"/>
                <a:cs typeface="+mn-cs"/>
              </a:rPr>
              <a:t>biotinylated</a:t>
            </a:r>
            <a:r>
              <a:rPr lang="en-US" sz="1200" kern="1200" dirty="0" smtClean="0">
                <a:solidFill>
                  <a:schemeClr val="tx1"/>
                </a:solidFill>
                <a:effectLst/>
                <a:latin typeface="+mn-lt"/>
                <a:ea typeface="+mn-ea"/>
                <a:cs typeface="+mn-cs"/>
              </a:rPr>
              <a:t> human VEGF165 (131 </a:t>
            </a:r>
            <a:r>
              <a:rPr lang="en-US" sz="1200" kern="1200" dirty="0" err="1" smtClean="0">
                <a:solidFill>
                  <a:schemeClr val="tx1"/>
                </a:solidFill>
                <a:effectLst/>
                <a:latin typeface="+mn-lt"/>
                <a:ea typeface="+mn-ea"/>
                <a:cs typeface="+mn-cs"/>
              </a:rPr>
              <a:t>pM</a:t>
            </a:r>
            <a:r>
              <a:rPr lang="en-US" sz="1200" kern="1200" dirty="0" smtClean="0">
                <a:solidFill>
                  <a:schemeClr val="tx1"/>
                </a:solidFill>
                <a:effectLst/>
                <a:latin typeface="+mn-lt"/>
                <a:ea typeface="+mn-ea"/>
                <a:cs typeface="+mn-cs"/>
              </a:rPr>
              <a:t>) was incubated with the screened compounds in a 96-well </a:t>
            </a:r>
            <a:r>
              <a:rPr lang="en-US" sz="1200" kern="1200" dirty="0" err="1" smtClean="0">
                <a:solidFill>
                  <a:schemeClr val="tx1"/>
                </a:solidFill>
                <a:effectLst/>
                <a:latin typeface="+mn-lt"/>
                <a:ea typeface="+mn-ea"/>
                <a:cs typeface="+mn-cs"/>
              </a:rPr>
              <a:t>microplate</a:t>
            </a:r>
            <a:r>
              <a:rPr lang="en-US" sz="1200" kern="1200" dirty="0" smtClean="0">
                <a:solidFill>
                  <a:schemeClr val="tx1"/>
                </a:solidFill>
                <a:effectLst/>
                <a:latin typeface="+mn-lt"/>
                <a:ea typeface="+mn-ea"/>
                <a:cs typeface="+mn-cs"/>
              </a:rPr>
              <a:t> coated with a human VEGFR-1 ECD/Fc chimera or a VEGFR-1 D1–D3 domains/Fc chimera. The residual btVEGF165 present after washing was detected by </a:t>
            </a:r>
            <a:r>
              <a:rPr lang="en-US" sz="1200" kern="1200" dirty="0" err="1" smtClean="0">
                <a:solidFill>
                  <a:schemeClr val="tx1"/>
                </a:solidFill>
                <a:effectLst/>
                <a:latin typeface="+mn-lt"/>
                <a:ea typeface="+mn-ea"/>
                <a:cs typeface="+mn-cs"/>
              </a:rPr>
              <a:t>chemiluminescent</a:t>
            </a:r>
            <a:r>
              <a:rPr lang="en-US" sz="1200" kern="1200" dirty="0" smtClean="0">
                <a:solidFill>
                  <a:schemeClr val="tx1"/>
                </a:solidFill>
                <a:effectLst/>
                <a:latin typeface="+mn-lt"/>
                <a:ea typeface="+mn-ea"/>
                <a:cs typeface="+mn-cs"/>
              </a:rPr>
              <a:t> with horseradish peroxidase-conjugated streptavidin.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NMR: 43121</a:t>
            </a:r>
            <a:r>
              <a:rPr lang="en-US" sz="1200" kern="1200" baseline="0" dirty="0" smtClean="0">
                <a:solidFill>
                  <a:schemeClr val="tx1"/>
                </a:solidFill>
                <a:effectLst/>
                <a:latin typeface="+mn-lt"/>
                <a:ea typeface="+mn-ea"/>
                <a:cs typeface="+mn-cs"/>
              </a:rPr>
              <a:t> + or - </a:t>
            </a:r>
            <a:r>
              <a:rPr lang="en-US" sz="1200" kern="1200" dirty="0" smtClean="0">
                <a:solidFill>
                  <a:schemeClr val="tx1"/>
                </a:solidFill>
                <a:effectLst/>
                <a:latin typeface="+mn-lt"/>
                <a:ea typeface="+mn-ea"/>
                <a:cs typeface="+mn-cs"/>
              </a:rPr>
              <a:t> with the vegrf1-D2</a:t>
            </a:r>
            <a:endParaRPr lang="en-US"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solidFill>
                <a:srgbClr val="3366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546CC03-81CF-074B-8A89-A80E2248C8C3}"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i="1" dirty="0" smtClean="0"/>
          </a:p>
          <a:p>
            <a:endParaRPr lang="en-US" sz="1200" i="1" dirty="0" smtClean="0"/>
          </a:p>
          <a:p>
            <a:endParaRPr lang="en-US" sz="1200" i="1" dirty="0" smtClean="0"/>
          </a:p>
          <a:p>
            <a:pPr>
              <a:buFontTx/>
              <a:buChar char="-"/>
            </a:pPr>
            <a:r>
              <a:rPr lang="en-US" sz="1200" i="1" dirty="0" smtClean="0"/>
              <a:t> lead-like ranges combined drug-like ranges and lead-like filtering established values</a:t>
            </a:r>
          </a:p>
          <a:p>
            <a:r>
              <a:rPr lang="en-US" sz="1200" i="1" dirty="0" smtClean="0"/>
              <a:t>  in order to have good starting point molecules (</a:t>
            </a:r>
            <a:r>
              <a:rPr lang="en-US" sz="1200" i="1" dirty="0" err="1" smtClean="0"/>
              <a:t>Oprea</a:t>
            </a:r>
            <a:r>
              <a:rPr lang="en-US" sz="1200" i="1" dirty="0" smtClean="0"/>
              <a:t> 2001, </a:t>
            </a:r>
            <a:r>
              <a:rPr lang="en-US" sz="1200" i="1" dirty="0" err="1" smtClean="0"/>
              <a:t>Baell</a:t>
            </a:r>
            <a:r>
              <a:rPr lang="en-US" sz="1200" i="1" dirty="0" smtClean="0"/>
              <a:t> 2013, </a:t>
            </a:r>
            <a:r>
              <a:rPr lang="en-US" sz="1200" i="1" dirty="0" err="1" smtClean="0"/>
              <a:t>Brenk</a:t>
            </a:r>
            <a:r>
              <a:rPr lang="en-US" sz="1200" i="1" dirty="0" smtClean="0"/>
              <a:t> 2008)</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1" i="1" dirty="0" smtClean="0">
                <a:hlinkClick r:id="rId3"/>
              </a:rPr>
              <a:t>Central nervous system</a:t>
            </a:r>
            <a:endParaRPr lang="fr-FR" b="1" dirty="0" smtClean="0"/>
          </a:p>
          <a:p>
            <a:endParaRPr lang="fr-FR" sz="1200" i="1" dirty="0" smtClean="0"/>
          </a:p>
          <a:p>
            <a:endParaRPr lang="fr-FR" sz="1200" i="1" dirty="0" smtClean="0"/>
          </a:p>
          <a:p>
            <a:r>
              <a:rPr lang="fr-FR" sz="1200" i="1" dirty="0" smtClean="0"/>
              <a:t>REOS  </a:t>
            </a:r>
            <a:r>
              <a:rPr lang="fr-FR" sz="1200" i="1" dirty="0" err="1" smtClean="0"/>
              <a:t>Rapid</a:t>
            </a:r>
            <a:r>
              <a:rPr lang="fr-FR" sz="1200" i="1" dirty="0" smtClean="0"/>
              <a:t> Elimination</a:t>
            </a:r>
            <a:r>
              <a:rPr lang="fr-FR" sz="1200" i="1" baseline="0" dirty="0" smtClean="0"/>
              <a:t> of </a:t>
            </a:r>
            <a:r>
              <a:rPr lang="fr-FR" sz="1200" i="1" baseline="0" dirty="0" err="1" smtClean="0"/>
              <a:t>Swill</a:t>
            </a:r>
            <a:r>
              <a:rPr lang="fr-FR" sz="1200" i="1" baseline="0" dirty="0" smtClean="0"/>
              <a:t> – </a:t>
            </a:r>
            <a:r>
              <a:rPr lang="fr-FR" sz="1200" i="1" baseline="0" dirty="0" err="1" smtClean="0"/>
              <a:t>is</a:t>
            </a:r>
            <a:r>
              <a:rPr lang="fr-FR" sz="1200" i="1" baseline="0" dirty="0" smtClean="0"/>
              <a:t> a </a:t>
            </a:r>
            <a:r>
              <a:rPr lang="fr-FR" sz="1200" i="1" baseline="0" dirty="0" err="1" smtClean="0"/>
              <a:t>hybrid</a:t>
            </a:r>
            <a:r>
              <a:rPr lang="fr-FR" sz="1200" i="1" baseline="0" dirty="0" smtClean="0"/>
              <a:t> </a:t>
            </a:r>
            <a:r>
              <a:rPr lang="fr-FR" sz="1200" i="1" baseline="0" dirty="0" err="1" smtClean="0"/>
              <a:t>method</a:t>
            </a:r>
            <a:r>
              <a:rPr lang="fr-FR" sz="1200" i="1" baseline="0" dirty="0" smtClean="0"/>
              <a:t>  ( a program) </a:t>
            </a:r>
            <a:r>
              <a:rPr lang="fr-FR" sz="1200" i="1" baseline="0" dirty="0" err="1" smtClean="0"/>
              <a:t>that</a:t>
            </a:r>
            <a:r>
              <a:rPr lang="fr-FR" sz="1200" i="1" baseline="0" dirty="0" smtClean="0"/>
              <a:t> combines a set of </a:t>
            </a:r>
            <a:r>
              <a:rPr lang="fr-FR" sz="1200" i="1" baseline="0" dirty="0" err="1" smtClean="0"/>
              <a:t>functional</a:t>
            </a:r>
            <a:r>
              <a:rPr lang="fr-FR" sz="1200" i="1" baseline="0" dirty="0" smtClean="0"/>
              <a:t> groups </a:t>
            </a:r>
            <a:r>
              <a:rPr lang="fr-FR" sz="1200" i="1" baseline="0" dirty="0" err="1" smtClean="0"/>
              <a:t>filter</a:t>
            </a:r>
            <a:r>
              <a:rPr lang="fr-FR" sz="1200" i="1" baseline="0" dirty="0" smtClean="0"/>
              <a:t> </a:t>
            </a:r>
            <a:r>
              <a:rPr lang="fr-FR" sz="1200" i="1" baseline="0" dirty="0" err="1" smtClean="0"/>
              <a:t>with</a:t>
            </a:r>
            <a:r>
              <a:rPr lang="fr-FR" sz="1200" i="1" baseline="0" dirty="0" smtClean="0"/>
              <a:t> simple </a:t>
            </a:r>
            <a:r>
              <a:rPr lang="fr-FR" sz="1200" i="1" baseline="0" dirty="0" err="1" smtClean="0"/>
              <a:t>counting</a:t>
            </a:r>
            <a:r>
              <a:rPr lang="fr-FR" sz="1200" i="1" baseline="0" dirty="0" smtClean="0"/>
              <a:t> </a:t>
            </a:r>
            <a:r>
              <a:rPr lang="fr-FR" sz="1200" i="1" baseline="0" dirty="0" err="1" smtClean="0"/>
              <a:t>similar</a:t>
            </a:r>
            <a:r>
              <a:rPr lang="fr-FR" sz="1200" i="1" baseline="0" dirty="0" smtClean="0"/>
              <a:t> to RO5 – </a:t>
            </a:r>
            <a:r>
              <a:rPr lang="fr-FR" sz="1200" i="1" baseline="0" dirty="0" err="1" smtClean="0"/>
              <a:t>Vertezx</a:t>
            </a:r>
            <a:r>
              <a:rPr lang="fr-FR" sz="1200" i="1" baseline="0" dirty="0" smtClean="0"/>
              <a:t> </a:t>
            </a:r>
          </a:p>
          <a:p>
            <a:endParaRPr lang="fr-FR" sz="1200" i="1" baseline="0" dirty="0" smtClean="0"/>
          </a:p>
          <a:p>
            <a:endParaRPr lang="fr-FR" sz="1200" i="1" baseline="0" dirty="0" smtClean="0"/>
          </a:p>
          <a:p>
            <a:r>
              <a:rPr lang="fr-FR" sz="1200" i="1" baseline="0" dirty="0" err="1" smtClean="0"/>
              <a:t>Aggregators</a:t>
            </a:r>
            <a:r>
              <a:rPr lang="fr-FR" sz="1200" i="1" baseline="0" dirty="0" smtClean="0"/>
              <a:t> :  a </a:t>
            </a:r>
            <a:r>
              <a:rPr lang="fr-FR" sz="1200" i="1" baseline="0" dirty="0" err="1" smtClean="0"/>
              <a:t>list</a:t>
            </a:r>
            <a:r>
              <a:rPr lang="fr-FR" sz="1200" i="1" baseline="0" dirty="0" smtClean="0"/>
              <a:t> </a:t>
            </a:r>
            <a:r>
              <a:rPr lang="fr-FR" sz="1200" i="1" baseline="0" dirty="0" err="1" smtClean="0"/>
              <a:t>form</a:t>
            </a:r>
            <a:r>
              <a:rPr lang="fr-FR" sz="1200" i="1" baseline="0" dirty="0" smtClean="0"/>
              <a:t> </a:t>
            </a:r>
            <a:r>
              <a:rPr lang="fr-FR" sz="1200" i="1" baseline="0" dirty="0" err="1" smtClean="0"/>
              <a:t>Shoichet</a:t>
            </a:r>
            <a:r>
              <a:rPr lang="fr-FR" sz="1200" i="1" baseline="0" dirty="0" smtClean="0"/>
              <a:t> </a:t>
            </a:r>
            <a:r>
              <a:rPr lang="fr-FR" sz="1200" i="1" baseline="0" dirty="0" err="1" smtClean="0"/>
              <a:t>paper</a:t>
            </a:r>
            <a:endParaRPr lang="fr-FR" sz="1200" i="1" baseline="0" dirty="0" smtClean="0"/>
          </a:p>
          <a:p>
            <a:r>
              <a:rPr lang="en-US" dirty="0" err="1" smtClean="0"/>
              <a:t>Frquent</a:t>
            </a:r>
            <a:r>
              <a:rPr lang="en-US" dirty="0" smtClean="0"/>
              <a:t> hitters: the paper </a:t>
            </a:r>
            <a:r>
              <a:rPr lang="en-US" baseline="0" dirty="0" smtClean="0"/>
              <a:t> - </a:t>
            </a:r>
            <a:r>
              <a:rPr lang="en-US" dirty="0" smtClean="0"/>
              <a:t>of Roche et al. </a:t>
            </a:r>
            <a:r>
              <a:rPr lang="en-US" dirty="0" err="1" smtClean="0"/>
              <a:t>Shneider</a:t>
            </a:r>
            <a:r>
              <a:rPr lang="en-US" dirty="0" smtClean="0"/>
              <a:t> group </a:t>
            </a:r>
          </a:p>
          <a:p>
            <a:endParaRPr lang="en-US" dirty="0" smtClean="0"/>
          </a:p>
          <a:p>
            <a:r>
              <a:rPr lang="en-US" dirty="0" smtClean="0"/>
              <a:t>Additional validations</a:t>
            </a:r>
            <a:r>
              <a:rPr lang="en-US" baseline="0" dirty="0" smtClean="0"/>
              <a:t> can be done </a:t>
            </a:r>
            <a:r>
              <a:rPr lang="en-US" baseline="0" dirty="0" err="1" smtClean="0"/>
              <a:t>ver</a:t>
            </a:r>
            <a:r>
              <a:rPr lang="en-US" baseline="0" dirty="0" smtClean="0"/>
              <a:t> e.g. ~2K </a:t>
            </a:r>
            <a:r>
              <a:rPr lang="en-US" baseline="0" dirty="0" err="1" smtClean="0"/>
              <a:t>cmps</a:t>
            </a:r>
            <a:r>
              <a:rPr lang="en-US" baseline="0" dirty="0" smtClean="0"/>
              <a:t> od </a:t>
            </a:r>
            <a:r>
              <a:rPr lang="en-US" baseline="0" dirty="0" err="1" smtClean="0"/>
              <a:t>Cerep</a:t>
            </a:r>
            <a:r>
              <a:rPr lang="en-US" baseline="0" dirty="0" smtClean="0"/>
              <a:t> </a:t>
            </a:r>
            <a:r>
              <a:rPr lang="en-US" baseline="0" dirty="0" err="1" smtClean="0"/>
              <a:t>BioPrint</a:t>
            </a:r>
            <a:r>
              <a:rPr lang="en-US" baseline="0" dirty="0" smtClean="0"/>
              <a:t> DB  - tested in an in vitro panel of more than 200 receptors, </a:t>
            </a:r>
            <a:r>
              <a:rPr lang="en-US" baseline="0" dirty="0" err="1" smtClean="0"/>
              <a:t>enz</a:t>
            </a:r>
            <a:r>
              <a:rPr lang="en-US" baseline="0" dirty="0" smtClean="0"/>
              <a:t> and metabolic screens – that the promiscuity </a:t>
            </a:r>
            <a:r>
              <a:rPr lang="en-US" baseline="0" dirty="0" err="1" smtClean="0"/>
              <a:t>ogf</a:t>
            </a:r>
            <a:r>
              <a:rPr lang="en-US" baseline="0" dirty="0" smtClean="0"/>
              <a:t> </a:t>
            </a:r>
            <a:r>
              <a:rPr lang="en-US" baseline="0" dirty="0" err="1" smtClean="0"/>
              <a:t>cmp</a:t>
            </a:r>
            <a:r>
              <a:rPr lang="en-US" baseline="0" dirty="0" smtClean="0"/>
              <a:t> can be assessed </a:t>
            </a:r>
          </a:p>
        </p:txBody>
      </p:sp>
      <p:sp>
        <p:nvSpPr>
          <p:cNvPr id="4" name="Slide Number Placeholder 3"/>
          <p:cNvSpPr>
            <a:spLocks noGrp="1"/>
          </p:cNvSpPr>
          <p:nvPr>
            <p:ph type="sldNum" sz="quarter" idx="10"/>
          </p:nvPr>
        </p:nvSpPr>
        <p:spPr/>
        <p:txBody>
          <a:bodyPr/>
          <a:lstStyle/>
          <a:p>
            <a:fld id="{8546CC03-81CF-074B-8A89-A80E2248C8C3}" type="slidenum">
              <a:rPr lang="en-US" smtClean="0"/>
              <a:pPr/>
              <a:t>25</a:t>
            </a:fld>
            <a:endParaRPr lang="en-US"/>
          </a:p>
        </p:txBody>
      </p:sp>
    </p:spTree>
    <p:extLst>
      <p:ext uri="{BB962C8B-B14F-4D97-AF65-F5344CB8AC3E}">
        <p14:creationId xmlns:p14="http://schemas.microsoft.com/office/powerpoint/2010/main" val="364534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pPr>
              <a:defRPr/>
            </a:pPr>
            <a:fld id="{A24C4C92-3521-024A-B0A5-0DFEFE4202AB}" type="slidenum">
              <a:rPr lang="en-US" smtClean="0"/>
              <a:pPr>
                <a:defRPr/>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a:bodyPr>
          <a:lstStyle/>
          <a:p>
            <a:pPr>
              <a:defRPr/>
            </a:pPr>
            <a:endParaRPr lang="en-US" dirty="0" smtClean="0">
              <a:ea typeface="+mn-ea"/>
              <a:cs typeface="+mn-cs"/>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Unicode" charset="0"/>
                <a:ea typeface="ＭＳ Ｐゴシック" charset="0"/>
                <a:cs typeface="ＭＳ Ｐゴシック" charset="0"/>
              </a:defRPr>
            </a:lvl1pPr>
            <a:lvl2pPr marL="742877" indent="-285722" eaLnBrk="0" hangingPunct="0">
              <a:defRPr sz="2400">
                <a:solidFill>
                  <a:schemeClr val="tx1"/>
                </a:solidFill>
                <a:latin typeface="Lucida Sans Unicode" charset="0"/>
                <a:ea typeface="ＭＳ Ｐゴシック" charset="0"/>
              </a:defRPr>
            </a:lvl2pPr>
            <a:lvl3pPr marL="1142888" indent="-228578" eaLnBrk="0" hangingPunct="0">
              <a:defRPr sz="2400">
                <a:solidFill>
                  <a:schemeClr val="tx1"/>
                </a:solidFill>
                <a:latin typeface="Lucida Sans Unicode" charset="0"/>
                <a:ea typeface="ＭＳ Ｐゴシック" charset="0"/>
              </a:defRPr>
            </a:lvl3pPr>
            <a:lvl4pPr marL="1600043" indent="-228578" eaLnBrk="0" hangingPunct="0">
              <a:defRPr sz="2400">
                <a:solidFill>
                  <a:schemeClr val="tx1"/>
                </a:solidFill>
                <a:latin typeface="Lucida Sans Unicode" charset="0"/>
                <a:ea typeface="ＭＳ Ｐゴシック" charset="0"/>
              </a:defRPr>
            </a:lvl4pPr>
            <a:lvl5pPr marL="2057199" indent="-228578" eaLnBrk="0" hangingPunct="0">
              <a:defRPr sz="2400">
                <a:solidFill>
                  <a:schemeClr val="tx1"/>
                </a:solidFill>
                <a:latin typeface="Lucida Sans Unicode" charset="0"/>
                <a:ea typeface="ＭＳ Ｐゴシック" charset="0"/>
              </a:defRPr>
            </a:lvl5pPr>
            <a:lvl6pPr marL="2514354" indent="-228578" eaLnBrk="0" fontAlgn="base" hangingPunct="0">
              <a:spcBef>
                <a:spcPct val="0"/>
              </a:spcBef>
              <a:spcAft>
                <a:spcPct val="0"/>
              </a:spcAft>
              <a:defRPr sz="2400">
                <a:solidFill>
                  <a:schemeClr val="tx1"/>
                </a:solidFill>
                <a:latin typeface="Lucida Sans Unicode" charset="0"/>
                <a:ea typeface="ＭＳ Ｐゴシック" charset="0"/>
              </a:defRPr>
            </a:lvl6pPr>
            <a:lvl7pPr marL="2971509" indent="-228578" eaLnBrk="0" fontAlgn="base" hangingPunct="0">
              <a:spcBef>
                <a:spcPct val="0"/>
              </a:spcBef>
              <a:spcAft>
                <a:spcPct val="0"/>
              </a:spcAft>
              <a:defRPr sz="2400">
                <a:solidFill>
                  <a:schemeClr val="tx1"/>
                </a:solidFill>
                <a:latin typeface="Lucida Sans Unicode" charset="0"/>
                <a:ea typeface="ＭＳ Ｐゴシック" charset="0"/>
              </a:defRPr>
            </a:lvl7pPr>
            <a:lvl8pPr marL="3428664" indent="-228578" eaLnBrk="0" fontAlgn="base" hangingPunct="0">
              <a:spcBef>
                <a:spcPct val="0"/>
              </a:spcBef>
              <a:spcAft>
                <a:spcPct val="0"/>
              </a:spcAft>
              <a:defRPr sz="2400">
                <a:solidFill>
                  <a:schemeClr val="tx1"/>
                </a:solidFill>
                <a:latin typeface="Lucida Sans Unicode" charset="0"/>
                <a:ea typeface="ＭＳ Ｐゴシック" charset="0"/>
              </a:defRPr>
            </a:lvl8pPr>
            <a:lvl9pPr marL="3885819" indent="-228578"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fld id="{051DA866-6D66-6945-9FB4-55DC7C598DE2}" type="slidenum">
              <a:rPr lang="en-US" sz="1200">
                <a:latin typeface="Calibri" charset="0"/>
              </a:rPr>
              <a:pPr eaLnBrk="1" hangingPunct="1"/>
              <a:t>28</a:t>
            </a:fld>
            <a:endParaRPr lang="en-US"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dirty="0" smtClean="0">
                <a:solidFill>
                  <a:schemeClr val="tx1">
                    <a:lumMod val="65000"/>
                    <a:lumOff val="35000"/>
                  </a:schemeClr>
                </a:solidFill>
              </a:rPr>
              <a:t>Why we are interested in small </a:t>
            </a:r>
            <a:r>
              <a:rPr lang="en-US" sz="1200" b="1" dirty="0" err="1" smtClean="0">
                <a:solidFill>
                  <a:schemeClr val="tx1">
                    <a:lumMod val="65000"/>
                    <a:lumOff val="35000"/>
                  </a:schemeClr>
                </a:solidFill>
              </a:rPr>
              <a:t>maolecules</a:t>
            </a:r>
            <a:r>
              <a:rPr lang="en-US" sz="1200" b="1" dirty="0" smtClean="0">
                <a:solidFill>
                  <a:schemeClr val="tx1">
                    <a:lumMod val="65000"/>
                    <a:lumOff val="35000"/>
                  </a:schemeClr>
                </a:solidFill>
              </a:rPr>
              <a:t> PPI</a:t>
            </a:r>
            <a:r>
              <a:rPr lang="en-US" sz="1200" b="1" baseline="0" dirty="0" smtClean="0">
                <a:solidFill>
                  <a:schemeClr val="tx1">
                    <a:lumMod val="65000"/>
                    <a:lumOff val="35000"/>
                  </a:schemeClr>
                </a:solidFill>
              </a:rPr>
              <a:t> modulators </a:t>
            </a:r>
          </a:p>
          <a:p>
            <a:r>
              <a:rPr lang="en-US" sz="1200" b="1" baseline="0" dirty="0" smtClean="0">
                <a:solidFill>
                  <a:schemeClr val="tx1">
                    <a:lumMod val="65000"/>
                    <a:lumOff val="35000"/>
                  </a:schemeClr>
                </a:solidFill>
              </a:rPr>
              <a: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lumMod val="65000"/>
                    <a:lumOff val="35000"/>
                  </a:schemeClr>
                </a:solidFill>
              </a:rPr>
              <a:t>Chemical probes to investigate molecular mechanisms and establish proofs of concept</a:t>
            </a:r>
          </a:p>
          <a:p>
            <a:endParaRPr lang="en-US" sz="1200" b="1" baseline="0" dirty="0" smtClean="0">
              <a:solidFill>
                <a:schemeClr val="tx1">
                  <a:lumMod val="65000"/>
                  <a:lumOff val="35000"/>
                </a:schemeClr>
              </a:solidFill>
            </a:endParaRPr>
          </a:p>
          <a:p>
            <a:endParaRPr lang="en-US" sz="1200" b="1" baseline="0" dirty="0" smtClean="0">
              <a:solidFill>
                <a:schemeClr val="tx1">
                  <a:lumMod val="65000"/>
                  <a:lumOff val="35000"/>
                </a:schemeClr>
              </a:solidFill>
            </a:endParaRPr>
          </a:p>
          <a:p>
            <a:endParaRPr lang="en-US" sz="1200" b="1" baseline="0" dirty="0" smtClean="0">
              <a:solidFill>
                <a:schemeClr val="tx1">
                  <a:lumMod val="65000"/>
                  <a:lumOff val="35000"/>
                </a:schemeClr>
              </a:solidFill>
            </a:endParaRPr>
          </a:p>
          <a:p>
            <a:endParaRPr lang="en-US" sz="1200" b="1" baseline="0" dirty="0" smtClean="0">
              <a:solidFill>
                <a:schemeClr val="tx1">
                  <a:lumMod val="65000"/>
                  <a:lumOff val="35000"/>
                </a:schemeClr>
              </a:solidFill>
            </a:endParaRPr>
          </a:p>
          <a:p>
            <a:r>
              <a:rPr lang="en-US" sz="1200" b="1" baseline="0" dirty="0" smtClean="0">
                <a:solidFill>
                  <a:schemeClr val="tx1">
                    <a:lumMod val="65000"/>
                    <a:lumOff val="35000"/>
                  </a:schemeClr>
                </a:solidFill>
              </a:rPr>
              <a:t>What are the </a:t>
            </a:r>
            <a:r>
              <a:rPr lang="en-US" sz="1200" b="1" baseline="0" dirty="0" err="1" smtClean="0">
                <a:solidFill>
                  <a:schemeClr val="tx1">
                    <a:lumMod val="65000"/>
                    <a:lumOff val="35000"/>
                  </a:schemeClr>
                </a:solidFill>
              </a:rPr>
              <a:t>chellenging</a:t>
            </a:r>
            <a:r>
              <a:rPr lang="en-US" sz="1200" b="1" baseline="0" dirty="0" smtClean="0">
                <a:solidFill>
                  <a:schemeClr val="tx1">
                    <a:lumMod val="65000"/>
                    <a:lumOff val="35000"/>
                  </a:schemeClr>
                </a:solidFill>
              </a:rPr>
              <a:t> and original points to focus on </a:t>
            </a:r>
            <a:r>
              <a:rPr lang="en-US" sz="1200" b="1" baseline="0" dirty="0" err="1" smtClean="0">
                <a:solidFill>
                  <a:schemeClr val="tx1">
                    <a:lumMod val="65000"/>
                    <a:lumOff val="35000"/>
                  </a:schemeClr>
                </a:solidFill>
              </a:rPr>
              <a:t>whem</a:t>
            </a:r>
            <a:r>
              <a:rPr lang="en-US" sz="1200" b="1" baseline="0" dirty="0" smtClean="0">
                <a:solidFill>
                  <a:schemeClr val="tx1">
                    <a:lumMod val="65000"/>
                    <a:lumOff val="35000"/>
                  </a:schemeClr>
                </a:solidFill>
              </a:rPr>
              <a:t> working on small mol  PPI modulators</a:t>
            </a:r>
          </a:p>
          <a:p>
            <a:r>
              <a:rPr lang="en-US" sz="1200" b="1" dirty="0" smtClean="0">
                <a:solidFill>
                  <a:schemeClr val="tx1">
                    <a:lumMod val="65000"/>
                    <a:lumOff val="35000"/>
                  </a:schemeClr>
                </a:solidFill>
              </a:rPr>
              <a:t> </a:t>
            </a:r>
          </a:p>
          <a:p>
            <a:endParaRPr lang="en-US" sz="1200" b="1" dirty="0" smtClean="0">
              <a:solidFill>
                <a:schemeClr val="tx1">
                  <a:lumMod val="65000"/>
                  <a:lumOff val="35000"/>
                </a:schemeClr>
              </a:solidFill>
            </a:endParaRPr>
          </a:p>
          <a:p>
            <a:r>
              <a:rPr lang="en-US" sz="1200" b="1" dirty="0" smtClean="0">
                <a:solidFill>
                  <a:schemeClr val="tx1">
                    <a:lumMod val="65000"/>
                    <a:lumOff val="35000"/>
                  </a:schemeClr>
                </a:solidFill>
              </a:rPr>
              <a:t>G</a:t>
            </a:r>
            <a:r>
              <a:rPr kumimoji="0" lang="en-US" sz="1200" b="1" i="0" u="none" strike="noStrike" kern="1200" cap="none" spc="0" normalizeH="0" dirty="0" smtClean="0">
                <a:ln>
                  <a:noFill/>
                </a:ln>
                <a:solidFill>
                  <a:schemeClr val="tx1">
                    <a:lumMod val="65000"/>
                    <a:lumOff val="35000"/>
                  </a:schemeClr>
                </a:solidFill>
                <a:effectLst/>
                <a:uLnTx/>
                <a:uFillTx/>
                <a:latin typeface="+mn-lt"/>
                <a:ea typeface="+mn-ea"/>
                <a:cs typeface="+mn-cs"/>
              </a:rPr>
              <a:t>rowing interest of industry to low MW PPI modulators </a:t>
            </a:r>
            <a:r>
              <a:rPr lang="en-US" sz="1200" b="1" dirty="0" smtClean="0">
                <a:solidFill>
                  <a:srgbClr val="FF0000"/>
                </a:solidFill>
              </a:rPr>
              <a:t>since</a:t>
            </a:r>
            <a:r>
              <a:rPr kumimoji="0" lang="en-US" sz="1200" b="1" i="0" u="none" strike="noStrike" kern="1200" cap="none" spc="0" normalizeH="0" dirty="0" smtClean="0">
                <a:ln>
                  <a:noFill/>
                </a:ln>
                <a:solidFill>
                  <a:schemeClr val="tx1">
                    <a:lumMod val="65000"/>
                    <a:lumOff val="35000"/>
                  </a:schemeClr>
                </a:solidFill>
                <a:effectLst/>
                <a:uLnTx/>
                <a:uFillTx/>
                <a:latin typeface="+mn-lt"/>
                <a:ea typeface="+mn-ea"/>
                <a:cs typeface="+mn-cs"/>
              </a:rPr>
              <a:t> </a:t>
            </a:r>
          </a:p>
          <a:p>
            <a:endParaRPr kumimoji="0" lang="en-US" sz="1200" b="1" i="0" u="none" strike="noStrike" kern="1200" cap="none" spc="0" normalizeH="0" dirty="0" smtClean="0">
              <a:ln>
                <a:noFill/>
              </a:ln>
              <a:solidFill>
                <a:schemeClr val="tx1">
                  <a:lumMod val="65000"/>
                  <a:lumOff val="35000"/>
                </a:schemeClr>
              </a:solidFill>
              <a:effectLst/>
              <a:uLnTx/>
              <a:uFillTx/>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000000"/>
                </a:solidFill>
              </a:rPr>
              <a:t>1</a:t>
            </a:r>
            <a:r>
              <a:rPr lang="en-US" sz="1400" b="1" baseline="30000" dirty="0" smtClean="0">
                <a:solidFill>
                  <a:srgbClr val="000000"/>
                </a:solidFill>
              </a:rPr>
              <a:t>st</a:t>
            </a:r>
            <a:r>
              <a:rPr lang="en-US" sz="1400" b="1" dirty="0" smtClean="0">
                <a:solidFill>
                  <a:srgbClr val="000000"/>
                </a:solidFill>
              </a:rPr>
              <a:t> particularity is that PPI interfaces  are different from the traditional proteins targets </a:t>
            </a:r>
            <a:r>
              <a:rPr lang="en-US" sz="1400" dirty="0" smtClean="0">
                <a:solidFill>
                  <a:srgbClr val="000000"/>
                </a:solidFill>
              </a:rPr>
              <a:t>  as enzymes or GPCR with binding pockets</a:t>
            </a:r>
            <a:r>
              <a:rPr lang="en-US" sz="1400" baseline="0" dirty="0" smtClean="0">
                <a:solidFill>
                  <a:srgbClr val="000000"/>
                </a:solidFill>
              </a:rPr>
              <a:t> optimized by the nature ; the PPI interfaces are - </a:t>
            </a:r>
            <a:r>
              <a:rPr lang="en-US" sz="1400" dirty="0" smtClean="0">
                <a:solidFill>
                  <a:srgbClr val="000000"/>
                </a:solidFill>
              </a:rPr>
              <a:t> </a:t>
            </a:r>
            <a:r>
              <a:rPr lang="en-US" sz="1400" b="1" dirty="0" smtClean="0">
                <a:solidFill>
                  <a:schemeClr val="tx1">
                    <a:lumMod val="65000"/>
                    <a:lumOff val="35000"/>
                  </a:schemeClr>
                </a:solidFill>
              </a:rPr>
              <a:t>large, flexible, with several small cavities </a:t>
            </a:r>
          </a:p>
          <a:p>
            <a:r>
              <a:rPr lang="en-US" dirty="0" smtClean="0"/>
              <a:t> 2</a:t>
            </a:r>
            <a:r>
              <a:rPr lang="en-US" baseline="30000" dirty="0" smtClean="0"/>
              <a:t>nd</a:t>
            </a:r>
            <a:r>
              <a:rPr lang="en-US" dirty="0" smtClean="0"/>
              <a:t>  point regarding the </a:t>
            </a:r>
            <a:r>
              <a:rPr lang="en-US" dirty="0" err="1" smtClean="0"/>
              <a:t>satte</a:t>
            </a:r>
            <a:r>
              <a:rPr lang="en-US" dirty="0" smtClean="0"/>
              <a:t> of the art</a:t>
            </a:r>
            <a:r>
              <a:rPr lang="en-US" baseline="0" dirty="0" smtClean="0"/>
              <a:t> – rarity of hits </a:t>
            </a:r>
            <a:r>
              <a:rPr lang="en-US" baseline="0" dirty="0" err="1" smtClean="0"/>
              <a:t>becuae</a:t>
            </a:r>
            <a:r>
              <a:rPr lang="en-US" baseline="0" dirty="0" smtClean="0"/>
              <a:t> our knowledge on </a:t>
            </a:r>
            <a:r>
              <a:rPr lang="en-US" sz="1200" b="1" dirty="0" smtClean="0">
                <a:solidFill>
                  <a:srgbClr val="FF0000"/>
                </a:solidFill>
              </a:rPr>
              <a:t>on key </a:t>
            </a:r>
            <a:r>
              <a:rPr lang="en-US" sz="1200" b="1" dirty="0" err="1" smtClean="0">
                <a:solidFill>
                  <a:srgbClr val="FF0000"/>
                </a:solidFill>
              </a:rPr>
              <a:t>physico</a:t>
            </a:r>
            <a:r>
              <a:rPr lang="en-US" sz="1200" b="1" dirty="0" smtClean="0">
                <a:solidFill>
                  <a:srgbClr val="FF0000"/>
                </a:solidFill>
              </a:rPr>
              <a:t>-chemical characteristics to modulate PPI is not </a:t>
            </a:r>
            <a:r>
              <a:rPr lang="en-US" sz="1200" b="1" dirty="0" err="1" smtClean="0">
                <a:solidFill>
                  <a:srgbClr val="FF0000"/>
                </a:solidFill>
              </a:rPr>
              <a:t>suffiicient</a:t>
            </a:r>
            <a:r>
              <a:rPr lang="en-US" sz="1200" b="1" dirty="0" smtClean="0">
                <a:solidFill>
                  <a:srgbClr val="FF0000"/>
                </a:solidFill>
              </a:rPr>
              <a:t> , in contrary to other traditional </a:t>
            </a:r>
            <a:r>
              <a:rPr lang="en-US" sz="1200" b="1" dirty="0" err="1" smtClean="0">
                <a:solidFill>
                  <a:srgbClr val="FF0000"/>
                </a:solidFill>
              </a:rPr>
              <a:t>prtotein</a:t>
            </a:r>
            <a:r>
              <a:rPr lang="en-US" sz="1200" b="1" dirty="0" smtClean="0">
                <a:solidFill>
                  <a:srgbClr val="FF0000"/>
                </a:solidFill>
              </a:rPr>
              <a:t> targets as </a:t>
            </a:r>
            <a:r>
              <a:rPr lang="en-US" sz="1200" b="1" dirty="0" err="1" smtClean="0">
                <a:solidFill>
                  <a:srgbClr val="FF0000"/>
                </a:solidFill>
              </a:rPr>
              <a:t>enzymens</a:t>
            </a:r>
            <a:r>
              <a:rPr lang="en-US" sz="1200" b="1" dirty="0" smtClean="0">
                <a:solidFill>
                  <a:srgbClr val="FF0000"/>
                </a:solidFill>
              </a:rPr>
              <a:t> </a:t>
            </a:r>
            <a:r>
              <a:rPr lang="en-US" sz="1200" b="1" dirty="0" err="1" smtClean="0">
                <a:solidFill>
                  <a:srgbClr val="FF0000"/>
                </a:solidFill>
              </a:rPr>
              <a:t>kinases</a:t>
            </a:r>
            <a:r>
              <a:rPr lang="en-US" sz="1200" b="1" dirty="0" smtClean="0">
                <a:solidFill>
                  <a:srgbClr val="FF0000"/>
                </a:solidFill>
              </a:rPr>
              <a:t>,</a:t>
            </a:r>
            <a:r>
              <a:rPr lang="en-US" sz="1200" b="1" baseline="0" dirty="0" smtClean="0">
                <a:solidFill>
                  <a:srgbClr val="FF0000"/>
                </a:solidFill>
              </a:rPr>
              <a:t> CGCP etc.</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000000"/>
                </a:solidFill>
              </a:rPr>
              <a:t>Rarity of hits:  </a:t>
            </a:r>
            <a:r>
              <a:rPr lang="en-US" sz="1400" b="1" dirty="0" smtClean="0">
                <a:solidFill>
                  <a:schemeClr val="tx1">
                    <a:lumMod val="65000"/>
                    <a:lumOff val="35000"/>
                  </a:schemeClr>
                </a:solidFill>
              </a:rPr>
              <a:t>no sufficient knowledge on key </a:t>
            </a:r>
            <a:r>
              <a:rPr lang="en-US" sz="1400" b="1" dirty="0" err="1" smtClean="0">
                <a:solidFill>
                  <a:schemeClr val="tx1">
                    <a:lumMod val="65000"/>
                    <a:lumOff val="35000"/>
                  </a:schemeClr>
                </a:solidFill>
              </a:rPr>
              <a:t>physico</a:t>
            </a:r>
            <a:r>
              <a:rPr lang="en-US" sz="1400" b="1" dirty="0" smtClean="0">
                <a:solidFill>
                  <a:schemeClr val="tx1">
                    <a:lumMod val="65000"/>
                    <a:lumOff val="35000"/>
                  </a:schemeClr>
                </a:solidFill>
              </a:rPr>
              <a:t>-chemical characteristics of low MW PPI modulators in contrary to other families well-established protein target families</a:t>
            </a:r>
            <a:endParaRPr lang="en-US" sz="1200" baseline="0" dirty="0" smtClean="0"/>
          </a:p>
          <a:p>
            <a:pPr>
              <a:buFontTx/>
              <a:buNone/>
            </a:pPr>
            <a:endParaRPr lang="en-US" sz="1200"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PPI - small - all </a:t>
            </a:r>
            <a:r>
              <a:rPr lang="en-US" sz="1200" kern="1200" dirty="0" err="1" smtClean="0">
                <a:solidFill>
                  <a:schemeClr val="tx1"/>
                </a:solidFill>
                <a:effectLst/>
                <a:latin typeface="+mn-lt"/>
                <a:ea typeface="+mn-ea"/>
                <a:cs typeface="+mn-cs"/>
              </a:rPr>
              <a:t>industy</a:t>
            </a:r>
            <a:r>
              <a:rPr lang="en-US" sz="1200" kern="1200" dirty="0" smtClean="0">
                <a:solidFill>
                  <a:schemeClr val="tx1"/>
                </a:solidFill>
                <a:effectLst/>
                <a:latin typeface="+mn-lt"/>
                <a:ea typeface="+mn-ea"/>
                <a:cs typeface="+mn-cs"/>
              </a:rPr>
              <a:t> is </a:t>
            </a:r>
            <a:r>
              <a:rPr lang="en-US" sz="1200" kern="1200" dirty="0" err="1" smtClean="0">
                <a:solidFill>
                  <a:schemeClr val="tx1"/>
                </a:solidFill>
                <a:effectLst/>
                <a:latin typeface="+mn-lt"/>
                <a:ea typeface="+mn-ea"/>
                <a:cs typeface="+mn-cs"/>
              </a:rPr>
              <a:t>intersted</a:t>
            </a:r>
            <a:r>
              <a:rPr lang="en-US" sz="1200" kern="1200" dirty="0" smtClean="0">
                <a:solidFill>
                  <a:schemeClr val="tx1"/>
                </a:solidFill>
                <a:effectLst/>
                <a:latin typeface="+mn-lt"/>
                <a:ea typeface="+mn-ea"/>
                <a:cs typeface="+mn-cs"/>
              </a:rPr>
              <a:t>  car many problem with peptides in humans ( pour ADMET - difficult for small organics but much more problems for peptides - the priority is </a:t>
            </a:r>
            <a:r>
              <a:rPr lang="en-US" sz="1200" kern="1200" dirty="0" err="1" smtClean="0">
                <a:solidFill>
                  <a:schemeClr val="tx1"/>
                </a:solidFill>
                <a:effectLst/>
                <a:latin typeface="+mn-lt"/>
                <a:ea typeface="+mn-ea"/>
                <a:cs typeface="+mn-cs"/>
              </a:rPr>
              <a:t>stll</a:t>
            </a:r>
            <a:r>
              <a:rPr lang="en-US" sz="1200" kern="1200" dirty="0" smtClean="0">
                <a:solidFill>
                  <a:schemeClr val="tx1"/>
                </a:solidFill>
                <a:effectLst/>
                <a:latin typeface="+mn-lt"/>
                <a:ea typeface="+mn-ea"/>
                <a:cs typeface="+mn-cs"/>
              </a:rPr>
              <a:t> orally administrable drugs for most of the </a:t>
            </a:r>
            <a:r>
              <a:rPr lang="en-US" sz="1200" kern="1200" dirty="0" err="1" smtClean="0">
                <a:solidFill>
                  <a:schemeClr val="tx1"/>
                </a:solidFill>
                <a:effectLst/>
                <a:latin typeface="+mn-lt"/>
                <a:ea typeface="+mn-ea"/>
                <a:cs typeface="+mn-cs"/>
              </a:rPr>
              <a:t>disesae</a:t>
            </a:r>
            <a:r>
              <a:rPr lang="en-US" sz="1200" kern="1200" dirty="0" smtClean="0">
                <a:solidFill>
                  <a:schemeClr val="tx1"/>
                </a:solidFill>
                <a:effectLst/>
                <a:latin typeface="+mn-lt"/>
                <a:ea typeface="+mn-ea"/>
                <a:cs typeface="+mn-cs"/>
              </a:rPr>
              <a:t>, also biologic agent - a lot of </a:t>
            </a:r>
            <a:r>
              <a:rPr lang="en-US" sz="1200" b="1" kern="1200" dirty="0" smtClean="0">
                <a:solidFill>
                  <a:schemeClr val="tx1"/>
                </a:solidFill>
                <a:effectLst/>
                <a:latin typeface="+mn-lt"/>
                <a:ea typeface="+mn-ea"/>
                <a:cs typeface="+mn-cs"/>
              </a:rPr>
              <a:t>immunity</a:t>
            </a:r>
            <a:r>
              <a:rPr lang="en-US" sz="1200" kern="1200" dirty="0" smtClean="0">
                <a:solidFill>
                  <a:schemeClr val="tx1"/>
                </a:solidFill>
                <a:effectLst/>
                <a:latin typeface="+mn-lt"/>
                <a:ea typeface="+mn-ea"/>
                <a:cs typeface="+mn-cs"/>
              </a:rPr>
              <a:t> problem;) - the paper in 20011 - for several industry on small PPI;  we have the first DB with more than 1000 </a:t>
            </a:r>
            <a:r>
              <a:rPr lang="en-US" sz="1200" kern="1200" dirty="0" err="1" smtClean="0">
                <a:solidFill>
                  <a:schemeClr val="tx1"/>
                </a:solidFill>
                <a:effectLst/>
                <a:latin typeface="+mn-lt"/>
                <a:ea typeface="+mn-ea"/>
                <a:cs typeface="+mn-cs"/>
              </a:rPr>
              <a:t>cmps</a:t>
            </a:r>
            <a:r>
              <a:rPr lang="en-US" sz="1200" kern="1200" dirty="0" smtClean="0">
                <a:solidFill>
                  <a:schemeClr val="tx1"/>
                </a:solidFill>
                <a:effectLst/>
                <a:latin typeface="+mn-lt"/>
                <a:ea typeface="+mn-ea"/>
                <a:cs typeface="+mn-cs"/>
              </a:rPr>
              <a:t> opening the </a:t>
            </a:r>
            <a:r>
              <a:rPr lang="en-US" sz="1200" kern="1200" dirty="0" err="1" smtClean="0">
                <a:solidFill>
                  <a:schemeClr val="tx1"/>
                </a:solidFill>
                <a:effectLst/>
                <a:latin typeface="+mn-lt"/>
                <a:ea typeface="+mn-ea"/>
                <a:cs typeface="+mn-cs"/>
              </a:rPr>
              <a:t>porte</a:t>
            </a:r>
            <a:r>
              <a:rPr lang="en-US" sz="1200" kern="1200" dirty="0" smtClean="0">
                <a:solidFill>
                  <a:schemeClr val="tx1"/>
                </a:solidFill>
                <a:effectLst/>
                <a:latin typeface="+mn-lt"/>
                <a:ea typeface="+mn-ea"/>
                <a:cs typeface="+mn-cs"/>
              </a:rPr>
              <a:t> for much more </a:t>
            </a:r>
            <a:r>
              <a:rPr lang="en-US" sz="1200" kern="1200" dirty="0" err="1" smtClean="0">
                <a:solidFill>
                  <a:schemeClr val="tx1"/>
                </a:solidFill>
                <a:effectLst/>
                <a:latin typeface="+mn-lt"/>
                <a:ea typeface="+mn-ea"/>
                <a:cs typeface="+mn-cs"/>
              </a:rPr>
              <a:t>seroirs</a:t>
            </a:r>
            <a:r>
              <a:rPr lang="en-US" sz="1200" kern="1200" dirty="0" smtClean="0">
                <a:solidFill>
                  <a:schemeClr val="tx1"/>
                </a:solidFill>
                <a:effectLst/>
                <a:latin typeface="+mn-lt"/>
                <a:ea typeface="+mn-ea"/>
                <a:cs typeface="+mn-cs"/>
              </a:rPr>
              <a:t> analysis on chemical space - the </a:t>
            </a:r>
            <a:r>
              <a:rPr lang="en-US" sz="1200" kern="1200" dirty="0" err="1" smtClean="0">
                <a:solidFill>
                  <a:schemeClr val="tx1"/>
                </a:solidFill>
                <a:effectLst/>
                <a:latin typeface="+mn-lt"/>
                <a:ea typeface="+mn-ea"/>
                <a:cs typeface="+mn-cs"/>
              </a:rPr>
              <a:t>internat</a:t>
            </a:r>
            <a:r>
              <a:rPr lang="en-US" sz="1200" kern="1200" dirty="0" smtClean="0">
                <a:solidFill>
                  <a:schemeClr val="tx1"/>
                </a:solidFill>
                <a:effectLst/>
                <a:latin typeface="+mn-lt"/>
                <a:ea typeface="+mn-ea"/>
                <a:cs typeface="+mn-cs"/>
              </a:rPr>
              <a:t> interest  </a:t>
            </a:r>
            <a:r>
              <a:rPr lang="en-US" sz="1200" kern="1200" dirty="0" err="1" smtClean="0">
                <a:solidFill>
                  <a:schemeClr val="tx1"/>
                </a:solidFill>
                <a:effectLst/>
                <a:latin typeface="+mn-lt"/>
                <a:ea typeface="+mn-ea"/>
                <a:cs typeface="+mn-cs"/>
              </a:rPr>
              <a:t>demonstaretes</a:t>
            </a:r>
            <a:r>
              <a:rPr lang="en-US" sz="1200" kern="1200" dirty="0" smtClean="0">
                <a:solidFill>
                  <a:schemeClr val="tx1"/>
                </a:solidFill>
                <a:effectLst/>
                <a:latin typeface="+mn-lt"/>
                <a:ea typeface="+mn-ea"/>
                <a:cs typeface="+mn-cs"/>
              </a:rPr>
              <a:t> that </a:t>
            </a:r>
          </a:p>
          <a:p>
            <a:endParaRPr lang="en-US" dirty="0"/>
          </a:p>
        </p:txBody>
      </p:sp>
      <p:sp>
        <p:nvSpPr>
          <p:cNvPr id="4" name="Slide Number Placeholder 3"/>
          <p:cNvSpPr>
            <a:spLocks noGrp="1"/>
          </p:cNvSpPr>
          <p:nvPr>
            <p:ph type="sldNum" sz="quarter" idx="10"/>
          </p:nvPr>
        </p:nvSpPr>
        <p:spPr/>
        <p:txBody>
          <a:bodyPr/>
          <a:lstStyle/>
          <a:p>
            <a:fld id="{1BCFAEE1-4E16-9944-A7F7-DEE84474FA4E}"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err="1" smtClean="0"/>
              <a:t>Za</a:t>
            </a:r>
            <a:r>
              <a:rPr lang="en-US" dirty="0" smtClean="0"/>
              <a:t> </a:t>
            </a:r>
            <a:r>
              <a:rPr lang="en-US" dirty="0" err="1" smtClean="0"/>
              <a:t>tzo</a:t>
            </a:r>
            <a:r>
              <a:rPr lang="en-US" baseline="0" dirty="0" smtClean="0"/>
              <a:t> </a:t>
            </a:r>
            <a:r>
              <a:rPr lang="en-US" baseline="0" dirty="0" err="1" smtClean="0"/>
              <a:t>cel</a:t>
            </a:r>
            <a:r>
              <a:rPr lang="en-US" baseline="0" dirty="0" smtClean="0"/>
              <a:t> </a:t>
            </a:r>
            <a:r>
              <a:rPr lang="en-US" baseline="0" dirty="0" err="1" smtClean="0"/>
              <a:t>nashokiah</a:t>
            </a:r>
            <a:r>
              <a:rPr lang="en-US" baseline="0" dirty="0" smtClean="0"/>
              <a:t> </a:t>
            </a:r>
            <a:r>
              <a:rPr lang="en-US" baseline="0" dirty="0" err="1" smtClean="0"/>
              <a:t>ekip</a:t>
            </a:r>
            <a:r>
              <a:rPr lang="en-US" baseline="0" dirty="0" smtClean="0"/>
              <a:t> </a:t>
            </a:r>
            <a:r>
              <a:rPr lang="en-US" baseline="0" dirty="0" err="1" smtClean="0"/>
              <a:t>razrabotba</a:t>
            </a:r>
            <a:r>
              <a:rPr lang="en-US" baseline="0" dirty="0" smtClean="0"/>
              <a:t> </a:t>
            </a:r>
            <a:r>
              <a:rPr lang="en-US" baseline="0" dirty="0" err="1" smtClean="0"/>
              <a:t>ot</a:t>
            </a:r>
            <a:r>
              <a:rPr lang="en-US" baseline="0" dirty="0" smtClean="0"/>
              <a:t> </a:t>
            </a:r>
            <a:r>
              <a:rPr lang="en-US" baseline="0" dirty="0" err="1" smtClean="0"/>
              <a:t>najkolko</a:t>
            </a:r>
            <a:r>
              <a:rPr lang="en-US" baseline="0" dirty="0" smtClean="0"/>
              <a:t> </a:t>
            </a:r>
            <a:r>
              <a:rPr lang="en-US" baseline="0" dirty="0" err="1" smtClean="0"/>
              <a:t>gonin</a:t>
            </a:r>
            <a:r>
              <a:rPr lang="en-US" baseline="0" dirty="0" smtClean="0"/>
              <a:t> </a:t>
            </a:r>
            <a:r>
              <a:rPr lang="en-US" baseline="0" dirty="0" err="1" smtClean="0"/>
              <a:t>nasma</a:t>
            </a:r>
            <a:r>
              <a:rPr lang="en-US" baseline="0" dirty="0" smtClean="0"/>
              <a:t> </a:t>
            </a:r>
            <a:r>
              <a:rPr lang="en-US" baseline="0" dirty="0" err="1" smtClean="0"/>
              <a:t>softaera</a:t>
            </a:r>
            <a:r>
              <a:rPr lang="en-US" baseline="0" dirty="0" smtClean="0"/>
              <a:t> </a:t>
            </a:r>
            <a:r>
              <a:rPr lang="en-US" baseline="0" dirty="0" err="1" smtClean="0"/>
              <a:t>kojto</a:t>
            </a:r>
            <a:r>
              <a:rPr lang="en-US" baseline="0" dirty="0" smtClean="0"/>
              <a:t> e </a:t>
            </a:r>
            <a:r>
              <a:rPr lang="en-US" baseline="0" dirty="0" err="1" smtClean="0"/>
              <a:t>docplanet</a:t>
            </a:r>
            <a:r>
              <a:rPr lang="en-US" baseline="0" dirty="0" smtClean="0"/>
              <a:t> online I </a:t>
            </a:r>
            <a:r>
              <a:rPr lang="en-US" baseline="0" dirty="0" err="1" smtClean="0"/>
              <a:t>kojto</a:t>
            </a:r>
            <a:r>
              <a:rPr lang="en-US" baseline="0" dirty="0" smtClean="0"/>
              <a:t> </a:t>
            </a:r>
            <a:r>
              <a:rPr lang="en-US" baseline="0" dirty="0" err="1" smtClean="0"/>
              <a:t>pozvoljava</a:t>
            </a:r>
            <a:r>
              <a:rPr lang="en-US" baseline="0" dirty="0" smtClean="0"/>
              <a:t> da se </a:t>
            </a:r>
            <a:r>
              <a:rPr lang="en-US" baseline="0" dirty="0" err="1" smtClean="0"/>
              <a:t>filtirata</a:t>
            </a:r>
            <a:r>
              <a:rPr lang="en-US" baseline="0" dirty="0" smtClean="0"/>
              <a:t> </a:t>
            </a:r>
            <a:r>
              <a:rPr lang="en-US" baseline="0" dirty="0" err="1" smtClean="0"/>
              <a:t>koliencii</a:t>
            </a:r>
            <a:r>
              <a:rPr lang="en-US" baseline="0" dirty="0" smtClean="0"/>
              <a:t> s </a:t>
            </a:r>
            <a:r>
              <a:rPr lang="en-US" baseline="0" dirty="0" err="1" smtClean="0"/>
              <a:t>goljam</a:t>
            </a:r>
            <a:r>
              <a:rPr lang="en-US" baseline="0" dirty="0" smtClean="0"/>
              <a:t> </a:t>
            </a:r>
            <a:r>
              <a:rPr lang="en-US" baseline="0" dirty="0" err="1" smtClean="0"/>
              <a:t>broj</a:t>
            </a:r>
            <a:r>
              <a:rPr lang="en-US" baseline="0" dirty="0" smtClean="0"/>
              <a:t> him </a:t>
            </a:r>
            <a:r>
              <a:rPr lang="en-US" baseline="0" dirty="0" err="1" smtClean="0"/>
              <a:t>molekuli</a:t>
            </a:r>
            <a:r>
              <a:rPr lang="en-US" baseline="0" dirty="0" smtClean="0"/>
              <a:t> . </a:t>
            </a:r>
            <a:r>
              <a:rPr lang="en-US" baseline="0" dirty="0" err="1" smtClean="0"/>
              <a:t>Parmetrite</a:t>
            </a:r>
            <a:r>
              <a:rPr lang="en-US" baseline="0" dirty="0" smtClean="0"/>
              <a:t> </a:t>
            </a:r>
            <a:r>
              <a:rPr lang="en-US" baseline="0" dirty="0" err="1" smtClean="0"/>
              <a:t>koite</a:t>
            </a:r>
            <a:r>
              <a:rPr lang="en-US" baseline="0" dirty="0" smtClean="0"/>
              <a:t> se </a:t>
            </a:r>
            <a:r>
              <a:rPr lang="en-US" baseline="0" dirty="0" err="1" smtClean="0"/>
              <a:t>ischislajvat</a:t>
            </a:r>
            <a:r>
              <a:rPr lang="en-US" baseline="0" dirty="0" smtClean="0"/>
              <a:t> </a:t>
            </a:r>
            <a:r>
              <a:rPr lang="en-US" baseline="0" dirty="0" err="1" smtClean="0"/>
              <a:t>sa</a:t>
            </a:r>
            <a:r>
              <a:rPr lang="en-US" baseline="0" dirty="0" smtClean="0"/>
              <a:t> – </a:t>
            </a:r>
            <a:r>
              <a:rPr lang="en-US" baseline="0" dirty="0" err="1" smtClean="0"/>
              <a:t>na</a:t>
            </a:r>
            <a:r>
              <a:rPr lang="en-US" baseline="0" dirty="0" smtClean="0"/>
              <a:t> </a:t>
            </a:r>
            <a:r>
              <a:rPr lang="en-US" baseline="0" dirty="0" err="1" smtClean="0"/>
              <a:t>pravo</a:t>
            </a:r>
            <a:r>
              <a:rPr lang="en-US" baseline="0" dirty="0" smtClean="0"/>
              <a:t> </a:t>
            </a:r>
            <a:r>
              <a:rPr lang="en-US" baseline="0" dirty="0" err="1" smtClean="0"/>
              <a:t>mjasto</a:t>
            </a:r>
            <a:r>
              <a:rPr lang="en-US" baseline="0" dirty="0" smtClean="0"/>
              <a:t> </a:t>
            </a:r>
            <a:r>
              <a:rPr lang="en-US" baseline="0" dirty="0" err="1" smtClean="0"/>
              <a:t>filtera</a:t>
            </a:r>
            <a:r>
              <a:rPr lang="en-US" baseline="0" dirty="0" smtClean="0"/>
              <a:t> </a:t>
            </a:r>
            <a:r>
              <a:rPr lang="en-US" baseline="0" dirty="0" err="1" smtClean="0"/>
              <a:t>predlojen</a:t>
            </a:r>
            <a:r>
              <a:rPr lang="en-US" baseline="0" dirty="0" smtClean="0"/>
              <a:t> of Lipinski </a:t>
            </a:r>
            <a:r>
              <a:rPr lang="en-US" baseline="0" dirty="0" err="1" smtClean="0"/>
              <a:t>ot</a:t>
            </a:r>
            <a:r>
              <a:rPr lang="en-US" baseline="0" dirty="0" smtClean="0"/>
              <a:t> </a:t>
            </a:r>
            <a:r>
              <a:rPr lang="en-US" baseline="0" dirty="0" err="1" smtClean="0"/>
              <a:t>Pfieer</a:t>
            </a:r>
            <a:r>
              <a:rPr lang="en-US" baseline="0" dirty="0" smtClean="0"/>
              <a:t> 90-godini, </a:t>
            </a:r>
            <a:r>
              <a:rPr lang="en-US" baseline="0" dirty="0" err="1" smtClean="0"/>
              <a:t>kojot</a:t>
            </a:r>
            <a:r>
              <a:rPr lang="en-US" baseline="0" dirty="0" smtClean="0"/>
              <a:t> e </a:t>
            </a:r>
            <a:r>
              <a:rPr lang="en-US" baseline="0" dirty="0" err="1" smtClean="0"/>
              <a:t>bazipran</a:t>
            </a:r>
            <a:r>
              <a:rPr lang="en-US" baseline="0" dirty="0" smtClean="0"/>
              <a:t> </a:t>
            </a:r>
            <a:r>
              <a:rPr lang="en-US" baseline="0" dirty="0" err="1" smtClean="0"/>
              <a:t>na</a:t>
            </a:r>
            <a:r>
              <a:rPr lang="en-US" baseline="0" dirty="0" smtClean="0"/>
              <a:t> </a:t>
            </a:r>
            <a:r>
              <a:rPr lang="en-US" baseline="0" dirty="0" err="1" smtClean="0"/>
              <a:t>statictoicjeski</a:t>
            </a:r>
            <a:r>
              <a:rPr lang="en-US" baseline="0" dirty="0" smtClean="0"/>
              <a:t> </a:t>
            </a:r>
            <a:r>
              <a:rPr lang="en-US" baseline="0" dirty="0" err="1" smtClean="0"/>
              <a:t>analiz</a:t>
            </a:r>
            <a:r>
              <a:rPr lang="en-US" baseline="0" dirty="0" smtClean="0"/>
              <a:t> </a:t>
            </a:r>
            <a:r>
              <a:rPr lang="en-US" baseline="0" dirty="0" err="1" smtClean="0"/>
              <a:t>na</a:t>
            </a:r>
            <a:r>
              <a:rPr lang="en-US" baseline="0" dirty="0" smtClean="0"/>
              <a:t> </a:t>
            </a:r>
            <a:r>
              <a:rPr lang="en-US" baseline="0" dirty="0" err="1" smtClean="0"/>
              <a:t>lekarstna</a:t>
            </a:r>
            <a:r>
              <a:rPr lang="en-US" baseline="0" dirty="0" smtClean="0"/>
              <a:t> </a:t>
            </a:r>
            <a:r>
              <a:rPr lang="en-US" baseline="0" dirty="0" err="1" smtClean="0"/>
              <a:t>administrani</a:t>
            </a:r>
            <a:r>
              <a:rPr lang="en-US" baseline="0" dirty="0" smtClean="0"/>
              <a:t> </a:t>
            </a:r>
            <a:r>
              <a:rPr lang="en-US" baseline="0" dirty="0" err="1" smtClean="0"/>
              <a:t>po</a:t>
            </a:r>
            <a:r>
              <a:rPr lang="en-US" baseline="0" dirty="0" smtClean="0"/>
              <a:t> </a:t>
            </a:r>
            <a:r>
              <a:rPr lang="en-US" baseline="0" dirty="0" err="1" smtClean="0"/>
              <a:t>oralen</a:t>
            </a:r>
            <a:r>
              <a:rPr lang="en-US" baseline="0" dirty="0" smtClean="0"/>
              <a:t> pat – I </a:t>
            </a:r>
            <a:r>
              <a:rPr lang="en-US" baseline="0" dirty="0" err="1" smtClean="0"/>
              <a:t>koljto</a:t>
            </a:r>
            <a:r>
              <a:rPr lang="en-US" baseline="0" dirty="0" smtClean="0"/>
              <a:t> </a:t>
            </a:r>
            <a:r>
              <a:rPr lang="en-US" baseline="0" dirty="0" err="1" smtClean="0"/>
              <a:t>pokazba</a:t>
            </a:r>
            <a:r>
              <a:rPr lang="en-US" baseline="0" dirty="0" smtClean="0"/>
              <a:t> </a:t>
            </a:r>
            <a:r>
              <a:rPr lang="en-US" baseline="0" dirty="0" err="1" smtClean="0"/>
              <a:t>che</a:t>
            </a:r>
            <a:r>
              <a:rPr lang="en-US" baseline="0" dirty="0" smtClean="0"/>
              <a:t> </a:t>
            </a:r>
            <a:r>
              <a:rPr lang="en-US" baseline="0" dirty="0" err="1" smtClean="0"/>
              <a:t>physchem</a:t>
            </a:r>
            <a:r>
              <a:rPr lang="en-US" baseline="0" dirty="0" smtClean="0"/>
              <a:t> pram </a:t>
            </a:r>
            <a:r>
              <a:rPr lang="en-US" baseline="0" dirty="0" err="1" smtClean="0"/>
              <a:t>katos</a:t>
            </a:r>
            <a:r>
              <a:rPr lang="en-US" baseline="0" dirty="0" smtClean="0"/>
              <a:t>    ….</a:t>
            </a:r>
            <a:r>
              <a:rPr lang="en-US" baseline="0" dirty="0" err="1" smtClean="0"/>
              <a:t>donpori</a:t>
            </a:r>
            <a:r>
              <a:rPr lang="en-US" baseline="0" dirty="0" smtClean="0"/>
              <a:t> </a:t>
            </a:r>
            <a:r>
              <a:rPr lang="en-US" baseline="0" dirty="0" err="1" smtClean="0"/>
              <a:t>na</a:t>
            </a:r>
            <a:r>
              <a:rPr lang="en-US" baseline="0" dirty="0" smtClean="0"/>
              <a:t> </a:t>
            </a:r>
            <a:r>
              <a:rPr lang="en-US" baseline="0" dirty="0" err="1" smtClean="0"/>
              <a:t>Vod</a:t>
            </a:r>
            <a:r>
              <a:rPr lang="en-US" baseline="0" dirty="0" smtClean="0"/>
              <a:t> </a:t>
            </a:r>
            <a:r>
              <a:rPr lang="en-US" baseline="0" dirty="0" err="1" smtClean="0"/>
              <a:t>vr</a:t>
            </a:r>
            <a:r>
              <a:rPr lang="en-US" baseline="0" dirty="0" smtClean="0"/>
              <a:t>, </a:t>
            </a:r>
            <a:r>
              <a:rPr lang="en-US" baseline="0" dirty="0" err="1" smtClean="0"/>
              <a:t>Aceptori</a:t>
            </a:r>
            <a:r>
              <a:rPr lang="en-US" baseline="0" dirty="0" smtClean="0"/>
              <a:t> </a:t>
            </a:r>
            <a:r>
              <a:rPr lang="en-US" baseline="0" dirty="0" err="1" smtClean="0"/>
              <a:t>na</a:t>
            </a:r>
            <a:r>
              <a:rPr lang="en-US" baseline="0" dirty="0" smtClean="0"/>
              <a:t> </a:t>
            </a:r>
            <a:r>
              <a:rPr lang="en-US" baseline="0" dirty="0" err="1" smtClean="0"/>
              <a:t>Bodor</a:t>
            </a:r>
            <a:r>
              <a:rPr lang="en-US" baseline="0" dirty="0" smtClean="0"/>
              <a:t>. </a:t>
            </a:r>
            <a:r>
              <a:rPr lang="en-US" baseline="0" dirty="0" err="1" smtClean="0"/>
              <a:t>Vrazki</a:t>
            </a:r>
            <a:r>
              <a:rPr lang="en-US" baseline="0" dirty="0" smtClean="0"/>
              <a:t>, </a:t>
            </a:r>
            <a:r>
              <a:rPr lang="en-US" baseline="0" dirty="0" err="1" smtClean="0"/>
              <a:t>mol</a:t>
            </a:r>
            <a:r>
              <a:rPr lang="en-US" baseline="0" dirty="0" smtClean="0"/>
              <a:t> </a:t>
            </a:r>
            <a:r>
              <a:rPr lang="en-US" baseline="0" dirty="0" err="1" smtClean="0"/>
              <a:t>teglo</a:t>
            </a:r>
            <a:r>
              <a:rPr lang="en-US" baseline="0" dirty="0" smtClean="0"/>
              <a:t> I </a:t>
            </a:r>
            <a:r>
              <a:rPr lang="en-US" baseline="0" dirty="0" err="1" smtClean="0"/>
              <a:t>lipofiliciy</a:t>
            </a:r>
            <a:r>
              <a:rPr lang="en-US" baseline="0" dirty="0" smtClean="0"/>
              <a:t> </a:t>
            </a:r>
            <a:r>
              <a:rPr lang="en-US" baseline="0" dirty="0" err="1" smtClean="0"/>
              <a:t>ili</a:t>
            </a:r>
            <a:r>
              <a:rPr lang="en-US" baseline="0" dirty="0" smtClean="0"/>
              <a:t> </a:t>
            </a:r>
            <a:r>
              <a:rPr lang="en-US" baseline="0" dirty="0" err="1" smtClean="0"/>
              <a:t>hidriphobnost</a:t>
            </a:r>
            <a:r>
              <a:rPr lang="en-US" baseline="0" dirty="0" smtClean="0"/>
              <a:t> </a:t>
            </a:r>
            <a:r>
              <a:rPr lang="en-US" baseline="0" dirty="0" err="1" smtClean="0"/>
              <a:t>pozvoljata</a:t>
            </a:r>
            <a:r>
              <a:rPr lang="en-US" baseline="0" dirty="0" smtClean="0"/>
              <a:t> </a:t>
            </a:r>
            <a:r>
              <a:rPr lang="en-US" baseline="0" dirty="0" err="1" smtClean="0"/>
              <a:t>va</a:t>
            </a:r>
            <a:r>
              <a:rPr lang="en-US" baseline="0" dirty="0" smtClean="0"/>
              <a:t> se </a:t>
            </a:r>
            <a:r>
              <a:rPr lang="en-US" baseline="0" dirty="0" err="1" smtClean="0"/>
              <a:t>peedskaje</a:t>
            </a:r>
            <a:r>
              <a:rPr lang="en-US" baseline="0" dirty="0" smtClean="0"/>
              <a:t> </a:t>
            </a:r>
            <a:r>
              <a:rPr lang="en-US" baseline="0" dirty="0" err="1" smtClean="0"/>
              <a:t>sposobnosttsa</a:t>
            </a:r>
            <a:r>
              <a:rPr lang="en-US" baseline="0" dirty="0" smtClean="0"/>
              <a:t> </a:t>
            </a:r>
            <a:r>
              <a:rPr lang="en-US" baseline="0" dirty="0" err="1" smtClean="0"/>
              <a:t>na</a:t>
            </a:r>
            <a:r>
              <a:rPr lang="en-US" baseline="0" dirty="0" smtClean="0"/>
              <a:t> 1 him </a:t>
            </a:r>
            <a:r>
              <a:rPr lang="en-US" baseline="0" dirty="0" err="1" smtClean="0"/>
              <a:t>mol</a:t>
            </a:r>
            <a:r>
              <a:rPr lang="en-US" baseline="0" dirty="0" smtClean="0"/>
              <a:t> de bade </a:t>
            </a:r>
            <a:r>
              <a:rPr lang="en-US" baseline="0" dirty="0" err="1" smtClean="0"/>
              <a:t>administraina</a:t>
            </a:r>
            <a:r>
              <a:rPr lang="en-US" baseline="0" dirty="0" smtClean="0"/>
              <a:t> </a:t>
            </a:r>
            <a:r>
              <a:rPr lang="en-US" baseline="0" dirty="0" err="1" smtClean="0"/>
              <a:t>po</a:t>
            </a:r>
            <a:r>
              <a:rPr lang="en-US" baseline="0" dirty="0" smtClean="0"/>
              <a:t> </a:t>
            </a:r>
            <a:r>
              <a:rPr lang="en-US" baseline="0" dirty="0" err="1" smtClean="0"/>
              <a:t>oralen</a:t>
            </a:r>
            <a:r>
              <a:rPr lang="en-US" baseline="0" dirty="0" smtClean="0"/>
              <a:t> </a:t>
            </a:r>
            <a:r>
              <a:rPr lang="en-US" baseline="0" dirty="0" err="1" smtClean="0"/>
              <a:t>pak</a:t>
            </a:r>
            <a:r>
              <a:rPr lang="en-US" baseline="0" dirty="0" smtClean="0"/>
              <a:t>, </a:t>
            </a:r>
            <a:r>
              <a:rPr lang="en-US" baseline="0" dirty="0" err="1" smtClean="0"/>
              <a:t>bez</a:t>
            </a:r>
            <a:r>
              <a:rPr lang="en-US" baseline="0" dirty="0" smtClean="0"/>
              <a:t> da se </a:t>
            </a:r>
            <a:r>
              <a:rPr lang="en-US" baseline="0" dirty="0" err="1" smtClean="0"/>
              <a:t>nalaganejnoto</a:t>
            </a:r>
            <a:r>
              <a:rPr lang="en-US" baseline="0" dirty="0" smtClean="0"/>
              <a:t> </a:t>
            </a:r>
            <a:r>
              <a:rPr lang="en-US" baseline="0" dirty="0" err="1" smtClean="0"/>
              <a:t>injektoirane</a:t>
            </a:r>
            <a:r>
              <a:rPr lang="en-US" baseline="0" dirty="0" smtClean="0"/>
              <a:t>.</a:t>
            </a:r>
          </a:p>
          <a:p>
            <a:r>
              <a:rPr lang="en-US" baseline="0" dirty="0" smtClean="0"/>
              <a:t> </a:t>
            </a:r>
          </a:p>
          <a:p>
            <a:r>
              <a:rPr lang="en-US" baseline="0" dirty="0" smtClean="0"/>
              <a:t>VC </a:t>
            </a:r>
            <a:r>
              <a:rPr lang="en-US" baseline="0" dirty="0" err="1" smtClean="0"/>
              <a:t>kolab</a:t>
            </a:r>
            <a:r>
              <a:rPr lang="en-US" baseline="0" dirty="0" smtClean="0"/>
              <a:t> s </a:t>
            </a:r>
            <a:r>
              <a:rPr lang="en-US" baseline="0" dirty="0" err="1" smtClean="0"/>
              <a:t>Prol</a:t>
            </a:r>
            <a:r>
              <a:rPr lang="en-US" baseline="0" dirty="0" smtClean="0"/>
              <a:t> </a:t>
            </a:r>
            <a:r>
              <a:rPr lang="en-US" baseline="0" dirty="0" err="1" smtClean="0"/>
              <a:t>Baell</a:t>
            </a:r>
            <a:r>
              <a:rPr lang="en-US" baseline="0" dirty="0" smtClean="0"/>
              <a:t> </a:t>
            </a:r>
            <a:r>
              <a:rPr lang="en-US" baseline="0" dirty="0" err="1" smtClean="0"/>
              <a:t>razprabotane</a:t>
            </a:r>
            <a:r>
              <a:rPr lang="en-US" baseline="0" dirty="0" smtClean="0"/>
              <a:t> </a:t>
            </a:r>
            <a:r>
              <a:rPr lang="en-US" baseline="0" dirty="0" err="1" smtClean="0"/>
              <a:t>tarcesme</a:t>
            </a:r>
            <a:r>
              <a:rPr lang="en-US" baseline="0" dirty="0" smtClean="0"/>
              <a:t> ma </a:t>
            </a:r>
            <a:r>
              <a:rPr lang="en-US" baseline="0" dirty="0" err="1" smtClean="0"/>
              <a:t>toksichni</a:t>
            </a:r>
            <a:r>
              <a:rPr lang="en-US" baseline="0" dirty="0" smtClean="0"/>
              <a:t> </a:t>
            </a:r>
            <a:r>
              <a:rPr lang="en-US" baseline="0" dirty="0" err="1" smtClean="0"/>
              <a:t>grupi</a:t>
            </a:r>
            <a:r>
              <a:rPr lang="en-US" baseline="0" dirty="0" smtClean="0"/>
              <a:t> I </a:t>
            </a:r>
            <a:r>
              <a:rPr lang="en-US" baseline="0" dirty="0" err="1" smtClean="0"/>
              <a:t>tdrugopodo</a:t>
            </a:r>
            <a:r>
              <a:rPr lang="en-US" baseline="0" dirty="0" smtClean="0"/>
              <a:t>=</a:t>
            </a:r>
            <a:r>
              <a:rPr lang="en-US" baseline="0" dirty="0" err="1" smtClean="0"/>
              <a:t>bnikoito</a:t>
            </a:r>
            <a:r>
              <a:rPr lang="en-US" baseline="0" dirty="0" smtClean="0"/>
              <a:t> </a:t>
            </a:r>
            <a:r>
              <a:rPr lang="en-US" baseline="0" dirty="0" err="1" smtClean="0"/>
              <a:t>nariocajen</a:t>
            </a:r>
            <a:r>
              <a:rPr lang="en-US" baseline="0" dirty="0" smtClean="0"/>
              <a:t> PAINS </a:t>
            </a:r>
            <a:r>
              <a:rPr lang="en-US" baseline="0" dirty="0" err="1" smtClean="0"/>
              <a:t>za</a:t>
            </a:r>
            <a:r>
              <a:rPr lang="en-US" baseline="0" dirty="0" smtClean="0"/>
              <a:t> …. </a:t>
            </a:r>
            <a:r>
              <a:rPr lang="en-US" baseline="0" dirty="0" err="1" smtClean="0"/>
              <a:t>Chojto</a:t>
            </a:r>
            <a:r>
              <a:rPr lang="en-US" baseline="0" dirty="0" smtClean="0"/>
              <a:t> </a:t>
            </a:r>
            <a:r>
              <a:rPr lang="en-US" baseline="0" dirty="0" err="1" smtClean="0"/>
              <a:t>prosastvie</a:t>
            </a:r>
            <a:r>
              <a:rPr lang="en-US" baseline="0" dirty="0" smtClean="0"/>
              <a:t> e </a:t>
            </a:r>
            <a:r>
              <a:rPr lang="en-US" baseline="0" dirty="0" err="1" smtClean="0"/>
              <a:t>nejelano</a:t>
            </a:r>
            <a:r>
              <a:rPr lang="en-US" baseline="0" dirty="0" smtClean="0"/>
              <a:t> </a:t>
            </a:r>
            <a:r>
              <a:rPr lang="en-US" baseline="0" dirty="0" err="1" smtClean="0"/>
              <a:t>za</a:t>
            </a:r>
            <a:r>
              <a:rPr lang="en-US" baseline="0" dirty="0" smtClean="0"/>
              <a:t> </a:t>
            </a:r>
            <a:r>
              <a:rPr lang="en-US" baseline="0" dirty="0" err="1" smtClean="0"/>
              <a:t>kandiaka</a:t>
            </a:r>
            <a:r>
              <a:rPr lang="en-US" baseline="0" dirty="0" smtClean="0"/>
              <a:t> </a:t>
            </a:r>
            <a:r>
              <a:rPr lang="en-US" baseline="0" dirty="0" err="1" smtClean="0"/>
              <a:t>lasteni</a:t>
            </a:r>
            <a:r>
              <a:rPr lang="en-US" baseline="0" dirty="0" smtClean="0"/>
              <a:t> </a:t>
            </a:r>
            <a:r>
              <a:rPr lang="en-US" baseline="0" dirty="0" err="1" smtClean="0"/>
              <a:t>kanifdatti</a:t>
            </a:r>
            <a:r>
              <a:rPr lang="en-US" baseline="0" dirty="0" smtClean="0"/>
              <a:t>.</a:t>
            </a:r>
          </a:p>
          <a:p>
            <a:endParaRPr lang="en-US" baseline="0"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sz="1200" kern="1200" dirty="0" smtClean="0">
                <a:solidFill>
                  <a:schemeClr val="tx1"/>
                </a:solidFill>
                <a:latin typeface="+mn-lt"/>
                <a:ea typeface="+mn-ea"/>
                <a:cs typeface="+mn-cs"/>
              </a:rPr>
              <a:t>Maria</a:t>
            </a:r>
          </a:p>
          <a:p>
            <a:r>
              <a:rPr lang="en-US" sz="1200" kern="1200" dirty="0" smtClean="0">
                <a:solidFill>
                  <a:schemeClr val="tx1"/>
                </a:solidFill>
                <a:latin typeface="+mn-lt"/>
                <a:ea typeface="+mn-ea"/>
                <a:cs typeface="+mn-cs"/>
              </a:rPr>
              <a:t>le </a:t>
            </a:r>
            <a:r>
              <a:rPr lang="en-US" sz="1200" kern="1200" dirty="0" err="1" smtClean="0">
                <a:solidFill>
                  <a:schemeClr val="tx1"/>
                </a:solidFill>
                <a:latin typeface="+mn-lt"/>
                <a:ea typeface="+mn-ea"/>
                <a:cs typeface="+mn-cs"/>
              </a:rPr>
              <a:t>papier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a:t>
            </a:r>
            <a:r>
              <a:rPr lang="en-US" sz="1200" kern="1200" dirty="0" smtClean="0">
                <a:solidFill>
                  <a:schemeClr val="tx1"/>
                </a:solidFill>
                <a:latin typeface="+mn-lt"/>
                <a:ea typeface="+mn-ea"/>
                <a:cs typeface="+mn-cs"/>
              </a:rPr>
              <a:t> as </a:t>
            </a:r>
            <a:r>
              <a:rPr lang="en-US" sz="1200" kern="1200" dirty="0" err="1" smtClean="0">
                <a:solidFill>
                  <a:schemeClr val="tx1"/>
                </a:solidFill>
                <a:latin typeface="+mn-lt"/>
                <a:ea typeface="+mn-ea"/>
                <a:cs typeface="+mn-cs"/>
              </a:rPr>
              <a:t>envoye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tres</a:t>
            </a:r>
            <a:r>
              <a:rPr lang="en-US" sz="1200" kern="1200" dirty="0" smtClean="0">
                <a:solidFill>
                  <a:schemeClr val="tx1"/>
                </a:solidFill>
                <a:latin typeface="+mn-lt"/>
                <a:ea typeface="+mn-ea"/>
                <a:cs typeface="+mn-cs"/>
              </a:rPr>
              <a:t> important indeed</a:t>
            </a:r>
          </a:p>
          <a:p>
            <a:r>
              <a:rPr lang="en-US" sz="1200" kern="1200" dirty="0" smtClean="0">
                <a:solidFill>
                  <a:schemeClr val="tx1"/>
                </a:solidFill>
                <a:latin typeface="+mn-lt"/>
                <a:ea typeface="+mn-ea"/>
                <a:cs typeface="+mn-cs"/>
              </a:rPr>
              <a:t>How drug-like are 'ugly' drugs: do drug-likeness metrics predict ADME </a:t>
            </a:r>
            <a:r>
              <a:rPr lang="en-US" sz="1200" kern="1200" dirty="0" err="1" smtClean="0">
                <a:solidFill>
                  <a:schemeClr val="tx1"/>
                </a:solidFill>
                <a:latin typeface="+mn-lt"/>
                <a:ea typeface="+mn-ea"/>
                <a:cs typeface="+mn-cs"/>
              </a:rPr>
              <a:t>behaviour</a:t>
            </a:r>
            <a:r>
              <a:rPr lang="en-US" sz="1200" kern="1200" dirty="0" smtClean="0">
                <a:solidFill>
                  <a:schemeClr val="tx1"/>
                </a:solidFill>
                <a:latin typeface="+mn-lt"/>
                <a:ea typeface="+mn-ea"/>
                <a:cs typeface="+mn-cs"/>
              </a:rPr>
              <a:t> in humans?</a:t>
            </a:r>
          </a:p>
          <a:p>
            <a:r>
              <a:rPr lang="en-US" sz="1200" kern="1200" dirty="0" smtClean="0">
                <a:solidFill>
                  <a:schemeClr val="tx1"/>
                </a:solidFill>
                <a:latin typeface="+mn-lt"/>
                <a:ea typeface="+mn-ea"/>
                <a:cs typeface="+mn-cs"/>
              </a:rPr>
              <a:t>Ritchie TJ, Macdonald SJ.</a:t>
            </a:r>
          </a:p>
          <a:p>
            <a:r>
              <a:rPr lang="fi-FI" sz="1200" kern="1200" dirty="0" err="1" smtClean="0">
                <a:solidFill>
                  <a:schemeClr val="tx1"/>
                </a:solidFill>
                <a:latin typeface="+mn-lt"/>
                <a:ea typeface="+mn-ea"/>
                <a:cs typeface="+mn-cs"/>
              </a:rPr>
              <a:t>Drug</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Discov</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Today</a:t>
            </a:r>
            <a:r>
              <a:rPr lang="fi-FI" sz="1200" kern="1200" dirty="0" smtClean="0">
                <a:solidFill>
                  <a:schemeClr val="tx1"/>
                </a:solidFill>
                <a:latin typeface="+mn-lt"/>
                <a:ea typeface="+mn-ea"/>
                <a:cs typeface="+mn-cs"/>
              </a:rPr>
              <a:t>. 2014 Jan 21. pii: S1359-6446(14)00009-9. </a:t>
            </a:r>
            <a:r>
              <a:rPr lang="fi-FI" sz="1200" kern="1200" dirty="0" err="1" smtClean="0">
                <a:solidFill>
                  <a:schemeClr val="tx1"/>
                </a:solidFill>
                <a:latin typeface="+mn-lt"/>
                <a:ea typeface="+mn-ea"/>
                <a:cs typeface="+mn-cs"/>
              </a:rPr>
              <a:t>doi</a:t>
            </a:r>
            <a:r>
              <a:rPr lang="fi-FI" sz="1200" kern="1200" dirty="0" smtClean="0">
                <a:solidFill>
                  <a:schemeClr val="tx1"/>
                </a:solidFill>
                <a:latin typeface="+mn-lt"/>
                <a:ea typeface="+mn-ea"/>
                <a:cs typeface="+mn-cs"/>
              </a:rPr>
              <a:t>: 10.1016/j.drudis.2014.01.007. </a:t>
            </a:r>
          </a:p>
          <a:p>
            <a:endParaRPr lang="fi-FI" sz="1200" kern="1200" dirty="0" smtClean="0">
              <a:solidFill>
                <a:schemeClr val="tx1"/>
              </a:solidFill>
              <a:latin typeface="+mn-lt"/>
              <a:ea typeface="+mn-ea"/>
              <a:cs typeface="+mn-cs"/>
            </a:endParaRPr>
          </a:p>
          <a:p>
            <a:r>
              <a:rPr lang="fi-FI" sz="1200" kern="1200" dirty="0" smtClean="0">
                <a:solidFill>
                  <a:schemeClr val="tx1"/>
                </a:solidFill>
                <a:latin typeface="+mn-lt"/>
                <a:ea typeface="+mn-ea"/>
                <a:cs typeface="+mn-cs"/>
              </a:rPr>
              <a:t>il </a:t>
            </a:r>
            <a:r>
              <a:rPr lang="fi-FI" sz="1200" kern="1200" dirty="0" err="1" smtClean="0">
                <a:solidFill>
                  <a:schemeClr val="tx1"/>
                </a:solidFill>
                <a:latin typeface="+mn-lt"/>
                <a:ea typeface="+mn-ea"/>
                <a:cs typeface="+mn-cs"/>
              </a:rPr>
              <a:t>revient</a:t>
            </a:r>
            <a:r>
              <a:rPr lang="fi-FI" sz="1200" kern="1200" dirty="0" smtClean="0">
                <a:solidFill>
                  <a:schemeClr val="tx1"/>
                </a:solidFill>
                <a:latin typeface="+mn-lt"/>
                <a:ea typeface="+mn-ea"/>
                <a:cs typeface="+mn-cs"/>
              </a:rPr>
              <a:t> à 200% </a:t>
            </a:r>
            <a:r>
              <a:rPr lang="fi-FI" sz="1200" kern="1200" dirty="0" err="1" smtClean="0">
                <a:solidFill>
                  <a:schemeClr val="tx1"/>
                </a:solidFill>
                <a:latin typeface="+mn-lt"/>
                <a:ea typeface="+mn-ea"/>
                <a:cs typeface="+mn-cs"/>
              </a:rPr>
              <a:t>sur</a:t>
            </a:r>
            <a:r>
              <a:rPr lang="fi-FI" sz="1200" kern="1200" dirty="0" smtClean="0">
                <a:solidFill>
                  <a:schemeClr val="tx1"/>
                </a:solidFill>
                <a:latin typeface="+mn-lt"/>
                <a:ea typeface="+mn-ea"/>
                <a:cs typeface="+mn-cs"/>
              </a:rPr>
              <a:t> la </a:t>
            </a:r>
            <a:r>
              <a:rPr lang="fi-FI" sz="1200" kern="1200" dirty="0" err="1" smtClean="0">
                <a:solidFill>
                  <a:schemeClr val="tx1"/>
                </a:solidFill>
                <a:latin typeface="+mn-lt"/>
                <a:ea typeface="+mn-ea"/>
                <a:cs typeface="+mn-cs"/>
              </a:rPr>
              <a:t>pertinence</a:t>
            </a:r>
            <a:r>
              <a:rPr lang="fi-FI" sz="1200" kern="1200" dirty="0" smtClean="0">
                <a:solidFill>
                  <a:schemeClr val="tx1"/>
                </a:solidFill>
                <a:latin typeface="+mn-lt"/>
                <a:ea typeface="+mn-ea"/>
                <a:cs typeface="+mn-cs"/>
              </a:rPr>
              <a:t> de </a:t>
            </a:r>
            <a:r>
              <a:rPr lang="fi-FI" sz="1200" kern="1200" dirty="0" err="1" smtClean="0">
                <a:solidFill>
                  <a:schemeClr val="tx1"/>
                </a:solidFill>
                <a:latin typeface="+mn-lt"/>
                <a:ea typeface="+mn-ea"/>
                <a:cs typeface="+mn-cs"/>
              </a:rPr>
              <a:t>comparer</a:t>
            </a:r>
            <a:r>
              <a:rPr lang="fi-FI" sz="1200" kern="1200" dirty="0" smtClean="0">
                <a:solidFill>
                  <a:schemeClr val="tx1"/>
                </a:solidFill>
                <a:latin typeface="+mn-lt"/>
                <a:ea typeface="+mn-ea"/>
                <a:cs typeface="+mn-cs"/>
              </a:rPr>
              <a:t> des </a:t>
            </a:r>
            <a:r>
              <a:rPr lang="fi-FI" sz="1200" kern="1200" dirty="0" err="1" smtClean="0">
                <a:solidFill>
                  <a:schemeClr val="tx1"/>
                </a:solidFill>
                <a:latin typeface="+mn-lt"/>
                <a:ea typeface="+mn-ea"/>
                <a:cs typeface="+mn-cs"/>
              </a:rPr>
              <a:t>molecules</a:t>
            </a:r>
            <a:r>
              <a:rPr lang="fi-FI" sz="1200" kern="1200" dirty="0" smtClean="0">
                <a:solidFill>
                  <a:schemeClr val="tx1"/>
                </a:solidFill>
                <a:latin typeface="+mn-lt"/>
                <a:ea typeface="+mn-ea"/>
                <a:cs typeface="+mn-cs"/>
              </a:rPr>
              <a:t> avec </a:t>
            </a:r>
            <a:r>
              <a:rPr lang="fi-FI" sz="1200" kern="1200" dirty="0" err="1" smtClean="0">
                <a:solidFill>
                  <a:schemeClr val="tx1"/>
                </a:solidFill>
                <a:latin typeface="+mn-lt"/>
                <a:ea typeface="+mn-ea"/>
                <a:cs typeface="+mn-cs"/>
              </a:rPr>
              <a:t>tout</a:t>
            </a:r>
            <a:r>
              <a:rPr lang="fi-FI" sz="1200" kern="1200" dirty="0" smtClean="0">
                <a:solidFill>
                  <a:schemeClr val="tx1"/>
                </a:solidFill>
                <a:latin typeface="+mn-lt"/>
                <a:ea typeface="+mn-ea"/>
                <a:cs typeface="+mn-cs"/>
              </a:rPr>
              <a:t> le FDA </a:t>
            </a:r>
            <a:r>
              <a:rPr lang="fi-FI" sz="1200" kern="1200" dirty="0" err="1" smtClean="0">
                <a:solidFill>
                  <a:schemeClr val="tx1"/>
                </a:solidFill>
                <a:latin typeface="+mn-lt"/>
                <a:ea typeface="+mn-ea"/>
                <a:cs typeface="+mn-cs"/>
              </a:rPr>
              <a:t>oral</a:t>
            </a:r>
            <a:r>
              <a:rPr lang="fi-FI" sz="1200" kern="1200" dirty="0" smtClean="0">
                <a:solidFill>
                  <a:schemeClr val="tx1"/>
                </a:solidFill>
                <a:latin typeface="+mn-lt"/>
                <a:ea typeface="+mn-ea"/>
                <a:cs typeface="+mn-cs"/>
              </a:rPr>
              <a:t> et </a:t>
            </a:r>
            <a:r>
              <a:rPr lang="fi-FI" sz="1200" kern="1200" dirty="0" err="1" smtClean="0">
                <a:solidFill>
                  <a:schemeClr val="tx1"/>
                </a:solidFill>
                <a:latin typeface="+mn-lt"/>
                <a:ea typeface="+mn-ea"/>
                <a:cs typeface="+mn-cs"/>
              </a:rPr>
              <a:t>globalement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dit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que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cela</a:t>
            </a:r>
            <a:r>
              <a:rPr lang="fi-FI" sz="1200" kern="1200" dirty="0" smtClean="0">
                <a:solidFill>
                  <a:schemeClr val="tx1"/>
                </a:solidFill>
                <a:latin typeface="+mn-lt"/>
                <a:ea typeface="+mn-ea"/>
                <a:cs typeface="+mn-cs"/>
              </a:rPr>
              <a:t> n a </a:t>
            </a:r>
            <a:r>
              <a:rPr lang="fi-FI" sz="1200" kern="1200" dirty="0" err="1" smtClean="0">
                <a:solidFill>
                  <a:schemeClr val="tx1"/>
                </a:solidFill>
                <a:latin typeface="+mn-lt"/>
                <a:ea typeface="+mn-ea"/>
                <a:cs typeface="+mn-cs"/>
              </a:rPr>
              <a:t>pas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bcp</a:t>
            </a:r>
            <a:r>
              <a:rPr lang="fi-FI" sz="1200" kern="1200" dirty="0" smtClean="0">
                <a:solidFill>
                  <a:schemeClr val="tx1"/>
                </a:solidFill>
                <a:latin typeface="+mn-lt"/>
                <a:ea typeface="+mn-ea"/>
                <a:cs typeface="+mn-cs"/>
              </a:rPr>
              <a:t> de </a:t>
            </a:r>
            <a:r>
              <a:rPr lang="fi-FI" sz="1200" kern="1200" dirty="0" err="1" smtClean="0">
                <a:solidFill>
                  <a:schemeClr val="tx1"/>
                </a:solidFill>
                <a:latin typeface="+mn-lt"/>
                <a:ea typeface="+mn-ea"/>
                <a:cs typeface="+mn-cs"/>
              </a:rPr>
              <a:t>sens</a:t>
            </a:r>
            <a:r>
              <a:rPr lang="fi-FI" sz="1200" kern="1200" dirty="0" smtClean="0">
                <a:solidFill>
                  <a:schemeClr val="tx1"/>
                </a:solidFill>
                <a:latin typeface="+mn-lt"/>
                <a:ea typeface="+mn-ea"/>
                <a:cs typeface="+mn-cs"/>
              </a:rPr>
              <a:t> au </a:t>
            </a:r>
            <a:r>
              <a:rPr lang="fi-FI" sz="1200" kern="1200" dirty="0" err="1" smtClean="0">
                <a:solidFill>
                  <a:schemeClr val="tx1"/>
                </a:solidFill>
                <a:latin typeface="+mn-lt"/>
                <a:ea typeface="+mn-ea"/>
                <a:cs typeface="+mn-cs"/>
              </a:rPr>
              <a:t>moins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pour</a:t>
            </a:r>
            <a:r>
              <a:rPr lang="fi-FI" sz="1200" kern="1200" dirty="0" smtClean="0">
                <a:solidFill>
                  <a:schemeClr val="tx1"/>
                </a:solidFill>
                <a:latin typeface="+mn-lt"/>
                <a:ea typeface="+mn-ea"/>
                <a:cs typeface="+mn-cs"/>
              </a:rPr>
              <a:t> l ADMET, c </a:t>
            </a:r>
            <a:r>
              <a:rPr lang="fi-FI" sz="1200" kern="1200" dirty="0" err="1" smtClean="0">
                <a:solidFill>
                  <a:schemeClr val="tx1"/>
                </a:solidFill>
                <a:latin typeface="+mn-lt"/>
                <a:ea typeface="+mn-ea"/>
                <a:cs typeface="+mn-cs"/>
              </a:rPr>
              <a:t>est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une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sorte</a:t>
            </a:r>
            <a:r>
              <a:rPr lang="fi-FI" sz="1200" kern="1200" dirty="0" smtClean="0">
                <a:solidFill>
                  <a:schemeClr val="tx1"/>
                </a:solidFill>
                <a:latin typeface="+mn-lt"/>
                <a:ea typeface="+mn-ea"/>
                <a:cs typeface="+mn-cs"/>
              </a:rPr>
              <a:t> de </a:t>
            </a:r>
            <a:r>
              <a:rPr lang="fi-FI" sz="1200" kern="1200" dirty="0" err="1" smtClean="0">
                <a:solidFill>
                  <a:schemeClr val="tx1"/>
                </a:solidFill>
                <a:latin typeface="+mn-lt"/>
                <a:ea typeface="+mn-ea"/>
                <a:cs typeface="+mn-cs"/>
              </a:rPr>
              <a:t>averaged</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noise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qui</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dit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tout</a:t>
            </a:r>
            <a:r>
              <a:rPr lang="fi-FI" sz="1200" kern="1200" dirty="0" smtClean="0">
                <a:solidFill>
                  <a:schemeClr val="tx1"/>
                </a:solidFill>
                <a:latin typeface="+mn-lt"/>
                <a:ea typeface="+mn-ea"/>
                <a:cs typeface="+mn-cs"/>
              </a:rPr>
              <a:t> et </a:t>
            </a:r>
            <a:r>
              <a:rPr lang="fi-FI" sz="1200" kern="1200" dirty="0" err="1" smtClean="0">
                <a:solidFill>
                  <a:schemeClr val="tx1"/>
                </a:solidFill>
                <a:latin typeface="+mn-lt"/>
                <a:ea typeface="+mn-ea"/>
                <a:cs typeface="+mn-cs"/>
              </a:rPr>
              <a:t>rien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cela</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donne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une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idee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mais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pas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grand</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chose</a:t>
            </a:r>
            <a:r>
              <a:rPr lang="fi-FI" sz="1200" kern="1200" dirty="0" smtClean="0">
                <a:solidFill>
                  <a:schemeClr val="tx1"/>
                </a:solidFill>
                <a:latin typeface="+mn-lt"/>
                <a:ea typeface="+mn-ea"/>
                <a:cs typeface="+mn-cs"/>
              </a:rPr>
              <a:t>... Il y a </a:t>
            </a:r>
            <a:r>
              <a:rPr lang="fi-FI" sz="1200" kern="1200" dirty="0" err="1" smtClean="0">
                <a:solidFill>
                  <a:schemeClr val="tx1"/>
                </a:solidFill>
                <a:latin typeface="+mn-lt"/>
                <a:ea typeface="+mn-ea"/>
                <a:cs typeface="+mn-cs"/>
              </a:rPr>
              <a:t>eu</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plusieurs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critiques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sur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type</a:t>
            </a:r>
            <a:r>
              <a:rPr lang="fi-FI" sz="1200" kern="1200" dirty="0" smtClean="0">
                <a:solidFill>
                  <a:schemeClr val="tx1"/>
                </a:solidFill>
                <a:latin typeface="+mn-lt"/>
                <a:ea typeface="+mn-ea"/>
                <a:cs typeface="+mn-cs"/>
              </a:rPr>
              <a:t> d </a:t>
            </a:r>
            <a:r>
              <a:rPr lang="fi-FI" sz="1200" kern="1200" dirty="0" err="1" smtClean="0">
                <a:solidFill>
                  <a:schemeClr val="tx1"/>
                </a:solidFill>
                <a:latin typeface="+mn-lt"/>
                <a:ea typeface="+mn-ea"/>
                <a:cs typeface="+mn-cs"/>
              </a:rPr>
              <a:t>analyse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fait</a:t>
            </a:r>
            <a:r>
              <a:rPr lang="fi-FI" sz="1200" kern="1200" dirty="0" smtClean="0">
                <a:solidFill>
                  <a:schemeClr val="tx1"/>
                </a:solidFill>
                <a:latin typeface="+mn-lt"/>
                <a:ea typeface="+mn-ea"/>
                <a:cs typeface="+mn-cs"/>
              </a:rPr>
              <a:t> par </a:t>
            </a:r>
            <a:r>
              <a:rPr lang="fi-FI" sz="1200" kern="1200" dirty="0" err="1" smtClean="0">
                <a:solidFill>
                  <a:schemeClr val="tx1"/>
                </a:solidFill>
                <a:latin typeface="+mn-lt"/>
                <a:ea typeface="+mn-ea"/>
                <a:cs typeface="+mn-cs"/>
              </a:rPr>
              <a:t>Leeson</a:t>
            </a:r>
            <a:r>
              <a:rPr lang="fi-FI" sz="1200" kern="1200" dirty="0" smtClean="0">
                <a:solidFill>
                  <a:schemeClr val="tx1"/>
                </a:solidFill>
                <a:latin typeface="+mn-lt"/>
                <a:ea typeface="+mn-ea"/>
                <a:cs typeface="+mn-cs"/>
              </a:rPr>
              <a:t> et </a:t>
            </a:r>
            <a:r>
              <a:rPr lang="fi-FI" sz="1200" kern="1200" dirty="0" err="1" smtClean="0">
                <a:solidFill>
                  <a:schemeClr val="tx1"/>
                </a:solidFill>
                <a:latin typeface="+mn-lt"/>
                <a:ea typeface="+mn-ea"/>
                <a:cs typeface="+mn-cs"/>
              </a:rPr>
              <a:t>Overingthon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etc</a:t>
            </a:r>
            <a:r>
              <a:rPr lang="fi-FI" sz="1200" kern="1200" dirty="0" smtClean="0">
                <a:solidFill>
                  <a:schemeClr val="tx1"/>
                </a:solidFill>
                <a:latin typeface="+mn-lt"/>
                <a:ea typeface="+mn-ea"/>
                <a:cs typeface="+mn-cs"/>
              </a:rPr>
              <a:t> a </a:t>
            </a:r>
            <a:r>
              <a:rPr lang="fi-FI" sz="1200" kern="1200" dirty="0" err="1" smtClean="0">
                <a:solidFill>
                  <a:schemeClr val="tx1"/>
                </a:solidFill>
                <a:latin typeface="+mn-lt"/>
                <a:ea typeface="+mn-ea"/>
                <a:cs typeface="+mn-cs"/>
              </a:rPr>
              <a:t>chembl</a:t>
            </a:r>
            <a:r>
              <a:rPr lang="fi-FI" sz="1200" kern="1200" dirty="0" smtClean="0">
                <a:solidFill>
                  <a:schemeClr val="tx1"/>
                </a:solidFill>
                <a:latin typeface="+mn-lt"/>
                <a:ea typeface="+mn-ea"/>
                <a:cs typeface="+mn-cs"/>
              </a:rPr>
              <a:t>, les </a:t>
            </a:r>
            <a:r>
              <a:rPr lang="fi-FI" sz="1200" kern="1200" dirty="0" err="1" smtClean="0">
                <a:solidFill>
                  <a:schemeClr val="tx1"/>
                </a:solidFill>
                <a:latin typeface="+mn-lt"/>
                <a:ea typeface="+mn-ea"/>
                <a:cs typeface="+mn-cs"/>
              </a:rPr>
              <a:t>chimistes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disent</a:t>
            </a:r>
            <a:r>
              <a:rPr lang="fi-FI" sz="1200" kern="1200" dirty="0" smtClean="0">
                <a:solidFill>
                  <a:schemeClr val="tx1"/>
                </a:solidFill>
                <a:latin typeface="+mn-lt"/>
                <a:ea typeface="+mn-ea"/>
                <a:cs typeface="+mn-cs"/>
              </a:rPr>
              <a:t> on </a:t>
            </a:r>
            <a:r>
              <a:rPr lang="fi-FI" sz="1200" kern="1200" dirty="0" err="1" smtClean="0">
                <a:solidFill>
                  <a:schemeClr val="tx1"/>
                </a:solidFill>
                <a:latin typeface="+mn-lt"/>
                <a:ea typeface="+mn-ea"/>
                <a:cs typeface="+mn-cs"/>
              </a:rPr>
              <a:t>peut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pas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melanger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ugly</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drug</a:t>
            </a:r>
            <a:r>
              <a:rPr lang="fi-FI" sz="1200" kern="1200" dirty="0" smtClean="0">
                <a:solidFill>
                  <a:schemeClr val="tx1"/>
                </a:solidFill>
                <a:latin typeface="+mn-lt"/>
                <a:ea typeface="+mn-ea"/>
                <a:cs typeface="+mn-cs"/>
              </a:rPr>
              <a:t> with </a:t>
            </a:r>
            <a:r>
              <a:rPr lang="fi-FI" sz="1200" kern="1200" dirty="0" err="1" smtClean="0">
                <a:solidFill>
                  <a:schemeClr val="tx1"/>
                </a:solidFill>
                <a:latin typeface="+mn-lt"/>
                <a:ea typeface="+mn-ea"/>
                <a:cs typeface="+mn-cs"/>
              </a:rPr>
              <a:t>good</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drug</a:t>
            </a:r>
            <a:r>
              <a:rPr lang="fi-FI" sz="1200" kern="1200" dirty="0" smtClean="0">
                <a:solidFill>
                  <a:schemeClr val="tx1"/>
                </a:solidFill>
                <a:latin typeface="+mn-lt"/>
                <a:ea typeface="+mn-ea"/>
                <a:cs typeface="+mn-cs"/>
              </a:rPr>
              <a:t> et </a:t>
            </a:r>
            <a:r>
              <a:rPr lang="fi-FI" sz="1200" kern="1200" dirty="0" err="1" smtClean="0">
                <a:solidFill>
                  <a:schemeClr val="tx1"/>
                </a:solidFill>
                <a:latin typeface="+mn-lt"/>
                <a:ea typeface="+mn-ea"/>
                <a:cs typeface="+mn-cs"/>
              </a:rPr>
              <a:t>tirer</a:t>
            </a:r>
            <a:r>
              <a:rPr lang="fi-FI" sz="1200" kern="1200" dirty="0" smtClean="0">
                <a:solidFill>
                  <a:schemeClr val="tx1"/>
                </a:solidFill>
                <a:latin typeface="+mn-lt"/>
                <a:ea typeface="+mn-ea"/>
                <a:cs typeface="+mn-cs"/>
              </a:rPr>
              <a:t> des </a:t>
            </a:r>
            <a:r>
              <a:rPr lang="fi-FI" sz="1200" kern="1200" dirty="0" err="1" smtClean="0">
                <a:solidFill>
                  <a:schemeClr val="tx1"/>
                </a:solidFill>
                <a:latin typeface="+mn-lt"/>
                <a:ea typeface="+mn-ea"/>
                <a:cs typeface="+mn-cs"/>
              </a:rPr>
              <a:t>conclusions</a:t>
            </a:r>
            <a:r>
              <a:rPr lang="fi-FI" sz="1200" kern="1200" dirty="0" smtClean="0">
                <a:solidFill>
                  <a:schemeClr val="tx1"/>
                </a:solidFill>
                <a:latin typeface="+mn-lt"/>
                <a:ea typeface="+mn-ea"/>
                <a:cs typeface="+mn-cs"/>
              </a:rPr>
              <a:t>.. d </a:t>
            </a:r>
            <a:r>
              <a:rPr lang="fi-FI" sz="1200" kern="1200" dirty="0" err="1" smtClean="0">
                <a:solidFill>
                  <a:schemeClr val="tx1"/>
                </a:solidFill>
                <a:latin typeface="+mn-lt"/>
                <a:ea typeface="+mn-ea"/>
                <a:cs typeface="+mn-cs"/>
              </a:rPr>
              <a:t>ou</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aussi</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nos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discussions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ou</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plusieurs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fois</a:t>
            </a:r>
            <a:r>
              <a:rPr lang="fi-FI" sz="1200" kern="1200" dirty="0" smtClean="0">
                <a:solidFill>
                  <a:schemeClr val="tx1"/>
                </a:solidFill>
                <a:latin typeface="+mn-lt"/>
                <a:ea typeface="+mn-ea"/>
                <a:cs typeface="+mn-cs"/>
              </a:rPr>
              <a:t> on a </a:t>
            </a:r>
            <a:r>
              <a:rPr lang="fi-FI" sz="1200" kern="1200" dirty="0" err="1" smtClean="0">
                <a:solidFill>
                  <a:schemeClr val="tx1"/>
                </a:solidFill>
                <a:latin typeface="+mn-lt"/>
                <a:ea typeface="+mn-ea"/>
                <a:cs typeface="+mn-cs"/>
              </a:rPr>
              <a:t>dit</a:t>
            </a:r>
            <a:r>
              <a:rPr lang="fi-FI" sz="1200" kern="1200" dirty="0" smtClean="0">
                <a:solidFill>
                  <a:schemeClr val="tx1"/>
                </a:solidFill>
                <a:latin typeface="+mn-lt"/>
                <a:ea typeface="+mn-ea"/>
                <a:cs typeface="+mn-cs"/>
              </a:rPr>
              <a:t>, il </a:t>
            </a:r>
            <a:r>
              <a:rPr lang="fi-FI" sz="1200" kern="1200" dirty="0" err="1" smtClean="0">
                <a:solidFill>
                  <a:schemeClr val="tx1"/>
                </a:solidFill>
                <a:latin typeface="+mn-lt"/>
                <a:ea typeface="+mn-ea"/>
                <a:cs typeface="+mn-cs"/>
              </a:rPr>
              <a:t>nous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faudrait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dans</a:t>
            </a:r>
            <a:r>
              <a:rPr lang="fi-FI" sz="1200" kern="1200" dirty="0" smtClean="0">
                <a:solidFill>
                  <a:schemeClr val="tx1"/>
                </a:solidFill>
                <a:latin typeface="+mn-lt"/>
                <a:ea typeface="+mn-ea"/>
                <a:cs typeface="+mn-cs"/>
              </a:rPr>
              <a:t> l </a:t>
            </a:r>
            <a:r>
              <a:rPr lang="fi-FI" sz="1200" kern="1200" dirty="0" err="1" smtClean="0">
                <a:solidFill>
                  <a:schemeClr val="tx1"/>
                </a:solidFill>
                <a:latin typeface="+mn-lt"/>
                <a:ea typeface="+mn-ea"/>
                <a:cs typeface="+mn-cs"/>
              </a:rPr>
              <a:t>ideal</a:t>
            </a:r>
            <a:r>
              <a:rPr lang="fi-FI" sz="1200" kern="1200" dirty="0" smtClean="0">
                <a:solidFill>
                  <a:schemeClr val="tx1"/>
                </a:solidFill>
                <a:latin typeface="+mn-lt"/>
                <a:ea typeface="+mn-ea"/>
                <a:cs typeface="+mn-cs"/>
              </a:rPr>
              <a:t> un data set </a:t>
            </a:r>
            <a:r>
              <a:rPr lang="fi-FI" sz="1200" kern="1200" dirty="0" err="1" smtClean="0">
                <a:solidFill>
                  <a:schemeClr val="tx1"/>
                </a:solidFill>
                <a:latin typeface="+mn-lt"/>
                <a:ea typeface="+mn-ea"/>
                <a:cs typeface="+mn-cs"/>
              </a:rPr>
              <a:t>clean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drug</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pour</a:t>
            </a:r>
            <a:r>
              <a:rPr lang="fi-FI" sz="1200" kern="1200" dirty="0" smtClean="0">
                <a:solidFill>
                  <a:schemeClr val="tx1"/>
                </a:solidFill>
                <a:latin typeface="+mn-lt"/>
                <a:ea typeface="+mn-ea"/>
                <a:cs typeface="+mn-cs"/>
              </a:rPr>
              <a:t> au </a:t>
            </a:r>
            <a:r>
              <a:rPr lang="fi-FI" sz="1200" kern="1200" dirty="0" err="1" smtClean="0">
                <a:solidFill>
                  <a:schemeClr val="tx1"/>
                </a:solidFill>
                <a:latin typeface="+mn-lt"/>
                <a:ea typeface="+mn-ea"/>
                <a:cs typeface="+mn-cs"/>
              </a:rPr>
              <a:t>moins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comparer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je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pense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que</a:t>
            </a:r>
            <a:r>
              <a:rPr lang="fi-FI" sz="1200" kern="1200" dirty="0" smtClean="0">
                <a:solidFill>
                  <a:schemeClr val="tx1"/>
                </a:solidFill>
                <a:latin typeface="+mn-lt"/>
                <a:ea typeface="+mn-ea"/>
                <a:cs typeface="+mn-cs"/>
              </a:rPr>
              <a:t> c </a:t>
            </a:r>
            <a:r>
              <a:rPr lang="fi-FI" sz="1200" kern="1200" dirty="0" err="1" smtClean="0">
                <a:solidFill>
                  <a:schemeClr val="tx1"/>
                </a:solidFill>
                <a:latin typeface="+mn-lt"/>
                <a:ea typeface="+mn-ea"/>
                <a:cs typeface="+mn-cs"/>
              </a:rPr>
              <a:t>est</a:t>
            </a:r>
            <a:r>
              <a:rPr lang="fi-FI" sz="1200" kern="1200" dirty="0" smtClean="0">
                <a:solidFill>
                  <a:schemeClr val="tx1"/>
                </a:solidFill>
                <a:latin typeface="+mn-lt"/>
                <a:ea typeface="+mn-ea"/>
                <a:cs typeface="+mn-cs"/>
              </a:rPr>
              <a:t> un </a:t>
            </a:r>
            <a:r>
              <a:rPr lang="fi-FI" sz="1200" kern="1200" dirty="0" err="1" smtClean="0">
                <a:solidFill>
                  <a:schemeClr val="tx1"/>
                </a:solidFill>
                <a:latin typeface="+mn-lt"/>
                <a:ea typeface="+mn-ea"/>
                <a:cs typeface="+mn-cs"/>
              </a:rPr>
              <a:t>message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important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maintenant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pour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faire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dataset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clean</a:t>
            </a:r>
            <a:r>
              <a:rPr lang="fi-FI" sz="1200" kern="1200" dirty="0" smtClean="0">
                <a:solidFill>
                  <a:schemeClr val="tx1"/>
                </a:solidFill>
                <a:latin typeface="+mn-lt"/>
                <a:ea typeface="+mn-ea"/>
                <a:cs typeface="+mn-cs"/>
              </a:rPr>
              <a:t>, c </a:t>
            </a:r>
            <a:r>
              <a:rPr lang="fi-FI" sz="1200" kern="1200" dirty="0" err="1" smtClean="0">
                <a:solidFill>
                  <a:schemeClr val="tx1"/>
                </a:solidFill>
                <a:latin typeface="+mn-lt"/>
                <a:ea typeface="+mn-ea"/>
                <a:cs typeface="+mn-cs"/>
              </a:rPr>
              <a:t>est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pas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simple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sinon</a:t>
            </a:r>
            <a:r>
              <a:rPr lang="fi-FI" sz="1200" kern="1200" dirty="0" smtClean="0">
                <a:solidFill>
                  <a:schemeClr val="tx1"/>
                </a:solidFill>
                <a:latin typeface="+mn-lt"/>
                <a:ea typeface="+mn-ea"/>
                <a:cs typeface="+mn-cs"/>
              </a:rPr>
              <a:t> il </a:t>
            </a:r>
            <a:r>
              <a:rPr lang="fi-FI" sz="1200" kern="1200" dirty="0" err="1" smtClean="0">
                <a:solidFill>
                  <a:schemeClr val="tx1"/>
                </a:solidFill>
                <a:latin typeface="+mn-lt"/>
                <a:ea typeface="+mn-ea"/>
                <a:cs typeface="+mn-cs"/>
              </a:rPr>
              <a:t>serait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deja</a:t>
            </a:r>
            <a:r>
              <a:rPr lang="fi-FI" sz="1200" kern="1200" dirty="0" smtClean="0">
                <a:solidFill>
                  <a:schemeClr val="tx1"/>
                </a:solidFill>
                <a:latin typeface="+mn-lt"/>
                <a:ea typeface="+mn-ea"/>
                <a:cs typeface="+mn-cs"/>
              </a:rPr>
              <a:t> la </a:t>
            </a:r>
            <a:r>
              <a:rPr lang="fi-FI" sz="1200" kern="1200" dirty="0" err="1" smtClean="0">
                <a:solidFill>
                  <a:schemeClr val="tx1"/>
                </a:solidFill>
                <a:latin typeface="+mn-lt"/>
                <a:ea typeface="+mn-ea"/>
                <a:cs typeface="+mn-cs"/>
              </a:rPr>
              <a:t>publie</a:t>
            </a:r>
            <a:r>
              <a:rPr lang="fi-FI" sz="1200" kern="1200" dirty="0" smtClean="0">
                <a:solidFill>
                  <a:schemeClr val="tx1"/>
                </a:solidFill>
                <a:latin typeface="+mn-lt"/>
                <a:ea typeface="+mn-ea"/>
                <a:cs typeface="+mn-cs"/>
              </a:rPr>
              <a:t>... Les </a:t>
            </a:r>
            <a:r>
              <a:rPr lang="fi-FI" sz="1200" kern="1200" dirty="0" err="1" smtClean="0">
                <a:solidFill>
                  <a:schemeClr val="tx1"/>
                </a:solidFill>
                <a:latin typeface="+mn-lt"/>
                <a:ea typeface="+mn-ea"/>
                <a:cs typeface="+mn-cs"/>
              </a:rPr>
              <a:t>warning</a:t>
            </a:r>
            <a:r>
              <a:rPr lang="fi-FI" sz="1200" kern="1200" dirty="0" smtClean="0">
                <a:solidFill>
                  <a:schemeClr val="tx1"/>
                </a:solidFill>
                <a:latin typeface="+mn-lt"/>
                <a:ea typeface="+mn-ea"/>
                <a:cs typeface="+mn-cs"/>
              </a:rPr>
              <a:t> de </a:t>
            </a:r>
            <a:r>
              <a:rPr lang="fi-FI" sz="1200" kern="1200" dirty="0" err="1" smtClean="0">
                <a:solidFill>
                  <a:schemeClr val="tx1"/>
                </a:solidFill>
                <a:latin typeface="+mn-lt"/>
                <a:ea typeface="+mn-ea"/>
                <a:cs typeface="+mn-cs"/>
              </a:rPr>
              <a:t>Ritchie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dans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son</a:t>
            </a:r>
            <a:r>
              <a:rPr lang="fi-FI" sz="1200" kern="1200" dirty="0" smtClean="0">
                <a:solidFill>
                  <a:schemeClr val="tx1"/>
                </a:solidFill>
                <a:latin typeface="+mn-lt"/>
                <a:ea typeface="+mn-ea"/>
                <a:cs typeface="+mn-cs"/>
              </a:rPr>
              <a:t> intro </a:t>
            </a:r>
            <a:r>
              <a:rPr lang="fi-FI" sz="1200" kern="1200" dirty="0" err="1" smtClean="0">
                <a:solidFill>
                  <a:schemeClr val="tx1"/>
                </a:solidFill>
                <a:latin typeface="+mn-lt"/>
                <a:ea typeface="+mn-ea"/>
                <a:cs typeface="+mn-cs"/>
              </a:rPr>
              <a:t>sur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adme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etc</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je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pense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certains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points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sont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vraiment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bien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explique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sur</a:t>
            </a:r>
            <a:r>
              <a:rPr lang="fi-FI" sz="1200" kern="1200" dirty="0" smtClean="0">
                <a:solidFill>
                  <a:schemeClr val="tx1"/>
                </a:solidFill>
                <a:latin typeface="+mn-lt"/>
                <a:ea typeface="+mn-ea"/>
                <a:cs typeface="+mn-cs"/>
              </a:rPr>
              <a:t> le + et le - de ces </a:t>
            </a:r>
            <a:r>
              <a:rPr lang="fi-FI" sz="1200" kern="1200" dirty="0" err="1" smtClean="0">
                <a:solidFill>
                  <a:schemeClr val="tx1"/>
                </a:solidFill>
                <a:latin typeface="+mn-lt"/>
                <a:ea typeface="+mn-ea"/>
                <a:cs typeface="+mn-cs"/>
              </a:rPr>
              <a:t>concepts</a:t>
            </a:r>
            <a:endParaRPr lang="fi-FI" sz="12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a:p>
            <a:r>
              <a:rPr lang="fi-FI" sz="1200" kern="1200" dirty="0" err="1" smtClean="0">
                <a:solidFill>
                  <a:schemeClr val="tx1"/>
                </a:solidFill>
                <a:latin typeface="+mn-lt"/>
                <a:ea typeface="+mn-ea"/>
                <a:cs typeface="+mn-cs"/>
              </a:rPr>
              <a:t>autre</a:t>
            </a:r>
            <a:r>
              <a:rPr lang="fi-FI" sz="1200" kern="1200" dirty="0" smtClean="0">
                <a:solidFill>
                  <a:schemeClr val="tx1"/>
                </a:solidFill>
                <a:latin typeface="+mn-lt"/>
                <a:ea typeface="+mn-ea"/>
                <a:cs typeface="+mn-cs"/>
              </a:rPr>
              <a:t> mini </a:t>
            </a:r>
            <a:r>
              <a:rPr lang="fi-FI" sz="1200" kern="1200" dirty="0" err="1" smtClean="0">
                <a:solidFill>
                  <a:schemeClr val="tx1"/>
                </a:solidFill>
                <a:latin typeface="+mn-lt"/>
                <a:ea typeface="+mn-ea"/>
                <a:cs typeface="+mn-cs"/>
              </a:rPr>
              <a:t>point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sur</a:t>
            </a:r>
            <a:r>
              <a:rPr lang="fi-FI" sz="1200" kern="1200" dirty="0" smtClean="0">
                <a:solidFill>
                  <a:schemeClr val="tx1"/>
                </a:solidFill>
                <a:latin typeface="+mn-lt"/>
                <a:ea typeface="+mn-ea"/>
                <a:cs typeface="+mn-cs"/>
              </a:rPr>
              <a:t> l ADMET, c </a:t>
            </a:r>
            <a:r>
              <a:rPr lang="fi-FI" sz="1200" kern="1200" dirty="0" err="1" smtClean="0">
                <a:solidFill>
                  <a:schemeClr val="tx1"/>
                </a:solidFill>
                <a:latin typeface="+mn-lt"/>
                <a:ea typeface="+mn-ea"/>
                <a:cs typeface="+mn-cs"/>
              </a:rPr>
              <a:t>est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que</a:t>
            </a:r>
            <a:r>
              <a:rPr lang="fi-FI" sz="1200" kern="1200" dirty="0" smtClean="0">
                <a:solidFill>
                  <a:schemeClr val="tx1"/>
                </a:solidFill>
                <a:latin typeface="+mn-lt"/>
                <a:ea typeface="+mn-ea"/>
                <a:cs typeface="+mn-cs"/>
              </a:rPr>
              <a:t> la </a:t>
            </a:r>
            <a:r>
              <a:rPr lang="fi-FI" sz="1200" kern="1200" dirty="0" err="1" smtClean="0">
                <a:solidFill>
                  <a:schemeClr val="tx1"/>
                </a:solidFill>
                <a:latin typeface="+mn-lt"/>
                <a:ea typeface="+mn-ea"/>
                <a:cs typeface="+mn-cs"/>
              </a:rPr>
              <a:t>derniere</a:t>
            </a:r>
            <a:r>
              <a:rPr lang="fi-FI" sz="1200" kern="1200" dirty="0" smtClean="0">
                <a:solidFill>
                  <a:schemeClr val="tx1"/>
                </a:solidFill>
                <a:latin typeface="+mn-lt"/>
                <a:ea typeface="+mn-ea"/>
                <a:cs typeface="+mn-cs"/>
              </a:rPr>
              <a:t> version de </a:t>
            </a:r>
            <a:r>
              <a:rPr lang="fi-FI" sz="1200" kern="1200" dirty="0" err="1" smtClean="0">
                <a:solidFill>
                  <a:schemeClr val="tx1"/>
                </a:solidFill>
                <a:latin typeface="+mn-lt"/>
                <a:ea typeface="+mn-ea"/>
                <a:cs typeface="+mn-cs"/>
              </a:rPr>
              <a:t>drug</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bank</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injecte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bcp</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sur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metabolisme</a:t>
            </a:r>
            <a:r>
              <a:rPr lang="fi-FI" sz="1200" kern="1200" dirty="0" smtClean="0">
                <a:solidFill>
                  <a:schemeClr val="tx1"/>
                </a:solidFill>
                <a:latin typeface="+mn-lt"/>
                <a:ea typeface="+mn-ea"/>
                <a:cs typeface="+mn-cs"/>
              </a:rPr>
              <a:t>, du </a:t>
            </a:r>
            <a:r>
              <a:rPr lang="fi-FI" sz="1200" kern="1200" dirty="0" err="1" smtClean="0">
                <a:solidFill>
                  <a:schemeClr val="tx1"/>
                </a:solidFill>
                <a:latin typeface="+mn-lt"/>
                <a:ea typeface="+mn-ea"/>
                <a:cs typeface="+mn-cs"/>
              </a:rPr>
              <a:t>moins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vu</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dans</a:t>
            </a:r>
            <a:r>
              <a:rPr lang="fi-FI" sz="1200" kern="1200" dirty="0" smtClean="0">
                <a:solidFill>
                  <a:schemeClr val="tx1"/>
                </a:solidFill>
                <a:latin typeface="+mn-lt"/>
                <a:ea typeface="+mn-ea"/>
                <a:cs typeface="+mn-cs"/>
              </a:rPr>
              <a:t> l </a:t>
            </a:r>
            <a:r>
              <a:rPr lang="fi-FI" sz="1200" kern="1200" dirty="0" err="1" smtClean="0">
                <a:solidFill>
                  <a:schemeClr val="tx1"/>
                </a:solidFill>
                <a:latin typeface="+mn-lt"/>
                <a:ea typeface="+mn-ea"/>
                <a:cs typeface="+mn-cs"/>
              </a:rPr>
              <a:t>abstract</a:t>
            </a:r>
            <a:r>
              <a:rPr lang="fi-FI" sz="1200" kern="1200" dirty="0" smtClean="0">
                <a:solidFill>
                  <a:schemeClr val="tx1"/>
                </a:solidFill>
                <a:latin typeface="+mn-lt"/>
                <a:ea typeface="+mn-ea"/>
                <a:cs typeface="+mn-cs"/>
              </a:rPr>
              <a:t> de </a:t>
            </a:r>
            <a:r>
              <a:rPr lang="fi-FI" sz="1200" kern="1200" dirty="0" err="1" smtClean="0">
                <a:solidFill>
                  <a:schemeClr val="tx1"/>
                </a:solidFill>
                <a:latin typeface="+mn-lt"/>
                <a:ea typeface="+mn-ea"/>
                <a:cs typeface="+mn-cs"/>
              </a:rPr>
              <a:t>drug</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bank</a:t>
            </a:r>
            <a:r>
              <a:rPr lang="fi-FI" sz="1200" kern="1200" dirty="0" smtClean="0">
                <a:solidFill>
                  <a:schemeClr val="tx1"/>
                </a:solidFill>
                <a:latin typeface="+mn-lt"/>
                <a:ea typeface="+mn-ea"/>
                <a:cs typeface="+mn-cs"/>
              </a:rPr>
              <a:t> in the </a:t>
            </a:r>
            <a:r>
              <a:rPr lang="fi-FI" sz="1200" kern="1200" dirty="0" err="1" smtClean="0">
                <a:solidFill>
                  <a:schemeClr val="tx1"/>
                </a:solidFill>
                <a:latin typeface="+mn-lt"/>
                <a:ea typeface="+mn-ea"/>
                <a:cs typeface="+mn-cs"/>
              </a:rPr>
              <a:t>last</a:t>
            </a:r>
            <a:r>
              <a:rPr lang="fi-FI" sz="1200" kern="1200" dirty="0" smtClean="0">
                <a:solidFill>
                  <a:schemeClr val="tx1"/>
                </a:solidFill>
                <a:latin typeface="+mn-lt"/>
                <a:ea typeface="+mn-ea"/>
                <a:cs typeface="+mn-cs"/>
              </a:rPr>
              <a:t> NAR </a:t>
            </a:r>
            <a:r>
              <a:rPr lang="fi-FI" sz="1200" kern="1200" dirty="0" err="1" smtClean="0">
                <a:solidFill>
                  <a:schemeClr val="tx1"/>
                </a:solidFill>
                <a:latin typeface="+mn-lt"/>
                <a:ea typeface="+mn-ea"/>
                <a:cs typeface="+mn-cs"/>
              </a:rPr>
              <a:t>database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issue</a:t>
            </a:r>
            <a:r>
              <a:rPr lang="fi-FI" sz="1200" kern="1200" dirty="0" smtClean="0">
                <a:solidFill>
                  <a:schemeClr val="tx1"/>
                </a:solidFill>
                <a:latin typeface="+mn-lt"/>
                <a:ea typeface="+mn-ea"/>
                <a:cs typeface="+mn-cs"/>
              </a:rPr>
              <a:t> de Jan 2014</a:t>
            </a:r>
          </a:p>
          <a:p>
            <a:endParaRPr lang="fi-FI" sz="12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a:p>
            <a:r>
              <a:rPr lang="fi-FI" sz="1200" kern="1200" dirty="0" err="1" smtClean="0">
                <a:solidFill>
                  <a:schemeClr val="tx1"/>
                </a:solidFill>
                <a:latin typeface="+mn-lt"/>
                <a:ea typeface="+mn-ea"/>
                <a:cs typeface="+mn-cs"/>
              </a:rPr>
              <a:t>dans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context</a:t>
            </a:r>
            <a:r>
              <a:rPr lang="fi-FI" sz="1200" kern="1200" dirty="0" smtClean="0">
                <a:solidFill>
                  <a:schemeClr val="tx1"/>
                </a:solidFill>
                <a:latin typeface="+mn-lt"/>
                <a:ea typeface="+mn-ea"/>
                <a:cs typeface="+mn-cs"/>
              </a:rPr>
              <a:t> ADME et </a:t>
            </a:r>
            <a:r>
              <a:rPr lang="fi-FI" sz="1200" kern="1200" dirty="0" err="1" smtClean="0">
                <a:solidFill>
                  <a:schemeClr val="tx1"/>
                </a:solidFill>
                <a:latin typeface="+mn-lt"/>
                <a:ea typeface="+mn-ea"/>
                <a:cs typeface="+mn-cs"/>
              </a:rPr>
              <a:t>related</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sur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mon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site</a:t>
            </a:r>
            <a:r>
              <a:rPr lang="fi-FI" sz="1200" kern="1200" dirty="0" smtClean="0">
                <a:solidFill>
                  <a:schemeClr val="tx1"/>
                </a:solidFill>
                <a:latin typeface="+mn-lt"/>
                <a:ea typeface="+mn-ea"/>
                <a:cs typeface="+mn-cs"/>
              </a:rPr>
              <a:t> vls3d, j ai </a:t>
            </a:r>
            <a:r>
              <a:rPr lang="fi-FI" sz="1200" kern="1200" dirty="0" err="1" smtClean="0">
                <a:solidFill>
                  <a:schemeClr val="tx1"/>
                </a:solidFill>
                <a:latin typeface="+mn-lt"/>
                <a:ea typeface="+mn-ea"/>
                <a:cs typeface="+mn-cs"/>
              </a:rPr>
              <a:t>ajoute</a:t>
            </a:r>
            <a:r>
              <a:rPr lang="fi-FI" sz="1200" kern="1200" dirty="0" smtClean="0">
                <a:solidFill>
                  <a:schemeClr val="tx1"/>
                </a:solidFill>
                <a:latin typeface="+mn-lt"/>
                <a:ea typeface="+mn-ea"/>
                <a:cs typeface="+mn-cs"/>
              </a:rPr>
              <a:t> 2 </a:t>
            </a:r>
            <a:r>
              <a:rPr lang="fi-FI" sz="1200" kern="1200" dirty="0" err="1" smtClean="0">
                <a:solidFill>
                  <a:schemeClr val="tx1"/>
                </a:solidFill>
                <a:latin typeface="+mn-lt"/>
                <a:ea typeface="+mn-ea"/>
                <a:cs typeface="+mn-cs"/>
              </a:rPr>
              <a:t>trucs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dans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off</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target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je</a:t>
            </a:r>
            <a:r>
              <a:rPr lang="fi-FI" sz="1200" kern="1200" dirty="0" smtClean="0">
                <a:solidFill>
                  <a:schemeClr val="tx1"/>
                </a:solidFill>
                <a:latin typeface="+mn-lt"/>
                <a:ea typeface="+mn-ea"/>
                <a:cs typeface="+mn-cs"/>
              </a:rPr>
              <a:t> ne </a:t>
            </a:r>
            <a:r>
              <a:rPr lang="fi-FI" sz="1200" kern="1200" dirty="0" err="1" smtClean="0">
                <a:solidFill>
                  <a:schemeClr val="tx1"/>
                </a:solidFill>
                <a:latin typeface="+mn-lt"/>
                <a:ea typeface="+mn-ea"/>
                <a:cs typeface="+mn-cs"/>
              </a:rPr>
              <a:t>sais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pas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si</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useful</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pour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ton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talk</a:t>
            </a:r>
            <a:r>
              <a:rPr lang="fi-FI" sz="1200" kern="1200" dirty="0" smtClean="0">
                <a:solidFill>
                  <a:schemeClr val="tx1"/>
                </a:solidFill>
                <a:latin typeface="+mn-lt"/>
                <a:ea typeface="+mn-ea"/>
                <a:cs typeface="+mn-cs"/>
              </a:rPr>
              <a:t>:</a:t>
            </a:r>
          </a:p>
          <a:p>
            <a:r>
              <a:rPr lang="fi-FI" sz="1200" kern="1200" dirty="0" smtClean="0">
                <a:solidFill>
                  <a:schemeClr val="tx1"/>
                </a:solidFill>
                <a:latin typeface="+mn-lt"/>
                <a:ea typeface="+mn-ea"/>
                <a:cs typeface="+mn-cs"/>
              </a:rPr>
              <a:t>CTD </a:t>
            </a:r>
            <a:r>
              <a:rPr lang="fi-FI" sz="1200" kern="1200" dirty="0" err="1" smtClean="0">
                <a:solidFill>
                  <a:schemeClr val="tx1"/>
                </a:solidFill>
                <a:latin typeface="+mn-lt"/>
                <a:ea typeface="+mn-ea"/>
                <a:cs typeface="+mn-cs"/>
              </a:rPr>
              <a:t>illuminates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how</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environmental</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chemicals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affect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human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health</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Manual</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curation</a:t>
            </a:r>
            <a:r>
              <a:rPr lang="fi-FI" sz="1200" kern="1200" dirty="0" smtClean="0">
                <a:solidFill>
                  <a:schemeClr val="tx1"/>
                </a:solidFill>
                <a:latin typeface="+mn-lt"/>
                <a:ea typeface="+mn-ea"/>
                <a:cs typeface="+mn-cs"/>
              </a:rPr>
              <a:t> of 88,000 </a:t>
            </a:r>
            <a:r>
              <a:rPr lang="fi-FI" sz="1200" kern="1200" dirty="0" err="1" smtClean="0">
                <a:solidFill>
                  <a:schemeClr val="tx1"/>
                </a:solidFill>
                <a:latin typeface="+mn-lt"/>
                <a:ea typeface="+mn-ea"/>
                <a:cs typeface="+mn-cs"/>
              </a:rPr>
              <a:t>scientific</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articles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text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mined</a:t>
            </a:r>
            <a:r>
              <a:rPr lang="fi-FI" sz="1200" kern="1200" dirty="0" smtClean="0">
                <a:solidFill>
                  <a:schemeClr val="tx1"/>
                </a:solidFill>
                <a:latin typeface="+mn-lt"/>
                <a:ea typeface="+mn-ea"/>
                <a:cs typeface="+mn-cs"/>
              </a:rPr>
              <a:t> for </a:t>
            </a:r>
            <a:r>
              <a:rPr lang="fi-FI" sz="1200" kern="1200" dirty="0" err="1" smtClean="0">
                <a:solidFill>
                  <a:schemeClr val="tx1"/>
                </a:solidFill>
                <a:latin typeface="+mn-lt"/>
                <a:ea typeface="+mn-ea"/>
                <a:cs typeface="+mn-cs"/>
              </a:rPr>
              <a:t>drug-disease</a:t>
            </a:r>
            <a:r>
              <a:rPr lang="fi-FI" sz="1200" kern="1200" dirty="0" smtClean="0">
                <a:solidFill>
                  <a:schemeClr val="tx1"/>
                </a:solidFill>
                <a:latin typeface="+mn-lt"/>
                <a:ea typeface="+mn-ea"/>
                <a:cs typeface="+mn-cs"/>
              </a:rPr>
              <a:t> and </a:t>
            </a:r>
            <a:r>
              <a:rPr lang="fi-FI" sz="1200" kern="1200" dirty="0" err="1" smtClean="0">
                <a:solidFill>
                  <a:schemeClr val="tx1"/>
                </a:solidFill>
                <a:latin typeface="+mn-lt"/>
                <a:ea typeface="+mn-ea"/>
                <a:cs typeface="+mn-cs"/>
              </a:rPr>
              <a:t>drug-phenotype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interactions</a:t>
            </a:r>
            <a:endParaRPr lang="fi-FI" sz="1200" kern="1200" dirty="0" smtClean="0">
              <a:solidFill>
                <a:schemeClr val="tx1"/>
              </a:solidFill>
              <a:latin typeface="+mn-lt"/>
              <a:ea typeface="+mn-ea"/>
              <a:cs typeface="+mn-cs"/>
            </a:endParaRPr>
          </a:p>
          <a:p>
            <a:r>
              <a:rPr lang="fi-FI" sz="1200" kern="1200" dirty="0" smtClean="0">
                <a:solidFill>
                  <a:schemeClr val="tx1"/>
                </a:solidFill>
                <a:latin typeface="+mn-lt"/>
                <a:ea typeface="+mn-ea"/>
                <a:cs typeface="+mn-cs"/>
              </a:rPr>
              <a:t>et</a:t>
            </a:r>
          </a:p>
          <a:p>
            <a:r>
              <a:rPr lang="fi-FI" sz="1200" kern="1200" dirty="0" smtClean="0">
                <a:solidFill>
                  <a:schemeClr val="tx1"/>
                </a:solidFill>
                <a:latin typeface="+mn-lt"/>
                <a:ea typeface="+mn-ea"/>
                <a:cs typeface="+mn-cs"/>
              </a:rPr>
              <a:t>The International Union of Basic and </a:t>
            </a:r>
            <a:r>
              <a:rPr lang="fi-FI" sz="1200" kern="1200" dirty="0" err="1" smtClean="0">
                <a:solidFill>
                  <a:schemeClr val="tx1"/>
                </a:solidFill>
                <a:latin typeface="+mn-lt"/>
                <a:ea typeface="+mn-ea"/>
                <a:cs typeface="+mn-cs"/>
              </a:rPr>
              <a:t>Clinical</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Pharmacology/British</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Pharmacological</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Society</a:t>
            </a:r>
            <a:r>
              <a:rPr lang="fi-FI" sz="1200" kern="1200" dirty="0" smtClean="0">
                <a:solidFill>
                  <a:schemeClr val="tx1"/>
                </a:solidFill>
                <a:latin typeface="+mn-lt"/>
                <a:ea typeface="+mn-ea"/>
                <a:cs typeface="+mn-cs"/>
              </a:rPr>
              <a:t> (IUPHAR/BPS) Guide to PHARMACOLOGY is an </a:t>
            </a:r>
            <a:r>
              <a:rPr lang="fi-FI" sz="1200" kern="1200" dirty="0" err="1" smtClean="0">
                <a:solidFill>
                  <a:schemeClr val="tx1"/>
                </a:solidFill>
                <a:latin typeface="+mn-lt"/>
                <a:ea typeface="+mn-ea"/>
                <a:cs typeface="+mn-cs"/>
              </a:rPr>
              <a:t>expert-driven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knowledgebase</a:t>
            </a:r>
            <a:r>
              <a:rPr lang="fi-FI" sz="1200" kern="1200" dirty="0" smtClean="0">
                <a:solidFill>
                  <a:schemeClr val="tx1"/>
                </a:solidFill>
                <a:latin typeface="+mn-lt"/>
                <a:ea typeface="+mn-ea"/>
                <a:cs typeface="+mn-cs"/>
              </a:rPr>
              <a:t> of </a:t>
            </a:r>
            <a:r>
              <a:rPr lang="fi-FI" sz="1200" kern="1200" dirty="0" err="1" smtClean="0">
                <a:solidFill>
                  <a:schemeClr val="tx1"/>
                </a:solidFill>
                <a:latin typeface="+mn-lt"/>
                <a:ea typeface="+mn-ea"/>
                <a:cs typeface="+mn-cs"/>
              </a:rPr>
              <a:t>drug</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targets</a:t>
            </a:r>
            <a:r>
              <a:rPr lang="fi-FI" sz="1200" kern="1200" dirty="0" smtClean="0">
                <a:solidFill>
                  <a:schemeClr val="tx1"/>
                </a:solidFill>
                <a:latin typeface="+mn-lt"/>
                <a:ea typeface="+mn-ea"/>
                <a:cs typeface="+mn-cs"/>
              </a:rPr>
              <a:t> and </a:t>
            </a:r>
            <a:r>
              <a:rPr lang="fi-FI" sz="1200" kern="1200" dirty="0" err="1" smtClean="0">
                <a:solidFill>
                  <a:schemeClr val="tx1"/>
                </a:solidFill>
                <a:latin typeface="+mn-lt"/>
                <a:ea typeface="+mn-ea"/>
                <a:cs typeface="+mn-cs"/>
              </a:rPr>
              <a:t>their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ligands</a:t>
            </a:r>
            <a:endParaRPr lang="fi-FI" sz="12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a:p>
            <a:r>
              <a:rPr lang="fi-FI" sz="1200" kern="1200" dirty="0" err="1" smtClean="0">
                <a:solidFill>
                  <a:schemeClr val="tx1"/>
                </a:solidFill>
                <a:latin typeface="+mn-lt"/>
                <a:ea typeface="+mn-ea"/>
                <a:cs typeface="+mn-cs"/>
              </a:rPr>
              <a:t>dans</a:t>
            </a:r>
            <a:r>
              <a:rPr lang="fi-FI" sz="1200" kern="1200" dirty="0" smtClean="0">
                <a:solidFill>
                  <a:schemeClr val="tx1"/>
                </a:solidFill>
                <a:latin typeface="+mn-lt"/>
                <a:ea typeface="+mn-ea"/>
                <a:cs typeface="+mn-cs"/>
              </a:rPr>
              <a:t> ADMET </a:t>
            </a:r>
            <a:r>
              <a:rPr lang="fi-FI" sz="1200" kern="1200" dirty="0" err="1" smtClean="0">
                <a:solidFill>
                  <a:schemeClr val="tx1"/>
                </a:solidFill>
                <a:latin typeface="+mn-lt"/>
                <a:ea typeface="+mn-ea"/>
                <a:cs typeface="+mn-cs"/>
              </a:rPr>
              <a:t>datasets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maybe</a:t>
            </a:r>
            <a:r>
              <a:rPr lang="fi-FI" sz="1200" kern="1200" dirty="0" smtClean="0">
                <a:solidFill>
                  <a:schemeClr val="tx1"/>
                </a:solidFill>
                <a:latin typeface="+mn-lt"/>
                <a:ea typeface="+mn-ea"/>
                <a:cs typeface="+mn-cs"/>
              </a:rPr>
              <a:t> of </a:t>
            </a:r>
            <a:r>
              <a:rPr lang="fi-FI" sz="1200" kern="1200" dirty="0" err="1" smtClean="0">
                <a:solidFill>
                  <a:schemeClr val="tx1"/>
                </a:solidFill>
                <a:latin typeface="+mn-lt"/>
                <a:ea typeface="+mn-ea"/>
                <a:cs typeface="+mn-cs"/>
              </a:rPr>
              <a:t>interest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if</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you</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need</a:t>
            </a:r>
            <a:r>
              <a:rPr lang="fi-FI" sz="1200" kern="1200" dirty="0" smtClean="0">
                <a:solidFill>
                  <a:schemeClr val="tx1"/>
                </a:solidFill>
                <a:latin typeface="+mn-lt"/>
                <a:ea typeface="+mn-ea"/>
                <a:cs typeface="+mn-cs"/>
              </a:rPr>
              <a:t> to </a:t>
            </a:r>
            <a:r>
              <a:rPr lang="fi-FI" sz="1200" kern="1200" dirty="0" err="1" smtClean="0">
                <a:solidFill>
                  <a:schemeClr val="tx1"/>
                </a:solidFill>
                <a:latin typeface="+mn-lt"/>
                <a:ea typeface="+mn-ea"/>
                <a:cs typeface="+mn-cs"/>
              </a:rPr>
              <a:t>mention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some</a:t>
            </a:r>
            <a:r>
              <a:rPr lang="fi-FI" sz="1200" kern="1200" dirty="0" smtClean="0">
                <a:solidFill>
                  <a:schemeClr val="tx1"/>
                </a:solidFill>
                <a:latin typeface="+mn-lt"/>
                <a:ea typeface="+mn-ea"/>
                <a:cs typeface="+mn-cs"/>
              </a:rPr>
              <a:t> new </a:t>
            </a:r>
            <a:r>
              <a:rPr lang="fi-FI" sz="1200" kern="1200" dirty="0" err="1" smtClean="0">
                <a:solidFill>
                  <a:schemeClr val="tx1"/>
                </a:solidFill>
                <a:latin typeface="+mn-lt"/>
                <a:ea typeface="+mn-ea"/>
                <a:cs typeface="+mn-cs"/>
              </a:rPr>
              <a:t>databases</a:t>
            </a:r>
            <a:r>
              <a:rPr lang="fi-FI" sz="1200" kern="1200" dirty="0" smtClean="0">
                <a:solidFill>
                  <a:schemeClr val="tx1"/>
                </a:solidFill>
                <a:latin typeface="+mn-lt"/>
                <a:ea typeface="+mn-ea"/>
                <a:cs typeface="+mn-cs"/>
              </a:rPr>
              <a:t> in the </a:t>
            </a:r>
            <a:r>
              <a:rPr lang="fi-FI" sz="1200" kern="1200" dirty="0" err="1" smtClean="0">
                <a:solidFill>
                  <a:schemeClr val="tx1"/>
                </a:solidFill>
                <a:latin typeface="+mn-lt"/>
                <a:ea typeface="+mn-ea"/>
                <a:cs typeface="+mn-cs"/>
              </a:rPr>
              <a:t>conclusion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that</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could</a:t>
            </a:r>
            <a:r>
              <a:rPr lang="fi-FI" sz="1200" kern="1200" dirty="0" smtClean="0">
                <a:solidFill>
                  <a:schemeClr val="tx1"/>
                </a:solidFill>
                <a:latin typeface="+mn-lt"/>
                <a:ea typeface="+mn-ea"/>
                <a:cs typeface="+mn-cs"/>
              </a:rPr>
              <a:t> help to </a:t>
            </a:r>
            <a:r>
              <a:rPr lang="fi-FI" sz="1200" kern="1200" dirty="0" err="1" smtClean="0">
                <a:solidFill>
                  <a:schemeClr val="tx1"/>
                </a:solidFill>
                <a:latin typeface="+mn-lt"/>
                <a:ea typeface="+mn-ea"/>
                <a:cs typeface="+mn-cs"/>
              </a:rPr>
              <a:t>understand</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better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things</a:t>
            </a:r>
            <a:r>
              <a:rPr lang="fi-FI" sz="1200" kern="1200" dirty="0" smtClean="0">
                <a:solidFill>
                  <a:schemeClr val="tx1"/>
                </a:solidFill>
                <a:latin typeface="+mn-lt"/>
                <a:ea typeface="+mn-ea"/>
                <a:cs typeface="+mn-cs"/>
              </a:rPr>
              <a:t>..</a:t>
            </a:r>
          </a:p>
          <a:p>
            <a:r>
              <a:rPr lang="fi-FI" sz="1200" kern="1200" dirty="0" smtClean="0">
                <a:solidFill>
                  <a:schemeClr val="tx1"/>
                </a:solidFill>
                <a:latin typeface="+mn-lt"/>
                <a:ea typeface="+mn-ea"/>
                <a:cs typeface="+mn-cs"/>
              </a:rPr>
              <a:t>Plasma </a:t>
            </a:r>
            <a:r>
              <a:rPr lang="fi-FI" sz="1200" kern="1200" dirty="0" err="1" smtClean="0">
                <a:solidFill>
                  <a:schemeClr val="tx1"/>
                </a:solidFill>
                <a:latin typeface="+mn-lt"/>
                <a:ea typeface="+mn-ea"/>
                <a:cs typeface="+mn-cs"/>
              </a:rPr>
              <a:t>Proteome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Database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This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database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contains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information</a:t>
            </a:r>
            <a:r>
              <a:rPr lang="fi-FI" sz="1200" kern="1200" dirty="0" smtClean="0">
                <a:solidFill>
                  <a:schemeClr val="tx1"/>
                </a:solidFill>
                <a:latin typeface="+mn-lt"/>
                <a:ea typeface="+mn-ea"/>
                <a:cs typeface="+mn-cs"/>
              </a:rPr>
              <a:t> on 10 546 </a:t>
            </a:r>
            <a:r>
              <a:rPr lang="fi-FI" sz="1200" kern="1200" dirty="0" err="1" smtClean="0">
                <a:solidFill>
                  <a:schemeClr val="tx1"/>
                </a:solidFill>
                <a:latin typeface="+mn-lt"/>
                <a:ea typeface="+mn-ea"/>
                <a:cs typeface="+mn-cs"/>
              </a:rPr>
              <a:t>proteins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detected</a:t>
            </a:r>
            <a:r>
              <a:rPr lang="fi-FI" sz="1200" kern="1200" dirty="0" smtClean="0">
                <a:solidFill>
                  <a:schemeClr val="tx1"/>
                </a:solidFill>
                <a:latin typeface="+mn-lt"/>
                <a:ea typeface="+mn-ea"/>
                <a:cs typeface="+mn-cs"/>
              </a:rPr>
              <a:t> in </a:t>
            </a:r>
            <a:r>
              <a:rPr lang="fi-FI" sz="1200" kern="1200" dirty="0" err="1" smtClean="0">
                <a:solidFill>
                  <a:schemeClr val="tx1"/>
                </a:solidFill>
                <a:latin typeface="+mn-lt"/>
                <a:ea typeface="+mn-ea"/>
                <a:cs typeface="+mn-cs"/>
              </a:rPr>
              <a:t>serum/plasma</a:t>
            </a:r>
            <a:r>
              <a:rPr lang="fi-FI" sz="1200" kern="1200" dirty="0" smtClean="0">
                <a:solidFill>
                  <a:schemeClr val="tx1"/>
                </a:solidFill>
                <a:latin typeface="+mn-lt"/>
                <a:ea typeface="+mn-ea"/>
                <a:cs typeface="+mn-cs"/>
              </a:rPr>
              <a:t> of </a:t>
            </a:r>
            <a:r>
              <a:rPr lang="fi-FI" sz="1200" kern="1200" dirty="0" err="1" smtClean="0">
                <a:solidFill>
                  <a:schemeClr val="tx1"/>
                </a:solidFill>
                <a:latin typeface="+mn-lt"/>
                <a:ea typeface="+mn-ea"/>
                <a:cs typeface="+mn-cs"/>
              </a:rPr>
              <a:t>which</a:t>
            </a:r>
            <a:r>
              <a:rPr lang="fi-FI" sz="1200" kern="1200" dirty="0" smtClean="0">
                <a:solidFill>
                  <a:schemeClr val="tx1"/>
                </a:solidFill>
                <a:latin typeface="+mn-lt"/>
                <a:ea typeface="+mn-ea"/>
                <a:cs typeface="+mn-cs"/>
              </a:rPr>
              <a:t> 3784 </a:t>
            </a:r>
            <a:r>
              <a:rPr lang="fi-FI" sz="1200" kern="1200" dirty="0" err="1" smtClean="0">
                <a:solidFill>
                  <a:schemeClr val="tx1"/>
                </a:solidFill>
                <a:latin typeface="+mn-lt"/>
                <a:ea typeface="+mn-ea"/>
                <a:cs typeface="+mn-cs"/>
              </a:rPr>
              <a:t>have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been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reported</a:t>
            </a:r>
            <a:r>
              <a:rPr lang="fi-FI" sz="1200" kern="1200" dirty="0" smtClean="0">
                <a:solidFill>
                  <a:schemeClr val="tx1"/>
                </a:solidFill>
                <a:latin typeface="+mn-lt"/>
                <a:ea typeface="+mn-ea"/>
                <a:cs typeface="+mn-cs"/>
              </a:rPr>
              <a:t> in </a:t>
            </a:r>
            <a:r>
              <a:rPr lang="fi-FI" sz="1200" kern="1200" dirty="0" err="1" smtClean="0">
                <a:solidFill>
                  <a:schemeClr val="tx1"/>
                </a:solidFill>
                <a:latin typeface="+mn-lt"/>
                <a:ea typeface="+mn-ea"/>
                <a:cs typeface="+mn-cs"/>
              </a:rPr>
              <a:t>two</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or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more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studies</a:t>
            </a:r>
            <a:endParaRPr lang="fi-FI" sz="12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546CC03-81CF-074B-8A89-A80E2248C8C3}" type="slidenum">
              <a:rPr lang="en-US" smtClean="0"/>
              <a:pPr/>
              <a:t>29</a:t>
            </a:fld>
            <a:endParaRPr lang="en-US"/>
          </a:p>
        </p:txBody>
      </p:sp>
    </p:spTree>
    <p:extLst>
      <p:ext uri="{BB962C8B-B14F-4D97-AF65-F5344CB8AC3E}">
        <p14:creationId xmlns:p14="http://schemas.microsoft.com/office/powerpoint/2010/main" val="523441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First</a:t>
            </a:r>
            <a:r>
              <a:rPr lang="en-US" sz="1200" kern="1200" baseline="0" dirty="0" smtClean="0">
                <a:solidFill>
                  <a:schemeClr val="tx1"/>
                </a:solidFill>
                <a:latin typeface="+mn-lt"/>
                <a:ea typeface="+mn-ea"/>
                <a:cs typeface="+mn-cs"/>
              </a:rPr>
              <a:t> of all </a:t>
            </a:r>
            <a:r>
              <a:rPr lang="en-US" sz="1200" kern="1200" dirty="0" smtClean="0">
                <a:solidFill>
                  <a:schemeClr val="tx1"/>
                </a:solidFill>
                <a:latin typeface="+mn-lt"/>
                <a:ea typeface="+mn-ea"/>
                <a:cs typeface="+mn-cs"/>
              </a:rPr>
              <a:t> what is the relation between the </a:t>
            </a:r>
            <a:r>
              <a:rPr lang="en-US" sz="1200" kern="1200" dirty="0" err="1" smtClean="0">
                <a:solidFill>
                  <a:schemeClr val="tx1"/>
                </a:solidFill>
                <a:latin typeface="+mn-lt"/>
                <a:ea typeface="+mn-ea"/>
                <a:cs typeface="+mn-cs"/>
              </a:rPr>
              <a:t>angiogenegis</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and the cancer  ? </a:t>
            </a:r>
            <a:r>
              <a:rPr lang="en-US" sz="1200" kern="1200" baseline="0" dirty="0" err="1" smtClean="0">
                <a:solidFill>
                  <a:schemeClr val="tx1"/>
                </a:solidFill>
                <a:latin typeface="+mn-lt"/>
                <a:ea typeface="+mn-ea"/>
                <a:cs typeface="+mn-cs"/>
              </a:rPr>
              <a:t>Tha</a:t>
            </a:r>
            <a:r>
              <a:rPr lang="en-US" sz="1200" kern="1200" baseline="0" dirty="0" smtClean="0">
                <a:solidFill>
                  <a:schemeClr val="tx1"/>
                </a:solidFill>
                <a:latin typeface="+mn-lt"/>
                <a:ea typeface="+mn-ea"/>
                <a:cs typeface="+mn-cs"/>
              </a:rPr>
              <a:t> angiogenesis </a:t>
            </a:r>
            <a:r>
              <a:rPr lang="en-US" sz="1200" kern="1200" dirty="0" smtClean="0">
                <a:solidFill>
                  <a:schemeClr val="tx1"/>
                </a:solidFill>
                <a:latin typeface="+mn-lt"/>
                <a:ea typeface="+mn-ea"/>
                <a:cs typeface="+mn-cs"/>
              </a:rPr>
              <a:t>is</a:t>
            </a:r>
            <a:r>
              <a:rPr lang="en-US" sz="1200" kern="1200" baseline="0" dirty="0" smtClean="0">
                <a:solidFill>
                  <a:schemeClr val="tx1"/>
                </a:solidFill>
                <a:latin typeface="+mn-lt"/>
                <a:ea typeface="+mn-ea"/>
                <a:cs typeface="+mn-cs"/>
              </a:rPr>
              <a:t> the process of creation of </a:t>
            </a:r>
            <a:r>
              <a:rPr lang="en-US" sz="1200" kern="1200" baseline="0" dirty="0" err="1" smtClean="0">
                <a:solidFill>
                  <a:schemeClr val="tx1"/>
                </a:solidFill>
                <a:latin typeface="+mn-lt"/>
                <a:ea typeface="+mn-ea"/>
                <a:cs typeface="+mn-cs"/>
              </a:rPr>
              <a:t>neovasculrar</a:t>
            </a:r>
            <a:r>
              <a:rPr lang="en-US" sz="1200" kern="1200" baseline="0" dirty="0" smtClean="0">
                <a:solidFill>
                  <a:schemeClr val="tx1"/>
                </a:solidFill>
                <a:latin typeface="+mn-lt"/>
                <a:ea typeface="+mn-ea"/>
                <a:cs typeface="+mn-cs"/>
              </a:rPr>
              <a:t> network</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1971, it has been proposed a hypothesis that solid tumors, which were known to have a high number of new blood vessels, require angiogenesis to continue to grow</a:t>
            </a:r>
          </a:p>
          <a:p>
            <a:r>
              <a:rPr lang="en-US" sz="1200" kern="1200" dirty="0" smtClean="0">
                <a:solidFill>
                  <a:schemeClr val="tx1"/>
                </a:solidFill>
                <a:latin typeface="+mn-lt"/>
                <a:ea typeface="+mn-ea"/>
                <a:cs typeface="+mn-cs"/>
              </a:rPr>
              <a:t>Thus the tumor-associated angiogenesis could be a therapeutic target for the inhibition of tumor growth and progression. Actually inhibiting angiogenesis is an </a:t>
            </a:r>
            <a:r>
              <a:rPr lang="en-US" sz="1200" kern="1200" dirty="0" err="1" smtClean="0">
                <a:solidFill>
                  <a:schemeClr val="tx1"/>
                </a:solidFill>
                <a:latin typeface="+mn-lt"/>
                <a:ea typeface="+mn-ea"/>
                <a:cs typeface="+mn-cs"/>
              </a:rPr>
              <a:t>establed</a:t>
            </a:r>
            <a:r>
              <a:rPr lang="en-US" sz="1200" kern="1200" dirty="0" smtClean="0">
                <a:solidFill>
                  <a:schemeClr val="tx1"/>
                </a:solidFill>
                <a:latin typeface="+mn-lt"/>
                <a:ea typeface="+mn-ea"/>
                <a:cs typeface="+mn-cs"/>
              </a:rPr>
              <a:t> a[</a:t>
            </a:r>
            <a:r>
              <a:rPr lang="en-US" sz="1200" kern="1200" dirty="0" err="1" smtClean="0">
                <a:solidFill>
                  <a:schemeClr val="tx1"/>
                </a:solidFill>
                <a:latin typeface="+mn-lt"/>
                <a:ea typeface="+mn-ea"/>
                <a:cs typeface="+mn-cs"/>
              </a:rPr>
              <a:t>proach</a:t>
            </a:r>
            <a:r>
              <a:rPr lang="en-US" sz="1200" kern="1200" dirty="0" smtClean="0">
                <a:solidFill>
                  <a:schemeClr val="tx1"/>
                </a:solidFill>
                <a:latin typeface="+mn-lt"/>
                <a:ea typeface="+mn-ea"/>
                <a:cs typeface="+mn-cs"/>
              </a:rPr>
              <a:t> for an anti-cancer strategy.</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Consequently, many therapies now aim to inhibit angiogenesis by targeting the VEGF-A / VEGFR pathway which</a:t>
            </a:r>
            <a:r>
              <a:rPr lang="en-US" sz="1200" kern="1200" baseline="0" dirty="0" smtClean="0">
                <a:solidFill>
                  <a:schemeClr val="tx1"/>
                </a:solidFill>
                <a:latin typeface="+mn-lt"/>
                <a:ea typeface="+mn-ea"/>
                <a:cs typeface="+mn-cs"/>
              </a:rPr>
              <a:t> is involved in Endothelial </a:t>
            </a:r>
            <a:r>
              <a:rPr lang="en-US" sz="1200" kern="1200" baseline="0" dirty="0" err="1" smtClean="0">
                <a:solidFill>
                  <a:schemeClr val="tx1"/>
                </a:solidFill>
                <a:latin typeface="+mn-lt"/>
                <a:ea typeface="+mn-ea"/>
                <a:cs typeface="+mn-cs"/>
              </a:rPr>
              <a:t>celles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migariin</a:t>
            </a:r>
            <a:r>
              <a:rPr lang="en-US" sz="1200" kern="1200" baseline="0" dirty="0" smtClean="0">
                <a:solidFill>
                  <a:schemeClr val="tx1"/>
                </a:solidFill>
                <a:latin typeface="+mn-lt"/>
                <a:ea typeface="+mn-ea"/>
                <a:cs typeface="+mn-cs"/>
              </a:rPr>
              <a:t> and angiogenesis signaling.</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Binding of VEGF  </a:t>
            </a:r>
            <a:r>
              <a:rPr lang="en-US" sz="1200" kern="1200" baseline="0" dirty="0" err="1" smtClean="0">
                <a:solidFill>
                  <a:schemeClr val="tx1"/>
                </a:solidFill>
                <a:latin typeface="+mn-lt"/>
                <a:ea typeface="+mn-ea"/>
                <a:cs typeface="+mn-cs"/>
              </a:rPr>
              <a:t>kled</a:t>
            </a:r>
            <a:r>
              <a:rPr lang="en-US" sz="1200" kern="1200" baseline="0" dirty="0" smtClean="0">
                <a:solidFill>
                  <a:schemeClr val="tx1"/>
                </a:solidFill>
                <a:latin typeface="+mn-lt"/>
                <a:ea typeface="+mn-ea"/>
                <a:cs typeface="+mn-cs"/>
              </a:rPr>
              <a:t> to </a:t>
            </a:r>
            <a:r>
              <a:rPr lang="en-US" sz="1200" kern="1200" baseline="0" dirty="0" err="1" smtClean="0">
                <a:solidFill>
                  <a:schemeClr val="tx1"/>
                </a:solidFill>
                <a:latin typeface="+mn-lt"/>
                <a:ea typeface="+mn-ea"/>
                <a:cs typeface="+mn-cs"/>
              </a:rPr>
              <a:t>dimeraization</a:t>
            </a:r>
            <a:r>
              <a:rPr lang="en-US" sz="1200" kern="1200" baseline="0" dirty="0" smtClean="0">
                <a:solidFill>
                  <a:schemeClr val="tx1"/>
                </a:solidFill>
                <a:latin typeface="+mn-lt"/>
                <a:ea typeface="+mn-ea"/>
                <a:cs typeface="+mn-cs"/>
              </a:rPr>
              <a:t> of R t=</a:t>
            </a:r>
            <a:r>
              <a:rPr lang="en-US" sz="1200" kern="1200" baseline="0" dirty="0" err="1" smtClean="0">
                <a:solidFill>
                  <a:schemeClr val="tx1"/>
                </a:solidFill>
                <a:latin typeface="+mn-lt"/>
                <a:ea typeface="+mn-ea"/>
                <a:cs typeface="+mn-cs"/>
              </a:rPr>
              <a:t>whixch</a:t>
            </a:r>
            <a:r>
              <a:rPr lang="en-US" sz="1200" kern="1200" baseline="0" dirty="0" smtClean="0">
                <a:solidFill>
                  <a:schemeClr val="tx1"/>
                </a:solidFill>
                <a:latin typeface="+mn-lt"/>
                <a:ea typeface="+mn-ea"/>
                <a:cs typeface="+mn-cs"/>
              </a:rPr>
              <a:t> leads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=to </a:t>
            </a:r>
            <a:r>
              <a:rPr lang="en-US" sz="1200" kern="1200" baseline="0" dirty="0" err="1" smtClean="0">
                <a:solidFill>
                  <a:schemeClr val="tx1"/>
                </a:solidFill>
                <a:latin typeface="+mn-lt"/>
                <a:ea typeface="+mn-ea"/>
                <a:cs typeface="+mn-cs"/>
              </a:rPr>
              <a:t>ots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autophoslorolaryion</a:t>
            </a:r>
            <a:r>
              <a:rPr lang="en-US" sz="1200" kern="1200" baseline="0" dirty="0" smtClean="0">
                <a:solidFill>
                  <a:schemeClr val="tx1"/>
                </a:solidFill>
                <a:latin typeface="+mn-lt"/>
                <a:ea typeface="+mn-ea"/>
                <a:cs typeface="+mn-cs"/>
              </a:rPr>
              <a:t> an </a:t>
            </a:r>
            <a:r>
              <a:rPr lang="en-US" sz="1200" kern="1200" baseline="0" dirty="0" err="1" smtClean="0">
                <a:solidFill>
                  <a:schemeClr val="tx1"/>
                </a:solidFill>
                <a:latin typeface="+mn-lt"/>
                <a:ea typeface="+mn-ea"/>
                <a:cs typeface="+mn-cs"/>
              </a:rPr>
              <a:t>dthus</a:t>
            </a:r>
            <a:r>
              <a:rPr lang="en-US" sz="1200" kern="1200" baseline="0" dirty="0" smtClean="0">
                <a:solidFill>
                  <a:schemeClr val="tx1"/>
                </a:solidFill>
                <a:latin typeface="+mn-lt"/>
                <a:ea typeface="+mn-ea"/>
                <a:cs typeface="+mn-cs"/>
              </a:rPr>
              <a:t> activation. </a:t>
            </a:r>
            <a:r>
              <a:rPr lang="en-US" sz="1200" kern="1200" baseline="0" dirty="0" err="1" smtClean="0">
                <a:solidFill>
                  <a:schemeClr val="tx1"/>
                </a:solidFill>
                <a:latin typeface="+mn-lt"/>
                <a:ea typeface="+mn-ea"/>
                <a:cs typeface="+mn-cs"/>
              </a:rPr>
              <a:t>activaes</a:t>
            </a:r>
            <a:r>
              <a:rPr lang="en-US" sz="1200" kern="1200" baseline="0" dirty="0" smtClean="0">
                <a:solidFill>
                  <a:schemeClr val="tx1"/>
                </a:solidFill>
                <a:latin typeface="+mn-lt"/>
                <a:ea typeface="+mn-ea"/>
                <a:cs typeface="+mn-cs"/>
              </a:rPr>
              <a:t> its </a:t>
            </a:r>
            <a:r>
              <a:rPr lang="en-US" sz="1200" kern="1200" baseline="0" dirty="0" err="1" smtClean="0">
                <a:solidFill>
                  <a:schemeClr val="tx1"/>
                </a:solidFill>
                <a:latin typeface="+mn-lt"/>
                <a:ea typeface="+mn-ea"/>
                <a:cs typeface="+mn-cs"/>
              </a:rPr>
              <a:t>receptoprs</a:t>
            </a:r>
            <a:r>
              <a:rPr lang="en-US" sz="1200" kern="1200" baseline="0" dirty="0" smtClean="0">
                <a:solidFill>
                  <a:schemeClr val="tx1"/>
                </a:solidFill>
                <a:latin typeface="+mn-lt"/>
                <a:ea typeface="+mn-ea"/>
                <a:cs typeface="+mn-cs"/>
              </a:rPr>
              <a:t> R1 et R2 and then …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 letter to the New England Journal of Medicine in 1971, Dr. Judah </a:t>
            </a:r>
            <a:r>
              <a:rPr lang="en-US" sz="1200" kern="1200" dirty="0" err="1" smtClean="0">
                <a:solidFill>
                  <a:schemeClr val="tx1"/>
                </a:solidFill>
                <a:latin typeface="+mn-lt"/>
                <a:ea typeface="+mn-ea"/>
                <a:cs typeface="+mn-cs"/>
              </a:rPr>
              <a:t>Folkman</a:t>
            </a:r>
            <a:r>
              <a:rPr lang="en-US" sz="1200" kern="1200" dirty="0" smtClean="0">
                <a:solidFill>
                  <a:schemeClr val="tx1"/>
                </a:solidFill>
                <a:latin typeface="+mn-lt"/>
                <a:ea typeface="+mn-ea"/>
                <a:cs typeface="+mn-cs"/>
              </a:rPr>
              <a:t> proposed a hypothesis that solid tumors, which were known to have a high number of new blood vessels, actually require angiogenesis to continue to grow. If this were true, </a:t>
            </a:r>
            <a:r>
              <a:rPr lang="en-US" sz="1200" kern="1200" dirty="0" err="1" smtClean="0">
                <a:solidFill>
                  <a:schemeClr val="tx1"/>
                </a:solidFill>
                <a:latin typeface="+mn-lt"/>
                <a:ea typeface="+mn-ea"/>
                <a:cs typeface="+mn-cs"/>
              </a:rPr>
              <a:t>Folkman</a:t>
            </a:r>
            <a:r>
              <a:rPr lang="en-US" sz="1200" kern="1200" dirty="0" smtClean="0">
                <a:solidFill>
                  <a:schemeClr val="tx1"/>
                </a:solidFill>
                <a:latin typeface="+mn-lt"/>
                <a:ea typeface="+mn-ea"/>
                <a:cs typeface="+mn-cs"/>
              </a:rPr>
              <a:t> speculated, then the tumor-associated angiogenesis could be a therapeutic target for the inhibition of tumor growth and progression. This letter was the first time that a researcher actually proposed inhibiting angiogenesis as an anti-cancer strategy.</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Consequently, many therapies now aim to inhibit angiogenesis by targeting the VEGF-A / VEGFR2 pathway, and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arguably the most well-known and widely-used of these drugs.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 monoclonal antibody that binds to and sequesters VEGF-A in patients. By sequestering VEGF-A,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inhibits the ability of VEGF-A to activate VEGFR2 on endothelial cells, and there is an overall decrease in angiogenesis.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sequestering VEGF-A,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inhibits the ability of VEGF-A to activate VEGFR2 on endothelial cells, and there is an overall decrease in angiogenesis.</a:t>
            </a:r>
          </a:p>
          <a:p>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therapy has shown promise in certain kinds of cancers, but response to the drug is unpredictable. Some patients will show an initial improvement after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treatment and then stop responding to the drug. Other patients will not respond to the drug at all. The ineffectiveness of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for these patients is not completely understood, but most likely stems from the activation of endothelial cell signaling pathways that compensate for a decrease in VEGFR2 signaling pathways.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arguably the most well-known and widely-used of these drugs.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is a monoclonal antibody that binds to and sequesters VEGF-A in patients. By sequestering VEGF-A, </a:t>
            </a:r>
            <a:r>
              <a:rPr lang="en-US" sz="1200" kern="1200" dirty="0" err="1" smtClean="0">
                <a:solidFill>
                  <a:schemeClr val="tx1"/>
                </a:solidFill>
                <a:latin typeface="+mn-lt"/>
                <a:ea typeface="+mn-ea"/>
                <a:cs typeface="+mn-cs"/>
              </a:rPr>
              <a:t>bevacizumab</a:t>
            </a:r>
            <a:r>
              <a:rPr lang="en-US" sz="1200" kern="1200" dirty="0" smtClean="0">
                <a:solidFill>
                  <a:schemeClr val="tx1"/>
                </a:solidFill>
                <a:latin typeface="+mn-lt"/>
                <a:ea typeface="+mn-ea"/>
                <a:cs typeface="+mn-cs"/>
              </a:rPr>
              <a:t> inhibits the ability of VEGF-A to activate VEGFR2 on endothelial cells, and there is an overall decrease in angiogenesis.</a:t>
            </a:r>
            <a:endParaRPr lang="en-US" dirty="0" smtClean="0"/>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546CC03-81CF-074B-8A89-A80E2248C8C3}" type="slidenum">
              <a:rPr lang="en-US" smtClean="0"/>
              <a:pPr/>
              <a:t>30</a:t>
            </a:fld>
            <a:endParaRPr lang="en-US"/>
          </a:p>
        </p:txBody>
      </p:sp>
    </p:spTree>
    <p:extLst>
      <p:ext uri="{BB962C8B-B14F-4D97-AF65-F5344CB8AC3E}">
        <p14:creationId xmlns:p14="http://schemas.microsoft.com/office/powerpoint/2010/main" val="336520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a:t>
            </a:r>
            <a:r>
              <a:rPr lang="en-US" dirty="0" err="1" smtClean="0"/>
              <a:t>osnovi</a:t>
            </a:r>
            <a:r>
              <a:rPr lang="en-US" baseline="0" dirty="0" smtClean="0"/>
              <a:t> </a:t>
            </a:r>
            <a:r>
              <a:rPr lang="en-US" baseline="0" dirty="0" err="1" smtClean="0"/>
              <a:t>proncipa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546CC03-81CF-074B-8A89-A80E2248C8C3}" type="slidenum">
              <a:rPr lang="en-US" smtClean="0"/>
              <a:pPr/>
              <a:t>5</a:t>
            </a:fld>
            <a:endParaRPr lang="en-US"/>
          </a:p>
        </p:txBody>
      </p:sp>
    </p:spTree>
    <p:extLst>
      <p:ext uri="{BB962C8B-B14F-4D97-AF65-F5344CB8AC3E}">
        <p14:creationId xmlns:p14="http://schemas.microsoft.com/office/powerpoint/2010/main" val="299841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smtClean="0"/>
          </a:p>
          <a:p>
            <a:endParaRPr lang="en-US" dirty="0" smtClean="0"/>
          </a:p>
          <a:p>
            <a:endParaRPr lang="en-US" dirty="0" smtClean="0"/>
          </a:p>
          <a:p>
            <a:r>
              <a:rPr lang="en-US" dirty="0" smtClean="0"/>
              <a:t>Major </a:t>
            </a:r>
            <a:r>
              <a:rPr lang="en-US" dirty="0"/>
              <a:t>meaning for chemistry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a:cs typeface="Times"/>
              </a:rPr>
              <a:t>For pockets at the interface, more exposed </a:t>
            </a:r>
            <a:r>
              <a:rPr lang="en-US" dirty="0" err="1">
                <a:latin typeface="Times"/>
                <a:cs typeface="Times"/>
              </a:rPr>
              <a:t>cmpds</a:t>
            </a:r>
            <a:r>
              <a:rPr lang="en-US" dirty="0">
                <a:latin typeface="Times"/>
                <a:cs typeface="Times"/>
              </a:rPr>
              <a:t> often translate to lower </a:t>
            </a:r>
            <a:r>
              <a:rPr lang="en-US" dirty="0" err="1">
                <a:latin typeface="Times"/>
                <a:cs typeface="Times"/>
              </a:rPr>
              <a:t>ligand</a:t>
            </a:r>
            <a:r>
              <a:rPr lang="en-US" dirty="0">
                <a:latin typeface="Times"/>
                <a:cs typeface="Times"/>
              </a:rPr>
              <a:t> efficiency. </a:t>
            </a:r>
            <a:r>
              <a:rPr lang="en-US" dirty="0" err="1">
                <a:latin typeface="Times"/>
                <a:cs typeface="Times"/>
              </a:rPr>
              <a:t>Yet, druggable</a:t>
            </a:r>
            <a:r>
              <a:rPr lang="en-US" dirty="0">
                <a:latin typeface="Times"/>
                <a:cs typeface="Times"/>
              </a:rPr>
              <a:t> pockets can form with little energetic cost, this </a:t>
            </a:r>
            <a:r>
              <a:rPr lang="en-US" dirty="0" err="1">
                <a:latin typeface="Times"/>
                <a:cs typeface="Times"/>
              </a:rPr>
              <a:t>preferencially</a:t>
            </a:r>
            <a:r>
              <a:rPr lang="en-US" dirty="0">
                <a:latin typeface="Times"/>
                <a:cs typeface="Times"/>
              </a:rPr>
              <a:t> at the interface</a:t>
            </a:r>
          </a:p>
          <a:p>
            <a:endParaRPr lang="en-US" dirty="0"/>
          </a:p>
        </p:txBody>
      </p:sp>
      <p:sp>
        <p:nvSpPr>
          <p:cNvPr id="4" name="Slide Number Placeholder 3"/>
          <p:cNvSpPr>
            <a:spLocks noGrp="1"/>
          </p:cNvSpPr>
          <p:nvPr>
            <p:ph type="sldNum" sz="quarter" idx="10"/>
          </p:nvPr>
        </p:nvSpPr>
        <p:spPr/>
        <p:txBody>
          <a:bodyPr/>
          <a:lstStyle/>
          <a:p>
            <a:fld id="{C248002E-1DAD-4443-8863-21F2CEA6DD52}" type="slidenum">
              <a:rPr lang="en-US"/>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48002E-1DAD-4443-8863-21F2CEA6DD52}" type="slidenum">
              <a:rPr lang="en-US"/>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 Contributor mode access</a:t>
            </a:r>
          </a:p>
          <a:p>
            <a:pPr lvl="1">
              <a:buFontTx/>
              <a:buChar char="-"/>
            </a:pPr>
            <a:r>
              <a:rPr lang="en-US" dirty="0" smtClean="0"/>
              <a:t> access to all </a:t>
            </a:r>
            <a:r>
              <a:rPr lang="en-US" dirty="0" err="1" smtClean="0"/>
              <a:t>iPPI</a:t>
            </a:r>
            <a:endParaRPr lang="en-US" dirty="0" smtClean="0"/>
          </a:p>
          <a:p>
            <a:pPr lvl="1">
              <a:buFontTx/>
              <a:buChar char="-"/>
            </a:pPr>
            <a:endParaRPr lang="en-US" dirty="0" smtClean="0"/>
          </a:p>
          <a:p>
            <a:pPr>
              <a:buFontTx/>
              <a:buChar char="-"/>
            </a:pPr>
            <a:r>
              <a:rPr lang="en-US" dirty="0" smtClean="0"/>
              <a:t> Standard user access</a:t>
            </a:r>
          </a:p>
          <a:p>
            <a:pPr lvl="1">
              <a:buFontTx/>
              <a:buChar char="-"/>
            </a:pPr>
            <a:r>
              <a:rPr lang="en-US" dirty="0" smtClean="0"/>
              <a:t> access to a representative subset</a:t>
            </a:r>
          </a:p>
          <a:p>
            <a:pPr lvl="1">
              <a:buFontTx/>
              <a:buChar char="-"/>
            </a:pPr>
            <a:endParaRPr lang="en-US" dirty="0" smtClean="0"/>
          </a:p>
          <a:p>
            <a:pPr lvl="1">
              <a:buFontTx/>
              <a:buChar char="-"/>
            </a:pPr>
            <a:r>
              <a:rPr lang="en-US" sz="1200" dirty="0" smtClean="0">
                <a:solidFill>
                  <a:srgbClr val="FF6600"/>
                </a:solidFill>
              </a:rPr>
              <a:t>Toxic</a:t>
            </a:r>
            <a:r>
              <a:rPr lang="en-US" sz="1200" baseline="0" dirty="0" smtClean="0">
                <a:solidFill>
                  <a:srgbClr val="FF6600"/>
                </a:solidFill>
              </a:rPr>
              <a:t> groups - </a:t>
            </a:r>
            <a:r>
              <a:rPr lang="en-US" sz="1200" dirty="0" smtClean="0">
                <a:solidFill>
                  <a:srgbClr val="FF6600"/>
                </a:solidFill>
              </a:rPr>
              <a:t> Avec medic. Chemist !! </a:t>
            </a:r>
          </a:p>
          <a:p>
            <a:pPr lvl="1">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546CC03-81CF-074B-8A89-A80E2248C8C3}" type="slidenum">
              <a:rPr lang="en-US" smtClean="0"/>
              <a:pPr/>
              <a:t>8</a:t>
            </a:fld>
            <a:endParaRPr lang="en-US"/>
          </a:p>
        </p:txBody>
      </p:sp>
    </p:spTree>
    <p:extLst>
      <p:ext uri="{BB962C8B-B14F-4D97-AF65-F5344CB8AC3E}">
        <p14:creationId xmlns:p14="http://schemas.microsoft.com/office/powerpoint/2010/main" val="283488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F2D84-EB9C-D54F-AA28-BF07D7381F0E}" type="slidenum">
              <a:rPr lang="fr-FR"/>
              <a:pPr/>
              <a:t>9</a:t>
            </a:fld>
            <a:endParaRPr lang="fr-FR"/>
          </a:p>
        </p:txBody>
      </p:sp>
      <p:sp>
        <p:nvSpPr>
          <p:cNvPr id="62771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27715" name="Rectangle 1027"/>
          <p:cNvSpPr>
            <a:spLocks noGrp="1" noChangeArrowheads="1"/>
          </p:cNvSpPr>
          <p:nvPr>
            <p:ph type="body" idx="1"/>
          </p:nvPr>
        </p:nvSpPr>
        <p:spPr/>
        <p:txBody>
          <a:bodyPr/>
          <a:lstStyle/>
          <a:p>
            <a:pPr>
              <a:buClr>
                <a:srgbClr val="FF8000"/>
              </a:buClr>
              <a:buFont typeface="Wingdings" pitchFamily="-107" charset="2"/>
              <a:buChar char="§"/>
            </a:pPr>
            <a:endParaRPr lang="en-US" sz="1200" b="1" dirty="0" smtClean="0">
              <a:solidFill>
                <a:srgbClr val="0000FF"/>
              </a:solidFill>
              <a:latin typeface="Times" pitchFamily="-107" charset="0"/>
            </a:endParaRPr>
          </a:p>
          <a:p>
            <a:pPr>
              <a:buClr>
                <a:srgbClr val="FF8000"/>
              </a:buClr>
              <a:buFont typeface="Wingdings" pitchFamily="-107" charset="2"/>
              <a:buChar char="§"/>
            </a:pPr>
            <a:r>
              <a:rPr lang="en-US" sz="1200" b="1" dirty="0" smtClean="0">
                <a:solidFill>
                  <a:srgbClr val="0000FF"/>
                </a:solidFill>
                <a:latin typeface="Times" pitchFamily="-107" charset="0"/>
              </a:rPr>
              <a:t>Problem with the chemical space !</a:t>
            </a:r>
          </a:p>
          <a:p>
            <a:pPr>
              <a:buClr>
                <a:srgbClr val="FF8000"/>
              </a:buClr>
              <a:buFont typeface="Wingdings" pitchFamily="-107" charset="2"/>
              <a:buChar char="§"/>
            </a:pPr>
            <a:r>
              <a:rPr lang="en-US" sz="1200" b="1" dirty="0" err="1" smtClean="0">
                <a:solidFill>
                  <a:srgbClr val="0000FF"/>
                </a:solidFill>
                <a:latin typeface="Times" pitchFamily="-107" charset="0"/>
              </a:rPr>
              <a:t>Peparing</a:t>
            </a:r>
            <a:r>
              <a:rPr lang="en-US" sz="1200" b="1" dirty="0" smtClean="0">
                <a:solidFill>
                  <a:srgbClr val="0000FF"/>
                </a:solidFill>
                <a:latin typeface="Times" pitchFamily="-107" charset="0"/>
              </a:rPr>
              <a:t> the compound collection is critical</a:t>
            </a:r>
          </a:p>
          <a:p>
            <a:pPr>
              <a:buClr>
                <a:srgbClr val="FF8000"/>
              </a:buClr>
              <a:buFont typeface="Wingdings" pitchFamily="-107" charset="2"/>
              <a:buChar char="§"/>
            </a:pPr>
            <a:r>
              <a:rPr lang="en-US" sz="1200" b="1" dirty="0" smtClean="0">
                <a:solidFill>
                  <a:srgbClr val="0000FF"/>
                </a:solidFill>
                <a:latin typeface="Times" pitchFamily="-107" charset="0"/>
              </a:rPr>
              <a:t>It is possible to navigate into this space with </a:t>
            </a:r>
            <a:r>
              <a:rPr lang="en-US" sz="1200" b="1" i="1" dirty="0" smtClean="0">
                <a:solidFill>
                  <a:srgbClr val="0000FF"/>
                </a:solidFill>
                <a:latin typeface="Times" pitchFamily="-107" charset="0"/>
              </a:rPr>
              <a:t>in </a:t>
            </a:r>
            <a:r>
              <a:rPr lang="en-US" sz="1200" b="1" i="1" dirty="0" err="1" smtClean="0">
                <a:solidFill>
                  <a:srgbClr val="0000FF"/>
                </a:solidFill>
                <a:latin typeface="Times" pitchFamily="-107" charset="0"/>
              </a:rPr>
              <a:t>silico</a:t>
            </a:r>
            <a:r>
              <a:rPr lang="en-US" sz="1200" b="1" i="1" dirty="0" smtClean="0">
                <a:solidFill>
                  <a:srgbClr val="0000FF"/>
                </a:solidFill>
                <a:latin typeface="Times" pitchFamily="-107" charset="0"/>
              </a:rPr>
              <a:t> </a:t>
            </a:r>
            <a:r>
              <a:rPr lang="en-US" sz="1200" b="1" dirty="0" smtClean="0">
                <a:solidFill>
                  <a:srgbClr val="0000FF"/>
                </a:solidFill>
                <a:latin typeface="Times" pitchFamily="-107" charset="0"/>
              </a:rPr>
              <a:t>tools</a:t>
            </a:r>
          </a:p>
          <a:p>
            <a:endParaRPr lang="fr-FR" dirty="0" smtClean="0"/>
          </a:p>
          <a:p>
            <a:endParaRPr lang="fr-FR" dirty="0" smtClean="0"/>
          </a:p>
          <a:p>
            <a:r>
              <a:rPr lang="fr-FR" dirty="0" err="1" smtClean="0"/>
              <a:t>namely</a:t>
            </a:r>
            <a:r>
              <a:rPr lang="fr-FR" dirty="0" smtClean="0"/>
              <a:t> the p53/MDM2, </a:t>
            </a:r>
            <a:r>
              <a:rPr lang="fr-FR" dirty="0" err="1" smtClean="0"/>
              <a:t>Xiap</a:t>
            </a:r>
            <a:r>
              <a:rPr lang="fr-FR" dirty="0" smtClean="0"/>
              <a:t>/</a:t>
            </a:r>
            <a:r>
              <a:rPr lang="fr-FR" dirty="0" err="1" smtClean="0"/>
              <a:t>smac</a:t>
            </a:r>
            <a:r>
              <a:rPr lang="fr-FR" dirty="0" smtClean="0"/>
              <a:t>, Bcl-2 </a:t>
            </a:r>
            <a:r>
              <a:rPr lang="fr-FR" dirty="0" err="1" smtClean="0"/>
              <a:t>family</a:t>
            </a:r>
            <a:r>
              <a:rPr lang="fr-FR" dirty="0" smtClean="0"/>
              <a:t>/Bak, and ICAM-1/LFA-1 interactions</a:t>
            </a:r>
          </a:p>
          <a:p>
            <a:endParaRPr lang="fr-FR" dirty="0" smtClean="0"/>
          </a:p>
          <a:p>
            <a:endParaRPr lang="fr-FR" dirty="0" smtClean="0"/>
          </a:p>
          <a:p>
            <a:r>
              <a:rPr lang="fr-FR" dirty="0" smtClean="0"/>
              <a:t>X-</a:t>
            </a:r>
            <a:r>
              <a:rPr lang="fr-FR" dirty="0" err="1" smtClean="0"/>
              <a:t>linked</a:t>
            </a:r>
            <a:r>
              <a:rPr lang="fr-FR" dirty="0" smtClean="0"/>
              <a:t> </a:t>
            </a:r>
            <a:r>
              <a:rPr lang="fr-FR" dirty="0" err="1" smtClean="0"/>
              <a:t>inhibitor</a:t>
            </a:r>
            <a:r>
              <a:rPr lang="fr-FR" dirty="0" smtClean="0"/>
              <a:t> of </a:t>
            </a:r>
            <a:r>
              <a:rPr lang="fr-FR" dirty="0" err="1" smtClean="0"/>
              <a:t>apoptosis</a:t>
            </a:r>
            <a:r>
              <a:rPr lang="fr-FR" dirty="0" smtClean="0"/>
              <a:t> </a:t>
            </a:r>
            <a:r>
              <a:rPr lang="fr-FR" dirty="0" err="1" smtClean="0"/>
              <a:t>protein</a:t>
            </a:r>
            <a:r>
              <a:rPr lang="fr-FR" dirty="0" smtClean="0"/>
              <a:t> (XIAP) </a:t>
            </a:r>
            <a:r>
              <a:rPr lang="fr-FR" dirty="0" err="1" smtClean="0"/>
              <a:t>is</a:t>
            </a:r>
            <a:r>
              <a:rPr lang="fr-FR" dirty="0" smtClean="0"/>
              <a:t> a </a:t>
            </a:r>
            <a:r>
              <a:rPr lang="fr-FR" dirty="0" err="1" smtClean="0"/>
              <a:t>potent</a:t>
            </a:r>
            <a:r>
              <a:rPr lang="fr-FR" dirty="0" smtClean="0"/>
              <a:t> </a:t>
            </a:r>
            <a:r>
              <a:rPr lang="fr-FR" dirty="0" err="1" smtClean="0"/>
              <a:t>inhibitor</a:t>
            </a:r>
            <a:r>
              <a:rPr lang="fr-FR" dirty="0" smtClean="0"/>
              <a:t> of </a:t>
            </a:r>
            <a:r>
              <a:rPr lang="fr-FR" dirty="0" err="1" smtClean="0"/>
              <a:t>caspases</a:t>
            </a:r>
            <a:r>
              <a:rPr lang="fr-FR" dirty="0" smtClean="0"/>
              <a:t> 3, 7 and 9, and mitochondrial </a:t>
            </a:r>
            <a:r>
              <a:rPr lang="fr-FR" dirty="0" err="1" smtClean="0"/>
              <a:t>Smac</a:t>
            </a:r>
            <a:r>
              <a:rPr lang="fr-FR" dirty="0" smtClean="0"/>
              <a:t> (second </a:t>
            </a:r>
            <a:r>
              <a:rPr lang="fr-FR" dirty="0" err="1" smtClean="0"/>
              <a:t>mitochondria-derived</a:t>
            </a:r>
            <a:r>
              <a:rPr lang="fr-FR" dirty="0" smtClean="0"/>
              <a:t> </a:t>
            </a:r>
            <a:r>
              <a:rPr lang="fr-FR" dirty="0" err="1" smtClean="0"/>
              <a:t>activator</a:t>
            </a:r>
            <a:r>
              <a:rPr lang="fr-FR" dirty="0" smtClean="0"/>
              <a:t> of </a:t>
            </a:r>
            <a:r>
              <a:rPr lang="fr-FR" dirty="0" err="1" smtClean="0"/>
              <a:t>caspase</a:t>
            </a:r>
            <a:r>
              <a:rPr lang="fr-FR" dirty="0" smtClean="0"/>
              <a:t>) release </a:t>
            </a:r>
            <a:r>
              <a:rPr lang="fr-FR" dirty="0" err="1" smtClean="0"/>
              <a:t>during</a:t>
            </a:r>
            <a:r>
              <a:rPr lang="fr-FR" dirty="0" smtClean="0"/>
              <a:t> </a:t>
            </a:r>
            <a:r>
              <a:rPr lang="fr-FR" dirty="0" err="1" smtClean="0"/>
              <a:t>apoptosis</a:t>
            </a:r>
            <a:r>
              <a:rPr lang="fr-FR" dirty="0" smtClean="0"/>
              <a:t> </a:t>
            </a:r>
            <a:r>
              <a:rPr lang="fr-FR" dirty="0" err="1" smtClean="0"/>
              <a:t>inhibits</a:t>
            </a:r>
            <a:r>
              <a:rPr lang="fr-FR" dirty="0" smtClean="0"/>
              <a:t> the </a:t>
            </a:r>
            <a:r>
              <a:rPr lang="fr-FR" dirty="0" err="1" smtClean="0"/>
              <a:t>activity</a:t>
            </a:r>
            <a:r>
              <a:rPr lang="fr-FR" dirty="0" smtClean="0"/>
              <a:t> of XIAP. In </a:t>
            </a:r>
            <a:r>
              <a:rPr lang="fr-FR" dirty="0" err="1" smtClean="0"/>
              <a:t>this</a:t>
            </a:r>
            <a:r>
              <a:rPr lang="fr-FR" dirty="0" smtClean="0"/>
              <a:t> </a:t>
            </a:r>
            <a:r>
              <a:rPr lang="fr-FR" dirty="0" err="1" smtClean="0"/>
              <a:t>study</a:t>
            </a:r>
            <a:r>
              <a:rPr lang="fr-FR" dirty="0" smtClean="0"/>
              <a:t> </a:t>
            </a:r>
            <a:r>
              <a:rPr lang="fr-FR" dirty="0" err="1" smtClean="0"/>
              <a:t>we</a:t>
            </a:r>
            <a:r>
              <a:rPr lang="fr-FR" dirty="0" smtClean="0"/>
              <a:t> show </a:t>
            </a:r>
            <a:r>
              <a:rPr lang="fr-FR" dirty="0" err="1" smtClean="0"/>
              <a:t>that</a:t>
            </a:r>
            <a:r>
              <a:rPr lang="fr-FR" dirty="0" smtClean="0"/>
              <a:t> </a:t>
            </a:r>
            <a:r>
              <a:rPr lang="fr-FR" dirty="0" err="1" smtClean="0"/>
              <a:t>cytosolic</a:t>
            </a:r>
            <a:r>
              <a:rPr lang="fr-FR" dirty="0" smtClean="0"/>
              <a:t> XIAP </a:t>
            </a:r>
            <a:r>
              <a:rPr lang="fr-FR" dirty="0" err="1" smtClean="0"/>
              <a:t>also</a:t>
            </a:r>
            <a:r>
              <a:rPr lang="fr-FR" dirty="0" smtClean="0"/>
              <a:t> </a:t>
            </a:r>
            <a:r>
              <a:rPr lang="fr-FR" dirty="0" err="1" smtClean="0"/>
              <a:t>feeds</a:t>
            </a:r>
            <a:r>
              <a:rPr lang="fr-FR" dirty="0" smtClean="0"/>
              <a:t> back to </a:t>
            </a:r>
            <a:r>
              <a:rPr lang="fr-FR" dirty="0" err="1" smtClean="0"/>
              <a:t>mitochondria</a:t>
            </a:r>
            <a:r>
              <a:rPr lang="fr-FR" dirty="0" smtClean="0"/>
              <a:t> to impair </a:t>
            </a:r>
            <a:r>
              <a:rPr lang="fr-FR" dirty="0" err="1" smtClean="0"/>
              <a:t>Smac</a:t>
            </a:r>
            <a:r>
              <a:rPr lang="fr-FR" dirty="0" smtClean="0"/>
              <a:t> release.</a:t>
            </a:r>
          </a:p>
          <a:p>
            <a:endParaRPr lang="fr-FR" dirty="0" smtClean="0"/>
          </a:p>
          <a:p>
            <a:r>
              <a:rPr lang="fr-FR" dirty="0" smtClean="0"/>
              <a:t>ICAM-1 </a:t>
            </a:r>
            <a:r>
              <a:rPr lang="fr-FR" dirty="0" err="1" smtClean="0"/>
              <a:t>is</a:t>
            </a:r>
            <a:r>
              <a:rPr lang="fr-FR" dirty="0" smtClean="0"/>
              <a:t> a ligand for </a:t>
            </a:r>
            <a:r>
              <a:rPr lang="fr-FR" dirty="0" smtClean="0">
                <a:hlinkClick r:id="rId3" tooltip="LFA-1"/>
              </a:rPr>
              <a:t>LFA-1</a:t>
            </a:r>
            <a:r>
              <a:rPr lang="fr-FR" dirty="0" smtClean="0"/>
              <a:t> (</a:t>
            </a:r>
            <a:r>
              <a:rPr lang="fr-FR" dirty="0" smtClean="0">
                <a:hlinkClick r:id="rId4" tooltip="Integrin"/>
              </a:rPr>
              <a:t>integrin</a:t>
            </a:r>
            <a:r>
              <a:rPr lang="fr-FR" dirty="0" smtClean="0"/>
              <a:t>), a </a:t>
            </a:r>
            <a:r>
              <a:rPr lang="fr-FR" dirty="0" err="1" smtClean="0"/>
              <a:t>receptor</a:t>
            </a:r>
            <a:r>
              <a:rPr lang="fr-FR" dirty="0" smtClean="0"/>
              <a:t> </a:t>
            </a:r>
            <a:r>
              <a:rPr lang="fr-FR" dirty="0" err="1" smtClean="0"/>
              <a:t>found</a:t>
            </a:r>
            <a:r>
              <a:rPr lang="fr-FR" dirty="0" smtClean="0"/>
              <a:t> on </a:t>
            </a:r>
            <a:r>
              <a:rPr lang="fr-FR" dirty="0" err="1" smtClean="0"/>
              <a:t>leukocytes</a:t>
            </a:r>
            <a:r>
              <a:rPr lang="fr-FR" dirty="0" smtClean="0"/>
              <a:t>.</a:t>
            </a:r>
            <a:r>
              <a:rPr lang="fr-FR" baseline="30000" dirty="0" smtClean="0">
                <a:hlinkClick r:id="rId5"/>
              </a:rPr>
              <a:t>[5]</a:t>
            </a:r>
            <a:r>
              <a:rPr lang="fr-FR" dirty="0" smtClean="0"/>
              <a:t> </a:t>
            </a:r>
            <a:r>
              <a:rPr lang="fr-FR" dirty="0" err="1" smtClean="0"/>
              <a:t>When</a:t>
            </a:r>
            <a:r>
              <a:rPr lang="fr-FR" dirty="0" smtClean="0"/>
              <a:t> </a:t>
            </a:r>
            <a:r>
              <a:rPr lang="fr-FR" dirty="0" err="1" smtClean="0"/>
              <a:t>activated</a:t>
            </a:r>
            <a:r>
              <a:rPr lang="fr-FR" dirty="0" smtClean="0"/>
              <a:t>, </a:t>
            </a:r>
            <a:r>
              <a:rPr lang="fr-FR" dirty="0" err="1" smtClean="0"/>
              <a:t>leukocytes</a:t>
            </a:r>
            <a:r>
              <a:rPr lang="fr-FR" dirty="0" smtClean="0"/>
              <a:t> </a:t>
            </a:r>
            <a:r>
              <a:rPr lang="fr-FR" dirty="0" err="1" smtClean="0"/>
              <a:t>bind</a:t>
            </a:r>
            <a:r>
              <a:rPr lang="fr-FR" dirty="0" smtClean="0"/>
              <a:t> to </a:t>
            </a:r>
            <a:r>
              <a:rPr lang="fr-FR" dirty="0" err="1" smtClean="0"/>
              <a:t>endothelial</a:t>
            </a:r>
            <a:r>
              <a:rPr lang="fr-FR" dirty="0" smtClean="0"/>
              <a:t> </a:t>
            </a:r>
            <a:r>
              <a:rPr lang="fr-FR" dirty="0" err="1" smtClean="0"/>
              <a:t>cells</a:t>
            </a:r>
            <a:r>
              <a:rPr lang="fr-FR" dirty="0" smtClean="0"/>
              <a:t> via ICAM-1/</a:t>
            </a:r>
            <a:r>
              <a:rPr lang="fr-FR" dirty="0" smtClean="0">
                <a:hlinkClick r:id="rId3" tooltip="LFA-1"/>
              </a:rPr>
              <a:t>LFA-1</a:t>
            </a:r>
            <a:r>
              <a:rPr lang="fr-FR" dirty="0" smtClean="0"/>
              <a:t> and </a:t>
            </a:r>
            <a:r>
              <a:rPr lang="fr-FR" dirty="0" err="1" smtClean="0"/>
              <a:t>then</a:t>
            </a:r>
            <a:r>
              <a:rPr lang="fr-FR" dirty="0" smtClean="0"/>
              <a:t> </a:t>
            </a:r>
            <a:r>
              <a:rPr lang="fr-FR" dirty="0" err="1" smtClean="0"/>
              <a:t>transmigrate</a:t>
            </a:r>
            <a:r>
              <a:rPr lang="fr-FR" dirty="0" smtClean="0"/>
              <a:t> </a:t>
            </a:r>
            <a:r>
              <a:rPr lang="fr-FR" dirty="0" err="1" smtClean="0"/>
              <a:t>into</a:t>
            </a:r>
            <a:r>
              <a:rPr lang="fr-FR" dirty="0" smtClean="0"/>
              <a:t> tissues.</a:t>
            </a:r>
            <a:r>
              <a:rPr lang="fr-FR" baseline="30000" dirty="0" smtClean="0">
                <a:hlinkClick r:id="rId6"/>
              </a:rPr>
              <a:t>[6]</a:t>
            </a:r>
            <a:endParaRPr lang="fr-FR" dirty="0" smtClean="0"/>
          </a:p>
          <a:p>
            <a:endParaRPr lang="fr-FR" dirty="0" smtClean="0"/>
          </a:p>
          <a:p>
            <a:r>
              <a:rPr lang="fr-FR" dirty="0" smtClean="0"/>
              <a:t>Principal component </a:t>
            </a:r>
            <a:r>
              <a:rPr lang="fr-FR" dirty="0" err="1" smtClean="0"/>
              <a:t>analysis</a:t>
            </a:r>
            <a:r>
              <a:rPr lang="fr-FR" dirty="0" smtClean="0"/>
              <a:t> </a:t>
            </a:r>
          </a:p>
          <a:p>
            <a:endParaRPr lang="fr-FR" dirty="0" smtClean="0"/>
          </a:p>
          <a:p>
            <a:endParaRPr lang="fr-FR" dirty="0" smtClean="0"/>
          </a:p>
          <a:p>
            <a:r>
              <a:rPr lang="fr-FR" dirty="0" smtClean="0"/>
              <a:t>a </a:t>
            </a:r>
            <a:r>
              <a:rPr lang="fr-FR" dirty="0" err="1" smtClean="0"/>
              <a:t>representative</a:t>
            </a:r>
            <a:r>
              <a:rPr lang="fr-FR" dirty="0" smtClean="0"/>
              <a:t> pool of 1730 </a:t>
            </a:r>
            <a:r>
              <a:rPr lang="fr-FR" dirty="0" err="1" smtClean="0"/>
              <a:t>chemically</a:t>
            </a:r>
            <a:r>
              <a:rPr lang="fr-FR" dirty="0" smtClean="0"/>
              <a:t> diverse </a:t>
            </a:r>
            <a:r>
              <a:rPr lang="fr-FR" dirty="0" err="1" smtClean="0"/>
              <a:t>inhibitors</a:t>
            </a:r>
            <a:r>
              <a:rPr lang="fr-FR" dirty="0" smtClean="0"/>
              <a:t> active on the </a:t>
            </a:r>
            <a:r>
              <a:rPr lang="fr-FR" dirty="0" err="1" smtClean="0"/>
              <a:t>most</a:t>
            </a:r>
            <a:r>
              <a:rPr lang="fr-FR" dirty="0" smtClean="0"/>
              <a:t> </a:t>
            </a:r>
            <a:r>
              <a:rPr lang="fr-FR" dirty="0" err="1" smtClean="0"/>
              <a:t>widely</a:t>
            </a:r>
            <a:r>
              <a:rPr lang="fr-FR" dirty="0" smtClean="0"/>
              <a:t> </a:t>
            </a:r>
            <a:r>
              <a:rPr lang="fr-FR" dirty="0" err="1" smtClean="0"/>
              <a:t>studied</a:t>
            </a:r>
            <a:r>
              <a:rPr lang="fr-FR" dirty="0" smtClean="0"/>
              <a:t> enzymes </a:t>
            </a:r>
            <a:r>
              <a:rPr lang="fr-FR" dirty="0" err="1" smtClean="0"/>
              <a:t>including</a:t>
            </a:r>
            <a:r>
              <a:rPr lang="fr-FR" dirty="0" smtClean="0"/>
              <a:t> </a:t>
            </a:r>
            <a:r>
              <a:rPr lang="fr-FR" dirty="0" err="1" smtClean="0"/>
              <a:t>some</a:t>
            </a:r>
            <a:r>
              <a:rPr lang="fr-FR" dirty="0" smtClean="0"/>
              <a:t> kinases, all </a:t>
            </a:r>
            <a:r>
              <a:rPr lang="fr-FR" dirty="0" err="1" smtClean="0"/>
              <a:t>taken</a:t>
            </a:r>
            <a:r>
              <a:rPr lang="fr-FR" dirty="0" smtClean="0"/>
              <a:t> </a:t>
            </a:r>
            <a:r>
              <a:rPr lang="fr-FR" dirty="0" err="1" smtClean="0"/>
              <a:t>from</a:t>
            </a:r>
            <a:r>
              <a:rPr lang="fr-FR" dirty="0" smtClean="0"/>
              <a:t> the </a:t>
            </a:r>
            <a:r>
              <a:rPr lang="fr-FR" dirty="0" err="1" smtClean="0"/>
              <a:t>binding</a:t>
            </a:r>
            <a:r>
              <a:rPr lang="fr-FR" dirty="0" smtClean="0"/>
              <a:t> </a:t>
            </a:r>
            <a:r>
              <a:rPr lang="fr-FR" dirty="0" err="1" smtClean="0"/>
              <a:t>database</a:t>
            </a:r>
            <a:r>
              <a:rPr lang="fr-FR" dirty="0" smtClean="0"/>
              <a:t>[</a:t>
            </a:r>
            <a:r>
              <a:rPr lang="fr-FR" dirty="0" smtClean="0">
                <a:hlinkClick r:id="rId7"/>
              </a:rPr>
              <a:t>25</a:t>
            </a:r>
            <a:r>
              <a:rPr lang="fr-FR" dirty="0" smtClean="0"/>
              <a:t>] (</a:t>
            </a:r>
            <a:r>
              <a:rPr lang="fr-FR" dirty="0" smtClean="0">
                <a:hlinkClick r:id="rId8"/>
              </a:rPr>
              <a:t>www.bindingDB.org</a:t>
            </a:r>
            <a:r>
              <a:rPr lang="fr-FR" dirty="0" smtClean="0"/>
              <a:t>)</a:t>
            </a:r>
          </a:p>
          <a:p>
            <a:endParaRPr lang="fr-FR" dirty="0" smtClean="0"/>
          </a:p>
          <a:p>
            <a:r>
              <a:rPr lang="fr-FR" dirty="0" smtClean="0"/>
              <a:t>46000 active compounds </a:t>
            </a:r>
            <a:r>
              <a:rPr lang="fr-FR" dirty="0" err="1" smtClean="0"/>
              <a:t>which</a:t>
            </a:r>
            <a:r>
              <a:rPr lang="fr-FR" dirty="0" smtClean="0"/>
              <a:t> </a:t>
            </a:r>
            <a:r>
              <a:rPr lang="fr-FR" dirty="0" err="1" smtClean="0"/>
              <a:t>was</a:t>
            </a:r>
            <a:r>
              <a:rPr lang="fr-FR" dirty="0" smtClean="0"/>
              <a:t> </a:t>
            </a:r>
            <a:r>
              <a:rPr lang="fr-FR" dirty="0" err="1" smtClean="0"/>
              <a:t>submitted</a:t>
            </a:r>
            <a:r>
              <a:rPr lang="fr-FR" dirty="0" smtClean="0"/>
              <a:t> to </a:t>
            </a:r>
            <a:r>
              <a:rPr lang="fr-FR" dirty="0" err="1" smtClean="0"/>
              <a:t>fingerprint-based</a:t>
            </a:r>
            <a:r>
              <a:rPr lang="fr-FR" dirty="0" smtClean="0"/>
              <a:t> </a:t>
            </a:r>
            <a:r>
              <a:rPr lang="fr-FR" dirty="0" err="1" smtClean="0"/>
              <a:t>sampling</a:t>
            </a:r>
            <a:r>
              <a:rPr lang="fr-FR" dirty="0" smtClean="0"/>
              <a:t> (</a:t>
            </a:r>
            <a:r>
              <a:rPr lang="fr-FR" dirty="0" err="1" smtClean="0"/>
              <a:t>ward</a:t>
            </a:r>
            <a:r>
              <a:rPr lang="fr-FR" dirty="0" smtClean="0"/>
              <a:t> </a:t>
            </a:r>
            <a:r>
              <a:rPr lang="fr-FR" dirty="0" err="1" smtClean="0"/>
              <a:t>clustering</a:t>
            </a:r>
            <a:r>
              <a:rPr lang="fr-FR" dirty="0" smtClean="0"/>
              <a:t>) to </a:t>
            </a:r>
            <a:r>
              <a:rPr lang="fr-FR" dirty="0" err="1" smtClean="0"/>
              <a:t>ensure</a:t>
            </a:r>
            <a:r>
              <a:rPr lang="fr-FR" dirty="0" smtClean="0"/>
              <a:t> </a:t>
            </a:r>
            <a:r>
              <a:rPr lang="fr-FR" dirty="0" err="1" smtClean="0"/>
              <a:t>chemical</a:t>
            </a:r>
            <a:r>
              <a:rPr lang="fr-FR" dirty="0" smtClean="0"/>
              <a:t> </a:t>
            </a:r>
            <a:r>
              <a:rPr lang="fr-FR" dirty="0" err="1" smtClean="0"/>
              <a:t>diversity</a:t>
            </a:r>
            <a:r>
              <a:rPr lang="fr-FR" dirty="0" smtClean="0"/>
              <a:t>. A </a:t>
            </a:r>
            <a:r>
              <a:rPr lang="fr-FR" dirty="0" err="1" smtClean="0"/>
              <a:t>series</a:t>
            </a:r>
            <a:r>
              <a:rPr lang="fr-FR" dirty="0" smtClean="0"/>
              <a:t> of 24 </a:t>
            </a:r>
            <a:r>
              <a:rPr lang="fr-FR" dirty="0" err="1" smtClean="0"/>
              <a:t>interpretable</a:t>
            </a:r>
            <a:r>
              <a:rPr lang="fr-FR" dirty="0" smtClean="0"/>
              <a:t> </a:t>
            </a:r>
            <a:r>
              <a:rPr lang="fr-FR" dirty="0" err="1" smtClean="0"/>
              <a:t>molecular</a:t>
            </a:r>
            <a:r>
              <a:rPr lang="fr-FR" dirty="0" smtClean="0"/>
              <a:t> </a:t>
            </a:r>
            <a:r>
              <a:rPr lang="fr-FR" dirty="0" err="1" smtClean="0"/>
              <a:t>descriptors</a:t>
            </a:r>
            <a:r>
              <a:rPr lang="fr-FR" dirty="0" smtClean="0"/>
              <a:t> (</a:t>
            </a:r>
            <a:r>
              <a:rPr lang="fr-FR" dirty="0" smtClean="0">
                <a:hlinkClick r:id="rId9"/>
              </a:rPr>
              <a:t>Table 1</a:t>
            </a:r>
            <a:r>
              <a:rPr lang="fr-FR" dirty="0" smtClean="0"/>
              <a:t>) </a:t>
            </a:r>
            <a:r>
              <a:rPr lang="fr-FR" dirty="0" err="1" smtClean="0"/>
              <a:t>such</a:t>
            </a:r>
            <a:r>
              <a:rPr lang="fr-FR" dirty="0" smtClean="0"/>
              <a:t> as </a:t>
            </a:r>
            <a:r>
              <a:rPr lang="fr-FR" dirty="0" err="1" smtClean="0"/>
              <a:t>molecular</a:t>
            </a:r>
            <a:r>
              <a:rPr lang="fr-FR" dirty="0" smtClean="0"/>
              <a:t> </a:t>
            </a:r>
            <a:r>
              <a:rPr lang="fr-FR" dirty="0" err="1" smtClean="0"/>
              <a:t>weight</a:t>
            </a:r>
            <a:r>
              <a:rPr lang="fr-FR" dirty="0" smtClean="0"/>
              <a:t>, </a:t>
            </a:r>
            <a:r>
              <a:rPr lang="fr-FR" dirty="0" err="1" smtClean="0"/>
              <a:t>AlogP</a:t>
            </a:r>
            <a:r>
              <a:rPr lang="fr-FR" dirty="0" smtClean="0"/>
              <a:t>, </a:t>
            </a:r>
            <a:r>
              <a:rPr lang="fr-FR" dirty="0" err="1" smtClean="0"/>
              <a:t>number</a:t>
            </a:r>
            <a:r>
              <a:rPr lang="fr-FR" dirty="0" smtClean="0"/>
              <a:t> of sp3 </a:t>
            </a:r>
            <a:r>
              <a:rPr lang="fr-FR" dirty="0" err="1" smtClean="0"/>
              <a:t>carbon</a:t>
            </a:r>
            <a:r>
              <a:rPr lang="fr-FR" dirty="0" smtClean="0"/>
              <a:t>, </a:t>
            </a:r>
            <a:r>
              <a:rPr lang="fr-FR" dirty="0" err="1" smtClean="0"/>
              <a:t>number</a:t>
            </a:r>
            <a:r>
              <a:rPr lang="fr-FR" dirty="0" smtClean="0"/>
              <a:t> of rings, etc…  </a:t>
            </a:r>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Times"/>
                <a:cs typeface="Times"/>
              </a:rPr>
              <a:t>General trends: Higher MW, higher log P, more aromatic, more three-dimensional…compared to oral drugs or other datasets… A snapshot of our present knowledge</a:t>
            </a:r>
          </a:p>
          <a:p>
            <a:pPr lvl="1"/>
            <a:endParaRPr lang="en-US" sz="1600" dirty="0" smtClean="0">
              <a:solidFill>
                <a:srgbClr val="000000"/>
              </a:solidFill>
            </a:endParaRPr>
          </a:p>
          <a:p>
            <a:pPr lvl="1"/>
            <a:r>
              <a:rPr lang="en-US" sz="1600" dirty="0" smtClean="0">
                <a:solidFill>
                  <a:srgbClr val="000000"/>
                </a:solidFill>
              </a:rPr>
              <a:t>A critical number of </a:t>
            </a:r>
            <a:r>
              <a:rPr lang="en-US" sz="1600" b="1" dirty="0" smtClean="0">
                <a:solidFill>
                  <a:srgbClr val="000000"/>
                </a:solidFill>
              </a:rPr>
              <a:t>15 multiple bonds matches 80% of </a:t>
            </a:r>
            <a:r>
              <a:rPr lang="en-US" sz="1600" b="1" dirty="0" err="1" smtClean="0">
                <a:solidFill>
                  <a:srgbClr val="000000"/>
                </a:solidFill>
              </a:rPr>
              <a:t>iPPI</a:t>
            </a:r>
            <a:endParaRPr lang="en-US" sz="1600" b="1" dirty="0" smtClean="0">
              <a:solidFill>
                <a:srgbClr val="000000"/>
              </a:solidFill>
            </a:endParaRPr>
          </a:p>
          <a:p>
            <a:pPr lvl="1"/>
            <a:endParaRPr lang="en-US" sz="1600" b="1" dirty="0" smtClean="0">
              <a:solidFill>
                <a:srgbClr val="000000"/>
              </a:solidFill>
            </a:endParaRPr>
          </a:p>
          <a:p>
            <a:pPr lvl="1"/>
            <a:r>
              <a:rPr lang="fr-FR" sz="1600" b="1" dirty="0" smtClean="0"/>
              <a:t>92%</a:t>
            </a:r>
            <a:r>
              <a:rPr lang="fr-FR" sz="1600" dirty="0" smtClean="0"/>
              <a:t> of the </a:t>
            </a:r>
            <a:r>
              <a:rPr lang="fr-FR" sz="1600" dirty="0" err="1" smtClean="0"/>
              <a:t>iPPI</a:t>
            </a:r>
            <a:r>
              <a:rPr lang="fr-FR" sz="1600" dirty="0" smtClean="0"/>
              <a:t>-DB compounds </a:t>
            </a:r>
            <a:r>
              <a:rPr lang="fr-FR" sz="1600" dirty="0" err="1" smtClean="0"/>
              <a:t>were</a:t>
            </a:r>
            <a:r>
              <a:rPr lang="fr-FR" sz="1600" dirty="0" smtClean="0"/>
              <a:t> </a:t>
            </a:r>
            <a:r>
              <a:rPr lang="fr-FR" sz="1600" dirty="0" err="1" smtClean="0"/>
              <a:t>correctly</a:t>
            </a:r>
            <a:r>
              <a:rPr lang="fr-FR" sz="1600" dirty="0" smtClean="0"/>
              <a:t> </a:t>
            </a:r>
            <a:r>
              <a:rPr lang="fr-FR" sz="1600" dirty="0" err="1" smtClean="0"/>
              <a:t>predicted</a:t>
            </a:r>
            <a:r>
              <a:rPr lang="fr-FR" sz="1600" dirty="0" smtClean="0"/>
              <a:t> by th new PPI-</a:t>
            </a:r>
            <a:r>
              <a:rPr lang="fr-FR" sz="1600" dirty="0" err="1" smtClean="0"/>
              <a:t>HitProfiler</a:t>
            </a:r>
            <a:endParaRPr lang="en-US" sz="1600" b="1"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8546CC03-81CF-074B-8A89-A80E2248C8C3}" type="slidenum">
              <a:rPr lang="en-US" smtClean="0"/>
              <a:pPr/>
              <a:t>10</a:t>
            </a:fld>
            <a:endParaRPr lang="en-US"/>
          </a:p>
        </p:txBody>
      </p:sp>
    </p:spTree>
    <p:extLst>
      <p:ext uri="{BB962C8B-B14F-4D97-AF65-F5344CB8AC3E}">
        <p14:creationId xmlns:p14="http://schemas.microsoft.com/office/powerpoint/2010/main" val="391694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smtClean="0"/>
          </a:p>
        </p:txBody>
      </p:sp>
      <p:sp>
        <p:nvSpPr>
          <p:cNvPr id="4" name="Slide Number Placeholder 3"/>
          <p:cNvSpPr>
            <a:spLocks noGrp="1"/>
          </p:cNvSpPr>
          <p:nvPr>
            <p:ph type="sldNum" sz="quarter" idx="10"/>
          </p:nvPr>
        </p:nvSpPr>
        <p:spPr/>
        <p:txBody>
          <a:bodyPr/>
          <a:lstStyle/>
          <a:p>
            <a:fld id="{9966C87E-0E84-0144-BB02-FB51FF32D0B7}"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3BE0A857-D3AC-1540-B3CB-B4515F09FFE3}" type="datetimeFigureOut">
              <a:rPr lang="en-US" smtClean="0"/>
              <a:pPr/>
              <a:t>9/23/2015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C4C354E5-C18A-EB4F-BEF8-748715B52B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E0A857-D3AC-1540-B3CB-B4515F09FFE3}" type="datetimeFigureOut">
              <a:rPr lang="en-US" smtClean="0"/>
              <a:pPr/>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354E5-C18A-EB4F-BEF8-748715B52B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E0A857-D3AC-1540-B3CB-B4515F09FFE3}" type="datetimeFigureOut">
              <a:rPr lang="en-US" smtClean="0"/>
              <a:pPr/>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354E5-C18A-EB4F-BEF8-748715B52B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E0A857-D3AC-1540-B3CB-B4515F09FFE3}" type="datetimeFigureOut">
              <a:rPr lang="en-US" smtClean="0"/>
              <a:pPr/>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354E5-C18A-EB4F-BEF8-748715B52BA2}"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BE0A857-D3AC-1540-B3CB-B4515F09FFE3}" type="datetimeFigureOut">
              <a:rPr lang="en-US" smtClean="0"/>
              <a:pPr/>
              <a:t>9/23/2015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354E5-C18A-EB4F-BEF8-748715B52BA2}"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E0A857-D3AC-1540-B3CB-B4515F09FFE3}" type="datetimeFigureOut">
              <a:rPr lang="en-US" smtClean="0"/>
              <a:pPr/>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354E5-C18A-EB4F-BEF8-748715B52BA2}"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BE0A857-D3AC-1540-B3CB-B4515F09FFE3}" type="datetimeFigureOut">
              <a:rPr lang="en-US" smtClean="0"/>
              <a:pPr/>
              <a:t>9/23/2015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C354E5-C18A-EB4F-BEF8-748715B52B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E0A857-D3AC-1540-B3CB-B4515F09FFE3}" type="datetimeFigureOut">
              <a:rPr lang="en-US" smtClean="0"/>
              <a:pPr/>
              <a:t>9/23/2015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C354E5-C18A-EB4F-BEF8-748715B52BA2}"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0A857-D3AC-1540-B3CB-B4515F09FFE3}" type="datetimeFigureOut">
              <a:rPr lang="en-US" smtClean="0"/>
              <a:pPr/>
              <a:t>9/23/2015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C354E5-C18A-EB4F-BEF8-748715B52B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3BE0A857-D3AC-1540-B3CB-B4515F09FFE3}" type="datetimeFigureOut">
              <a:rPr lang="en-US" smtClean="0"/>
              <a:pPr/>
              <a:t>9/23/2015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354E5-C18A-EB4F-BEF8-748715B52B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3BE0A857-D3AC-1540-B3CB-B4515F09FFE3}" type="datetimeFigureOut">
              <a:rPr lang="en-US" smtClean="0"/>
              <a:pPr/>
              <a:t>9/23/2015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C4C354E5-C18A-EB4F-BEF8-748715B52BA2}"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3BE0A857-D3AC-1540-B3CB-B4515F09FFE3}" type="datetimeFigureOut">
              <a:rPr lang="en-US" smtClean="0"/>
              <a:pPr/>
              <a:t>9/23/2015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4C354E5-C18A-EB4F-BEF8-748715B52B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mobyle.rpbs.univ-paris-diderot.fr/" TargetMode="External"/><Relationship Id="rId4" Type="http://schemas.openxmlformats.org/officeDocument/2006/relationships/hyperlink" Target="http://fafdrugs3.mti.univ-paris-diderot.fr" TargetMode="Externa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diagramData" Target="../diagrams/data1.xml"/><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png"/><Relationship Id="rId11" Type="http://schemas.microsoft.com/office/2007/relationships/diagramDrawing" Target="../diagrams/drawing1.xml"/><Relationship Id="rId5" Type="http://schemas.openxmlformats.org/officeDocument/2006/relationships/image" Target="../media/image21.png"/><Relationship Id="rId10" Type="http://schemas.openxmlformats.org/officeDocument/2006/relationships/diagramColors" Target="../diagrams/colors1.xml"/><Relationship Id="rId4" Type="http://schemas.openxmlformats.org/officeDocument/2006/relationships/image" Target="../media/image20.pn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hyperlink" Target="http://fafdrugs3.mti.univ-paris-diderot.f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mobyle.rpbs.univ-paris-diderot.f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1.pn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50.png"/><Relationship Id="rId4" Type="http://schemas.openxmlformats.org/officeDocument/2006/relationships/image" Target="../media/image4.jpe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QuickStyle" Target="../diagrams/quickStyle3.xml"/><Relationship Id="rId3" Type="http://schemas.openxmlformats.org/officeDocument/2006/relationships/image" Target="../media/image55.emf"/><Relationship Id="rId7" Type="http://schemas.openxmlformats.org/officeDocument/2006/relationships/diagramColors" Target="../diagrams/colors2.xml"/><Relationship Id="rId12" Type="http://schemas.openxmlformats.org/officeDocument/2006/relationships/diagramLayout" Target="../diagrams/layout3.xml"/><Relationship Id="rId17" Type="http://schemas.openxmlformats.org/officeDocument/2006/relationships/image" Target="../media/image27.png"/><Relationship Id="rId2" Type="http://schemas.openxmlformats.org/officeDocument/2006/relationships/notesSlide" Target="../notesSlides/notesSlide16.xml"/><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Data" Target="../diagrams/data3.xml"/><Relationship Id="rId5" Type="http://schemas.openxmlformats.org/officeDocument/2006/relationships/diagramLayout" Target="../diagrams/layout2.xml"/><Relationship Id="rId15" Type="http://schemas.microsoft.com/office/2007/relationships/diagramDrawing" Target="../diagrams/drawing3.xml"/><Relationship Id="rId10" Type="http://schemas.openxmlformats.org/officeDocument/2006/relationships/image" Target="../media/image32.png"/><Relationship Id="rId4" Type="http://schemas.openxmlformats.org/officeDocument/2006/relationships/diagramData" Target="../diagrams/data2.xml"/><Relationship Id="rId9" Type="http://schemas.openxmlformats.org/officeDocument/2006/relationships/image" Target="../media/image29.png"/><Relationship Id="rId14"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mobyle.rpbs.univ-paris-diderot.fr/"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europe.pharmaceuticalconferences.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OMICS Group</a:t>
            </a:r>
            <a:endParaRPr lang="en-US" dirty="0"/>
          </a:p>
        </p:txBody>
      </p:sp>
      <p:sp>
        <p:nvSpPr>
          <p:cNvPr id="3" name="Content Placeholder 2"/>
          <p:cNvSpPr>
            <a:spLocks noGrp="1"/>
          </p:cNvSpPr>
          <p:nvPr>
            <p:ph idx="1"/>
          </p:nvPr>
        </p:nvSpPr>
        <p:spPr/>
        <p:txBody>
          <a:bodyPr>
            <a:normAutofit fontScale="77500" lnSpcReduction="20000"/>
          </a:bodyPr>
          <a:lstStyle/>
          <a:p>
            <a:pPr marL="0" indent="0" algn="just">
              <a:buNone/>
            </a:pPr>
            <a:r>
              <a:rPr lang="en-US" dirty="0"/>
              <a:t>OMICS Group is an amalgamation of </a:t>
            </a:r>
            <a:r>
              <a:rPr lang="en-US" dirty="0">
                <a:hlinkClick r:id="rId2"/>
              </a:rPr>
              <a:t>Open Access </a:t>
            </a:r>
            <a:r>
              <a:rPr lang="en-US" dirty="0" smtClean="0">
                <a:hlinkClick r:id="rId2"/>
              </a:rPr>
              <a:t>Publications</a:t>
            </a:r>
            <a:r>
              <a:rPr lang="en-US" dirty="0" smtClean="0"/>
              <a:t> </a:t>
            </a:r>
            <a:r>
              <a:rPr lang="en-US" dirty="0"/>
              <a:t>and worldwide international science conferences and events. Established in the year 2007 with the sole aim of making the information on Sciences and technology ‘Open Access’, OMICS Group publishes 500 online open access </a:t>
            </a:r>
            <a:r>
              <a:rPr lang="en-US" dirty="0">
                <a:hlinkClick r:id="rId3"/>
              </a:rPr>
              <a:t>scholarly journals </a:t>
            </a:r>
            <a:r>
              <a:rPr lang="en-US" dirty="0"/>
              <a:t>in all aspects </a:t>
            </a:r>
            <a:r>
              <a:rPr lang="en-US" dirty="0" smtClean="0"/>
              <a:t>of Science, Engineering, Management </a:t>
            </a:r>
            <a:r>
              <a:rPr lang="en-US" dirty="0"/>
              <a:t>and Technology </a:t>
            </a:r>
            <a:r>
              <a:rPr lang="en-US" dirty="0" smtClean="0"/>
              <a:t>journals. </a:t>
            </a:r>
            <a:r>
              <a:rPr lang="en-US" dirty="0"/>
              <a:t>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500 </a:t>
            </a:r>
            <a:r>
              <a:rPr lang="en-US" dirty="0">
                <a:hlinkClick r:id="rId4"/>
              </a:rPr>
              <a:t>International conferences</a:t>
            </a:r>
            <a:r>
              <a:rPr lang="en-US" dirty="0"/>
              <a:t> annually across the globe, where knowledge transfer takes place through debates, round table discussions, poster presentations, workshops, symposia and exhibitions.</a:t>
            </a:r>
          </a:p>
        </p:txBody>
      </p:sp>
    </p:spTree>
    <p:extLst>
      <p:ext uri="{BB962C8B-B14F-4D97-AF65-F5344CB8AC3E}">
        <p14:creationId xmlns:p14="http://schemas.microsoft.com/office/powerpoint/2010/main" val="2148053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6" descr="Screen Shot 2013-04-15 at 1.38.03 PM.png"/>
          <p:cNvPicPr>
            <a:picLocks noChangeAspect="1"/>
          </p:cNvPicPr>
          <p:nvPr/>
        </p:nvPicPr>
        <p:blipFill>
          <a:blip r:embed="rId3"/>
          <a:srcRect t="-130" b="-130"/>
          <a:stretch>
            <a:fillRect/>
          </a:stretch>
        </p:blipFill>
        <p:spPr>
          <a:xfrm>
            <a:off x="5664200" y="1043896"/>
            <a:ext cx="3181350" cy="2051705"/>
          </a:xfrm>
          <a:prstGeom prst="rect">
            <a:avLst/>
          </a:prstGeom>
        </p:spPr>
      </p:pic>
      <p:sp>
        <p:nvSpPr>
          <p:cNvPr id="22" name="Rounded Rectangle 21"/>
          <p:cNvSpPr/>
          <p:nvPr/>
        </p:nvSpPr>
        <p:spPr>
          <a:xfrm>
            <a:off x="425450" y="5689600"/>
            <a:ext cx="7829550" cy="11542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ounded Rectangle 20"/>
          <p:cNvSpPr/>
          <p:nvPr/>
        </p:nvSpPr>
        <p:spPr>
          <a:xfrm>
            <a:off x="538258" y="3065022"/>
            <a:ext cx="7270479" cy="10717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Espace réservé du contenu 3"/>
          <p:cNvSpPr>
            <a:spLocks noGrp="1"/>
          </p:cNvSpPr>
          <p:nvPr>
            <p:ph idx="1"/>
          </p:nvPr>
        </p:nvSpPr>
        <p:spPr>
          <a:xfrm>
            <a:off x="304610" y="1335996"/>
            <a:ext cx="5588190" cy="1803400"/>
          </a:xfrm>
          <a:effectLst/>
        </p:spPr>
        <p:txBody>
          <a:bodyPr>
            <a:noAutofit/>
          </a:bodyPr>
          <a:lstStyle/>
          <a:p>
            <a:r>
              <a:rPr lang="en-US" sz="1600" dirty="0" smtClean="0">
                <a:solidFill>
                  <a:srgbClr val="000000"/>
                </a:solidFill>
              </a:rPr>
              <a:t>Specific molecular shape </a:t>
            </a:r>
          </a:p>
          <a:p>
            <a:r>
              <a:rPr lang="en-US" sz="1600" dirty="0" smtClean="0">
                <a:solidFill>
                  <a:srgbClr val="000000"/>
                </a:solidFill>
              </a:rPr>
              <a:t>Multiple bonds and aromatic rings</a:t>
            </a:r>
          </a:p>
          <a:p>
            <a:r>
              <a:rPr lang="en-US" sz="1600" dirty="0" smtClean="0">
                <a:solidFill>
                  <a:srgbClr val="000000"/>
                </a:solidFill>
              </a:rPr>
              <a:t>Validated on the experimental binding data of </a:t>
            </a:r>
          </a:p>
          <a:p>
            <a:pPr>
              <a:buNone/>
            </a:pPr>
            <a:r>
              <a:rPr lang="en-US" sz="1600" dirty="0" smtClean="0">
                <a:solidFill>
                  <a:srgbClr val="000000"/>
                </a:solidFill>
              </a:rPr>
              <a:t>   500,000 </a:t>
            </a:r>
            <a:r>
              <a:rPr lang="en-US" sz="1600" dirty="0" err="1" smtClean="0">
                <a:solidFill>
                  <a:srgbClr val="000000"/>
                </a:solidFill>
              </a:rPr>
              <a:t>cmpds</a:t>
            </a:r>
            <a:r>
              <a:rPr lang="en-US" sz="1600" dirty="0" smtClean="0">
                <a:solidFill>
                  <a:srgbClr val="000000"/>
                </a:solidFill>
              </a:rPr>
              <a:t> from </a:t>
            </a:r>
            <a:r>
              <a:rPr lang="en-US" sz="1600" dirty="0" err="1" smtClean="0">
                <a:solidFill>
                  <a:srgbClr val="000000"/>
                </a:solidFill>
              </a:rPr>
              <a:t>PubChem</a:t>
            </a:r>
            <a:r>
              <a:rPr lang="en-US" sz="1600" dirty="0" smtClean="0">
                <a:solidFill>
                  <a:srgbClr val="000000"/>
                </a:solidFill>
              </a:rPr>
              <a:t> </a:t>
            </a:r>
            <a:r>
              <a:rPr lang="en-US" sz="1600" dirty="0" err="1" smtClean="0">
                <a:solidFill>
                  <a:srgbClr val="000000"/>
                </a:solidFill>
              </a:rPr>
              <a:t>BioAssay</a:t>
            </a:r>
            <a:r>
              <a:rPr lang="en-US" sz="1600" dirty="0" smtClean="0">
                <a:solidFill>
                  <a:srgbClr val="000000"/>
                </a:solidFill>
              </a:rPr>
              <a:t> and 11 PPI targets</a:t>
            </a:r>
          </a:p>
          <a:p>
            <a:pPr marL="109728" indent="0">
              <a:buNone/>
            </a:pPr>
            <a:endParaRPr lang="en-US" sz="1600" dirty="0" smtClean="0">
              <a:solidFill>
                <a:srgbClr val="000000"/>
              </a:solidFill>
            </a:endParaRPr>
          </a:p>
        </p:txBody>
      </p:sp>
      <p:sp>
        <p:nvSpPr>
          <p:cNvPr id="10" name="Titre 1"/>
          <p:cNvSpPr txBox="1">
            <a:spLocks/>
          </p:cNvSpPr>
          <p:nvPr/>
        </p:nvSpPr>
        <p:spPr>
          <a:xfrm>
            <a:off x="253810" y="476250"/>
            <a:ext cx="8229600" cy="1143000"/>
          </a:xfrm>
          <a:prstGeom prst="rect">
            <a:avLst/>
          </a:prstGeom>
          <a:effectLst>
            <a:outerShdw blurRad="50800" dist="38100" dir="2700000">
              <a:srgbClr val="000000">
                <a:alpha val="43000"/>
              </a:srgbClr>
            </a:outerShdw>
          </a:effectLst>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endParaRPr lang="fr-FR" sz="3600" dirty="0"/>
          </a:p>
        </p:txBody>
      </p:sp>
      <p:sp>
        <p:nvSpPr>
          <p:cNvPr id="13" name="TextBox 12"/>
          <p:cNvSpPr txBox="1"/>
          <p:nvPr/>
        </p:nvSpPr>
        <p:spPr>
          <a:xfrm>
            <a:off x="602965" y="3758719"/>
            <a:ext cx="3654854" cy="307777"/>
          </a:xfrm>
          <a:prstGeom prst="rect">
            <a:avLst/>
          </a:prstGeom>
          <a:noFill/>
        </p:spPr>
        <p:txBody>
          <a:bodyPr wrap="none" rtlCol="0">
            <a:spAutoFit/>
          </a:bodyPr>
          <a:lstStyle/>
          <a:p>
            <a:r>
              <a:rPr lang="en-US" sz="1400" i="1" dirty="0" err="1" smtClean="0">
                <a:solidFill>
                  <a:srgbClr val="B9CDE5"/>
                </a:solidFill>
              </a:rPr>
              <a:t>Sperandio</a:t>
            </a:r>
            <a:r>
              <a:rPr lang="en-US" sz="1400" i="1" dirty="0" smtClean="0">
                <a:solidFill>
                  <a:srgbClr val="B9CDE5"/>
                </a:solidFill>
              </a:rPr>
              <a:t> </a:t>
            </a:r>
            <a:r>
              <a:rPr lang="en-US" sz="1400" i="1" dirty="0">
                <a:solidFill>
                  <a:srgbClr val="B9CDE5"/>
                </a:solidFill>
              </a:rPr>
              <a:t>et </a:t>
            </a:r>
            <a:r>
              <a:rPr lang="en-US" sz="1400" i="1" dirty="0" smtClean="0">
                <a:solidFill>
                  <a:srgbClr val="B9CDE5"/>
                </a:solidFill>
              </a:rPr>
              <a:t>al. </a:t>
            </a:r>
            <a:r>
              <a:rPr lang="en-US" sz="1400" i="1" dirty="0" err="1">
                <a:solidFill>
                  <a:srgbClr val="B9CDE5"/>
                </a:solidFill>
              </a:rPr>
              <a:t>Plos</a:t>
            </a:r>
            <a:r>
              <a:rPr lang="en-US" sz="1400" i="1" dirty="0">
                <a:solidFill>
                  <a:srgbClr val="B9CDE5"/>
                </a:solidFill>
              </a:rPr>
              <a:t> </a:t>
            </a:r>
            <a:r>
              <a:rPr lang="en-US" sz="1400" i="1" dirty="0" err="1">
                <a:solidFill>
                  <a:srgbClr val="B9CDE5"/>
                </a:solidFill>
              </a:rPr>
              <a:t>Comput</a:t>
            </a:r>
            <a:r>
              <a:rPr lang="en-US" sz="1400" i="1" dirty="0">
                <a:solidFill>
                  <a:srgbClr val="B9CDE5"/>
                </a:solidFill>
              </a:rPr>
              <a:t> </a:t>
            </a:r>
            <a:r>
              <a:rPr lang="en-US" sz="1400" i="1" dirty="0" err="1">
                <a:solidFill>
                  <a:srgbClr val="B9CDE5"/>
                </a:solidFill>
              </a:rPr>
              <a:t>Biol</a:t>
            </a:r>
            <a:r>
              <a:rPr lang="en-US" sz="1400" i="1" dirty="0">
                <a:solidFill>
                  <a:srgbClr val="B9CDE5"/>
                </a:solidFill>
              </a:rPr>
              <a:t> 2010</a:t>
            </a:r>
            <a:r>
              <a:rPr lang="en-US" sz="1400" i="1" dirty="0" smtClean="0">
                <a:solidFill>
                  <a:srgbClr val="B9CDE5"/>
                </a:solidFill>
              </a:rPr>
              <a:t> </a:t>
            </a:r>
            <a:endParaRPr lang="en-US" sz="1400" i="1" dirty="0">
              <a:solidFill>
                <a:srgbClr val="B9CDE5"/>
              </a:solidFill>
            </a:endParaRPr>
          </a:p>
        </p:txBody>
      </p:sp>
      <p:sp>
        <p:nvSpPr>
          <p:cNvPr id="11" name="Title 1"/>
          <p:cNvSpPr>
            <a:spLocks noGrp="1"/>
          </p:cNvSpPr>
          <p:nvPr>
            <p:ph type="title"/>
          </p:nvPr>
        </p:nvSpPr>
        <p:spPr>
          <a:xfrm>
            <a:off x="2276161" y="64858"/>
            <a:ext cx="8267700" cy="1710646"/>
          </a:xfrm>
        </p:spPr>
        <p:txBody>
          <a:bodyPr>
            <a:noAutofit/>
          </a:bodyPr>
          <a:lstStyle/>
          <a:p>
            <a:r>
              <a:rPr lang="fr-FR" sz="3600" dirty="0" err="1" smtClean="0">
                <a:solidFill>
                  <a:srgbClr val="000080"/>
                </a:solidFill>
                <a:latin typeface="+mn-lt"/>
                <a:ea typeface="+mn-ea"/>
                <a:cs typeface="+mn-cs"/>
              </a:rPr>
              <a:t>iPPI-Focused</a:t>
            </a:r>
            <a:r>
              <a:rPr lang="fr-FR" sz="3600" dirty="0" smtClean="0">
                <a:solidFill>
                  <a:srgbClr val="000080"/>
                </a:solidFill>
                <a:latin typeface="+mn-lt"/>
                <a:ea typeface="+mn-ea"/>
                <a:cs typeface="+mn-cs"/>
              </a:rPr>
              <a:t> collections</a:t>
            </a:r>
            <a:r>
              <a:rPr lang="fr-FR" sz="3600" dirty="0" smtClean="0"/>
              <a:t/>
            </a:r>
            <a:br>
              <a:rPr lang="fr-FR" sz="3600" dirty="0" smtClean="0"/>
            </a:br>
            <a:r>
              <a:rPr lang="en-US" sz="3600" dirty="0" smtClean="0">
                <a:solidFill>
                  <a:srgbClr val="000080"/>
                </a:solidFill>
                <a:latin typeface="+mn-lt"/>
                <a:ea typeface="+mn-ea"/>
                <a:cs typeface="+mn-cs"/>
              </a:rPr>
              <a:t> </a:t>
            </a:r>
            <a:r>
              <a:rPr lang="en-US" sz="3200" dirty="0"/>
              <a:t/>
            </a:r>
            <a:br>
              <a:rPr lang="en-US" sz="3200" dirty="0"/>
            </a:br>
            <a:endParaRPr lang="en-US" sz="3200" i="1" dirty="0"/>
          </a:p>
        </p:txBody>
      </p:sp>
      <p:sp>
        <p:nvSpPr>
          <p:cNvPr id="15" name="Title 1"/>
          <p:cNvSpPr txBox="1">
            <a:spLocks/>
          </p:cNvSpPr>
          <p:nvPr/>
        </p:nvSpPr>
        <p:spPr>
          <a:xfrm>
            <a:off x="234950" y="384854"/>
            <a:ext cx="8267700" cy="1710646"/>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n-lt"/>
                <a:ea typeface="+mn-ea"/>
                <a:cs typeface="+mn-cs"/>
              </a:rPr>
              <a:t/>
            </a:r>
            <a:b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n-lt"/>
                <a:ea typeface="+mn-ea"/>
                <a:cs typeface="+mn-cs"/>
              </a:rPr>
            </a:br>
            <a:r>
              <a:rPr kumimoji="0" lang="fr-FR" sz="2800" b="1" i="0" u="none" strike="noStrike" kern="1200" cap="none" spc="0" normalizeH="0" baseline="0" noProof="0" dirty="0" smtClean="0">
                <a:ln>
                  <a:noFill/>
                </a:ln>
                <a:solidFill>
                  <a:schemeClr val="tx2">
                    <a:lumMod val="75000"/>
                  </a:schemeClr>
                </a:solidFill>
                <a:effectLst>
                  <a:outerShdw blurRad="31750" dist="25400" dir="5400000" algn="tl" rotWithShape="0">
                    <a:srgbClr val="000000">
                      <a:alpha val="25000"/>
                    </a:srgbClr>
                  </a:outerShdw>
                </a:effectLst>
                <a:uLnTx/>
                <a:uFillTx/>
                <a:latin typeface="+mn-lt"/>
                <a:ea typeface="+mn-ea"/>
                <a:cs typeface="+mn-cs"/>
              </a:rPr>
              <a:t>Original </a:t>
            </a:r>
            <a:r>
              <a:rPr kumimoji="0" lang="fr-FR" sz="2800" b="1" i="0" u="none" strike="noStrike" kern="1200" cap="none" spc="0" normalizeH="0" baseline="0" noProof="0" dirty="0" err="1" smtClean="0">
                <a:ln>
                  <a:noFill/>
                </a:ln>
                <a:solidFill>
                  <a:schemeClr val="tx2">
                    <a:lumMod val="75000"/>
                  </a:schemeClr>
                </a:solidFill>
                <a:effectLst>
                  <a:outerShdw blurRad="31750" dist="25400" dir="5400000" algn="tl" rotWithShape="0">
                    <a:srgbClr val="000000">
                      <a:alpha val="25000"/>
                    </a:srgbClr>
                  </a:outerShdw>
                </a:effectLst>
                <a:uLnTx/>
                <a:uFillTx/>
                <a:latin typeface="+mn-lt"/>
                <a:ea typeface="+mn-ea"/>
                <a:cs typeface="+mn-cs"/>
              </a:rPr>
              <a:t>Filter</a:t>
            </a:r>
            <a:r>
              <a:rPr kumimoji="0" lang="fr-FR" sz="2800" b="1" i="0" u="none" strike="noStrike" kern="1200" cap="none" spc="0" normalizeH="0" baseline="0" noProof="0" dirty="0" smtClean="0">
                <a:ln>
                  <a:noFill/>
                </a:ln>
                <a:solidFill>
                  <a:schemeClr val="tx2">
                    <a:lumMod val="75000"/>
                  </a:schemeClr>
                </a:solidFill>
                <a:effectLst>
                  <a:outerShdw blurRad="31750" dist="25400" dir="5400000" algn="tl" rotWithShape="0">
                    <a:srgbClr val="000000">
                      <a:alpha val="25000"/>
                    </a:srgbClr>
                  </a:outerShdw>
                </a:effectLst>
                <a:uLnTx/>
                <a:uFillTx/>
                <a:latin typeface="+mn-lt"/>
                <a:ea typeface="+mn-ea"/>
                <a:cs typeface="+mn-cs"/>
              </a:rPr>
              <a:t>:  </a:t>
            </a:r>
            <a:r>
              <a:rPr kumimoji="0" lang="fr-FR" sz="2800" b="1" i="0" u="none" strike="noStrike" kern="1200" cap="none" spc="0" normalizeH="0" baseline="0" noProof="0" dirty="0" err="1" smtClean="0">
                <a:ln>
                  <a:noFill/>
                </a:ln>
                <a:solidFill>
                  <a:schemeClr val="tx2">
                    <a:lumMod val="75000"/>
                  </a:schemeClr>
                </a:solidFill>
                <a:effectLst>
                  <a:outerShdw blurRad="31750" dist="25400" dir="5400000" algn="tl" rotWithShape="0">
                    <a:srgbClr val="000000">
                      <a:alpha val="25000"/>
                    </a:srgbClr>
                  </a:outerShdw>
                </a:effectLst>
                <a:uLnTx/>
                <a:uFillTx/>
                <a:latin typeface="+mn-lt"/>
                <a:ea typeface="+mn-ea"/>
                <a:cs typeface="+mn-cs"/>
              </a:rPr>
              <a:t>PPI-HitProfiler</a:t>
            </a:r>
            <a: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t/>
            </a:r>
            <a:b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br>
            <a:r>
              <a:rPr kumimoji="0" lang="en-US"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n-lt"/>
                <a:ea typeface="+mn-ea"/>
                <a:cs typeface="+mn-cs"/>
              </a:rPr>
              <a:t> </a:t>
            </a:r>
            <a:r>
              <a:rPr kumimoji="0" lang="en-US" sz="24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t/>
            </a:r>
            <a:br>
              <a:rPr kumimoji="0" lang="en-US" sz="24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br>
            <a:endParaRPr kumimoji="0" lang="en-US" sz="2400" b="1" i="1" u="none" strike="noStrike" kern="1200" cap="none" spc="0" normalizeH="0" baseline="0" noProof="0" dirty="0">
              <a:ln>
                <a:noFill/>
              </a:ln>
              <a:solidFill>
                <a:srgbClr val="000000"/>
              </a:solidFill>
              <a:effectLst>
                <a:outerShdw blurRad="31750" dist="25400" dir="5400000" algn="tl" rotWithShape="0">
                  <a:srgbClr val="000000">
                    <a:alpha val="25000"/>
                  </a:srgbClr>
                </a:outerShdw>
              </a:effectLst>
              <a:uLnTx/>
              <a:uFillTx/>
              <a:latin typeface="+mj-lt"/>
              <a:ea typeface="+mj-ea"/>
              <a:cs typeface="+mj-cs"/>
            </a:endParaRPr>
          </a:p>
        </p:txBody>
      </p:sp>
      <p:sp>
        <p:nvSpPr>
          <p:cNvPr id="7" name="Rectangle 6"/>
          <p:cNvSpPr/>
          <p:nvPr/>
        </p:nvSpPr>
        <p:spPr>
          <a:xfrm>
            <a:off x="514350" y="3188132"/>
            <a:ext cx="8267700" cy="615553"/>
          </a:xfrm>
          <a:prstGeom prst="rect">
            <a:avLst/>
          </a:prstGeom>
        </p:spPr>
        <p:txBody>
          <a:bodyPr wrap="square" anchor="ctr">
            <a:spAutoFit/>
          </a:bodyPr>
          <a:lstStyle/>
          <a:p>
            <a:r>
              <a:rPr lang="en-US" b="1" i="1" dirty="0" smtClean="0">
                <a:solidFill>
                  <a:srgbClr val="FFFFFF"/>
                </a:solidFill>
              </a:rPr>
              <a:t>iPPI-lib HitProfiler </a:t>
            </a:r>
            <a:endParaRPr lang="en-US" b="1" i="1" dirty="0" smtClean="0">
              <a:solidFill>
                <a:srgbClr val="FFFFFF"/>
              </a:solidFill>
              <a:hlinkClick r:id="rId4"/>
            </a:endParaRPr>
          </a:p>
          <a:p>
            <a:r>
              <a:rPr lang="fr-FR" sz="1600" b="1" i="1" u="sng" dirty="0" smtClean="0">
                <a:solidFill>
                  <a:srgbClr val="FFFFFF"/>
                </a:solidFill>
              </a:rPr>
              <a:t>http://</a:t>
            </a:r>
            <a:r>
              <a:rPr lang="fr-FR" sz="1600" b="1" i="1" u="sng" dirty="0" err="1" smtClean="0">
                <a:solidFill>
                  <a:srgbClr val="FFFFFF"/>
                </a:solidFill>
              </a:rPr>
              <a:t>www.cdithem.fr/getPPIHitProfiler.php</a:t>
            </a:r>
            <a:r>
              <a:rPr lang="fr-FR" sz="1600" b="1" i="1" u="sng" dirty="0" smtClean="0">
                <a:solidFill>
                  <a:srgbClr val="FFFFFF"/>
                </a:solidFill>
              </a:rPr>
              <a:t> </a:t>
            </a:r>
            <a:r>
              <a:rPr lang="fr-FR" sz="1600" b="1" i="1" dirty="0" smtClean="0">
                <a:solidFill>
                  <a:srgbClr val="FFFFFF"/>
                </a:solidFill>
              </a:rPr>
              <a:t>  or via FAFDrugs3</a:t>
            </a:r>
            <a:endParaRPr lang="fr-FR" sz="1600" b="1" i="1" dirty="0" smtClean="0">
              <a:solidFill>
                <a:srgbClr val="FFFFFF"/>
              </a:solidFill>
              <a:hlinkClick r:id="rId4"/>
            </a:endParaRPr>
          </a:p>
        </p:txBody>
      </p:sp>
      <p:sp>
        <p:nvSpPr>
          <p:cNvPr id="16" name="Title 1"/>
          <p:cNvSpPr txBox="1">
            <a:spLocks/>
          </p:cNvSpPr>
          <p:nvPr/>
        </p:nvSpPr>
        <p:spPr>
          <a:xfrm>
            <a:off x="304610" y="4098632"/>
            <a:ext cx="8267700" cy="1710646"/>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n-lt"/>
                <a:ea typeface="+mn-ea"/>
                <a:cs typeface="+mn-cs"/>
              </a:rPr>
              <a:t/>
            </a:r>
            <a:b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n-lt"/>
                <a:ea typeface="+mn-ea"/>
                <a:cs typeface="+mn-cs"/>
              </a:rPr>
            </a:br>
            <a:r>
              <a:rPr lang="fr-FR" sz="2800" b="1" dirty="0" err="1" smtClean="0">
                <a:solidFill>
                  <a:schemeClr val="tx2">
                    <a:lumMod val="75000"/>
                  </a:schemeClr>
                </a:solidFill>
                <a:effectLst>
                  <a:outerShdw blurRad="31750" dist="25400" dir="5400000" algn="tl" rotWithShape="0">
                    <a:srgbClr val="000000">
                      <a:alpha val="25000"/>
                    </a:srgbClr>
                  </a:outerShdw>
                </a:effectLst>
              </a:rPr>
              <a:t>iPPI-lib</a:t>
            </a:r>
            <a:endParaRPr lang="fr-FR" sz="2800" b="1" dirty="0" smtClean="0">
              <a:solidFill>
                <a:schemeClr val="tx2">
                  <a:lumMod val="75000"/>
                </a:schemeClr>
              </a:solidFill>
              <a:effectLst>
                <a:outerShdw blurRad="31750" dist="25400" dir="5400000" algn="tl" rotWithShape="0">
                  <a:srgbClr val="000000">
                    <a:alpha val="25000"/>
                  </a:srgbClr>
                </a:outerShdw>
              </a:effectLs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t/>
            </a:r>
            <a:br>
              <a:rPr kumimoji="0" lang="fr-FR"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br>
            <a:r>
              <a:rPr kumimoji="0" lang="en-US" sz="28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n-lt"/>
                <a:ea typeface="+mn-ea"/>
                <a:cs typeface="+mn-cs"/>
              </a:rPr>
              <a:t> </a:t>
            </a:r>
            <a:r>
              <a:rPr kumimoji="0" lang="en-US" sz="24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t/>
            </a:r>
            <a:br>
              <a:rPr kumimoji="0" lang="en-US" sz="2400" b="1" i="0" u="none" strike="noStrike" kern="1200" cap="none" spc="0" normalizeH="0" baseline="0" noProof="0" dirty="0" smtClean="0">
                <a:ln>
                  <a:noFill/>
                </a:ln>
                <a:solidFill>
                  <a:srgbClr val="000000"/>
                </a:solidFill>
                <a:effectLst>
                  <a:outerShdw blurRad="31750" dist="25400" dir="5400000" algn="tl" rotWithShape="0">
                    <a:srgbClr val="000000">
                      <a:alpha val="25000"/>
                    </a:srgbClr>
                  </a:outerShdw>
                </a:effectLst>
                <a:uLnTx/>
                <a:uFillTx/>
                <a:latin typeface="+mj-lt"/>
                <a:ea typeface="+mj-ea"/>
                <a:cs typeface="+mj-cs"/>
              </a:rPr>
            </a:br>
            <a:endParaRPr kumimoji="0" lang="en-US" sz="2400" b="1" i="1" u="none" strike="noStrike" kern="1200" cap="none" spc="0" normalizeH="0" baseline="0" noProof="0" dirty="0">
              <a:ln>
                <a:noFill/>
              </a:ln>
              <a:solidFill>
                <a:srgbClr val="000000"/>
              </a:solidFill>
              <a:effectLst>
                <a:outerShdw blurRad="31750" dist="25400" dir="5400000" algn="tl" rotWithShape="0">
                  <a:srgbClr val="000000">
                    <a:alpha val="25000"/>
                  </a:srgbClr>
                </a:outerShdw>
              </a:effectLst>
              <a:uLnTx/>
              <a:uFillTx/>
              <a:latin typeface="+mj-lt"/>
              <a:ea typeface="+mj-ea"/>
              <a:cs typeface="+mj-cs"/>
            </a:endParaRPr>
          </a:p>
        </p:txBody>
      </p:sp>
      <p:sp>
        <p:nvSpPr>
          <p:cNvPr id="18" name="Rectangle 26"/>
          <p:cNvSpPr>
            <a:spLocks noChangeArrowheads="1"/>
          </p:cNvSpPr>
          <p:nvPr/>
        </p:nvSpPr>
        <p:spPr bwMode="auto">
          <a:xfrm>
            <a:off x="76200" y="5974834"/>
            <a:ext cx="7808737" cy="615553"/>
          </a:xfrm>
          <a:prstGeom prst="rect">
            <a:avLst/>
          </a:prstGeom>
          <a:noFill/>
          <a:ln w="9525">
            <a:noFill/>
            <a:miter lim="800000"/>
            <a:headEnd/>
            <a:tailEnd/>
          </a:ln>
          <a:effectLst>
            <a:glow rad="101600">
              <a:schemeClr val="tx1">
                <a:lumMod val="75000"/>
                <a:alpha val="75000"/>
              </a:schemeClr>
            </a:glow>
          </a:effectLst>
          <a:scene3d>
            <a:camera prst="orthographicFront">
              <a:rot lat="0" lon="0" rev="0"/>
            </a:camera>
            <a:lightRig rig="threePt" dir="t"/>
          </a:scene3d>
        </p:spPr>
        <p:txBody>
          <a:bodyPr wrap="square">
            <a:prstTxWarp prst="textNoShape">
              <a:avLst/>
            </a:prstTxWarp>
            <a:spAutoFit/>
          </a:bodyPr>
          <a:lstStyle/>
          <a:p>
            <a:pPr algn="ctr"/>
            <a:r>
              <a:rPr lang="en-US" sz="1600" b="1" i="1" u="sng" dirty="0" smtClean="0">
                <a:solidFill>
                  <a:srgbClr val="FFFFFF"/>
                </a:solidFill>
              </a:rPr>
              <a:t>http://bioserv.rpbs.univ-paris-diderot.fr/services/MTiOpenScreen/</a:t>
            </a:r>
            <a:endParaRPr lang="fr-FR" sz="1600" b="1" i="1" u="sng" dirty="0" smtClean="0">
              <a:solidFill>
                <a:srgbClr val="FFFFFF"/>
              </a:solidFill>
              <a:hlinkClick r:id="rId4"/>
            </a:endParaRPr>
          </a:p>
          <a:p>
            <a:endParaRPr lang="en-US" b="1" dirty="0">
              <a:ln>
                <a:solidFill>
                  <a:srgbClr val="000000"/>
                </a:solidFill>
              </a:ln>
              <a:solidFill>
                <a:srgbClr val="FF0000"/>
              </a:solidFill>
              <a:hlinkClick r:id="rId5"/>
            </a:endParaRPr>
          </a:p>
        </p:txBody>
      </p:sp>
      <p:sp>
        <p:nvSpPr>
          <p:cNvPr id="19" name="ZoneTexte 148"/>
          <p:cNvSpPr txBox="1"/>
          <p:nvPr/>
        </p:nvSpPr>
        <p:spPr>
          <a:xfrm>
            <a:off x="425450" y="5689600"/>
            <a:ext cx="5626005" cy="369332"/>
          </a:xfrm>
          <a:prstGeom prst="rect">
            <a:avLst/>
          </a:prstGeom>
          <a:noFill/>
        </p:spPr>
        <p:txBody>
          <a:bodyPr wrap="square" rtlCol="0">
            <a:spAutoFit/>
          </a:bodyPr>
          <a:lstStyle/>
          <a:p>
            <a:pPr algn="ctr"/>
            <a:r>
              <a:rPr lang="fr-FR" b="1" i="1" dirty="0" err="1" smtClean="0">
                <a:solidFill>
                  <a:srgbClr val="FFFFFF"/>
                </a:solidFill>
              </a:rPr>
              <a:t>iPPI-lib</a:t>
            </a:r>
            <a:r>
              <a:rPr lang="fr-FR" b="1" i="1" dirty="0" smtClean="0">
                <a:solidFill>
                  <a:srgbClr val="FFFFFF"/>
                </a:solidFill>
              </a:rPr>
              <a:t> &amp; </a:t>
            </a:r>
            <a:r>
              <a:rPr lang="fr-FR" b="1" i="1" dirty="0" err="1" smtClean="0">
                <a:solidFill>
                  <a:srgbClr val="FFFFFF"/>
                </a:solidFill>
              </a:rPr>
              <a:t>MTiOpenScreen</a:t>
            </a:r>
            <a:r>
              <a:rPr lang="fr-FR" b="1" i="1" dirty="0" smtClean="0">
                <a:solidFill>
                  <a:srgbClr val="FFFFFF"/>
                </a:solidFill>
              </a:rPr>
              <a:t> </a:t>
            </a:r>
            <a:r>
              <a:rPr lang="fr-FR" b="1" i="1" dirty="0" err="1" smtClean="0">
                <a:solidFill>
                  <a:srgbClr val="FFFFFF"/>
                </a:solidFill>
              </a:rPr>
              <a:t>web-server</a:t>
            </a:r>
            <a:endParaRPr lang="fr-FR" b="1" i="1" dirty="0" smtClean="0">
              <a:solidFill>
                <a:srgbClr val="FFFFFF"/>
              </a:solidFill>
            </a:endParaRPr>
          </a:p>
        </p:txBody>
      </p:sp>
      <p:sp>
        <p:nvSpPr>
          <p:cNvPr id="20" name="Rectangle 18"/>
          <p:cNvSpPr>
            <a:spLocks noChangeArrowheads="1"/>
          </p:cNvSpPr>
          <p:nvPr/>
        </p:nvSpPr>
        <p:spPr bwMode="auto">
          <a:xfrm>
            <a:off x="1145353" y="6385698"/>
            <a:ext cx="2256084" cy="307777"/>
          </a:xfrm>
          <a:prstGeom prst="rect">
            <a:avLst/>
          </a:prstGeom>
          <a:noFill/>
          <a:ln w="9525">
            <a:noFill/>
            <a:miter lim="800000"/>
            <a:headEnd/>
            <a:tailEnd/>
          </a:ln>
          <a:effectLst/>
        </p:spPr>
        <p:txBody>
          <a:bodyPr wrap="none">
            <a:prstTxWarp prst="textNoShape">
              <a:avLst/>
            </a:prstTxWarp>
            <a:spAutoFit/>
          </a:bodyPr>
          <a:lstStyle/>
          <a:p>
            <a:r>
              <a:rPr lang="en-US" sz="1400" i="1" dirty="0" err="1" smtClean="0">
                <a:solidFill>
                  <a:schemeClr val="accent1">
                    <a:lumMod val="40000"/>
                    <a:lumOff val="60000"/>
                  </a:schemeClr>
                </a:solidFill>
              </a:rPr>
              <a:t>Labbe</a:t>
            </a:r>
            <a:r>
              <a:rPr lang="en-US" sz="1400" i="1" dirty="0" smtClean="0">
                <a:solidFill>
                  <a:schemeClr val="accent1">
                    <a:lumMod val="40000"/>
                    <a:lumOff val="60000"/>
                  </a:schemeClr>
                </a:solidFill>
              </a:rPr>
              <a:t> et al.  NAR 2015 </a:t>
            </a:r>
          </a:p>
        </p:txBody>
      </p:sp>
      <p:sp>
        <p:nvSpPr>
          <p:cNvPr id="23" name="Espace réservé du contenu 3"/>
          <p:cNvSpPr txBox="1">
            <a:spLocks/>
          </p:cNvSpPr>
          <p:nvPr/>
        </p:nvSpPr>
        <p:spPr>
          <a:xfrm>
            <a:off x="209550" y="4774912"/>
            <a:ext cx="8896350" cy="749588"/>
          </a:xfrm>
          <a:prstGeom prst="rect">
            <a:avLst/>
          </a:prstGeom>
          <a:ln>
            <a:solidFill>
              <a:srgbClr val="FF0000"/>
            </a:solidFill>
          </a:ln>
        </p:spPr>
        <p:style>
          <a:lnRef idx="1">
            <a:schemeClr val="accent5"/>
          </a:lnRef>
          <a:fillRef idx="2">
            <a:schemeClr val="accent5"/>
          </a:fillRef>
          <a:effectRef idx="1">
            <a:schemeClr val="accent5"/>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r>
              <a:rPr kumimoji="0" lang="en-US" sz="1600" b="0" i="0" u="none" strike="noStrike" kern="1200" cap="none" spc="0" normalizeH="0" baseline="0" noProof="0" dirty="0" smtClean="0">
                <a:ln>
                  <a:noFill/>
                </a:ln>
                <a:solidFill>
                  <a:srgbClr val="000000"/>
                </a:solidFill>
                <a:effectLst/>
                <a:uLnTx/>
                <a:uFillTx/>
                <a:latin typeface="+mn-lt"/>
                <a:ea typeface="+mn-ea"/>
                <a:cs typeface="+mn-cs"/>
              </a:rPr>
              <a:t>3 </a:t>
            </a:r>
            <a:r>
              <a:rPr kumimoji="0" lang="en-US" sz="1600" b="0" i="0" u="none" strike="noStrike" kern="1200" cap="none" spc="0" normalizeH="0" baseline="0" noProof="0" dirty="0" err="1" smtClean="0">
                <a:ln>
                  <a:noFill/>
                </a:ln>
                <a:solidFill>
                  <a:srgbClr val="000000"/>
                </a:solidFill>
                <a:effectLst/>
                <a:uLnTx/>
                <a:uFillTx/>
                <a:latin typeface="+mn-lt"/>
                <a:ea typeface="+mn-ea"/>
                <a:cs typeface="+mn-cs"/>
              </a:rPr>
              <a:t>mln</a:t>
            </a:r>
            <a:r>
              <a:rPr kumimoji="0" lang="en-US"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600" b="0" i="0" u="none" strike="noStrike" kern="1200" cap="none" spc="0" normalizeH="0" baseline="0" noProof="0" dirty="0" err="1" smtClean="0">
                <a:ln>
                  <a:noFill/>
                </a:ln>
                <a:solidFill>
                  <a:srgbClr val="000000"/>
                </a:solidFill>
                <a:effectLst/>
                <a:uLnTx/>
                <a:uFillTx/>
                <a:latin typeface="+mn-lt"/>
                <a:ea typeface="+mn-ea"/>
                <a:cs typeface="+mn-cs"/>
              </a:rPr>
              <a:t>PubChem</a:t>
            </a:r>
            <a:r>
              <a:rPr kumimoji="0" lang="en-US" sz="1600" b="0" i="0" u="none" strike="noStrike" kern="1200" cap="none" spc="0" normalizeH="0" baseline="0" noProof="0" dirty="0" smtClean="0">
                <a:ln>
                  <a:noFill/>
                </a:ln>
                <a:solidFill>
                  <a:srgbClr val="000000"/>
                </a:solidFill>
                <a:effectLst/>
                <a:uLnTx/>
                <a:uFillTx/>
                <a:latin typeface="+mn-lt"/>
                <a:ea typeface="+mn-ea"/>
                <a:cs typeface="+mn-cs"/>
              </a:rPr>
              <a:t> </a:t>
            </a:r>
            <a:r>
              <a:rPr lang="en-US" sz="1600" dirty="0" err="1" smtClean="0">
                <a:solidFill>
                  <a:srgbClr val="000000"/>
                </a:solidFill>
              </a:rPr>
              <a:t>cmps</a:t>
            </a:r>
            <a:r>
              <a:rPr lang="en-US" sz="1600" dirty="0" smtClean="0">
                <a:solidFill>
                  <a:srgbClr val="000000"/>
                </a:solidFill>
              </a:rPr>
              <a:t>      FAF-Drugs3       PPI-</a:t>
            </a:r>
            <a:r>
              <a:rPr lang="en-US" sz="1600" dirty="0" err="1" smtClean="0">
                <a:solidFill>
                  <a:srgbClr val="000000"/>
                </a:solidFill>
              </a:rPr>
              <a:t>HitProfiler</a:t>
            </a:r>
            <a:r>
              <a:rPr lang="en-US" sz="1600" dirty="0" smtClean="0">
                <a:solidFill>
                  <a:srgbClr val="000000"/>
                </a:solidFill>
              </a:rPr>
              <a:t>         FCFP_4 </a:t>
            </a:r>
            <a:r>
              <a:rPr lang="en-US" sz="1600" dirty="0" err="1" smtClean="0">
                <a:solidFill>
                  <a:srgbClr val="000000"/>
                </a:solidFill>
              </a:rPr>
              <a:t>Tanimoto</a:t>
            </a:r>
            <a:r>
              <a:rPr lang="en-US" sz="1600" dirty="0" smtClean="0">
                <a:solidFill>
                  <a:srgbClr val="000000"/>
                </a:solidFill>
              </a:rPr>
              <a:t> 0.3</a:t>
            </a:r>
            <a:endParaRPr kumimoji="0" lang="en-US" sz="1600" b="0" i="0" u="none" strike="noStrike" kern="1200" cap="none" spc="0" normalizeH="0" baseline="0" noProof="0" dirty="0" smtClean="0">
              <a:ln>
                <a:noFill/>
              </a:ln>
              <a:solidFill>
                <a:srgbClr val="000000"/>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r>
              <a:rPr kumimoji="0" lang="en-US"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smtClean="0">
                <a:ln>
                  <a:noFill/>
                </a:ln>
                <a:solidFill>
                  <a:srgbClr val="000000"/>
                </a:solidFill>
                <a:effectLst/>
                <a:uLnTx/>
                <a:uFillTx/>
                <a:latin typeface="+mn-lt"/>
                <a:ea typeface="+mn-ea"/>
                <a:cs typeface="+mn-cs"/>
              </a:rPr>
              <a:t>50,000 drug-like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i</a:t>
            </a:r>
            <a:r>
              <a:rPr kumimoji="0" lang="en-US" b="1" i="0" u="none" strike="noStrike" kern="1200" cap="none" spc="0" normalizeH="0" baseline="0" noProof="0" dirty="0" smtClean="0">
                <a:ln>
                  <a:noFill/>
                </a:ln>
                <a:solidFill>
                  <a:srgbClr val="000000"/>
                </a:solidFill>
                <a:effectLst/>
                <a:uLnTx/>
                <a:uFillTx/>
                <a:latin typeface="+mn-lt"/>
                <a:ea typeface="+mn-ea"/>
                <a:cs typeface="+mn-cs"/>
              </a:rPr>
              <a:t>-PPI </a:t>
            </a:r>
            <a:r>
              <a:rPr kumimoji="0" lang="en-US" b="1" i="0" u="none" strike="noStrike" kern="1200" cap="none" spc="0" normalizeH="0" noProof="0" dirty="0" smtClean="0">
                <a:ln>
                  <a:noFill/>
                </a:ln>
                <a:solidFill>
                  <a:srgbClr val="000000"/>
                </a:solidFill>
                <a:effectLst/>
                <a:uLnTx/>
                <a:uFillTx/>
                <a:latin typeface="+mn-lt"/>
                <a:ea typeface="+mn-ea"/>
                <a:cs typeface="+mn-cs"/>
              </a:rPr>
              <a:t> like molecules </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p>
          <a:p>
            <a:pPr marL="109728"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US" sz="1600" b="0" i="0" u="none" strike="noStrike" kern="1200" cap="none" spc="0" normalizeH="0" baseline="0" noProof="0" dirty="0" smtClean="0">
              <a:ln>
                <a:noFill/>
              </a:ln>
              <a:solidFill>
                <a:srgbClr val="000000"/>
              </a:solidFill>
              <a:effectLst/>
              <a:uLnTx/>
              <a:uFillTx/>
              <a:latin typeface="+mn-lt"/>
              <a:ea typeface="+mn-ea"/>
              <a:cs typeface="+mn-cs"/>
            </a:endParaRPr>
          </a:p>
        </p:txBody>
      </p:sp>
      <p:cxnSp>
        <p:nvCxnSpPr>
          <p:cNvPr id="31" name="Elbow Connector 30"/>
          <p:cNvCxnSpPr/>
          <p:nvPr/>
        </p:nvCxnSpPr>
        <p:spPr>
          <a:xfrm rot="10800000" flipV="1">
            <a:off x="6654800" y="4953000"/>
            <a:ext cx="2032000" cy="317500"/>
          </a:xfrm>
          <a:prstGeom prst="bentConnector3">
            <a:avLst>
              <a:gd name="adj1" fmla="val -1875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2628900" y="5003800"/>
            <a:ext cx="2540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241800" y="4965700"/>
            <a:ext cx="2540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6146800" y="4965700"/>
            <a:ext cx="2540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8533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9"/>
          <p:cNvSpPr>
            <a:spLocks noChangeArrowheads="1"/>
          </p:cNvSpPr>
          <p:nvPr/>
        </p:nvSpPr>
        <p:spPr bwMode="auto">
          <a:xfrm flipH="1">
            <a:off x="5055980" y="3123574"/>
            <a:ext cx="1229907" cy="45592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0874"/>
                  <a:pt x="5401" y="10948"/>
                  <a:pt x="5404" y="11023"/>
                </a:cubicBezTo>
                <a:lnTo>
                  <a:pt x="9" y="11246"/>
                </a:lnTo>
                <a:cubicBezTo>
                  <a:pt x="3" y="11097"/>
                  <a:pt x="0" y="10948"/>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wrap="none" anchor="ctr">
            <a:prstTxWarp prst="textNoShape">
              <a:avLst/>
            </a:prstTxWarp>
          </a:bodyPr>
          <a:lstStyle/>
          <a:p>
            <a:endParaRPr lang="en-US">
              <a:latin typeface="Century Schoolbook" pitchFamily="-106" charset="0"/>
            </a:endParaRPr>
          </a:p>
        </p:txBody>
      </p:sp>
      <p:pic>
        <p:nvPicPr>
          <p:cNvPr id="14" name="Picture 16" descr="screenshot_0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879603" y="3361905"/>
            <a:ext cx="3352320" cy="2873072"/>
          </a:xfrm>
          <a:prstGeom prst="rect">
            <a:avLst/>
          </a:prstGeom>
          <a:noFill/>
          <a:ln w="9525">
            <a:noFill/>
            <a:miter lim="800000"/>
            <a:headEnd/>
            <a:tailEnd/>
          </a:ln>
        </p:spPr>
      </p:pic>
      <p:sp>
        <p:nvSpPr>
          <p:cNvPr id="3" name="Content Placeholder 2"/>
          <p:cNvSpPr txBox="1">
            <a:spLocks/>
          </p:cNvSpPr>
          <p:nvPr/>
        </p:nvSpPr>
        <p:spPr>
          <a:xfrm>
            <a:off x="92675" y="1120055"/>
            <a:ext cx="7817065" cy="5206838"/>
          </a:xfrm>
          <a:prstGeom prst="rect">
            <a:avLst/>
          </a:prstGeom>
        </p:spPr>
        <p:txBody>
          <a:bodyPr vert="horz">
            <a:noAutofit/>
          </a:bodyPr>
          <a:lstStyle/>
          <a:p>
            <a:pPr marL="457200" indent="-457200" algn="ctr" defTabSz="914400">
              <a:buClr>
                <a:schemeClr val="accent1"/>
              </a:buClr>
              <a:buSzPct val="70000"/>
              <a:buFont typeface="Wingdings" charset="2"/>
              <a:buChar char="ü"/>
            </a:pPr>
            <a:r>
              <a:rPr lang="en-US" sz="2400" b="1" dirty="0" smtClean="0">
                <a:solidFill>
                  <a:srgbClr val="000000"/>
                </a:solidFill>
              </a:rPr>
              <a:t> Protein receptor flexibility</a:t>
            </a:r>
          </a:p>
          <a:p>
            <a:pPr marL="457200" lvl="0" indent="-457200" algn="ctr" defTabSz="914400">
              <a:buClr>
                <a:schemeClr val="accent1"/>
              </a:buClr>
              <a:buSzPct val="70000"/>
              <a:buFont typeface="Wingdings" charset="2"/>
              <a:buChar char="ü"/>
            </a:pPr>
            <a:r>
              <a:rPr lang="en-US" sz="2400" b="1" dirty="0" smtClean="0">
                <a:solidFill>
                  <a:srgbClr val="000000"/>
                </a:solidFill>
              </a:rPr>
              <a:t>ADME-</a:t>
            </a:r>
            <a:r>
              <a:rPr lang="en-US" sz="2400" b="1" dirty="0" err="1" smtClean="0">
                <a:solidFill>
                  <a:srgbClr val="000000"/>
                </a:solidFill>
              </a:rPr>
              <a:t>Tox</a:t>
            </a:r>
            <a:r>
              <a:rPr lang="en-US" sz="2400" b="1" dirty="0" smtClean="0">
                <a:solidFill>
                  <a:srgbClr val="000000"/>
                </a:solidFill>
              </a:rPr>
              <a:t> filtering</a:t>
            </a:r>
          </a:p>
          <a:p>
            <a:pPr marL="457200" lvl="0" indent="-457200" algn="ctr" defTabSz="914400">
              <a:buClr>
                <a:schemeClr val="accent1"/>
              </a:buClr>
              <a:buSzPct val="70000"/>
              <a:buFont typeface="Wingdings" charset="2"/>
              <a:buChar char="ü"/>
            </a:pPr>
            <a:r>
              <a:rPr lang="en-US" sz="2400" b="1" dirty="0" smtClean="0">
                <a:solidFill>
                  <a:srgbClr val="000000"/>
                </a:solidFill>
              </a:rPr>
              <a:t>Focused </a:t>
            </a:r>
            <a:r>
              <a:rPr lang="en-US" sz="2400" b="1" dirty="0" err="1" smtClean="0">
                <a:solidFill>
                  <a:srgbClr val="000000"/>
                </a:solidFill>
              </a:rPr>
              <a:t>i</a:t>
            </a:r>
            <a:r>
              <a:rPr lang="en-US" sz="2400" b="1" dirty="0" smtClean="0">
                <a:solidFill>
                  <a:srgbClr val="000000"/>
                </a:solidFill>
              </a:rPr>
              <a:t>-PPI compound collections</a:t>
            </a:r>
          </a:p>
        </p:txBody>
      </p:sp>
      <p:sp>
        <p:nvSpPr>
          <p:cNvPr id="19" name="AutoShape 19"/>
          <p:cNvSpPr>
            <a:spLocks noChangeArrowheads="1"/>
          </p:cNvSpPr>
          <p:nvPr/>
        </p:nvSpPr>
        <p:spPr bwMode="auto">
          <a:xfrm>
            <a:off x="2828727" y="3121069"/>
            <a:ext cx="1696530" cy="4276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0874"/>
                  <a:pt x="5401" y="10948"/>
                  <a:pt x="5404" y="11023"/>
                </a:cubicBezTo>
                <a:lnTo>
                  <a:pt x="9" y="11246"/>
                </a:lnTo>
                <a:cubicBezTo>
                  <a:pt x="3" y="11097"/>
                  <a:pt x="0" y="10948"/>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wrap="none" anchor="ctr">
            <a:prstTxWarp prst="textNoShape">
              <a:avLst/>
            </a:prstTxWarp>
          </a:bodyPr>
          <a:lstStyle/>
          <a:p>
            <a:endParaRPr lang="en-US">
              <a:latin typeface="Century Schoolbook" pitchFamily="-106" charset="0"/>
            </a:endParaRPr>
          </a:p>
        </p:txBody>
      </p:sp>
      <p:sp>
        <p:nvSpPr>
          <p:cNvPr id="54" name="Rectangle 53"/>
          <p:cNvSpPr/>
          <p:nvPr/>
        </p:nvSpPr>
        <p:spPr>
          <a:xfrm>
            <a:off x="5849108" y="4196472"/>
            <a:ext cx="3588281" cy="461665"/>
          </a:xfrm>
          <a:prstGeom prst="rect">
            <a:avLst/>
          </a:prstGeom>
        </p:spPr>
        <p:txBody>
          <a:bodyPr wrap="square">
            <a:spAutoFit/>
          </a:bodyPr>
          <a:lstStyle/>
          <a:p>
            <a:pPr lvl="0"/>
            <a:r>
              <a:rPr lang="en-US" sz="2400" b="1" dirty="0" smtClean="0">
                <a:solidFill>
                  <a:srgbClr val="17375E"/>
                </a:solidFill>
              </a:rPr>
              <a:t>Compound collection</a:t>
            </a:r>
            <a:endParaRPr lang="en-US" sz="2400" b="1" dirty="0">
              <a:solidFill>
                <a:srgbClr val="17375E"/>
              </a:solidFill>
            </a:endParaRPr>
          </a:p>
        </p:txBody>
      </p:sp>
      <p:sp>
        <p:nvSpPr>
          <p:cNvPr id="12" name="Rectangle 11"/>
          <p:cNvSpPr>
            <a:spLocks noChangeArrowheads="1"/>
          </p:cNvSpPr>
          <p:nvPr/>
        </p:nvSpPr>
        <p:spPr bwMode="auto">
          <a:xfrm>
            <a:off x="5924926" y="4208428"/>
            <a:ext cx="3232016" cy="1077218"/>
          </a:xfrm>
          <a:prstGeom prst="rect">
            <a:avLst/>
          </a:prstGeom>
          <a:noFill/>
          <a:ln w="9525">
            <a:noFill/>
            <a:miter lim="800000"/>
            <a:headEnd/>
            <a:tailEnd/>
          </a:ln>
        </p:spPr>
        <p:txBody>
          <a:bodyPr wrap="square">
            <a:prstTxWarp prst="textNoShape">
              <a:avLst/>
            </a:prstTxWarp>
            <a:spAutoFit/>
          </a:bodyPr>
          <a:lstStyle/>
          <a:p>
            <a:endParaRPr lang="en-US" sz="2400" b="1" dirty="0" smtClean="0">
              <a:latin typeface="Times" pitchFamily="-106" charset="0"/>
              <a:ea typeface="Times" pitchFamily="-106" charset="0"/>
              <a:cs typeface="Times" pitchFamily="-106" charset="0"/>
            </a:endParaRPr>
          </a:p>
          <a:p>
            <a:r>
              <a:rPr lang="en-US" sz="2000" b="1" dirty="0" err="1">
                <a:latin typeface="+mj-lt"/>
                <a:ea typeface="Times" pitchFamily="-106" charset="0"/>
                <a:cs typeface="Times" pitchFamily="-106" charset="0"/>
              </a:rPr>
              <a:t>i</a:t>
            </a:r>
            <a:r>
              <a:rPr lang="en-US" sz="2000" b="1" dirty="0">
                <a:latin typeface="+mj-lt"/>
                <a:ea typeface="Times" pitchFamily="-106" charset="0"/>
                <a:cs typeface="Times" pitchFamily="-106" charset="0"/>
              </a:rPr>
              <a:t>-PPI </a:t>
            </a:r>
            <a:r>
              <a:rPr lang="en-US" sz="2000" b="1" dirty="0" smtClean="0">
                <a:latin typeface="+mj-lt"/>
                <a:ea typeface="Times" pitchFamily="-106" charset="0"/>
                <a:cs typeface="Times" pitchFamily="-106" charset="0"/>
              </a:rPr>
              <a:t>filters, ADME-</a:t>
            </a:r>
            <a:r>
              <a:rPr lang="en-US" sz="2000" b="1" dirty="0" err="1" smtClean="0">
                <a:latin typeface="+mj-lt"/>
                <a:ea typeface="Times" pitchFamily="-106" charset="0"/>
                <a:cs typeface="Times" pitchFamily="-106" charset="0"/>
              </a:rPr>
              <a:t>Tox</a:t>
            </a:r>
            <a:r>
              <a:rPr lang="en-US" sz="2000" b="1" dirty="0" smtClean="0">
                <a:latin typeface="+mj-lt"/>
                <a:ea typeface="Times" pitchFamily="-106" charset="0"/>
                <a:cs typeface="Times" pitchFamily="-106" charset="0"/>
              </a:rPr>
              <a:t>:  </a:t>
            </a:r>
            <a:endParaRPr lang="en-US" sz="2000" b="1" dirty="0">
              <a:latin typeface="+mj-lt"/>
              <a:ea typeface="Times" pitchFamily="-106" charset="0"/>
              <a:cs typeface="Times" pitchFamily="-106" charset="0"/>
            </a:endParaRPr>
          </a:p>
          <a:p>
            <a:r>
              <a:rPr lang="en-US" sz="2000" b="1" dirty="0" smtClean="0">
                <a:latin typeface="+mj-lt"/>
                <a:ea typeface="Times" pitchFamily="-106" charset="0"/>
                <a:cs typeface="Times" pitchFamily="-106" charset="0"/>
              </a:rPr>
              <a:t>FAFDrugs3</a:t>
            </a:r>
          </a:p>
        </p:txBody>
      </p:sp>
      <p:sp>
        <p:nvSpPr>
          <p:cNvPr id="73" name="ZoneTexte 69"/>
          <p:cNvSpPr txBox="1"/>
          <p:nvPr/>
        </p:nvSpPr>
        <p:spPr>
          <a:xfrm>
            <a:off x="84694" y="4361572"/>
            <a:ext cx="4613671" cy="1123384"/>
          </a:xfrm>
          <a:prstGeom prst="rect">
            <a:avLst/>
          </a:prstGeom>
          <a:noFill/>
        </p:spPr>
        <p:txBody>
          <a:bodyPr wrap="square" rtlCol="0">
            <a:spAutoFit/>
            <a:scene3d>
              <a:camera prst="orthographicFront"/>
              <a:lightRig rig="threePt" dir="t"/>
            </a:scene3d>
          </a:bodyPr>
          <a:lstStyle/>
          <a:p>
            <a:r>
              <a:rPr lang="fr-FR" sz="2400" b="1" dirty="0" smtClean="0">
                <a:solidFill>
                  <a:srgbClr val="17375E"/>
                </a:solidFill>
              </a:rPr>
              <a:t>Multiple </a:t>
            </a:r>
            <a:r>
              <a:rPr lang="fr-FR" sz="2400" b="1" dirty="0" err="1" smtClean="0">
                <a:solidFill>
                  <a:srgbClr val="17375E"/>
                </a:solidFill>
              </a:rPr>
              <a:t>Protein</a:t>
            </a:r>
            <a:r>
              <a:rPr lang="fr-FR" sz="2400" b="1" dirty="0" smtClean="0">
                <a:solidFill>
                  <a:srgbClr val="17375E"/>
                </a:solidFill>
              </a:rPr>
              <a:t> </a:t>
            </a:r>
          </a:p>
          <a:p>
            <a:r>
              <a:rPr lang="fr-FR" sz="2400" b="1" dirty="0" smtClean="0">
                <a:solidFill>
                  <a:srgbClr val="17375E"/>
                </a:solidFill>
              </a:rPr>
              <a:t>Conformations</a:t>
            </a:r>
            <a:endParaRPr lang="fr-FR" sz="2400" b="1" dirty="0">
              <a:solidFill>
                <a:srgbClr val="17375E"/>
              </a:solidFill>
            </a:endParaRPr>
          </a:p>
          <a:p>
            <a:pPr>
              <a:spcBef>
                <a:spcPts val="600"/>
              </a:spcBef>
            </a:pPr>
            <a:r>
              <a:rPr lang="fr-FR" sz="1400" i="1" dirty="0" err="1">
                <a:solidFill>
                  <a:srgbClr val="0000FF"/>
                </a:solidFill>
              </a:rPr>
              <a:t>Zhe</a:t>
            </a:r>
            <a:r>
              <a:rPr lang="fr-FR" sz="1400" i="1" dirty="0">
                <a:solidFill>
                  <a:srgbClr val="0000FF"/>
                </a:solidFill>
              </a:rPr>
              <a:t> et al. </a:t>
            </a:r>
            <a:r>
              <a:rPr lang="fr-FR" sz="1400" i="1" dirty="0" err="1">
                <a:solidFill>
                  <a:srgbClr val="0000FF"/>
                </a:solidFill>
              </a:rPr>
              <a:t>Plos</a:t>
            </a:r>
            <a:r>
              <a:rPr lang="fr-FR" sz="1400" i="1" dirty="0">
                <a:solidFill>
                  <a:srgbClr val="0000FF"/>
                </a:solidFill>
              </a:rPr>
              <a:t> One </a:t>
            </a:r>
            <a:r>
              <a:rPr lang="en-US" sz="1400" i="1" dirty="0" smtClean="0">
                <a:solidFill>
                  <a:srgbClr val="0000FF"/>
                </a:solidFill>
              </a:rPr>
              <a:t>2014 </a:t>
            </a:r>
            <a:r>
              <a:rPr lang="en-US" sz="1400" i="1" dirty="0">
                <a:solidFill>
                  <a:srgbClr val="0000FF"/>
                </a:solidFill>
              </a:rPr>
              <a:t>, 9:e110884</a:t>
            </a:r>
            <a:r>
              <a:rPr lang="fr-FR" sz="1400" i="1" dirty="0">
                <a:solidFill>
                  <a:srgbClr val="0000FF"/>
                </a:solidFill>
              </a:rPr>
              <a:t>21</a:t>
            </a:r>
          </a:p>
        </p:txBody>
      </p:sp>
      <p:pic>
        <p:nvPicPr>
          <p:cNvPr id="78" name="Picture 6" descr="E:\Cle\298_g.png"/>
          <p:cNvPicPr>
            <a:picLocks noChangeAspect="1" noChangeArrowheads="1"/>
          </p:cNvPicPr>
          <p:nvPr/>
        </p:nvPicPr>
        <p:blipFill>
          <a:blip r:embed="rId4">
            <a:clrChange>
              <a:clrFrom>
                <a:srgbClr val="FFFFFF"/>
              </a:clrFrom>
              <a:clrTo>
                <a:srgbClr val="FFFFFF">
                  <a:alpha val="0"/>
                </a:srgbClr>
              </a:clrTo>
            </a:clrChange>
          </a:blip>
          <a:srcRect l="3439" r="5968" b="3279"/>
          <a:stretch>
            <a:fillRect/>
          </a:stretch>
        </p:blipFill>
        <p:spPr bwMode="auto">
          <a:xfrm rot="20614820">
            <a:off x="1348968" y="3085578"/>
            <a:ext cx="484661" cy="454049"/>
          </a:xfrm>
          <a:prstGeom prst="rect">
            <a:avLst/>
          </a:prstGeom>
          <a:ln w="9525">
            <a:noFill/>
            <a:miter lim="800000"/>
            <a:headEnd/>
            <a:tailEnd/>
          </a:ln>
        </p:spPr>
      </p:pic>
      <p:pic>
        <p:nvPicPr>
          <p:cNvPr id="81" name="Picture 5" descr="E:\Cle\1729.png"/>
          <p:cNvPicPr>
            <a:picLocks noChangeAspect="1" noChangeArrowheads="1"/>
          </p:cNvPicPr>
          <p:nvPr/>
        </p:nvPicPr>
        <p:blipFill>
          <a:blip r:embed="rId5">
            <a:clrChange>
              <a:clrFrom>
                <a:srgbClr val="FFFFFF"/>
              </a:clrFrom>
              <a:clrTo>
                <a:srgbClr val="FFFFFF">
                  <a:alpha val="0"/>
                </a:srgbClr>
              </a:clrTo>
            </a:clrChange>
            <a:duotone>
              <a:prstClr val="black"/>
              <a:schemeClr val="accent3">
                <a:tint val="45000"/>
                <a:satMod val="400000"/>
              </a:schemeClr>
            </a:duotone>
          </a:blip>
          <a:srcRect l="3487" t="1324" r="4723" b="-652"/>
          <a:stretch>
            <a:fillRect/>
          </a:stretch>
        </p:blipFill>
        <p:spPr bwMode="auto">
          <a:xfrm>
            <a:off x="1433133" y="3714977"/>
            <a:ext cx="468991" cy="445170"/>
          </a:xfrm>
          <a:prstGeom prst="rect">
            <a:avLst/>
          </a:prstGeom>
          <a:ln w="9525">
            <a:noFill/>
            <a:miter lim="800000"/>
            <a:headEnd/>
            <a:tailEnd/>
          </a:ln>
        </p:spPr>
      </p:pic>
      <p:pic>
        <p:nvPicPr>
          <p:cNvPr id="47" name="Picture 46"/>
          <p:cNvPicPr>
            <a:picLocks noChangeAspect="1"/>
          </p:cNvPicPr>
          <p:nvPr/>
        </p:nvPicPr>
        <p:blipFill>
          <a:blip r:embed="rId6">
            <a:clrChange>
              <a:clrFrom>
                <a:srgbClr val="FFFFFF"/>
              </a:clrFrom>
              <a:clrTo>
                <a:srgbClr val="FFFFFF">
                  <a:alpha val="0"/>
                </a:srgbClr>
              </a:clrTo>
            </a:clrChange>
          </a:blip>
          <a:stretch>
            <a:fillRect/>
          </a:stretch>
        </p:blipFill>
        <p:spPr>
          <a:xfrm>
            <a:off x="5390320" y="2544336"/>
            <a:ext cx="1824976" cy="1170641"/>
          </a:xfrm>
          <a:prstGeom prst="rect">
            <a:avLst/>
          </a:prstGeom>
        </p:spPr>
      </p:pic>
      <p:graphicFrame>
        <p:nvGraphicFramePr>
          <p:cNvPr id="49" name="Diagram 48"/>
          <p:cNvGraphicFramePr/>
          <p:nvPr>
            <p:extLst>
              <p:ext uri="{D42A27DB-BD31-4B8C-83A1-F6EECF244321}">
                <p14:modId xmlns:p14="http://schemas.microsoft.com/office/powerpoint/2010/main" val="2112245933"/>
              </p:ext>
            </p:extLst>
          </p:nvPr>
        </p:nvGraphicFramePr>
        <p:xfrm>
          <a:off x="6520236" y="2337011"/>
          <a:ext cx="2897803" cy="20662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0" name="Picture 49"/>
          <p:cNvPicPr>
            <a:picLocks noChangeAspect="1"/>
          </p:cNvPicPr>
          <p:nvPr/>
        </p:nvPicPr>
        <p:blipFill rotWithShape="1">
          <a:blip r:embed="rId6">
            <a:clrChange>
              <a:clrFrom>
                <a:srgbClr val="FFFFFF"/>
              </a:clrFrom>
              <a:clrTo>
                <a:srgbClr val="FFFFFF">
                  <a:alpha val="0"/>
                </a:srgbClr>
              </a:clrTo>
            </a:clrChange>
          </a:blip>
          <a:srcRect r="13946"/>
          <a:stretch/>
        </p:blipFill>
        <p:spPr>
          <a:xfrm>
            <a:off x="6613725" y="1986727"/>
            <a:ext cx="2591237" cy="2374845"/>
          </a:xfrm>
          <a:prstGeom prst="rect">
            <a:avLst/>
          </a:prstGeom>
          <a:noFill/>
          <a:effectLst>
            <a:outerShdw blurRad="50800" dist="38100" dir="2700000" algn="br">
              <a:srgbClr val="000000">
                <a:alpha val="43000"/>
              </a:srgbClr>
            </a:outerShdw>
          </a:effectLst>
        </p:spPr>
      </p:pic>
      <p:pic>
        <p:nvPicPr>
          <p:cNvPr id="51" name="Picture 50" descr="screenshot_04.jpg"/>
          <p:cNvPicPr>
            <a:picLocks noChangeAspect="1"/>
          </p:cNvPicPr>
          <p:nvPr/>
        </p:nvPicPr>
        <p:blipFill>
          <a:blip r:embed="rId12">
            <a:clrChange>
              <a:clrFrom>
                <a:srgbClr val="FFFFFF"/>
              </a:clrFrom>
              <a:clrTo>
                <a:srgbClr val="FFFFFF">
                  <a:alpha val="0"/>
                </a:srgbClr>
              </a:clrTo>
            </a:clrChange>
          </a:blip>
          <a:stretch>
            <a:fillRect/>
          </a:stretch>
        </p:blipFill>
        <p:spPr>
          <a:xfrm>
            <a:off x="7626153" y="1986727"/>
            <a:ext cx="1378147" cy="942256"/>
          </a:xfrm>
          <a:prstGeom prst="rect">
            <a:avLst/>
          </a:prstGeom>
        </p:spPr>
      </p:pic>
      <p:pic>
        <p:nvPicPr>
          <p:cNvPr id="13" name="Picture 15" descr="screenshot_04"/>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7510935" y="1966759"/>
            <a:ext cx="1646007" cy="1315224"/>
          </a:xfrm>
          <a:prstGeom prst="rect">
            <a:avLst/>
          </a:prstGeom>
          <a:noFill/>
          <a:ln w="9525">
            <a:noFill/>
            <a:miter lim="800000"/>
            <a:headEnd/>
            <a:tailEnd/>
          </a:ln>
        </p:spPr>
      </p:pic>
      <p:pic>
        <p:nvPicPr>
          <p:cNvPr id="86" name="Picture 6" descr="E:\Cle\298_g.png"/>
          <p:cNvPicPr>
            <a:picLocks noChangeAspect="1" noChangeArrowheads="1"/>
          </p:cNvPicPr>
          <p:nvPr/>
        </p:nvPicPr>
        <p:blipFill>
          <a:blip r:embed="rId4">
            <a:clrChange>
              <a:clrFrom>
                <a:srgbClr val="FFFFFF"/>
              </a:clrFrom>
              <a:clrTo>
                <a:srgbClr val="FFFFFF">
                  <a:alpha val="0"/>
                </a:srgbClr>
              </a:clrTo>
            </a:clrChange>
          </a:blip>
          <a:srcRect l="3439" r="5968" b="3279"/>
          <a:stretch>
            <a:fillRect/>
          </a:stretch>
        </p:blipFill>
        <p:spPr bwMode="auto">
          <a:xfrm rot="923866">
            <a:off x="1953705" y="3141646"/>
            <a:ext cx="484661" cy="454049"/>
          </a:xfrm>
          <a:prstGeom prst="rect">
            <a:avLst/>
          </a:prstGeom>
          <a:ln w="9525">
            <a:noFill/>
            <a:miter lim="800000"/>
            <a:headEnd/>
            <a:tailEnd/>
          </a:ln>
        </p:spPr>
      </p:pic>
      <p:pic>
        <p:nvPicPr>
          <p:cNvPr id="88" name="Picture 6" descr="E:\Cle\298_g.png"/>
          <p:cNvPicPr>
            <a:picLocks noChangeAspect="1" noChangeArrowheads="1"/>
          </p:cNvPicPr>
          <p:nvPr/>
        </p:nvPicPr>
        <p:blipFill>
          <a:blip r:embed="rId4">
            <a:clrChange>
              <a:clrFrom>
                <a:srgbClr val="FFFFFF"/>
              </a:clrFrom>
              <a:clrTo>
                <a:srgbClr val="FFFFFF">
                  <a:alpha val="0"/>
                </a:srgbClr>
              </a:clrTo>
            </a:clrChange>
          </a:blip>
          <a:srcRect l="3439" r="5968" b="3279"/>
          <a:stretch>
            <a:fillRect/>
          </a:stretch>
        </p:blipFill>
        <p:spPr bwMode="auto">
          <a:xfrm>
            <a:off x="2005286" y="3630495"/>
            <a:ext cx="484661" cy="454049"/>
          </a:xfrm>
          <a:prstGeom prst="rect">
            <a:avLst/>
          </a:prstGeom>
          <a:ln w="9525">
            <a:noFill/>
            <a:miter lim="800000"/>
            <a:headEnd/>
            <a:tailEnd/>
          </a:ln>
        </p:spPr>
      </p:pic>
      <p:sp>
        <p:nvSpPr>
          <p:cNvPr id="22" name="TextBox 21"/>
          <p:cNvSpPr txBox="1"/>
          <p:nvPr/>
        </p:nvSpPr>
        <p:spPr>
          <a:xfrm>
            <a:off x="-965200" y="1485900"/>
            <a:ext cx="184666" cy="369332"/>
          </a:xfrm>
          <a:prstGeom prst="rect">
            <a:avLst/>
          </a:prstGeom>
          <a:noFill/>
        </p:spPr>
        <p:txBody>
          <a:bodyPr wrap="none" rtlCol="0">
            <a:spAutoFit/>
          </a:bodyPr>
          <a:lstStyle/>
          <a:p>
            <a:endParaRPr lang="en-US" dirty="0"/>
          </a:p>
        </p:txBody>
      </p:sp>
      <p:sp>
        <p:nvSpPr>
          <p:cNvPr id="15" name="Rectangle 18"/>
          <p:cNvSpPr>
            <a:spLocks noChangeArrowheads="1"/>
          </p:cNvSpPr>
          <p:nvPr/>
        </p:nvSpPr>
        <p:spPr bwMode="auto">
          <a:xfrm>
            <a:off x="3408744" y="4084544"/>
            <a:ext cx="2209800" cy="1200329"/>
          </a:xfrm>
          <a:prstGeom prst="rect">
            <a:avLst/>
          </a:prstGeom>
          <a:noFill/>
          <a:ln w="9525">
            <a:noFill/>
            <a:miter lim="800000"/>
            <a:headEnd/>
            <a:tailEnd/>
          </a:ln>
        </p:spPr>
        <p:txBody>
          <a:bodyPr>
            <a:prstTxWarp prst="textNoShape">
              <a:avLst/>
            </a:prstTxWarp>
            <a:spAutoFit/>
          </a:bodyPr>
          <a:lstStyle/>
          <a:p>
            <a:pPr algn="ctr"/>
            <a:r>
              <a:rPr lang="en-US" sz="2000" b="1" dirty="0" smtClean="0">
                <a:latin typeface="Times" pitchFamily="-106" charset="0"/>
                <a:ea typeface="Times" pitchFamily="-106" charset="0"/>
                <a:cs typeface="Times" pitchFamily="-106" charset="0"/>
              </a:rPr>
              <a:t>Docking – Scoring</a:t>
            </a:r>
          </a:p>
          <a:p>
            <a:pPr algn="ctr"/>
            <a:r>
              <a:rPr lang="en-US" sz="2000" b="1" dirty="0" smtClean="0">
                <a:latin typeface="Times" pitchFamily="-106" charset="0"/>
                <a:ea typeface="Times" pitchFamily="-106" charset="0"/>
                <a:cs typeface="Times" pitchFamily="-106" charset="0"/>
              </a:rPr>
              <a:t>MM refinement</a:t>
            </a:r>
            <a:endParaRPr lang="en-US" sz="1400" b="1" dirty="0" smtClean="0">
              <a:solidFill>
                <a:schemeClr val="accent2">
                  <a:lumMod val="75000"/>
                </a:schemeClr>
              </a:solidFill>
              <a:latin typeface=""/>
              <a:ea typeface="Times" pitchFamily="-106" charset="0"/>
              <a:cs typeface=""/>
            </a:endParaRPr>
          </a:p>
          <a:p>
            <a:pPr algn="ctr"/>
            <a:r>
              <a:rPr lang="en-US" sz="1400" b="1" dirty="0" smtClean="0">
                <a:solidFill>
                  <a:schemeClr val="accent2">
                    <a:lumMod val="75000"/>
                  </a:schemeClr>
                </a:solidFill>
                <a:latin typeface=""/>
                <a:ea typeface="Times" pitchFamily="-106" charset="0"/>
                <a:cs typeface=""/>
              </a:rPr>
              <a:t>MD Refinement</a:t>
            </a:r>
          </a:p>
          <a:p>
            <a:pPr algn="ctr"/>
            <a:r>
              <a:rPr lang="en-US" b="1" dirty="0" err="1" smtClean="0">
                <a:solidFill>
                  <a:schemeClr val="accent2">
                    <a:lumMod val="75000"/>
                  </a:schemeClr>
                </a:solidFill>
                <a:latin typeface="Symbol" charset="2"/>
                <a:ea typeface="Times" pitchFamily="-106" charset="0"/>
                <a:cs typeface="Symbol" charset="2"/>
              </a:rPr>
              <a:t>D</a:t>
            </a:r>
            <a:r>
              <a:rPr lang="en-US" b="1" dirty="0" err="1" smtClean="0">
                <a:solidFill>
                  <a:schemeClr val="accent2">
                    <a:lumMod val="75000"/>
                  </a:schemeClr>
                </a:solidFill>
                <a:latin typeface=""/>
                <a:ea typeface="Times" pitchFamily="-106" charset="0"/>
                <a:cs typeface=""/>
              </a:rPr>
              <a:t>Gbind</a:t>
            </a:r>
            <a:endParaRPr lang="en-US" b="1" dirty="0">
              <a:solidFill>
                <a:schemeClr val="accent2">
                  <a:lumMod val="75000"/>
                </a:schemeClr>
              </a:solidFill>
              <a:latin typeface=""/>
              <a:ea typeface="Times" pitchFamily="-106" charset="0"/>
              <a:cs typeface=""/>
            </a:endParaRPr>
          </a:p>
        </p:txBody>
      </p:sp>
      <p:pic>
        <p:nvPicPr>
          <p:cNvPr id="48" name="Picture 47" descr="screenshot_04.jpg"/>
          <p:cNvPicPr>
            <a:picLocks noChangeAspect="1"/>
          </p:cNvPicPr>
          <p:nvPr/>
        </p:nvPicPr>
        <p:blipFill>
          <a:blip r:embed="rId12">
            <a:clrChange>
              <a:clrFrom>
                <a:srgbClr val="FFFFFF"/>
              </a:clrFrom>
              <a:clrTo>
                <a:srgbClr val="FFFFFF">
                  <a:alpha val="0"/>
                </a:srgbClr>
              </a:clrTo>
            </a:clrChange>
          </a:blip>
          <a:stretch>
            <a:fillRect/>
          </a:stretch>
        </p:blipFill>
        <p:spPr>
          <a:xfrm>
            <a:off x="5924879" y="2441814"/>
            <a:ext cx="377929" cy="519941"/>
          </a:xfrm>
          <a:prstGeom prst="rect">
            <a:avLst/>
          </a:prstGeom>
        </p:spPr>
      </p:pic>
      <p:pic>
        <p:nvPicPr>
          <p:cNvPr id="44" name="Picture 43" descr="screenshot_04.jpg"/>
          <p:cNvPicPr>
            <a:picLocks noChangeAspect="1"/>
          </p:cNvPicPr>
          <p:nvPr/>
        </p:nvPicPr>
        <p:blipFill>
          <a:blip r:embed="rId12">
            <a:clrChange>
              <a:clrFrom>
                <a:srgbClr val="FFFFFF"/>
              </a:clrFrom>
              <a:clrTo>
                <a:srgbClr val="FFFFFF">
                  <a:alpha val="0"/>
                </a:srgbClr>
              </a:clrTo>
            </a:clrChange>
          </a:blip>
          <a:stretch>
            <a:fillRect/>
          </a:stretch>
        </p:blipFill>
        <p:spPr>
          <a:xfrm>
            <a:off x="6077279" y="2594214"/>
            <a:ext cx="377929" cy="519941"/>
          </a:xfrm>
          <a:prstGeom prst="rect">
            <a:avLst/>
          </a:prstGeom>
        </p:spPr>
      </p:pic>
      <p:pic>
        <p:nvPicPr>
          <p:cNvPr id="45" name="Picture 44" descr="screenshot_04.jpg"/>
          <p:cNvPicPr>
            <a:picLocks noChangeAspect="1"/>
          </p:cNvPicPr>
          <p:nvPr/>
        </p:nvPicPr>
        <p:blipFill>
          <a:blip r:embed="rId12">
            <a:clrChange>
              <a:clrFrom>
                <a:srgbClr val="FFFFFF"/>
              </a:clrFrom>
              <a:clrTo>
                <a:srgbClr val="FFFFFF">
                  <a:alpha val="0"/>
                </a:srgbClr>
              </a:clrTo>
            </a:clrChange>
          </a:blip>
          <a:stretch>
            <a:fillRect/>
          </a:stretch>
        </p:blipFill>
        <p:spPr>
          <a:xfrm>
            <a:off x="6229679" y="2746614"/>
            <a:ext cx="377929" cy="519941"/>
          </a:xfrm>
          <a:prstGeom prst="rect">
            <a:avLst/>
          </a:prstGeom>
        </p:spPr>
      </p:pic>
      <p:sp>
        <p:nvSpPr>
          <p:cNvPr id="17" name="Rectangle 21"/>
          <p:cNvSpPr>
            <a:spLocks noChangeArrowheads="1"/>
          </p:cNvSpPr>
          <p:nvPr/>
        </p:nvSpPr>
        <p:spPr bwMode="auto">
          <a:xfrm>
            <a:off x="3205119" y="5984815"/>
            <a:ext cx="2643989" cy="913500"/>
          </a:xfrm>
          <a:prstGeom prst="rect">
            <a:avLst/>
          </a:prstGeom>
          <a:solidFill>
            <a:schemeClr val="accent2">
              <a:lumMod val="40000"/>
              <a:lumOff val="60000"/>
            </a:schemeClr>
          </a:solidFill>
          <a:ln>
            <a:headEnd/>
            <a:tailEnd/>
          </a:ln>
          <a:scene3d>
            <a:camera prst="perspectiveRelaxed"/>
            <a:lightRig rig="threePt" dir="t">
              <a:rot lat="0" lon="0" rev="0"/>
            </a:lightRig>
          </a:scene3d>
          <a:sp3d contourW="9525" prstMaterial="matte">
            <a:bevelT w="165100" prst="coolSlant"/>
            <a:contourClr>
              <a:schemeClr val="accent4">
                <a:shade val="70000"/>
                <a:satMod val="105000"/>
              </a:schemeClr>
            </a:contourClr>
          </a:sp3d>
        </p:spPr>
        <p:style>
          <a:lnRef idx="1">
            <a:schemeClr val="accent4"/>
          </a:lnRef>
          <a:fillRef idx="3">
            <a:schemeClr val="accent4"/>
          </a:fillRef>
          <a:effectRef idx="2">
            <a:schemeClr val="accent4"/>
          </a:effectRef>
          <a:fontRef idx="minor">
            <a:schemeClr val="lt1"/>
          </a:fontRef>
        </p:style>
        <p:txBody>
          <a:bodyPr wrap="none" anchor="ctr">
            <a:prstTxWarp prst="textNoShape">
              <a:avLst/>
            </a:prstTxWarp>
          </a:bodyPr>
          <a:lstStyle/>
          <a:p>
            <a:pPr algn="ctr" fontAlgn="auto">
              <a:spcBef>
                <a:spcPts val="0"/>
              </a:spcBef>
              <a:spcAft>
                <a:spcPts val="0"/>
              </a:spcAft>
              <a:defRPr/>
            </a:pPr>
            <a:r>
              <a:rPr lang="en-US" b="1" dirty="0" smtClean="0">
                <a:solidFill>
                  <a:srgbClr val="FF0000"/>
                </a:solidFill>
                <a:latin typeface="+mj-lt"/>
                <a:ea typeface="Times" pitchFamily="-106" charset="0"/>
                <a:cs typeface="Times" pitchFamily="-106" charset="0"/>
              </a:rPr>
              <a:t>100-500 molecules </a:t>
            </a:r>
          </a:p>
          <a:p>
            <a:pPr algn="ctr" fontAlgn="auto">
              <a:spcBef>
                <a:spcPts val="0"/>
              </a:spcBef>
              <a:spcAft>
                <a:spcPts val="0"/>
              </a:spcAft>
              <a:defRPr/>
            </a:pPr>
            <a:r>
              <a:rPr lang="en-US" b="1" dirty="0" smtClean="0">
                <a:solidFill>
                  <a:srgbClr val="FF0000"/>
                </a:solidFill>
                <a:latin typeface="+mj-lt"/>
                <a:ea typeface="Times" pitchFamily="-106" charset="0"/>
                <a:cs typeface="Times" pitchFamily="-106" charset="0"/>
              </a:rPr>
              <a:t>for </a:t>
            </a:r>
            <a:r>
              <a:rPr lang="en-US" b="1" dirty="0">
                <a:solidFill>
                  <a:srgbClr val="FF0000"/>
                </a:solidFill>
                <a:latin typeface="+mj-lt"/>
                <a:ea typeface="Times" pitchFamily="-106" charset="0"/>
                <a:cs typeface="Times" pitchFamily="-106" charset="0"/>
              </a:rPr>
              <a:t>assays</a:t>
            </a:r>
          </a:p>
        </p:txBody>
      </p:sp>
      <p:sp>
        <p:nvSpPr>
          <p:cNvPr id="41" name="Rectangle 40"/>
          <p:cNvSpPr>
            <a:spLocks noChangeArrowheads="1"/>
          </p:cNvSpPr>
          <p:nvPr/>
        </p:nvSpPr>
        <p:spPr bwMode="auto">
          <a:xfrm>
            <a:off x="6958987" y="46307"/>
            <a:ext cx="2084976" cy="369332"/>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a:spAutoFit/>
          </a:bodyPr>
          <a:lstStyle/>
          <a:p>
            <a:pPr>
              <a:defRPr/>
            </a:pPr>
            <a:r>
              <a:rPr lang="en-US" dirty="0" smtClean="0">
                <a:solidFill>
                  <a:schemeClr val="bg1"/>
                </a:solidFill>
                <a:latin typeface="+mj-lt"/>
                <a:ea typeface="ＭＳ Ｐゴシック" pitchFamily="29" charset="-128"/>
                <a:cs typeface="ＭＳ Ｐゴシック" pitchFamily="29" charset="-128"/>
              </a:rPr>
              <a:t>Virtual Screening</a:t>
            </a:r>
            <a:endParaRPr lang="en-US" dirty="0">
              <a:solidFill>
                <a:schemeClr val="bg1"/>
              </a:solidFill>
              <a:latin typeface="+mj-lt"/>
              <a:ea typeface="ＭＳ Ｐゴシック" pitchFamily="29" charset="-128"/>
              <a:cs typeface="ＭＳ Ｐゴシック" pitchFamily="29" charset="-128"/>
            </a:endParaRPr>
          </a:p>
        </p:txBody>
      </p:sp>
      <p:sp>
        <p:nvSpPr>
          <p:cNvPr id="43" name="Title 1"/>
          <p:cNvSpPr>
            <a:spLocks noGrp="1"/>
          </p:cNvSpPr>
          <p:nvPr>
            <p:ph type="title"/>
          </p:nvPr>
        </p:nvSpPr>
        <p:spPr>
          <a:xfrm>
            <a:off x="169824" y="676954"/>
            <a:ext cx="8267700" cy="999446"/>
          </a:xfrm>
        </p:spPr>
        <p:txBody>
          <a:bodyPr>
            <a:noAutofit/>
          </a:bodyPr>
          <a:lstStyle/>
          <a:p>
            <a:pPr algn="ctr"/>
            <a:r>
              <a:rPr lang="en-US" sz="3600" dirty="0" smtClean="0">
                <a:solidFill>
                  <a:srgbClr val="000080"/>
                </a:solidFill>
                <a:latin typeface="+mn-lt"/>
                <a:ea typeface="+mn-ea"/>
                <a:cs typeface="+mn-cs"/>
              </a:rPr>
              <a:t>Our </a:t>
            </a:r>
            <a:r>
              <a:rPr lang="en-US" sz="3600" dirty="0" smtClean="0">
                <a:solidFill>
                  <a:srgbClr val="000080"/>
                </a:solidFill>
              </a:rPr>
              <a:t>Structure</a:t>
            </a:r>
            <a:r>
              <a:rPr lang="en-US" sz="3600" dirty="0">
                <a:solidFill>
                  <a:srgbClr val="000080"/>
                </a:solidFill>
              </a:rPr>
              <a:t>-based </a:t>
            </a:r>
            <a:r>
              <a:rPr lang="en-US" sz="3600" dirty="0" smtClean="0">
                <a:solidFill>
                  <a:srgbClr val="000080"/>
                </a:solidFill>
                <a:latin typeface="+mn-lt"/>
                <a:ea typeface="+mn-ea"/>
                <a:cs typeface="+mn-cs"/>
              </a:rPr>
              <a:t>VS approach</a:t>
            </a:r>
            <a:r>
              <a:rPr lang="en-US" sz="3600" i="1" dirty="0" smtClean="0"/>
              <a:t/>
            </a:r>
            <a:br>
              <a:rPr lang="en-US" sz="3600" i="1" dirty="0" smtClean="0"/>
            </a:br>
            <a:r>
              <a:rPr lang="en-US" sz="3600" dirty="0" smtClean="0">
                <a:solidFill>
                  <a:srgbClr val="000080"/>
                </a:solidFill>
                <a:latin typeface="+mn-lt"/>
                <a:ea typeface="+mn-ea"/>
                <a:cs typeface="+mn-cs"/>
              </a:rPr>
              <a:t> </a:t>
            </a:r>
            <a:r>
              <a:rPr lang="en-US" sz="3200" dirty="0"/>
              <a:t/>
            </a:r>
            <a:br>
              <a:rPr lang="en-US" sz="3200" dirty="0"/>
            </a:br>
            <a:endParaRPr lang="en-US" sz="3200" i="1" dirty="0"/>
          </a:p>
        </p:txBody>
      </p:sp>
      <p:pic>
        <p:nvPicPr>
          <p:cNvPr id="46" name="Picture 6" descr="E:\Cle\298_g.png"/>
          <p:cNvPicPr>
            <a:picLocks noChangeAspect="1" noChangeArrowheads="1"/>
          </p:cNvPicPr>
          <p:nvPr/>
        </p:nvPicPr>
        <p:blipFill>
          <a:blip r:embed="rId4">
            <a:clrChange>
              <a:clrFrom>
                <a:srgbClr val="FFFFFF"/>
              </a:clrFrom>
              <a:clrTo>
                <a:srgbClr val="FFFFFF">
                  <a:alpha val="0"/>
                </a:srgbClr>
              </a:clrTo>
            </a:clrChange>
          </a:blip>
          <a:srcRect l="3439" r="5968" b="3279"/>
          <a:stretch>
            <a:fillRect/>
          </a:stretch>
        </p:blipFill>
        <p:spPr bwMode="auto">
          <a:xfrm rot="923866">
            <a:off x="758435" y="3054959"/>
            <a:ext cx="484661" cy="454049"/>
          </a:xfrm>
          <a:prstGeom prst="rect">
            <a:avLst/>
          </a:prstGeom>
          <a:ln w="9525">
            <a:noFill/>
            <a:miter lim="800000"/>
            <a:headEnd/>
            <a:tailEnd/>
          </a:ln>
        </p:spPr>
      </p:pic>
      <p:pic>
        <p:nvPicPr>
          <p:cNvPr id="53" name="Picture 6" descr="E:\Cle\298_g.png"/>
          <p:cNvPicPr>
            <a:picLocks noChangeAspect="1" noChangeArrowheads="1"/>
          </p:cNvPicPr>
          <p:nvPr/>
        </p:nvPicPr>
        <p:blipFill>
          <a:blip r:embed="rId4">
            <a:clrChange>
              <a:clrFrom>
                <a:srgbClr val="FFFFFF"/>
              </a:clrFrom>
              <a:clrTo>
                <a:srgbClr val="FFFFFF">
                  <a:alpha val="0"/>
                </a:srgbClr>
              </a:clrTo>
            </a:clrChange>
          </a:blip>
          <a:srcRect l="3439" r="5968" b="3279"/>
          <a:stretch>
            <a:fillRect/>
          </a:stretch>
        </p:blipFill>
        <p:spPr bwMode="auto">
          <a:xfrm rot="21381676">
            <a:off x="758434" y="3635691"/>
            <a:ext cx="484661" cy="454049"/>
          </a:xfrm>
          <a:prstGeom prst="rect">
            <a:avLst/>
          </a:prstGeom>
          <a:ln w="9525">
            <a:noFill/>
            <a:miter lim="800000"/>
            <a:headEnd/>
            <a:tailEnd/>
          </a:ln>
        </p:spPr>
      </p:pic>
      <p:sp>
        <p:nvSpPr>
          <p:cNvPr id="55" name="Rectangle 54"/>
          <p:cNvSpPr/>
          <p:nvPr/>
        </p:nvSpPr>
        <p:spPr>
          <a:xfrm>
            <a:off x="482600" y="2998764"/>
            <a:ext cx="2346127" cy="136280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314120" y="5284873"/>
            <a:ext cx="4572000" cy="307777"/>
          </a:xfrm>
          <a:prstGeom prst="rect">
            <a:avLst/>
          </a:prstGeom>
        </p:spPr>
        <p:txBody>
          <a:bodyPr>
            <a:spAutoFit/>
          </a:bodyPr>
          <a:lstStyle/>
          <a:p>
            <a:r>
              <a:rPr lang="en-US" sz="1400" i="1" dirty="0">
                <a:solidFill>
                  <a:srgbClr val="0000FF"/>
                </a:solidFill>
              </a:rPr>
              <a:t>http://fafdrugs3.mti.univ-paris-</a:t>
            </a:r>
            <a:r>
              <a:rPr lang="en-US" sz="1400" i="1" dirty="0" smtClean="0">
                <a:solidFill>
                  <a:srgbClr val="0000FF"/>
                </a:solidFill>
              </a:rPr>
              <a:t>diderot.fr</a:t>
            </a:r>
            <a:endParaRPr lang="en-US" sz="1400" i="1" dirty="0">
              <a:solidFill>
                <a:srgbClr val="0000FF"/>
              </a:solidFill>
            </a:endParaRPr>
          </a:p>
        </p:txBody>
      </p:sp>
      <p:sp>
        <p:nvSpPr>
          <p:cNvPr id="32" name="Rectangle 18"/>
          <p:cNvSpPr>
            <a:spLocks noChangeArrowheads="1"/>
          </p:cNvSpPr>
          <p:nvPr/>
        </p:nvSpPr>
        <p:spPr bwMode="auto">
          <a:xfrm>
            <a:off x="6626226" y="5584545"/>
            <a:ext cx="2417737" cy="307777"/>
          </a:xfrm>
          <a:prstGeom prst="rect">
            <a:avLst/>
          </a:prstGeom>
          <a:noFill/>
          <a:ln w="9525">
            <a:noFill/>
            <a:miter lim="800000"/>
            <a:headEnd/>
            <a:tailEnd/>
          </a:ln>
          <a:effectLst/>
        </p:spPr>
        <p:txBody>
          <a:bodyPr wrap="none">
            <a:prstTxWarp prst="textNoShape">
              <a:avLst/>
            </a:prstTxWarp>
            <a:spAutoFit/>
          </a:bodyPr>
          <a:lstStyle/>
          <a:p>
            <a:r>
              <a:rPr lang="en-US" sz="1400" i="1" dirty="0" err="1" smtClean="0">
                <a:solidFill>
                  <a:srgbClr val="0000FF"/>
                </a:solidFill>
              </a:rPr>
              <a:t>Lagorce</a:t>
            </a:r>
            <a:r>
              <a:rPr lang="en-US" sz="1400" i="1" dirty="0" smtClean="0">
                <a:solidFill>
                  <a:srgbClr val="0000FF"/>
                </a:solidFill>
              </a:rPr>
              <a:t> et al.  NAR 2015 </a:t>
            </a:r>
          </a:p>
        </p:txBody>
      </p:sp>
    </p:spTree>
    <p:extLst>
      <p:ext uri="{BB962C8B-B14F-4D97-AF65-F5344CB8AC3E}">
        <p14:creationId xmlns:p14="http://schemas.microsoft.com/office/powerpoint/2010/main" val="1887307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11" name="Rectangle 11"/>
          <p:cNvSpPr>
            <a:spLocks noChangeArrowheads="1"/>
          </p:cNvSpPr>
          <p:nvPr/>
        </p:nvSpPr>
        <p:spPr bwMode="auto">
          <a:xfrm>
            <a:off x="6664325" y="135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16" name="Rectangle 26"/>
          <p:cNvSpPr>
            <a:spLocks noChangeArrowheads="1"/>
          </p:cNvSpPr>
          <p:nvPr/>
        </p:nvSpPr>
        <p:spPr bwMode="auto">
          <a:xfrm>
            <a:off x="1040029" y="5553692"/>
            <a:ext cx="7808737" cy="615553"/>
          </a:xfrm>
          <a:prstGeom prst="rect">
            <a:avLst/>
          </a:prstGeom>
          <a:noFill/>
          <a:ln w="9525">
            <a:noFill/>
            <a:miter lim="800000"/>
            <a:headEnd/>
            <a:tailEnd/>
          </a:ln>
          <a:effectLst>
            <a:glow rad="101600">
              <a:schemeClr val="tx1">
                <a:lumMod val="75000"/>
                <a:alpha val="75000"/>
              </a:schemeClr>
            </a:glow>
          </a:effectLst>
          <a:scene3d>
            <a:camera prst="orthographicFront">
              <a:rot lat="0" lon="0" rev="0"/>
            </a:camera>
            <a:lightRig rig="threePt" dir="t"/>
          </a:scene3d>
        </p:spPr>
        <p:txBody>
          <a:bodyPr wrap="square">
            <a:prstTxWarp prst="textNoShape">
              <a:avLst/>
            </a:prstTxWarp>
            <a:spAutoFit/>
          </a:bodyPr>
          <a:lstStyle/>
          <a:p>
            <a:pPr algn="ctr"/>
            <a:r>
              <a:rPr lang="en-US" sz="1600" b="1" i="1" dirty="0" smtClean="0">
                <a:solidFill>
                  <a:srgbClr val="FF0000"/>
                </a:solidFill>
                <a:hlinkClick r:id="rId3"/>
              </a:rPr>
              <a:t>http://bioserv.rpbs.univ-paris-diderot.fr/services/MTiOpenScreen/</a:t>
            </a:r>
            <a:endParaRPr lang="fr-FR" sz="1600" b="1" i="1" dirty="0" smtClean="0">
              <a:solidFill>
                <a:srgbClr val="FF0000"/>
              </a:solidFill>
              <a:hlinkClick r:id="rId3"/>
            </a:endParaRPr>
          </a:p>
          <a:p>
            <a:endParaRPr lang="en-US" b="1" dirty="0">
              <a:ln>
                <a:solidFill>
                  <a:srgbClr val="000000"/>
                </a:solidFill>
              </a:ln>
              <a:solidFill>
                <a:srgbClr val="FF0000"/>
              </a:solidFill>
              <a:hlinkClick r:id="rId4"/>
            </a:endParaRPr>
          </a:p>
        </p:txBody>
      </p:sp>
      <p:sp>
        <p:nvSpPr>
          <p:cNvPr id="18" name="Rectangle 18"/>
          <p:cNvSpPr>
            <a:spLocks noChangeArrowheads="1"/>
          </p:cNvSpPr>
          <p:nvPr/>
        </p:nvSpPr>
        <p:spPr bwMode="auto">
          <a:xfrm>
            <a:off x="3523787" y="5861468"/>
            <a:ext cx="2256084" cy="307777"/>
          </a:xfrm>
          <a:prstGeom prst="rect">
            <a:avLst/>
          </a:prstGeom>
          <a:noFill/>
          <a:ln w="9525">
            <a:noFill/>
            <a:miter lim="800000"/>
            <a:headEnd/>
            <a:tailEnd/>
          </a:ln>
          <a:effectLst/>
        </p:spPr>
        <p:txBody>
          <a:bodyPr wrap="none">
            <a:prstTxWarp prst="textNoShape">
              <a:avLst/>
            </a:prstTxWarp>
            <a:spAutoFit/>
          </a:bodyPr>
          <a:lstStyle/>
          <a:p>
            <a:r>
              <a:rPr lang="en-US" sz="1400" i="1" dirty="0" err="1" smtClean="0">
                <a:solidFill>
                  <a:srgbClr val="0000FF"/>
                </a:solidFill>
              </a:rPr>
              <a:t>Labbe</a:t>
            </a:r>
            <a:r>
              <a:rPr lang="en-US" sz="1400" i="1" dirty="0" smtClean="0">
                <a:solidFill>
                  <a:srgbClr val="0000FF"/>
                </a:solidFill>
              </a:rPr>
              <a:t> et al.  NAR 2015 </a:t>
            </a:r>
          </a:p>
        </p:txBody>
      </p:sp>
      <p:pic>
        <p:nvPicPr>
          <p:cNvPr id="20" name="Picture 19"/>
          <p:cNvPicPr>
            <a:picLocks noChangeAspect="1"/>
          </p:cNvPicPr>
          <p:nvPr/>
        </p:nvPicPr>
        <p:blipFill>
          <a:blip r:embed="rId5"/>
          <a:stretch>
            <a:fillRect/>
          </a:stretch>
        </p:blipFill>
        <p:spPr>
          <a:xfrm>
            <a:off x="13067" y="606139"/>
            <a:ext cx="9278924" cy="4922153"/>
          </a:xfrm>
          <a:prstGeom prst="rect">
            <a:avLst/>
          </a:prstGeom>
        </p:spPr>
      </p:pic>
      <p:sp>
        <p:nvSpPr>
          <p:cNvPr id="8" name="Rectangle 7"/>
          <p:cNvSpPr>
            <a:spLocks noChangeArrowheads="1"/>
          </p:cNvSpPr>
          <p:nvPr/>
        </p:nvSpPr>
        <p:spPr bwMode="auto">
          <a:xfrm>
            <a:off x="6958987" y="71707"/>
            <a:ext cx="2084976" cy="369332"/>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a:spAutoFit/>
          </a:bodyPr>
          <a:lstStyle/>
          <a:p>
            <a:pPr>
              <a:defRPr/>
            </a:pPr>
            <a:r>
              <a:rPr lang="en-US" dirty="0" smtClean="0">
                <a:solidFill>
                  <a:schemeClr val="bg1"/>
                </a:solidFill>
                <a:latin typeface="+mj-lt"/>
                <a:ea typeface="ＭＳ Ｐゴシック" pitchFamily="29" charset="-128"/>
                <a:cs typeface="ＭＳ Ｐゴシック" pitchFamily="29" charset="-128"/>
              </a:rPr>
              <a:t>Virtual Screening</a:t>
            </a:r>
            <a:endParaRPr lang="en-US" dirty="0">
              <a:solidFill>
                <a:schemeClr val="bg1"/>
              </a:solidFill>
              <a:latin typeface="+mj-lt"/>
              <a:ea typeface="ＭＳ Ｐゴシック" pitchFamily="29" charset="-128"/>
              <a:cs typeface="ＭＳ Ｐゴシック" pitchFamily="29" charset="-128"/>
            </a:endParaRPr>
          </a:p>
        </p:txBody>
      </p:sp>
      <p:sp>
        <p:nvSpPr>
          <p:cNvPr id="9" name="Title 1"/>
          <p:cNvSpPr>
            <a:spLocks noGrp="1"/>
          </p:cNvSpPr>
          <p:nvPr>
            <p:ph type="title"/>
          </p:nvPr>
        </p:nvSpPr>
        <p:spPr>
          <a:xfrm>
            <a:off x="17424" y="71707"/>
            <a:ext cx="8267700" cy="1920536"/>
          </a:xfrm>
        </p:spPr>
        <p:txBody>
          <a:bodyPr>
            <a:noAutofit/>
          </a:bodyPr>
          <a:lstStyle/>
          <a:p>
            <a:pPr algn="ctr"/>
            <a:r>
              <a:rPr lang="fr-FR" sz="3200" dirty="0" smtClean="0">
                <a:solidFill>
                  <a:srgbClr val="000080"/>
                </a:solidFill>
                <a:latin typeface="+mn-lt"/>
                <a:ea typeface="+mn-ea"/>
                <a:cs typeface="+mn-cs"/>
              </a:rPr>
              <a:t/>
            </a:r>
            <a:br>
              <a:rPr lang="fr-FR" sz="3200" dirty="0" smtClean="0">
                <a:solidFill>
                  <a:srgbClr val="000080"/>
                </a:solidFill>
                <a:latin typeface="+mn-lt"/>
                <a:ea typeface="+mn-ea"/>
                <a:cs typeface="+mn-cs"/>
              </a:rPr>
            </a:br>
            <a:r>
              <a:rPr lang="fr-FR" sz="3200" dirty="0" err="1" smtClean="0">
                <a:solidFill>
                  <a:srgbClr val="000080"/>
                </a:solidFill>
                <a:latin typeface="+mn-lt"/>
                <a:ea typeface="+mn-ea"/>
                <a:cs typeface="+mn-cs"/>
              </a:rPr>
              <a:t>MTiOpenScreen</a:t>
            </a:r>
            <a:r>
              <a:rPr lang="fr-FR" sz="3200" dirty="0" smtClean="0">
                <a:solidFill>
                  <a:srgbClr val="000080"/>
                </a:solidFill>
                <a:latin typeface="+mn-lt"/>
                <a:ea typeface="+mn-ea"/>
                <a:cs typeface="+mn-cs"/>
              </a:rPr>
              <a:t> web-server</a:t>
            </a:r>
            <a:br>
              <a:rPr lang="fr-FR" sz="3200" dirty="0" smtClean="0">
                <a:solidFill>
                  <a:srgbClr val="000080"/>
                </a:solidFill>
                <a:latin typeface="+mn-lt"/>
                <a:ea typeface="+mn-ea"/>
                <a:cs typeface="+mn-cs"/>
              </a:rPr>
            </a:br>
            <a:r>
              <a:rPr lang="en-US" sz="3200" i="1" dirty="0" smtClean="0"/>
              <a:t/>
            </a:r>
            <a:br>
              <a:rPr lang="en-US" sz="3200" i="1" dirty="0" smtClean="0"/>
            </a:br>
            <a:r>
              <a:rPr lang="en-US" sz="3200" dirty="0" smtClean="0">
                <a:solidFill>
                  <a:srgbClr val="000080"/>
                </a:solidFill>
                <a:latin typeface="+mn-lt"/>
                <a:ea typeface="+mn-ea"/>
                <a:cs typeface="+mn-cs"/>
              </a:rPr>
              <a:t> </a:t>
            </a:r>
            <a:r>
              <a:rPr lang="en-US" sz="2800" dirty="0"/>
              <a:t/>
            </a:r>
            <a:br>
              <a:rPr lang="en-US" sz="2800" dirty="0"/>
            </a:br>
            <a:endParaRPr lang="en-US" sz="2800" i="1" dirty="0"/>
          </a:p>
        </p:txBody>
      </p:sp>
    </p:spTree>
    <p:extLst>
      <p:ext uri="{BB962C8B-B14F-4D97-AF65-F5344CB8AC3E}">
        <p14:creationId xmlns:p14="http://schemas.microsoft.com/office/powerpoint/2010/main" val="4141337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_08.jpg"/>
          <p:cNvPicPr>
            <a:picLocks noChangeAspect="1"/>
          </p:cNvPicPr>
          <p:nvPr/>
        </p:nvPicPr>
        <p:blipFill>
          <a:blip r:embed="rId3"/>
          <a:stretch>
            <a:fillRect/>
          </a:stretch>
        </p:blipFill>
        <p:spPr>
          <a:xfrm>
            <a:off x="727778" y="2767620"/>
            <a:ext cx="7681284" cy="36219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457201" y="1118201"/>
            <a:ext cx="8387442" cy="1754327"/>
          </a:xfrm>
          <a:prstGeom prst="rect">
            <a:avLst/>
          </a:prstGeom>
          <a:noFill/>
        </p:spPr>
        <p:txBody>
          <a:bodyPr wrap="square" rtlCol="0">
            <a:spAutoFit/>
          </a:bodyPr>
          <a:lstStyle/>
          <a:p>
            <a:pPr algn="just">
              <a:buClr>
                <a:schemeClr val="accent6">
                  <a:lumMod val="75000"/>
                </a:schemeClr>
              </a:buClr>
              <a:buFont typeface="Wingdings" charset="2"/>
              <a:buChar char="ü"/>
            </a:pPr>
            <a:r>
              <a:rPr lang="en-US" dirty="0">
                <a:latin typeface="Times"/>
                <a:cs typeface="Times"/>
              </a:rPr>
              <a:t>Targeting angiogenesis could be of interest to complement chemotherapeutic approaches to treat cancer</a:t>
            </a:r>
          </a:p>
          <a:p>
            <a:pPr algn="just">
              <a:buClr>
                <a:schemeClr val="accent6">
                  <a:lumMod val="75000"/>
                </a:schemeClr>
              </a:buClr>
              <a:buFont typeface="Wingdings" charset="2"/>
              <a:buChar char="ü"/>
            </a:pPr>
            <a:r>
              <a:rPr lang="en-US" dirty="0">
                <a:latin typeface="Times"/>
                <a:cs typeface="Times"/>
              </a:rPr>
              <a:t>A pivotal pro-</a:t>
            </a:r>
            <a:r>
              <a:rPr lang="en-US" dirty="0" err="1">
                <a:latin typeface="Times"/>
                <a:cs typeface="Times"/>
              </a:rPr>
              <a:t>angiogenic</a:t>
            </a:r>
            <a:r>
              <a:rPr lang="en-US" dirty="0">
                <a:latin typeface="Times"/>
                <a:cs typeface="Times"/>
              </a:rPr>
              <a:t> </a:t>
            </a:r>
            <a:r>
              <a:rPr lang="en-US" dirty="0" err="1">
                <a:latin typeface="Times"/>
                <a:cs typeface="Times"/>
              </a:rPr>
              <a:t>signalling</a:t>
            </a:r>
            <a:r>
              <a:rPr lang="en-US" dirty="0">
                <a:latin typeface="Times"/>
                <a:cs typeface="Times"/>
              </a:rPr>
              <a:t> molecule is VEGF-A, which promotes proliferation, survival, migration…</a:t>
            </a:r>
          </a:p>
          <a:p>
            <a:pPr algn="just">
              <a:buClr>
                <a:schemeClr val="accent6">
                  <a:lumMod val="75000"/>
                </a:schemeClr>
              </a:buClr>
              <a:buFont typeface="Wingdings" charset="2"/>
              <a:buChar char="ü"/>
            </a:pPr>
            <a:r>
              <a:rPr lang="en-US" dirty="0">
                <a:latin typeface="Times"/>
                <a:cs typeface="Times"/>
              </a:rPr>
              <a:t>Drugs acting here are essentially </a:t>
            </a:r>
            <a:r>
              <a:rPr lang="en-US" dirty="0" err="1">
                <a:latin typeface="Times"/>
                <a:cs typeface="Times"/>
              </a:rPr>
              <a:t>mAb</a:t>
            </a:r>
            <a:r>
              <a:rPr lang="en-US" dirty="0">
                <a:latin typeface="Times"/>
                <a:cs typeface="Times"/>
              </a:rPr>
              <a:t> (</a:t>
            </a:r>
            <a:r>
              <a:rPr lang="en-US" dirty="0" err="1">
                <a:latin typeface="Times"/>
                <a:cs typeface="Times"/>
              </a:rPr>
              <a:t>eg</a:t>
            </a:r>
            <a:r>
              <a:rPr lang="en-US" dirty="0">
                <a:latin typeface="Times"/>
                <a:cs typeface="Times"/>
              </a:rPr>
              <a:t>, </a:t>
            </a:r>
            <a:r>
              <a:rPr lang="en-US" dirty="0" err="1">
                <a:latin typeface="Times"/>
                <a:cs typeface="Times"/>
              </a:rPr>
              <a:t>Avastin</a:t>
            </a:r>
            <a:r>
              <a:rPr lang="en-US" dirty="0">
                <a:latin typeface="Times"/>
                <a:cs typeface="Times"/>
              </a:rPr>
              <a:t>…) and </a:t>
            </a:r>
            <a:r>
              <a:rPr lang="en-US" dirty="0" err="1">
                <a:latin typeface="Times"/>
                <a:cs typeface="Times"/>
              </a:rPr>
              <a:t>kinase</a:t>
            </a:r>
            <a:r>
              <a:rPr lang="en-US" dirty="0">
                <a:latin typeface="Times"/>
                <a:cs typeface="Times"/>
              </a:rPr>
              <a:t> inhibitors: </a:t>
            </a:r>
            <a:r>
              <a:rPr lang="en-US" dirty="0" err="1">
                <a:latin typeface="Times"/>
                <a:cs typeface="Times"/>
              </a:rPr>
              <a:t>sorafenib</a:t>
            </a:r>
            <a:r>
              <a:rPr lang="en-US" dirty="0">
                <a:latin typeface="Times"/>
                <a:cs typeface="Times"/>
              </a:rPr>
              <a:t>, </a:t>
            </a:r>
            <a:r>
              <a:rPr lang="en-US" dirty="0" err="1">
                <a:latin typeface="Times"/>
                <a:cs typeface="Times"/>
              </a:rPr>
              <a:t>sunitinib</a:t>
            </a:r>
            <a:r>
              <a:rPr lang="en-US" dirty="0">
                <a:latin typeface="Times"/>
                <a:cs typeface="Times"/>
              </a:rPr>
              <a:t>…</a:t>
            </a:r>
          </a:p>
        </p:txBody>
      </p:sp>
      <p:sp>
        <p:nvSpPr>
          <p:cNvPr id="7" name="TextBox 6"/>
          <p:cNvSpPr txBox="1"/>
          <p:nvPr/>
        </p:nvSpPr>
        <p:spPr>
          <a:xfrm>
            <a:off x="-50799" y="6503538"/>
            <a:ext cx="2800767" cy="307777"/>
          </a:xfrm>
          <a:prstGeom prst="rect">
            <a:avLst/>
          </a:prstGeom>
          <a:noFill/>
        </p:spPr>
        <p:txBody>
          <a:bodyPr wrap="none" rtlCol="0">
            <a:spAutoFit/>
          </a:bodyPr>
          <a:lstStyle/>
          <a:p>
            <a:r>
              <a:rPr lang="en-US" sz="1400" i="1" dirty="0" err="1">
                <a:solidFill>
                  <a:schemeClr val="bg1"/>
                </a:solidFill>
                <a:latin typeface="Times"/>
                <a:cs typeface="Times"/>
              </a:rPr>
              <a:t>Djordjevic</a:t>
            </a:r>
            <a:r>
              <a:rPr lang="en-US" sz="1400" i="1" dirty="0">
                <a:solidFill>
                  <a:schemeClr val="bg1"/>
                </a:solidFill>
                <a:latin typeface="Times"/>
                <a:cs typeface="Times"/>
              </a:rPr>
              <a:t> and Driscoll, DDT 2013</a:t>
            </a:r>
          </a:p>
        </p:txBody>
      </p:sp>
      <p:sp>
        <p:nvSpPr>
          <p:cNvPr id="8" name="TextBox 7"/>
          <p:cNvSpPr txBox="1"/>
          <p:nvPr/>
        </p:nvSpPr>
        <p:spPr>
          <a:xfrm>
            <a:off x="4882833" y="2615523"/>
            <a:ext cx="82588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b="1">
                <a:solidFill>
                  <a:schemeClr val="tx1"/>
                </a:solidFill>
                <a:latin typeface="Times"/>
                <a:cs typeface="Times"/>
              </a:rPr>
              <a:t>VEGF</a:t>
            </a:r>
          </a:p>
        </p:txBody>
      </p:sp>
      <p:sp>
        <p:nvSpPr>
          <p:cNvPr id="9" name="Curved Down Arrow 8"/>
          <p:cNvSpPr/>
          <p:nvPr/>
        </p:nvSpPr>
        <p:spPr>
          <a:xfrm rot="19926042" flipH="1">
            <a:off x="4054802" y="2604459"/>
            <a:ext cx="770170" cy="369024"/>
          </a:xfrm>
          <a:prstGeom prst="curvedDownArrow">
            <a:avLst>
              <a:gd name="adj1" fmla="val 11855"/>
              <a:gd name="adj2" fmla="val 32052"/>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184789" y="5557905"/>
            <a:ext cx="633707" cy="369332"/>
          </a:xfrm>
          <a:prstGeom prst="rect">
            <a:avLst/>
          </a:prstGeom>
          <a:noFill/>
        </p:spPr>
        <p:txBody>
          <a:bodyPr wrap="none" rtlCol="0">
            <a:spAutoFit/>
          </a:bodyPr>
          <a:lstStyle/>
          <a:p>
            <a:r>
              <a:rPr lang="en-US">
                <a:solidFill>
                  <a:schemeClr val="accent6">
                    <a:lumMod val="75000"/>
                  </a:schemeClr>
                </a:solidFill>
                <a:latin typeface="Times"/>
                <a:cs typeface="Times"/>
              </a:rPr>
              <a:t>NRP</a:t>
            </a:r>
          </a:p>
        </p:txBody>
      </p:sp>
      <p:sp>
        <p:nvSpPr>
          <p:cNvPr id="11" name="TextBox 10"/>
          <p:cNvSpPr txBox="1"/>
          <p:nvPr/>
        </p:nvSpPr>
        <p:spPr>
          <a:xfrm>
            <a:off x="5796150" y="5938817"/>
            <a:ext cx="954233" cy="369332"/>
          </a:xfrm>
          <a:prstGeom prst="rect">
            <a:avLst/>
          </a:prstGeom>
          <a:noFill/>
        </p:spPr>
        <p:txBody>
          <a:bodyPr wrap="none" rtlCol="0">
            <a:spAutoFit/>
          </a:bodyPr>
          <a:lstStyle/>
          <a:p>
            <a:r>
              <a:rPr lang="en-US">
                <a:solidFill>
                  <a:srgbClr val="008000"/>
                </a:solidFill>
                <a:latin typeface="Times"/>
                <a:cs typeface="Times"/>
              </a:rPr>
              <a:t>VEGFR</a:t>
            </a:r>
          </a:p>
        </p:txBody>
      </p:sp>
      <p:sp>
        <p:nvSpPr>
          <p:cNvPr id="12" name="TextBox 11"/>
          <p:cNvSpPr txBox="1"/>
          <p:nvPr/>
        </p:nvSpPr>
        <p:spPr>
          <a:xfrm>
            <a:off x="5967106" y="3232083"/>
            <a:ext cx="1274670" cy="369332"/>
          </a:xfrm>
          <a:prstGeom prst="rect">
            <a:avLst/>
          </a:prstGeom>
          <a:noFill/>
        </p:spPr>
        <p:txBody>
          <a:bodyPr wrap="none" rtlCol="0">
            <a:spAutoFit/>
          </a:bodyPr>
          <a:lstStyle/>
          <a:p>
            <a:r>
              <a:rPr lang="en-US" dirty="0">
                <a:solidFill>
                  <a:schemeClr val="bg2">
                    <a:lumMod val="50000"/>
                  </a:schemeClr>
                </a:solidFill>
                <a:latin typeface="Times"/>
                <a:cs typeface="Times"/>
              </a:rPr>
              <a:t>VEGF-A</a:t>
            </a:r>
            <a:r>
              <a:rPr lang="en-US" baseline="-25000" dirty="0">
                <a:solidFill>
                  <a:schemeClr val="bg2">
                    <a:lumMod val="50000"/>
                  </a:schemeClr>
                </a:solidFill>
                <a:latin typeface="Times"/>
                <a:cs typeface="Times"/>
              </a:rPr>
              <a:t>165</a:t>
            </a:r>
          </a:p>
        </p:txBody>
      </p:sp>
      <p:sp>
        <p:nvSpPr>
          <p:cNvPr id="13" name="TextBox 12"/>
          <p:cNvSpPr txBox="1"/>
          <p:nvPr/>
        </p:nvSpPr>
        <p:spPr>
          <a:xfrm>
            <a:off x="2633559" y="5451969"/>
            <a:ext cx="2216710" cy="646331"/>
          </a:xfrm>
          <a:prstGeom prst="rect">
            <a:avLst/>
          </a:prstGeom>
          <a:noFill/>
        </p:spPr>
        <p:txBody>
          <a:bodyPr wrap="none" rtlCol="0">
            <a:spAutoFit/>
          </a:bodyPr>
          <a:lstStyle/>
          <a:p>
            <a:pPr algn="ctr"/>
            <a:r>
              <a:rPr lang="en-US" dirty="0">
                <a:solidFill>
                  <a:schemeClr val="accent6">
                    <a:lumMod val="75000"/>
                  </a:schemeClr>
                </a:solidFill>
                <a:latin typeface="Times"/>
                <a:cs typeface="Times"/>
              </a:rPr>
              <a:t>VEGFR co-receptors: </a:t>
            </a:r>
          </a:p>
          <a:p>
            <a:pPr algn="ctr"/>
            <a:r>
              <a:rPr lang="en-US" dirty="0" err="1">
                <a:solidFill>
                  <a:schemeClr val="accent6">
                    <a:lumMod val="75000"/>
                  </a:schemeClr>
                </a:solidFill>
                <a:latin typeface="Times"/>
                <a:cs typeface="Times"/>
              </a:rPr>
              <a:t>NRPs</a:t>
            </a:r>
            <a:endParaRPr lang="en-US" dirty="0">
              <a:solidFill>
                <a:schemeClr val="accent6">
                  <a:lumMod val="75000"/>
                </a:schemeClr>
              </a:solidFill>
              <a:latin typeface="Times"/>
              <a:cs typeface="Times"/>
            </a:endParaRPr>
          </a:p>
        </p:txBody>
      </p:sp>
      <p:sp>
        <p:nvSpPr>
          <p:cNvPr id="14" name="Rectangle 13"/>
          <p:cNvSpPr/>
          <p:nvPr/>
        </p:nvSpPr>
        <p:spPr>
          <a:xfrm>
            <a:off x="1917786" y="218815"/>
            <a:ext cx="5864966" cy="83099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lvl="0" algn="ctr"/>
            <a:r>
              <a:rPr lang="en-US" sz="2400" b="1" dirty="0" smtClean="0">
                <a:solidFill>
                  <a:schemeClr val="bg1"/>
                </a:solidFill>
                <a:latin typeface="Times"/>
                <a:cs typeface="Times"/>
              </a:rPr>
              <a:t>Inhibiting protein-protein interactions in angiogenesis</a:t>
            </a:r>
            <a:endParaRPr lang="fr-FR" dirty="0" smtClean="0">
              <a:effectLst>
                <a:outerShdw blurRad="38100" dist="38100" dir="2700000" algn="tl">
                  <a:srgbClr val="C0C0C0"/>
                </a:outerShdw>
              </a:effectLst>
            </a:endParaRPr>
          </a:p>
        </p:txBody>
      </p:sp>
    </p:spTree>
    <p:extLst>
      <p:ext uri="{BB962C8B-B14F-4D97-AF65-F5344CB8AC3E}">
        <p14:creationId xmlns:p14="http://schemas.microsoft.com/office/powerpoint/2010/main" val="144692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71438" y="3759200"/>
            <a:ext cx="9024937" cy="22463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a:p>
            <a:pPr>
              <a:defRPr/>
            </a:pPr>
            <a:endParaRPr lang="fr-FR" sz="1400">
              <a:solidFill>
                <a:srgbClr val="000000"/>
              </a:solidFill>
              <a:latin typeface="Lucida Sans Unicode" charset="0"/>
              <a:ea typeface="ＭＳ Ｐゴシック" charset="0"/>
              <a:cs typeface="ＭＳ Ｐゴシック" charset="0"/>
            </a:endParaRPr>
          </a:p>
        </p:txBody>
      </p:sp>
      <p:sp>
        <p:nvSpPr>
          <p:cNvPr id="26" name="Rectangle 25"/>
          <p:cNvSpPr/>
          <p:nvPr/>
        </p:nvSpPr>
        <p:spPr>
          <a:xfrm>
            <a:off x="38100" y="6005513"/>
            <a:ext cx="4048125" cy="30777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sz="1400" b="1" i="1" dirty="0" smtClean="0">
                <a:solidFill>
                  <a:srgbClr val="0000FF"/>
                </a:solidFill>
              </a:rPr>
              <a:t>Gautier </a:t>
            </a:r>
            <a:r>
              <a:rPr lang="en-US" sz="1400" b="1" i="1" dirty="0">
                <a:solidFill>
                  <a:srgbClr val="0000FF"/>
                </a:solidFill>
              </a:rPr>
              <a:t>et al. </a:t>
            </a:r>
            <a:r>
              <a:rPr lang="en-US" sz="1400" b="1" i="1" dirty="0" err="1">
                <a:solidFill>
                  <a:srgbClr val="0000FF"/>
                </a:solidFill>
              </a:rPr>
              <a:t>Chem</a:t>
            </a:r>
            <a:r>
              <a:rPr lang="en-US" sz="1400" b="1" i="1" dirty="0">
                <a:solidFill>
                  <a:srgbClr val="0000FF"/>
                </a:solidFill>
              </a:rPr>
              <a:t> </a:t>
            </a:r>
            <a:r>
              <a:rPr lang="en-US" sz="1400" b="1" i="1" dirty="0" err="1">
                <a:solidFill>
                  <a:srgbClr val="0000FF"/>
                </a:solidFill>
              </a:rPr>
              <a:t>Biol</a:t>
            </a:r>
            <a:r>
              <a:rPr lang="en-US" sz="1400" b="1" i="1" dirty="0">
                <a:solidFill>
                  <a:srgbClr val="0000FF"/>
                </a:solidFill>
              </a:rPr>
              <a:t> 2011 </a:t>
            </a:r>
            <a:r>
              <a:rPr lang="en-US" sz="1400" b="1" i="1" dirty="0" smtClean="0">
                <a:solidFill>
                  <a:srgbClr val="0000FF"/>
                </a:solidFill>
              </a:rPr>
              <a:t> </a:t>
            </a:r>
            <a:endParaRPr lang="en-US" sz="1400" b="1" i="1" dirty="0">
              <a:solidFill>
                <a:srgbClr val="0000FF"/>
              </a:solidFill>
            </a:endParaRPr>
          </a:p>
        </p:txBody>
      </p:sp>
      <p:sp>
        <p:nvSpPr>
          <p:cNvPr id="89" name="Rectangle 88"/>
          <p:cNvSpPr>
            <a:spLocks noChangeArrowheads="1"/>
          </p:cNvSpPr>
          <p:nvPr/>
        </p:nvSpPr>
        <p:spPr bwMode="auto">
          <a:xfrm>
            <a:off x="3922713" y="4662488"/>
            <a:ext cx="1520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Char char="•"/>
            </a:pPr>
            <a:r>
              <a:rPr lang="fr-FR" sz="1000">
                <a:solidFill>
                  <a:srgbClr val="000000"/>
                </a:solidFill>
              </a:rPr>
              <a:t>    </a:t>
            </a:r>
            <a:r>
              <a:rPr lang="fr-FR" sz="1000" i="1">
                <a:solidFill>
                  <a:srgbClr val="FF0000"/>
                </a:solidFill>
              </a:rPr>
              <a:t>in silico</a:t>
            </a:r>
          </a:p>
          <a:p>
            <a:r>
              <a:rPr lang="fr-FR" sz="1000">
                <a:solidFill>
                  <a:srgbClr val="000000"/>
                </a:solidFill>
              </a:rPr>
              <a:t>   8,000 cmp</a:t>
            </a:r>
          </a:p>
        </p:txBody>
      </p:sp>
      <p:sp>
        <p:nvSpPr>
          <p:cNvPr id="83" name="Rectangle 82"/>
          <p:cNvSpPr/>
          <p:nvPr/>
        </p:nvSpPr>
        <p:spPr>
          <a:xfrm>
            <a:off x="4006850" y="5040313"/>
            <a:ext cx="1022350" cy="5778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buFont typeface="Arial" charset="0"/>
              <a:buChar char="•"/>
              <a:defRPr/>
            </a:pPr>
            <a:r>
              <a:rPr lang="fr-FR" sz="1000" i="1">
                <a:solidFill>
                  <a:srgbClr val="000000"/>
                </a:solidFill>
                <a:latin typeface="Lucida Sans Unicode" charset="0"/>
                <a:ea typeface="ＭＳ Ｐゴシック" charset="0"/>
                <a:cs typeface="ＭＳ Ｐゴシック" charset="0"/>
              </a:rPr>
              <a:t>  </a:t>
            </a:r>
            <a:r>
              <a:rPr lang="fr-FR" sz="1000" i="1">
                <a:solidFill>
                  <a:srgbClr val="FF0000"/>
                </a:solidFill>
                <a:latin typeface="Lucida Sans Unicode" charset="0"/>
                <a:ea typeface="ＭＳ Ｐゴシック" charset="0"/>
                <a:cs typeface="ＭＳ Ｐゴシック" charset="0"/>
              </a:rPr>
              <a:t>in vitro</a:t>
            </a:r>
            <a:endParaRPr lang="fr-FR" sz="1000" i="1">
              <a:solidFill>
                <a:srgbClr val="000000"/>
              </a:solidFill>
              <a:latin typeface="Lucida Sans Unicode" charset="0"/>
              <a:ea typeface="ＭＳ Ｐゴシック" charset="0"/>
              <a:cs typeface="ＭＳ Ｐゴシック" charset="0"/>
            </a:endParaRPr>
          </a:p>
          <a:p>
            <a:pPr>
              <a:defRPr/>
            </a:pPr>
            <a:r>
              <a:rPr lang="fr-FR" sz="1000">
                <a:solidFill>
                  <a:srgbClr val="000000"/>
                </a:solidFill>
                <a:latin typeface="Lucida Sans Unicode" charset="0"/>
                <a:ea typeface="ＭＳ Ｐゴシック" charset="0"/>
                <a:cs typeface="ＭＳ Ｐゴシック" charset="0"/>
              </a:rPr>
              <a:t>206 cmp</a:t>
            </a:r>
          </a:p>
          <a:p>
            <a:pPr>
              <a:defRPr/>
            </a:pPr>
            <a:endParaRPr lang="fr-FR" sz="1000">
              <a:solidFill>
                <a:srgbClr val="000000"/>
              </a:solidFill>
              <a:latin typeface="Lucida Sans Unicode" charset="0"/>
              <a:ea typeface="ＭＳ Ｐゴシック" charset="0"/>
              <a:cs typeface="ＭＳ Ｐゴシック" charset="0"/>
            </a:endParaRPr>
          </a:p>
        </p:txBody>
      </p:sp>
      <p:pic>
        <p:nvPicPr>
          <p:cNvPr id="36" name="Picture 3"/>
          <p:cNvPicPr>
            <a:picLocks noChangeAspect="1" noChangeArrowheads="1"/>
          </p:cNvPicPr>
          <p:nvPr/>
        </p:nvPicPr>
        <p:blipFill>
          <a:blip r:embed="rId3">
            <a:extLst>
              <a:ext uri="{28A0092B-C50C-407E-A947-70E740481C1C}">
                <a14:useLocalDpi xmlns:a14="http://schemas.microsoft.com/office/drawing/2010/main" val="0"/>
              </a:ext>
            </a:extLst>
          </a:blip>
          <a:srcRect l="8202" t="42622" r="50310"/>
          <a:stretch>
            <a:fillRect/>
          </a:stretch>
        </p:blipFill>
        <p:spPr bwMode="auto">
          <a:xfrm>
            <a:off x="7115175" y="4267200"/>
            <a:ext cx="1417638" cy="1036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2" name="Rectangle 27"/>
          <p:cNvSpPr>
            <a:spLocks noChangeArrowheads="1"/>
          </p:cNvSpPr>
          <p:nvPr/>
        </p:nvSpPr>
        <p:spPr bwMode="auto">
          <a:xfrm>
            <a:off x="7026275" y="5194300"/>
            <a:ext cx="16859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700" b="1">
                <a:solidFill>
                  <a:srgbClr val="000000"/>
                </a:solidFill>
                <a:latin typeface="Verdana" charset="0"/>
              </a:rPr>
              <a:t>VEGF   -  +    +    +    +   + </a:t>
            </a:r>
          </a:p>
          <a:p>
            <a:r>
              <a:rPr lang="en-US" sz="700" b="1">
                <a:solidFill>
                  <a:srgbClr val="000000"/>
                </a:solidFill>
                <a:latin typeface="Verdana" charset="0"/>
              </a:rPr>
              <a:t>4321    -  -  100  10   1  0.1 </a:t>
            </a:r>
            <a:endParaRPr lang="fr-FR" sz="1000"/>
          </a:p>
        </p:txBody>
      </p:sp>
      <p:sp>
        <p:nvSpPr>
          <p:cNvPr id="45" name="TextBox 44"/>
          <p:cNvSpPr txBox="1">
            <a:spLocks noChangeArrowheads="1"/>
          </p:cNvSpPr>
          <p:nvPr/>
        </p:nvSpPr>
        <p:spPr bwMode="auto">
          <a:xfrm rot="-5400000">
            <a:off x="6603206" y="4548982"/>
            <a:ext cx="106203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800"/>
              <a:t>% Phospho VEGFR</a:t>
            </a:r>
          </a:p>
        </p:txBody>
      </p:sp>
      <p:pic>
        <p:nvPicPr>
          <p:cNvPr id="37" name="Picture 36" descr="fig3.pdf"/>
          <p:cNvPicPr>
            <a:picLocks noChangeAspect="1"/>
          </p:cNvPicPr>
          <p:nvPr/>
        </p:nvPicPr>
        <p:blipFill>
          <a:blip r:embed="rId4"/>
          <a:srcRect t="4112" b="13347"/>
          <a:stretch>
            <a:fillRect/>
          </a:stretch>
        </p:blipFill>
        <p:spPr>
          <a:xfrm>
            <a:off x="5059923" y="3990054"/>
            <a:ext cx="1597943" cy="195239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2" name="Rectangle 91"/>
          <p:cNvSpPr/>
          <p:nvPr/>
        </p:nvSpPr>
        <p:spPr>
          <a:xfrm>
            <a:off x="5027613" y="4041775"/>
            <a:ext cx="1693862" cy="4000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fr-FR" sz="1000" dirty="0">
                <a:solidFill>
                  <a:srgbClr val="000000"/>
                </a:solidFill>
              </a:rPr>
              <a:t>20 </a:t>
            </a:r>
            <a:r>
              <a:rPr lang="fr-FR" sz="1000" dirty="0" err="1" smtClean="0">
                <a:solidFill>
                  <a:srgbClr val="000000"/>
                </a:solidFill>
              </a:rPr>
              <a:t>molecules</a:t>
            </a:r>
            <a:endParaRPr lang="fr-FR" sz="1000" dirty="0">
              <a:solidFill>
                <a:srgbClr val="000000"/>
              </a:solidFill>
            </a:endParaRPr>
          </a:p>
          <a:p>
            <a:pPr fontAlgn="auto">
              <a:spcBef>
                <a:spcPts val="0"/>
              </a:spcBef>
              <a:spcAft>
                <a:spcPts val="0"/>
              </a:spcAft>
              <a:defRPr/>
            </a:pPr>
            <a:r>
              <a:rPr lang="fr-FR" sz="1000" dirty="0">
                <a:solidFill>
                  <a:srgbClr val="000000"/>
                </a:solidFill>
              </a:rPr>
              <a:t>10-100 </a:t>
            </a:r>
            <a:r>
              <a:rPr lang="fr-FR" sz="1000" dirty="0" err="1">
                <a:solidFill>
                  <a:srgbClr val="000000"/>
                </a:solidFill>
                <a:latin typeface="Symbol" charset="2"/>
                <a:cs typeface="Symbol" charset="2"/>
              </a:rPr>
              <a:t>u</a:t>
            </a:r>
            <a:r>
              <a:rPr lang="fr-FR" sz="1000" dirty="0" err="1" smtClean="0">
                <a:solidFill>
                  <a:srgbClr val="000000"/>
                </a:solidFill>
              </a:rPr>
              <a:t>M</a:t>
            </a:r>
            <a:r>
              <a:rPr lang="fr-FR" sz="1000" dirty="0" smtClean="0">
                <a:solidFill>
                  <a:srgbClr val="000000"/>
                </a:solidFill>
              </a:rPr>
              <a:t>       </a:t>
            </a:r>
            <a:endParaRPr lang="fr-FR" sz="1000" dirty="0">
              <a:solidFill>
                <a:srgbClr val="000000"/>
              </a:solidFill>
            </a:endParaRPr>
          </a:p>
        </p:txBody>
      </p:sp>
      <p:cxnSp>
        <p:nvCxnSpPr>
          <p:cNvPr id="82" name="Straight Arrow Connector 81"/>
          <p:cNvCxnSpPr/>
          <p:nvPr/>
        </p:nvCxnSpPr>
        <p:spPr>
          <a:xfrm>
            <a:off x="1887538" y="5075238"/>
            <a:ext cx="654050" cy="1587"/>
          </a:xfrm>
          <a:prstGeom prst="straightConnector1">
            <a:avLst/>
          </a:prstGeom>
          <a:ln>
            <a:prstDash val="sysDash"/>
            <a:tailEnd type="arrow"/>
          </a:ln>
        </p:spPr>
        <p:style>
          <a:lnRef idx="1">
            <a:schemeClr val="dk1"/>
          </a:lnRef>
          <a:fillRef idx="0">
            <a:schemeClr val="dk1"/>
          </a:fillRef>
          <a:effectRef idx="0">
            <a:schemeClr val="dk1"/>
          </a:effectRef>
          <a:fontRef idx="minor">
            <a:schemeClr val="tx1"/>
          </a:fontRef>
        </p:style>
      </p:cxnSp>
      <p:pic>
        <p:nvPicPr>
          <p:cNvPr id="97" name="Picture 96" descr="Untitled.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2222"/>
          <a:stretch>
            <a:fillRect/>
          </a:stretch>
        </p:blipFill>
        <p:spPr bwMode="auto">
          <a:xfrm rot="-3096006">
            <a:off x="2465388" y="4159250"/>
            <a:ext cx="13081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89"/>
          <p:cNvSpPr txBox="1">
            <a:spLocks noChangeArrowheads="1"/>
          </p:cNvSpPr>
          <p:nvPr/>
        </p:nvSpPr>
        <p:spPr bwMode="auto">
          <a:xfrm>
            <a:off x="2430463" y="4217988"/>
            <a:ext cx="6254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a:t>VEGF</a:t>
            </a:r>
          </a:p>
        </p:txBody>
      </p:sp>
      <p:sp>
        <p:nvSpPr>
          <p:cNvPr id="99" name="Rectangle 26"/>
          <p:cNvSpPr>
            <a:spLocks noChangeArrowheads="1"/>
          </p:cNvSpPr>
          <p:nvPr/>
        </p:nvSpPr>
        <p:spPr bwMode="auto">
          <a:xfrm>
            <a:off x="6819900" y="5486400"/>
            <a:ext cx="2443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dirty="0" smtClean="0">
                <a:solidFill>
                  <a:srgbClr val="000000"/>
                </a:solidFill>
                <a:latin typeface="Verdana" charset="0"/>
              </a:rPr>
              <a:t>4321 </a:t>
            </a:r>
            <a:r>
              <a:rPr lang="en-US" sz="1000" b="1" dirty="0">
                <a:solidFill>
                  <a:srgbClr val="000000"/>
                </a:solidFill>
                <a:latin typeface="Verdana" charset="0"/>
              </a:rPr>
              <a:t>inhibits VEGF-induced phosphorylation of </a:t>
            </a:r>
            <a:r>
              <a:rPr lang="en-US" sz="1000" b="1" dirty="0" smtClean="0">
                <a:solidFill>
                  <a:srgbClr val="000000"/>
                </a:solidFill>
                <a:latin typeface="Verdana" charset="0"/>
              </a:rPr>
              <a:t>VEGFR</a:t>
            </a:r>
            <a:endParaRPr lang="fr-FR" sz="1000" b="1" dirty="0">
              <a:solidFill>
                <a:srgbClr val="000000"/>
              </a:solidFill>
              <a:latin typeface="Verdana" charset="0"/>
            </a:endParaRPr>
          </a:p>
        </p:txBody>
      </p:sp>
      <p:sp>
        <p:nvSpPr>
          <p:cNvPr id="3" name="Rectangle 2"/>
          <p:cNvSpPr/>
          <p:nvPr/>
        </p:nvSpPr>
        <p:spPr>
          <a:xfrm>
            <a:off x="49213" y="908050"/>
            <a:ext cx="9024937" cy="27654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lang="en-US" dirty="0"/>
          </a:p>
        </p:txBody>
      </p:sp>
      <p:pic>
        <p:nvPicPr>
          <p:cNvPr id="46" name="Picture 45"/>
          <p:cNvPicPr>
            <a:picLocks noChangeAspect="1"/>
          </p:cNvPicPr>
          <p:nvPr/>
        </p:nvPicPr>
        <p:blipFill>
          <a:blip r:embed="rId6">
            <a:extLst>
              <a:ext uri="{28A0092B-C50C-407E-A947-70E740481C1C}">
                <a14:useLocalDpi xmlns:a14="http://schemas.microsoft.com/office/drawing/2010/main" val="0"/>
              </a:ext>
            </a:extLst>
          </a:blip>
          <a:srcRect l="-2" r="55475" b="29242"/>
          <a:stretch>
            <a:fillRect/>
          </a:stretch>
        </p:blipFill>
        <p:spPr bwMode="auto">
          <a:xfrm>
            <a:off x="95250" y="1174750"/>
            <a:ext cx="215106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257095">
            <a:off x="2362200" y="1782763"/>
            <a:ext cx="6556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p:nvPr/>
        </p:nvSpPr>
        <p:spPr>
          <a:xfrm>
            <a:off x="2303463" y="981075"/>
            <a:ext cx="158750" cy="307975"/>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a:spAutoFit/>
          </a:bodyPr>
          <a:lstStyle/>
          <a:p>
            <a:pPr fontAlgn="auto">
              <a:spcBef>
                <a:spcPts val="0"/>
              </a:spcBef>
              <a:spcAft>
                <a:spcPts val="0"/>
              </a:spcAft>
              <a:defRPr/>
            </a:pPr>
            <a:r>
              <a:rPr lang="en-US" sz="1400" dirty="0">
                <a:solidFill>
                  <a:srgbClr val="FF0000"/>
                </a:solidFill>
              </a:rPr>
              <a:t>?   </a:t>
            </a:r>
          </a:p>
        </p:txBody>
      </p:sp>
      <p:sp>
        <p:nvSpPr>
          <p:cNvPr id="70" name="Rectangle 69"/>
          <p:cNvSpPr/>
          <p:nvPr/>
        </p:nvSpPr>
        <p:spPr>
          <a:xfrm>
            <a:off x="2320925" y="1157288"/>
            <a:ext cx="190023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fr-FR" sz="1600" dirty="0" err="1" smtClean="0">
                <a:solidFill>
                  <a:srgbClr val="FF0000"/>
                </a:solidFill>
                <a:latin typeface="Lucida Sans Unicode" charset="0"/>
                <a:ea typeface="ＭＳ Ｐゴシック" charset="0"/>
                <a:cs typeface="ＭＳ Ｐゴシック" charset="0"/>
              </a:rPr>
              <a:t>Smal</a:t>
            </a:r>
            <a:r>
              <a:rPr lang="fr-FR" sz="1600" dirty="0" smtClean="0">
                <a:solidFill>
                  <a:srgbClr val="FF0000"/>
                </a:solidFill>
                <a:latin typeface="Lucida Sans Unicode" charset="0"/>
                <a:ea typeface="ＭＳ Ｐゴシック" charset="0"/>
                <a:cs typeface="ＭＳ Ｐゴシック" charset="0"/>
              </a:rPr>
              <a:t> «</a:t>
            </a:r>
            <a:r>
              <a:rPr lang="fr-FR" sz="1600" dirty="0">
                <a:solidFill>
                  <a:srgbClr val="FF0000"/>
                </a:solidFill>
                <a:latin typeface="Lucida Sans Unicode" charset="0"/>
                <a:ea typeface="ＭＳ Ｐゴシック" charset="0"/>
                <a:cs typeface="ＭＳ Ｐゴシック" charset="0"/>
              </a:rPr>
              <a:t> </a:t>
            </a:r>
            <a:r>
              <a:rPr lang="fr-FR" sz="1600" dirty="0" err="1">
                <a:solidFill>
                  <a:srgbClr val="FF0000"/>
                </a:solidFill>
                <a:latin typeface="Lucida Sans Unicode" charset="0"/>
                <a:ea typeface="ＭＳ Ｐゴシック" charset="0"/>
                <a:cs typeface="ＭＳ Ｐゴシック" charset="0"/>
              </a:rPr>
              <a:t>drug-like</a:t>
            </a:r>
            <a:r>
              <a:rPr lang="fr-FR" sz="1600" dirty="0">
                <a:solidFill>
                  <a:srgbClr val="FF0000"/>
                </a:solidFill>
                <a:latin typeface="Lucida Sans Unicode" charset="0"/>
                <a:ea typeface="ＭＳ Ｐゴシック" charset="0"/>
                <a:cs typeface="ＭＳ Ｐゴシック" charset="0"/>
              </a:rPr>
              <a:t> </a:t>
            </a:r>
            <a:r>
              <a:rPr lang="fr-FR" sz="1600" dirty="0" smtClean="0">
                <a:solidFill>
                  <a:srgbClr val="FF0000"/>
                </a:solidFill>
                <a:latin typeface="Lucida Sans Unicode" charset="0"/>
                <a:ea typeface="ＭＳ Ｐゴシック" charset="0"/>
                <a:cs typeface="ＭＳ Ｐゴシック" charset="0"/>
              </a:rPr>
              <a:t>» </a:t>
            </a:r>
            <a:r>
              <a:rPr lang="fr-FR" sz="1600" dirty="0" err="1" smtClean="0">
                <a:solidFill>
                  <a:srgbClr val="FF0000"/>
                </a:solidFill>
                <a:latin typeface="Lucida Sans Unicode" charset="0"/>
                <a:ea typeface="ＭＳ Ｐゴシック" charset="0"/>
                <a:cs typeface="ＭＳ Ｐゴシック" charset="0"/>
              </a:rPr>
              <a:t>inhibitors</a:t>
            </a:r>
            <a:r>
              <a:rPr lang="fr-FR" sz="1600" dirty="0" smtClean="0">
                <a:solidFill>
                  <a:srgbClr val="FF0000"/>
                </a:solidFill>
                <a:latin typeface="Lucida Sans Unicode" charset="0"/>
                <a:ea typeface="ＭＳ Ｐゴシック" charset="0"/>
                <a:cs typeface="ＭＳ Ｐゴシック" charset="0"/>
              </a:rPr>
              <a:t> of IPP </a:t>
            </a:r>
            <a:endParaRPr lang="fr-FR" sz="1600" dirty="0">
              <a:solidFill>
                <a:srgbClr val="FF0000"/>
              </a:solidFill>
              <a:latin typeface="Lucida Sans Unicode" charset="0"/>
              <a:ea typeface="ＭＳ Ｐゴシック" charset="0"/>
              <a:cs typeface="ＭＳ Ｐゴシック" charset="0"/>
            </a:endParaRPr>
          </a:p>
        </p:txBody>
      </p:sp>
      <p:sp>
        <p:nvSpPr>
          <p:cNvPr id="91" name="TextBox 90"/>
          <p:cNvSpPr txBox="1"/>
          <p:nvPr/>
        </p:nvSpPr>
        <p:spPr>
          <a:xfrm>
            <a:off x="5689600" y="4829175"/>
            <a:ext cx="892175" cy="577850"/>
          </a:xfrm>
          <a:prstGeom prst="rect">
            <a:avLst/>
          </a:prstGeom>
          <a:noFill/>
        </p:spPr>
        <p:txBody>
          <a:bodyPr>
            <a:spAutoFit/>
          </a:bodyPr>
          <a:lstStyle/>
          <a:p>
            <a:pPr algn="r" fontAlgn="auto">
              <a:spcBef>
                <a:spcPts val="0"/>
              </a:spcBef>
              <a:spcAft>
                <a:spcPts val="0"/>
              </a:spcAft>
              <a:defRPr/>
            </a:pPr>
            <a:r>
              <a:rPr lang="en-US" sz="1050" i="1" dirty="0">
                <a:latin typeface="Arial"/>
                <a:ea typeface="+mn-ea"/>
                <a:cs typeface="Arial"/>
              </a:rPr>
              <a:t> </a:t>
            </a:r>
            <a:r>
              <a:rPr lang="en-US" sz="1050" i="1" dirty="0">
                <a:latin typeface="+mn-lt"/>
                <a:ea typeface="+mn-ea"/>
                <a:cs typeface="+mn-cs"/>
              </a:rPr>
              <a:t>4321:</a:t>
            </a:r>
          </a:p>
          <a:p>
            <a:pPr algn="r" fontAlgn="auto">
              <a:spcBef>
                <a:spcPts val="0"/>
              </a:spcBef>
              <a:spcAft>
                <a:spcPts val="0"/>
              </a:spcAft>
              <a:defRPr/>
            </a:pPr>
            <a:r>
              <a:rPr lang="en-US" sz="1050" i="1" dirty="0">
                <a:latin typeface="Arial"/>
                <a:ea typeface="+mn-ea"/>
                <a:cs typeface="Arial"/>
              </a:rPr>
              <a:t> R1 ethyl</a:t>
            </a:r>
          </a:p>
          <a:p>
            <a:pPr algn="r" fontAlgn="auto">
              <a:spcBef>
                <a:spcPts val="0"/>
              </a:spcBef>
              <a:spcAft>
                <a:spcPts val="0"/>
              </a:spcAft>
              <a:defRPr/>
            </a:pPr>
            <a:r>
              <a:rPr lang="en-US" sz="1050" i="1" dirty="0">
                <a:latin typeface="Arial"/>
                <a:ea typeface="+mn-ea"/>
                <a:cs typeface="Arial"/>
              </a:rPr>
              <a:t> R1’ benzyl</a:t>
            </a:r>
          </a:p>
        </p:txBody>
      </p:sp>
      <p:sp>
        <p:nvSpPr>
          <p:cNvPr id="93" name="TextBox 92"/>
          <p:cNvSpPr txBox="1">
            <a:spLocks noChangeArrowheads="1"/>
          </p:cNvSpPr>
          <p:nvPr/>
        </p:nvSpPr>
        <p:spPr bwMode="auto">
          <a:xfrm>
            <a:off x="2774950" y="5394325"/>
            <a:ext cx="1090613"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a:t>VEGFR-D2</a:t>
            </a:r>
          </a:p>
        </p:txBody>
      </p:sp>
      <p:sp>
        <p:nvSpPr>
          <p:cNvPr id="5" name="TextBox 4"/>
          <p:cNvSpPr txBox="1">
            <a:spLocks noChangeArrowheads="1"/>
          </p:cNvSpPr>
          <p:nvPr/>
        </p:nvSpPr>
        <p:spPr bwMode="auto">
          <a:xfrm>
            <a:off x="2514600" y="59817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endParaRPr lang="en-US" sz="1800"/>
          </a:p>
          <a:p>
            <a:pPr eaLnBrk="1" hangingPunct="1"/>
            <a:endParaRPr lang="en-US" sz="1800"/>
          </a:p>
        </p:txBody>
      </p:sp>
      <p:sp>
        <p:nvSpPr>
          <p:cNvPr id="7" name="TextBox 6"/>
          <p:cNvSpPr txBox="1">
            <a:spLocks noChangeArrowheads="1"/>
          </p:cNvSpPr>
          <p:nvPr/>
        </p:nvSpPr>
        <p:spPr bwMode="auto">
          <a:xfrm>
            <a:off x="139700" y="1871663"/>
            <a:ext cx="73818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a:t>VEGFR</a:t>
            </a:r>
          </a:p>
        </p:txBody>
      </p:sp>
      <p:sp>
        <p:nvSpPr>
          <p:cNvPr id="63" name="TextBox 62"/>
          <p:cNvSpPr txBox="1">
            <a:spLocks noChangeArrowheads="1"/>
          </p:cNvSpPr>
          <p:nvPr/>
        </p:nvSpPr>
        <p:spPr bwMode="auto">
          <a:xfrm>
            <a:off x="846138" y="1152525"/>
            <a:ext cx="53181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100"/>
              <a:t>VEGF</a:t>
            </a:r>
          </a:p>
        </p:txBody>
      </p:sp>
      <p:sp>
        <p:nvSpPr>
          <p:cNvPr id="24602" name="TextBox 7"/>
          <p:cNvSpPr txBox="1">
            <a:spLocks noChangeArrowheads="1"/>
          </p:cNvSpPr>
          <p:nvPr/>
        </p:nvSpPr>
        <p:spPr bwMode="auto">
          <a:xfrm>
            <a:off x="10020300" y="34417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endParaRPr lang="en-US" sz="1800"/>
          </a:p>
        </p:txBody>
      </p:sp>
      <p:sp>
        <p:nvSpPr>
          <p:cNvPr id="73" name="TextBox 72"/>
          <p:cNvSpPr txBox="1">
            <a:spLocks noChangeArrowheads="1"/>
          </p:cNvSpPr>
          <p:nvPr/>
        </p:nvSpPr>
        <p:spPr bwMode="auto">
          <a:xfrm>
            <a:off x="871538" y="3121025"/>
            <a:ext cx="1537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200" i="1" dirty="0"/>
              <a:t>activation TK </a:t>
            </a:r>
            <a:r>
              <a:rPr lang="fr-FR" sz="1200" i="1" dirty="0" smtClean="0"/>
              <a:t>and</a:t>
            </a:r>
            <a:endParaRPr lang="fr-FR" sz="1200" i="1" dirty="0"/>
          </a:p>
          <a:p>
            <a:pPr eaLnBrk="1" hangingPunct="1"/>
            <a:r>
              <a:rPr lang="fr-FR" sz="1200" i="1" dirty="0" err="1"/>
              <a:t>a</a:t>
            </a:r>
            <a:r>
              <a:rPr lang="fr-FR" sz="1200" i="1" dirty="0" err="1" smtClean="0"/>
              <a:t>ngiogenesis</a:t>
            </a:r>
            <a:r>
              <a:rPr lang="fr-FR" sz="1200" i="1" dirty="0" smtClean="0"/>
              <a:t> </a:t>
            </a:r>
            <a:endParaRPr lang="fr-FR" sz="1200" i="1" dirty="0"/>
          </a:p>
        </p:txBody>
      </p:sp>
      <p:sp>
        <p:nvSpPr>
          <p:cNvPr id="74" name="TextBox 73"/>
          <p:cNvSpPr txBox="1">
            <a:spLocks noChangeArrowheads="1"/>
          </p:cNvSpPr>
          <p:nvPr/>
        </p:nvSpPr>
        <p:spPr bwMode="auto">
          <a:xfrm>
            <a:off x="656948" y="3150255"/>
            <a:ext cx="1752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400" i="1" dirty="0"/>
              <a:t>Inhibition TK </a:t>
            </a:r>
            <a:r>
              <a:rPr lang="fr-FR" sz="1400" i="1" dirty="0" smtClean="0"/>
              <a:t>and</a:t>
            </a:r>
            <a:endParaRPr lang="fr-FR" sz="1400" i="1" dirty="0"/>
          </a:p>
          <a:p>
            <a:pPr eaLnBrk="1" hangingPunct="1"/>
            <a:r>
              <a:rPr lang="fr-FR" sz="1400" i="1" dirty="0" err="1"/>
              <a:t>a</a:t>
            </a:r>
            <a:r>
              <a:rPr lang="fr-FR" sz="1400" i="1" dirty="0" err="1" smtClean="0"/>
              <a:t>ngiogenesis</a:t>
            </a:r>
            <a:endParaRPr lang="fr-FR" sz="1400" i="1" dirty="0"/>
          </a:p>
        </p:txBody>
      </p:sp>
      <p:grpSp>
        <p:nvGrpSpPr>
          <p:cNvPr id="2" name="Group 1"/>
          <p:cNvGrpSpPr>
            <a:grpSpLocks/>
          </p:cNvGrpSpPr>
          <p:nvPr/>
        </p:nvGrpSpPr>
        <p:grpSpPr bwMode="auto">
          <a:xfrm>
            <a:off x="1035050" y="2867025"/>
            <a:ext cx="568325" cy="55563"/>
            <a:chOff x="999539" y="2860688"/>
            <a:chExt cx="568989" cy="54923"/>
          </a:xfrm>
        </p:grpSpPr>
        <p:sp>
          <p:nvSpPr>
            <p:cNvPr id="75" name="Rectangle 74"/>
            <p:cNvSpPr/>
            <p:nvPr/>
          </p:nvSpPr>
          <p:spPr>
            <a:xfrm rot="2538407">
              <a:off x="1040862" y="2870103"/>
              <a:ext cx="527666" cy="45508"/>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rot="19378225" flipV="1">
              <a:off x="999539" y="2860688"/>
              <a:ext cx="559453" cy="45508"/>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grpSp>
      <p:sp>
        <p:nvSpPr>
          <p:cNvPr id="11" name="Down Arrow 10"/>
          <p:cNvSpPr/>
          <p:nvPr/>
        </p:nvSpPr>
        <p:spPr>
          <a:xfrm>
            <a:off x="633413" y="3641725"/>
            <a:ext cx="685800" cy="40005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6" name="Rectangle 15"/>
          <p:cNvSpPr/>
          <p:nvPr/>
        </p:nvSpPr>
        <p:spPr>
          <a:xfrm>
            <a:off x="2286000" y="4000500"/>
            <a:ext cx="1522413" cy="1917700"/>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Rectangle 80"/>
          <p:cNvSpPr/>
          <p:nvPr/>
        </p:nvSpPr>
        <p:spPr>
          <a:xfrm>
            <a:off x="5059363" y="3990975"/>
            <a:ext cx="1570037" cy="1951038"/>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Rectangle 83"/>
          <p:cNvSpPr/>
          <p:nvPr/>
        </p:nvSpPr>
        <p:spPr>
          <a:xfrm>
            <a:off x="6819900" y="3968750"/>
            <a:ext cx="2092325" cy="190341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a:spLocks noChangeArrowheads="1"/>
          </p:cNvSpPr>
          <p:nvPr/>
        </p:nvSpPr>
        <p:spPr bwMode="auto">
          <a:xfrm>
            <a:off x="8315325" y="4094163"/>
            <a:ext cx="184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100"/>
          </a:p>
        </p:txBody>
      </p:sp>
      <p:sp>
        <p:nvSpPr>
          <p:cNvPr id="4" name="Rectangle 3"/>
          <p:cNvSpPr>
            <a:spLocks noChangeArrowheads="1"/>
          </p:cNvSpPr>
          <p:nvPr/>
        </p:nvSpPr>
        <p:spPr bwMode="auto">
          <a:xfrm>
            <a:off x="5919788" y="5568950"/>
            <a:ext cx="814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900" i="1" dirty="0" smtClean="0">
                <a:solidFill>
                  <a:srgbClr val="FF0000"/>
                </a:solidFill>
              </a:rPr>
              <a:t>NMR:</a:t>
            </a:r>
            <a:endParaRPr lang="fr-FR" sz="900" i="1" dirty="0">
              <a:solidFill>
                <a:srgbClr val="FF0000"/>
              </a:solidFill>
            </a:endParaRPr>
          </a:p>
          <a:p>
            <a:r>
              <a:rPr lang="fr-FR" sz="900" dirty="0">
                <a:solidFill>
                  <a:srgbClr val="000000"/>
                </a:solidFill>
              </a:rPr>
              <a:t>4321 – D2 </a:t>
            </a:r>
          </a:p>
        </p:txBody>
      </p:sp>
      <p:sp>
        <p:nvSpPr>
          <p:cNvPr id="67" name="Curved Up Arrow 66"/>
          <p:cNvSpPr/>
          <p:nvPr/>
        </p:nvSpPr>
        <p:spPr>
          <a:xfrm rot="11276031">
            <a:off x="1427163" y="1047750"/>
            <a:ext cx="922337" cy="322263"/>
          </a:xfrm>
          <a:prstGeom prst="curvedUp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8" name="Rectangle 57"/>
          <p:cNvSpPr/>
          <p:nvPr/>
        </p:nvSpPr>
        <p:spPr>
          <a:xfrm>
            <a:off x="139700" y="1397000"/>
            <a:ext cx="469900" cy="358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76"/>
          <p:cNvGrpSpPr>
            <a:grpSpLocks/>
          </p:cNvGrpSpPr>
          <p:nvPr/>
        </p:nvGrpSpPr>
        <p:grpSpPr bwMode="auto">
          <a:xfrm>
            <a:off x="360363" y="4217988"/>
            <a:ext cx="1530350" cy="1597025"/>
            <a:chOff x="360970" y="4480737"/>
            <a:chExt cx="1528984" cy="1598302"/>
          </a:xfrm>
        </p:grpSpPr>
        <p:pic>
          <p:nvPicPr>
            <p:cNvPr id="24637" name="Picture 79"/>
            <p:cNvPicPr>
              <a:picLocks noChangeAspect="1"/>
            </p:cNvPicPr>
            <p:nvPr/>
          </p:nvPicPr>
          <p:blipFill>
            <a:blip r:embed="rId8">
              <a:extLst>
                <a:ext uri="{28A0092B-C50C-407E-A947-70E740481C1C}">
                  <a14:useLocalDpi xmlns:a14="http://schemas.microsoft.com/office/drawing/2010/main" val="0"/>
                </a:ext>
              </a:extLst>
            </a:blip>
            <a:srcRect l="36266" t="5388" r="11118" b="31572"/>
            <a:stretch>
              <a:fillRect/>
            </a:stretch>
          </p:blipFill>
          <p:spPr bwMode="auto">
            <a:xfrm>
              <a:off x="545636" y="4480737"/>
              <a:ext cx="1342431" cy="14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Straight Arrow Connector 93"/>
            <p:cNvCxnSpPr/>
            <p:nvPr/>
          </p:nvCxnSpPr>
          <p:spPr>
            <a:xfrm>
              <a:off x="1888367" y="4704753"/>
              <a:ext cx="1587" cy="600555"/>
            </a:xfrm>
            <a:prstGeom prst="straightConnector1">
              <a:avLst/>
            </a:prstGeom>
            <a:ln>
              <a:prstDash val="sysDash"/>
              <a:headEnd type="none"/>
              <a:tailEnd type="none"/>
            </a:ln>
          </p:spPr>
          <p:style>
            <a:lnRef idx="1">
              <a:schemeClr val="dk1"/>
            </a:lnRef>
            <a:fillRef idx="0">
              <a:schemeClr val="dk1"/>
            </a:fillRef>
            <a:effectRef idx="0">
              <a:schemeClr val="dk1"/>
            </a:effectRef>
            <a:fontRef idx="minor">
              <a:schemeClr val="tx1"/>
            </a:fontRef>
          </p:style>
        </p:cxnSp>
        <p:sp>
          <p:nvSpPr>
            <p:cNvPr id="24639" name="TextBox 61"/>
            <p:cNvSpPr txBox="1">
              <a:spLocks noChangeArrowheads="1"/>
            </p:cNvSpPr>
            <p:nvPr/>
          </p:nvSpPr>
          <p:spPr bwMode="auto">
            <a:xfrm>
              <a:off x="360970" y="5340375"/>
              <a:ext cx="27295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a:t> </a:t>
              </a:r>
            </a:p>
            <a:p>
              <a:pPr eaLnBrk="1" hangingPunct="1"/>
              <a:endParaRPr lang="en-US" sz="1400"/>
            </a:p>
            <a:p>
              <a:pPr eaLnBrk="1" hangingPunct="1"/>
              <a:r>
                <a:rPr lang="en-US" sz="1400"/>
                <a:t> </a:t>
              </a:r>
            </a:p>
          </p:txBody>
        </p:sp>
        <p:sp>
          <p:nvSpPr>
            <p:cNvPr id="24640" name="TextBox 71"/>
            <p:cNvSpPr txBox="1">
              <a:spLocks noChangeArrowheads="1"/>
            </p:cNvSpPr>
            <p:nvPr/>
          </p:nvSpPr>
          <p:spPr bwMode="auto">
            <a:xfrm>
              <a:off x="1321123" y="5738555"/>
              <a:ext cx="50956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a:t>         </a:t>
              </a:r>
            </a:p>
          </p:txBody>
        </p:sp>
      </p:grpSp>
      <p:sp>
        <p:nvSpPr>
          <p:cNvPr id="79" name="TextBox 78"/>
          <p:cNvSpPr txBox="1">
            <a:spLocks noChangeArrowheads="1"/>
          </p:cNvSpPr>
          <p:nvPr/>
        </p:nvSpPr>
        <p:spPr bwMode="auto">
          <a:xfrm>
            <a:off x="20638" y="2370138"/>
            <a:ext cx="874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000" dirty="0" err="1" smtClean="0"/>
              <a:t>Endothelial</a:t>
            </a:r>
            <a:r>
              <a:rPr lang="fr-FR" sz="1000" dirty="0" smtClean="0"/>
              <a:t> </a:t>
            </a:r>
          </a:p>
          <a:p>
            <a:pPr eaLnBrk="1" hangingPunct="1"/>
            <a:r>
              <a:rPr lang="fr-FR" sz="1000" dirty="0" err="1" smtClean="0"/>
              <a:t>cell</a:t>
            </a:r>
            <a:endParaRPr lang="fr-FR" sz="1000" dirty="0"/>
          </a:p>
        </p:txBody>
      </p:sp>
      <p:sp>
        <p:nvSpPr>
          <p:cNvPr id="87" name="TextBox 86"/>
          <p:cNvSpPr txBox="1">
            <a:spLocks noChangeArrowheads="1"/>
          </p:cNvSpPr>
          <p:nvPr/>
        </p:nvSpPr>
        <p:spPr bwMode="auto">
          <a:xfrm>
            <a:off x="1485900" y="2395538"/>
            <a:ext cx="1236236"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000" dirty="0" err="1" smtClean="0"/>
              <a:t>Intracellular</a:t>
            </a:r>
            <a:r>
              <a:rPr lang="fr-FR" sz="1000" dirty="0" smtClean="0"/>
              <a:t> </a:t>
            </a:r>
            <a:r>
              <a:rPr lang="fr-FR" sz="1000" dirty="0"/>
              <a:t>– TK</a:t>
            </a:r>
          </a:p>
        </p:txBody>
      </p:sp>
      <p:grpSp>
        <p:nvGrpSpPr>
          <p:cNvPr id="8" name="Group 5"/>
          <p:cNvGrpSpPr>
            <a:grpSpLocks/>
          </p:cNvGrpSpPr>
          <p:nvPr/>
        </p:nvGrpSpPr>
        <p:grpSpPr bwMode="auto">
          <a:xfrm>
            <a:off x="4068763" y="979488"/>
            <a:ext cx="5311775" cy="2613025"/>
            <a:chOff x="4069261" y="979641"/>
            <a:chExt cx="5311837" cy="2613328"/>
          </a:xfrm>
        </p:grpSpPr>
        <p:pic>
          <p:nvPicPr>
            <p:cNvPr id="24622" name="Picture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69261" y="3120550"/>
              <a:ext cx="517561" cy="29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40"/>
            <p:cNvPicPr>
              <a:picLocks noChangeAspect="1"/>
            </p:cNvPicPr>
            <p:nvPr/>
          </p:nvPicPr>
          <p:blipFill>
            <a:blip r:embed="rId6">
              <a:extLst>
                <a:ext uri="{28A0092B-C50C-407E-A947-70E740481C1C}">
                  <a14:useLocalDpi xmlns:a14="http://schemas.microsoft.com/office/drawing/2010/main" val="0"/>
                </a:ext>
              </a:extLst>
            </a:blip>
            <a:srcRect l="49667" b="29242"/>
            <a:stretch>
              <a:fillRect/>
            </a:stretch>
          </p:blipFill>
          <p:spPr bwMode="auto">
            <a:xfrm>
              <a:off x="4880070" y="1178076"/>
              <a:ext cx="2431873" cy="205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5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3790" y="2493461"/>
              <a:ext cx="870898" cy="5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5" name="Rectangle 51"/>
            <p:cNvSpPr>
              <a:spLocks noChangeArrowheads="1"/>
            </p:cNvSpPr>
            <p:nvPr/>
          </p:nvSpPr>
          <p:spPr bwMode="auto">
            <a:xfrm>
              <a:off x="4345489" y="3284958"/>
              <a:ext cx="950923" cy="3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a:solidFill>
                    <a:srgbClr val="B54A10"/>
                  </a:solidFill>
                </a:rPr>
                <a:t>Sunitinib  </a:t>
              </a:r>
              <a:endParaRPr lang="en-US" sz="1400">
                <a:solidFill>
                  <a:srgbClr val="B54A10"/>
                </a:solidFill>
              </a:endParaRPr>
            </a:p>
          </p:txBody>
        </p:sp>
        <p:sp>
          <p:nvSpPr>
            <p:cNvPr id="57" name="Curved Right Arrow 56"/>
            <p:cNvSpPr/>
            <p:nvPr/>
          </p:nvSpPr>
          <p:spPr>
            <a:xfrm rot="16946175">
              <a:off x="5055096" y="2862666"/>
              <a:ext cx="285783" cy="631832"/>
            </a:xfrm>
            <a:prstGeom prst="curved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4627" name="TextBox 55"/>
            <p:cNvSpPr txBox="1">
              <a:spLocks noChangeArrowheads="1"/>
            </p:cNvSpPr>
            <p:nvPr/>
          </p:nvSpPr>
          <p:spPr bwMode="auto">
            <a:xfrm>
              <a:off x="6349937" y="2825484"/>
              <a:ext cx="1752035" cy="52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400" i="1" dirty="0"/>
                <a:t>Inhibition TK </a:t>
              </a:r>
              <a:r>
                <a:rPr lang="fr-FR" sz="1400" i="1" dirty="0" smtClean="0"/>
                <a:t>and </a:t>
              </a:r>
              <a:endParaRPr lang="fr-FR" sz="1400" i="1" dirty="0"/>
            </a:p>
            <a:p>
              <a:pPr eaLnBrk="1" hangingPunct="1"/>
              <a:r>
                <a:rPr lang="fr-FR" sz="1400" i="1" dirty="0" err="1" smtClean="0"/>
                <a:t>angiogenesis</a:t>
              </a:r>
              <a:endParaRPr lang="fr-FR" sz="1400" i="1" dirty="0"/>
            </a:p>
          </p:txBody>
        </p:sp>
        <p:pic>
          <p:nvPicPr>
            <p:cNvPr id="24628" name="Picture 1"/>
            <p:cNvPicPr>
              <a:picLocks noChangeAspect="1" noChangeArrowheads="1"/>
            </p:cNvPicPr>
            <p:nvPr/>
          </p:nvPicPr>
          <p:blipFill>
            <a:blip r:embed="rId10">
              <a:extLst>
                <a:ext uri="{28A0092B-C50C-407E-A947-70E740481C1C}">
                  <a14:useLocalDpi xmlns:a14="http://schemas.microsoft.com/office/drawing/2010/main" val="0"/>
                </a:ext>
              </a:extLst>
            </a:blip>
            <a:srcRect l="75117" t="60852" r="2977" b="9544"/>
            <a:stretch>
              <a:fillRect/>
            </a:stretch>
          </p:blipFill>
          <p:spPr bwMode="auto">
            <a:xfrm>
              <a:off x="7576890" y="979641"/>
              <a:ext cx="807622" cy="77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8042819" y="1052674"/>
              <a:ext cx="1338279" cy="400096"/>
            </a:xfrm>
            <a:prstGeom prst="rect">
              <a:avLst/>
            </a:prstGeom>
            <a:noFill/>
          </p:spPr>
          <p:txBody>
            <a:bodyPr>
              <a:spAutoFit/>
            </a:bodyPr>
            <a:lstStyle/>
            <a:p>
              <a:pPr fontAlgn="auto">
                <a:spcBef>
                  <a:spcPts val="0"/>
                </a:spcBef>
                <a:spcAft>
                  <a:spcPts val="0"/>
                </a:spcAft>
                <a:defRPr/>
              </a:pPr>
              <a:r>
                <a:rPr lang="fr-FR" sz="1000" dirty="0" err="1">
                  <a:solidFill>
                    <a:schemeClr val="bg2">
                      <a:lumMod val="25000"/>
                    </a:schemeClr>
                  </a:solidFill>
                  <a:latin typeface="+mn-lt"/>
                  <a:ea typeface="+mn-ea"/>
                  <a:cs typeface="+mn-cs"/>
                </a:rPr>
                <a:t>Regeneron</a:t>
              </a:r>
              <a:r>
                <a:rPr lang="fr-FR" sz="1000" dirty="0">
                  <a:solidFill>
                    <a:schemeClr val="bg2">
                      <a:lumMod val="25000"/>
                    </a:schemeClr>
                  </a:solidFill>
                  <a:latin typeface="+mn-lt"/>
                  <a:ea typeface="+mn-ea"/>
                  <a:cs typeface="+mn-cs"/>
                </a:rPr>
                <a:t>/</a:t>
              </a:r>
            </a:p>
            <a:p>
              <a:pPr fontAlgn="auto">
                <a:spcBef>
                  <a:spcPts val="0"/>
                </a:spcBef>
                <a:spcAft>
                  <a:spcPts val="0"/>
                </a:spcAft>
                <a:defRPr/>
              </a:pPr>
              <a:r>
                <a:rPr lang="fr-FR" sz="1000" dirty="0">
                  <a:solidFill>
                    <a:schemeClr val="bg2">
                      <a:lumMod val="25000"/>
                    </a:schemeClr>
                  </a:solidFill>
                  <a:latin typeface="+mn-lt"/>
                  <a:ea typeface="+mn-ea"/>
                  <a:cs typeface="+mn-cs"/>
                </a:rPr>
                <a:t>Sanofi-Aventis</a:t>
              </a:r>
            </a:p>
          </p:txBody>
        </p:sp>
        <p:pic>
          <p:nvPicPr>
            <p:cNvPr id="24630" name="Picture 4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21590" y="1774851"/>
              <a:ext cx="518996" cy="33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1" name="TextBox 49"/>
            <p:cNvSpPr txBox="1">
              <a:spLocks noChangeArrowheads="1"/>
            </p:cNvSpPr>
            <p:nvPr/>
          </p:nvSpPr>
          <p:spPr bwMode="auto">
            <a:xfrm>
              <a:off x="6315389" y="1717533"/>
              <a:ext cx="595035"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900" b="1">
                  <a:solidFill>
                    <a:srgbClr val="0C50FF"/>
                  </a:solidFill>
                </a:rPr>
                <a:t>Avastin</a:t>
              </a:r>
            </a:p>
          </p:txBody>
        </p:sp>
        <p:sp>
          <p:nvSpPr>
            <p:cNvPr id="24632" name="TextBox 63"/>
            <p:cNvSpPr txBox="1">
              <a:spLocks noChangeArrowheads="1"/>
            </p:cNvSpPr>
            <p:nvPr/>
          </p:nvSpPr>
          <p:spPr bwMode="auto">
            <a:xfrm>
              <a:off x="6161876" y="1337137"/>
              <a:ext cx="467965"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900"/>
                <a:t>VEGF</a:t>
              </a:r>
            </a:p>
          </p:txBody>
        </p:sp>
        <p:sp>
          <p:nvSpPr>
            <p:cNvPr id="60" name="Curved Up Arrow 59"/>
            <p:cNvSpPr/>
            <p:nvPr/>
          </p:nvSpPr>
          <p:spPr>
            <a:xfrm rot="12087900">
              <a:off x="6645803" y="990754"/>
              <a:ext cx="1039825" cy="589031"/>
            </a:xfrm>
            <a:prstGeom prst="curvedUpArrow">
              <a:avLst>
                <a:gd name="adj1" fmla="val 19927"/>
                <a:gd name="adj2" fmla="val 41114"/>
                <a:gd name="adj3" fmla="val 24099"/>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4634" name="TextBox 68"/>
            <p:cNvSpPr txBox="1">
              <a:spLocks noChangeArrowheads="1"/>
            </p:cNvSpPr>
            <p:nvPr/>
          </p:nvSpPr>
          <p:spPr bwMode="auto">
            <a:xfrm>
              <a:off x="4876172" y="1849883"/>
              <a:ext cx="738879"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a:t>VEGFR</a:t>
              </a:r>
            </a:p>
          </p:txBody>
        </p:sp>
        <p:sp>
          <p:nvSpPr>
            <p:cNvPr id="24635" name="TextBox 84"/>
            <p:cNvSpPr txBox="1">
              <a:spLocks noChangeArrowheads="1"/>
            </p:cNvSpPr>
            <p:nvPr/>
          </p:nvSpPr>
          <p:spPr bwMode="auto">
            <a:xfrm>
              <a:off x="6219514" y="2561198"/>
              <a:ext cx="690910"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000"/>
                <a:t>        </a:t>
              </a:r>
            </a:p>
          </p:txBody>
        </p:sp>
        <p:sp>
          <p:nvSpPr>
            <p:cNvPr id="24636" name="TextBox 87"/>
            <p:cNvSpPr txBox="1">
              <a:spLocks noChangeArrowheads="1"/>
            </p:cNvSpPr>
            <p:nvPr/>
          </p:nvSpPr>
          <p:spPr bwMode="auto">
            <a:xfrm>
              <a:off x="6229000" y="1948366"/>
              <a:ext cx="681424" cy="153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400"/>
                <a:t>        </a:t>
              </a:r>
            </a:p>
          </p:txBody>
        </p:sp>
      </p:grpSp>
      <p:cxnSp>
        <p:nvCxnSpPr>
          <p:cNvPr id="95" name="Straight Arrow Connector 94"/>
          <p:cNvCxnSpPr/>
          <p:nvPr/>
        </p:nvCxnSpPr>
        <p:spPr>
          <a:xfrm>
            <a:off x="3692525" y="5076825"/>
            <a:ext cx="325438" cy="1588"/>
          </a:xfrm>
          <a:prstGeom prst="straightConnector1">
            <a:avLst/>
          </a:prstGeom>
          <a:ln>
            <a:prstDash val="sysDash"/>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p:nvPr/>
        </p:nvCxnSpPr>
        <p:spPr>
          <a:xfrm flipV="1">
            <a:off x="4819650" y="5080000"/>
            <a:ext cx="296863" cy="1588"/>
          </a:xfrm>
          <a:prstGeom prst="straightConnector1">
            <a:avLst/>
          </a:prstGeom>
          <a:ln>
            <a:prstDash val="sysDash"/>
            <a:tailEnd type="arrow"/>
          </a:ln>
        </p:spPr>
        <p:style>
          <a:lnRef idx="1">
            <a:schemeClr val="dk1"/>
          </a:lnRef>
          <a:fillRef idx="0">
            <a:schemeClr val="dk1"/>
          </a:fillRef>
          <a:effectRef idx="0">
            <a:schemeClr val="dk1"/>
          </a:effectRef>
          <a:fontRef idx="minor">
            <a:schemeClr val="tx1"/>
          </a:fontRef>
        </p:style>
      </p:cxnSp>
      <p:cxnSp>
        <p:nvCxnSpPr>
          <p:cNvPr id="100" name="Straight Arrow Connector 99"/>
          <p:cNvCxnSpPr/>
          <p:nvPr/>
        </p:nvCxnSpPr>
        <p:spPr>
          <a:xfrm>
            <a:off x="6657975" y="5081588"/>
            <a:ext cx="298450" cy="1587"/>
          </a:xfrm>
          <a:prstGeom prst="straightConnector1">
            <a:avLst/>
          </a:prstGeom>
          <a:ln>
            <a:prstDash val="sysDash"/>
            <a:tailEnd type="arrow"/>
          </a:ln>
        </p:spPr>
        <p:style>
          <a:lnRef idx="1">
            <a:schemeClr val="dk1"/>
          </a:lnRef>
          <a:fillRef idx="0">
            <a:schemeClr val="dk1"/>
          </a:fillRef>
          <a:effectRef idx="0">
            <a:schemeClr val="dk1"/>
          </a:effectRef>
          <a:fontRef idx="minor">
            <a:schemeClr val="tx1"/>
          </a:fontRef>
        </p:style>
      </p:cxnSp>
      <p:sp>
        <p:nvSpPr>
          <p:cNvPr id="72" name="WordArt 244"/>
          <p:cNvSpPr>
            <a:spLocks noChangeArrowheads="1" noChangeShapeType="1" noTextEdit="1"/>
          </p:cNvSpPr>
          <p:nvPr/>
        </p:nvSpPr>
        <p:spPr bwMode="auto">
          <a:xfrm>
            <a:off x="1129465" y="241301"/>
            <a:ext cx="7116238" cy="580940"/>
          </a:xfrm>
          <a:prstGeom prst="rect">
            <a:avLst/>
          </a:prstGeom>
        </p:spPr>
        <p:txBody>
          <a:bodyPr wrap="none" fromWordArt="1">
            <a:prstTxWarp prst="textPlain">
              <a:avLst>
                <a:gd name="adj" fmla="val 50000"/>
              </a:avLst>
            </a:prstTxWarp>
          </a:bodyPr>
          <a:lstStyle/>
          <a:p>
            <a:pPr algn="ct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Anti</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t>
            </a:r>
            <a:r>
              <a:rPr lang="en-US" sz="4000" kern="10" dirty="0" err="1"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angiogenic</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 drug</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-like molecules blocking VEGF-</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VEGFR</a:t>
            </a:r>
            <a:endPar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endParaRPr>
          </a:p>
        </p:txBody>
      </p:sp>
    </p:spTree>
    <p:extLst>
      <p:ext uri="{BB962C8B-B14F-4D97-AF65-F5344CB8AC3E}">
        <p14:creationId xmlns:p14="http://schemas.microsoft.com/office/powerpoint/2010/main" val="2355276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73"/>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par>
                                <p:cTn id="75" presetID="1" presetClass="entr" presetSubtype="0" fill="hold" grpId="0" nodeType="withEffect" nodePh="1">
                                  <p:stCondLst>
                                    <p:cond delay="0"/>
                                  </p:stCondLst>
                                  <p:endCondLst>
                                    <p:cond evt="begin" delay="0">
                                      <p:tn val="75"/>
                                    </p:cond>
                                  </p:endCondLst>
                                  <p:childTnLst>
                                    <p:set>
                                      <p:cBhvr>
                                        <p:cTn id="76" dur="1" fill="hold">
                                          <p:stCondLst>
                                            <p:cond delay="0"/>
                                          </p:stCondLst>
                                        </p:cTn>
                                        <p:tgtEl>
                                          <p:spTgt spid="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childTnLst>
                                </p:cTn>
                              </p:par>
                              <p:par>
                                <p:cTn id="85" presetID="1" presetClass="entr" presetSubtype="0" fill="hold" grpId="0" nodeType="withEffect" nodePh="1">
                                  <p:stCondLst>
                                    <p:cond delay="0"/>
                                  </p:stCondLst>
                                  <p:endCondLst>
                                    <p:cond evt="begin" delay="0">
                                      <p:tn val="85"/>
                                    </p:cond>
                                  </p:endCondLst>
                                  <p:childTnLst>
                                    <p:set>
                                      <p:cBhvr>
                                        <p:cTn id="86" dur="1" fill="hold">
                                          <p:stCondLst>
                                            <p:cond delay="0"/>
                                          </p:stCondLst>
                                        </p:cTn>
                                        <p:tgtEl>
                                          <p:spTgt spid="1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26" grpId="0"/>
      <p:bldP spid="89" grpId="0"/>
      <p:bldP spid="83" grpId="0"/>
      <p:bldP spid="42" grpId="0" animBg="1"/>
      <p:bldP spid="45" grpId="0" animBg="1"/>
      <p:bldP spid="92" grpId="0"/>
      <p:bldP spid="90" grpId="0"/>
      <p:bldP spid="99" grpId="0"/>
      <p:bldP spid="68" grpId="0"/>
      <p:bldP spid="70" grpId="0"/>
      <p:bldP spid="91" grpId="0"/>
      <p:bldP spid="93" grpId="0" animBg="1"/>
      <p:bldP spid="5" grpId="0"/>
      <p:bldP spid="7" grpId="0" animBg="1"/>
      <p:bldP spid="63" grpId="0" animBg="1"/>
      <p:bldP spid="73" grpId="0"/>
      <p:bldP spid="73" grpId="1"/>
      <p:bldP spid="74" grpId="0"/>
      <p:bldP spid="11" grpId="0" animBg="1"/>
      <p:bldP spid="16" grpId="0" animBg="1"/>
      <p:bldP spid="81" grpId="0" animBg="1"/>
      <p:bldP spid="84" grpId="0" animBg="1"/>
      <p:bldP spid="19" grpId="0"/>
      <p:bldP spid="4" grpId="0"/>
      <p:bldP spid="67" grpId="0" animBg="1"/>
      <p:bldP spid="58" grpId="0" animBg="1"/>
      <p:bldP spid="79" grpId="0"/>
      <p:bldP spid="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2708" y="1130300"/>
            <a:ext cx="6903117" cy="5143499"/>
          </a:xfrm>
          <a:prstGeom prst="rect">
            <a:avLst/>
          </a:prstGeom>
        </p:spPr>
      </p:pic>
      <p:sp>
        <p:nvSpPr>
          <p:cNvPr id="3" name="WordArt 244"/>
          <p:cNvSpPr>
            <a:spLocks noChangeArrowheads="1" noChangeShapeType="1" noTextEdit="1"/>
          </p:cNvSpPr>
          <p:nvPr/>
        </p:nvSpPr>
        <p:spPr bwMode="auto">
          <a:xfrm>
            <a:off x="1129465" y="355600"/>
            <a:ext cx="7116238" cy="466640"/>
          </a:xfrm>
          <a:prstGeom prst="rect">
            <a:avLst/>
          </a:prstGeom>
        </p:spPr>
        <p:txBody>
          <a:bodyPr wrap="none" fromWordArt="1">
            <a:prstTxWarp prst="textPlain">
              <a:avLst>
                <a:gd name="adj" fmla="val 50000"/>
              </a:avLst>
            </a:prstTxWarp>
          </a:bodyPr>
          <a:lstStyle/>
          <a:p>
            <a:pPr algn="ct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Anti</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t>
            </a:r>
            <a:r>
              <a:rPr lang="en-US" sz="4000" kern="10" dirty="0" err="1"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angiogenic</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 drug</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-like molecules </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blocking VEGF-NRP</a:t>
            </a:r>
            <a:endPar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451350" y="6476803"/>
            <a:ext cx="4048125" cy="33855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sz="1600" b="1" i="1" dirty="0" err="1">
                <a:solidFill>
                  <a:srgbClr val="0000FF"/>
                </a:solidFill>
              </a:rPr>
              <a:t>S</a:t>
            </a:r>
            <a:r>
              <a:rPr lang="en-US" sz="1600" b="1" i="1" dirty="0" err="1" smtClean="0">
                <a:solidFill>
                  <a:srgbClr val="0000FF"/>
                </a:solidFill>
              </a:rPr>
              <a:t>tarzec</a:t>
            </a:r>
            <a:r>
              <a:rPr lang="en-US" sz="1600" b="1" i="1" dirty="0" smtClean="0">
                <a:solidFill>
                  <a:srgbClr val="0000FF"/>
                </a:solidFill>
              </a:rPr>
              <a:t> et al. </a:t>
            </a:r>
            <a:r>
              <a:rPr lang="en-US" sz="1600" b="1" i="1" dirty="0" err="1" smtClean="0">
                <a:solidFill>
                  <a:srgbClr val="0000FF"/>
                </a:solidFill>
              </a:rPr>
              <a:t>Bioorg</a:t>
            </a:r>
            <a:r>
              <a:rPr lang="en-US" sz="1600" b="1" i="1" dirty="0" smtClean="0">
                <a:solidFill>
                  <a:srgbClr val="0000FF"/>
                </a:solidFill>
              </a:rPr>
              <a:t> Med Chem.  2014</a:t>
            </a:r>
          </a:p>
        </p:txBody>
      </p:sp>
      <p:sp>
        <p:nvSpPr>
          <p:cNvPr id="89" name="Rectangle 88"/>
          <p:cNvSpPr>
            <a:spLocks noChangeArrowheads="1"/>
          </p:cNvSpPr>
          <p:nvPr/>
        </p:nvSpPr>
        <p:spPr bwMode="auto">
          <a:xfrm>
            <a:off x="2735988" y="3967299"/>
            <a:ext cx="1520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Char char="•"/>
            </a:pPr>
            <a:r>
              <a:rPr lang="fr-FR" sz="1400" dirty="0">
                <a:solidFill>
                  <a:srgbClr val="000000"/>
                </a:solidFill>
              </a:rPr>
              <a:t>   </a:t>
            </a:r>
            <a:r>
              <a:rPr lang="fr-FR" sz="1400" dirty="0" smtClean="0">
                <a:solidFill>
                  <a:srgbClr val="000000"/>
                </a:solidFill>
              </a:rPr>
              <a:t>SBVS</a:t>
            </a:r>
            <a:endParaRPr lang="fr-FR" sz="1400" i="1" dirty="0" smtClean="0">
              <a:solidFill>
                <a:srgbClr val="FF0000"/>
              </a:solidFill>
            </a:endParaRPr>
          </a:p>
          <a:p>
            <a:r>
              <a:rPr lang="fr-FR" sz="1400" i="1" dirty="0" smtClean="0">
                <a:solidFill>
                  <a:srgbClr val="FF0000"/>
                </a:solidFill>
              </a:rPr>
              <a:t>  MS-DOCK, SF</a:t>
            </a:r>
          </a:p>
          <a:p>
            <a:r>
              <a:rPr lang="fr-FR" sz="1400" dirty="0" smtClean="0">
                <a:solidFill>
                  <a:srgbClr val="000000"/>
                </a:solidFill>
              </a:rPr>
              <a:t>500,000 </a:t>
            </a:r>
            <a:r>
              <a:rPr lang="fr-FR" sz="1400" dirty="0" err="1">
                <a:solidFill>
                  <a:srgbClr val="000000"/>
                </a:solidFill>
              </a:rPr>
              <a:t>cmp</a:t>
            </a:r>
            <a:endParaRPr lang="fr-FR" sz="1400" dirty="0">
              <a:solidFill>
                <a:srgbClr val="000000"/>
              </a:solidFill>
            </a:endParaRPr>
          </a:p>
        </p:txBody>
      </p:sp>
      <p:sp>
        <p:nvSpPr>
          <p:cNvPr id="83" name="Rectangle 82"/>
          <p:cNvSpPr/>
          <p:nvPr/>
        </p:nvSpPr>
        <p:spPr>
          <a:xfrm>
            <a:off x="2751863" y="4590197"/>
            <a:ext cx="1022350" cy="73866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buFont typeface="Arial" charset="0"/>
              <a:buChar char="•"/>
              <a:defRPr/>
            </a:pPr>
            <a:r>
              <a:rPr lang="fr-FR" sz="1400" i="1" dirty="0">
                <a:solidFill>
                  <a:srgbClr val="000000"/>
                </a:solidFill>
                <a:latin typeface="Lucida Sans Unicode" charset="0"/>
                <a:ea typeface="ＭＳ Ｐゴシック" charset="0"/>
                <a:cs typeface="ＭＳ Ｐゴシック" charset="0"/>
              </a:rPr>
              <a:t>  </a:t>
            </a:r>
            <a:r>
              <a:rPr lang="fr-FR" sz="1400" i="1" dirty="0">
                <a:solidFill>
                  <a:srgbClr val="FF0000"/>
                </a:solidFill>
                <a:latin typeface="Lucida Sans Unicode" charset="0"/>
                <a:ea typeface="ＭＳ Ｐゴシック" charset="0"/>
                <a:cs typeface="ＭＳ Ｐゴシック" charset="0"/>
              </a:rPr>
              <a:t>in vitro</a:t>
            </a:r>
            <a:endParaRPr lang="fr-FR" sz="1400" i="1" dirty="0">
              <a:solidFill>
                <a:srgbClr val="000000"/>
              </a:solidFill>
              <a:latin typeface="Lucida Sans Unicode" charset="0"/>
              <a:ea typeface="ＭＳ Ｐゴシック" charset="0"/>
              <a:cs typeface="ＭＳ Ｐゴシック" charset="0"/>
            </a:endParaRPr>
          </a:p>
          <a:p>
            <a:pPr>
              <a:defRPr/>
            </a:pPr>
            <a:r>
              <a:rPr lang="fr-FR" sz="1400" dirty="0" smtClean="0">
                <a:solidFill>
                  <a:srgbClr val="000000"/>
                </a:solidFill>
                <a:latin typeface="Lucida Sans Unicode" charset="0"/>
                <a:ea typeface="ＭＳ Ｐゴシック" charset="0"/>
                <a:cs typeface="ＭＳ Ｐゴシック" charset="0"/>
              </a:rPr>
              <a:t>508 </a:t>
            </a:r>
            <a:r>
              <a:rPr lang="fr-FR" sz="1400" dirty="0" err="1">
                <a:solidFill>
                  <a:srgbClr val="000000"/>
                </a:solidFill>
                <a:latin typeface="Lucida Sans Unicode" charset="0"/>
                <a:ea typeface="ＭＳ Ｐゴシック" charset="0"/>
                <a:cs typeface="ＭＳ Ｐゴシック" charset="0"/>
              </a:rPr>
              <a:t>cmp</a:t>
            </a:r>
            <a:endParaRPr lang="fr-FR" sz="1400" dirty="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p:txBody>
      </p:sp>
      <p:sp>
        <p:nvSpPr>
          <p:cNvPr id="3" name="Rectangle 2"/>
          <p:cNvSpPr/>
          <p:nvPr/>
        </p:nvSpPr>
        <p:spPr>
          <a:xfrm>
            <a:off x="60326" y="850047"/>
            <a:ext cx="9024937" cy="27654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lang="en-US" dirty="0"/>
          </a:p>
        </p:txBody>
      </p:sp>
      <p:sp>
        <p:nvSpPr>
          <p:cNvPr id="24602" name="TextBox 7"/>
          <p:cNvSpPr txBox="1">
            <a:spLocks noChangeArrowheads="1"/>
          </p:cNvSpPr>
          <p:nvPr/>
        </p:nvSpPr>
        <p:spPr bwMode="auto">
          <a:xfrm>
            <a:off x="10020300" y="34417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endParaRPr lang="en-US" sz="1800"/>
          </a:p>
        </p:txBody>
      </p:sp>
      <p:sp>
        <p:nvSpPr>
          <p:cNvPr id="16" name="Rectangle 15"/>
          <p:cNvSpPr/>
          <p:nvPr/>
        </p:nvSpPr>
        <p:spPr>
          <a:xfrm>
            <a:off x="2286000" y="4000500"/>
            <a:ext cx="1522413" cy="1917700"/>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a:spLocks noChangeArrowheads="1"/>
          </p:cNvSpPr>
          <p:nvPr/>
        </p:nvSpPr>
        <p:spPr bwMode="auto">
          <a:xfrm>
            <a:off x="8981854" y="4147751"/>
            <a:ext cx="1846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200"/>
          </a:p>
        </p:txBody>
      </p:sp>
      <p:cxnSp>
        <p:nvCxnSpPr>
          <p:cNvPr id="100" name="Straight Arrow Connector 99"/>
          <p:cNvCxnSpPr/>
          <p:nvPr/>
        </p:nvCxnSpPr>
        <p:spPr>
          <a:xfrm>
            <a:off x="3644900" y="5811283"/>
            <a:ext cx="546100" cy="1587"/>
          </a:xfrm>
          <a:prstGeom prst="straightConnector1">
            <a:avLst/>
          </a:prstGeom>
          <a:ln>
            <a:prstDash val="sysDash"/>
            <a:tailEnd type="arrow"/>
          </a:ln>
        </p:spPr>
        <p:style>
          <a:lnRef idx="1">
            <a:schemeClr val="dk1"/>
          </a:lnRef>
          <a:fillRef idx="0">
            <a:schemeClr val="dk1"/>
          </a:fillRef>
          <a:effectRef idx="0">
            <a:schemeClr val="dk1"/>
          </a:effectRef>
          <a:fontRef idx="minor">
            <a:schemeClr val="tx1"/>
          </a:fontRef>
        </p:style>
      </p:cxnSp>
      <p:sp>
        <p:nvSpPr>
          <p:cNvPr id="72" name="WordArt 244"/>
          <p:cNvSpPr>
            <a:spLocks noChangeArrowheads="1" noChangeShapeType="1" noTextEdit="1"/>
          </p:cNvSpPr>
          <p:nvPr/>
        </p:nvSpPr>
        <p:spPr bwMode="auto">
          <a:xfrm>
            <a:off x="1129465" y="304800"/>
            <a:ext cx="7116238" cy="517440"/>
          </a:xfrm>
          <a:prstGeom prst="rect">
            <a:avLst/>
          </a:prstGeom>
        </p:spPr>
        <p:txBody>
          <a:bodyPr wrap="none" fromWordArt="1">
            <a:prstTxWarp prst="textPlain">
              <a:avLst>
                <a:gd name="adj" fmla="val 50000"/>
              </a:avLst>
            </a:prstTxWarp>
          </a:bodyPr>
          <a:lstStyle/>
          <a:p>
            <a:pPr algn="ct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Anti</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t>
            </a:r>
            <a:r>
              <a:rPr lang="en-US" sz="4000" kern="10" dirty="0" err="1"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angiogenic</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 drug</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-like molecules </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blocking VEGF-NRP</a:t>
            </a:r>
            <a:endPar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endParaRPr>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257095">
            <a:off x="3315199" y="1884926"/>
            <a:ext cx="6556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p:nvPr/>
        </p:nvSpPr>
        <p:spPr>
          <a:xfrm>
            <a:off x="2899864" y="1071562"/>
            <a:ext cx="158750" cy="307975"/>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a:spAutoFit/>
          </a:bodyPr>
          <a:lstStyle/>
          <a:p>
            <a:pPr fontAlgn="auto">
              <a:spcBef>
                <a:spcPts val="0"/>
              </a:spcBef>
              <a:spcAft>
                <a:spcPts val="0"/>
              </a:spcAft>
              <a:defRPr/>
            </a:pPr>
            <a:r>
              <a:rPr lang="en-US" sz="1400" dirty="0">
                <a:solidFill>
                  <a:srgbClr val="FF0000"/>
                </a:solidFill>
              </a:rPr>
              <a:t>?   </a:t>
            </a:r>
          </a:p>
        </p:txBody>
      </p:sp>
      <p:sp>
        <p:nvSpPr>
          <p:cNvPr id="70" name="Rectangle 69"/>
          <p:cNvSpPr/>
          <p:nvPr/>
        </p:nvSpPr>
        <p:spPr>
          <a:xfrm>
            <a:off x="2703330" y="1325563"/>
            <a:ext cx="190023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fr-FR" sz="1600" dirty="0" err="1" smtClean="0">
                <a:solidFill>
                  <a:srgbClr val="FF0000"/>
                </a:solidFill>
                <a:latin typeface="Lucida Sans Unicode" charset="0"/>
                <a:ea typeface="ＭＳ Ｐゴシック" charset="0"/>
                <a:cs typeface="ＭＳ Ｐゴシック" charset="0"/>
              </a:rPr>
              <a:t>Smal</a:t>
            </a:r>
            <a:r>
              <a:rPr lang="fr-FR" sz="1600" dirty="0" smtClean="0">
                <a:solidFill>
                  <a:srgbClr val="FF0000"/>
                </a:solidFill>
                <a:latin typeface="Lucida Sans Unicode" charset="0"/>
                <a:ea typeface="ＭＳ Ｐゴシック" charset="0"/>
                <a:cs typeface="ＭＳ Ｐゴシック" charset="0"/>
              </a:rPr>
              <a:t> «</a:t>
            </a:r>
            <a:r>
              <a:rPr lang="fr-FR" sz="1600" dirty="0">
                <a:solidFill>
                  <a:srgbClr val="FF0000"/>
                </a:solidFill>
                <a:latin typeface="Lucida Sans Unicode" charset="0"/>
                <a:ea typeface="ＭＳ Ｐゴシック" charset="0"/>
                <a:cs typeface="ＭＳ Ｐゴシック" charset="0"/>
              </a:rPr>
              <a:t> </a:t>
            </a:r>
            <a:r>
              <a:rPr lang="fr-FR" sz="1600" dirty="0" err="1">
                <a:solidFill>
                  <a:srgbClr val="FF0000"/>
                </a:solidFill>
                <a:latin typeface="Lucida Sans Unicode" charset="0"/>
                <a:ea typeface="ＭＳ Ｐゴシック" charset="0"/>
                <a:cs typeface="ＭＳ Ｐゴシック" charset="0"/>
              </a:rPr>
              <a:t>drug-like</a:t>
            </a:r>
            <a:r>
              <a:rPr lang="fr-FR" sz="1600" dirty="0">
                <a:solidFill>
                  <a:srgbClr val="FF0000"/>
                </a:solidFill>
                <a:latin typeface="Lucida Sans Unicode" charset="0"/>
                <a:ea typeface="ＭＳ Ｐゴシック" charset="0"/>
                <a:cs typeface="ＭＳ Ｐゴシック" charset="0"/>
              </a:rPr>
              <a:t> </a:t>
            </a:r>
            <a:r>
              <a:rPr lang="fr-FR" sz="1600" dirty="0" smtClean="0">
                <a:solidFill>
                  <a:srgbClr val="FF0000"/>
                </a:solidFill>
                <a:latin typeface="Lucida Sans Unicode" charset="0"/>
                <a:ea typeface="ＭＳ Ｐゴシック" charset="0"/>
                <a:cs typeface="ＭＳ Ｐゴシック" charset="0"/>
              </a:rPr>
              <a:t>» </a:t>
            </a:r>
            <a:r>
              <a:rPr lang="fr-FR" sz="1600" dirty="0" err="1" smtClean="0">
                <a:solidFill>
                  <a:srgbClr val="FF0000"/>
                </a:solidFill>
                <a:latin typeface="Lucida Sans Unicode" charset="0"/>
                <a:ea typeface="ＭＳ Ｐゴシック" charset="0"/>
                <a:cs typeface="ＭＳ Ｐゴシック" charset="0"/>
              </a:rPr>
              <a:t>inhibitors</a:t>
            </a:r>
            <a:r>
              <a:rPr lang="fr-FR" sz="1600" dirty="0" smtClean="0">
                <a:solidFill>
                  <a:srgbClr val="FF0000"/>
                </a:solidFill>
                <a:latin typeface="Lucida Sans Unicode" charset="0"/>
                <a:ea typeface="ＭＳ Ｐゴシック" charset="0"/>
                <a:cs typeface="ＭＳ Ｐゴシック" charset="0"/>
              </a:rPr>
              <a:t> of IPP </a:t>
            </a:r>
            <a:endParaRPr lang="fr-FR" sz="1600" dirty="0">
              <a:solidFill>
                <a:srgbClr val="FF0000"/>
              </a:solidFill>
              <a:latin typeface="Lucida Sans Unicode" charset="0"/>
              <a:ea typeface="ＭＳ Ｐゴシック" charset="0"/>
              <a:cs typeface="ＭＳ Ｐゴシック" charset="0"/>
            </a:endParaRPr>
          </a:p>
        </p:txBody>
      </p:sp>
      <p:sp>
        <p:nvSpPr>
          <p:cNvPr id="63" name="TextBox 62"/>
          <p:cNvSpPr txBox="1">
            <a:spLocks noChangeArrowheads="1"/>
          </p:cNvSpPr>
          <p:nvPr/>
        </p:nvSpPr>
        <p:spPr bwMode="auto">
          <a:xfrm>
            <a:off x="846138" y="1152525"/>
            <a:ext cx="53181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100"/>
              <a:t>VEGF</a:t>
            </a:r>
          </a:p>
        </p:txBody>
      </p:sp>
      <p:grpSp>
        <p:nvGrpSpPr>
          <p:cNvPr id="2" name="Group 1"/>
          <p:cNvGrpSpPr>
            <a:grpSpLocks/>
          </p:cNvGrpSpPr>
          <p:nvPr/>
        </p:nvGrpSpPr>
        <p:grpSpPr bwMode="auto">
          <a:xfrm>
            <a:off x="1035050" y="2867025"/>
            <a:ext cx="568325" cy="55563"/>
            <a:chOff x="999539" y="2860688"/>
            <a:chExt cx="568989" cy="54923"/>
          </a:xfrm>
        </p:grpSpPr>
        <p:sp>
          <p:nvSpPr>
            <p:cNvPr id="75" name="Rectangle 74"/>
            <p:cNvSpPr/>
            <p:nvPr/>
          </p:nvSpPr>
          <p:spPr>
            <a:xfrm rot="2538407">
              <a:off x="1040862" y="2870103"/>
              <a:ext cx="527666" cy="45508"/>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rot="19378225" flipV="1">
              <a:off x="999539" y="2860688"/>
              <a:ext cx="559453" cy="45508"/>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grpSp>
      <p:sp>
        <p:nvSpPr>
          <p:cNvPr id="58" name="Rectangle 57"/>
          <p:cNvSpPr/>
          <p:nvPr/>
        </p:nvSpPr>
        <p:spPr>
          <a:xfrm>
            <a:off x="139700" y="1397000"/>
            <a:ext cx="469900" cy="358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1" name="Picture 70" descr="screenshot_08.jpg"/>
          <p:cNvPicPr>
            <a:picLocks noChangeAspect="1"/>
          </p:cNvPicPr>
          <p:nvPr/>
        </p:nvPicPr>
        <p:blipFill rotWithShape="1">
          <a:blip r:embed="rId4"/>
          <a:srcRect l="57156" t="11949" r="6636" b="7404"/>
          <a:stretch/>
        </p:blipFill>
        <p:spPr>
          <a:xfrm>
            <a:off x="425143" y="1196443"/>
            <a:ext cx="1900050" cy="1995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7" name="Curved Up Arrow 66"/>
          <p:cNvSpPr/>
          <p:nvPr/>
        </p:nvSpPr>
        <p:spPr>
          <a:xfrm rot="10615643">
            <a:off x="1823710" y="991324"/>
            <a:ext cx="1073020" cy="322263"/>
          </a:xfrm>
          <a:prstGeom prst="curvedUp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9" name="TextBox 78"/>
          <p:cNvSpPr txBox="1">
            <a:spLocks noChangeArrowheads="1"/>
          </p:cNvSpPr>
          <p:nvPr/>
        </p:nvSpPr>
        <p:spPr bwMode="auto">
          <a:xfrm>
            <a:off x="2344738" y="2312644"/>
            <a:ext cx="874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000" dirty="0" err="1" smtClean="0"/>
              <a:t>Endothelial</a:t>
            </a:r>
            <a:r>
              <a:rPr lang="fr-FR" sz="1000" dirty="0" smtClean="0"/>
              <a:t> </a:t>
            </a:r>
          </a:p>
          <a:p>
            <a:pPr eaLnBrk="1" hangingPunct="1"/>
            <a:r>
              <a:rPr lang="fr-FR" sz="1000" dirty="0" err="1" smtClean="0"/>
              <a:t>cell</a:t>
            </a:r>
            <a:endParaRPr lang="fr-FR" sz="1000" dirty="0"/>
          </a:p>
        </p:txBody>
      </p:sp>
      <p:sp>
        <p:nvSpPr>
          <p:cNvPr id="87" name="TextBox 86"/>
          <p:cNvSpPr txBox="1">
            <a:spLocks noChangeArrowheads="1"/>
          </p:cNvSpPr>
          <p:nvPr/>
        </p:nvSpPr>
        <p:spPr bwMode="auto">
          <a:xfrm>
            <a:off x="1551365" y="2805873"/>
            <a:ext cx="1236236"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000" dirty="0" err="1" smtClean="0"/>
              <a:t>Intracellular</a:t>
            </a:r>
            <a:r>
              <a:rPr lang="fr-FR" sz="1000" dirty="0" smtClean="0"/>
              <a:t> – TK</a:t>
            </a:r>
            <a:endParaRPr lang="fr-FR" sz="1000" dirty="0"/>
          </a:p>
        </p:txBody>
      </p:sp>
      <p:sp>
        <p:nvSpPr>
          <p:cNvPr id="102" name="TextBox 101"/>
          <p:cNvSpPr txBox="1"/>
          <p:nvPr/>
        </p:nvSpPr>
        <p:spPr>
          <a:xfrm>
            <a:off x="1726280" y="2387209"/>
            <a:ext cx="291629" cy="369332"/>
          </a:xfrm>
          <a:prstGeom prst="rect">
            <a:avLst/>
          </a:prstGeom>
          <a:noFill/>
        </p:spPr>
        <p:txBody>
          <a:bodyPr wrap="none" rtlCol="0">
            <a:spAutoFit/>
          </a:bodyPr>
          <a:lstStyle/>
          <a:p>
            <a:r>
              <a:rPr lang="en-US">
                <a:latin typeface="Times"/>
                <a:cs typeface="Times"/>
              </a:rPr>
              <a:t>?</a:t>
            </a:r>
          </a:p>
        </p:txBody>
      </p:sp>
      <p:grpSp>
        <p:nvGrpSpPr>
          <p:cNvPr id="27" name="Group 26"/>
          <p:cNvGrpSpPr/>
          <p:nvPr/>
        </p:nvGrpSpPr>
        <p:grpSpPr>
          <a:xfrm>
            <a:off x="5388445" y="930275"/>
            <a:ext cx="2256485" cy="2612647"/>
            <a:chOff x="4769790" y="981075"/>
            <a:chExt cx="2256485" cy="2612647"/>
          </a:xfrm>
        </p:grpSpPr>
        <p:pic>
          <p:nvPicPr>
            <p:cNvPr id="78" name="Picture 77" descr="screenshot_09.jpg"/>
            <p:cNvPicPr>
              <a:picLocks noChangeAspect="1"/>
            </p:cNvPicPr>
            <p:nvPr/>
          </p:nvPicPr>
          <p:blipFill>
            <a:blip r:embed="rId5"/>
            <a:stretch>
              <a:fillRect/>
            </a:stretch>
          </p:blipFill>
          <p:spPr>
            <a:xfrm>
              <a:off x="4769790" y="996275"/>
              <a:ext cx="2256485" cy="2581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5" name="TextBox 84"/>
            <p:cNvSpPr txBox="1"/>
            <p:nvPr/>
          </p:nvSpPr>
          <p:spPr>
            <a:xfrm>
              <a:off x="5237423" y="3095733"/>
              <a:ext cx="412230" cy="369332"/>
            </a:xfrm>
            <a:prstGeom prst="rect">
              <a:avLst/>
            </a:prstGeom>
            <a:noFill/>
          </p:spPr>
          <p:txBody>
            <a:bodyPr wrap="none" rtlCol="0">
              <a:spAutoFit/>
            </a:bodyPr>
            <a:lstStyle/>
            <a:p>
              <a:r>
                <a:rPr lang="en-US" dirty="0">
                  <a:latin typeface="Times"/>
                  <a:cs typeface="Times"/>
                </a:rPr>
                <a:t>a1</a:t>
              </a:r>
            </a:p>
          </p:txBody>
        </p:sp>
        <p:sp>
          <p:nvSpPr>
            <p:cNvPr id="86" name="TextBox 85"/>
            <p:cNvSpPr txBox="1"/>
            <p:nvPr/>
          </p:nvSpPr>
          <p:spPr>
            <a:xfrm>
              <a:off x="6589713" y="2682762"/>
              <a:ext cx="422937" cy="369332"/>
            </a:xfrm>
            <a:prstGeom prst="rect">
              <a:avLst/>
            </a:prstGeom>
            <a:noFill/>
          </p:spPr>
          <p:txBody>
            <a:bodyPr wrap="none" rtlCol="0">
              <a:spAutoFit/>
            </a:bodyPr>
            <a:lstStyle/>
            <a:p>
              <a:r>
                <a:rPr lang="en-US" dirty="0">
                  <a:latin typeface="Times"/>
                  <a:cs typeface="Times"/>
                </a:rPr>
                <a:t>b2</a:t>
              </a:r>
            </a:p>
          </p:txBody>
        </p:sp>
        <p:sp>
          <p:nvSpPr>
            <p:cNvPr id="88" name="TextBox 87"/>
            <p:cNvSpPr txBox="1"/>
            <p:nvPr/>
          </p:nvSpPr>
          <p:spPr>
            <a:xfrm>
              <a:off x="6556044" y="1540464"/>
              <a:ext cx="422937" cy="369332"/>
            </a:xfrm>
            <a:prstGeom prst="rect">
              <a:avLst/>
            </a:prstGeom>
            <a:noFill/>
          </p:spPr>
          <p:txBody>
            <a:bodyPr wrap="none" rtlCol="0">
              <a:spAutoFit/>
            </a:bodyPr>
            <a:lstStyle/>
            <a:p>
              <a:r>
                <a:rPr lang="en-US">
                  <a:latin typeface="Times"/>
                  <a:cs typeface="Times"/>
                </a:rPr>
                <a:t>b1</a:t>
              </a:r>
            </a:p>
          </p:txBody>
        </p:sp>
        <p:sp>
          <p:nvSpPr>
            <p:cNvPr id="96" name="TextBox 95"/>
            <p:cNvSpPr txBox="1"/>
            <p:nvPr/>
          </p:nvSpPr>
          <p:spPr>
            <a:xfrm>
              <a:off x="4769790" y="2245460"/>
              <a:ext cx="412230" cy="369332"/>
            </a:xfrm>
            <a:prstGeom prst="rect">
              <a:avLst/>
            </a:prstGeom>
            <a:noFill/>
          </p:spPr>
          <p:txBody>
            <a:bodyPr wrap="none" rtlCol="0">
              <a:spAutoFit/>
            </a:bodyPr>
            <a:lstStyle/>
            <a:p>
              <a:r>
                <a:rPr lang="en-US" dirty="0">
                  <a:latin typeface="Times"/>
                  <a:cs typeface="Times"/>
                </a:rPr>
                <a:t>a2</a:t>
              </a:r>
            </a:p>
          </p:txBody>
        </p:sp>
        <p:sp>
          <p:nvSpPr>
            <p:cNvPr id="101" name="TextBox 100"/>
            <p:cNvSpPr txBox="1"/>
            <p:nvPr/>
          </p:nvSpPr>
          <p:spPr>
            <a:xfrm>
              <a:off x="5649653" y="3224390"/>
              <a:ext cx="633707" cy="369332"/>
            </a:xfrm>
            <a:prstGeom prst="rect">
              <a:avLst/>
            </a:prstGeom>
            <a:noFill/>
          </p:spPr>
          <p:txBody>
            <a:bodyPr wrap="none" rtlCol="0">
              <a:spAutoFit/>
            </a:bodyPr>
            <a:lstStyle/>
            <a:p>
              <a:r>
                <a:rPr lang="en-US" dirty="0" smtClean="0">
                  <a:latin typeface="Times"/>
                  <a:cs typeface="Times"/>
                </a:rPr>
                <a:t>NRP</a:t>
              </a:r>
              <a:endParaRPr lang="en-US" dirty="0">
                <a:latin typeface="Times"/>
                <a:cs typeface="Times"/>
              </a:endParaRPr>
            </a:p>
          </p:txBody>
        </p:sp>
        <p:sp>
          <p:nvSpPr>
            <p:cNvPr id="103" name="TextBox 102"/>
            <p:cNvSpPr txBox="1"/>
            <p:nvPr/>
          </p:nvSpPr>
          <p:spPr>
            <a:xfrm>
              <a:off x="4769790" y="981075"/>
              <a:ext cx="663162" cy="338554"/>
            </a:xfrm>
            <a:prstGeom prst="rect">
              <a:avLst/>
            </a:prstGeom>
            <a:noFill/>
          </p:spPr>
          <p:txBody>
            <a:bodyPr wrap="none" rtlCol="0">
              <a:spAutoFit/>
            </a:bodyPr>
            <a:lstStyle/>
            <a:p>
              <a:r>
                <a:rPr lang="en-US" sz="1600" dirty="0" smtClean="0">
                  <a:solidFill>
                    <a:srgbClr val="FF0000"/>
                  </a:solidFill>
                  <a:latin typeface="Times"/>
                  <a:cs typeface="Times"/>
                </a:rPr>
                <a:t>X</a:t>
              </a:r>
              <a:r>
                <a:rPr lang="en-US" sz="1600" dirty="0">
                  <a:solidFill>
                    <a:srgbClr val="FF0000"/>
                  </a:solidFill>
                  <a:latin typeface="Times"/>
                  <a:cs typeface="Times"/>
                </a:rPr>
                <a:t>-</a:t>
              </a:r>
              <a:r>
                <a:rPr lang="en-US" sz="1600" dirty="0" smtClean="0">
                  <a:solidFill>
                    <a:srgbClr val="FF0000"/>
                  </a:solidFill>
                  <a:latin typeface="Times"/>
                  <a:cs typeface="Times"/>
                </a:rPr>
                <a:t>ray</a:t>
              </a:r>
              <a:endParaRPr lang="en-US" sz="1600" dirty="0">
                <a:solidFill>
                  <a:srgbClr val="FF0000"/>
                </a:solidFill>
                <a:latin typeface="Times"/>
                <a:cs typeface="Times"/>
              </a:endParaRPr>
            </a:p>
          </p:txBody>
        </p:sp>
        <p:sp>
          <p:nvSpPr>
            <p:cNvPr id="104" name="Donut 103"/>
            <p:cNvSpPr/>
            <p:nvPr/>
          </p:nvSpPr>
          <p:spPr>
            <a:xfrm>
              <a:off x="6522706" y="1540464"/>
              <a:ext cx="422937" cy="369333"/>
            </a:xfrm>
            <a:prstGeom prst="donut">
              <a:avLst>
                <a:gd name="adj" fmla="val 750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5" name="Curved Down Arrow 104"/>
            <p:cNvSpPr/>
            <p:nvPr/>
          </p:nvSpPr>
          <p:spPr>
            <a:xfrm rot="2000868">
              <a:off x="5885646" y="1232310"/>
              <a:ext cx="480785" cy="329379"/>
            </a:xfrm>
            <a:prstGeom prst="curvedDown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106" name="Picture 105" descr="Fig-S1.jpg"/>
          <p:cNvPicPr>
            <a:picLocks noChangeAspect="1"/>
          </p:cNvPicPr>
          <p:nvPr/>
        </p:nvPicPr>
        <p:blipFill>
          <a:blip r:embed="rId6"/>
          <a:stretch>
            <a:fillRect/>
          </a:stretch>
        </p:blipFill>
        <p:spPr>
          <a:xfrm>
            <a:off x="194473" y="3916363"/>
            <a:ext cx="2015327" cy="215180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7" name="TextBox 106"/>
          <p:cNvSpPr txBox="1"/>
          <p:nvPr/>
        </p:nvSpPr>
        <p:spPr>
          <a:xfrm>
            <a:off x="1160062" y="5405438"/>
            <a:ext cx="422937" cy="369332"/>
          </a:xfrm>
          <a:prstGeom prst="rect">
            <a:avLst/>
          </a:prstGeom>
          <a:noFill/>
        </p:spPr>
        <p:txBody>
          <a:bodyPr wrap="none" rtlCol="0">
            <a:spAutoFit/>
          </a:bodyPr>
          <a:lstStyle/>
          <a:p>
            <a:r>
              <a:rPr lang="en-US" dirty="0">
                <a:latin typeface="Times"/>
                <a:cs typeface="Times"/>
              </a:rPr>
              <a:t>b2</a:t>
            </a:r>
          </a:p>
        </p:txBody>
      </p:sp>
      <p:sp>
        <p:nvSpPr>
          <p:cNvPr id="108" name="TextBox 107"/>
          <p:cNvSpPr txBox="1"/>
          <p:nvPr/>
        </p:nvSpPr>
        <p:spPr>
          <a:xfrm>
            <a:off x="1755659" y="4669529"/>
            <a:ext cx="422937" cy="369332"/>
          </a:xfrm>
          <a:prstGeom prst="rect">
            <a:avLst/>
          </a:prstGeom>
          <a:noFill/>
        </p:spPr>
        <p:txBody>
          <a:bodyPr wrap="none" rtlCol="0">
            <a:spAutoFit/>
          </a:bodyPr>
          <a:lstStyle/>
          <a:p>
            <a:r>
              <a:rPr lang="en-US" dirty="0">
                <a:latin typeface="Times"/>
                <a:cs typeface="Times"/>
              </a:rPr>
              <a:t>b1</a:t>
            </a:r>
          </a:p>
        </p:txBody>
      </p:sp>
      <p:sp>
        <p:nvSpPr>
          <p:cNvPr id="109" name="TextBox 108"/>
          <p:cNvSpPr txBox="1"/>
          <p:nvPr/>
        </p:nvSpPr>
        <p:spPr>
          <a:xfrm>
            <a:off x="488255" y="4368238"/>
            <a:ext cx="633707" cy="369332"/>
          </a:xfrm>
          <a:prstGeom prst="rect">
            <a:avLst/>
          </a:prstGeom>
          <a:noFill/>
        </p:spPr>
        <p:txBody>
          <a:bodyPr wrap="none" rtlCol="0">
            <a:spAutoFit/>
          </a:bodyPr>
          <a:lstStyle/>
          <a:p>
            <a:r>
              <a:rPr lang="en-US" dirty="0" smtClean="0">
                <a:solidFill>
                  <a:srgbClr val="000000"/>
                </a:solidFill>
                <a:latin typeface="Times"/>
                <a:cs typeface="Times"/>
              </a:rPr>
              <a:t>NRP</a:t>
            </a:r>
            <a:endParaRPr lang="en-US" dirty="0">
              <a:solidFill>
                <a:srgbClr val="000000"/>
              </a:solidFill>
              <a:latin typeface="Times"/>
              <a:cs typeface="Times"/>
            </a:endParaRPr>
          </a:p>
        </p:txBody>
      </p:sp>
      <p:sp>
        <p:nvSpPr>
          <p:cNvPr id="110" name="TextBox 109"/>
          <p:cNvSpPr txBox="1"/>
          <p:nvPr/>
        </p:nvSpPr>
        <p:spPr>
          <a:xfrm>
            <a:off x="903331" y="3860800"/>
            <a:ext cx="770263" cy="338554"/>
          </a:xfrm>
          <a:prstGeom prst="rect">
            <a:avLst/>
          </a:prstGeom>
          <a:noFill/>
        </p:spPr>
        <p:txBody>
          <a:bodyPr wrap="none" rtlCol="0">
            <a:spAutoFit/>
          </a:bodyPr>
          <a:lstStyle/>
          <a:p>
            <a:r>
              <a:rPr lang="en-US" sz="1600" dirty="0" err="1" smtClean="0">
                <a:solidFill>
                  <a:srgbClr val="FF0000"/>
                </a:solidFill>
                <a:latin typeface="Times"/>
                <a:cs typeface="Times"/>
              </a:rPr>
              <a:t>Tuftsin</a:t>
            </a:r>
            <a:endParaRPr lang="en-US" sz="1600" dirty="0" smtClean="0">
              <a:solidFill>
                <a:srgbClr val="FF0000"/>
              </a:solidFill>
              <a:latin typeface="Times"/>
              <a:cs typeface="Times"/>
            </a:endParaRPr>
          </a:p>
        </p:txBody>
      </p:sp>
      <p:sp>
        <p:nvSpPr>
          <p:cNvPr id="111" name="Curved Up Arrow 110"/>
          <p:cNvSpPr/>
          <p:nvPr/>
        </p:nvSpPr>
        <p:spPr>
          <a:xfrm rot="10615643">
            <a:off x="1869847" y="3716457"/>
            <a:ext cx="1188811" cy="322263"/>
          </a:xfrm>
          <a:prstGeom prst="curvedUp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12" name="Rectangle 111"/>
          <p:cNvSpPr/>
          <p:nvPr/>
        </p:nvSpPr>
        <p:spPr>
          <a:xfrm>
            <a:off x="2763837" y="5055295"/>
            <a:ext cx="1442176" cy="124649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buFont typeface="Arial" charset="0"/>
              <a:buChar char="•"/>
              <a:defRPr/>
            </a:pPr>
            <a:r>
              <a:rPr lang="fr-FR" sz="1400" i="1" dirty="0">
                <a:solidFill>
                  <a:srgbClr val="000000"/>
                </a:solidFill>
                <a:latin typeface="Lucida Sans Unicode" charset="0"/>
                <a:ea typeface="ＭＳ Ｐゴシック" charset="0"/>
                <a:cs typeface="ＭＳ Ｐゴシック" charset="0"/>
              </a:rPr>
              <a:t>  </a:t>
            </a:r>
            <a:r>
              <a:rPr lang="fr-FR" sz="1400" i="1" dirty="0" smtClean="0">
                <a:solidFill>
                  <a:srgbClr val="FF0000"/>
                </a:solidFill>
                <a:latin typeface="Lucida Sans Unicode" charset="0"/>
                <a:ea typeface="ＭＳ Ｐゴシック" charset="0"/>
                <a:cs typeface="ＭＳ Ｐゴシック" charset="0"/>
              </a:rPr>
              <a:t>Ligand Info</a:t>
            </a:r>
          </a:p>
          <a:p>
            <a:pPr>
              <a:spcAft>
                <a:spcPts val="600"/>
              </a:spcAft>
              <a:defRPr/>
            </a:pPr>
            <a:r>
              <a:rPr lang="fr-FR" sz="1400" dirty="0" smtClean="0">
                <a:solidFill>
                  <a:srgbClr val="000000"/>
                </a:solidFill>
                <a:latin typeface="Lucida Sans Unicode" charset="0"/>
                <a:ea typeface="ＭＳ Ｐゴシック" charset="0"/>
                <a:cs typeface="ＭＳ Ｐゴシック" charset="0"/>
              </a:rPr>
              <a:t>70 </a:t>
            </a:r>
            <a:r>
              <a:rPr lang="fr-FR" sz="1400" dirty="0" err="1" smtClean="0">
                <a:solidFill>
                  <a:srgbClr val="000000"/>
                </a:solidFill>
                <a:latin typeface="Lucida Sans Unicode" charset="0"/>
                <a:ea typeface="ＭＳ Ｐゴシック" charset="0"/>
                <a:cs typeface="ＭＳ Ｐゴシック" charset="0"/>
              </a:rPr>
              <a:t>cmp</a:t>
            </a:r>
            <a:endParaRPr lang="fr-FR" sz="1400" dirty="0" smtClean="0">
              <a:solidFill>
                <a:srgbClr val="000000"/>
              </a:solidFill>
              <a:latin typeface="Lucida Sans Unicode" charset="0"/>
              <a:ea typeface="ＭＳ Ｐゴシック" charset="0"/>
              <a:cs typeface="ＭＳ Ｐゴシック" charset="0"/>
            </a:endParaRPr>
          </a:p>
          <a:p>
            <a:pPr>
              <a:buFont typeface="Arial" charset="0"/>
              <a:buChar char="•"/>
              <a:defRPr/>
            </a:pPr>
            <a:r>
              <a:rPr lang="fr-FR" sz="1400" i="1" dirty="0" smtClean="0">
                <a:solidFill>
                  <a:schemeClr val="tx1"/>
                </a:solidFill>
                <a:latin typeface="Lucida Sans Unicode" charset="0"/>
                <a:ea typeface="ＭＳ Ｐゴシック" charset="0"/>
                <a:cs typeface="ＭＳ Ｐゴシック" charset="0"/>
              </a:rPr>
              <a:t> </a:t>
            </a:r>
            <a:r>
              <a:rPr lang="fr-FR" sz="1400" i="1" dirty="0">
                <a:solidFill>
                  <a:srgbClr val="FF0000"/>
                </a:solidFill>
                <a:latin typeface="Lucida Sans Unicode" charset="0"/>
                <a:ea typeface="ＭＳ Ｐゴシック" charset="0"/>
                <a:cs typeface="ＭＳ Ｐゴシック" charset="0"/>
              </a:rPr>
              <a:t>i</a:t>
            </a:r>
            <a:r>
              <a:rPr lang="fr-FR" sz="1400" i="1" dirty="0" smtClean="0">
                <a:solidFill>
                  <a:srgbClr val="FF0000"/>
                </a:solidFill>
                <a:latin typeface="Lucida Sans Unicode" charset="0"/>
                <a:ea typeface="ＭＳ Ｐゴシック" charset="0"/>
                <a:cs typeface="ＭＳ Ｐゴシック" charset="0"/>
              </a:rPr>
              <a:t>n vitro </a:t>
            </a:r>
            <a:endParaRPr lang="fr-FR" sz="1400" i="1" dirty="0">
              <a:solidFill>
                <a:srgbClr val="000000"/>
              </a:solidFill>
              <a:latin typeface="Lucida Sans Unicode" charset="0"/>
              <a:ea typeface="ＭＳ Ｐゴシック" charset="0"/>
              <a:cs typeface="ＭＳ Ｐゴシック" charset="0"/>
            </a:endParaRPr>
          </a:p>
          <a:p>
            <a:pPr>
              <a:defRPr/>
            </a:pPr>
            <a:r>
              <a:rPr lang="fr-FR" sz="1400" dirty="0" smtClean="0">
                <a:solidFill>
                  <a:srgbClr val="000000"/>
                </a:solidFill>
                <a:latin typeface="Lucida Sans Unicode" charset="0"/>
                <a:ea typeface="ＭＳ Ｐゴシック" charset="0"/>
                <a:cs typeface="ＭＳ Ｐゴシック" charset="0"/>
              </a:rPr>
              <a:t>133 </a:t>
            </a:r>
            <a:r>
              <a:rPr lang="fr-FR" sz="1400" dirty="0" err="1">
                <a:solidFill>
                  <a:srgbClr val="000000"/>
                </a:solidFill>
                <a:latin typeface="Lucida Sans Unicode" charset="0"/>
                <a:ea typeface="ＭＳ Ｐゴシック" charset="0"/>
                <a:cs typeface="ＭＳ Ｐゴシック" charset="0"/>
              </a:rPr>
              <a:t>cmp</a:t>
            </a:r>
            <a:endParaRPr lang="fr-FR" sz="1400" dirty="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p:txBody>
      </p:sp>
      <p:pic>
        <p:nvPicPr>
          <p:cNvPr id="114" name="Picture 113" descr="Fig2-new.jpg"/>
          <p:cNvPicPr>
            <a:picLocks noChangeAspect="1"/>
          </p:cNvPicPr>
          <p:nvPr/>
        </p:nvPicPr>
        <p:blipFill rotWithShape="1">
          <a:blip r:embed="rId7"/>
          <a:srcRect l="20349" r="9632" b="14461"/>
          <a:stretch/>
        </p:blipFill>
        <p:spPr>
          <a:xfrm>
            <a:off x="7100960" y="4100086"/>
            <a:ext cx="1984303" cy="1818115"/>
          </a:xfrm>
          <a:prstGeom prst="rect">
            <a:avLst/>
          </a:prstGeom>
        </p:spPr>
      </p:pic>
      <p:sp>
        <p:nvSpPr>
          <p:cNvPr id="9" name="Rectangle 8"/>
          <p:cNvSpPr/>
          <p:nvPr/>
        </p:nvSpPr>
        <p:spPr>
          <a:xfrm>
            <a:off x="2214926" y="6020740"/>
            <a:ext cx="6537796" cy="338554"/>
          </a:xfrm>
          <a:prstGeom prst="rect">
            <a:avLst/>
          </a:prstGeom>
        </p:spPr>
        <p:txBody>
          <a:bodyPr wrap="square">
            <a:spAutoFit/>
          </a:bodyPr>
          <a:lstStyle/>
          <a:p>
            <a:pPr lvl="0"/>
            <a:r>
              <a:rPr lang="en-US" sz="1600" b="1" dirty="0"/>
              <a:t>New scaffold</a:t>
            </a:r>
            <a:r>
              <a:rPr lang="en-US" sz="1600" b="1" dirty="0" smtClean="0"/>
              <a:t>: 4 </a:t>
            </a:r>
            <a:r>
              <a:rPr lang="en-US" sz="1600" b="1" dirty="0" err="1"/>
              <a:t>cmpds</a:t>
            </a:r>
            <a:r>
              <a:rPr lang="en-US" sz="1600" b="1" dirty="0"/>
              <a:t> </a:t>
            </a:r>
            <a:r>
              <a:rPr lang="en-US" sz="1600" b="1" dirty="0" smtClean="0"/>
              <a:t>with &lt;4 </a:t>
            </a:r>
            <a:r>
              <a:rPr lang="en-US" sz="1600" b="1" dirty="0" err="1" smtClean="0"/>
              <a:t>microM</a:t>
            </a:r>
            <a:r>
              <a:rPr lang="en-US" sz="1600" b="1" dirty="0" smtClean="0"/>
              <a:t> </a:t>
            </a:r>
            <a:r>
              <a:rPr lang="en-US" sz="1600" b="1" dirty="0"/>
              <a:t>affinity to </a:t>
            </a:r>
            <a:r>
              <a:rPr lang="en-US" sz="1600" b="1" dirty="0" smtClean="0"/>
              <a:t>NRP</a:t>
            </a:r>
            <a:endParaRPr lang="en-US" sz="1600" b="1" dirty="0"/>
          </a:p>
        </p:txBody>
      </p:sp>
      <p:sp>
        <p:nvSpPr>
          <p:cNvPr id="7" name="TextBox 6"/>
          <p:cNvSpPr txBox="1">
            <a:spLocks noChangeArrowheads="1"/>
          </p:cNvSpPr>
          <p:nvPr/>
        </p:nvSpPr>
        <p:spPr bwMode="auto">
          <a:xfrm>
            <a:off x="823384" y="1125769"/>
            <a:ext cx="625354"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dirty="0" smtClean="0"/>
              <a:t>VEGF</a:t>
            </a:r>
            <a:endParaRPr lang="en-US" sz="1400" dirty="0"/>
          </a:p>
        </p:txBody>
      </p:sp>
      <p:sp>
        <p:nvSpPr>
          <p:cNvPr id="115" name="TextBox 114"/>
          <p:cNvSpPr txBox="1">
            <a:spLocks noChangeArrowheads="1"/>
          </p:cNvSpPr>
          <p:nvPr/>
        </p:nvSpPr>
        <p:spPr bwMode="auto">
          <a:xfrm>
            <a:off x="2189284" y="1200207"/>
            <a:ext cx="530063"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400" dirty="0" smtClean="0"/>
              <a:t>NRP</a:t>
            </a:r>
            <a:endParaRPr lang="en-US" sz="1400" dirty="0"/>
          </a:p>
        </p:txBody>
      </p:sp>
      <p:sp>
        <p:nvSpPr>
          <p:cNvPr id="38" name="Rectangle 37"/>
          <p:cNvSpPr/>
          <p:nvPr/>
        </p:nvSpPr>
        <p:spPr>
          <a:xfrm>
            <a:off x="71438" y="3683000"/>
            <a:ext cx="9024937" cy="2677656"/>
          </a:xfrm>
          <a:prstGeom prst="rect">
            <a:avLst/>
          </a:prstGeom>
          <a:noFill/>
        </p:spPr>
        <p:style>
          <a:lnRef idx="2">
            <a:schemeClr val="accent6"/>
          </a:lnRef>
          <a:fillRef idx="1">
            <a:schemeClr val="lt1"/>
          </a:fillRef>
          <a:effectRef idx="0">
            <a:schemeClr val="accent6"/>
          </a:effectRef>
          <a:fontRef idx="minor">
            <a:schemeClr val="dk1"/>
          </a:fontRef>
        </p:style>
        <p:txBody>
          <a:bodyPr>
            <a:spAutoFit/>
          </a:bodyPr>
          <a:lstStyle/>
          <a:p>
            <a:pPr>
              <a:defRPr/>
            </a:pPr>
            <a:endParaRPr lang="fr-FR" sz="1400" dirty="0" smtClean="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a:p>
            <a:pPr>
              <a:defRPr/>
            </a:pPr>
            <a:endParaRPr lang="fr-FR" sz="1400" dirty="0" smtClean="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a:p>
            <a:pPr>
              <a:defRPr/>
            </a:pPr>
            <a:endParaRPr lang="fr-FR" sz="1400" dirty="0" smtClean="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a:p>
            <a:pPr>
              <a:defRPr/>
            </a:pPr>
            <a:endParaRPr lang="fr-FR" sz="1400" dirty="0" smtClean="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a:p>
            <a:pPr>
              <a:defRPr/>
            </a:pPr>
            <a:endParaRPr lang="fr-FR" sz="1400" dirty="0" smtClean="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a:p>
            <a:pPr>
              <a:defRPr/>
            </a:pPr>
            <a:endParaRPr lang="fr-FR" sz="1400" dirty="0" smtClean="0">
              <a:solidFill>
                <a:srgbClr val="000000"/>
              </a:solidFill>
              <a:latin typeface="Lucida Sans Unicode" charset="0"/>
              <a:ea typeface="ＭＳ Ｐゴシック" charset="0"/>
              <a:cs typeface="ＭＳ Ｐゴシック" charset="0"/>
            </a:endParaRPr>
          </a:p>
          <a:p>
            <a:pPr>
              <a:defRPr/>
            </a:pPr>
            <a:endParaRPr lang="fr-FR" sz="1400" dirty="0">
              <a:solidFill>
                <a:srgbClr val="000000"/>
              </a:solidFill>
              <a:latin typeface="Lucida Sans Unicode" charset="0"/>
              <a:ea typeface="ＭＳ Ｐゴシック" charset="0"/>
              <a:cs typeface="ＭＳ Ｐゴシック" charset="0"/>
            </a:endParaRPr>
          </a:p>
        </p:txBody>
      </p:sp>
      <p:sp>
        <p:nvSpPr>
          <p:cNvPr id="116" name="TextBox 115"/>
          <p:cNvSpPr txBox="1"/>
          <p:nvPr/>
        </p:nvSpPr>
        <p:spPr>
          <a:xfrm>
            <a:off x="8244359" y="5252661"/>
            <a:ext cx="659067" cy="646331"/>
          </a:xfrm>
          <a:prstGeom prst="rect">
            <a:avLst/>
          </a:prstGeom>
          <a:noFill/>
        </p:spPr>
        <p:txBody>
          <a:bodyPr wrap="none" rtlCol="0">
            <a:spAutoFit/>
          </a:bodyPr>
          <a:lstStyle/>
          <a:p>
            <a:r>
              <a:rPr lang="en-US" b="1" dirty="0" smtClean="0">
                <a:solidFill>
                  <a:srgbClr val="000000"/>
                </a:solidFill>
                <a:latin typeface="Times"/>
                <a:cs typeface="Times"/>
              </a:rPr>
              <a:t>NRP</a:t>
            </a:r>
          </a:p>
          <a:p>
            <a:r>
              <a:rPr lang="en-US" b="1" dirty="0" smtClean="0">
                <a:solidFill>
                  <a:srgbClr val="000000"/>
                </a:solidFill>
                <a:latin typeface="Times"/>
                <a:cs typeface="Times"/>
              </a:rPr>
              <a:t> b1</a:t>
            </a:r>
            <a:endParaRPr lang="en-US" b="1" dirty="0">
              <a:solidFill>
                <a:srgbClr val="000000"/>
              </a:solidFill>
              <a:latin typeface="Times"/>
              <a:cs typeface="Times"/>
            </a:endParaRPr>
          </a:p>
        </p:txBody>
      </p:sp>
      <p:sp>
        <p:nvSpPr>
          <p:cNvPr id="117" name="TextBox 116"/>
          <p:cNvSpPr txBox="1"/>
          <p:nvPr/>
        </p:nvSpPr>
        <p:spPr>
          <a:xfrm>
            <a:off x="7767489" y="3673088"/>
            <a:ext cx="1274357" cy="276999"/>
          </a:xfrm>
          <a:prstGeom prst="rect">
            <a:avLst/>
          </a:prstGeom>
          <a:noFill/>
        </p:spPr>
        <p:txBody>
          <a:bodyPr wrap="none" rtlCol="0">
            <a:spAutoFit/>
          </a:bodyPr>
          <a:lstStyle/>
          <a:p>
            <a:r>
              <a:rPr lang="en-US" sz="1200" dirty="0">
                <a:solidFill>
                  <a:schemeClr val="accent3">
                    <a:lumMod val="75000"/>
                  </a:schemeClr>
                </a:solidFill>
                <a:latin typeface="Times"/>
                <a:cs typeface="Times"/>
              </a:rPr>
              <a:t>EG00229 (X-ray)</a:t>
            </a:r>
          </a:p>
        </p:txBody>
      </p:sp>
      <p:sp>
        <p:nvSpPr>
          <p:cNvPr id="118" name="TextBox 117"/>
          <p:cNvSpPr txBox="1"/>
          <p:nvPr/>
        </p:nvSpPr>
        <p:spPr>
          <a:xfrm>
            <a:off x="7882305" y="3892163"/>
            <a:ext cx="1123700" cy="276999"/>
          </a:xfrm>
          <a:prstGeom prst="rect">
            <a:avLst/>
          </a:prstGeom>
          <a:noFill/>
        </p:spPr>
        <p:txBody>
          <a:bodyPr wrap="none" rtlCol="0">
            <a:spAutoFit/>
          </a:bodyPr>
          <a:lstStyle/>
          <a:p>
            <a:r>
              <a:rPr lang="en-US" sz="1200" dirty="0" err="1" smtClean="0">
                <a:solidFill>
                  <a:schemeClr val="tx2">
                    <a:lumMod val="60000"/>
                    <a:lumOff val="40000"/>
                  </a:schemeClr>
                </a:solidFill>
                <a:latin typeface="Times"/>
                <a:cs typeface="Times"/>
              </a:rPr>
              <a:t>Tuftsin</a:t>
            </a:r>
            <a:r>
              <a:rPr lang="en-US" sz="1200" dirty="0" smtClean="0">
                <a:solidFill>
                  <a:schemeClr val="tx2">
                    <a:lumMod val="60000"/>
                    <a:lumOff val="40000"/>
                  </a:schemeClr>
                </a:solidFill>
                <a:latin typeface="Times"/>
                <a:cs typeface="Times"/>
              </a:rPr>
              <a:t> (</a:t>
            </a:r>
            <a:r>
              <a:rPr lang="en-US" sz="1200" dirty="0">
                <a:solidFill>
                  <a:schemeClr val="tx2">
                    <a:lumMod val="60000"/>
                    <a:lumOff val="40000"/>
                  </a:schemeClr>
                </a:solidFill>
                <a:latin typeface="Times"/>
                <a:cs typeface="Times"/>
              </a:rPr>
              <a:t>X-ray)</a:t>
            </a:r>
          </a:p>
        </p:txBody>
      </p:sp>
      <p:sp>
        <p:nvSpPr>
          <p:cNvPr id="13" name="Rectangle 12"/>
          <p:cNvSpPr/>
          <p:nvPr/>
        </p:nvSpPr>
        <p:spPr>
          <a:xfrm>
            <a:off x="7433459" y="4114850"/>
            <a:ext cx="1671927" cy="276999"/>
          </a:xfrm>
          <a:prstGeom prst="rect">
            <a:avLst/>
          </a:prstGeom>
        </p:spPr>
        <p:txBody>
          <a:bodyPr wrap="none">
            <a:spAutoFit/>
          </a:bodyPr>
          <a:lstStyle/>
          <a:p>
            <a:r>
              <a:rPr lang="en-US" sz="1200" dirty="0" smtClean="0">
                <a:solidFill>
                  <a:srgbClr val="FF00FF"/>
                </a:solidFill>
                <a:latin typeface="Times"/>
                <a:cs typeface="Times"/>
              </a:rPr>
              <a:t>Our </a:t>
            </a:r>
            <a:r>
              <a:rPr lang="en-US" sz="1200" dirty="0" err="1" smtClean="0">
                <a:solidFill>
                  <a:srgbClr val="FF00FF"/>
                </a:solidFill>
                <a:latin typeface="Times"/>
                <a:cs typeface="Times"/>
              </a:rPr>
              <a:t>cmp</a:t>
            </a:r>
            <a:r>
              <a:rPr lang="en-US" sz="1200" dirty="0" smtClean="0">
                <a:solidFill>
                  <a:srgbClr val="FF00FF"/>
                </a:solidFill>
                <a:latin typeface="Times"/>
                <a:cs typeface="Times"/>
              </a:rPr>
              <a:t> 3.10 (docking)</a:t>
            </a:r>
            <a:endParaRPr lang="en-US" sz="1200" dirty="0">
              <a:solidFill>
                <a:srgbClr val="FF00FF"/>
              </a:solidFill>
              <a:latin typeface="Times"/>
              <a:cs typeface="Times"/>
            </a:endParaRPr>
          </a:p>
        </p:txBody>
      </p:sp>
      <p:pic>
        <p:nvPicPr>
          <p:cNvPr id="113" name="Picture 112" descr="Fig4.jpg"/>
          <p:cNvPicPr>
            <a:picLocks noChangeAspect="1"/>
          </p:cNvPicPr>
          <p:nvPr/>
        </p:nvPicPr>
        <p:blipFill rotWithShape="1">
          <a:blip r:embed="rId8"/>
          <a:srcRect l="3312" r="13965" b="13190"/>
          <a:stretch/>
        </p:blipFill>
        <p:spPr>
          <a:xfrm>
            <a:off x="4470400" y="3842833"/>
            <a:ext cx="2220913" cy="2075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9" name="TextBox 118"/>
          <p:cNvSpPr txBox="1"/>
          <p:nvPr/>
        </p:nvSpPr>
        <p:spPr>
          <a:xfrm>
            <a:off x="6081991" y="4220865"/>
            <a:ext cx="633569" cy="369332"/>
          </a:xfrm>
          <a:prstGeom prst="rect">
            <a:avLst/>
          </a:prstGeom>
          <a:solidFill>
            <a:srgbClr val="FFFFFF"/>
          </a:solidFill>
        </p:spPr>
        <p:txBody>
          <a:bodyPr wrap="none" rtlCol="0">
            <a:spAutoFit/>
          </a:bodyPr>
          <a:lstStyle/>
          <a:p>
            <a:r>
              <a:rPr lang="en-US">
                <a:latin typeface="Times"/>
                <a:cs typeface="Times"/>
              </a:rPr>
              <a:t>A7R</a:t>
            </a:r>
          </a:p>
        </p:txBody>
      </p:sp>
      <p:sp>
        <p:nvSpPr>
          <p:cNvPr id="120" name="TextBox 119"/>
          <p:cNvSpPr txBox="1"/>
          <p:nvPr/>
        </p:nvSpPr>
        <p:spPr>
          <a:xfrm>
            <a:off x="6105664" y="3982210"/>
            <a:ext cx="593920" cy="369332"/>
          </a:xfrm>
          <a:prstGeom prst="rect">
            <a:avLst/>
          </a:prstGeom>
          <a:solidFill>
            <a:srgbClr val="FFFFFF"/>
          </a:solidFill>
        </p:spPr>
        <p:txBody>
          <a:bodyPr wrap="none" rtlCol="0">
            <a:spAutoFit/>
          </a:bodyPr>
          <a:lstStyle/>
          <a:p>
            <a:r>
              <a:rPr lang="en-US">
                <a:latin typeface="Times"/>
                <a:cs typeface="Times"/>
              </a:rPr>
              <a:t>3.10</a:t>
            </a:r>
          </a:p>
        </p:txBody>
      </p:sp>
      <p:cxnSp>
        <p:nvCxnSpPr>
          <p:cNvPr id="15" name="Straight Connector 14"/>
          <p:cNvCxnSpPr/>
          <p:nvPr/>
        </p:nvCxnSpPr>
        <p:spPr>
          <a:xfrm>
            <a:off x="5548053" y="4195466"/>
            <a:ext cx="586047" cy="0"/>
          </a:xfrm>
          <a:prstGeom prst="line">
            <a:avLst/>
          </a:prstGeom>
          <a:ln/>
        </p:spPr>
        <p:style>
          <a:lnRef idx="1">
            <a:schemeClr val="dk1"/>
          </a:lnRef>
          <a:fillRef idx="0">
            <a:schemeClr val="dk1"/>
          </a:fillRef>
          <a:effectRef idx="0">
            <a:schemeClr val="dk1"/>
          </a:effectRef>
          <a:fontRef idx="minor">
            <a:schemeClr val="tx1"/>
          </a:fontRef>
        </p:style>
      </p:cxnSp>
      <p:cxnSp>
        <p:nvCxnSpPr>
          <p:cNvPr id="121" name="Straight Connector 120"/>
          <p:cNvCxnSpPr/>
          <p:nvPr/>
        </p:nvCxnSpPr>
        <p:spPr>
          <a:xfrm>
            <a:off x="5548053" y="4385966"/>
            <a:ext cx="586047" cy="0"/>
          </a:xfrm>
          <a:prstGeom prst="line">
            <a:avLst/>
          </a:prstGeom>
          <a:ln w="127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pic>
        <p:nvPicPr>
          <p:cNvPr id="122" name="Picture 121" descr="Fig4.jpg"/>
          <p:cNvPicPr>
            <a:picLocks noChangeAspect="1"/>
          </p:cNvPicPr>
          <p:nvPr/>
        </p:nvPicPr>
        <p:blipFill rotWithShape="1">
          <a:blip r:embed="rId8"/>
          <a:srcRect l="43008" t="84998" r="31646" b="10773"/>
          <a:stretch/>
        </p:blipFill>
        <p:spPr>
          <a:xfrm>
            <a:off x="4769790" y="5447738"/>
            <a:ext cx="1453210" cy="215900"/>
          </a:xfrm>
          <a:prstGeom prst="rect">
            <a:avLst/>
          </a:prstGeom>
        </p:spPr>
      </p:pic>
      <p:pic>
        <p:nvPicPr>
          <p:cNvPr id="123" name="Picture 122" descr="Fig4.jpg"/>
          <p:cNvPicPr>
            <a:picLocks noChangeAspect="1"/>
          </p:cNvPicPr>
          <p:nvPr/>
        </p:nvPicPr>
        <p:blipFill rotWithShape="1">
          <a:blip r:embed="rId8"/>
          <a:srcRect l="2568" t="20856" r="92940" b="31882"/>
          <a:stretch/>
        </p:blipFill>
        <p:spPr>
          <a:xfrm>
            <a:off x="4316222" y="3730717"/>
            <a:ext cx="247142" cy="2315424"/>
          </a:xfrm>
          <a:prstGeom prst="rect">
            <a:avLst/>
          </a:prstGeom>
        </p:spPr>
      </p:pic>
      <p:sp>
        <p:nvSpPr>
          <p:cNvPr id="74" name="TextBox 73"/>
          <p:cNvSpPr txBox="1">
            <a:spLocks noChangeArrowheads="1"/>
          </p:cNvSpPr>
          <p:nvPr/>
        </p:nvSpPr>
        <p:spPr bwMode="auto">
          <a:xfrm>
            <a:off x="1841465" y="3049027"/>
            <a:ext cx="26712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fr-FR" sz="1200" i="1" dirty="0"/>
              <a:t>Inhibition </a:t>
            </a:r>
            <a:r>
              <a:rPr lang="fr-FR" sz="1200" i="1" dirty="0" smtClean="0"/>
              <a:t>of VEGFR </a:t>
            </a:r>
            <a:r>
              <a:rPr lang="fr-FR" sz="1200" i="1" dirty="0" err="1" smtClean="0"/>
              <a:t>dimerization</a:t>
            </a:r>
            <a:endParaRPr lang="fr-FR" sz="1200" i="1" dirty="0" smtClean="0"/>
          </a:p>
          <a:p>
            <a:pPr eaLnBrk="1" hangingPunct="1"/>
            <a:r>
              <a:rPr lang="fr-FR" sz="1200" i="1" dirty="0"/>
              <a:t>a</a:t>
            </a:r>
            <a:r>
              <a:rPr lang="fr-FR" sz="1200" i="1" dirty="0" smtClean="0"/>
              <a:t>nd </a:t>
            </a:r>
            <a:r>
              <a:rPr lang="fr-FR" sz="1200" i="1" dirty="0" err="1" smtClean="0"/>
              <a:t>angiogenesis</a:t>
            </a:r>
            <a:endParaRPr lang="fr-FR" sz="1200" i="1" dirty="0"/>
          </a:p>
        </p:txBody>
      </p:sp>
      <p:sp>
        <p:nvSpPr>
          <p:cNvPr id="124" name="TextBox 123"/>
          <p:cNvSpPr txBox="1">
            <a:spLocks noChangeArrowheads="1"/>
          </p:cNvSpPr>
          <p:nvPr/>
        </p:nvSpPr>
        <p:spPr bwMode="auto">
          <a:xfrm>
            <a:off x="699388" y="2178155"/>
            <a:ext cx="620683" cy="261610"/>
          </a:xfrm>
          <a:prstGeom prst="rect">
            <a:avLst/>
          </a:prstGeom>
          <a:noFill/>
          <a:ln>
            <a:noFill/>
          </a:ln>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100" dirty="0" smtClean="0"/>
              <a:t>VEGFR</a:t>
            </a:r>
            <a:endParaRPr lang="en-US" sz="1100" dirty="0"/>
          </a:p>
        </p:txBody>
      </p:sp>
      <p:sp>
        <p:nvSpPr>
          <p:cNvPr id="11" name="Down Arrow 10"/>
          <p:cNvSpPr/>
          <p:nvPr/>
        </p:nvSpPr>
        <p:spPr>
          <a:xfrm>
            <a:off x="3325813" y="3590925"/>
            <a:ext cx="685800" cy="40005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3212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0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nodePh="1">
                                  <p:stCondLst>
                                    <p:cond delay="0"/>
                                  </p:stCondLst>
                                  <p:endCondLst>
                                    <p:cond evt="begin" delay="0">
                                      <p:tn val="53"/>
                                    </p:cond>
                                  </p:end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2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3"/>
                                        </p:tgtEl>
                                        <p:attrNameLst>
                                          <p:attrName>style.visibility</p:attrName>
                                        </p:attrNameLst>
                                      </p:cBhvr>
                                      <p:to>
                                        <p:strVal val="visible"/>
                                      </p:to>
                                    </p:set>
                                  </p:childTnLst>
                                </p:cTn>
                              </p:par>
                            </p:childTnLst>
                          </p:cTn>
                        </p:par>
                        <p:par>
                          <p:cTn id="99" fill="hold">
                            <p:stCondLst>
                              <p:cond delay="0"/>
                            </p:stCondLst>
                            <p:childTnLst>
                              <p:par>
                                <p:cTn id="100" presetID="1" presetClass="exit" presetSubtype="0" fill="hold" nodeType="afterEffect">
                                  <p:stCondLst>
                                    <p:cond delay="0"/>
                                  </p:stCondLst>
                                  <p:childTnLst>
                                    <p:set>
                                      <p:cBhvr>
                                        <p:cTn id="101"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9" grpId="0"/>
      <p:bldP spid="83" grpId="0"/>
      <p:bldP spid="3" grpId="0" animBg="1"/>
      <p:bldP spid="16" grpId="0" animBg="1"/>
      <p:bldP spid="19" grpId="0"/>
      <p:bldP spid="68" grpId="0"/>
      <p:bldP spid="70" grpId="0"/>
      <p:bldP spid="63" grpId="0" animBg="1"/>
      <p:bldP spid="58" grpId="0" animBg="1"/>
      <p:bldP spid="67" grpId="0" animBg="1"/>
      <p:bldP spid="79" grpId="0"/>
      <p:bldP spid="87" grpId="0" animBg="1"/>
      <p:bldP spid="102" grpId="0"/>
      <p:bldP spid="107" grpId="0"/>
      <p:bldP spid="108" grpId="0"/>
      <p:bldP spid="109" grpId="0"/>
      <p:bldP spid="110" grpId="0"/>
      <p:bldP spid="111" grpId="0" animBg="1"/>
      <p:bldP spid="112" grpId="0"/>
      <p:bldP spid="9" grpId="0"/>
      <p:bldP spid="7" grpId="0" animBg="1"/>
      <p:bldP spid="115" grpId="0" animBg="1"/>
      <p:bldP spid="38" grpId="0" animBg="1"/>
      <p:bldP spid="116" grpId="0"/>
      <p:bldP spid="117" grpId="0"/>
      <p:bldP spid="118" grpId="0"/>
      <p:bldP spid="13" grpId="0"/>
      <p:bldP spid="119" grpId="0" animBg="1"/>
      <p:bldP spid="120" grpId="0" animBg="1"/>
      <p:bldP spid="74" grpId="0"/>
      <p:bldP spid="74" grpId="1"/>
      <p:bldP spid="124" grpId="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05503"/>
            <a:ext cx="9223310" cy="646331"/>
          </a:xfrm>
          <a:prstGeom prst="rect">
            <a:avLst/>
          </a:prstGeom>
          <a:noFill/>
        </p:spPr>
        <p:txBody>
          <a:bodyPr wrap="none" rtlCol="0">
            <a:spAutoFit/>
          </a:bodyPr>
          <a:lstStyle/>
          <a:p>
            <a:pPr algn="ctr"/>
            <a:r>
              <a:rPr lang="en-US" dirty="0">
                <a:latin typeface="Times"/>
                <a:cs typeface="Times"/>
              </a:rPr>
              <a:t>K</a:t>
            </a:r>
            <a:r>
              <a:rPr lang="en-US" baseline="-25000" dirty="0">
                <a:latin typeface="Times"/>
                <a:cs typeface="Times"/>
              </a:rPr>
              <a:t>i</a:t>
            </a:r>
            <a:r>
              <a:rPr lang="en-US" dirty="0">
                <a:latin typeface="Times"/>
                <a:cs typeface="Times"/>
              </a:rPr>
              <a:t>: 11 micro-M; log P: 5.9; MW: 453; LE: 0.2, </a:t>
            </a:r>
            <a:r>
              <a:rPr lang="en-US" dirty="0">
                <a:solidFill>
                  <a:srgbClr val="0000FF"/>
                </a:solidFill>
                <a:latin typeface="Times"/>
                <a:cs typeface="Times"/>
              </a:rPr>
              <a:t>PPI-hit-Profiler</a:t>
            </a:r>
            <a:r>
              <a:rPr lang="en-US" dirty="0">
                <a:latin typeface="Times"/>
                <a:cs typeface="Times"/>
              </a:rPr>
              <a:t>: yes (</a:t>
            </a:r>
            <a:r>
              <a:rPr lang="en-US" dirty="0">
                <a:solidFill>
                  <a:srgbClr val="0000FF"/>
                </a:solidFill>
                <a:latin typeface="Times"/>
                <a:cs typeface="Times"/>
              </a:rPr>
              <a:t>FAF-</a:t>
            </a:r>
            <a:r>
              <a:rPr lang="en-US" dirty="0" smtClean="0">
                <a:solidFill>
                  <a:srgbClr val="0000FF"/>
                </a:solidFill>
                <a:latin typeface="Times"/>
                <a:cs typeface="Times"/>
              </a:rPr>
              <a:t>Drugs3 </a:t>
            </a:r>
            <a:r>
              <a:rPr lang="en-US" dirty="0">
                <a:solidFill>
                  <a:srgbClr val="0000FF"/>
                </a:solidFill>
                <a:latin typeface="Times"/>
                <a:cs typeface="Times"/>
              </a:rPr>
              <a:t>server</a:t>
            </a:r>
            <a:r>
              <a:rPr lang="en-US" dirty="0">
                <a:latin typeface="Times"/>
                <a:cs typeface="Times"/>
              </a:rPr>
              <a:t>)</a:t>
            </a:r>
          </a:p>
          <a:p>
            <a:pPr algn="ctr"/>
            <a:r>
              <a:rPr lang="en-US" dirty="0">
                <a:latin typeface="Times"/>
                <a:cs typeface="Times"/>
              </a:rPr>
              <a:t>Some other </a:t>
            </a:r>
            <a:r>
              <a:rPr lang="en-US" dirty="0" err="1">
                <a:latin typeface="Times"/>
                <a:cs typeface="Times"/>
              </a:rPr>
              <a:t>cmpds</a:t>
            </a:r>
            <a:r>
              <a:rPr lang="en-US" dirty="0">
                <a:latin typeface="Times"/>
                <a:cs typeface="Times"/>
              </a:rPr>
              <a:t> have better </a:t>
            </a:r>
            <a:r>
              <a:rPr lang="en-US" dirty="0" err="1">
                <a:latin typeface="Times"/>
                <a:cs typeface="Times"/>
              </a:rPr>
              <a:t>physchem</a:t>
            </a:r>
            <a:r>
              <a:rPr lang="en-US" dirty="0">
                <a:latin typeface="Times"/>
                <a:cs typeface="Times"/>
              </a:rPr>
              <a:t> properties…For the time being, proof of concept studies</a:t>
            </a:r>
          </a:p>
        </p:txBody>
      </p:sp>
      <p:pic>
        <p:nvPicPr>
          <p:cNvPr id="5" name="Picture 4" descr="screenshot_04.jpg"/>
          <p:cNvPicPr>
            <a:picLocks noChangeAspect="1"/>
          </p:cNvPicPr>
          <p:nvPr/>
        </p:nvPicPr>
        <p:blipFill>
          <a:blip r:embed="rId2"/>
          <a:stretch>
            <a:fillRect/>
          </a:stretch>
        </p:blipFill>
        <p:spPr>
          <a:xfrm>
            <a:off x="209578" y="1760570"/>
            <a:ext cx="6150723" cy="2325742"/>
          </a:xfrm>
          <a:prstGeom prst="rect">
            <a:avLst/>
          </a:prstGeom>
        </p:spPr>
      </p:pic>
      <p:pic>
        <p:nvPicPr>
          <p:cNvPr id="6" name="Picture 5" descr="screenshot_05.jpg"/>
          <p:cNvPicPr>
            <a:picLocks noChangeAspect="1"/>
          </p:cNvPicPr>
          <p:nvPr/>
        </p:nvPicPr>
        <p:blipFill>
          <a:blip r:embed="rId3"/>
          <a:stretch>
            <a:fillRect/>
          </a:stretch>
        </p:blipFill>
        <p:spPr>
          <a:xfrm>
            <a:off x="209579" y="4397805"/>
            <a:ext cx="6251805" cy="2231547"/>
          </a:xfrm>
          <a:prstGeom prst="rect">
            <a:avLst/>
          </a:prstGeom>
        </p:spPr>
      </p:pic>
      <p:grpSp>
        <p:nvGrpSpPr>
          <p:cNvPr id="2" name="Group 12"/>
          <p:cNvGrpSpPr/>
          <p:nvPr/>
        </p:nvGrpSpPr>
        <p:grpSpPr>
          <a:xfrm>
            <a:off x="6781936" y="2470524"/>
            <a:ext cx="2213010" cy="3083054"/>
            <a:chOff x="6821876" y="3154940"/>
            <a:chExt cx="2213010" cy="3083054"/>
          </a:xfrm>
        </p:grpSpPr>
        <p:pic>
          <p:nvPicPr>
            <p:cNvPr id="10" name="Picture 9" descr="screenshot_05.jpg"/>
            <p:cNvPicPr>
              <a:picLocks noChangeAspect="1"/>
            </p:cNvPicPr>
            <p:nvPr/>
          </p:nvPicPr>
          <p:blipFill>
            <a:blip r:embed="rId4"/>
            <a:stretch>
              <a:fillRect/>
            </a:stretch>
          </p:blipFill>
          <p:spPr>
            <a:xfrm>
              <a:off x="6821876" y="3390939"/>
              <a:ext cx="2213010" cy="1390745"/>
            </a:xfrm>
            <a:prstGeom prst="rect">
              <a:avLst/>
            </a:prstGeom>
          </p:spPr>
        </p:pic>
        <p:pic>
          <p:nvPicPr>
            <p:cNvPr id="11" name="Picture 10" descr="screenshot_06.jpg"/>
            <p:cNvPicPr>
              <a:picLocks noChangeAspect="1"/>
            </p:cNvPicPr>
            <p:nvPr/>
          </p:nvPicPr>
          <p:blipFill>
            <a:blip r:embed="rId5"/>
            <a:stretch>
              <a:fillRect/>
            </a:stretch>
          </p:blipFill>
          <p:spPr>
            <a:xfrm>
              <a:off x="6925877" y="4661878"/>
              <a:ext cx="1985228" cy="1112859"/>
            </a:xfrm>
            <a:prstGeom prst="rect">
              <a:avLst/>
            </a:prstGeom>
          </p:spPr>
        </p:pic>
        <p:sp>
          <p:nvSpPr>
            <p:cNvPr id="12" name="Frame 11"/>
            <p:cNvSpPr/>
            <p:nvPr/>
          </p:nvSpPr>
          <p:spPr>
            <a:xfrm>
              <a:off x="6821876" y="3154940"/>
              <a:ext cx="2213010" cy="3083054"/>
            </a:xfrm>
            <a:prstGeom prst="frame">
              <a:avLst>
                <a:gd name="adj1" fmla="val 41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 name="WordArt 244"/>
          <p:cNvSpPr>
            <a:spLocks noChangeArrowheads="1" noChangeShapeType="1" noTextEdit="1"/>
          </p:cNvSpPr>
          <p:nvPr/>
        </p:nvSpPr>
        <p:spPr bwMode="auto">
          <a:xfrm>
            <a:off x="1129465" y="228600"/>
            <a:ext cx="7116238" cy="593640"/>
          </a:xfrm>
          <a:prstGeom prst="rect">
            <a:avLst/>
          </a:prstGeom>
        </p:spPr>
        <p:txBody>
          <a:bodyPr wrap="none" fromWordArt="1">
            <a:prstTxWarp prst="textPlain">
              <a:avLst>
                <a:gd name="adj" fmla="val 50000"/>
              </a:avLst>
            </a:prstTxWarp>
          </a:bodyPr>
          <a:lstStyle/>
          <a:p>
            <a:pPr algn="ct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Anti</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t>
            </a:r>
            <a:r>
              <a:rPr lang="en-US" sz="4000" kern="10" dirty="0" err="1"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angiogenic</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 drug</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-like molecules </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blocking VEGF-NRP</a:t>
            </a:r>
            <a:endPar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endParaRPr>
          </a:p>
        </p:txBody>
      </p:sp>
      <p:sp>
        <p:nvSpPr>
          <p:cNvPr id="14" name="Rectangle 13"/>
          <p:cNvSpPr/>
          <p:nvPr/>
        </p:nvSpPr>
        <p:spPr>
          <a:xfrm>
            <a:off x="209579" y="6143400"/>
            <a:ext cx="4572000" cy="338554"/>
          </a:xfrm>
          <a:prstGeom prst="rect">
            <a:avLst/>
          </a:prstGeom>
        </p:spPr>
        <p:txBody>
          <a:bodyPr>
            <a:spAutoFit/>
          </a:bodyPr>
          <a:lstStyle/>
          <a:p>
            <a:r>
              <a:rPr lang="en-US" sz="1600" i="1" dirty="0">
                <a:solidFill>
                  <a:srgbClr val="0000FF"/>
                </a:solidFill>
              </a:rPr>
              <a:t>http://fafdrugs3.mti.univ-paris-</a:t>
            </a:r>
            <a:r>
              <a:rPr lang="en-US" sz="1600" i="1" dirty="0" smtClean="0">
                <a:solidFill>
                  <a:srgbClr val="0000FF"/>
                </a:solidFill>
              </a:rPr>
              <a:t>diderot.fr</a:t>
            </a:r>
            <a:endParaRPr lang="en-US" sz="1600" i="1" dirty="0">
              <a:solidFill>
                <a:srgbClr val="0000FF"/>
              </a:solidFill>
            </a:endParaRPr>
          </a:p>
        </p:txBody>
      </p:sp>
    </p:spTree>
    <p:extLst>
      <p:ext uri="{BB962C8B-B14F-4D97-AF65-F5344CB8AC3E}">
        <p14:creationId xmlns:p14="http://schemas.microsoft.com/office/powerpoint/2010/main" val="462596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2717" name="Group 189"/>
          <p:cNvGraphicFramePr>
            <a:graphicFrameLocks noGrp="1"/>
          </p:cNvGraphicFramePr>
          <p:nvPr>
            <p:extLst>
              <p:ext uri="{D42A27DB-BD31-4B8C-83A1-F6EECF244321}">
                <p14:modId xmlns:p14="http://schemas.microsoft.com/office/powerpoint/2010/main" val="563147411"/>
              </p:ext>
            </p:extLst>
          </p:nvPr>
        </p:nvGraphicFramePr>
        <p:xfrm>
          <a:off x="304800" y="1036971"/>
          <a:ext cx="8547099" cy="5609167"/>
        </p:xfrm>
        <a:graphic>
          <a:graphicData uri="http://schemas.openxmlformats.org/drawingml/2006/table">
            <a:tbl>
              <a:tblPr/>
              <a:tblGrid>
                <a:gridCol w="3285292"/>
                <a:gridCol w="1509097"/>
                <a:gridCol w="1967222"/>
                <a:gridCol w="1785488"/>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A619C8"/>
                          </a:solidFill>
                          <a:effectLst/>
                          <a:latin typeface="Arial" charset="0"/>
                          <a:ea typeface="Osaka" charset="0"/>
                          <a:cs typeface="Times New Roman" charset="0"/>
                        </a:rPr>
                        <a:t>Drug Target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A619C8"/>
                          </a:solidFill>
                          <a:effectLst/>
                          <a:latin typeface="Arial" charset="0"/>
                          <a:ea typeface="Osaka" charset="0"/>
                          <a:cs typeface="Times New Roman" charset="0"/>
                        </a:rPr>
                        <a:t>Diseases</a:t>
                      </a:r>
                      <a:endParaRPr kumimoji="0" lang="en-US" sz="1600" b="0" i="0" u="none" strike="noStrike" cap="none" normalizeH="0" baseline="0" dirty="0">
                        <a:ln>
                          <a:noFill/>
                        </a:ln>
                        <a:solidFill>
                          <a:srgbClr val="A619C8"/>
                        </a:solidFill>
                        <a:effectLst/>
                        <a:latin typeface="Arial" charset="0"/>
                        <a:ea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A619C8"/>
                          </a:solidFill>
                          <a:effectLst/>
                          <a:latin typeface="Arial" charset="0"/>
                          <a:ea typeface="Osaka" charset="0"/>
                          <a:cs typeface="Times New Roman" charset="0"/>
                        </a:rPr>
                        <a:t>Docking software</a:t>
                      </a:r>
                      <a:endParaRPr kumimoji="0" lang="en-US" sz="1600" b="0" i="0" u="none" strike="noStrike" cap="none" normalizeH="0" baseline="0" dirty="0">
                        <a:ln>
                          <a:noFill/>
                        </a:ln>
                        <a:solidFill>
                          <a:srgbClr val="A619C8"/>
                        </a:solidFill>
                        <a:effectLst/>
                        <a:latin typeface="Arial" charset="0"/>
                        <a:ea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A619C8"/>
                          </a:solidFill>
                          <a:effectLst/>
                          <a:latin typeface="Arial" charset="0"/>
                          <a:ea typeface="Osaka" charset="0"/>
                          <a:cs typeface="Times New Roman" charset="0"/>
                        </a:rPr>
                        <a:t>Drugs / hits </a:t>
                      </a:r>
                      <a:endParaRPr kumimoji="0" lang="en-US" sz="1600" b="0" i="0" u="none" strike="noStrike" cap="none" normalizeH="0" baseline="0" dirty="0">
                        <a:ln>
                          <a:noFill/>
                        </a:ln>
                        <a:solidFill>
                          <a:srgbClr val="A619C8"/>
                        </a:solidFill>
                        <a:effectLst/>
                        <a:latin typeface="Arial" charset="0"/>
                        <a:ea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300" b="1" dirty="0" smtClean="0">
                          <a:solidFill>
                            <a:srgbClr val="000000"/>
                          </a:solidFill>
                          <a:latin typeface="Arial"/>
                          <a:cs typeface="Arial"/>
                        </a:rPr>
                        <a:t>HIV </a:t>
                      </a:r>
                      <a:r>
                        <a:rPr lang="en-US" sz="1300" b="1" dirty="0" err="1" smtClean="0">
                          <a:solidFill>
                            <a:srgbClr val="000000"/>
                          </a:solidFill>
                          <a:latin typeface="Arial"/>
                          <a:cs typeface="Arial"/>
                        </a:rPr>
                        <a:t>integrase</a:t>
                      </a:r>
                      <a:endParaRPr lang="en-US" sz="1300" b="1" dirty="0" smtClean="0">
                        <a:solidFill>
                          <a:srgbClr val="000000"/>
                        </a:solidFill>
                        <a:latin typeface="Arial"/>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300" b="1" i="0" u="none" strike="noStrike" cap="none" normalizeH="0" baseline="0" dirty="0">
                        <a:ln>
                          <a:noFill/>
                        </a:ln>
                        <a:solidFill>
                          <a:schemeClr val="tx2"/>
                        </a:solidFill>
                        <a:effectLst/>
                        <a:latin typeface="Arial"/>
                        <a:ea typeface="Osaka"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200" b="1" i="1" dirty="0" err="1" smtClean="0">
                          <a:latin typeface="Arial"/>
                          <a:ea typeface="ＭＳ Ｐゴシック" charset="-128"/>
                          <a:cs typeface="Arial"/>
                        </a:rPr>
                        <a:t>McCammon</a:t>
                      </a:r>
                      <a:r>
                        <a:rPr lang="en-US" sz="1200" b="1" i="1" dirty="0" smtClean="0">
                          <a:latin typeface="Arial"/>
                          <a:ea typeface="ＭＳ Ｐゴシック" charset="-128"/>
                          <a:cs typeface="Arial"/>
                        </a:rPr>
                        <a:t> group, J Med </a:t>
                      </a:r>
                      <a:r>
                        <a:rPr lang="en-US" sz="1200" b="1" i="1" dirty="0" err="1" smtClean="0">
                          <a:latin typeface="Arial"/>
                          <a:ea typeface="ＭＳ Ｐゴシック" charset="-128"/>
                          <a:cs typeface="Arial"/>
                        </a:rPr>
                        <a:t>Chem</a:t>
                      </a:r>
                      <a:r>
                        <a:rPr lang="en-US" sz="1200" b="1" i="1" dirty="0" smtClean="0">
                          <a:latin typeface="Arial"/>
                          <a:ea typeface="ＭＳ Ｐゴシック" charset="-128"/>
                          <a:cs typeface="Arial"/>
                        </a:rPr>
                        <a:t>, 2004</a:t>
                      </a:r>
                      <a:endParaRPr kumimoji="0" lang="en-US" sz="1200" b="1" i="1" u="none" strike="noStrike" cap="none" normalizeH="0" baseline="0" dirty="0">
                        <a:ln>
                          <a:noFill/>
                        </a:ln>
                        <a:solidFill>
                          <a:schemeClr val="tx1"/>
                        </a:solidFill>
                        <a:effectLst/>
                        <a:latin typeface="Arial"/>
                        <a:ea typeface="Times New Roma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a:ea typeface="Osaka"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pPr>
                      <a:r>
                        <a:rPr lang="en-US" sz="1600" dirty="0" smtClean="0">
                          <a:solidFill>
                            <a:srgbClr val="000000"/>
                          </a:solidFill>
                          <a:latin typeface="Arial"/>
                          <a:cs typeface="Arial"/>
                        </a:rPr>
                        <a:t>AIDS</a:t>
                      </a:r>
                      <a:endParaRPr kumimoji="0" lang="en-US" sz="1600" b="0"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a:r>
                        <a:rPr lang="en-US" sz="1600" dirty="0" err="1" smtClean="0">
                          <a:solidFill>
                            <a:srgbClr val="000000"/>
                          </a:solidFill>
                          <a:latin typeface="Arial"/>
                          <a:cs typeface="Arial"/>
                        </a:rPr>
                        <a:t>AutoDock</a:t>
                      </a:r>
                      <a:r>
                        <a:rPr lang="en-US" sz="1600" dirty="0" smtClean="0">
                          <a:solidFill>
                            <a:srgbClr val="000000"/>
                          </a:solidFill>
                          <a:latin typeface="Arial"/>
                          <a:cs typeface="Arial"/>
                        </a:rPr>
                        <a:t> </a:t>
                      </a:r>
                    </a:p>
                    <a:p>
                      <a:pPr algn="r"/>
                      <a:r>
                        <a:rPr lang="en-US" sz="1600" dirty="0" smtClean="0">
                          <a:solidFill>
                            <a:srgbClr val="000000"/>
                          </a:solidFill>
                          <a:latin typeface="Arial"/>
                          <a:cs typeface="Arial"/>
                        </a:rPr>
                        <a:t>MRC  Relaxed scheme</a:t>
                      </a:r>
                      <a:endParaRPr kumimoji="0" lang="en-US" sz="1600" b="0"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err="1" smtClean="0">
                          <a:solidFill>
                            <a:srgbClr val="FF0000"/>
                          </a:solidFill>
                          <a:effectLst>
                            <a:outerShdw blurRad="50800" dist="38100" dir="2700000">
                              <a:srgbClr val="000000">
                                <a:alpha val="43000"/>
                              </a:srgbClr>
                            </a:outerShdw>
                          </a:effectLst>
                          <a:latin typeface="Arial"/>
                          <a:cs typeface="Arial"/>
                        </a:rPr>
                        <a:t>Isentres</a:t>
                      </a:r>
                      <a:r>
                        <a:rPr lang="en-US" sz="1600" b="1" dirty="0" smtClean="0">
                          <a:solidFill>
                            <a:srgbClr val="FF0000"/>
                          </a:solidFill>
                          <a:effectLst>
                            <a:outerShdw blurRad="50800" dist="38100" dir="2700000">
                              <a:srgbClr val="000000">
                                <a:alpha val="43000"/>
                              </a:srgbClr>
                            </a:outerShdw>
                          </a:effectLst>
                          <a:latin typeface="Arial"/>
                          <a:cs typeface="Arial"/>
                        </a:rPr>
                        <a:t> </a:t>
                      </a:r>
                      <a:endParaRPr lang="en-US" sz="1600" b="1" dirty="0" smtClean="0">
                        <a:solidFill>
                          <a:srgbClr val="000000"/>
                        </a:solidFill>
                        <a:effectLst>
                          <a:outerShdw blurRad="50800" dist="38100" dir="2700000">
                            <a:srgbClr val="000000">
                              <a:alpha val="43000"/>
                            </a:srgbClr>
                          </a:outerShdw>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solidFill>
                            <a:srgbClr val="000000"/>
                          </a:solidFill>
                          <a:effectLst>
                            <a:outerShdw blurRad="50800" dist="38100" dir="2700000">
                              <a:srgbClr val="000000">
                                <a:alpha val="43000"/>
                              </a:srgbClr>
                            </a:outerShdw>
                          </a:effectLst>
                          <a:latin typeface="Arial"/>
                          <a:cs typeface="Arial"/>
                        </a:rPr>
                        <a:t>(</a:t>
                      </a:r>
                      <a:r>
                        <a:rPr lang="en-US" sz="1600" b="1" dirty="0" smtClean="0">
                          <a:solidFill>
                            <a:srgbClr val="000000"/>
                          </a:solidFill>
                          <a:latin typeface="Arial"/>
                          <a:cs typeface="Arial"/>
                        </a:rPr>
                        <a:t>Merck) </a:t>
                      </a:r>
                      <a:endParaRPr kumimoji="0" lang="en-US" sz="1600" b="1" i="0" u="none" strike="noStrike" cap="none" normalizeH="0" baseline="0" dirty="0">
                        <a:ln>
                          <a:noFill/>
                        </a:ln>
                        <a:solidFill>
                          <a:srgbClr val="000000"/>
                        </a:solidFill>
                        <a:effectLst/>
                        <a:latin typeface="Arial"/>
                        <a:ea typeface="Times New Roma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a:ln>
                            <a:noFill/>
                          </a:ln>
                          <a:solidFill>
                            <a:schemeClr val="tx1"/>
                          </a:solidFill>
                          <a:effectLst/>
                          <a:latin typeface="Arial"/>
                          <a:ea typeface="Osaka" charset="0"/>
                          <a:cs typeface="Arial"/>
                        </a:rPr>
                        <a:t>Mycobacterium tuberculosis </a:t>
                      </a:r>
                      <a:r>
                        <a:rPr kumimoji="0" lang="en-US" sz="1300" b="1" i="0" u="none" strike="noStrike" cap="none" normalizeH="0" baseline="0" dirty="0" err="1">
                          <a:ln>
                            <a:noFill/>
                          </a:ln>
                          <a:solidFill>
                            <a:schemeClr val="tx1"/>
                          </a:solidFill>
                          <a:effectLst/>
                          <a:latin typeface="Arial"/>
                          <a:ea typeface="Osaka" charset="0"/>
                          <a:cs typeface="Arial"/>
                        </a:rPr>
                        <a:t>HisG</a:t>
                      </a:r>
                      <a:r>
                        <a:rPr kumimoji="0" lang="en-US" sz="1300" b="1" i="0" u="none" strike="noStrike" cap="none" normalizeH="0" baseline="0" dirty="0">
                          <a:ln>
                            <a:noFill/>
                          </a:ln>
                          <a:solidFill>
                            <a:schemeClr val="tx1"/>
                          </a:solidFill>
                          <a:effectLst/>
                          <a:latin typeface="Arial"/>
                          <a:ea typeface="Osaka" charset="0"/>
                          <a:cs typeface="Arial"/>
                        </a:rPr>
                        <a:t> </a:t>
                      </a:r>
                    </a:p>
                    <a:p>
                      <a:pPr marL="0" marR="0" lvl="0" indent="0" algn="l" defTabSz="914400" rtl="0" eaLnBrk="1" fontAlgn="base" latinLnBrk="0" hangingPunct="1">
                        <a:lnSpc>
                          <a:spcPct val="100000"/>
                        </a:lnSpc>
                        <a:spcBef>
                          <a:spcPts val="0"/>
                        </a:spcBef>
                        <a:spcAft>
                          <a:spcPts val="1200"/>
                        </a:spcAft>
                        <a:buClrTx/>
                        <a:buSzTx/>
                        <a:buFontTx/>
                        <a:buNone/>
                        <a:tabLst/>
                      </a:pPr>
                      <a:r>
                        <a:rPr kumimoji="0" lang="en-US" sz="1300" b="1" i="0" u="none" strike="noStrike" cap="none" normalizeH="0" baseline="0" dirty="0">
                          <a:ln>
                            <a:noFill/>
                          </a:ln>
                          <a:solidFill>
                            <a:schemeClr val="tx1"/>
                          </a:solidFill>
                          <a:effectLst/>
                          <a:latin typeface="Arial"/>
                          <a:ea typeface="Osaka" charset="0"/>
                          <a:cs typeface="Arial"/>
                        </a:rPr>
                        <a:t>ATP </a:t>
                      </a:r>
                      <a:r>
                        <a:rPr kumimoji="0" lang="en-US" sz="1300" b="1" i="0" u="none" strike="noStrike" cap="none" normalizeH="0" baseline="0" dirty="0" err="1">
                          <a:ln>
                            <a:noFill/>
                          </a:ln>
                          <a:solidFill>
                            <a:schemeClr val="tx1"/>
                          </a:solidFill>
                          <a:effectLst/>
                          <a:latin typeface="Arial"/>
                          <a:ea typeface="Osaka" charset="0"/>
                          <a:cs typeface="Arial"/>
                        </a:rPr>
                        <a:t>transferase</a:t>
                      </a:r>
                      <a:endParaRPr kumimoji="0" lang="fr-FR" sz="1300" b="1" i="0" u="none" strike="noStrike" cap="none" normalizeH="0" baseline="0" dirty="0">
                        <a:ln>
                          <a:noFill/>
                        </a:ln>
                        <a:solidFill>
                          <a:schemeClr val="tx1"/>
                        </a:solidFill>
                        <a:effectLst/>
                        <a:latin typeface="Arial"/>
                        <a:ea typeface="Osaka"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Arial"/>
                          <a:ea typeface="Osaka" charset="0"/>
                          <a:cs typeface="Arial"/>
                        </a:rPr>
                        <a:t>Cho </a:t>
                      </a:r>
                      <a:r>
                        <a:rPr kumimoji="0" lang="en-US" sz="1200" b="1" i="1" u="none" strike="noStrike" cap="none" normalizeH="0" baseline="0" dirty="0">
                          <a:ln>
                            <a:noFill/>
                          </a:ln>
                          <a:solidFill>
                            <a:schemeClr val="tx1"/>
                          </a:solidFill>
                          <a:effectLst/>
                          <a:latin typeface="Arial"/>
                          <a:ea typeface="Osaka" charset="0"/>
                          <a:cs typeface="Arial"/>
                        </a:rPr>
                        <a:t>et </a:t>
                      </a:r>
                      <a:r>
                        <a:rPr kumimoji="0" lang="en-US" sz="1200" b="1" i="1" u="none" strike="noStrike" cap="none" normalizeH="0" baseline="0" dirty="0" smtClean="0">
                          <a:ln>
                            <a:noFill/>
                          </a:ln>
                          <a:solidFill>
                            <a:schemeClr val="tx1"/>
                          </a:solidFill>
                          <a:effectLst/>
                          <a:latin typeface="Arial"/>
                          <a:ea typeface="Osaka" charset="0"/>
                          <a:cs typeface="Arial"/>
                        </a:rPr>
                        <a:t>al. </a:t>
                      </a:r>
                      <a:r>
                        <a:rPr kumimoji="0" lang="en-US" sz="1200" b="1" i="1" u="none" strike="noStrike" cap="none" normalizeH="0" baseline="0" dirty="0">
                          <a:ln>
                            <a:noFill/>
                          </a:ln>
                          <a:solidFill>
                            <a:schemeClr val="tx1"/>
                          </a:solidFill>
                          <a:effectLst/>
                          <a:latin typeface="Arial"/>
                          <a:ea typeface="Osaka" charset="0"/>
                          <a:cs typeface="Arial"/>
                        </a:rPr>
                        <a:t>J Med </a:t>
                      </a:r>
                      <a:r>
                        <a:rPr kumimoji="0" lang="en-US" sz="1200" b="1" i="1" u="none" strike="noStrike" cap="none" normalizeH="0" baseline="0" dirty="0" err="1">
                          <a:ln>
                            <a:noFill/>
                          </a:ln>
                          <a:solidFill>
                            <a:schemeClr val="tx1"/>
                          </a:solidFill>
                          <a:effectLst/>
                          <a:latin typeface="Arial"/>
                          <a:ea typeface="Osaka" charset="0"/>
                          <a:cs typeface="Arial"/>
                        </a:rPr>
                        <a:t>Chem</a:t>
                      </a:r>
                      <a:r>
                        <a:rPr kumimoji="0" lang="en-US" sz="1200" b="1" i="1" u="none" strike="noStrike" cap="none" normalizeH="0" baseline="0" dirty="0">
                          <a:ln>
                            <a:noFill/>
                          </a:ln>
                          <a:solidFill>
                            <a:schemeClr val="tx1"/>
                          </a:solidFill>
                          <a:effectLst/>
                          <a:latin typeface="Arial"/>
                          <a:ea typeface="Osaka" charset="0"/>
                          <a:cs typeface="Arial"/>
                        </a:rPr>
                        <a:t> </a:t>
                      </a:r>
                      <a:r>
                        <a:rPr kumimoji="0" lang="en-US" sz="1200" b="1" i="1" u="none" strike="noStrike" cap="none" normalizeH="0" baseline="0" dirty="0" smtClean="0">
                          <a:ln>
                            <a:noFill/>
                          </a:ln>
                          <a:solidFill>
                            <a:schemeClr val="tx1"/>
                          </a:solidFill>
                          <a:effectLst/>
                          <a:latin typeface="Arial"/>
                          <a:ea typeface="Times New Roman" charset="0"/>
                          <a:cs typeface="Arial"/>
                        </a:rPr>
                        <a:t>2008</a:t>
                      </a:r>
                      <a:endParaRPr kumimoji="0" lang="en-US" sz="1200" b="1" i="1"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a:ea typeface="Osaka" charset="0"/>
                        <a:cs typeface="Arial"/>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tuberculosis</a:t>
                      </a:r>
                      <a:endParaRPr kumimoji="0" lang="fr-FR" sz="1600" b="0"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GOLD,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a:ea typeface="Osaka" charset="0"/>
                          <a:cs typeface="Arial"/>
                        </a:rPr>
                        <a:t>FlexX</a:t>
                      </a:r>
                      <a:endParaRPr kumimoji="0" lang="en-US" sz="1600" b="0"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smtClean="0">
                          <a:ln>
                            <a:noFill/>
                          </a:ln>
                          <a:solidFill>
                            <a:schemeClr val="tx1"/>
                          </a:solidFill>
                          <a:effectLst/>
                          <a:latin typeface="Arial"/>
                          <a:ea typeface="Osaka" charset="0"/>
                          <a:cs typeface="Arial"/>
                        </a:rPr>
                        <a:t>IC50=4 </a:t>
                      </a:r>
                      <a:r>
                        <a:rPr kumimoji="0" lang="en-US" sz="1600" b="1" i="0" u="none" strike="noStrike" cap="none" normalizeH="0" baseline="0" dirty="0" err="1" smtClean="0">
                          <a:ln>
                            <a:noFill/>
                          </a:ln>
                          <a:solidFill>
                            <a:schemeClr val="tx1"/>
                          </a:solidFill>
                          <a:effectLst/>
                          <a:latin typeface="Arial"/>
                          <a:ea typeface="Osaka" charset="0"/>
                          <a:cs typeface="Arial"/>
                          <a:sym typeface="Symbol" charset="0"/>
                        </a:rPr>
                        <a:t>u</a:t>
                      </a:r>
                      <a:r>
                        <a:rPr kumimoji="0" lang="en-US" sz="1600" b="1" i="0" u="none" strike="noStrike" cap="none" normalizeH="0" baseline="0" dirty="0" err="1" smtClean="0">
                          <a:ln>
                            <a:noFill/>
                          </a:ln>
                          <a:solidFill>
                            <a:schemeClr val="tx1"/>
                          </a:solidFill>
                          <a:effectLst/>
                          <a:latin typeface="Arial"/>
                          <a:ea typeface="Osaka" charset="0"/>
                          <a:cs typeface="Arial"/>
                        </a:rPr>
                        <a:t>M</a:t>
                      </a:r>
                      <a:endParaRPr kumimoji="0" lang="en-US" sz="1600" b="1" i="0" u="none" strike="noStrike" cap="none" normalizeH="0" baseline="0" dirty="0" smtClean="0">
                        <a:ln>
                          <a:noFill/>
                        </a:ln>
                        <a:solidFill>
                          <a:schemeClr val="tx1"/>
                        </a:solidFill>
                        <a:effectLst/>
                        <a:latin typeface="Arial"/>
                        <a:ea typeface="Osaka"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Times New Roma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762254">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300" b="1" dirty="0" smtClean="0">
                          <a:solidFill>
                            <a:schemeClr val="tx1"/>
                          </a:solidFill>
                          <a:latin typeface="Arial"/>
                          <a:cs typeface="Arial"/>
                        </a:rPr>
                        <a:t>Insulin-like Growth Factor-1 Receptor (RTK)</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300" b="1" dirty="0" smtClean="0">
                        <a:solidFill>
                          <a:schemeClr val="tx1"/>
                        </a:solidFill>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1" i="1" dirty="0" smtClean="0">
                          <a:solidFill>
                            <a:schemeClr val="tx1"/>
                          </a:solidFill>
                          <a:latin typeface="Arial"/>
                          <a:cs typeface="Arial"/>
                        </a:rPr>
                        <a:t>Liu et al. J Med </a:t>
                      </a:r>
                      <a:r>
                        <a:rPr lang="en-US" sz="1200" b="1" i="1" dirty="0" err="1" smtClean="0">
                          <a:solidFill>
                            <a:schemeClr val="tx1"/>
                          </a:solidFill>
                          <a:latin typeface="Arial"/>
                          <a:cs typeface="Arial"/>
                        </a:rPr>
                        <a:t>Chem</a:t>
                      </a:r>
                      <a:r>
                        <a:rPr lang="en-US" sz="1200" b="1" i="1" dirty="0" smtClean="0">
                          <a:solidFill>
                            <a:schemeClr val="tx1"/>
                          </a:solidFill>
                          <a:latin typeface="Arial"/>
                          <a:cs typeface="Arial"/>
                        </a:rPr>
                        <a:t> 2010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600" kern="1200" dirty="0" smtClean="0">
                        <a:solidFill>
                          <a:schemeClr val="tx1"/>
                        </a:solidFill>
                        <a:latin typeface="Arial"/>
                        <a:ea typeface="+mn-ea"/>
                        <a:cs typeface="Arial"/>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kern="1200" dirty="0" smtClean="0">
                          <a:solidFill>
                            <a:schemeClr val="tx1"/>
                          </a:solidFill>
                          <a:latin typeface="Arial"/>
                          <a:ea typeface="+mn-ea"/>
                          <a:cs typeface="Arial"/>
                        </a:rPr>
                        <a:t>cancer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Receptor-based </a:t>
                      </a:r>
                      <a:r>
                        <a:rPr kumimoji="0" lang="en-US" sz="1600" b="0" i="0" u="none" strike="noStrike" cap="none" normalizeH="0" baseline="0" dirty="0" err="1" smtClean="0">
                          <a:ln>
                            <a:noFill/>
                          </a:ln>
                          <a:solidFill>
                            <a:schemeClr val="tx1"/>
                          </a:solidFill>
                          <a:effectLst/>
                          <a:latin typeface="Arial"/>
                          <a:ea typeface="Osaka" charset="0"/>
                          <a:cs typeface="Arial"/>
                        </a:rPr>
                        <a:t>pharmacophore</a:t>
                      </a:r>
                      <a:r>
                        <a:rPr kumimoji="0" lang="en-US" sz="1600" b="0" i="0" u="none" strike="noStrike" cap="none" normalizeH="0" baseline="0" dirty="0" smtClean="0">
                          <a:ln>
                            <a:noFill/>
                          </a:ln>
                          <a:solidFill>
                            <a:schemeClr val="tx1"/>
                          </a:solidFill>
                          <a:effectLst/>
                          <a:latin typeface="Arial"/>
                          <a:ea typeface="Osaka" charset="0"/>
                          <a:cs typeface="Arial"/>
                        </a:rPr>
                        <a:t>, Glide XP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smtClean="0">
                          <a:ln>
                            <a:noFill/>
                          </a:ln>
                          <a:solidFill>
                            <a:schemeClr val="tx1"/>
                          </a:solidFill>
                          <a:effectLst/>
                          <a:latin typeface="Arial"/>
                          <a:ea typeface="Osaka" charset="0"/>
                          <a:cs typeface="Arial"/>
                        </a:rPr>
                        <a:t>IC50=0.05 </a:t>
                      </a:r>
                      <a:r>
                        <a:rPr kumimoji="0" lang="en-US" sz="1600" b="1" i="0" u="none" strike="noStrike" cap="none" normalizeH="0" baseline="0" dirty="0" err="1" smtClean="0">
                          <a:ln>
                            <a:noFill/>
                          </a:ln>
                          <a:solidFill>
                            <a:schemeClr val="tx1"/>
                          </a:solidFill>
                          <a:effectLst/>
                          <a:latin typeface="Arial"/>
                          <a:ea typeface="Osaka" charset="0"/>
                          <a:cs typeface="Arial"/>
                          <a:sym typeface="Symbol" charset="0"/>
                        </a:rPr>
                        <a:t>u</a:t>
                      </a:r>
                      <a:r>
                        <a:rPr kumimoji="0" lang="en-US" sz="1600" b="1" i="0" u="none" strike="noStrike" cap="none" normalizeH="0" baseline="0" dirty="0" err="1" smtClean="0">
                          <a:ln>
                            <a:noFill/>
                          </a:ln>
                          <a:solidFill>
                            <a:schemeClr val="tx1"/>
                          </a:solidFill>
                          <a:effectLst/>
                          <a:latin typeface="Arial"/>
                          <a:ea typeface="Osaka" charset="0"/>
                          <a:cs typeface="Arial"/>
                        </a:rPr>
                        <a:t>M</a:t>
                      </a:r>
                      <a:endParaRPr kumimoji="0" lang="en-US" sz="1600" b="1" i="0" u="none" strike="noStrike" cap="none" normalizeH="0" baseline="0" dirty="0" smtClean="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00FF"/>
                          </a:solidFill>
                          <a:effectLst/>
                          <a:latin typeface="Arial"/>
                          <a:ea typeface="Osaka" charset="0"/>
                          <a:cs typeface="Arial"/>
                        </a:rPr>
                        <a:t>Factor </a:t>
                      </a:r>
                      <a:r>
                        <a:rPr kumimoji="0" lang="en-US" sz="1300" b="1" i="0" u="none" strike="noStrike" cap="none" normalizeH="0" baseline="0" dirty="0" smtClean="0">
                          <a:ln>
                            <a:noFill/>
                          </a:ln>
                          <a:solidFill>
                            <a:srgbClr val="0000FF"/>
                          </a:solidFill>
                          <a:effectLst/>
                          <a:latin typeface="Arial"/>
                          <a:ea typeface="Osaka" charset="0"/>
                          <a:cs typeface="Arial"/>
                        </a:rPr>
                        <a:t>V/VIII – membrane</a:t>
                      </a:r>
                      <a:endParaRPr kumimoji="0" lang="fr-FR" sz="1300" b="1" i="0" u="none" strike="noStrike" cap="none" normalizeH="0" baseline="0" dirty="0">
                        <a:ln>
                          <a:noFill/>
                        </a:ln>
                        <a:solidFill>
                          <a:srgbClr val="0000FF"/>
                        </a:solidFill>
                        <a:effectLst/>
                        <a:latin typeface="Arial"/>
                        <a:ea typeface="Osaka"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FF"/>
                          </a:solidFill>
                          <a:effectLst/>
                          <a:latin typeface="Arial"/>
                          <a:ea typeface="Osaka" charset="0"/>
                          <a:cs typeface="Arial"/>
                        </a:rPr>
                        <a:t>interactions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300" b="1" i="0" u="none" strike="noStrike" cap="none" normalizeH="0" baseline="0" dirty="0">
                        <a:ln>
                          <a:noFill/>
                        </a:ln>
                        <a:solidFill>
                          <a:srgbClr val="0000FF"/>
                        </a:solidFill>
                        <a:effectLst/>
                        <a:latin typeface="Arial"/>
                        <a:ea typeface="Osaka"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err="1" smtClean="0">
                          <a:ln>
                            <a:noFill/>
                          </a:ln>
                          <a:solidFill>
                            <a:srgbClr val="0000FF"/>
                          </a:solidFill>
                          <a:effectLst/>
                          <a:latin typeface="Arial"/>
                          <a:ea typeface="Osaka" charset="0"/>
                          <a:cs typeface="Arial"/>
                        </a:rPr>
                        <a:t>Segers</a:t>
                      </a:r>
                      <a:r>
                        <a:rPr kumimoji="0" lang="en-US" sz="1200" b="1" i="1" u="none" strike="noStrike" cap="none" normalizeH="0" baseline="0" dirty="0" smtClean="0">
                          <a:ln>
                            <a:noFill/>
                          </a:ln>
                          <a:solidFill>
                            <a:srgbClr val="0000FF"/>
                          </a:solidFill>
                          <a:effectLst/>
                          <a:latin typeface="Arial"/>
                          <a:ea typeface="Osaka" charset="0"/>
                          <a:cs typeface="Arial"/>
                        </a:rPr>
                        <a:t> </a:t>
                      </a:r>
                      <a:r>
                        <a:rPr kumimoji="0" lang="en-US" sz="1200" b="1" i="1" u="none" strike="noStrike" cap="none" normalizeH="0" baseline="0" dirty="0">
                          <a:ln>
                            <a:noFill/>
                          </a:ln>
                          <a:solidFill>
                            <a:srgbClr val="0000FF"/>
                          </a:solidFill>
                          <a:effectLst/>
                          <a:latin typeface="Arial"/>
                          <a:ea typeface="Osaka" charset="0"/>
                          <a:cs typeface="Arial"/>
                        </a:rPr>
                        <a:t>et </a:t>
                      </a:r>
                      <a:r>
                        <a:rPr kumimoji="0" lang="en-US" sz="1200" b="1" i="1" u="none" strike="noStrike" cap="none" normalizeH="0" baseline="0" dirty="0" smtClean="0">
                          <a:ln>
                            <a:noFill/>
                          </a:ln>
                          <a:solidFill>
                            <a:srgbClr val="0000FF"/>
                          </a:solidFill>
                          <a:effectLst/>
                          <a:latin typeface="Arial"/>
                          <a:ea typeface="Osaka" charset="0"/>
                          <a:cs typeface="Arial"/>
                        </a:rPr>
                        <a:t>al. </a:t>
                      </a:r>
                      <a:r>
                        <a:rPr kumimoji="0" lang="en-US" sz="1200" b="1" i="1" u="none" strike="noStrike" cap="none" normalizeH="0" baseline="0" dirty="0">
                          <a:ln>
                            <a:noFill/>
                          </a:ln>
                          <a:solidFill>
                            <a:srgbClr val="0000FF"/>
                          </a:solidFill>
                          <a:effectLst/>
                          <a:latin typeface="Arial"/>
                          <a:ea typeface="Osaka" charset="0"/>
                          <a:cs typeface="Arial"/>
                        </a:rPr>
                        <a:t>PNAS </a:t>
                      </a:r>
                      <a:r>
                        <a:rPr kumimoji="0" lang="en-US" sz="1200" b="1" i="1" u="none" strike="noStrike" cap="none" normalizeH="0" baseline="0" dirty="0" smtClean="0">
                          <a:ln>
                            <a:noFill/>
                          </a:ln>
                          <a:solidFill>
                            <a:srgbClr val="0000FF"/>
                          </a:solidFill>
                          <a:effectLst/>
                          <a:latin typeface="Arial"/>
                          <a:ea typeface="Osaka" charset="0"/>
                          <a:cs typeface="Arial"/>
                        </a:rPr>
                        <a:t>2007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coagulation</a:t>
                      </a:r>
                      <a:endParaRPr kumimoji="0" lang="en-US" sz="1600" b="0" i="0" u="none" strike="noStrike" cap="none" normalizeH="0" baseline="0" dirty="0">
                        <a:ln>
                          <a:noFill/>
                        </a:ln>
                        <a:solidFill>
                          <a:schemeClr val="tx1"/>
                        </a:solidFill>
                        <a:effectLst/>
                        <a:latin typeface="Arial"/>
                        <a:ea typeface="Osaka"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system, thrombosis</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a:ea typeface="Times New Roma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FRED, </a:t>
                      </a:r>
                      <a:endParaRPr kumimoji="0" lang="fr-FR" sz="1600" b="0" i="0" u="none" strike="noStrike" cap="none" normalizeH="0" baseline="0" dirty="0">
                        <a:ln>
                          <a:noFill/>
                        </a:ln>
                        <a:solidFill>
                          <a:schemeClr val="tx1"/>
                        </a:solidFill>
                        <a:effectLst/>
                        <a:latin typeface="Arial"/>
                        <a:ea typeface="Osaka" charset="0"/>
                        <a:cs typeface="Arial"/>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a:ea typeface="Osaka" charset="0"/>
                          <a:cs typeface="Arial"/>
                        </a:rPr>
                        <a:t>Surflex</a:t>
                      </a:r>
                      <a:r>
                        <a:rPr kumimoji="0" lang="en-US" sz="1600" b="0" i="0" u="none" strike="noStrike" cap="none" normalizeH="0" baseline="0" dirty="0" smtClean="0">
                          <a:ln>
                            <a:noFill/>
                          </a:ln>
                          <a:solidFill>
                            <a:schemeClr val="tx1"/>
                          </a:solidFill>
                          <a:effectLst/>
                          <a:latin typeface="Arial"/>
                          <a:ea typeface="Osaka" charset="0"/>
                          <a:cs typeface="Arial"/>
                        </a:rPr>
                        <a:t>, </a:t>
                      </a:r>
                      <a:r>
                        <a:rPr kumimoji="0" lang="en-US" sz="1600" b="0" i="0" u="none" strike="noStrike" cap="none" normalizeH="0" baseline="0" dirty="0" err="1" smtClean="0">
                          <a:ln>
                            <a:noFill/>
                          </a:ln>
                          <a:solidFill>
                            <a:schemeClr val="tx1"/>
                          </a:solidFill>
                          <a:effectLst/>
                          <a:latin typeface="Arial"/>
                          <a:ea typeface="Osaka" charset="0"/>
                          <a:cs typeface="Arial"/>
                        </a:rPr>
                        <a:t>LigandFit</a:t>
                      </a:r>
                      <a:endParaRPr kumimoji="0" lang="en-US" sz="1600" b="0" i="0" u="none" strike="noStrike" cap="none" normalizeH="0" baseline="0" dirty="0">
                        <a:ln>
                          <a:noFill/>
                        </a:ln>
                        <a:solidFill>
                          <a:schemeClr val="tx1"/>
                        </a:solidFill>
                        <a:effectLst/>
                        <a:latin typeface="Arial"/>
                        <a:ea typeface="Times New Roma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Osaka"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Osaka" charset="0"/>
                          <a:cs typeface="Arial"/>
                        </a:rPr>
                        <a:t>IC50</a:t>
                      </a:r>
                      <a:r>
                        <a:rPr kumimoji="0" lang="en-US" sz="1600" b="1" i="0" u="none" strike="noStrike" cap="none" normalizeH="0" baseline="0" dirty="0">
                          <a:ln>
                            <a:noFill/>
                          </a:ln>
                          <a:solidFill>
                            <a:schemeClr val="tx1"/>
                          </a:solidFill>
                          <a:effectLst/>
                          <a:latin typeface="Arial"/>
                          <a:ea typeface="Osaka" charset="0"/>
                          <a:cs typeface="Arial"/>
                        </a:rPr>
                        <a:t>=3.5 </a:t>
                      </a:r>
                      <a:r>
                        <a:rPr kumimoji="0" lang="en-US" sz="1600" b="1" i="0" u="none" strike="noStrike" cap="none" normalizeH="0" baseline="0" dirty="0" err="1">
                          <a:ln>
                            <a:noFill/>
                          </a:ln>
                          <a:solidFill>
                            <a:schemeClr val="tx1"/>
                          </a:solidFill>
                          <a:effectLst/>
                          <a:latin typeface="Arial"/>
                          <a:ea typeface="Osaka" charset="0"/>
                          <a:cs typeface="Arial"/>
                          <a:sym typeface="Symbol" charset="0"/>
                        </a:rPr>
                        <a:t>u</a:t>
                      </a:r>
                      <a:r>
                        <a:rPr kumimoji="0" lang="en-US" sz="1600" b="1" i="0" u="none" strike="noStrike" cap="none" normalizeH="0" baseline="0" dirty="0" err="1" smtClean="0">
                          <a:ln>
                            <a:noFill/>
                          </a:ln>
                          <a:solidFill>
                            <a:schemeClr val="tx1"/>
                          </a:solidFill>
                          <a:effectLst/>
                          <a:latin typeface="Arial"/>
                          <a:ea typeface="Osaka" charset="0"/>
                          <a:cs typeface="Arial"/>
                        </a:rPr>
                        <a:t>M</a:t>
                      </a:r>
                      <a:endParaRPr kumimoji="0" lang="en-US" sz="1600" b="1" i="0" u="none" strike="noStrike" cap="none" normalizeH="0" baseline="0" dirty="0" smtClean="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8119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FF"/>
                          </a:solidFill>
                          <a:effectLst/>
                          <a:latin typeface="Arial"/>
                          <a:ea typeface="Osaka" charset="0"/>
                          <a:cs typeface="Arial"/>
                        </a:rPr>
                        <a:t>Enzymes: CDC25, proteasome,..</a:t>
                      </a:r>
                      <a:endParaRPr kumimoji="0" lang="en-US" sz="1300" b="1" i="0" u="none" strike="noStrike" cap="none" normalizeH="0" baseline="0" dirty="0">
                        <a:ln>
                          <a:noFill/>
                        </a:ln>
                        <a:solidFill>
                          <a:srgbClr val="0000FF"/>
                        </a:solidFill>
                        <a:effectLst/>
                        <a:latin typeface="Arial"/>
                        <a:ea typeface="Osaka"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FF"/>
                        </a:solidFill>
                        <a:effectLst/>
                        <a:latin typeface="Arial"/>
                        <a:ea typeface="Osaka"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0000FF"/>
                          </a:solidFill>
                          <a:effectLst/>
                          <a:latin typeface="Arial"/>
                          <a:ea typeface="Osaka" charset="0"/>
                          <a:cs typeface="Arial"/>
                        </a:rPr>
                        <a:t>Montes </a:t>
                      </a:r>
                      <a:r>
                        <a:rPr kumimoji="0" lang="en-US" sz="1200" b="1" i="1" u="none" strike="noStrike" cap="none" normalizeH="0" baseline="0" dirty="0">
                          <a:ln>
                            <a:noFill/>
                          </a:ln>
                          <a:solidFill>
                            <a:srgbClr val="0000FF"/>
                          </a:solidFill>
                          <a:effectLst/>
                          <a:latin typeface="Arial"/>
                          <a:ea typeface="Osaka" charset="0"/>
                          <a:cs typeface="Arial"/>
                        </a:rPr>
                        <a:t>et al. </a:t>
                      </a:r>
                      <a:r>
                        <a:rPr kumimoji="0" lang="en-US" sz="1200" b="1" i="1" u="none" strike="noStrike" cap="none" normalizeH="0" baseline="0" dirty="0" smtClean="0">
                          <a:ln>
                            <a:noFill/>
                          </a:ln>
                          <a:solidFill>
                            <a:srgbClr val="0000FF"/>
                          </a:solidFill>
                          <a:effectLst/>
                          <a:latin typeface="Arial"/>
                          <a:ea typeface="Osaka" charset="0"/>
                          <a:cs typeface="Arial"/>
                        </a:rPr>
                        <a:t>J </a:t>
                      </a:r>
                      <a:r>
                        <a:rPr kumimoji="0" lang="en-US" sz="1200" b="1" i="1" u="none" strike="noStrike" cap="none" normalizeH="0" baseline="0" dirty="0" err="1">
                          <a:ln>
                            <a:noFill/>
                          </a:ln>
                          <a:solidFill>
                            <a:srgbClr val="0000FF"/>
                          </a:solidFill>
                          <a:effectLst/>
                          <a:latin typeface="Arial"/>
                          <a:ea typeface="Osaka" charset="0"/>
                          <a:cs typeface="Arial"/>
                        </a:rPr>
                        <a:t>Chem</a:t>
                      </a:r>
                      <a:r>
                        <a:rPr kumimoji="0" lang="en-US" sz="1200" b="1" i="1" u="none" strike="noStrike" cap="none" normalizeH="0" baseline="0" dirty="0">
                          <a:ln>
                            <a:noFill/>
                          </a:ln>
                          <a:solidFill>
                            <a:srgbClr val="0000FF"/>
                          </a:solidFill>
                          <a:effectLst/>
                          <a:latin typeface="Arial"/>
                          <a:ea typeface="Osaka" charset="0"/>
                          <a:cs typeface="Arial"/>
                        </a:rPr>
                        <a:t> </a:t>
                      </a:r>
                      <a:r>
                        <a:rPr kumimoji="0" lang="en-US" sz="1200" b="1" i="1" u="none" strike="noStrike" cap="none" normalizeH="0" baseline="0" dirty="0" err="1">
                          <a:ln>
                            <a:noFill/>
                          </a:ln>
                          <a:solidFill>
                            <a:srgbClr val="0000FF"/>
                          </a:solidFill>
                          <a:effectLst/>
                          <a:latin typeface="Arial"/>
                          <a:ea typeface="Osaka" charset="0"/>
                          <a:cs typeface="Arial"/>
                        </a:rPr>
                        <a:t>Inf</a:t>
                      </a:r>
                      <a:r>
                        <a:rPr kumimoji="0" lang="en-US" sz="1200" b="1" i="1" u="none" strike="noStrike" cap="none" normalizeH="0" baseline="0" dirty="0">
                          <a:ln>
                            <a:noFill/>
                          </a:ln>
                          <a:solidFill>
                            <a:srgbClr val="0000FF"/>
                          </a:solidFill>
                          <a:effectLst/>
                          <a:latin typeface="Arial"/>
                          <a:ea typeface="Osaka" charset="0"/>
                          <a:cs typeface="Arial"/>
                        </a:rPr>
                        <a:t> Model </a:t>
                      </a:r>
                      <a:r>
                        <a:rPr kumimoji="0" lang="en-US" sz="1200" b="1" i="1" u="none" strike="noStrike" cap="none" normalizeH="0" baseline="0" dirty="0" smtClean="0">
                          <a:ln>
                            <a:noFill/>
                          </a:ln>
                          <a:solidFill>
                            <a:srgbClr val="0000FF"/>
                          </a:solidFill>
                          <a:effectLst/>
                          <a:latin typeface="Arial"/>
                          <a:ea typeface="Osaka" charset="0"/>
                          <a:cs typeface="Arial"/>
                        </a:rPr>
                        <a:t>2008</a:t>
                      </a:r>
                      <a:endParaRPr kumimoji="0" lang="en-US" sz="1050" b="1" i="1" u="none" strike="noStrike" cap="none" normalizeH="0" baseline="0" dirty="0" smtClean="0">
                        <a:ln>
                          <a:noFill/>
                        </a:ln>
                        <a:solidFill>
                          <a:srgbClr val="0000FF"/>
                        </a:solidFill>
                        <a:effectLst/>
                        <a:latin typeface="Arial"/>
                        <a:ea typeface="Osaka"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err="1" smtClean="0">
                          <a:ln>
                            <a:noFill/>
                          </a:ln>
                          <a:solidFill>
                            <a:srgbClr val="0000FF"/>
                          </a:solidFill>
                          <a:effectLst/>
                          <a:latin typeface="Arial"/>
                          <a:ea typeface="Osaka" charset="0"/>
                          <a:cs typeface="Arial"/>
                        </a:rPr>
                        <a:t>Maréchal</a:t>
                      </a:r>
                      <a:r>
                        <a:rPr lang="en-US" sz="1200" b="1" i="1" dirty="0" smtClean="0">
                          <a:solidFill>
                            <a:srgbClr val="0000FF"/>
                          </a:solidFill>
                          <a:latin typeface="Arial"/>
                          <a:cs typeface="Arial"/>
                        </a:rPr>
                        <a:t> et al. </a:t>
                      </a:r>
                      <a:r>
                        <a:rPr lang="en-US" sz="1200" b="1" i="1" dirty="0" err="1" smtClean="0">
                          <a:solidFill>
                            <a:srgbClr val="0000FF"/>
                          </a:solidFill>
                          <a:latin typeface="Arial"/>
                          <a:cs typeface="Arial"/>
                        </a:rPr>
                        <a:t>Curr</a:t>
                      </a:r>
                      <a:r>
                        <a:rPr lang="en-US" sz="1200" b="1" i="1" dirty="0" smtClean="0">
                          <a:solidFill>
                            <a:srgbClr val="0000FF"/>
                          </a:solidFill>
                          <a:latin typeface="Arial"/>
                          <a:cs typeface="Arial"/>
                        </a:rPr>
                        <a:t> Med </a:t>
                      </a:r>
                      <a:r>
                        <a:rPr lang="en-US" sz="1200" b="1" i="1" dirty="0" err="1" smtClean="0">
                          <a:solidFill>
                            <a:srgbClr val="0000FF"/>
                          </a:solidFill>
                          <a:latin typeface="Arial"/>
                          <a:cs typeface="Arial"/>
                        </a:rPr>
                        <a:t>Chem</a:t>
                      </a:r>
                      <a:r>
                        <a:rPr lang="en-US" sz="1200" b="1" i="1" dirty="0" smtClean="0">
                          <a:solidFill>
                            <a:srgbClr val="0000FF"/>
                          </a:solidFill>
                          <a:latin typeface="Arial"/>
                          <a:cs typeface="Arial"/>
                        </a:rPr>
                        <a:t> 2013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a:ea typeface="Osaka"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cancer</a:t>
                      </a:r>
                      <a:endParaRPr kumimoji="0" lang="en-US" sz="1600" b="0"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FRED,</a:t>
                      </a:r>
                      <a:endParaRPr kumimoji="0" lang="en-US" sz="1600" b="0" i="0" u="none" strike="noStrike" cap="none" normalizeH="0" baseline="0" dirty="0">
                        <a:ln>
                          <a:noFill/>
                        </a:ln>
                        <a:solidFill>
                          <a:schemeClr val="tx1"/>
                        </a:solidFill>
                        <a:effectLst/>
                        <a:latin typeface="Arial"/>
                        <a:ea typeface="Osaka"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a:ea typeface="Osaka" charset="0"/>
                          <a:cs typeface="Arial"/>
                        </a:rPr>
                        <a:t>Surflex</a:t>
                      </a:r>
                      <a:r>
                        <a:rPr kumimoji="0" lang="en-US" sz="1600" b="0" i="0" u="none" strike="noStrike" cap="none" normalizeH="0" baseline="0" dirty="0" smtClean="0">
                          <a:ln>
                            <a:noFill/>
                          </a:ln>
                          <a:solidFill>
                            <a:schemeClr val="tx1"/>
                          </a:solidFill>
                          <a:effectLst/>
                          <a:latin typeface="Arial"/>
                          <a:ea typeface="Osaka" charset="0"/>
                          <a:cs typeface="Arial"/>
                        </a:rPr>
                        <a:t>, </a:t>
                      </a:r>
                      <a:r>
                        <a:rPr kumimoji="0" lang="en-US" sz="1600" b="0" i="0" u="none" strike="noStrike" cap="none" normalizeH="0" baseline="0" dirty="0" err="1">
                          <a:ln>
                            <a:noFill/>
                          </a:ln>
                          <a:solidFill>
                            <a:schemeClr val="tx1"/>
                          </a:solidFill>
                          <a:effectLst/>
                          <a:latin typeface="Arial"/>
                          <a:ea typeface="Osaka" charset="0"/>
                          <a:cs typeface="Arial"/>
                        </a:rPr>
                        <a:t>LigandFit</a:t>
                      </a:r>
                      <a:endParaRPr kumimoji="0" lang="en-US" sz="1600" b="0"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Osaka" charset="0"/>
                          <a:cs typeface="Arial"/>
                        </a:rPr>
                        <a:t>IC50=13 </a:t>
                      </a:r>
                      <a:r>
                        <a:rPr kumimoji="0" lang="en-US" sz="1600" b="1" i="0" u="none" strike="noStrike" cap="none" normalizeH="0" baseline="0" dirty="0" err="1">
                          <a:ln>
                            <a:noFill/>
                          </a:ln>
                          <a:solidFill>
                            <a:schemeClr val="tx1"/>
                          </a:solidFill>
                          <a:effectLst/>
                          <a:latin typeface="Arial"/>
                          <a:ea typeface="Osaka" charset="0"/>
                          <a:cs typeface="Arial"/>
                          <a:sym typeface="Symbol" charset="0"/>
                        </a:rPr>
                        <a:t>u</a:t>
                      </a:r>
                      <a:r>
                        <a:rPr kumimoji="0" lang="en-US" sz="1600" b="1" i="0" u="none" strike="noStrike" cap="none" normalizeH="0" baseline="0" dirty="0" err="1" smtClean="0">
                          <a:ln>
                            <a:noFill/>
                          </a:ln>
                          <a:solidFill>
                            <a:schemeClr val="tx1"/>
                          </a:solidFill>
                          <a:effectLst/>
                          <a:latin typeface="Arial"/>
                          <a:ea typeface="Osaka" charset="0"/>
                          <a:cs typeface="Arial"/>
                        </a:rPr>
                        <a:t>M</a:t>
                      </a:r>
                      <a:endParaRPr kumimoji="0" lang="en-US" sz="1600" b="1" i="0" u="none" strike="noStrike" cap="none" normalizeH="0" baseline="0" dirty="0">
                        <a:ln>
                          <a:noFill/>
                        </a:ln>
                        <a:solidFill>
                          <a:schemeClr val="tx1"/>
                        </a:solidFill>
                        <a:effectLst/>
                        <a:latin typeface="Arial"/>
                        <a:ea typeface="Times New Roman"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854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FF"/>
                          </a:solidFill>
                          <a:effectLst/>
                          <a:latin typeface="Arial"/>
                          <a:ea typeface="Osaka" charset="0"/>
                          <a:cs typeface="Arial"/>
                        </a:rPr>
                        <a:t>PPI:  SYK kinase, VEGFR, NRP, SMS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rgbClr val="0000FF"/>
                        </a:solidFill>
                        <a:effectLst/>
                        <a:latin typeface="Arial"/>
                        <a:ea typeface="Osaka"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i="1" dirty="0" err="1" smtClean="0">
                          <a:solidFill>
                            <a:srgbClr val="0000FF"/>
                          </a:solidFill>
                        </a:rPr>
                        <a:t>Starzec</a:t>
                      </a:r>
                      <a:r>
                        <a:rPr lang="en-US" sz="1200" b="1" i="1" dirty="0" smtClean="0">
                          <a:solidFill>
                            <a:srgbClr val="0000FF"/>
                          </a:solidFill>
                        </a:rPr>
                        <a:t> et al. </a:t>
                      </a:r>
                      <a:r>
                        <a:rPr lang="en-US" sz="1200" b="1" i="1" dirty="0" err="1" smtClean="0">
                          <a:solidFill>
                            <a:srgbClr val="0000FF"/>
                          </a:solidFill>
                        </a:rPr>
                        <a:t>Bioorg</a:t>
                      </a:r>
                      <a:r>
                        <a:rPr lang="en-US" sz="1200" b="1" i="1" dirty="0" smtClean="0">
                          <a:solidFill>
                            <a:srgbClr val="0000FF"/>
                          </a:solidFill>
                        </a:rPr>
                        <a:t> Med Chem.  2014</a:t>
                      </a:r>
                    </a:p>
                    <a:p>
                      <a:pPr marL="0" marR="0" lvl="0" indent="0" algn="l" defTabSz="914400" rtl="0" eaLnBrk="1" fontAlgn="base" latinLnBrk="0" hangingPunct="1">
                        <a:lnSpc>
                          <a:spcPct val="100000"/>
                        </a:lnSpc>
                        <a:spcBef>
                          <a:spcPct val="0"/>
                        </a:spcBef>
                        <a:spcAft>
                          <a:spcPct val="0"/>
                        </a:spcAft>
                        <a:buClrTx/>
                        <a:buSzTx/>
                        <a:buFontTx/>
                        <a:buNone/>
                        <a:tabLst/>
                      </a:pPr>
                      <a:r>
                        <a:rPr lang="en-US" sz="1200" b="1" i="1" dirty="0" smtClean="0">
                          <a:solidFill>
                            <a:srgbClr val="0000FF"/>
                          </a:solidFill>
                          <a:latin typeface="Arial"/>
                          <a:cs typeface="Arial"/>
                        </a:rPr>
                        <a:t>Zhang et al. </a:t>
                      </a:r>
                      <a:r>
                        <a:rPr lang="en-US" sz="1200" b="1" i="1" dirty="0" err="1" smtClean="0">
                          <a:solidFill>
                            <a:srgbClr val="0000FF"/>
                          </a:solidFill>
                          <a:latin typeface="Arial"/>
                          <a:cs typeface="Arial"/>
                        </a:rPr>
                        <a:t>Plos</a:t>
                      </a:r>
                      <a:r>
                        <a:rPr lang="en-US" sz="1200" b="1" i="1" dirty="0" smtClean="0">
                          <a:solidFill>
                            <a:srgbClr val="0000FF"/>
                          </a:solidFill>
                          <a:latin typeface="Arial"/>
                          <a:cs typeface="Arial"/>
                        </a:rPr>
                        <a:t> One 2014 … </a:t>
                      </a:r>
                      <a:r>
                        <a:rPr kumimoji="0" lang="en-US" sz="1200" b="1" i="1" u="none" strike="noStrike" cap="none" normalizeH="0" baseline="0" dirty="0" smtClean="0">
                          <a:ln>
                            <a:noFill/>
                          </a:ln>
                          <a:solidFill>
                            <a:srgbClr val="0000FF"/>
                          </a:solidFill>
                          <a:effectLst/>
                          <a:latin typeface="Arial"/>
                          <a:ea typeface="Osaka" charset="0"/>
                          <a:cs typeface="Arial"/>
                        </a:rPr>
                        <a:t>   </a:t>
                      </a:r>
                      <a:endParaRPr kumimoji="0" lang="en-US" sz="1200" b="1" i="1" u="none" strike="noStrike" cap="none" normalizeH="0" baseline="0" dirty="0">
                        <a:ln>
                          <a:noFill/>
                        </a:ln>
                        <a:solidFill>
                          <a:srgbClr val="0000FF"/>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Osaka" charset="0"/>
                          <a:cs typeface="Arial"/>
                        </a:rPr>
                        <a:t>allergies,</a:t>
                      </a:r>
                    </a:p>
                    <a:p>
                      <a:pPr marL="0" marR="0" lvl="0" indent="0" algn="r" defTabSz="914400" rtl="0" eaLnBrk="1" fontAlgn="base" latinLnBrk="0" hangingPunct="1">
                        <a:lnSpc>
                          <a:spcPct val="100000"/>
                        </a:lnSpc>
                        <a:spcBef>
                          <a:spcPct val="0"/>
                        </a:spcBef>
                        <a:spcAft>
                          <a:spcPct val="0"/>
                        </a:spcAft>
                        <a:buClrTx/>
                        <a:buSzTx/>
                        <a:buFontTx/>
                        <a:buNone/>
                        <a:tabLst/>
                      </a:pPr>
                      <a:r>
                        <a:rPr lang="en-US" sz="1600" b="0" i="0" dirty="0" smtClean="0">
                          <a:solidFill>
                            <a:schemeClr val="tx1"/>
                          </a:solidFill>
                          <a:latin typeface="Arial"/>
                          <a:cs typeface="Arial"/>
                        </a:rPr>
                        <a:t>cancer,</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a:ea typeface="Times New Roman" charset="0"/>
                          <a:cs typeface="Arial"/>
                        </a:rPr>
                        <a:t>rare diseases</a:t>
                      </a:r>
                      <a:endParaRPr kumimoji="0" lang="en-US" sz="1600" b="0" i="0" u="none" strike="noStrike" cap="none" normalizeH="0" baseline="0" dirty="0">
                        <a:ln>
                          <a:noFill/>
                        </a:ln>
                        <a:solidFill>
                          <a:schemeClr val="tx1"/>
                        </a:solidFill>
                        <a:effectLst/>
                        <a:latin typeface="Arial"/>
                        <a:ea typeface="Times New Roma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a:ea typeface="Osaka" charset="0"/>
                          <a:cs typeface="Arial"/>
                        </a:rPr>
                        <a:t>MS-DOCK, MD</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Arial"/>
                          <a:ea typeface="Osaka" charset="0"/>
                          <a:cs typeface="Arial"/>
                        </a:rPr>
                        <a:t>Surflex</a:t>
                      </a:r>
                      <a:r>
                        <a:rPr kumimoji="0" lang="en-US" sz="1600" b="0" i="0" u="none" strike="noStrike" cap="none" normalizeH="0" baseline="0" dirty="0" smtClean="0">
                          <a:ln>
                            <a:noFill/>
                          </a:ln>
                          <a:solidFill>
                            <a:srgbClr val="000000"/>
                          </a:solidFill>
                          <a:effectLst/>
                          <a:latin typeface="Arial"/>
                          <a:ea typeface="Osaka" charset="0"/>
                          <a:cs typeface="Arial"/>
                        </a:rPr>
                        <a:t>, </a:t>
                      </a:r>
                      <a:r>
                        <a:rPr kumimoji="0" lang="en-US" sz="1600" b="0" i="0" u="none" strike="noStrike" cap="none" normalizeH="0" baseline="0" dirty="0" err="1" smtClean="0">
                          <a:ln>
                            <a:noFill/>
                          </a:ln>
                          <a:solidFill>
                            <a:srgbClr val="000000"/>
                          </a:solidFill>
                          <a:effectLst/>
                          <a:latin typeface="Arial"/>
                          <a:ea typeface="Osaka" charset="0"/>
                          <a:cs typeface="Arial"/>
                        </a:rPr>
                        <a:t>Vina</a:t>
                      </a:r>
                      <a:endParaRPr kumimoji="0" lang="en-US" sz="1600" b="0" i="0" u="none" strike="noStrike" cap="none" normalizeH="0" baseline="0" dirty="0" smtClean="0">
                        <a:ln>
                          <a:noFill/>
                        </a:ln>
                        <a:solidFill>
                          <a:srgbClr val="000000"/>
                        </a:solidFill>
                        <a:effectLst/>
                        <a:latin typeface="Arial"/>
                        <a:ea typeface="Osaka"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a:ea typeface="Osaka" charset="0"/>
                          <a:cs typeface="Arial"/>
                        </a:rPr>
                        <a:t>IC50</a:t>
                      </a:r>
                      <a:r>
                        <a:rPr kumimoji="0" lang="en-US" sz="1600" b="1" i="0" u="none" strike="noStrike" cap="none" normalizeH="0" baseline="0" dirty="0" smtClean="0">
                          <a:ln>
                            <a:noFill/>
                          </a:ln>
                          <a:solidFill>
                            <a:srgbClr val="000000"/>
                          </a:solidFill>
                          <a:effectLst/>
                          <a:latin typeface="Arial"/>
                          <a:ea typeface="Osaka" charset="0"/>
                          <a:cs typeface="Arial"/>
                        </a:rPr>
                        <a:t>= 4  </a:t>
                      </a:r>
                      <a:r>
                        <a:rPr kumimoji="0" lang="en-US" sz="1600" b="1" i="0" u="none" strike="noStrike" cap="none" normalizeH="0" baseline="0" dirty="0" err="1">
                          <a:ln>
                            <a:noFill/>
                          </a:ln>
                          <a:solidFill>
                            <a:srgbClr val="000000"/>
                          </a:solidFill>
                          <a:effectLst/>
                          <a:latin typeface="Arial"/>
                          <a:ea typeface="Osaka" charset="0"/>
                          <a:cs typeface="Arial"/>
                          <a:sym typeface="Symbol" charset="0"/>
                        </a:rPr>
                        <a:t>u</a:t>
                      </a:r>
                      <a:r>
                        <a:rPr kumimoji="0" lang="en-US" sz="1600" b="1" i="0" u="none" strike="noStrike" cap="none" normalizeH="0" baseline="0" dirty="0" err="1" smtClean="0">
                          <a:ln>
                            <a:noFill/>
                          </a:ln>
                          <a:solidFill>
                            <a:srgbClr val="000000"/>
                          </a:solidFill>
                          <a:effectLst/>
                          <a:latin typeface="Arial"/>
                          <a:ea typeface="Osaka" charset="0"/>
                          <a:cs typeface="Arial"/>
                        </a:rPr>
                        <a:t>M</a:t>
                      </a:r>
                      <a:endParaRPr kumimoji="0" lang="en-US" sz="1600" b="1" i="0" u="none" strike="noStrike" cap="none" normalizeH="0" baseline="0" dirty="0">
                        <a:ln>
                          <a:noFill/>
                        </a:ln>
                        <a:solidFill>
                          <a:srgbClr val="000000"/>
                        </a:solidFill>
                        <a:effectLst/>
                        <a:latin typeface="Arial"/>
                        <a:ea typeface="Osaka"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662772" name="WordArt 244"/>
          <p:cNvSpPr>
            <a:spLocks noChangeArrowheads="1" noChangeShapeType="1" noTextEdit="1"/>
          </p:cNvSpPr>
          <p:nvPr/>
        </p:nvSpPr>
        <p:spPr bwMode="auto">
          <a:xfrm>
            <a:off x="1393335" y="639236"/>
            <a:ext cx="6510867" cy="685800"/>
          </a:xfrm>
          <a:prstGeom prst="rect">
            <a:avLst/>
          </a:prstGeom>
        </p:spPr>
        <p:txBody>
          <a:bodyPr wrap="none" fromWordArt="1">
            <a:prstTxWarp prst="textPlain">
              <a:avLst>
                <a:gd name="adj" fmla="val 50000"/>
              </a:avLst>
            </a:prstTxWarp>
          </a:bodyPr>
          <a:lstStyle/>
          <a:p>
            <a:pPr algn="ctr"/>
            <a:r>
              <a:rPr lang="en-US" sz="48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Success stories are growing rapidly !</a:t>
            </a:r>
          </a:p>
          <a:p>
            <a:pPr algn="ctr"/>
            <a:endParaRPr lang="en-US" sz="48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endParaRPr>
          </a:p>
        </p:txBody>
      </p:sp>
      <p:grpSp>
        <p:nvGrpSpPr>
          <p:cNvPr id="3" name="Group 2"/>
          <p:cNvGrpSpPr/>
          <p:nvPr/>
        </p:nvGrpSpPr>
        <p:grpSpPr>
          <a:xfrm>
            <a:off x="3160175" y="5739355"/>
            <a:ext cx="938261" cy="747143"/>
            <a:chOff x="2336606" y="5715001"/>
            <a:chExt cx="938261" cy="821048"/>
          </a:xfrm>
        </p:grpSpPr>
        <p:sp>
          <p:nvSpPr>
            <p:cNvPr id="7" name="Oval 6"/>
            <p:cNvSpPr/>
            <p:nvPr/>
          </p:nvSpPr>
          <p:spPr>
            <a:xfrm>
              <a:off x="2336606" y="5765800"/>
              <a:ext cx="743923" cy="696344"/>
            </a:xfrm>
            <a:prstGeom prst="ellipse">
              <a:avLst/>
            </a:prstGeom>
            <a:blipFill rotWithShape="1">
              <a:blip r:embed="rId3"/>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alpha val="90000"/>
                <a:hueOff val="-33534"/>
                <a:satOff val="-1621"/>
                <a:lumOff val="12048"/>
                <a:alphaOff val="-40000"/>
              </a:schemeClr>
            </a:effectRef>
            <a:fontRef idx="minor">
              <a:schemeClr val="lt1">
                <a:hueOff val="0"/>
                <a:satOff val="0"/>
                <a:lumOff val="0"/>
                <a:alphaOff val="0"/>
              </a:schemeClr>
            </a:fontRef>
          </p:style>
        </p:sp>
        <p:pic>
          <p:nvPicPr>
            <p:cNvPr id="8" name="Picture 7"/>
            <p:cNvPicPr>
              <a:picLocks noChangeAspect="1"/>
            </p:cNvPicPr>
            <p:nvPr/>
          </p:nvPicPr>
          <p:blipFill rotWithShape="1">
            <a:blip r:embed="rId4"/>
            <a:srcRect l="14591" t="15371" r="46411" b="60370"/>
            <a:stretch/>
          </p:blipFill>
          <p:spPr>
            <a:xfrm>
              <a:off x="2353539" y="5715001"/>
              <a:ext cx="921328" cy="821048"/>
            </a:xfrm>
            <a:prstGeom prst="ellipse">
              <a:avLst/>
            </a:prstGeom>
            <a:ln>
              <a:noFill/>
            </a:ln>
            <a:effectLst>
              <a:softEdge rad="112500"/>
            </a:effectLst>
          </p:spPr>
        </p:pic>
      </p:grpSp>
      <p:sp>
        <p:nvSpPr>
          <p:cNvPr id="9" name="Oval 8"/>
          <p:cNvSpPr/>
          <p:nvPr/>
        </p:nvSpPr>
        <p:spPr>
          <a:xfrm>
            <a:off x="3194042" y="3851291"/>
            <a:ext cx="743923" cy="696344"/>
          </a:xfrm>
          <a:prstGeom prst="ellipse">
            <a:avLst/>
          </a:prstGeom>
          <a:blipFill rotWithShape="1">
            <a:blip r:embed="rId3"/>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alpha val="90000"/>
              <a:hueOff val="-33534"/>
              <a:satOff val="-1621"/>
              <a:lumOff val="12048"/>
              <a:alphaOff val="-40000"/>
            </a:schemeClr>
          </a:effectRef>
          <a:fontRef idx="minor">
            <a:schemeClr val="lt1">
              <a:hueOff val="0"/>
              <a:satOff val="0"/>
              <a:lumOff val="0"/>
              <a:alphaOff val="0"/>
            </a:schemeClr>
          </a:fontRef>
        </p:style>
      </p:sp>
      <p:sp>
        <p:nvSpPr>
          <p:cNvPr id="10" name="Oval 9"/>
          <p:cNvSpPr/>
          <p:nvPr/>
        </p:nvSpPr>
        <p:spPr>
          <a:xfrm>
            <a:off x="3236389" y="4953556"/>
            <a:ext cx="722744" cy="564033"/>
          </a:xfrm>
          <a:prstGeom prst="ellipse">
            <a:avLst/>
          </a:prstGeom>
          <a:blipFill rotWithShape="1">
            <a:blip r:embed="rId5"/>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alpha val="90000"/>
              <a:hueOff val="0"/>
              <a:satOff val="0"/>
              <a:lumOff val="0"/>
              <a:alphaOff val="0"/>
            </a:schemeClr>
          </a:effectRef>
          <a:fontRef idx="minor">
            <a:schemeClr val="lt1">
              <a:hueOff val="0"/>
              <a:satOff val="0"/>
              <a:lumOff val="0"/>
              <a:alphaOff val="0"/>
            </a:schemeClr>
          </a:fontRef>
        </p:style>
      </p:sp>
      <p:sp>
        <p:nvSpPr>
          <p:cNvPr id="11" name="Title 1"/>
          <p:cNvSpPr txBox="1">
            <a:spLocks/>
          </p:cNvSpPr>
          <p:nvPr/>
        </p:nvSpPr>
        <p:spPr>
          <a:xfrm>
            <a:off x="5919788" y="63500"/>
            <a:ext cx="3186016" cy="436036"/>
          </a:xfrm>
          <a:prstGeom prst="rect">
            <a:avLst/>
          </a:prstGeom>
        </p:spPr>
        <p:style>
          <a:lnRef idx="0">
            <a:schemeClr val="accent5"/>
          </a:lnRef>
          <a:fillRef idx="3">
            <a:schemeClr val="accent5"/>
          </a:fillRef>
          <a:effectRef idx="3">
            <a:schemeClr val="accent5"/>
          </a:effectRef>
          <a:fontRef idx="minor">
            <a:schemeClr val="lt1"/>
          </a:fontRef>
        </p:style>
        <p:txBody>
          <a:bodyPr>
            <a:noAutofit/>
          </a:bodyPr>
          <a:lstStyle>
            <a:lvl1pPr algn="l" rtl="0" eaLnBrk="1" latinLnBrk="0" hangingPunct="1">
              <a:spcBef>
                <a:spcPct val="0"/>
              </a:spcBef>
              <a:buNone/>
              <a:defRPr kumimoji="0" sz="4100" b="1" kern="1200">
                <a:solidFill>
                  <a:schemeClr val="lt1"/>
                </a:solidFill>
                <a:effectLst>
                  <a:outerShdw blurRad="31750" dist="25400" dir="5400000" algn="tl" rotWithShape="0">
                    <a:srgbClr val="000000">
                      <a:alpha val="25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smtClean="0">
                <a:solidFill>
                  <a:schemeClr val="bg1"/>
                </a:solidFill>
              </a:rPr>
              <a:t>Successful</a:t>
            </a:r>
            <a:r>
              <a:rPr lang="en-US" sz="1400" smtClean="0">
                <a:solidFill>
                  <a:schemeClr val="bg1"/>
                </a:solidFill>
              </a:rPr>
              <a:t> </a:t>
            </a:r>
            <a:r>
              <a:rPr lang="en-US" sz="2400" smtClean="0">
                <a:solidFill>
                  <a:schemeClr val="bg1"/>
                </a:solidFill>
              </a:rPr>
              <a:t>SBVS</a:t>
            </a:r>
            <a:r>
              <a:rPr lang="en-US" sz="1400" smtClean="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3913839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62717"/>
                                        </p:tgtEl>
                                        <p:attrNameLst>
                                          <p:attrName>style.visibility</p:attrName>
                                        </p:attrNameLst>
                                      </p:cBhvr>
                                      <p:to>
                                        <p:strVal val="visible"/>
                                      </p:to>
                                    </p:set>
                                    <p:animEffect transition="in" filter="diamond(in)">
                                      <p:cBhvr>
                                        <p:cTn id="7" dur="2000"/>
                                        <p:tgtEl>
                                          <p:spTgt spid="66271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62772"/>
                                        </p:tgtEl>
                                        <p:attrNameLst>
                                          <p:attrName>style.visibility</p:attrName>
                                        </p:attrNameLst>
                                      </p:cBhvr>
                                      <p:to>
                                        <p:strVal val="visible"/>
                                      </p:to>
                                    </p:set>
                                    <p:animEffect transition="in" filter="diamond(in)">
                                      <p:cBhvr>
                                        <p:cTn id="10" dur="2000"/>
                                        <p:tgtEl>
                                          <p:spTgt spid="66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7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13" name="Rectangle 17"/>
          <p:cNvSpPr>
            <a:spLocks noChangeArrowheads="1"/>
          </p:cNvSpPr>
          <p:nvPr/>
        </p:nvSpPr>
        <p:spPr bwMode="auto">
          <a:xfrm>
            <a:off x="1761067" y="2173854"/>
            <a:ext cx="18466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dirty="0"/>
              <a:t>  </a:t>
            </a:r>
          </a:p>
        </p:txBody>
      </p:sp>
      <p:sp>
        <p:nvSpPr>
          <p:cNvPr id="80916" name="Rectangle 20"/>
          <p:cNvSpPr>
            <a:spLocks noChangeArrowheads="1"/>
          </p:cNvSpPr>
          <p:nvPr/>
        </p:nvSpPr>
        <p:spPr bwMode="auto">
          <a:xfrm>
            <a:off x="1945733" y="5501235"/>
            <a:ext cx="18466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dirty="0"/>
              <a:t> </a:t>
            </a:r>
          </a:p>
        </p:txBody>
      </p:sp>
      <p:sp>
        <p:nvSpPr>
          <p:cNvPr id="80921" name="Rectangle 25"/>
          <p:cNvSpPr>
            <a:spLocks noChangeArrowheads="1"/>
          </p:cNvSpPr>
          <p:nvPr/>
        </p:nvSpPr>
        <p:spPr bwMode="auto">
          <a:xfrm>
            <a:off x="524933" y="1637772"/>
            <a:ext cx="8246534" cy="372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342900" indent="-342900" algn="just">
              <a:spcAft>
                <a:spcPts val="600"/>
              </a:spcAft>
              <a:buFont typeface="Wingdings" charset="2"/>
              <a:buChar char="v"/>
            </a:pPr>
            <a:r>
              <a:rPr lang="en-US" sz="2400" b="1" dirty="0" smtClean="0"/>
              <a:t>Structure</a:t>
            </a:r>
            <a:r>
              <a:rPr lang="en-US" sz="2400" b="1" dirty="0"/>
              <a:t>-based </a:t>
            </a:r>
            <a:r>
              <a:rPr lang="en-US" sz="2400" b="1" dirty="0" smtClean="0"/>
              <a:t>VS methods </a:t>
            </a:r>
            <a:r>
              <a:rPr lang="en-US" sz="2400" b="1" dirty="0"/>
              <a:t>are </a:t>
            </a:r>
            <a:r>
              <a:rPr lang="en-US" sz="2400" b="1" dirty="0" smtClean="0"/>
              <a:t>well</a:t>
            </a:r>
            <a:r>
              <a:rPr lang="en-US" sz="2400" b="1" dirty="0"/>
              <a:t> </a:t>
            </a:r>
            <a:r>
              <a:rPr lang="en-US" sz="2400" b="1" dirty="0" smtClean="0"/>
              <a:t>established to </a:t>
            </a:r>
            <a:r>
              <a:rPr lang="en-US" sz="2400" b="1" dirty="0"/>
              <a:t>identify new </a:t>
            </a:r>
            <a:r>
              <a:rPr lang="en-US" sz="2400" b="1" dirty="0" smtClean="0"/>
              <a:t>hits</a:t>
            </a:r>
          </a:p>
          <a:p>
            <a:pPr marL="342900" indent="-342900" algn="just">
              <a:spcAft>
                <a:spcPts val="600"/>
              </a:spcAft>
              <a:buFont typeface="Wingdings" charset="2"/>
              <a:buChar char="v"/>
            </a:pPr>
            <a:r>
              <a:rPr lang="en-US" sz="2400" b="1" dirty="0" smtClean="0"/>
              <a:t>Importance of </a:t>
            </a:r>
            <a:r>
              <a:rPr lang="en-US" sz="2400" b="1" dirty="0"/>
              <a:t>ADME-</a:t>
            </a:r>
            <a:r>
              <a:rPr lang="en-US" sz="2400" b="1" dirty="0" err="1"/>
              <a:t>Tox</a:t>
            </a:r>
            <a:r>
              <a:rPr lang="en-US" sz="2400" b="1" dirty="0"/>
              <a:t> </a:t>
            </a:r>
            <a:r>
              <a:rPr lang="en-US" sz="2400" b="1" dirty="0" smtClean="0"/>
              <a:t>filtering of compound collections</a:t>
            </a:r>
          </a:p>
          <a:p>
            <a:pPr marL="342900" indent="-342900" algn="just">
              <a:spcAft>
                <a:spcPts val="600"/>
              </a:spcAft>
              <a:buFont typeface="Wingdings" charset="2"/>
              <a:buChar char="v"/>
            </a:pPr>
            <a:r>
              <a:rPr lang="en-US" sz="2400" b="1" dirty="0" smtClean="0"/>
              <a:t>PPI modulators focused </a:t>
            </a:r>
            <a:r>
              <a:rPr lang="en-US" sz="2400" b="1" dirty="0"/>
              <a:t>compound </a:t>
            </a:r>
            <a:r>
              <a:rPr lang="en-US" sz="2400" b="1" dirty="0" smtClean="0"/>
              <a:t>collections </a:t>
            </a:r>
          </a:p>
          <a:p>
            <a:pPr marL="342900" indent="-342900" algn="just">
              <a:spcAft>
                <a:spcPts val="600"/>
              </a:spcAft>
              <a:buFont typeface="Wingdings" charset="2"/>
              <a:buChar char="v"/>
            </a:pPr>
            <a:r>
              <a:rPr lang="en-US" sz="2400" b="1" dirty="0" smtClean="0"/>
              <a:t>Protein flexibility consideration</a:t>
            </a:r>
          </a:p>
          <a:p>
            <a:pPr algn="just"/>
            <a:endParaRPr lang="en-US" sz="2400" b="1" dirty="0" smtClean="0"/>
          </a:p>
          <a:p>
            <a:pPr algn="just"/>
            <a:endParaRPr lang="en-US" sz="2400" b="1" dirty="0" smtClean="0"/>
          </a:p>
          <a:p>
            <a:pPr algn="just"/>
            <a:endParaRPr lang="en-US" sz="2400" b="1" dirty="0"/>
          </a:p>
        </p:txBody>
      </p:sp>
      <p:sp>
        <p:nvSpPr>
          <p:cNvPr id="23" name="Title 1"/>
          <p:cNvSpPr txBox="1">
            <a:spLocks/>
          </p:cNvSpPr>
          <p:nvPr/>
        </p:nvSpPr>
        <p:spPr>
          <a:xfrm>
            <a:off x="2472267" y="274638"/>
            <a:ext cx="4707467"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en-US" dirty="0" smtClean="0"/>
              <a:t>Conclusions</a:t>
            </a:r>
            <a:endParaRPr lang="en-US" dirty="0"/>
          </a:p>
        </p:txBody>
      </p:sp>
    </p:spTree>
    <p:extLst>
      <p:ext uri="{BB962C8B-B14F-4D97-AF65-F5344CB8AC3E}">
        <p14:creationId xmlns:p14="http://schemas.microsoft.com/office/powerpoint/2010/main" val="2335275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OMICS International Conferences</a:t>
            </a:r>
            <a:endParaRPr lang="en-US" dirty="0"/>
          </a:p>
        </p:txBody>
      </p:sp>
      <p:sp>
        <p:nvSpPr>
          <p:cNvPr id="3" name="Content Placeholder 2"/>
          <p:cNvSpPr>
            <a:spLocks noGrp="1"/>
          </p:cNvSpPr>
          <p:nvPr>
            <p:ph idx="1"/>
          </p:nvPr>
        </p:nvSpPr>
        <p:spPr/>
        <p:txBody>
          <a:bodyPr>
            <a:normAutofit fontScale="85000" lnSpcReduction="20000"/>
          </a:bodyPr>
          <a:lstStyle/>
          <a:p>
            <a:pPr marL="0" indent="0" algn="just">
              <a:buNone/>
            </a:pPr>
            <a:r>
              <a:rPr lang="en-US" dirty="0"/>
              <a:t>OMICS International is a pioneer and leading science </a:t>
            </a:r>
            <a:r>
              <a:rPr lang="en-US" dirty="0" smtClean="0"/>
              <a:t>event organizer</a:t>
            </a:r>
            <a:r>
              <a:rPr lang="en-US" dirty="0"/>
              <a:t>, which publishes around 500 open access </a:t>
            </a:r>
            <a:r>
              <a:rPr lang="en-US" dirty="0" smtClean="0"/>
              <a:t>journals and </a:t>
            </a:r>
            <a:r>
              <a:rPr lang="en-US" dirty="0"/>
              <a:t>conducts over 500 Medical, Clinical, Engineering, </a:t>
            </a:r>
            <a:r>
              <a:rPr lang="en-US" dirty="0" smtClean="0"/>
              <a:t>Life Sciences</a:t>
            </a:r>
            <a:r>
              <a:rPr lang="en-US" dirty="0"/>
              <a:t>, </a:t>
            </a:r>
            <a:r>
              <a:rPr lang="en-US" dirty="0" err="1"/>
              <a:t>Pharma</a:t>
            </a:r>
            <a:r>
              <a:rPr lang="en-US" dirty="0"/>
              <a:t> scientific conferences all over the </a:t>
            </a:r>
            <a:r>
              <a:rPr lang="en-US" dirty="0" smtClean="0"/>
              <a:t>globe annually </a:t>
            </a:r>
            <a:r>
              <a:rPr lang="en-US" dirty="0"/>
              <a:t>with the support of more than 1000 </a:t>
            </a:r>
            <a:r>
              <a:rPr lang="en-US" dirty="0" smtClean="0"/>
              <a:t>scientific associations </a:t>
            </a:r>
            <a:r>
              <a:rPr lang="en-US" dirty="0"/>
              <a:t>and 30,000 editorial board members and </a:t>
            </a:r>
            <a:r>
              <a:rPr lang="en-US" dirty="0" smtClean="0"/>
              <a:t>3.5 million </a:t>
            </a:r>
            <a:r>
              <a:rPr lang="en-US" dirty="0"/>
              <a:t>followers to its credit</a:t>
            </a:r>
            <a:r>
              <a:rPr lang="en-US" dirty="0" smtClean="0"/>
              <a:t>.</a:t>
            </a:r>
          </a:p>
          <a:p>
            <a:pPr marL="0" indent="0" algn="just">
              <a:buNone/>
            </a:pPr>
            <a:endParaRPr lang="en-US" dirty="0" smtClean="0"/>
          </a:p>
          <a:p>
            <a:pPr marL="0" indent="0" algn="just">
              <a:buNone/>
            </a:pPr>
            <a:r>
              <a:rPr lang="en-US" dirty="0" smtClean="0"/>
              <a:t>OMICS </a:t>
            </a:r>
            <a:r>
              <a:rPr lang="en-US" dirty="0"/>
              <a:t>Group has organized 500 conferences, </a:t>
            </a:r>
            <a:r>
              <a:rPr lang="en-US" dirty="0" smtClean="0"/>
              <a:t>workshops and </a:t>
            </a:r>
            <a:r>
              <a:rPr lang="en-US" dirty="0"/>
              <a:t>national symposiums across the major cities </a:t>
            </a:r>
            <a:r>
              <a:rPr lang="en-US" dirty="0" smtClean="0"/>
              <a:t>including San </a:t>
            </a:r>
            <a:r>
              <a:rPr lang="en-US" dirty="0"/>
              <a:t>Francisco, Las Vegas, San Antonio, Omaha, </a:t>
            </a:r>
            <a:r>
              <a:rPr lang="en-US" dirty="0" smtClean="0"/>
              <a:t>Orlando, Raleigh</a:t>
            </a:r>
            <a:r>
              <a:rPr lang="en-US" dirty="0"/>
              <a:t>, Santa Clara, Chicago, Philadelphia, </a:t>
            </a:r>
            <a:r>
              <a:rPr lang="en-US" dirty="0" smtClean="0"/>
              <a:t>Baltimore, United </a:t>
            </a:r>
            <a:r>
              <a:rPr lang="en-US" dirty="0"/>
              <a:t>Kingdom, Valencia, Dubai, Beijing, </a:t>
            </a:r>
            <a:r>
              <a:rPr lang="en-US" dirty="0" smtClean="0"/>
              <a:t>Hyderabad, Bengaluru </a:t>
            </a:r>
            <a:r>
              <a:rPr lang="en-US" dirty="0"/>
              <a:t>and Mumbai.</a:t>
            </a:r>
          </a:p>
        </p:txBody>
      </p:sp>
    </p:spTree>
    <p:extLst>
      <p:ext uri="{BB962C8B-B14F-4D97-AF65-F5344CB8AC3E}">
        <p14:creationId xmlns:p14="http://schemas.microsoft.com/office/powerpoint/2010/main" val="3567991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46820" y="149672"/>
            <a:ext cx="5705508" cy="769441"/>
          </a:xfrm>
          <a:prstGeom prst="rect">
            <a:avLst/>
          </a:prstGeom>
          <a:noFill/>
        </p:spPr>
        <p:txBody>
          <a:bodyPr wrap="none" lIns="91440" tIns="45720" rIns="91440" bIns="45720">
            <a:spAutoFit/>
          </a:bodyPr>
          <a:lstStyle/>
          <a:p>
            <a:pPr algn="ctr"/>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Acknowledgements</a:t>
            </a:r>
            <a:endPar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14" name="Picture 5" descr="logo_mti_july28"/>
          <p:cNvPicPr>
            <a:picLocks noChangeAspect="1" noChangeArrowheads="1"/>
          </p:cNvPicPr>
          <p:nvPr/>
        </p:nvPicPr>
        <p:blipFill>
          <a:blip r:embed="rId2"/>
          <a:srcRect/>
          <a:stretch>
            <a:fillRect/>
          </a:stretch>
        </p:blipFill>
        <p:spPr bwMode="auto">
          <a:xfrm>
            <a:off x="364120" y="1013501"/>
            <a:ext cx="1295400" cy="658813"/>
          </a:xfrm>
          <a:prstGeom prst="rect">
            <a:avLst/>
          </a:prstGeom>
          <a:noFill/>
        </p:spPr>
      </p:pic>
      <p:sp>
        <p:nvSpPr>
          <p:cNvPr id="7" name="Content Placeholder 1"/>
          <p:cNvSpPr txBox="1">
            <a:spLocks/>
          </p:cNvSpPr>
          <p:nvPr/>
        </p:nvSpPr>
        <p:spPr>
          <a:xfrm>
            <a:off x="193716" y="1342908"/>
            <a:ext cx="8035884" cy="4525963"/>
          </a:xfrm>
          <a:prstGeom prst="rect">
            <a:avLst/>
          </a:prstGeom>
        </p:spPr>
        <p:txBody>
          <a:bodyPr vert="horz">
            <a:noAutofit/>
            <a:scene3d>
              <a:camera prst="orthographicFront"/>
              <a:lightRig rig="threePt" dir="t"/>
            </a:scene3d>
            <a:sp3d extrusionH="50800">
              <a:bevelT w="38100" h="38100" prst="cross"/>
            </a:sp3d>
          </a:bodyPr>
          <a:lst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342900" indent="-342900">
              <a:spcBef>
                <a:spcPts val="0"/>
              </a:spcBef>
              <a:buFont typeface="Wingdings 3"/>
              <a:buNone/>
            </a:pPr>
            <a:endPar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342900" indent="-342900">
              <a:spcBef>
                <a:spcPts val="0"/>
              </a:spcBef>
              <a:buFont typeface="Wingdings 3"/>
              <a:buNone/>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Team “Virtual screening, </a:t>
            </a:r>
          </a:p>
          <a:p>
            <a:pPr marL="342900" indent="-342900">
              <a:spcBef>
                <a:spcPts val="0"/>
              </a:spcBef>
              <a:spcAft>
                <a:spcPts val="1200"/>
              </a:spcAft>
              <a:buFont typeface="Wingdings 3"/>
              <a:buNone/>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PPI modulators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ADMET” </a:t>
            </a:r>
          </a:p>
          <a:p>
            <a:pPr>
              <a:spcBef>
                <a:spcPts val="0"/>
              </a:spcBef>
            </a:pPr>
            <a:r>
              <a:rPr lang="en-US" sz="2000" b="1" dirty="0">
                <a:ea typeface="Osaka" pitchFamily="29" charset="-128"/>
                <a:cs typeface="Osaka" pitchFamily="29" charset="-128"/>
              </a:rPr>
              <a:t>Dr. Olivier </a:t>
            </a:r>
            <a:r>
              <a:rPr lang="en-US" sz="2000" b="1" dirty="0" err="1">
                <a:ea typeface="Osaka" pitchFamily="29" charset="-128"/>
                <a:cs typeface="Osaka" pitchFamily="29" charset="-128"/>
              </a:rPr>
              <a:t>Sperandio</a:t>
            </a:r>
            <a:endParaRPr lang="en-US" sz="2000" b="1" dirty="0">
              <a:ea typeface="Osaka" pitchFamily="29" charset="-128"/>
              <a:cs typeface="Osaka" pitchFamily="29" charset="-128"/>
            </a:endParaRPr>
          </a:p>
          <a:p>
            <a:pPr>
              <a:spcBef>
                <a:spcPts val="0"/>
              </a:spcBef>
            </a:pPr>
            <a:r>
              <a:rPr lang="en-US" sz="2000" b="1" dirty="0" smtClean="0">
                <a:ea typeface="Osaka" pitchFamily="29" charset="-128"/>
                <a:cs typeface="Osaka" pitchFamily="29" charset="-128"/>
              </a:rPr>
              <a:t>Dr. David </a:t>
            </a:r>
            <a:r>
              <a:rPr lang="en-US" sz="2000" b="1" dirty="0" err="1" smtClean="0">
                <a:ea typeface="Osaka" pitchFamily="29" charset="-128"/>
                <a:cs typeface="Osaka" pitchFamily="29" charset="-128"/>
              </a:rPr>
              <a:t>Lagorce</a:t>
            </a:r>
            <a:endParaRPr lang="en-US" sz="2000" b="1" dirty="0" smtClean="0">
              <a:ea typeface="Osaka" pitchFamily="29" charset="-128"/>
              <a:cs typeface="Osaka" pitchFamily="29" charset="-128"/>
            </a:endParaRPr>
          </a:p>
          <a:p>
            <a:pPr>
              <a:spcBef>
                <a:spcPts val="0"/>
              </a:spcBef>
            </a:pPr>
            <a:r>
              <a:rPr lang="en-US" sz="2000" b="1" dirty="0" smtClean="0">
                <a:ea typeface="Osaka" pitchFamily="29" charset="-128"/>
                <a:cs typeface="Osaka" pitchFamily="29" charset="-128"/>
              </a:rPr>
              <a:t>Céline </a:t>
            </a:r>
            <a:r>
              <a:rPr lang="en-US" sz="2000" b="1" dirty="0" err="1" smtClean="0">
                <a:ea typeface="Osaka" pitchFamily="29" charset="-128"/>
                <a:cs typeface="Osaka" pitchFamily="29" charset="-128"/>
              </a:rPr>
              <a:t>Labbé</a:t>
            </a:r>
            <a:r>
              <a:rPr lang="en-US" sz="2000" b="1" dirty="0" smtClean="0">
                <a:ea typeface="Osaka" pitchFamily="29" charset="-128"/>
                <a:cs typeface="Osaka" pitchFamily="29" charset="-128"/>
              </a:rPr>
              <a:t> (Engineer) </a:t>
            </a:r>
          </a:p>
          <a:p>
            <a:pPr>
              <a:spcBef>
                <a:spcPts val="0"/>
              </a:spcBef>
            </a:pPr>
            <a:r>
              <a:rPr lang="en-US" sz="2000" b="1" dirty="0" smtClean="0">
                <a:ea typeface="Osaka" pitchFamily="29" charset="-128"/>
                <a:cs typeface="Osaka" pitchFamily="29" charset="-128"/>
              </a:rPr>
              <a:t>Isabella </a:t>
            </a:r>
            <a:r>
              <a:rPr lang="en-US" sz="2000" b="1" dirty="0" err="1">
                <a:ea typeface="Osaka" pitchFamily="29" charset="-128"/>
                <a:cs typeface="Osaka" pitchFamily="29" charset="-128"/>
              </a:rPr>
              <a:t>Guedes</a:t>
            </a:r>
            <a:r>
              <a:rPr lang="en-US" sz="2000" b="1" dirty="0" smtClean="0">
                <a:solidFill>
                  <a:srgbClr val="FF0000"/>
                </a:solidFill>
                <a:ea typeface="Osaka" pitchFamily="29" charset="-128"/>
                <a:cs typeface="Osaka" pitchFamily="29" charset="-128"/>
              </a:rPr>
              <a:t> </a:t>
            </a:r>
            <a:r>
              <a:rPr lang="en-US" sz="2000" b="1" dirty="0" smtClean="0">
                <a:solidFill>
                  <a:srgbClr val="000000"/>
                </a:solidFill>
                <a:ea typeface="Osaka" pitchFamily="29" charset="-128"/>
                <a:cs typeface="Osaka" pitchFamily="29" charset="-128"/>
              </a:rPr>
              <a:t>(</a:t>
            </a:r>
            <a:r>
              <a:rPr lang="en-US" sz="2000" b="1" i="1" dirty="0" smtClean="0">
                <a:ea typeface="Osaka" pitchFamily="29" charset="-128"/>
                <a:cs typeface="Osaka" pitchFamily="29" charset="-128"/>
              </a:rPr>
              <a:t>PhD student</a:t>
            </a:r>
            <a:r>
              <a:rPr lang="en-US" sz="2000" b="1" dirty="0" smtClean="0">
                <a:ea typeface="Osaka" pitchFamily="29" charset="-128"/>
                <a:cs typeface="Osaka" pitchFamily="29" charset="-128"/>
              </a:rPr>
              <a:t>)</a:t>
            </a:r>
          </a:p>
          <a:p>
            <a:pPr>
              <a:spcBef>
                <a:spcPts val="0"/>
              </a:spcBef>
            </a:pPr>
            <a:r>
              <a:rPr lang="en-US" sz="2000" b="1" dirty="0" err="1" smtClean="0">
                <a:ea typeface="Osaka" pitchFamily="29" charset="-128"/>
                <a:cs typeface="Osaka" pitchFamily="29" charset="-128"/>
              </a:rPr>
              <a:t>Mélaine</a:t>
            </a:r>
            <a:r>
              <a:rPr lang="en-US" sz="2000" b="1" dirty="0" smtClean="0">
                <a:ea typeface="Osaka" pitchFamily="29" charset="-128"/>
                <a:cs typeface="Osaka" pitchFamily="29" charset="-128"/>
              </a:rPr>
              <a:t> </a:t>
            </a:r>
            <a:r>
              <a:rPr lang="en-US" sz="2000" b="1" dirty="0" err="1" smtClean="0">
                <a:solidFill>
                  <a:srgbClr val="000000"/>
                </a:solidFill>
                <a:ea typeface="Osaka" pitchFamily="29" charset="-128"/>
                <a:cs typeface="Osaka" pitchFamily="29" charset="-128"/>
              </a:rPr>
              <a:t>Kuenemann</a:t>
            </a:r>
            <a:r>
              <a:rPr lang="en-US" sz="2000" b="1" dirty="0" smtClean="0">
                <a:solidFill>
                  <a:srgbClr val="000000"/>
                </a:solidFill>
                <a:ea typeface="Osaka" pitchFamily="29" charset="-128"/>
                <a:cs typeface="Osaka" pitchFamily="29" charset="-128"/>
              </a:rPr>
              <a:t> (</a:t>
            </a:r>
            <a:r>
              <a:rPr lang="en-US" sz="2000" b="1" i="1" dirty="0" smtClean="0">
                <a:ea typeface="Osaka" pitchFamily="29" charset="-128"/>
                <a:cs typeface="Osaka" pitchFamily="29" charset="-128"/>
              </a:rPr>
              <a:t>PhD student</a:t>
            </a:r>
            <a:r>
              <a:rPr lang="en-US" sz="2000" b="1" dirty="0" smtClean="0">
                <a:ea typeface="Osaka" pitchFamily="29" charset="-128"/>
                <a:cs typeface="Osaka" pitchFamily="29" charset="-128"/>
              </a:rPr>
              <a:t>)</a:t>
            </a:r>
          </a:p>
          <a:p>
            <a:pPr>
              <a:spcBef>
                <a:spcPts val="0"/>
              </a:spcBef>
            </a:pPr>
            <a:r>
              <a:rPr lang="en-US" sz="2000" b="1" dirty="0" smtClean="0">
                <a:solidFill>
                  <a:srgbClr val="000000"/>
                </a:solidFill>
                <a:ea typeface="Osaka" pitchFamily="29" charset="-128"/>
                <a:cs typeface="Osaka" pitchFamily="29" charset="-128"/>
              </a:rPr>
              <a:t>Dr. </a:t>
            </a:r>
            <a:r>
              <a:rPr lang="en-US" sz="2000" b="1" dirty="0" err="1" smtClean="0">
                <a:solidFill>
                  <a:srgbClr val="000000"/>
                </a:solidFill>
                <a:ea typeface="Osaka" pitchFamily="29" charset="-128"/>
                <a:cs typeface="Osaka" pitchFamily="29" charset="-128"/>
              </a:rPr>
              <a:t>Zhe</a:t>
            </a:r>
            <a:r>
              <a:rPr lang="en-US" sz="2000" b="1" dirty="0" smtClean="0">
                <a:solidFill>
                  <a:srgbClr val="000000"/>
                </a:solidFill>
                <a:ea typeface="Osaka" pitchFamily="29" charset="-128"/>
                <a:cs typeface="Osaka" pitchFamily="29" charset="-128"/>
              </a:rPr>
              <a:t> Zhang (</a:t>
            </a:r>
            <a:r>
              <a:rPr lang="en-US" sz="2000" b="1" i="1" dirty="0" smtClean="0">
                <a:solidFill>
                  <a:srgbClr val="000000"/>
                </a:solidFill>
                <a:ea typeface="Osaka" pitchFamily="29" charset="-128"/>
                <a:cs typeface="Osaka" pitchFamily="29" charset="-128"/>
              </a:rPr>
              <a:t>former PhD student</a:t>
            </a:r>
            <a:r>
              <a:rPr lang="en-US" sz="2000" b="1" dirty="0" smtClean="0">
                <a:solidFill>
                  <a:srgbClr val="000000"/>
                </a:solidFill>
                <a:ea typeface="Osaka" pitchFamily="29" charset="-128"/>
                <a:cs typeface="Osaka" pitchFamily="29" charset="-128"/>
              </a:rPr>
              <a:t>) </a:t>
            </a:r>
          </a:p>
          <a:p>
            <a:pPr>
              <a:spcBef>
                <a:spcPts val="0"/>
              </a:spcBef>
            </a:pPr>
            <a:r>
              <a:rPr lang="en-US" sz="2000" b="1" dirty="0" smtClean="0">
                <a:solidFill>
                  <a:srgbClr val="000000"/>
                </a:solidFill>
                <a:ea typeface="Osaka" pitchFamily="29" charset="-128"/>
                <a:cs typeface="Osaka" pitchFamily="29" charset="-128"/>
              </a:rPr>
              <a:t>Dr</a:t>
            </a:r>
            <a:r>
              <a:rPr lang="en-US" sz="2000" b="1" dirty="0">
                <a:solidFill>
                  <a:srgbClr val="000000"/>
                </a:solidFill>
                <a:ea typeface="Osaka" pitchFamily="29" charset="-128"/>
                <a:cs typeface="Osaka" pitchFamily="29" charset="-128"/>
              </a:rPr>
              <a:t>. </a:t>
            </a:r>
            <a:r>
              <a:rPr lang="en-US" sz="2000" b="1" dirty="0" err="1">
                <a:solidFill>
                  <a:srgbClr val="000000"/>
                </a:solidFill>
                <a:ea typeface="Osaka" pitchFamily="29" charset="-128"/>
                <a:cs typeface="Osaka" pitchFamily="29" charset="-128"/>
              </a:rPr>
              <a:t>Virginie</a:t>
            </a:r>
            <a:r>
              <a:rPr lang="en-US" sz="2000" b="1" dirty="0">
                <a:solidFill>
                  <a:srgbClr val="000000"/>
                </a:solidFill>
                <a:ea typeface="Osaka" pitchFamily="29" charset="-128"/>
                <a:cs typeface="Osaka" pitchFamily="29" charset="-128"/>
              </a:rPr>
              <a:t> </a:t>
            </a:r>
            <a:r>
              <a:rPr lang="en-US" sz="2000" b="1" dirty="0" err="1">
                <a:solidFill>
                  <a:srgbClr val="000000"/>
                </a:solidFill>
                <a:ea typeface="Osaka" pitchFamily="29" charset="-128"/>
                <a:cs typeface="Osaka" pitchFamily="29" charset="-128"/>
              </a:rPr>
              <a:t>Martiny</a:t>
            </a:r>
            <a:r>
              <a:rPr lang="en-US" sz="2000" b="1" dirty="0">
                <a:solidFill>
                  <a:srgbClr val="000000"/>
                </a:solidFill>
                <a:ea typeface="Osaka" pitchFamily="29" charset="-128"/>
                <a:cs typeface="Osaka" pitchFamily="29" charset="-128"/>
              </a:rPr>
              <a:t> </a:t>
            </a:r>
            <a:r>
              <a:rPr lang="en-US" sz="2000" b="1" i="1" dirty="0" smtClean="0">
                <a:solidFill>
                  <a:srgbClr val="000000"/>
                </a:solidFill>
                <a:ea typeface="Osaka" pitchFamily="29" charset="-128"/>
                <a:cs typeface="Osaka" pitchFamily="29" charset="-128"/>
              </a:rPr>
              <a:t>(</a:t>
            </a:r>
            <a:r>
              <a:rPr lang="en-US" sz="2000" b="1" i="1" dirty="0">
                <a:solidFill>
                  <a:srgbClr val="000000"/>
                </a:solidFill>
                <a:ea typeface="Osaka" pitchFamily="29" charset="-128"/>
                <a:cs typeface="Osaka" pitchFamily="29" charset="-128"/>
              </a:rPr>
              <a:t>former </a:t>
            </a:r>
            <a:r>
              <a:rPr lang="en-US" sz="2000" b="1" i="1" dirty="0" smtClean="0">
                <a:solidFill>
                  <a:srgbClr val="000000"/>
                </a:solidFill>
                <a:ea typeface="Osaka" pitchFamily="29" charset="-128"/>
                <a:cs typeface="Osaka" pitchFamily="29" charset="-128"/>
              </a:rPr>
              <a:t>PhD student</a:t>
            </a:r>
            <a:r>
              <a:rPr lang="en-US" sz="2400" b="1" i="1" dirty="0" smtClean="0">
                <a:solidFill>
                  <a:srgbClr val="000000"/>
                </a:solidFill>
                <a:ea typeface="Osaka" pitchFamily="29" charset="-128"/>
                <a:cs typeface="Osaka" pitchFamily="29" charset="-128"/>
              </a:rPr>
              <a:t>)</a:t>
            </a:r>
          </a:p>
          <a:p>
            <a:pPr>
              <a:spcBef>
                <a:spcPts val="0"/>
              </a:spcBef>
            </a:pPr>
            <a:r>
              <a:rPr lang="en-US" sz="2400" b="1" dirty="0" smtClean="0">
                <a:ea typeface="Osaka" pitchFamily="29" charset="-128"/>
                <a:cs typeface="Osaka" pitchFamily="29" charset="-128"/>
              </a:rPr>
              <a:t> </a:t>
            </a:r>
            <a:endParaRPr lang="en-US" sz="2400" b="1" i="1" dirty="0" smtClean="0">
              <a:ea typeface="Osaka" pitchFamily="29" charset="-128"/>
              <a:cs typeface="Osaka" pitchFamily="29" charset="-128"/>
            </a:endParaRPr>
          </a:p>
          <a:p>
            <a:pPr>
              <a:spcBef>
                <a:spcPts val="0"/>
              </a:spcBef>
            </a:pPr>
            <a:r>
              <a:rPr lang="en-US" sz="2000" b="1" dirty="0" smtClean="0">
                <a:solidFill>
                  <a:srgbClr val="000000"/>
                </a:solidFill>
                <a:ea typeface="Osaka" pitchFamily="29" charset="-128"/>
                <a:cs typeface="Osaka" pitchFamily="29" charset="-128"/>
              </a:rPr>
              <a:t>Dr. Pierre </a:t>
            </a:r>
            <a:r>
              <a:rPr lang="en-US" sz="2000" b="1" dirty="0" err="1" smtClean="0">
                <a:solidFill>
                  <a:srgbClr val="000000"/>
                </a:solidFill>
                <a:ea typeface="Osaka" pitchFamily="29" charset="-128"/>
                <a:cs typeface="Osaka" pitchFamily="29" charset="-128"/>
              </a:rPr>
              <a:t>Tuffery</a:t>
            </a:r>
            <a:r>
              <a:rPr lang="en-US" sz="2000" b="1" dirty="0" smtClean="0">
                <a:solidFill>
                  <a:srgbClr val="000000"/>
                </a:solidFill>
                <a:ea typeface="Osaka" pitchFamily="29" charset="-128"/>
                <a:cs typeface="Osaka" pitchFamily="29" charset="-128"/>
              </a:rPr>
              <a:t>  (team Peptide design)</a:t>
            </a:r>
          </a:p>
          <a:p>
            <a:pPr>
              <a:spcBef>
                <a:spcPts val="0"/>
              </a:spcBef>
            </a:pPr>
            <a:r>
              <a:rPr lang="en-US" sz="2000" b="1" dirty="0" smtClean="0">
                <a:solidFill>
                  <a:srgbClr val="000000"/>
                </a:solidFill>
                <a:ea typeface="Osaka" pitchFamily="29" charset="-128"/>
                <a:cs typeface="Osaka" pitchFamily="29" charset="-128"/>
              </a:rPr>
              <a:t>Dr</a:t>
            </a:r>
            <a:r>
              <a:rPr lang="en-US" sz="2000" b="1" dirty="0">
                <a:solidFill>
                  <a:srgbClr val="000000"/>
                </a:solidFill>
                <a:ea typeface="Osaka" pitchFamily="29" charset="-128"/>
                <a:cs typeface="Osaka" pitchFamily="29" charset="-128"/>
              </a:rPr>
              <a:t>. Bruno </a:t>
            </a:r>
            <a:r>
              <a:rPr lang="en-US" sz="2000" b="1" dirty="0" err="1" smtClean="0">
                <a:solidFill>
                  <a:srgbClr val="000000"/>
                </a:solidFill>
                <a:ea typeface="Osaka" pitchFamily="29" charset="-128"/>
                <a:cs typeface="Osaka" pitchFamily="29" charset="-128"/>
              </a:rPr>
              <a:t>Villoutreix</a:t>
            </a:r>
            <a:r>
              <a:rPr lang="en-US" sz="2000" b="1" dirty="0" smtClean="0">
                <a:solidFill>
                  <a:srgbClr val="000000"/>
                </a:solidFill>
                <a:ea typeface="Osaka" pitchFamily="29" charset="-128"/>
                <a:cs typeface="Osaka" pitchFamily="29" charset="-128"/>
              </a:rPr>
              <a:t> (Dir. </a:t>
            </a:r>
            <a:r>
              <a:rPr lang="en-US" sz="2000" b="1" dirty="0" err="1" smtClean="0">
                <a:solidFill>
                  <a:srgbClr val="000000"/>
                </a:solidFill>
                <a:ea typeface="Osaka" pitchFamily="29" charset="-128"/>
                <a:cs typeface="Osaka" pitchFamily="29" charset="-128"/>
              </a:rPr>
              <a:t>MTi</a:t>
            </a:r>
            <a:r>
              <a:rPr lang="en-US" sz="2000" b="1" dirty="0" smtClean="0">
                <a:solidFill>
                  <a:srgbClr val="000000"/>
                </a:solidFill>
                <a:ea typeface="Osaka" pitchFamily="29" charset="-128"/>
                <a:cs typeface="Osaka" pitchFamily="29" charset="-128"/>
              </a:rPr>
              <a:t>)</a:t>
            </a:r>
          </a:p>
          <a:p>
            <a:pPr>
              <a:spcBef>
                <a:spcPts val="0"/>
              </a:spcBef>
            </a:pPr>
            <a:endParaRPr lang="en-US" sz="2400" b="1" i="1" dirty="0" smtClean="0">
              <a:ea typeface="Osaka" pitchFamily="29" charset="-128"/>
              <a:cs typeface="Osaka" pitchFamily="29" charset="-128"/>
            </a:endParaRPr>
          </a:p>
          <a:p>
            <a:pPr>
              <a:spcBef>
                <a:spcPts val="0"/>
              </a:spcBef>
            </a:pPr>
            <a:endParaRPr lang="en-US" sz="2400" b="1" dirty="0" smtClean="0">
              <a:ea typeface="Osaka" pitchFamily="29" charset="-128"/>
              <a:cs typeface="Osaka" pitchFamily="29" charset="-128"/>
            </a:endParaRPr>
          </a:p>
        </p:txBody>
      </p:sp>
      <p:sp>
        <p:nvSpPr>
          <p:cNvPr id="17" name="Content Placeholder 2"/>
          <p:cNvSpPr txBox="1">
            <a:spLocks/>
          </p:cNvSpPr>
          <p:nvPr/>
        </p:nvSpPr>
        <p:spPr>
          <a:xfrm>
            <a:off x="5610793" y="935591"/>
            <a:ext cx="3533207" cy="3260654"/>
          </a:xfrm>
          <a:prstGeom prst="rect">
            <a:avLst/>
          </a:prstGeom>
          <a:noFill/>
          <a:ln>
            <a:noFill/>
          </a:ln>
          <a:effectLst>
            <a:glow rad="101600">
              <a:schemeClr val="tx1">
                <a:alpha val="75000"/>
              </a:schemeClr>
            </a:glow>
          </a:effectLst>
          <a:scene3d>
            <a:camera prst="orthographicFront">
              <a:rot lat="0" lon="0" rev="0"/>
            </a:camera>
            <a:lightRig rig="threePt" dir="t"/>
          </a:scene3d>
        </p:spPr>
        <p:txBody>
          <a:bodyPr vert="horz" lIns="45720" tIns="45720" rIns="91440" bIns="45720" rtlCol="0">
            <a:normAutofit fontScale="92500" lnSpcReduction="10000"/>
          </a:bodyPr>
          <a:lstStyle>
            <a:lvl1pPr marL="228600" indent="-228600" algn="l" defTabSz="914400" rtl="0" eaLnBrk="1" latinLnBrk="0" hangingPunct="1">
              <a:spcBef>
                <a:spcPts val="1800"/>
              </a:spcBef>
              <a:buClr>
                <a:schemeClr val="accent1"/>
              </a:buClr>
              <a:buSzPct val="130000"/>
              <a:buFont typeface="Wingdings" pitchFamily="2" charset="2"/>
              <a:buChar char="§"/>
              <a:defRPr sz="1800" kern="1200">
                <a:solidFill>
                  <a:schemeClr val="tx1">
                    <a:lumMod val="75000"/>
                    <a:lumOff val="25000"/>
                  </a:schemeClr>
                </a:solidFill>
                <a:latin typeface="+mn-lt"/>
                <a:ea typeface="+mn-ea"/>
                <a:cs typeface="+mn-cs"/>
              </a:defRPr>
            </a:lvl1pPr>
            <a:lvl2pPr marL="457200" indent="-228600" algn="l" defTabSz="914400" rtl="0" eaLnBrk="1" latinLnBrk="0" hangingPunct="1">
              <a:spcBef>
                <a:spcPts val="600"/>
              </a:spcBef>
              <a:buClr>
                <a:schemeClr val="accent2"/>
              </a:buClr>
              <a:buSzPct val="130000"/>
              <a:buFont typeface="Wingdings" pitchFamily="2" charset="2"/>
              <a:buChar char="§"/>
              <a:defRPr sz="1800" kern="1200">
                <a:solidFill>
                  <a:schemeClr val="tx1">
                    <a:lumMod val="75000"/>
                    <a:lumOff val="25000"/>
                  </a:schemeClr>
                </a:solidFill>
                <a:latin typeface="+mn-lt"/>
                <a:ea typeface="+mn-ea"/>
                <a:cs typeface="+mn-cs"/>
              </a:defRPr>
            </a:lvl2pPr>
            <a:lvl3pPr marL="6858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mn-lt"/>
                <a:ea typeface="+mn-ea"/>
                <a:cs typeface="+mn-cs"/>
              </a:defRPr>
            </a:lvl3pPr>
            <a:lvl4pPr marL="914400" indent="-228600" algn="l" defTabSz="914400" rtl="0" eaLnBrk="1" latinLnBrk="0" hangingPunct="1">
              <a:spcBef>
                <a:spcPts val="600"/>
              </a:spcBef>
              <a:buClr>
                <a:schemeClr val="accent2"/>
              </a:buClr>
              <a:buSzPct val="130000"/>
              <a:buFont typeface="Wingdings" pitchFamily="2" charset="2"/>
              <a:buChar char="§"/>
              <a:defRPr sz="1800" kern="1200">
                <a:solidFill>
                  <a:schemeClr val="tx1">
                    <a:lumMod val="75000"/>
                    <a:lumOff val="25000"/>
                  </a:schemeClr>
                </a:solidFill>
                <a:latin typeface="+mn-lt"/>
                <a:ea typeface="+mn-ea"/>
                <a:cs typeface="+mn-cs"/>
              </a:defRPr>
            </a:lvl4pPr>
            <a:lvl5pPr marL="11430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mn-lt"/>
                <a:ea typeface="+mn-ea"/>
                <a:cs typeface="+mn-cs"/>
              </a:defRPr>
            </a:lvl5pPr>
            <a:lvl6pPr marL="1377950" indent="-228600" algn="l" defTabSz="914400" rtl="0" eaLnBrk="1" latinLnBrk="0" hangingPunct="1">
              <a:spcBef>
                <a:spcPct val="20000"/>
              </a:spcBef>
              <a:buClr>
                <a:schemeClr val="accent2"/>
              </a:buClr>
              <a:buSzPct val="130000"/>
              <a:buFont typeface="Wingdings" pitchFamily="2" charset="2"/>
              <a:buChar char="§"/>
              <a:defRPr lang="en-US" sz="1800" kern="120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accent1"/>
              </a:buClr>
              <a:buSzPct val="130000"/>
              <a:buFont typeface="Wingdings" pitchFamily="2" charset="2"/>
              <a:buChar char="§"/>
              <a:defRPr lang="en-US" sz="1800" kern="1200">
                <a:solidFill>
                  <a:schemeClr val="tx1">
                    <a:lumMod val="75000"/>
                    <a:lumOff val="25000"/>
                  </a:schemeClr>
                </a:solidFill>
                <a:latin typeface="+mn-lt"/>
                <a:ea typeface="+mn-ea"/>
                <a:cs typeface="+mn-cs"/>
              </a:defRPr>
            </a:lvl7pPr>
            <a:lvl8pPr marL="1828800" indent="-227013" algn="l" defTabSz="914400" rtl="0" eaLnBrk="1" latinLnBrk="0" hangingPunct="1">
              <a:spcBef>
                <a:spcPct val="20000"/>
              </a:spcBef>
              <a:buClr>
                <a:schemeClr val="accent2"/>
              </a:buClr>
              <a:buSzPct val="130000"/>
              <a:buFont typeface="Wingdings" pitchFamily="2" charset="2"/>
              <a:buChar char="§"/>
              <a:defRPr lang="en-US" sz="1800" kern="1200">
                <a:solidFill>
                  <a:schemeClr val="tx1">
                    <a:lumMod val="75000"/>
                    <a:lumOff val="25000"/>
                  </a:schemeClr>
                </a:solidFill>
                <a:latin typeface="+mn-lt"/>
                <a:ea typeface="+mn-ea"/>
                <a:cs typeface="+mn-cs"/>
              </a:defRPr>
            </a:lvl8pPr>
            <a:lvl9pPr marL="2055813" indent="-227013" algn="l" defTabSz="914400" rtl="0" eaLnBrk="1" latinLnBrk="0" hangingPunct="1">
              <a:spcBef>
                <a:spcPct val="20000"/>
              </a:spcBef>
              <a:buClr>
                <a:schemeClr val="accent1"/>
              </a:buClr>
              <a:buSzPct val="130000"/>
              <a:buFont typeface="Wingdings" pitchFamily="2" charset="2"/>
              <a:buChar char="§"/>
              <a:defRPr lang="en-US" sz="1800" kern="1200">
                <a:solidFill>
                  <a:schemeClr val="tx1">
                    <a:lumMod val="75000"/>
                    <a:lumOff val="25000"/>
                  </a:schemeClr>
                </a:solidFill>
                <a:latin typeface="+mn-lt"/>
                <a:ea typeface="+mn-ea"/>
                <a:cs typeface="+mn-cs"/>
              </a:defRPr>
            </a:lvl9pPr>
          </a:lstStyle>
          <a:p>
            <a:pPr>
              <a:spcBef>
                <a:spcPts val="0"/>
              </a:spcBef>
            </a:pPr>
            <a:endParaRPr lang="en-US" sz="1400" b="1" dirty="0" smtClean="0"/>
          </a:p>
          <a:p>
            <a:pPr>
              <a:spcBef>
                <a:spcPts val="0"/>
              </a:spcBef>
              <a:buFont typeface="Wingdings" pitchFamily="2" charset="2"/>
              <a:buNone/>
            </a:pPr>
            <a:r>
              <a:rPr lang="en-US" sz="2400" dirty="0" smtClean="0">
                <a:ln w="900" cmpd="sng">
                  <a:solidFill>
                    <a:schemeClr val="accent1">
                      <a:satMod val="190000"/>
                      <a:alpha val="55000"/>
                    </a:schemeClr>
                  </a:solidFill>
                  <a:prstDash val="solid"/>
                </a:ln>
                <a:solidFill>
                  <a:schemeClr val="accent2"/>
                </a:solidFill>
                <a:effectLst>
                  <a:innerShdw blurRad="101600" dist="76200" dir="5400000">
                    <a:schemeClr val="accent1">
                      <a:satMod val="190000"/>
                      <a:tint val="100000"/>
                      <a:alpha val="74000"/>
                    </a:schemeClr>
                  </a:innerShdw>
                </a:effectLst>
              </a:rPr>
              <a:t>  Collaborations </a:t>
            </a:r>
            <a:endParaRPr lang="en-US" sz="2400" dirty="0">
              <a:ln w="900" cmpd="sng">
                <a:solidFill>
                  <a:schemeClr val="accent1">
                    <a:satMod val="190000"/>
                    <a:alpha val="55000"/>
                  </a:schemeClr>
                </a:solidFill>
                <a:prstDash val="solid"/>
              </a:ln>
              <a:solidFill>
                <a:schemeClr val="accent2"/>
              </a:solidFill>
              <a:effectLst>
                <a:innerShdw blurRad="101600" dist="76200" dir="5400000">
                  <a:schemeClr val="accent1">
                    <a:satMod val="190000"/>
                    <a:tint val="100000"/>
                    <a:alpha val="74000"/>
                  </a:schemeClr>
                </a:innerShdw>
              </a:effectLst>
            </a:endParaRPr>
          </a:p>
          <a:p>
            <a:pPr>
              <a:spcBef>
                <a:spcPts val="0"/>
              </a:spcBef>
            </a:pPr>
            <a:r>
              <a:rPr lang="en-US" sz="1400" b="1" dirty="0" smtClean="0">
                <a:ea typeface="Osaka" pitchFamily="29" charset="-128"/>
                <a:cs typeface="Osaka" pitchFamily="29" charset="-128"/>
              </a:rPr>
              <a:t>Dr. P. </a:t>
            </a:r>
            <a:r>
              <a:rPr lang="en-US" sz="1400" b="1" dirty="0" err="1">
                <a:ea typeface="Osaka" pitchFamily="29" charset="-128"/>
                <a:cs typeface="Osaka" pitchFamily="29" charset="-128"/>
              </a:rPr>
              <a:t>Vayer</a:t>
            </a:r>
            <a:r>
              <a:rPr lang="en-US" sz="1400" b="1" dirty="0">
                <a:ea typeface="Osaka" pitchFamily="29" charset="-128"/>
                <a:cs typeface="Osaka" pitchFamily="29" charset="-128"/>
              </a:rPr>
              <a:t>   (Lab. </a:t>
            </a:r>
            <a:r>
              <a:rPr lang="en-US" sz="1400" b="1" dirty="0" err="1">
                <a:ea typeface="Osaka" pitchFamily="29" charset="-128"/>
                <a:cs typeface="Osaka" pitchFamily="29" charset="-128"/>
              </a:rPr>
              <a:t>Servier</a:t>
            </a:r>
            <a:r>
              <a:rPr lang="en-US" sz="1400" b="1" dirty="0">
                <a:ea typeface="Osaka" pitchFamily="29" charset="-128"/>
                <a:cs typeface="Osaka" pitchFamily="29" charset="-128"/>
              </a:rPr>
              <a:t>, </a:t>
            </a:r>
            <a:r>
              <a:rPr lang="en-US" sz="1400" b="1" dirty="0" err="1">
                <a:ea typeface="Osaka" pitchFamily="29" charset="-128"/>
                <a:cs typeface="Osaka" pitchFamily="29" charset="-128"/>
              </a:rPr>
              <a:t>Orléans</a:t>
            </a:r>
            <a:r>
              <a:rPr lang="en-US" sz="1400" b="1" dirty="0">
                <a:ea typeface="Osaka" pitchFamily="29" charset="-128"/>
                <a:cs typeface="Osaka" pitchFamily="29" charset="-128"/>
              </a:rPr>
              <a:t>)</a:t>
            </a:r>
          </a:p>
          <a:p>
            <a:pPr>
              <a:spcBef>
                <a:spcPts val="0"/>
              </a:spcBef>
            </a:pPr>
            <a:r>
              <a:rPr lang="en-US" sz="1400" b="1" dirty="0" smtClean="0">
                <a:ea typeface="Osaka" pitchFamily="29" charset="-128"/>
                <a:cs typeface="Osaka" pitchFamily="29" charset="-128"/>
              </a:rPr>
              <a:t>Pr. M. Vidal (Univ. Paris Descartes) </a:t>
            </a:r>
          </a:p>
          <a:p>
            <a:pPr>
              <a:spcBef>
                <a:spcPts val="0"/>
              </a:spcBef>
            </a:pPr>
            <a:r>
              <a:rPr lang="en-US" sz="1400" b="1" dirty="0" smtClean="0">
                <a:ea typeface="Osaka" pitchFamily="29" charset="-128"/>
                <a:cs typeface="Osaka" pitchFamily="29" charset="-128"/>
              </a:rPr>
              <a:t>Pr. C. </a:t>
            </a:r>
            <a:r>
              <a:rPr lang="en-US" sz="1400" b="1" dirty="0" err="1" smtClean="0">
                <a:ea typeface="Osaka" pitchFamily="29" charset="-128"/>
                <a:cs typeface="Osaka" pitchFamily="29" charset="-128"/>
              </a:rPr>
              <a:t>Garbay</a:t>
            </a:r>
            <a:r>
              <a:rPr lang="en-US" sz="1400" b="1" dirty="0" smtClean="0">
                <a:ea typeface="Osaka" pitchFamily="29" charset="-128"/>
                <a:cs typeface="Osaka" pitchFamily="29" charset="-128"/>
              </a:rPr>
              <a:t> (</a:t>
            </a:r>
            <a:r>
              <a:rPr lang="en-US" sz="1400" b="1" dirty="0">
                <a:ea typeface="Osaka" pitchFamily="29" charset="-128"/>
                <a:cs typeface="Osaka" pitchFamily="29" charset="-128"/>
              </a:rPr>
              <a:t>Univ. Paris Descartes)</a:t>
            </a:r>
          </a:p>
          <a:p>
            <a:pPr fontAlgn="auto">
              <a:spcBef>
                <a:spcPts val="0"/>
              </a:spcBef>
              <a:spcAft>
                <a:spcPts val="0"/>
              </a:spcAft>
              <a:defRPr/>
            </a:pPr>
            <a:r>
              <a:rPr lang="en-US" sz="1400" b="1" dirty="0">
                <a:ea typeface="Osaka" pitchFamily="29" charset="-128"/>
                <a:cs typeface="Osaka" pitchFamily="29" charset="-128"/>
              </a:rPr>
              <a:t>Dr. A. </a:t>
            </a:r>
            <a:r>
              <a:rPr lang="en-US" sz="1400" b="1" dirty="0" err="1">
                <a:ea typeface="Osaka" pitchFamily="29" charset="-128"/>
                <a:cs typeface="Osaka" pitchFamily="29" charset="-128"/>
              </a:rPr>
              <a:t>Starzec</a:t>
            </a:r>
            <a:r>
              <a:rPr lang="en-US" sz="1400" b="1" dirty="0">
                <a:ea typeface="Osaka" pitchFamily="29" charset="-128"/>
                <a:cs typeface="Osaka" pitchFamily="29" charset="-128"/>
              </a:rPr>
              <a:t>   (Univ. Paris 13) </a:t>
            </a:r>
          </a:p>
          <a:p>
            <a:pPr fontAlgn="auto">
              <a:spcBef>
                <a:spcPts val="0"/>
              </a:spcBef>
              <a:defRPr/>
            </a:pPr>
            <a:r>
              <a:rPr lang="en-US" sz="1400" b="1" dirty="0">
                <a:ea typeface="Osaka" pitchFamily="29" charset="-128"/>
                <a:cs typeface="Osaka" pitchFamily="29" charset="-128"/>
              </a:rPr>
              <a:t>Pr. G. </a:t>
            </a:r>
            <a:r>
              <a:rPr lang="en-US" sz="1400" b="1" dirty="0" err="1">
                <a:ea typeface="Osaka" pitchFamily="29" charset="-128"/>
                <a:cs typeface="Osaka" pitchFamily="29" charset="-128"/>
              </a:rPr>
              <a:t>Perret</a:t>
            </a:r>
            <a:r>
              <a:rPr lang="en-US" sz="1400" b="1" dirty="0">
                <a:ea typeface="Osaka" pitchFamily="29" charset="-128"/>
                <a:cs typeface="Osaka" pitchFamily="29" charset="-128"/>
              </a:rPr>
              <a:t> (Univ. Paris 13</a:t>
            </a:r>
            <a:r>
              <a:rPr lang="en-US" sz="1400" b="1" dirty="0" smtClean="0">
                <a:ea typeface="Osaka" pitchFamily="29" charset="-128"/>
                <a:cs typeface="Osaka" pitchFamily="29" charset="-128"/>
              </a:rPr>
              <a:t>)</a:t>
            </a:r>
          </a:p>
          <a:p>
            <a:pPr fontAlgn="auto">
              <a:spcBef>
                <a:spcPts val="0"/>
              </a:spcBef>
              <a:defRPr/>
            </a:pPr>
            <a:r>
              <a:rPr lang="en-US" sz="1400" b="1" dirty="0" smtClean="0">
                <a:ea typeface="Osaka" pitchFamily="29" charset="-128"/>
                <a:cs typeface="Osaka" pitchFamily="29" charset="-128"/>
              </a:rPr>
              <a:t>Dr. D. </a:t>
            </a:r>
            <a:r>
              <a:rPr lang="en-US" sz="1400" b="1" dirty="0" err="1" smtClean="0">
                <a:ea typeface="Osaka" pitchFamily="29" charset="-128"/>
                <a:cs typeface="Osaka" pitchFamily="29" charset="-128"/>
              </a:rPr>
              <a:t>Perahia</a:t>
            </a:r>
            <a:r>
              <a:rPr lang="en-US" sz="1400" b="1" dirty="0" smtClean="0">
                <a:ea typeface="Osaka" pitchFamily="29" charset="-128"/>
                <a:cs typeface="Osaka" pitchFamily="29" charset="-128"/>
              </a:rPr>
              <a:t> (ENS </a:t>
            </a:r>
            <a:r>
              <a:rPr lang="en-US" sz="1400" b="1" dirty="0" err="1" smtClean="0">
                <a:ea typeface="Osaka" pitchFamily="29" charset="-128"/>
                <a:cs typeface="Osaka" pitchFamily="29" charset="-128"/>
              </a:rPr>
              <a:t>Cachan</a:t>
            </a:r>
            <a:r>
              <a:rPr lang="en-US" sz="1400" b="1" dirty="0" smtClean="0">
                <a:ea typeface="Osaka" pitchFamily="29" charset="-128"/>
                <a:cs typeface="Osaka" pitchFamily="29" charset="-128"/>
              </a:rPr>
              <a:t>)</a:t>
            </a:r>
          </a:p>
          <a:p>
            <a:pPr fontAlgn="auto">
              <a:spcBef>
                <a:spcPts val="0"/>
              </a:spcBef>
              <a:defRPr/>
            </a:pPr>
            <a:endParaRPr lang="en-US" sz="1400" b="1" dirty="0">
              <a:ea typeface="Osaka" pitchFamily="29" charset="-128"/>
              <a:cs typeface="Osaka" pitchFamily="29" charset="-128"/>
            </a:endParaRPr>
          </a:p>
          <a:p>
            <a:pPr>
              <a:spcBef>
                <a:spcPts val="0"/>
              </a:spcBef>
            </a:pPr>
            <a:r>
              <a:rPr lang="en-US" sz="1400" b="1" dirty="0">
                <a:ea typeface="Osaka" pitchFamily="29" charset="-128"/>
                <a:cs typeface="Osaka" pitchFamily="29" charset="-128"/>
              </a:rPr>
              <a:t>Pr. E. </a:t>
            </a:r>
            <a:r>
              <a:rPr lang="en-US" sz="1400" b="1" dirty="0" err="1">
                <a:ea typeface="Osaka" pitchFamily="29" charset="-128"/>
                <a:cs typeface="Osaka" pitchFamily="29" charset="-128"/>
              </a:rPr>
              <a:t>Alexov</a:t>
            </a:r>
            <a:r>
              <a:rPr lang="en-US" sz="1400" b="1" dirty="0">
                <a:ea typeface="Osaka" pitchFamily="29" charset="-128"/>
                <a:cs typeface="Osaka" pitchFamily="29" charset="-128"/>
              </a:rPr>
              <a:t> (Univ. Clemson, US)</a:t>
            </a:r>
          </a:p>
          <a:p>
            <a:pPr>
              <a:lnSpc>
                <a:spcPct val="110000"/>
              </a:lnSpc>
              <a:spcBef>
                <a:spcPts val="0"/>
              </a:spcBef>
              <a:defRPr/>
            </a:pPr>
            <a:r>
              <a:rPr lang="fr-FR" sz="1400" b="1" dirty="0">
                <a:ea typeface="Osaka" pitchFamily="29" charset="-128"/>
                <a:cs typeface="Osaka" pitchFamily="29" charset="-128"/>
              </a:rPr>
              <a:t>Dr. </a:t>
            </a:r>
            <a:r>
              <a:rPr lang="fr-FR" sz="1400" b="1" dirty="0" err="1">
                <a:ea typeface="Osaka" pitchFamily="29" charset="-128"/>
                <a:cs typeface="Osaka" pitchFamily="29" charset="-128"/>
              </a:rPr>
              <a:t>Ikeguchi</a:t>
            </a:r>
            <a:r>
              <a:rPr lang="fr-FR" sz="1400" b="1" dirty="0">
                <a:ea typeface="Osaka" pitchFamily="29" charset="-128"/>
                <a:cs typeface="Osaka" pitchFamily="29" charset="-128"/>
              </a:rPr>
              <a:t> (</a:t>
            </a:r>
            <a:r>
              <a:rPr lang="fr-FR" sz="1400" b="1" dirty="0" err="1">
                <a:ea typeface="Osaka" pitchFamily="29" charset="-128"/>
                <a:cs typeface="Osaka" pitchFamily="29" charset="-128"/>
              </a:rPr>
              <a:t>Josay</a:t>
            </a:r>
            <a:r>
              <a:rPr lang="fr-FR" sz="1400" b="1" dirty="0">
                <a:ea typeface="Osaka" pitchFamily="29" charset="-128"/>
                <a:cs typeface="Osaka" pitchFamily="29" charset="-128"/>
              </a:rPr>
              <a:t> </a:t>
            </a:r>
            <a:r>
              <a:rPr lang="fr-FR" sz="1400" b="1" dirty="0" err="1">
                <a:ea typeface="Osaka" pitchFamily="29" charset="-128"/>
                <a:cs typeface="Osaka" pitchFamily="29" charset="-128"/>
              </a:rPr>
              <a:t>Univ</a:t>
            </a:r>
            <a:r>
              <a:rPr lang="fr-FR" sz="1400" b="1" dirty="0">
                <a:ea typeface="Osaka" pitchFamily="29" charset="-128"/>
                <a:cs typeface="Osaka" pitchFamily="29" charset="-128"/>
              </a:rPr>
              <a:t>., Japon</a:t>
            </a:r>
            <a:r>
              <a:rPr lang="fr-FR" sz="1400" b="1" dirty="0" smtClean="0">
                <a:ea typeface="Osaka" pitchFamily="29" charset="-128"/>
                <a:cs typeface="Osaka" pitchFamily="29" charset="-128"/>
              </a:rPr>
              <a:t>)</a:t>
            </a:r>
          </a:p>
          <a:p>
            <a:pPr>
              <a:lnSpc>
                <a:spcPct val="110000"/>
              </a:lnSpc>
              <a:spcBef>
                <a:spcPts val="0"/>
              </a:spcBef>
              <a:defRPr/>
            </a:pPr>
            <a:r>
              <a:rPr lang="en-US" sz="1400" b="1" dirty="0" smtClean="0">
                <a:ea typeface="Osaka" pitchFamily="29" charset="-128"/>
                <a:cs typeface="Osaka" pitchFamily="29" charset="-128"/>
              </a:rPr>
              <a:t>Pr. P. </a:t>
            </a:r>
            <a:r>
              <a:rPr lang="en-US" sz="1400" b="1" dirty="0" err="1" smtClean="0">
                <a:ea typeface="Osaka" pitchFamily="29" charset="-128"/>
                <a:cs typeface="Osaka" pitchFamily="29" charset="-128"/>
              </a:rPr>
              <a:t>Carbonell</a:t>
            </a:r>
            <a:r>
              <a:rPr lang="en-US" sz="1400" b="1" dirty="0" smtClean="0">
                <a:ea typeface="Osaka" pitchFamily="29" charset="-128"/>
                <a:cs typeface="Osaka" pitchFamily="29" charset="-128"/>
              </a:rPr>
              <a:t>  (Univ. Manchester)</a:t>
            </a:r>
          </a:p>
          <a:p>
            <a:pPr>
              <a:lnSpc>
                <a:spcPct val="110000"/>
              </a:lnSpc>
              <a:spcBef>
                <a:spcPts val="0"/>
              </a:spcBef>
              <a:defRPr/>
            </a:pPr>
            <a:r>
              <a:rPr lang="en-US" sz="1400" b="1" dirty="0" smtClean="0">
                <a:ea typeface="Osaka" pitchFamily="29" charset="-128"/>
                <a:cs typeface="Osaka" pitchFamily="29" charset="-128"/>
              </a:rPr>
              <a:t>Pr. J. </a:t>
            </a:r>
            <a:r>
              <a:rPr lang="en-US" sz="1400" b="1" dirty="0" err="1" smtClean="0">
                <a:ea typeface="Osaka" pitchFamily="29" charset="-128"/>
                <a:cs typeface="Osaka" pitchFamily="29" charset="-128"/>
              </a:rPr>
              <a:t>Baell</a:t>
            </a:r>
            <a:r>
              <a:rPr lang="en-US" sz="1400" b="1" dirty="0" smtClean="0">
                <a:ea typeface="Osaka" pitchFamily="29" charset="-128"/>
                <a:cs typeface="Osaka" pitchFamily="29" charset="-128"/>
              </a:rPr>
              <a:t> (Univ. Melbourne)</a:t>
            </a:r>
          </a:p>
          <a:p>
            <a:pPr lvl="0">
              <a:lnSpc>
                <a:spcPct val="110000"/>
              </a:lnSpc>
              <a:spcBef>
                <a:spcPts val="0"/>
              </a:spcBef>
            </a:pPr>
            <a:r>
              <a:rPr lang="en-US" sz="1400" b="1" dirty="0" smtClean="0">
                <a:ea typeface="Osaka" pitchFamily="29" charset="-128"/>
                <a:cs typeface="Osaka" pitchFamily="29" charset="-128"/>
              </a:rPr>
              <a:t>Dr</a:t>
            </a:r>
            <a:r>
              <a:rPr lang="en-US" sz="1400" b="1" dirty="0">
                <a:ea typeface="Osaka" pitchFamily="29" charset="-128"/>
                <a:cs typeface="Osaka" pitchFamily="29" charset="-128"/>
              </a:rPr>
              <a:t>. T. </a:t>
            </a:r>
            <a:r>
              <a:rPr lang="en-US" sz="1400" b="1" dirty="0" err="1">
                <a:ea typeface="Osaka" pitchFamily="29" charset="-128"/>
                <a:cs typeface="Osaka" pitchFamily="29" charset="-128"/>
              </a:rPr>
              <a:t>Pencheva</a:t>
            </a:r>
            <a:r>
              <a:rPr lang="en-US" sz="1400" b="1" dirty="0">
                <a:ea typeface="Osaka" pitchFamily="29" charset="-128"/>
                <a:cs typeface="Osaka" pitchFamily="29" charset="-128"/>
              </a:rPr>
              <a:t> </a:t>
            </a:r>
            <a:r>
              <a:rPr lang="en-US" sz="1400" b="1" dirty="0" smtClean="0">
                <a:ea typeface="Osaka" pitchFamily="29" charset="-128"/>
                <a:cs typeface="Osaka" pitchFamily="29" charset="-128"/>
              </a:rPr>
              <a:t>(</a:t>
            </a:r>
            <a:r>
              <a:rPr lang="en-US" sz="1400" b="1" dirty="0" err="1" smtClean="0">
                <a:ea typeface="Osaka" pitchFamily="29" charset="-128"/>
                <a:cs typeface="Osaka" pitchFamily="29" charset="-128"/>
              </a:rPr>
              <a:t>Bulg</a:t>
            </a:r>
            <a:r>
              <a:rPr lang="en-US" sz="1400" b="1" dirty="0" smtClean="0">
                <a:ea typeface="Osaka" pitchFamily="29" charset="-128"/>
                <a:cs typeface="Osaka" pitchFamily="29" charset="-128"/>
              </a:rPr>
              <a:t>  </a:t>
            </a:r>
            <a:r>
              <a:rPr lang="en-US" sz="1400" b="1" dirty="0" err="1" smtClean="0">
                <a:ea typeface="Osaka" pitchFamily="29" charset="-128"/>
                <a:cs typeface="Osaka" pitchFamily="29" charset="-128"/>
              </a:rPr>
              <a:t>Acad</a:t>
            </a:r>
            <a:r>
              <a:rPr lang="en-US" sz="1400" b="1" dirty="0" smtClean="0">
                <a:ea typeface="Osaka" pitchFamily="29" charset="-128"/>
                <a:cs typeface="Osaka" pitchFamily="29" charset="-128"/>
              </a:rPr>
              <a:t> </a:t>
            </a:r>
            <a:r>
              <a:rPr lang="en-US" sz="1400" b="1" dirty="0" err="1" smtClean="0">
                <a:ea typeface="Osaka" pitchFamily="29" charset="-128"/>
                <a:cs typeface="Osaka" pitchFamily="29" charset="-128"/>
              </a:rPr>
              <a:t>Sci</a:t>
            </a:r>
            <a:r>
              <a:rPr lang="en-US" sz="1400" b="1" dirty="0" smtClean="0">
                <a:ea typeface="Osaka" pitchFamily="29" charset="-128"/>
                <a:cs typeface="Osaka" pitchFamily="29" charset="-128"/>
              </a:rPr>
              <a:t> )</a:t>
            </a:r>
          </a:p>
          <a:p>
            <a:pPr>
              <a:lnSpc>
                <a:spcPct val="110000"/>
              </a:lnSpc>
              <a:spcBef>
                <a:spcPts val="0"/>
              </a:spcBef>
            </a:pPr>
            <a:r>
              <a:rPr lang="en-US" sz="1400" b="1" dirty="0" smtClean="0">
                <a:ea typeface="Osaka" pitchFamily="29" charset="-128"/>
                <a:cs typeface="Osaka" pitchFamily="29" charset="-128"/>
              </a:rPr>
              <a:t>Pr. I. </a:t>
            </a:r>
            <a:r>
              <a:rPr lang="en-US" sz="1400" b="1" dirty="0" err="1" smtClean="0">
                <a:ea typeface="Osaka" pitchFamily="29" charset="-128"/>
                <a:cs typeface="Osaka" pitchFamily="29" charset="-128"/>
              </a:rPr>
              <a:t>Pajeva</a:t>
            </a:r>
            <a:r>
              <a:rPr lang="en-US" sz="1400" b="1" dirty="0" smtClean="0">
                <a:ea typeface="Osaka" pitchFamily="29" charset="-128"/>
                <a:cs typeface="Osaka" pitchFamily="29" charset="-128"/>
              </a:rPr>
              <a:t> (</a:t>
            </a:r>
            <a:r>
              <a:rPr lang="en-US" sz="1400" b="1" dirty="0" err="1" smtClean="0">
                <a:ea typeface="Osaka" pitchFamily="29" charset="-128"/>
                <a:cs typeface="Osaka" pitchFamily="29" charset="-128"/>
              </a:rPr>
              <a:t>Bulg</a:t>
            </a:r>
            <a:r>
              <a:rPr lang="en-US" sz="1400" b="1" dirty="0" smtClean="0">
                <a:ea typeface="Osaka" pitchFamily="29" charset="-128"/>
                <a:cs typeface="Osaka" pitchFamily="29" charset="-128"/>
              </a:rPr>
              <a:t>  </a:t>
            </a:r>
            <a:r>
              <a:rPr lang="en-US" sz="1400" b="1" dirty="0" err="1" smtClean="0">
                <a:ea typeface="Osaka" pitchFamily="29" charset="-128"/>
                <a:cs typeface="Osaka" pitchFamily="29" charset="-128"/>
              </a:rPr>
              <a:t>Acad</a:t>
            </a:r>
            <a:r>
              <a:rPr lang="en-US" sz="1400" b="1" dirty="0" smtClean="0">
                <a:ea typeface="Osaka" pitchFamily="29" charset="-128"/>
                <a:cs typeface="Osaka" pitchFamily="29" charset="-128"/>
              </a:rPr>
              <a:t> </a:t>
            </a:r>
            <a:r>
              <a:rPr lang="en-US" sz="1400" b="1" dirty="0" err="1" smtClean="0">
                <a:ea typeface="Osaka" pitchFamily="29" charset="-128"/>
                <a:cs typeface="Osaka" pitchFamily="29" charset="-128"/>
              </a:rPr>
              <a:t>Sci</a:t>
            </a:r>
            <a:r>
              <a:rPr lang="en-US" sz="1400" b="1" dirty="0" smtClean="0">
                <a:ea typeface="Osaka" pitchFamily="29" charset="-128"/>
                <a:cs typeface="Osaka" pitchFamily="29" charset="-128"/>
              </a:rPr>
              <a:t>  )</a:t>
            </a:r>
          </a:p>
          <a:p>
            <a:pPr>
              <a:lnSpc>
                <a:spcPct val="110000"/>
              </a:lnSpc>
              <a:spcBef>
                <a:spcPts val="0"/>
              </a:spcBef>
            </a:pPr>
            <a:r>
              <a:rPr lang="en-US" sz="1400" b="1" dirty="0" smtClean="0">
                <a:ea typeface="Osaka" pitchFamily="29" charset="-128"/>
                <a:cs typeface="Osaka" pitchFamily="29" charset="-128"/>
              </a:rPr>
              <a:t>Pr. A. </a:t>
            </a:r>
            <a:r>
              <a:rPr lang="en-US" sz="1400" b="1" dirty="0" err="1" smtClean="0">
                <a:ea typeface="Osaka" pitchFamily="29" charset="-128"/>
                <a:cs typeface="Osaka" pitchFamily="29" charset="-128"/>
              </a:rPr>
              <a:t>Isvoran</a:t>
            </a:r>
            <a:r>
              <a:rPr lang="en-US" sz="1400" b="1" dirty="0" smtClean="0">
                <a:ea typeface="Osaka" pitchFamily="29" charset="-128"/>
                <a:cs typeface="Osaka" pitchFamily="29" charset="-128"/>
              </a:rPr>
              <a:t> (West Univ. Timisoara)</a:t>
            </a:r>
          </a:p>
          <a:p>
            <a:pPr>
              <a:lnSpc>
                <a:spcPct val="110000"/>
              </a:lnSpc>
              <a:spcBef>
                <a:spcPts val="0"/>
              </a:spcBef>
              <a:buNone/>
            </a:pPr>
            <a:endParaRPr lang="en-US" sz="1400" b="1" dirty="0" smtClean="0">
              <a:ea typeface="Osaka" pitchFamily="29" charset="-128"/>
              <a:cs typeface="Osaka" pitchFamily="29" charset="-128"/>
            </a:endParaRPr>
          </a:p>
          <a:p>
            <a:pPr>
              <a:spcBef>
                <a:spcPts val="0"/>
              </a:spcBef>
            </a:pPr>
            <a:endParaRPr lang="en-US" sz="1400" b="1" dirty="0" smtClean="0">
              <a:ea typeface="Osaka" pitchFamily="29" charset="-128"/>
              <a:cs typeface="Osaka" pitchFamily="29" charset="-128"/>
            </a:endParaRPr>
          </a:p>
          <a:p>
            <a:pPr marL="109728" indent="0">
              <a:spcBef>
                <a:spcPts val="0"/>
              </a:spcBef>
              <a:buFont typeface="Wingdings" pitchFamily="2" charset="2"/>
              <a:buNone/>
            </a:pPr>
            <a:endParaRPr lang="en-US" sz="1400" b="1" dirty="0" smtClean="0">
              <a:ea typeface="Osaka" pitchFamily="29" charset="-128"/>
              <a:cs typeface="Osaka" pitchFamily="29" charset="-128"/>
            </a:endParaRPr>
          </a:p>
          <a:p>
            <a:pPr marL="109728" indent="0">
              <a:spcBef>
                <a:spcPts val="0"/>
              </a:spcBef>
              <a:buFont typeface="Wingdings" pitchFamily="2" charset="2"/>
              <a:buNone/>
            </a:pPr>
            <a:endParaRPr lang="en-US" sz="1400" b="1" dirty="0" smtClean="0">
              <a:ea typeface="Osaka" pitchFamily="29" charset="-128"/>
              <a:cs typeface="Osaka" pitchFamily="29" charset="-128"/>
            </a:endParaRPr>
          </a:p>
        </p:txBody>
      </p:sp>
      <p:pic>
        <p:nvPicPr>
          <p:cNvPr id="21" name="Picture 20" descr="Pablo-part1.08030602.01000505@inserm.fr.jpeg"/>
          <p:cNvPicPr>
            <a:picLocks noChangeAspect="1"/>
          </p:cNvPicPr>
          <p:nvPr/>
        </p:nvPicPr>
        <p:blipFill>
          <a:blip r:embed="rId3"/>
          <a:srcRect r="30758"/>
          <a:stretch>
            <a:fillRect/>
          </a:stretch>
        </p:blipFill>
        <p:spPr>
          <a:xfrm>
            <a:off x="6889244" y="5829797"/>
            <a:ext cx="2045712" cy="893722"/>
          </a:xfrm>
          <a:prstGeom prst="rect">
            <a:avLst/>
          </a:prstGeom>
        </p:spPr>
      </p:pic>
      <p:pic>
        <p:nvPicPr>
          <p:cNvPr id="22" name="Picture 21" descr="screenshot_01.jpg"/>
          <p:cNvPicPr>
            <a:picLocks noChangeAspect="1"/>
          </p:cNvPicPr>
          <p:nvPr/>
        </p:nvPicPr>
        <p:blipFill>
          <a:blip r:embed="rId4"/>
          <a:stretch>
            <a:fillRect/>
          </a:stretch>
        </p:blipFill>
        <p:spPr>
          <a:xfrm>
            <a:off x="7231078" y="4399445"/>
            <a:ext cx="1176322" cy="1268444"/>
          </a:xfrm>
          <a:prstGeom prst="rect">
            <a:avLst/>
          </a:prstGeom>
        </p:spPr>
      </p:pic>
      <p:pic>
        <p:nvPicPr>
          <p:cNvPr id="8" name="Picture 7"/>
          <p:cNvPicPr>
            <a:picLocks noChangeAspect="1"/>
          </p:cNvPicPr>
          <p:nvPr/>
        </p:nvPicPr>
        <p:blipFill>
          <a:blip r:embed="rId5"/>
          <a:stretch>
            <a:fillRect/>
          </a:stretch>
        </p:blipFill>
        <p:spPr>
          <a:xfrm>
            <a:off x="5135619" y="5906691"/>
            <a:ext cx="1582681" cy="854648"/>
          </a:xfrm>
          <a:prstGeom prst="rect">
            <a:avLst/>
          </a:prstGeom>
        </p:spPr>
      </p:pic>
      <p:pic>
        <p:nvPicPr>
          <p:cNvPr id="9" name="Picture 7" descr="logo_paris7_small"/>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5400000">
            <a:off x="3595738" y="5537905"/>
            <a:ext cx="727928" cy="1465500"/>
          </a:xfrm>
          <a:prstGeom prst="rect">
            <a:avLst/>
          </a:prstGeom>
          <a:noFill/>
          <a:ln w="9525">
            <a:noFill/>
            <a:miter lim="800000"/>
            <a:headEnd/>
            <a:tailEnd/>
          </a:ln>
        </p:spPr>
      </p:pic>
      <p:pic>
        <p:nvPicPr>
          <p:cNvPr id="10" name="Picture 9"/>
          <p:cNvPicPr>
            <a:picLocks noChangeAspect="1"/>
          </p:cNvPicPr>
          <p:nvPr/>
        </p:nvPicPr>
        <p:blipFill>
          <a:blip r:embed="rId7"/>
          <a:srcRect l="5237" t="13759" r="79056" b="71035"/>
          <a:stretch>
            <a:fillRect/>
          </a:stretch>
        </p:blipFill>
        <p:spPr>
          <a:xfrm>
            <a:off x="1313582" y="6369466"/>
            <a:ext cx="666475" cy="391873"/>
          </a:xfrm>
          <a:prstGeom prst="rect">
            <a:avLst/>
          </a:prstGeom>
        </p:spPr>
      </p:pic>
      <p:pic>
        <p:nvPicPr>
          <p:cNvPr id="11" name="Picture 22"/>
          <p:cNvPicPr>
            <a:picLocks noChangeAspect="1" noChangeArrowheads="1"/>
          </p:cNvPicPr>
          <p:nvPr/>
        </p:nvPicPr>
        <p:blipFill>
          <a:blip r:embed="rId8"/>
          <a:srcRect/>
          <a:stretch>
            <a:fillRect/>
          </a:stretch>
        </p:blipFill>
        <p:spPr bwMode="auto">
          <a:xfrm>
            <a:off x="364120" y="6280326"/>
            <a:ext cx="609600" cy="481013"/>
          </a:xfrm>
          <a:prstGeom prst="rect">
            <a:avLst/>
          </a:prstGeom>
          <a:noFill/>
          <a:ln w="9525">
            <a:noFill/>
            <a:miter lim="800000"/>
            <a:headEnd/>
            <a:tailEnd/>
          </a:ln>
          <a:effectLst/>
        </p:spPr>
      </p:pic>
      <p:pic>
        <p:nvPicPr>
          <p:cNvPr id="12" name="Picture 11"/>
          <p:cNvPicPr>
            <a:picLocks noChangeAspect="1"/>
          </p:cNvPicPr>
          <p:nvPr/>
        </p:nvPicPr>
        <p:blipFill>
          <a:blip r:embed="rId9"/>
          <a:stretch>
            <a:fillRect/>
          </a:stretch>
        </p:blipFill>
        <p:spPr>
          <a:xfrm>
            <a:off x="5878428" y="5334497"/>
            <a:ext cx="1010816" cy="495300"/>
          </a:xfrm>
          <a:prstGeom prst="rect">
            <a:avLst/>
          </a:prstGeom>
        </p:spPr>
      </p:pic>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52646"/>
            <a:ext cx="8229600" cy="11430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endParaRPr 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871579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457199" y="1092092"/>
            <a:ext cx="8229601" cy="1393315"/>
          </a:xfrm>
          <a:prstGeom prst="rect">
            <a:avLst/>
          </a:prstGeom>
        </p:spPr>
        <p:txBody>
          <a:bodyPr vert="horz" lIns="91440" tIns="45720" rIns="91440" bIns="45720" rtlCol="0">
            <a:normAutofit/>
          </a:bodyPr>
          <a:lstStyle/>
          <a:p>
            <a:pPr marL="342900" lvl="0" indent="-342900" algn="just">
              <a:spcBef>
                <a:spcPct val="20000"/>
              </a:spcBef>
              <a:buClr>
                <a:srgbClr val="FF6600"/>
              </a:buClr>
              <a:buFont typeface="Arial"/>
              <a:buChar char="•"/>
              <a:defRPr/>
            </a:pPr>
            <a:r>
              <a:rPr kumimoji="0" lang="en-US" sz="2400" b="0" i="0" u="none" strike="noStrike" kern="1200" cap="none" spc="0" normalizeH="0" baseline="0" noProof="0" dirty="0" smtClean="0">
                <a:ln>
                  <a:noFill/>
                </a:ln>
                <a:solidFill>
                  <a:schemeClr val="tx1"/>
                </a:solidFill>
                <a:effectLst/>
                <a:uLnTx/>
                <a:uFillTx/>
                <a:latin typeface="Times"/>
                <a:ea typeface="+mn-ea"/>
                <a:cs typeface="Times"/>
              </a:rPr>
              <a:t>Today about 20 LMW PPI </a:t>
            </a:r>
            <a:r>
              <a:rPr kumimoji="0" lang="en-US" sz="2400" b="0" i="0" u="none" strike="noStrike" kern="1200" cap="none" spc="0" normalizeH="0" baseline="0" noProof="0" dirty="0" err="1" smtClean="0">
                <a:ln>
                  <a:noFill/>
                </a:ln>
                <a:solidFill>
                  <a:schemeClr val="tx1"/>
                </a:solidFill>
                <a:effectLst/>
                <a:uLnTx/>
                <a:uFillTx/>
                <a:latin typeface="Times"/>
                <a:ea typeface="+mn-ea"/>
                <a:cs typeface="Times"/>
              </a:rPr>
              <a:t>cmpds</a:t>
            </a:r>
            <a:r>
              <a:rPr lang="en-US" sz="2400" dirty="0" smtClean="0">
                <a:latin typeface="Times"/>
                <a:cs typeface="Times"/>
              </a:rPr>
              <a:t> are in phase I to III clinical trials. </a:t>
            </a:r>
            <a:r>
              <a:rPr lang="en-US" sz="2400" b="1" dirty="0" smtClean="0">
                <a:latin typeface="Times"/>
                <a:cs typeface="Times"/>
              </a:rPr>
              <a:t>Expected sales worldwide (to start with) of over $800 million/each</a:t>
            </a:r>
            <a:r>
              <a:rPr kumimoji="0" lang="en-US" sz="2400" b="1" i="0" u="none" strike="noStrike" kern="1200" cap="none" spc="0" normalizeH="0" noProof="0" dirty="0" smtClean="0">
                <a:ln>
                  <a:noFill/>
                </a:ln>
                <a:solidFill>
                  <a:schemeClr val="tx1"/>
                </a:solidFill>
                <a:effectLst/>
                <a:uLnTx/>
                <a:uFillTx/>
                <a:latin typeface="Times"/>
                <a:ea typeface="+mn-ea"/>
                <a:cs typeface="Times"/>
              </a:rPr>
              <a:t> year</a:t>
            </a:r>
            <a:r>
              <a:rPr kumimoji="0" lang="en-US" sz="2400" b="1" i="0" u="none" strike="noStrike" kern="1200" cap="none" spc="0" normalizeH="0" baseline="0" noProof="0" dirty="0" smtClean="0">
                <a:ln>
                  <a:noFill/>
                </a:ln>
                <a:solidFill>
                  <a:schemeClr val="tx1"/>
                </a:solidFill>
                <a:effectLst/>
                <a:uLnTx/>
                <a:uFillTx/>
                <a:latin typeface="Times"/>
                <a:ea typeface="+mn-ea"/>
                <a:cs typeface="Times"/>
              </a:rPr>
              <a:t> within 4 years</a:t>
            </a:r>
            <a:endParaRPr kumimoji="0" lang="en-US" sz="2400" b="1" i="0" u="none" strike="noStrike" kern="1200" cap="none" spc="0" normalizeH="0" baseline="0" noProof="0" dirty="0">
              <a:ln>
                <a:noFill/>
              </a:ln>
              <a:solidFill>
                <a:schemeClr val="tx1"/>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a:ea typeface="+mn-ea"/>
              <a:cs typeface="Times"/>
            </a:endParaRPr>
          </a:p>
          <a:p>
            <a:pPr marL="742950" marR="0" lvl="1" indent="-285750" algn="just" defTabSz="457200" rtl="0" eaLnBrk="1" fontAlgn="auto" latinLnBrk="0" hangingPunct="1">
              <a:lnSpc>
                <a:spcPct val="100000"/>
              </a:lnSpc>
              <a:spcBef>
                <a:spcPct val="20000"/>
              </a:spcBef>
              <a:spcAft>
                <a:spcPts val="0"/>
              </a:spcAft>
              <a:buClrTx/>
              <a:buSzTx/>
              <a:buFont typeface="Arial"/>
              <a:buNone/>
              <a:tabLst/>
              <a:defRPr/>
            </a:pPr>
            <a:endParaRPr kumimoji="0" lang="en-US" sz="1900" b="0" i="0" u="none" strike="noStrike" kern="1200" cap="none" spc="0" normalizeH="0" baseline="0" noProof="0" dirty="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Times"/>
              <a:ea typeface="+mn-ea"/>
              <a:cs typeface="Times"/>
            </a:endParaRPr>
          </a:p>
        </p:txBody>
      </p:sp>
      <p:sp>
        <p:nvSpPr>
          <p:cNvPr id="13" name="Title 1"/>
          <p:cNvSpPr txBox="1">
            <a:spLocks/>
          </p:cNvSpPr>
          <p:nvPr/>
        </p:nvSpPr>
        <p:spPr>
          <a:xfrm>
            <a:off x="457200" y="274638"/>
            <a:ext cx="8229600" cy="830865"/>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90"/>
                </a:solidFill>
                <a:effectLst/>
                <a:uLnTx/>
                <a:uFillTx/>
                <a:latin typeface="Times"/>
                <a:ea typeface="+mn-ea"/>
                <a:cs typeface="Times"/>
              </a:rPr>
              <a:t>Conclusion</a:t>
            </a:r>
            <a:r>
              <a:rPr lang="en-US" sz="2400" b="1" dirty="0" smtClean="0">
                <a:solidFill>
                  <a:srgbClr val="000090"/>
                </a:solidFill>
                <a:latin typeface="Times"/>
                <a:cs typeface="Times"/>
              </a:rPr>
              <a:t>s</a:t>
            </a:r>
            <a:endParaRPr kumimoji="0" lang="en-US" sz="2400" b="1" i="0" u="none" strike="noStrike" kern="1200" cap="none" spc="0" normalizeH="0" baseline="0" noProof="0" dirty="0">
              <a:ln>
                <a:noFill/>
              </a:ln>
              <a:solidFill>
                <a:srgbClr val="000090"/>
              </a:solidFill>
              <a:effectLst/>
              <a:uLnTx/>
              <a:uFillTx/>
              <a:latin typeface="Times"/>
              <a:ea typeface="+mn-ea"/>
              <a:cs typeface="Times"/>
            </a:endParaRPr>
          </a:p>
        </p:txBody>
      </p:sp>
      <p:grpSp>
        <p:nvGrpSpPr>
          <p:cNvPr id="16" name="Group 15"/>
          <p:cNvGrpSpPr/>
          <p:nvPr/>
        </p:nvGrpSpPr>
        <p:grpSpPr>
          <a:xfrm>
            <a:off x="457199" y="1885338"/>
            <a:ext cx="8686801" cy="5577287"/>
            <a:chOff x="457199" y="1885338"/>
            <a:chExt cx="8686801" cy="5577287"/>
          </a:xfrm>
        </p:grpSpPr>
        <p:sp>
          <p:nvSpPr>
            <p:cNvPr id="7" name="Content Placeholder 3"/>
            <p:cNvSpPr txBox="1">
              <a:spLocks/>
            </p:cNvSpPr>
            <p:nvPr/>
          </p:nvSpPr>
          <p:spPr>
            <a:xfrm>
              <a:off x="457199" y="1885338"/>
              <a:ext cx="8229601" cy="5577287"/>
            </a:xfrm>
            <a:prstGeom prst="rect">
              <a:avLst/>
            </a:prstGeom>
          </p:spPr>
          <p:txBody>
            <a:bodyPr vert="horz" lIns="91440" tIns="45720" rIns="91440" bIns="45720" rtlCol="0">
              <a:normAutofit/>
            </a:bodyPr>
            <a:lstStyle/>
            <a:p>
              <a:pPr marL="342900" lvl="0" indent="-342900" algn="just">
                <a:spcBef>
                  <a:spcPct val="20000"/>
                </a:spcBef>
                <a:buClr>
                  <a:srgbClr val="FF6600"/>
                </a:buClr>
                <a:buFont typeface="Arial"/>
                <a:buChar char="•"/>
                <a:defRPr/>
              </a:pPr>
              <a:endParaRPr lang="en-US" sz="2400" dirty="0">
                <a:latin typeface="Times"/>
                <a:cs typeface="Times"/>
              </a:endParaRPr>
            </a:p>
            <a:p>
              <a:pPr marL="342900" lvl="0" indent="-342900" algn="just">
                <a:spcBef>
                  <a:spcPct val="20000"/>
                </a:spcBef>
                <a:buClr>
                  <a:srgbClr val="FF6600"/>
                </a:buClr>
                <a:buFont typeface="Arial"/>
                <a:buChar char="•"/>
                <a:defRPr/>
              </a:pPr>
              <a:r>
                <a:rPr lang="en-US" sz="2400" noProof="0" dirty="0">
                  <a:solidFill>
                    <a:srgbClr val="0000FF"/>
                  </a:solidFill>
                  <a:latin typeface="Times"/>
                  <a:cs typeface="Times"/>
                </a:rPr>
                <a:t>In </a:t>
              </a:r>
              <a:r>
                <a:rPr lang="en-US" sz="2400" b="1" noProof="0" dirty="0">
                  <a:solidFill>
                    <a:srgbClr val="0000FF"/>
                  </a:solidFill>
                  <a:latin typeface="Times"/>
                  <a:cs typeface="Times"/>
                </a:rPr>
                <a:t>phase I</a:t>
              </a:r>
              <a:r>
                <a:rPr lang="en-US" sz="2400" noProof="0" dirty="0">
                  <a:solidFill>
                    <a:srgbClr val="0000FF"/>
                  </a:solidFill>
                  <a:latin typeface="Times"/>
                  <a:cs typeface="Times"/>
                </a:rPr>
                <a:t>, l</a:t>
              </a:r>
              <a:r>
                <a:rPr kumimoji="0" lang="en-US" sz="2400" b="0" i="0" u="none" strike="noStrike" kern="1200" cap="none" spc="0" normalizeH="0" noProof="0" dirty="0">
                  <a:ln>
                    <a:noFill/>
                  </a:ln>
                  <a:solidFill>
                    <a:srgbClr val="0000FF"/>
                  </a:solidFill>
                  <a:effectLst/>
                  <a:uLnTx/>
                  <a:uFillTx/>
                  <a:latin typeface="Times"/>
                  <a:ea typeface="+mn-ea"/>
                  <a:cs typeface="Times"/>
                </a:rPr>
                <a:t>atest generation of PPI modulators (</a:t>
              </a:r>
              <a:r>
                <a:rPr kumimoji="0" lang="en-US" sz="2400" b="0" i="0" u="none" strike="noStrike" kern="1200" cap="none" spc="0" normalizeH="0" noProof="0" dirty="0" smtClean="0">
                  <a:ln>
                    <a:noFill/>
                  </a:ln>
                  <a:solidFill>
                    <a:srgbClr val="0000FF"/>
                  </a:solidFill>
                  <a:effectLst/>
                  <a:uLnTx/>
                  <a:uFillTx/>
                  <a:latin typeface="Times"/>
                  <a:ea typeface="+mn-ea"/>
                  <a:cs typeface="Times"/>
                </a:rPr>
                <a:t>developed </a:t>
              </a:r>
              <a:r>
                <a:rPr kumimoji="0" lang="en-US" sz="2400" b="0" i="0" u="none" strike="noStrike" kern="1200" cap="none" spc="0" normalizeH="0" noProof="0" dirty="0">
                  <a:ln>
                    <a:noFill/>
                  </a:ln>
                  <a:solidFill>
                    <a:srgbClr val="0000FF"/>
                  </a:solidFill>
                  <a:effectLst/>
                  <a:uLnTx/>
                  <a:uFillTx/>
                  <a:latin typeface="Times"/>
                  <a:ea typeface="+mn-ea"/>
                  <a:cs typeface="Times"/>
                </a:rPr>
                <a:t>between 2005-2012) seem to have </a:t>
              </a:r>
              <a:r>
                <a:rPr kumimoji="0" lang="en-US" sz="2400" b="1" i="0" u="none" strike="noStrike" kern="1200" cap="none" spc="0" normalizeH="0" noProof="0" dirty="0">
                  <a:ln>
                    <a:noFill/>
                  </a:ln>
                  <a:solidFill>
                    <a:srgbClr val="0000FF"/>
                  </a:solidFill>
                  <a:effectLst/>
                  <a:uLnTx/>
                  <a:uFillTx/>
                  <a:latin typeface="Times"/>
                  <a:ea typeface="+mn-ea"/>
                  <a:cs typeface="Times"/>
                </a:rPr>
                <a:t>82% probability of making it to the next phase</a:t>
              </a:r>
              <a:r>
                <a:rPr kumimoji="0" lang="en-US" sz="2400" b="0" i="0" u="none" strike="noStrike" kern="1200" cap="none" spc="0" normalizeH="0" noProof="0" dirty="0">
                  <a:ln>
                    <a:noFill/>
                  </a:ln>
                  <a:solidFill>
                    <a:srgbClr val="0000FF"/>
                  </a:solidFill>
                  <a:effectLst/>
                  <a:uLnTx/>
                  <a:uFillTx/>
                  <a:latin typeface="Times"/>
                  <a:ea typeface="+mn-ea"/>
                  <a:cs typeface="Times"/>
                </a:rPr>
                <a:t> compared to 54% for all NMEs, and for </a:t>
              </a:r>
              <a:r>
                <a:rPr kumimoji="0" lang="en-US" sz="2400" b="1" i="0" u="none" strike="noStrike" kern="1200" cap="none" spc="0" normalizeH="0" noProof="0" dirty="0">
                  <a:ln>
                    <a:noFill/>
                  </a:ln>
                  <a:solidFill>
                    <a:srgbClr val="0000FF"/>
                  </a:solidFill>
                  <a:effectLst/>
                  <a:uLnTx/>
                  <a:uFillTx/>
                  <a:latin typeface="Times"/>
                  <a:ea typeface="+mn-ea"/>
                  <a:cs typeface="Times"/>
                </a:rPr>
                <a:t>phase II</a:t>
              </a:r>
              <a:r>
                <a:rPr kumimoji="0" lang="en-US" sz="2400" b="0" i="0" u="none" strike="noStrike" kern="1200" cap="none" spc="0" normalizeH="0" noProof="0" dirty="0">
                  <a:ln>
                    <a:noFill/>
                  </a:ln>
                  <a:solidFill>
                    <a:srgbClr val="0000FF"/>
                  </a:solidFill>
                  <a:effectLst/>
                  <a:uLnTx/>
                  <a:uFillTx/>
                  <a:latin typeface="Times"/>
                  <a:ea typeface="+mn-ea"/>
                  <a:cs typeface="Times"/>
                </a:rPr>
                <a:t>, the probability of success seems to be </a:t>
              </a:r>
              <a:r>
                <a:rPr kumimoji="0" lang="en-US" sz="2400" b="1" i="0" u="none" strike="noStrike" kern="1200" cap="none" spc="0" normalizeH="0" noProof="0" dirty="0">
                  <a:ln>
                    <a:noFill/>
                  </a:ln>
                  <a:solidFill>
                    <a:srgbClr val="0000FF"/>
                  </a:solidFill>
                  <a:effectLst/>
                  <a:uLnTx/>
                  <a:uFillTx/>
                  <a:latin typeface="Times"/>
                  <a:ea typeface="+mn-ea"/>
                  <a:cs typeface="Times"/>
                </a:rPr>
                <a:t>57%</a:t>
              </a:r>
              <a:r>
                <a:rPr kumimoji="0" lang="en-US" sz="2400" b="0" i="0" u="none" strike="noStrike" kern="1200" cap="none" spc="0" normalizeH="0" noProof="0" dirty="0">
                  <a:ln>
                    <a:noFill/>
                  </a:ln>
                  <a:solidFill>
                    <a:srgbClr val="0000FF"/>
                  </a:solidFill>
                  <a:effectLst/>
                  <a:uLnTx/>
                  <a:uFillTx/>
                  <a:latin typeface="Times"/>
                  <a:ea typeface="+mn-ea"/>
                  <a:cs typeface="Times"/>
                </a:rPr>
                <a:t> for PPI modulators </a:t>
              </a:r>
              <a:r>
                <a:rPr kumimoji="0" lang="en-US" sz="2400" b="1" i="0" u="none" strike="noStrike" kern="1200" cap="none" spc="0" normalizeH="0" noProof="0" dirty="0">
                  <a:ln>
                    <a:noFill/>
                  </a:ln>
                  <a:solidFill>
                    <a:srgbClr val="0000FF"/>
                  </a:solidFill>
                  <a:effectLst/>
                  <a:uLnTx/>
                  <a:uFillTx/>
                  <a:latin typeface="Times"/>
                  <a:ea typeface="+mn-ea"/>
                  <a:cs typeface="Times"/>
                </a:rPr>
                <a:t>compared to 34% </a:t>
              </a:r>
              <a:r>
                <a:rPr kumimoji="0" lang="en-US" sz="2400" b="0" i="0" u="none" strike="noStrike" kern="1200" cap="none" spc="0" normalizeH="0" noProof="0" dirty="0">
                  <a:ln>
                    <a:noFill/>
                  </a:ln>
                  <a:solidFill>
                    <a:srgbClr val="0000FF"/>
                  </a:solidFill>
                  <a:effectLst/>
                  <a:uLnTx/>
                  <a:uFillTx/>
                  <a:latin typeface="Times"/>
                  <a:ea typeface="+mn-ea"/>
                  <a:cs typeface="Times"/>
                </a:rPr>
                <a:t>for all NMEs (Phase III can not be evaluated at present due to small sample size)</a:t>
              </a:r>
              <a:endParaRPr kumimoji="0" lang="en-US" sz="2400" b="0" i="0" u="none" strike="noStrike" kern="1200" cap="none" spc="0" normalizeH="0" baseline="0" noProof="0" dirty="0">
                <a:ln>
                  <a:noFill/>
                </a:ln>
                <a:solidFill>
                  <a:srgbClr val="0000FF"/>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a:ea typeface="+mn-ea"/>
                <a:cs typeface="Times"/>
              </a:endParaRPr>
            </a:p>
            <a:p>
              <a:pPr marL="742950" marR="0" lvl="1" indent="-285750" algn="just" defTabSz="457200" rtl="0" eaLnBrk="1" fontAlgn="auto" latinLnBrk="0" hangingPunct="1">
                <a:lnSpc>
                  <a:spcPct val="100000"/>
                </a:lnSpc>
                <a:spcBef>
                  <a:spcPct val="20000"/>
                </a:spcBef>
                <a:spcAft>
                  <a:spcPts val="0"/>
                </a:spcAft>
                <a:buClrTx/>
                <a:buSzTx/>
                <a:buFont typeface="Arial"/>
                <a:buNone/>
                <a:tabLst/>
                <a:defRPr/>
              </a:pPr>
              <a:endParaRPr kumimoji="0" lang="en-US" sz="1900" b="0" i="0" u="none" strike="noStrike" kern="1200" cap="none" spc="0" normalizeH="0" baseline="0" noProof="0" dirty="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a:ea typeface="+mn-ea"/>
                <a:cs typeface="Times"/>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Times"/>
                <a:ea typeface="+mn-ea"/>
                <a:cs typeface="Times"/>
              </a:endParaRPr>
            </a:p>
          </p:txBody>
        </p:sp>
        <p:grpSp>
          <p:nvGrpSpPr>
            <p:cNvPr id="15" name="Group 14"/>
            <p:cNvGrpSpPr/>
            <p:nvPr/>
          </p:nvGrpSpPr>
          <p:grpSpPr>
            <a:xfrm>
              <a:off x="787400" y="4711209"/>
              <a:ext cx="8356600" cy="2053365"/>
              <a:chOff x="787400" y="4711209"/>
              <a:chExt cx="8356600" cy="2053365"/>
            </a:xfrm>
          </p:grpSpPr>
          <p:grpSp>
            <p:nvGrpSpPr>
              <p:cNvPr id="2" name="Group 7"/>
              <p:cNvGrpSpPr/>
              <p:nvPr/>
            </p:nvGrpSpPr>
            <p:grpSpPr>
              <a:xfrm>
                <a:off x="787400" y="4711209"/>
                <a:ext cx="8356600" cy="2053365"/>
                <a:chOff x="787400" y="4927377"/>
                <a:chExt cx="8356600" cy="2053365"/>
              </a:xfrm>
            </p:grpSpPr>
            <p:sp>
              <p:nvSpPr>
                <p:cNvPr id="9" name="TextBox 8"/>
                <p:cNvSpPr txBox="1"/>
                <p:nvPr/>
              </p:nvSpPr>
              <p:spPr>
                <a:xfrm>
                  <a:off x="5644221" y="6564671"/>
                  <a:ext cx="1402948" cy="246221"/>
                </a:xfrm>
                <a:prstGeom prst="rect">
                  <a:avLst/>
                </a:prstGeom>
                <a:noFill/>
              </p:spPr>
              <p:txBody>
                <a:bodyPr wrap="none" rtlCol="0">
                  <a:spAutoFit/>
                </a:bodyPr>
                <a:lstStyle/>
                <a:p>
                  <a:pPr>
                    <a:buFont typeface="Arial"/>
                    <a:buChar char="•"/>
                  </a:pPr>
                  <a:r>
                    <a:rPr lang="en-US" sz="1000" i="1">
                      <a:solidFill>
                        <a:srgbClr val="008000"/>
                      </a:solidFill>
                      <a:latin typeface="Times"/>
                      <a:cs typeface="Times"/>
                    </a:rPr>
                    <a:t> Meier et al DDT 2013</a:t>
                  </a:r>
                </a:p>
              </p:txBody>
            </p:sp>
            <p:pic>
              <p:nvPicPr>
                <p:cNvPr id="10" name="Picture 9" descr="screenshot_03.jpg"/>
                <p:cNvPicPr>
                  <a:picLocks noChangeAspect="1"/>
                </p:cNvPicPr>
                <p:nvPr/>
              </p:nvPicPr>
              <p:blipFill>
                <a:blip r:embed="rId2"/>
                <a:stretch>
                  <a:fillRect/>
                </a:stretch>
              </p:blipFill>
              <p:spPr>
                <a:xfrm>
                  <a:off x="787400" y="4927377"/>
                  <a:ext cx="1989667" cy="1913689"/>
                </a:xfrm>
                <a:prstGeom prst="rect">
                  <a:avLst/>
                </a:prstGeom>
              </p:spPr>
            </p:pic>
            <p:sp>
              <p:nvSpPr>
                <p:cNvPr id="12" name="Rectangle 11"/>
                <p:cNvSpPr/>
                <p:nvPr/>
              </p:nvSpPr>
              <p:spPr>
                <a:xfrm>
                  <a:off x="4572000" y="6580632"/>
                  <a:ext cx="4572000" cy="400110"/>
                </a:xfrm>
                <a:prstGeom prst="rect">
                  <a:avLst/>
                </a:prstGeom>
              </p:spPr>
              <p:txBody>
                <a:bodyPr>
                  <a:spAutoFit/>
                </a:bodyPr>
                <a:lstStyle/>
                <a:p>
                  <a:pPr algn="ctr">
                    <a:buFont typeface="Arial"/>
                    <a:buChar char="•"/>
                  </a:pPr>
                  <a:endParaRPr lang="en-US" sz="1000" i="1" dirty="0" smtClean="0">
                    <a:solidFill>
                      <a:srgbClr val="008000"/>
                    </a:solidFill>
                    <a:latin typeface="Times"/>
                    <a:cs typeface="Times"/>
                  </a:endParaRPr>
                </a:p>
                <a:p>
                  <a:pPr algn="ctr">
                    <a:buFont typeface="Arial"/>
                    <a:buChar char="•"/>
                  </a:pPr>
                  <a:r>
                    <a:rPr lang="en-US" sz="1000" i="1" dirty="0" smtClean="0">
                      <a:solidFill>
                        <a:srgbClr val="008000"/>
                      </a:solidFill>
                      <a:latin typeface="Times"/>
                      <a:cs typeface="Times"/>
                    </a:rPr>
                    <a:t> Nat Rev Drug Discovery, June 2011, </a:t>
                  </a:r>
                  <a:r>
                    <a:rPr lang="en-US" sz="1000" i="1" dirty="0" err="1" smtClean="0">
                      <a:solidFill>
                        <a:srgbClr val="008000"/>
                      </a:solidFill>
                      <a:latin typeface="Times"/>
                      <a:cs typeface="Times"/>
                    </a:rPr>
                    <a:t>Vol</a:t>
                  </a:r>
                  <a:r>
                    <a:rPr lang="en-US" sz="1000" i="1" dirty="0" smtClean="0">
                      <a:solidFill>
                        <a:srgbClr val="008000"/>
                      </a:solidFill>
                      <a:latin typeface="Times"/>
                      <a:cs typeface="Times"/>
                    </a:rPr>
                    <a:t> 10 </a:t>
                  </a:r>
                  <a:endParaRPr lang="en-US" sz="1000" i="1" dirty="0">
                    <a:solidFill>
                      <a:srgbClr val="008000"/>
                    </a:solidFill>
                    <a:latin typeface="Times"/>
                    <a:cs typeface="Times"/>
                  </a:endParaRPr>
                </a:p>
              </p:txBody>
            </p:sp>
          </p:grpSp>
          <p:sp>
            <p:nvSpPr>
              <p:cNvPr id="14" name="Rectangle 13"/>
              <p:cNvSpPr/>
              <p:nvPr/>
            </p:nvSpPr>
            <p:spPr>
              <a:xfrm>
                <a:off x="2878667" y="4756177"/>
                <a:ext cx="5461490" cy="1600438"/>
              </a:xfrm>
              <a:prstGeom prst="rect">
                <a:avLst/>
              </a:prstGeom>
            </p:spPr>
            <p:txBody>
              <a:bodyPr wrap="square">
                <a:spAutoFit/>
              </a:bodyPr>
              <a:lstStyle/>
              <a:p>
                <a:pPr algn="just"/>
                <a:r>
                  <a:rPr lang="en-US" sz="1400" dirty="0" smtClean="0">
                    <a:latin typeface="Times"/>
                    <a:cs typeface="Times"/>
                  </a:rPr>
                  <a:t>Trends in attrition rates of drug development projects. Data are for projects started between 1990 and 2004 in the United States, Europe and Japan </a:t>
                </a:r>
              </a:p>
              <a:p>
                <a:pPr algn="just"/>
                <a:endParaRPr lang="en-US" sz="1400" dirty="0" smtClean="0">
                  <a:latin typeface="Times"/>
                  <a:cs typeface="Times"/>
                </a:endParaRPr>
              </a:p>
              <a:p>
                <a:pPr algn="just"/>
                <a:r>
                  <a:rPr lang="en-US" sz="1400" b="1" dirty="0" smtClean="0">
                    <a:solidFill>
                      <a:srgbClr val="0000FF"/>
                    </a:solidFill>
                    <a:latin typeface="Times"/>
                    <a:cs typeface="Times"/>
                  </a:rPr>
                  <a:t>Some hope with PPI modulators ? Some PPI targets seem much more promising than some of the ~500 regular targets currently investigated…with over 300,000 PPIs in human, there is a lot to do !</a:t>
                </a:r>
                <a:endParaRPr lang="en-US" sz="1400" b="1" dirty="0">
                  <a:solidFill>
                    <a:srgbClr val="0000FF"/>
                  </a:solidFill>
                  <a:latin typeface="Times"/>
                  <a:cs typeface="Times"/>
                </a:endParaRPr>
              </a:p>
            </p:txBody>
          </p:sp>
        </p:grpSp>
      </p:grpSp>
    </p:spTree>
    <p:extLst>
      <p:ext uri="{BB962C8B-B14F-4D97-AF65-F5344CB8AC3E}">
        <p14:creationId xmlns:p14="http://schemas.microsoft.com/office/powerpoint/2010/main" val="21756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nvGrpSpPr>
        <p:grpSpPr>
          <a:xfrm>
            <a:off x="6275491" y="1414145"/>
            <a:ext cx="2528269" cy="2030893"/>
            <a:chOff x="6628295" y="1626707"/>
            <a:chExt cx="2528269" cy="2030893"/>
          </a:xfrm>
        </p:grpSpPr>
        <p:sp>
          <p:nvSpPr>
            <p:cNvPr id="4" name="TextBox 3"/>
            <p:cNvSpPr txBox="1"/>
            <p:nvPr/>
          </p:nvSpPr>
          <p:spPr>
            <a:xfrm>
              <a:off x="8401103" y="3108869"/>
              <a:ext cx="98895" cy="224496"/>
            </a:xfrm>
            <a:prstGeom prst="rect">
              <a:avLst/>
            </a:prstGeom>
            <a:noFill/>
          </p:spPr>
          <p:txBody>
            <a:bodyPr wrap="none" rtlCol="0">
              <a:spAutoFit/>
            </a:bodyPr>
            <a:lstStyle/>
            <a:p>
              <a:endParaRPr lang="en-US" dirty="0"/>
            </a:p>
          </p:txBody>
        </p:sp>
        <p:pic>
          <p:nvPicPr>
            <p:cNvPr id="33" name="Picture 32"/>
            <p:cNvPicPr>
              <a:picLocks noChangeAspect="1"/>
            </p:cNvPicPr>
            <p:nvPr/>
          </p:nvPicPr>
          <p:blipFill rotWithShape="1">
            <a:blip r:embed="rId3"/>
            <a:srcRect l="53808" t="17422" b="44890"/>
            <a:stretch/>
          </p:blipFill>
          <p:spPr>
            <a:xfrm>
              <a:off x="6628295" y="1626707"/>
              <a:ext cx="2528269" cy="2030893"/>
            </a:xfrm>
            <a:prstGeom prst="rect">
              <a:avLst/>
            </a:prstGeom>
          </p:spPr>
        </p:pic>
        <p:sp>
          <p:nvSpPr>
            <p:cNvPr id="5" name="Left Arrow 4"/>
            <p:cNvSpPr/>
            <p:nvPr/>
          </p:nvSpPr>
          <p:spPr>
            <a:xfrm>
              <a:off x="8002097" y="3018717"/>
              <a:ext cx="666525" cy="113312"/>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ectangle 6"/>
            <p:cNvSpPr/>
            <p:nvPr/>
          </p:nvSpPr>
          <p:spPr>
            <a:xfrm>
              <a:off x="8729834" y="2915879"/>
              <a:ext cx="244846" cy="2805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 name="Rectangle 48"/>
          <p:cNvSpPr/>
          <p:nvPr/>
        </p:nvSpPr>
        <p:spPr>
          <a:xfrm>
            <a:off x="-245538" y="4851400"/>
            <a:ext cx="9144000" cy="2006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Diagram 5"/>
          <p:cNvGraphicFramePr/>
          <p:nvPr>
            <p:extLst>
              <p:ext uri="{D42A27DB-BD31-4B8C-83A1-F6EECF244321}">
                <p14:modId xmlns:p14="http://schemas.microsoft.com/office/powerpoint/2010/main" val="991877561"/>
              </p:ext>
            </p:extLst>
          </p:nvPr>
        </p:nvGraphicFramePr>
        <p:xfrm>
          <a:off x="-856498" y="488458"/>
          <a:ext cx="9704160" cy="6496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Untitled.png"/>
          <p:cNvPicPr>
            <a:picLocks noChangeAspect="1"/>
          </p:cNvPicPr>
          <p:nvPr/>
        </p:nvPicPr>
        <p:blipFill>
          <a:blip r:embed="rId9">
            <a:clrChange>
              <a:clrFrom>
                <a:srgbClr val="FFFFFF"/>
              </a:clrFrom>
              <a:clrTo>
                <a:srgbClr val="FFFFFF">
                  <a:alpha val="0"/>
                </a:srgbClr>
              </a:clrTo>
            </a:clrChange>
          </a:blip>
          <a:srcRect l="52221"/>
          <a:stretch>
            <a:fillRect/>
          </a:stretch>
        </p:blipFill>
        <p:spPr>
          <a:xfrm rot="18503994">
            <a:off x="4308424" y="470886"/>
            <a:ext cx="1623018" cy="2112330"/>
          </a:xfrm>
          <a:prstGeom prst="rect">
            <a:avLst/>
          </a:prstGeom>
        </p:spPr>
      </p:pic>
      <p:pic>
        <p:nvPicPr>
          <p:cNvPr id="13" name="Picture 12"/>
          <p:cNvPicPr>
            <a:picLocks noChangeAspect="1"/>
          </p:cNvPicPr>
          <p:nvPr/>
        </p:nvPicPr>
        <p:blipFill rotWithShape="1">
          <a:blip r:embed="rId10"/>
          <a:srcRect r="5884" b="22465"/>
          <a:stretch/>
        </p:blipFill>
        <p:spPr>
          <a:xfrm>
            <a:off x="1250786" y="574233"/>
            <a:ext cx="2508795" cy="1495868"/>
          </a:xfrm>
          <a:prstGeom prst="rect">
            <a:avLst/>
          </a:prstGeom>
        </p:spPr>
      </p:pic>
      <p:graphicFrame>
        <p:nvGraphicFramePr>
          <p:cNvPr id="17" name="Diagram 16"/>
          <p:cNvGraphicFramePr/>
          <p:nvPr>
            <p:extLst>
              <p:ext uri="{D42A27DB-BD31-4B8C-83A1-F6EECF244321}">
                <p14:modId xmlns:p14="http://schemas.microsoft.com/office/powerpoint/2010/main" val="4249225715"/>
              </p:ext>
            </p:extLst>
          </p:nvPr>
        </p:nvGraphicFramePr>
        <p:xfrm>
          <a:off x="8253834" y="2174178"/>
          <a:ext cx="1099852" cy="100650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8" name="Rectangle 27"/>
          <p:cNvSpPr/>
          <p:nvPr/>
        </p:nvSpPr>
        <p:spPr>
          <a:xfrm>
            <a:off x="4847108" y="566028"/>
            <a:ext cx="1521414" cy="261610"/>
          </a:xfrm>
          <a:prstGeom prst="rect">
            <a:avLst/>
          </a:prstGeom>
        </p:spPr>
        <p:txBody>
          <a:bodyPr wrap="square">
            <a:spAutoFit/>
          </a:bodyPr>
          <a:lstStyle/>
          <a:p>
            <a:r>
              <a:rPr lang="fr-FR" sz="1100" dirty="0" smtClean="0">
                <a:solidFill>
                  <a:prstClr val="black"/>
                </a:solidFill>
              </a:rPr>
              <a:t>NMA: </a:t>
            </a:r>
            <a:r>
              <a:rPr lang="fr-FR" sz="1100" dirty="0" smtClean="0">
                <a:solidFill>
                  <a:srgbClr val="FF0000"/>
                </a:solidFill>
              </a:rPr>
              <a:t>flexible zone</a:t>
            </a:r>
          </a:p>
        </p:txBody>
      </p:sp>
      <p:grpSp>
        <p:nvGrpSpPr>
          <p:cNvPr id="8" name="Group 6"/>
          <p:cNvGrpSpPr/>
          <p:nvPr/>
        </p:nvGrpSpPr>
        <p:grpSpPr>
          <a:xfrm>
            <a:off x="-36902" y="-572958"/>
            <a:ext cx="8998904" cy="954930"/>
            <a:chOff x="-50684" y="0"/>
            <a:chExt cx="8843567" cy="1914070"/>
          </a:xfrm>
          <a:noFill/>
        </p:grpSpPr>
        <p:sp>
          <p:nvSpPr>
            <p:cNvPr id="30" name="Rounded Rectangle 29"/>
            <p:cNvSpPr/>
            <p:nvPr/>
          </p:nvSpPr>
          <p:spPr>
            <a:xfrm>
              <a:off x="0" y="0"/>
              <a:ext cx="8637373" cy="76562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1" name="Rounded Rectangle 4"/>
            <p:cNvSpPr/>
            <p:nvPr/>
          </p:nvSpPr>
          <p:spPr>
            <a:xfrm>
              <a:off x="-50684" y="1148442"/>
              <a:ext cx="8843567" cy="7656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265113" indent="-265113" algn="r"/>
              <a:endParaRPr lang="en-US" sz="1700" b="1" dirty="0">
                <a:solidFill>
                  <a:srgbClr val="0000FF"/>
                </a:solidFill>
                <a:effectLst>
                  <a:innerShdw blurRad="63500" dist="50800" dir="5400000">
                    <a:srgbClr val="000000">
                      <a:alpha val="50000"/>
                    </a:srgbClr>
                  </a:innerShdw>
                </a:effectLst>
              </a:endParaRPr>
            </a:p>
          </p:txBody>
        </p:sp>
      </p:grpSp>
      <p:sp>
        <p:nvSpPr>
          <p:cNvPr id="34" name="Rectangle 33"/>
          <p:cNvSpPr/>
          <p:nvPr/>
        </p:nvSpPr>
        <p:spPr>
          <a:xfrm>
            <a:off x="6835409" y="6262737"/>
            <a:ext cx="3572933" cy="52322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i="1" dirty="0" smtClean="0">
                <a:solidFill>
                  <a:srgbClr val="0000FF"/>
                </a:solidFill>
              </a:rPr>
              <a:t>Gautier, Miteva et al.</a:t>
            </a:r>
          </a:p>
          <a:p>
            <a:r>
              <a:rPr lang="en-US" sz="1400" i="1" dirty="0" err="1" smtClean="0">
                <a:solidFill>
                  <a:srgbClr val="0000FF"/>
                </a:solidFill>
              </a:rPr>
              <a:t>Chem</a:t>
            </a:r>
            <a:r>
              <a:rPr lang="en-US" sz="1400" i="1" dirty="0" smtClean="0">
                <a:solidFill>
                  <a:srgbClr val="0000FF"/>
                </a:solidFill>
              </a:rPr>
              <a:t> </a:t>
            </a:r>
            <a:r>
              <a:rPr lang="en-US" sz="1400" i="1" dirty="0" err="1" smtClean="0">
                <a:solidFill>
                  <a:srgbClr val="0000FF"/>
                </a:solidFill>
              </a:rPr>
              <a:t>Biol</a:t>
            </a:r>
            <a:r>
              <a:rPr lang="en-US" sz="1400" i="1" dirty="0" smtClean="0">
                <a:solidFill>
                  <a:srgbClr val="0000FF"/>
                </a:solidFill>
              </a:rPr>
              <a:t> 2011</a:t>
            </a:r>
            <a:endParaRPr lang="en-US" sz="1400" i="1" dirty="0">
              <a:solidFill>
                <a:srgbClr val="0000FF"/>
              </a:solidFill>
            </a:endParaRPr>
          </a:p>
        </p:txBody>
      </p:sp>
      <p:cxnSp>
        <p:nvCxnSpPr>
          <p:cNvPr id="39" name="Straight Arrow Connector 38"/>
          <p:cNvCxnSpPr/>
          <p:nvPr/>
        </p:nvCxnSpPr>
        <p:spPr>
          <a:xfrm>
            <a:off x="3709595" y="1476938"/>
            <a:ext cx="419100" cy="0"/>
          </a:xfrm>
          <a:prstGeom prst="straightConnector1">
            <a:avLst/>
          </a:prstGeom>
          <a:ln>
            <a:prstDash val="sysDash"/>
            <a:tailEnd type="arrow"/>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3977464" y="642972"/>
            <a:ext cx="697627" cy="338554"/>
          </a:xfrm>
          <a:prstGeom prst="rect">
            <a:avLst/>
          </a:prstGeom>
          <a:noFill/>
        </p:spPr>
        <p:txBody>
          <a:bodyPr wrap="none" rtlCol="0">
            <a:spAutoFit/>
          </a:bodyPr>
          <a:lstStyle/>
          <a:p>
            <a:r>
              <a:rPr lang="en-US" sz="1600" dirty="0" smtClean="0"/>
              <a:t>VEGF</a:t>
            </a:r>
            <a:endParaRPr lang="en-US" sz="1600" dirty="0"/>
          </a:p>
        </p:txBody>
      </p:sp>
      <p:sp>
        <p:nvSpPr>
          <p:cNvPr id="42" name="TextBox 41"/>
          <p:cNvSpPr txBox="1"/>
          <p:nvPr/>
        </p:nvSpPr>
        <p:spPr>
          <a:xfrm>
            <a:off x="5588681" y="1586631"/>
            <a:ext cx="1204289" cy="307777"/>
          </a:xfrm>
          <a:prstGeom prst="rect">
            <a:avLst/>
          </a:prstGeom>
          <a:noFill/>
        </p:spPr>
        <p:txBody>
          <a:bodyPr wrap="none" rtlCol="0">
            <a:spAutoFit/>
          </a:bodyPr>
          <a:lstStyle/>
          <a:p>
            <a:r>
              <a:rPr lang="en-US" sz="1400" dirty="0" smtClean="0"/>
              <a:t>VEGFR1-D2</a:t>
            </a:r>
            <a:endParaRPr lang="en-US" sz="1400" dirty="0"/>
          </a:p>
        </p:txBody>
      </p:sp>
      <p:cxnSp>
        <p:nvCxnSpPr>
          <p:cNvPr id="45" name="Straight Arrow Connector 44"/>
          <p:cNvCxnSpPr/>
          <p:nvPr/>
        </p:nvCxnSpPr>
        <p:spPr>
          <a:xfrm>
            <a:off x="3687656" y="841939"/>
            <a:ext cx="21939" cy="584200"/>
          </a:xfrm>
          <a:prstGeom prst="straightConnector1">
            <a:avLst/>
          </a:prstGeom>
          <a:ln>
            <a:prstDash val="sysDash"/>
            <a:headEnd type="none"/>
            <a:tailEnd type="none"/>
          </a:ln>
        </p:spPr>
        <p:style>
          <a:lnRef idx="1">
            <a:schemeClr val="dk1"/>
          </a:lnRef>
          <a:fillRef idx="0">
            <a:schemeClr val="dk1"/>
          </a:fillRef>
          <a:effectRef idx="0">
            <a:schemeClr val="dk1"/>
          </a:effectRef>
          <a:fontRef idx="minor">
            <a:schemeClr val="tx1"/>
          </a:fontRef>
        </p:style>
      </p:cxnSp>
      <p:pic>
        <p:nvPicPr>
          <p:cNvPr id="50" name="Picture 49" descr="screenshot_03.jpg"/>
          <p:cNvPicPr>
            <a:picLocks noChangeAspect="1"/>
          </p:cNvPicPr>
          <p:nvPr/>
        </p:nvPicPr>
        <p:blipFill rotWithShape="1">
          <a:blip r:embed="rId16"/>
          <a:srcRect r="10456"/>
          <a:stretch/>
        </p:blipFill>
        <p:spPr>
          <a:xfrm>
            <a:off x="7058496" y="3445038"/>
            <a:ext cx="1563380" cy="1981195"/>
          </a:xfrm>
          <a:prstGeom prst="rect">
            <a:avLst/>
          </a:prstGeom>
        </p:spPr>
      </p:pic>
      <p:sp>
        <p:nvSpPr>
          <p:cNvPr id="25" name="TextBox 24"/>
          <p:cNvSpPr txBox="1"/>
          <p:nvPr/>
        </p:nvSpPr>
        <p:spPr>
          <a:xfrm>
            <a:off x="8138383" y="4484639"/>
            <a:ext cx="1249169" cy="600164"/>
          </a:xfrm>
          <a:prstGeom prst="rect">
            <a:avLst/>
          </a:prstGeom>
          <a:noFill/>
        </p:spPr>
        <p:txBody>
          <a:bodyPr wrap="square" rtlCol="0">
            <a:spAutoFit/>
          </a:bodyPr>
          <a:lstStyle/>
          <a:p>
            <a:r>
              <a:rPr lang="en-US" sz="1100" b="1" dirty="0" smtClean="0">
                <a:latin typeface="Arial"/>
                <a:cs typeface="Arial"/>
              </a:rPr>
              <a:t> </a:t>
            </a:r>
            <a:r>
              <a:rPr lang="en-US" sz="1100" b="1" dirty="0" smtClean="0">
                <a:solidFill>
                  <a:prstClr val="black"/>
                </a:solidFill>
              </a:rPr>
              <a:t>4321:</a:t>
            </a:r>
          </a:p>
          <a:p>
            <a:r>
              <a:rPr lang="en-US" sz="1100" b="1" dirty="0" smtClean="0">
                <a:latin typeface="Arial"/>
                <a:cs typeface="Arial"/>
              </a:rPr>
              <a:t> R1 ethyl</a:t>
            </a:r>
          </a:p>
          <a:p>
            <a:r>
              <a:rPr lang="en-US" sz="1100" b="1" dirty="0" smtClean="0">
                <a:latin typeface="Arial"/>
                <a:cs typeface="Arial"/>
              </a:rPr>
              <a:t> R1’ benzyl</a:t>
            </a:r>
            <a:endParaRPr lang="en-US" sz="1100" b="1" dirty="0">
              <a:latin typeface="Arial"/>
              <a:cs typeface="Arial"/>
            </a:endParaRPr>
          </a:p>
        </p:txBody>
      </p:sp>
      <p:pic>
        <p:nvPicPr>
          <p:cNvPr id="18" name="Picture 3"/>
          <p:cNvPicPr>
            <a:picLocks noChangeAspect="1" noChangeArrowheads="1"/>
          </p:cNvPicPr>
          <p:nvPr/>
        </p:nvPicPr>
        <p:blipFill rotWithShape="1">
          <a:blip r:embed="rId17">
            <a:extLst>
              <a:ext uri="{28A0092B-C50C-407E-A947-70E740481C1C}">
                <a14:useLocalDpi xmlns:a14="http://schemas.microsoft.com/office/drawing/2010/main" val="0"/>
              </a:ext>
            </a:extLst>
          </a:blip>
          <a:srcRect l="8202" t="42622" r="49378"/>
          <a:stretch/>
        </p:blipFill>
        <p:spPr bwMode="auto">
          <a:xfrm>
            <a:off x="1032227" y="5294429"/>
            <a:ext cx="2643653" cy="13136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Rectangle 58"/>
          <p:cNvSpPr>
            <a:spLocks noChangeArrowheads="1"/>
          </p:cNvSpPr>
          <p:nvPr/>
        </p:nvSpPr>
        <p:spPr bwMode="auto">
          <a:xfrm>
            <a:off x="1615425" y="5207909"/>
            <a:ext cx="781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200" dirty="0"/>
              <a:t>VEGFR1</a:t>
            </a:r>
            <a:endParaRPr lang="fr-FR" sz="1400" dirty="0"/>
          </a:p>
        </p:txBody>
      </p:sp>
      <p:sp>
        <p:nvSpPr>
          <p:cNvPr id="21" name="Rectangle 26"/>
          <p:cNvSpPr>
            <a:spLocks noChangeArrowheads="1"/>
          </p:cNvSpPr>
          <p:nvPr/>
        </p:nvSpPr>
        <p:spPr bwMode="auto">
          <a:xfrm>
            <a:off x="3759581" y="5803558"/>
            <a:ext cx="244316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b="1" dirty="0" smtClean="0">
                <a:solidFill>
                  <a:srgbClr val="000000"/>
                </a:solidFill>
                <a:latin typeface="Verdana" charset="0"/>
              </a:rPr>
              <a:t>4321 </a:t>
            </a:r>
            <a:r>
              <a:rPr lang="en-US" sz="1100" b="1" dirty="0">
                <a:solidFill>
                  <a:srgbClr val="000000"/>
                </a:solidFill>
                <a:latin typeface="Verdana" charset="0"/>
              </a:rPr>
              <a:t>inhibits VEGF-induced </a:t>
            </a:r>
            <a:r>
              <a:rPr lang="en-US" sz="1100" b="1" dirty="0" smtClean="0">
                <a:solidFill>
                  <a:srgbClr val="000000"/>
                </a:solidFill>
                <a:latin typeface="Verdana" charset="0"/>
              </a:rPr>
              <a:t>phosphorylation </a:t>
            </a:r>
            <a:r>
              <a:rPr lang="en-US" sz="1100" b="1" dirty="0">
                <a:solidFill>
                  <a:srgbClr val="000000"/>
                </a:solidFill>
                <a:latin typeface="Verdana" charset="0"/>
              </a:rPr>
              <a:t>of VEGFR </a:t>
            </a:r>
            <a:r>
              <a:rPr lang="en-US" sz="1100" b="1" i="1" dirty="0" smtClean="0">
                <a:solidFill>
                  <a:srgbClr val="000000"/>
                </a:solidFill>
                <a:latin typeface="Verdana" charset="0"/>
              </a:rPr>
              <a:t>HUVEC</a:t>
            </a:r>
            <a:r>
              <a:rPr lang="en-US" sz="1100" b="1" i="1" dirty="0">
                <a:solidFill>
                  <a:srgbClr val="000000"/>
                </a:solidFill>
                <a:latin typeface="Verdana" charset="0"/>
              </a:rPr>
              <a:t>,WT </a:t>
            </a:r>
            <a:r>
              <a:rPr lang="en-US" sz="1100" b="1" i="1" dirty="0" smtClean="0">
                <a:solidFill>
                  <a:srgbClr val="000000"/>
                </a:solidFill>
                <a:latin typeface="Verdana" charset="0"/>
              </a:rPr>
              <a:t>blot</a:t>
            </a:r>
            <a:endParaRPr lang="fr-FR" sz="1400" i="1" dirty="0"/>
          </a:p>
        </p:txBody>
      </p:sp>
      <p:sp>
        <p:nvSpPr>
          <p:cNvPr id="23" name="TextBox 22"/>
          <p:cNvSpPr txBox="1"/>
          <p:nvPr/>
        </p:nvSpPr>
        <p:spPr>
          <a:xfrm rot="16200000">
            <a:off x="462538" y="5818750"/>
            <a:ext cx="1377300" cy="246221"/>
          </a:xfrm>
          <a:prstGeom prst="rect">
            <a:avLst/>
          </a:prstGeom>
          <a:solidFill>
            <a:srgbClr val="FFFFFF"/>
          </a:solidFill>
        </p:spPr>
        <p:txBody>
          <a:bodyPr wrap="none" rtlCol="0">
            <a:spAutoFit/>
          </a:bodyPr>
          <a:lstStyle/>
          <a:p>
            <a:r>
              <a:rPr lang="en-US" sz="1000" b="1" dirty="0" smtClean="0"/>
              <a:t>  % </a:t>
            </a:r>
            <a:r>
              <a:rPr lang="en-US" sz="1000" b="1" dirty="0" err="1" smtClean="0"/>
              <a:t>Phospho</a:t>
            </a:r>
            <a:r>
              <a:rPr lang="en-US" sz="1000" b="1" dirty="0" smtClean="0"/>
              <a:t> VEGFR</a:t>
            </a:r>
          </a:p>
        </p:txBody>
      </p:sp>
      <p:sp>
        <p:nvSpPr>
          <p:cNvPr id="2" name="Rectangle 1"/>
          <p:cNvSpPr/>
          <p:nvPr/>
        </p:nvSpPr>
        <p:spPr>
          <a:xfrm>
            <a:off x="1389977" y="6400602"/>
            <a:ext cx="2285903" cy="3117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7"/>
          <p:cNvSpPr>
            <a:spLocks noChangeArrowheads="1"/>
          </p:cNvSpPr>
          <p:nvPr/>
        </p:nvSpPr>
        <p:spPr bwMode="auto">
          <a:xfrm>
            <a:off x="1039199" y="6418206"/>
            <a:ext cx="2909106"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b="1" dirty="0">
                <a:solidFill>
                  <a:srgbClr val="000000"/>
                </a:solidFill>
                <a:latin typeface="Verdana" charset="0"/>
              </a:rPr>
              <a:t>VEGF </a:t>
            </a:r>
            <a:r>
              <a:rPr lang="en-US" sz="1000" b="1" dirty="0" smtClean="0">
                <a:solidFill>
                  <a:srgbClr val="000000"/>
                </a:solidFill>
                <a:latin typeface="Verdana" charset="0"/>
              </a:rPr>
              <a:t> </a:t>
            </a:r>
            <a:r>
              <a:rPr lang="en-US" sz="1000" b="1" dirty="0">
                <a:solidFill>
                  <a:srgbClr val="000000"/>
                </a:solidFill>
                <a:latin typeface="Verdana" charset="0"/>
              </a:rPr>
              <a:t>- </a:t>
            </a:r>
            <a:r>
              <a:rPr lang="en-US" sz="1000" b="1" dirty="0" smtClean="0">
                <a:solidFill>
                  <a:srgbClr val="000000"/>
                </a:solidFill>
                <a:latin typeface="Verdana" charset="0"/>
              </a:rPr>
              <a:t>      +    +     +     +      </a:t>
            </a:r>
            <a:r>
              <a:rPr lang="en-US" sz="1000" b="1" dirty="0">
                <a:solidFill>
                  <a:srgbClr val="000000"/>
                </a:solidFill>
                <a:latin typeface="Verdana" charset="0"/>
              </a:rPr>
              <a:t>+ </a:t>
            </a:r>
            <a:endParaRPr lang="en-US" sz="1000" b="1" dirty="0" smtClean="0">
              <a:solidFill>
                <a:srgbClr val="000000"/>
              </a:solidFill>
              <a:latin typeface="Verdana" charset="0"/>
            </a:endParaRPr>
          </a:p>
          <a:p>
            <a:r>
              <a:rPr lang="en-US" sz="1000" b="1" dirty="0" smtClean="0">
                <a:solidFill>
                  <a:srgbClr val="000000"/>
                </a:solidFill>
                <a:latin typeface="Verdana" charset="0"/>
              </a:rPr>
              <a:t>4321  </a:t>
            </a:r>
            <a:r>
              <a:rPr lang="en-US" sz="1000" b="1" dirty="0">
                <a:solidFill>
                  <a:srgbClr val="000000"/>
                </a:solidFill>
                <a:latin typeface="Verdana" charset="0"/>
              </a:rPr>
              <a:t>- </a:t>
            </a:r>
            <a:r>
              <a:rPr lang="en-US" sz="1000" b="1" dirty="0" smtClean="0">
                <a:solidFill>
                  <a:srgbClr val="000000"/>
                </a:solidFill>
                <a:latin typeface="Verdana" charset="0"/>
              </a:rPr>
              <a:t>    </a:t>
            </a:r>
            <a:r>
              <a:rPr lang="en-US" sz="1000" b="1" dirty="0">
                <a:solidFill>
                  <a:srgbClr val="000000"/>
                </a:solidFill>
                <a:latin typeface="Verdana" charset="0"/>
              </a:rPr>
              <a:t>- </a:t>
            </a:r>
            <a:r>
              <a:rPr lang="en-US" sz="1000" b="1" dirty="0" smtClean="0">
                <a:solidFill>
                  <a:srgbClr val="000000"/>
                </a:solidFill>
                <a:latin typeface="Verdana" charset="0"/>
              </a:rPr>
              <a:t>   </a:t>
            </a:r>
            <a:r>
              <a:rPr lang="en-US" sz="1000" b="1" dirty="0">
                <a:solidFill>
                  <a:srgbClr val="000000"/>
                </a:solidFill>
                <a:latin typeface="Verdana" charset="0"/>
              </a:rPr>
              <a:t>100 </a:t>
            </a:r>
            <a:r>
              <a:rPr lang="en-US" sz="1000" b="1" dirty="0" smtClean="0">
                <a:solidFill>
                  <a:srgbClr val="000000"/>
                </a:solidFill>
                <a:latin typeface="Verdana" charset="0"/>
              </a:rPr>
              <a:t>   10     1    0.1 </a:t>
            </a:r>
            <a:endParaRPr lang="fr-FR" sz="1400" dirty="0"/>
          </a:p>
        </p:txBody>
      </p:sp>
      <p:sp>
        <p:nvSpPr>
          <p:cNvPr id="35" name="WordArt 244"/>
          <p:cNvSpPr>
            <a:spLocks noChangeArrowheads="1" noChangeShapeType="1" noTextEdit="1"/>
          </p:cNvSpPr>
          <p:nvPr/>
        </p:nvSpPr>
        <p:spPr bwMode="auto">
          <a:xfrm>
            <a:off x="300562" y="160868"/>
            <a:ext cx="8160837" cy="267748"/>
          </a:xfrm>
          <a:prstGeom prst="rect">
            <a:avLst/>
          </a:prstGeom>
        </p:spPr>
        <p:txBody>
          <a:bodyPr wrap="none" fromWordArt="1">
            <a:prstTxWarp prst="textPlain">
              <a:avLst>
                <a:gd name="adj" fmla="val 50000"/>
              </a:avLst>
            </a:prstTxWarp>
          </a:bodyPr>
          <a:lstStyle/>
          <a:p>
            <a:pPr algn="ct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We discovered  </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the  first anti-</a:t>
            </a:r>
            <a:r>
              <a:rPr lang="en-US" sz="4000" kern="10" dirty="0" err="1"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angiogenic</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 </a:t>
            </a:r>
            <a:r>
              <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drug-like molecules blocking VEGF-</a:t>
            </a:r>
            <a:r>
              <a:rPr lang="en-US" sz="4000" kern="1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rPr>
              <a:t>VEGFR</a:t>
            </a:r>
            <a:endParaRPr lang="en-US" sz="4000" kern="10" dirty="0">
              <a:ln w="10160">
                <a:solidFill>
                  <a:schemeClr val="accent1"/>
                </a:solidFill>
                <a:prstDash val="solid"/>
              </a:ln>
              <a:solidFill>
                <a:srgbClr val="FFFFFF"/>
              </a:solidFill>
              <a:effectLst>
                <a:outerShdw blurRad="38100" dist="32000" dir="5400000" algn="tl">
                  <a:srgbClr val="000000">
                    <a:alpha val="30000"/>
                  </a:srgbClr>
                </a:outerShdw>
              </a:effectLst>
              <a:latin typeface="Arial Black"/>
              <a:ea typeface="Arial Black"/>
              <a:cs typeface="Arial Black"/>
            </a:endParaRPr>
          </a:p>
        </p:txBody>
      </p:sp>
      <p:sp>
        <p:nvSpPr>
          <p:cNvPr id="38" name="Rectangle 26"/>
          <p:cNvSpPr>
            <a:spLocks noChangeArrowheads="1"/>
          </p:cNvSpPr>
          <p:nvPr/>
        </p:nvSpPr>
        <p:spPr bwMode="auto">
          <a:xfrm>
            <a:off x="6970873" y="5364900"/>
            <a:ext cx="244316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b="1" dirty="0" smtClean="0">
                <a:solidFill>
                  <a:srgbClr val="000000"/>
                </a:solidFill>
                <a:latin typeface="Verdana" charset="0"/>
              </a:rPr>
              <a:t>Binding of 4231 into D2 domain was validated by NMR experiments</a:t>
            </a:r>
            <a:endParaRPr lang="fr-FR" sz="1400" i="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61841" y="231775"/>
            <a:ext cx="8534400" cy="760413"/>
          </a:xfrm>
        </p:spPr>
        <p:txBody>
          <a:bodyPr>
            <a:normAutofit/>
          </a:bodyPr>
          <a:lstStyle/>
          <a:p>
            <a:pPr lvl="0"/>
            <a:r>
              <a:rPr lang="en-US" sz="3333" dirty="0" smtClean="0"/>
              <a:t>ADME-</a:t>
            </a:r>
            <a:r>
              <a:rPr lang="en-US" sz="3333" dirty="0" err="1" smtClean="0"/>
              <a:t>Tox</a:t>
            </a:r>
            <a:r>
              <a:rPr lang="en-US" sz="3333" dirty="0" smtClean="0"/>
              <a:t> Prediction</a:t>
            </a:r>
          </a:p>
        </p:txBody>
      </p:sp>
      <p:sp>
        <p:nvSpPr>
          <p:cNvPr id="9" name="Title 1"/>
          <p:cNvSpPr txBox="1">
            <a:spLocks/>
          </p:cNvSpPr>
          <p:nvPr/>
        </p:nvSpPr>
        <p:spPr>
          <a:xfrm>
            <a:off x="-37390" y="327587"/>
            <a:ext cx="8816258" cy="663832"/>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sp>
        <p:nvSpPr>
          <p:cNvPr id="10" name="Content Placeholder 2"/>
          <p:cNvSpPr txBox="1">
            <a:spLocks/>
          </p:cNvSpPr>
          <p:nvPr/>
        </p:nvSpPr>
        <p:spPr>
          <a:xfrm>
            <a:off x="228053" y="1067619"/>
            <a:ext cx="8525778" cy="5381752"/>
          </a:xfrm>
          <a:prstGeom prst="rect">
            <a:avLst/>
          </a:prstGeom>
        </p:spPr>
        <p:txBody>
          <a:bodyPr vert="horz">
            <a:noAutofit/>
          </a:bodyPr>
          <a:lstStyle/>
          <a:p>
            <a:pPr marL="274320" marR="0" lvl="0" indent="-274320" algn="just"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1600" b="1" dirty="0"/>
              <a:t>Lipinski’s rule of 5 </a:t>
            </a:r>
            <a:r>
              <a:rPr lang="en-US" sz="1600" dirty="0"/>
              <a:t>for oral absorption (1997</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but new rules are also for toxicity</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1600" b="1" dirty="0" err="1"/>
              <a:t>Veber’s</a:t>
            </a:r>
            <a:r>
              <a:rPr lang="en-US" sz="1600" b="1" dirty="0"/>
              <a:t> rule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(2002)</a:t>
            </a:r>
            <a:r>
              <a:rPr kumimoji="0" lang="en-US" sz="1600" b="0" i="0" u="none" strike="noStrike" kern="1200" cap="none" spc="0" normalizeH="0" noProof="0" dirty="0" smtClean="0">
                <a:ln>
                  <a:noFill/>
                </a:ln>
                <a:solidFill>
                  <a:schemeClr val="tx1"/>
                </a:solidFill>
                <a:effectLst/>
                <a:uLnTx/>
                <a:uFillTx/>
                <a:latin typeface="+mn-lt"/>
                <a:ea typeface="+mn-ea"/>
                <a:cs typeface="+mn-cs"/>
              </a:rPr>
              <a:t> for</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lang="en-US" sz="1600" dirty="0"/>
              <a:t>oral absorption</a:t>
            </a:r>
            <a:r>
              <a:rPr lang="en-US" sz="1600" dirty="0" smtClean="0"/>
              <a:t>: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nb</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of rotatable bonds, TPSA, …</a:t>
            </a:r>
          </a:p>
          <a:p>
            <a:pPr marL="274320" marR="0" lvl="0" indent="-274320" algn="just"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1600" b="1" dirty="0"/>
              <a:t>GSK rule of 4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(2009): MW &lt; 400 and clog P &lt; 4 to reduce </a:t>
            </a:r>
            <a:r>
              <a:rPr lang="en-US" sz="1600" dirty="0"/>
              <a:t>ADMET problems</a:t>
            </a:r>
          </a:p>
          <a:p>
            <a:pPr marL="274320" marR="0" lvl="0" indent="-274320" algn="just"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Pfizer 3/75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(2008):</a:t>
            </a:r>
            <a:r>
              <a:rPr kumimoji="0" lang="en-US" sz="1600" b="0" i="0" u="none" strike="noStrike" kern="1200" cap="none" spc="0" normalizeH="0" baseline="0" noProof="0" dirty="0" smtClean="0">
                <a:ln>
                  <a:noFill/>
                </a:ln>
                <a:solidFill>
                  <a:srgbClr val="000000"/>
                </a:solidFill>
                <a:effectLst/>
                <a:uLnTx/>
                <a:uFillTx/>
                <a:latin typeface="+mn-lt"/>
                <a:ea typeface="+mn-ea"/>
                <a:cs typeface="+mn-cs"/>
              </a:rPr>
              <a:t> </a:t>
            </a:r>
            <a:r>
              <a:rPr lang="en-US" sz="1600" dirty="0" smtClean="0"/>
              <a:t>significant </a:t>
            </a:r>
            <a:r>
              <a:rPr lang="en-US" sz="1600" dirty="0" err="1" smtClean="0"/>
              <a:t>r</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eduction</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of toxicity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in vivo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when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clogP</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&lt;3 and TPSA &gt;75 </a:t>
            </a:r>
            <a:r>
              <a:rPr kumimoji="0" lang="en-US" sz="1600" b="0" i="0" u="none" strike="noStrike" kern="1200" cap="none" spc="0" normalizeH="0" baseline="0" noProof="0" dirty="0" smtClean="0">
                <a:ln>
                  <a:noFill/>
                </a:ln>
                <a:solidFill>
                  <a:srgbClr val="000000"/>
                </a:solidFill>
                <a:effectLst/>
                <a:uLnTx/>
                <a:uFillTx/>
                <a:latin typeface="+mn-lt"/>
                <a:ea typeface="+mn-ea"/>
                <a:cs typeface="+mn-cs"/>
              </a:rPr>
              <a:t>Å</a:t>
            </a:r>
            <a:r>
              <a:rPr kumimoji="0" lang="en-US" sz="1600" b="0" i="0" u="none" strike="noStrike" kern="1200" cap="none" spc="0" normalizeH="0" baseline="30000" noProof="0" dirty="0" smtClean="0">
                <a:ln>
                  <a:noFill/>
                </a:ln>
                <a:solidFill>
                  <a:srgbClr val="000000"/>
                </a:solidFill>
                <a:effectLst/>
                <a:uLnTx/>
                <a:uFillTx/>
                <a:latin typeface="+mn-lt"/>
                <a:ea typeface="+mn-ea"/>
                <a:cs typeface="+mn-cs"/>
              </a:rPr>
              <a:t>2</a:t>
            </a:r>
            <a:r>
              <a:rPr kumimoji="0" lang="en-US" sz="1600" b="0" i="0" u="none" strike="noStrike" kern="1200" cap="none" spc="0" normalizeH="0" noProof="0" dirty="0" smtClean="0">
                <a:ln>
                  <a:noFill/>
                </a:ln>
                <a:solidFill>
                  <a:srgbClr val="000000"/>
                </a:solidFill>
                <a:effectLst/>
                <a:uLnTx/>
                <a:uFillTx/>
                <a:latin typeface="+mn-lt"/>
                <a:ea typeface="+mn-ea"/>
                <a:cs typeface="+mn-cs"/>
              </a:rPr>
              <a:t>     </a:t>
            </a:r>
            <a:r>
              <a:rPr kumimoji="0" lang="en-US" sz="1600" b="0" i="0" u="none" strike="noStrike" kern="1200" cap="none" spc="0" normalizeH="0" baseline="30000" noProof="0" dirty="0" smtClean="0">
                <a:ln>
                  <a:noFill/>
                </a:ln>
                <a:solidFill>
                  <a:srgbClr val="000000"/>
                </a:solidFill>
                <a:effectLst/>
                <a:uLnTx/>
                <a:uFillTx/>
                <a:latin typeface="+mn-lt"/>
                <a:ea typeface="+mn-ea"/>
                <a:cs typeface="+mn-cs"/>
              </a:rPr>
              <a:t> </a:t>
            </a:r>
            <a:r>
              <a:rPr kumimoji="0" lang="en-US" sz="1600" b="0" i="0" u="none" strike="noStrike" kern="1200" cap="none" spc="0" normalizeH="0" baseline="0" noProof="0" dirty="0" smtClean="0">
                <a:ln>
                  <a:noFill/>
                </a:ln>
                <a:solidFill>
                  <a:srgbClr val="000000"/>
                </a:solidFill>
                <a:effectLst/>
                <a:uLnTx/>
                <a:uFillTx/>
                <a:latin typeface="+mn-lt"/>
                <a:ea typeface="+mn-ea"/>
                <a:cs typeface="+mn-cs"/>
              </a:rPr>
              <a:t>(toxicity, off-target, CYP, </a:t>
            </a:r>
            <a:r>
              <a:rPr kumimoji="0" lang="en-US" sz="1600" b="0" i="0" u="none" strike="noStrike" kern="1200" cap="none" spc="0" normalizeH="0" baseline="0" noProof="0" dirty="0" err="1" smtClean="0">
                <a:ln>
                  <a:noFill/>
                </a:ln>
                <a:solidFill>
                  <a:srgbClr val="000000"/>
                </a:solidFill>
                <a:effectLst/>
                <a:uLnTx/>
                <a:uFillTx/>
                <a:latin typeface="+mn-lt"/>
                <a:ea typeface="+mn-ea"/>
                <a:cs typeface="+mn-cs"/>
              </a:rPr>
              <a:t>hERG</a:t>
            </a:r>
            <a:r>
              <a:rPr kumimoji="0" lang="en-US" sz="1600" b="0" i="0" u="none" strike="noStrike" kern="1200" cap="none" spc="0" normalizeH="0" baseline="0" noProof="0" dirty="0" smtClean="0">
                <a:ln>
                  <a:noFill/>
                </a:ln>
                <a:solidFill>
                  <a:srgbClr val="000000"/>
                </a:solidFill>
                <a:effectLst/>
                <a:uLnTx/>
                <a:uFillTx/>
                <a:latin typeface="+mn-lt"/>
                <a:ea typeface="+mn-ea"/>
                <a:cs typeface="+mn-cs"/>
              </a:rPr>
              <a:t>)</a:t>
            </a:r>
          </a:p>
          <a:p>
            <a:pPr marL="274320" marR="0" lvl="0" indent="-274320" algn="just"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Golden triangle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(Pfizer 2009): </a:t>
            </a:r>
          </a:p>
          <a:p>
            <a:pPr marL="274320" lvl="0" indent="-274320" algn="just" defTabSz="914400">
              <a:spcBef>
                <a:spcPts val="600"/>
              </a:spcBef>
              <a:buClr>
                <a:schemeClr val="accent1"/>
              </a:buClr>
              <a:buSzPct val="70000"/>
              <a:defRPr/>
            </a:pPr>
            <a:r>
              <a:rPr lang="en-US" sz="1600" dirty="0" smtClean="0"/>
              <a:t>     the </a:t>
            </a:r>
            <a:r>
              <a:rPr lang="en-US" sz="1600" dirty="0"/>
              <a:t>yellow region is found to have a higher </a:t>
            </a:r>
          </a:p>
          <a:p>
            <a:pPr marL="274320" lvl="0" indent="-274320" algn="just" defTabSz="914400">
              <a:spcBef>
                <a:spcPts val="600"/>
              </a:spcBef>
              <a:buClr>
                <a:schemeClr val="accent1"/>
              </a:buClr>
              <a:buSzPct val="70000"/>
              <a:defRPr/>
            </a:pPr>
            <a:r>
              <a:rPr lang="en-US" sz="1600" dirty="0"/>
              <a:t>     chance for permeability and metabolic stability</a:t>
            </a:r>
          </a:p>
          <a:p>
            <a:pPr marL="274320" marR="0" lvl="0" indent="-274320" algn="just" defTabSz="914400" rtl="0" eaLnBrk="1" fontAlgn="auto" latinLnBrk="0" hangingPunct="1">
              <a:lnSpc>
                <a:spcPct val="100000"/>
              </a:lnSpc>
              <a:spcBef>
                <a:spcPts val="600"/>
              </a:spcBef>
              <a:spcAft>
                <a:spcPts val="0"/>
              </a:spcAft>
              <a:buClr>
                <a:schemeClr val="accent1"/>
              </a:buClr>
              <a:buSzPct val="70000"/>
              <a:tabLst/>
              <a:defRPr/>
            </a:pPr>
            <a:endParaRPr lang="en-US" sz="1600" dirty="0" smtClean="0"/>
          </a:p>
          <a:p>
            <a:pPr marL="274320" marR="0" lvl="0" indent="-274320" algn="just" defTabSz="914400" rtl="0" eaLnBrk="1" fontAlgn="auto" latinLnBrk="0" hangingPunct="1">
              <a:lnSpc>
                <a:spcPct val="100000"/>
              </a:lnSpc>
              <a:spcBef>
                <a:spcPts val="600"/>
              </a:spcBef>
              <a:spcAft>
                <a:spcPts val="0"/>
              </a:spcAft>
              <a:buClr>
                <a:schemeClr val="accent1"/>
              </a:buClr>
              <a:buSzPct val="70000"/>
              <a:tabLst/>
              <a:defRPr/>
            </a:pPr>
            <a:endParaRPr lang="en-US" sz="1600" dirty="0" smtClean="0"/>
          </a:p>
          <a:p>
            <a:pPr marL="274320" lvl="0" indent="-274320" algn="just" defTabSz="914400">
              <a:spcBef>
                <a:spcPts val="600"/>
              </a:spcBef>
              <a:buClr>
                <a:schemeClr val="accent1"/>
              </a:buClr>
              <a:buSzPct val="70000"/>
              <a:buFont typeface="Wingdings"/>
              <a:buChar char=""/>
            </a:pPr>
            <a:r>
              <a:rPr lang="en-US" sz="1600" b="1" dirty="0"/>
              <a:t>Solubility </a:t>
            </a:r>
          </a:p>
          <a:p>
            <a:pPr marL="274320" lvl="0" indent="-274320" algn="just" defTabSz="914400">
              <a:spcBef>
                <a:spcPts val="600"/>
              </a:spcBef>
              <a:spcAft>
                <a:spcPts val="600"/>
              </a:spcAft>
              <a:buClr>
                <a:schemeClr val="accent1"/>
              </a:buClr>
              <a:buSzPct val="70000"/>
            </a:pPr>
            <a:r>
              <a:rPr lang="en-US" sz="1600" dirty="0" smtClean="0"/>
              <a:t>      with   size and </a:t>
            </a:r>
            <a:r>
              <a:rPr lang="en-US" sz="1600" dirty="0" err="1" smtClean="0"/>
              <a:t>clogP</a:t>
            </a:r>
            <a:r>
              <a:rPr lang="en-US" sz="1600" dirty="0" smtClean="0"/>
              <a:t> </a:t>
            </a:r>
          </a:p>
          <a:p>
            <a:pPr marL="274320" lvl="0" indent="-274320" algn="just" defTabSz="914400">
              <a:spcBef>
                <a:spcPts val="600"/>
              </a:spcBef>
              <a:buClr>
                <a:schemeClr val="accent1"/>
              </a:buClr>
              <a:buSzPct val="70000"/>
            </a:pPr>
            <a:r>
              <a:rPr lang="en-US" sz="1600" dirty="0" smtClean="0"/>
              <a:t>      with   </a:t>
            </a:r>
            <a:r>
              <a:rPr lang="en-US" sz="1600" dirty="0" err="1" smtClean="0"/>
              <a:t>ionisation</a:t>
            </a:r>
            <a:endParaRPr lang="en-US" sz="1600" dirty="0" smtClean="0"/>
          </a:p>
        </p:txBody>
      </p:sp>
      <p:pic>
        <p:nvPicPr>
          <p:cNvPr id="11" name="Picture 10" descr="screenshot_03.jpg"/>
          <p:cNvPicPr>
            <a:picLocks noChangeAspect="1"/>
          </p:cNvPicPr>
          <p:nvPr/>
        </p:nvPicPr>
        <p:blipFill>
          <a:blip r:embed="rId2"/>
          <a:srcRect/>
          <a:stretch>
            <a:fillRect/>
          </a:stretch>
        </p:blipFill>
        <p:spPr>
          <a:xfrm>
            <a:off x="5633447" y="3056467"/>
            <a:ext cx="2847657" cy="1385679"/>
          </a:xfrm>
          <a:prstGeom prst="rect">
            <a:avLst/>
          </a:prstGeom>
          <a:ln w="127000" cap="sq">
            <a:noFill/>
            <a:miter lim="800000"/>
          </a:ln>
          <a:effectLst>
            <a:glow rad="139700">
              <a:schemeClr val="accent2">
                <a:alpha val="75000"/>
              </a:schemeClr>
            </a:glow>
            <a:outerShdw blurRad="50800" dist="38100" dir="2700000" algn="br">
              <a:srgbClr val="000000">
                <a:alpha val="43000"/>
              </a:srgbClr>
            </a:outerShdw>
          </a:effectLst>
        </p:spPr>
        <p:style>
          <a:lnRef idx="1">
            <a:schemeClr val="accent2"/>
          </a:lnRef>
          <a:fillRef idx="3">
            <a:schemeClr val="accent2"/>
          </a:fillRef>
          <a:effectRef idx="2">
            <a:schemeClr val="accent2"/>
          </a:effectRef>
          <a:fontRef idx="minor">
            <a:schemeClr val="lt1"/>
          </a:fontRef>
        </p:style>
      </p:pic>
      <p:cxnSp>
        <p:nvCxnSpPr>
          <p:cNvPr id="12" name="Straight Arrow Connector 11"/>
          <p:cNvCxnSpPr/>
          <p:nvPr/>
        </p:nvCxnSpPr>
        <p:spPr>
          <a:xfrm rot="5400000">
            <a:off x="441366" y="5354188"/>
            <a:ext cx="303161"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1096034" y="5383661"/>
            <a:ext cx="303162" cy="8194"/>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a:off x="1067621" y="5775322"/>
            <a:ext cx="303162" cy="8194"/>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436474" y="5727793"/>
            <a:ext cx="303162" cy="8194"/>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pic>
        <p:nvPicPr>
          <p:cNvPr id="16" name="Picture 15" descr="screenshot_03.jpg"/>
          <p:cNvPicPr>
            <a:picLocks noChangeAspect="1"/>
          </p:cNvPicPr>
          <p:nvPr/>
        </p:nvPicPr>
        <p:blipFill>
          <a:blip r:embed="rId3"/>
          <a:srcRect l="6702" t="2752" r="7738" b="51136"/>
          <a:stretch>
            <a:fillRect/>
          </a:stretch>
        </p:blipFill>
        <p:spPr>
          <a:xfrm>
            <a:off x="3029669" y="4883482"/>
            <a:ext cx="2208811" cy="1707385"/>
          </a:xfrm>
          <a:prstGeom prst="rect">
            <a:avLst/>
          </a:prstGeom>
          <a:noFill/>
          <a:ln w="88900" cap="sq">
            <a:noFill/>
            <a:miter lim="800000"/>
          </a:ln>
          <a:effectLst>
            <a:glow rad="139700">
              <a:schemeClr val="accent2">
                <a:alpha val="75000"/>
              </a:schemeClr>
            </a:glow>
          </a:effectLst>
          <a:scene3d>
            <a:camera prst="orthographicFront"/>
            <a:lightRig rig="twoPt" dir="t">
              <a:rot lat="0" lon="0" rev="7200000"/>
            </a:lightRig>
          </a:scene3d>
          <a:sp3d>
            <a:bevelT w="25400" h="19050"/>
            <a:contourClr>
              <a:srgbClr val="FFFFFF"/>
            </a:contourClr>
          </a:sp3d>
        </p:spPr>
      </p:pic>
      <p:pic>
        <p:nvPicPr>
          <p:cNvPr id="17" name="Picture 16" descr="screenshot_03.jpg"/>
          <p:cNvPicPr>
            <a:picLocks noChangeAspect="1"/>
          </p:cNvPicPr>
          <p:nvPr/>
        </p:nvPicPr>
        <p:blipFill>
          <a:blip r:embed="rId3"/>
          <a:srcRect l="7877" t="50235" r="6147" b="3653"/>
          <a:stretch>
            <a:fillRect/>
          </a:stretch>
        </p:blipFill>
        <p:spPr>
          <a:xfrm>
            <a:off x="5236665" y="4883481"/>
            <a:ext cx="2219568" cy="1707385"/>
          </a:xfrm>
          <a:prstGeom prst="rect">
            <a:avLst/>
          </a:prstGeom>
          <a:noFill/>
          <a:ln w="88900" cap="sq">
            <a:noFill/>
            <a:miter lim="800000"/>
          </a:ln>
          <a:effectLst>
            <a:glow rad="139700">
              <a:schemeClr val="accent2">
                <a:alpha val="75000"/>
              </a:schemeClr>
            </a:glo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4529041" y="4836282"/>
            <a:ext cx="1201051"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1200" i="1" dirty="0" smtClean="0"/>
              <a:t>data </a:t>
            </a:r>
            <a:r>
              <a:rPr lang="en-US" sz="1200" i="1" dirty="0"/>
              <a:t>from </a:t>
            </a:r>
            <a:r>
              <a:rPr lang="en-US" sz="1200" i="1" dirty="0" smtClean="0"/>
              <a:t>GSK</a:t>
            </a:r>
            <a:endParaRPr lang="en-US" sz="1200" i="1" dirty="0"/>
          </a:p>
        </p:txBody>
      </p:sp>
    </p:spTree>
    <p:extLst>
      <p:ext uri="{BB962C8B-B14F-4D97-AF65-F5344CB8AC3E}">
        <p14:creationId xmlns:p14="http://schemas.microsoft.com/office/powerpoint/2010/main" val="574680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2"/>
          <p:cNvSpPr txBox="1">
            <a:spLocks/>
          </p:cNvSpPr>
          <p:nvPr/>
        </p:nvSpPr>
        <p:spPr>
          <a:xfrm>
            <a:off x="193871" y="1836590"/>
            <a:ext cx="4251129" cy="4843610"/>
          </a:xfrm>
          <a:prstGeom prst="roundRect">
            <a:avLst>
              <a:gd name="adj" fmla="val 17418"/>
            </a:avLst>
          </a:prstGeom>
          <a:ln/>
        </p:spPr>
        <p:style>
          <a:lnRef idx="2">
            <a:schemeClr val="accent3"/>
          </a:lnRef>
          <a:fillRef idx="1">
            <a:schemeClr val="lt1"/>
          </a:fillRef>
          <a:effectRef idx="0">
            <a:schemeClr val="accent3"/>
          </a:effectRef>
          <a:fontRef idx="minor">
            <a:schemeClr val="dk1"/>
          </a:fontRef>
        </p:style>
        <p:txBody>
          <a:bodyPr rtlCol="0" anchor="ctr"/>
          <a:lstStyle>
            <a:lvl1pPr marL="0" indent="0" algn="ctr" defTabSz="914400" rtl="0" eaLnBrk="1" latinLnBrk="0" hangingPunct="1">
              <a:spcBef>
                <a:spcPct val="0"/>
              </a:spcBef>
              <a:buClr>
                <a:schemeClr val="accent1"/>
              </a:buClr>
              <a:buSzPct val="130000"/>
              <a:buFont typeface="Wingdings" pitchFamily="2" charset="2"/>
              <a:buNone/>
              <a:defRPr sz="1400" kern="1200">
                <a:solidFill>
                  <a:schemeClr val="lt1"/>
                </a:solidFill>
                <a:latin typeface="+mn-lt"/>
                <a:ea typeface="+mn-ea"/>
                <a:cs typeface="+mn-cs"/>
              </a:defRPr>
            </a:lvl1pPr>
            <a:lvl2pPr marL="457200" indent="0" algn="l" defTabSz="914400" rtl="0" eaLnBrk="1" latinLnBrk="0" hangingPunct="1">
              <a:spcBef>
                <a:spcPts val="600"/>
              </a:spcBef>
              <a:buClr>
                <a:schemeClr val="accent2"/>
              </a:buClr>
              <a:buSzPct val="130000"/>
              <a:buFont typeface="Wingdings" pitchFamily="2" charset="2"/>
              <a:buNone/>
              <a:defRPr sz="2000" b="1" kern="1200">
                <a:solidFill>
                  <a:schemeClr val="lt1"/>
                </a:solidFill>
                <a:latin typeface="+mn-lt"/>
                <a:ea typeface="+mn-ea"/>
                <a:cs typeface="+mn-cs"/>
              </a:defRPr>
            </a:lvl2pPr>
            <a:lvl3pPr marL="914400" indent="0" algn="l" defTabSz="914400" rtl="0" eaLnBrk="1" latinLnBrk="0" hangingPunct="1">
              <a:spcBef>
                <a:spcPts val="600"/>
              </a:spcBef>
              <a:buClr>
                <a:schemeClr val="accent1"/>
              </a:buClr>
              <a:buSzPct val="130000"/>
              <a:buFont typeface="Wingdings" pitchFamily="2" charset="2"/>
              <a:buNone/>
              <a:defRPr sz="1800" b="1" kern="1200">
                <a:solidFill>
                  <a:schemeClr val="lt1"/>
                </a:solidFill>
                <a:latin typeface="+mn-lt"/>
                <a:ea typeface="+mn-ea"/>
                <a:cs typeface="+mn-cs"/>
              </a:defRPr>
            </a:lvl3pPr>
            <a:lvl4pPr marL="1371600" indent="0" algn="l" defTabSz="914400" rtl="0" eaLnBrk="1" latinLnBrk="0" hangingPunct="1">
              <a:spcBef>
                <a:spcPts val="600"/>
              </a:spcBef>
              <a:buClr>
                <a:schemeClr val="accent2"/>
              </a:buClr>
              <a:buSzPct val="130000"/>
              <a:buFont typeface="Wingdings" pitchFamily="2" charset="2"/>
              <a:buNone/>
              <a:defRPr sz="1600" b="1" kern="1200">
                <a:solidFill>
                  <a:schemeClr val="lt1"/>
                </a:solidFill>
                <a:latin typeface="+mn-lt"/>
                <a:ea typeface="+mn-ea"/>
                <a:cs typeface="+mn-cs"/>
              </a:defRPr>
            </a:lvl4pPr>
            <a:lvl5pPr marL="1828800" indent="0" algn="l" defTabSz="914400" rtl="0" eaLnBrk="1" latinLnBrk="0" hangingPunct="1">
              <a:spcBef>
                <a:spcPts val="600"/>
              </a:spcBef>
              <a:buClr>
                <a:schemeClr val="accent1"/>
              </a:buClr>
              <a:buSzPct val="130000"/>
              <a:buFont typeface="Wingdings" pitchFamily="2" charset="2"/>
              <a:buNone/>
              <a:defRPr sz="1600" b="1" kern="1200">
                <a:solidFill>
                  <a:schemeClr val="lt1"/>
                </a:solidFill>
                <a:latin typeface="+mn-lt"/>
                <a:ea typeface="+mn-ea"/>
                <a:cs typeface="+mn-cs"/>
              </a:defRPr>
            </a:lvl5pPr>
            <a:lvl6pPr marL="22860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6pPr>
            <a:lvl7pPr marL="27432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7pPr>
            <a:lvl8pPr marL="32004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8pPr>
            <a:lvl9pPr marL="36576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9pPr>
          </a:lstStyle>
          <a:p>
            <a:pPr defTabSz="457200"/>
            <a:endParaRPr lang="en-US" sz="2800" b="1" smtClean="0">
              <a:solidFill>
                <a:schemeClr val="tx1"/>
              </a:solidFill>
              <a:effectLst>
                <a:outerShdw blurRad="50800" dist="38100" dir="2700000">
                  <a:srgbClr val="000000">
                    <a:alpha val="43000"/>
                  </a:srgbClr>
                </a:outerShdw>
              </a:effectLst>
              <a:latin typeface="Calibri"/>
              <a:cs typeface="Calibri"/>
            </a:endParaRPr>
          </a:p>
          <a:p>
            <a:pPr defTabSz="457200"/>
            <a:r>
              <a:rPr lang="en-US" sz="2800" b="1" smtClean="0">
                <a:solidFill>
                  <a:schemeClr val="tx1"/>
                </a:solidFill>
                <a:effectLst>
                  <a:outerShdw blurRad="50800" dist="38100" dir="2700000">
                    <a:srgbClr val="000000">
                      <a:alpha val="43000"/>
                    </a:srgbClr>
                  </a:outerShdw>
                </a:effectLst>
                <a:latin typeface="Calibri"/>
                <a:cs typeface="Calibri"/>
              </a:rPr>
              <a:t> </a:t>
            </a:r>
          </a:p>
        </p:txBody>
      </p:sp>
      <p:sp>
        <p:nvSpPr>
          <p:cNvPr id="3" name="ZoneTexte 2"/>
          <p:cNvSpPr txBox="1"/>
          <p:nvPr/>
        </p:nvSpPr>
        <p:spPr>
          <a:xfrm>
            <a:off x="806107" y="40164"/>
            <a:ext cx="7717978" cy="461665"/>
          </a:xfrm>
          <a:prstGeom prst="rect">
            <a:avLst/>
          </a:prstGeom>
          <a:noFill/>
        </p:spPr>
        <p:txBody>
          <a:bodyPr wrap="none" rtlCol="0">
            <a:spAutoFit/>
          </a:bodyPr>
          <a:lstStyle/>
          <a:p>
            <a:r>
              <a:rPr lang="en-US" sz="2400" b="1" dirty="0" smtClean="0">
                <a:solidFill>
                  <a:schemeClr val="accent1"/>
                </a:solidFill>
                <a:latin typeface="+mj-lt"/>
                <a:ea typeface="+mj-ea"/>
                <a:cs typeface="+mj-cs"/>
              </a:rPr>
              <a:t>Filtering and Substructure Detection in FAFDrugs2</a:t>
            </a:r>
          </a:p>
        </p:txBody>
      </p:sp>
      <p:sp>
        <p:nvSpPr>
          <p:cNvPr id="6" name="Text Placeholder 2"/>
          <p:cNvSpPr txBox="1">
            <a:spLocks/>
          </p:cNvSpPr>
          <p:nvPr/>
        </p:nvSpPr>
        <p:spPr>
          <a:xfrm>
            <a:off x="7432437" y="3572483"/>
            <a:ext cx="1720808" cy="805146"/>
          </a:xfrm>
          <a:prstGeom prst="roundRect">
            <a:avLst>
              <a:gd name="adj" fmla="val 31160"/>
            </a:avLst>
          </a:prstGeom>
          <a:gradFill flip="none" rotWithShape="1">
            <a:gsLst>
              <a:gs pos="100000">
                <a:schemeClr val="accent6">
                  <a:lumMod val="75000"/>
                </a:schemeClr>
              </a:gs>
              <a:gs pos="80000">
                <a:schemeClr val="accent6">
                  <a:lumMod val="60000"/>
                  <a:lumOff val="40000"/>
                </a:schemeClr>
              </a:gs>
              <a:gs pos="13000">
                <a:schemeClr val="bg1"/>
              </a:gs>
            </a:gsLst>
            <a:lin ang="0" scaled="1"/>
            <a:tileRect/>
          </a:gradFill>
          <a:ln/>
          <a:scene3d>
            <a:camera prst="perspectiveRelaxed" fov="2700000">
              <a:rot lat="19487999" lon="0" rev="0"/>
            </a:camera>
            <a:lightRig rig="soft" dir="l">
              <a:rot lat="0" lon="0" rev="4200000"/>
            </a:lightRig>
          </a:scene3d>
          <a:sp3d extrusionH="38100" prstMaterial="powder">
            <a:bevelT w="50800" h="88900"/>
          </a:sp3d>
        </p:spPr>
        <p:style>
          <a:lnRef idx="0">
            <a:schemeClr val="accent6"/>
          </a:lnRef>
          <a:fillRef idx="3">
            <a:schemeClr val="accent6"/>
          </a:fillRef>
          <a:effectRef idx="3">
            <a:schemeClr val="accent6"/>
          </a:effectRef>
          <a:fontRef idx="minor">
            <a:schemeClr val="lt1"/>
          </a:fontRef>
        </p:style>
        <p:txBody>
          <a:bodyPr wrap="none" rtlCol="0" anchor="ctr"/>
          <a:lstStyle>
            <a:lvl1pPr marL="0" indent="0" algn="ctr" defTabSz="914400" rtl="0" eaLnBrk="1" latinLnBrk="0" hangingPunct="1">
              <a:spcBef>
                <a:spcPct val="0"/>
              </a:spcBef>
              <a:buClr>
                <a:schemeClr val="accent1"/>
              </a:buClr>
              <a:buSzPct val="130000"/>
              <a:buFont typeface="Wingdings" pitchFamily="2" charset="2"/>
              <a:buNone/>
              <a:defRPr sz="1400" kern="1200">
                <a:solidFill>
                  <a:schemeClr val="lt1"/>
                </a:solidFill>
                <a:latin typeface="+mn-lt"/>
                <a:ea typeface="+mn-ea"/>
                <a:cs typeface="+mn-cs"/>
              </a:defRPr>
            </a:lvl1pPr>
            <a:lvl2pPr marL="457200" indent="0" algn="l" defTabSz="914400" rtl="0" eaLnBrk="1" latinLnBrk="0" hangingPunct="1">
              <a:spcBef>
                <a:spcPts val="600"/>
              </a:spcBef>
              <a:buClr>
                <a:schemeClr val="accent2"/>
              </a:buClr>
              <a:buSzPct val="130000"/>
              <a:buFont typeface="Wingdings" pitchFamily="2" charset="2"/>
              <a:buNone/>
              <a:defRPr sz="2000" b="1" kern="1200">
                <a:solidFill>
                  <a:schemeClr val="lt1"/>
                </a:solidFill>
                <a:latin typeface="+mn-lt"/>
                <a:ea typeface="+mn-ea"/>
                <a:cs typeface="+mn-cs"/>
              </a:defRPr>
            </a:lvl2pPr>
            <a:lvl3pPr marL="914400" indent="0" algn="l" defTabSz="914400" rtl="0" eaLnBrk="1" latinLnBrk="0" hangingPunct="1">
              <a:spcBef>
                <a:spcPts val="600"/>
              </a:spcBef>
              <a:buClr>
                <a:schemeClr val="accent1"/>
              </a:buClr>
              <a:buSzPct val="130000"/>
              <a:buFont typeface="Wingdings" pitchFamily="2" charset="2"/>
              <a:buNone/>
              <a:defRPr sz="1800" b="1" kern="1200">
                <a:solidFill>
                  <a:schemeClr val="lt1"/>
                </a:solidFill>
                <a:latin typeface="+mn-lt"/>
                <a:ea typeface="+mn-ea"/>
                <a:cs typeface="+mn-cs"/>
              </a:defRPr>
            </a:lvl3pPr>
            <a:lvl4pPr marL="1371600" indent="0" algn="l" defTabSz="914400" rtl="0" eaLnBrk="1" latinLnBrk="0" hangingPunct="1">
              <a:spcBef>
                <a:spcPts val="600"/>
              </a:spcBef>
              <a:buClr>
                <a:schemeClr val="accent2"/>
              </a:buClr>
              <a:buSzPct val="130000"/>
              <a:buFont typeface="Wingdings" pitchFamily="2" charset="2"/>
              <a:buNone/>
              <a:defRPr sz="1600" b="1" kern="1200">
                <a:solidFill>
                  <a:schemeClr val="lt1"/>
                </a:solidFill>
                <a:latin typeface="+mn-lt"/>
                <a:ea typeface="+mn-ea"/>
                <a:cs typeface="+mn-cs"/>
              </a:defRPr>
            </a:lvl4pPr>
            <a:lvl5pPr marL="1828800" indent="0" algn="l" defTabSz="914400" rtl="0" eaLnBrk="1" latinLnBrk="0" hangingPunct="1">
              <a:spcBef>
                <a:spcPts val="600"/>
              </a:spcBef>
              <a:buClr>
                <a:schemeClr val="accent1"/>
              </a:buClr>
              <a:buSzPct val="130000"/>
              <a:buFont typeface="Wingdings" pitchFamily="2" charset="2"/>
              <a:buNone/>
              <a:defRPr sz="1600" b="1" kern="1200">
                <a:solidFill>
                  <a:schemeClr val="lt1"/>
                </a:solidFill>
                <a:latin typeface="+mn-lt"/>
                <a:ea typeface="+mn-ea"/>
                <a:cs typeface="+mn-cs"/>
              </a:defRPr>
            </a:lvl5pPr>
            <a:lvl6pPr marL="22860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6pPr>
            <a:lvl7pPr marL="27432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7pPr>
            <a:lvl8pPr marL="32004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8pPr>
            <a:lvl9pPr marL="36576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9pPr>
          </a:lstStyle>
          <a:p>
            <a:pPr defTabSz="457200"/>
            <a:endParaRPr lang="en-US" sz="2800" b="1" smtClean="0">
              <a:solidFill>
                <a:schemeClr val="tx1"/>
              </a:solidFill>
              <a:effectLst>
                <a:outerShdw blurRad="50800" dist="38100" dir="2700000">
                  <a:srgbClr val="000000">
                    <a:alpha val="43000"/>
                  </a:srgbClr>
                </a:outerShdw>
              </a:effectLst>
              <a:latin typeface="Calibri"/>
              <a:cs typeface="Calibri"/>
            </a:endParaRPr>
          </a:p>
          <a:p>
            <a:pPr defTabSz="457200"/>
            <a:r>
              <a:rPr lang="en-US" sz="2800" b="1" smtClean="0">
                <a:solidFill>
                  <a:schemeClr val="tx1"/>
                </a:solidFill>
                <a:effectLst>
                  <a:outerShdw blurRad="50800" dist="38100" dir="2700000">
                    <a:srgbClr val="000000">
                      <a:alpha val="43000"/>
                    </a:srgbClr>
                  </a:outerShdw>
                </a:effectLst>
                <a:latin typeface="Calibri"/>
                <a:cs typeface="Calibri"/>
              </a:rPr>
              <a:t> </a:t>
            </a:r>
            <a:endParaRPr lang="en-US" sz="2800" b="1">
              <a:solidFill>
                <a:schemeClr val="tx1"/>
              </a:solidFill>
              <a:effectLst>
                <a:outerShdw blurRad="50800" dist="38100" dir="2700000">
                  <a:srgbClr val="000000">
                    <a:alpha val="43000"/>
                  </a:srgbClr>
                </a:outerShdw>
              </a:effectLst>
              <a:latin typeface="Calibri"/>
              <a:cs typeface="Calibri"/>
            </a:endParaRPr>
          </a:p>
        </p:txBody>
      </p:sp>
      <p:sp>
        <p:nvSpPr>
          <p:cNvPr id="15" name="ZoneTexte 14"/>
          <p:cNvSpPr txBox="1"/>
          <p:nvPr/>
        </p:nvSpPr>
        <p:spPr>
          <a:xfrm>
            <a:off x="7561984" y="3683391"/>
            <a:ext cx="1643712" cy="369332"/>
          </a:xfrm>
          <a:prstGeom prst="rect">
            <a:avLst/>
          </a:prstGeom>
          <a:noFill/>
        </p:spPr>
        <p:txBody>
          <a:bodyPr wrap="none" rtlCol="0">
            <a:spAutoFit/>
          </a:bodyPr>
          <a:lstStyle/>
          <a:p>
            <a:r>
              <a:rPr lang="en-US" b="1" smtClean="0"/>
              <a:t>Toxicophores</a:t>
            </a:r>
          </a:p>
        </p:txBody>
      </p:sp>
      <p:grpSp>
        <p:nvGrpSpPr>
          <p:cNvPr id="2" name="Group 7"/>
          <p:cNvGrpSpPr/>
          <p:nvPr/>
        </p:nvGrpSpPr>
        <p:grpSpPr>
          <a:xfrm>
            <a:off x="3848986" y="1213060"/>
            <a:ext cx="2417079" cy="936487"/>
            <a:chOff x="3201286" y="1860761"/>
            <a:chExt cx="2115915" cy="694944"/>
          </a:xfrm>
        </p:grpSpPr>
        <p:sp>
          <p:nvSpPr>
            <p:cNvPr id="12" name="Text Placeholder 2"/>
            <p:cNvSpPr txBox="1">
              <a:spLocks/>
            </p:cNvSpPr>
            <p:nvPr/>
          </p:nvSpPr>
          <p:spPr>
            <a:xfrm>
              <a:off x="3201286" y="1860761"/>
              <a:ext cx="2038645" cy="694944"/>
            </a:xfrm>
            <a:prstGeom prst="roundRect">
              <a:avLst>
                <a:gd name="adj" fmla="val 31160"/>
              </a:avLst>
            </a:prstGeom>
            <a:gradFill flip="none" rotWithShape="1">
              <a:gsLst>
                <a:gs pos="100000">
                  <a:schemeClr val="accent3">
                    <a:lumMod val="50000"/>
                  </a:schemeClr>
                </a:gs>
                <a:gs pos="61000">
                  <a:schemeClr val="accent3">
                    <a:lumMod val="60000"/>
                    <a:lumOff val="40000"/>
                  </a:schemeClr>
                </a:gs>
                <a:gs pos="31000">
                  <a:schemeClr val="accent3">
                    <a:lumMod val="20000"/>
                    <a:lumOff val="80000"/>
                  </a:schemeClr>
                </a:gs>
              </a:gsLst>
              <a:lin ang="0" scaled="1"/>
              <a:tileRect/>
            </a:gradFill>
            <a:ln/>
            <a:scene3d>
              <a:camera prst="perspectiveRelaxed" fov="2700000">
                <a:rot lat="19487999" lon="0" rev="0"/>
              </a:camera>
              <a:lightRig rig="soft" dir="l">
                <a:rot lat="0" lon="0" rev="4200000"/>
              </a:lightRig>
            </a:scene3d>
            <a:sp3d extrusionH="38100" prstMaterial="powder">
              <a:bevelT w="50800" h="88900"/>
            </a:sp3d>
          </p:spPr>
          <p:style>
            <a:lnRef idx="0">
              <a:schemeClr val="accent6"/>
            </a:lnRef>
            <a:fillRef idx="3">
              <a:schemeClr val="accent6"/>
            </a:fillRef>
            <a:effectRef idx="3">
              <a:schemeClr val="accent6"/>
            </a:effectRef>
            <a:fontRef idx="minor">
              <a:schemeClr val="lt1"/>
            </a:fontRef>
          </p:style>
          <p:txBody>
            <a:bodyPr rtlCol="0" anchor="ctr"/>
            <a:lstStyle>
              <a:lvl1pPr marL="0" indent="0" algn="ctr" defTabSz="914400" rtl="0" eaLnBrk="1" latinLnBrk="0" hangingPunct="1">
                <a:spcBef>
                  <a:spcPct val="0"/>
                </a:spcBef>
                <a:buClr>
                  <a:schemeClr val="accent1"/>
                </a:buClr>
                <a:buSzPct val="130000"/>
                <a:buFont typeface="Wingdings" pitchFamily="2" charset="2"/>
                <a:buNone/>
                <a:defRPr sz="1400" kern="1200">
                  <a:solidFill>
                    <a:schemeClr val="lt1"/>
                  </a:solidFill>
                  <a:latin typeface="+mn-lt"/>
                  <a:ea typeface="+mn-ea"/>
                  <a:cs typeface="+mn-cs"/>
                </a:defRPr>
              </a:lvl1pPr>
              <a:lvl2pPr marL="457200" indent="0" algn="l" defTabSz="914400" rtl="0" eaLnBrk="1" latinLnBrk="0" hangingPunct="1">
                <a:spcBef>
                  <a:spcPts val="600"/>
                </a:spcBef>
                <a:buClr>
                  <a:schemeClr val="accent2"/>
                </a:buClr>
                <a:buSzPct val="130000"/>
                <a:buFont typeface="Wingdings" pitchFamily="2" charset="2"/>
                <a:buNone/>
                <a:defRPr sz="2000" b="1" kern="1200">
                  <a:solidFill>
                    <a:schemeClr val="lt1"/>
                  </a:solidFill>
                  <a:latin typeface="+mn-lt"/>
                  <a:ea typeface="+mn-ea"/>
                  <a:cs typeface="+mn-cs"/>
                </a:defRPr>
              </a:lvl2pPr>
              <a:lvl3pPr marL="914400" indent="0" algn="l" defTabSz="914400" rtl="0" eaLnBrk="1" latinLnBrk="0" hangingPunct="1">
                <a:spcBef>
                  <a:spcPts val="600"/>
                </a:spcBef>
                <a:buClr>
                  <a:schemeClr val="accent1"/>
                </a:buClr>
                <a:buSzPct val="130000"/>
                <a:buFont typeface="Wingdings" pitchFamily="2" charset="2"/>
                <a:buNone/>
                <a:defRPr sz="1800" b="1" kern="1200">
                  <a:solidFill>
                    <a:schemeClr val="lt1"/>
                  </a:solidFill>
                  <a:latin typeface="+mn-lt"/>
                  <a:ea typeface="+mn-ea"/>
                  <a:cs typeface="+mn-cs"/>
                </a:defRPr>
              </a:lvl3pPr>
              <a:lvl4pPr marL="1371600" indent="0" algn="l" defTabSz="914400" rtl="0" eaLnBrk="1" latinLnBrk="0" hangingPunct="1">
                <a:spcBef>
                  <a:spcPts val="600"/>
                </a:spcBef>
                <a:buClr>
                  <a:schemeClr val="accent2"/>
                </a:buClr>
                <a:buSzPct val="130000"/>
                <a:buFont typeface="Wingdings" pitchFamily="2" charset="2"/>
                <a:buNone/>
                <a:defRPr sz="1600" b="1" kern="1200">
                  <a:solidFill>
                    <a:schemeClr val="lt1"/>
                  </a:solidFill>
                  <a:latin typeface="+mn-lt"/>
                  <a:ea typeface="+mn-ea"/>
                  <a:cs typeface="+mn-cs"/>
                </a:defRPr>
              </a:lvl4pPr>
              <a:lvl5pPr marL="1828800" indent="0" algn="l" defTabSz="914400" rtl="0" eaLnBrk="1" latinLnBrk="0" hangingPunct="1">
                <a:spcBef>
                  <a:spcPts val="600"/>
                </a:spcBef>
                <a:buClr>
                  <a:schemeClr val="accent1"/>
                </a:buClr>
                <a:buSzPct val="130000"/>
                <a:buFont typeface="Wingdings" pitchFamily="2" charset="2"/>
                <a:buNone/>
                <a:defRPr sz="1600" b="1" kern="1200">
                  <a:solidFill>
                    <a:schemeClr val="lt1"/>
                  </a:solidFill>
                  <a:latin typeface="+mn-lt"/>
                  <a:ea typeface="+mn-ea"/>
                  <a:cs typeface="+mn-cs"/>
                </a:defRPr>
              </a:lvl5pPr>
              <a:lvl6pPr marL="22860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6pPr>
              <a:lvl7pPr marL="27432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7pPr>
              <a:lvl8pPr marL="32004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8pPr>
              <a:lvl9pPr marL="36576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9pPr>
            </a:lstStyle>
            <a:p>
              <a:pPr defTabSz="457200"/>
              <a:endParaRPr lang="en-US" sz="2800" b="1" smtClean="0">
                <a:solidFill>
                  <a:schemeClr val="tx1"/>
                </a:solidFill>
                <a:effectLst>
                  <a:outerShdw blurRad="50800" dist="38100" dir="2700000">
                    <a:srgbClr val="000000">
                      <a:alpha val="43000"/>
                    </a:srgbClr>
                  </a:outerShdw>
                </a:effectLst>
                <a:latin typeface="Calibri"/>
                <a:cs typeface="Calibri"/>
              </a:endParaRPr>
            </a:p>
            <a:p>
              <a:pPr defTabSz="457200"/>
              <a:r>
                <a:rPr lang="en-US" sz="2800" b="1" smtClean="0">
                  <a:solidFill>
                    <a:schemeClr val="tx1"/>
                  </a:solidFill>
                  <a:effectLst>
                    <a:outerShdw blurRad="50800" dist="38100" dir="2700000">
                      <a:srgbClr val="000000">
                        <a:alpha val="43000"/>
                      </a:srgbClr>
                    </a:outerShdw>
                  </a:effectLst>
                  <a:latin typeface="Calibri"/>
                  <a:cs typeface="Calibri"/>
                </a:rPr>
                <a:t> </a:t>
              </a:r>
            </a:p>
          </p:txBody>
        </p:sp>
        <p:sp>
          <p:nvSpPr>
            <p:cNvPr id="24" name="ZoneTexte 23"/>
            <p:cNvSpPr txBox="1"/>
            <p:nvPr/>
          </p:nvSpPr>
          <p:spPr>
            <a:xfrm>
              <a:off x="3479380" y="1940394"/>
              <a:ext cx="1837821" cy="479626"/>
            </a:xfrm>
            <a:prstGeom prst="rect">
              <a:avLst/>
            </a:prstGeom>
            <a:noFill/>
          </p:spPr>
          <p:txBody>
            <a:bodyPr wrap="none" rtlCol="0">
              <a:spAutoFit/>
            </a:bodyPr>
            <a:lstStyle/>
            <a:p>
              <a:r>
                <a:rPr lang="en-US" b="1" dirty="0" smtClean="0"/>
                <a:t>User’s defined </a:t>
              </a:r>
            </a:p>
            <a:p>
              <a:r>
                <a:rPr lang="en-US" b="1" dirty="0" err="1" smtClean="0"/>
                <a:t>physchem</a:t>
              </a:r>
              <a:r>
                <a:rPr lang="en-US" b="1" dirty="0" smtClean="0"/>
                <a:t> ranges</a:t>
              </a:r>
            </a:p>
          </p:txBody>
        </p:sp>
      </p:grpSp>
      <p:sp>
        <p:nvSpPr>
          <p:cNvPr id="25" name="ZoneTexte 24"/>
          <p:cNvSpPr txBox="1"/>
          <p:nvPr/>
        </p:nvSpPr>
        <p:spPr>
          <a:xfrm>
            <a:off x="976289" y="1856416"/>
            <a:ext cx="2375270" cy="400110"/>
          </a:xfrm>
          <a:prstGeom prst="rect">
            <a:avLst/>
          </a:prstGeom>
          <a:noFill/>
        </p:spPr>
        <p:txBody>
          <a:bodyPr wrap="none" rtlCol="0">
            <a:spAutoFit/>
          </a:bodyPr>
          <a:lstStyle/>
          <a:p>
            <a:r>
              <a:rPr lang="en-US" sz="2000" b="1" dirty="0" smtClean="0"/>
              <a:t>Predefined filters</a:t>
            </a:r>
          </a:p>
        </p:txBody>
      </p:sp>
      <p:cxnSp>
        <p:nvCxnSpPr>
          <p:cNvPr id="33" name="Connecteur droit avec flèche 32"/>
          <p:cNvCxnSpPr/>
          <p:nvPr/>
        </p:nvCxnSpPr>
        <p:spPr>
          <a:xfrm flipH="1">
            <a:off x="1778000" y="1442234"/>
            <a:ext cx="672139" cy="394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a:off x="2659779" y="1491719"/>
            <a:ext cx="1215047" cy="2657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 Placeholder 2"/>
          <p:cNvSpPr txBox="1">
            <a:spLocks/>
          </p:cNvSpPr>
          <p:nvPr/>
        </p:nvSpPr>
        <p:spPr>
          <a:xfrm>
            <a:off x="4482134" y="3589116"/>
            <a:ext cx="3079849" cy="1605183"/>
          </a:xfrm>
          <a:prstGeom prst="roundRect">
            <a:avLst>
              <a:gd name="adj" fmla="val 31160"/>
            </a:avLst>
          </a:prstGeom>
          <a:solidFill>
            <a:schemeClr val="bg1"/>
          </a:solidFill>
          <a:ln/>
          <a:scene3d>
            <a:camera prst="perspectiveRelaxed" fov="2700000">
              <a:rot lat="19487999" lon="0" rev="0"/>
            </a:camera>
            <a:lightRig rig="soft" dir="l">
              <a:rot lat="0" lon="0" rev="4200000"/>
            </a:lightRig>
          </a:scene3d>
          <a:sp3d extrusionH="38100" prstMaterial="powder">
            <a:bevelT w="50800" h="88900"/>
          </a:sp3d>
        </p:spPr>
        <p:style>
          <a:lnRef idx="0">
            <a:schemeClr val="accent6"/>
          </a:lnRef>
          <a:fillRef idx="3">
            <a:schemeClr val="accent6"/>
          </a:fillRef>
          <a:effectRef idx="3">
            <a:schemeClr val="accent6"/>
          </a:effectRef>
          <a:fontRef idx="minor">
            <a:schemeClr val="lt1"/>
          </a:fontRef>
        </p:style>
        <p:txBody>
          <a:bodyPr wrap="none" rtlCol="0" anchor="ctr"/>
          <a:lstStyle>
            <a:lvl1pPr marL="0" indent="0" algn="ctr" defTabSz="914400" rtl="0" eaLnBrk="1" latinLnBrk="0" hangingPunct="1">
              <a:spcBef>
                <a:spcPct val="0"/>
              </a:spcBef>
              <a:buClr>
                <a:schemeClr val="accent1"/>
              </a:buClr>
              <a:buSzPct val="130000"/>
              <a:buFont typeface="Wingdings" pitchFamily="2" charset="2"/>
              <a:buNone/>
              <a:defRPr sz="1400" kern="1200">
                <a:solidFill>
                  <a:schemeClr val="lt1"/>
                </a:solidFill>
                <a:latin typeface="+mn-lt"/>
                <a:ea typeface="+mn-ea"/>
                <a:cs typeface="+mn-cs"/>
              </a:defRPr>
            </a:lvl1pPr>
            <a:lvl2pPr marL="457200" indent="0" algn="l" defTabSz="914400" rtl="0" eaLnBrk="1" latinLnBrk="0" hangingPunct="1">
              <a:spcBef>
                <a:spcPts val="600"/>
              </a:spcBef>
              <a:buClr>
                <a:schemeClr val="accent2"/>
              </a:buClr>
              <a:buSzPct val="130000"/>
              <a:buFont typeface="Wingdings" pitchFamily="2" charset="2"/>
              <a:buNone/>
              <a:defRPr sz="2000" b="1" kern="1200">
                <a:solidFill>
                  <a:schemeClr val="lt1"/>
                </a:solidFill>
                <a:latin typeface="+mn-lt"/>
                <a:ea typeface="+mn-ea"/>
                <a:cs typeface="+mn-cs"/>
              </a:defRPr>
            </a:lvl2pPr>
            <a:lvl3pPr marL="914400" indent="0" algn="l" defTabSz="914400" rtl="0" eaLnBrk="1" latinLnBrk="0" hangingPunct="1">
              <a:spcBef>
                <a:spcPts val="600"/>
              </a:spcBef>
              <a:buClr>
                <a:schemeClr val="accent1"/>
              </a:buClr>
              <a:buSzPct val="130000"/>
              <a:buFont typeface="Wingdings" pitchFamily="2" charset="2"/>
              <a:buNone/>
              <a:defRPr sz="1800" b="1" kern="1200">
                <a:solidFill>
                  <a:schemeClr val="lt1"/>
                </a:solidFill>
                <a:latin typeface="+mn-lt"/>
                <a:ea typeface="+mn-ea"/>
                <a:cs typeface="+mn-cs"/>
              </a:defRPr>
            </a:lvl3pPr>
            <a:lvl4pPr marL="1371600" indent="0" algn="l" defTabSz="914400" rtl="0" eaLnBrk="1" latinLnBrk="0" hangingPunct="1">
              <a:spcBef>
                <a:spcPts val="600"/>
              </a:spcBef>
              <a:buClr>
                <a:schemeClr val="accent2"/>
              </a:buClr>
              <a:buSzPct val="130000"/>
              <a:buFont typeface="Wingdings" pitchFamily="2" charset="2"/>
              <a:buNone/>
              <a:defRPr sz="1600" b="1" kern="1200">
                <a:solidFill>
                  <a:schemeClr val="lt1"/>
                </a:solidFill>
                <a:latin typeface="+mn-lt"/>
                <a:ea typeface="+mn-ea"/>
                <a:cs typeface="+mn-cs"/>
              </a:defRPr>
            </a:lvl4pPr>
            <a:lvl5pPr marL="1828800" indent="0" algn="l" defTabSz="914400" rtl="0" eaLnBrk="1" latinLnBrk="0" hangingPunct="1">
              <a:spcBef>
                <a:spcPts val="600"/>
              </a:spcBef>
              <a:buClr>
                <a:schemeClr val="accent1"/>
              </a:buClr>
              <a:buSzPct val="130000"/>
              <a:buFont typeface="Wingdings" pitchFamily="2" charset="2"/>
              <a:buNone/>
              <a:defRPr sz="1600" b="1" kern="1200">
                <a:solidFill>
                  <a:schemeClr val="lt1"/>
                </a:solidFill>
                <a:latin typeface="+mn-lt"/>
                <a:ea typeface="+mn-ea"/>
                <a:cs typeface="+mn-cs"/>
              </a:defRPr>
            </a:lvl5pPr>
            <a:lvl6pPr marL="22860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6pPr>
            <a:lvl7pPr marL="27432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7pPr>
            <a:lvl8pPr marL="32004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8pPr>
            <a:lvl9pPr marL="36576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9pPr>
          </a:lstStyle>
          <a:p>
            <a:pPr defTabSz="457200"/>
            <a:endParaRPr lang="en-US" sz="2800" b="1" smtClean="0">
              <a:solidFill>
                <a:schemeClr val="tx1"/>
              </a:solidFill>
              <a:effectLst>
                <a:outerShdw blurRad="50800" dist="38100" dir="2700000">
                  <a:srgbClr val="000000">
                    <a:alpha val="43000"/>
                  </a:srgbClr>
                </a:outerShdw>
              </a:effectLst>
              <a:latin typeface="Calibri"/>
              <a:cs typeface="Calibri"/>
            </a:endParaRPr>
          </a:p>
          <a:p>
            <a:pPr defTabSz="457200"/>
            <a:r>
              <a:rPr lang="en-US" sz="2800" b="1" smtClean="0">
                <a:solidFill>
                  <a:schemeClr val="tx1"/>
                </a:solidFill>
                <a:effectLst>
                  <a:outerShdw blurRad="50800" dist="38100" dir="2700000">
                    <a:srgbClr val="000000">
                      <a:alpha val="43000"/>
                    </a:srgbClr>
                  </a:outerShdw>
                </a:effectLst>
                <a:latin typeface="Calibri"/>
                <a:cs typeface="Calibri"/>
              </a:rPr>
              <a:t> </a:t>
            </a:r>
            <a:endParaRPr lang="en-US" sz="2800" b="1">
              <a:solidFill>
                <a:schemeClr val="tx1"/>
              </a:solidFill>
              <a:effectLst>
                <a:outerShdw blurRad="50800" dist="38100" dir="2700000">
                  <a:srgbClr val="000000">
                    <a:alpha val="43000"/>
                  </a:srgbClr>
                </a:outerShdw>
              </a:effectLst>
              <a:latin typeface="Calibri"/>
              <a:cs typeface="Calibri"/>
            </a:endParaRPr>
          </a:p>
        </p:txBody>
      </p:sp>
      <p:sp>
        <p:nvSpPr>
          <p:cNvPr id="55" name="ZoneTexte 54"/>
          <p:cNvSpPr txBox="1"/>
          <p:nvPr/>
        </p:nvSpPr>
        <p:spPr>
          <a:xfrm>
            <a:off x="4663885" y="3817002"/>
            <a:ext cx="1548809" cy="369332"/>
          </a:xfrm>
          <a:prstGeom prst="rect">
            <a:avLst/>
          </a:prstGeom>
          <a:noFill/>
        </p:spPr>
        <p:txBody>
          <a:bodyPr wrap="none" rtlCol="0">
            <a:spAutoFit/>
          </a:bodyPr>
          <a:lstStyle/>
          <a:p>
            <a:r>
              <a:rPr lang="en-US" b="1" dirty="0" smtClean="0"/>
              <a:t>Aggregators</a:t>
            </a:r>
          </a:p>
        </p:txBody>
      </p:sp>
      <p:sp>
        <p:nvSpPr>
          <p:cNvPr id="57" name="Text Placeholder 2"/>
          <p:cNvSpPr txBox="1">
            <a:spLocks/>
          </p:cNvSpPr>
          <p:nvPr/>
        </p:nvSpPr>
        <p:spPr>
          <a:xfrm>
            <a:off x="5372101" y="5194300"/>
            <a:ext cx="3759200" cy="1485900"/>
          </a:xfrm>
          <a:prstGeom prst="roundRect">
            <a:avLst>
              <a:gd name="adj" fmla="val 31160"/>
            </a:avLst>
          </a:prstGeom>
          <a:solidFill>
            <a:srgbClr val="FFFFFF"/>
          </a:solidFill>
          <a:ln/>
          <a:scene3d>
            <a:camera prst="perspectiveRelaxed" fov="2700000">
              <a:rot lat="19487999" lon="0" rev="0"/>
            </a:camera>
            <a:lightRig rig="soft" dir="l">
              <a:rot lat="0" lon="0" rev="4200000"/>
            </a:lightRig>
          </a:scene3d>
          <a:sp3d extrusionH="38100" prstMaterial="powder">
            <a:bevelT w="50800" h="88900"/>
          </a:sp3d>
        </p:spPr>
        <p:style>
          <a:lnRef idx="0">
            <a:schemeClr val="accent6"/>
          </a:lnRef>
          <a:fillRef idx="3">
            <a:schemeClr val="accent6"/>
          </a:fillRef>
          <a:effectRef idx="3">
            <a:schemeClr val="accent6"/>
          </a:effectRef>
          <a:fontRef idx="minor">
            <a:schemeClr val="lt1"/>
          </a:fontRef>
        </p:style>
        <p:txBody>
          <a:bodyPr wrap="none" rtlCol="0" anchor="ctr"/>
          <a:lstStyle>
            <a:lvl1pPr marL="0" indent="0" algn="ctr" defTabSz="914400" rtl="0" eaLnBrk="1" latinLnBrk="0" hangingPunct="1">
              <a:spcBef>
                <a:spcPct val="0"/>
              </a:spcBef>
              <a:buClr>
                <a:schemeClr val="accent1"/>
              </a:buClr>
              <a:buSzPct val="130000"/>
              <a:buFont typeface="Wingdings" pitchFamily="2" charset="2"/>
              <a:buNone/>
              <a:defRPr sz="1400" kern="1200">
                <a:solidFill>
                  <a:schemeClr val="lt1"/>
                </a:solidFill>
                <a:latin typeface="+mn-lt"/>
                <a:ea typeface="+mn-ea"/>
                <a:cs typeface="+mn-cs"/>
              </a:defRPr>
            </a:lvl1pPr>
            <a:lvl2pPr marL="457200" indent="0" algn="l" defTabSz="914400" rtl="0" eaLnBrk="1" latinLnBrk="0" hangingPunct="1">
              <a:spcBef>
                <a:spcPts val="600"/>
              </a:spcBef>
              <a:buClr>
                <a:schemeClr val="accent2"/>
              </a:buClr>
              <a:buSzPct val="130000"/>
              <a:buFont typeface="Wingdings" pitchFamily="2" charset="2"/>
              <a:buNone/>
              <a:defRPr sz="2000" b="1" kern="1200">
                <a:solidFill>
                  <a:schemeClr val="lt1"/>
                </a:solidFill>
                <a:latin typeface="+mn-lt"/>
                <a:ea typeface="+mn-ea"/>
                <a:cs typeface="+mn-cs"/>
              </a:defRPr>
            </a:lvl2pPr>
            <a:lvl3pPr marL="914400" indent="0" algn="l" defTabSz="914400" rtl="0" eaLnBrk="1" latinLnBrk="0" hangingPunct="1">
              <a:spcBef>
                <a:spcPts val="600"/>
              </a:spcBef>
              <a:buClr>
                <a:schemeClr val="accent1"/>
              </a:buClr>
              <a:buSzPct val="130000"/>
              <a:buFont typeface="Wingdings" pitchFamily="2" charset="2"/>
              <a:buNone/>
              <a:defRPr sz="1800" b="1" kern="1200">
                <a:solidFill>
                  <a:schemeClr val="lt1"/>
                </a:solidFill>
                <a:latin typeface="+mn-lt"/>
                <a:ea typeface="+mn-ea"/>
                <a:cs typeface="+mn-cs"/>
              </a:defRPr>
            </a:lvl3pPr>
            <a:lvl4pPr marL="1371600" indent="0" algn="l" defTabSz="914400" rtl="0" eaLnBrk="1" latinLnBrk="0" hangingPunct="1">
              <a:spcBef>
                <a:spcPts val="600"/>
              </a:spcBef>
              <a:buClr>
                <a:schemeClr val="accent2"/>
              </a:buClr>
              <a:buSzPct val="130000"/>
              <a:buFont typeface="Wingdings" pitchFamily="2" charset="2"/>
              <a:buNone/>
              <a:defRPr sz="1600" b="1" kern="1200">
                <a:solidFill>
                  <a:schemeClr val="lt1"/>
                </a:solidFill>
                <a:latin typeface="+mn-lt"/>
                <a:ea typeface="+mn-ea"/>
                <a:cs typeface="+mn-cs"/>
              </a:defRPr>
            </a:lvl4pPr>
            <a:lvl5pPr marL="1828800" indent="0" algn="l" defTabSz="914400" rtl="0" eaLnBrk="1" latinLnBrk="0" hangingPunct="1">
              <a:spcBef>
                <a:spcPts val="600"/>
              </a:spcBef>
              <a:buClr>
                <a:schemeClr val="accent1"/>
              </a:buClr>
              <a:buSzPct val="130000"/>
              <a:buFont typeface="Wingdings" pitchFamily="2" charset="2"/>
              <a:buNone/>
              <a:defRPr sz="1600" b="1" kern="1200">
                <a:solidFill>
                  <a:schemeClr val="lt1"/>
                </a:solidFill>
                <a:latin typeface="+mn-lt"/>
                <a:ea typeface="+mn-ea"/>
                <a:cs typeface="+mn-cs"/>
              </a:defRPr>
            </a:lvl5pPr>
            <a:lvl6pPr marL="22860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6pPr>
            <a:lvl7pPr marL="27432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7pPr>
            <a:lvl8pPr marL="32004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8pPr>
            <a:lvl9pPr marL="36576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9pPr>
          </a:lstStyle>
          <a:p>
            <a:pPr defTabSz="457200"/>
            <a:endParaRPr lang="en-US" sz="2800" b="1" smtClean="0">
              <a:solidFill>
                <a:schemeClr val="tx1"/>
              </a:solidFill>
              <a:effectLst>
                <a:outerShdw blurRad="50800" dist="38100" dir="2700000">
                  <a:srgbClr val="000000">
                    <a:alpha val="43000"/>
                  </a:srgbClr>
                </a:outerShdw>
              </a:effectLst>
              <a:latin typeface="Calibri"/>
              <a:cs typeface="Calibri"/>
            </a:endParaRPr>
          </a:p>
          <a:p>
            <a:pPr defTabSz="457200"/>
            <a:r>
              <a:rPr lang="en-US" sz="2800" b="1" smtClean="0">
                <a:solidFill>
                  <a:schemeClr val="tx1"/>
                </a:solidFill>
                <a:effectLst>
                  <a:outerShdw blurRad="50800" dist="38100" dir="2700000">
                    <a:srgbClr val="000000">
                      <a:alpha val="43000"/>
                    </a:srgbClr>
                  </a:outerShdw>
                </a:effectLst>
                <a:latin typeface="Calibri"/>
                <a:cs typeface="Calibri"/>
              </a:rPr>
              <a:t> </a:t>
            </a:r>
          </a:p>
        </p:txBody>
      </p:sp>
      <p:sp>
        <p:nvSpPr>
          <p:cNvPr id="58" name="ZoneTexte 57"/>
          <p:cNvSpPr txBox="1"/>
          <p:nvPr/>
        </p:nvSpPr>
        <p:spPr>
          <a:xfrm>
            <a:off x="4682657" y="4110142"/>
            <a:ext cx="2498676" cy="861774"/>
          </a:xfrm>
          <a:prstGeom prst="rect">
            <a:avLst/>
          </a:prstGeom>
          <a:noFill/>
        </p:spPr>
        <p:txBody>
          <a:bodyPr wrap="none" rtlCol="0">
            <a:spAutoFit/>
          </a:bodyPr>
          <a:lstStyle/>
          <a:p>
            <a:endParaRPr lang="en-US" b="1" dirty="0" smtClean="0"/>
          </a:p>
          <a:p>
            <a:r>
              <a:rPr lang="en-US" b="1" dirty="0" smtClean="0"/>
              <a:t>Frequents Hitters</a:t>
            </a:r>
          </a:p>
          <a:p>
            <a:r>
              <a:rPr lang="en-US" sz="1200" b="1" dirty="0" smtClean="0"/>
              <a:t>(</a:t>
            </a:r>
            <a:r>
              <a:rPr lang="en-US" sz="1200" b="1" dirty="0" err="1" smtClean="0"/>
              <a:t>Roch</a:t>
            </a:r>
            <a:r>
              <a:rPr lang="en-US" sz="1200" b="1" dirty="0" smtClean="0"/>
              <a:t> et al. J Med </a:t>
            </a:r>
            <a:r>
              <a:rPr lang="en-US" sz="1200" b="1" dirty="0" err="1" smtClean="0"/>
              <a:t>Chem</a:t>
            </a:r>
            <a:r>
              <a:rPr lang="en-US" sz="1200" b="1" dirty="0" smtClean="0"/>
              <a:t> 2002</a:t>
            </a:r>
            <a:r>
              <a:rPr lang="en-US" sz="1400" b="1" dirty="0" smtClean="0"/>
              <a:t>)</a:t>
            </a:r>
          </a:p>
        </p:txBody>
      </p:sp>
      <p:sp>
        <p:nvSpPr>
          <p:cNvPr id="59" name="ZoneTexte 58"/>
          <p:cNvSpPr txBox="1"/>
          <p:nvPr/>
        </p:nvSpPr>
        <p:spPr>
          <a:xfrm>
            <a:off x="5696797" y="5520773"/>
            <a:ext cx="3426029" cy="861774"/>
          </a:xfrm>
          <a:prstGeom prst="rect">
            <a:avLst/>
          </a:prstGeom>
          <a:noFill/>
        </p:spPr>
        <p:txBody>
          <a:bodyPr wrap="square" rtlCol="0">
            <a:spAutoFit/>
          </a:bodyPr>
          <a:lstStyle/>
          <a:p>
            <a:r>
              <a:rPr lang="en-US" b="1" dirty="0" smtClean="0"/>
              <a:t>                PAINS</a:t>
            </a:r>
          </a:p>
          <a:p>
            <a:r>
              <a:rPr lang="fr-FR" sz="1400" b="1" dirty="0" smtClean="0"/>
              <a:t>Pan </a:t>
            </a:r>
            <a:r>
              <a:rPr lang="fr-FR" sz="1400" b="1" dirty="0" err="1"/>
              <a:t>Assay</a:t>
            </a:r>
            <a:r>
              <a:rPr lang="fr-FR" sz="1400" b="1" dirty="0"/>
              <a:t> </a:t>
            </a:r>
            <a:r>
              <a:rPr lang="fr-FR" sz="1400" b="1" dirty="0" err="1"/>
              <a:t>Interference</a:t>
            </a:r>
            <a:r>
              <a:rPr lang="fr-FR" sz="1400" b="1" dirty="0"/>
              <a:t> Compounds </a:t>
            </a:r>
          </a:p>
          <a:p>
            <a:endParaRPr lang="en-US" b="1" dirty="0" smtClean="0"/>
          </a:p>
        </p:txBody>
      </p:sp>
      <p:sp>
        <p:nvSpPr>
          <p:cNvPr id="60" name="Text Placeholder 2"/>
          <p:cNvSpPr txBox="1">
            <a:spLocks/>
          </p:cNvSpPr>
          <p:nvPr/>
        </p:nvSpPr>
        <p:spPr>
          <a:xfrm>
            <a:off x="5998206" y="2661734"/>
            <a:ext cx="2868516" cy="692939"/>
          </a:xfrm>
          <a:prstGeom prst="roundRect">
            <a:avLst>
              <a:gd name="adj" fmla="val 31160"/>
            </a:avLst>
          </a:prstGeom>
          <a:ln/>
        </p:spPr>
        <p:style>
          <a:lnRef idx="1">
            <a:schemeClr val="accent1"/>
          </a:lnRef>
          <a:fillRef idx="3">
            <a:schemeClr val="accent1"/>
          </a:fillRef>
          <a:effectRef idx="2">
            <a:schemeClr val="accent1"/>
          </a:effectRef>
          <a:fontRef idx="minor">
            <a:schemeClr val="lt1"/>
          </a:fontRef>
        </p:style>
        <p:txBody>
          <a:bodyPr wrap="none" rtlCol="0" anchor="ctr"/>
          <a:lstStyle>
            <a:lvl1pPr marL="0" indent="0" algn="ctr" defTabSz="914400" rtl="0" eaLnBrk="1" latinLnBrk="0" hangingPunct="1">
              <a:spcBef>
                <a:spcPct val="0"/>
              </a:spcBef>
              <a:buClr>
                <a:schemeClr val="accent1"/>
              </a:buClr>
              <a:buSzPct val="130000"/>
              <a:buFont typeface="Wingdings" pitchFamily="2" charset="2"/>
              <a:buNone/>
              <a:defRPr sz="1400" kern="1200">
                <a:solidFill>
                  <a:schemeClr val="lt1"/>
                </a:solidFill>
                <a:latin typeface="+mn-lt"/>
                <a:ea typeface="+mn-ea"/>
                <a:cs typeface="+mn-cs"/>
              </a:defRPr>
            </a:lvl1pPr>
            <a:lvl2pPr marL="457200" indent="0" algn="l" defTabSz="914400" rtl="0" eaLnBrk="1" latinLnBrk="0" hangingPunct="1">
              <a:spcBef>
                <a:spcPts val="600"/>
              </a:spcBef>
              <a:buClr>
                <a:schemeClr val="accent2"/>
              </a:buClr>
              <a:buSzPct val="130000"/>
              <a:buFont typeface="Wingdings" pitchFamily="2" charset="2"/>
              <a:buNone/>
              <a:defRPr sz="2000" b="1" kern="1200">
                <a:solidFill>
                  <a:schemeClr val="lt1"/>
                </a:solidFill>
                <a:latin typeface="+mn-lt"/>
                <a:ea typeface="+mn-ea"/>
                <a:cs typeface="+mn-cs"/>
              </a:defRPr>
            </a:lvl2pPr>
            <a:lvl3pPr marL="914400" indent="0" algn="l" defTabSz="914400" rtl="0" eaLnBrk="1" latinLnBrk="0" hangingPunct="1">
              <a:spcBef>
                <a:spcPts val="600"/>
              </a:spcBef>
              <a:buClr>
                <a:schemeClr val="accent1"/>
              </a:buClr>
              <a:buSzPct val="130000"/>
              <a:buFont typeface="Wingdings" pitchFamily="2" charset="2"/>
              <a:buNone/>
              <a:defRPr sz="1800" b="1" kern="1200">
                <a:solidFill>
                  <a:schemeClr val="lt1"/>
                </a:solidFill>
                <a:latin typeface="+mn-lt"/>
                <a:ea typeface="+mn-ea"/>
                <a:cs typeface="+mn-cs"/>
              </a:defRPr>
            </a:lvl3pPr>
            <a:lvl4pPr marL="1371600" indent="0" algn="l" defTabSz="914400" rtl="0" eaLnBrk="1" latinLnBrk="0" hangingPunct="1">
              <a:spcBef>
                <a:spcPts val="600"/>
              </a:spcBef>
              <a:buClr>
                <a:schemeClr val="accent2"/>
              </a:buClr>
              <a:buSzPct val="130000"/>
              <a:buFont typeface="Wingdings" pitchFamily="2" charset="2"/>
              <a:buNone/>
              <a:defRPr sz="1600" b="1" kern="1200">
                <a:solidFill>
                  <a:schemeClr val="lt1"/>
                </a:solidFill>
                <a:latin typeface="+mn-lt"/>
                <a:ea typeface="+mn-ea"/>
                <a:cs typeface="+mn-cs"/>
              </a:defRPr>
            </a:lvl4pPr>
            <a:lvl5pPr marL="1828800" indent="0" algn="l" defTabSz="914400" rtl="0" eaLnBrk="1" latinLnBrk="0" hangingPunct="1">
              <a:spcBef>
                <a:spcPts val="600"/>
              </a:spcBef>
              <a:buClr>
                <a:schemeClr val="accent1"/>
              </a:buClr>
              <a:buSzPct val="130000"/>
              <a:buFont typeface="Wingdings" pitchFamily="2" charset="2"/>
              <a:buNone/>
              <a:defRPr sz="1600" b="1" kern="1200">
                <a:solidFill>
                  <a:schemeClr val="lt1"/>
                </a:solidFill>
                <a:latin typeface="+mn-lt"/>
                <a:ea typeface="+mn-ea"/>
                <a:cs typeface="+mn-cs"/>
              </a:defRPr>
            </a:lvl5pPr>
            <a:lvl6pPr marL="22860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6pPr>
            <a:lvl7pPr marL="27432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7pPr>
            <a:lvl8pPr marL="32004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8pPr>
            <a:lvl9pPr marL="36576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9pPr>
          </a:lstStyle>
          <a:p>
            <a:pPr defTabSz="457200"/>
            <a:endParaRPr lang="en-US" sz="2800" b="1" smtClean="0">
              <a:solidFill>
                <a:srgbClr val="FFFFFF"/>
              </a:solidFill>
              <a:effectLst>
                <a:outerShdw blurRad="50800" dist="38100" dir="2700000">
                  <a:srgbClr val="000000">
                    <a:alpha val="43000"/>
                  </a:srgbClr>
                </a:outerShdw>
              </a:effectLst>
              <a:latin typeface="Calibri"/>
              <a:cs typeface="Calibri"/>
            </a:endParaRPr>
          </a:p>
          <a:p>
            <a:pPr defTabSz="457200"/>
            <a:r>
              <a:rPr lang="en-US" sz="2800" b="1" smtClean="0">
                <a:solidFill>
                  <a:srgbClr val="FFFFFF"/>
                </a:solidFill>
                <a:effectLst>
                  <a:outerShdw blurRad="50800" dist="38100" dir="2700000">
                    <a:srgbClr val="000000">
                      <a:alpha val="43000"/>
                    </a:srgbClr>
                  </a:outerShdw>
                </a:effectLst>
                <a:latin typeface="Calibri"/>
                <a:cs typeface="Calibri"/>
              </a:rPr>
              <a:t> </a:t>
            </a:r>
            <a:endParaRPr lang="en-US" sz="2800" b="1">
              <a:solidFill>
                <a:srgbClr val="FFFFFF"/>
              </a:solidFill>
              <a:effectLst>
                <a:outerShdw blurRad="50800" dist="38100" dir="2700000">
                  <a:srgbClr val="000000">
                    <a:alpha val="43000"/>
                  </a:srgbClr>
                </a:outerShdw>
              </a:effectLst>
              <a:latin typeface="Calibri"/>
              <a:cs typeface="Calibri"/>
            </a:endParaRPr>
          </a:p>
        </p:txBody>
      </p:sp>
      <p:sp>
        <p:nvSpPr>
          <p:cNvPr id="61" name="ZoneTexte 60"/>
          <p:cNvSpPr txBox="1"/>
          <p:nvPr/>
        </p:nvSpPr>
        <p:spPr>
          <a:xfrm>
            <a:off x="6095223" y="2856469"/>
            <a:ext cx="2771499" cy="369332"/>
          </a:xfrm>
          <a:prstGeom prst="rect">
            <a:avLst/>
          </a:prstGeom>
          <a:noFill/>
        </p:spPr>
        <p:txBody>
          <a:bodyPr wrap="none" rtlCol="0">
            <a:spAutoFit/>
          </a:bodyPr>
          <a:lstStyle/>
          <a:p>
            <a:r>
              <a:rPr lang="en-US" b="1" dirty="0" smtClean="0">
                <a:solidFill>
                  <a:srgbClr val="FFFFFF"/>
                </a:solidFill>
              </a:rPr>
              <a:t>Substructure Detection</a:t>
            </a:r>
          </a:p>
        </p:txBody>
      </p:sp>
      <p:sp>
        <p:nvSpPr>
          <p:cNvPr id="63" name="Text Placeholder 2"/>
          <p:cNvSpPr txBox="1">
            <a:spLocks/>
          </p:cNvSpPr>
          <p:nvPr/>
        </p:nvSpPr>
        <p:spPr>
          <a:xfrm>
            <a:off x="1187794" y="798778"/>
            <a:ext cx="2636232" cy="692939"/>
          </a:xfrm>
          <a:prstGeom prst="roundRect">
            <a:avLst>
              <a:gd name="adj" fmla="val 31160"/>
            </a:avLst>
          </a:prstGeom>
          <a:ln/>
        </p:spPr>
        <p:style>
          <a:lnRef idx="1">
            <a:schemeClr val="accent1"/>
          </a:lnRef>
          <a:fillRef idx="3">
            <a:schemeClr val="accent1"/>
          </a:fillRef>
          <a:effectRef idx="2">
            <a:schemeClr val="accent1"/>
          </a:effectRef>
          <a:fontRef idx="minor">
            <a:schemeClr val="lt1"/>
          </a:fontRef>
        </p:style>
        <p:txBody>
          <a:bodyPr rtlCol="0" anchor="ctr"/>
          <a:lstStyle>
            <a:lvl1pPr marL="0" indent="0" algn="ctr" defTabSz="914400" rtl="0" eaLnBrk="1" latinLnBrk="0" hangingPunct="1">
              <a:spcBef>
                <a:spcPct val="0"/>
              </a:spcBef>
              <a:buClr>
                <a:schemeClr val="accent1"/>
              </a:buClr>
              <a:buSzPct val="130000"/>
              <a:buFont typeface="Wingdings" pitchFamily="2" charset="2"/>
              <a:buNone/>
              <a:defRPr sz="1400" kern="1200">
                <a:solidFill>
                  <a:schemeClr val="lt1"/>
                </a:solidFill>
                <a:latin typeface="+mn-lt"/>
                <a:ea typeface="+mn-ea"/>
                <a:cs typeface="+mn-cs"/>
              </a:defRPr>
            </a:lvl1pPr>
            <a:lvl2pPr marL="457200" indent="0" algn="l" defTabSz="914400" rtl="0" eaLnBrk="1" latinLnBrk="0" hangingPunct="1">
              <a:spcBef>
                <a:spcPts val="600"/>
              </a:spcBef>
              <a:buClr>
                <a:schemeClr val="accent2"/>
              </a:buClr>
              <a:buSzPct val="130000"/>
              <a:buFont typeface="Wingdings" pitchFamily="2" charset="2"/>
              <a:buNone/>
              <a:defRPr sz="2000" b="1" kern="1200">
                <a:solidFill>
                  <a:schemeClr val="lt1"/>
                </a:solidFill>
                <a:latin typeface="+mn-lt"/>
                <a:ea typeface="+mn-ea"/>
                <a:cs typeface="+mn-cs"/>
              </a:defRPr>
            </a:lvl2pPr>
            <a:lvl3pPr marL="914400" indent="0" algn="l" defTabSz="914400" rtl="0" eaLnBrk="1" latinLnBrk="0" hangingPunct="1">
              <a:spcBef>
                <a:spcPts val="600"/>
              </a:spcBef>
              <a:buClr>
                <a:schemeClr val="accent1"/>
              </a:buClr>
              <a:buSzPct val="130000"/>
              <a:buFont typeface="Wingdings" pitchFamily="2" charset="2"/>
              <a:buNone/>
              <a:defRPr sz="1800" b="1" kern="1200">
                <a:solidFill>
                  <a:schemeClr val="lt1"/>
                </a:solidFill>
                <a:latin typeface="+mn-lt"/>
                <a:ea typeface="+mn-ea"/>
                <a:cs typeface="+mn-cs"/>
              </a:defRPr>
            </a:lvl3pPr>
            <a:lvl4pPr marL="1371600" indent="0" algn="l" defTabSz="914400" rtl="0" eaLnBrk="1" latinLnBrk="0" hangingPunct="1">
              <a:spcBef>
                <a:spcPts val="600"/>
              </a:spcBef>
              <a:buClr>
                <a:schemeClr val="accent2"/>
              </a:buClr>
              <a:buSzPct val="130000"/>
              <a:buFont typeface="Wingdings" pitchFamily="2" charset="2"/>
              <a:buNone/>
              <a:defRPr sz="1600" b="1" kern="1200">
                <a:solidFill>
                  <a:schemeClr val="lt1"/>
                </a:solidFill>
                <a:latin typeface="+mn-lt"/>
                <a:ea typeface="+mn-ea"/>
                <a:cs typeface="+mn-cs"/>
              </a:defRPr>
            </a:lvl4pPr>
            <a:lvl5pPr marL="1828800" indent="0" algn="l" defTabSz="914400" rtl="0" eaLnBrk="1" latinLnBrk="0" hangingPunct="1">
              <a:spcBef>
                <a:spcPts val="600"/>
              </a:spcBef>
              <a:buClr>
                <a:schemeClr val="accent1"/>
              </a:buClr>
              <a:buSzPct val="130000"/>
              <a:buFont typeface="Wingdings" pitchFamily="2" charset="2"/>
              <a:buNone/>
              <a:defRPr sz="1600" b="1" kern="1200">
                <a:solidFill>
                  <a:schemeClr val="lt1"/>
                </a:solidFill>
                <a:latin typeface="+mn-lt"/>
                <a:ea typeface="+mn-ea"/>
                <a:cs typeface="+mn-cs"/>
              </a:defRPr>
            </a:lvl5pPr>
            <a:lvl6pPr marL="22860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6pPr>
            <a:lvl7pPr marL="27432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7pPr>
            <a:lvl8pPr marL="3200400" indent="0" algn="l" defTabSz="914400" rtl="0" eaLnBrk="1" latinLnBrk="0" hangingPunct="1">
              <a:spcBef>
                <a:spcPct val="20000"/>
              </a:spcBef>
              <a:buClr>
                <a:schemeClr val="accent2"/>
              </a:buClr>
              <a:buSzPct val="130000"/>
              <a:buFont typeface="Wingdings" pitchFamily="2" charset="2"/>
              <a:buNone/>
              <a:defRPr lang="en-US" sz="1600" b="1" kern="1200">
                <a:solidFill>
                  <a:schemeClr val="lt1"/>
                </a:solidFill>
                <a:latin typeface="+mn-lt"/>
                <a:ea typeface="+mn-ea"/>
                <a:cs typeface="+mn-cs"/>
              </a:defRPr>
            </a:lvl8pPr>
            <a:lvl9pPr marL="3657600" indent="0" algn="l" defTabSz="914400" rtl="0" eaLnBrk="1" latinLnBrk="0" hangingPunct="1">
              <a:spcBef>
                <a:spcPct val="20000"/>
              </a:spcBef>
              <a:buClr>
                <a:schemeClr val="accent1"/>
              </a:buClr>
              <a:buSzPct val="130000"/>
              <a:buFont typeface="Wingdings" pitchFamily="2" charset="2"/>
              <a:buNone/>
              <a:defRPr lang="en-US" sz="1600" b="1" kern="1200">
                <a:solidFill>
                  <a:schemeClr val="lt1"/>
                </a:solidFill>
                <a:latin typeface="+mn-lt"/>
                <a:ea typeface="+mn-ea"/>
                <a:cs typeface="+mn-cs"/>
              </a:defRPr>
            </a:lvl9pPr>
          </a:lstStyle>
          <a:p>
            <a:pPr defTabSz="457200"/>
            <a:endParaRPr lang="en-US" sz="2800" b="1" smtClean="0">
              <a:solidFill>
                <a:schemeClr val="tx1"/>
              </a:solidFill>
              <a:effectLst>
                <a:outerShdw blurRad="50800" dist="38100" dir="2700000">
                  <a:srgbClr val="000000">
                    <a:alpha val="43000"/>
                  </a:srgbClr>
                </a:outerShdw>
              </a:effectLst>
              <a:latin typeface="Calibri"/>
              <a:cs typeface="Calibri"/>
            </a:endParaRPr>
          </a:p>
          <a:p>
            <a:pPr defTabSz="457200"/>
            <a:r>
              <a:rPr lang="en-US" sz="2800" b="1" smtClean="0">
                <a:solidFill>
                  <a:schemeClr val="tx1"/>
                </a:solidFill>
                <a:effectLst>
                  <a:outerShdw blurRad="50800" dist="38100" dir="2700000">
                    <a:srgbClr val="000000">
                      <a:alpha val="43000"/>
                    </a:srgbClr>
                  </a:outerShdw>
                </a:effectLst>
                <a:latin typeface="Calibri"/>
                <a:cs typeface="Calibri"/>
              </a:rPr>
              <a:t> </a:t>
            </a:r>
            <a:endParaRPr lang="en-US" sz="2800" b="1">
              <a:solidFill>
                <a:schemeClr val="tx1"/>
              </a:solidFill>
              <a:effectLst>
                <a:outerShdw blurRad="50800" dist="38100" dir="2700000">
                  <a:srgbClr val="000000">
                    <a:alpha val="43000"/>
                  </a:srgbClr>
                </a:outerShdw>
              </a:effectLst>
              <a:latin typeface="Calibri"/>
              <a:cs typeface="Calibri"/>
            </a:endParaRPr>
          </a:p>
        </p:txBody>
      </p:sp>
      <p:sp>
        <p:nvSpPr>
          <p:cNvPr id="64" name="ZoneTexte 63"/>
          <p:cNvSpPr txBox="1"/>
          <p:nvPr/>
        </p:nvSpPr>
        <p:spPr>
          <a:xfrm>
            <a:off x="1253683" y="983444"/>
            <a:ext cx="2621143" cy="369332"/>
          </a:xfrm>
          <a:prstGeom prst="rect">
            <a:avLst/>
          </a:prstGeom>
          <a:noFill/>
        </p:spPr>
        <p:txBody>
          <a:bodyPr wrap="none" rtlCol="0">
            <a:spAutoFit/>
          </a:bodyPr>
          <a:lstStyle/>
          <a:p>
            <a:r>
              <a:rPr lang="en-US" b="1" smtClean="0">
                <a:solidFill>
                  <a:schemeClr val="bg1"/>
                </a:solidFill>
              </a:rPr>
              <a:t>PhysChem Properties </a:t>
            </a:r>
          </a:p>
        </p:txBody>
      </p:sp>
      <p:sp>
        <p:nvSpPr>
          <p:cNvPr id="26" name="ZoneTexte 25"/>
          <p:cNvSpPr txBox="1"/>
          <p:nvPr/>
        </p:nvSpPr>
        <p:spPr>
          <a:xfrm>
            <a:off x="235027" y="2341028"/>
            <a:ext cx="4297907" cy="4278094"/>
          </a:xfrm>
          <a:prstGeom prst="rect">
            <a:avLst/>
          </a:prstGeom>
          <a:noFill/>
        </p:spPr>
        <p:txBody>
          <a:bodyPr wrap="square" rtlCol="0">
            <a:spAutoFit/>
          </a:bodyPr>
          <a:lstStyle/>
          <a:p>
            <a:pPr marL="285750" indent="-285750">
              <a:buFont typeface="Wingdings" charset="2"/>
              <a:buChar char="Ø"/>
            </a:pPr>
            <a:r>
              <a:rPr lang="en-US" sz="2000" b="1" dirty="0" smtClean="0">
                <a:solidFill>
                  <a:schemeClr val="accent2"/>
                </a:solidFill>
              </a:rPr>
              <a:t>In house drug-like « soft »</a:t>
            </a:r>
          </a:p>
          <a:p>
            <a:pPr marL="285750" indent="-285750">
              <a:buFont typeface="Wingdings" charset="2"/>
              <a:buChar char="Ø"/>
            </a:pPr>
            <a:r>
              <a:rPr lang="en-US" sz="2000" b="1" dirty="0" smtClean="0">
                <a:solidFill>
                  <a:schemeClr val="accent2"/>
                </a:solidFill>
              </a:rPr>
              <a:t>In house lead-like</a:t>
            </a:r>
          </a:p>
          <a:p>
            <a:pPr marL="285750" indent="-285750">
              <a:buFont typeface="Wingdings" charset="2"/>
              <a:buChar char="Ø"/>
            </a:pPr>
            <a:endParaRPr lang="en-US" b="1" dirty="0" smtClean="0"/>
          </a:p>
          <a:p>
            <a:pPr marL="285750" indent="-285750">
              <a:buFont typeface="Wingdings" charset="2"/>
              <a:buChar char="Ø"/>
            </a:pPr>
            <a:r>
              <a:rPr lang="en-US" b="1" dirty="0" smtClean="0"/>
              <a:t>R-O-5</a:t>
            </a:r>
            <a:r>
              <a:rPr lang="en-US" sz="1400" b="1" dirty="0" smtClean="0"/>
              <a:t> (Lipinski, </a:t>
            </a:r>
            <a:r>
              <a:rPr lang="en-US" sz="1400" b="1" dirty="0" err="1" smtClean="0"/>
              <a:t>Adv</a:t>
            </a:r>
            <a:r>
              <a:rPr lang="en-US" sz="1400" b="1" dirty="0" smtClean="0"/>
              <a:t> Drug </a:t>
            </a:r>
            <a:r>
              <a:rPr lang="en-US" sz="1400" b="1" dirty="0" err="1" smtClean="0"/>
              <a:t>Deliv</a:t>
            </a:r>
            <a:r>
              <a:rPr lang="en-US" sz="1400" b="1" dirty="0" smtClean="0"/>
              <a:t> Rev 1997)</a:t>
            </a:r>
          </a:p>
          <a:p>
            <a:pPr marL="285750" indent="-285750">
              <a:buFont typeface="Wingdings" charset="2"/>
              <a:buChar char="Ø"/>
            </a:pPr>
            <a:endParaRPr lang="en-US" b="1" dirty="0" smtClean="0"/>
          </a:p>
          <a:p>
            <a:pPr marL="285750" indent="-285750">
              <a:buFont typeface="Wingdings" charset="2"/>
              <a:buChar char="Ø"/>
            </a:pPr>
            <a:r>
              <a:rPr lang="en-US" b="1" dirty="0" smtClean="0"/>
              <a:t>R-O-3 </a:t>
            </a:r>
          </a:p>
          <a:p>
            <a:r>
              <a:rPr lang="en-US" sz="1400" b="1" dirty="0"/>
              <a:t> </a:t>
            </a:r>
            <a:r>
              <a:rPr lang="en-US" sz="1400" b="1" dirty="0" smtClean="0"/>
              <a:t>    (Congreve et al. Drug </a:t>
            </a:r>
            <a:r>
              <a:rPr lang="en-US" sz="1400" b="1" dirty="0" err="1" smtClean="0"/>
              <a:t>Discov</a:t>
            </a:r>
            <a:r>
              <a:rPr lang="en-US" sz="1400" b="1" dirty="0" smtClean="0"/>
              <a:t> Today   2003)</a:t>
            </a:r>
          </a:p>
          <a:p>
            <a:endParaRPr lang="en-US" b="1" dirty="0" smtClean="0"/>
          </a:p>
          <a:p>
            <a:pPr marL="285750" indent="-285750">
              <a:buFont typeface="Wingdings" charset="2"/>
              <a:buChar char="Ø"/>
            </a:pPr>
            <a:r>
              <a:rPr lang="en-US" b="1" dirty="0" smtClean="0"/>
              <a:t>REOS  </a:t>
            </a:r>
            <a:r>
              <a:rPr lang="en-US" sz="1400" b="1" dirty="0" smtClean="0"/>
              <a:t>(</a:t>
            </a:r>
            <a:r>
              <a:rPr lang="fr-FR" sz="1400" b="1" dirty="0" smtClean="0"/>
              <a:t>Walters &amp; </a:t>
            </a:r>
            <a:r>
              <a:rPr lang="fr-FR" sz="1400" b="1" dirty="0" err="1" smtClean="0"/>
              <a:t>Namchuk</a:t>
            </a:r>
            <a:r>
              <a:rPr lang="fr-FR" sz="1400" b="1" dirty="0" smtClean="0"/>
              <a:t>, </a:t>
            </a:r>
            <a:r>
              <a:rPr lang="en-US" sz="1400" b="1" dirty="0" smtClean="0"/>
              <a:t>Nature Rev Drug </a:t>
            </a:r>
            <a:r>
              <a:rPr lang="en-US" sz="1400" b="1" dirty="0" err="1" smtClean="0"/>
              <a:t>Discov</a:t>
            </a:r>
            <a:r>
              <a:rPr lang="en-US" sz="1400" b="1" dirty="0" smtClean="0"/>
              <a:t> 2003) </a:t>
            </a:r>
          </a:p>
          <a:p>
            <a:pPr marL="285750" indent="-285750">
              <a:buFont typeface="Wingdings" charset="2"/>
              <a:buChar char="Ø"/>
            </a:pPr>
            <a:endParaRPr lang="en-US" b="1" dirty="0" smtClean="0"/>
          </a:p>
          <a:p>
            <a:pPr marL="285750" indent="-285750">
              <a:buFont typeface="Wingdings" charset="2"/>
              <a:buChar char="Ø"/>
            </a:pPr>
            <a:r>
              <a:rPr lang="en-US" b="1" dirty="0" smtClean="0"/>
              <a:t>« ZINC » </a:t>
            </a:r>
          </a:p>
          <a:p>
            <a:r>
              <a:rPr lang="en-US" sz="1400" b="1" dirty="0"/>
              <a:t> </a:t>
            </a:r>
            <a:r>
              <a:rPr lang="en-US" sz="1400" b="1" dirty="0" smtClean="0"/>
              <a:t>    (Irwin &amp; </a:t>
            </a:r>
            <a:r>
              <a:rPr lang="en-US" sz="1400" b="1" dirty="0" err="1" smtClean="0"/>
              <a:t>Shoichet</a:t>
            </a:r>
            <a:r>
              <a:rPr lang="en-US" sz="1400" b="1" dirty="0" smtClean="0"/>
              <a:t>, J </a:t>
            </a:r>
            <a:r>
              <a:rPr lang="en-US" sz="1400" b="1" dirty="0" err="1" smtClean="0"/>
              <a:t>Chem</a:t>
            </a:r>
            <a:r>
              <a:rPr lang="en-US" sz="1400" b="1" dirty="0" smtClean="0"/>
              <a:t> </a:t>
            </a:r>
            <a:r>
              <a:rPr lang="en-US" sz="1400" b="1" dirty="0" err="1" smtClean="0"/>
              <a:t>Inf</a:t>
            </a:r>
            <a:r>
              <a:rPr lang="en-US" sz="1400" b="1" dirty="0" smtClean="0"/>
              <a:t> Model 2005)</a:t>
            </a:r>
            <a:br>
              <a:rPr lang="en-US" sz="1400" b="1" dirty="0" smtClean="0"/>
            </a:br>
            <a:endParaRPr lang="en-US" sz="1400" b="1" dirty="0" smtClean="0"/>
          </a:p>
          <a:p>
            <a:pPr marL="285750" indent="-285750">
              <a:buFont typeface="Wingdings" charset="2"/>
              <a:buChar char="Ø"/>
            </a:pPr>
            <a:r>
              <a:rPr lang="en-US" b="1" dirty="0" smtClean="0"/>
              <a:t>CNS  </a:t>
            </a:r>
            <a:r>
              <a:rPr lang="en-US" sz="1400" b="1" dirty="0" smtClean="0"/>
              <a:t>(</a:t>
            </a:r>
            <a:r>
              <a:rPr lang="en-US" sz="1400" b="1" dirty="0"/>
              <a:t>Jeffrey &amp; </a:t>
            </a:r>
            <a:r>
              <a:rPr lang="en-US" sz="1400" b="1" dirty="0" smtClean="0"/>
              <a:t>Summerfield,  </a:t>
            </a:r>
            <a:r>
              <a:rPr lang="en-US" sz="1400" b="1" dirty="0" err="1"/>
              <a:t>Neurobiol</a:t>
            </a:r>
            <a:r>
              <a:rPr lang="en-US" sz="1400" b="1" dirty="0"/>
              <a:t> Dis 2010)</a:t>
            </a:r>
          </a:p>
        </p:txBody>
      </p:sp>
      <p:sp>
        <p:nvSpPr>
          <p:cNvPr id="45" name="ZoneTexte 44"/>
          <p:cNvSpPr txBox="1"/>
          <p:nvPr/>
        </p:nvSpPr>
        <p:spPr>
          <a:xfrm>
            <a:off x="7833800" y="3929299"/>
            <a:ext cx="913907" cy="400110"/>
          </a:xfrm>
          <a:prstGeom prst="rect">
            <a:avLst/>
          </a:prstGeom>
          <a:noFill/>
        </p:spPr>
        <p:txBody>
          <a:bodyPr wrap="none" rtlCol="0">
            <a:spAutoFit/>
          </a:bodyPr>
          <a:lstStyle/>
          <a:p>
            <a:r>
              <a:rPr lang="en-US" sz="2000" b="1" dirty="0">
                <a:solidFill>
                  <a:srgbClr val="6B4A0B"/>
                </a:solidFill>
              </a:rPr>
              <a:t>~</a:t>
            </a:r>
            <a:r>
              <a:rPr lang="en-US" sz="2000" b="1" dirty="0" smtClean="0">
                <a:solidFill>
                  <a:srgbClr val="6B4A0B"/>
                </a:solidFill>
              </a:rPr>
              <a:t> 150</a:t>
            </a:r>
            <a:endParaRPr lang="en-US" sz="2000" b="1" dirty="0">
              <a:solidFill>
                <a:srgbClr val="6B4A0B"/>
              </a:solidFill>
            </a:endParaRPr>
          </a:p>
        </p:txBody>
      </p:sp>
      <p:sp>
        <p:nvSpPr>
          <p:cNvPr id="46" name="Rectangle 45"/>
          <p:cNvSpPr/>
          <p:nvPr/>
        </p:nvSpPr>
        <p:spPr>
          <a:xfrm>
            <a:off x="6266065" y="3767834"/>
            <a:ext cx="665567" cy="400110"/>
          </a:xfrm>
          <a:prstGeom prst="rect">
            <a:avLst/>
          </a:prstGeom>
        </p:spPr>
        <p:txBody>
          <a:bodyPr wrap="none">
            <a:spAutoFit/>
          </a:bodyPr>
          <a:lstStyle/>
          <a:p>
            <a:r>
              <a:rPr lang="en-US" sz="2000" b="1" dirty="0" smtClean="0">
                <a:solidFill>
                  <a:schemeClr val="accent1"/>
                </a:solidFill>
              </a:rPr>
              <a:t>311</a:t>
            </a:r>
          </a:p>
        </p:txBody>
      </p:sp>
      <p:sp>
        <p:nvSpPr>
          <p:cNvPr id="48" name="Rectangle 47"/>
          <p:cNvSpPr/>
          <p:nvPr/>
        </p:nvSpPr>
        <p:spPr>
          <a:xfrm>
            <a:off x="6812378" y="4332908"/>
            <a:ext cx="505267" cy="400110"/>
          </a:xfrm>
          <a:prstGeom prst="rect">
            <a:avLst/>
          </a:prstGeom>
        </p:spPr>
        <p:txBody>
          <a:bodyPr wrap="none">
            <a:spAutoFit/>
          </a:bodyPr>
          <a:lstStyle/>
          <a:p>
            <a:r>
              <a:rPr lang="en-US" sz="2000" b="1" dirty="0">
                <a:solidFill>
                  <a:srgbClr val="6B4A0B"/>
                </a:solidFill>
              </a:rPr>
              <a:t>15</a:t>
            </a:r>
          </a:p>
        </p:txBody>
      </p:sp>
      <p:sp>
        <p:nvSpPr>
          <p:cNvPr id="49" name="Rectangle 48"/>
          <p:cNvSpPr/>
          <p:nvPr/>
        </p:nvSpPr>
        <p:spPr>
          <a:xfrm>
            <a:off x="7695164" y="5458310"/>
            <a:ext cx="665567" cy="400110"/>
          </a:xfrm>
          <a:prstGeom prst="rect">
            <a:avLst/>
          </a:prstGeom>
        </p:spPr>
        <p:txBody>
          <a:bodyPr wrap="none">
            <a:spAutoFit/>
          </a:bodyPr>
          <a:lstStyle/>
          <a:p>
            <a:r>
              <a:rPr lang="en-US" sz="2000" b="1" dirty="0">
                <a:solidFill>
                  <a:srgbClr val="6B4A0B"/>
                </a:solidFill>
              </a:rPr>
              <a:t>492</a:t>
            </a:r>
          </a:p>
        </p:txBody>
      </p:sp>
      <p:sp>
        <p:nvSpPr>
          <p:cNvPr id="16" name="Rectangle 15"/>
          <p:cNvSpPr/>
          <p:nvPr/>
        </p:nvSpPr>
        <p:spPr>
          <a:xfrm>
            <a:off x="4509264" y="4085934"/>
            <a:ext cx="2866214" cy="276999"/>
          </a:xfrm>
          <a:prstGeom prst="rect">
            <a:avLst/>
          </a:prstGeom>
        </p:spPr>
        <p:txBody>
          <a:bodyPr wrap="none">
            <a:spAutoFit/>
          </a:bodyPr>
          <a:lstStyle/>
          <a:p>
            <a:r>
              <a:rPr lang="en-US" sz="1200" b="1" dirty="0" smtClean="0"/>
              <a:t>(McGovern et al. J Med </a:t>
            </a:r>
            <a:r>
              <a:rPr lang="en-US" sz="1200" b="1" dirty="0" err="1" smtClean="0"/>
              <a:t>Chem</a:t>
            </a:r>
            <a:r>
              <a:rPr lang="en-US" sz="1200" b="1" dirty="0" smtClean="0"/>
              <a:t> 2002) </a:t>
            </a:r>
          </a:p>
        </p:txBody>
      </p:sp>
      <p:sp>
        <p:nvSpPr>
          <p:cNvPr id="53" name="Rectangle 52"/>
          <p:cNvSpPr/>
          <p:nvPr/>
        </p:nvSpPr>
        <p:spPr>
          <a:xfrm>
            <a:off x="5578266" y="6091611"/>
            <a:ext cx="3061806" cy="276999"/>
          </a:xfrm>
          <a:prstGeom prst="rect">
            <a:avLst/>
          </a:prstGeom>
        </p:spPr>
        <p:txBody>
          <a:bodyPr wrap="none">
            <a:spAutoFit/>
          </a:bodyPr>
          <a:lstStyle/>
          <a:p>
            <a:r>
              <a:rPr lang="en-US" sz="1200" b="1" dirty="0" smtClean="0"/>
              <a:t>(</a:t>
            </a:r>
            <a:r>
              <a:rPr lang="en-US" sz="1200" b="1" dirty="0" err="1" smtClean="0"/>
              <a:t>Baell</a:t>
            </a:r>
            <a:r>
              <a:rPr lang="en-US" sz="1200" b="1" dirty="0" smtClean="0"/>
              <a:t> &amp; </a:t>
            </a:r>
            <a:r>
              <a:rPr lang="en-US" sz="1200" b="1" dirty="0"/>
              <a:t>Holloway,  J Med </a:t>
            </a:r>
            <a:r>
              <a:rPr lang="en-US" sz="1200" b="1" dirty="0" err="1"/>
              <a:t>Chem</a:t>
            </a:r>
            <a:r>
              <a:rPr lang="en-US" sz="1200" b="1" dirty="0"/>
              <a:t> 2010) </a:t>
            </a:r>
          </a:p>
        </p:txBody>
      </p:sp>
      <p:cxnSp>
        <p:nvCxnSpPr>
          <p:cNvPr id="44" name="Connecteur droit avec flèche 43"/>
          <p:cNvCxnSpPr/>
          <p:nvPr/>
        </p:nvCxnSpPr>
        <p:spPr>
          <a:xfrm>
            <a:off x="7065012" y="3360622"/>
            <a:ext cx="757980" cy="21601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flipH="1">
            <a:off x="6177797" y="3360622"/>
            <a:ext cx="887216" cy="5686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Connecteur droit avec flèche 38"/>
          <p:cNvCxnSpPr/>
          <p:nvPr/>
        </p:nvCxnSpPr>
        <p:spPr>
          <a:xfrm>
            <a:off x="7065012" y="3360622"/>
            <a:ext cx="495356" cy="3227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2849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527"/>
            <a:ext cx="8229600" cy="1143000"/>
          </a:xfrm>
          <a:effectLst>
            <a:outerShdw blurRad="50800" dist="38100" dir="2700000">
              <a:srgbClr val="000000">
                <a:alpha val="43000"/>
              </a:srgbClr>
            </a:outerShdw>
          </a:effectLst>
        </p:spPr>
        <p:txBody>
          <a:bodyPr/>
          <a:lstStyle/>
          <a:p>
            <a:r>
              <a:rPr lang="fr-FR" dirty="0" err="1" smtClean="0"/>
              <a:t>iPPI-DB</a:t>
            </a:r>
            <a:r>
              <a:rPr lang="fr-FR" dirty="0" smtClean="0"/>
              <a:t> </a:t>
            </a:r>
            <a:r>
              <a:rPr lang="fr-FR" dirty="0" err="1" smtClean="0"/>
              <a:t>Stats</a:t>
            </a:r>
            <a:endParaRPr lang="fr-FR" dirty="0"/>
          </a:p>
        </p:txBody>
      </p:sp>
      <p:pic>
        <p:nvPicPr>
          <p:cNvPr id="4" name="Espace réservé du contenu 3" descr="stats-iPPIDB.png"/>
          <p:cNvPicPr>
            <a:picLocks noGrp="1" noChangeAspect="1"/>
          </p:cNvPicPr>
          <p:nvPr>
            <p:ph idx="1"/>
          </p:nvPr>
        </p:nvPicPr>
        <p:blipFill>
          <a:blip r:embed="rId2"/>
          <a:srcRect l="-3919" r="-3919"/>
          <a:stretch>
            <a:fillRect/>
          </a:stretch>
        </p:blipFill>
        <p:spPr>
          <a:xfrm>
            <a:off x="-38100" y="996381"/>
            <a:ext cx="9547578" cy="5250800"/>
          </a:xfrm>
        </p:spPr>
      </p:pic>
    </p:spTree>
    <p:extLst>
      <p:ext uri="{BB962C8B-B14F-4D97-AF65-F5344CB8AC3E}">
        <p14:creationId xmlns:p14="http://schemas.microsoft.com/office/powerpoint/2010/main" val="7338685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_02.jpg"/>
          <p:cNvPicPr>
            <a:picLocks noChangeAspect="1"/>
          </p:cNvPicPr>
          <p:nvPr/>
        </p:nvPicPr>
        <p:blipFill>
          <a:blip r:embed="rId3"/>
          <a:stretch>
            <a:fillRect/>
          </a:stretch>
        </p:blipFill>
        <p:spPr>
          <a:xfrm>
            <a:off x="5425980" y="2509142"/>
            <a:ext cx="3494837" cy="10557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isometricOffAxis2Left"/>
            <a:lightRig rig="threePt" dir="t"/>
          </a:scene3d>
          <a:sp3d contourW="6350" prstMaterial="matte">
            <a:bevelT w="101600" h="101600"/>
            <a:contourClr>
              <a:srgbClr val="969696"/>
            </a:contourClr>
          </a:sp3d>
        </p:spPr>
      </p:pic>
      <p:sp>
        <p:nvSpPr>
          <p:cNvPr id="8" name="Espace réservé du contenu 2"/>
          <p:cNvSpPr txBox="1">
            <a:spLocks/>
          </p:cNvSpPr>
          <p:nvPr/>
        </p:nvSpPr>
        <p:spPr bwMode="auto">
          <a:xfrm>
            <a:off x="-22225" y="1417638"/>
            <a:ext cx="9166225" cy="4914900"/>
          </a:xfrm>
          <a:prstGeom prst="rect">
            <a:avLst/>
          </a:prstGeom>
          <a:noFill/>
          <a:ln w="9525">
            <a:noFill/>
            <a:miter lim="800000"/>
            <a:headEnd/>
            <a:tailEnd/>
          </a:ln>
        </p:spPr>
        <p:txBody>
          <a:bodyPr/>
          <a:lstStyle/>
          <a:p>
            <a:pPr fontAlgn="auto">
              <a:spcBef>
                <a:spcPts val="0"/>
              </a:spcBef>
              <a:spcAft>
                <a:spcPts val="0"/>
              </a:spcAft>
              <a:defRPr/>
            </a:pPr>
            <a:r>
              <a:rPr lang="en-US" sz="1600" dirty="0">
                <a:effectLst>
                  <a:outerShdw blurRad="50800" dist="38100" dir="2700000">
                    <a:srgbClr val="000000">
                      <a:alpha val="43000"/>
                    </a:srgbClr>
                  </a:outerShdw>
                </a:effectLst>
                <a:latin typeface="+mn-lt"/>
                <a:ea typeface="+mn-ea"/>
                <a:cs typeface="+mn-cs"/>
              </a:rPr>
              <a:t>	</a:t>
            </a:r>
            <a:r>
              <a:rPr lang="en-US" b="1" dirty="0" err="1">
                <a:solidFill>
                  <a:srgbClr val="FF0000"/>
                </a:solidFill>
                <a:effectLst>
                  <a:outerShdw blurRad="50800" dist="38100" dir="2700000">
                    <a:srgbClr val="000000">
                      <a:alpha val="43000"/>
                    </a:srgbClr>
                  </a:outerShdw>
                </a:effectLst>
                <a:latin typeface="+mn-lt"/>
                <a:ea typeface="+mn-ea"/>
                <a:cs typeface="+mn-cs"/>
              </a:rPr>
              <a:t>Aggrastat</a:t>
            </a:r>
            <a:r>
              <a:rPr lang="en-US" sz="1600" dirty="0">
                <a:solidFill>
                  <a:srgbClr val="FF0000"/>
                </a:solidFill>
                <a:effectLst>
                  <a:outerShdw blurRad="50800" dist="38100" dir="2700000">
                    <a:srgbClr val="000000">
                      <a:alpha val="43000"/>
                    </a:srgbClr>
                  </a:outerShdw>
                </a:effectLst>
                <a:latin typeface="+mn-lt"/>
                <a:ea typeface="+mn-ea"/>
                <a:cs typeface="+mn-cs"/>
              </a:rPr>
              <a:t> </a:t>
            </a:r>
            <a:r>
              <a:rPr lang="en-US" sz="1600" dirty="0">
                <a:effectLst>
                  <a:outerShdw blurRad="50800" dist="38100" dir="2700000">
                    <a:srgbClr val="000000">
                      <a:alpha val="43000"/>
                    </a:srgbClr>
                  </a:outerShdw>
                </a:effectLst>
                <a:latin typeface="+mn-lt"/>
                <a:ea typeface="+mn-ea"/>
                <a:cs typeface="+mn-cs"/>
              </a:rPr>
              <a:t>: </a:t>
            </a:r>
            <a:r>
              <a:rPr lang="en-US" sz="1600" dirty="0">
                <a:solidFill>
                  <a:srgbClr val="000000"/>
                </a:solidFill>
                <a:latin typeface="+mn-lt"/>
                <a:ea typeface="+mn-ea"/>
                <a:cs typeface="+mn-cs"/>
              </a:rPr>
              <a:t>fibrinogen receptor antagonist (Merck) (optimized by LBVS)    </a:t>
            </a:r>
          </a:p>
          <a:p>
            <a:pPr fontAlgn="auto">
              <a:spcBef>
                <a:spcPts val="0"/>
              </a:spcBef>
              <a:spcAft>
                <a:spcPts val="0"/>
              </a:spcAft>
              <a:defRPr/>
            </a:pPr>
            <a:r>
              <a:rPr lang="en-US" sz="1600" dirty="0">
                <a:solidFill>
                  <a:srgbClr val="000000"/>
                </a:solidFill>
                <a:latin typeface="+mn-lt"/>
                <a:ea typeface="+mn-ea"/>
                <a:cs typeface="+mn-cs"/>
              </a:rPr>
              <a:t>          anticoagulant and platelet aggregation inhibitor</a:t>
            </a:r>
          </a:p>
          <a:p>
            <a:pPr marL="285750" indent="-285750" fontAlgn="auto">
              <a:spcBef>
                <a:spcPct val="20000"/>
              </a:spcBef>
              <a:spcAft>
                <a:spcPts val="0"/>
              </a:spcAft>
              <a:defRPr/>
            </a:pPr>
            <a:r>
              <a:rPr lang="en-US" sz="1600" dirty="0">
                <a:solidFill>
                  <a:srgbClr val="000000"/>
                </a:solidFill>
                <a:latin typeface="+mn-lt"/>
                <a:ea typeface="+mn-ea"/>
                <a:cs typeface="+mn-cs"/>
              </a:rPr>
              <a:t>          modulates a protein-protein interaction (between Integrin glycoprotein Alpha </a:t>
            </a:r>
            <a:r>
              <a:rPr lang="en-US" sz="1600" dirty="0" err="1">
                <a:solidFill>
                  <a:srgbClr val="000000"/>
                </a:solidFill>
                <a:latin typeface="+mn-lt"/>
                <a:ea typeface="+mn-ea"/>
                <a:cs typeface="+mn-cs"/>
              </a:rPr>
              <a:t>IIb</a:t>
            </a:r>
            <a:r>
              <a:rPr lang="en-US" sz="1600" dirty="0">
                <a:solidFill>
                  <a:srgbClr val="000000"/>
                </a:solidFill>
                <a:latin typeface="+mn-lt"/>
                <a:ea typeface="+mn-ea"/>
                <a:cs typeface="+mn-cs"/>
              </a:rPr>
              <a:t> </a:t>
            </a:r>
          </a:p>
          <a:p>
            <a:pPr marL="285750" indent="-285750" fontAlgn="auto">
              <a:spcBef>
                <a:spcPct val="20000"/>
              </a:spcBef>
              <a:spcAft>
                <a:spcPts val="0"/>
              </a:spcAft>
              <a:defRPr/>
            </a:pPr>
            <a:r>
              <a:rPr lang="en-US" sz="1600" dirty="0">
                <a:solidFill>
                  <a:srgbClr val="000000"/>
                </a:solidFill>
                <a:latin typeface="+mn-lt"/>
                <a:ea typeface="+mn-ea"/>
                <a:cs typeface="+mn-cs"/>
              </a:rPr>
              <a:t>       </a:t>
            </a:r>
          </a:p>
          <a:p>
            <a:pPr marL="285750" indent="-285750" fontAlgn="auto">
              <a:spcBef>
                <a:spcPct val="20000"/>
              </a:spcBef>
              <a:spcAft>
                <a:spcPts val="0"/>
              </a:spcAft>
              <a:defRPr/>
            </a:pPr>
            <a:r>
              <a:rPr lang="en-US" sz="1600" dirty="0">
                <a:solidFill>
                  <a:srgbClr val="000000"/>
                </a:solidFill>
                <a:latin typeface="+mn-lt"/>
                <a:ea typeface="+mn-ea"/>
                <a:cs typeface="+mn-cs"/>
              </a:rPr>
              <a:t>   and Beta II and Fibrinogen receptors on platelets)</a:t>
            </a:r>
          </a:p>
          <a:p>
            <a:pPr marL="742950" lvl="1" indent="-285750" fontAlgn="auto">
              <a:spcBef>
                <a:spcPct val="20000"/>
              </a:spcBef>
              <a:spcAft>
                <a:spcPts val="0"/>
              </a:spcAft>
              <a:defRPr/>
            </a:pPr>
            <a:endParaRPr lang="en-US" sz="1600" dirty="0">
              <a:effectLst>
                <a:outerShdw blurRad="50800" dist="38100" dir="2700000">
                  <a:srgbClr val="000000">
                    <a:alpha val="43000"/>
                  </a:srgbClr>
                </a:outerShdw>
              </a:effectLst>
              <a:latin typeface="+mn-lt"/>
              <a:ea typeface="+mn-ea"/>
              <a:cs typeface="+mn-cs"/>
            </a:endParaRPr>
          </a:p>
          <a:p>
            <a:pPr marL="742950" lvl="1" indent="-285750" fontAlgn="auto">
              <a:spcBef>
                <a:spcPct val="20000"/>
              </a:spcBef>
              <a:spcAft>
                <a:spcPts val="0"/>
              </a:spcAft>
              <a:defRPr/>
            </a:pPr>
            <a:endParaRPr lang="en-US" sz="1600" dirty="0">
              <a:effectLst>
                <a:outerShdw blurRad="50800" dist="38100" dir="2700000">
                  <a:srgbClr val="000000">
                    <a:alpha val="43000"/>
                  </a:srgbClr>
                </a:outerShdw>
              </a:effectLst>
              <a:latin typeface="+mn-lt"/>
              <a:ea typeface="+mn-ea"/>
              <a:cs typeface="+mn-cs"/>
            </a:endParaRPr>
          </a:p>
          <a:p>
            <a:pPr marL="742950" lvl="1" indent="-285750" fontAlgn="auto">
              <a:spcBef>
                <a:spcPct val="20000"/>
              </a:spcBef>
              <a:spcAft>
                <a:spcPts val="0"/>
              </a:spcAft>
              <a:defRPr/>
            </a:pPr>
            <a:endParaRPr lang="en-US" sz="1600" dirty="0">
              <a:effectLst>
                <a:outerShdw blurRad="50800" dist="38100" dir="2700000">
                  <a:srgbClr val="000000">
                    <a:alpha val="43000"/>
                  </a:srgbClr>
                </a:outerShdw>
              </a:effectLst>
              <a:latin typeface="+mn-lt"/>
              <a:ea typeface="+mn-ea"/>
              <a:cs typeface="+mn-cs"/>
            </a:endParaRPr>
          </a:p>
          <a:p>
            <a:pPr marL="742950" lvl="1" indent="-285750" fontAlgn="auto">
              <a:spcBef>
                <a:spcPct val="20000"/>
              </a:spcBef>
              <a:spcAft>
                <a:spcPts val="0"/>
              </a:spcAft>
              <a:buFont typeface="Arial"/>
              <a:buNone/>
              <a:defRPr/>
            </a:pPr>
            <a:r>
              <a:rPr lang="en-US" b="1" dirty="0">
                <a:solidFill>
                  <a:srgbClr val="FF0000"/>
                </a:solidFill>
                <a:effectLst>
                  <a:outerShdw blurRad="50800" dist="38100" dir="2700000">
                    <a:srgbClr val="000000">
                      <a:alpha val="43000"/>
                    </a:srgbClr>
                  </a:outerShdw>
                </a:effectLst>
                <a:latin typeface="+mn-lt"/>
                <a:ea typeface="+mn-ea"/>
                <a:cs typeface="+mn-cs"/>
              </a:rPr>
              <a:t>PRX-00023 </a:t>
            </a:r>
            <a:r>
              <a:rPr lang="en-US" sz="1600" dirty="0">
                <a:effectLst>
                  <a:outerShdw blurRad="50800" dist="38100" dir="2700000">
                    <a:srgbClr val="000000">
                      <a:alpha val="43000"/>
                    </a:srgbClr>
                  </a:outerShdw>
                </a:effectLst>
                <a:latin typeface="+mn-lt"/>
                <a:ea typeface="+mn-ea"/>
                <a:cs typeface="+mn-cs"/>
              </a:rPr>
              <a:t>(Phase </a:t>
            </a:r>
            <a:r>
              <a:rPr lang="en-US" sz="1600" dirty="0" err="1">
                <a:effectLst>
                  <a:outerShdw blurRad="50800" dist="38100" dir="2700000">
                    <a:srgbClr val="000000">
                      <a:alpha val="43000"/>
                    </a:srgbClr>
                  </a:outerShdw>
                </a:effectLst>
                <a:latin typeface="+mn-lt"/>
                <a:ea typeface="+mn-ea"/>
                <a:cs typeface="+mn-cs"/>
              </a:rPr>
              <a:t>IIb</a:t>
            </a:r>
            <a:r>
              <a:rPr lang="en-US" sz="1600" dirty="0">
                <a:effectLst>
                  <a:outerShdw blurRad="50800" dist="38100" dir="2700000">
                    <a:srgbClr val="000000">
                      <a:alpha val="43000"/>
                    </a:srgbClr>
                  </a:outerShdw>
                </a:effectLst>
                <a:latin typeface="+mn-lt"/>
                <a:ea typeface="+mn-ea"/>
                <a:cs typeface="+mn-cs"/>
              </a:rPr>
              <a:t>)  antidepressant, 5-HT 1A  receptor agonist (SBVS) </a:t>
            </a:r>
          </a:p>
          <a:p>
            <a:pPr marL="742950" lvl="1" indent="-285750" fontAlgn="auto">
              <a:spcBef>
                <a:spcPct val="20000"/>
              </a:spcBef>
              <a:spcAft>
                <a:spcPts val="0"/>
              </a:spcAft>
              <a:buFont typeface="Arial"/>
              <a:buNone/>
              <a:defRPr/>
            </a:pPr>
            <a:r>
              <a:rPr lang="en-US" b="1" dirty="0">
                <a:solidFill>
                  <a:srgbClr val="FF0000"/>
                </a:solidFill>
                <a:effectLst>
                  <a:outerShdw blurRad="50800" dist="38100" dir="2700000">
                    <a:srgbClr val="000000">
                      <a:alpha val="43000"/>
                    </a:srgbClr>
                  </a:outerShdw>
                </a:effectLst>
                <a:latin typeface="+mn-lt"/>
                <a:ea typeface="+mn-ea"/>
                <a:cs typeface="+mn-cs"/>
              </a:rPr>
              <a:t>SC12267</a:t>
            </a:r>
            <a:r>
              <a:rPr lang="en-US" b="1" dirty="0">
                <a:effectLst>
                  <a:outerShdw blurRad="50800" dist="38100" dir="2700000">
                    <a:srgbClr val="000000">
                      <a:alpha val="43000"/>
                    </a:srgbClr>
                  </a:outerShdw>
                </a:effectLst>
                <a:latin typeface="+mn-lt"/>
                <a:ea typeface="+mn-ea"/>
                <a:cs typeface="+mn-cs"/>
              </a:rPr>
              <a:t> </a:t>
            </a:r>
            <a:r>
              <a:rPr lang="en-US" dirty="0">
                <a:effectLst>
                  <a:outerShdw blurRad="50800" dist="38100" dir="2700000">
                    <a:srgbClr val="000000">
                      <a:alpha val="43000"/>
                    </a:srgbClr>
                  </a:outerShdw>
                </a:effectLst>
                <a:latin typeface="+mn-lt"/>
                <a:ea typeface="+mn-ea"/>
                <a:cs typeface="+mn-cs"/>
              </a:rPr>
              <a:t>(Phase </a:t>
            </a:r>
            <a:r>
              <a:rPr lang="en-US" dirty="0" err="1">
                <a:effectLst>
                  <a:outerShdw blurRad="50800" dist="38100" dir="2700000">
                    <a:srgbClr val="000000">
                      <a:alpha val="43000"/>
                    </a:srgbClr>
                  </a:outerShdw>
                </a:effectLst>
                <a:latin typeface="+mn-lt"/>
                <a:ea typeface="+mn-ea"/>
                <a:cs typeface="+mn-cs"/>
              </a:rPr>
              <a:t>IIa</a:t>
            </a:r>
            <a:r>
              <a:rPr lang="en-US" dirty="0">
                <a:effectLst>
                  <a:outerShdw blurRad="50800" dist="38100" dir="2700000">
                    <a:srgbClr val="000000">
                      <a:alpha val="43000"/>
                    </a:srgbClr>
                  </a:outerShdw>
                </a:effectLst>
                <a:latin typeface="+mn-lt"/>
                <a:ea typeface="+mn-ea"/>
                <a:cs typeface="+mn-cs"/>
              </a:rPr>
              <a:t>) </a:t>
            </a:r>
            <a:r>
              <a:rPr lang="en-US" sz="1600" dirty="0">
                <a:effectLst>
                  <a:outerShdw blurRad="50800" dist="38100" dir="2700000">
                    <a:srgbClr val="000000">
                      <a:alpha val="43000"/>
                    </a:srgbClr>
                  </a:outerShdw>
                </a:effectLst>
                <a:latin typeface="+mn-lt"/>
                <a:ea typeface="+mn-ea"/>
                <a:cs typeface="+mn-cs"/>
              </a:rPr>
              <a:t>immunosuppressant, inhibitor of dihydroorotate dehydrogenase (SBVS)</a:t>
            </a:r>
          </a:p>
          <a:p>
            <a:pPr marL="742950" lvl="1" indent="-285750" fontAlgn="auto">
              <a:spcBef>
                <a:spcPct val="20000"/>
              </a:spcBef>
              <a:spcAft>
                <a:spcPts val="0"/>
              </a:spcAft>
              <a:defRPr/>
            </a:pPr>
            <a:endParaRPr lang="en-US" sz="1600" b="1" dirty="0">
              <a:effectLst>
                <a:outerShdw blurRad="50800" dist="38100" dir="2700000">
                  <a:srgbClr val="000000">
                    <a:alpha val="43000"/>
                  </a:srgbClr>
                </a:outerShdw>
              </a:effectLst>
              <a:latin typeface="+mn-lt"/>
              <a:ea typeface="+mn-ea"/>
              <a:cs typeface="+mn-cs"/>
            </a:endParaRPr>
          </a:p>
          <a:p>
            <a:pPr marL="742950" lvl="1" indent="-285750" fontAlgn="auto">
              <a:spcBef>
                <a:spcPct val="20000"/>
              </a:spcBef>
              <a:spcAft>
                <a:spcPts val="0"/>
              </a:spcAft>
              <a:defRPr/>
            </a:pPr>
            <a:endParaRPr lang="en-US" sz="1600" b="1" dirty="0">
              <a:effectLst>
                <a:outerShdw blurRad="50800" dist="38100" dir="2700000">
                  <a:srgbClr val="000000">
                    <a:alpha val="43000"/>
                  </a:srgbClr>
                </a:outerShdw>
              </a:effectLst>
              <a:latin typeface="+mn-lt"/>
              <a:ea typeface="+mn-ea"/>
              <a:cs typeface="+mn-cs"/>
            </a:endParaRPr>
          </a:p>
          <a:p>
            <a:pPr marL="742950" lvl="1" indent="-285750" fontAlgn="auto">
              <a:spcBef>
                <a:spcPct val="20000"/>
              </a:spcBef>
              <a:spcAft>
                <a:spcPts val="0"/>
              </a:spcAft>
              <a:defRPr/>
            </a:pPr>
            <a:r>
              <a:rPr lang="en-US" b="1" dirty="0" err="1">
                <a:solidFill>
                  <a:srgbClr val="FF0000"/>
                </a:solidFill>
                <a:effectLst>
                  <a:outerShdw blurRad="50800" dist="38100" dir="2700000">
                    <a:srgbClr val="000000">
                      <a:alpha val="43000"/>
                    </a:srgbClr>
                  </a:outerShdw>
                </a:effectLst>
                <a:latin typeface="+mn-lt"/>
                <a:ea typeface="+mn-ea"/>
                <a:cs typeface="+mn-cs"/>
              </a:rPr>
              <a:t>Isentres</a:t>
            </a:r>
            <a:r>
              <a:rPr lang="en-US" b="1" dirty="0">
                <a:solidFill>
                  <a:srgbClr val="FF0000"/>
                </a:solidFill>
                <a:effectLst>
                  <a:outerShdw blurRad="50800" dist="38100" dir="2700000">
                    <a:srgbClr val="000000">
                      <a:alpha val="43000"/>
                    </a:srgbClr>
                  </a:outerShdw>
                </a:effectLst>
                <a:latin typeface="+mn-lt"/>
                <a:ea typeface="+mn-ea"/>
                <a:cs typeface="+mn-cs"/>
              </a:rPr>
              <a:t> </a:t>
            </a:r>
            <a:r>
              <a:rPr lang="en-US" b="1" dirty="0">
                <a:effectLst>
                  <a:outerShdw blurRad="50800" dist="38100" dir="2700000">
                    <a:srgbClr val="000000">
                      <a:alpha val="43000"/>
                    </a:srgbClr>
                  </a:outerShdw>
                </a:effectLst>
                <a:latin typeface="+mn-lt"/>
                <a:ea typeface="+mn-ea"/>
                <a:cs typeface="+mn-cs"/>
              </a:rPr>
              <a:t>:</a:t>
            </a:r>
            <a:r>
              <a:rPr lang="en-US" sz="1600" b="1" dirty="0">
                <a:effectLst>
                  <a:outerShdw blurRad="50800" dist="38100" dir="2700000">
                    <a:srgbClr val="000000">
                      <a:alpha val="43000"/>
                    </a:srgbClr>
                  </a:outerShdw>
                </a:effectLst>
                <a:latin typeface="+mn-lt"/>
                <a:ea typeface="+mn-ea"/>
                <a:cs typeface="+mn-cs"/>
              </a:rPr>
              <a:t>  </a:t>
            </a:r>
            <a:r>
              <a:rPr lang="en-US" sz="1600" dirty="0">
                <a:solidFill>
                  <a:srgbClr val="000000"/>
                </a:solidFill>
                <a:latin typeface="+mn-lt"/>
                <a:ea typeface="+mn-ea"/>
                <a:cs typeface="+mn-cs"/>
              </a:rPr>
              <a:t>AIDS, HIV </a:t>
            </a:r>
            <a:r>
              <a:rPr lang="en-US" sz="1600" dirty="0" err="1">
                <a:solidFill>
                  <a:srgbClr val="000000"/>
                </a:solidFill>
                <a:latin typeface="+mn-lt"/>
                <a:ea typeface="+mn-ea"/>
                <a:cs typeface="+mn-cs"/>
              </a:rPr>
              <a:t>integrase</a:t>
            </a:r>
            <a:r>
              <a:rPr lang="en-US" sz="1600" dirty="0">
                <a:solidFill>
                  <a:srgbClr val="000000"/>
                </a:solidFill>
                <a:latin typeface="+mn-lt"/>
                <a:ea typeface="+mn-ea"/>
                <a:cs typeface="+mn-cs"/>
              </a:rPr>
              <a:t> inhibitor (</a:t>
            </a:r>
            <a:r>
              <a:rPr lang="en-US" sz="1600" dirty="0">
                <a:latin typeface="+mn-lt"/>
                <a:ea typeface="+mn-ea"/>
                <a:cs typeface="+mn-cs"/>
              </a:rPr>
              <a:t>Merck</a:t>
            </a:r>
            <a:r>
              <a:rPr lang="en-US" sz="1600" dirty="0">
                <a:solidFill>
                  <a:srgbClr val="000000"/>
                </a:solidFill>
                <a:latin typeface="+mn-lt"/>
                <a:ea typeface="+mn-ea"/>
                <a:cs typeface="+mn-cs"/>
              </a:rPr>
              <a:t>), SBVS </a:t>
            </a:r>
          </a:p>
        </p:txBody>
      </p:sp>
      <p:sp>
        <p:nvSpPr>
          <p:cNvPr id="70659" name="Rectangle 19"/>
          <p:cNvSpPr>
            <a:spLocks noChangeArrowheads="1"/>
          </p:cNvSpPr>
          <p:nvPr/>
        </p:nvSpPr>
        <p:spPr bwMode="auto">
          <a:xfrm>
            <a:off x="3514725" y="4391025"/>
            <a:ext cx="5286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i="1"/>
              <a:t>DE Clark. Expert Opinion on Drug Discovery 2008</a:t>
            </a:r>
          </a:p>
        </p:txBody>
      </p:sp>
      <p:sp>
        <p:nvSpPr>
          <p:cNvPr id="19" name="Title 18"/>
          <p:cNvSpPr>
            <a:spLocks noGrp="1"/>
          </p:cNvSpPr>
          <p:nvPr>
            <p:ph type="title"/>
          </p:nvPr>
        </p:nvSpPr>
        <p:spPr/>
        <p:txBody>
          <a:bodyPr/>
          <a:lstStyle/>
          <a:p>
            <a:pPr eaLnBrk="1" fontAlgn="auto" hangingPunct="1">
              <a:spcAft>
                <a:spcPts val="0"/>
              </a:spcAft>
              <a:defRPr/>
            </a:pPr>
            <a:r>
              <a:rPr lang="en-US" dirty="0" smtClean="0">
                <a:ea typeface="+mj-ea"/>
                <a:cs typeface="+mj-cs"/>
              </a:rPr>
              <a:t>Drugs discovered using VS </a:t>
            </a:r>
            <a:endParaRPr lang="en-US" dirty="0">
              <a:ea typeface="+mj-ea"/>
              <a:cs typeface="+mj-cs"/>
            </a:endParaRPr>
          </a:p>
        </p:txBody>
      </p:sp>
      <p:grpSp>
        <p:nvGrpSpPr>
          <p:cNvPr id="70661" name="Group 28"/>
          <p:cNvGrpSpPr>
            <a:grpSpLocks/>
          </p:cNvGrpSpPr>
          <p:nvPr/>
        </p:nvGrpSpPr>
        <p:grpSpPr bwMode="auto">
          <a:xfrm>
            <a:off x="6316663" y="4862513"/>
            <a:ext cx="2620962" cy="1712912"/>
            <a:chOff x="6214532" y="4926007"/>
            <a:chExt cx="2621619" cy="1712725"/>
          </a:xfrm>
        </p:grpSpPr>
        <p:sp>
          <p:nvSpPr>
            <p:cNvPr id="24" name="Rounded Rectangle 23"/>
            <p:cNvSpPr/>
            <p:nvPr/>
          </p:nvSpPr>
          <p:spPr>
            <a:xfrm>
              <a:off x="6214532" y="4926007"/>
              <a:ext cx="2621619" cy="1712725"/>
            </a:xfrm>
            <a:prstGeom prst="roundRect">
              <a:avLst/>
            </a:prstGeom>
            <a:solidFill>
              <a:srgbClr val="FFFFFF"/>
            </a:solidFill>
            <a:scene3d>
              <a:camera prst="isometricOffAxis2Left"/>
              <a:lightRig rig="threePt" dir="t">
                <a:rot lat="0" lon="0" rev="0"/>
              </a:lightRig>
            </a:scene3d>
            <a:sp3d contourW="9525" prstMaterial="matte">
              <a:bevelT/>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0665" name="Picture 24" descr="::::private:tmp:SnapNDrag185:screenshot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5453">
              <a:off x="6503889" y="5055825"/>
              <a:ext cx="1980783" cy="1320962"/>
            </a:xfrm>
            <a:prstGeom prst="rect">
              <a:avLst/>
            </a:prstGeom>
            <a:noFill/>
            <a:ln w="38100" cap="sq">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sp>
        <p:nvSpPr>
          <p:cNvPr id="70662" name="Rectangle 26"/>
          <p:cNvSpPr>
            <a:spLocks noChangeArrowheads="1"/>
          </p:cNvSpPr>
          <p:nvPr/>
        </p:nvSpPr>
        <p:spPr bwMode="auto">
          <a:xfrm>
            <a:off x="495300" y="5468938"/>
            <a:ext cx="6113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docking -  AutoDock </a:t>
            </a:r>
          </a:p>
          <a:p>
            <a:r>
              <a:rPr lang="en-US">
                <a:solidFill>
                  <a:srgbClr val="000000"/>
                </a:solidFill>
              </a:rPr>
              <a:t>Flexibility receptor by MD – MRC  Relaxed Complex Method</a:t>
            </a:r>
            <a:endParaRPr lang="en-US"/>
          </a:p>
        </p:txBody>
      </p:sp>
      <p:sp>
        <p:nvSpPr>
          <p:cNvPr id="70663" name="Rectangle 27"/>
          <p:cNvSpPr>
            <a:spLocks noChangeArrowheads="1"/>
          </p:cNvSpPr>
          <p:nvPr/>
        </p:nvSpPr>
        <p:spPr bwMode="auto">
          <a:xfrm>
            <a:off x="3357563" y="6332538"/>
            <a:ext cx="363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i="1"/>
              <a:t>McCammon group, J Med Chem, 2004</a:t>
            </a:r>
          </a:p>
        </p:txBody>
      </p:sp>
    </p:spTree>
    <p:extLst>
      <p:ext uri="{BB962C8B-B14F-4D97-AF65-F5344CB8AC3E}">
        <p14:creationId xmlns:p14="http://schemas.microsoft.com/office/powerpoint/2010/main" val="2928263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205288" y="492125"/>
            <a:ext cx="4938712" cy="63992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0" y="523875"/>
            <a:ext cx="4110038" cy="6400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4108450" y="523875"/>
            <a:ext cx="4521200" cy="3970338"/>
          </a:xfrm>
          <a:prstGeom prst="rect">
            <a:avLst/>
          </a:prstGeom>
          <a:noFill/>
        </p:spPr>
        <p:txBody>
          <a:bodyPr>
            <a:spAutoFit/>
          </a:bodyPr>
          <a:lstStyle/>
          <a:p>
            <a:pPr algn="ctr" fontAlgn="auto">
              <a:spcBef>
                <a:spcPts val="0"/>
              </a:spcBef>
              <a:spcAft>
                <a:spcPts val="0"/>
              </a:spcAft>
              <a:defRPr/>
            </a:pPr>
            <a:r>
              <a:rPr lang="en-US" sz="2400" b="1" dirty="0">
                <a:latin typeface="+mn-lt"/>
                <a:ea typeface="+mn-ea"/>
                <a:cs typeface="+mn-cs"/>
              </a:rPr>
              <a:t>    PPI stabilizers    </a:t>
            </a:r>
            <a:endParaRPr lang="en-US" dirty="0">
              <a:latin typeface="+mn-lt"/>
              <a:ea typeface="+mn-ea"/>
              <a:cs typeface="+mn-cs"/>
            </a:endParaRPr>
          </a:p>
          <a:p>
            <a:pPr fontAlgn="auto">
              <a:spcBef>
                <a:spcPts val="0"/>
              </a:spcBef>
              <a:spcAft>
                <a:spcPts val="0"/>
              </a:spcAft>
              <a:defRPr/>
            </a:pPr>
            <a:r>
              <a:rPr lang="en-US" b="1" dirty="0">
                <a:latin typeface="+mn-lt"/>
                <a:ea typeface="+mn-ea"/>
                <a:cs typeface="+mn-cs"/>
              </a:rPr>
              <a:t>   </a:t>
            </a:r>
            <a:r>
              <a:rPr lang="en-US" sz="2400" b="1" i="1" dirty="0">
                <a:latin typeface="+mn-lt"/>
                <a:ea typeface="+mn-ea"/>
                <a:cs typeface="+mn-cs"/>
              </a:rPr>
              <a:t>Drugs: </a:t>
            </a:r>
            <a:r>
              <a:rPr lang="en-US" sz="1600" b="1" i="1" dirty="0" err="1">
                <a:effectLst>
                  <a:outerShdw blurRad="50800" dist="38100" dir="2700000">
                    <a:srgbClr val="000000">
                      <a:alpha val="43000"/>
                    </a:srgbClr>
                  </a:outerShdw>
                </a:effectLst>
                <a:latin typeface="+mn-lt"/>
                <a:ea typeface="+mn-ea"/>
                <a:cs typeface="+mn-cs"/>
              </a:rPr>
              <a:t>Rapamycin</a:t>
            </a:r>
            <a:r>
              <a:rPr lang="en-US" sz="1600" b="1" i="1" dirty="0">
                <a:effectLst>
                  <a:outerShdw blurRad="50800" dist="38100" dir="2700000">
                    <a:srgbClr val="000000">
                      <a:alpha val="43000"/>
                    </a:srgbClr>
                  </a:outerShdw>
                </a:effectLst>
                <a:latin typeface="+mn-lt"/>
                <a:ea typeface="+mn-ea"/>
                <a:cs typeface="+mn-cs"/>
              </a:rPr>
              <a:t>,</a:t>
            </a: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endParaRPr lang="en-US" sz="1600" b="1" i="1" dirty="0">
              <a:effectLst>
                <a:outerShdw blurRad="50800" dist="38100" dir="2700000">
                  <a:srgbClr val="000000">
                    <a:alpha val="43000"/>
                  </a:srgbClr>
                </a:outerShdw>
              </a:effectLst>
              <a:latin typeface="+mn-lt"/>
              <a:ea typeface="+mn-ea"/>
              <a:cs typeface="+mn-cs"/>
            </a:endParaRPr>
          </a:p>
          <a:p>
            <a:pPr fontAlgn="auto">
              <a:spcBef>
                <a:spcPts val="0"/>
              </a:spcBef>
              <a:spcAft>
                <a:spcPts val="0"/>
              </a:spcAft>
              <a:defRPr/>
            </a:pPr>
            <a:r>
              <a:rPr lang="en-US" sz="1600" b="1" i="1" dirty="0">
                <a:effectLst>
                  <a:outerShdw blurRad="50800" dist="38100" dir="2700000">
                    <a:srgbClr val="000000">
                      <a:alpha val="43000"/>
                    </a:srgbClr>
                  </a:outerShdw>
                </a:effectLst>
                <a:latin typeface="+mn-lt"/>
                <a:ea typeface="+mn-ea"/>
                <a:cs typeface="+mn-cs"/>
              </a:rPr>
              <a:t>                      Paclitaxel</a:t>
            </a:r>
            <a:endParaRPr lang="en-US" dirty="0">
              <a:latin typeface="+mn-lt"/>
              <a:ea typeface="+mn-ea"/>
              <a:cs typeface="+mn-cs"/>
            </a:endParaRPr>
          </a:p>
          <a:p>
            <a:pPr fontAlgn="auto">
              <a:spcBef>
                <a:spcPts val="0"/>
              </a:spcBef>
              <a:spcAft>
                <a:spcPts val="0"/>
              </a:spcAft>
              <a:defRPr/>
            </a:pPr>
            <a:endParaRPr lang="en-US" sz="1200" dirty="0">
              <a:latin typeface="+mn-lt"/>
              <a:ea typeface="+mn-ea"/>
              <a:cs typeface="+mn-cs"/>
            </a:endParaRPr>
          </a:p>
          <a:p>
            <a:pPr fontAlgn="auto">
              <a:spcBef>
                <a:spcPts val="0"/>
              </a:spcBef>
              <a:spcAft>
                <a:spcPts val="0"/>
              </a:spcAft>
              <a:defRPr/>
            </a:pPr>
            <a:r>
              <a:rPr lang="en-US" sz="1200" dirty="0">
                <a:latin typeface="+mn-lt"/>
                <a:ea typeface="+mn-ea"/>
                <a:cs typeface="+mn-cs"/>
              </a:rPr>
              <a:t>  </a:t>
            </a:r>
            <a:endParaRPr lang="en-US" sz="2400" b="1" i="1" dirty="0">
              <a:latin typeface="+mn-lt"/>
              <a:ea typeface="+mn-ea"/>
              <a:cs typeface="+mn-cs"/>
            </a:endParaRPr>
          </a:p>
          <a:p>
            <a:pPr fontAlgn="auto">
              <a:spcBef>
                <a:spcPts val="0"/>
              </a:spcBef>
              <a:spcAft>
                <a:spcPts val="0"/>
              </a:spcAft>
              <a:defRPr/>
            </a:pPr>
            <a:r>
              <a:rPr lang="en-US" sz="2400" b="1" i="1" dirty="0">
                <a:latin typeface="+mn-lt"/>
                <a:ea typeface="+mn-ea"/>
                <a:cs typeface="+mn-cs"/>
              </a:rPr>
              <a:t>  Lead</a:t>
            </a:r>
          </a:p>
        </p:txBody>
      </p:sp>
      <p:pic>
        <p:nvPicPr>
          <p:cNvPr id="71684" name="Picture 7"/>
          <p:cNvPicPr>
            <a:picLocks noChangeAspect="1"/>
          </p:cNvPicPr>
          <p:nvPr/>
        </p:nvPicPr>
        <p:blipFill>
          <a:blip r:embed="rId3">
            <a:extLst>
              <a:ext uri="{28A0092B-C50C-407E-A947-70E740481C1C}">
                <a14:useLocalDpi xmlns:a14="http://schemas.microsoft.com/office/drawing/2010/main" val="0"/>
              </a:ext>
            </a:extLst>
          </a:blip>
          <a:srcRect r="4292"/>
          <a:stretch>
            <a:fillRect/>
          </a:stretch>
        </p:blipFill>
        <p:spPr bwMode="auto">
          <a:xfrm>
            <a:off x="4205288" y="1589088"/>
            <a:ext cx="4681537"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8"/>
          <p:cNvSpPr>
            <a:spLocks noChangeArrowheads="1"/>
          </p:cNvSpPr>
          <p:nvPr/>
        </p:nvSpPr>
        <p:spPr bwMode="auto">
          <a:xfrm>
            <a:off x="6000750" y="3775075"/>
            <a:ext cx="457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t> Thiel et al. Angew. Chem.Int.Ed 2012, 51:2</a:t>
            </a:r>
          </a:p>
        </p:txBody>
      </p:sp>
      <p:pic>
        <p:nvPicPr>
          <p:cNvPr id="7168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4416425"/>
            <a:ext cx="48101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4"/>
          <p:cNvSpPr txBox="1">
            <a:spLocks noChangeArrowheads="1"/>
          </p:cNvSpPr>
          <p:nvPr/>
        </p:nvSpPr>
        <p:spPr bwMode="auto">
          <a:xfrm>
            <a:off x="5494338" y="6003925"/>
            <a:ext cx="2901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200" b="1"/>
              <a:t>               amyotrophic lateral sclerosis </a:t>
            </a:r>
          </a:p>
          <a:p>
            <a:pPr eaLnBrk="1" hangingPunct="1"/>
            <a:r>
              <a:rPr lang="en-US" sz="1200" b="1"/>
              <a:t>SBVS</a:t>
            </a:r>
            <a:r>
              <a:rPr lang="en-US" sz="1200"/>
              <a:t>: Ray et al. PNAS 2005, 102: 3639</a:t>
            </a:r>
          </a:p>
          <a:p>
            <a:pPr eaLnBrk="1" hangingPunct="1"/>
            <a:r>
              <a:rPr lang="en-US" sz="1200" b="1"/>
              <a:t>H2L</a:t>
            </a:r>
            <a:r>
              <a:rPr lang="en-US" sz="1200"/>
              <a:t>: Chen et al. J Med Chem 2012,55: 515 </a:t>
            </a:r>
          </a:p>
        </p:txBody>
      </p:sp>
      <p:pic>
        <p:nvPicPr>
          <p:cNvPr id="71688" name="Picture 12"/>
          <p:cNvPicPr>
            <a:picLocks noChangeAspect="1"/>
          </p:cNvPicPr>
          <p:nvPr/>
        </p:nvPicPr>
        <p:blipFill>
          <a:blip r:embed="rId5">
            <a:extLst>
              <a:ext uri="{28A0092B-C50C-407E-A947-70E740481C1C}">
                <a14:useLocalDpi xmlns:a14="http://schemas.microsoft.com/office/drawing/2010/main" val="0"/>
              </a:ext>
            </a:extLst>
          </a:blip>
          <a:srcRect l="23367" t="78365" r="59470" b="8145"/>
          <a:stretch>
            <a:fillRect/>
          </a:stretch>
        </p:blipFill>
        <p:spPr bwMode="auto">
          <a:xfrm>
            <a:off x="4395788" y="5407025"/>
            <a:ext cx="825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itle 1"/>
          <p:cNvSpPr txBox="1">
            <a:spLocks/>
          </p:cNvSpPr>
          <p:nvPr/>
        </p:nvSpPr>
        <p:spPr bwMode="auto">
          <a:xfrm>
            <a:off x="95250" y="68263"/>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algn="ctr" eaLnBrk="1" hangingPunct="1"/>
            <a:r>
              <a:rPr lang="en-US">
                <a:solidFill>
                  <a:srgbClr val="FF0000"/>
                </a:solidFill>
              </a:rPr>
              <a:t>PPI modulators</a:t>
            </a:r>
          </a:p>
        </p:txBody>
      </p:sp>
      <p:pic>
        <p:nvPicPr>
          <p:cNvPr id="71690" name="Picture 11"/>
          <p:cNvPicPr>
            <a:picLocks noChangeAspect="1"/>
          </p:cNvPicPr>
          <p:nvPr/>
        </p:nvPicPr>
        <p:blipFill>
          <a:blip r:embed="rId5">
            <a:extLst>
              <a:ext uri="{28A0092B-C50C-407E-A947-70E740481C1C}">
                <a14:useLocalDpi xmlns:a14="http://schemas.microsoft.com/office/drawing/2010/main" val="0"/>
              </a:ext>
            </a:extLst>
          </a:blip>
          <a:srcRect l="58752" t="50835" r="9033" b="18781"/>
          <a:stretch>
            <a:fillRect/>
          </a:stretch>
        </p:blipFill>
        <p:spPr bwMode="auto">
          <a:xfrm>
            <a:off x="6804025" y="4729163"/>
            <a:ext cx="15494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6"/>
          <a:srcRect t="9141" b="8818"/>
          <a:stretch/>
        </p:blipFill>
        <p:spPr>
          <a:xfrm>
            <a:off x="1239039" y="1693455"/>
            <a:ext cx="1531579" cy="1256526"/>
          </a:xfrm>
          <a:prstGeom prst="rect">
            <a:avLst/>
          </a:prstGeom>
          <a:scene3d>
            <a:camera prst="obliqueTopRight"/>
            <a:lightRig rig="threePt" dir="t"/>
          </a:scene3d>
        </p:spPr>
      </p:pic>
      <p:pic>
        <p:nvPicPr>
          <p:cNvPr id="71692" name="Picture 15"/>
          <p:cNvPicPr>
            <a:picLocks noChangeAspect="1"/>
          </p:cNvPicPr>
          <p:nvPr/>
        </p:nvPicPr>
        <p:blipFill>
          <a:blip r:embed="rId7">
            <a:extLst>
              <a:ext uri="{28A0092B-C50C-407E-A947-70E740481C1C}">
                <a14:useLocalDpi xmlns:a14="http://schemas.microsoft.com/office/drawing/2010/main" val="0"/>
              </a:ext>
            </a:extLst>
          </a:blip>
          <a:srcRect r="74634" b="67162"/>
          <a:stretch>
            <a:fillRect/>
          </a:stretch>
        </p:blipFill>
        <p:spPr bwMode="auto">
          <a:xfrm rot="-5400000">
            <a:off x="1674019" y="5164931"/>
            <a:ext cx="1271588"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3" name="Rectangle 16"/>
          <p:cNvSpPr>
            <a:spLocks noChangeArrowheads="1"/>
          </p:cNvSpPr>
          <p:nvPr/>
        </p:nvSpPr>
        <p:spPr bwMode="auto">
          <a:xfrm>
            <a:off x="773113" y="3729038"/>
            <a:ext cx="2806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Mullard A. Nature Rev Drug Discov. 2012</a:t>
            </a:r>
          </a:p>
        </p:txBody>
      </p:sp>
      <p:sp>
        <p:nvSpPr>
          <p:cNvPr id="71694" name="Rectangle 19"/>
          <p:cNvSpPr>
            <a:spLocks noChangeArrowheads="1"/>
          </p:cNvSpPr>
          <p:nvPr/>
        </p:nvSpPr>
        <p:spPr bwMode="auto">
          <a:xfrm>
            <a:off x="6945313" y="2752725"/>
            <a:ext cx="1941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aseline="30000"/>
              <a:t>immunosuppressant FK506 </a:t>
            </a:r>
            <a:endParaRPr lang="en-US"/>
          </a:p>
        </p:txBody>
      </p:sp>
      <p:sp>
        <p:nvSpPr>
          <p:cNvPr id="71695" name="Rectangle 21"/>
          <p:cNvSpPr>
            <a:spLocks noChangeArrowheads="1"/>
          </p:cNvSpPr>
          <p:nvPr/>
        </p:nvSpPr>
        <p:spPr bwMode="auto">
          <a:xfrm>
            <a:off x="4398963" y="3467100"/>
            <a:ext cx="4810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cell-cycle arrest by modulating microtubules  structures, cancer</a:t>
            </a:r>
          </a:p>
        </p:txBody>
      </p:sp>
      <p:sp>
        <p:nvSpPr>
          <p:cNvPr id="71696" name="Rectangle 22"/>
          <p:cNvSpPr>
            <a:spLocks noChangeArrowheads="1"/>
          </p:cNvSpPr>
          <p:nvPr/>
        </p:nvSpPr>
        <p:spPr bwMode="auto">
          <a:xfrm>
            <a:off x="4395788" y="2773363"/>
            <a:ext cx="17795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aseline="30000"/>
              <a:t>the protein kinase  mTOR</a:t>
            </a:r>
            <a:endParaRPr lang="en-US"/>
          </a:p>
        </p:txBody>
      </p:sp>
      <p:sp>
        <p:nvSpPr>
          <p:cNvPr id="71697" name="Rectangle 23"/>
          <p:cNvSpPr>
            <a:spLocks noChangeArrowheads="1"/>
          </p:cNvSpPr>
          <p:nvPr/>
        </p:nvSpPr>
        <p:spPr bwMode="auto">
          <a:xfrm>
            <a:off x="6719888" y="990600"/>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immunosuppressant</a:t>
            </a:r>
          </a:p>
        </p:txBody>
      </p:sp>
      <p:sp>
        <p:nvSpPr>
          <p:cNvPr id="14" name="Espace réservé du contenu 2"/>
          <p:cNvSpPr txBox="1">
            <a:spLocks/>
          </p:cNvSpPr>
          <p:nvPr/>
        </p:nvSpPr>
        <p:spPr bwMode="auto">
          <a:xfrm>
            <a:off x="7938" y="523875"/>
            <a:ext cx="4495800" cy="6172200"/>
          </a:xfrm>
          <a:prstGeom prst="rect">
            <a:avLst/>
          </a:prstGeom>
          <a:noFill/>
          <a:ln w="9525">
            <a:noFill/>
            <a:miter lim="800000"/>
            <a:headEnd/>
            <a:tailEnd/>
          </a:ln>
        </p:spPr>
        <p:txBody>
          <a:bodyPr/>
          <a:lstStyle>
            <a:lvl1pPr marL="342900" indent="-342900"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eaLnBrk="0" hangingPunct="0">
              <a:defRPr sz="2400">
                <a:solidFill>
                  <a:schemeClr val="tx1"/>
                </a:solidFill>
                <a:latin typeface="Lucida Sans Unicode" charset="0"/>
                <a:ea typeface="ＭＳ Ｐゴシック" charset="0"/>
              </a:defRPr>
            </a:lvl3pPr>
            <a:lvl4pPr eaLnBrk="0" hangingPunct="0">
              <a:defRPr sz="2400">
                <a:solidFill>
                  <a:schemeClr val="tx1"/>
                </a:solidFill>
                <a:latin typeface="Lucida Sans Unicode" charset="0"/>
                <a:ea typeface="ＭＳ Ｐゴシック" charset="0"/>
              </a:defRPr>
            </a:lvl4pPr>
            <a:lvl5pPr eaLnBrk="0" hangingPunct="0">
              <a:defRPr sz="2400">
                <a:solidFill>
                  <a:schemeClr val="tx1"/>
                </a:solidFill>
                <a:latin typeface="Lucida Sans Unicode" charset="0"/>
                <a:ea typeface="ＭＳ Ｐゴシック" charset="0"/>
              </a:defRPr>
            </a:lvl5pPr>
            <a:lvl6pPr marL="457200" eaLnBrk="0" fontAlgn="base" hangingPunct="0">
              <a:spcBef>
                <a:spcPct val="0"/>
              </a:spcBef>
              <a:spcAft>
                <a:spcPct val="0"/>
              </a:spcAft>
              <a:defRPr sz="2400">
                <a:solidFill>
                  <a:schemeClr val="tx1"/>
                </a:solidFill>
                <a:latin typeface="Lucida Sans Unicode" charset="0"/>
                <a:ea typeface="ＭＳ Ｐゴシック" charset="0"/>
              </a:defRPr>
            </a:lvl6pPr>
            <a:lvl7pPr marL="914400" eaLnBrk="0" fontAlgn="base" hangingPunct="0">
              <a:spcBef>
                <a:spcPct val="0"/>
              </a:spcBef>
              <a:spcAft>
                <a:spcPct val="0"/>
              </a:spcAft>
              <a:defRPr sz="2400">
                <a:solidFill>
                  <a:schemeClr val="tx1"/>
                </a:solidFill>
                <a:latin typeface="Lucida Sans Unicode" charset="0"/>
                <a:ea typeface="ＭＳ Ｐゴシック" charset="0"/>
              </a:defRPr>
            </a:lvl7pPr>
            <a:lvl8pPr marL="1371600" eaLnBrk="0" fontAlgn="base" hangingPunct="0">
              <a:spcBef>
                <a:spcPct val="0"/>
              </a:spcBef>
              <a:spcAft>
                <a:spcPct val="0"/>
              </a:spcAft>
              <a:defRPr sz="2400">
                <a:solidFill>
                  <a:schemeClr val="tx1"/>
                </a:solidFill>
                <a:latin typeface="Lucida Sans Unicode" charset="0"/>
                <a:ea typeface="ＭＳ Ｐゴシック" charset="0"/>
              </a:defRPr>
            </a:lvl8pPr>
            <a:lvl9pPr marL="18288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spcBef>
                <a:spcPct val="20000"/>
              </a:spcBef>
              <a:buFont typeface="Arial" charset="0"/>
              <a:buNone/>
              <a:defRPr/>
            </a:pPr>
            <a:r>
              <a:rPr lang="en-US" b="1" smtClean="0"/>
              <a:t>    PPI inhibitors </a:t>
            </a:r>
          </a:p>
          <a:p>
            <a:pPr eaLnBrk="1" hangingPunct="1">
              <a:spcBef>
                <a:spcPct val="20000"/>
              </a:spcBef>
              <a:buFont typeface="Arial" charset="0"/>
              <a:buNone/>
              <a:defRPr/>
            </a:pPr>
            <a:r>
              <a:rPr lang="en-US" b="1" i="1" smtClean="0"/>
              <a:t>Drugs: </a:t>
            </a:r>
            <a:r>
              <a:rPr lang="en-US" sz="1600" b="1" i="1" smtClean="0">
                <a:effectLst>
                  <a:outerShdw blurRad="38100" dist="38100" dir="2700000" algn="tl">
                    <a:srgbClr val="DDDDDD"/>
                  </a:outerShdw>
                </a:effectLst>
              </a:rPr>
              <a:t>Navitoclax </a:t>
            </a:r>
            <a:r>
              <a:rPr lang="en-US" sz="1600" smtClean="0">
                <a:effectLst>
                  <a:outerShdw blurRad="38100" dist="38100" dir="2700000" algn="tl">
                    <a:srgbClr val="DDDDDD"/>
                  </a:outerShdw>
                </a:effectLst>
              </a:rPr>
              <a:t>(ABT-263), Phase II</a:t>
            </a:r>
          </a:p>
          <a:p>
            <a:pPr eaLnBrk="1" hangingPunct="1">
              <a:spcBef>
                <a:spcPct val="20000"/>
              </a:spcBef>
              <a:buFont typeface="Arial" charset="0"/>
              <a:buNone/>
              <a:defRPr/>
            </a:pPr>
            <a:r>
              <a:rPr lang="en-US" sz="1600" smtClean="0">
                <a:effectLst>
                  <a:outerShdw blurRad="38100" dist="38100" dir="2700000" algn="tl">
                    <a:srgbClr val="DDDDDD"/>
                  </a:outerShdw>
                </a:effectLst>
              </a:rPr>
              <a:t>                          (Bcl-2 ,cancer,  Abbott)  </a:t>
            </a:r>
          </a:p>
          <a:p>
            <a:pPr eaLnBrk="1" hangingPunct="1">
              <a:spcBef>
                <a:spcPct val="20000"/>
              </a:spcBef>
              <a:buFont typeface="Arial" charset="0"/>
              <a:buNone/>
              <a:defRPr/>
            </a:pPr>
            <a:endParaRPr lang="en-US" sz="1600" smtClean="0">
              <a:effectLst>
                <a:outerShdw blurRad="38100" dist="38100" dir="2700000" algn="tl">
                  <a:srgbClr val="DDDDDD"/>
                </a:outerShdw>
              </a:effectLst>
            </a:endParaRPr>
          </a:p>
          <a:p>
            <a:pPr eaLnBrk="1" hangingPunct="1">
              <a:spcBef>
                <a:spcPct val="20000"/>
              </a:spcBef>
              <a:buFont typeface="Arial" charset="0"/>
              <a:buNone/>
              <a:defRPr/>
            </a:pPr>
            <a:endParaRPr lang="en-US" sz="1600" smtClean="0">
              <a:effectLst>
                <a:outerShdw blurRad="38100" dist="38100" dir="2700000" algn="tl">
                  <a:srgbClr val="DDDDDD"/>
                </a:outerShdw>
              </a:effectLst>
            </a:endParaRPr>
          </a:p>
          <a:p>
            <a:pPr eaLnBrk="1" hangingPunct="1">
              <a:spcBef>
                <a:spcPct val="20000"/>
              </a:spcBef>
              <a:buFont typeface="Arial" charset="0"/>
              <a:buNone/>
              <a:defRPr/>
            </a:pPr>
            <a:endParaRPr lang="en-US" sz="1600" smtClean="0">
              <a:effectLst>
                <a:outerShdw blurRad="38100" dist="38100" dir="2700000" algn="tl">
                  <a:srgbClr val="DDDDDD"/>
                </a:outerShdw>
              </a:effectLst>
            </a:endParaRPr>
          </a:p>
          <a:p>
            <a:pPr eaLnBrk="1" hangingPunct="1">
              <a:spcBef>
                <a:spcPct val="20000"/>
              </a:spcBef>
              <a:buFont typeface="Arial" charset="0"/>
              <a:buNone/>
              <a:defRPr/>
            </a:pPr>
            <a:endParaRPr lang="en-US" sz="1600" smtClean="0">
              <a:effectLst>
                <a:outerShdw blurRad="38100" dist="38100" dir="2700000" algn="tl">
                  <a:srgbClr val="DDDDDD"/>
                </a:outerShdw>
              </a:effectLst>
            </a:endParaRPr>
          </a:p>
          <a:p>
            <a:pPr eaLnBrk="1" hangingPunct="1">
              <a:spcBef>
                <a:spcPct val="20000"/>
              </a:spcBef>
              <a:buFont typeface="Arial" charset="0"/>
              <a:buNone/>
              <a:defRPr/>
            </a:pPr>
            <a:endParaRPr lang="en-US" sz="1600" smtClean="0">
              <a:effectLst>
                <a:outerShdw blurRad="38100" dist="38100" dir="2700000" algn="tl">
                  <a:srgbClr val="DDDDDD"/>
                </a:outerShdw>
              </a:effectLst>
            </a:endParaRPr>
          </a:p>
          <a:p>
            <a:pPr eaLnBrk="1" hangingPunct="1">
              <a:lnSpc>
                <a:spcPts val="2175"/>
              </a:lnSpc>
              <a:buFont typeface="Arial" charset="0"/>
              <a:buNone/>
              <a:defRPr/>
            </a:pPr>
            <a:r>
              <a:rPr lang="en-US" sz="1600" smtClean="0">
                <a:effectLst>
                  <a:outerShdw blurRad="38100" dist="38100" dir="2700000" algn="tl">
                    <a:srgbClr val="DDDDDD"/>
                  </a:outerShdw>
                </a:effectLst>
              </a:rPr>
              <a:t>                   </a:t>
            </a:r>
            <a:r>
              <a:rPr lang="en-US" sz="1600" b="1" i="1" smtClean="0">
                <a:effectLst>
                  <a:outerShdw blurRad="38100" dist="38100" dir="2700000" algn="tl">
                    <a:srgbClr val="DDDDDD"/>
                  </a:outerShdw>
                </a:effectLst>
              </a:rPr>
              <a:t>RG7112</a:t>
            </a:r>
            <a:r>
              <a:rPr lang="en-US" b="1" i="1" smtClean="0"/>
              <a:t> </a:t>
            </a:r>
            <a:r>
              <a:rPr lang="en-US" sz="1600" smtClean="0">
                <a:effectLst>
                  <a:outerShdw blurRad="38100" dist="38100" dir="2700000" algn="tl">
                    <a:srgbClr val="DDDDDD"/>
                  </a:outerShdw>
                </a:effectLst>
              </a:rPr>
              <a:t>(Phase Ib)</a:t>
            </a:r>
          </a:p>
          <a:p>
            <a:pPr eaLnBrk="1" hangingPunct="1">
              <a:lnSpc>
                <a:spcPts val="2175"/>
              </a:lnSpc>
              <a:buFont typeface="Arial" charset="0"/>
              <a:buNone/>
              <a:defRPr/>
            </a:pPr>
            <a:r>
              <a:rPr lang="en-US" sz="1600" smtClean="0">
                <a:effectLst>
                  <a:outerShdw blurRad="38100" dist="38100" dir="2700000" algn="tl">
                    <a:srgbClr val="DDDDDD"/>
                  </a:outerShdw>
                </a:effectLst>
              </a:rPr>
              <a:t>                        (MDM2, cancer, Roche)</a:t>
            </a:r>
          </a:p>
          <a:p>
            <a:pPr eaLnBrk="1" hangingPunct="1">
              <a:spcBef>
                <a:spcPct val="20000"/>
              </a:spcBef>
              <a:defRPr/>
            </a:pPr>
            <a:endParaRPr lang="en-US" b="1" smtClean="0"/>
          </a:p>
          <a:p>
            <a:pPr eaLnBrk="1" hangingPunct="1">
              <a:spcBef>
                <a:spcPct val="20000"/>
              </a:spcBef>
              <a:defRPr/>
            </a:pPr>
            <a:r>
              <a:rPr lang="en-US" b="1" i="1" smtClean="0"/>
              <a:t>Lead</a:t>
            </a:r>
          </a:p>
          <a:p>
            <a:pPr eaLnBrk="1" hangingPunct="1">
              <a:defRPr/>
            </a:pPr>
            <a:r>
              <a:rPr lang="en-US" sz="1600" smtClean="0">
                <a:effectLst>
                  <a:outerShdw blurRad="38100" dist="38100" dir="2700000" algn="tl">
                    <a:srgbClr val="DDDDDD"/>
                  </a:outerShdw>
                </a:effectLst>
              </a:rPr>
              <a:t>BRD4  epigenetic reader recognizing</a:t>
            </a:r>
          </a:p>
          <a:p>
            <a:pPr eaLnBrk="1" hangingPunct="1">
              <a:defRPr/>
            </a:pPr>
            <a:r>
              <a:rPr lang="en-US" sz="1600" smtClean="0">
                <a:effectLst>
                  <a:outerShdw blurRad="38100" dist="38100" dir="2700000" algn="tl">
                    <a:srgbClr val="DDDDDD"/>
                  </a:outerShdw>
                </a:effectLst>
              </a:rPr>
              <a:t>          acetyl-histones ; cancer </a:t>
            </a:r>
          </a:p>
          <a:p>
            <a:pPr eaLnBrk="1" hangingPunct="1">
              <a:defRPr/>
            </a:pPr>
            <a:r>
              <a:rPr lang="en-US" sz="1600" smtClean="0">
                <a:effectLst>
                  <a:outerShdw blurRad="38100" dist="38100" dir="2700000" algn="tl">
                    <a:srgbClr val="DDDDDD"/>
                  </a:outerShdw>
                </a:effectLst>
              </a:rPr>
              <a:t> Tensha Therapeut,  GSK interested;</a:t>
            </a:r>
          </a:p>
          <a:p>
            <a:pPr eaLnBrk="1" hangingPunct="1">
              <a:defRPr/>
            </a:pPr>
            <a:endParaRPr lang="en-US" sz="1600" smtClean="0">
              <a:effectLst>
                <a:outerShdw blurRad="38100" dist="38100" dir="2700000" algn="tl">
                  <a:srgbClr val="DDDDDD"/>
                </a:outerShdw>
              </a:effectLst>
            </a:endParaRPr>
          </a:p>
          <a:p>
            <a:pPr eaLnBrk="1" hangingPunct="1">
              <a:defRPr/>
            </a:pPr>
            <a:endParaRPr lang="en-US" sz="1600" smtClean="0">
              <a:effectLst>
                <a:outerShdw blurRad="38100" dist="38100" dir="2700000" algn="tl">
                  <a:srgbClr val="DDDDDD"/>
                </a:outerShdw>
              </a:effectLst>
            </a:endParaRPr>
          </a:p>
          <a:p>
            <a:pPr eaLnBrk="1" hangingPunct="1">
              <a:defRPr/>
            </a:pPr>
            <a:endParaRPr lang="en-US" sz="1600" smtClean="0">
              <a:effectLst>
                <a:outerShdw blurRad="38100" dist="38100" dir="2700000" algn="tl">
                  <a:srgbClr val="DDDDDD"/>
                </a:outerShdw>
              </a:effectLst>
            </a:endParaRPr>
          </a:p>
          <a:p>
            <a:pPr eaLnBrk="1" hangingPunct="1">
              <a:defRPr/>
            </a:pPr>
            <a:endParaRPr lang="en-US" sz="1200" smtClean="0"/>
          </a:p>
          <a:p>
            <a:pPr eaLnBrk="1" hangingPunct="1">
              <a:spcBef>
                <a:spcPct val="20000"/>
              </a:spcBef>
              <a:defRPr/>
            </a:pPr>
            <a:endParaRPr lang="en-US" sz="1200" smtClean="0"/>
          </a:p>
          <a:p>
            <a:pPr eaLnBrk="1" hangingPunct="1">
              <a:spcBef>
                <a:spcPct val="20000"/>
              </a:spcBef>
              <a:defRPr/>
            </a:pPr>
            <a:endParaRPr lang="en-US" sz="1200" smtClean="0"/>
          </a:p>
          <a:p>
            <a:pPr eaLnBrk="1" hangingPunct="1">
              <a:spcBef>
                <a:spcPct val="20000"/>
              </a:spcBef>
              <a:defRPr/>
            </a:pPr>
            <a:r>
              <a:rPr lang="en-US" sz="1200" smtClean="0"/>
              <a:t>		       Bradner et al. Nature 2010</a:t>
            </a:r>
          </a:p>
          <a:p>
            <a:pPr lvl="1" eaLnBrk="1" hangingPunct="1">
              <a:spcBef>
                <a:spcPct val="20000"/>
              </a:spcBef>
              <a:defRPr/>
            </a:pPr>
            <a:r>
              <a:rPr lang="en-US" sz="1600" b="1" i="1" smtClean="0"/>
              <a:t>										</a:t>
            </a:r>
          </a:p>
        </p:txBody>
      </p:sp>
    </p:spTree>
    <p:extLst>
      <p:ext uri="{BB962C8B-B14F-4D97-AF65-F5344CB8AC3E}">
        <p14:creationId xmlns:p14="http://schemas.microsoft.com/office/powerpoint/2010/main" val="1990526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8" descr="Capture d’écran 2012-11-19 à 10.43.30 AM.png"/>
          <p:cNvPicPr>
            <a:picLocks noChangeAspect="1"/>
          </p:cNvPicPr>
          <p:nvPr/>
        </p:nvPicPr>
        <p:blipFill>
          <a:blip r:embed="rId3"/>
          <a:srcRect t="3536" r="2571"/>
          <a:stretch>
            <a:fillRect/>
          </a:stretch>
        </p:blipFill>
        <p:spPr>
          <a:xfrm>
            <a:off x="5813915" y="1916383"/>
            <a:ext cx="2986386" cy="2294792"/>
          </a:xfrm>
          <a:prstGeom prst="rect">
            <a:avLst/>
          </a:prstGeom>
          <a:effectLst>
            <a:outerShdw blurRad="50800" dist="38100" dir="2700000" algn="tl" rotWithShape="0">
              <a:srgbClr val="000000">
                <a:alpha val="43000"/>
              </a:srgbClr>
            </a:outerShdw>
            <a:softEdge rad="63500"/>
          </a:effectLst>
        </p:spPr>
      </p:pic>
      <p:pic>
        <p:nvPicPr>
          <p:cNvPr id="17" name="Image 294" descr="Capture d’écran 2012-11-26 à 2.18.30 PM.png"/>
          <p:cNvPicPr>
            <a:picLocks noChangeAspect="1"/>
          </p:cNvPicPr>
          <p:nvPr/>
        </p:nvPicPr>
        <p:blipFill>
          <a:blip r:embed="rId4"/>
          <a:srcRect l="1949" t="2564" r="65806"/>
          <a:stretch>
            <a:fillRect/>
          </a:stretch>
        </p:blipFill>
        <p:spPr>
          <a:xfrm>
            <a:off x="7063950" y="3199439"/>
            <a:ext cx="2080050" cy="2999448"/>
          </a:xfrm>
          <a:prstGeom prst="rect">
            <a:avLst/>
          </a:prstGeom>
        </p:spPr>
      </p:pic>
      <p:pic>
        <p:nvPicPr>
          <p:cNvPr id="36" name="Picture 14" descr="logo_mti_july28"/>
          <p:cNvPicPr>
            <a:picLocks noChangeAspect="1" noChangeArrowheads="1"/>
          </p:cNvPicPr>
          <p:nvPr/>
        </p:nvPicPr>
        <p:blipFill>
          <a:blip r:embed="rId5"/>
          <a:srcRect/>
          <a:stretch>
            <a:fillRect/>
          </a:stretch>
        </p:blipFill>
        <p:spPr bwMode="auto">
          <a:xfrm>
            <a:off x="1178415" y="6373748"/>
            <a:ext cx="838200" cy="427038"/>
          </a:xfrm>
          <a:prstGeom prst="rect">
            <a:avLst/>
          </a:prstGeom>
          <a:noFill/>
        </p:spPr>
      </p:pic>
      <p:pic>
        <p:nvPicPr>
          <p:cNvPr id="37" name="Picture 22"/>
          <p:cNvPicPr>
            <a:picLocks noChangeAspect="1" noChangeArrowheads="1"/>
          </p:cNvPicPr>
          <p:nvPr/>
        </p:nvPicPr>
        <p:blipFill>
          <a:blip r:embed="rId6"/>
          <a:srcRect/>
          <a:stretch>
            <a:fillRect/>
          </a:stretch>
        </p:blipFill>
        <p:spPr bwMode="auto">
          <a:xfrm>
            <a:off x="397932" y="6311177"/>
            <a:ext cx="609600" cy="481013"/>
          </a:xfrm>
          <a:prstGeom prst="rect">
            <a:avLst/>
          </a:prstGeom>
          <a:noFill/>
          <a:ln w="9525">
            <a:noFill/>
            <a:miter lim="800000"/>
            <a:headEnd/>
            <a:tailEnd/>
          </a:ln>
          <a:effectLst/>
        </p:spPr>
      </p:pic>
      <p:sp>
        <p:nvSpPr>
          <p:cNvPr id="39" name="Rectangle 18"/>
          <p:cNvSpPr>
            <a:spLocks noChangeArrowheads="1"/>
          </p:cNvSpPr>
          <p:nvPr/>
        </p:nvSpPr>
        <p:spPr bwMode="auto">
          <a:xfrm>
            <a:off x="397932" y="5057609"/>
            <a:ext cx="2675031" cy="338554"/>
          </a:xfrm>
          <a:prstGeom prst="rect">
            <a:avLst/>
          </a:prstGeom>
          <a:noFill/>
          <a:ln w="9525">
            <a:noFill/>
            <a:miter lim="800000"/>
            <a:headEnd/>
            <a:tailEnd/>
          </a:ln>
          <a:effectLst/>
        </p:spPr>
        <p:txBody>
          <a:bodyPr wrap="none">
            <a:prstTxWarp prst="textNoShape">
              <a:avLst/>
            </a:prstTxWarp>
            <a:spAutoFit/>
          </a:bodyPr>
          <a:lstStyle/>
          <a:p>
            <a:r>
              <a:rPr lang="en-US" sz="1600" i="1" dirty="0" err="1">
                <a:solidFill>
                  <a:srgbClr val="0000FF"/>
                </a:solidFill>
              </a:rPr>
              <a:t>Lagorce</a:t>
            </a:r>
            <a:r>
              <a:rPr lang="en-US" sz="1600" i="1" dirty="0">
                <a:solidFill>
                  <a:srgbClr val="0000FF"/>
                </a:solidFill>
              </a:rPr>
              <a:t> et al.</a:t>
            </a:r>
            <a:r>
              <a:rPr lang="en-US" sz="1600" i="1" dirty="0" smtClean="0">
                <a:solidFill>
                  <a:srgbClr val="0000FF"/>
                </a:solidFill>
              </a:rPr>
              <a:t> NAR 2015 </a:t>
            </a:r>
          </a:p>
        </p:txBody>
      </p:sp>
      <p:sp>
        <p:nvSpPr>
          <p:cNvPr id="40" name="Rectangle 26"/>
          <p:cNvSpPr>
            <a:spLocks noChangeArrowheads="1"/>
          </p:cNvSpPr>
          <p:nvPr/>
        </p:nvSpPr>
        <p:spPr bwMode="auto">
          <a:xfrm>
            <a:off x="4053063" y="6421571"/>
            <a:ext cx="5812051" cy="615553"/>
          </a:xfrm>
          <a:prstGeom prst="rect">
            <a:avLst/>
          </a:prstGeom>
          <a:noFill/>
          <a:ln w="9525">
            <a:noFill/>
            <a:miter lim="800000"/>
            <a:headEnd/>
            <a:tailEnd/>
          </a:ln>
          <a:effectLst>
            <a:glow rad="101600">
              <a:schemeClr val="tx1">
                <a:lumMod val="75000"/>
                <a:alpha val="75000"/>
              </a:schemeClr>
            </a:glow>
          </a:effectLst>
          <a:scene3d>
            <a:camera prst="orthographicFront">
              <a:rot lat="0" lon="0" rev="0"/>
            </a:camera>
            <a:lightRig rig="threePt" dir="t"/>
          </a:scene3d>
        </p:spPr>
        <p:txBody>
          <a:bodyPr wrap="square">
            <a:prstTxWarp prst="textNoShape">
              <a:avLst/>
            </a:prstTxWarp>
            <a:spAutoFit/>
          </a:bodyPr>
          <a:lstStyle/>
          <a:p>
            <a:pPr algn="ctr"/>
            <a:r>
              <a:rPr lang="fr-FR" sz="1600" b="1" i="1" dirty="0">
                <a:solidFill>
                  <a:srgbClr val="0000FF"/>
                </a:solidFill>
              </a:rPr>
              <a:t>http://</a:t>
            </a:r>
            <a:r>
              <a:rPr lang="fr-FR" sz="1600" b="1" i="1" dirty="0" smtClean="0">
                <a:solidFill>
                  <a:srgbClr val="0000FF"/>
                </a:solidFill>
              </a:rPr>
              <a:t>fafdrugs3.mti.univ</a:t>
            </a:r>
            <a:r>
              <a:rPr lang="fr-FR" sz="1600" b="1" i="1" dirty="0">
                <a:solidFill>
                  <a:srgbClr val="0000FF"/>
                </a:solidFill>
              </a:rPr>
              <a:t>-paris-diderot.fr</a:t>
            </a:r>
          </a:p>
          <a:p>
            <a:endParaRPr lang="en-US" b="1" dirty="0">
              <a:ln>
                <a:solidFill>
                  <a:srgbClr val="000000"/>
                </a:solidFill>
              </a:ln>
              <a:solidFill>
                <a:srgbClr val="0000FF"/>
              </a:solidFill>
              <a:hlinkClick r:id="rId7"/>
            </a:endParaRPr>
          </a:p>
        </p:txBody>
      </p:sp>
      <p:sp>
        <p:nvSpPr>
          <p:cNvPr id="19" name="ZoneTexte 270"/>
          <p:cNvSpPr txBox="1"/>
          <p:nvPr/>
        </p:nvSpPr>
        <p:spPr>
          <a:xfrm>
            <a:off x="4701750" y="1655733"/>
            <a:ext cx="4724400" cy="4770537"/>
          </a:xfrm>
          <a:prstGeom prst="rect">
            <a:avLst/>
          </a:prstGeom>
          <a:noFill/>
          <a:ln>
            <a:noFill/>
          </a:ln>
          <a:effectLst>
            <a:softEdge rad="101600"/>
          </a:effectLst>
        </p:spPr>
        <p:txBody>
          <a:bodyPr wrap="square" rtlCol="0">
            <a:spAutoFit/>
          </a:bodyPr>
          <a:lstStyle/>
          <a:p>
            <a:pPr algn="ctr"/>
            <a:r>
              <a:rPr lang="en-US" sz="1600" i="1" dirty="0" smtClean="0">
                <a:effectLst>
                  <a:outerShdw blurRad="50800" dist="38100" dir="2700000">
                    <a:srgbClr val="000000">
                      <a:alpha val="43000"/>
                    </a:srgbClr>
                  </a:outerShdw>
                </a:effectLst>
              </a:rPr>
              <a:t>                    </a:t>
            </a:r>
          </a:p>
          <a:p>
            <a:pPr algn="ctr"/>
            <a:r>
              <a:rPr lang="en-US" sz="1600" i="1" dirty="0" smtClean="0">
                <a:effectLst>
                  <a:outerShdw blurRad="50800" dist="38100" dir="2700000">
                    <a:srgbClr val="000000">
                      <a:alpha val="43000"/>
                    </a:srgbClr>
                  </a:outerShdw>
                </a:effectLst>
              </a:rPr>
              <a:t>	                  Oral Bioavailability</a:t>
            </a:r>
          </a:p>
          <a:p>
            <a:pPr algn="ct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a:p>
            <a:pPr algn="ct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a:p>
            <a:pPr algn="ct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a:p>
            <a:pPr algn="ct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a:p>
            <a:pPr algn="ctr"/>
            <a:endParaRPr lang="en-US" sz="1600" i="1" dirty="0" smtClean="0">
              <a:effectLst>
                <a:outerShdw blurRad="50800" dist="38100" dir="2700000">
                  <a:srgbClr val="000000">
                    <a:alpha val="43000"/>
                  </a:srgbClr>
                </a:outerShdw>
              </a:effectLst>
            </a:endParaRPr>
          </a:p>
          <a:p>
            <a:pPr algn="ctr"/>
            <a:r>
              <a:rPr lang="en-US" sz="1600" i="1" dirty="0" smtClean="0">
                <a:effectLst>
                  <a:outerShdw blurRad="50800" dist="38100" dir="2700000">
                    <a:srgbClr val="000000">
                      <a:alpha val="43000"/>
                    </a:srgbClr>
                  </a:outerShdw>
                </a:effectLst>
              </a:rPr>
              <a:t>                 Simple </a:t>
            </a:r>
            <a:r>
              <a:rPr lang="en-US" sz="1600" i="1" dirty="0" err="1" smtClean="0">
                <a:effectLst>
                  <a:outerShdw blurRad="50800" dist="38100" dir="2700000">
                    <a:srgbClr val="000000">
                      <a:alpha val="43000"/>
                    </a:srgbClr>
                  </a:outerShdw>
                </a:effectLst>
              </a:rPr>
              <a:t>PhysChem</a:t>
            </a: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a:p>
            <a:pPr algn="ct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a:p>
            <a:pPr algn="ct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a:p>
            <a:pPr algn="ctr"/>
            <a:endParaRPr lang="en-US" sz="1600" i="1" dirty="0" smtClean="0">
              <a:effectLst>
                <a:outerShdw blurRad="50800" dist="38100" dir="2700000">
                  <a:srgbClr val="000000">
                    <a:alpha val="43000"/>
                  </a:srgbClr>
                </a:outerShdw>
              </a:effectLst>
            </a:endParaRPr>
          </a:p>
          <a:p>
            <a:pPr algn="ctr"/>
            <a:endParaRPr lang="en-US" sz="1600" i="1" dirty="0">
              <a:effectLst>
                <a:outerShdw blurRad="50800" dist="38100" dir="2700000">
                  <a:srgbClr val="000000">
                    <a:alpha val="43000"/>
                  </a:srgbClr>
                </a:outerShdw>
              </a:effectLst>
            </a:endParaRPr>
          </a:p>
        </p:txBody>
      </p:sp>
      <p:sp>
        <p:nvSpPr>
          <p:cNvPr id="22" name="ZoneTexte 148"/>
          <p:cNvSpPr txBox="1"/>
          <p:nvPr/>
        </p:nvSpPr>
        <p:spPr>
          <a:xfrm>
            <a:off x="6495248" y="6109987"/>
            <a:ext cx="2567630" cy="338554"/>
          </a:xfrm>
          <a:prstGeom prst="rect">
            <a:avLst/>
          </a:prstGeom>
          <a:noFill/>
        </p:spPr>
        <p:txBody>
          <a:bodyPr wrap="square" rtlCol="0">
            <a:spAutoFit/>
          </a:bodyPr>
          <a:lstStyle/>
          <a:p>
            <a:pPr algn="ctr"/>
            <a:r>
              <a:rPr lang="fr-FR" sz="1600" i="1" dirty="0" smtClean="0">
                <a:solidFill>
                  <a:srgbClr val="0000FF"/>
                </a:solidFill>
              </a:rPr>
              <a:t>FAFDrugs3 </a:t>
            </a:r>
            <a:r>
              <a:rPr lang="fr-FR" sz="1600" i="1" dirty="0">
                <a:solidFill>
                  <a:srgbClr val="0000FF"/>
                </a:solidFill>
              </a:rPr>
              <a:t>web-server:</a:t>
            </a:r>
          </a:p>
        </p:txBody>
      </p:sp>
      <p:sp>
        <p:nvSpPr>
          <p:cNvPr id="23" name="Content Placeholder 1"/>
          <p:cNvSpPr>
            <a:spLocks noGrp="1"/>
          </p:cNvSpPr>
          <p:nvPr>
            <p:ph sz="half" idx="1"/>
          </p:nvPr>
        </p:nvSpPr>
        <p:spPr>
          <a:xfrm>
            <a:off x="-66097" y="1912414"/>
            <a:ext cx="5880012" cy="4256118"/>
          </a:xfrm>
        </p:spPr>
        <p:txBody>
          <a:bodyPr>
            <a:noAutofit/>
          </a:bodyPr>
          <a:lstStyle/>
          <a:p>
            <a:pPr>
              <a:spcBef>
                <a:spcPts val="0"/>
              </a:spcBef>
            </a:pPr>
            <a:r>
              <a:rPr lang="en-US" sz="2200" dirty="0" smtClean="0"/>
              <a:t> </a:t>
            </a:r>
            <a:r>
              <a:rPr lang="en-US" sz="2200" dirty="0"/>
              <a:t>Simple </a:t>
            </a:r>
            <a:r>
              <a:rPr lang="en-US" sz="2200" dirty="0" err="1"/>
              <a:t>PhysChem</a:t>
            </a:r>
            <a:r>
              <a:rPr lang="en-US" sz="2200" dirty="0"/>
              <a:t> rules for </a:t>
            </a:r>
            <a:r>
              <a:rPr lang="en-US" sz="2200" dirty="0" smtClean="0"/>
              <a:t> </a:t>
            </a:r>
          </a:p>
          <a:p>
            <a:pPr marL="109728" indent="0">
              <a:spcBef>
                <a:spcPts val="0"/>
              </a:spcBef>
              <a:buNone/>
            </a:pPr>
            <a:r>
              <a:rPr lang="en-US" sz="2200" dirty="0"/>
              <a:t> </a:t>
            </a:r>
            <a:r>
              <a:rPr lang="en-US" sz="2200" dirty="0" smtClean="0"/>
              <a:t>   oral bioavailability </a:t>
            </a:r>
          </a:p>
          <a:p>
            <a:pPr marL="109728" indent="0">
              <a:spcBef>
                <a:spcPts val="0"/>
              </a:spcBef>
              <a:buNone/>
            </a:pPr>
            <a:r>
              <a:rPr lang="en-US" sz="2200" dirty="0"/>
              <a:t> </a:t>
            </a:r>
            <a:r>
              <a:rPr lang="en-US" sz="2200" dirty="0" smtClean="0"/>
              <a:t>   </a:t>
            </a:r>
            <a:r>
              <a:rPr lang="en-US" sz="2200" dirty="0" smtClean="0">
                <a:solidFill>
                  <a:srgbClr val="0000FF"/>
                </a:solidFill>
              </a:rPr>
              <a:t>drug/lead/fragment–like</a:t>
            </a:r>
          </a:p>
          <a:p>
            <a:pPr marL="109728" indent="0">
              <a:spcBef>
                <a:spcPts val="0"/>
              </a:spcBef>
              <a:buNone/>
            </a:pPr>
            <a:r>
              <a:rPr lang="en-US" sz="2200" dirty="0">
                <a:solidFill>
                  <a:srgbClr val="0000FF"/>
                </a:solidFill>
              </a:rPr>
              <a:t> </a:t>
            </a:r>
            <a:r>
              <a:rPr lang="en-US" sz="2200" dirty="0" smtClean="0">
                <a:solidFill>
                  <a:srgbClr val="0000FF"/>
                </a:solidFill>
              </a:rPr>
              <a:t>   </a:t>
            </a:r>
            <a:r>
              <a:rPr lang="en-US" sz="2200" dirty="0" err="1" smtClean="0">
                <a:solidFill>
                  <a:srgbClr val="0000FF"/>
                </a:solidFill>
              </a:rPr>
              <a:t>cmps</a:t>
            </a:r>
            <a:r>
              <a:rPr lang="en-US" sz="2200" dirty="0" smtClean="0">
                <a:solidFill>
                  <a:srgbClr val="0000FF"/>
                </a:solidFill>
              </a:rPr>
              <a:t> filters </a:t>
            </a:r>
          </a:p>
          <a:p>
            <a:pPr lvl="2">
              <a:buClr>
                <a:srgbClr val="FF0000"/>
              </a:buClr>
              <a:buFont typeface="Wingdings" pitchFamily="29" charset="2"/>
              <a:buChar char="§"/>
            </a:pPr>
            <a:r>
              <a:rPr lang="en-US" sz="1200" b="1" dirty="0">
                <a:latin typeface="Arial"/>
                <a:ea typeface="ＭＳ Ｐゴシック" pitchFamily="29" charset="-128"/>
                <a:cs typeface="Arial"/>
              </a:rPr>
              <a:t>Lipinski rules</a:t>
            </a:r>
            <a:r>
              <a:rPr lang="en-US" sz="1200" dirty="0">
                <a:latin typeface="Arial"/>
                <a:ea typeface="ＭＳ Ｐゴシック" pitchFamily="29" charset="-128"/>
                <a:cs typeface="Arial"/>
              </a:rPr>
              <a:t>: HBD, HBA, MW, log P</a:t>
            </a:r>
          </a:p>
          <a:p>
            <a:pPr lvl="2">
              <a:buClr>
                <a:srgbClr val="FF0000"/>
              </a:buClr>
              <a:buFont typeface="Wingdings" pitchFamily="29" charset="2"/>
              <a:buChar char="§"/>
            </a:pPr>
            <a:r>
              <a:rPr lang="en-US" sz="1200" b="1" dirty="0" err="1">
                <a:latin typeface="Arial"/>
                <a:ea typeface="ＭＳ Ｐゴシック" pitchFamily="29" charset="-128"/>
                <a:cs typeface="Arial"/>
              </a:rPr>
              <a:t>Oprea</a:t>
            </a:r>
            <a:r>
              <a:rPr lang="en-US" sz="1200" b="1" dirty="0">
                <a:latin typeface="Arial"/>
                <a:ea typeface="ＭＳ Ｐゴシック" pitchFamily="29" charset="-128"/>
                <a:cs typeface="Arial"/>
              </a:rPr>
              <a:t>  rules</a:t>
            </a:r>
            <a:r>
              <a:rPr lang="en-US" sz="1200" dirty="0">
                <a:latin typeface="Arial"/>
                <a:ea typeface="ＭＳ Ｐゴシック" pitchFamily="29" charset="-128"/>
                <a:cs typeface="Arial"/>
              </a:rPr>
              <a:t>: number of rings, rotatable </a:t>
            </a:r>
            <a:r>
              <a:rPr lang="en-US" sz="1200" dirty="0" smtClean="0">
                <a:latin typeface="Arial"/>
                <a:ea typeface="ＭＳ Ｐゴシック" pitchFamily="29" charset="-128"/>
                <a:cs typeface="Arial"/>
              </a:rPr>
              <a:t>bonds</a:t>
            </a:r>
            <a:endParaRPr lang="en-US" sz="1400" dirty="0">
              <a:solidFill>
                <a:srgbClr val="0000FF"/>
              </a:solidFill>
              <a:latin typeface="Arial"/>
              <a:cs typeface="Arial"/>
            </a:endParaRPr>
          </a:p>
          <a:p>
            <a:pPr>
              <a:spcBef>
                <a:spcPts val="1000"/>
              </a:spcBef>
            </a:pPr>
            <a:r>
              <a:rPr lang="en-US" sz="2200" dirty="0"/>
              <a:t>Toxic atoms/</a:t>
            </a:r>
            <a:r>
              <a:rPr lang="en-US" sz="2200" dirty="0" smtClean="0"/>
              <a:t>groups </a:t>
            </a:r>
            <a:r>
              <a:rPr lang="en-US" sz="2200" dirty="0" smtClean="0">
                <a:solidFill>
                  <a:srgbClr val="0000FF"/>
                </a:solidFill>
              </a:rPr>
              <a:t>~150</a:t>
            </a:r>
          </a:p>
          <a:p>
            <a:pPr>
              <a:spcBef>
                <a:spcPts val="1000"/>
              </a:spcBef>
            </a:pPr>
            <a:r>
              <a:rPr lang="en-US" sz="2200" dirty="0" smtClean="0"/>
              <a:t>Frequent hitters &amp; </a:t>
            </a:r>
            <a:r>
              <a:rPr lang="fr-FR" sz="2200" dirty="0" smtClean="0"/>
              <a:t>Pan </a:t>
            </a:r>
            <a:r>
              <a:rPr lang="fr-FR" sz="2200" dirty="0" err="1" smtClean="0"/>
              <a:t>Assay</a:t>
            </a:r>
            <a:r>
              <a:rPr lang="fr-FR" sz="2200" dirty="0" smtClean="0"/>
              <a:t> </a:t>
            </a:r>
            <a:r>
              <a:rPr lang="fr-FR" sz="2200" dirty="0" err="1" smtClean="0"/>
              <a:t>Interference</a:t>
            </a:r>
            <a:r>
              <a:rPr lang="fr-FR" sz="2200" dirty="0" smtClean="0"/>
              <a:t> Compounds (PAINS) </a:t>
            </a:r>
            <a:r>
              <a:rPr lang="fr-FR" sz="2200" dirty="0" smtClean="0">
                <a:solidFill>
                  <a:srgbClr val="0000FF"/>
                </a:solidFill>
              </a:rPr>
              <a:t>~500</a:t>
            </a:r>
            <a:endParaRPr lang="en-US" sz="2200" dirty="0" smtClean="0">
              <a:solidFill>
                <a:srgbClr val="0000FF"/>
              </a:solidFill>
            </a:endParaRPr>
          </a:p>
          <a:p>
            <a:pPr marL="109728" indent="0">
              <a:buNone/>
            </a:pPr>
            <a:endParaRPr lang="en-US" sz="1600" i="1" dirty="0" smtClean="0">
              <a:solidFill>
                <a:srgbClr val="0000FF"/>
              </a:solidFill>
            </a:endParaRPr>
          </a:p>
          <a:p>
            <a:endParaRPr lang="en-US" sz="2200" dirty="0"/>
          </a:p>
        </p:txBody>
      </p:sp>
      <p:sp>
        <p:nvSpPr>
          <p:cNvPr id="25" name="Rectangle 7"/>
          <p:cNvSpPr>
            <a:spLocks noChangeArrowheads="1"/>
          </p:cNvSpPr>
          <p:nvPr/>
        </p:nvSpPr>
        <p:spPr bwMode="auto">
          <a:xfrm>
            <a:off x="1258325" y="629585"/>
            <a:ext cx="672582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2800" b="1" dirty="0" smtClean="0">
                <a:solidFill>
                  <a:srgbClr val="000080"/>
                </a:solidFill>
              </a:rPr>
              <a:t>FAFDrugs3 : Free ADME-</a:t>
            </a:r>
            <a:r>
              <a:rPr lang="en-US" sz="2800" b="1" dirty="0" err="1" smtClean="0">
                <a:solidFill>
                  <a:srgbClr val="000080"/>
                </a:solidFill>
              </a:rPr>
              <a:t>Tox</a:t>
            </a:r>
            <a:r>
              <a:rPr lang="en-US" sz="2800" b="1" dirty="0" smtClean="0">
                <a:solidFill>
                  <a:srgbClr val="000080"/>
                </a:solidFill>
              </a:rPr>
              <a:t> Filtering </a:t>
            </a:r>
          </a:p>
          <a:p>
            <a:pPr algn="ctr">
              <a:defRPr/>
            </a:pPr>
            <a:r>
              <a:rPr lang="en-US" sz="2800" b="1" dirty="0">
                <a:solidFill>
                  <a:srgbClr val="000080"/>
                </a:solidFill>
              </a:rPr>
              <a:t>o</a:t>
            </a:r>
            <a:r>
              <a:rPr lang="en-US" sz="2800" b="1" dirty="0" smtClean="0">
                <a:solidFill>
                  <a:srgbClr val="000080"/>
                </a:solidFill>
              </a:rPr>
              <a:t>f chemical compounds</a:t>
            </a:r>
            <a:endParaRPr lang="en-US" sz="2800" b="1" dirty="0">
              <a:solidFill>
                <a:srgbClr val="000080"/>
              </a:solidFill>
            </a:endParaRPr>
          </a:p>
        </p:txBody>
      </p:sp>
      <p:sp>
        <p:nvSpPr>
          <p:cNvPr id="13" name="Rectangle 7"/>
          <p:cNvSpPr>
            <a:spLocks noChangeArrowheads="1"/>
          </p:cNvSpPr>
          <p:nvPr/>
        </p:nvSpPr>
        <p:spPr bwMode="auto">
          <a:xfrm>
            <a:off x="5978211" y="58272"/>
            <a:ext cx="3098750" cy="400110"/>
          </a:xfrm>
          <a:prstGeom prst="rect">
            <a:avLst/>
          </a:prstGeom>
          <a:ln/>
          <a:extLst/>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sz="2000" dirty="0" smtClean="0">
                <a:solidFill>
                  <a:schemeClr val="bg1"/>
                </a:solidFill>
                <a:latin typeface="+mj-lt"/>
                <a:ea typeface="ＭＳ Ｐゴシック" pitchFamily="29" charset="-128"/>
                <a:cs typeface="ＭＳ Ｐゴシック" pitchFamily="29" charset="-128"/>
              </a:rPr>
              <a:t>Compounds collections </a:t>
            </a:r>
            <a:endParaRPr lang="en-US" sz="2000" dirty="0">
              <a:solidFill>
                <a:schemeClr val="bg1"/>
              </a:solidFill>
              <a:latin typeface="+mj-lt"/>
              <a:ea typeface="ＭＳ Ｐゴシック" pitchFamily="29" charset="-128"/>
              <a:cs typeface="ＭＳ Ｐゴシック" pitchFamily="29" charset="-128"/>
            </a:endParaRPr>
          </a:p>
        </p:txBody>
      </p:sp>
    </p:spTree>
    <p:extLst>
      <p:ext uri="{BB962C8B-B14F-4D97-AF65-F5344CB8AC3E}">
        <p14:creationId xmlns:p14="http://schemas.microsoft.com/office/powerpoint/2010/main" val="2067941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4200" y="3989642"/>
            <a:ext cx="3750733" cy="576004"/>
          </a:xfrm>
          <a:prstGeom prst="rect">
            <a:avLst/>
          </a:prstGeom>
        </p:spPr>
        <p:txBody>
          <a:bodyPr wrap="square">
            <a:spAutoFit/>
          </a:bodyPr>
          <a:lstStyle/>
          <a:p>
            <a:pPr marR="64008" lvl="0" defTabSz="914400">
              <a:spcBef>
                <a:spcPts val="2800"/>
              </a:spcBef>
              <a:buClr>
                <a:srgbClr val="663366"/>
              </a:buClr>
              <a:buSzPct val="68000"/>
            </a:pPr>
            <a:r>
              <a:rPr lang="en-US" sz="3143" dirty="0" smtClean="0">
                <a:effectLst>
                  <a:outerShdw blurRad="38100" dist="38100" dir="2700000" algn="tl">
                    <a:srgbClr val="DDDDDD"/>
                  </a:outerShdw>
                </a:effectLst>
              </a:rPr>
              <a:t>Maria </a:t>
            </a:r>
            <a:r>
              <a:rPr lang="en-US" sz="3143" dirty="0">
                <a:effectLst>
                  <a:outerShdw blurRad="38100" dist="38100" dir="2700000" algn="tl">
                    <a:srgbClr val="DDDDDD"/>
                  </a:outerShdw>
                </a:effectLst>
              </a:rPr>
              <a:t>A. </a:t>
            </a:r>
            <a:r>
              <a:rPr lang="en-US" sz="3143" dirty="0" smtClean="0">
                <a:effectLst>
                  <a:outerShdw blurRad="38100" dist="38100" dir="2700000" algn="tl">
                    <a:srgbClr val="DDDDDD"/>
                  </a:outerShdw>
                </a:effectLst>
              </a:rPr>
              <a:t>Miteva</a:t>
            </a:r>
          </a:p>
        </p:txBody>
      </p:sp>
      <p:sp>
        <p:nvSpPr>
          <p:cNvPr id="10" name="Title 2"/>
          <p:cNvSpPr txBox="1">
            <a:spLocks/>
          </p:cNvSpPr>
          <p:nvPr/>
        </p:nvSpPr>
        <p:spPr>
          <a:xfrm>
            <a:off x="181421" y="787527"/>
            <a:ext cx="8523817" cy="2998915"/>
          </a:xfrm>
          <a:prstGeom prst="rect">
            <a:avLst/>
          </a:prstGeom>
        </p:spPr>
        <p:txBody>
          <a:bodyPr vert="horz" anchor="b">
            <a:no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r>
              <a:rPr lang="en-US" sz="2800" dirty="0" smtClean="0">
                <a:solidFill>
                  <a:srgbClr val="660066"/>
                </a:solidFill>
                <a:latin typeface="Arial Black"/>
                <a:cs typeface="Arial Black"/>
              </a:rPr>
              <a:t>In </a:t>
            </a:r>
            <a:r>
              <a:rPr lang="en-US" sz="2800" dirty="0" err="1" smtClean="0">
                <a:solidFill>
                  <a:srgbClr val="660066"/>
                </a:solidFill>
                <a:latin typeface="Arial Black"/>
                <a:cs typeface="Arial Black"/>
              </a:rPr>
              <a:t>silico</a:t>
            </a:r>
            <a:r>
              <a:rPr lang="en-US" sz="2800" dirty="0" smtClean="0">
                <a:solidFill>
                  <a:srgbClr val="660066"/>
                </a:solidFill>
                <a:latin typeface="Arial Black"/>
                <a:cs typeface="Arial Black"/>
              </a:rPr>
              <a:t> screening to discover inhibitors of protein-protein interactions targeting  angiogenesis</a:t>
            </a:r>
          </a:p>
          <a:p>
            <a:pPr algn="l"/>
            <a:endParaRPr lang="fr-FR" sz="2800" dirty="0">
              <a:solidFill>
                <a:srgbClr val="660066"/>
              </a:solidFill>
              <a:latin typeface="Arial Black"/>
              <a:cs typeface="Arial Black"/>
            </a:endParaRPr>
          </a:p>
        </p:txBody>
      </p:sp>
      <p:pic>
        <p:nvPicPr>
          <p:cNvPr id="11" name="Picture 7" descr="logo_paris7_small"/>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286530" y="216487"/>
            <a:ext cx="727928" cy="1465500"/>
          </a:xfrm>
          <a:prstGeom prst="rect">
            <a:avLst/>
          </a:prstGeom>
          <a:noFill/>
          <a:ln w="9525">
            <a:noFill/>
            <a:miter lim="800000"/>
            <a:headEnd/>
            <a:tailEnd/>
          </a:ln>
        </p:spPr>
      </p:pic>
      <p:pic>
        <p:nvPicPr>
          <p:cNvPr id="12" name="Picture 8" descr="logogenerique"/>
          <p:cNvPicPr>
            <a:picLocks noChangeAspect="1" noChangeArrowheads="1"/>
          </p:cNvPicPr>
          <p:nvPr/>
        </p:nvPicPr>
        <p:blipFill>
          <a:blip r:embed="rId4"/>
          <a:srcRect/>
          <a:stretch>
            <a:fillRect/>
          </a:stretch>
        </p:blipFill>
        <p:spPr bwMode="auto">
          <a:xfrm>
            <a:off x="3822020" y="216487"/>
            <a:ext cx="3052913" cy="761413"/>
          </a:xfrm>
          <a:prstGeom prst="rect">
            <a:avLst/>
          </a:prstGeom>
          <a:noFill/>
          <a:ln w="9525">
            <a:noFill/>
            <a:miter lim="800000"/>
            <a:headEnd/>
            <a:tailEnd/>
          </a:ln>
        </p:spPr>
      </p:pic>
      <p:pic>
        <p:nvPicPr>
          <p:cNvPr id="13" name="Picture 12" descr="screenshot_01.jpg"/>
          <p:cNvPicPr>
            <a:picLocks noChangeAspect="1"/>
          </p:cNvPicPr>
          <p:nvPr/>
        </p:nvPicPr>
        <p:blipFill>
          <a:blip r:embed="rId5"/>
          <a:stretch>
            <a:fillRect/>
          </a:stretch>
        </p:blipFill>
        <p:spPr>
          <a:xfrm>
            <a:off x="6925732" y="0"/>
            <a:ext cx="1137533" cy="1226617"/>
          </a:xfrm>
          <a:prstGeom prst="rect">
            <a:avLst/>
          </a:prstGeom>
        </p:spPr>
      </p:pic>
      <p:pic>
        <p:nvPicPr>
          <p:cNvPr id="16" name="Picture 15" descr="screenshot_0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81421" y="4457080"/>
            <a:ext cx="1141975" cy="395008"/>
          </a:xfrm>
          <a:prstGeom prst="rect">
            <a:avLst/>
          </a:prstGeom>
          <a:noFill/>
          <a:ln w="9525">
            <a:noFill/>
            <a:miter lim="800000"/>
            <a:headEnd/>
            <a:tailEnd/>
          </a:ln>
        </p:spPr>
      </p:pic>
      <p:sp>
        <p:nvSpPr>
          <p:cNvPr id="17" name="Subtitle 2"/>
          <p:cNvSpPr txBox="1">
            <a:spLocks/>
          </p:cNvSpPr>
          <p:nvPr/>
        </p:nvSpPr>
        <p:spPr>
          <a:xfrm>
            <a:off x="105221" y="5524921"/>
            <a:ext cx="6769712" cy="1278184"/>
          </a:xfrm>
          <a:prstGeom prst="rect">
            <a:avLst/>
          </a:prstGeom>
        </p:spPr>
        <p:txBody>
          <a:bodyPr vert="horz" lIns="45720" rIns="45720">
            <a:normAutofit fontScale="92500" lnSpcReduction="10000"/>
          </a:bodyPr>
          <a:lstStyle>
            <a:lvl1pPr marL="0" marR="64008" indent="0" algn="r" rtl="0"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lstStyle>
          <a:p>
            <a:pPr algn="l"/>
            <a:r>
              <a:rPr lang="en-US" sz="2800" dirty="0" err="1" smtClean="0">
                <a:solidFill>
                  <a:schemeClr val="bg1"/>
                </a:solidFill>
                <a:ea typeface="Osaka" pitchFamily="29" charset="-128"/>
                <a:cs typeface="Osaka" pitchFamily="29" charset="-128"/>
              </a:rPr>
              <a:t>Mol</a:t>
            </a:r>
            <a:r>
              <a:rPr lang="en-US" altLang="ja-JP" sz="2800" dirty="0" err="1" smtClean="0">
                <a:solidFill>
                  <a:schemeClr val="bg1"/>
                </a:solidFill>
                <a:ea typeface="Osaka" pitchFamily="29" charset="-128"/>
                <a:cs typeface="Osaka" pitchFamily="29" charset="-128"/>
              </a:rPr>
              <a:t>é</a:t>
            </a:r>
            <a:r>
              <a:rPr lang="en-US" sz="2800" dirty="0" err="1" smtClean="0">
                <a:solidFill>
                  <a:schemeClr val="bg1"/>
                </a:solidFill>
                <a:ea typeface="Osaka" pitchFamily="29" charset="-128"/>
                <a:cs typeface="Osaka" pitchFamily="29" charset="-128"/>
              </a:rPr>
              <a:t>cules</a:t>
            </a:r>
            <a:r>
              <a:rPr lang="en-US" sz="2800" dirty="0" smtClean="0">
                <a:solidFill>
                  <a:schemeClr val="bg1"/>
                </a:solidFill>
                <a:ea typeface="Osaka" pitchFamily="29" charset="-128"/>
                <a:cs typeface="Osaka" pitchFamily="29" charset="-128"/>
              </a:rPr>
              <a:t> </a:t>
            </a:r>
            <a:r>
              <a:rPr lang="en-US" sz="2800" dirty="0" err="1" smtClean="0">
                <a:solidFill>
                  <a:schemeClr val="bg1"/>
                </a:solidFill>
                <a:ea typeface="Osaka" pitchFamily="29" charset="-128"/>
                <a:cs typeface="Osaka" pitchFamily="29" charset="-128"/>
              </a:rPr>
              <a:t>Th</a:t>
            </a:r>
            <a:r>
              <a:rPr lang="en-US" altLang="ja-JP" sz="2800" dirty="0" err="1" smtClean="0">
                <a:solidFill>
                  <a:schemeClr val="bg1"/>
                </a:solidFill>
                <a:ea typeface="Osaka" pitchFamily="29" charset="-128"/>
                <a:cs typeface="Osaka" pitchFamily="29" charset="-128"/>
              </a:rPr>
              <a:t>é</a:t>
            </a:r>
            <a:r>
              <a:rPr lang="en-US" sz="2800" dirty="0" err="1" smtClean="0">
                <a:solidFill>
                  <a:schemeClr val="bg1"/>
                </a:solidFill>
                <a:ea typeface="Osaka" pitchFamily="29" charset="-128"/>
                <a:cs typeface="Osaka" pitchFamily="29" charset="-128"/>
              </a:rPr>
              <a:t>rapeutiques</a:t>
            </a:r>
            <a:r>
              <a:rPr lang="en-US" sz="2800" dirty="0" smtClean="0">
                <a:solidFill>
                  <a:schemeClr val="bg1"/>
                </a:solidFill>
                <a:ea typeface="Osaka" pitchFamily="29" charset="-128"/>
                <a:cs typeface="Osaka" pitchFamily="29" charset="-128"/>
              </a:rPr>
              <a:t> </a:t>
            </a:r>
            <a:r>
              <a:rPr lang="en-US" sz="2800" i="1" dirty="0" smtClean="0">
                <a:solidFill>
                  <a:schemeClr val="bg1"/>
                </a:solidFill>
                <a:ea typeface="Osaka" pitchFamily="29" charset="-128"/>
                <a:cs typeface="Osaka" pitchFamily="29" charset="-128"/>
              </a:rPr>
              <a:t>in </a:t>
            </a:r>
            <a:r>
              <a:rPr lang="en-US" sz="2800" i="1" dirty="0" err="1" smtClean="0">
                <a:solidFill>
                  <a:schemeClr val="bg1"/>
                </a:solidFill>
                <a:ea typeface="Osaka" pitchFamily="29" charset="-128"/>
                <a:cs typeface="Osaka" pitchFamily="29" charset="-128"/>
              </a:rPr>
              <a:t>silico</a:t>
            </a:r>
            <a:r>
              <a:rPr lang="en-US" sz="2800" dirty="0" smtClean="0">
                <a:solidFill>
                  <a:schemeClr val="bg1"/>
                </a:solidFill>
                <a:ea typeface="Osaka" pitchFamily="29" charset="-128"/>
                <a:cs typeface="Osaka" pitchFamily="29" charset="-128"/>
              </a:rPr>
              <a:t> (</a:t>
            </a:r>
            <a:r>
              <a:rPr lang="en-US" sz="2800" dirty="0" err="1" smtClean="0">
                <a:solidFill>
                  <a:schemeClr val="bg1"/>
                </a:solidFill>
                <a:ea typeface="Osaka" pitchFamily="29" charset="-128"/>
                <a:cs typeface="Osaka" pitchFamily="29" charset="-128"/>
              </a:rPr>
              <a:t>MTi</a:t>
            </a:r>
            <a:r>
              <a:rPr lang="en-US" sz="2800" dirty="0" smtClean="0">
                <a:solidFill>
                  <a:schemeClr val="bg1"/>
                </a:solidFill>
                <a:ea typeface="Osaka" pitchFamily="29" charset="-128"/>
                <a:cs typeface="Osaka" pitchFamily="29" charset="-128"/>
              </a:rPr>
              <a:t>) </a:t>
            </a:r>
            <a:br>
              <a:rPr lang="en-US" sz="2800" dirty="0" smtClean="0">
                <a:solidFill>
                  <a:schemeClr val="bg1"/>
                </a:solidFill>
                <a:ea typeface="Osaka" pitchFamily="29" charset="-128"/>
                <a:cs typeface="Osaka" pitchFamily="29" charset="-128"/>
              </a:rPr>
            </a:br>
            <a:r>
              <a:rPr lang="en-US" sz="2800" dirty="0" err="1" smtClean="0">
                <a:solidFill>
                  <a:schemeClr val="bg1"/>
                </a:solidFill>
                <a:ea typeface="Osaka" pitchFamily="29" charset="-128"/>
                <a:cs typeface="Osaka" pitchFamily="29" charset="-128"/>
              </a:rPr>
              <a:t>Inserm</a:t>
            </a:r>
            <a:r>
              <a:rPr lang="en-US" sz="2800" dirty="0" smtClean="0">
                <a:solidFill>
                  <a:schemeClr val="bg1"/>
                </a:solidFill>
                <a:ea typeface="Osaka" pitchFamily="29" charset="-128"/>
                <a:cs typeface="Osaka" pitchFamily="29" charset="-128"/>
              </a:rPr>
              <a:t> U973 -  University Paris Diderot</a:t>
            </a:r>
          </a:p>
          <a:p>
            <a:pPr algn="l"/>
            <a:r>
              <a:rPr lang="en-US" sz="2800" i="1" dirty="0" smtClean="0">
                <a:solidFill>
                  <a:schemeClr val="bg1"/>
                </a:solidFill>
                <a:ea typeface="Osaka" pitchFamily="29" charset="-128"/>
                <a:cs typeface="Osaka" pitchFamily="29" charset="-128"/>
              </a:rPr>
              <a:t>Team “VLS, PPI &amp; ADMET in </a:t>
            </a:r>
            <a:r>
              <a:rPr lang="en-US" sz="2800" i="1" dirty="0" err="1" smtClean="0">
                <a:solidFill>
                  <a:schemeClr val="bg1"/>
                </a:solidFill>
                <a:ea typeface="Osaka" pitchFamily="29" charset="-128"/>
                <a:cs typeface="Osaka" pitchFamily="29" charset="-128"/>
              </a:rPr>
              <a:t>silico</a:t>
            </a:r>
            <a:r>
              <a:rPr lang="en-US" sz="2800" i="1" dirty="0" smtClean="0">
                <a:solidFill>
                  <a:schemeClr val="bg1"/>
                </a:solidFill>
                <a:ea typeface="Osaka" pitchFamily="29" charset="-128"/>
                <a:cs typeface="Osaka" pitchFamily="29" charset="-128"/>
              </a:rPr>
              <a:t>”</a:t>
            </a:r>
          </a:p>
          <a:p>
            <a:pPr algn="l"/>
            <a:endParaRPr lang="en-US" i="1" dirty="0">
              <a:solidFill>
                <a:schemeClr val="bg1"/>
              </a:solidFill>
            </a:endParaRPr>
          </a:p>
        </p:txBody>
      </p:sp>
      <p:sp>
        <p:nvSpPr>
          <p:cNvPr id="18" name="Rectangle 17"/>
          <p:cNvSpPr/>
          <p:nvPr/>
        </p:nvSpPr>
        <p:spPr>
          <a:xfrm>
            <a:off x="4611792" y="6377172"/>
            <a:ext cx="4402666" cy="584776"/>
          </a:xfrm>
          <a:prstGeom prst="rect">
            <a:avLst/>
          </a:prstGeom>
        </p:spPr>
        <p:txBody>
          <a:bodyPr wrap="square">
            <a:spAutoFit/>
          </a:bodyPr>
          <a:lstStyle/>
          <a:p>
            <a:pPr algn="r"/>
            <a:r>
              <a:rPr lang="en-US" sz="1600" dirty="0" smtClean="0">
                <a:solidFill>
                  <a:schemeClr val="accent1">
                    <a:lumMod val="20000"/>
                    <a:lumOff val="80000"/>
                  </a:schemeClr>
                </a:solidFill>
                <a:latin typeface="Brush Script Std"/>
                <a:cs typeface="Brush Script Std"/>
              </a:rPr>
              <a:t>Valencia, August 25, 2015</a:t>
            </a:r>
          </a:p>
          <a:p>
            <a:pPr algn="r"/>
            <a:endParaRPr lang="en-US" sz="1600" dirty="0">
              <a:solidFill>
                <a:schemeClr val="accent1">
                  <a:lumMod val="20000"/>
                  <a:lumOff val="80000"/>
                </a:schemeClr>
              </a:solidFill>
              <a:latin typeface="Brush Script Std"/>
              <a:cs typeface="Brush Script St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177800"/>
            <a:ext cx="9144000" cy="6591300"/>
          </a:xfrm>
          <a:prstGeom prst="rect">
            <a:avLst/>
          </a:prstGeom>
        </p:spPr>
      </p:pic>
      <p:sp>
        <p:nvSpPr>
          <p:cNvPr id="5" name="Rectangle 4"/>
          <p:cNvSpPr/>
          <p:nvPr/>
        </p:nvSpPr>
        <p:spPr>
          <a:xfrm>
            <a:off x="3771900" y="274638"/>
            <a:ext cx="5003800" cy="1046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6" name="Rectangle 5"/>
          <p:cNvSpPr/>
          <p:nvPr/>
        </p:nvSpPr>
        <p:spPr>
          <a:xfrm>
            <a:off x="2749550" y="177800"/>
            <a:ext cx="2044700" cy="7540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Rectangle 6"/>
          <p:cNvSpPr/>
          <p:nvPr/>
        </p:nvSpPr>
        <p:spPr>
          <a:xfrm>
            <a:off x="0" y="825500"/>
            <a:ext cx="2159000"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8" name="Rectangle 7"/>
          <p:cNvSpPr/>
          <p:nvPr/>
        </p:nvSpPr>
        <p:spPr>
          <a:xfrm>
            <a:off x="2133600" y="804862"/>
            <a:ext cx="342900" cy="296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Rectangle 8"/>
          <p:cNvSpPr/>
          <p:nvPr/>
        </p:nvSpPr>
        <p:spPr>
          <a:xfrm>
            <a:off x="3417017" y="182562"/>
            <a:ext cx="2754466" cy="67710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lvl="0" algn="ctr"/>
            <a:r>
              <a:rPr lang="fr-FR" sz="2400" dirty="0" smtClean="0">
                <a:solidFill>
                  <a:schemeClr val="bg1"/>
                </a:solidFill>
                <a:effectLst>
                  <a:outerShdw blurRad="38100" dist="38100" dir="2700000" algn="tl">
                    <a:srgbClr val="C0C0C0"/>
                  </a:outerShdw>
                </a:effectLst>
              </a:rPr>
              <a:t>VEGF – VEGFR</a:t>
            </a:r>
          </a:p>
          <a:p>
            <a:pPr algn="ctr"/>
            <a:r>
              <a:rPr lang="fr-FR" sz="1400" dirty="0" smtClean="0">
                <a:effectLst>
                  <a:outerShdw blurRad="38100" dist="38100" dir="2700000" algn="tl">
                    <a:srgbClr val="C0C0C0"/>
                  </a:outerShdw>
                </a:effectLst>
              </a:rPr>
              <a:t> </a:t>
            </a:r>
            <a:r>
              <a:rPr lang="fr-FR" sz="1400" dirty="0" err="1" smtClean="0">
                <a:effectLst>
                  <a:outerShdw blurRad="38100" dist="38100" dir="2700000" algn="tl">
                    <a:srgbClr val="C0C0C0"/>
                  </a:outerShdw>
                </a:effectLst>
              </a:rPr>
              <a:t>Angiogenesis</a:t>
            </a:r>
            <a:r>
              <a:rPr lang="fr-FR" sz="1400" dirty="0" smtClean="0">
                <a:effectLst>
                  <a:outerShdw blurRad="38100" dist="38100" dir="2700000" algn="tl">
                    <a:srgbClr val="C0C0C0"/>
                  </a:outerShdw>
                </a:effectLst>
              </a:rPr>
              <a:t> - Cancer</a:t>
            </a:r>
          </a:p>
        </p:txBody>
      </p:sp>
      <p:sp>
        <p:nvSpPr>
          <p:cNvPr id="10" name="Rectangle 29"/>
          <p:cNvSpPr>
            <a:spLocks noChangeArrowheads="1"/>
          </p:cNvSpPr>
          <p:nvPr/>
        </p:nvSpPr>
        <p:spPr bwMode="auto">
          <a:xfrm>
            <a:off x="4280617" y="6027003"/>
            <a:ext cx="4279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fr-FR" sz="1200" dirty="0"/>
          </a:p>
          <a:p>
            <a:r>
              <a:rPr lang="fr-FR" sz="1200" dirty="0"/>
              <a:t>VEGFR1 </a:t>
            </a:r>
            <a:r>
              <a:rPr lang="fr-FR" sz="1200" dirty="0" smtClean="0"/>
              <a:t>–migration  (</a:t>
            </a:r>
            <a:r>
              <a:rPr lang="fr-FR" sz="1200" dirty="0" err="1"/>
              <a:t>Ziche</a:t>
            </a:r>
            <a:r>
              <a:rPr lang="fr-FR" sz="1200" dirty="0"/>
              <a:t> 1997;  </a:t>
            </a:r>
            <a:r>
              <a:rPr lang="fr-FR" sz="1200" dirty="0" err="1"/>
              <a:t>Kanno</a:t>
            </a:r>
            <a:r>
              <a:rPr lang="fr-FR" sz="1200" dirty="0"/>
              <a:t> 2000 )</a:t>
            </a:r>
            <a:br>
              <a:rPr lang="fr-FR" sz="1200" dirty="0"/>
            </a:br>
            <a:r>
              <a:rPr lang="fr-FR" sz="1200" dirty="0"/>
              <a:t>VEGFR2 –  </a:t>
            </a:r>
            <a:r>
              <a:rPr lang="fr-FR" sz="1200" dirty="0" err="1" smtClean="0"/>
              <a:t>signaling</a:t>
            </a:r>
            <a:r>
              <a:rPr lang="fr-FR" sz="1200" dirty="0"/>
              <a:t> </a:t>
            </a:r>
            <a:r>
              <a:rPr lang="fr-FR" sz="1200" dirty="0" smtClean="0"/>
              <a:t> (</a:t>
            </a:r>
            <a:r>
              <a:rPr lang="fr-FR" sz="1200" dirty="0" err="1"/>
              <a:t>Olsson</a:t>
            </a:r>
            <a:r>
              <a:rPr lang="fr-FR" sz="1200" dirty="0"/>
              <a:t> 2006 ) </a:t>
            </a:r>
            <a:br>
              <a:rPr lang="fr-FR" sz="1200" dirty="0"/>
            </a:br>
            <a:endParaRPr lang="fr-FR" sz="1200" dirty="0"/>
          </a:p>
        </p:txBody>
      </p:sp>
      <p:sp>
        <p:nvSpPr>
          <p:cNvPr id="2" name="Rectangle 1"/>
          <p:cNvSpPr/>
          <p:nvPr/>
        </p:nvSpPr>
        <p:spPr>
          <a:xfrm>
            <a:off x="1104006" y="1232972"/>
            <a:ext cx="2047781" cy="369332"/>
          </a:xfrm>
          <a:prstGeom prst="rect">
            <a:avLst/>
          </a:prstGeom>
          <a:solidFill>
            <a:srgbClr val="FFFFFF"/>
          </a:solidFill>
        </p:spPr>
        <p:txBody>
          <a:bodyPr wrap="none">
            <a:spAutoFit/>
          </a:bodyPr>
          <a:lstStyle/>
          <a:p>
            <a:r>
              <a:rPr lang="fr-FR" dirty="0" smtClean="0"/>
              <a:t>VEGFR1, VEGFR2 </a:t>
            </a:r>
            <a:endParaRPr lang="en-US" dirty="0"/>
          </a:p>
        </p:txBody>
      </p:sp>
      <p:sp>
        <p:nvSpPr>
          <p:cNvPr id="11" name="Rectangle 10"/>
          <p:cNvSpPr/>
          <p:nvPr/>
        </p:nvSpPr>
        <p:spPr>
          <a:xfrm>
            <a:off x="7143557" y="4133334"/>
            <a:ext cx="1882772"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dirty="0" err="1"/>
              <a:t>endothelial</a:t>
            </a:r>
            <a:r>
              <a:rPr lang="fr-FR" dirty="0"/>
              <a:t> </a:t>
            </a:r>
            <a:r>
              <a:rPr lang="fr-FR" dirty="0" err="1" smtClean="0"/>
              <a:t>cell</a:t>
            </a:r>
            <a:r>
              <a:rPr lang="fr-FR" dirty="0" smtClean="0"/>
              <a:t> </a:t>
            </a:r>
            <a:endParaRPr lang="en-US" dirty="0"/>
          </a:p>
        </p:txBody>
      </p:sp>
    </p:spTree>
    <p:extLst>
      <p:ext uri="{BB962C8B-B14F-4D97-AF65-F5344CB8AC3E}">
        <p14:creationId xmlns:p14="http://schemas.microsoft.com/office/powerpoint/2010/main" val="784904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us meet again..</a:t>
            </a:r>
            <a:endParaRPr lang="en-US" dirty="0"/>
          </a:p>
        </p:txBody>
      </p:sp>
      <p:sp>
        <p:nvSpPr>
          <p:cNvPr id="3" name="Content Placeholder 2"/>
          <p:cNvSpPr>
            <a:spLocks noGrp="1"/>
          </p:cNvSpPr>
          <p:nvPr>
            <p:ph idx="1"/>
          </p:nvPr>
        </p:nvSpPr>
        <p:spPr>
          <a:xfrm>
            <a:off x="0" y="1600200"/>
            <a:ext cx="9144000" cy="4525963"/>
          </a:xfrm>
        </p:spPr>
        <p:txBody>
          <a:bodyPr>
            <a:normAutofit/>
          </a:bodyPr>
          <a:lstStyle/>
          <a:p>
            <a:pPr marL="0" indent="0" algn="ctr">
              <a:buNone/>
            </a:pPr>
            <a:endParaRPr lang="en-US" sz="2800" dirty="0" smtClean="0"/>
          </a:p>
          <a:p>
            <a:pPr marL="0" indent="0" algn="ctr">
              <a:buNone/>
            </a:pPr>
            <a:r>
              <a:rPr lang="en-US" sz="2800" dirty="0" smtClean="0"/>
              <a:t>We </a:t>
            </a:r>
            <a:r>
              <a:rPr lang="en-US" sz="2800" dirty="0"/>
              <a:t>welcome you all to </a:t>
            </a:r>
            <a:r>
              <a:rPr lang="en-US" sz="2800" dirty="0" smtClean="0"/>
              <a:t>our future </a:t>
            </a:r>
            <a:r>
              <a:rPr lang="en-US" sz="2800" dirty="0"/>
              <a:t>conferences of </a:t>
            </a:r>
            <a:r>
              <a:rPr lang="en-US" sz="2800" dirty="0" smtClean="0"/>
              <a:t>OMICS International</a:t>
            </a:r>
            <a:endParaRPr lang="en-US" sz="2800" dirty="0"/>
          </a:p>
          <a:p>
            <a:pPr marL="0" indent="0">
              <a:buNone/>
            </a:pPr>
            <a:r>
              <a:rPr lang="en-IN" sz="2800" dirty="0" smtClean="0"/>
              <a:t>       4</a:t>
            </a:r>
            <a:r>
              <a:rPr lang="en-IN" sz="2800" baseline="30000" dirty="0" smtClean="0"/>
              <a:t>th</a:t>
            </a:r>
            <a:r>
              <a:rPr lang="en-IN" sz="2800" baseline="30000" dirty="0"/>
              <a:t> </a:t>
            </a:r>
            <a:r>
              <a:rPr lang="en-IN" sz="2800" dirty="0"/>
              <a:t>Annual Conference on </a:t>
            </a:r>
            <a:r>
              <a:rPr lang="en-IN" sz="2800" dirty="0" smtClean="0"/>
              <a:t>European Pharma Congress</a:t>
            </a:r>
            <a:endParaRPr lang="en-IN" sz="2800" dirty="0"/>
          </a:p>
          <a:p>
            <a:pPr marL="0" indent="0">
              <a:buNone/>
            </a:pPr>
            <a:r>
              <a:rPr lang="en-IN" sz="2800" dirty="0"/>
              <a:t> </a:t>
            </a:r>
            <a:r>
              <a:rPr lang="en-IN" sz="2800" dirty="0" smtClean="0"/>
              <a:t>                           June 18-20,2016, Berlin, Germany. </a:t>
            </a:r>
          </a:p>
          <a:p>
            <a:pPr marL="0" indent="0">
              <a:buNone/>
            </a:pPr>
            <a:r>
              <a:rPr lang="en-US" sz="2800" dirty="0" smtClean="0"/>
              <a:t>         </a:t>
            </a:r>
            <a:r>
              <a:rPr lang="en-US" sz="2800" dirty="0" smtClean="0">
                <a:hlinkClick r:id="rId2"/>
              </a:rPr>
              <a:t>http</a:t>
            </a:r>
            <a:r>
              <a:rPr lang="en-US" sz="2800" dirty="0">
                <a:hlinkClick r:id="rId2"/>
              </a:rPr>
              <a:t>://</a:t>
            </a:r>
            <a:r>
              <a:rPr lang="en-US" sz="2800" dirty="0" smtClean="0">
                <a:hlinkClick r:id="rId2"/>
              </a:rPr>
              <a:t>europe.pharmaceuticalconferences.com/</a:t>
            </a:r>
            <a:r>
              <a:rPr lang="en-US" sz="2800" dirty="0" smtClean="0"/>
              <a:t> </a:t>
            </a:r>
            <a:endParaRPr lang="en-US" sz="2800" dirty="0"/>
          </a:p>
        </p:txBody>
      </p:sp>
    </p:spTree>
    <p:extLst>
      <p:ext uri="{BB962C8B-B14F-4D97-AF65-F5344CB8AC3E}">
        <p14:creationId xmlns:p14="http://schemas.microsoft.com/office/powerpoint/2010/main" val="411220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sz="3200" dirty="0" smtClean="0">
                <a:solidFill>
                  <a:srgbClr val="000080"/>
                </a:solidFill>
              </a:rPr>
              <a:t>Modulate </a:t>
            </a:r>
            <a:r>
              <a:rPr lang="en-US" sz="3200" dirty="0" err="1" smtClean="0">
                <a:solidFill>
                  <a:srgbClr val="000080"/>
                </a:solidFill>
              </a:rPr>
              <a:t>PPIs</a:t>
            </a:r>
            <a:r>
              <a:rPr lang="en-US" sz="3200" dirty="0" smtClean="0">
                <a:solidFill>
                  <a:srgbClr val="000080"/>
                </a:solidFill>
              </a:rPr>
              <a:t> by low MW compounds </a:t>
            </a:r>
            <a:endParaRPr lang="en-US" sz="3200" dirty="0">
              <a:solidFill>
                <a:srgbClr val="000080"/>
              </a:solidFill>
            </a:endParaRPr>
          </a:p>
        </p:txBody>
      </p:sp>
      <p:sp>
        <p:nvSpPr>
          <p:cNvPr id="17" name="Content Placeholder 2"/>
          <p:cNvSpPr txBox="1">
            <a:spLocks/>
          </p:cNvSpPr>
          <p:nvPr/>
        </p:nvSpPr>
        <p:spPr>
          <a:xfrm>
            <a:off x="122773" y="1174679"/>
            <a:ext cx="8856127" cy="2711522"/>
          </a:xfrm>
          <a:prstGeom prst="rect">
            <a:avLst/>
          </a:prstGeom>
        </p:spPr>
        <p:txBody>
          <a:bodyPr vert="horz" lIns="91440" tIns="45720" rIns="91440" bIns="45720" rtlCol="0">
            <a:noAutofit/>
          </a:bodyPr>
          <a:lstStyle/>
          <a:p>
            <a:pPr lvl="0" algn="just" defTabSz="914400">
              <a:buClr>
                <a:schemeClr val="accent6">
                  <a:lumMod val="75000"/>
                </a:schemeClr>
              </a:buClr>
              <a:buSzPct val="110000"/>
              <a:defRPr/>
            </a:pPr>
            <a:endParaRPr kumimoji="0" lang="en-US" b="1" i="0" u="none" strike="noStrike" kern="1200" cap="none" spc="0" normalizeH="0" baseline="0" noProof="0" dirty="0" smtClean="0">
              <a:ln>
                <a:noFill/>
              </a:ln>
              <a:solidFill>
                <a:srgbClr val="000000"/>
              </a:solidFill>
              <a:effectLst/>
              <a:uLnTx/>
              <a:uFillTx/>
              <a:latin typeface="+mn-lt"/>
              <a:ea typeface="+mn-ea"/>
              <a:cs typeface="+mn-cs"/>
            </a:endParaRPr>
          </a:p>
          <a:p>
            <a:pPr marL="349250" indent="-349250" algn="just" defTabSz="914400">
              <a:buClr>
                <a:schemeClr val="accent6">
                  <a:lumMod val="75000"/>
                </a:schemeClr>
              </a:buClr>
              <a:buSzPct val="110000"/>
              <a:buFont typeface="Wingdings 2" pitchFamily="18" charset="2"/>
              <a:buChar char=""/>
              <a:defRPr/>
            </a:pPr>
            <a:r>
              <a:rPr kumimoji="0" lang="en-US" b="1" i="0" u="none" strike="noStrike" kern="1200" cap="none" spc="0" normalizeH="0" baseline="0" noProof="0" dirty="0" smtClean="0">
                <a:ln>
                  <a:noFill/>
                </a:ln>
                <a:solidFill>
                  <a:srgbClr val="000000"/>
                </a:solidFill>
                <a:effectLst/>
                <a:uLnTx/>
                <a:uFillTx/>
                <a:latin typeface="+mn-lt"/>
                <a:ea typeface="+mn-ea"/>
                <a:cs typeface="+mn-cs"/>
              </a:rPr>
              <a:t>Estimated 150.000 to 650.000 PPIs insufficiently exploited </a:t>
            </a:r>
          </a:p>
          <a:p>
            <a:pPr algn="just" defTabSz="914400">
              <a:spcAft>
                <a:spcPts val="600"/>
              </a:spcAft>
              <a:buClr>
                <a:schemeClr val="accent6">
                  <a:lumMod val="75000"/>
                </a:schemeClr>
              </a:buClr>
              <a:buSzPct val="110000"/>
              <a:defRPr/>
            </a:pPr>
            <a:r>
              <a:rPr lang="en-US" sz="1400" b="1" dirty="0">
                <a:solidFill>
                  <a:schemeClr val="tx1">
                    <a:lumMod val="65000"/>
                    <a:lumOff val="35000"/>
                  </a:schemeClr>
                </a:solidFill>
              </a:rPr>
              <a:t>						    </a:t>
            </a:r>
            <a:r>
              <a:rPr lang="en-US" sz="1400" i="1" dirty="0">
                <a:solidFill>
                  <a:schemeClr val="tx1">
                    <a:lumMod val="65000"/>
                    <a:lumOff val="35000"/>
                  </a:schemeClr>
                </a:solidFill>
              </a:rPr>
              <a:t>(</a:t>
            </a:r>
            <a:r>
              <a:rPr lang="en-US" sz="1400" i="1" dirty="0" err="1">
                <a:solidFill>
                  <a:schemeClr val="tx1">
                    <a:lumMod val="65000"/>
                    <a:lumOff val="35000"/>
                  </a:schemeClr>
                </a:solidFill>
              </a:rPr>
              <a:t>Stumpf</a:t>
            </a:r>
            <a:r>
              <a:rPr lang="en-US" sz="1400" i="1" dirty="0">
                <a:solidFill>
                  <a:schemeClr val="tx1">
                    <a:lumMod val="65000"/>
                    <a:lumOff val="35000"/>
                  </a:schemeClr>
                </a:solidFill>
              </a:rPr>
              <a:t> et al PNAS 2008</a:t>
            </a:r>
            <a:r>
              <a:rPr lang="en-US" sz="1400" i="1" dirty="0" smtClean="0">
                <a:solidFill>
                  <a:schemeClr val="tx1">
                    <a:lumMod val="65000"/>
                    <a:lumOff val="35000"/>
                  </a:schemeClr>
                </a:solidFill>
              </a:rPr>
              <a:t>)</a:t>
            </a:r>
          </a:p>
          <a:p>
            <a:pPr marL="285750" indent="-285750" algn="just" defTabSz="914400">
              <a:spcAft>
                <a:spcPts val="600"/>
              </a:spcAft>
              <a:buClr>
                <a:schemeClr val="accent6">
                  <a:lumMod val="75000"/>
                </a:schemeClr>
              </a:buClr>
              <a:buSzPct val="110000"/>
              <a:buFont typeface="Arial"/>
              <a:buChar char="•"/>
              <a:defRPr/>
            </a:pPr>
            <a:r>
              <a:rPr kumimoji="0" lang="en-US" b="1" i="0" u="none" strike="noStrike" kern="1200" cap="none" spc="0" normalizeH="0" baseline="0" noProof="0" dirty="0" smtClean="0">
                <a:ln>
                  <a:noFill/>
                </a:ln>
                <a:solidFill>
                  <a:srgbClr val="000000"/>
                </a:solidFill>
                <a:effectLst/>
                <a:uLnTx/>
                <a:uFillTx/>
              </a:rPr>
              <a:t>Many </a:t>
            </a:r>
            <a:r>
              <a:rPr lang="en-US" b="1" dirty="0" smtClean="0">
                <a:solidFill>
                  <a:srgbClr val="000000"/>
                </a:solidFill>
              </a:rPr>
              <a:t>PPI associated to specific diseases</a:t>
            </a:r>
            <a:r>
              <a:rPr lang="en-US" b="1" dirty="0" smtClean="0">
                <a:solidFill>
                  <a:schemeClr val="tx1">
                    <a:lumMod val="65000"/>
                    <a:lumOff val="35000"/>
                  </a:schemeClr>
                </a:solidFill>
              </a:rPr>
              <a:t>    </a:t>
            </a:r>
            <a:r>
              <a:rPr lang="en-US" sz="1400" i="1" dirty="0" smtClean="0">
                <a:solidFill>
                  <a:schemeClr val="tx1">
                    <a:lumMod val="65000"/>
                    <a:lumOff val="35000"/>
                  </a:schemeClr>
                </a:solidFill>
              </a:rPr>
              <a:t>(</a:t>
            </a:r>
            <a:r>
              <a:rPr lang="en-US" sz="1400" i="1" dirty="0">
                <a:solidFill>
                  <a:schemeClr val="tx1">
                    <a:lumMod val="65000"/>
                    <a:lumOff val="35000"/>
                  </a:schemeClr>
                </a:solidFill>
              </a:rPr>
              <a:t>Wells &amp; McClendon Nature 2007)</a:t>
            </a:r>
          </a:p>
          <a:p>
            <a:pPr lvl="1" algn="just" defTabSz="914400">
              <a:buClr>
                <a:schemeClr val="accent6">
                  <a:lumMod val="75000"/>
                </a:schemeClr>
              </a:buClr>
              <a:buSzPct val="110000"/>
              <a:defRPr/>
            </a:pPr>
            <a:r>
              <a:rPr lang="en-US" b="1" dirty="0" smtClean="0">
                <a:solidFill>
                  <a:schemeClr val="tx1">
                    <a:lumMod val="65000"/>
                    <a:lumOff val="35000"/>
                  </a:schemeClr>
                </a:solidFill>
              </a:rPr>
              <a:t>      G</a:t>
            </a:r>
            <a:r>
              <a:rPr kumimoji="0" lang="en-US" b="1" i="0" u="none" strike="noStrike" kern="1200" cap="none" spc="0" normalizeH="0" dirty="0" smtClean="0">
                <a:ln>
                  <a:noFill/>
                </a:ln>
                <a:solidFill>
                  <a:schemeClr val="tx1">
                    <a:lumMod val="65000"/>
                    <a:lumOff val="35000"/>
                  </a:schemeClr>
                </a:solidFill>
                <a:effectLst/>
                <a:uLnTx/>
                <a:uFillTx/>
              </a:rPr>
              <a:t>rowing interest of industry to low MW PPI modulators </a:t>
            </a:r>
          </a:p>
          <a:p>
            <a:pPr lvl="0" defTabSz="914400">
              <a:buClr>
                <a:schemeClr val="accent6">
                  <a:lumMod val="75000"/>
                </a:schemeClr>
              </a:buClr>
              <a:buSzPct val="110000"/>
              <a:defRPr/>
            </a:pPr>
            <a:r>
              <a:rPr lang="en-US" b="1" dirty="0">
                <a:solidFill>
                  <a:schemeClr val="tx1">
                    <a:lumMod val="65000"/>
                    <a:lumOff val="35000"/>
                  </a:schemeClr>
                </a:solidFill>
              </a:rPr>
              <a:t>	</a:t>
            </a:r>
            <a:r>
              <a:rPr lang="en-US" sz="1400" b="1" dirty="0" smtClean="0">
                <a:solidFill>
                  <a:schemeClr val="tx1">
                    <a:lumMod val="65000"/>
                    <a:lumOff val="35000"/>
                  </a:schemeClr>
                </a:solidFill>
              </a:rPr>
              <a:t>20 </a:t>
            </a:r>
            <a:r>
              <a:rPr lang="en-US" sz="1400" b="1" dirty="0">
                <a:solidFill>
                  <a:schemeClr val="tx1">
                    <a:lumMod val="65000"/>
                    <a:lumOff val="35000"/>
                  </a:schemeClr>
                </a:solidFill>
              </a:rPr>
              <a:t>LMW PPI </a:t>
            </a:r>
            <a:r>
              <a:rPr lang="en-US" sz="1400" b="1" dirty="0" err="1">
                <a:solidFill>
                  <a:schemeClr val="tx1">
                    <a:lumMod val="65000"/>
                    <a:lumOff val="35000"/>
                  </a:schemeClr>
                </a:solidFill>
              </a:rPr>
              <a:t>cmpds</a:t>
            </a:r>
            <a:r>
              <a:rPr lang="en-US" sz="1400" b="1" dirty="0">
                <a:solidFill>
                  <a:schemeClr val="tx1">
                    <a:lumMod val="65000"/>
                    <a:lumOff val="35000"/>
                  </a:schemeClr>
                </a:solidFill>
              </a:rPr>
              <a:t> are in phase I to III clinical trials;</a:t>
            </a:r>
          </a:p>
          <a:p>
            <a:pPr lvl="0" defTabSz="914400">
              <a:spcAft>
                <a:spcPts val="600"/>
              </a:spcAft>
              <a:buClr>
                <a:schemeClr val="accent6">
                  <a:lumMod val="75000"/>
                </a:schemeClr>
              </a:buClr>
              <a:buSzPct val="110000"/>
              <a:defRPr/>
            </a:pPr>
            <a:r>
              <a:rPr lang="en-US" sz="1400" b="1" dirty="0">
                <a:solidFill>
                  <a:schemeClr val="tx1">
                    <a:lumMod val="65000"/>
                    <a:lumOff val="35000"/>
                  </a:schemeClr>
                </a:solidFill>
              </a:rPr>
              <a:t>	 Expected sales worldwide of over $800 million/year within 4 years</a:t>
            </a:r>
          </a:p>
          <a:p>
            <a:pPr lvl="1" algn="just" defTabSz="914400">
              <a:buClr>
                <a:schemeClr val="accent6">
                  <a:lumMod val="75000"/>
                </a:schemeClr>
              </a:buClr>
              <a:buSzPct val="110000"/>
              <a:defRPr/>
            </a:pPr>
            <a:r>
              <a:rPr lang="en-US" b="1" dirty="0" smtClean="0">
                <a:solidFill>
                  <a:schemeClr val="tx1">
                    <a:lumMod val="65000"/>
                    <a:lumOff val="35000"/>
                  </a:schemeClr>
                </a:solidFill>
              </a:rPr>
              <a:t>	     				  </a:t>
            </a:r>
            <a:r>
              <a:rPr lang="en-US" sz="1400" i="1" dirty="0" smtClean="0">
                <a:solidFill>
                  <a:schemeClr val="tx1">
                    <a:lumMod val="65000"/>
                    <a:lumOff val="35000"/>
                  </a:schemeClr>
                </a:solidFill>
              </a:rPr>
              <a:t>(</a:t>
            </a:r>
            <a:r>
              <a:rPr lang="en-US" sz="1400" i="1" dirty="0" err="1">
                <a:solidFill>
                  <a:schemeClr val="tx1">
                    <a:lumMod val="65000"/>
                    <a:lumOff val="35000"/>
                  </a:schemeClr>
                </a:solidFill>
              </a:rPr>
              <a:t>Mullard</a:t>
            </a:r>
            <a:r>
              <a:rPr lang="en-US" sz="1400" i="1" dirty="0">
                <a:solidFill>
                  <a:schemeClr val="tx1">
                    <a:lumMod val="65000"/>
                    <a:lumOff val="35000"/>
                  </a:schemeClr>
                </a:solidFill>
              </a:rPr>
              <a:t>  Nature Rev Drug </a:t>
            </a:r>
            <a:r>
              <a:rPr lang="en-US" sz="1400" i="1" dirty="0" err="1">
                <a:solidFill>
                  <a:schemeClr val="tx1">
                    <a:lumMod val="65000"/>
                    <a:lumOff val="35000"/>
                  </a:schemeClr>
                </a:solidFill>
              </a:rPr>
              <a:t>Discov</a:t>
            </a:r>
            <a:r>
              <a:rPr lang="en-US" sz="1400" i="1" dirty="0">
                <a:solidFill>
                  <a:schemeClr val="tx1">
                    <a:lumMod val="65000"/>
                    <a:lumOff val="35000"/>
                  </a:schemeClr>
                </a:solidFill>
              </a:rPr>
              <a:t> 2012</a:t>
            </a:r>
            <a:r>
              <a:rPr lang="en-US" sz="1400" i="1" dirty="0" smtClean="0">
                <a:solidFill>
                  <a:schemeClr val="tx1">
                    <a:lumMod val="65000"/>
                    <a:lumOff val="35000"/>
                  </a:schemeClr>
                </a:solidFill>
              </a:rPr>
              <a:t>)</a:t>
            </a:r>
          </a:p>
          <a:p>
            <a:pPr lvl="1" algn="just" defTabSz="914400">
              <a:buClr>
                <a:schemeClr val="accent6">
                  <a:lumMod val="75000"/>
                </a:schemeClr>
              </a:buClr>
              <a:buSzPct val="110000"/>
              <a:defRPr/>
            </a:pPr>
            <a:endParaRPr lang="en-US" sz="1600" i="1" dirty="0">
              <a:solidFill>
                <a:schemeClr val="tx1">
                  <a:lumMod val="65000"/>
                  <a:lumOff val="35000"/>
                </a:schemeClr>
              </a:solidFill>
            </a:endParaRPr>
          </a:p>
          <a:p>
            <a:pPr marL="349250" lvl="0" indent="-349250" algn="just" defTabSz="914400">
              <a:spcAft>
                <a:spcPts val="600"/>
              </a:spcAft>
              <a:buClr>
                <a:schemeClr val="accent6">
                  <a:lumMod val="75000"/>
                </a:schemeClr>
              </a:buClr>
              <a:buSzPct val="110000"/>
              <a:buFont typeface="Wingdings 2" pitchFamily="18" charset="2"/>
              <a:buChar char=""/>
              <a:defRPr/>
            </a:pPr>
            <a:r>
              <a:rPr lang="en-US" b="1" dirty="0" smtClean="0">
                <a:solidFill>
                  <a:srgbClr val="000000"/>
                </a:solidFill>
              </a:rPr>
              <a:t>It </a:t>
            </a:r>
            <a:r>
              <a:rPr lang="en-US" b="1" dirty="0">
                <a:solidFill>
                  <a:srgbClr val="000000"/>
                </a:solidFill>
              </a:rPr>
              <a:t>is difficult to modulate PPI with a small molecule:</a:t>
            </a:r>
          </a:p>
          <a:p>
            <a:pPr marL="806450" lvl="1" indent="-349250" algn="just" defTabSz="914400">
              <a:spcAft>
                <a:spcPts val="600"/>
              </a:spcAft>
              <a:buClr>
                <a:schemeClr val="accent1">
                  <a:lumMod val="60000"/>
                  <a:lumOff val="40000"/>
                </a:schemeClr>
              </a:buClr>
              <a:buSzPct val="110000"/>
              <a:buFont typeface="Wingdings" charset="2"/>
              <a:buChar char="ü"/>
            </a:pPr>
            <a:r>
              <a:rPr lang="en-US" b="1" dirty="0">
                <a:solidFill>
                  <a:srgbClr val="000000"/>
                </a:solidFill>
              </a:rPr>
              <a:t>PPI </a:t>
            </a:r>
            <a:r>
              <a:rPr lang="en-US" b="1" dirty="0"/>
              <a:t>interfaces</a:t>
            </a:r>
            <a:r>
              <a:rPr lang="en-US" dirty="0"/>
              <a:t>: </a:t>
            </a:r>
            <a:r>
              <a:rPr lang="en-US" b="1" dirty="0"/>
              <a:t>flat, large, flexible</a:t>
            </a:r>
          </a:p>
          <a:p>
            <a:pPr marL="806450" lvl="1" indent="-349250" algn="just" defTabSz="914400">
              <a:spcAft>
                <a:spcPts val="600"/>
              </a:spcAft>
              <a:buClr>
                <a:schemeClr val="accent1">
                  <a:lumMod val="60000"/>
                  <a:lumOff val="40000"/>
                </a:schemeClr>
              </a:buClr>
              <a:buSzPct val="110000"/>
              <a:buFont typeface="Wingdings" charset="2"/>
              <a:buChar char="ü"/>
            </a:pPr>
            <a:r>
              <a:rPr lang="en-US" b="1" dirty="0"/>
              <a:t>no sufficient data on chemical space to modulate </a:t>
            </a:r>
            <a:r>
              <a:rPr lang="en-US" b="1" dirty="0" smtClean="0"/>
              <a:t>PPI</a:t>
            </a:r>
            <a:endParaRPr lang="en-US" sz="1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endParaRPr>
          </a:p>
          <a:p>
            <a:pPr algn="just" defTabSz="914400">
              <a:spcAft>
                <a:spcPts val="300"/>
              </a:spcAft>
              <a:buClr>
                <a:schemeClr val="accent1">
                  <a:lumMod val="60000"/>
                  <a:lumOff val="40000"/>
                </a:schemeClr>
              </a:buClr>
              <a:buSzPct val="110000"/>
            </a:pPr>
            <a:r>
              <a:rPr lang="en-US" sz="1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a:t>
            </a:r>
            <a:r>
              <a:rPr lang="en-US" sz="1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a:t>
            </a:r>
          </a:p>
          <a:p>
            <a:pPr algn="just" defTabSz="914400">
              <a:spcAft>
                <a:spcPts val="300"/>
              </a:spcAft>
              <a:buClr>
                <a:schemeClr val="accent1">
                  <a:lumMod val="60000"/>
                  <a:lumOff val="40000"/>
                </a:schemeClr>
              </a:buClr>
              <a:buSzPct val="110000"/>
            </a:pP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1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no sufficient knowledge on key </a:t>
            </a:r>
            <a:r>
              <a:rPr lang="en-US" sz="14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physico</a:t>
            </a:r>
            <a:r>
              <a:rPr lang="en-US" sz="1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-chemical </a:t>
            </a:r>
          </a:p>
          <a:p>
            <a:pPr lvl="1" defTabSz="914400">
              <a:spcAft>
                <a:spcPts val="300"/>
              </a:spcAft>
              <a:buClr>
                <a:schemeClr val="accent1">
                  <a:lumMod val="60000"/>
                  <a:lumOff val="40000"/>
                </a:schemeClr>
              </a:buClr>
              <a:buSzPct val="110000"/>
            </a:pPr>
            <a:r>
              <a:rPr lang="en-US" sz="1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1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characteristics </a:t>
            </a: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of low MW PPI modulators </a:t>
            </a:r>
          </a:p>
          <a:p>
            <a:pPr lvl="1" defTabSz="914400">
              <a:spcAft>
                <a:spcPts val="300"/>
              </a:spcAft>
              <a:buClr>
                <a:schemeClr val="accent1">
                  <a:lumMod val="60000"/>
                  <a:lumOff val="40000"/>
                </a:schemeClr>
              </a:buClr>
              <a:buSzPct val="110000"/>
            </a:pP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1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1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compared </a:t>
            </a: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to other protein </a:t>
            </a:r>
            <a:r>
              <a:rPr lang="en-US" sz="1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families !</a:t>
            </a:r>
            <a:endParaRPr lang="en-US" sz="2000" b="1" dirty="0" smtClean="0">
              <a:solidFill>
                <a:srgbClr val="FF0000"/>
              </a:solidFill>
            </a:endParaRPr>
          </a:p>
          <a:p>
            <a:pPr marL="349250" lvl="0" indent="-349250" algn="just" defTabSz="914400">
              <a:buClr>
                <a:schemeClr val="accent6">
                  <a:lumMod val="75000"/>
                </a:schemeClr>
              </a:buClr>
              <a:buSzPct val="110000"/>
              <a:defRPr/>
            </a:pPr>
            <a:endParaRPr lang="en-US" b="1" dirty="0">
              <a:solidFill>
                <a:srgbClr val="000000"/>
              </a:solidFill>
            </a:endParaRPr>
          </a:p>
          <a:p>
            <a:pPr marL="349250" lvl="0" indent="-349250" algn="just" defTabSz="914400">
              <a:buClr>
                <a:schemeClr val="accent6">
                  <a:lumMod val="75000"/>
                </a:schemeClr>
              </a:buClr>
              <a:buSzPct val="110000"/>
              <a:defRPr/>
            </a:pPr>
            <a:endParaRPr lang="en-US" b="1" dirty="0" smtClean="0">
              <a:solidFill>
                <a:srgbClr val="000000"/>
              </a:solidFill>
            </a:endParaRPr>
          </a:p>
          <a:p>
            <a:pPr marL="349250" lvl="0" indent="-349250" algn="ctr" defTabSz="914400">
              <a:spcBef>
                <a:spcPts val="2400"/>
              </a:spcBef>
              <a:buClr>
                <a:schemeClr val="accent6">
                  <a:lumMod val="75000"/>
                </a:schemeClr>
              </a:buClr>
              <a:buSzPct val="110000"/>
              <a:defRPr/>
            </a:pPr>
            <a:r>
              <a:rPr lang="en-US" b="1" dirty="0" smtClean="0">
                <a:solidFill>
                  <a:srgbClr val="000000"/>
                </a:solidFill>
              </a:rPr>
              <a:t>     </a:t>
            </a:r>
            <a:endParaRPr kumimoji="0" lang="en-US" b="0" i="0" u="none" strike="noStrike" kern="1200" cap="none" spc="0" normalizeH="0" baseline="0" noProof="0" dirty="0" smtClean="0">
              <a:ln>
                <a:noFill/>
              </a:ln>
              <a:effectLst/>
              <a:uLnTx/>
              <a:uFillTx/>
            </a:endParaRPr>
          </a:p>
        </p:txBody>
      </p:sp>
      <p:sp>
        <p:nvSpPr>
          <p:cNvPr id="21" name="TextBox 20"/>
          <p:cNvSpPr txBox="1"/>
          <p:nvPr/>
        </p:nvSpPr>
        <p:spPr>
          <a:xfrm>
            <a:off x="7274114" y="2119852"/>
            <a:ext cx="412284" cy="369332"/>
          </a:xfrm>
          <a:prstGeom prst="rect">
            <a:avLst/>
          </a:prstGeom>
          <a:noFill/>
        </p:spPr>
        <p:txBody>
          <a:bodyPr wrap="square" rtlCol="0">
            <a:spAutoFit/>
          </a:bodyPr>
          <a:lstStyle/>
          <a:p>
            <a:endParaRPr lang="en-US" dirty="0"/>
          </a:p>
        </p:txBody>
      </p:sp>
      <p:sp>
        <p:nvSpPr>
          <p:cNvPr id="22" name="TextBox 21"/>
          <p:cNvSpPr txBox="1"/>
          <p:nvPr/>
        </p:nvSpPr>
        <p:spPr>
          <a:xfrm>
            <a:off x="9403228" y="1670936"/>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451600" y="4800601"/>
            <a:ext cx="2438400" cy="1824908"/>
            <a:chOff x="5493621" y="4139152"/>
            <a:chExt cx="3139331" cy="2146300"/>
          </a:xfrm>
        </p:grpSpPr>
        <p:pic>
          <p:nvPicPr>
            <p:cNvPr id="8" name="Image 9" descr="Picture 11.png"/>
            <p:cNvPicPr>
              <a:picLocks noChangeAspect="1"/>
            </p:cNvPicPr>
            <p:nvPr/>
          </p:nvPicPr>
          <p:blipFill>
            <a:blip r:embed="rId3"/>
            <a:stretch>
              <a:fillRect/>
            </a:stretch>
          </p:blipFill>
          <p:spPr>
            <a:xfrm>
              <a:off x="5493621" y="4139152"/>
              <a:ext cx="3139331" cy="2146300"/>
            </a:xfrm>
            <a:prstGeom prst="roundRect">
              <a:avLst>
                <a:gd name="adj" fmla="val 8594"/>
              </a:avLst>
            </a:prstGeom>
            <a:solidFill>
              <a:srgbClr val="FFFFFF">
                <a:shade val="85000"/>
              </a:srgbClr>
            </a:solidFill>
            <a:ln>
              <a:noFill/>
            </a:ln>
            <a:effectLst>
              <a:reflection stA="0" endPos="0" dir="5400000" sy="-100000" algn="bl" rotWithShape="0"/>
            </a:effectLst>
            <a:scene3d>
              <a:camera prst="orthographicFront"/>
              <a:lightRig rig="threePt" dir="t"/>
            </a:scene3d>
            <a:sp3d>
              <a:bevelT/>
            </a:sp3d>
          </p:spPr>
        </p:pic>
        <p:sp>
          <p:nvSpPr>
            <p:cNvPr id="9" name="ZoneTexte 11"/>
            <p:cNvSpPr txBox="1"/>
            <p:nvPr/>
          </p:nvSpPr>
          <p:spPr>
            <a:xfrm>
              <a:off x="6552571" y="4196526"/>
              <a:ext cx="1463374" cy="246221"/>
            </a:xfrm>
            <a:prstGeom prst="rect">
              <a:avLst/>
            </a:prstGeom>
            <a:noFill/>
          </p:spPr>
          <p:txBody>
            <a:bodyPr wrap="none">
              <a:spAutoFit/>
            </a:bodyPr>
            <a:lstStyle/>
            <a:p>
              <a:pPr fontAlgn="auto">
                <a:spcBef>
                  <a:spcPts val="0"/>
                </a:spcBef>
                <a:spcAft>
                  <a:spcPts val="0"/>
                </a:spcAft>
                <a:defRPr/>
              </a:pPr>
              <a:r>
                <a:rPr lang="fr-FR" sz="1000" dirty="0" err="1">
                  <a:solidFill>
                    <a:schemeClr val="tx1">
                      <a:lumMod val="65000"/>
                      <a:lumOff val="35000"/>
                    </a:schemeClr>
                  </a:solidFill>
                  <a:effectLst>
                    <a:outerShdw blurRad="50800" dist="38100" dir="2700000">
                      <a:srgbClr val="000000">
                        <a:alpha val="43000"/>
                      </a:srgbClr>
                    </a:outerShdw>
                  </a:effectLst>
                  <a:latin typeface="+mn-lt"/>
                  <a:ea typeface="+mn-ea"/>
                  <a:cs typeface="+mn-cs"/>
                </a:rPr>
                <a:t>Lipinski</a:t>
              </a:r>
              <a:r>
                <a:rPr lang="fr-FR" sz="1000" dirty="0">
                  <a:solidFill>
                    <a:schemeClr val="tx1">
                      <a:lumMod val="65000"/>
                      <a:lumOff val="35000"/>
                    </a:schemeClr>
                  </a:solidFill>
                  <a:effectLst>
                    <a:outerShdw blurRad="50800" dist="38100" dir="2700000">
                      <a:srgbClr val="000000">
                        <a:alpha val="43000"/>
                      </a:srgbClr>
                    </a:outerShdw>
                  </a:effectLst>
                  <a:latin typeface="+mn-lt"/>
                  <a:ea typeface="+mn-ea"/>
                  <a:cs typeface="+mn-cs"/>
                </a:rPr>
                <a:t> C. Nature. 2004</a:t>
              </a:r>
            </a:p>
          </p:txBody>
        </p:sp>
      </p:grpSp>
    </p:spTree>
    <p:extLst>
      <p:ext uri="{BB962C8B-B14F-4D97-AF65-F5344CB8AC3E}">
        <p14:creationId xmlns:p14="http://schemas.microsoft.com/office/powerpoint/2010/main" val="2034127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8768"/>
            <a:ext cx="8229600" cy="4605383"/>
          </a:xfrm>
        </p:spPr>
        <p:txBody>
          <a:bodyPr>
            <a:normAutofit/>
          </a:bodyPr>
          <a:lstStyle/>
          <a:p>
            <a:pPr algn="just"/>
            <a:r>
              <a:rPr lang="en-US" sz="2400" b="1" dirty="0" err="1">
                <a:latin typeface="Times"/>
                <a:cs typeface="Times"/>
              </a:rPr>
              <a:t>Orthosteric</a:t>
            </a:r>
            <a:r>
              <a:rPr lang="en-US" sz="2400" b="1" dirty="0">
                <a:latin typeface="Times"/>
                <a:cs typeface="Times"/>
              </a:rPr>
              <a:t> inhibition:</a:t>
            </a:r>
          </a:p>
          <a:p>
            <a:pPr algn="just"/>
            <a:endParaRPr lang="en-US" sz="2400" dirty="0">
              <a:latin typeface="Times"/>
              <a:cs typeface="Times"/>
            </a:endParaRPr>
          </a:p>
          <a:p>
            <a:pPr algn="just"/>
            <a:r>
              <a:rPr lang="en-US" sz="2400" b="1" dirty="0" err="1">
                <a:latin typeface="Times"/>
                <a:cs typeface="Times"/>
              </a:rPr>
              <a:t>Allosteric</a:t>
            </a:r>
            <a:r>
              <a:rPr lang="en-US" sz="2400" b="1" dirty="0">
                <a:latin typeface="Times"/>
                <a:cs typeface="Times"/>
              </a:rPr>
              <a:t> inhibition</a:t>
            </a:r>
            <a:r>
              <a:rPr lang="en-US" sz="2400" dirty="0">
                <a:latin typeface="Times"/>
                <a:cs typeface="Times"/>
              </a:rPr>
              <a:t>: (conformation, dynamics)</a:t>
            </a:r>
          </a:p>
          <a:p>
            <a:pPr algn="just"/>
            <a:endParaRPr lang="en-US" sz="2400" dirty="0">
              <a:latin typeface="Times"/>
              <a:cs typeface="Times"/>
            </a:endParaRPr>
          </a:p>
          <a:p>
            <a:pPr algn="just"/>
            <a:endParaRPr lang="en-US" sz="2400" dirty="0">
              <a:latin typeface="Times"/>
              <a:cs typeface="Times"/>
            </a:endParaRPr>
          </a:p>
          <a:p>
            <a:pPr algn="just"/>
            <a:r>
              <a:rPr lang="en-US" sz="2400" b="1" dirty="0">
                <a:latin typeface="Times"/>
                <a:cs typeface="Times"/>
              </a:rPr>
              <a:t>Interfacial binders</a:t>
            </a:r>
            <a:r>
              <a:rPr lang="en-US" sz="2400" dirty="0">
                <a:latin typeface="Times"/>
                <a:cs typeface="Times"/>
              </a:rPr>
              <a:t>: the </a:t>
            </a:r>
            <a:r>
              <a:rPr lang="en-US" sz="2400" dirty="0" err="1">
                <a:latin typeface="Times"/>
                <a:cs typeface="Times"/>
              </a:rPr>
              <a:t>ligand</a:t>
            </a:r>
            <a:r>
              <a:rPr lang="en-US" sz="2400" dirty="0">
                <a:latin typeface="Times"/>
                <a:cs typeface="Times"/>
              </a:rPr>
              <a:t> binds to a pocket that is transiently formed and locks the complex in a nonproductive conformation</a:t>
            </a:r>
          </a:p>
          <a:p>
            <a:pPr marL="109728" indent="0" algn="just">
              <a:buNone/>
            </a:pPr>
            <a:endParaRPr lang="en-US" sz="2400" dirty="0">
              <a:latin typeface="Times"/>
              <a:cs typeface="Times"/>
            </a:endParaRPr>
          </a:p>
          <a:p>
            <a:pPr algn="just"/>
            <a:r>
              <a:rPr lang="en-US" sz="2400" b="1" dirty="0">
                <a:latin typeface="Times"/>
                <a:cs typeface="Times"/>
              </a:rPr>
              <a:t>Stabilization </a:t>
            </a:r>
            <a:r>
              <a:rPr lang="en-US" sz="2400" dirty="0">
                <a:latin typeface="Times"/>
                <a:cs typeface="Times"/>
              </a:rPr>
              <a:t>of PPIs (here also different mechanisms)</a:t>
            </a:r>
          </a:p>
          <a:p>
            <a:pPr algn="just"/>
            <a:endParaRPr lang="en-US" sz="2400" dirty="0">
              <a:latin typeface="Times"/>
              <a:cs typeface="Times"/>
            </a:endParaRPr>
          </a:p>
        </p:txBody>
      </p:sp>
      <p:sp>
        <p:nvSpPr>
          <p:cNvPr id="5" name="TextBox 4"/>
          <p:cNvSpPr txBox="1"/>
          <p:nvPr/>
        </p:nvSpPr>
        <p:spPr>
          <a:xfrm>
            <a:off x="4947100" y="5626349"/>
            <a:ext cx="4185761" cy="1077218"/>
          </a:xfrm>
          <a:prstGeom prst="rect">
            <a:avLst/>
          </a:prstGeom>
          <a:noFill/>
        </p:spPr>
        <p:txBody>
          <a:bodyPr wrap="none" rtlCol="0">
            <a:spAutoFit/>
          </a:bodyPr>
          <a:lstStyle/>
          <a:p>
            <a:pPr algn="ctr"/>
            <a:endParaRPr lang="en-US" sz="1600" i="1" dirty="0">
              <a:solidFill>
                <a:srgbClr val="000000"/>
              </a:solidFill>
              <a:latin typeface="Times"/>
              <a:cs typeface="Times"/>
            </a:endParaRPr>
          </a:p>
          <a:p>
            <a:pPr algn="ctr">
              <a:buFont typeface="Arial"/>
              <a:buChar char="•"/>
            </a:pPr>
            <a:r>
              <a:rPr lang="en-US" sz="1600" i="1" dirty="0">
                <a:solidFill>
                  <a:srgbClr val="000000"/>
                </a:solidFill>
                <a:latin typeface="Times"/>
                <a:cs typeface="Times"/>
              </a:rPr>
              <a:t>Jin et al</a:t>
            </a:r>
            <a:r>
              <a:rPr lang="en-US" sz="1600" i="1" dirty="0" smtClean="0">
                <a:solidFill>
                  <a:srgbClr val="000000"/>
                </a:solidFill>
                <a:latin typeface="Times"/>
                <a:cs typeface="Times"/>
              </a:rPr>
              <a:t>. </a:t>
            </a:r>
            <a:r>
              <a:rPr lang="en-US" sz="1600" i="1" dirty="0">
                <a:solidFill>
                  <a:srgbClr val="000000"/>
                </a:solidFill>
                <a:latin typeface="Times"/>
                <a:cs typeface="Times"/>
              </a:rPr>
              <a:t>Annual Rev </a:t>
            </a:r>
            <a:r>
              <a:rPr lang="en-US" sz="1600" i="1" dirty="0" err="1">
                <a:solidFill>
                  <a:srgbClr val="000000"/>
                </a:solidFill>
                <a:latin typeface="Times"/>
                <a:cs typeface="Times"/>
              </a:rPr>
              <a:t>Pharmaco</a:t>
            </a:r>
            <a:r>
              <a:rPr lang="en-US" sz="1600" i="1" dirty="0">
                <a:solidFill>
                  <a:srgbClr val="000000"/>
                </a:solidFill>
                <a:latin typeface="Times"/>
                <a:cs typeface="Times"/>
              </a:rPr>
              <a:t> </a:t>
            </a:r>
            <a:r>
              <a:rPr lang="en-US" sz="1600" i="1" dirty="0" err="1">
                <a:solidFill>
                  <a:srgbClr val="000000"/>
                </a:solidFill>
                <a:latin typeface="Times"/>
                <a:cs typeface="Times"/>
              </a:rPr>
              <a:t>Toxico</a:t>
            </a:r>
            <a:r>
              <a:rPr lang="en-US" sz="1600" i="1" dirty="0">
                <a:solidFill>
                  <a:srgbClr val="000000"/>
                </a:solidFill>
                <a:latin typeface="Times"/>
                <a:cs typeface="Times"/>
              </a:rPr>
              <a:t>, </a:t>
            </a:r>
            <a:r>
              <a:rPr lang="en-US" sz="1600" i="1" dirty="0" smtClean="0">
                <a:solidFill>
                  <a:srgbClr val="000000"/>
                </a:solidFill>
                <a:latin typeface="Times"/>
                <a:cs typeface="Times"/>
              </a:rPr>
              <a:t>2014</a:t>
            </a:r>
            <a:endParaRPr lang="en-US" sz="1600" i="1" dirty="0">
              <a:solidFill>
                <a:srgbClr val="000000"/>
              </a:solidFill>
              <a:latin typeface="Times"/>
              <a:cs typeface="Times"/>
            </a:endParaRPr>
          </a:p>
          <a:p>
            <a:pPr algn="ctr">
              <a:buFont typeface="Arial"/>
              <a:buChar char="•"/>
            </a:pPr>
            <a:r>
              <a:rPr lang="en-US" sz="1600" i="1" dirty="0" err="1">
                <a:solidFill>
                  <a:srgbClr val="000000"/>
                </a:solidFill>
                <a:latin typeface="Times"/>
                <a:cs typeface="Times"/>
              </a:rPr>
              <a:t>Ottmann</a:t>
            </a:r>
            <a:r>
              <a:rPr lang="en-US" sz="1600" i="1" dirty="0">
                <a:solidFill>
                  <a:srgbClr val="000000"/>
                </a:solidFill>
                <a:latin typeface="Times"/>
                <a:cs typeface="Times"/>
              </a:rPr>
              <a:t> et al</a:t>
            </a:r>
            <a:r>
              <a:rPr lang="en-US" sz="1600" i="1" dirty="0" smtClean="0">
                <a:solidFill>
                  <a:srgbClr val="000000"/>
                </a:solidFill>
                <a:latin typeface="Times"/>
                <a:cs typeface="Times"/>
              </a:rPr>
              <a:t>. </a:t>
            </a:r>
            <a:r>
              <a:rPr lang="en-US" sz="1600" i="1" dirty="0" err="1" smtClean="0">
                <a:solidFill>
                  <a:srgbClr val="000000"/>
                </a:solidFill>
                <a:latin typeface="Times"/>
                <a:cs typeface="Times"/>
              </a:rPr>
              <a:t>Angew</a:t>
            </a:r>
            <a:r>
              <a:rPr lang="en-US" sz="1600" i="1" dirty="0" smtClean="0">
                <a:solidFill>
                  <a:srgbClr val="000000"/>
                </a:solidFill>
                <a:latin typeface="Times"/>
                <a:cs typeface="Times"/>
              </a:rPr>
              <a:t>. Chem. Int. Ed. 51,  2012</a:t>
            </a:r>
            <a:endParaRPr lang="en-US" sz="1600" i="1" dirty="0">
              <a:solidFill>
                <a:srgbClr val="000000"/>
              </a:solidFill>
              <a:latin typeface="Times"/>
              <a:cs typeface="Times"/>
            </a:endParaRPr>
          </a:p>
          <a:p>
            <a:pPr algn="ctr">
              <a:buFont typeface="Arial"/>
              <a:buChar char="•"/>
            </a:pPr>
            <a:r>
              <a:rPr lang="en-US" sz="1600" i="1" dirty="0">
                <a:solidFill>
                  <a:srgbClr val="0000FF"/>
                </a:solidFill>
                <a:latin typeface="Times"/>
                <a:cs typeface="Times"/>
              </a:rPr>
              <a:t>Zhang et al. </a:t>
            </a:r>
            <a:r>
              <a:rPr lang="en-US" sz="1600" i="1" dirty="0" err="1">
                <a:solidFill>
                  <a:srgbClr val="0000FF"/>
                </a:solidFill>
                <a:latin typeface="Times"/>
                <a:cs typeface="Times"/>
              </a:rPr>
              <a:t>Plos</a:t>
            </a:r>
            <a:r>
              <a:rPr lang="en-US" sz="1600" i="1" dirty="0">
                <a:solidFill>
                  <a:srgbClr val="0000FF"/>
                </a:solidFill>
                <a:latin typeface="Times"/>
                <a:cs typeface="Times"/>
              </a:rPr>
              <a:t> </a:t>
            </a:r>
            <a:r>
              <a:rPr lang="en-US" sz="1600" i="1" dirty="0" smtClean="0">
                <a:solidFill>
                  <a:srgbClr val="0000FF"/>
                </a:solidFill>
                <a:latin typeface="Times"/>
                <a:cs typeface="Times"/>
              </a:rPr>
              <a:t>One 2014 9:e110884</a:t>
            </a:r>
            <a:endParaRPr lang="en-US" sz="1600" i="1" dirty="0">
              <a:solidFill>
                <a:srgbClr val="0000FF"/>
              </a:solidFill>
              <a:latin typeface="Times"/>
              <a:cs typeface="Times"/>
            </a:endParaRPr>
          </a:p>
        </p:txBody>
      </p:sp>
      <p:sp>
        <p:nvSpPr>
          <p:cNvPr id="6" name="Rectangle 5"/>
          <p:cNvSpPr/>
          <p:nvPr/>
        </p:nvSpPr>
        <p:spPr>
          <a:xfrm>
            <a:off x="457200" y="1038335"/>
            <a:ext cx="2849533" cy="400110"/>
          </a:xfrm>
          <a:prstGeom prst="rect">
            <a:avLst/>
          </a:prstGeom>
        </p:spPr>
        <p:txBody>
          <a:bodyPr wrap="none">
            <a:spAutoFit/>
          </a:bodyPr>
          <a:lstStyle/>
          <a:p>
            <a:r>
              <a:rPr lang="en-US" sz="2000" b="1" dirty="0" smtClean="0">
                <a:latin typeface="Times"/>
                <a:cs typeface="Times"/>
              </a:rPr>
              <a:t>Examples of modulation </a:t>
            </a:r>
            <a:endParaRPr lang="en-US" sz="2000"/>
          </a:p>
        </p:txBody>
      </p:sp>
      <p:grpSp>
        <p:nvGrpSpPr>
          <p:cNvPr id="8" name="Group 7"/>
          <p:cNvGrpSpPr/>
          <p:nvPr/>
        </p:nvGrpSpPr>
        <p:grpSpPr>
          <a:xfrm>
            <a:off x="4288250" y="1225005"/>
            <a:ext cx="1297123" cy="1059314"/>
            <a:chOff x="389843" y="3486149"/>
            <a:chExt cx="2882205" cy="2831617"/>
          </a:xfrm>
        </p:grpSpPr>
        <p:sp>
          <p:nvSpPr>
            <p:cNvPr id="9" name="Chord 8"/>
            <p:cNvSpPr/>
            <p:nvPr/>
          </p:nvSpPr>
          <p:spPr>
            <a:xfrm rot="1947653">
              <a:off x="389843" y="3623643"/>
              <a:ext cx="1808788" cy="2694123"/>
            </a:xfrm>
            <a:prstGeom prst="chor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Chord 9"/>
            <p:cNvSpPr/>
            <p:nvPr/>
          </p:nvSpPr>
          <p:spPr>
            <a:xfrm rot="12747653">
              <a:off x="1463260" y="3486149"/>
              <a:ext cx="1808788" cy="2599976"/>
            </a:xfrm>
            <a:prstGeom prst="chor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pic>
        <p:nvPicPr>
          <p:cNvPr id="11" name="Picture 10" descr="screenshot_03.jpg"/>
          <p:cNvPicPr>
            <a:picLocks noChangeAspect="1"/>
          </p:cNvPicPr>
          <p:nvPr/>
        </p:nvPicPr>
        <p:blipFill>
          <a:blip r:embed="rId3">
            <a:clrChange>
              <a:clrFrom>
                <a:srgbClr val="FFFFFF"/>
              </a:clrFrom>
              <a:clrTo>
                <a:srgbClr val="FFFFFF">
                  <a:alpha val="0"/>
                </a:srgbClr>
              </a:clrTo>
            </a:clrChange>
            <a:lum bright="-51000" contrast="-57000"/>
          </a:blip>
          <a:stretch>
            <a:fillRect/>
          </a:stretch>
        </p:blipFill>
        <p:spPr>
          <a:xfrm rot="5400000">
            <a:off x="4551976" y="1541553"/>
            <a:ext cx="838482" cy="410414"/>
          </a:xfrm>
          <a:prstGeom prst="rect">
            <a:avLst/>
          </a:prstGeom>
          <a:effectLst>
            <a:glow rad="63500">
              <a:schemeClr val="accent6">
                <a:alpha val="75000"/>
              </a:schemeClr>
            </a:glow>
          </a:effectLst>
        </p:spPr>
      </p:pic>
      <p:grpSp>
        <p:nvGrpSpPr>
          <p:cNvPr id="12" name="Group 11"/>
          <p:cNvGrpSpPr/>
          <p:nvPr/>
        </p:nvGrpSpPr>
        <p:grpSpPr>
          <a:xfrm>
            <a:off x="7304826" y="1947320"/>
            <a:ext cx="1297123" cy="1011155"/>
            <a:chOff x="389843" y="3486149"/>
            <a:chExt cx="2882205" cy="2831617"/>
          </a:xfrm>
        </p:grpSpPr>
        <p:sp>
          <p:nvSpPr>
            <p:cNvPr id="13" name="Chord 12"/>
            <p:cNvSpPr/>
            <p:nvPr/>
          </p:nvSpPr>
          <p:spPr>
            <a:xfrm rot="1947653">
              <a:off x="389843" y="3623643"/>
              <a:ext cx="1808788" cy="2694123"/>
            </a:xfrm>
            <a:prstGeom prst="chor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4" name="Chord 13"/>
            <p:cNvSpPr/>
            <p:nvPr/>
          </p:nvSpPr>
          <p:spPr>
            <a:xfrm rot="12747653">
              <a:off x="1463260" y="3486149"/>
              <a:ext cx="1808788" cy="2599976"/>
            </a:xfrm>
            <a:prstGeom prst="chor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pic>
        <p:nvPicPr>
          <p:cNvPr id="15" name="Picture 14" descr="screenshot_03.jpg"/>
          <p:cNvPicPr>
            <a:picLocks noChangeAspect="1"/>
          </p:cNvPicPr>
          <p:nvPr/>
        </p:nvPicPr>
        <p:blipFill>
          <a:blip r:embed="rId3">
            <a:clrChange>
              <a:clrFrom>
                <a:srgbClr val="FFFFFF"/>
              </a:clrFrom>
              <a:clrTo>
                <a:srgbClr val="FFFFFF">
                  <a:alpha val="0"/>
                </a:srgbClr>
              </a:clrTo>
            </a:clrChange>
            <a:lum bright="-51000" contrast="-57000"/>
          </a:blip>
          <a:stretch>
            <a:fillRect/>
          </a:stretch>
        </p:blipFill>
        <p:spPr>
          <a:xfrm rot="5400000">
            <a:off x="7017439" y="2129901"/>
            <a:ext cx="700729" cy="342989"/>
          </a:xfrm>
          <a:prstGeom prst="rect">
            <a:avLst/>
          </a:prstGeom>
          <a:effectLst>
            <a:glow rad="63500">
              <a:schemeClr val="accent2">
                <a:alpha val="75000"/>
              </a:schemeClr>
            </a:glow>
          </a:effectLst>
        </p:spPr>
      </p:pic>
      <p:grpSp>
        <p:nvGrpSpPr>
          <p:cNvPr id="16" name="Group 15"/>
          <p:cNvGrpSpPr/>
          <p:nvPr/>
        </p:nvGrpSpPr>
        <p:grpSpPr>
          <a:xfrm>
            <a:off x="3974868" y="4268571"/>
            <a:ext cx="1302355" cy="1004985"/>
            <a:chOff x="389843" y="3623643"/>
            <a:chExt cx="3388623" cy="2694123"/>
          </a:xfrm>
        </p:grpSpPr>
        <p:sp>
          <p:nvSpPr>
            <p:cNvPr id="17" name="Chord 16"/>
            <p:cNvSpPr/>
            <p:nvPr/>
          </p:nvSpPr>
          <p:spPr>
            <a:xfrm rot="1947653">
              <a:off x="389843" y="3623643"/>
              <a:ext cx="1808788" cy="2694123"/>
            </a:xfrm>
            <a:prstGeom prst="chor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8" name="Chord 17"/>
            <p:cNvSpPr/>
            <p:nvPr/>
          </p:nvSpPr>
          <p:spPr>
            <a:xfrm rot="15309653">
              <a:off x="1584913" y="4112006"/>
              <a:ext cx="1863594" cy="2523512"/>
            </a:xfrm>
            <a:prstGeom prst="chor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pic>
        <p:nvPicPr>
          <p:cNvPr id="19" name="Picture 18" descr="screenshot_03.jpg"/>
          <p:cNvPicPr>
            <a:picLocks noChangeAspect="1"/>
          </p:cNvPicPr>
          <p:nvPr/>
        </p:nvPicPr>
        <p:blipFill>
          <a:blip r:embed="rId3">
            <a:clrChange>
              <a:clrFrom>
                <a:srgbClr val="FFFFFF"/>
              </a:clrFrom>
              <a:clrTo>
                <a:srgbClr val="FFFFFF">
                  <a:alpha val="0"/>
                </a:srgbClr>
              </a:clrTo>
            </a:clrChange>
            <a:lum bright="-51000" contrast="-57000"/>
          </a:blip>
          <a:stretch>
            <a:fillRect/>
          </a:stretch>
        </p:blipFill>
        <p:spPr>
          <a:xfrm rot="5400000">
            <a:off x="4277384" y="4568666"/>
            <a:ext cx="730941" cy="357776"/>
          </a:xfrm>
          <a:prstGeom prst="rect">
            <a:avLst/>
          </a:prstGeom>
          <a:effectLst>
            <a:glow rad="63500">
              <a:schemeClr val="accent3">
                <a:alpha val="75000"/>
              </a:schemeClr>
            </a:glow>
          </a:effectLst>
        </p:spPr>
      </p:pic>
      <p:grpSp>
        <p:nvGrpSpPr>
          <p:cNvPr id="20" name="Group 19"/>
          <p:cNvGrpSpPr/>
          <p:nvPr/>
        </p:nvGrpSpPr>
        <p:grpSpPr>
          <a:xfrm>
            <a:off x="3629973" y="5710670"/>
            <a:ext cx="1115370" cy="900876"/>
            <a:chOff x="389843" y="3486149"/>
            <a:chExt cx="2882205" cy="2831617"/>
          </a:xfrm>
        </p:grpSpPr>
        <p:sp>
          <p:nvSpPr>
            <p:cNvPr id="21" name="Chord 20"/>
            <p:cNvSpPr/>
            <p:nvPr/>
          </p:nvSpPr>
          <p:spPr>
            <a:xfrm rot="1947653">
              <a:off x="389843" y="3623643"/>
              <a:ext cx="1808788" cy="2694123"/>
            </a:xfrm>
            <a:prstGeom prst="chor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2" name="Chord 21"/>
            <p:cNvSpPr/>
            <p:nvPr/>
          </p:nvSpPr>
          <p:spPr>
            <a:xfrm rot="12747653">
              <a:off x="1463260" y="3486149"/>
              <a:ext cx="1808788" cy="2599976"/>
            </a:xfrm>
            <a:prstGeom prst="chor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pic>
        <p:nvPicPr>
          <p:cNvPr id="23" name="Picture 22" descr="screenshot_03.jpg"/>
          <p:cNvPicPr>
            <a:picLocks noChangeAspect="1"/>
          </p:cNvPicPr>
          <p:nvPr/>
        </p:nvPicPr>
        <p:blipFill>
          <a:blip r:embed="rId3">
            <a:clrChange>
              <a:clrFrom>
                <a:srgbClr val="FFFFFF"/>
              </a:clrFrom>
              <a:clrTo>
                <a:srgbClr val="FFFFFF">
                  <a:alpha val="0"/>
                </a:srgbClr>
              </a:clrTo>
            </a:clrChange>
            <a:lum bright="-51000" contrast="-57000"/>
          </a:blip>
          <a:stretch>
            <a:fillRect/>
          </a:stretch>
        </p:blipFill>
        <p:spPr>
          <a:xfrm rot="9987337">
            <a:off x="3626344" y="6018758"/>
            <a:ext cx="1070949" cy="524201"/>
          </a:xfrm>
          <a:prstGeom prst="rect">
            <a:avLst/>
          </a:prstGeom>
          <a:effectLst>
            <a:glow rad="63500">
              <a:schemeClr val="accent4">
                <a:alpha val="75000"/>
              </a:schemeClr>
            </a:glow>
          </a:effectLst>
        </p:spPr>
      </p:pic>
      <p:sp>
        <p:nvSpPr>
          <p:cNvPr id="24" name="Block Arc 23"/>
          <p:cNvSpPr/>
          <p:nvPr/>
        </p:nvSpPr>
        <p:spPr>
          <a:xfrm rot="11188899">
            <a:off x="3610876" y="6013937"/>
            <a:ext cx="972418" cy="604679"/>
          </a:xfrm>
          <a:prstGeom prst="blockArc">
            <a:avLst>
              <a:gd name="adj1" fmla="val 10674224"/>
              <a:gd name="adj2" fmla="val 20921138"/>
              <a:gd name="adj3" fmla="val 1319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Block Arc 24"/>
          <p:cNvSpPr/>
          <p:nvPr/>
        </p:nvSpPr>
        <p:spPr>
          <a:xfrm rot="7290703">
            <a:off x="6837739" y="2058903"/>
            <a:ext cx="925896" cy="604679"/>
          </a:xfrm>
          <a:prstGeom prst="blockArc">
            <a:avLst>
              <a:gd name="adj1" fmla="val 10674224"/>
              <a:gd name="adj2" fmla="val 20333531"/>
              <a:gd name="adj3" fmla="val 10524"/>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6" name="Picture 25" descr="screenshot_03.jpg"/>
          <p:cNvPicPr>
            <a:picLocks noChangeAspect="1"/>
          </p:cNvPicPr>
          <p:nvPr/>
        </p:nvPicPr>
        <p:blipFill>
          <a:blip r:embed="rId4"/>
          <a:stretch>
            <a:fillRect/>
          </a:stretch>
        </p:blipFill>
        <p:spPr>
          <a:xfrm>
            <a:off x="5350069" y="4783583"/>
            <a:ext cx="503657" cy="329441"/>
          </a:xfrm>
          <a:prstGeom prst="rect">
            <a:avLst/>
          </a:prstGeom>
        </p:spPr>
      </p:pic>
      <p:pic>
        <p:nvPicPr>
          <p:cNvPr id="27" name="Picture 26" descr="screenshot_04.jpg"/>
          <p:cNvPicPr>
            <a:picLocks noChangeAspect="1"/>
          </p:cNvPicPr>
          <p:nvPr/>
        </p:nvPicPr>
        <p:blipFill>
          <a:blip r:embed="rId5"/>
          <a:stretch>
            <a:fillRect/>
          </a:stretch>
        </p:blipFill>
        <p:spPr>
          <a:xfrm>
            <a:off x="5826705" y="4627435"/>
            <a:ext cx="178330" cy="219197"/>
          </a:xfrm>
          <a:prstGeom prst="rect">
            <a:avLst/>
          </a:prstGeom>
        </p:spPr>
      </p:pic>
      <p:sp>
        <p:nvSpPr>
          <p:cNvPr id="29" name="Title 1"/>
          <p:cNvSpPr>
            <a:spLocks noGrp="1"/>
          </p:cNvSpPr>
          <p:nvPr>
            <p:ph type="title"/>
          </p:nvPr>
        </p:nvSpPr>
        <p:spPr>
          <a:xfrm>
            <a:off x="1000460" y="224035"/>
            <a:ext cx="7531100" cy="728465"/>
          </a:xfrm>
          <a:noFill/>
        </p:spPr>
        <p:style>
          <a:lnRef idx="0">
            <a:schemeClr val="accent5"/>
          </a:lnRef>
          <a:fillRef idx="3">
            <a:schemeClr val="accent5"/>
          </a:fillRef>
          <a:effectRef idx="3">
            <a:schemeClr val="accent5"/>
          </a:effectRef>
          <a:fontRef idx="minor">
            <a:schemeClr val="lt1"/>
          </a:fontRef>
        </p:style>
        <p:txBody>
          <a:bodyPr>
            <a:normAutofit/>
          </a:bodyPr>
          <a:lstStyle/>
          <a:p>
            <a:pPr algn="ctr"/>
            <a:r>
              <a:rPr lang="en-US" sz="3200" dirty="0">
                <a:solidFill>
                  <a:srgbClr val="000080"/>
                </a:solidFill>
                <a:latin typeface="+mj-lt"/>
                <a:ea typeface="+mj-ea"/>
                <a:cs typeface="+mj-cs"/>
              </a:rPr>
              <a:t>Modulation of </a:t>
            </a:r>
            <a:r>
              <a:rPr lang="en-US" sz="3200" dirty="0" smtClean="0">
                <a:solidFill>
                  <a:srgbClr val="000080"/>
                </a:solidFill>
                <a:latin typeface="+mj-lt"/>
                <a:ea typeface="+mj-ea"/>
                <a:cs typeface="+mj-cs"/>
              </a:rPr>
              <a:t>PPIs</a:t>
            </a:r>
            <a:endParaRPr lang="en-US" sz="3200" dirty="0">
              <a:solidFill>
                <a:srgbClr val="000080"/>
              </a:solidFill>
              <a:latin typeface="+mj-lt"/>
              <a:ea typeface="+mj-ea"/>
              <a:cs typeface="+mj-cs"/>
            </a:endParaRPr>
          </a:p>
        </p:txBody>
      </p:sp>
    </p:spTree>
    <p:extLst>
      <p:ext uri="{BB962C8B-B14F-4D97-AF65-F5344CB8AC3E}">
        <p14:creationId xmlns:p14="http://schemas.microsoft.com/office/powerpoint/2010/main" val="4090184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3"/>
          </p:nvPr>
        </p:nvSpPr>
        <p:spPr>
          <a:xfrm>
            <a:off x="5614638" y="6078677"/>
            <a:ext cx="3365412" cy="762000"/>
          </a:xfrm>
          <a:noFill/>
        </p:spPr>
        <p:txBody>
          <a:bodyPr/>
          <a:lstStyle/>
          <a:p>
            <a:r>
              <a:rPr lang="en-US" dirty="0" smtClean="0"/>
              <a:t>  </a:t>
            </a:r>
            <a:endParaRPr lang="en-US" dirty="0"/>
          </a:p>
        </p:txBody>
      </p:sp>
      <p:sp>
        <p:nvSpPr>
          <p:cNvPr id="3" name="Text Placeholder 2"/>
          <p:cNvSpPr>
            <a:spLocks noGrp="1"/>
          </p:cNvSpPr>
          <p:nvPr>
            <p:ph type="body" idx="1"/>
          </p:nvPr>
        </p:nvSpPr>
        <p:spPr>
          <a:xfrm>
            <a:off x="139700" y="6053277"/>
            <a:ext cx="3542927" cy="762000"/>
          </a:xfrm>
          <a:noFill/>
        </p:spPr>
        <p:txBody>
          <a:bodyPr/>
          <a:lstStyle/>
          <a:p>
            <a:r>
              <a:rPr lang="en-US" dirty="0" smtClean="0"/>
              <a:t>   </a:t>
            </a:r>
            <a:endParaRPr lang="en-US" dirty="0"/>
          </a:p>
        </p:txBody>
      </p:sp>
      <p:sp>
        <p:nvSpPr>
          <p:cNvPr id="10" name="TextBox 9"/>
          <p:cNvSpPr txBox="1"/>
          <p:nvPr/>
        </p:nvSpPr>
        <p:spPr>
          <a:xfrm>
            <a:off x="515768" y="4530527"/>
            <a:ext cx="3526043"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600" b="1" dirty="0" smtClean="0">
                <a:solidFill>
                  <a:srgbClr val="000000"/>
                </a:solidFill>
                <a:latin typeface="Times"/>
                <a:cs typeface="Times"/>
              </a:rPr>
              <a:t>Enzyme pockets</a:t>
            </a:r>
            <a:endParaRPr lang="en-US" sz="1600" b="1" dirty="0">
              <a:solidFill>
                <a:srgbClr val="000000"/>
              </a:solidFill>
              <a:latin typeface="Times"/>
              <a:cs typeface="Times"/>
            </a:endParaRPr>
          </a:p>
        </p:txBody>
      </p:sp>
      <p:grpSp>
        <p:nvGrpSpPr>
          <p:cNvPr id="36" name="Group 35"/>
          <p:cNvGrpSpPr/>
          <p:nvPr/>
        </p:nvGrpSpPr>
        <p:grpSpPr>
          <a:xfrm>
            <a:off x="294359" y="1984401"/>
            <a:ext cx="1747212" cy="2378677"/>
            <a:chOff x="1262303" y="1938504"/>
            <a:chExt cx="1747212" cy="2378677"/>
          </a:xfrm>
        </p:grpSpPr>
        <p:sp>
          <p:nvSpPr>
            <p:cNvPr id="4" name="Freeform 3"/>
            <p:cNvSpPr/>
            <p:nvPr/>
          </p:nvSpPr>
          <p:spPr>
            <a:xfrm>
              <a:off x="1262303" y="1938505"/>
              <a:ext cx="1747212" cy="2378676"/>
            </a:xfrm>
            <a:custGeom>
              <a:avLst/>
              <a:gdLst>
                <a:gd name="connsiteX0" fmla="*/ 100060 w 1647151"/>
                <a:gd name="connsiteY0" fmla="*/ 0 h 2293697"/>
                <a:gd name="connsiteX1" fmla="*/ 92363 w 1647151"/>
                <a:gd name="connsiteY1" fmla="*/ 38485 h 2293697"/>
                <a:gd name="connsiteX2" fmla="*/ 76969 w 1647151"/>
                <a:gd name="connsiteY2" fmla="*/ 92364 h 2293697"/>
                <a:gd name="connsiteX3" fmla="*/ 61575 w 1647151"/>
                <a:gd name="connsiteY3" fmla="*/ 230909 h 2293697"/>
                <a:gd name="connsiteX4" fmla="*/ 53878 w 1647151"/>
                <a:gd name="connsiteY4" fmla="*/ 292485 h 2293697"/>
                <a:gd name="connsiteX5" fmla="*/ 38484 w 1647151"/>
                <a:gd name="connsiteY5" fmla="*/ 354061 h 2293697"/>
                <a:gd name="connsiteX6" fmla="*/ 7696 w 1647151"/>
                <a:gd name="connsiteY6" fmla="*/ 900546 h 2293697"/>
                <a:gd name="connsiteX7" fmla="*/ 0 w 1647151"/>
                <a:gd name="connsiteY7" fmla="*/ 939030 h 2293697"/>
                <a:gd name="connsiteX8" fmla="*/ 7696 w 1647151"/>
                <a:gd name="connsiteY8" fmla="*/ 1331576 h 2293697"/>
                <a:gd name="connsiteX9" fmla="*/ 15393 w 1647151"/>
                <a:gd name="connsiteY9" fmla="*/ 1354667 h 2293697"/>
                <a:gd name="connsiteX10" fmla="*/ 30787 w 1647151"/>
                <a:gd name="connsiteY10" fmla="*/ 1439333 h 2293697"/>
                <a:gd name="connsiteX11" fmla="*/ 38484 w 1647151"/>
                <a:gd name="connsiteY11" fmla="*/ 1524000 h 2293697"/>
                <a:gd name="connsiteX12" fmla="*/ 46181 w 1647151"/>
                <a:gd name="connsiteY12" fmla="*/ 1654849 h 2293697"/>
                <a:gd name="connsiteX13" fmla="*/ 76969 w 1647151"/>
                <a:gd name="connsiteY13" fmla="*/ 1770303 h 2293697"/>
                <a:gd name="connsiteX14" fmla="*/ 107757 w 1647151"/>
                <a:gd name="connsiteY14" fmla="*/ 1893455 h 2293697"/>
                <a:gd name="connsiteX15" fmla="*/ 123151 w 1647151"/>
                <a:gd name="connsiteY15" fmla="*/ 1962727 h 2293697"/>
                <a:gd name="connsiteX16" fmla="*/ 130848 w 1647151"/>
                <a:gd name="connsiteY16" fmla="*/ 2008909 h 2293697"/>
                <a:gd name="connsiteX17" fmla="*/ 146242 w 1647151"/>
                <a:gd name="connsiteY17" fmla="*/ 2047394 h 2293697"/>
                <a:gd name="connsiteX18" fmla="*/ 153939 w 1647151"/>
                <a:gd name="connsiteY18" fmla="*/ 2078182 h 2293697"/>
                <a:gd name="connsiteX19" fmla="*/ 177030 w 1647151"/>
                <a:gd name="connsiteY19" fmla="*/ 2093576 h 2293697"/>
                <a:gd name="connsiteX20" fmla="*/ 246303 w 1647151"/>
                <a:gd name="connsiteY20" fmla="*/ 2147455 h 2293697"/>
                <a:gd name="connsiteX21" fmla="*/ 261696 w 1647151"/>
                <a:gd name="connsiteY21" fmla="*/ 2170546 h 2293697"/>
                <a:gd name="connsiteX22" fmla="*/ 292484 w 1647151"/>
                <a:gd name="connsiteY22" fmla="*/ 2178243 h 2293697"/>
                <a:gd name="connsiteX23" fmla="*/ 315575 w 1647151"/>
                <a:gd name="connsiteY23" fmla="*/ 2193636 h 2293697"/>
                <a:gd name="connsiteX24" fmla="*/ 361757 w 1647151"/>
                <a:gd name="connsiteY24" fmla="*/ 2209030 h 2293697"/>
                <a:gd name="connsiteX25" fmla="*/ 438727 w 1647151"/>
                <a:gd name="connsiteY25" fmla="*/ 2239818 h 2293697"/>
                <a:gd name="connsiteX26" fmla="*/ 561878 w 1647151"/>
                <a:gd name="connsiteY26" fmla="*/ 2262909 h 2293697"/>
                <a:gd name="connsiteX27" fmla="*/ 623454 w 1647151"/>
                <a:gd name="connsiteY27" fmla="*/ 2278303 h 2293697"/>
                <a:gd name="connsiteX28" fmla="*/ 715818 w 1647151"/>
                <a:gd name="connsiteY28" fmla="*/ 2293697 h 2293697"/>
                <a:gd name="connsiteX29" fmla="*/ 808181 w 1647151"/>
                <a:gd name="connsiteY29" fmla="*/ 2262909 h 2293697"/>
                <a:gd name="connsiteX30" fmla="*/ 862060 w 1647151"/>
                <a:gd name="connsiteY30" fmla="*/ 2239818 h 2293697"/>
                <a:gd name="connsiteX31" fmla="*/ 923636 w 1647151"/>
                <a:gd name="connsiteY31" fmla="*/ 2193636 h 2293697"/>
                <a:gd name="connsiteX32" fmla="*/ 1008303 w 1647151"/>
                <a:gd name="connsiteY32" fmla="*/ 2139758 h 2293697"/>
                <a:gd name="connsiteX33" fmla="*/ 1139151 w 1647151"/>
                <a:gd name="connsiteY33" fmla="*/ 2055091 h 2293697"/>
                <a:gd name="connsiteX34" fmla="*/ 1293090 w 1647151"/>
                <a:gd name="connsiteY34" fmla="*/ 1947333 h 2293697"/>
                <a:gd name="connsiteX35" fmla="*/ 1354666 w 1647151"/>
                <a:gd name="connsiteY35" fmla="*/ 1878061 h 2293697"/>
                <a:gd name="connsiteX36" fmla="*/ 1400848 w 1647151"/>
                <a:gd name="connsiteY36" fmla="*/ 1831879 h 2293697"/>
                <a:gd name="connsiteX37" fmla="*/ 1439333 w 1647151"/>
                <a:gd name="connsiteY37" fmla="*/ 1785697 h 2293697"/>
                <a:gd name="connsiteX38" fmla="*/ 1462424 w 1647151"/>
                <a:gd name="connsiteY38" fmla="*/ 1770303 h 2293697"/>
                <a:gd name="connsiteX39" fmla="*/ 1493212 w 1647151"/>
                <a:gd name="connsiteY39" fmla="*/ 1731818 h 2293697"/>
                <a:gd name="connsiteX40" fmla="*/ 1524000 w 1647151"/>
                <a:gd name="connsiteY40" fmla="*/ 1685636 h 2293697"/>
                <a:gd name="connsiteX41" fmla="*/ 1554787 w 1647151"/>
                <a:gd name="connsiteY41" fmla="*/ 1562485 h 2293697"/>
                <a:gd name="connsiteX42" fmla="*/ 1593272 w 1647151"/>
                <a:gd name="connsiteY42" fmla="*/ 1462424 h 2293697"/>
                <a:gd name="connsiteX43" fmla="*/ 1593272 w 1647151"/>
                <a:gd name="connsiteY43" fmla="*/ 1139152 h 2293697"/>
                <a:gd name="connsiteX44" fmla="*/ 1585575 w 1647151"/>
                <a:gd name="connsiteY44" fmla="*/ 1116061 h 2293697"/>
                <a:gd name="connsiteX45" fmla="*/ 1577878 w 1647151"/>
                <a:gd name="connsiteY45" fmla="*/ 1046788 h 2293697"/>
                <a:gd name="connsiteX46" fmla="*/ 1570181 w 1647151"/>
                <a:gd name="connsiteY46" fmla="*/ 1023697 h 2293697"/>
                <a:gd name="connsiteX47" fmla="*/ 1562484 w 1647151"/>
                <a:gd name="connsiteY47" fmla="*/ 969818 h 2293697"/>
                <a:gd name="connsiteX48" fmla="*/ 1554787 w 1647151"/>
                <a:gd name="connsiteY48" fmla="*/ 931333 h 2293697"/>
                <a:gd name="connsiteX49" fmla="*/ 1547090 w 1647151"/>
                <a:gd name="connsiteY49" fmla="*/ 846667 h 2293697"/>
                <a:gd name="connsiteX50" fmla="*/ 1554787 w 1647151"/>
                <a:gd name="connsiteY50" fmla="*/ 415636 h 2293697"/>
                <a:gd name="connsiteX51" fmla="*/ 1577878 w 1647151"/>
                <a:gd name="connsiteY51" fmla="*/ 246303 h 2293697"/>
                <a:gd name="connsiteX52" fmla="*/ 1600969 w 1647151"/>
                <a:gd name="connsiteY52" fmla="*/ 184727 h 2293697"/>
                <a:gd name="connsiteX53" fmla="*/ 1616363 w 1647151"/>
                <a:gd name="connsiteY53" fmla="*/ 177030 h 2293697"/>
                <a:gd name="connsiteX54" fmla="*/ 1647151 w 1647151"/>
                <a:gd name="connsiteY54" fmla="*/ 130849 h 22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47151" h="2293697">
                  <a:moveTo>
                    <a:pt x="100060" y="0"/>
                  </a:moveTo>
                  <a:cubicBezTo>
                    <a:pt x="97494" y="12828"/>
                    <a:pt x="95536" y="25793"/>
                    <a:pt x="92363" y="38485"/>
                  </a:cubicBezTo>
                  <a:cubicBezTo>
                    <a:pt x="87833" y="56606"/>
                    <a:pt x="79920" y="73920"/>
                    <a:pt x="76969" y="92364"/>
                  </a:cubicBezTo>
                  <a:cubicBezTo>
                    <a:pt x="69628" y="138246"/>
                    <a:pt x="66901" y="184749"/>
                    <a:pt x="61575" y="230909"/>
                  </a:cubicBezTo>
                  <a:cubicBezTo>
                    <a:pt x="59204" y="251458"/>
                    <a:pt x="57690" y="272154"/>
                    <a:pt x="53878" y="292485"/>
                  </a:cubicBezTo>
                  <a:cubicBezTo>
                    <a:pt x="49979" y="313280"/>
                    <a:pt x="43615" y="333536"/>
                    <a:pt x="38484" y="354061"/>
                  </a:cubicBezTo>
                  <a:cubicBezTo>
                    <a:pt x="36561" y="406950"/>
                    <a:pt x="36217" y="757926"/>
                    <a:pt x="7696" y="900546"/>
                  </a:cubicBezTo>
                  <a:lnTo>
                    <a:pt x="0" y="939030"/>
                  </a:lnTo>
                  <a:cubicBezTo>
                    <a:pt x="2565" y="1069879"/>
                    <a:pt x="2852" y="1200792"/>
                    <a:pt x="7696" y="1331576"/>
                  </a:cubicBezTo>
                  <a:cubicBezTo>
                    <a:pt x="7996" y="1339684"/>
                    <a:pt x="13425" y="1346796"/>
                    <a:pt x="15393" y="1354667"/>
                  </a:cubicBezTo>
                  <a:cubicBezTo>
                    <a:pt x="19174" y="1369789"/>
                    <a:pt x="29262" y="1426372"/>
                    <a:pt x="30787" y="1439333"/>
                  </a:cubicBezTo>
                  <a:cubicBezTo>
                    <a:pt x="34098" y="1467478"/>
                    <a:pt x="36465" y="1495733"/>
                    <a:pt x="38484" y="1524000"/>
                  </a:cubicBezTo>
                  <a:cubicBezTo>
                    <a:pt x="41597" y="1567581"/>
                    <a:pt x="41173" y="1611445"/>
                    <a:pt x="46181" y="1654849"/>
                  </a:cubicBezTo>
                  <a:cubicBezTo>
                    <a:pt x="53779" y="1720698"/>
                    <a:pt x="61858" y="1714895"/>
                    <a:pt x="76969" y="1770303"/>
                  </a:cubicBezTo>
                  <a:cubicBezTo>
                    <a:pt x="88103" y="1811126"/>
                    <a:pt x="97882" y="1852309"/>
                    <a:pt x="107757" y="1893455"/>
                  </a:cubicBezTo>
                  <a:cubicBezTo>
                    <a:pt x="113277" y="1916456"/>
                    <a:pt x="118512" y="1939532"/>
                    <a:pt x="123151" y="1962727"/>
                  </a:cubicBezTo>
                  <a:cubicBezTo>
                    <a:pt x="126212" y="1978030"/>
                    <a:pt x="126742" y="1993853"/>
                    <a:pt x="130848" y="2008909"/>
                  </a:cubicBezTo>
                  <a:cubicBezTo>
                    <a:pt x="134483" y="2022239"/>
                    <a:pt x="141873" y="2034286"/>
                    <a:pt x="146242" y="2047394"/>
                  </a:cubicBezTo>
                  <a:cubicBezTo>
                    <a:pt x="149587" y="2057430"/>
                    <a:pt x="148071" y="2069380"/>
                    <a:pt x="153939" y="2078182"/>
                  </a:cubicBezTo>
                  <a:cubicBezTo>
                    <a:pt x="159070" y="2085879"/>
                    <a:pt x="170116" y="2087430"/>
                    <a:pt x="177030" y="2093576"/>
                  </a:cubicBezTo>
                  <a:cubicBezTo>
                    <a:pt x="239333" y="2148956"/>
                    <a:pt x="198689" y="2131584"/>
                    <a:pt x="246303" y="2147455"/>
                  </a:cubicBezTo>
                  <a:cubicBezTo>
                    <a:pt x="251434" y="2155152"/>
                    <a:pt x="253999" y="2165415"/>
                    <a:pt x="261696" y="2170546"/>
                  </a:cubicBezTo>
                  <a:cubicBezTo>
                    <a:pt x="270498" y="2176414"/>
                    <a:pt x="282761" y="2174076"/>
                    <a:pt x="292484" y="2178243"/>
                  </a:cubicBezTo>
                  <a:cubicBezTo>
                    <a:pt x="300987" y="2181887"/>
                    <a:pt x="307122" y="2189879"/>
                    <a:pt x="315575" y="2193636"/>
                  </a:cubicBezTo>
                  <a:cubicBezTo>
                    <a:pt x="330403" y="2200226"/>
                    <a:pt x="346842" y="2202638"/>
                    <a:pt x="361757" y="2209030"/>
                  </a:cubicBezTo>
                  <a:cubicBezTo>
                    <a:pt x="366629" y="2211118"/>
                    <a:pt x="420545" y="2235990"/>
                    <a:pt x="438727" y="2239818"/>
                  </a:cubicBezTo>
                  <a:cubicBezTo>
                    <a:pt x="479597" y="2248422"/>
                    <a:pt x="521359" y="2252779"/>
                    <a:pt x="561878" y="2262909"/>
                  </a:cubicBezTo>
                  <a:cubicBezTo>
                    <a:pt x="582403" y="2268040"/>
                    <a:pt x="602460" y="2275679"/>
                    <a:pt x="623454" y="2278303"/>
                  </a:cubicBezTo>
                  <a:cubicBezTo>
                    <a:pt x="695527" y="2287312"/>
                    <a:pt x="664963" y="2280983"/>
                    <a:pt x="715818" y="2293697"/>
                  </a:cubicBezTo>
                  <a:cubicBezTo>
                    <a:pt x="715822" y="2293696"/>
                    <a:pt x="808176" y="2262911"/>
                    <a:pt x="808181" y="2262909"/>
                  </a:cubicBezTo>
                  <a:cubicBezTo>
                    <a:pt x="826141" y="2255212"/>
                    <a:pt x="845305" y="2249871"/>
                    <a:pt x="862060" y="2239818"/>
                  </a:cubicBezTo>
                  <a:cubicBezTo>
                    <a:pt x="884060" y="2226618"/>
                    <a:pt x="902461" y="2208124"/>
                    <a:pt x="923636" y="2193636"/>
                  </a:cubicBezTo>
                  <a:cubicBezTo>
                    <a:pt x="951244" y="2174746"/>
                    <a:pt x="979618" y="2156969"/>
                    <a:pt x="1008303" y="2139758"/>
                  </a:cubicBezTo>
                  <a:cubicBezTo>
                    <a:pt x="1183323" y="2034747"/>
                    <a:pt x="975515" y="2169636"/>
                    <a:pt x="1139151" y="2055091"/>
                  </a:cubicBezTo>
                  <a:cubicBezTo>
                    <a:pt x="1165014" y="2036987"/>
                    <a:pt x="1262824" y="1975707"/>
                    <a:pt x="1293090" y="1947333"/>
                  </a:cubicBezTo>
                  <a:cubicBezTo>
                    <a:pt x="1315629" y="1926203"/>
                    <a:pt x="1333586" y="1900646"/>
                    <a:pt x="1354666" y="1878061"/>
                  </a:cubicBezTo>
                  <a:cubicBezTo>
                    <a:pt x="1369520" y="1862146"/>
                    <a:pt x="1386137" y="1847927"/>
                    <a:pt x="1400848" y="1831879"/>
                  </a:cubicBezTo>
                  <a:cubicBezTo>
                    <a:pt x="1414389" y="1817108"/>
                    <a:pt x="1425164" y="1799866"/>
                    <a:pt x="1439333" y="1785697"/>
                  </a:cubicBezTo>
                  <a:cubicBezTo>
                    <a:pt x="1445874" y="1779156"/>
                    <a:pt x="1455883" y="1776844"/>
                    <a:pt x="1462424" y="1770303"/>
                  </a:cubicBezTo>
                  <a:cubicBezTo>
                    <a:pt x="1474041" y="1758686"/>
                    <a:pt x="1483549" y="1745104"/>
                    <a:pt x="1493212" y="1731818"/>
                  </a:cubicBezTo>
                  <a:cubicBezTo>
                    <a:pt x="1504094" y="1716855"/>
                    <a:pt x="1524000" y="1685636"/>
                    <a:pt x="1524000" y="1685636"/>
                  </a:cubicBezTo>
                  <a:cubicBezTo>
                    <a:pt x="1533769" y="1636787"/>
                    <a:pt x="1536580" y="1606181"/>
                    <a:pt x="1554787" y="1562485"/>
                  </a:cubicBezTo>
                  <a:cubicBezTo>
                    <a:pt x="1597665" y="1459577"/>
                    <a:pt x="1560741" y="1576284"/>
                    <a:pt x="1593272" y="1462424"/>
                  </a:cubicBezTo>
                  <a:cubicBezTo>
                    <a:pt x="1609043" y="1320485"/>
                    <a:pt x="1606340" y="1374371"/>
                    <a:pt x="1593272" y="1139152"/>
                  </a:cubicBezTo>
                  <a:cubicBezTo>
                    <a:pt x="1592822" y="1131051"/>
                    <a:pt x="1588141" y="1123758"/>
                    <a:pt x="1585575" y="1116061"/>
                  </a:cubicBezTo>
                  <a:cubicBezTo>
                    <a:pt x="1583009" y="1092970"/>
                    <a:pt x="1581697" y="1069705"/>
                    <a:pt x="1577878" y="1046788"/>
                  </a:cubicBezTo>
                  <a:cubicBezTo>
                    <a:pt x="1576544" y="1038785"/>
                    <a:pt x="1571772" y="1031653"/>
                    <a:pt x="1570181" y="1023697"/>
                  </a:cubicBezTo>
                  <a:cubicBezTo>
                    <a:pt x="1566623" y="1005907"/>
                    <a:pt x="1565467" y="987713"/>
                    <a:pt x="1562484" y="969818"/>
                  </a:cubicBezTo>
                  <a:cubicBezTo>
                    <a:pt x="1560333" y="956914"/>
                    <a:pt x="1557353" y="944161"/>
                    <a:pt x="1554787" y="931333"/>
                  </a:cubicBezTo>
                  <a:cubicBezTo>
                    <a:pt x="1552221" y="903111"/>
                    <a:pt x="1547090" y="875005"/>
                    <a:pt x="1547090" y="846667"/>
                  </a:cubicBezTo>
                  <a:cubicBezTo>
                    <a:pt x="1547090" y="702967"/>
                    <a:pt x="1550562" y="559274"/>
                    <a:pt x="1554787" y="415636"/>
                  </a:cubicBezTo>
                  <a:cubicBezTo>
                    <a:pt x="1556967" y="341530"/>
                    <a:pt x="1562938" y="316023"/>
                    <a:pt x="1577878" y="246303"/>
                  </a:cubicBezTo>
                  <a:cubicBezTo>
                    <a:pt x="1582240" y="225946"/>
                    <a:pt x="1587480" y="201589"/>
                    <a:pt x="1600969" y="184727"/>
                  </a:cubicBezTo>
                  <a:cubicBezTo>
                    <a:pt x="1604553" y="180247"/>
                    <a:pt x="1611232" y="179596"/>
                    <a:pt x="1616363" y="177030"/>
                  </a:cubicBezTo>
                  <a:lnTo>
                    <a:pt x="1647151" y="130849"/>
                  </a:lnTo>
                </a:path>
              </a:pathLst>
            </a:custGeom>
            <a:solidFill>
              <a:schemeClr val="accent1">
                <a:lumMod val="60000"/>
                <a:lumOff val="40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rot="19976079">
              <a:off x="1878060" y="3416636"/>
              <a:ext cx="569576" cy="6011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rot="4255304">
              <a:off x="1718599" y="2496999"/>
              <a:ext cx="536614" cy="46951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gular Pentagon 12"/>
            <p:cNvSpPr/>
            <p:nvPr/>
          </p:nvSpPr>
          <p:spPr>
            <a:xfrm>
              <a:off x="1924840" y="1938504"/>
              <a:ext cx="489834" cy="385980"/>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13" idx="3"/>
              <a:endCxn id="12" idx="1"/>
            </p:cNvCxnSpPr>
            <p:nvPr/>
          </p:nvCxnSpPr>
          <p:spPr>
            <a:xfrm rot="5400000">
              <a:off x="1916163" y="2351378"/>
              <a:ext cx="280489" cy="226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2" idx="4"/>
              <a:endCxn id="11" idx="0"/>
            </p:cNvCxnSpPr>
            <p:nvPr/>
          </p:nvCxnSpPr>
          <p:spPr>
            <a:xfrm rot="10800000" flipH="1" flipV="1">
              <a:off x="1852741" y="3062060"/>
              <a:ext cx="173336" cy="387494"/>
            </a:xfrm>
            <a:prstGeom prst="line">
              <a:avLst/>
            </a:prstGeom>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331463" y="1144353"/>
            <a:ext cx="3958977"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solidFill>
                  <a:srgbClr val="000000"/>
                </a:solidFill>
                <a:latin typeface="Times"/>
                <a:cs typeface="Times"/>
              </a:rPr>
              <a:t>Cmpds have been essentially developed for regular pockets</a:t>
            </a:r>
          </a:p>
        </p:txBody>
      </p:sp>
      <p:sp>
        <p:nvSpPr>
          <p:cNvPr id="38" name="TextBox 37"/>
          <p:cNvSpPr txBox="1"/>
          <p:nvPr/>
        </p:nvSpPr>
        <p:spPr>
          <a:xfrm>
            <a:off x="2592025" y="3942511"/>
            <a:ext cx="1764876" cy="461665"/>
          </a:xfrm>
          <a:prstGeom prst="rect">
            <a:avLst/>
          </a:prstGeom>
          <a:noFill/>
        </p:spPr>
        <p:txBody>
          <a:bodyPr wrap="none" rtlCol="0">
            <a:spAutoFit/>
          </a:bodyPr>
          <a:lstStyle/>
          <a:p>
            <a:pPr algn="ctr"/>
            <a:r>
              <a:rPr lang="en-US" sz="1200" b="1">
                <a:latin typeface="Times"/>
                <a:cs typeface="Times"/>
              </a:rPr>
              <a:t>Dihydrofolate reductase</a:t>
            </a:r>
          </a:p>
          <a:p>
            <a:pPr algn="ctr"/>
            <a:r>
              <a:rPr lang="en-US" sz="1200" b="1">
                <a:latin typeface="Times"/>
                <a:cs typeface="Times"/>
              </a:rPr>
              <a:t>methotrexate</a:t>
            </a:r>
          </a:p>
        </p:txBody>
      </p:sp>
      <p:cxnSp>
        <p:nvCxnSpPr>
          <p:cNvPr id="44" name="Straight Connector 43"/>
          <p:cNvCxnSpPr/>
          <p:nvPr/>
        </p:nvCxnSpPr>
        <p:spPr>
          <a:xfrm rot="5400000">
            <a:off x="1721795" y="3637874"/>
            <a:ext cx="5700410" cy="1588"/>
          </a:xfrm>
          <a:prstGeom prst="line">
            <a:avLst/>
          </a:prstGeom>
          <a:ln w="31750" cap="rnd">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420817" y="5372279"/>
            <a:ext cx="3583032" cy="338554"/>
          </a:xfrm>
          <a:prstGeom prst="rect">
            <a:avLst/>
          </a:prstGeom>
        </p:spPr>
        <p:txBody>
          <a:bodyPr wrap="none">
            <a:spAutoFit/>
          </a:bodyPr>
          <a:lstStyle/>
          <a:p>
            <a:pPr>
              <a:buFont typeface="Wingdings" charset="2"/>
              <a:buChar char="§"/>
            </a:pPr>
            <a:r>
              <a:rPr lang="en-US" sz="1600" dirty="0">
                <a:latin typeface="Times"/>
                <a:cs typeface="Times"/>
              </a:rPr>
              <a:t>Volume (smaller for allosteric): ~500 Å</a:t>
            </a:r>
            <a:r>
              <a:rPr lang="en-US" sz="1600" baseline="30000" dirty="0">
                <a:latin typeface="Times"/>
                <a:cs typeface="Times"/>
              </a:rPr>
              <a:t>3</a:t>
            </a:r>
            <a:endParaRPr lang="en-US" sz="1600" dirty="0">
              <a:latin typeface="Times"/>
              <a:cs typeface="Times"/>
            </a:endParaRPr>
          </a:p>
        </p:txBody>
      </p:sp>
      <p:sp>
        <p:nvSpPr>
          <p:cNvPr id="34" name="Rectangle 33"/>
          <p:cNvSpPr/>
          <p:nvPr/>
        </p:nvSpPr>
        <p:spPr>
          <a:xfrm>
            <a:off x="1204402" y="2842650"/>
            <a:ext cx="761747" cy="523220"/>
          </a:xfrm>
          <a:prstGeom prst="rect">
            <a:avLst/>
          </a:prstGeom>
        </p:spPr>
        <p:txBody>
          <a:bodyPr wrap="none">
            <a:spAutoFit/>
          </a:bodyPr>
          <a:lstStyle/>
          <a:p>
            <a:pPr algn="ctr">
              <a:buFont typeface="Wingdings" charset="2"/>
              <a:buChar char="§"/>
            </a:pPr>
            <a:r>
              <a:rPr lang="en-US" sz="1400" dirty="0">
                <a:latin typeface="Times"/>
                <a:cs typeface="Times"/>
              </a:rPr>
              <a:t>Depth: </a:t>
            </a:r>
          </a:p>
          <a:p>
            <a:pPr algn="ctr"/>
            <a:r>
              <a:rPr lang="en-US" sz="1400" dirty="0">
                <a:latin typeface="Times"/>
                <a:cs typeface="Times"/>
              </a:rPr>
              <a:t>7-11 </a:t>
            </a:r>
            <a:r>
              <a:rPr lang="en-US" sz="1400" dirty="0" err="1">
                <a:latin typeface="Times"/>
                <a:cs typeface="Times"/>
              </a:rPr>
              <a:t>Å</a:t>
            </a:r>
            <a:endParaRPr lang="en-US" sz="1400" dirty="0">
              <a:latin typeface="Times"/>
              <a:cs typeface="Times"/>
            </a:endParaRPr>
          </a:p>
        </p:txBody>
      </p:sp>
      <p:sp>
        <p:nvSpPr>
          <p:cNvPr id="40" name="Rectangle 39"/>
          <p:cNvSpPr/>
          <p:nvPr/>
        </p:nvSpPr>
        <p:spPr>
          <a:xfrm>
            <a:off x="441195" y="5136813"/>
            <a:ext cx="2287806" cy="338554"/>
          </a:xfrm>
          <a:prstGeom prst="rect">
            <a:avLst/>
          </a:prstGeom>
        </p:spPr>
        <p:txBody>
          <a:bodyPr wrap="none">
            <a:spAutoFit/>
          </a:bodyPr>
          <a:lstStyle/>
          <a:p>
            <a:pPr>
              <a:buFont typeface="Wingdings" charset="2"/>
              <a:buChar char="§"/>
            </a:pPr>
            <a:r>
              <a:rPr lang="en-US" sz="1600" dirty="0">
                <a:latin typeface="Times"/>
                <a:cs typeface="Times"/>
              </a:rPr>
              <a:t>Surface area: 300-600Å</a:t>
            </a:r>
            <a:r>
              <a:rPr lang="en-US" sz="1600" baseline="30000" dirty="0">
                <a:latin typeface="Times"/>
                <a:cs typeface="Times"/>
              </a:rPr>
              <a:t>2</a:t>
            </a:r>
          </a:p>
        </p:txBody>
      </p:sp>
      <p:sp>
        <p:nvSpPr>
          <p:cNvPr id="43" name="Rectangle 42"/>
          <p:cNvSpPr/>
          <p:nvPr/>
        </p:nvSpPr>
        <p:spPr>
          <a:xfrm>
            <a:off x="462140" y="4907181"/>
            <a:ext cx="2569934" cy="338554"/>
          </a:xfrm>
          <a:prstGeom prst="rect">
            <a:avLst/>
          </a:prstGeom>
        </p:spPr>
        <p:txBody>
          <a:bodyPr wrap="none">
            <a:spAutoFit/>
          </a:bodyPr>
          <a:lstStyle/>
          <a:p>
            <a:pPr>
              <a:buFont typeface="Wingdings" charset="2"/>
              <a:buChar char="§"/>
            </a:pPr>
            <a:r>
              <a:rPr lang="en-US" sz="1600" dirty="0">
                <a:latin typeface="Times"/>
                <a:cs typeface="Times"/>
              </a:rPr>
              <a:t>Hydrophobicity: 60 to 80 %</a:t>
            </a:r>
          </a:p>
        </p:txBody>
      </p:sp>
      <p:cxnSp>
        <p:nvCxnSpPr>
          <p:cNvPr id="45" name="Straight Arrow Connector 44"/>
          <p:cNvCxnSpPr/>
          <p:nvPr/>
        </p:nvCxnSpPr>
        <p:spPr>
          <a:xfrm rot="16200000" flipH="1">
            <a:off x="-800493" y="3127154"/>
            <a:ext cx="2100393" cy="13371"/>
          </a:xfrm>
          <a:prstGeom prst="straightConnector1">
            <a:avLst/>
          </a:prstGeom>
          <a:ln cap="rnd">
            <a:solidFill>
              <a:schemeClr val="tx1"/>
            </a:solidFill>
            <a:prstDash val="sysDash"/>
            <a:round/>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94114" y="6115091"/>
            <a:ext cx="3899032" cy="707901"/>
            <a:chOff x="737962" y="6367553"/>
            <a:chExt cx="3119463" cy="218228"/>
          </a:xfrm>
        </p:grpSpPr>
        <p:sp>
          <p:nvSpPr>
            <p:cNvPr id="46" name="Rectangle 45"/>
            <p:cNvSpPr/>
            <p:nvPr/>
          </p:nvSpPr>
          <p:spPr>
            <a:xfrm>
              <a:off x="737962" y="6490901"/>
              <a:ext cx="3119463" cy="94880"/>
            </a:xfrm>
            <a:prstGeom prst="rect">
              <a:avLst/>
            </a:prstGeom>
          </p:spPr>
          <p:txBody>
            <a:bodyPr wrap="square">
              <a:spAutoFit/>
            </a:bodyPr>
            <a:lstStyle/>
            <a:p>
              <a:r>
                <a:rPr lang="en-US" sz="1400" i="1" dirty="0" smtClean="0">
                  <a:latin typeface="Times"/>
                  <a:cs typeface="Times"/>
                </a:rPr>
                <a:t> </a:t>
              </a:r>
              <a:r>
                <a:rPr lang="en-US" sz="1400" i="1" dirty="0" err="1" smtClean="0">
                  <a:latin typeface="Times"/>
                  <a:cs typeface="Times"/>
                </a:rPr>
                <a:t>Gao</a:t>
              </a:r>
              <a:r>
                <a:rPr lang="en-US" sz="1400" i="1" dirty="0" smtClean="0">
                  <a:latin typeface="Times"/>
                  <a:cs typeface="Times"/>
                </a:rPr>
                <a:t> </a:t>
              </a:r>
              <a:r>
                <a:rPr lang="en-US" sz="1400" i="1" dirty="0">
                  <a:latin typeface="Times"/>
                  <a:cs typeface="Times"/>
                </a:rPr>
                <a:t>&amp; Skolnick, </a:t>
              </a:r>
              <a:r>
                <a:rPr lang="en-US" sz="1400" i="1" dirty="0" err="1">
                  <a:latin typeface="Times"/>
                  <a:cs typeface="Times"/>
                </a:rPr>
                <a:t>Plos</a:t>
              </a:r>
              <a:r>
                <a:rPr lang="en-US" sz="1400" i="1" dirty="0">
                  <a:latin typeface="Times"/>
                  <a:cs typeface="Times"/>
                </a:rPr>
                <a:t> </a:t>
              </a:r>
              <a:r>
                <a:rPr lang="en-US" sz="1400" i="1" dirty="0" err="1">
                  <a:latin typeface="Times"/>
                  <a:cs typeface="Times"/>
                </a:rPr>
                <a:t>Comput</a:t>
              </a:r>
              <a:r>
                <a:rPr lang="en-US" sz="1400" i="1" dirty="0">
                  <a:latin typeface="Times"/>
                  <a:cs typeface="Times"/>
                </a:rPr>
                <a:t> </a:t>
              </a:r>
              <a:r>
                <a:rPr lang="en-US" sz="1400" i="1" dirty="0" err="1">
                  <a:latin typeface="Times"/>
                  <a:cs typeface="Times"/>
                </a:rPr>
                <a:t>Biol</a:t>
              </a:r>
              <a:r>
                <a:rPr lang="en-US" sz="1400" i="1" dirty="0">
                  <a:latin typeface="Times"/>
                  <a:cs typeface="Times"/>
                </a:rPr>
                <a:t>, Oct 2013    </a:t>
              </a:r>
            </a:p>
          </p:txBody>
        </p:sp>
        <p:sp>
          <p:nvSpPr>
            <p:cNvPr id="42" name="TextBox 41"/>
            <p:cNvSpPr txBox="1"/>
            <p:nvPr/>
          </p:nvSpPr>
          <p:spPr>
            <a:xfrm>
              <a:off x="781459" y="6367553"/>
              <a:ext cx="2683924" cy="161296"/>
            </a:xfrm>
            <a:prstGeom prst="rect">
              <a:avLst/>
            </a:prstGeom>
            <a:noFill/>
          </p:spPr>
          <p:txBody>
            <a:bodyPr wrap="square" rtlCol="0">
              <a:spAutoFit/>
            </a:bodyPr>
            <a:lstStyle/>
            <a:p>
              <a:r>
                <a:rPr lang="en-US" sz="1400" i="1" dirty="0">
                  <a:solidFill>
                    <a:srgbClr val="0000FF"/>
                  </a:solidFill>
                  <a:latin typeface="Times"/>
                  <a:cs typeface="Times"/>
                </a:rPr>
                <a:t>Perot et al. </a:t>
              </a:r>
              <a:r>
                <a:rPr lang="en-US" sz="1400" i="1" dirty="0" smtClean="0">
                  <a:solidFill>
                    <a:srgbClr val="0000FF"/>
                  </a:solidFill>
                  <a:latin typeface="Times"/>
                  <a:cs typeface="Times"/>
                </a:rPr>
                <a:t>Drug </a:t>
              </a:r>
              <a:r>
                <a:rPr lang="en-US" sz="1400" i="1" dirty="0" err="1" smtClean="0">
                  <a:solidFill>
                    <a:srgbClr val="0000FF"/>
                  </a:solidFill>
                  <a:latin typeface="Times"/>
                  <a:cs typeface="Times"/>
                </a:rPr>
                <a:t>Discov</a:t>
              </a:r>
              <a:r>
                <a:rPr lang="en-US" sz="1400" i="1" dirty="0" smtClean="0">
                  <a:solidFill>
                    <a:srgbClr val="0000FF"/>
                  </a:solidFill>
                  <a:latin typeface="Times"/>
                  <a:cs typeface="Times"/>
                </a:rPr>
                <a:t> Today  </a:t>
              </a:r>
              <a:r>
                <a:rPr lang="en-US" sz="1400" i="1" dirty="0">
                  <a:solidFill>
                    <a:srgbClr val="0000FF"/>
                  </a:solidFill>
                  <a:latin typeface="Times"/>
                  <a:cs typeface="Times"/>
                </a:rPr>
                <a:t>2010</a:t>
              </a:r>
              <a:endParaRPr lang="en-US" sz="1400" dirty="0">
                <a:solidFill>
                  <a:srgbClr val="0000FF"/>
                </a:solidFill>
              </a:endParaRPr>
            </a:p>
            <a:p>
              <a:r>
                <a:rPr lang="en-US" sz="1400" i="1" dirty="0">
                  <a:solidFill>
                    <a:srgbClr val="000000"/>
                  </a:solidFill>
                  <a:latin typeface="Times"/>
                  <a:cs typeface="Times"/>
                </a:rPr>
                <a:t>Li et al, J </a:t>
              </a:r>
              <a:r>
                <a:rPr lang="en-US" sz="1400" i="1" dirty="0" err="1">
                  <a:solidFill>
                    <a:srgbClr val="000000"/>
                  </a:solidFill>
                  <a:latin typeface="Times"/>
                  <a:cs typeface="Times"/>
                </a:rPr>
                <a:t>Mol</a:t>
              </a:r>
              <a:r>
                <a:rPr lang="en-US" sz="1400" i="1" dirty="0">
                  <a:solidFill>
                    <a:srgbClr val="000000"/>
                  </a:solidFill>
                  <a:latin typeface="Times"/>
                  <a:cs typeface="Times"/>
                </a:rPr>
                <a:t> Graphics &amp; Model, 2013</a:t>
              </a:r>
            </a:p>
          </p:txBody>
        </p:sp>
      </p:grpSp>
      <p:sp>
        <p:nvSpPr>
          <p:cNvPr id="47" name="TextBox 46"/>
          <p:cNvSpPr txBox="1"/>
          <p:nvPr/>
        </p:nvSpPr>
        <p:spPr>
          <a:xfrm>
            <a:off x="604422" y="88614"/>
            <a:ext cx="7935185" cy="584776"/>
          </a:xfrm>
          <a:prstGeom prst="rect">
            <a:avLst/>
          </a:prstGeom>
          <a:noFill/>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spcBef>
                <a:spcPct val="0"/>
              </a:spcBef>
              <a:defRPr/>
            </a:pPr>
            <a:r>
              <a:rPr lang="en-US" sz="3200" b="1" dirty="0" smtClean="0">
                <a:solidFill>
                  <a:srgbClr val="000080"/>
                </a:solidFill>
                <a:effectLst>
                  <a:outerShdw blurRad="31750" dist="25400" dir="5400000" algn="tl" rotWithShape="0">
                    <a:srgbClr val="000000">
                      <a:alpha val="25000"/>
                    </a:srgbClr>
                  </a:outerShdw>
                </a:effectLst>
                <a:latin typeface="+mj-lt"/>
                <a:ea typeface="+mj-ea"/>
                <a:cs typeface="+mj-cs"/>
              </a:rPr>
              <a:t>Small-molecule (LMW) binding pockets</a:t>
            </a:r>
          </a:p>
        </p:txBody>
      </p:sp>
      <p:sp>
        <p:nvSpPr>
          <p:cNvPr id="9" name="Freeform 8"/>
          <p:cNvSpPr/>
          <p:nvPr/>
        </p:nvSpPr>
        <p:spPr>
          <a:xfrm rot="4825287">
            <a:off x="4890291" y="1313536"/>
            <a:ext cx="1042295" cy="940693"/>
          </a:xfrm>
          <a:custGeom>
            <a:avLst/>
            <a:gdLst>
              <a:gd name="connsiteX0" fmla="*/ 153939 w 1042295"/>
              <a:gd name="connsiteY0" fmla="*/ 70935 h 940693"/>
              <a:gd name="connsiteX1" fmla="*/ 123151 w 1042295"/>
              <a:gd name="connsiteY1" fmla="*/ 109420 h 940693"/>
              <a:gd name="connsiteX2" fmla="*/ 100060 w 1042295"/>
              <a:gd name="connsiteY2" fmla="*/ 178693 h 940693"/>
              <a:gd name="connsiteX3" fmla="*/ 92363 w 1042295"/>
              <a:gd name="connsiteY3" fmla="*/ 201784 h 940693"/>
              <a:gd name="connsiteX4" fmla="*/ 92363 w 1042295"/>
              <a:gd name="connsiteY4" fmla="*/ 201784 h 940693"/>
              <a:gd name="connsiteX5" fmla="*/ 23090 w 1042295"/>
              <a:gd name="connsiteY5" fmla="*/ 324935 h 940693"/>
              <a:gd name="connsiteX6" fmla="*/ 15394 w 1042295"/>
              <a:gd name="connsiteY6" fmla="*/ 363420 h 940693"/>
              <a:gd name="connsiteX7" fmla="*/ 7697 w 1042295"/>
              <a:gd name="connsiteY7" fmla="*/ 386511 h 940693"/>
              <a:gd name="connsiteX8" fmla="*/ 0 w 1042295"/>
              <a:gd name="connsiteY8" fmla="*/ 440390 h 940693"/>
              <a:gd name="connsiteX9" fmla="*/ 7697 w 1042295"/>
              <a:gd name="connsiteY9" fmla="*/ 625117 h 940693"/>
              <a:gd name="connsiteX10" fmla="*/ 15394 w 1042295"/>
              <a:gd name="connsiteY10" fmla="*/ 671299 h 940693"/>
              <a:gd name="connsiteX11" fmla="*/ 38484 w 1042295"/>
              <a:gd name="connsiteY11" fmla="*/ 717481 h 940693"/>
              <a:gd name="connsiteX12" fmla="*/ 53878 w 1042295"/>
              <a:gd name="connsiteY12" fmla="*/ 771359 h 940693"/>
              <a:gd name="connsiteX13" fmla="*/ 61575 w 1042295"/>
              <a:gd name="connsiteY13" fmla="*/ 794450 h 940693"/>
              <a:gd name="connsiteX14" fmla="*/ 100060 w 1042295"/>
              <a:gd name="connsiteY14" fmla="*/ 856026 h 940693"/>
              <a:gd name="connsiteX15" fmla="*/ 107757 w 1042295"/>
              <a:gd name="connsiteY15" fmla="*/ 886814 h 940693"/>
              <a:gd name="connsiteX16" fmla="*/ 153939 w 1042295"/>
              <a:gd name="connsiteY16" fmla="*/ 925299 h 940693"/>
              <a:gd name="connsiteX17" fmla="*/ 200121 w 1042295"/>
              <a:gd name="connsiteY17" fmla="*/ 932996 h 940693"/>
              <a:gd name="connsiteX18" fmla="*/ 223212 w 1042295"/>
              <a:gd name="connsiteY18" fmla="*/ 940693 h 940693"/>
              <a:gd name="connsiteX19" fmla="*/ 484909 w 1042295"/>
              <a:gd name="connsiteY19" fmla="*/ 932996 h 940693"/>
              <a:gd name="connsiteX20" fmla="*/ 554181 w 1042295"/>
              <a:gd name="connsiteY20" fmla="*/ 902208 h 940693"/>
              <a:gd name="connsiteX21" fmla="*/ 646545 w 1042295"/>
              <a:gd name="connsiteY21" fmla="*/ 879117 h 940693"/>
              <a:gd name="connsiteX22" fmla="*/ 677333 w 1042295"/>
              <a:gd name="connsiteY22" fmla="*/ 863723 h 940693"/>
              <a:gd name="connsiteX23" fmla="*/ 723515 w 1042295"/>
              <a:gd name="connsiteY23" fmla="*/ 809844 h 940693"/>
              <a:gd name="connsiteX24" fmla="*/ 769697 w 1042295"/>
              <a:gd name="connsiteY24" fmla="*/ 771359 h 940693"/>
              <a:gd name="connsiteX25" fmla="*/ 777394 w 1042295"/>
              <a:gd name="connsiteY25" fmla="*/ 740572 h 940693"/>
              <a:gd name="connsiteX26" fmla="*/ 815878 w 1042295"/>
              <a:gd name="connsiteY26" fmla="*/ 686693 h 940693"/>
              <a:gd name="connsiteX27" fmla="*/ 838969 w 1042295"/>
              <a:gd name="connsiteY27" fmla="*/ 678996 h 940693"/>
              <a:gd name="connsiteX28" fmla="*/ 900545 w 1042295"/>
              <a:gd name="connsiteY28" fmla="*/ 625117 h 940693"/>
              <a:gd name="connsiteX29" fmla="*/ 915939 w 1042295"/>
              <a:gd name="connsiteY29" fmla="*/ 602026 h 940693"/>
              <a:gd name="connsiteX30" fmla="*/ 939030 w 1042295"/>
              <a:gd name="connsiteY30" fmla="*/ 578935 h 940693"/>
              <a:gd name="connsiteX31" fmla="*/ 969818 w 1042295"/>
              <a:gd name="connsiteY31" fmla="*/ 501965 h 940693"/>
              <a:gd name="connsiteX32" fmla="*/ 985212 w 1042295"/>
              <a:gd name="connsiteY32" fmla="*/ 471178 h 940693"/>
              <a:gd name="connsiteX33" fmla="*/ 1008303 w 1042295"/>
              <a:gd name="connsiteY33" fmla="*/ 455784 h 940693"/>
              <a:gd name="connsiteX34" fmla="*/ 1039090 w 1042295"/>
              <a:gd name="connsiteY34" fmla="*/ 432693 h 940693"/>
              <a:gd name="connsiteX35" fmla="*/ 1039090 w 1042295"/>
              <a:gd name="connsiteY35" fmla="*/ 417299 h 940693"/>
              <a:gd name="connsiteX36" fmla="*/ 1039090 w 1042295"/>
              <a:gd name="connsiteY36" fmla="*/ 417299 h 94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2295" h="940693">
                <a:moveTo>
                  <a:pt x="153939" y="70935"/>
                </a:moveTo>
                <a:cubicBezTo>
                  <a:pt x="117144" y="181321"/>
                  <a:pt x="182834" y="0"/>
                  <a:pt x="123151" y="109420"/>
                </a:cubicBezTo>
                <a:cubicBezTo>
                  <a:pt x="111496" y="130788"/>
                  <a:pt x="107757" y="155602"/>
                  <a:pt x="100060" y="178693"/>
                </a:cubicBezTo>
                <a:lnTo>
                  <a:pt x="92363" y="201784"/>
                </a:lnTo>
                <a:lnTo>
                  <a:pt x="92363" y="201784"/>
                </a:lnTo>
                <a:cubicBezTo>
                  <a:pt x="45604" y="295301"/>
                  <a:pt x="69789" y="254886"/>
                  <a:pt x="23090" y="324935"/>
                </a:cubicBezTo>
                <a:cubicBezTo>
                  <a:pt x="20525" y="337763"/>
                  <a:pt x="18567" y="350728"/>
                  <a:pt x="15394" y="363420"/>
                </a:cubicBezTo>
                <a:cubicBezTo>
                  <a:pt x="13426" y="371291"/>
                  <a:pt x="9288" y="378555"/>
                  <a:pt x="7697" y="386511"/>
                </a:cubicBezTo>
                <a:cubicBezTo>
                  <a:pt x="4139" y="404301"/>
                  <a:pt x="2566" y="422430"/>
                  <a:pt x="0" y="440390"/>
                </a:cubicBezTo>
                <a:cubicBezTo>
                  <a:pt x="2566" y="501966"/>
                  <a:pt x="3597" y="563624"/>
                  <a:pt x="7697" y="625117"/>
                </a:cubicBezTo>
                <a:cubicBezTo>
                  <a:pt x="8735" y="640689"/>
                  <a:pt x="10459" y="656493"/>
                  <a:pt x="15394" y="671299"/>
                </a:cubicBezTo>
                <a:cubicBezTo>
                  <a:pt x="20836" y="687627"/>
                  <a:pt x="32306" y="701417"/>
                  <a:pt x="38484" y="717481"/>
                </a:cubicBezTo>
                <a:cubicBezTo>
                  <a:pt x="45189" y="734914"/>
                  <a:pt x="48511" y="753469"/>
                  <a:pt x="53878" y="771359"/>
                </a:cubicBezTo>
                <a:cubicBezTo>
                  <a:pt x="56209" y="779130"/>
                  <a:pt x="57947" y="787193"/>
                  <a:pt x="61575" y="794450"/>
                </a:cubicBezTo>
                <a:cubicBezTo>
                  <a:pt x="70858" y="813017"/>
                  <a:pt x="87848" y="837709"/>
                  <a:pt x="100060" y="856026"/>
                </a:cubicBezTo>
                <a:cubicBezTo>
                  <a:pt x="102626" y="866289"/>
                  <a:pt x="102509" y="877629"/>
                  <a:pt x="107757" y="886814"/>
                </a:cubicBezTo>
                <a:cubicBezTo>
                  <a:pt x="112801" y="895641"/>
                  <a:pt x="142687" y="921548"/>
                  <a:pt x="153939" y="925299"/>
                </a:cubicBezTo>
                <a:cubicBezTo>
                  <a:pt x="168744" y="930234"/>
                  <a:pt x="184886" y="929611"/>
                  <a:pt x="200121" y="932996"/>
                </a:cubicBezTo>
                <a:cubicBezTo>
                  <a:pt x="208041" y="934756"/>
                  <a:pt x="215515" y="938127"/>
                  <a:pt x="223212" y="940693"/>
                </a:cubicBezTo>
                <a:cubicBezTo>
                  <a:pt x="310444" y="938127"/>
                  <a:pt x="397766" y="937706"/>
                  <a:pt x="484909" y="932996"/>
                </a:cubicBezTo>
                <a:cubicBezTo>
                  <a:pt x="499758" y="932193"/>
                  <a:pt x="552862" y="902757"/>
                  <a:pt x="554181" y="902208"/>
                </a:cubicBezTo>
                <a:cubicBezTo>
                  <a:pt x="594839" y="885267"/>
                  <a:pt x="603910" y="886223"/>
                  <a:pt x="646545" y="879117"/>
                </a:cubicBezTo>
                <a:cubicBezTo>
                  <a:pt x="656808" y="873986"/>
                  <a:pt x="667996" y="870392"/>
                  <a:pt x="677333" y="863723"/>
                </a:cubicBezTo>
                <a:cubicBezTo>
                  <a:pt x="698442" y="848645"/>
                  <a:pt x="706918" y="829207"/>
                  <a:pt x="723515" y="809844"/>
                </a:cubicBezTo>
                <a:cubicBezTo>
                  <a:pt x="743270" y="786797"/>
                  <a:pt x="745943" y="787195"/>
                  <a:pt x="769697" y="771359"/>
                </a:cubicBezTo>
                <a:cubicBezTo>
                  <a:pt x="772263" y="761097"/>
                  <a:pt x="773227" y="750295"/>
                  <a:pt x="777394" y="740572"/>
                </a:cubicBezTo>
                <a:cubicBezTo>
                  <a:pt x="780515" y="733290"/>
                  <a:pt x="814123" y="688155"/>
                  <a:pt x="815878" y="686693"/>
                </a:cubicBezTo>
                <a:cubicBezTo>
                  <a:pt x="822111" y="681499"/>
                  <a:pt x="831272" y="681562"/>
                  <a:pt x="838969" y="678996"/>
                </a:cubicBezTo>
                <a:cubicBezTo>
                  <a:pt x="869586" y="617762"/>
                  <a:pt x="832811" y="675917"/>
                  <a:pt x="900545" y="625117"/>
                </a:cubicBezTo>
                <a:cubicBezTo>
                  <a:pt x="907946" y="619567"/>
                  <a:pt x="910017" y="609133"/>
                  <a:pt x="915939" y="602026"/>
                </a:cubicBezTo>
                <a:cubicBezTo>
                  <a:pt x="922908" y="593664"/>
                  <a:pt x="932703" y="587793"/>
                  <a:pt x="939030" y="578935"/>
                </a:cubicBezTo>
                <a:cubicBezTo>
                  <a:pt x="961450" y="547548"/>
                  <a:pt x="951123" y="539354"/>
                  <a:pt x="969818" y="501965"/>
                </a:cubicBezTo>
                <a:cubicBezTo>
                  <a:pt x="974949" y="491703"/>
                  <a:pt x="977867" y="479992"/>
                  <a:pt x="985212" y="471178"/>
                </a:cubicBezTo>
                <a:cubicBezTo>
                  <a:pt x="991134" y="464072"/>
                  <a:pt x="1000775" y="461161"/>
                  <a:pt x="1008303" y="455784"/>
                </a:cubicBezTo>
                <a:cubicBezTo>
                  <a:pt x="1018742" y="448328"/>
                  <a:pt x="1031077" y="442710"/>
                  <a:pt x="1039090" y="432693"/>
                </a:cubicBezTo>
                <a:cubicBezTo>
                  <a:pt x="1042295" y="428686"/>
                  <a:pt x="1039090" y="422430"/>
                  <a:pt x="1039090" y="417299"/>
                </a:cubicBezTo>
                <a:lnTo>
                  <a:pt x="1039090" y="417299"/>
                </a:lnTo>
              </a:path>
            </a:pathLst>
          </a:custGeom>
          <a:solidFill>
            <a:srgbClr val="660066"/>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9" name="Group 48"/>
          <p:cNvGrpSpPr/>
          <p:nvPr/>
        </p:nvGrpSpPr>
        <p:grpSpPr>
          <a:xfrm>
            <a:off x="4727240" y="1473718"/>
            <a:ext cx="4031162" cy="4335272"/>
            <a:chOff x="5006640" y="1575318"/>
            <a:chExt cx="4031162" cy="4335272"/>
          </a:xfrm>
        </p:grpSpPr>
        <p:pic>
          <p:nvPicPr>
            <p:cNvPr id="37" name="Picture 36" descr="screenshot_03.jpg"/>
            <p:cNvPicPr>
              <a:picLocks noChangeAspect="1"/>
            </p:cNvPicPr>
            <p:nvPr/>
          </p:nvPicPr>
          <p:blipFill>
            <a:blip r:embed="rId3"/>
            <a:stretch>
              <a:fillRect/>
            </a:stretch>
          </p:blipFill>
          <p:spPr>
            <a:xfrm>
              <a:off x="7452254" y="2631133"/>
              <a:ext cx="1533869" cy="1515276"/>
            </a:xfrm>
            <a:prstGeom prst="rect">
              <a:avLst/>
            </a:prstGeom>
            <a:ln>
              <a:solidFill>
                <a:schemeClr val="tx1"/>
              </a:solidFill>
            </a:ln>
          </p:spPr>
        </p:pic>
        <p:sp>
          <p:nvSpPr>
            <p:cNvPr id="39" name="TextBox 38"/>
            <p:cNvSpPr txBox="1"/>
            <p:nvPr/>
          </p:nvSpPr>
          <p:spPr>
            <a:xfrm>
              <a:off x="7419601" y="4108808"/>
              <a:ext cx="1618201" cy="276999"/>
            </a:xfrm>
            <a:prstGeom prst="rect">
              <a:avLst/>
            </a:prstGeom>
            <a:noFill/>
          </p:spPr>
          <p:txBody>
            <a:bodyPr wrap="none" rtlCol="0">
              <a:spAutoFit/>
            </a:bodyPr>
            <a:lstStyle/>
            <a:p>
              <a:r>
                <a:rPr lang="en-US" sz="1200" b="1">
                  <a:latin typeface="Times"/>
                  <a:cs typeface="Times"/>
                </a:rPr>
                <a:t>1TFT: Xiap-caspase 9</a:t>
              </a:r>
            </a:p>
          </p:txBody>
        </p:sp>
        <p:sp>
          <p:nvSpPr>
            <p:cNvPr id="5" name="Freeform 4"/>
            <p:cNvSpPr/>
            <p:nvPr/>
          </p:nvSpPr>
          <p:spPr>
            <a:xfrm>
              <a:off x="5690838" y="2534145"/>
              <a:ext cx="1042295" cy="940693"/>
            </a:xfrm>
            <a:custGeom>
              <a:avLst/>
              <a:gdLst>
                <a:gd name="connsiteX0" fmla="*/ 153939 w 1042295"/>
                <a:gd name="connsiteY0" fmla="*/ 70935 h 940693"/>
                <a:gd name="connsiteX1" fmla="*/ 123151 w 1042295"/>
                <a:gd name="connsiteY1" fmla="*/ 109420 h 940693"/>
                <a:gd name="connsiteX2" fmla="*/ 100060 w 1042295"/>
                <a:gd name="connsiteY2" fmla="*/ 178693 h 940693"/>
                <a:gd name="connsiteX3" fmla="*/ 92363 w 1042295"/>
                <a:gd name="connsiteY3" fmla="*/ 201784 h 940693"/>
                <a:gd name="connsiteX4" fmla="*/ 92363 w 1042295"/>
                <a:gd name="connsiteY4" fmla="*/ 201784 h 940693"/>
                <a:gd name="connsiteX5" fmla="*/ 23090 w 1042295"/>
                <a:gd name="connsiteY5" fmla="*/ 324935 h 940693"/>
                <a:gd name="connsiteX6" fmla="*/ 15394 w 1042295"/>
                <a:gd name="connsiteY6" fmla="*/ 363420 h 940693"/>
                <a:gd name="connsiteX7" fmla="*/ 7697 w 1042295"/>
                <a:gd name="connsiteY7" fmla="*/ 386511 h 940693"/>
                <a:gd name="connsiteX8" fmla="*/ 0 w 1042295"/>
                <a:gd name="connsiteY8" fmla="*/ 440390 h 940693"/>
                <a:gd name="connsiteX9" fmla="*/ 7697 w 1042295"/>
                <a:gd name="connsiteY9" fmla="*/ 625117 h 940693"/>
                <a:gd name="connsiteX10" fmla="*/ 15394 w 1042295"/>
                <a:gd name="connsiteY10" fmla="*/ 671299 h 940693"/>
                <a:gd name="connsiteX11" fmla="*/ 38484 w 1042295"/>
                <a:gd name="connsiteY11" fmla="*/ 717481 h 940693"/>
                <a:gd name="connsiteX12" fmla="*/ 53878 w 1042295"/>
                <a:gd name="connsiteY12" fmla="*/ 771359 h 940693"/>
                <a:gd name="connsiteX13" fmla="*/ 61575 w 1042295"/>
                <a:gd name="connsiteY13" fmla="*/ 794450 h 940693"/>
                <a:gd name="connsiteX14" fmla="*/ 100060 w 1042295"/>
                <a:gd name="connsiteY14" fmla="*/ 856026 h 940693"/>
                <a:gd name="connsiteX15" fmla="*/ 107757 w 1042295"/>
                <a:gd name="connsiteY15" fmla="*/ 886814 h 940693"/>
                <a:gd name="connsiteX16" fmla="*/ 153939 w 1042295"/>
                <a:gd name="connsiteY16" fmla="*/ 925299 h 940693"/>
                <a:gd name="connsiteX17" fmla="*/ 200121 w 1042295"/>
                <a:gd name="connsiteY17" fmla="*/ 932996 h 940693"/>
                <a:gd name="connsiteX18" fmla="*/ 223212 w 1042295"/>
                <a:gd name="connsiteY18" fmla="*/ 940693 h 940693"/>
                <a:gd name="connsiteX19" fmla="*/ 484909 w 1042295"/>
                <a:gd name="connsiteY19" fmla="*/ 932996 h 940693"/>
                <a:gd name="connsiteX20" fmla="*/ 554181 w 1042295"/>
                <a:gd name="connsiteY20" fmla="*/ 902208 h 940693"/>
                <a:gd name="connsiteX21" fmla="*/ 646545 w 1042295"/>
                <a:gd name="connsiteY21" fmla="*/ 879117 h 940693"/>
                <a:gd name="connsiteX22" fmla="*/ 677333 w 1042295"/>
                <a:gd name="connsiteY22" fmla="*/ 863723 h 940693"/>
                <a:gd name="connsiteX23" fmla="*/ 723515 w 1042295"/>
                <a:gd name="connsiteY23" fmla="*/ 809844 h 940693"/>
                <a:gd name="connsiteX24" fmla="*/ 769697 w 1042295"/>
                <a:gd name="connsiteY24" fmla="*/ 771359 h 940693"/>
                <a:gd name="connsiteX25" fmla="*/ 777394 w 1042295"/>
                <a:gd name="connsiteY25" fmla="*/ 740572 h 940693"/>
                <a:gd name="connsiteX26" fmla="*/ 815878 w 1042295"/>
                <a:gd name="connsiteY26" fmla="*/ 686693 h 940693"/>
                <a:gd name="connsiteX27" fmla="*/ 838969 w 1042295"/>
                <a:gd name="connsiteY27" fmla="*/ 678996 h 940693"/>
                <a:gd name="connsiteX28" fmla="*/ 900545 w 1042295"/>
                <a:gd name="connsiteY28" fmla="*/ 625117 h 940693"/>
                <a:gd name="connsiteX29" fmla="*/ 915939 w 1042295"/>
                <a:gd name="connsiteY29" fmla="*/ 602026 h 940693"/>
                <a:gd name="connsiteX30" fmla="*/ 939030 w 1042295"/>
                <a:gd name="connsiteY30" fmla="*/ 578935 h 940693"/>
                <a:gd name="connsiteX31" fmla="*/ 969818 w 1042295"/>
                <a:gd name="connsiteY31" fmla="*/ 501965 h 940693"/>
                <a:gd name="connsiteX32" fmla="*/ 985212 w 1042295"/>
                <a:gd name="connsiteY32" fmla="*/ 471178 h 940693"/>
                <a:gd name="connsiteX33" fmla="*/ 1008303 w 1042295"/>
                <a:gd name="connsiteY33" fmla="*/ 455784 h 940693"/>
                <a:gd name="connsiteX34" fmla="*/ 1039090 w 1042295"/>
                <a:gd name="connsiteY34" fmla="*/ 432693 h 940693"/>
                <a:gd name="connsiteX35" fmla="*/ 1039090 w 1042295"/>
                <a:gd name="connsiteY35" fmla="*/ 417299 h 940693"/>
                <a:gd name="connsiteX36" fmla="*/ 1039090 w 1042295"/>
                <a:gd name="connsiteY36" fmla="*/ 417299 h 94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2295" h="940693">
                  <a:moveTo>
                    <a:pt x="153939" y="70935"/>
                  </a:moveTo>
                  <a:cubicBezTo>
                    <a:pt x="117144" y="181321"/>
                    <a:pt x="182834" y="0"/>
                    <a:pt x="123151" y="109420"/>
                  </a:cubicBezTo>
                  <a:cubicBezTo>
                    <a:pt x="111496" y="130788"/>
                    <a:pt x="107757" y="155602"/>
                    <a:pt x="100060" y="178693"/>
                  </a:cubicBezTo>
                  <a:lnTo>
                    <a:pt x="92363" y="201784"/>
                  </a:lnTo>
                  <a:lnTo>
                    <a:pt x="92363" y="201784"/>
                  </a:lnTo>
                  <a:cubicBezTo>
                    <a:pt x="45604" y="295301"/>
                    <a:pt x="69789" y="254886"/>
                    <a:pt x="23090" y="324935"/>
                  </a:cubicBezTo>
                  <a:cubicBezTo>
                    <a:pt x="20525" y="337763"/>
                    <a:pt x="18567" y="350728"/>
                    <a:pt x="15394" y="363420"/>
                  </a:cubicBezTo>
                  <a:cubicBezTo>
                    <a:pt x="13426" y="371291"/>
                    <a:pt x="9288" y="378555"/>
                    <a:pt x="7697" y="386511"/>
                  </a:cubicBezTo>
                  <a:cubicBezTo>
                    <a:pt x="4139" y="404301"/>
                    <a:pt x="2566" y="422430"/>
                    <a:pt x="0" y="440390"/>
                  </a:cubicBezTo>
                  <a:cubicBezTo>
                    <a:pt x="2566" y="501966"/>
                    <a:pt x="3597" y="563624"/>
                    <a:pt x="7697" y="625117"/>
                  </a:cubicBezTo>
                  <a:cubicBezTo>
                    <a:pt x="8735" y="640689"/>
                    <a:pt x="10459" y="656493"/>
                    <a:pt x="15394" y="671299"/>
                  </a:cubicBezTo>
                  <a:cubicBezTo>
                    <a:pt x="20836" y="687627"/>
                    <a:pt x="32306" y="701417"/>
                    <a:pt x="38484" y="717481"/>
                  </a:cubicBezTo>
                  <a:cubicBezTo>
                    <a:pt x="45189" y="734914"/>
                    <a:pt x="48511" y="753469"/>
                    <a:pt x="53878" y="771359"/>
                  </a:cubicBezTo>
                  <a:cubicBezTo>
                    <a:pt x="56209" y="779130"/>
                    <a:pt x="57947" y="787193"/>
                    <a:pt x="61575" y="794450"/>
                  </a:cubicBezTo>
                  <a:cubicBezTo>
                    <a:pt x="70858" y="813017"/>
                    <a:pt x="87848" y="837709"/>
                    <a:pt x="100060" y="856026"/>
                  </a:cubicBezTo>
                  <a:cubicBezTo>
                    <a:pt x="102626" y="866289"/>
                    <a:pt x="102509" y="877629"/>
                    <a:pt x="107757" y="886814"/>
                  </a:cubicBezTo>
                  <a:cubicBezTo>
                    <a:pt x="112801" y="895641"/>
                    <a:pt x="142687" y="921548"/>
                    <a:pt x="153939" y="925299"/>
                  </a:cubicBezTo>
                  <a:cubicBezTo>
                    <a:pt x="168744" y="930234"/>
                    <a:pt x="184886" y="929611"/>
                    <a:pt x="200121" y="932996"/>
                  </a:cubicBezTo>
                  <a:cubicBezTo>
                    <a:pt x="208041" y="934756"/>
                    <a:pt x="215515" y="938127"/>
                    <a:pt x="223212" y="940693"/>
                  </a:cubicBezTo>
                  <a:cubicBezTo>
                    <a:pt x="310444" y="938127"/>
                    <a:pt x="397766" y="937706"/>
                    <a:pt x="484909" y="932996"/>
                  </a:cubicBezTo>
                  <a:cubicBezTo>
                    <a:pt x="499758" y="932193"/>
                    <a:pt x="552862" y="902757"/>
                    <a:pt x="554181" y="902208"/>
                  </a:cubicBezTo>
                  <a:cubicBezTo>
                    <a:pt x="594839" y="885267"/>
                    <a:pt x="603910" y="886223"/>
                    <a:pt x="646545" y="879117"/>
                  </a:cubicBezTo>
                  <a:cubicBezTo>
                    <a:pt x="656808" y="873986"/>
                    <a:pt x="667996" y="870392"/>
                    <a:pt x="677333" y="863723"/>
                  </a:cubicBezTo>
                  <a:cubicBezTo>
                    <a:pt x="698442" y="848645"/>
                    <a:pt x="706918" y="829207"/>
                    <a:pt x="723515" y="809844"/>
                  </a:cubicBezTo>
                  <a:cubicBezTo>
                    <a:pt x="743270" y="786797"/>
                    <a:pt x="745943" y="787195"/>
                    <a:pt x="769697" y="771359"/>
                  </a:cubicBezTo>
                  <a:cubicBezTo>
                    <a:pt x="772263" y="761097"/>
                    <a:pt x="773227" y="750295"/>
                    <a:pt x="777394" y="740572"/>
                  </a:cubicBezTo>
                  <a:cubicBezTo>
                    <a:pt x="780515" y="733290"/>
                    <a:pt x="814123" y="688155"/>
                    <a:pt x="815878" y="686693"/>
                  </a:cubicBezTo>
                  <a:cubicBezTo>
                    <a:pt x="822111" y="681499"/>
                    <a:pt x="831272" y="681562"/>
                    <a:pt x="838969" y="678996"/>
                  </a:cubicBezTo>
                  <a:cubicBezTo>
                    <a:pt x="869586" y="617762"/>
                    <a:pt x="832811" y="675917"/>
                    <a:pt x="900545" y="625117"/>
                  </a:cubicBezTo>
                  <a:cubicBezTo>
                    <a:pt x="907946" y="619567"/>
                    <a:pt x="910017" y="609133"/>
                    <a:pt x="915939" y="602026"/>
                  </a:cubicBezTo>
                  <a:cubicBezTo>
                    <a:pt x="922908" y="593664"/>
                    <a:pt x="932703" y="587793"/>
                    <a:pt x="939030" y="578935"/>
                  </a:cubicBezTo>
                  <a:cubicBezTo>
                    <a:pt x="961450" y="547548"/>
                    <a:pt x="951123" y="539354"/>
                    <a:pt x="969818" y="501965"/>
                  </a:cubicBezTo>
                  <a:cubicBezTo>
                    <a:pt x="974949" y="491703"/>
                    <a:pt x="977867" y="479992"/>
                    <a:pt x="985212" y="471178"/>
                  </a:cubicBezTo>
                  <a:cubicBezTo>
                    <a:pt x="991134" y="464072"/>
                    <a:pt x="1000775" y="461161"/>
                    <a:pt x="1008303" y="455784"/>
                  </a:cubicBezTo>
                  <a:cubicBezTo>
                    <a:pt x="1018742" y="448328"/>
                    <a:pt x="1031077" y="442710"/>
                    <a:pt x="1039090" y="432693"/>
                  </a:cubicBezTo>
                  <a:cubicBezTo>
                    <a:pt x="1042295" y="428686"/>
                    <a:pt x="1039090" y="422430"/>
                    <a:pt x="1039090" y="417299"/>
                  </a:cubicBezTo>
                  <a:lnTo>
                    <a:pt x="1039090" y="417299"/>
                  </a:lnTo>
                </a:path>
              </a:pathLst>
            </a:custGeom>
            <a:solidFill>
              <a:srgbClr val="660066"/>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rot="17956143">
              <a:off x="7316440" y="1669575"/>
              <a:ext cx="878828" cy="778213"/>
            </a:xfrm>
            <a:custGeom>
              <a:avLst/>
              <a:gdLst>
                <a:gd name="connsiteX0" fmla="*/ 0 w 878828"/>
                <a:gd name="connsiteY0" fmla="*/ 523394 h 778213"/>
                <a:gd name="connsiteX1" fmla="*/ 23091 w 878828"/>
                <a:gd name="connsiteY1" fmla="*/ 546485 h 778213"/>
                <a:gd name="connsiteX2" fmla="*/ 30788 w 878828"/>
                <a:gd name="connsiteY2" fmla="*/ 569576 h 778213"/>
                <a:gd name="connsiteX3" fmla="*/ 69273 w 878828"/>
                <a:gd name="connsiteY3" fmla="*/ 584970 h 778213"/>
                <a:gd name="connsiteX4" fmla="*/ 84667 w 878828"/>
                <a:gd name="connsiteY4" fmla="*/ 608061 h 778213"/>
                <a:gd name="connsiteX5" fmla="*/ 130848 w 878828"/>
                <a:gd name="connsiteY5" fmla="*/ 631151 h 778213"/>
                <a:gd name="connsiteX6" fmla="*/ 153939 w 878828"/>
                <a:gd name="connsiteY6" fmla="*/ 646545 h 778213"/>
                <a:gd name="connsiteX7" fmla="*/ 215515 w 878828"/>
                <a:gd name="connsiteY7" fmla="*/ 669636 h 778213"/>
                <a:gd name="connsiteX8" fmla="*/ 261697 w 878828"/>
                <a:gd name="connsiteY8" fmla="*/ 700424 h 778213"/>
                <a:gd name="connsiteX9" fmla="*/ 292485 w 878828"/>
                <a:gd name="connsiteY9" fmla="*/ 715818 h 778213"/>
                <a:gd name="connsiteX10" fmla="*/ 400242 w 878828"/>
                <a:gd name="connsiteY10" fmla="*/ 777394 h 778213"/>
                <a:gd name="connsiteX11" fmla="*/ 515697 w 878828"/>
                <a:gd name="connsiteY11" fmla="*/ 754303 h 778213"/>
                <a:gd name="connsiteX12" fmla="*/ 538788 w 878828"/>
                <a:gd name="connsiteY12" fmla="*/ 746606 h 778213"/>
                <a:gd name="connsiteX13" fmla="*/ 577273 w 878828"/>
                <a:gd name="connsiteY13" fmla="*/ 723515 h 778213"/>
                <a:gd name="connsiteX14" fmla="*/ 600363 w 878828"/>
                <a:gd name="connsiteY14" fmla="*/ 708121 h 778213"/>
                <a:gd name="connsiteX15" fmla="*/ 623454 w 878828"/>
                <a:gd name="connsiteY15" fmla="*/ 700424 h 778213"/>
                <a:gd name="connsiteX16" fmla="*/ 661939 w 878828"/>
                <a:gd name="connsiteY16" fmla="*/ 677333 h 778213"/>
                <a:gd name="connsiteX17" fmla="*/ 708121 w 878828"/>
                <a:gd name="connsiteY17" fmla="*/ 654242 h 778213"/>
                <a:gd name="connsiteX18" fmla="*/ 738909 w 878828"/>
                <a:gd name="connsiteY18" fmla="*/ 608061 h 778213"/>
                <a:gd name="connsiteX19" fmla="*/ 762000 w 878828"/>
                <a:gd name="connsiteY19" fmla="*/ 554182 h 778213"/>
                <a:gd name="connsiteX20" fmla="*/ 823576 w 878828"/>
                <a:gd name="connsiteY20" fmla="*/ 469515 h 778213"/>
                <a:gd name="connsiteX21" fmla="*/ 831273 w 878828"/>
                <a:gd name="connsiteY21" fmla="*/ 446424 h 778213"/>
                <a:gd name="connsiteX22" fmla="*/ 869757 w 878828"/>
                <a:gd name="connsiteY22" fmla="*/ 407939 h 778213"/>
                <a:gd name="connsiteX23" fmla="*/ 854363 w 878828"/>
                <a:gd name="connsiteY23" fmla="*/ 153939 h 778213"/>
                <a:gd name="connsiteX24" fmla="*/ 838970 w 878828"/>
                <a:gd name="connsiteY24" fmla="*/ 100061 h 778213"/>
                <a:gd name="connsiteX25" fmla="*/ 823576 w 878828"/>
                <a:gd name="connsiteY25" fmla="*/ 38485 h 778213"/>
                <a:gd name="connsiteX26" fmla="*/ 785091 w 878828"/>
                <a:gd name="connsiteY26" fmla="*/ 15394 h 778213"/>
                <a:gd name="connsiteX27" fmla="*/ 762000 w 878828"/>
                <a:gd name="connsiteY27" fmla="*/ 7697 h 778213"/>
                <a:gd name="connsiteX28" fmla="*/ 762000 w 878828"/>
                <a:gd name="connsiteY28" fmla="*/ 0 h 778213"/>
                <a:gd name="connsiteX29" fmla="*/ 762000 w 878828"/>
                <a:gd name="connsiteY29" fmla="*/ 0 h 77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8828" h="778213">
                  <a:moveTo>
                    <a:pt x="0" y="523394"/>
                  </a:moveTo>
                  <a:cubicBezTo>
                    <a:pt x="7697" y="531091"/>
                    <a:pt x="17053" y="537428"/>
                    <a:pt x="23091" y="546485"/>
                  </a:cubicBezTo>
                  <a:cubicBezTo>
                    <a:pt x="27591" y="553236"/>
                    <a:pt x="24555" y="564382"/>
                    <a:pt x="30788" y="569576"/>
                  </a:cubicBezTo>
                  <a:cubicBezTo>
                    <a:pt x="41402" y="578421"/>
                    <a:pt x="56445" y="579839"/>
                    <a:pt x="69273" y="584970"/>
                  </a:cubicBezTo>
                  <a:cubicBezTo>
                    <a:pt x="74404" y="592667"/>
                    <a:pt x="77266" y="602511"/>
                    <a:pt x="84667" y="608061"/>
                  </a:cubicBezTo>
                  <a:cubicBezTo>
                    <a:pt x="98435" y="618387"/>
                    <a:pt x="115803" y="622793"/>
                    <a:pt x="130848" y="631151"/>
                  </a:cubicBezTo>
                  <a:cubicBezTo>
                    <a:pt x="138935" y="635643"/>
                    <a:pt x="145518" y="642717"/>
                    <a:pt x="153939" y="646545"/>
                  </a:cubicBezTo>
                  <a:cubicBezTo>
                    <a:pt x="173895" y="655616"/>
                    <a:pt x="195908" y="659833"/>
                    <a:pt x="215515" y="669636"/>
                  </a:cubicBezTo>
                  <a:cubicBezTo>
                    <a:pt x="232063" y="677910"/>
                    <a:pt x="245832" y="690905"/>
                    <a:pt x="261697" y="700424"/>
                  </a:cubicBezTo>
                  <a:cubicBezTo>
                    <a:pt x="271536" y="706327"/>
                    <a:pt x="282646" y="709915"/>
                    <a:pt x="292485" y="715818"/>
                  </a:cubicBezTo>
                  <a:cubicBezTo>
                    <a:pt x="396475" y="778213"/>
                    <a:pt x="342389" y="758110"/>
                    <a:pt x="400242" y="777394"/>
                  </a:cubicBezTo>
                  <a:cubicBezTo>
                    <a:pt x="485642" y="767905"/>
                    <a:pt x="447474" y="777044"/>
                    <a:pt x="515697" y="754303"/>
                  </a:cubicBezTo>
                  <a:cubicBezTo>
                    <a:pt x="523394" y="751737"/>
                    <a:pt x="531831" y="750780"/>
                    <a:pt x="538788" y="746606"/>
                  </a:cubicBezTo>
                  <a:cubicBezTo>
                    <a:pt x="551616" y="738909"/>
                    <a:pt x="564587" y="731444"/>
                    <a:pt x="577273" y="723515"/>
                  </a:cubicBezTo>
                  <a:cubicBezTo>
                    <a:pt x="585117" y="718612"/>
                    <a:pt x="592089" y="712258"/>
                    <a:pt x="600363" y="708121"/>
                  </a:cubicBezTo>
                  <a:cubicBezTo>
                    <a:pt x="607620" y="704493"/>
                    <a:pt x="616197" y="704052"/>
                    <a:pt x="623454" y="700424"/>
                  </a:cubicBezTo>
                  <a:cubicBezTo>
                    <a:pt x="636835" y="693734"/>
                    <a:pt x="648558" y="684023"/>
                    <a:pt x="661939" y="677333"/>
                  </a:cubicBezTo>
                  <a:cubicBezTo>
                    <a:pt x="725673" y="645466"/>
                    <a:pt x="641945" y="698359"/>
                    <a:pt x="708121" y="654242"/>
                  </a:cubicBezTo>
                  <a:cubicBezTo>
                    <a:pt x="718384" y="638848"/>
                    <a:pt x="733058" y="625613"/>
                    <a:pt x="738909" y="608061"/>
                  </a:cubicBezTo>
                  <a:cubicBezTo>
                    <a:pt x="747544" y="582155"/>
                    <a:pt x="746782" y="580813"/>
                    <a:pt x="762000" y="554182"/>
                  </a:cubicBezTo>
                  <a:cubicBezTo>
                    <a:pt x="773850" y="533444"/>
                    <a:pt x="821144" y="472758"/>
                    <a:pt x="823576" y="469515"/>
                  </a:cubicBezTo>
                  <a:cubicBezTo>
                    <a:pt x="826142" y="461818"/>
                    <a:pt x="825536" y="452161"/>
                    <a:pt x="831273" y="446424"/>
                  </a:cubicBezTo>
                  <a:cubicBezTo>
                    <a:pt x="878828" y="398868"/>
                    <a:pt x="851706" y="462092"/>
                    <a:pt x="869757" y="407939"/>
                  </a:cubicBezTo>
                  <a:cubicBezTo>
                    <a:pt x="864626" y="323272"/>
                    <a:pt x="861218" y="238484"/>
                    <a:pt x="854363" y="153939"/>
                  </a:cubicBezTo>
                  <a:cubicBezTo>
                    <a:pt x="852883" y="135686"/>
                    <a:pt x="843736" y="117536"/>
                    <a:pt x="838970" y="100061"/>
                  </a:cubicBezTo>
                  <a:cubicBezTo>
                    <a:pt x="833403" y="79649"/>
                    <a:pt x="841718" y="49370"/>
                    <a:pt x="823576" y="38485"/>
                  </a:cubicBezTo>
                  <a:cubicBezTo>
                    <a:pt x="810748" y="30788"/>
                    <a:pt x="798472" y="22084"/>
                    <a:pt x="785091" y="15394"/>
                  </a:cubicBezTo>
                  <a:cubicBezTo>
                    <a:pt x="777834" y="11766"/>
                    <a:pt x="768751" y="12197"/>
                    <a:pt x="762000" y="7697"/>
                  </a:cubicBezTo>
                  <a:cubicBezTo>
                    <a:pt x="759865" y="6274"/>
                    <a:pt x="762000" y="2566"/>
                    <a:pt x="762000" y="0"/>
                  </a:cubicBezTo>
                  <a:lnTo>
                    <a:pt x="762000" y="0"/>
                  </a:lnTo>
                </a:path>
              </a:pathLst>
            </a:custGeom>
            <a:solidFill>
              <a:srgbClr val="660066"/>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gular Pentagon 17"/>
            <p:cNvSpPr/>
            <p:nvPr/>
          </p:nvSpPr>
          <p:spPr>
            <a:xfrm>
              <a:off x="6393746" y="2026727"/>
              <a:ext cx="489834" cy="385980"/>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rot="15749657">
              <a:off x="7274319" y="1806059"/>
              <a:ext cx="461469" cy="5555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924231" y="2699143"/>
              <a:ext cx="469515" cy="53539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apezoid 21"/>
            <p:cNvSpPr/>
            <p:nvPr/>
          </p:nvSpPr>
          <p:spPr>
            <a:xfrm rot="17849780">
              <a:off x="5467277" y="1575252"/>
              <a:ext cx="456955" cy="457087"/>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a:stCxn id="18" idx="2"/>
              <a:endCxn id="21" idx="7"/>
            </p:cNvCxnSpPr>
            <p:nvPr/>
          </p:nvCxnSpPr>
          <p:spPr>
            <a:xfrm rot="5400000">
              <a:off x="6223721" y="2513973"/>
              <a:ext cx="364843" cy="1623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8" idx="1"/>
              <a:endCxn id="22" idx="2"/>
            </p:cNvCxnSpPr>
            <p:nvPr/>
          </p:nvCxnSpPr>
          <p:spPr>
            <a:xfrm rot="10800000">
              <a:off x="5898483" y="1909312"/>
              <a:ext cx="495265" cy="2648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8" idx="5"/>
              <a:endCxn id="19" idx="0"/>
            </p:cNvCxnSpPr>
            <p:nvPr/>
          </p:nvCxnSpPr>
          <p:spPr>
            <a:xfrm flipV="1">
              <a:off x="6883579" y="2120099"/>
              <a:ext cx="346096" cy="54059"/>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205663" y="4530527"/>
              <a:ext cx="1432804" cy="338554"/>
            </a:xfrm>
            <a:prstGeom prst="rect">
              <a:avLst/>
            </a:prstGeom>
            <a:solidFill>
              <a:srgbClr val="660066"/>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sz="1600" b="1" dirty="0">
                  <a:solidFill>
                    <a:schemeClr val="bg1"/>
                  </a:solidFill>
                  <a:latin typeface="Times"/>
                  <a:cs typeface="Times"/>
                </a:rPr>
                <a:t>“PPI pockets</a:t>
              </a:r>
              <a:r>
                <a:rPr lang="en-US" sz="1600" b="1" dirty="0" smtClean="0">
                  <a:solidFill>
                    <a:schemeClr val="bg1"/>
                  </a:solidFill>
                  <a:latin typeface="Times"/>
                  <a:cs typeface="Times"/>
                </a:rPr>
                <a:t>”    </a:t>
              </a:r>
              <a:endParaRPr lang="en-US" sz="1600" b="1" dirty="0">
                <a:solidFill>
                  <a:schemeClr val="bg1"/>
                </a:solidFill>
                <a:latin typeface="Times"/>
                <a:cs typeface="Times"/>
              </a:endParaRPr>
            </a:p>
          </p:txBody>
        </p:sp>
        <p:sp>
          <p:nvSpPr>
            <p:cNvPr id="41" name="TextBox 40"/>
            <p:cNvSpPr txBox="1"/>
            <p:nvPr/>
          </p:nvSpPr>
          <p:spPr>
            <a:xfrm>
              <a:off x="5006640" y="4833372"/>
              <a:ext cx="4003447" cy="107721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a:buFont typeface="Wingdings" charset="2"/>
                <a:buChar char="§"/>
              </a:pPr>
              <a:r>
                <a:rPr lang="en-US" sz="1600" dirty="0">
                  <a:solidFill>
                    <a:schemeClr val="tx1"/>
                  </a:solidFill>
                  <a:latin typeface="Times"/>
                  <a:cs typeface="Times"/>
                </a:rPr>
                <a:t>In general 3 to 5 </a:t>
              </a:r>
              <a:r>
                <a:rPr lang="en-US" sz="1600" dirty="0" err="1">
                  <a:solidFill>
                    <a:schemeClr val="tx1"/>
                  </a:solidFill>
                  <a:latin typeface="Times"/>
                  <a:cs typeface="Times"/>
                </a:rPr>
                <a:t>subpockets</a:t>
              </a:r>
              <a:r>
                <a:rPr lang="en-US" sz="1600" dirty="0">
                  <a:solidFill>
                    <a:schemeClr val="tx1"/>
                  </a:solidFill>
                  <a:latin typeface="Times"/>
                  <a:cs typeface="Times"/>
                </a:rPr>
                <a:t>, each ~ 50 Å</a:t>
              </a:r>
              <a:r>
                <a:rPr lang="en-US" sz="1600" baseline="30000" dirty="0">
                  <a:solidFill>
                    <a:schemeClr val="tx1"/>
                  </a:solidFill>
                  <a:latin typeface="Times"/>
                  <a:cs typeface="Times"/>
                </a:rPr>
                <a:t>3</a:t>
              </a:r>
            </a:p>
            <a:p>
              <a:pPr algn="just">
                <a:buFont typeface="Wingdings" charset="2"/>
                <a:buChar char="§"/>
              </a:pPr>
              <a:r>
                <a:rPr lang="en-US" sz="1600" dirty="0">
                  <a:solidFill>
                    <a:schemeClr val="tx1"/>
                  </a:solidFill>
                  <a:latin typeface="Times"/>
                  <a:cs typeface="Times"/>
                </a:rPr>
                <a:t>Transient pockets</a:t>
              </a:r>
              <a:endParaRPr lang="en-US" sz="1600" baseline="30000" dirty="0">
                <a:solidFill>
                  <a:schemeClr val="tx1"/>
                </a:solidFill>
                <a:latin typeface="Times"/>
                <a:cs typeface="Times"/>
              </a:endParaRPr>
            </a:p>
            <a:p>
              <a:pPr algn="just">
                <a:buFont typeface="Wingdings" charset="2"/>
                <a:buChar char="§"/>
              </a:pPr>
              <a:r>
                <a:rPr lang="en-US" sz="1600" dirty="0">
                  <a:solidFill>
                    <a:schemeClr val="tx1"/>
                  </a:solidFill>
                  <a:latin typeface="Times"/>
                  <a:cs typeface="Times"/>
                </a:rPr>
                <a:t>Interface regions</a:t>
              </a:r>
              <a:r>
                <a:rPr lang="en-US" sz="1600" dirty="0" smtClean="0">
                  <a:solidFill>
                    <a:schemeClr val="tx1"/>
                  </a:solidFill>
                  <a:latin typeface="Times"/>
                  <a:cs typeface="Times"/>
                </a:rPr>
                <a:t> likely </a:t>
              </a:r>
              <a:r>
                <a:rPr lang="en-US" sz="1600" dirty="0">
                  <a:solidFill>
                    <a:schemeClr val="tx1"/>
                  </a:solidFill>
                  <a:latin typeface="Times"/>
                  <a:cs typeface="Times"/>
                </a:rPr>
                <a:t>to be </a:t>
              </a:r>
              <a:r>
                <a:rPr lang="en-US" sz="1600" dirty="0" err="1">
                  <a:solidFill>
                    <a:schemeClr val="tx1"/>
                  </a:solidFill>
                  <a:latin typeface="Times"/>
                  <a:cs typeface="Times"/>
                </a:rPr>
                <a:t>ligandable</a:t>
              </a:r>
              <a:r>
                <a:rPr lang="en-US" sz="1600" dirty="0">
                  <a:solidFill>
                    <a:schemeClr val="tx1"/>
                  </a:solidFill>
                  <a:latin typeface="Times"/>
                  <a:cs typeface="Times"/>
                </a:rPr>
                <a:t> are more predisposed to surface pocket </a:t>
              </a:r>
              <a:r>
                <a:rPr lang="en-US" sz="1600" dirty="0" smtClean="0">
                  <a:solidFill>
                    <a:schemeClr val="tx1"/>
                  </a:solidFill>
                  <a:latin typeface="Times"/>
                  <a:cs typeface="Times"/>
                </a:rPr>
                <a:t>formation</a:t>
              </a:r>
              <a:endParaRPr lang="en-US" sz="1600" dirty="0">
                <a:solidFill>
                  <a:schemeClr val="tx1"/>
                </a:solidFill>
                <a:latin typeface="Times"/>
                <a:cs typeface="Times"/>
              </a:endParaRPr>
            </a:p>
          </p:txBody>
        </p:sp>
      </p:grpSp>
      <p:sp>
        <p:nvSpPr>
          <p:cNvPr id="48" name="TextBox 47"/>
          <p:cNvSpPr txBox="1"/>
          <p:nvPr/>
        </p:nvSpPr>
        <p:spPr>
          <a:xfrm>
            <a:off x="5696290" y="6050117"/>
            <a:ext cx="3313797" cy="923330"/>
          </a:xfrm>
          <a:prstGeom prst="rect">
            <a:avLst/>
          </a:prstGeom>
          <a:noFill/>
        </p:spPr>
        <p:txBody>
          <a:bodyPr wrap="none" rtlCol="0">
            <a:spAutoFit/>
          </a:bodyPr>
          <a:lstStyle/>
          <a:p>
            <a:pPr algn="r"/>
            <a:r>
              <a:rPr lang="en-US" sz="1400" i="1" dirty="0">
                <a:latin typeface="Times"/>
                <a:cs typeface="Times"/>
              </a:rPr>
              <a:t>Fuller et al., Jackson, DDT 2009</a:t>
            </a:r>
          </a:p>
          <a:p>
            <a:pPr algn="r"/>
            <a:r>
              <a:rPr lang="en-US" sz="1400" i="1" dirty="0" err="1">
                <a:latin typeface="Times"/>
                <a:cs typeface="Times"/>
              </a:rPr>
              <a:t>Eyrisch</a:t>
            </a:r>
            <a:r>
              <a:rPr lang="en-US" sz="1400" i="1" dirty="0">
                <a:latin typeface="Times"/>
                <a:cs typeface="Times"/>
              </a:rPr>
              <a:t> &amp; Helms, 2007</a:t>
            </a:r>
          </a:p>
          <a:p>
            <a:pPr algn="r"/>
            <a:r>
              <a:rPr lang="en-US" sz="1400" i="1" dirty="0" err="1">
                <a:latin typeface="Times"/>
                <a:cs typeface="Times"/>
              </a:rPr>
              <a:t>Karanicolas</a:t>
            </a:r>
            <a:r>
              <a:rPr lang="en-US" sz="1400" i="1" dirty="0">
                <a:latin typeface="Times"/>
                <a:cs typeface="Times"/>
              </a:rPr>
              <a:t> et al, </a:t>
            </a:r>
            <a:r>
              <a:rPr lang="en-US" sz="1400" i="1" dirty="0" err="1">
                <a:latin typeface="Times"/>
                <a:cs typeface="Times"/>
              </a:rPr>
              <a:t>Plos</a:t>
            </a:r>
            <a:r>
              <a:rPr lang="en-US" sz="1400" i="1" dirty="0">
                <a:latin typeface="Times"/>
                <a:cs typeface="Times"/>
              </a:rPr>
              <a:t> </a:t>
            </a:r>
            <a:r>
              <a:rPr lang="en-US" sz="1400" i="1" dirty="0" err="1">
                <a:latin typeface="Times"/>
                <a:cs typeface="Times"/>
              </a:rPr>
              <a:t>Comput</a:t>
            </a:r>
            <a:r>
              <a:rPr lang="en-US" sz="1400" i="1" dirty="0">
                <a:latin typeface="Times"/>
                <a:cs typeface="Times"/>
              </a:rPr>
              <a:t> </a:t>
            </a:r>
            <a:r>
              <a:rPr lang="en-US" sz="1400" i="1" dirty="0" err="1">
                <a:latin typeface="Times"/>
                <a:cs typeface="Times"/>
              </a:rPr>
              <a:t>Biol</a:t>
            </a:r>
            <a:r>
              <a:rPr lang="en-US" sz="1400" i="1" dirty="0">
                <a:latin typeface="Times"/>
                <a:cs typeface="Times"/>
              </a:rPr>
              <a:t>, 2013</a:t>
            </a:r>
          </a:p>
          <a:p>
            <a:pPr algn="r">
              <a:buFont typeface="Arial"/>
              <a:buChar char="•"/>
            </a:pPr>
            <a:endParaRPr lang="en-US" sz="1200" i="1" dirty="0">
              <a:latin typeface="Times"/>
              <a:cs typeface="Times"/>
            </a:endParaRPr>
          </a:p>
        </p:txBody>
      </p:sp>
      <p:pic>
        <p:nvPicPr>
          <p:cNvPr id="51" name="Picture 50" descr="screenshot_03.jpg"/>
          <p:cNvPicPr>
            <a:picLocks noChangeAspect="1"/>
          </p:cNvPicPr>
          <p:nvPr/>
        </p:nvPicPr>
        <p:blipFill>
          <a:blip r:embed="rId4"/>
          <a:stretch>
            <a:fillRect/>
          </a:stretch>
        </p:blipFill>
        <p:spPr>
          <a:xfrm>
            <a:off x="2133600" y="2083643"/>
            <a:ext cx="2328749" cy="1858869"/>
          </a:xfrm>
          <a:prstGeom prst="rect">
            <a:avLst/>
          </a:prstGeom>
        </p:spPr>
      </p:pic>
    </p:spTree>
    <p:extLst>
      <p:ext uri="{BB962C8B-B14F-4D97-AF65-F5344CB8AC3E}">
        <p14:creationId xmlns:p14="http://schemas.microsoft.com/office/powerpoint/2010/main" val="3924703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_02.jpg"/>
          <p:cNvPicPr>
            <a:picLocks noChangeAspect="1"/>
          </p:cNvPicPr>
          <p:nvPr/>
        </p:nvPicPr>
        <p:blipFill>
          <a:blip r:embed="rId3"/>
          <a:stretch>
            <a:fillRect/>
          </a:stretch>
        </p:blipFill>
        <p:spPr>
          <a:xfrm>
            <a:off x="256303" y="1191707"/>
            <a:ext cx="3007597" cy="203177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30600" y="1521907"/>
            <a:ext cx="5494341" cy="1200329"/>
          </a:xfrm>
          <a:prstGeom prst="rect">
            <a:avLst/>
          </a:prstGeom>
        </p:spPr>
        <p:txBody>
          <a:bodyPr wrap="square">
            <a:spAutoFit/>
          </a:bodyPr>
          <a:lstStyle/>
          <a:p>
            <a:pPr algn="just"/>
            <a:r>
              <a:rPr lang="en-US" dirty="0">
                <a:latin typeface="Times"/>
                <a:cs typeface="Times"/>
              </a:rPr>
              <a:t>TIMBAL</a:t>
            </a:r>
            <a:r>
              <a:rPr lang="en-US" dirty="0" smtClean="0">
                <a:latin typeface="Times"/>
                <a:cs typeface="Times"/>
              </a:rPr>
              <a:t> : small </a:t>
            </a:r>
            <a:r>
              <a:rPr lang="en-US" dirty="0">
                <a:latin typeface="Times"/>
                <a:cs typeface="Times"/>
              </a:rPr>
              <a:t>molecules that modulate</a:t>
            </a:r>
            <a:r>
              <a:rPr lang="en-US" dirty="0" smtClean="0">
                <a:latin typeface="Times"/>
                <a:cs typeface="Times"/>
              </a:rPr>
              <a:t> PPI</a:t>
            </a:r>
          </a:p>
          <a:p>
            <a:pPr algn="just"/>
            <a:r>
              <a:rPr lang="en-US" dirty="0" smtClean="0">
                <a:latin typeface="Times"/>
                <a:cs typeface="Times"/>
              </a:rPr>
              <a:t>created </a:t>
            </a:r>
            <a:r>
              <a:rPr lang="en-US" dirty="0">
                <a:latin typeface="Times"/>
                <a:cs typeface="Times"/>
              </a:rPr>
              <a:t>in 2008, by manually </a:t>
            </a:r>
            <a:r>
              <a:rPr lang="en-US" dirty="0" err="1">
                <a:latin typeface="Times"/>
                <a:cs typeface="Times"/>
              </a:rPr>
              <a:t>curating</a:t>
            </a:r>
            <a:r>
              <a:rPr lang="en-US" dirty="0">
                <a:latin typeface="Times"/>
                <a:cs typeface="Times"/>
              </a:rPr>
              <a:t> </a:t>
            </a:r>
            <a:r>
              <a:rPr lang="en-US" dirty="0" smtClean="0">
                <a:latin typeface="Times"/>
                <a:cs typeface="Times"/>
              </a:rPr>
              <a:t>information;</a:t>
            </a:r>
          </a:p>
          <a:p>
            <a:pPr algn="just"/>
            <a:r>
              <a:rPr lang="en-US" dirty="0" smtClean="0">
                <a:latin typeface="Times"/>
                <a:cs typeface="Times"/>
              </a:rPr>
              <a:t>Now automated </a:t>
            </a:r>
            <a:r>
              <a:rPr lang="en-US" dirty="0">
                <a:latin typeface="Times"/>
                <a:cs typeface="Times"/>
              </a:rPr>
              <a:t>searches on the </a:t>
            </a:r>
            <a:r>
              <a:rPr lang="en-US" dirty="0" err="1">
                <a:latin typeface="Times"/>
                <a:cs typeface="Times"/>
              </a:rPr>
              <a:t>ChEMBL</a:t>
            </a:r>
            <a:r>
              <a:rPr lang="en-US" dirty="0">
                <a:latin typeface="Times"/>
                <a:cs typeface="Times"/>
              </a:rPr>
              <a:t> database (about 8000 </a:t>
            </a:r>
            <a:r>
              <a:rPr lang="en-US" dirty="0" err="1">
                <a:latin typeface="Times"/>
                <a:cs typeface="Times"/>
              </a:rPr>
              <a:t>cmpds</a:t>
            </a:r>
            <a:r>
              <a:rPr lang="en-US" dirty="0">
                <a:latin typeface="Times"/>
                <a:cs typeface="Times"/>
              </a:rPr>
              <a:t>)</a:t>
            </a:r>
          </a:p>
        </p:txBody>
      </p:sp>
      <p:grpSp>
        <p:nvGrpSpPr>
          <p:cNvPr id="2" name="Group 18"/>
          <p:cNvGrpSpPr/>
          <p:nvPr/>
        </p:nvGrpSpPr>
        <p:grpSpPr>
          <a:xfrm>
            <a:off x="268311" y="3666868"/>
            <a:ext cx="8786879" cy="1642218"/>
            <a:chOff x="268311" y="3441146"/>
            <a:chExt cx="8786879" cy="1642218"/>
          </a:xfrm>
        </p:grpSpPr>
        <p:sp>
          <p:nvSpPr>
            <p:cNvPr id="7" name="Rectangle 6"/>
            <p:cNvSpPr/>
            <p:nvPr/>
          </p:nvSpPr>
          <p:spPr>
            <a:xfrm>
              <a:off x="3530690" y="3452148"/>
              <a:ext cx="5524500" cy="1631216"/>
            </a:xfrm>
            <a:prstGeom prst="rect">
              <a:avLst/>
            </a:prstGeom>
          </p:spPr>
          <p:txBody>
            <a:bodyPr wrap="square">
              <a:spAutoFit/>
            </a:bodyPr>
            <a:lstStyle/>
            <a:p>
              <a:pPr algn="just"/>
              <a:r>
                <a:rPr lang="en-US" dirty="0">
                  <a:latin typeface="Times"/>
                  <a:cs typeface="Times"/>
                </a:rPr>
                <a:t>2P2I</a:t>
              </a:r>
              <a:r>
                <a:rPr lang="en-US" baseline="-25000" dirty="0">
                  <a:latin typeface="Times"/>
                  <a:cs typeface="Times"/>
                </a:rPr>
                <a:t>DB</a:t>
              </a:r>
              <a:r>
                <a:rPr lang="en-US" dirty="0" smtClean="0">
                  <a:latin typeface="Times"/>
                  <a:cs typeface="Times"/>
                </a:rPr>
                <a:t> </a:t>
              </a:r>
              <a:r>
                <a:rPr lang="en-US" b="1" dirty="0" smtClean="0">
                  <a:latin typeface="Times"/>
                  <a:cs typeface="Times"/>
                </a:rPr>
                <a:t>: </a:t>
              </a:r>
              <a:r>
                <a:rPr lang="en-US" dirty="0" smtClean="0">
                  <a:latin typeface="Times"/>
                  <a:cs typeface="Times"/>
                </a:rPr>
                <a:t>structures </a:t>
              </a:r>
              <a:r>
                <a:rPr lang="en-US" dirty="0">
                  <a:latin typeface="Times"/>
                  <a:cs typeface="Times"/>
                </a:rPr>
                <a:t>of</a:t>
              </a:r>
              <a:r>
                <a:rPr lang="en-US" dirty="0" smtClean="0">
                  <a:latin typeface="Times"/>
                  <a:cs typeface="Times"/>
                </a:rPr>
                <a:t> PPI complexes </a:t>
              </a:r>
              <a:r>
                <a:rPr lang="en-US" dirty="0">
                  <a:latin typeface="Times"/>
                  <a:cs typeface="Times"/>
                </a:rPr>
                <a:t>with known small molecule </a:t>
              </a:r>
              <a:r>
                <a:rPr lang="en-US" dirty="0" smtClean="0">
                  <a:latin typeface="Times"/>
                  <a:cs typeface="Times"/>
                </a:rPr>
                <a:t>inhibitors; ~200 </a:t>
              </a:r>
              <a:r>
                <a:rPr lang="en-US" dirty="0">
                  <a:latin typeface="Times"/>
                  <a:cs typeface="Times"/>
                </a:rPr>
                <a:t>small molecule inhibitors</a:t>
              </a:r>
              <a:r>
                <a:rPr lang="en-US" dirty="0" smtClean="0">
                  <a:latin typeface="Times"/>
                  <a:cs typeface="Times"/>
                </a:rPr>
                <a:t> (</a:t>
              </a:r>
              <a:r>
                <a:rPr lang="en-US" b="1" dirty="0" smtClean="0">
                  <a:latin typeface="Times"/>
                  <a:cs typeface="Times"/>
                </a:rPr>
                <a:t>hand-</a:t>
              </a:r>
              <a:r>
                <a:rPr lang="en-US" b="1" dirty="0" err="1" smtClean="0">
                  <a:latin typeface="Times"/>
                  <a:cs typeface="Times"/>
                </a:rPr>
                <a:t>curated</a:t>
              </a:r>
              <a:r>
                <a:rPr lang="en-US" b="1" dirty="0" smtClean="0">
                  <a:latin typeface="Times"/>
                  <a:cs typeface="Times"/>
                </a:rPr>
                <a:t>)</a:t>
              </a:r>
              <a:endParaRPr lang="en-US" dirty="0" smtClean="0">
                <a:latin typeface="Times"/>
                <a:cs typeface="Times"/>
              </a:endParaRPr>
            </a:p>
            <a:p>
              <a:pPr algn="just"/>
              <a:r>
                <a:rPr lang="en-US" sz="1400" i="1" dirty="0" err="1">
                  <a:latin typeface="Times"/>
                  <a:cs typeface="Times"/>
                </a:rPr>
                <a:t>Basse</a:t>
              </a:r>
              <a:r>
                <a:rPr lang="en-US" sz="1400" i="1" dirty="0">
                  <a:latin typeface="Times"/>
                  <a:cs typeface="Times"/>
                </a:rPr>
                <a:t> et al, NAR, </a:t>
              </a:r>
              <a:r>
                <a:rPr lang="en-US" sz="1400" i="1" dirty="0" smtClean="0">
                  <a:latin typeface="Times"/>
                  <a:cs typeface="Times"/>
                </a:rPr>
                <a:t>2013 </a:t>
              </a:r>
            </a:p>
            <a:p>
              <a:pPr algn="just"/>
              <a:r>
                <a:rPr lang="en-US" sz="1400" i="1" dirty="0" err="1" smtClean="0">
                  <a:latin typeface="Times"/>
                  <a:cs typeface="Times"/>
                </a:rPr>
                <a:t>Bourgeas</a:t>
              </a:r>
              <a:r>
                <a:rPr lang="en-US" sz="1400" i="1" dirty="0" smtClean="0">
                  <a:latin typeface="Times"/>
                  <a:cs typeface="Times"/>
                </a:rPr>
                <a:t> </a:t>
              </a:r>
              <a:r>
                <a:rPr lang="en-US" sz="1400" i="1" dirty="0">
                  <a:latin typeface="Times"/>
                  <a:cs typeface="Times"/>
                </a:rPr>
                <a:t>et al, </a:t>
              </a:r>
              <a:r>
                <a:rPr lang="en-US" sz="1400" i="1" dirty="0" err="1">
                  <a:latin typeface="Times"/>
                  <a:cs typeface="Times"/>
                </a:rPr>
                <a:t>PlosOne</a:t>
              </a:r>
              <a:r>
                <a:rPr lang="en-US" sz="1400" i="1" dirty="0">
                  <a:latin typeface="Times"/>
                  <a:cs typeface="Times"/>
                </a:rPr>
                <a:t> 2010, (</a:t>
              </a:r>
              <a:r>
                <a:rPr lang="en-US" sz="1400" i="1" dirty="0" err="1">
                  <a:latin typeface="Times"/>
                  <a:cs typeface="Times"/>
                </a:rPr>
                <a:t>Morelli's</a:t>
              </a:r>
              <a:r>
                <a:rPr lang="en-US" sz="1400" i="1" dirty="0">
                  <a:latin typeface="Times"/>
                  <a:cs typeface="Times"/>
                </a:rPr>
                <a:t> lab)</a:t>
              </a:r>
            </a:p>
            <a:p>
              <a:pPr algn="just"/>
              <a:endParaRPr lang="en-US" dirty="0">
                <a:latin typeface="Times"/>
                <a:cs typeface="Times"/>
              </a:endParaRPr>
            </a:p>
          </p:txBody>
        </p:sp>
        <p:pic>
          <p:nvPicPr>
            <p:cNvPr id="9" name="Picture 8" descr="screenshot_04.jpg"/>
            <p:cNvPicPr>
              <a:picLocks noChangeAspect="1"/>
            </p:cNvPicPr>
            <p:nvPr/>
          </p:nvPicPr>
          <p:blipFill>
            <a:blip r:embed="rId4"/>
            <a:stretch>
              <a:fillRect/>
            </a:stretch>
          </p:blipFill>
          <p:spPr>
            <a:xfrm>
              <a:off x="268311" y="3441146"/>
              <a:ext cx="2995589" cy="977332"/>
            </a:xfrm>
            <a:prstGeom prst="rect">
              <a:avLst/>
            </a:prstGeom>
            <a:ln>
              <a:noFill/>
            </a:ln>
            <a:effectLst>
              <a:outerShdw blurRad="292100" dist="139700" dir="2700000" algn="tl" rotWithShape="0">
                <a:srgbClr val="333333">
                  <a:alpha val="65000"/>
                </a:srgbClr>
              </a:outerShdw>
            </a:effectLst>
          </p:spPr>
        </p:pic>
      </p:grpSp>
      <p:sp>
        <p:nvSpPr>
          <p:cNvPr id="13" name="TextBox 12"/>
          <p:cNvSpPr txBox="1"/>
          <p:nvPr/>
        </p:nvSpPr>
        <p:spPr>
          <a:xfrm>
            <a:off x="5078938" y="938574"/>
            <a:ext cx="1917011" cy="338554"/>
          </a:xfrm>
          <a:prstGeom prst="rect">
            <a:avLst/>
          </a:prstGeom>
          <a:ln>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sz="1600" b="1">
                <a:solidFill>
                  <a:srgbClr val="FF0000"/>
                </a:solidFill>
                <a:latin typeface="Times"/>
                <a:cs typeface="Times"/>
              </a:rPr>
              <a:t>Need data to learn :</a:t>
            </a:r>
          </a:p>
        </p:txBody>
      </p:sp>
      <p:grpSp>
        <p:nvGrpSpPr>
          <p:cNvPr id="3" name="Group 19"/>
          <p:cNvGrpSpPr/>
          <p:nvPr/>
        </p:nvGrpSpPr>
        <p:grpSpPr>
          <a:xfrm>
            <a:off x="268311" y="5196477"/>
            <a:ext cx="8786879" cy="1161121"/>
            <a:chOff x="268311" y="5120277"/>
            <a:chExt cx="8786879" cy="1161121"/>
          </a:xfrm>
        </p:grpSpPr>
        <p:pic>
          <p:nvPicPr>
            <p:cNvPr id="10" name="Picture 9" descr="screenshot_05.jpg"/>
            <p:cNvPicPr>
              <a:picLocks noChangeAspect="1"/>
            </p:cNvPicPr>
            <p:nvPr/>
          </p:nvPicPr>
          <p:blipFill>
            <a:blip r:embed="rId5"/>
            <a:stretch>
              <a:fillRect/>
            </a:stretch>
          </p:blipFill>
          <p:spPr>
            <a:xfrm>
              <a:off x="268311" y="5120277"/>
              <a:ext cx="2995589" cy="80620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592627" y="5120277"/>
              <a:ext cx="5462563" cy="646331"/>
            </a:xfrm>
            <a:prstGeom prst="rect">
              <a:avLst/>
            </a:prstGeom>
          </p:spPr>
          <p:txBody>
            <a:bodyPr wrap="square">
              <a:spAutoFit/>
            </a:bodyPr>
            <a:lstStyle/>
            <a:p>
              <a:pPr algn="just"/>
              <a:r>
                <a:rPr lang="en-US" dirty="0" err="1">
                  <a:latin typeface="Times"/>
                  <a:cs typeface="Times"/>
                </a:rPr>
                <a:t>iPPI</a:t>
              </a:r>
              <a:r>
                <a:rPr lang="en-US" dirty="0">
                  <a:latin typeface="Times"/>
                  <a:cs typeface="Times"/>
                </a:rPr>
                <a:t>-DB</a:t>
              </a:r>
              <a:r>
                <a:rPr lang="en-US" dirty="0" smtClean="0">
                  <a:latin typeface="Times"/>
                  <a:cs typeface="Times"/>
                </a:rPr>
                <a:t> :  </a:t>
              </a:r>
              <a:r>
                <a:rPr lang="en-US" dirty="0">
                  <a:latin typeface="Times"/>
                  <a:cs typeface="Times"/>
                </a:rPr>
                <a:t>1650 (soon ~2000) non-</a:t>
              </a:r>
              <a:r>
                <a:rPr lang="en-US" dirty="0" err="1">
                  <a:latin typeface="Times"/>
                  <a:cs typeface="Times"/>
                </a:rPr>
                <a:t>peptidic</a:t>
              </a:r>
              <a:r>
                <a:rPr lang="en-US" dirty="0">
                  <a:latin typeface="Times"/>
                  <a:cs typeface="Times"/>
                </a:rPr>
                <a:t> inhibitors</a:t>
              </a:r>
              <a:r>
                <a:rPr lang="en-US" dirty="0" smtClean="0">
                  <a:latin typeface="Times"/>
                  <a:cs typeface="Times"/>
                </a:rPr>
                <a:t> across </a:t>
              </a:r>
              <a:r>
                <a:rPr lang="en-US" dirty="0">
                  <a:latin typeface="Times"/>
                  <a:cs typeface="Times"/>
                </a:rPr>
                <a:t>13 families of</a:t>
              </a:r>
              <a:r>
                <a:rPr lang="en-US" dirty="0" smtClean="0">
                  <a:latin typeface="Times"/>
                  <a:cs typeface="Times"/>
                </a:rPr>
                <a:t> PPI </a:t>
              </a:r>
              <a:r>
                <a:rPr lang="en-US" dirty="0">
                  <a:latin typeface="Times"/>
                  <a:cs typeface="Times"/>
                </a:rPr>
                <a:t>(</a:t>
              </a:r>
              <a:r>
                <a:rPr lang="en-US" b="1" dirty="0">
                  <a:latin typeface="Times"/>
                  <a:cs typeface="Times"/>
                </a:rPr>
                <a:t>hand-</a:t>
              </a:r>
              <a:r>
                <a:rPr lang="en-US" b="1" dirty="0" err="1">
                  <a:latin typeface="Times"/>
                  <a:cs typeface="Times"/>
                </a:rPr>
                <a:t>curated</a:t>
              </a:r>
              <a:r>
                <a:rPr lang="en-US" dirty="0">
                  <a:latin typeface="Times"/>
                  <a:cs typeface="Times"/>
                </a:rPr>
                <a:t>)</a:t>
              </a:r>
            </a:p>
          </p:txBody>
        </p:sp>
        <p:sp>
          <p:nvSpPr>
            <p:cNvPr id="12" name="Rectangle 11"/>
            <p:cNvSpPr/>
            <p:nvPr/>
          </p:nvSpPr>
          <p:spPr>
            <a:xfrm>
              <a:off x="3592627" y="5758178"/>
              <a:ext cx="2972621" cy="523220"/>
            </a:xfrm>
            <a:prstGeom prst="rect">
              <a:avLst/>
            </a:prstGeom>
          </p:spPr>
          <p:txBody>
            <a:bodyPr wrap="square">
              <a:spAutoFit/>
            </a:bodyPr>
            <a:lstStyle/>
            <a:p>
              <a:r>
                <a:rPr lang="en-US" sz="1400" b="1" i="1" dirty="0" smtClean="0">
                  <a:solidFill>
                    <a:srgbClr val="0000FF"/>
                  </a:solidFill>
                  <a:latin typeface="Times"/>
                  <a:cs typeface="Times"/>
                </a:rPr>
                <a:t> </a:t>
              </a:r>
              <a:r>
                <a:rPr lang="en-US" sz="1400" b="1" i="1" dirty="0" err="1" smtClean="0">
                  <a:solidFill>
                    <a:srgbClr val="0000FF"/>
                  </a:solidFill>
                  <a:latin typeface="Times"/>
                  <a:cs typeface="Times"/>
                </a:rPr>
                <a:t>Labbé</a:t>
              </a:r>
              <a:r>
                <a:rPr lang="en-US" sz="1400" b="1" i="1" dirty="0" smtClean="0">
                  <a:solidFill>
                    <a:srgbClr val="0000FF"/>
                  </a:solidFill>
                  <a:latin typeface="Times"/>
                  <a:cs typeface="Times"/>
                </a:rPr>
                <a:t> </a:t>
              </a:r>
              <a:r>
                <a:rPr lang="en-US" sz="1400" b="1" i="1" dirty="0">
                  <a:solidFill>
                    <a:srgbClr val="0000FF"/>
                  </a:solidFill>
                  <a:latin typeface="Times"/>
                  <a:cs typeface="Times"/>
                </a:rPr>
                <a:t>et al. </a:t>
              </a:r>
              <a:r>
                <a:rPr lang="en-US" sz="1400" b="1" i="1" dirty="0" smtClean="0">
                  <a:solidFill>
                    <a:srgbClr val="0000FF"/>
                  </a:solidFill>
                  <a:latin typeface="Times"/>
                  <a:cs typeface="Times"/>
                </a:rPr>
                <a:t>Drug </a:t>
              </a:r>
              <a:r>
                <a:rPr lang="en-US" sz="1400" b="1" i="1" dirty="0" err="1">
                  <a:solidFill>
                    <a:srgbClr val="0000FF"/>
                  </a:solidFill>
                  <a:latin typeface="Times"/>
                  <a:cs typeface="Times"/>
                </a:rPr>
                <a:t>Discov</a:t>
              </a:r>
              <a:r>
                <a:rPr lang="en-US" sz="1400" b="1" i="1" dirty="0">
                  <a:solidFill>
                    <a:srgbClr val="0000FF"/>
                  </a:solidFill>
                  <a:latin typeface="Times"/>
                  <a:cs typeface="Times"/>
                </a:rPr>
                <a:t> </a:t>
              </a:r>
              <a:r>
                <a:rPr lang="en-US" sz="1400" b="1" i="1" dirty="0" smtClean="0">
                  <a:solidFill>
                    <a:srgbClr val="0000FF"/>
                  </a:solidFill>
                  <a:latin typeface="Times"/>
                  <a:cs typeface="Times"/>
                </a:rPr>
                <a:t>Today 2013</a:t>
              </a:r>
            </a:p>
            <a:p>
              <a:r>
                <a:rPr lang="en-US" sz="1400" b="1" i="1" dirty="0" smtClean="0">
                  <a:solidFill>
                    <a:srgbClr val="0000FF"/>
                  </a:solidFill>
                  <a:latin typeface="Times"/>
                  <a:cs typeface="Times"/>
                </a:rPr>
                <a:t> </a:t>
              </a:r>
              <a:r>
                <a:rPr lang="en-US" sz="1400" b="1" i="1" dirty="0" err="1" smtClean="0">
                  <a:solidFill>
                    <a:srgbClr val="0000FF"/>
                  </a:solidFill>
                  <a:latin typeface="Times"/>
                  <a:cs typeface="Times"/>
                </a:rPr>
                <a:t>Villoutreix</a:t>
              </a:r>
              <a:r>
                <a:rPr lang="en-US" sz="1400" b="1" i="1" dirty="0" smtClean="0">
                  <a:solidFill>
                    <a:srgbClr val="0000FF"/>
                  </a:solidFill>
                  <a:latin typeface="Times"/>
                  <a:cs typeface="Times"/>
                </a:rPr>
                <a:t> et al. Mol Inform 2014</a:t>
              </a:r>
              <a:endParaRPr lang="en-US" sz="1400" b="1" i="1" dirty="0">
                <a:solidFill>
                  <a:srgbClr val="0000FF"/>
                </a:solidFill>
                <a:latin typeface="Times"/>
                <a:cs typeface="Times"/>
              </a:endParaRPr>
            </a:p>
          </p:txBody>
        </p:sp>
        <p:pic>
          <p:nvPicPr>
            <p:cNvPr id="14" name="Picture 13" descr="screenshot_0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68311" y="5120277"/>
              <a:ext cx="536684" cy="185638"/>
            </a:xfrm>
            <a:prstGeom prst="rect">
              <a:avLst/>
            </a:prstGeom>
            <a:noFill/>
            <a:ln w="9525">
              <a:noFill/>
              <a:miter lim="800000"/>
              <a:headEnd/>
              <a:tailEnd/>
            </a:ln>
          </p:spPr>
        </p:pic>
      </p:grpSp>
      <p:sp>
        <p:nvSpPr>
          <p:cNvPr id="18" name="Title 1"/>
          <p:cNvSpPr>
            <a:spLocks noGrp="1"/>
          </p:cNvSpPr>
          <p:nvPr>
            <p:ph type="title"/>
          </p:nvPr>
        </p:nvSpPr>
        <p:spPr>
          <a:xfrm>
            <a:off x="397606" y="95250"/>
            <a:ext cx="8229600" cy="857250"/>
          </a:xfrm>
          <a:noFill/>
        </p:spPr>
        <p:style>
          <a:lnRef idx="0">
            <a:schemeClr val="accent5"/>
          </a:lnRef>
          <a:fillRef idx="3">
            <a:schemeClr val="accent5"/>
          </a:fillRef>
          <a:effectRef idx="3">
            <a:schemeClr val="accent5"/>
          </a:effectRef>
          <a:fontRef idx="minor">
            <a:schemeClr val="lt1"/>
          </a:fontRef>
        </p:style>
        <p:txBody>
          <a:bodyPr>
            <a:normAutofit/>
          </a:bodyPr>
          <a:lstStyle/>
          <a:p>
            <a:pPr algn="ctr"/>
            <a:r>
              <a:rPr lang="en-US" sz="3200" dirty="0" smtClean="0">
                <a:solidFill>
                  <a:srgbClr val="000080"/>
                </a:solidFill>
                <a:latin typeface="+mj-lt"/>
                <a:ea typeface="+mj-ea"/>
                <a:cs typeface="+mj-cs"/>
              </a:rPr>
              <a:t>LMW Modulators of PPI :Databases</a:t>
            </a:r>
            <a:endParaRPr lang="en-US" sz="3200" dirty="0">
              <a:solidFill>
                <a:srgbClr val="000080"/>
              </a:solidFill>
              <a:latin typeface="+mj-lt"/>
              <a:ea typeface="+mj-ea"/>
              <a:cs typeface="+mj-cs"/>
            </a:endParaRPr>
          </a:p>
        </p:txBody>
      </p:sp>
      <p:sp>
        <p:nvSpPr>
          <p:cNvPr id="19" name="Rectangle 18"/>
          <p:cNvSpPr/>
          <p:nvPr/>
        </p:nvSpPr>
        <p:spPr>
          <a:xfrm>
            <a:off x="3530690" y="2691458"/>
            <a:ext cx="3873410" cy="523220"/>
          </a:xfrm>
          <a:prstGeom prst="rect">
            <a:avLst/>
          </a:prstGeom>
        </p:spPr>
        <p:txBody>
          <a:bodyPr wrap="square">
            <a:spAutoFit/>
          </a:bodyPr>
          <a:lstStyle/>
          <a:p>
            <a:r>
              <a:rPr lang="en-US" sz="1400" i="1" dirty="0" err="1" smtClean="0">
                <a:latin typeface="Times"/>
                <a:cs typeface="Times"/>
              </a:rPr>
              <a:t>Higueruelo</a:t>
            </a:r>
            <a:r>
              <a:rPr lang="en-US" sz="1400" i="1" dirty="0" smtClean="0">
                <a:latin typeface="Times"/>
                <a:cs typeface="Times"/>
              </a:rPr>
              <a:t> et al, 2009</a:t>
            </a:r>
          </a:p>
          <a:p>
            <a:r>
              <a:rPr lang="en-US" sz="1400" i="1" dirty="0" smtClean="0">
                <a:latin typeface="Times"/>
                <a:cs typeface="Times"/>
              </a:rPr>
              <a:t>Blundell Lab, </a:t>
            </a:r>
            <a:r>
              <a:rPr lang="en-US" sz="1400" i="1" dirty="0" err="1" smtClean="0">
                <a:latin typeface="Times"/>
                <a:cs typeface="Times"/>
              </a:rPr>
              <a:t>Chem</a:t>
            </a:r>
            <a:r>
              <a:rPr lang="en-US" sz="1400" i="1" dirty="0" smtClean="0">
                <a:latin typeface="Times"/>
                <a:cs typeface="Times"/>
              </a:rPr>
              <a:t> </a:t>
            </a:r>
            <a:r>
              <a:rPr lang="en-US" sz="1400" i="1" dirty="0" err="1" smtClean="0">
                <a:latin typeface="Times"/>
                <a:cs typeface="Times"/>
              </a:rPr>
              <a:t>Biol</a:t>
            </a:r>
            <a:r>
              <a:rPr lang="en-US" sz="1400" i="1" dirty="0" smtClean="0">
                <a:latin typeface="Times"/>
                <a:cs typeface="Times"/>
              </a:rPr>
              <a:t> &amp; Drug Design</a:t>
            </a:r>
            <a:endParaRPr lang="en-US" sz="1400" i="1" dirty="0">
              <a:latin typeface="Times"/>
              <a:cs typeface="Times"/>
            </a:endParaRPr>
          </a:p>
        </p:txBody>
      </p:sp>
    </p:spTree>
    <p:extLst>
      <p:ext uri="{BB962C8B-B14F-4D97-AF65-F5344CB8AC3E}">
        <p14:creationId xmlns:p14="http://schemas.microsoft.com/office/powerpoint/2010/main" val="11363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8910" y="1604676"/>
            <a:ext cx="9048045" cy="2800766"/>
          </a:xfrm>
          <a:prstGeom prst="rect">
            <a:avLst/>
          </a:prstGeom>
          <a:effectLst/>
        </p:spPr>
        <p:txBody>
          <a:bodyPr wrap="square" numCol="1">
            <a:spAutoFit/>
          </a:bodyPr>
          <a:lstStyle/>
          <a:p>
            <a:pPr marL="546100" lvl="3">
              <a:buFont typeface="Arial"/>
              <a:buChar char="•"/>
              <a:defRPr/>
            </a:pPr>
            <a:r>
              <a:rPr lang="en-US" sz="1600" dirty="0" smtClean="0">
                <a:solidFill>
                  <a:srgbClr val="000000"/>
                </a:solidFill>
              </a:rPr>
              <a:t> </a:t>
            </a:r>
            <a:r>
              <a:rPr lang="en-US" sz="1600" b="1" dirty="0" smtClean="0">
                <a:solidFill>
                  <a:srgbClr val="000000"/>
                </a:solidFill>
              </a:rPr>
              <a:t>Source</a:t>
            </a:r>
          </a:p>
          <a:p>
            <a:pPr marL="1003300" lvl="4">
              <a:buFont typeface="Arial"/>
              <a:buChar char="•"/>
              <a:defRPr/>
            </a:pPr>
            <a:r>
              <a:rPr lang="en-US" sz="1600" dirty="0" smtClean="0">
                <a:solidFill>
                  <a:srgbClr val="000000"/>
                </a:solidFill>
              </a:rPr>
              <a:t> </a:t>
            </a:r>
            <a:r>
              <a:rPr lang="en-US" sz="1600" dirty="0" err="1" smtClean="0">
                <a:solidFill>
                  <a:srgbClr val="000000"/>
                </a:solidFill>
              </a:rPr>
              <a:t>Litterature</a:t>
            </a:r>
            <a:r>
              <a:rPr lang="en-US" sz="1600" dirty="0" smtClean="0">
                <a:solidFill>
                  <a:srgbClr val="000000"/>
                </a:solidFill>
              </a:rPr>
              <a:t> (</a:t>
            </a:r>
            <a:r>
              <a:rPr lang="en-US" sz="1600" dirty="0" err="1" smtClean="0">
                <a:solidFill>
                  <a:srgbClr val="000000"/>
                </a:solidFill>
              </a:rPr>
              <a:t>PubMed</a:t>
            </a:r>
            <a:r>
              <a:rPr lang="en-US" sz="1600" dirty="0" smtClean="0">
                <a:solidFill>
                  <a:srgbClr val="000000"/>
                </a:solidFill>
              </a:rPr>
              <a:t>),  world patents</a:t>
            </a:r>
          </a:p>
          <a:p>
            <a:pPr marL="1003300" lvl="4">
              <a:buFont typeface="Arial"/>
              <a:buChar char="•"/>
              <a:defRPr/>
            </a:pPr>
            <a:r>
              <a:rPr lang="en-US" sz="1600" dirty="0" smtClean="0">
                <a:solidFill>
                  <a:srgbClr val="000000"/>
                </a:solidFill>
              </a:rPr>
              <a:t> Manually </a:t>
            </a:r>
            <a:r>
              <a:rPr lang="en-US" sz="1600" dirty="0" err="1" smtClean="0">
                <a:solidFill>
                  <a:srgbClr val="000000"/>
                </a:solidFill>
              </a:rPr>
              <a:t>curated</a:t>
            </a:r>
            <a:r>
              <a:rPr lang="en-US" sz="1600" dirty="0" smtClean="0">
                <a:solidFill>
                  <a:srgbClr val="000000"/>
                </a:solidFill>
              </a:rPr>
              <a:t> by a medicinal chemist </a:t>
            </a:r>
          </a:p>
          <a:p>
            <a:pPr marL="1003300" lvl="4">
              <a:defRPr/>
            </a:pPr>
            <a:endParaRPr lang="en-US" sz="1600" dirty="0" smtClean="0">
              <a:solidFill>
                <a:srgbClr val="000000"/>
              </a:solidFill>
            </a:endParaRPr>
          </a:p>
          <a:p>
            <a:pPr marL="546100" lvl="3">
              <a:buFont typeface="Arial"/>
              <a:buChar char="•"/>
              <a:defRPr/>
            </a:pPr>
            <a:r>
              <a:rPr lang="en-US" sz="1600" dirty="0" smtClean="0">
                <a:solidFill>
                  <a:srgbClr val="000000"/>
                </a:solidFill>
              </a:rPr>
              <a:t> </a:t>
            </a:r>
            <a:r>
              <a:rPr lang="en-US" sz="1600" b="1" dirty="0" smtClean="0">
                <a:solidFill>
                  <a:srgbClr val="000000"/>
                </a:solidFill>
              </a:rPr>
              <a:t>Criteria</a:t>
            </a:r>
          </a:p>
          <a:p>
            <a:pPr marL="1003300" lvl="4">
              <a:buFont typeface="Arial"/>
              <a:buChar char="•"/>
              <a:defRPr/>
            </a:pPr>
            <a:r>
              <a:rPr lang="en-US" sz="1600" dirty="0" smtClean="0">
                <a:solidFill>
                  <a:srgbClr val="000000"/>
                </a:solidFill>
              </a:rPr>
              <a:t> Activity : IC50, Ki, </a:t>
            </a:r>
            <a:r>
              <a:rPr lang="en-US" sz="1600" dirty="0" err="1" smtClean="0">
                <a:solidFill>
                  <a:srgbClr val="000000"/>
                </a:solidFill>
              </a:rPr>
              <a:t>Kd</a:t>
            </a:r>
            <a:r>
              <a:rPr lang="en-US" sz="1600" dirty="0" smtClean="0">
                <a:solidFill>
                  <a:srgbClr val="000000"/>
                </a:solidFill>
              </a:rPr>
              <a:t>, EC50 	--&gt; &lt;  30 μM</a:t>
            </a:r>
          </a:p>
          <a:p>
            <a:pPr marL="1003300" lvl="4">
              <a:buFont typeface="Arial"/>
              <a:buChar char="•"/>
              <a:defRPr/>
            </a:pPr>
            <a:r>
              <a:rPr lang="en-US" sz="1600" dirty="0" smtClean="0"/>
              <a:t> Absence of reactive or promiscuous groups</a:t>
            </a:r>
          </a:p>
          <a:p>
            <a:pPr marL="1003300" lvl="4">
              <a:buFont typeface="Arial"/>
              <a:buChar char="•"/>
              <a:defRPr/>
            </a:pPr>
            <a:r>
              <a:rPr lang="en-US" sz="1600" dirty="0" smtClean="0">
                <a:solidFill>
                  <a:srgbClr val="000000"/>
                </a:solidFill>
              </a:rPr>
              <a:t> Rule out peptides (Absence of 3 continuous peptide bonds) &amp;  </a:t>
            </a:r>
            <a:r>
              <a:rPr lang="en-US" sz="1600" dirty="0" err="1" smtClean="0">
                <a:solidFill>
                  <a:srgbClr val="000000"/>
                </a:solidFill>
              </a:rPr>
              <a:t>macrocycles</a:t>
            </a:r>
            <a:endParaRPr lang="en-US" sz="1600" dirty="0" smtClean="0">
              <a:solidFill>
                <a:srgbClr val="000000"/>
              </a:solidFill>
            </a:endParaRPr>
          </a:p>
          <a:p>
            <a:pPr marL="88900" lvl="2">
              <a:defRPr/>
            </a:pPr>
            <a:endParaRPr lang="en-US" sz="1600" u="sng" dirty="0" smtClean="0">
              <a:solidFill>
                <a:srgbClr val="000000"/>
              </a:solidFill>
            </a:endParaRPr>
          </a:p>
          <a:p>
            <a:pPr marL="88900" lvl="2">
              <a:defRPr/>
            </a:pPr>
            <a:endParaRPr lang="en-US" sz="1600" u="sng" dirty="0" smtClean="0">
              <a:solidFill>
                <a:srgbClr val="000000"/>
              </a:solidFill>
            </a:endParaRPr>
          </a:p>
          <a:p>
            <a:pPr marL="88900" lvl="2">
              <a:defRPr/>
            </a:pPr>
            <a:endParaRPr lang="en-US" sz="1600" dirty="0" smtClean="0">
              <a:solidFill>
                <a:srgbClr val="000000"/>
              </a:solidFill>
            </a:endParaRPr>
          </a:p>
        </p:txBody>
      </p:sp>
      <p:sp>
        <p:nvSpPr>
          <p:cNvPr id="3" name="Rectangle 2"/>
          <p:cNvSpPr/>
          <p:nvPr/>
        </p:nvSpPr>
        <p:spPr>
          <a:xfrm>
            <a:off x="226985" y="3658741"/>
            <a:ext cx="6363759" cy="369332"/>
          </a:xfrm>
          <a:prstGeom prst="rect">
            <a:avLst/>
          </a:prstGeom>
        </p:spPr>
        <p:txBody>
          <a:bodyPr wrap="square">
            <a:spAutoFit/>
          </a:bodyPr>
          <a:lstStyle/>
          <a:p>
            <a:r>
              <a:rPr lang="en-US" i="1" dirty="0" err="1" smtClean="0">
                <a:solidFill>
                  <a:srgbClr val="0000FF"/>
                </a:solidFill>
              </a:rPr>
              <a:t>Labbé</a:t>
            </a:r>
            <a:r>
              <a:rPr lang="en-US" i="1" dirty="0" smtClean="0">
                <a:solidFill>
                  <a:srgbClr val="0000FF"/>
                </a:solidFill>
              </a:rPr>
              <a:t> </a:t>
            </a:r>
            <a:r>
              <a:rPr lang="en-US" i="1" dirty="0">
                <a:solidFill>
                  <a:srgbClr val="0000FF"/>
                </a:solidFill>
              </a:rPr>
              <a:t>et al. </a:t>
            </a:r>
            <a:r>
              <a:rPr lang="en-US" i="1" dirty="0" smtClean="0">
                <a:solidFill>
                  <a:srgbClr val="0000FF"/>
                </a:solidFill>
              </a:rPr>
              <a:t>Drug </a:t>
            </a:r>
            <a:r>
              <a:rPr lang="en-US" i="1" dirty="0" err="1">
                <a:solidFill>
                  <a:srgbClr val="0000FF"/>
                </a:solidFill>
              </a:rPr>
              <a:t>Discov</a:t>
            </a:r>
            <a:r>
              <a:rPr lang="en-US" i="1" dirty="0">
                <a:solidFill>
                  <a:srgbClr val="0000FF"/>
                </a:solidFill>
              </a:rPr>
              <a:t> </a:t>
            </a:r>
            <a:r>
              <a:rPr lang="en-US" i="1" dirty="0" smtClean="0">
                <a:solidFill>
                  <a:srgbClr val="0000FF"/>
                </a:solidFill>
              </a:rPr>
              <a:t>Today 2013</a:t>
            </a:r>
            <a:endParaRPr lang="en-US" i="1" dirty="0">
              <a:solidFill>
                <a:srgbClr val="0000FF"/>
              </a:solidFill>
            </a:endParaRPr>
          </a:p>
        </p:txBody>
      </p:sp>
      <p:sp>
        <p:nvSpPr>
          <p:cNvPr id="9" name="Rectangle 7"/>
          <p:cNvSpPr>
            <a:spLocks noChangeArrowheads="1"/>
          </p:cNvSpPr>
          <p:nvPr/>
        </p:nvSpPr>
        <p:spPr bwMode="auto">
          <a:xfrm>
            <a:off x="307364" y="347309"/>
            <a:ext cx="8051345"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sz="3200" b="1" dirty="0" err="1" smtClean="0">
                <a:solidFill>
                  <a:srgbClr val="000080"/>
                </a:solidFill>
                <a:effectLst>
                  <a:outerShdw blurRad="31750" dist="25400" dir="5400000" algn="tl" rotWithShape="0">
                    <a:srgbClr val="000000">
                      <a:alpha val="25000"/>
                    </a:srgbClr>
                  </a:outerShdw>
                </a:effectLst>
                <a:latin typeface="+mj-lt"/>
                <a:ea typeface="+mj-ea"/>
                <a:cs typeface="+mj-cs"/>
              </a:rPr>
              <a:t>iPPI</a:t>
            </a:r>
            <a:r>
              <a:rPr lang="en-US" sz="3200" b="1" dirty="0">
                <a:solidFill>
                  <a:srgbClr val="000080"/>
                </a:solidFill>
                <a:effectLst>
                  <a:outerShdw blurRad="31750" dist="25400" dir="5400000" algn="tl" rotWithShape="0">
                    <a:srgbClr val="000000">
                      <a:alpha val="25000"/>
                    </a:srgbClr>
                  </a:outerShdw>
                </a:effectLst>
                <a:latin typeface="+mj-lt"/>
                <a:ea typeface="+mj-ea"/>
                <a:cs typeface="+mj-cs"/>
              </a:rPr>
              <a:t>-DB: A Unique Database of </a:t>
            </a:r>
            <a:r>
              <a:rPr lang="en-US" sz="3200" b="1" dirty="0" smtClean="0">
                <a:solidFill>
                  <a:srgbClr val="000080"/>
                </a:solidFill>
                <a:effectLst>
                  <a:outerShdw blurRad="31750" dist="25400" dir="5400000" algn="tl" rotWithShape="0">
                    <a:srgbClr val="000000">
                      <a:alpha val="25000"/>
                    </a:srgbClr>
                  </a:outerShdw>
                </a:effectLst>
                <a:latin typeface="+mj-lt"/>
                <a:ea typeface="+mj-ea"/>
                <a:cs typeface="+mj-cs"/>
              </a:rPr>
              <a:t>small-molecule modulators </a:t>
            </a:r>
            <a:r>
              <a:rPr lang="en-US" sz="3200" b="1" dirty="0">
                <a:solidFill>
                  <a:srgbClr val="000080"/>
                </a:solidFill>
                <a:effectLst>
                  <a:outerShdw blurRad="31750" dist="25400" dir="5400000" algn="tl" rotWithShape="0">
                    <a:srgbClr val="000000">
                      <a:alpha val="25000"/>
                    </a:srgbClr>
                  </a:outerShdw>
                </a:effectLst>
                <a:latin typeface="+mj-lt"/>
                <a:ea typeface="+mj-ea"/>
                <a:cs typeface="+mj-cs"/>
              </a:rPr>
              <a:t>of PPI   </a:t>
            </a:r>
          </a:p>
        </p:txBody>
      </p:sp>
      <p:pic>
        <p:nvPicPr>
          <p:cNvPr id="10" name="Espace réservé du contenu 3" descr="Sperandio-Figure4.png"/>
          <p:cNvPicPr>
            <a:picLocks noChangeAspect="1"/>
          </p:cNvPicPr>
          <p:nvPr/>
        </p:nvPicPr>
        <p:blipFill rotWithShape="1">
          <a:blip r:embed="rId3"/>
          <a:srcRect l="37867" t="3086" r="32576" b="71379"/>
          <a:stretch/>
        </p:blipFill>
        <p:spPr>
          <a:xfrm>
            <a:off x="6567453" y="1376076"/>
            <a:ext cx="2398175" cy="1722959"/>
          </a:xfrm>
          <a:prstGeom prst="rect">
            <a:avLst/>
          </a:prstGeom>
        </p:spPr>
      </p:pic>
      <p:sp>
        <p:nvSpPr>
          <p:cNvPr id="11" name="Titre 1"/>
          <p:cNvSpPr txBox="1">
            <a:spLocks/>
          </p:cNvSpPr>
          <p:nvPr/>
        </p:nvSpPr>
        <p:spPr>
          <a:xfrm>
            <a:off x="363335" y="6138765"/>
            <a:ext cx="8229600" cy="699992"/>
          </a:xfrm>
          <a:prstGeom prst="rect">
            <a:avLst/>
          </a:prstGeom>
          <a:solidFill>
            <a:srgbClr val="FFFFFF"/>
          </a:solidFill>
          <a:effectLst>
            <a:outerShdw blurRad="50800" dist="38100" dir="2700000">
              <a:srgbClr val="000000">
                <a:alpha val="43000"/>
              </a:srgbClr>
            </a:outerShdw>
          </a:effectLst>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fr-FR" sz="3600" dirty="0" smtClean="0">
                <a:solidFill>
                  <a:srgbClr val="0000FF"/>
                </a:solidFill>
              </a:rPr>
              <a:t>http://</a:t>
            </a:r>
            <a:r>
              <a:rPr lang="fr-FR" sz="3600" dirty="0" err="1" smtClean="0">
                <a:solidFill>
                  <a:srgbClr val="0000FF"/>
                </a:solidFill>
              </a:rPr>
              <a:t>www.ippidb.cdithem.fr</a:t>
            </a:r>
            <a:endParaRPr lang="fr-FR" sz="3600" dirty="0">
              <a:solidFill>
                <a:srgbClr val="0000FF"/>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1856920084"/>
              </p:ext>
            </p:extLst>
          </p:nvPr>
        </p:nvGraphicFramePr>
        <p:xfrm>
          <a:off x="46449" y="4136061"/>
          <a:ext cx="8942470" cy="2049560"/>
        </p:xfrm>
        <a:graphic>
          <a:graphicData uri="http://schemas.openxmlformats.org/drawingml/2006/table">
            <a:tbl>
              <a:tblPr firstRow="1" bandRow="1">
                <a:effectLst>
                  <a:outerShdw blurRad="50800" dist="38100" dir="2700000">
                    <a:srgbClr val="000000">
                      <a:alpha val="43000"/>
                    </a:srgbClr>
                  </a:outerShdw>
                </a:effectLst>
                <a:tableStyleId>{69CF1AB2-1976-4502-BF36-3FF5EA218861}</a:tableStyleId>
              </a:tblPr>
              <a:tblGrid>
                <a:gridCol w="1574799"/>
                <a:gridCol w="1727200"/>
                <a:gridCol w="1701800"/>
                <a:gridCol w="1435100"/>
                <a:gridCol w="2503571"/>
              </a:tblGrid>
              <a:tr h="0">
                <a:tc gridSpan="5">
                  <a:txBody>
                    <a:bodyPr/>
                    <a:lstStyle/>
                    <a:p>
                      <a:pPr algn="ctr"/>
                      <a:endParaRPr lang="en-US" sz="8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40000"/>
                        <a:lumOff val="60000"/>
                      </a:schemeClr>
                    </a:solidFill>
                  </a:tcPr>
                </a:tc>
                <a:tc hMerge="1">
                  <a:txBody>
                    <a:bodyPr/>
                    <a:lstStyle/>
                    <a:p>
                      <a:endParaRPr lang="fr-FR" dirty="0"/>
                    </a:p>
                  </a:txBody>
                  <a:tcPr/>
                </a:tc>
                <a:tc hMerge="1">
                  <a:txBody>
                    <a:bodyPr/>
                    <a:lstStyle/>
                    <a:p>
                      <a:endParaRPr lang="fr-FR" dirty="0"/>
                    </a:p>
                  </a:txBody>
                  <a:tcPr/>
                </a:tc>
                <a:tc hMerge="1">
                  <a:txBody>
                    <a:bodyPr/>
                    <a:lstStyle/>
                    <a:p>
                      <a:endParaRPr lang="fr-FR"/>
                    </a:p>
                  </a:txBody>
                  <a:tcPr/>
                </a:tc>
                <a:tc hMerge="1">
                  <a:txBody>
                    <a:bodyPr/>
                    <a:lstStyle/>
                    <a:p>
                      <a:endParaRPr lang="fr-FR" dirty="0"/>
                    </a:p>
                  </a:txBody>
                  <a:tcPr/>
                </a:tc>
              </a:tr>
              <a:tr h="661636">
                <a:tc>
                  <a:txBody>
                    <a:bodyPr/>
                    <a:lstStyle/>
                    <a:p>
                      <a:pPr algn="ctr"/>
                      <a:r>
                        <a:rPr lang="en-US" sz="2000" b="1" noProof="0" dirty="0" err="1" smtClean="0">
                          <a:solidFill>
                            <a:schemeClr val="bg1"/>
                          </a:solidFill>
                          <a:effectLst>
                            <a:outerShdw blurRad="50800" dist="38100" dir="2700000">
                              <a:srgbClr val="000000">
                                <a:alpha val="43000"/>
                              </a:srgbClr>
                            </a:outerShdw>
                          </a:effectLst>
                        </a:rPr>
                        <a:t>Nb</a:t>
                      </a:r>
                      <a:r>
                        <a:rPr lang="en-US" sz="2000" b="1" noProof="0" dirty="0" smtClean="0">
                          <a:solidFill>
                            <a:schemeClr val="bg1"/>
                          </a:solidFill>
                          <a:effectLst>
                            <a:outerShdw blurRad="50800" dist="38100" dir="2700000">
                              <a:srgbClr val="000000">
                                <a:alpha val="43000"/>
                              </a:srgbClr>
                            </a:outerShdw>
                          </a:effectLst>
                        </a:rPr>
                        <a:t> of </a:t>
                      </a:r>
                      <a:r>
                        <a:rPr lang="en-US" sz="2000" b="1" noProof="0" dirty="0" err="1" smtClean="0">
                          <a:solidFill>
                            <a:schemeClr val="bg1"/>
                          </a:solidFill>
                          <a:effectLst>
                            <a:outerShdw blurRad="50800" dist="38100" dir="2700000">
                              <a:srgbClr val="000000">
                                <a:alpha val="43000"/>
                              </a:srgbClr>
                            </a:outerShdw>
                          </a:effectLst>
                        </a:rPr>
                        <a:t>iPPI</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20000"/>
                        <a:lumOff val="80000"/>
                      </a:schemeClr>
                    </a:solidFill>
                  </a:tcPr>
                </a:tc>
                <a:tc>
                  <a:txBody>
                    <a:bodyPr/>
                    <a:lstStyle/>
                    <a:p>
                      <a:pPr algn="ctr"/>
                      <a:r>
                        <a:rPr lang="en-US" sz="2000" b="1" noProof="0" dirty="0" err="1" smtClean="0">
                          <a:solidFill>
                            <a:schemeClr val="bg1"/>
                          </a:solidFill>
                          <a:effectLst>
                            <a:outerShdw blurRad="50800" dist="38100" dir="2700000">
                              <a:srgbClr val="000000">
                                <a:alpha val="43000"/>
                              </a:srgbClr>
                            </a:outerShdw>
                          </a:effectLst>
                        </a:rPr>
                        <a:t>Nb</a:t>
                      </a:r>
                      <a:r>
                        <a:rPr lang="en-US" sz="2000" b="1" noProof="0" dirty="0" smtClean="0">
                          <a:solidFill>
                            <a:schemeClr val="bg1"/>
                          </a:solidFill>
                          <a:effectLst>
                            <a:outerShdw blurRad="50800" dist="38100" dir="2700000">
                              <a:srgbClr val="000000">
                                <a:alpha val="43000"/>
                              </a:srgbClr>
                            </a:outerShdw>
                          </a:effectLst>
                        </a:rPr>
                        <a:t> of assay data</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20000"/>
                        <a:lumOff val="80000"/>
                      </a:schemeClr>
                    </a:solidFill>
                  </a:tcPr>
                </a:tc>
                <a:tc>
                  <a:txBody>
                    <a:bodyPr/>
                    <a:lstStyle/>
                    <a:p>
                      <a:pPr algn="ctr"/>
                      <a:r>
                        <a:rPr lang="en-US" sz="2000" b="1" noProof="0" dirty="0" err="1" smtClean="0">
                          <a:solidFill>
                            <a:schemeClr val="bg1"/>
                          </a:solidFill>
                          <a:effectLst>
                            <a:outerShdw blurRad="50800" dist="38100" dir="2700000">
                              <a:srgbClr val="000000">
                                <a:alpha val="43000"/>
                              </a:srgbClr>
                            </a:outerShdw>
                          </a:effectLst>
                        </a:rPr>
                        <a:t>Nb</a:t>
                      </a:r>
                      <a:r>
                        <a:rPr lang="en-US" sz="2000" b="1" noProof="0" dirty="0" smtClean="0">
                          <a:solidFill>
                            <a:schemeClr val="bg1"/>
                          </a:solidFill>
                          <a:effectLst>
                            <a:outerShdw blurRad="50800" dist="38100" dir="2700000">
                              <a:srgbClr val="000000">
                                <a:alpha val="43000"/>
                              </a:srgbClr>
                            </a:outerShdw>
                          </a:effectLst>
                        </a:rPr>
                        <a:t> of PPI</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20000"/>
                        <a:lumOff val="80000"/>
                      </a:schemeClr>
                    </a:solidFill>
                  </a:tcPr>
                </a:tc>
                <a:tc gridSpan="2">
                  <a:txBody>
                    <a:bodyPr/>
                    <a:lstStyle/>
                    <a:p>
                      <a:pPr algn="ctr"/>
                      <a:r>
                        <a:rPr lang="en-US" sz="2000" b="1" noProof="0" dirty="0" err="1" smtClean="0">
                          <a:solidFill>
                            <a:schemeClr val="bg1"/>
                          </a:solidFill>
                          <a:effectLst>
                            <a:outerShdw blurRad="50800" dist="38100" dir="2700000">
                              <a:srgbClr val="000000">
                                <a:alpha val="43000"/>
                              </a:srgbClr>
                            </a:outerShdw>
                          </a:effectLst>
                        </a:rPr>
                        <a:t>Nb</a:t>
                      </a:r>
                      <a:r>
                        <a:rPr lang="en-US" sz="2000" b="1" noProof="0" dirty="0" smtClean="0">
                          <a:solidFill>
                            <a:schemeClr val="bg1"/>
                          </a:solidFill>
                          <a:effectLst>
                            <a:outerShdw blurRad="50800" dist="38100" dir="2700000">
                              <a:srgbClr val="000000">
                                <a:alpha val="43000"/>
                              </a:srgbClr>
                            </a:outerShdw>
                          </a:effectLst>
                        </a:rPr>
                        <a:t> of References</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20000"/>
                        <a:lumOff val="80000"/>
                      </a:schemeClr>
                    </a:solidFill>
                  </a:tcPr>
                </a:tc>
                <a:tc hMerge="1">
                  <a:txBody>
                    <a:bodyPr/>
                    <a:lstStyle/>
                    <a:p>
                      <a:pPr algn="ctr"/>
                      <a:endParaRPr lang="fr-FR" sz="1400" dirty="0"/>
                    </a:p>
                  </a:txBody>
                  <a:tcPr anchor="ctr"/>
                </a:tc>
              </a:tr>
              <a:tr h="473524">
                <a:tc rowSpan="2">
                  <a:txBody>
                    <a:bodyPr/>
                    <a:lstStyle/>
                    <a:p>
                      <a:pPr algn="ctr"/>
                      <a:r>
                        <a:rPr lang="en-US" sz="2000" b="1" noProof="0" dirty="0" smtClean="0">
                          <a:solidFill>
                            <a:schemeClr val="bg1"/>
                          </a:solidFill>
                          <a:effectLst>
                            <a:outerShdw blurRad="50800" dist="38100" dir="2700000">
                              <a:srgbClr val="000000">
                                <a:alpha val="43000"/>
                              </a:srgbClr>
                            </a:outerShdw>
                          </a:effectLst>
                        </a:rPr>
                        <a:t>1650</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40000"/>
                        <a:lumOff val="60000"/>
                      </a:schemeClr>
                    </a:solidFill>
                  </a:tcPr>
                </a:tc>
                <a:tc rowSpan="2">
                  <a:txBody>
                    <a:bodyPr/>
                    <a:lstStyle/>
                    <a:p>
                      <a:pPr algn="ctr"/>
                      <a:r>
                        <a:rPr lang="en-US" sz="2000" b="1" noProof="0" dirty="0" smtClean="0">
                          <a:solidFill>
                            <a:schemeClr val="bg1"/>
                          </a:solidFill>
                          <a:effectLst>
                            <a:outerShdw blurRad="50800" dist="38100" dir="2700000">
                              <a:srgbClr val="000000">
                                <a:alpha val="43000"/>
                              </a:srgbClr>
                            </a:outerShdw>
                          </a:effectLst>
                        </a:rPr>
                        <a:t>2435</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40000"/>
                        <a:lumOff val="60000"/>
                      </a:schemeClr>
                    </a:solidFill>
                  </a:tcPr>
                </a:tc>
                <a:tc rowSpan="2">
                  <a:txBody>
                    <a:bodyPr/>
                    <a:lstStyle/>
                    <a:p>
                      <a:pPr algn="ctr"/>
                      <a:r>
                        <a:rPr lang="en-US" sz="2000" b="1" noProof="0" dirty="0" smtClean="0">
                          <a:solidFill>
                            <a:schemeClr val="bg1"/>
                          </a:solidFill>
                          <a:effectLst>
                            <a:outerShdw blurRad="50800" dist="38100" dir="2700000">
                              <a:srgbClr val="000000">
                                <a:alpha val="43000"/>
                              </a:srgbClr>
                            </a:outerShdw>
                          </a:effectLst>
                        </a:rPr>
                        <a:t>31</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40000"/>
                        <a:lumOff val="60000"/>
                      </a:schemeClr>
                    </a:solidFill>
                  </a:tcPr>
                </a:tc>
                <a:tc rowSpan="2">
                  <a:txBody>
                    <a:bodyPr/>
                    <a:lstStyle/>
                    <a:p>
                      <a:pPr algn="ctr"/>
                      <a:r>
                        <a:rPr lang="en-US" sz="2000" b="1" noProof="0" dirty="0" smtClean="0">
                          <a:solidFill>
                            <a:schemeClr val="bg1"/>
                          </a:solidFill>
                          <a:effectLst>
                            <a:outerShdw blurRad="50800" dist="38100" dir="2700000">
                              <a:srgbClr val="000000">
                                <a:alpha val="43000"/>
                              </a:srgbClr>
                            </a:outerShdw>
                          </a:effectLst>
                        </a:rPr>
                        <a:t>117</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40000"/>
                        <a:lumOff val="60000"/>
                      </a:schemeClr>
                    </a:solidFill>
                  </a:tcPr>
                </a:tc>
                <a:tc>
                  <a:txBody>
                    <a:bodyPr/>
                    <a:lstStyle/>
                    <a:p>
                      <a:pPr algn="ctr"/>
                      <a:r>
                        <a:rPr lang="en-US" sz="2000" b="1" noProof="0" dirty="0" smtClean="0">
                          <a:solidFill>
                            <a:schemeClr val="bg1"/>
                          </a:solidFill>
                          <a:effectLst>
                            <a:outerShdw blurRad="50800" dist="38100" dir="2700000">
                              <a:srgbClr val="000000">
                                <a:alpha val="43000"/>
                              </a:srgbClr>
                            </a:outerShdw>
                          </a:effectLst>
                        </a:rPr>
                        <a:t>84 articles</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40000"/>
                        <a:lumOff val="60000"/>
                      </a:schemeClr>
                    </a:solidFill>
                  </a:tcPr>
                </a:tc>
              </a:tr>
              <a:tr h="661636">
                <a:tc vMerge="1">
                  <a:txBody>
                    <a:bodyPr/>
                    <a:lstStyle/>
                    <a:p>
                      <a:pPr algn="ctr"/>
                      <a:endParaRPr lang="fr-FR" sz="1400" dirty="0"/>
                    </a:p>
                  </a:txBody>
                  <a:tcPr anchor="ctr"/>
                </a:tc>
                <a:tc vMerge="1">
                  <a:txBody>
                    <a:bodyPr/>
                    <a:lstStyle/>
                    <a:p>
                      <a:pPr algn="ctr"/>
                      <a:endParaRPr lang="fr-FR" sz="1400" dirty="0"/>
                    </a:p>
                  </a:txBody>
                  <a:tcPr anchor="ctr"/>
                </a:tc>
                <a:tc vMerge="1">
                  <a:txBody>
                    <a:bodyPr/>
                    <a:lstStyle/>
                    <a:p>
                      <a:pPr algn="ctr"/>
                      <a:endParaRPr lang="fr-FR" sz="1400" dirty="0"/>
                    </a:p>
                  </a:txBody>
                  <a:tcPr anchor="ctr"/>
                </a:tc>
                <a:tc vMerge="1">
                  <a:txBody>
                    <a:bodyPr/>
                    <a:lstStyle/>
                    <a:p>
                      <a:pPr algn="ctr"/>
                      <a:endParaRPr lang="fr-FR" sz="1400" dirty="0"/>
                    </a:p>
                  </a:txBody>
                  <a:tcPr anchor="ctr"/>
                </a:tc>
                <a:tc>
                  <a:txBody>
                    <a:bodyPr/>
                    <a:lstStyle/>
                    <a:p>
                      <a:pPr algn="ctr"/>
                      <a:r>
                        <a:rPr lang="en-US" sz="2000" b="1" noProof="0" dirty="0" smtClean="0">
                          <a:solidFill>
                            <a:schemeClr val="bg1"/>
                          </a:solidFill>
                          <a:effectLst>
                            <a:outerShdw blurRad="50800" dist="38100" dir="2700000">
                              <a:srgbClr val="000000">
                                <a:alpha val="43000"/>
                              </a:srgbClr>
                            </a:outerShdw>
                          </a:effectLst>
                        </a:rPr>
                        <a:t>33 world</a:t>
                      </a:r>
                      <a:r>
                        <a:rPr lang="en-US" sz="2000" b="1" baseline="0" noProof="0" dirty="0" smtClean="0">
                          <a:solidFill>
                            <a:schemeClr val="bg1"/>
                          </a:solidFill>
                          <a:effectLst>
                            <a:outerShdw blurRad="50800" dist="38100" dir="2700000">
                              <a:srgbClr val="000000">
                                <a:alpha val="43000"/>
                              </a:srgbClr>
                            </a:outerShdw>
                          </a:effectLst>
                        </a:rPr>
                        <a:t> </a:t>
                      </a:r>
                      <a:r>
                        <a:rPr lang="en-US" sz="2000" b="1" noProof="0" dirty="0" smtClean="0">
                          <a:solidFill>
                            <a:schemeClr val="bg1"/>
                          </a:solidFill>
                          <a:effectLst>
                            <a:outerShdw blurRad="50800" dist="38100" dir="2700000">
                              <a:srgbClr val="000000">
                                <a:alpha val="43000"/>
                              </a:srgbClr>
                            </a:outerShdw>
                          </a:effectLst>
                        </a:rPr>
                        <a:t>patents</a:t>
                      </a:r>
                      <a:endParaRPr lang="en-US" sz="2000" b="1" noProof="0" dirty="0">
                        <a:solidFill>
                          <a:schemeClr val="bg1"/>
                        </a:solidFill>
                        <a:effectLst>
                          <a:outerShdw blurRad="50800" dist="38100" dir="2700000">
                            <a:srgbClr val="000000">
                              <a:alpha val="43000"/>
                            </a:srgbClr>
                          </a:outerShdw>
                        </a:effectLst>
                      </a:endParaRPr>
                    </a:p>
                  </a:txBody>
                  <a:tcPr anchor="ctr">
                    <a:cell3D prstMaterial="dkEdge">
                      <a:bevel w="114300" prst="hardEdge"/>
                      <a:lightRig rig="flood" dir="t"/>
                    </a:cell3D>
                    <a:solidFill>
                      <a:schemeClr val="tx2">
                        <a:lumMod val="40000"/>
                        <a:lumOff val="60000"/>
                      </a:schemeClr>
                    </a:solidFill>
                  </a:tcPr>
                </a:tc>
              </a:tr>
            </a:tbl>
          </a:graphicData>
        </a:graphic>
      </p:graphicFrame>
      <p:pic>
        <p:nvPicPr>
          <p:cNvPr id="6" name="Image 5"/>
          <p:cNvPicPr>
            <a:picLocks noChangeAspect="1"/>
          </p:cNvPicPr>
          <p:nvPr/>
        </p:nvPicPr>
        <p:blipFill>
          <a:blip r:embed="rId4"/>
          <a:stretch>
            <a:fillRect/>
          </a:stretch>
        </p:blipFill>
        <p:spPr>
          <a:xfrm>
            <a:off x="8054522" y="3812640"/>
            <a:ext cx="1004358" cy="732502"/>
          </a:xfrm>
          <a:prstGeom prst="rect">
            <a:avLst/>
          </a:prstGeom>
          <a:effectLst>
            <a:outerShdw blurRad="50800" dist="38100" dir="2700000">
              <a:srgbClr val="000000">
                <a:alpha val="43000"/>
              </a:srgbClr>
            </a:outerShdw>
          </a:effectLst>
          <a:scene3d>
            <a:camera prst="orthographicFront"/>
            <a:lightRig rig="threePt" dir="t"/>
          </a:scene3d>
          <a:sp3d>
            <a:bevelT/>
          </a:sp3d>
        </p:spPr>
      </p:pic>
    </p:spTree>
    <p:extLst>
      <p:ext uri="{BB962C8B-B14F-4D97-AF65-F5344CB8AC3E}">
        <p14:creationId xmlns:p14="http://schemas.microsoft.com/office/powerpoint/2010/main" val="3760848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21" name="Text Box 5"/>
          <p:cNvSpPr txBox="1">
            <a:spLocks noChangeArrowheads="1"/>
          </p:cNvSpPr>
          <p:nvPr/>
        </p:nvSpPr>
        <p:spPr bwMode="auto">
          <a:xfrm>
            <a:off x="2302395" y="342137"/>
            <a:ext cx="4874251"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b="1" dirty="0">
                <a:solidFill>
                  <a:srgbClr val="000080"/>
                </a:solidFill>
              </a:rPr>
              <a:t>Chemical </a:t>
            </a:r>
            <a:r>
              <a:rPr lang="en-US" sz="3200" b="1" dirty="0" smtClean="0">
                <a:solidFill>
                  <a:srgbClr val="000080"/>
                </a:solidFill>
              </a:rPr>
              <a:t>Space of </a:t>
            </a:r>
            <a:r>
              <a:rPr lang="en-US" sz="3200" b="1" dirty="0" err="1" smtClean="0">
                <a:solidFill>
                  <a:srgbClr val="000080"/>
                </a:solidFill>
              </a:rPr>
              <a:t>i</a:t>
            </a:r>
            <a:r>
              <a:rPr lang="en-US" sz="3200" b="1" dirty="0" smtClean="0">
                <a:solidFill>
                  <a:srgbClr val="000080"/>
                </a:solidFill>
              </a:rPr>
              <a:t>-PPI</a:t>
            </a:r>
            <a:endParaRPr lang="en-US" sz="3200" b="1" dirty="0">
              <a:solidFill>
                <a:srgbClr val="000080"/>
              </a:solidFill>
            </a:endParaRPr>
          </a:p>
        </p:txBody>
      </p:sp>
      <p:pic>
        <p:nvPicPr>
          <p:cNvPr id="24" name="Picture 23" descr=":::::private:tmp:SnapNDrag347:screenshot_20.jpg"/>
          <p:cNvPicPr/>
          <p:nvPr/>
        </p:nvPicPr>
        <p:blipFill>
          <a:blip r:embed="rId3"/>
          <a:srcRect/>
          <a:stretch>
            <a:fillRect/>
          </a:stretch>
        </p:blipFill>
        <p:spPr bwMode="auto">
          <a:xfrm>
            <a:off x="653511" y="1028513"/>
            <a:ext cx="7129912" cy="422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p:cNvSpPr txBox="1"/>
          <p:nvPr/>
        </p:nvSpPr>
        <p:spPr>
          <a:xfrm>
            <a:off x="2006600" y="5507426"/>
            <a:ext cx="3978806" cy="777136"/>
          </a:xfrm>
          <a:prstGeom prst="rect">
            <a:avLst/>
          </a:prstGeom>
          <a:noFill/>
        </p:spPr>
        <p:txBody>
          <a:bodyPr wrap="square" rtlCol="0">
            <a:spAutoFit/>
          </a:bodyPr>
          <a:lstStyle/>
          <a:p>
            <a:pPr marL="285750" indent="-285750">
              <a:spcAft>
                <a:spcPts val="300"/>
              </a:spcAft>
              <a:buFont typeface="Courier New"/>
              <a:buChar char="o"/>
            </a:pPr>
            <a:r>
              <a:rPr lang="en-US" sz="1400" b="1" dirty="0" smtClean="0">
                <a:solidFill>
                  <a:srgbClr val="000000"/>
                </a:solidFill>
              </a:rPr>
              <a:t>PPI </a:t>
            </a:r>
            <a:r>
              <a:rPr lang="en-US" sz="1400" b="1" dirty="0">
                <a:solidFill>
                  <a:srgbClr val="000000"/>
                </a:solidFill>
              </a:rPr>
              <a:t>modulators </a:t>
            </a:r>
            <a:r>
              <a:rPr lang="en-US" sz="1400" b="1" dirty="0" smtClean="0">
                <a:solidFill>
                  <a:srgbClr val="000000"/>
                </a:solidFill>
              </a:rPr>
              <a:t>do not  cover the chemical space of enzyme inhibitors:</a:t>
            </a:r>
          </a:p>
          <a:p>
            <a:pPr>
              <a:spcAft>
                <a:spcPts val="300"/>
              </a:spcAft>
            </a:pPr>
            <a:r>
              <a:rPr lang="en-US" sz="1400" b="1" dirty="0" smtClean="0">
                <a:solidFill>
                  <a:srgbClr val="000000"/>
                </a:solidFill>
              </a:rPr>
              <a:t>     ? Need of new PPI modulators</a:t>
            </a:r>
          </a:p>
        </p:txBody>
      </p:sp>
      <p:sp>
        <p:nvSpPr>
          <p:cNvPr id="26" name="TextBox 25"/>
          <p:cNvSpPr txBox="1"/>
          <p:nvPr/>
        </p:nvSpPr>
        <p:spPr>
          <a:xfrm>
            <a:off x="5489146" y="6284562"/>
            <a:ext cx="3654854" cy="523220"/>
          </a:xfrm>
          <a:prstGeom prst="rect">
            <a:avLst/>
          </a:prstGeom>
          <a:noFill/>
        </p:spPr>
        <p:txBody>
          <a:bodyPr wrap="none" rtlCol="0">
            <a:spAutoFit/>
          </a:bodyPr>
          <a:lstStyle/>
          <a:p>
            <a:r>
              <a:rPr lang="en-US" sz="1400" i="1" dirty="0" err="1" smtClean="0">
                <a:solidFill>
                  <a:srgbClr val="0000FF"/>
                </a:solidFill>
              </a:rPr>
              <a:t>Sperandio</a:t>
            </a:r>
            <a:r>
              <a:rPr lang="en-US" sz="1400" i="1" dirty="0" smtClean="0">
                <a:solidFill>
                  <a:srgbClr val="0000FF"/>
                </a:solidFill>
              </a:rPr>
              <a:t> </a:t>
            </a:r>
            <a:r>
              <a:rPr lang="en-US" sz="1400" i="1" dirty="0">
                <a:solidFill>
                  <a:srgbClr val="0000FF"/>
                </a:solidFill>
              </a:rPr>
              <a:t>et </a:t>
            </a:r>
            <a:r>
              <a:rPr lang="en-US" sz="1400" i="1" dirty="0" smtClean="0">
                <a:solidFill>
                  <a:srgbClr val="0000FF"/>
                </a:solidFill>
              </a:rPr>
              <a:t>al. </a:t>
            </a:r>
            <a:r>
              <a:rPr lang="en-US" sz="1400" i="1" dirty="0" err="1">
                <a:solidFill>
                  <a:srgbClr val="0000FF"/>
                </a:solidFill>
              </a:rPr>
              <a:t>Plos</a:t>
            </a:r>
            <a:r>
              <a:rPr lang="en-US" sz="1400" i="1" dirty="0">
                <a:solidFill>
                  <a:srgbClr val="0000FF"/>
                </a:solidFill>
              </a:rPr>
              <a:t> </a:t>
            </a:r>
            <a:r>
              <a:rPr lang="en-US" sz="1400" i="1" dirty="0" err="1">
                <a:solidFill>
                  <a:srgbClr val="0000FF"/>
                </a:solidFill>
              </a:rPr>
              <a:t>Comput</a:t>
            </a:r>
            <a:r>
              <a:rPr lang="en-US" sz="1400" i="1" dirty="0">
                <a:solidFill>
                  <a:srgbClr val="0000FF"/>
                </a:solidFill>
              </a:rPr>
              <a:t> </a:t>
            </a:r>
            <a:r>
              <a:rPr lang="en-US" sz="1400" i="1" dirty="0" err="1">
                <a:solidFill>
                  <a:srgbClr val="0000FF"/>
                </a:solidFill>
              </a:rPr>
              <a:t>Biol</a:t>
            </a:r>
            <a:r>
              <a:rPr lang="en-US" sz="1400" i="1" dirty="0">
                <a:solidFill>
                  <a:srgbClr val="0000FF"/>
                </a:solidFill>
              </a:rPr>
              <a:t> 2010 </a:t>
            </a:r>
          </a:p>
          <a:p>
            <a:r>
              <a:rPr lang="en-US" sz="1400" i="1" dirty="0" err="1">
                <a:solidFill>
                  <a:srgbClr val="0000FF"/>
                </a:solidFill>
              </a:rPr>
              <a:t>Villoutreix</a:t>
            </a:r>
            <a:r>
              <a:rPr lang="en-US" sz="1400" i="1" dirty="0">
                <a:solidFill>
                  <a:srgbClr val="0000FF"/>
                </a:solidFill>
              </a:rPr>
              <a:t> et </a:t>
            </a:r>
            <a:r>
              <a:rPr lang="en-US" sz="1400" i="1" dirty="0" smtClean="0">
                <a:solidFill>
                  <a:srgbClr val="0000FF"/>
                </a:solidFill>
              </a:rPr>
              <a:t>al. </a:t>
            </a:r>
            <a:r>
              <a:rPr lang="en-US" sz="1400" i="1" dirty="0" err="1" smtClean="0">
                <a:solidFill>
                  <a:srgbClr val="0000FF"/>
                </a:solidFill>
              </a:rPr>
              <a:t>Mol</a:t>
            </a:r>
            <a:r>
              <a:rPr lang="en-US" sz="1400" i="1" dirty="0" smtClean="0">
                <a:solidFill>
                  <a:srgbClr val="0000FF"/>
                </a:solidFill>
              </a:rPr>
              <a:t> </a:t>
            </a:r>
            <a:r>
              <a:rPr lang="en-US" sz="1400" i="1" dirty="0" err="1" smtClean="0">
                <a:solidFill>
                  <a:srgbClr val="0000FF"/>
                </a:solidFill>
              </a:rPr>
              <a:t>Informat</a:t>
            </a:r>
            <a:r>
              <a:rPr lang="en-US" sz="1400" i="1" dirty="0" smtClean="0">
                <a:solidFill>
                  <a:srgbClr val="0000FF"/>
                </a:solidFill>
              </a:rPr>
              <a:t> 2014</a:t>
            </a:r>
            <a:endParaRPr lang="en-US" sz="1400" i="1" dirty="0">
              <a:solidFill>
                <a:srgbClr val="0000FF"/>
              </a:solidFill>
            </a:endParaRPr>
          </a:p>
        </p:txBody>
      </p:sp>
      <p:sp>
        <p:nvSpPr>
          <p:cNvPr id="2" name="Rectangle 1"/>
          <p:cNvSpPr/>
          <p:nvPr/>
        </p:nvSpPr>
        <p:spPr>
          <a:xfrm>
            <a:off x="5674966" y="1308100"/>
            <a:ext cx="4572000" cy="830997"/>
          </a:xfrm>
          <a:prstGeom prst="rect">
            <a:avLst/>
          </a:prstGeom>
        </p:spPr>
        <p:txBody>
          <a:bodyPr>
            <a:spAutoFit/>
          </a:bodyPr>
          <a:lstStyle/>
          <a:p>
            <a:r>
              <a:rPr lang="en-US" sz="1600" dirty="0" smtClean="0"/>
              <a:t>Enzymes,</a:t>
            </a:r>
          </a:p>
          <a:p>
            <a:r>
              <a:rPr lang="en-US" sz="1600" dirty="0" smtClean="0">
                <a:solidFill>
                  <a:srgbClr val="FF0000"/>
                </a:solidFill>
              </a:rPr>
              <a:t>Bcl</a:t>
            </a:r>
            <a:r>
              <a:rPr lang="en-US" sz="1600" dirty="0">
                <a:solidFill>
                  <a:srgbClr val="FF0000"/>
                </a:solidFill>
              </a:rPr>
              <a:t>-</a:t>
            </a:r>
            <a:r>
              <a:rPr lang="en-US" sz="1600" dirty="0" smtClean="0">
                <a:solidFill>
                  <a:srgbClr val="FF0000"/>
                </a:solidFill>
              </a:rPr>
              <a:t>2,</a:t>
            </a:r>
            <a:r>
              <a:rPr lang="en-US" sz="1600" dirty="0" smtClean="0"/>
              <a:t> </a:t>
            </a:r>
            <a:r>
              <a:rPr lang="en-US" sz="1600" dirty="0" smtClean="0">
                <a:solidFill>
                  <a:srgbClr val="79D7DF"/>
                </a:solidFill>
              </a:rPr>
              <a:t>MDM2, </a:t>
            </a:r>
          </a:p>
          <a:p>
            <a:r>
              <a:rPr lang="en-US" sz="1600" dirty="0" smtClean="0">
                <a:solidFill>
                  <a:srgbClr val="658B5B"/>
                </a:solidFill>
              </a:rPr>
              <a:t>LFA, </a:t>
            </a:r>
            <a:r>
              <a:rPr lang="en-US" sz="1600" dirty="0" err="1" smtClean="0">
                <a:solidFill>
                  <a:srgbClr val="0000FF"/>
                </a:solidFill>
              </a:rPr>
              <a:t>Xiap</a:t>
            </a:r>
            <a:r>
              <a:rPr lang="en-US" sz="1600" dirty="0" smtClean="0"/>
              <a:t> </a:t>
            </a:r>
            <a:endParaRPr lang="en-US" sz="1600" dirty="0"/>
          </a:p>
        </p:txBody>
      </p:sp>
    </p:spTree>
    <p:extLst>
      <p:ext uri="{BB962C8B-B14F-4D97-AF65-F5344CB8AC3E}">
        <p14:creationId xmlns:p14="http://schemas.microsoft.com/office/powerpoint/2010/main" val="16108531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11649</TotalTime>
  <Words>6074</Words>
  <Application>Microsoft Office PowerPoint</Application>
  <PresentationFormat>On-screen Show (4:3)</PresentationFormat>
  <Paragraphs>910</Paragraphs>
  <Slides>31</Slides>
  <Notes>21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Concourse</vt:lpstr>
      <vt:lpstr>About OMICS Group</vt:lpstr>
      <vt:lpstr>OMICS International Conferences</vt:lpstr>
      <vt:lpstr>PowerPoint Presentation</vt:lpstr>
      <vt:lpstr>Modulate PPIs by low MW compounds </vt:lpstr>
      <vt:lpstr>Modulation of PPIs</vt:lpstr>
      <vt:lpstr>PowerPoint Presentation</vt:lpstr>
      <vt:lpstr>LMW Modulators of PPI :Databases</vt:lpstr>
      <vt:lpstr>PowerPoint Presentation</vt:lpstr>
      <vt:lpstr>PowerPoint Presentation</vt:lpstr>
      <vt:lpstr>iPPI-Focused collections   </vt:lpstr>
      <vt:lpstr>Our Structure-based VS approach   </vt:lpstr>
      <vt:lpstr> MTiOpenScreen web-server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ADME-Tox Prediction</vt:lpstr>
      <vt:lpstr>PowerPoint Presentation</vt:lpstr>
      <vt:lpstr>iPPI-DB Stats</vt:lpstr>
      <vt:lpstr>Drugs discovered using VS </vt:lpstr>
      <vt:lpstr>PowerPoint Presentation</vt:lpstr>
      <vt:lpstr>PowerPoint Presentation</vt:lpstr>
      <vt:lpstr>PowerPoint Presentation</vt:lpstr>
      <vt:lpstr>Let us meet again..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in silico ADMET prediction based on three-dimensional models</dc:title>
  <dc:creator>Maria Miteva</dc:creator>
  <cp:lastModifiedBy>Prudhviraj Guggilla</cp:lastModifiedBy>
  <cp:revision>1793</cp:revision>
  <cp:lastPrinted>2013-05-24T12:49:37Z</cp:lastPrinted>
  <dcterms:created xsi:type="dcterms:W3CDTF">2015-07-23T10:49:10Z</dcterms:created>
  <dcterms:modified xsi:type="dcterms:W3CDTF">2015-09-23T09:04:36Z</dcterms:modified>
</cp:coreProperties>
</file>