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7" r:id="rId1"/>
  </p:sldMasterIdLst>
  <p:sldIdLst>
    <p:sldId id="256" r:id="rId2"/>
    <p:sldId id="282" r:id="rId3"/>
    <p:sldId id="275" r:id="rId4"/>
    <p:sldId id="276" r:id="rId5"/>
    <p:sldId id="258" r:id="rId6"/>
    <p:sldId id="271" r:id="rId7"/>
    <p:sldId id="259" r:id="rId8"/>
    <p:sldId id="260" r:id="rId9"/>
    <p:sldId id="262" r:id="rId10"/>
    <p:sldId id="263" r:id="rId11"/>
    <p:sldId id="264" r:id="rId12"/>
    <p:sldId id="265" r:id="rId13"/>
    <p:sldId id="278" r:id="rId14"/>
    <p:sldId id="266" r:id="rId15"/>
    <p:sldId id="269" r:id="rId16"/>
    <p:sldId id="270" r:id="rId17"/>
    <p:sldId id="267" r:id="rId18"/>
    <p:sldId id="268" r:id="rId19"/>
    <p:sldId id="279" r:id="rId20"/>
    <p:sldId id="272" r:id="rId21"/>
    <p:sldId id="281" r:id="rId22"/>
    <p:sldId id="274" r:id="rId23"/>
    <p:sldId id="277" r:id="rId24"/>
    <p:sldId id="280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92" autoAdjust="0"/>
  </p:normalViewPr>
  <p:slideViewPr>
    <p:cSldViewPr snapToGrid="0" snapToObjects="1">
      <p:cViewPr>
        <p:scale>
          <a:sx n="85" d="100"/>
          <a:sy n="85" d="100"/>
        </p:scale>
        <p:origin x="-143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1C7336-3590-644D-A883-656DD6825C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AE4CA8-6FDC-DE4D-A50F-D3AB10736F59}" type="datetimeFigureOut">
              <a:rPr lang="en-US" smtClean="0"/>
              <a:t>10/1/14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rgaretromero.com" TargetMode="External"/><Relationship Id="rId3" Type="http://schemas.openxmlformats.org/officeDocument/2006/relationships/hyperlink" Target="mailto:info@margaretromero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05" y="1709130"/>
            <a:ext cx="7062934" cy="2939070"/>
          </a:xfrm>
        </p:spPr>
        <p:txBody>
          <a:bodyPr/>
          <a:lstStyle/>
          <a:p>
            <a:pPr algn="ctr"/>
            <a:r>
              <a:rPr lang="en-US" sz="3600" b="1" dirty="0"/>
              <a:t>The </a:t>
            </a:r>
            <a:r>
              <a:rPr lang="en-US" sz="3600" b="1" dirty="0" smtClean="0"/>
              <a:t>Role </a:t>
            </a:r>
            <a:r>
              <a:rPr lang="en-US" sz="3600" b="1" dirty="0"/>
              <a:t>of </a:t>
            </a:r>
            <a:r>
              <a:rPr lang="en-US" sz="3600" b="1" dirty="0" smtClean="0"/>
              <a:t>Nutrition </a:t>
            </a:r>
            <a:r>
              <a:rPr lang="en-US" sz="3600" b="1" dirty="0"/>
              <a:t>and </a:t>
            </a:r>
            <a:r>
              <a:rPr lang="en-US" sz="3600" b="1" dirty="0" smtClean="0"/>
              <a:t>Functional </a:t>
            </a:r>
            <a:r>
              <a:rPr lang="en-US" sz="3600" b="1" dirty="0"/>
              <a:t>M</a:t>
            </a:r>
            <a:r>
              <a:rPr lang="en-US" sz="3600" b="1" dirty="0" smtClean="0"/>
              <a:t>edicine </a:t>
            </a:r>
            <a:r>
              <a:rPr lang="en-US" sz="3600" b="1" dirty="0"/>
              <a:t>to </a:t>
            </a:r>
            <a:r>
              <a:rPr lang="en-US" sz="3600" b="1" dirty="0" smtClean="0"/>
              <a:t>Alleviate </a:t>
            </a:r>
            <a:r>
              <a:rPr lang="en-US" sz="3600" b="1" dirty="0"/>
              <a:t>the </a:t>
            </a:r>
            <a:r>
              <a:rPr lang="en-US" sz="3600" b="1" dirty="0" smtClean="0"/>
              <a:t>Symptoms </a:t>
            </a:r>
            <a:r>
              <a:rPr lang="en-US" sz="3600" b="1" dirty="0"/>
              <a:t>of </a:t>
            </a:r>
            <a:r>
              <a:rPr lang="en-US" sz="3600" b="1" dirty="0" smtClean="0"/>
              <a:t>Lupus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8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Infections- Candida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Candida- 20 different species</a:t>
            </a:r>
          </a:p>
          <a:p>
            <a:r>
              <a:rPr lang="en-US" sz="3000" dirty="0" smtClean="0"/>
              <a:t>Difficult to eradicate</a:t>
            </a:r>
          </a:p>
          <a:p>
            <a:r>
              <a:rPr lang="en-US" sz="3000" dirty="0" smtClean="0"/>
              <a:t>Stool testing superior over blood testing, check sensitivity</a:t>
            </a:r>
          </a:p>
          <a:p>
            <a:r>
              <a:rPr lang="en-US" sz="3000" dirty="0" smtClean="0"/>
              <a:t>Treat for 4-6 weeks minimum </a:t>
            </a:r>
          </a:p>
          <a:p>
            <a:r>
              <a:rPr lang="en-US" sz="3000" dirty="0" smtClean="0"/>
              <a:t>Ketoconazole, check liver functions monthly</a:t>
            </a:r>
          </a:p>
          <a:p>
            <a:r>
              <a:rPr lang="en-US" sz="3000" dirty="0" err="1" smtClean="0"/>
              <a:t>Nystatin</a:t>
            </a:r>
            <a:r>
              <a:rPr lang="en-US" sz="3000" dirty="0" smtClean="0"/>
              <a:t>, not as effective, but non-systemic effects</a:t>
            </a:r>
          </a:p>
          <a:p>
            <a:r>
              <a:rPr lang="en-US" sz="3000" dirty="0" smtClean="0"/>
              <a:t>Candida diet strictly for 2 weeks, then maintenance for up to 3 months.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</a:t>
            </a:r>
            <a:r>
              <a:rPr lang="en-US" dirty="0" smtClean="0"/>
              <a:t>- 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Stool testing superior and also check in bloods</a:t>
            </a:r>
          </a:p>
          <a:p>
            <a:r>
              <a:rPr lang="en-US" sz="3200" dirty="0" smtClean="0"/>
              <a:t>Treatment with prescription of anti-parasitic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678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Infections- Bacterial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Stool testing is superior</a:t>
            </a:r>
          </a:p>
          <a:p>
            <a:r>
              <a:rPr lang="en-US" sz="3200" dirty="0" smtClean="0"/>
              <a:t>Also tests for beneficial bacteria levels- Lactobacillus</a:t>
            </a:r>
          </a:p>
          <a:p>
            <a:r>
              <a:rPr lang="en-US" sz="3200" dirty="0" err="1" smtClean="0"/>
              <a:t>Genova</a:t>
            </a:r>
            <a:r>
              <a:rPr lang="en-US" sz="3200" dirty="0" smtClean="0"/>
              <a:t>/</a:t>
            </a:r>
            <a:r>
              <a:rPr lang="en-US" sz="3200" dirty="0" err="1" smtClean="0"/>
              <a:t>Metametrix</a:t>
            </a:r>
            <a:r>
              <a:rPr lang="en-US" sz="3200" dirty="0" smtClean="0"/>
              <a:t> Lab CDSA 2.0 or Comprehensive Parasitology x 3 will test for candida, bacteria, and parasites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174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 for </a:t>
            </a:r>
            <a:r>
              <a:rPr lang="en-US" sz="2800" b="1" dirty="0" smtClean="0"/>
              <a:t>Mercury</a:t>
            </a:r>
            <a:r>
              <a:rPr lang="en-US" sz="2800" dirty="0" smtClean="0"/>
              <a:t> and other heavy metals</a:t>
            </a:r>
          </a:p>
          <a:p>
            <a:r>
              <a:rPr lang="en-US" sz="2800" dirty="0" smtClean="0"/>
              <a:t>Other option is hair analysis, urine and serum</a:t>
            </a:r>
          </a:p>
          <a:p>
            <a:r>
              <a:rPr lang="en-US" sz="2800" dirty="0" smtClean="0"/>
              <a:t>Mercury from dental amalgams accumulate in dig tract and attaches to gut epithelium</a:t>
            </a:r>
          </a:p>
          <a:p>
            <a:r>
              <a:rPr lang="en-US" sz="2800" b="1" dirty="0" smtClean="0"/>
              <a:t>Hair testing</a:t>
            </a:r>
            <a:r>
              <a:rPr lang="en-US" sz="2800" dirty="0" smtClean="0"/>
              <a:t>- shows organic mercury load, such as consuming fish</a:t>
            </a:r>
          </a:p>
          <a:p>
            <a:r>
              <a:rPr lang="en-US" sz="2800" b="1" dirty="0" smtClean="0"/>
              <a:t>Urine testing </a:t>
            </a:r>
            <a:r>
              <a:rPr lang="en-US" sz="2800" dirty="0" smtClean="0"/>
              <a:t>with DMPS or DMSA- inorganic mercury load from vaccines and dental amalgams</a:t>
            </a:r>
          </a:p>
          <a:p>
            <a:r>
              <a:rPr lang="en-US" sz="2800" dirty="0" smtClean="0"/>
              <a:t>Optimal kidney function necessary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55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Check IgG in foods in bloods </a:t>
            </a:r>
          </a:p>
          <a:p>
            <a:r>
              <a:rPr lang="en-US" sz="3200" dirty="0" smtClean="0"/>
              <a:t>Superior allergy testing with Alcat Lab</a:t>
            </a:r>
          </a:p>
          <a:p>
            <a:r>
              <a:rPr lang="en-US" sz="3200" dirty="0" smtClean="0"/>
              <a:t>Can test up to 200 foods</a:t>
            </a:r>
          </a:p>
          <a:p>
            <a:r>
              <a:rPr lang="en-US" sz="3200" dirty="0" smtClean="0"/>
              <a:t>Top 7 food allergens are eggs, dairy, gluten, soy, fish (shellfish), peanuts, tree nuts</a:t>
            </a:r>
          </a:p>
          <a:p>
            <a:r>
              <a:rPr lang="en-US" sz="3200" dirty="0" smtClean="0"/>
              <a:t>Multiple food allergies most likely from leaky gut syndrome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8930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Foods to Avoid: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</a:t>
            </a:r>
            <a:r>
              <a:rPr lang="en-US" sz="3200" b="1" dirty="0" smtClean="0"/>
              <a:t> Sugar</a:t>
            </a:r>
            <a:r>
              <a:rPr lang="en-US" sz="3200" dirty="0" smtClean="0"/>
              <a:t>: Linked with metabolic syndrome and Type 2 DM. </a:t>
            </a:r>
            <a:r>
              <a:rPr lang="en-US" sz="3200" dirty="0"/>
              <a:t>S</a:t>
            </a:r>
            <a:r>
              <a:rPr lang="en-US" sz="3200" dirty="0" smtClean="0"/>
              <a:t>ubstitute with stevia or natural sugars found in fruit.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2. </a:t>
            </a:r>
            <a:r>
              <a:rPr lang="en-US" sz="3200" b="1" dirty="0" smtClean="0"/>
              <a:t>Cooking Oils</a:t>
            </a:r>
            <a:r>
              <a:rPr lang="en-US" sz="3200" dirty="0" smtClean="0"/>
              <a:t>: </a:t>
            </a:r>
            <a:r>
              <a:rPr lang="en-US" sz="3200" dirty="0"/>
              <a:t>S</a:t>
            </a:r>
            <a:r>
              <a:rPr lang="en-US" sz="3200" dirty="0" smtClean="0"/>
              <a:t>uch as sunflower, grape seed, safflower, corn, and cottonseed. These contain more omega-6 than omega 3 fats.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397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Foods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3. </a:t>
            </a:r>
            <a:r>
              <a:rPr lang="en-US" sz="2400" b="1" dirty="0"/>
              <a:t>Trans Fats</a:t>
            </a:r>
            <a:r>
              <a:rPr lang="en-US" sz="2400" dirty="0"/>
              <a:t>: Found in fried foods and fast foods. In baked goods prepared with partially hydrogenated oil, margarine or vegetable shortening. Increases LDL and creates resistance to insulin. </a:t>
            </a:r>
          </a:p>
          <a:p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b="1" dirty="0"/>
              <a:t>Dairy</a:t>
            </a:r>
            <a:r>
              <a:rPr lang="en-US" sz="2400" dirty="0"/>
              <a:t>: </a:t>
            </a:r>
            <a:r>
              <a:rPr lang="en-US" sz="2400" dirty="0" smtClean="0"/>
              <a:t>Common </a:t>
            </a:r>
            <a:r>
              <a:rPr lang="en-US" sz="2400" dirty="0"/>
              <a:t>allergen. Can cause acne, constipation, skin rashes, diarrhea and more.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5. </a:t>
            </a:r>
            <a:r>
              <a:rPr lang="en-US" sz="2400" b="1" dirty="0" smtClean="0"/>
              <a:t>Red Meat and Processed Meats</a:t>
            </a:r>
            <a:r>
              <a:rPr lang="en-US" sz="2400" dirty="0" smtClean="0"/>
              <a:t>: Reduce eating meat to once a week but completely if 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206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Leaky Gut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Also called </a:t>
            </a:r>
            <a:r>
              <a:rPr lang="en-US" sz="3200" dirty="0"/>
              <a:t>I</a:t>
            </a:r>
            <a:r>
              <a:rPr lang="en-US" sz="3200" dirty="0" smtClean="0"/>
              <a:t>ntestinal </a:t>
            </a:r>
            <a:r>
              <a:rPr lang="en-US" sz="3200" dirty="0"/>
              <a:t>P</a:t>
            </a:r>
            <a:r>
              <a:rPr lang="en-US" sz="3200" dirty="0" smtClean="0"/>
              <a:t>ermeability</a:t>
            </a:r>
          </a:p>
          <a:p>
            <a:r>
              <a:rPr lang="en-US" sz="3200" dirty="0" smtClean="0"/>
              <a:t>Consider if </a:t>
            </a:r>
            <a:r>
              <a:rPr lang="en-US" sz="3200" dirty="0" err="1" smtClean="0"/>
              <a:t>pt</a:t>
            </a:r>
            <a:r>
              <a:rPr lang="en-US" sz="3200" dirty="0" smtClean="0"/>
              <a:t> has multiple food allergies </a:t>
            </a:r>
          </a:p>
          <a:p>
            <a:r>
              <a:rPr lang="en-US" sz="3200" dirty="0" smtClean="0"/>
              <a:t>Consider if multiple vitamin deficiencies</a:t>
            </a:r>
          </a:p>
          <a:p>
            <a:r>
              <a:rPr lang="en-US" sz="3200" dirty="0" smtClean="0"/>
              <a:t>If total cholesterol is less than 150, consider leaky gut syndrome</a:t>
            </a:r>
          </a:p>
          <a:p>
            <a:r>
              <a:rPr lang="en-US" sz="3200" dirty="0" smtClean="0"/>
              <a:t>Consider if </a:t>
            </a:r>
            <a:r>
              <a:rPr lang="en-US" sz="3200" dirty="0" err="1" smtClean="0"/>
              <a:t>pt</a:t>
            </a:r>
            <a:r>
              <a:rPr lang="en-US" sz="3200" dirty="0" smtClean="0"/>
              <a:t> has fibromyalgia and chronic fatigue syndrome, joint pain, autoimmune disorder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32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Gluten free </a:t>
            </a:r>
            <a:r>
              <a:rPr lang="en-US" sz="2800" dirty="0" smtClean="0"/>
              <a:t>diet a </a:t>
            </a:r>
            <a:r>
              <a:rPr lang="en-US" sz="2800" i="1" dirty="0" smtClean="0"/>
              <a:t>MUST</a:t>
            </a:r>
            <a:r>
              <a:rPr lang="en-US" sz="2800" dirty="0" smtClean="0"/>
              <a:t>- gluten found in pasta, breads, crackers, soy sauce, barley, malt</a:t>
            </a:r>
          </a:p>
          <a:p>
            <a:r>
              <a:rPr lang="en-US" sz="2800" dirty="0" smtClean="0"/>
              <a:t>A</a:t>
            </a:r>
            <a:r>
              <a:rPr lang="en-US" sz="2800" b="1" dirty="0" smtClean="0"/>
              <a:t> Paleo diet</a:t>
            </a:r>
            <a:r>
              <a:rPr lang="en-US" sz="2800" dirty="0" smtClean="0"/>
              <a:t> may be necessary</a:t>
            </a:r>
          </a:p>
          <a:p>
            <a:r>
              <a:rPr lang="en-US" sz="2800" dirty="0" smtClean="0"/>
              <a:t>Paleo diet consists of animal protein, fish, vegetables, fruit and quality fats like avocado, coconut, olive </a:t>
            </a:r>
          </a:p>
          <a:p>
            <a:pPr lvl="1"/>
            <a:r>
              <a:rPr lang="en-US" sz="2800" b="1" dirty="0"/>
              <a:t>N</a:t>
            </a:r>
            <a:r>
              <a:rPr lang="en-US" sz="2800" b="1" dirty="0" smtClean="0"/>
              <a:t>o</a:t>
            </a:r>
            <a:r>
              <a:rPr lang="en-US" sz="2800" dirty="0" smtClean="0"/>
              <a:t> grains, no legumes, no sugar, no dairy, no vegetable oils</a:t>
            </a:r>
          </a:p>
        </p:txBody>
      </p:sp>
    </p:spTree>
    <p:extLst>
      <p:ext uri="{BB962C8B-B14F-4D97-AF65-F5344CB8AC3E}">
        <p14:creationId xmlns:p14="http://schemas.microsoft.com/office/powerpoint/2010/main" val="3311402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Autoimmune paleo</a:t>
            </a:r>
            <a:r>
              <a:rPr lang="en-US" sz="2800" dirty="0"/>
              <a:t>- </a:t>
            </a:r>
            <a:r>
              <a:rPr lang="en-US" sz="2800" dirty="0" smtClean="0"/>
              <a:t>also avoid </a:t>
            </a:r>
            <a:r>
              <a:rPr lang="en-US" sz="2800" dirty="0"/>
              <a:t>eggs, nuts, seeds, nightshades, excess of fructose of 20g per day, alcohol, NSAIDS</a:t>
            </a:r>
            <a:r>
              <a:rPr lang="en-US" sz="2800" dirty="0" smtClean="0"/>
              <a:t>.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Avoid </a:t>
            </a:r>
            <a:r>
              <a:rPr lang="en-US" sz="2800" dirty="0"/>
              <a:t>processed foods</a:t>
            </a:r>
          </a:p>
          <a:p>
            <a:r>
              <a:rPr lang="en-US" sz="2800" dirty="0" smtClean="0"/>
              <a:t>Avoid </a:t>
            </a:r>
            <a:r>
              <a:rPr lang="en-US" sz="2800" dirty="0"/>
              <a:t>artificial </a:t>
            </a:r>
            <a:r>
              <a:rPr lang="en-US" sz="2800" dirty="0" smtClean="0"/>
              <a:t>sweeteners, </a:t>
            </a:r>
            <a:r>
              <a:rPr lang="en-US" sz="2800" dirty="0" err="1" smtClean="0"/>
              <a:t>Splenda</a:t>
            </a:r>
            <a:r>
              <a:rPr lang="en-US" sz="2800" dirty="0" smtClean="0"/>
              <a:t> causes CFS</a:t>
            </a:r>
            <a:endParaRPr lang="en-US" sz="2800" dirty="0"/>
          </a:p>
          <a:p>
            <a:r>
              <a:rPr lang="en-US" sz="2800" dirty="0"/>
              <a:t>Grass fed beef is best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1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Margaret A. Romero NP-C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Ivy-league trained</a:t>
            </a:r>
          </a:p>
          <a:p>
            <a:r>
              <a:rPr lang="en-US" sz="3200" dirty="0" smtClean="0"/>
              <a:t>Board certified Nurse Practitioner</a:t>
            </a:r>
            <a:endParaRPr lang="en-US" sz="3200" dirty="0" smtClean="0"/>
          </a:p>
          <a:p>
            <a:r>
              <a:rPr lang="en-US" sz="3200" dirty="0" smtClean="0"/>
              <a:t>Specializes in Integrative/Functional Medicine, Auto-Immune </a:t>
            </a:r>
            <a:r>
              <a:rPr lang="en-US" sz="3200" dirty="0" smtClean="0"/>
              <a:t>D</a:t>
            </a:r>
            <a:r>
              <a:rPr lang="en-US" sz="3200" dirty="0" smtClean="0"/>
              <a:t>isorders </a:t>
            </a:r>
          </a:p>
          <a:p>
            <a:r>
              <a:rPr lang="en-US" sz="3200" dirty="0" smtClean="0"/>
              <a:t>Private practice </a:t>
            </a:r>
            <a:r>
              <a:rPr lang="en-US" sz="3200" i="1" dirty="0" smtClean="0"/>
              <a:t>From Lupus to Living </a:t>
            </a:r>
            <a:r>
              <a:rPr lang="en-US" sz="3200" dirty="0" smtClean="0"/>
              <a:t>in NYC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220824" y="401917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Supplements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Digestive enzymes</a:t>
            </a:r>
            <a:r>
              <a:rPr lang="en-US" sz="2400" dirty="0" smtClean="0"/>
              <a:t>- Plant enzymes, 10 minutes prior to all meals</a:t>
            </a:r>
          </a:p>
          <a:p>
            <a:r>
              <a:rPr lang="en-US" sz="2400" b="1" dirty="0" smtClean="0"/>
              <a:t>L-glutamine</a:t>
            </a:r>
            <a:r>
              <a:rPr lang="en-US" sz="2400" dirty="0" smtClean="0"/>
              <a:t>- helps restore gut barrier function, use for 6 months, up to </a:t>
            </a:r>
            <a:r>
              <a:rPr lang="en-US" sz="2400" b="1" dirty="0" smtClean="0"/>
              <a:t>2000-3000mg per day</a:t>
            </a:r>
          </a:p>
          <a:p>
            <a:r>
              <a:rPr lang="en-US" sz="2400" b="1" dirty="0" smtClean="0"/>
              <a:t>Probiotics</a:t>
            </a:r>
            <a:r>
              <a:rPr lang="en-US" sz="2400" dirty="0" smtClean="0"/>
              <a:t>- preferably twice daily</a:t>
            </a:r>
          </a:p>
          <a:p>
            <a:r>
              <a:rPr lang="en-US" sz="2400" b="1" dirty="0" smtClean="0"/>
              <a:t>Vitamin D 2000-5000IU </a:t>
            </a:r>
            <a:r>
              <a:rPr lang="en-US" sz="2400" dirty="0" smtClean="0"/>
              <a:t>per day, bone health</a:t>
            </a:r>
          </a:p>
          <a:p>
            <a:r>
              <a:rPr lang="en-US" sz="2400" b="1" dirty="0" smtClean="0"/>
              <a:t>B12 500mcg-1000mcg </a:t>
            </a:r>
            <a:r>
              <a:rPr lang="en-US" sz="2400" dirty="0" smtClean="0"/>
              <a:t>for energy</a:t>
            </a:r>
          </a:p>
          <a:p>
            <a:r>
              <a:rPr lang="en-US" sz="2400" b="1" dirty="0" smtClean="0"/>
              <a:t>Magnesium</a:t>
            </a:r>
            <a:r>
              <a:rPr lang="en-US" sz="2400" dirty="0" smtClean="0"/>
              <a:t> </a:t>
            </a:r>
            <a:r>
              <a:rPr lang="en-US" sz="2400" b="1" dirty="0" smtClean="0"/>
              <a:t>400-800mg daily</a:t>
            </a:r>
            <a:r>
              <a:rPr lang="en-US" sz="2400" dirty="0" smtClean="0"/>
              <a:t> for high stress, pain, and constipation</a:t>
            </a:r>
          </a:p>
          <a:p>
            <a:r>
              <a:rPr lang="en-US" sz="2400" b="1" dirty="0" smtClean="0"/>
              <a:t>Vitamin C 500-1500mg daily </a:t>
            </a:r>
            <a:r>
              <a:rPr lang="en-US" sz="2400" dirty="0" smtClean="0"/>
              <a:t>for high stress and constipation</a:t>
            </a:r>
          </a:p>
          <a:p>
            <a:r>
              <a:rPr lang="en-US" sz="2400" b="1" dirty="0" smtClean="0"/>
              <a:t>Zinc 15-30mg daily </a:t>
            </a:r>
            <a:r>
              <a:rPr lang="en-US" sz="2400" dirty="0" smtClean="0"/>
              <a:t>with food, hair growth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9543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Supplements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Omega 3 Fatty Acids </a:t>
            </a:r>
            <a:r>
              <a:rPr lang="en-US" sz="2800" dirty="0" smtClean="0"/>
              <a:t>1500-3000mg per day with meals</a:t>
            </a:r>
          </a:p>
          <a:p>
            <a:r>
              <a:rPr lang="en-US" sz="2800" dirty="0" smtClean="0"/>
              <a:t>Lubricates joints and decreases inflammation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25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b="1" u="sng" dirty="0" smtClean="0"/>
              <a:t>Individuals with autoimmune disorders</a:t>
            </a:r>
            <a:r>
              <a:rPr lang="en-US" sz="2800" u="sng" dirty="0" smtClean="0"/>
              <a:t> </a:t>
            </a:r>
            <a:r>
              <a:rPr lang="en-US" sz="2800" b="1" i="1" u="sng" dirty="0" smtClean="0"/>
              <a:t>must</a:t>
            </a:r>
            <a:r>
              <a:rPr lang="en-US" sz="2800" u="sng" dirty="0" smtClean="0"/>
              <a:t>:</a:t>
            </a:r>
          </a:p>
          <a:p>
            <a:pPr lvl="1"/>
            <a:r>
              <a:rPr lang="en-US" sz="2800" dirty="0" smtClean="0"/>
              <a:t>Sleep 8-10 </a:t>
            </a:r>
            <a:r>
              <a:rPr lang="en-US" sz="2800" dirty="0" err="1" smtClean="0"/>
              <a:t>hrs</a:t>
            </a:r>
            <a:r>
              <a:rPr lang="en-US" sz="2800" dirty="0" smtClean="0"/>
              <a:t> per night</a:t>
            </a:r>
          </a:p>
          <a:p>
            <a:pPr lvl="1"/>
            <a:r>
              <a:rPr lang="en-US" sz="2800" dirty="0" smtClean="0"/>
              <a:t>Manage stress: consider daily meditation</a:t>
            </a:r>
          </a:p>
          <a:p>
            <a:pPr lvl="1"/>
            <a:r>
              <a:rPr lang="en-US" sz="2800" dirty="0" smtClean="0"/>
              <a:t>Mild to moderate activity</a:t>
            </a:r>
          </a:p>
          <a:p>
            <a:pPr lvl="1"/>
            <a:r>
              <a:rPr lang="en-US" sz="2800" dirty="0" smtClean="0"/>
              <a:t>Avoid intense or strenuous activity</a:t>
            </a:r>
          </a:p>
          <a:p>
            <a:pPr lvl="1"/>
            <a:r>
              <a:rPr lang="en-US" sz="2800" dirty="0" smtClean="0"/>
              <a:t>Protect circadian rhythms</a:t>
            </a:r>
          </a:p>
          <a:p>
            <a:pPr lvl="1"/>
            <a:r>
              <a:rPr lang="en-US" sz="2800" dirty="0" smtClean="0"/>
              <a:t>Nurture social connections, make time for hobbies, relaxation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526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 </a:t>
            </a:r>
            <a:r>
              <a:rPr lang="en-US" sz="2800" dirty="0"/>
              <a:t>which lab work is critical to test </a:t>
            </a:r>
          </a:p>
          <a:p>
            <a:r>
              <a:rPr lang="en-US" sz="2800" dirty="0"/>
              <a:t>Interpret and manage vitamin and hormone deficiencies</a:t>
            </a:r>
          </a:p>
          <a:p>
            <a:r>
              <a:rPr lang="en-US" sz="2800" dirty="0"/>
              <a:t>Identify </a:t>
            </a:r>
            <a:r>
              <a:rPr lang="en-US" sz="2800" dirty="0" smtClean="0"/>
              <a:t>and treat underlying </a:t>
            </a:r>
            <a:r>
              <a:rPr lang="en-US" sz="2800" dirty="0"/>
              <a:t>infections</a:t>
            </a:r>
          </a:p>
          <a:p>
            <a:r>
              <a:rPr lang="en-US" sz="2800" dirty="0" smtClean="0"/>
              <a:t>Discovered </a:t>
            </a:r>
            <a:r>
              <a:rPr lang="en-US" sz="2800" dirty="0"/>
              <a:t>which inflammatory foods to avoid</a:t>
            </a:r>
          </a:p>
          <a:p>
            <a:r>
              <a:rPr lang="en-US" sz="2800" dirty="0"/>
              <a:t>Recognize symptoms of gut permeability</a:t>
            </a:r>
          </a:p>
          <a:p>
            <a:r>
              <a:rPr lang="en-US" sz="2800" dirty="0"/>
              <a:t>Learn the latest in nutritional options</a:t>
            </a:r>
          </a:p>
          <a:p>
            <a:r>
              <a:rPr lang="en-US" sz="2800" dirty="0"/>
              <a:t>Select the most useful supplements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3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Website:</a:t>
            </a:r>
          </a:p>
          <a:p>
            <a:pPr marL="114300" indent="0">
              <a:buNone/>
            </a:pPr>
            <a:r>
              <a:rPr lang="en-US" sz="2800" dirty="0" smtClean="0">
                <a:hlinkClick r:id="rId2"/>
              </a:rPr>
              <a:t>www.margaretromero.com</a:t>
            </a:r>
            <a:endParaRPr lang="en-US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Email:</a:t>
            </a:r>
          </a:p>
          <a:p>
            <a:pPr marL="114300" indent="0">
              <a:buNone/>
            </a:pPr>
            <a:r>
              <a:rPr lang="en-US" sz="2800" dirty="0" smtClean="0">
                <a:hlinkClick r:id="rId3"/>
              </a:rPr>
              <a:t>info@margaretromero.com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Telep</a:t>
            </a:r>
            <a:r>
              <a:rPr lang="en-US" sz="2800" dirty="0" smtClean="0"/>
              <a:t>hone:</a:t>
            </a:r>
          </a:p>
          <a:p>
            <a:pPr marL="114300" indent="0">
              <a:buNone/>
            </a:pPr>
            <a:r>
              <a:rPr lang="en-US" sz="2800" dirty="0" smtClean="0"/>
              <a:t>(347) 948-8810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15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 which labs are critical for testing</a:t>
            </a:r>
          </a:p>
          <a:p>
            <a:r>
              <a:rPr lang="en-US" sz="2800" dirty="0" smtClean="0"/>
              <a:t>Interpret and manage vitamin and hormone deficiencies</a:t>
            </a:r>
          </a:p>
          <a:p>
            <a:r>
              <a:rPr lang="en-US" sz="2800" dirty="0" smtClean="0"/>
              <a:t>Identify underlying infections</a:t>
            </a:r>
          </a:p>
          <a:p>
            <a:r>
              <a:rPr lang="en-US" sz="2800" dirty="0" smtClean="0"/>
              <a:t>Discover which inflammatory foods to avoid</a:t>
            </a:r>
          </a:p>
          <a:p>
            <a:r>
              <a:rPr lang="en-US" sz="2800" dirty="0" smtClean="0"/>
              <a:t>Recognize symptoms of gut permeability</a:t>
            </a:r>
          </a:p>
          <a:p>
            <a:r>
              <a:rPr lang="en-US" sz="2800" dirty="0" smtClean="0"/>
              <a:t>Learn the latest in nutritional options</a:t>
            </a:r>
          </a:p>
          <a:p>
            <a:r>
              <a:rPr lang="en-US" sz="2800" dirty="0" smtClean="0"/>
              <a:t>Select the most useful supplements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Chronic autoimmune disorder</a:t>
            </a:r>
          </a:p>
          <a:p>
            <a:r>
              <a:rPr lang="en-US" sz="2800" dirty="0" smtClean="0"/>
              <a:t>5 million afflicted worldwide</a:t>
            </a:r>
          </a:p>
          <a:p>
            <a:r>
              <a:rPr lang="en-US" sz="2800" dirty="0" smtClean="0"/>
              <a:t>Affecting mostly women ages 15-44</a:t>
            </a:r>
          </a:p>
          <a:p>
            <a:r>
              <a:rPr lang="en-US" sz="2800" dirty="0" smtClean="0"/>
              <a:t>16,000 new cases diagnosed annually </a:t>
            </a:r>
          </a:p>
          <a:p>
            <a:r>
              <a:rPr lang="en-US" sz="2800" dirty="0" smtClean="0"/>
              <a:t>Symptoms vary but may consist of joint/muscle pain and fatigue</a:t>
            </a:r>
          </a:p>
          <a:p>
            <a:r>
              <a:rPr lang="en-US" sz="2800" dirty="0" smtClean="0"/>
              <a:t>Can affect all organ systems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0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DHEA-S</a:t>
            </a:r>
            <a:r>
              <a:rPr lang="en-US" sz="2800" dirty="0" smtClean="0"/>
              <a:t> 150-250 </a:t>
            </a:r>
            <a:r>
              <a:rPr lang="en-US" sz="2800" dirty="0" err="1" smtClean="0"/>
              <a:t>ng</a:t>
            </a:r>
            <a:r>
              <a:rPr lang="en-US" sz="2800" dirty="0" smtClean="0"/>
              <a:t>/ml. If low, start with DHEA 5-10 mg if female, 50mg or more if male.</a:t>
            </a:r>
          </a:p>
          <a:p>
            <a:r>
              <a:rPr lang="en-US" sz="2800" b="1" dirty="0" smtClean="0"/>
              <a:t>Pregnenolone</a:t>
            </a:r>
            <a:r>
              <a:rPr lang="en-US" sz="2800" dirty="0" smtClean="0"/>
              <a:t>- Master hormone, </a:t>
            </a:r>
            <a:r>
              <a:rPr lang="en-US" sz="2800" dirty="0" smtClean="0"/>
              <a:t>20-</a:t>
            </a:r>
            <a:r>
              <a:rPr lang="en-US" sz="2800" dirty="0" smtClean="0"/>
              <a:t>250ng/ml, start at 10-25mg daily, alleviates memory issues</a:t>
            </a:r>
          </a:p>
          <a:p>
            <a:r>
              <a:rPr lang="en-US" sz="2800" b="1" dirty="0" smtClean="0"/>
              <a:t>Progesterone</a:t>
            </a:r>
            <a:r>
              <a:rPr lang="en-US" sz="2800" dirty="0" smtClean="0"/>
              <a:t>- draw blood on day 22-23 of cycle, if value low with symptoms such as irritability, spotting, irregular periods, start with cream 20mg and cycle it during days 15-25. Increase to 100 or 200mg per night, observe clinical S/S and blood levels. Stress decreases levels.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01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Thyroid</a:t>
            </a:r>
            <a:r>
              <a:rPr lang="en-US" sz="2800" dirty="0" smtClean="0"/>
              <a:t>- check complete thyroid panel </a:t>
            </a:r>
          </a:p>
          <a:p>
            <a:pPr lvl="1"/>
            <a:r>
              <a:rPr lang="en-US" sz="2600" dirty="0" smtClean="0"/>
              <a:t>TSH levels between 1.0-2.0 </a:t>
            </a:r>
            <a:r>
              <a:rPr lang="en-US" sz="2600" dirty="0" err="1" smtClean="0"/>
              <a:t>uIU</a:t>
            </a:r>
            <a:r>
              <a:rPr lang="en-US" sz="2600" dirty="0" smtClean="0"/>
              <a:t>/ml</a:t>
            </a:r>
          </a:p>
          <a:p>
            <a:pPr lvl="1"/>
            <a:r>
              <a:rPr lang="en-US" sz="2600" dirty="0" smtClean="0"/>
              <a:t>Check thyroid antibodies</a:t>
            </a:r>
          </a:p>
          <a:p>
            <a:pPr lvl="1"/>
            <a:r>
              <a:rPr lang="en-US" sz="2600" dirty="0" smtClean="0"/>
              <a:t>Consider </a:t>
            </a:r>
            <a:r>
              <a:rPr lang="en-US" sz="2600" dirty="0" err="1" smtClean="0"/>
              <a:t>Armour</a:t>
            </a:r>
            <a:r>
              <a:rPr lang="en-US" sz="2600" dirty="0" smtClean="0"/>
              <a:t> thyroid- 9mcg of T3 and 38mcg T4</a:t>
            </a:r>
          </a:p>
          <a:p>
            <a:r>
              <a:rPr lang="en-US" sz="2800" b="1" dirty="0" smtClean="0"/>
              <a:t>Adrenals</a:t>
            </a:r>
            <a:r>
              <a:rPr lang="en-US" sz="2800" dirty="0" smtClean="0"/>
              <a:t>-optimal AM cortisol levels= 10 </a:t>
            </a:r>
          </a:p>
          <a:p>
            <a:pPr lvl="1"/>
            <a:r>
              <a:rPr lang="en-US" sz="2600" dirty="0" smtClean="0"/>
              <a:t>Prednisone will affect adrenal function</a:t>
            </a:r>
          </a:p>
          <a:p>
            <a:pPr lvl="1"/>
            <a:r>
              <a:rPr lang="en-US" sz="2600" dirty="0" smtClean="0"/>
              <a:t>Elevated levels will affect thyroid and lead to fatigue and joint pain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91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 B12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Necessary </a:t>
            </a:r>
            <a:r>
              <a:rPr lang="en-US" sz="3200" dirty="0" smtClean="0"/>
              <a:t>for neurological health</a:t>
            </a:r>
          </a:p>
          <a:p>
            <a:r>
              <a:rPr lang="en-US" sz="3200" dirty="0" smtClean="0"/>
              <a:t>Deficiency seen in vegans and vegetarians</a:t>
            </a:r>
          </a:p>
          <a:p>
            <a:r>
              <a:rPr lang="en-US" sz="3200" dirty="0" smtClean="0"/>
              <a:t>Optimal blood levels over 500 </a:t>
            </a:r>
            <a:r>
              <a:rPr lang="en-US" sz="3200" dirty="0" err="1" smtClean="0"/>
              <a:t>ng</a:t>
            </a:r>
            <a:r>
              <a:rPr lang="en-US" sz="3200" dirty="0" smtClean="0"/>
              <a:t>/ml</a:t>
            </a:r>
          </a:p>
          <a:p>
            <a:r>
              <a:rPr lang="en-US" sz="3200" dirty="0" smtClean="0"/>
              <a:t>If less than 300, severe deficiency, start with B12 injections 1000mcg weekly for 4-6 </a:t>
            </a:r>
            <a:r>
              <a:rPr lang="en-US" sz="3200" dirty="0" err="1" smtClean="0"/>
              <a:t>wks</a:t>
            </a:r>
            <a:r>
              <a:rPr lang="en-US" sz="3200" dirty="0" smtClean="0"/>
              <a:t> and recheck levels and adjust accordingly</a:t>
            </a:r>
          </a:p>
          <a:p>
            <a:r>
              <a:rPr lang="en-US" sz="3200" dirty="0" smtClean="0"/>
              <a:t>If severe deficiency consider </a:t>
            </a:r>
            <a:r>
              <a:rPr lang="en-US" sz="3200" dirty="0" err="1" smtClean="0"/>
              <a:t>malabsorption</a:t>
            </a:r>
            <a:r>
              <a:rPr lang="en-US" sz="3200" dirty="0" smtClean="0"/>
              <a:t> or gut permeability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75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Immune modulator</a:t>
            </a:r>
          </a:p>
          <a:p>
            <a:r>
              <a:rPr lang="en-US" sz="3200" dirty="0"/>
              <a:t>Necessary for bone health </a:t>
            </a:r>
            <a:r>
              <a:rPr lang="en-US" sz="3200" dirty="0" err="1"/>
              <a:t>esp</a:t>
            </a:r>
            <a:r>
              <a:rPr lang="en-US" sz="3200" dirty="0"/>
              <a:t> with Prednisone</a:t>
            </a:r>
          </a:p>
          <a:p>
            <a:r>
              <a:rPr lang="en-US" sz="3200" dirty="0"/>
              <a:t>Deficient due to lack of sun exposure</a:t>
            </a:r>
          </a:p>
          <a:p>
            <a:r>
              <a:rPr lang="en-US" sz="3200" dirty="0"/>
              <a:t>Protects against common colds and flu</a:t>
            </a:r>
          </a:p>
          <a:p>
            <a:r>
              <a:rPr lang="en-US" sz="3200" dirty="0"/>
              <a:t>Blood testing levels between 60-80</a:t>
            </a:r>
          </a:p>
          <a:p>
            <a:r>
              <a:rPr lang="en-US" sz="3200" dirty="0"/>
              <a:t>Dosing between 2000-5000IU per day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12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V</a:t>
            </a:r>
            <a:r>
              <a:rPr lang="en-US" sz="3200" dirty="0" smtClean="0"/>
              <a:t>iral panels IgG and </a:t>
            </a:r>
            <a:r>
              <a:rPr lang="en-US" sz="3200" dirty="0" err="1" smtClean="0"/>
              <a:t>IgM</a:t>
            </a:r>
            <a:endParaRPr lang="en-US" sz="3200" dirty="0" smtClean="0"/>
          </a:p>
          <a:p>
            <a:r>
              <a:rPr lang="en-US" sz="3200" b="1" dirty="0" smtClean="0"/>
              <a:t>CMV</a:t>
            </a:r>
            <a:r>
              <a:rPr lang="en-US" sz="3200" dirty="0" smtClean="0"/>
              <a:t>- Cytomegalovirus</a:t>
            </a:r>
          </a:p>
          <a:p>
            <a:r>
              <a:rPr lang="en-US" sz="3200" b="1" dirty="0" smtClean="0"/>
              <a:t>EBV</a:t>
            </a:r>
            <a:r>
              <a:rPr lang="en-US" sz="3200" dirty="0" smtClean="0"/>
              <a:t>- Epstein Barr Virus</a:t>
            </a:r>
          </a:p>
          <a:p>
            <a:r>
              <a:rPr lang="en-US" sz="3200" b="1" dirty="0" smtClean="0"/>
              <a:t>HHV-6</a:t>
            </a:r>
            <a:r>
              <a:rPr lang="en-US" sz="3200" dirty="0" smtClean="0"/>
              <a:t>- Human Herpes Virus 6- known as </a:t>
            </a:r>
            <a:r>
              <a:rPr lang="en-US" sz="3200" dirty="0" err="1" smtClean="0"/>
              <a:t>roseola</a:t>
            </a:r>
            <a:r>
              <a:rPr lang="en-US" sz="3200" dirty="0" smtClean="0"/>
              <a:t> in children, may play a role in MS and </a:t>
            </a:r>
            <a:r>
              <a:rPr lang="en-US" sz="3200" dirty="0"/>
              <a:t>C</a:t>
            </a:r>
            <a:r>
              <a:rPr lang="en-US" sz="3200" dirty="0" smtClean="0"/>
              <a:t>hronic </a:t>
            </a:r>
            <a:r>
              <a:rPr lang="en-US" sz="3200" dirty="0"/>
              <a:t>F</a:t>
            </a:r>
            <a:r>
              <a:rPr lang="en-US" sz="3200" dirty="0" smtClean="0"/>
              <a:t>atigue </a:t>
            </a:r>
            <a:r>
              <a:rPr lang="en-US" sz="3200" dirty="0"/>
              <a:t>S</a:t>
            </a:r>
            <a:r>
              <a:rPr lang="en-US" sz="3200" dirty="0" smtClean="0"/>
              <a:t>yndrome</a:t>
            </a:r>
          </a:p>
          <a:p>
            <a:pPr lvl="1"/>
            <a:r>
              <a:rPr lang="en-US" sz="2800" dirty="0" smtClean="0"/>
              <a:t>May reactivate as an adult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329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12866</TotalTime>
  <Words>1153</Words>
  <Application>Microsoft Macintosh PowerPoint</Application>
  <PresentationFormat>On-screen Show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The Role of Nutrition and Functional Medicine to Alleviate the Symptoms of Lupus </vt:lpstr>
      <vt:lpstr>Margaret A. Romero NP-C</vt:lpstr>
      <vt:lpstr>Objectives</vt:lpstr>
      <vt:lpstr>Lupus</vt:lpstr>
      <vt:lpstr>Hormones</vt:lpstr>
      <vt:lpstr>Hormones</vt:lpstr>
      <vt:lpstr>Vitamins B12</vt:lpstr>
      <vt:lpstr>Vitamin D</vt:lpstr>
      <vt:lpstr>Infections</vt:lpstr>
      <vt:lpstr>Infections- Candida</vt:lpstr>
      <vt:lpstr>Infections- Parasites</vt:lpstr>
      <vt:lpstr>Infections- Bacterial</vt:lpstr>
      <vt:lpstr>Toxins</vt:lpstr>
      <vt:lpstr>Food Allergies</vt:lpstr>
      <vt:lpstr>Inflammatory Foods to Avoid:</vt:lpstr>
      <vt:lpstr>Inflammatory Foods to Avoid</vt:lpstr>
      <vt:lpstr>Leaky Gut Syndrome</vt:lpstr>
      <vt:lpstr>Nutrition</vt:lpstr>
      <vt:lpstr>Nutrition</vt:lpstr>
      <vt:lpstr>Useful Supplements</vt:lpstr>
      <vt:lpstr>Useful Supplements</vt:lpstr>
      <vt:lpstr>Other Best Practices</vt:lpstr>
      <vt:lpstr>Summary</vt:lpstr>
      <vt:lpstr>Any Questions ?</vt:lpstr>
      <vt:lpstr>Contact 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Nutrition and Functional Medicine to Alleviate the Symptoms of Lupus </dc:title>
  <dc:creator>Margaret Romero</dc:creator>
  <cp:lastModifiedBy>Margaret Romero</cp:lastModifiedBy>
  <cp:revision>19</cp:revision>
  <cp:lastPrinted>2014-09-29T01:03:03Z</cp:lastPrinted>
  <dcterms:created xsi:type="dcterms:W3CDTF">2014-08-26T00:11:53Z</dcterms:created>
  <dcterms:modified xsi:type="dcterms:W3CDTF">2014-10-01T13:33:27Z</dcterms:modified>
</cp:coreProperties>
</file>