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70" r:id="rId8"/>
    <p:sldId id="272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95" r:id="rId19"/>
    <p:sldId id="307" r:id="rId20"/>
    <p:sldId id="300" r:id="rId21"/>
    <p:sldId id="299" r:id="rId22"/>
    <p:sldId id="302" r:id="rId23"/>
    <p:sldId id="306" r:id="rId24"/>
    <p:sldId id="305" r:id="rId25"/>
    <p:sldId id="310" r:id="rId26"/>
    <p:sldId id="312" r:id="rId27"/>
    <p:sldId id="314" r:id="rId28"/>
    <p:sldId id="31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n-ZA"/>
                </a:pPr>
                <a:endParaRPr lang="en-US"/>
              </a:p>
            </c:txPr>
            <c:showVal val="1"/>
          </c:dLbls>
          <c:cat>
            <c:strRef>
              <c:f>Sheet1!$A$1:$A$5</c:f>
              <c:strCache>
                <c:ptCount val="5"/>
                <c:pt idx="0">
                  <c:v>2OO7</c:v>
                </c:pt>
                <c:pt idx="1">
                  <c:v>2OO8</c:v>
                </c:pt>
                <c:pt idx="2">
                  <c:v>2OO9</c:v>
                </c:pt>
                <c:pt idx="3">
                  <c:v>2O1O</c:v>
                </c:pt>
                <c:pt idx="4">
                  <c:v>2O11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16.04</c:v>
                </c:pt>
                <c:pt idx="1">
                  <c:v>15.719999999999999</c:v>
                </c:pt>
                <c:pt idx="2">
                  <c:v>20.439999999999991</c:v>
                </c:pt>
                <c:pt idx="3">
                  <c:v>27.67</c:v>
                </c:pt>
                <c:pt idx="4">
                  <c:v>20.13000000000001</c:v>
                </c:pt>
              </c:numCache>
            </c:numRef>
          </c:val>
        </c:ser>
        <c:axId val="45953792"/>
        <c:axId val="45955328"/>
      </c:barChart>
      <c:catAx>
        <c:axId val="459537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45955328"/>
        <c:crosses val="autoZero"/>
        <c:auto val="1"/>
        <c:lblAlgn val="ctr"/>
        <c:lblOffset val="100"/>
      </c:catAx>
      <c:valAx>
        <c:axId val="45955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45953792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Sheet2!$C$1</c:f>
              <c:strCache>
                <c:ptCount val="1"/>
                <c:pt idx="0">
                  <c:v>Percent Days</c:v>
                </c:pt>
              </c:strCache>
            </c:strRef>
          </c:tx>
          <c:dLbls>
            <c:txPr>
              <a:bodyPr/>
              <a:lstStyle/>
              <a:p>
                <a:pPr>
                  <a:defRPr lang="en-ZA"/>
                </a:pPr>
                <a:endParaRPr lang="en-US"/>
              </a:p>
            </c:txPr>
            <c:showVal val="1"/>
          </c:dLbls>
          <c:cat>
            <c:strRef>
              <c:f>Sheet2!$A$2:$A$12</c:f>
              <c:strCache>
                <c:ptCount val="11"/>
                <c:pt idx="0">
                  <c:v>&lt;180</c:v>
                </c:pt>
                <c:pt idx="1">
                  <c:v>181-360</c:v>
                </c:pt>
                <c:pt idx="2">
                  <c:v>361-540</c:v>
                </c:pt>
                <c:pt idx="3">
                  <c:v>541-720</c:v>
                </c:pt>
                <c:pt idx="4">
                  <c:v>721-900</c:v>
                </c:pt>
                <c:pt idx="5">
                  <c:v>901-1080</c:v>
                </c:pt>
                <c:pt idx="6">
                  <c:v>1081-1260</c:v>
                </c:pt>
                <c:pt idx="7">
                  <c:v>1261-1440</c:v>
                </c:pt>
                <c:pt idx="8">
                  <c:v>1441-1620</c:v>
                </c:pt>
                <c:pt idx="9">
                  <c:v>1621-1800</c:v>
                </c:pt>
                <c:pt idx="10">
                  <c:v>&gt;1800</c:v>
                </c:pt>
              </c:strCache>
            </c:strRef>
          </c:cat>
          <c:val>
            <c:numRef>
              <c:f>Sheet2!$C$2:$C$12</c:f>
              <c:numCache>
                <c:formatCode>General</c:formatCode>
                <c:ptCount val="11"/>
                <c:pt idx="0">
                  <c:v>11.6</c:v>
                </c:pt>
                <c:pt idx="1">
                  <c:v>9.1</c:v>
                </c:pt>
                <c:pt idx="2">
                  <c:v>16.7</c:v>
                </c:pt>
                <c:pt idx="3">
                  <c:v>10.7</c:v>
                </c:pt>
                <c:pt idx="4">
                  <c:v>11.9</c:v>
                </c:pt>
                <c:pt idx="5">
                  <c:v>8.2000000000000011</c:v>
                </c:pt>
                <c:pt idx="6">
                  <c:v>3.8</c:v>
                </c:pt>
                <c:pt idx="7">
                  <c:v>11</c:v>
                </c:pt>
                <c:pt idx="8">
                  <c:v>4.0999999999999996</c:v>
                </c:pt>
                <c:pt idx="9">
                  <c:v>10.4</c:v>
                </c:pt>
                <c:pt idx="10">
                  <c:v>2.5</c:v>
                </c:pt>
              </c:numCache>
            </c:numRef>
          </c:val>
        </c:ser>
        <c:axId val="44689280"/>
        <c:axId val="44690816"/>
      </c:barChart>
      <c:catAx>
        <c:axId val="446892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44690816"/>
        <c:crosses val="autoZero"/>
        <c:auto val="1"/>
        <c:lblAlgn val="ctr"/>
        <c:lblOffset val="100"/>
      </c:catAx>
      <c:valAx>
        <c:axId val="446908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4468928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20901123787627E-2"/>
          <c:y val="4.0976873827795413E-2"/>
          <c:w val="0.91819527109896371"/>
          <c:h val="0.87769458781010701"/>
        </c:manualLayout>
      </c:layout>
      <c:barChart>
        <c:barDir val="col"/>
        <c:grouping val="clustered"/>
        <c:ser>
          <c:idx val="0"/>
          <c:order val="0"/>
          <c:tx>
            <c:strRef>
              <c:f>Sheet1!$B$19</c:f>
              <c:strCache>
                <c:ptCount val="1"/>
                <c:pt idx="0">
                  <c:v>Percent</c:v>
                </c:pt>
              </c:strCache>
            </c:strRef>
          </c:tx>
          <c:dLbls>
            <c:txPr>
              <a:bodyPr/>
              <a:lstStyle/>
              <a:p>
                <a:pPr>
                  <a:defRPr lang="en-ZA"/>
                </a:pPr>
                <a:endParaRPr lang="en-US"/>
              </a:p>
            </c:txPr>
            <c:showVal val="1"/>
          </c:dLbls>
          <c:cat>
            <c:strRef>
              <c:f>Sheet1!$A$20:$A$25</c:f>
              <c:strCache>
                <c:ptCount val="6"/>
                <c:pt idx="0">
                  <c:v>15-25</c:v>
                </c:pt>
                <c:pt idx="1">
                  <c:v>26-35</c:v>
                </c:pt>
                <c:pt idx="2">
                  <c:v>36-45</c:v>
                </c:pt>
                <c:pt idx="3">
                  <c:v>46-55</c:v>
                </c:pt>
                <c:pt idx="4">
                  <c:v>56-65</c:v>
                </c:pt>
                <c:pt idx="5">
                  <c:v>66-75</c:v>
                </c:pt>
              </c:strCache>
            </c:strRef>
          </c:cat>
          <c:val>
            <c:numRef>
              <c:f>Sheet1!$B$20:$B$25</c:f>
              <c:numCache>
                <c:formatCode>General</c:formatCode>
                <c:ptCount val="6"/>
                <c:pt idx="0">
                  <c:v>8.2000000000000011</c:v>
                </c:pt>
                <c:pt idx="1">
                  <c:v>36.800000000000004</c:v>
                </c:pt>
                <c:pt idx="2">
                  <c:v>30.8</c:v>
                </c:pt>
                <c:pt idx="3">
                  <c:v>18.600000000000001</c:v>
                </c:pt>
                <c:pt idx="4">
                  <c:v>5.3</c:v>
                </c:pt>
                <c:pt idx="5">
                  <c:v>0.30000000000000016</c:v>
                </c:pt>
              </c:numCache>
            </c:numRef>
          </c:val>
        </c:ser>
        <c:axId val="76503296"/>
        <c:axId val="76539776"/>
      </c:barChart>
      <c:catAx>
        <c:axId val="765032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76539776"/>
        <c:crosses val="autoZero"/>
        <c:auto val="1"/>
        <c:lblAlgn val="ctr"/>
        <c:lblOffset val="100"/>
      </c:catAx>
      <c:valAx>
        <c:axId val="76539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76503296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n-ZA"/>
                </a:pPr>
                <a:endParaRPr lang="en-US"/>
              </a:p>
            </c:txPr>
            <c:showVal val="1"/>
          </c:dLbls>
          <c:cat>
            <c:strRef>
              <c:f>Sheet1!$A$42:$A$52</c:f>
              <c:strCache>
                <c:ptCount val="11"/>
                <c:pt idx="0">
                  <c:v>Brits</c:v>
                </c:pt>
                <c:pt idx="1">
                  <c:v>Chantelle</c:v>
                </c:pt>
                <c:pt idx="2">
                  <c:v>Ga-Rankuwa</c:v>
                </c:pt>
                <c:pt idx="3">
                  <c:v>Hebron</c:v>
                </c:pt>
                <c:pt idx="4">
                  <c:v>Letlhabile</c:v>
                </c:pt>
                <c:pt idx="5">
                  <c:v>Maboloka</c:v>
                </c:pt>
                <c:pt idx="6">
                  <c:v>Mabopane</c:v>
                </c:pt>
                <c:pt idx="7">
                  <c:v>Orchards</c:v>
                </c:pt>
                <c:pt idx="8">
                  <c:v>Pretoria North</c:v>
                </c:pt>
                <c:pt idx="9">
                  <c:v>Soshanguve</c:v>
                </c:pt>
                <c:pt idx="10">
                  <c:v>Winterveldt</c:v>
                </c:pt>
              </c:strCache>
            </c:strRef>
          </c:cat>
          <c:val>
            <c:numRef>
              <c:f>Sheet1!$B$42:$B$52</c:f>
              <c:numCache>
                <c:formatCode>General</c:formatCode>
                <c:ptCount val="11"/>
                <c:pt idx="0">
                  <c:v>4.4000000000000004</c:v>
                </c:pt>
                <c:pt idx="1">
                  <c:v>3.46</c:v>
                </c:pt>
                <c:pt idx="2">
                  <c:v>18.55</c:v>
                </c:pt>
                <c:pt idx="3">
                  <c:v>3.77</c:v>
                </c:pt>
                <c:pt idx="4">
                  <c:v>1.57</c:v>
                </c:pt>
                <c:pt idx="5">
                  <c:v>2.8299999999999987</c:v>
                </c:pt>
                <c:pt idx="6">
                  <c:v>5.03</c:v>
                </c:pt>
                <c:pt idx="7">
                  <c:v>10.69</c:v>
                </c:pt>
                <c:pt idx="8">
                  <c:v>9.120000000000001</c:v>
                </c:pt>
                <c:pt idx="9">
                  <c:v>37.11</c:v>
                </c:pt>
                <c:pt idx="10">
                  <c:v>3.46</c:v>
                </c:pt>
              </c:numCache>
            </c:numRef>
          </c:val>
        </c:ser>
        <c:axId val="75372032"/>
        <c:axId val="75373568"/>
      </c:barChart>
      <c:catAx>
        <c:axId val="753720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75373568"/>
        <c:crosses val="autoZero"/>
        <c:auto val="1"/>
        <c:lblAlgn val="ctr"/>
        <c:lblOffset val="100"/>
      </c:catAx>
      <c:valAx>
        <c:axId val="75373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75372032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Sheet1!$B$54</c:f>
              <c:strCache>
                <c:ptCount val="1"/>
                <c:pt idx="0">
                  <c:v>Percent</c:v>
                </c:pt>
              </c:strCache>
            </c:strRef>
          </c:tx>
          <c:dLbls>
            <c:txPr>
              <a:bodyPr/>
              <a:lstStyle/>
              <a:p>
                <a:pPr>
                  <a:defRPr lang="en-ZA"/>
                </a:pPr>
                <a:endParaRPr lang="en-US"/>
              </a:p>
            </c:txPr>
            <c:showVal val="1"/>
          </c:dLbls>
          <c:cat>
            <c:strRef>
              <c:f>Sheet1!$A$55:$A$61</c:f>
              <c:strCache>
                <c:ptCount val="7"/>
                <c:pt idx="0">
                  <c:v>0-100</c:v>
                </c:pt>
                <c:pt idx="1">
                  <c:v>101-200</c:v>
                </c:pt>
                <c:pt idx="2">
                  <c:v>201-300</c:v>
                </c:pt>
                <c:pt idx="3">
                  <c:v>301-400</c:v>
                </c:pt>
                <c:pt idx="4">
                  <c:v>401-500</c:v>
                </c:pt>
                <c:pt idx="5">
                  <c:v>501-600</c:v>
                </c:pt>
                <c:pt idx="6">
                  <c:v>601-700</c:v>
                </c:pt>
              </c:strCache>
            </c:strRef>
          </c:cat>
          <c:val>
            <c:numRef>
              <c:f>Sheet1!$B$55:$B$61</c:f>
              <c:numCache>
                <c:formatCode>General</c:formatCode>
                <c:ptCount val="7"/>
                <c:pt idx="0">
                  <c:v>43.4</c:v>
                </c:pt>
                <c:pt idx="1">
                  <c:v>34.6</c:v>
                </c:pt>
                <c:pt idx="2">
                  <c:v>13.2</c:v>
                </c:pt>
                <c:pt idx="3">
                  <c:v>5</c:v>
                </c:pt>
                <c:pt idx="4">
                  <c:v>2.5</c:v>
                </c:pt>
                <c:pt idx="5">
                  <c:v>0.9</c:v>
                </c:pt>
                <c:pt idx="6">
                  <c:v>0.30000000000000016</c:v>
                </c:pt>
              </c:numCache>
            </c:numRef>
          </c:val>
        </c:ser>
        <c:axId val="76483200"/>
        <c:axId val="79274368"/>
      </c:barChart>
      <c:catAx>
        <c:axId val="764832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79274368"/>
        <c:crosses val="autoZero"/>
        <c:auto val="1"/>
        <c:lblAlgn val="ctr"/>
        <c:lblOffset val="100"/>
      </c:catAx>
      <c:valAx>
        <c:axId val="792743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76483200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n-ZA"/>
                </a:pPr>
                <a:endParaRPr lang="en-US"/>
              </a:p>
            </c:txPr>
            <c:showVal val="1"/>
          </c:dLbls>
          <c:cat>
            <c:strRef>
              <c:f>Sheet1!$A$64:$A$66</c:f>
              <c:strCache>
                <c:ptCount val="3"/>
                <c:pt idx="0">
                  <c:v>&lt;1000</c:v>
                </c:pt>
                <c:pt idx="1">
                  <c:v>1001-50000</c:v>
                </c:pt>
                <c:pt idx="2">
                  <c:v>&gt;50000</c:v>
                </c:pt>
              </c:strCache>
            </c:strRef>
          </c:cat>
          <c:val>
            <c:numRef>
              <c:f>Sheet1!$B$64:$B$66</c:f>
              <c:numCache>
                <c:formatCode>General</c:formatCode>
                <c:ptCount val="3"/>
                <c:pt idx="0">
                  <c:v>68.900000000000006</c:v>
                </c:pt>
                <c:pt idx="1">
                  <c:v>17.600000000000001</c:v>
                </c:pt>
                <c:pt idx="2">
                  <c:v>13.5</c:v>
                </c:pt>
              </c:numCache>
            </c:numRef>
          </c:val>
        </c:ser>
        <c:axId val="79732736"/>
        <c:axId val="79734272"/>
      </c:barChart>
      <c:catAx>
        <c:axId val="797327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79734272"/>
        <c:crosses val="autoZero"/>
        <c:auto val="1"/>
        <c:lblAlgn val="ctr"/>
        <c:lblOffset val="100"/>
      </c:catAx>
      <c:valAx>
        <c:axId val="79734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79732736"/>
        <c:crosses val="autoZero"/>
        <c:crossBetween val="between"/>
      </c:valAx>
    </c:plotArea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2130425"/>
            <a:ext cx="69847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7874" y="3886200"/>
            <a:ext cx="575216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344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1881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1181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9930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8550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2811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4902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400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0304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5083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5BA76-3BBF-41E2-9896-69AA5FDDB954}" type="datetimeFigureOut">
              <a:rPr lang="en-ZA" smtClean="0"/>
              <a:pPr/>
              <a:t>2014/11/01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2BBB82-80EC-43D7-AC01-A3E4BB3F5BE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898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EEEEE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-42597"/>
            <a:ext cx="6657930" cy="699998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7704" y="1600200"/>
            <a:ext cx="69847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0453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MT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6984776" cy="3339803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Survival Analysis approach in evaluating the efficacy of ARV treatment in HIV patients at the Dr GM Hospital in Tshwane, GP of S. Africa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7874" y="3717032"/>
            <a:ext cx="5752168" cy="2376264"/>
          </a:xfrm>
        </p:spPr>
        <p:txBody>
          <a:bodyPr/>
          <a:lstStyle/>
          <a:p>
            <a:r>
              <a:rPr lang="en-ZA" dirty="0" smtClean="0"/>
              <a:t> Marcus Motshwane</a:t>
            </a:r>
          </a:p>
          <a:p>
            <a:r>
              <a:rPr lang="en-ZA" dirty="0" smtClean="0"/>
              <a:t>Dept. of Statistics</a:t>
            </a:r>
          </a:p>
          <a:p>
            <a:r>
              <a:rPr lang="en-ZA" dirty="0" smtClean="0"/>
              <a:t>University of Limpopo</a:t>
            </a:r>
          </a:p>
          <a:p>
            <a:r>
              <a:rPr lang="en-ZA" dirty="0" smtClean="0"/>
              <a:t>Pretoria-S.A.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7733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Viral Load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8175" y="1600200"/>
          <a:ext cx="6985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758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Survival function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/>
              <a:t>to describe the time-to-event concept for all patients</a:t>
            </a:r>
            <a:r>
              <a:rPr lang="en-US" dirty="0" smtClean="0"/>
              <a:t>.</a:t>
            </a:r>
          </a:p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the probability of an individual to survive beyond time </a:t>
            </a:r>
            <a:r>
              <a:rPr lang="en-US" dirty="0" smtClean="0"/>
              <a:t>“</a:t>
            </a:r>
            <a:r>
              <a:rPr lang="en-US" i="1" dirty="0" err="1"/>
              <a:t>x</a:t>
            </a:r>
            <a:r>
              <a:rPr lang="en-US" dirty="0" err="1" smtClean="0"/>
              <a:t>”and</a:t>
            </a:r>
            <a:r>
              <a:rPr lang="en-US" dirty="0" smtClean="0"/>
              <a:t> </a:t>
            </a:r>
            <a:r>
              <a:rPr lang="en-US" dirty="0"/>
              <a:t>is defined as </a:t>
            </a:r>
            <a:r>
              <a:rPr lang="en-US" dirty="0" smtClean="0"/>
              <a:t>: </a:t>
            </a:r>
            <a:endParaRPr lang="en-ZA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a non-increasing function with a value of 1 at the origin and </a:t>
            </a:r>
            <a:r>
              <a:rPr lang="en-US" i="1" dirty="0"/>
              <a:t>0</a:t>
            </a:r>
            <a:r>
              <a:rPr lang="en-US" dirty="0"/>
              <a:t> at infinity.</a:t>
            </a:r>
            <a:endParaRPr lang="en-ZA" dirty="0"/>
          </a:p>
          <a:p>
            <a:r>
              <a:rPr lang="en-US" dirty="0" smtClean="0"/>
              <a:t>This </a:t>
            </a:r>
            <a:r>
              <a:rPr lang="en-US" dirty="0"/>
              <a:t>is the case here with 1 at four days (4) and zero at the end of (1781) days, meaning that there is conformity with the survival function.</a:t>
            </a:r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12976"/>
            <a:ext cx="1224136" cy="651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668729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4" name="Equation" r:id="rId4" imgW="114120" imgH="215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7045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Kaplan-Meier Estimate</a:t>
            </a:r>
            <a:endParaRPr lang="en-Z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113" y="1990486"/>
            <a:ext cx="5117123" cy="3745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563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Kaplan-Meier estimate (</a:t>
            </a:r>
            <a:r>
              <a:rPr lang="en-ZA" dirty="0" err="1" smtClean="0"/>
              <a:t>cont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an estimator of the survival </a:t>
            </a:r>
            <a:r>
              <a:rPr lang="en-US" dirty="0" smtClean="0"/>
              <a:t>function- </a:t>
            </a:r>
            <a:r>
              <a:rPr lang="en-US" dirty="0"/>
              <a:t>also called the product limit </a:t>
            </a:r>
            <a:r>
              <a:rPr lang="en-US" dirty="0" smtClean="0"/>
              <a:t>estimator</a:t>
            </a:r>
          </a:p>
          <a:p>
            <a:r>
              <a:rPr lang="en-US" dirty="0"/>
              <a:t>It is a function of the probability of survival plotted against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i="1" dirty="0" err="1" smtClean="0"/>
              <a:t>ith</a:t>
            </a:r>
            <a:r>
              <a:rPr lang="en-US" dirty="0" smtClean="0"/>
              <a:t> </a:t>
            </a:r>
            <a:r>
              <a:rPr lang="en-US" dirty="0"/>
              <a:t>interval, the probability of death can be estimated </a:t>
            </a:r>
            <a:r>
              <a:rPr lang="en-US" dirty="0" smtClean="0"/>
              <a:t>by:  </a:t>
            </a: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111" y="4941168"/>
            <a:ext cx="76130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1589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Kaplan-Meier (</a:t>
            </a:r>
            <a:r>
              <a:rPr lang="en-ZA" dirty="0" err="1" smtClean="0"/>
              <a:t>cont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estimated survival probability </a:t>
            </a:r>
            <a:r>
              <a:rPr lang="en-US" dirty="0" smtClean="0"/>
              <a:t>is: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i="1" dirty="0" smtClean="0"/>
              <a:t>= π</a:t>
            </a:r>
          </a:p>
          <a:p>
            <a:pPr marL="0" indent="0">
              <a:buNone/>
            </a:pPr>
            <a:r>
              <a:rPr lang="en-US" i="1" dirty="0" smtClean="0"/>
              <a:t>Where, </a:t>
            </a:r>
          </a:p>
          <a:p>
            <a:pPr>
              <a:buFontTx/>
              <a:buChar char="-"/>
            </a:pPr>
            <a:r>
              <a:rPr lang="en-US" i="1" dirty="0" smtClean="0"/>
              <a:t>“d” =</a:t>
            </a:r>
            <a:r>
              <a:rPr lang="en-US" dirty="0" smtClean="0"/>
              <a:t> </a:t>
            </a:r>
            <a:r>
              <a:rPr lang="en-US" dirty="0"/>
              <a:t>number of </a:t>
            </a:r>
            <a:r>
              <a:rPr lang="en-US" dirty="0" smtClean="0"/>
              <a:t>deaths observed at</a:t>
            </a:r>
          </a:p>
          <a:p>
            <a:pPr marL="0" indent="0">
              <a:buNone/>
            </a:pPr>
            <a:r>
              <a:rPr lang="en-US" dirty="0" smtClean="0"/>
              <a:t>            time “</a:t>
            </a:r>
            <a:r>
              <a:rPr lang="en-US" i="1" dirty="0" smtClean="0"/>
              <a:t>t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-   “n”=</a:t>
            </a:r>
            <a:r>
              <a:rPr lang="en-US" dirty="0"/>
              <a:t>the number of patients at risk </a:t>
            </a:r>
            <a:endParaRPr lang="en-ZA" i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08920"/>
            <a:ext cx="100811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48880"/>
            <a:ext cx="1872208" cy="132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477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Kaplan-Meier (</a:t>
            </a:r>
            <a:r>
              <a:rPr lang="en-ZA" dirty="0" err="1" smtClean="0"/>
              <a:t>cont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patients were alive at time </a:t>
            </a:r>
            <a:r>
              <a:rPr lang="en-US" i="1" dirty="0" smtClean="0"/>
              <a:t>t=o</a:t>
            </a:r>
          </a:p>
          <a:p>
            <a:r>
              <a:rPr lang="en-US" dirty="0" smtClean="0"/>
              <a:t>They remained </a:t>
            </a:r>
            <a:r>
              <a:rPr lang="en-US" dirty="0"/>
              <a:t>so until the first patient died after four (4) days. </a:t>
            </a:r>
            <a:endParaRPr lang="en-US" dirty="0" smtClean="0"/>
          </a:p>
          <a:p>
            <a:r>
              <a:rPr lang="en-US" dirty="0"/>
              <a:t>The estimate of the probability of surviving at zero is </a:t>
            </a:r>
            <a:r>
              <a:rPr lang="en-US" i="1" dirty="0" smtClean="0"/>
              <a:t>1.0</a:t>
            </a:r>
          </a:p>
          <a:p>
            <a:r>
              <a:rPr lang="en-ZA" i="1" dirty="0"/>
              <a:t>The estimate of the survival function is </a:t>
            </a:r>
            <a:r>
              <a:rPr lang="en-ZA" i="1" dirty="0" smtClean="0"/>
              <a:t>thus:      </a:t>
            </a:r>
          </a:p>
          <a:p>
            <a:pPr marL="0" indent="0">
              <a:buNone/>
            </a:pPr>
            <a:r>
              <a:rPr lang="en-ZA" i="1" dirty="0" smtClean="0"/>
              <a:t>   at  t=o</a:t>
            </a:r>
            <a:endParaRPr lang="en-ZA" i="1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97152"/>
            <a:ext cx="187220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2596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98477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log-rank test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585563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379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log-rank </a:t>
            </a:r>
            <a:r>
              <a:rPr lang="en-US" dirty="0" smtClean="0"/>
              <a:t>test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observed values are different </a:t>
            </a:r>
            <a:r>
              <a:rPr lang="en-US" dirty="0" smtClean="0"/>
              <a:t>  from </a:t>
            </a:r>
            <a:r>
              <a:rPr lang="en-US" dirty="0"/>
              <a:t>the expected values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roduce </a:t>
            </a:r>
            <a:r>
              <a:rPr lang="en-US" dirty="0"/>
              <a:t>a highly significant chi-squared value (P &lt; 0.05). </a:t>
            </a:r>
            <a:endParaRPr lang="en-US" dirty="0" smtClean="0"/>
          </a:p>
          <a:p>
            <a:r>
              <a:rPr lang="en-US" dirty="0" smtClean="0"/>
              <a:t>The null hypothesis is rejected </a:t>
            </a:r>
            <a:r>
              <a:rPr lang="en-US" dirty="0"/>
              <a:t>at the 5% level of significance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urvivor </a:t>
            </a:r>
            <a:r>
              <a:rPr lang="en-US" dirty="0"/>
              <a:t>functions of the two groups are </a:t>
            </a:r>
            <a:r>
              <a:rPr lang="en-US" dirty="0" smtClean="0"/>
              <a:t>not the </a:t>
            </a:r>
            <a:r>
              <a:rPr lang="en-US" dirty="0"/>
              <a:t>same. </a:t>
            </a:r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445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Hazard function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113" y="1990486"/>
            <a:ext cx="5117123" cy="3745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872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Hazard function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</a:t>
            </a:r>
            <a:r>
              <a:rPr lang="en-US" dirty="0"/>
              <a:t>the proportion of subjects dying or failing in an interval per unit of </a:t>
            </a:r>
            <a:r>
              <a:rPr lang="en-US" dirty="0" smtClean="0"/>
              <a:t>time</a:t>
            </a:r>
          </a:p>
          <a:p>
            <a:r>
              <a:rPr lang="en-US" dirty="0"/>
              <a:t>As days pass, the number of patients dying also </a:t>
            </a:r>
            <a:r>
              <a:rPr lang="en-US" dirty="0" smtClean="0"/>
              <a:t>increases</a:t>
            </a:r>
          </a:p>
          <a:p>
            <a:r>
              <a:rPr lang="en-US" dirty="0"/>
              <a:t>It is </a:t>
            </a:r>
            <a:r>
              <a:rPr lang="en-US" dirty="0" smtClean="0"/>
              <a:t>an </a:t>
            </a:r>
            <a:r>
              <a:rPr lang="en-US" dirty="0"/>
              <a:t>increasing function as opposed to the non-increasing function of the Kaplan-Meier survival estimate.</a:t>
            </a:r>
            <a:endParaRPr lang="en-ZA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045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Background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Survival analysis is aimed at estimating the probability of survival, relapse or death that occurs over time </a:t>
            </a:r>
          </a:p>
          <a:p>
            <a:r>
              <a:rPr lang="en-ZA" sz="2800" dirty="0" smtClean="0"/>
              <a:t>Relevant in clinical studies evaluating the efficacy of treatments in humans or animals</a:t>
            </a:r>
          </a:p>
          <a:p>
            <a:r>
              <a:rPr lang="en-ZA" sz="2800" dirty="0" smtClean="0"/>
              <a:t>Commonly deals with rates of mortality and morbidity 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373279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Cox survival curve</a:t>
            </a:r>
            <a:br>
              <a:rPr lang="en-ZA" dirty="0"/>
            </a:br>
            <a:endParaRPr lang="en-Z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113" y="1990486"/>
            <a:ext cx="5117123" cy="3745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971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Cox survival curve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graph of the estimated baseline survivor </a:t>
            </a:r>
            <a:r>
              <a:rPr lang="en-US" dirty="0" smtClean="0"/>
              <a:t>function</a:t>
            </a:r>
          </a:p>
          <a:p>
            <a:r>
              <a:rPr lang="en-US" dirty="0"/>
              <a:t>The Cox approach is the most widely used regression model in survival analysis </a:t>
            </a:r>
            <a:endParaRPr lang="en-US" dirty="0" smtClean="0"/>
          </a:p>
          <a:p>
            <a:r>
              <a:rPr lang="en-US" dirty="0"/>
              <a:t>The probability of survival is 1 at time </a:t>
            </a:r>
            <a:r>
              <a:rPr lang="en-US" i="1" dirty="0" smtClean="0"/>
              <a:t>t=0</a:t>
            </a:r>
          </a:p>
          <a:p>
            <a:r>
              <a:rPr lang="en-US" dirty="0"/>
              <a:t>D</a:t>
            </a:r>
            <a:r>
              <a:rPr lang="en-US" dirty="0" smtClean="0"/>
              <a:t>rops </a:t>
            </a:r>
            <a:r>
              <a:rPr lang="en-US" dirty="0"/>
              <a:t>to </a:t>
            </a:r>
            <a:r>
              <a:rPr lang="en-US" dirty="0" smtClean="0"/>
              <a:t>“0” </a:t>
            </a:r>
            <a:r>
              <a:rPr lang="en-US" dirty="0"/>
              <a:t>as the number of days elapses to maximum of 1781.</a:t>
            </a:r>
            <a:endParaRPr lang="en-ZA" dirty="0"/>
          </a:p>
          <a:p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xmlns="" val="262452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0"/>
            <a:ext cx="6984776" cy="1417638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ZA" dirty="0"/>
              <a:t/>
            </a:r>
            <a:br>
              <a:rPr lang="en-ZA" dirty="0"/>
            </a:br>
            <a:r>
              <a:rPr lang="en-US" dirty="0" smtClean="0"/>
              <a:t>Cox </a:t>
            </a:r>
            <a:r>
              <a:rPr lang="en-US" dirty="0"/>
              <a:t>regression model</a:t>
            </a:r>
            <a:r>
              <a:rPr lang="en-ZA" dirty="0"/>
              <a:t/>
            </a:r>
            <a:br>
              <a:rPr lang="en-ZA" dirty="0"/>
            </a:br>
            <a:r>
              <a:rPr lang="en-US" dirty="0"/>
              <a:t> 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4784"/>
            <a:ext cx="594946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51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Cox </a:t>
            </a:r>
            <a:r>
              <a:rPr lang="en-US" dirty="0" err="1" smtClean="0"/>
              <a:t>reg.model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asserts </a:t>
            </a:r>
            <a:r>
              <a:rPr lang="en-US" dirty="0"/>
              <a:t>that the hazard rate for </a:t>
            </a:r>
            <a:r>
              <a:rPr lang="en-US" dirty="0" smtClean="0"/>
              <a:t>the  </a:t>
            </a:r>
            <a:r>
              <a:rPr lang="en-US" i="1" dirty="0" err="1" smtClean="0"/>
              <a:t>ith</a:t>
            </a:r>
            <a:r>
              <a:rPr lang="en-US" dirty="0" smtClean="0"/>
              <a:t> </a:t>
            </a:r>
            <a:r>
              <a:rPr lang="en-US" dirty="0"/>
              <a:t>subject in the data </a:t>
            </a:r>
            <a:r>
              <a:rPr lang="en-US" dirty="0" smtClean="0"/>
              <a:t>is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model is thus: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4288" y="2780929"/>
            <a:ext cx="2619920" cy="76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166" y="4653136"/>
            <a:ext cx="632726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343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Cox </a:t>
            </a:r>
            <a:r>
              <a:rPr lang="en-US" dirty="0" err="1"/>
              <a:t>reg.model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P&gt; 0.05 for gender, age, education, township, cd4 count and viral </a:t>
            </a:r>
            <a:r>
              <a:rPr lang="en-US" dirty="0" smtClean="0"/>
              <a:t>load,</a:t>
            </a:r>
          </a:p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significant statistical difference amongst these variables with regard to the predictor variable, days ARV. </a:t>
            </a:r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5508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</a:t>
            </a:r>
            <a:r>
              <a:rPr lang="en-ZA" dirty="0" smtClean="0"/>
              <a:t>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smtClean="0"/>
              <a:t>92%(292/318) were alive after ARV treatment as compared to 8%(26/318) that died</a:t>
            </a:r>
          </a:p>
          <a:p>
            <a:r>
              <a:rPr lang="en-ZA" dirty="0"/>
              <a:t>At the 5% level of significance, significant hazard ratios were characterised by hazard ratios that are significantly different from “1”, and 95% confidence interval (CI</a:t>
            </a:r>
            <a:r>
              <a:rPr lang="en-ZA" dirty="0" smtClean="0"/>
              <a:t>)</a:t>
            </a:r>
          </a:p>
          <a:p>
            <a:endParaRPr lang="en-ZA" dirty="0"/>
          </a:p>
          <a:p>
            <a:r>
              <a:rPr lang="en-ZA" dirty="0" smtClean="0"/>
              <a:t>ARV </a:t>
            </a:r>
            <a:r>
              <a:rPr lang="en-ZA" dirty="0"/>
              <a:t>had a significant statistical impact on AIDS patients’ </a:t>
            </a:r>
            <a:r>
              <a:rPr lang="en-ZA" dirty="0" smtClean="0"/>
              <a:t>survival</a:t>
            </a:r>
          </a:p>
          <a:p>
            <a:r>
              <a:rPr lang="en-ZA" dirty="0"/>
              <a:t>Overall mortality rates have decreased</a:t>
            </a:r>
          </a:p>
          <a:p>
            <a:endParaRPr lang="en-ZA" dirty="0"/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159313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 MEMORY</a:t>
            </a:r>
          </a:p>
        </p:txBody>
      </p:sp>
      <p:pic>
        <p:nvPicPr>
          <p:cNvPr id="19459" name="Content Placeholder 3" descr="http://www.travelbeat.net/selfdiscovery/images/Mandela_9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835696" y="1844824"/>
            <a:ext cx="6696744" cy="4178300"/>
          </a:xfrm>
        </p:spPr>
      </p:pic>
    </p:spTree>
    <p:extLst>
      <p:ext uri="{BB962C8B-B14F-4D97-AF65-F5344CB8AC3E}">
        <p14:creationId xmlns:p14="http://schemas.microsoft.com/office/powerpoint/2010/main" xmlns="" val="4166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mtClean="0"/>
              <a:t>Mrs Obama</a:t>
            </a:r>
          </a:p>
        </p:txBody>
      </p:sp>
      <p:pic>
        <p:nvPicPr>
          <p:cNvPr id="21507" name="Picture 2" descr="MichelleObamaSA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07704" y="1500188"/>
            <a:ext cx="6912768" cy="4643437"/>
          </a:xfrm>
          <a:noFill/>
        </p:spPr>
      </p:pic>
    </p:spTree>
    <p:extLst>
      <p:ext uri="{BB962C8B-B14F-4D97-AF65-F5344CB8AC3E}">
        <p14:creationId xmlns:p14="http://schemas.microsoft.com/office/powerpoint/2010/main" xmlns="" val="17204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FINALLY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                  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</a:t>
            </a:r>
          </a:p>
          <a:p>
            <a:pPr marL="0" indent="0">
              <a:buNone/>
            </a:pPr>
            <a:r>
              <a:rPr lang="en-ZA" dirty="0" smtClean="0"/>
              <a:t>                </a:t>
            </a:r>
            <a:r>
              <a:rPr lang="en-ZA" sz="4400" dirty="0" smtClean="0"/>
              <a:t>THANK YOU</a:t>
            </a: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xmlns="" val="5773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Problem statement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/>
              <a:t>The efficacy of ARV treatment at Dr G Mukhari hospital is favourable, but not clear as to the extend they are helpful to patients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Survival analysis, a scientific statistical tool is conducted to-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-model ARV treatment efficacy in HIV  	patients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-confirm the association between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survival or not of patients after ARV 	treatment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9893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Data Analysis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2007-2011 raw data</a:t>
            </a:r>
          </a:p>
          <a:p>
            <a:endParaRPr lang="en-ZA" dirty="0" smtClean="0"/>
          </a:p>
          <a:p>
            <a:r>
              <a:rPr lang="en-ZA" dirty="0" smtClean="0"/>
              <a:t>318 HIV/AIDS cases</a:t>
            </a:r>
          </a:p>
          <a:p>
            <a:endParaRPr lang="en-ZA" dirty="0" smtClean="0"/>
          </a:p>
          <a:p>
            <a:r>
              <a:rPr lang="en-ZA" dirty="0" smtClean="0"/>
              <a:t>24 variables selected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STATA (12), SAS (9.2) &amp; SPSS(21)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7866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Year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8175" y="1600200"/>
          <a:ext cx="6985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244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No. of days on ARV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8175" y="1600200"/>
          <a:ext cx="6985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916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Age (Years)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8175" y="1600200"/>
          <a:ext cx="6985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90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Residential Area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8175" y="1600200"/>
          <a:ext cx="6985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08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CD4 Count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8175" y="1600200"/>
          <a:ext cx="6985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836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 Research Da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671</Words>
  <Application>Microsoft Office PowerPoint</Application>
  <PresentationFormat>On-screen Show (4:3)</PresentationFormat>
  <Paragraphs>99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2013 Research Day</vt:lpstr>
      <vt:lpstr>Equation</vt:lpstr>
      <vt:lpstr>Survival Analysis approach in evaluating the efficacy of ARV treatment in HIV patients at the Dr GM Hospital in Tshwane, GP of S. Africa</vt:lpstr>
      <vt:lpstr>Background</vt:lpstr>
      <vt:lpstr>Problem statement</vt:lpstr>
      <vt:lpstr>Data Analysis</vt:lpstr>
      <vt:lpstr>Year</vt:lpstr>
      <vt:lpstr>No. of days on ARV</vt:lpstr>
      <vt:lpstr>Age (Years)</vt:lpstr>
      <vt:lpstr>Residential Area</vt:lpstr>
      <vt:lpstr>CD4 Count</vt:lpstr>
      <vt:lpstr>Viral Load</vt:lpstr>
      <vt:lpstr>Survival function</vt:lpstr>
      <vt:lpstr>Kaplan-Meier Estimate</vt:lpstr>
      <vt:lpstr>Kaplan-Meier estimate (cont)</vt:lpstr>
      <vt:lpstr>Kaplan-Meier (cont)</vt:lpstr>
      <vt:lpstr>Kaplan-Meier (cont)</vt:lpstr>
      <vt:lpstr>The log-rank test </vt:lpstr>
      <vt:lpstr>The log-rank test (cont) </vt:lpstr>
      <vt:lpstr>Hazard function </vt:lpstr>
      <vt:lpstr>Hazard function</vt:lpstr>
      <vt:lpstr>Cox survival curve </vt:lpstr>
      <vt:lpstr>Cox survival curve</vt:lpstr>
      <vt:lpstr>  Cox regression model   </vt:lpstr>
      <vt:lpstr>Cox reg.model (cont)</vt:lpstr>
      <vt:lpstr>Cox reg.model (cont)</vt:lpstr>
      <vt:lpstr>Conclusion</vt:lpstr>
      <vt:lpstr>IN MEMORY</vt:lpstr>
      <vt:lpstr>Mrs Obama</vt:lpstr>
      <vt:lpstr>FINALLY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Jordaan, Nicolette</dc:creator>
  <cp:lastModifiedBy>sahoo</cp:lastModifiedBy>
  <cp:revision>43</cp:revision>
  <dcterms:created xsi:type="dcterms:W3CDTF">2013-07-16T07:39:18Z</dcterms:created>
  <dcterms:modified xsi:type="dcterms:W3CDTF">2014-11-01T07:02:44Z</dcterms:modified>
</cp:coreProperties>
</file>