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72" r:id="rId3"/>
    <p:sldId id="376" r:id="rId4"/>
    <p:sldId id="350" r:id="rId5"/>
    <p:sldId id="353" r:id="rId6"/>
    <p:sldId id="342" r:id="rId7"/>
    <p:sldId id="377" r:id="rId8"/>
    <p:sldId id="378" r:id="rId9"/>
    <p:sldId id="343" r:id="rId10"/>
    <p:sldId id="348" r:id="rId11"/>
    <p:sldId id="385" r:id="rId12"/>
    <p:sldId id="344" r:id="rId13"/>
    <p:sldId id="379" r:id="rId14"/>
    <p:sldId id="380" r:id="rId15"/>
    <p:sldId id="381" r:id="rId16"/>
    <p:sldId id="382" r:id="rId17"/>
    <p:sldId id="383" r:id="rId18"/>
    <p:sldId id="341" r:id="rId19"/>
    <p:sldId id="373" r:id="rId20"/>
    <p:sldId id="384" r:id="rId21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AB"/>
    <a:srgbClr val="00308E"/>
    <a:srgbClr val="FF0037"/>
    <a:srgbClr val="634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1" autoAdjust="0"/>
    <p:restoredTop sz="90929"/>
  </p:normalViewPr>
  <p:slideViewPr>
    <p:cSldViewPr>
      <p:cViewPr>
        <p:scale>
          <a:sx n="80" d="100"/>
          <a:sy n="80" d="100"/>
        </p:scale>
        <p:origin x="-1056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ZA" sz="1200"/>
              <a:t>Counts</a:t>
            </a:r>
            <a:r>
              <a:rPr lang="en-ZA" sz="1200" baseline="0"/>
              <a:t>  of </a:t>
            </a:r>
            <a:r>
              <a:rPr lang="en-ZA" sz="1200" i="1" baseline="0"/>
              <a:t>S</a:t>
            </a:r>
            <a:r>
              <a:rPr lang="en-ZA" sz="1200" baseline="0"/>
              <a:t>. Typhimurium adhered to cell lines in presence of probiotics</a:t>
            </a:r>
            <a:endParaRPr lang="en-ZA" sz="1200"/>
          </a:p>
        </c:rich>
      </c:tx>
      <c:layout>
        <c:manualLayout>
          <c:xMode val="edge"/>
          <c:yMode val="edge"/>
          <c:x val="0.14843161468222879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'HCT-8 plus Caco-2'!$C$39</c:f>
              <c:strCache>
                <c:ptCount val="1"/>
                <c:pt idx="0">
                  <c:v>No probiotic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'HCT-8 plus Caco-2'!$C$41:$G$41</c:f>
                <c:numCache>
                  <c:formatCode>General</c:formatCode>
                  <c:ptCount val="5"/>
                  <c:pt idx="0">
                    <c:v>0.4</c:v>
                  </c:pt>
                  <c:pt idx="1">
                    <c:v>0.4</c:v>
                  </c:pt>
                  <c:pt idx="2">
                    <c:v>0.4</c:v>
                  </c:pt>
                  <c:pt idx="3">
                    <c:v>0.4</c:v>
                  </c:pt>
                  <c:pt idx="4">
                    <c:v>0.1</c:v>
                  </c:pt>
                </c:numCache>
              </c:numRef>
            </c:plus>
            <c:minus>
              <c:numRef>
                <c:f>'HCT-8 plus Caco-2'!$C$41:$G$41</c:f>
                <c:numCache>
                  <c:formatCode>General</c:formatCode>
                  <c:ptCount val="5"/>
                  <c:pt idx="0">
                    <c:v>0.4</c:v>
                  </c:pt>
                  <c:pt idx="1">
                    <c:v>0.4</c:v>
                  </c:pt>
                  <c:pt idx="2">
                    <c:v>0.4</c:v>
                  </c:pt>
                  <c:pt idx="3">
                    <c:v>0.4</c:v>
                  </c:pt>
                  <c:pt idx="4">
                    <c:v>0.1</c:v>
                  </c:pt>
                </c:numCache>
              </c:numRef>
            </c:minus>
          </c:errBars>
          <c:cat>
            <c:strRef>
              <c:f>('HCT-8 plus Caco-2'!$B$40,'HCT-8 plus Caco-2'!$B$42)</c:f>
              <c:strCache>
                <c:ptCount val="2"/>
                <c:pt idx="0">
                  <c:v>HCT-8</c:v>
                </c:pt>
                <c:pt idx="1">
                  <c:v>Caco-2</c:v>
                </c:pt>
              </c:strCache>
            </c:strRef>
          </c:cat>
          <c:val>
            <c:numRef>
              <c:f>('HCT-8 plus Caco-2'!$C$40,'HCT-8 plus Caco-2'!$C$42)</c:f>
              <c:numCache>
                <c:formatCode>General</c:formatCode>
                <c:ptCount val="2"/>
                <c:pt idx="0">
                  <c:v>4.0199999999999996</c:v>
                </c:pt>
                <c:pt idx="1">
                  <c:v>4.38</c:v>
                </c:pt>
              </c:numCache>
            </c:numRef>
          </c:val>
        </c:ser>
        <c:ser>
          <c:idx val="2"/>
          <c:order val="1"/>
          <c:tx>
            <c:strRef>
              <c:f>'HCT-8 plus Caco-2'!$D$39</c:f>
              <c:strCache>
                <c:ptCount val="1"/>
                <c:pt idx="0">
                  <c:v>Lb. casei WT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'HCT-8 plus Caco-2'!$C$43:$G$43</c:f>
                <c:numCache>
                  <c:formatCode>General</c:formatCode>
                  <c:ptCount val="5"/>
                  <c:pt idx="0">
                    <c:v>0.81</c:v>
                  </c:pt>
                  <c:pt idx="1">
                    <c:v>0.82</c:v>
                  </c:pt>
                  <c:pt idx="2">
                    <c:v>0.68</c:v>
                  </c:pt>
                  <c:pt idx="3">
                    <c:v>0.72</c:v>
                  </c:pt>
                  <c:pt idx="4">
                    <c:v>0.65</c:v>
                  </c:pt>
                </c:numCache>
              </c:numRef>
            </c:plus>
            <c:minus>
              <c:numRef>
                <c:f>'HCT-8 plus Caco-2'!$C$43:$G$43</c:f>
                <c:numCache>
                  <c:formatCode>General</c:formatCode>
                  <c:ptCount val="5"/>
                  <c:pt idx="0">
                    <c:v>0.81</c:v>
                  </c:pt>
                  <c:pt idx="1">
                    <c:v>0.82</c:v>
                  </c:pt>
                  <c:pt idx="2">
                    <c:v>0.68</c:v>
                  </c:pt>
                  <c:pt idx="3">
                    <c:v>0.72</c:v>
                  </c:pt>
                  <c:pt idx="4">
                    <c:v>0.65</c:v>
                  </c:pt>
                </c:numCache>
              </c:numRef>
            </c:minus>
          </c:errBars>
          <c:cat>
            <c:strRef>
              <c:f>('HCT-8 plus Caco-2'!$B$40,'HCT-8 plus Caco-2'!$B$42)</c:f>
              <c:strCache>
                <c:ptCount val="2"/>
                <c:pt idx="0">
                  <c:v>HCT-8</c:v>
                </c:pt>
                <c:pt idx="1">
                  <c:v>Caco-2</c:v>
                </c:pt>
              </c:strCache>
            </c:strRef>
          </c:cat>
          <c:val>
            <c:numRef>
              <c:f>('HCT-8 plus Caco-2'!$D$40,'HCT-8 plus Caco-2'!$D$42)</c:f>
              <c:numCache>
                <c:formatCode>General</c:formatCode>
                <c:ptCount val="2"/>
                <c:pt idx="0">
                  <c:v>3.93</c:v>
                </c:pt>
                <c:pt idx="1">
                  <c:v>4.37</c:v>
                </c:pt>
              </c:numCache>
            </c:numRef>
          </c:val>
        </c:ser>
        <c:ser>
          <c:idx val="1"/>
          <c:order val="2"/>
          <c:tx>
            <c:strRef>
              <c:f>'HCT-8 plus Caco-2'!$E$39</c:f>
              <c:strCache>
                <c:ptCount val="1"/>
                <c:pt idx="0">
                  <c:v>Lb. casei with empty pL401</c:v>
                </c:pt>
              </c:strCache>
            </c:strRef>
          </c:tx>
          <c:invertIfNegative val="0"/>
          <c:cat>
            <c:strRef>
              <c:f>('HCT-8 plus Caco-2'!$B$40,'HCT-8 plus Caco-2'!$B$42)</c:f>
              <c:strCache>
                <c:ptCount val="2"/>
                <c:pt idx="0">
                  <c:v>HCT-8</c:v>
                </c:pt>
                <c:pt idx="1">
                  <c:v>Caco-2</c:v>
                </c:pt>
              </c:strCache>
            </c:strRef>
          </c:cat>
          <c:val>
            <c:numRef>
              <c:f>('HCT-8 plus Caco-2'!$E$40,'HCT-8 plus Caco-2'!$E$42)</c:f>
              <c:numCache>
                <c:formatCode>General</c:formatCode>
                <c:ptCount val="2"/>
                <c:pt idx="0">
                  <c:v>4</c:v>
                </c:pt>
                <c:pt idx="1">
                  <c:v>4.58</c:v>
                </c:pt>
              </c:numCache>
            </c:numRef>
          </c:val>
        </c:ser>
        <c:ser>
          <c:idx val="3"/>
          <c:order val="3"/>
          <c:tx>
            <c:strRef>
              <c:f>'HCT-8 plus Caco-2'!$F$39</c:f>
              <c:strCache>
                <c:ptCount val="1"/>
                <c:pt idx="0">
                  <c:v>Lb. casei LAPLM</c:v>
                </c:pt>
              </c:strCache>
            </c:strRef>
          </c:tx>
          <c:invertIfNegative val="0"/>
          <c:cat>
            <c:strRef>
              <c:f>('HCT-8 plus Caco-2'!$B$40,'HCT-8 plus Caco-2'!$B$42)</c:f>
              <c:strCache>
                <c:ptCount val="2"/>
                <c:pt idx="0">
                  <c:v>HCT-8</c:v>
                </c:pt>
                <c:pt idx="1">
                  <c:v>Caco-2</c:v>
                </c:pt>
              </c:strCache>
            </c:strRef>
          </c:cat>
          <c:val>
            <c:numRef>
              <c:f>('HCT-8 plus Caco-2'!$F$40,'HCT-8 plus Caco-2'!$F$42)</c:f>
              <c:numCache>
                <c:formatCode>General</c:formatCode>
                <c:ptCount val="2"/>
                <c:pt idx="0">
                  <c:v>4.28</c:v>
                </c:pt>
                <c:pt idx="1">
                  <c:v>4.54</c:v>
                </c:pt>
              </c:numCache>
            </c:numRef>
          </c:val>
        </c:ser>
        <c:ser>
          <c:idx val="4"/>
          <c:order val="4"/>
          <c:tx>
            <c:strRef>
              <c:f>'HCT-8 plus Caco-2'!$G$39</c:f>
              <c:strCache>
                <c:ptCount val="1"/>
                <c:pt idx="0">
                  <c:v>Lb. caseiLAPLin</c:v>
                </c:pt>
              </c:strCache>
            </c:strRef>
          </c:tx>
          <c:invertIfNegative val="0"/>
          <c:cat>
            <c:strRef>
              <c:f>('HCT-8 plus Caco-2'!$B$40,'HCT-8 plus Caco-2'!$B$42)</c:f>
              <c:strCache>
                <c:ptCount val="2"/>
                <c:pt idx="0">
                  <c:v>HCT-8</c:v>
                </c:pt>
                <c:pt idx="1">
                  <c:v>Caco-2</c:v>
                </c:pt>
              </c:strCache>
            </c:strRef>
          </c:cat>
          <c:val>
            <c:numRef>
              <c:f>('HCT-8 plus Caco-2'!$G$40,'HCT-8 plus Caco-2'!$G$42)</c:f>
              <c:numCache>
                <c:formatCode>General</c:formatCode>
                <c:ptCount val="2"/>
                <c:pt idx="0">
                  <c:v>4.2699999999999996</c:v>
                </c:pt>
                <c:pt idx="1">
                  <c:v>4.57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338816"/>
        <c:axId val="46340352"/>
      </c:barChart>
      <c:catAx>
        <c:axId val="46338816"/>
        <c:scaling>
          <c:orientation val="minMax"/>
        </c:scaling>
        <c:delete val="0"/>
        <c:axPos val="b"/>
        <c:majorTickMark val="none"/>
        <c:minorTickMark val="none"/>
        <c:tickLblPos val="nextTo"/>
        <c:crossAx val="46340352"/>
        <c:crosses val="autoZero"/>
        <c:auto val="1"/>
        <c:lblAlgn val="ctr"/>
        <c:lblOffset val="100"/>
        <c:noMultiLvlLbl val="0"/>
      </c:catAx>
      <c:valAx>
        <c:axId val="46340352"/>
        <c:scaling>
          <c:orientation val="minMax"/>
          <c:max val="6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ZA"/>
                  <a:t>S.</a:t>
                </a:r>
                <a:r>
                  <a:rPr lang="en-ZA" baseline="0"/>
                  <a:t> Typhimurium counts (Log cfu/ml)</a:t>
                </a:r>
                <a:endParaRPr lang="en-ZA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6338816"/>
        <c:crosses val="autoZero"/>
        <c:crossBetween val="between"/>
        <c:majorUnit val="1"/>
        <c:minorUnit val="0.5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ZA" sz="1200"/>
              <a:t>% Adhesion of </a:t>
            </a:r>
            <a:r>
              <a:rPr lang="en-ZA" sz="1200" i="1"/>
              <a:t>S</a:t>
            </a:r>
            <a:r>
              <a:rPr lang="en-ZA" sz="1200"/>
              <a:t>. Typhimurium to cell lines in presence of probiotics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'HCT-8 plus Caco-2'!$R$34</c:f>
              <c:strCache>
                <c:ptCount val="1"/>
                <c:pt idx="0">
                  <c:v>No probiotic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'HCT-8 plus Caco-2'!$R$36:$V$36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0.1</c:v>
                  </c:pt>
                  <c:pt idx="2">
                    <c:v>0.8</c:v>
                  </c:pt>
                  <c:pt idx="3">
                    <c:v>0.1</c:v>
                  </c:pt>
                  <c:pt idx="4">
                    <c:v>7.5</c:v>
                  </c:pt>
                </c:numCache>
              </c:numRef>
            </c:plus>
            <c:minus>
              <c:numRef>
                <c:f>'HCT-8 plus Caco-2'!$R$36:$V$36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0.1</c:v>
                  </c:pt>
                  <c:pt idx="2">
                    <c:v>0.8</c:v>
                  </c:pt>
                  <c:pt idx="3">
                    <c:v>0.1</c:v>
                  </c:pt>
                  <c:pt idx="4">
                    <c:v>7.5</c:v>
                  </c:pt>
                </c:numCache>
              </c:numRef>
            </c:minus>
          </c:errBars>
          <c:cat>
            <c:strRef>
              <c:f>('HCT-8 plus Caco-2'!$Q$35,'HCT-8 plus Caco-2'!$Q$37)</c:f>
              <c:strCache>
                <c:ptCount val="2"/>
                <c:pt idx="0">
                  <c:v>HCT-8</c:v>
                </c:pt>
                <c:pt idx="1">
                  <c:v>Caco-2</c:v>
                </c:pt>
              </c:strCache>
            </c:strRef>
          </c:cat>
          <c:val>
            <c:numRef>
              <c:f>('HCT-8 plus Caco-2'!$R$35,'HCT-8 plus Caco-2'!$R$37)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ser>
          <c:idx val="2"/>
          <c:order val="1"/>
          <c:tx>
            <c:strRef>
              <c:f>'HCT-8 plus Caco-2'!$S$34</c:f>
              <c:strCache>
                <c:ptCount val="1"/>
                <c:pt idx="0">
                  <c:v>Lb. casei WT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'HCT-8 plus Caco-2'!$R$38:$V$38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0.4</c:v>
                  </c:pt>
                  <c:pt idx="2">
                    <c:v>3.8</c:v>
                  </c:pt>
                  <c:pt idx="3">
                    <c:v>4</c:v>
                  </c:pt>
                  <c:pt idx="4">
                    <c:v>4.4000000000000004</c:v>
                  </c:pt>
                </c:numCache>
              </c:numRef>
            </c:plus>
            <c:minus>
              <c:numRef>
                <c:f>'HCT-8 plus Caco-2'!$R$38:$V$38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0.4</c:v>
                  </c:pt>
                  <c:pt idx="2">
                    <c:v>3.8</c:v>
                  </c:pt>
                  <c:pt idx="3">
                    <c:v>4</c:v>
                  </c:pt>
                  <c:pt idx="4">
                    <c:v>4.4000000000000004</c:v>
                  </c:pt>
                </c:numCache>
              </c:numRef>
            </c:minus>
          </c:errBars>
          <c:cat>
            <c:strRef>
              <c:f>('HCT-8 plus Caco-2'!$Q$35,'HCT-8 plus Caco-2'!$Q$37)</c:f>
              <c:strCache>
                <c:ptCount val="2"/>
                <c:pt idx="0">
                  <c:v>HCT-8</c:v>
                </c:pt>
                <c:pt idx="1">
                  <c:v>Caco-2</c:v>
                </c:pt>
              </c:strCache>
            </c:strRef>
          </c:cat>
          <c:val>
            <c:numRef>
              <c:f>('HCT-8 plus Caco-2'!$S$35,'HCT-8 plus Caco-2'!$S$37)</c:f>
              <c:numCache>
                <c:formatCode>General</c:formatCode>
                <c:ptCount val="2"/>
                <c:pt idx="0">
                  <c:v>98</c:v>
                </c:pt>
                <c:pt idx="1">
                  <c:v>100</c:v>
                </c:pt>
              </c:numCache>
            </c:numRef>
          </c:val>
        </c:ser>
        <c:ser>
          <c:idx val="1"/>
          <c:order val="2"/>
          <c:tx>
            <c:strRef>
              <c:f>'HCT-8 plus Caco-2'!$T$34</c:f>
              <c:strCache>
                <c:ptCount val="1"/>
                <c:pt idx="0">
                  <c:v>Lb. casei with empty pL401</c:v>
                </c:pt>
              </c:strCache>
            </c:strRef>
          </c:tx>
          <c:invertIfNegative val="0"/>
          <c:cat>
            <c:strRef>
              <c:f>('HCT-8 plus Caco-2'!$Q$35,'HCT-8 plus Caco-2'!$Q$37)</c:f>
              <c:strCache>
                <c:ptCount val="2"/>
                <c:pt idx="0">
                  <c:v>HCT-8</c:v>
                </c:pt>
                <c:pt idx="1">
                  <c:v>Caco-2</c:v>
                </c:pt>
              </c:strCache>
            </c:strRef>
          </c:cat>
          <c:val>
            <c:numRef>
              <c:f>('HCT-8 plus Caco-2'!$T$35,'HCT-8 plus Caco-2'!$T$37)</c:f>
              <c:numCache>
                <c:formatCode>General</c:formatCode>
                <c:ptCount val="2"/>
                <c:pt idx="0">
                  <c:v>99</c:v>
                </c:pt>
                <c:pt idx="1">
                  <c:v>105</c:v>
                </c:pt>
              </c:numCache>
            </c:numRef>
          </c:val>
        </c:ser>
        <c:ser>
          <c:idx val="3"/>
          <c:order val="3"/>
          <c:tx>
            <c:strRef>
              <c:f>'HCT-8 plus Caco-2'!$U$34</c:f>
              <c:strCache>
                <c:ptCount val="1"/>
                <c:pt idx="0">
                  <c:v>Lb. casei LAPLM</c:v>
                </c:pt>
              </c:strCache>
            </c:strRef>
          </c:tx>
          <c:invertIfNegative val="0"/>
          <c:cat>
            <c:strRef>
              <c:f>('HCT-8 plus Caco-2'!$Q$35,'HCT-8 plus Caco-2'!$Q$37)</c:f>
              <c:strCache>
                <c:ptCount val="2"/>
                <c:pt idx="0">
                  <c:v>HCT-8</c:v>
                </c:pt>
                <c:pt idx="1">
                  <c:v>Caco-2</c:v>
                </c:pt>
              </c:strCache>
            </c:strRef>
          </c:cat>
          <c:val>
            <c:numRef>
              <c:f>('HCT-8 plus Caco-2'!$U$35,'HCT-8 plus Caco-2'!$U$37)</c:f>
              <c:numCache>
                <c:formatCode>General</c:formatCode>
                <c:ptCount val="2"/>
                <c:pt idx="0">
                  <c:v>106</c:v>
                </c:pt>
                <c:pt idx="1">
                  <c:v>105</c:v>
                </c:pt>
              </c:numCache>
            </c:numRef>
          </c:val>
        </c:ser>
        <c:ser>
          <c:idx val="4"/>
          <c:order val="4"/>
          <c:tx>
            <c:strRef>
              <c:f>'HCT-8 plus Caco-2'!$V$34</c:f>
              <c:strCache>
                <c:ptCount val="1"/>
                <c:pt idx="0">
                  <c:v>Lb. caseiLAPLin</c:v>
                </c:pt>
              </c:strCache>
            </c:strRef>
          </c:tx>
          <c:invertIfNegative val="0"/>
          <c:cat>
            <c:strRef>
              <c:f>('HCT-8 plus Caco-2'!$Q$35,'HCT-8 plus Caco-2'!$Q$37)</c:f>
              <c:strCache>
                <c:ptCount val="2"/>
                <c:pt idx="0">
                  <c:v>HCT-8</c:v>
                </c:pt>
                <c:pt idx="1">
                  <c:v>Caco-2</c:v>
                </c:pt>
              </c:strCache>
            </c:strRef>
          </c:cat>
          <c:val>
            <c:numRef>
              <c:f>('HCT-8 plus Caco-2'!$V$35,'HCT-8 plus Caco-2'!$V$37)</c:f>
              <c:numCache>
                <c:formatCode>General</c:formatCode>
                <c:ptCount val="2"/>
                <c:pt idx="0">
                  <c:v>107</c:v>
                </c:pt>
                <c:pt idx="1">
                  <c:v>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024320"/>
        <c:axId val="62030208"/>
      </c:barChart>
      <c:catAx>
        <c:axId val="62024320"/>
        <c:scaling>
          <c:orientation val="minMax"/>
        </c:scaling>
        <c:delete val="0"/>
        <c:axPos val="b"/>
        <c:majorTickMark val="none"/>
        <c:minorTickMark val="none"/>
        <c:tickLblPos val="nextTo"/>
        <c:crossAx val="62030208"/>
        <c:crosses val="autoZero"/>
        <c:auto val="1"/>
        <c:lblAlgn val="ctr"/>
        <c:lblOffset val="100"/>
        <c:noMultiLvlLbl val="0"/>
      </c:catAx>
      <c:valAx>
        <c:axId val="62030208"/>
        <c:scaling>
          <c:orientation val="minMax"/>
          <c:max val="12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Adhesion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2024320"/>
        <c:crosses val="autoZero"/>
        <c:crossBetween val="between"/>
        <c:majorUnit val="20"/>
        <c:minorUnit val="1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Cytotoxicity of S. Typhimurium to cells in the presence of probiotics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'Caco-2 and HCT-8'!$E$22</c:f>
              <c:strCache>
                <c:ptCount val="1"/>
                <c:pt idx="0">
                  <c:v>No probiotic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'Caco-2 and HCT-8'!$E$24:$I$24</c:f>
                <c:numCache>
                  <c:formatCode>General</c:formatCode>
                  <c:ptCount val="5"/>
                  <c:pt idx="0">
                    <c:v>4.5999999999999996</c:v>
                  </c:pt>
                  <c:pt idx="1">
                    <c:v>5.93</c:v>
                  </c:pt>
                  <c:pt idx="2">
                    <c:v>6.88</c:v>
                  </c:pt>
                  <c:pt idx="3">
                    <c:v>0.93</c:v>
                  </c:pt>
                  <c:pt idx="4">
                    <c:v>2.73</c:v>
                  </c:pt>
                </c:numCache>
              </c:numRef>
            </c:plus>
            <c:minus>
              <c:numRef>
                <c:f>'Caco-2 and HCT-8'!$E$24:$I$24</c:f>
                <c:numCache>
                  <c:formatCode>General</c:formatCode>
                  <c:ptCount val="5"/>
                  <c:pt idx="0">
                    <c:v>4.5999999999999996</c:v>
                  </c:pt>
                  <c:pt idx="1">
                    <c:v>5.93</c:v>
                  </c:pt>
                  <c:pt idx="2">
                    <c:v>6.88</c:v>
                  </c:pt>
                  <c:pt idx="3">
                    <c:v>0.93</c:v>
                  </c:pt>
                  <c:pt idx="4">
                    <c:v>2.73</c:v>
                  </c:pt>
                </c:numCache>
              </c:numRef>
            </c:minus>
          </c:errBars>
          <c:cat>
            <c:strRef>
              <c:f>('Caco-2 and HCT-8'!$D$23,'Caco-2 and HCT-8'!$D$25)</c:f>
              <c:strCache>
                <c:ptCount val="2"/>
                <c:pt idx="0">
                  <c:v>HCT-8</c:v>
                </c:pt>
                <c:pt idx="1">
                  <c:v>Caco-2</c:v>
                </c:pt>
              </c:strCache>
            </c:strRef>
          </c:cat>
          <c:val>
            <c:numRef>
              <c:f>('Caco-2 and HCT-8'!$E$23,'Caco-2 and HCT-8'!$E$25)</c:f>
              <c:numCache>
                <c:formatCode>General</c:formatCode>
                <c:ptCount val="2"/>
                <c:pt idx="0">
                  <c:v>55</c:v>
                </c:pt>
                <c:pt idx="1">
                  <c:v>30</c:v>
                </c:pt>
              </c:numCache>
            </c:numRef>
          </c:val>
        </c:ser>
        <c:ser>
          <c:idx val="2"/>
          <c:order val="1"/>
          <c:tx>
            <c:strRef>
              <c:f>'Caco-2 and HCT-8'!$F$22</c:f>
              <c:strCache>
                <c:ptCount val="1"/>
                <c:pt idx="0">
                  <c:v>Lb. casei WT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'Caco-2 and HCT-8'!$E$26:$I$26</c:f>
                <c:numCache>
                  <c:formatCode>General</c:formatCode>
                  <c:ptCount val="5"/>
                  <c:pt idx="0">
                    <c:v>3.11</c:v>
                  </c:pt>
                  <c:pt idx="1">
                    <c:v>4.12</c:v>
                  </c:pt>
                  <c:pt idx="2">
                    <c:v>4.05</c:v>
                  </c:pt>
                  <c:pt idx="3">
                    <c:v>8.5</c:v>
                  </c:pt>
                  <c:pt idx="4">
                    <c:v>8.08</c:v>
                  </c:pt>
                </c:numCache>
              </c:numRef>
            </c:plus>
            <c:minus>
              <c:numRef>
                <c:f>'Caco-2 and HCT-8'!$E$26:$I$26</c:f>
                <c:numCache>
                  <c:formatCode>General</c:formatCode>
                  <c:ptCount val="5"/>
                  <c:pt idx="0">
                    <c:v>3.11</c:v>
                  </c:pt>
                  <c:pt idx="1">
                    <c:v>4.12</c:v>
                  </c:pt>
                  <c:pt idx="2">
                    <c:v>4.05</c:v>
                  </c:pt>
                  <c:pt idx="3">
                    <c:v>8.5</c:v>
                  </c:pt>
                  <c:pt idx="4">
                    <c:v>8.08</c:v>
                  </c:pt>
                </c:numCache>
              </c:numRef>
            </c:minus>
          </c:errBars>
          <c:cat>
            <c:strRef>
              <c:f>('Caco-2 and HCT-8'!$D$23,'Caco-2 and HCT-8'!$D$25)</c:f>
              <c:strCache>
                <c:ptCount val="2"/>
                <c:pt idx="0">
                  <c:v>HCT-8</c:v>
                </c:pt>
                <c:pt idx="1">
                  <c:v>Caco-2</c:v>
                </c:pt>
              </c:strCache>
            </c:strRef>
          </c:cat>
          <c:val>
            <c:numRef>
              <c:f>('Caco-2 and HCT-8'!$F$23,'Caco-2 and HCT-8'!$F$25)</c:f>
              <c:numCache>
                <c:formatCode>General</c:formatCode>
                <c:ptCount val="2"/>
                <c:pt idx="0">
                  <c:v>30</c:v>
                </c:pt>
                <c:pt idx="1">
                  <c:v>30</c:v>
                </c:pt>
              </c:numCache>
            </c:numRef>
          </c:val>
        </c:ser>
        <c:ser>
          <c:idx val="1"/>
          <c:order val="2"/>
          <c:tx>
            <c:strRef>
              <c:f>'Caco-2 and HCT-8'!$G$22</c:f>
              <c:strCache>
                <c:ptCount val="1"/>
                <c:pt idx="0">
                  <c:v>Lb. casei with empty pL401</c:v>
                </c:pt>
              </c:strCache>
            </c:strRef>
          </c:tx>
          <c:invertIfNegative val="0"/>
          <c:cat>
            <c:strRef>
              <c:f>('Caco-2 and HCT-8'!$D$23,'Caco-2 and HCT-8'!$D$25)</c:f>
              <c:strCache>
                <c:ptCount val="2"/>
                <c:pt idx="0">
                  <c:v>HCT-8</c:v>
                </c:pt>
                <c:pt idx="1">
                  <c:v>Caco-2</c:v>
                </c:pt>
              </c:strCache>
            </c:strRef>
          </c:cat>
          <c:val>
            <c:numRef>
              <c:f>('Caco-2 and HCT-8'!$G$23,'Caco-2 and HCT-8'!$G$25)</c:f>
              <c:numCache>
                <c:formatCode>General</c:formatCode>
                <c:ptCount val="2"/>
                <c:pt idx="0">
                  <c:v>21</c:v>
                </c:pt>
                <c:pt idx="1">
                  <c:v>31</c:v>
                </c:pt>
              </c:numCache>
            </c:numRef>
          </c:val>
        </c:ser>
        <c:ser>
          <c:idx val="3"/>
          <c:order val="3"/>
          <c:tx>
            <c:strRef>
              <c:f>'Caco-2 and HCT-8'!$H$22</c:f>
              <c:strCache>
                <c:ptCount val="1"/>
                <c:pt idx="0">
                  <c:v>Lb. casei LAPLM</c:v>
                </c:pt>
              </c:strCache>
            </c:strRef>
          </c:tx>
          <c:invertIfNegative val="0"/>
          <c:cat>
            <c:strRef>
              <c:f>('Caco-2 and HCT-8'!$D$23,'Caco-2 and HCT-8'!$D$25)</c:f>
              <c:strCache>
                <c:ptCount val="2"/>
                <c:pt idx="0">
                  <c:v>HCT-8</c:v>
                </c:pt>
                <c:pt idx="1">
                  <c:v>Caco-2</c:v>
                </c:pt>
              </c:strCache>
            </c:strRef>
          </c:cat>
          <c:val>
            <c:numRef>
              <c:f>('Caco-2 and HCT-8'!$H$23,'Caco-2 and HCT-8'!$H$25)</c:f>
              <c:numCache>
                <c:formatCode>General</c:formatCode>
                <c:ptCount val="2"/>
                <c:pt idx="0">
                  <c:v>35</c:v>
                </c:pt>
                <c:pt idx="1">
                  <c:v>37</c:v>
                </c:pt>
              </c:numCache>
            </c:numRef>
          </c:val>
        </c:ser>
        <c:ser>
          <c:idx val="4"/>
          <c:order val="4"/>
          <c:tx>
            <c:strRef>
              <c:f>'Caco-2 and HCT-8'!$I$22</c:f>
              <c:strCache>
                <c:ptCount val="1"/>
                <c:pt idx="0">
                  <c:v>Lb. caseiLAPLin</c:v>
                </c:pt>
              </c:strCache>
            </c:strRef>
          </c:tx>
          <c:invertIfNegative val="0"/>
          <c:cat>
            <c:strRef>
              <c:f>('Caco-2 and HCT-8'!$D$23,'Caco-2 and HCT-8'!$D$25)</c:f>
              <c:strCache>
                <c:ptCount val="2"/>
                <c:pt idx="0">
                  <c:v>HCT-8</c:v>
                </c:pt>
                <c:pt idx="1">
                  <c:v>Caco-2</c:v>
                </c:pt>
              </c:strCache>
            </c:strRef>
          </c:cat>
          <c:val>
            <c:numRef>
              <c:f>('Caco-2 and HCT-8'!$I$23,'Caco-2 and HCT-8'!$I$25)</c:f>
              <c:numCache>
                <c:formatCode>General</c:formatCode>
                <c:ptCount val="2"/>
                <c:pt idx="0">
                  <c:v>38</c:v>
                </c:pt>
                <c:pt idx="1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642688"/>
        <c:axId val="66644224"/>
      </c:barChart>
      <c:catAx>
        <c:axId val="66642688"/>
        <c:scaling>
          <c:orientation val="minMax"/>
        </c:scaling>
        <c:delete val="0"/>
        <c:axPos val="b"/>
        <c:majorTickMark val="none"/>
        <c:minorTickMark val="none"/>
        <c:tickLblPos val="nextTo"/>
        <c:crossAx val="66644224"/>
        <c:crosses val="autoZero"/>
        <c:auto val="1"/>
        <c:lblAlgn val="ctr"/>
        <c:lblOffset val="100"/>
        <c:noMultiLvlLbl val="0"/>
      </c:catAx>
      <c:valAx>
        <c:axId val="666442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Cytotoxicity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6642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418088363954507"/>
          <c:y val="0.4848862642169729"/>
          <c:w val="0.35304133858267717"/>
          <c:h val="0.30013487897346158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ZA"/>
              <a:t>Counts of pathogens adhered to the Caco-2 cells in presence of probiotics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Sheet1!$Z$57</c:f>
              <c:strCache>
                <c:ptCount val="1"/>
                <c:pt idx="0">
                  <c:v>No probiotic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Sheet1!$AB$80:$AE$80</c:f>
                <c:numCache>
                  <c:formatCode>General</c:formatCode>
                  <c:ptCount val="4"/>
                  <c:pt idx="0">
                    <c:v>0.24</c:v>
                  </c:pt>
                  <c:pt idx="1">
                    <c:v>0.4</c:v>
                  </c:pt>
                  <c:pt idx="2">
                    <c:v>0.34</c:v>
                  </c:pt>
                  <c:pt idx="3">
                    <c:v>0.26</c:v>
                  </c:pt>
                </c:numCache>
              </c:numRef>
            </c:plus>
            <c:minus>
              <c:numRef>
                <c:f>Sheet1!$AB$80:$AE$80</c:f>
                <c:numCache>
                  <c:formatCode>General</c:formatCode>
                  <c:ptCount val="4"/>
                  <c:pt idx="0">
                    <c:v>0.24</c:v>
                  </c:pt>
                  <c:pt idx="1">
                    <c:v>0.4</c:v>
                  </c:pt>
                  <c:pt idx="2">
                    <c:v>0.34</c:v>
                  </c:pt>
                  <c:pt idx="3">
                    <c:v>0.26</c:v>
                  </c:pt>
                </c:numCache>
              </c:numRef>
            </c:minus>
          </c:errBars>
          <c:cat>
            <c:strRef>
              <c:f>Sheet1!$Y$58:$Y$59</c:f>
              <c:strCache>
                <c:ptCount val="2"/>
                <c:pt idx="0">
                  <c:v>L. monocytogenes</c:v>
                </c:pt>
                <c:pt idx="1">
                  <c:v>S. Typhimurium</c:v>
                </c:pt>
              </c:strCache>
            </c:strRef>
          </c:cat>
          <c:val>
            <c:numRef>
              <c:f>Sheet1!$Z$58:$Z$59</c:f>
              <c:numCache>
                <c:formatCode>General</c:formatCode>
                <c:ptCount val="2"/>
                <c:pt idx="0">
                  <c:v>7.12</c:v>
                </c:pt>
                <c:pt idx="1">
                  <c:v>8.5299999999999994</c:v>
                </c:pt>
              </c:numCache>
            </c:numRef>
          </c:val>
        </c:ser>
        <c:ser>
          <c:idx val="1"/>
          <c:order val="1"/>
          <c:tx>
            <c:strRef>
              <c:f>Sheet1!$AA$57</c:f>
              <c:strCache>
                <c:ptCount val="1"/>
                <c:pt idx="0">
                  <c:v>Lb. casei WT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Sheet1!$AB$82:$AE$82</c:f>
                <c:numCache>
                  <c:formatCode>General</c:formatCode>
                  <c:ptCount val="4"/>
                  <c:pt idx="0">
                    <c:v>0.41</c:v>
                  </c:pt>
                  <c:pt idx="1">
                    <c:v>0.85</c:v>
                  </c:pt>
                  <c:pt idx="2">
                    <c:v>0.2</c:v>
                  </c:pt>
                  <c:pt idx="3">
                    <c:v>0.87</c:v>
                  </c:pt>
                </c:numCache>
              </c:numRef>
            </c:plus>
            <c:minus>
              <c:numRef>
                <c:f>Sheet1!$AB$82:$AE$82</c:f>
                <c:numCache>
                  <c:formatCode>General</c:formatCode>
                  <c:ptCount val="4"/>
                  <c:pt idx="0">
                    <c:v>0.41</c:v>
                  </c:pt>
                  <c:pt idx="1">
                    <c:v>0.85</c:v>
                  </c:pt>
                  <c:pt idx="2">
                    <c:v>0.2</c:v>
                  </c:pt>
                  <c:pt idx="3">
                    <c:v>0.87</c:v>
                  </c:pt>
                </c:numCache>
              </c:numRef>
            </c:minus>
          </c:errBars>
          <c:cat>
            <c:strRef>
              <c:f>Sheet1!$Y$58:$Y$59</c:f>
              <c:strCache>
                <c:ptCount val="2"/>
                <c:pt idx="0">
                  <c:v>L. monocytogenes</c:v>
                </c:pt>
                <c:pt idx="1">
                  <c:v>S. Typhimurium</c:v>
                </c:pt>
              </c:strCache>
            </c:strRef>
          </c:cat>
          <c:val>
            <c:numRef>
              <c:f>Sheet1!$AA$58:$AA$59</c:f>
              <c:numCache>
                <c:formatCode>General</c:formatCode>
                <c:ptCount val="2"/>
                <c:pt idx="0">
                  <c:v>6.7</c:v>
                </c:pt>
                <c:pt idx="1">
                  <c:v>7.97</c:v>
                </c:pt>
              </c:numCache>
            </c:numRef>
          </c:val>
        </c:ser>
        <c:ser>
          <c:idx val="2"/>
          <c:order val="2"/>
          <c:tx>
            <c:strRef>
              <c:f>Sheet1!$AB$57</c:f>
              <c:strCache>
                <c:ptCount val="1"/>
                <c:pt idx="0">
                  <c:v>Lb. casei LAPLM</c:v>
                </c:pt>
              </c:strCache>
            </c:strRef>
          </c:tx>
          <c:invertIfNegative val="0"/>
          <c:cat>
            <c:strRef>
              <c:f>Sheet1!$Y$58:$Y$59</c:f>
              <c:strCache>
                <c:ptCount val="2"/>
                <c:pt idx="0">
                  <c:v>L. monocytogenes</c:v>
                </c:pt>
                <c:pt idx="1">
                  <c:v>S. Typhimurium</c:v>
                </c:pt>
              </c:strCache>
            </c:strRef>
          </c:cat>
          <c:val>
            <c:numRef>
              <c:f>Sheet1!$AB$58:$AB$59</c:f>
              <c:numCache>
                <c:formatCode>General</c:formatCode>
                <c:ptCount val="2"/>
                <c:pt idx="0">
                  <c:v>6.8</c:v>
                </c:pt>
                <c:pt idx="1">
                  <c:v>8.4</c:v>
                </c:pt>
              </c:numCache>
            </c:numRef>
          </c:val>
        </c:ser>
        <c:ser>
          <c:idx val="3"/>
          <c:order val="3"/>
          <c:tx>
            <c:strRef>
              <c:f>Sheet1!$AC$57</c:f>
              <c:strCache>
                <c:ptCount val="1"/>
                <c:pt idx="0">
                  <c:v>Lb. rhamnosus GG</c:v>
                </c:pt>
              </c:strCache>
            </c:strRef>
          </c:tx>
          <c:invertIfNegative val="0"/>
          <c:cat>
            <c:strRef>
              <c:f>Sheet1!$Y$58:$Y$59</c:f>
              <c:strCache>
                <c:ptCount val="2"/>
                <c:pt idx="0">
                  <c:v>L. monocytogenes</c:v>
                </c:pt>
                <c:pt idx="1">
                  <c:v>S. Typhimurium</c:v>
                </c:pt>
              </c:strCache>
            </c:strRef>
          </c:cat>
          <c:val>
            <c:numRef>
              <c:f>Sheet1!$AC$58:$AC$59</c:f>
              <c:numCache>
                <c:formatCode>General</c:formatCode>
                <c:ptCount val="2"/>
                <c:pt idx="0">
                  <c:v>6.9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103168"/>
        <c:axId val="66104704"/>
      </c:barChart>
      <c:catAx>
        <c:axId val="66103168"/>
        <c:scaling>
          <c:orientation val="minMax"/>
        </c:scaling>
        <c:delete val="0"/>
        <c:axPos val="b"/>
        <c:majorTickMark val="none"/>
        <c:minorTickMark val="none"/>
        <c:tickLblPos val="nextTo"/>
        <c:crossAx val="66104704"/>
        <c:crosses val="autoZero"/>
        <c:auto val="1"/>
        <c:lblAlgn val="ctr"/>
        <c:lblOffset val="100"/>
        <c:noMultiLvlLbl val="0"/>
      </c:catAx>
      <c:valAx>
        <c:axId val="661047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ZA"/>
                  <a:t>Pathogen</a:t>
                </a:r>
                <a:r>
                  <a:rPr lang="en-ZA" baseline="0"/>
                  <a:t> counts (Log cfu/ml)</a:t>
                </a:r>
                <a:endParaRPr lang="en-ZA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6103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ZA" sz="1400"/>
              <a:t>Adhesion</a:t>
            </a:r>
            <a:r>
              <a:rPr lang="en-ZA" sz="1400" baseline="0"/>
              <a:t> of pathogens to Caco-2 cells in presence of probiotics</a:t>
            </a:r>
            <a:endParaRPr lang="en-ZA" sz="14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Sheet1!$R$57</c:f>
              <c:strCache>
                <c:ptCount val="1"/>
                <c:pt idx="0">
                  <c:v>No probiotic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Sheet1!$AB$80:$AE$80</c:f>
                <c:numCache>
                  <c:formatCode>General</c:formatCode>
                  <c:ptCount val="4"/>
                  <c:pt idx="0">
                    <c:v>0.24</c:v>
                  </c:pt>
                  <c:pt idx="1">
                    <c:v>0.4</c:v>
                  </c:pt>
                  <c:pt idx="2">
                    <c:v>0.34</c:v>
                  </c:pt>
                  <c:pt idx="3">
                    <c:v>0.26</c:v>
                  </c:pt>
                </c:numCache>
              </c:numRef>
            </c:plus>
            <c:minus>
              <c:numRef>
                <c:f>Sheet1!$AB$80:$AE$80</c:f>
                <c:numCache>
                  <c:formatCode>General</c:formatCode>
                  <c:ptCount val="4"/>
                  <c:pt idx="0">
                    <c:v>0.24</c:v>
                  </c:pt>
                  <c:pt idx="1">
                    <c:v>0.4</c:v>
                  </c:pt>
                  <c:pt idx="2">
                    <c:v>0.34</c:v>
                  </c:pt>
                  <c:pt idx="3">
                    <c:v>0.26</c:v>
                  </c:pt>
                </c:numCache>
              </c:numRef>
            </c:minus>
          </c:errBars>
          <c:cat>
            <c:strRef>
              <c:f>Sheet1!$Q$58:$Q$59</c:f>
              <c:strCache>
                <c:ptCount val="2"/>
                <c:pt idx="0">
                  <c:v>L. monocytogenes</c:v>
                </c:pt>
                <c:pt idx="1">
                  <c:v>S. Typhimurium</c:v>
                </c:pt>
              </c:strCache>
            </c:strRef>
          </c:cat>
          <c:val>
            <c:numRef>
              <c:f>Sheet1!$R$58:$R$59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Sheet1!$S$57</c:f>
              <c:strCache>
                <c:ptCount val="1"/>
                <c:pt idx="0">
                  <c:v>Lb. casei WT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Sheet1!$AB$82:$AE$82</c:f>
                <c:numCache>
                  <c:formatCode>General</c:formatCode>
                  <c:ptCount val="4"/>
                  <c:pt idx="0">
                    <c:v>0.41</c:v>
                  </c:pt>
                  <c:pt idx="1">
                    <c:v>0.85</c:v>
                  </c:pt>
                  <c:pt idx="2">
                    <c:v>0.2</c:v>
                  </c:pt>
                  <c:pt idx="3">
                    <c:v>0.87</c:v>
                  </c:pt>
                </c:numCache>
              </c:numRef>
            </c:plus>
            <c:minus>
              <c:numRef>
                <c:f>Sheet1!$AB$82:$AE$82</c:f>
                <c:numCache>
                  <c:formatCode>General</c:formatCode>
                  <c:ptCount val="4"/>
                  <c:pt idx="0">
                    <c:v>0.41</c:v>
                  </c:pt>
                  <c:pt idx="1">
                    <c:v>0.85</c:v>
                  </c:pt>
                  <c:pt idx="2">
                    <c:v>0.2</c:v>
                  </c:pt>
                  <c:pt idx="3">
                    <c:v>0.87</c:v>
                  </c:pt>
                </c:numCache>
              </c:numRef>
            </c:minus>
          </c:errBars>
          <c:cat>
            <c:strRef>
              <c:f>Sheet1!$Q$58:$Q$59</c:f>
              <c:strCache>
                <c:ptCount val="2"/>
                <c:pt idx="0">
                  <c:v>L. monocytogenes</c:v>
                </c:pt>
                <c:pt idx="1">
                  <c:v>S. Typhimurium</c:v>
                </c:pt>
              </c:strCache>
            </c:strRef>
          </c:cat>
          <c:val>
            <c:numRef>
              <c:f>Sheet1!$S$58:$S$59</c:f>
              <c:numCache>
                <c:formatCode>General</c:formatCode>
                <c:ptCount val="2"/>
                <c:pt idx="0">
                  <c:v>94</c:v>
                </c:pt>
                <c:pt idx="1">
                  <c:v>93</c:v>
                </c:pt>
              </c:numCache>
            </c:numRef>
          </c:val>
        </c:ser>
        <c:ser>
          <c:idx val="2"/>
          <c:order val="2"/>
          <c:tx>
            <c:strRef>
              <c:f>Sheet1!$T$57</c:f>
              <c:strCache>
                <c:ptCount val="1"/>
                <c:pt idx="0">
                  <c:v>Lb. casei LAPLM</c:v>
                </c:pt>
              </c:strCache>
            </c:strRef>
          </c:tx>
          <c:invertIfNegative val="0"/>
          <c:cat>
            <c:strRef>
              <c:f>Sheet1!$Q$58:$Q$59</c:f>
              <c:strCache>
                <c:ptCount val="2"/>
                <c:pt idx="0">
                  <c:v>L. monocytogenes</c:v>
                </c:pt>
                <c:pt idx="1">
                  <c:v>S. Typhimurium</c:v>
                </c:pt>
              </c:strCache>
            </c:strRef>
          </c:cat>
          <c:val>
            <c:numRef>
              <c:f>Sheet1!$T$58:$T$59</c:f>
              <c:numCache>
                <c:formatCode>General</c:formatCode>
                <c:ptCount val="2"/>
                <c:pt idx="0">
                  <c:v>96</c:v>
                </c:pt>
                <c:pt idx="1">
                  <c:v>98</c:v>
                </c:pt>
              </c:numCache>
            </c:numRef>
          </c:val>
        </c:ser>
        <c:ser>
          <c:idx val="3"/>
          <c:order val="3"/>
          <c:tx>
            <c:strRef>
              <c:f>Sheet1!$U$57</c:f>
              <c:strCache>
                <c:ptCount val="1"/>
                <c:pt idx="0">
                  <c:v>Lb. rhamnosus GG</c:v>
                </c:pt>
              </c:strCache>
            </c:strRef>
          </c:tx>
          <c:invertIfNegative val="0"/>
          <c:cat>
            <c:strRef>
              <c:f>Sheet1!$Q$58:$Q$59</c:f>
              <c:strCache>
                <c:ptCount val="2"/>
                <c:pt idx="0">
                  <c:v>L. monocytogenes</c:v>
                </c:pt>
                <c:pt idx="1">
                  <c:v>S. Typhimurium</c:v>
                </c:pt>
              </c:strCache>
            </c:strRef>
          </c:cat>
          <c:val>
            <c:numRef>
              <c:f>Sheet1!$U$58:$U$59</c:f>
              <c:numCache>
                <c:formatCode>General</c:formatCode>
                <c:ptCount val="2"/>
                <c:pt idx="0">
                  <c:v>97</c:v>
                </c:pt>
                <c:pt idx="1">
                  <c:v>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227200"/>
        <c:axId val="66233088"/>
      </c:barChart>
      <c:catAx>
        <c:axId val="66227200"/>
        <c:scaling>
          <c:orientation val="minMax"/>
        </c:scaling>
        <c:delete val="0"/>
        <c:axPos val="b"/>
        <c:majorTickMark val="none"/>
        <c:minorTickMark val="none"/>
        <c:tickLblPos val="nextTo"/>
        <c:crossAx val="66233088"/>
        <c:crosses val="autoZero"/>
        <c:auto val="1"/>
        <c:lblAlgn val="ctr"/>
        <c:lblOffset val="100"/>
        <c:noMultiLvlLbl val="0"/>
      </c:catAx>
      <c:valAx>
        <c:axId val="66233088"/>
        <c:scaling>
          <c:orientation val="minMax"/>
          <c:max val="100"/>
          <c:min val="2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ZA"/>
                  <a:t>%</a:t>
                </a:r>
                <a:r>
                  <a:rPr lang="en-ZA" baseline="0"/>
                  <a:t> Adhesion</a:t>
                </a:r>
                <a:endParaRPr lang="en-ZA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6227200"/>
        <c:crosses val="autoZero"/>
        <c:crossBetween val="between"/>
        <c:majorUnit val="20"/>
        <c:minorUnit val="5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Inhibition of pathogen adhesion to Caco-2 cells by probiotics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Sheet1!$AI$69</c:f>
              <c:strCache>
                <c:ptCount val="1"/>
                <c:pt idx="0">
                  <c:v>Lb. casei WT</c:v>
                </c:pt>
              </c:strCache>
            </c:strRef>
          </c:tx>
          <c:invertIfNegative val="0"/>
          <c:cat>
            <c:strRef>
              <c:f>Sheet1!$AG$70:$AH$71</c:f>
              <c:strCache>
                <c:ptCount val="2"/>
                <c:pt idx="0">
                  <c:v>L. monocytogenes</c:v>
                </c:pt>
                <c:pt idx="1">
                  <c:v>S. Typhimurium</c:v>
                </c:pt>
              </c:strCache>
            </c:strRef>
          </c:cat>
          <c:val>
            <c:numRef>
              <c:f>Sheet1!$AI$70:$AI$71</c:f>
              <c:numCache>
                <c:formatCode>General</c:formatCode>
                <c:ptCount val="2"/>
                <c:pt idx="0">
                  <c:v>6</c:v>
                </c:pt>
                <c:pt idx="1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Sheet1!$AJ$69</c:f>
              <c:strCache>
                <c:ptCount val="1"/>
                <c:pt idx="0">
                  <c:v>Lb. casei LAPLM</c:v>
                </c:pt>
              </c:strCache>
            </c:strRef>
          </c:tx>
          <c:invertIfNegative val="0"/>
          <c:cat>
            <c:strRef>
              <c:f>Sheet1!$AG$70:$AH$71</c:f>
              <c:strCache>
                <c:ptCount val="2"/>
                <c:pt idx="0">
                  <c:v>L. monocytogenes</c:v>
                </c:pt>
                <c:pt idx="1">
                  <c:v>S. Typhimurium</c:v>
                </c:pt>
              </c:strCache>
            </c:strRef>
          </c:cat>
          <c:val>
            <c:numRef>
              <c:f>Sheet1!$AJ$70:$AJ$71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Sheet1!$AK$69</c:f>
              <c:strCache>
                <c:ptCount val="1"/>
                <c:pt idx="0">
                  <c:v>Lb. rhamnosus GG</c:v>
                </c:pt>
              </c:strCache>
            </c:strRef>
          </c:tx>
          <c:invertIfNegative val="0"/>
          <c:cat>
            <c:strRef>
              <c:f>Sheet1!$AG$70:$AH$71</c:f>
              <c:strCache>
                <c:ptCount val="2"/>
                <c:pt idx="0">
                  <c:v>L. monocytogenes</c:v>
                </c:pt>
                <c:pt idx="1">
                  <c:v>S. Typhimurium</c:v>
                </c:pt>
              </c:strCache>
            </c:strRef>
          </c:cat>
          <c:val>
            <c:numRef>
              <c:f>Sheet1!$AK$70:$AK$71</c:f>
              <c:numCache>
                <c:formatCode>General</c:formatCode>
                <c:ptCount val="2"/>
                <c:pt idx="0">
                  <c:v>3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152512"/>
        <c:axId val="67158400"/>
      </c:barChart>
      <c:catAx>
        <c:axId val="67152512"/>
        <c:scaling>
          <c:orientation val="minMax"/>
        </c:scaling>
        <c:delete val="0"/>
        <c:axPos val="b"/>
        <c:majorTickMark val="none"/>
        <c:minorTickMark val="none"/>
        <c:tickLblPos val="nextTo"/>
        <c:crossAx val="67158400"/>
        <c:crosses val="autoZero"/>
        <c:auto val="1"/>
        <c:lblAlgn val="ctr"/>
        <c:lblOffset val="100"/>
        <c:noMultiLvlLbl val="0"/>
      </c:catAx>
      <c:valAx>
        <c:axId val="671584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ZA"/>
                  <a:t>% Inhibition of adhesion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7152512"/>
        <c:crosses val="autoZero"/>
        <c:crossBetween val="between"/>
        <c:majorUnit val="2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ZA" sz="1200" i="1" dirty="0"/>
              <a:t>L. </a:t>
            </a:r>
            <a:r>
              <a:rPr lang="en-ZA" sz="1200" i="1" dirty="0" err="1"/>
              <a:t>monocytogenes</a:t>
            </a:r>
            <a:r>
              <a:rPr lang="en-ZA" sz="1200" i="1" dirty="0"/>
              <a:t> </a:t>
            </a:r>
            <a:r>
              <a:rPr lang="en-ZA" sz="1200" dirty="0"/>
              <a:t>adhesion to and invasion of </a:t>
            </a:r>
            <a:r>
              <a:rPr lang="en-ZA" sz="1200" dirty="0" smtClean="0"/>
              <a:t>Caco-2 </a:t>
            </a:r>
            <a:r>
              <a:rPr lang="en-ZA" sz="1200" dirty="0"/>
              <a:t>cells in presence of probiotics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Adhesion_Caco2!$C$88</c:f>
              <c:strCache>
                <c:ptCount val="1"/>
                <c:pt idx="0">
                  <c:v>No probiotic</c:v>
                </c:pt>
              </c:strCache>
            </c:strRef>
          </c:tx>
          <c:invertIfNegative val="0"/>
          <c:cat>
            <c:strRef>
              <c:f>Adhesion_Caco2!$B$89:$B$90</c:f>
              <c:strCache>
                <c:ptCount val="2"/>
                <c:pt idx="0">
                  <c:v>Adhesion</c:v>
                </c:pt>
                <c:pt idx="1">
                  <c:v>Invasion</c:v>
                </c:pt>
              </c:strCache>
            </c:strRef>
          </c:cat>
          <c:val>
            <c:numRef>
              <c:f>Adhesion_Caco2!$C$89:$C$90</c:f>
              <c:numCache>
                <c:formatCode>General</c:formatCode>
                <c:ptCount val="2"/>
                <c:pt idx="0">
                  <c:v>4.79</c:v>
                </c:pt>
                <c:pt idx="1">
                  <c:v>3.9699999999999998</c:v>
                </c:pt>
              </c:numCache>
            </c:numRef>
          </c:val>
        </c:ser>
        <c:ser>
          <c:idx val="1"/>
          <c:order val="1"/>
          <c:tx>
            <c:strRef>
              <c:f>Adhesion_Caco2!$D$88</c:f>
              <c:strCache>
                <c:ptCount val="1"/>
                <c:pt idx="0">
                  <c:v>Lb. casei WT</c:v>
                </c:pt>
              </c:strCache>
            </c:strRef>
          </c:tx>
          <c:invertIfNegative val="0"/>
          <c:cat>
            <c:strRef>
              <c:f>Adhesion_Caco2!$B$89:$B$90</c:f>
              <c:strCache>
                <c:ptCount val="2"/>
                <c:pt idx="0">
                  <c:v>Adhesion</c:v>
                </c:pt>
                <c:pt idx="1">
                  <c:v>Invasion</c:v>
                </c:pt>
              </c:strCache>
            </c:strRef>
          </c:cat>
          <c:val>
            <c:numRef>
              <c:f>Adhesion_Caco2!$D$89:$D$90</c:f>
              <c:numCache>
                <c:formatCode>General</c:formatCode>
                <c:ptCount val="2"/>
                <c:pt idx="0">
                  <c:v>4.24</c:v>
                </c:pt>
                <c:pt idx="1">
                  <c:v>1.22</c:v>
                </c:pt>
              </c:numCache>
            </c:numRef>
          </c:val>
        </c:ser>
        <c:ser>
          <c:idx val="2"/>
          <c:order val="2"/>
          <c:tx>
            <c:strRef>
              <c:f>Adhesion_Caco2!$E$88</c:f>
              <c:strCache>
                <c:ptCount val="1"/>
                <c:pt idx="0">
                  <c:v>Lb. rhamnosus GG</c:v>
                </c:pt>
              </c:strCache>
            </c:strRef>
          </c:tx>
          <c:invertIfNegative val="0"/>
          <c:cat>
            <c:strRef>
              <c:f>Adhesion_Caco2!$B$89:$B$90</c:f>
              <c:strCache>
                <c:ptCount val="2"/>
                <c:pt idx="0">
                  <c:v>Adhesion</c:v>
                </c:pt>
                <c:pt idx="1">
                  <c:v>Invasion</c:v>
                </c:pt>
              </c:strCache>
            </c:strRef>
          </c:cat>
          <c:val>
            <c:numRef>
              <c:f>Adhesion_Caco2!$E$89:$E$90</c:f>
              <c:numCache>
                <c:formatCode>General</c:formatCode>
                <c:ptCount val="2"/>
                <c:pt idx="0">
                  <c:v>4.3199999999999994</c:v>
                </c:pt>
                <c:pt idx="1">
                  <c:v>1.25</c:v>
                </c:pt>
              </c:numCache>
            </c:numRef>
          </c:val>
        </c:ser>
        <c:ser>
          <c:idx val="3"/>
          <c:order val="3"/>
          <c:tx>
            <c:strRef>
              <c:f>Adhesion_Caco2!$F$88</c:f>
              <c:strCache>
                <c:ptCount val="1"/>
                <c:pt idx="0">
                  <c:v>Lb. caseiLAPLm</c:v>
                </c:pt>
              </c:strCache>
            </c:strRef>
          </c:tx>
          <c:invertIfNegative val="0"/>
          <c:cat>
            <c:strRef>
              <c:f>Adhesion_Caco2!$B$89:$B$90</c:f>
              <c:strCache>
                <c:ptCount val="2"/>
                <c:pt idx="0">
                  <c:v>Adhesion</c:v>
                </c:pt>
                <c:pt idx="1">
                  <c:v>Invasion</c:v>
                </c:pt>
              </c:strCache>
            </c:strRef>
          </c:cat>
          <c:val>
            <c:numRef>
              <c:f>Adhesion_Caco2!$F$89:$F$90</c:f>
              <c:numCache>
                <c:formatCode>General</c:formatCode>
                <c:ptCount val="2"/>
                <c:pt idx="0">
                  <c:v>4.1199999999999992</c:v>
                </c:pt>
                <c:pt idx="1">
                  <c:v>1.08</c:v>
                </c:pt>
              </c:numCache>
            </c:numRef>
          </c:val>
        </c:ser>
        <c:ser>
          <c:idx val="4"/>
          <c:order val="4"/>
          <c:tx>
            <c:strRef>
              <c:f>Adhesion_Caco2!$G$88</c:f>
              <c:strCache>
                <c:ptCount val="1"/>
                <c:pt idx="0">
                  <c:v>Lb. caseiLAPLin</c:v>
                </c:pt>
              </c:strCache>
            </c:strRef>
          </c:tx>
          <c:invertIfNegative val="0"/>
          <c:cat>
            <c:strRef>
              <c:f>Adhesion_Caco2!$B$89:$B$90</c:f>
              <c:strCache>
                <c:ptCount val="2"/>
                <c:pt idx="0">
                  <c:v>Adhesion</c:v>
                </c:pt>
                <c:pt idx="1">
                  <c:v>Invasion</c:v>
                </c:pt>
              </c:strCache>
            </c:strRef>
          </c:cat>
          <c:val>
            <c:numRef>
              <c:f>Adhesion_Caco2!$G$89:$G$90</c:f>
              <c:numCache>
                <c:formatCode>General</c:formatCode>
                <c:ptCount val="2"/>
                <c:pt idx="0">
                  <c:v>4.1599999999999993</c:v>
                </c:pt>
                <c:pt idx="1">
                  <c:v>1.04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199424"/>
        <c:axId val="76200960"/>
      </c:barChart>
      <c:catAx>
        <c:axId val="761994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1500000"/>
          <a:lstStyle/>
          <a:p>
            <a:pPr>
              <a:defRPr baseline="0"/>
            </a:pPr>
            <a:endParaRPr lang="en-US"/>
          </a:p>
        </c:txPr>
        <c:crossAx val="76200960"/>
        <c:crosses val="autoZero"/>
        <c:auto val="1"/>
        <c:lblAlgn val="ctr"/>
        <c:lblOffset val="100"/>
        <c:noMultiLvlLbl val="0"/>
      </c:catAx>
      <c:valAx>
        <c:axId val="762009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i="1"/>
                  <a:t>L. monocytogenes</a:t>
                </a:r>
                <a:r>
                  <a:rPr lang="en-US"/>
                  <a:t> counts</a:t>
                </a:r>
              </a:p>
              <a:p>
                <a:pPr>
                  <a:defRPr/>
                </a:pPr>
                <a:r>
                  <a:rPr lang="en-US"/>
                  <a:t>(Log cfu/ml)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61994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ZA" sz="1200" dirty="0"/>
              <a:t>Inhibition of </a:t>
            </a:r>
            <a:r>
              <a:rPr lang="en-ZA" sz="1200" i="1" dirty="0"/>
              <a:t>L.</a:t>
            </a:r>
            <a:r>
              <a:rPr lang="en-ZA" sz="1200" i="1" baseline="0" dirty="0"/>
              <a:t> </a:t>
            </a:r>
            <a:r>
              <a:rPr lang="en-ZA" sz="1200" i="1" baseline="0" dirty="0" err="1"/>
              <a:t>monocytogenes</a:t>
            </a:r>
            <a:r>
              <a:rPr lang="en-ZA" sz="1200" i="1" baseline="0" dirty="0"/>
              <a:t>' </a:t>
            </a:r>
            <a:r>
              <a:rPr lang="en-ZA" sz="1200" baseline="0" dirty="0"/>
              <a:t>adhesion to and invasion of </a:t>
            </a:r>
            <a:r>
              <a:rPr lang="en-ZA" sz="1200" baseline="0" dirty="0" smtClean="0"/>
              <a:t>Caco-2 </a:t>
            </a:r>
            <a:r>
              <a:rPr lang="en-ZA" sz="1200" baseline="0" dirty="0"/>
              <a:t>cells by probiotics</a:t>
            </a:r>
            <a:endParaRPr lang="en-ZA" sz="12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Adhesion_Caco2!$L$88</c:f>
              <c:strCache>
                <c:ptCount val="1"/>
                <c:pt idx="0">
                  <c:v>Lb. casei WT</c:v>
                </c:pt>
              </c:strCache>
            </c:strRef>
          </c:tx>
          <c:invertIfNegative val="0"/>
          <c:cat>
            <c:strRef>
              <c:f>Adhesion_Caco2!$K$89:$K$90</c:f>
              <c:strCache>
                <c:ptCount val="2"/>
                <c:pt idx="0">
                  <c:v>Adhesion</c:v>
                </c:pt>
                <c:pt idx="1">
                  <c:v>Invasion</c:v>
                </c:pt>
              </c:strCache>
            </c:strRef>
          </c:cat>
          <c:val>
            <c:numRef>
              <c:f>Adhesion_Caco2!$L$89:$L$90</c:f>
              <c:numCache>
                <c:formatCode>General</c:formatCode>
                <c:ptCount val="2"/>
                <c:pt idx="0">
                  <c:v>11</c:v>
                </c:pt>
                <c:pt idx="1">
                  <c:v>69</c:v>
                </c:pt>
              </c:numCache>
            </c:numRef>
          </c:val>
        </c:ser>
        <c:ser>
          <c:idx val="1"/>
          <c:order val="1"/>
          <c:tx>
            <c:strRef>
              <c:f>Adhesion_Caco2!$M$88</c:f>
              <c:strCache>
                <c:ptCount val="1"/>
                <c:pt idx="0">
                  <c:v>Lb. rhamnosus GG</c:v>
                </c:pt>
              </c:strCache>
            </c:strRef>
          </c:tx>
          <c:invertIfNegative val="0"/>
          <c:cat>
            <c:strRef>
              <c:f>Adhesion_Caco2!$K$89:$K$90</c:f>
              <c:strCache>
                <c:ptCount val="2"/>
                <c:pt idx="0">
                  <c:v>Adhesion</c:v>
                </c:pt>
                <c:pt idx="1">
                  <c:v>Invasion</c:v>
                </c:pt>
              </c:strCache>
            </c:strRef>
          </c:cat>
          <c:val>
            <c:numRef>
              <c:f>Adhesion_Caco2!$M$89:$M$90</c:f>
              <c:numCache>
                <c:formatCode>General</c:formatCode>
                <c:ptCount val="2"/>
                <c:pt idx="0">
                  <c:v>10</c:v>
                </c:pt>
                <c:pt idx="1">
                  <c:v>68</c:v>
                </c:pt>
              </c:numCache>
            </c:numRef>
          </c:val>
        </c:ser>
        <c:ser>
          <c:idx val="2"/>
          <c:order val="2"/>
          <c:tx>
            <c:strRef>
              <c:f>Adhesion_Caco2!$N$88</c:f>
              <c:strCache>
                <c:ptCount val="1"/>
                <c:pt idx="0">
                  <c:v>Lb. caseiLAPLm</c:v>
                </c:pt>
              </c:strCache>
            </c:strRef>
          </c:tx>
          <c:invertIfNegative val="0"/>
          <c:cat>
            <c:strRef>
              <c:f>Adhesion_Caco2!$K$89:$K$90</c:f>
              <c:strCache>
                <c:ptCount val="2"/>
                <c:pt idx="0">
                  <c:v>Adhesion</c:v>
                </c:pt>
                <c:pt idx="1">
                  <c:v>Invasion</c:v>
                </c:pt>
              </c:strCache>
            </c:strRef>
          </c:cat>
          <c:val>
            <c:numRef>
              <c:f>Adhesion_Caco2!$N$89:$N$90</c:f>
              <c:numCache>
                <c:formatCode>General</c:formatCode>
                <c:ptCount val="2"/>
                <c:pt idx="0">
                  <c:v>14</c:v>
                </c:pt>
                <c:pt idx="1">
                  <c:v>73</c:v>
                </c:pt>
              </c:numCache>
            </c:numRef>
          </c:val>
        </c:ser>
        <c:ser>
          <c:idx val="3"/>
          <c:order val="3"/>
          <c:tx>
            <c:strRef>
              <c:f>Adhesion_Caco2!$O$88</c:f>
              <c:strCache>
                <c:ptCount val="1"/>
                <c:pt idx="0">
                  <c:v>Lb. caseiLAPLin</c:v>
                </c:pt>
              </c:strCache>
            </c:strRef>
          </c:tx>
          <c:invertIfNegative val="0"/>
          <c:cat>
            <c:strRef>
              <c:f>Adhesion_Caco2!$K$89:$K$90</c:f>
              <c:strCache>
                <c:ptCount val="2"/>
                <c:pt idx="0">
                  <c:v>Adhesion</c:v>
                </c:pt>
                <c:pt idx="1">
                  <c:v>Invasion</c:v>
                </c:pt>
              </c:strCache>
            </c:strRef>
          </c:cat>
          <c:val>
            <c:numRef>
              <c:f>Adhesion_Caco2!$O$89:$O$90</c:f>
              <c:numCache>
                <c:formatCode>General</c:formatCode>
                <c:ptCount val="2"/>
                <c:pt idx="0">
                  <c:v>13</c:v>
                </c:pt>
                <c:pt idx="1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322688"/>
        <c:axId val="76324224"/>
      </c:barChart>
      <c:catAx>
        <c:axId val="763226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1500000"/>
          <a:lstStyle/>
          <a:p>
            <a:pPr>
              <a:defRPr/>
            </a:pPr>
            <a:endParaRPr lang="en-US"/>
          </a:p>
        </c:txPr>
        <c:crossAx val="76324224"/>
        <c:crosses val="autoZero"/>
        <c:auto val="1"/>
        <c:lblAlgn val="ctr"/>
        <c:lblOffset val="100"/>
        <c:noMultiLvlLbl val="0"/>
      </c:catAx>
      <c:valAx>
        <c:axId val="763242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 %  inhibition of </a:t>
                </a:r>
                <a:r>
                  <a:rPr lang="en-US" i="1"/>
                  <a:t>L. monocytogenes</a:t>
                </a:r>
              </a:p>
            </c:rich>
          </c:tx>
          <c:layout>
            <c:manualLayout>
              <c:xMode val="edge"/>
              <c:yMode val="edge"/>
              <c:x val="2.434077079107505E-2"/>
              <c:y val="0.122779973258059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63226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ZA" sz="1200" dirty="0"/>
              <a:t>Reduction of </a:t>
            </a:r>
            <a:r>
              <a:rPr lang="en-ZA" sz="1200" i="1" dirty="0"/>
              <a:t>L. </a:t>
            </a:r>
            <a:r>
              <a:rPr lang="en-ZA" sz="1200" i="1" dirty="0" err="1"/>
              <a:t>monocytogenes</a:t>
            </a:r>
            <a:r>
              <a:rPr lang="en-ZA" sz="1200" i="1" dirty="0"/>
              <a:t>' </a:t>
            </a:r>
            <a:r>
              <a:rPr lang="en-ZA" sz="1200" dirty="0" err="1"/>
              <a:t>cytotoxicty</a:t>
            </a:r>
            <a:r>
              <a:rPr lang="en-ZA" sz="1200" baseline="0" dirty="0"/>
              <a:t> to </a:t>
            </a:r>
            <a:r>
              <a:rPr lang="en-ZA" sz="1200" baseline="0" dirty="0" smtClean="0"/>
              <a:t>Caco-2 </a:t>
            </a:r>
            <a:r>
              <a:rPr lang="en-ZA" sz="1200" baseline="0" dirty="0"/>
              <a:t>cells by probiotics</a:t>
            </a:r>
            <a:endParaRPr lang="en-ZA" sz="12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Cytotoxicity_Caco2!$B$66:$B$69</c:f>
              <c:strCache>
                <c:ptCount val="4"/>
                <c:pt idx="0">
                  <c:v>Lb. casei WT </c:v>
                </c:pt>
                <c:pt idx="1">
                  <c:v>Lb. rhamnosus GG</c:v>
                </c:pt>
                <c:pt idx="2">
                  <c:v>Lb. casei LAPLm </c:v>
                </c:pt>
                <c:pt idx="3">
                  <c:v>Lb. casei LAPLin</c:v>
                </c:pt>
              </c:strCache>
            </c:strRef>
          </c:cat>
          <c:val>
            <c:numRef>
              <c:f>Cytotoxicity_Caco2!$C$66:$C$69</c:f>
              <c:numCache>
                <c:formatCode>General</c:formatCode>
                <c:ptCount val="4"/>
                <c:pt idx="0">
                  <c:v>23.8</c:v>
                </c:pt>
                <c:pt idx="1">
                  <c:v>4.3</c:v>
                </c:pt>
                <c:pt idx="2">
                  <c:v>28.4</c:v>
                </c:pt>
                <c:pt idx="3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496896"/>
        <c:axId val="76498432"/>
      </c:barChart>
      <c:catAx>
        <c:axId val="764968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1500000"/>
          <a:lstStyle/>
          <a:p>
            <a:pPr>
              <a:defRPr b="0" i="1" baseline="0"/>
            </a:pPr>
            <a:endParaRPr lang="en-US"/>
          </a:p>
        </c:txPr>
        <c:crossAx val="76498432"/>
        <c:crosses val="autoZero"/>
        <c:auto val="1"/>
        <c:lblAlgn val="ctr"/>
        <c:lblOffset val="100"/>
        <c:noMultiLvlLbl val="0"/>
      </c:catAx>
      <c:valAx>
        <c:axId val="764984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Reduction of cytotoxicity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64968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E10BA77-DAE5-40B3-994F-A3B0DBC747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641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FA7315DE-358A-4D28-B60E-54C6F8BE93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06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428625" y="6000750"/>
            <a:ext cx="214312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pic>
        <p:nvPicPr>
          <p:cNvPr id="5" name="Picture 5" descr="UPLa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072188"/>
            <a:ext cx="19288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D9D77-06F7-4D58-B047-F42F7B5F32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428625" y="6000750"/>
            <a:ext cx="214312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pic>
        <p:nvPicPr>
          <p:cNvPr id="5" name="Picture 5" descr="UPLa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072188"/>
            <a:ext cx="19288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C61A6-44B5-4E4A-890F-CBBC7382DB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428625" y="6000750"/>
            <a:ext cx="214312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pic>
        <p:nvPicPr>
          <p:cNvPr id="5" name="Picture 5" descr="UPLa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072188"/>
            <a:ext cx="19288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00750" y="228600"/>
            <a:ext cx="17716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1625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D59A2-961A-48F9-BA0E-FA01A84A1A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428625" y="6000750"/>
            <a:ext cx="214312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pic>
        <p:nvPicPr>
          <p:cNvPr id="5" name="Picture 5" descr="UPLa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072188"/>
            <a:ext cx="19288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E25B9-8E58-42E2-A002-505EED8508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428625" y="6000750"/>
            <a:ext cx="214312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pic>
        <p:nvPicPr>
          <p:cNvPr id="5" name="Picture 5" descr="UPLa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072188"/>
            <a:ext cx="19288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D3DC8-0811-4A73-B68C-12D140912A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>
            <a:off x="428625" y="6000750"/>
            <a:ext cx="214312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pic>
        <p:nvPicPr>
          <p:cNvPr id="6" name="Picture 6" descr="UPLa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072188"/>
            <a:ext cx="19288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467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5300" y="1524000"/>
            <a:ext cx="3467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31FBF-35E4-4D8E-B109-5564DB27E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34304-EAD8-4DC7-B539-B4EA2348D2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2D1DF-0B22-4170-9CB3-D34A5A94AD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9D9E9-E7D3-4F4E-83D0-3C62268ECE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>
            <a:off x="428625" y="6000750"/>
            <a:ext cx="214312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pic>
        <p:nvPicPr>
          <p:cNvPr id="6" name="Picture 6" descr="UPLa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072188"/>
            <a:ext cx="19288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0BC17-03CD-494B-8E1E-44F49A9192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>
            <a:off x="428625" y="6000750"/>
            <a:ext cx="214312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pic>
        <p:nvPicPr>
          <p:cNvPr id="6" name="Picture 6" descr="UPLa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072188"/>
            <a:ext cx="19288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FDB1A-DAAD-41BA-B867-352FE684D9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086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3ED5FB00-80BD-484C-81FB-7E8835E9E3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28625" y="6000750"/>
            <a:ext cx="214312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pic>
        <p:nvPicPr>
          <p:cNvPr id="2" name="Picture 8" descr="UPLand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8625" y="6072188"/>
            <a:ext cx="19288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14" r:id="rId5"/>
    <p:sldLayoutId id="2147483715" r:id="rId6"/>
    <p:sldLayoutId id="2147483716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308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308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308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308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308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100" b="1">
          <a:solidFill>
            <a:srgbClr val="00308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100" b="1">
          <a:solidFill>
            <a:srgbClr val="00308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100" b="1">
          <a:solidFill>
            <a:srgbClr val="00308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100" b="1">
          <a:solidFill>
            <a:srgbClr val="00308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308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08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308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08E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308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08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08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08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08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images.google.co.za/imgres?imgurl=http://science.nasa.gov/headlines/y2003/images/yeast/salmonella_sm.jpg&amp;imgrefurl=http://science.nasa.gov/headlines/y2003/01dec_yeast.htm&amp;h=216&amp;w=290&amp;sz=22&amp;tbnid=EIkmxq5WVFoJ:&amp;tbnh=81&amp;tbnw=110&amp;hl=en&amp;start=2&amp;prev=/images?q=salmonella&amp;svnum=10&amp;hl=en&amp;lr=&amp;sa=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google.co.za/imgres?imgurl=http://www.geneq.com/catalog/images/s/sas_salmonella_test.jpg&amp;imgrefurl=http://www.geneq.com/catalog/en/sas_salmonella_test.html&amp;h=200&amp;w=175&amp;sz=15&amp;tbnid=8Q0PTe8G57oJ:&amp;tbnh=99&amp;tbnw=86&amp;hl=en&amp;start=103&amp;prev=/images?q=salmonella&amp;start=100&amp;svnum=10&amp;hl=en&amp;lr=&amp;sa=N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images.google.co.za/imgres?imgurl=http://www.effi.nl/images/Salmonella%20MLCB.jpg&amp;imgrefurl=http://www.effi.nl/effi_microbiologie_onderzoek_levensmiddelen.htm&amp;h=329&amp;w=441&amp;sz=12&amp;tbnid=EH0A_hF4XjQJ:&amp;tbnh=91&amp;tbnw=123&amp;hl=en&amp;start=118&amp;prev=/images?q=salmonella&amp;start=100&amp;svnum=10&amp;hl=en&amp;lr=&amp;sa=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EE383D-40D8-4B0F-A721-03DACB3E686A}" type="slidenum">
              <a:rPr lang="en-GB" smtClean="0"/>
              <a:pPr/>
              <a:t>1</a:t>
            </a:fld>
            <a:endParaRPr lang="en-GB" smtClean="0"/>
          </a:p>
        </p:txBody>
      </p:sp>
      <p:pic>
        <p:nvPicPr>
          <p:cNvPr id="10243" name="Picture 9" descr="C:\Documents and Settings\stephan\My Documents\Projects\13777_UP_Corp_PPT\Graphix\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339752" y="1196752"/>
            <a:ext cx="40386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UNIVERSITY OF PRETORIA</a:t>
            </a:r>
          </a:p>
          <a:p>
            <a:pPr algn="r">
              <a:spcBef>
                <a:spcPct val="50000"/>
              </a:spcBef>
            </a:pPr>
            <a:endParaRPr lang="en-GB" sz="15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88" y="5786438"/>
            <a:ext cx="3500437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pic>
        <p:nvPicPr>
          <p:cNvPr id="10246" name="Picture 5" descr="UPLa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5857875"/>
            <a:ext cx="26400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0" y="2996952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Z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vitro antagonistic effects of listeria adhesion protein (LAP)- expressing </a:t>
            </a:r>
            <a:r>
              <a:rPr lang="en-ZA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Lactobacillus </a:t>
            </a:r>
            <a:r>
              <a:rPr lang="en-ZA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casei</a:t>
            </a:r>
            <a:r>
              <a:rPr lang="en-ZA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against</a:t>
            </a:r>
            <a:r>
              <a:rPr lang="en-ZA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Listeria </a:t>
            </a:r>
            <a:r>
              <a:rPr lang="en-ZA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monocytogenes</a:t>
            </a:r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and </a:t>
            </a:r>
            <a:r>
              <a:rPr lang="en-ZA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Salmonella</a:t>
            </a:r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ZA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Typhimurium</a:t>
            </a:r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var</a:t>
            </a:r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Copenhagen </a:t>
            </a:r>
            <a:endParaRPr lang="en-ZA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ZA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ZA" b="1" dirty="0" err="1" smtClean="0">
                <a:solidFill>
                  <a:schemeClr val="bg1"/>
                </a:solidFill>
                <a:latin typeface="+mj-lt"/>
              </a:rPr>
              <a:t>Mapitsi</a:t>
            </a:r>
            <a:r>
              <a:rPr lang="en-ZA" b="1" dirty="0" smtClean="0">
                <a:solidFill>
                  <a:schemeClr val="bg1"/>
                </a:solidFill>
                <a:latin typeface="+mj-lt"/>
              </a:rPr>
              <a:t> S. Thantsha</a:t>
            </a:r>
            <a:endParaRPr lang="en-ZA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89D9E9-E7D3-4F4E-83D0-3C62268ECE0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800784"/>
              </p:ext>
            </p:extLst>
          </p:nvPr>
        </p:nvGraphicFramePr>
        <p:xfrm>
          <a:off x="0" y="1166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476651"/>
              </p:ext>
            </p:extLst>
          </p:nvPr>
        </p:nvGraphicFramePr>
        <p:xfrm>
          <a:off x="4542489" y="1563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812677"/>
              </p:ext>
            </p:extLst>
          </p:nvPr>
        </p:nvGraphicFramePr>
        <p:xfrm>
          <a:off x="4788024" y="3573016"/>
          <a:ext cx="4355976" cy="259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531592"/>
              </p:ext>
            </p:extLst>
          </p:nvPr>
        </p:nvGraphicFramePr>
        <p:xfrm>
          <a:off x="9360" y="3717029"/>
          <a:ext cx="4922680" cy="2448277"/>
        </p:xfrm>
        <a:graphic>
          <a:graphicData uri="http://schemas.openxmlformats.org/drawingml/2006/table">
            <a:tbl>
              <a:tblPr firstRow="1" bandRow="1"/>
              <a:tblGrid>
                <a:gridCol w="1684222"/>
                <a:gridCol w="1510266"/>
                <a:gridCol w="1728192"/>
              </a:tblGrid>
              <a:tr h="37325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200" b="1" dirty="0" smtClean="0">
                          <a:latin typeface="Arial" pitchFamily="34" charset="0"/>
                          <a:cs typeface="Arial" pitchFamily="34" charset="0"/>
                        </a:rPr>
                        <a:t>Probiotics</a:t>
                      </a:r>
                      <a:endParaRPr lang="en-ZA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200" b="1" dirty="0" smtClean="0">
                          <a:latin typeface="Arial" pitchFamily="34" charset="0"/>
                          <a:cs typeface="Arial" pitchFamily="34" charset="0"/>
                        </a:rPr>
                        <a:t>Bacterial</a:t>
                      </a:r>
                      <a:r>
                        <a:rPr lang="en-ZA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counts (Log </a:t>
                      </a:r>
                      <a:r>
                        <a:rPr lang="en-ZA" sz="1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cfu</a:t>
                      </a:r>
                      <a:r>
                        <a:rPr lang="en-ZA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/ml )</a:t>
                      </a:r>
                      <a:endParaRPr lang="en-ZA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568896">
                <a:tc vMerge="1">
                  <a:txBody>
                    <a:bodyPr/>
                    <a:lstStyle/>
                    <a:p>
                      <a:endParaRPr lang="en-Z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200" i="0" dirty="0" smtClean="0">
                          <a:latin typeface="Arial" pitchFamily="34" charset="0"/>
                          <a:cs typeface="Arial" pitchFamily="34" charset="0"/>
                        </a:rPr>
                        <a:t>Co-inoculated</a:t>
                      </a:r>
                      <a:r>
                        <a:rPr lang="en-ZA" sz="1200" i="1" dirty="0" smtClean="0">
                          <a:latin typeface="Arial" pitchFamily="34" charset="0"/>
                          <a:cs typeface="Arial" pitchFamily="34" charset="0"/>
                        </a:rPr>
                        <a:t> with L. </a:t>
                      </a:r>
                      <a:r>
                        <a:rPr lang="en-ZA" sz="1200" i="1" dirty="0" err="1" smtClean="0">
                          <a:latin typeface="Arial" pitchFamily="34" charset="0"/>
                          <a:cs typeface="Arial" pitchFamily="34" charset="0"/>
                        </a:rPr>
                        <a:t>monocytogenes</a:t>
                      </a:r>
                      <a:endParaRPr lang="en-ZA" sz="12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200" i="0" dirty="0" smtClean="0">
                          <a:latin typeface="Arial" pitchFamily="34" charset="0"/>
                          <a:cs typeface="Arial" pitchFamily="34" charset="0"/>
                        </a:rPr>
                        <a:t>Co-inoculated</a:t>
                      </a:r>
                      <a:r>
                        <a:rPr lang="en-ZA" sz="1200" i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200" i="1" dirty="0" smtClean="0">
                          <a:latin typeface="Arial" pitchFamily="34" charset="0"/>
                          <a:cs typeface="Arial" pitchFamily="34" charset="0"/>
                        </a:rPr>
                        <a:t> with S. </a:t>
                      </a:r>
                      <a:r>
                        <a:rPr lang="en-ZA" sz="1200" i="0" dirty="0" err="1" smtClean="0">
                          <a:latin typeface="Arial" pitchFamily="34" charset="0"/>
                          <a:cs typeface="Arial" pitchFamily="34" charset="0"/>
                        </a:rPr>
                        <a:t>Typhimurium</a:t>
                      </a:r>
                      <a:endParaRPr lang="en-ZA" sz="12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2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200" b="1" i="1" dirty="0" smtClean="0">
                          <a:latin typeface="Arial" pitchFamily="34" charset="0"/>
                          <a:cs typeface="Arial" pitchFamily="34" charset="0"/>
                        </a:rPr>
                        <a:t>Lb. </a:t>
                      </a:r>
                      <a:r>
                        <a:rPr lang="en-ZA" sz="1200" b="1" i="1" dirty="0" err="1" smtClean="0">
                          <a:latin typeface="Arial" pitchFamily="34" charset="0"/>
                          <a:cs typeface="Arial" pitchFamily="34" charset="0"/>
                        </a:rPr>
                        <a:t>casei</a:t>
                      </a:r>
                      <a:r>
                        <a:rPr lang="en-ZA" sz="1200" b="1" i="1" baseline="0" dirty="0" smtClean="0">
                          <a:latin typeface="Arial" pitchFamily="34" charset="0"/>
                          <a:cs typeface="Arial" pitchFamily="34" charset="0"/>
                        </a:rPr>
                        <a:t>  (wild type)</a:t>
                      </a:r>
                      <a:endParaRPr lang="en-ZA" sz="12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200" dirty="0" smtClean="0">
                          <a:latin typeface="Arial" pitchFamily="34" charset="0"/>
                          <a:cs typeface="Arial" pitchFamily="34" charset="0"/>
                        </a:rPr>
                        <a:t>8.25 ± 0.91</a:t>
                      </a:r>
                      <a:endParaRPr lang="en-Z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200" dirty="0" smtClean="0">
                          <a:latin typeface="Arial" pitchFamily="34" charset="0"/>
                          <a:cs typeface="Arial" pitchFamily="34" charset="0"/>
                        </a:rPr>
                        <a:t>8.21 ± 0.67</a:t>
                      </a:r>
                      <a:endParaRPr lang="en-Z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2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200" b="1" i="1" dirty="0" smtClean="0">
                          <a:latin typeface="Arial" pitchFamily="34" charset="0"/>
                          <a:cs typeface="Arial" pitchFamily="34" charset="0"/>
                        </a:rPr>
                        <a:t>Lb. </a:t>
                      </a:r>
                      <a:r>
                        <a:rPr lang="en-ZA" sz="1200" b="1" i="1" dirty="0" err="1" smtClean="0">
                          <a:latin typeface="Arial" pitchFamily="34" charset="0"/>
                          <a:cs typeface="Arial" pitchFamily="34" charset="0"/>
                        </a:rPr>
                        <a:t>caseiLAP</a:t>
                      </a:r>
                      <a:r>
                        <a:rPr lang="en-ZA" sz="1200" b="1" i="1" baseline="30000" dirty="0" err="1" smtClean="0">
                          <a:latin typeface="Arial" pitchFamily="34" charset="0"/>
                          <a:cs typeface="Arial" pitchFamily="34" charset="0"/>
                        </a:rPr>
                        <a:t>Lm</a:t>
                      </a:r>
                      <a:endParaRPr lang="en-ZA" sz="1200" b="1" i="1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200" dirty="0" smtClean="0">
                          <a:latin typeface="Arial" pitchFamily="34" charset="0"/>
                          <a:cs typeface="Arial" pitchFamily="34" charset="0"/>
                        </a:rPr>
                        <a:t>7.79 ± 0.44</a:t>
                      </a:r>
                      <a:endParaRPr lang="en-Z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200" dirty="0" smtClean="0">
                          <a:latin typeface="Arial" pitchFamily="34" charset="0"/>
                          <a:cs typeface="Arial" pitchFamily="34" charset="0"/>
                        </a:rPr>
                        <a:t>8.66 ± 0.21</a:t>
                      </a:r>
                      <a:endParaRPr lang="en-Z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0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200" b="1" i="1" dirty="0" smtClean="0">
                          <a:latin typeface="Arial" pitchFamily="34" charset="0"/>
                          <a:cs typeface="Arial" pitchFamily="34" charset="0"/>
                        </a:rPr>
                        <a:t>Lb.</a:t>
                      </a:r>
                      <a:r>
                        <a:rPr lang="en-ZA" sz="1200" b="1" i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200" b="1" i="1" dirty="0" err="1" smtClean="0">
                          <a:latin typeface="Arial" pitchFamily="34" charset="0"/>
                          <a:cs typeface="Arial" pitchFamily="34" charset="0"/>
                        </a:rPr>
                        <a:t>rhamnosus</a:t>
                      </a:r>
                      <a:r>
                        <a:rPr lang="en-ZA" sz="1200" b="1" i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200" b="1" i="0" baseline="0" dirty="0" smtClean="0">
                          <a:latin typeface="Arial" pitchFamily="34" charset="0"/>
                          <a:cs typeface="Arial" pitchFamily="34" charset="0"/>
                        </a:rPr>
                        <a:t>GG</a:t>
                      </a:r>
                      <a:endParaRPr lang="en-ZA" sz="12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200" dirty="0" smtClean="0">
                          <a:latin typeface="Arial" pitchFamily="34" charset="0"/>
                          <a:cs typeface="Arial" pitchFamily="34" charset="0"/>
                        </a:rPr>
                        <a:t>8.36 ± 0.49</a:t>
                      </a:r>
                      <a:endParaRPr lang="en-Z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200" dirty="0" smtClean="0">
                          <a:latin typeface="Arial" pitchFamily="34" charset="0"/>
                          <a:cs typeface="Arial" pitchFamily="34" charset="0"/>
                        </a:rPr>
                        <a:t>8.63 ± 0.48</a:t>
                      </a:r>
                      <a:endParaRPr lang="en-Z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03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89D9E9-E7D3-4F4E-83D0-3C62268ECE0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7010400" y="624840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5BAB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789D9E9-E7D3-4F4E-83D0-3C62268ECE0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515679"/>
              </p:ext>
            </p:extLst>
          </p:nvPr>
        </p:nvGraphicFramePr>
        <p:xfrm>
          <a:off x="175823" y="4149080"/>
          <a:ext cx="4248472" cy="2016225"/>
        </p:xfrm>
        <a:graphic>
          <a:graphicData uri="http://schemas.openxmlformats.org/drawingml/2006/table">
            <a:tbl>
              <a:tblPr firstRow="1" bandRow="1"/>
              <a:tblGrid>
                <a:gridCol w="2042535"/>
                <a:gridCol w="2205937"/>
              </a:tblGrid>
              <a:tr h="4032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200" b="1" dirty="0" smtClean="0">
                          <a:latin typeface="Arial" pitchFamily="34" charset="0"/>
                          <a:cs typeface="Arial" pitchFamily="34" charset="0"/>
                        </a:rPr>
                        <a:t>Probiotic </a:t>
                      </a:r>
                      <a:endParaRPr lang="en-ZA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2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ZA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ounts (Log </a:t>
                      </a:r>
                      <a:r>
                        <a:rPr lang="en-ZA" sz="1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cfu</a:t>
                      </a:r>
                      <a:r>
                        <a:rPr lang="en-ZA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/ml )</a:t>
                      </a:r>
                      <a:endParaRPr lang="en-ZA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2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200" b="1" i="1" dirty="0" smtClean="0">
                          <a:latin typeface="Arial" pitchFamily="34" charset="0"/>
                          <a:cs typeface="Arial" pitchFamily="34" charset="0"/>
                        </a:rPr>
                        <a:t>Lb. </a:t>
                      </a:r>
                      <a:r>
                        <a:rPr lang="en-ZA" sz="1200" b="1" i="1" dirty="0" err="1" smtClean="0">
                          <a:latin typeface="Arial" pitchFamily="34" charset="0"/>
                          <a:cs typeface="Arial" pitchFamily="34" charset="0"/>
                        </a:rPr>
                        <a:t>casei</a:t>
                      </a:r>
                      <a:r>
                        <a:rPr lang="en-ZA" sz="1200" b="1" i="1" baseline="0" dirty="0" smtClean="0">
                          <a:latin typeface="Arial" pitchFamily="34" charset="0"/>
                          <a:cs typeface="Arial" pitchFamily="34" charset="0"/>
                        </a:rPr>
                        <a:t>  (wild type)</a:t>
                      </a:r>
                      <a:endParaRPr lang="en-ZA" sz="12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200" dirty="0" smtClean="0">
                          <a:latin typeface="Arial" pitchFamily="34" charset="0"/>
                          <a:cs typeface="Arial" pitchFamily="34" charset="0"/>
                        </a:rPr>
                        <a:t>5.39 ± 0.3</a:t>
                      </a:r>
                      <a:endParaRPr lang="en-Z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2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200" b="1" i="1" dirty="0" smtClean="0">
                          <a:latin typeface="Arial" pitchFamily="34" charset="0"/>
                          <a:cs typeface="Arial" pitchFamily="34" charset="0"/>
                        </a:rPr>
                        <a:t>Lb.</a:t>
                      </a:r>
                      <a:r>
                        <a:rPr lang="en-ZA" sz="1200" b="1" i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200" b="1" i="1" dirty="0" err="1" smtClean="0">
                          <a:latin typeface="Arial" pitchFamily="34" charset="0"/>
                          <a:cs typeface="Arial" pitchFamily="34" charset="0"/>
                        </a:rPr>
                        <a:t>rhamnosus</a:t>
                      </a:r>
                      <a:r>
                        <a:rPr lang="en-ZA" sz="1200" b="1" i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200" b="1" i="0" baseline="0" dirty="0" smtClean="0">
                          <a:latin typeface="Arial" pitchFamily="34" charset="0"/>
                          <a:cs typeface="Arial" pitchFamily="34" charset="0"/>
                        </a:rPr>
                        <a:t>GG</a:t>
                      </a:r>
                      <a:endParaRPr lang="en-ZA" sz="12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200" dirty="0" smtClean="0">
                          <a:latin typeface="Arial" pitchFamily="34" charset="0"/>
                          <a:cs typeface="Arial" pitchFamily="34" charset="0"/>
                        </a:rPr>
                        <a:t>5.62 ± 0.3</a:t>
                      </a:r>
                      <a:endParaRPr lang="en-Z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2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200" b="1" i="1" dirty="0" smtClean="0">
                          <a:latin typeface="Arial" pitchFamily="34" charset="0"/>
                          <a:cs typeface="Arial" pitchFamily="34" charset="0"/>
                        </a:rPr>
                        <a:t>Lb. </a:t>
                      </a:r>
                      <a:r>
                        <a:rPr lang="en-ZA" sz="1200" b="1" i="1" dirty="0" err="1" smtClean="0">
                          <a:latin typeface="Arial" pitchFamily="34" charset="0"/>
                          <a:cs typeface="Arial" pitchFamily="34" charset="0"/>
                        </a:rPr>
                        <a:t>caseiLAP</a:t>
                      </a:r>
                      <a:r>
                        <a:rPr lang="en-ZA" sz="1200" b="1" i="1" baseline="30000" dirty="0" err="1" smtClean="0">
                          <a:latin typeface="Arial" pitchFamily="34" charset="0"/>
                          <a:cs typeface="Arial" pitchFamily="34" charset="0"/>
                        </a:rPr>
                        <a:t>Lm</a:t>
                      </a:r>
                      <a:endParaRPr lang="en-ZA" sz="1200" b="1" i="1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200" dirty="0" smtClean="0">
                          <a:latin typeface="Arial" pitchFamily="34" charset="0"/>
                          <a:cs typeface="Arial" pitchFamily="34" charset="0"/>
                        </a:rPr>
                        <a:t>5.90 ± 0.32</a:t>
                      </a:r>
                      <a:endParaRPr lang="en-Z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2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200" b="1" i="1" dirty="0" smtClean="0">
                          <a:latin typeface="Arial" pitchFamily="34" charset="0"/>
                          <a:cs typeface="Arial" pitchFamily="34" charset="0"/>
                        </a:rPr>
                        <a:t>Lb. </a:t>
                      </a:r>
                      <a:r>
                        <a:rPr lang="en-ZA" sz="1200" b="1" i="1" dirty="0" err="1" smtClean="0">
                          <a:latin typeface="Arial" pitchFamily="34" charset="0"/>
                          <a:cs typeface="Arial" pitchFamily="34" charset="0"/>
                        </a:rPr>
                        <a:t>caseiLAP</a:t>
                      </a:r>
                      <a:r>
                        <a:rPr lang="en-ZA" sz="1200" b="1" i="1" baseline="30000" dirty="0" err="1" smtClean="0">
                          <a:latin typeface="Arial" pitchFamily="34" charset="0"/>
                          <a:cs typeface="Arial" pitchFamily="34" charset="0"/>
                        </a:rPr>
                        <a:t>Lin</a:t>
                      </a:r>
                      <a:endParaRPr lang="en-ZA" sz="1200" b="1" i="1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200" dirty="0" smtClean="0">
                          <a:latin typeface="Arial" pitchFamily="34" charset="0"/>
                          <a:cs typeface="Arial" pitchFamily="34" charset="0"/>
                        </a:rPr>
                        <a:t>5.93 ± 0.27</a:t>
                      </a:r>
                      <a:endParaRPr lang="en-Z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9335678"/>
              </p:ext>
            </p:extLst>
          </p:nvPr>
        </p:nvGraphicFramePr>
        <p:xfrm>
          <a:off x="19325" y="548680"/>
          <a:ext cx="453650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9060493"/>
              </p:ext>
            </p:extLst>
          </p:nvPr>
        </p:nvGraphicFramePr>
        <p:xfrm>
          <a:off x="4432182" y="548680"/>
          <a:ext cx="4695825" cy="252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660529"/>
              </p:ext>
            </p:extLst>
          </p:nvPr>
        </p:nvGraphicFramePr>
        <p:xfrm>
          <a:off x="4355976" y="36450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823" y="3743020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Table 1: Number of probiotics adhered to Caco-2 cells after 3h</a:t>
            </a:r>
            <a:endParaRPr kumimoji="0" lang="en-ZA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630932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All data presented is means of duplicate from three independent experiments</a:t>
            </a: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7568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708920"/>
            <a:ext cx="8280920" cy="1143000"/>
          </a:xfrm>
        </p:spPr>
        <p:txBody>
          <a:bodyPr/>
          <a:lstStyle/>
          <a:p>
            <a:r>
              <a:rPr lang="en-ZA" dirty="0" smtClean="0"/>
              <a:t>Effect of recombinant </a:t>
            </a:r>
            <a:r>
              <a:rPr lang="en-ZA" i="1" dirty="0" smtClean="0"/>
              <a:t>Lb. </a:t>
            </a:r>
            <a:r>
              <a:rPr lang="en-ZA" i="1" dirty="0" err="1" smtClean="0"/>
              <a:t>casei</a:t>
            </a:r>
            <a:r>
              <a:rPr lang="en-ZA" i="1" dirty="0" smtClean="0"/>
              <a:t> </a:t>
            </a:r>
            <a:r>
              <a:rPr lang="en-ZA" dirty="0" smtClean="0"/>
              <a:t>expressing LAP on adhesion and invasion of </a:t>
            </a:r>
            <a:r>
              <a:rPr lang="en-ZA" i="1" dirty="0" smtClean="0"/>
              <a:t>L. </a:t>
            </a:r>
            <a:r>
              <a:rPr lang="en-ZA" i="1" dirty="0" err="1" smtClean="0"/>
              <a:t>monocytogenes</a:t>
            </a:r>
            <a:r>
              <a:rPr lang="en-ZA" dirty="0" smtClean="0"/>
              <a:t> to Caco-2 cells in SIF and anaerobic conditions</a:t>
            </a:r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89D9E9-E7D3-4F4E-83D0-3C62268ECE0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73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89D9E9-E7D3-4F4E-83D0-3C62268ECE0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63" y="0"/>
            <a:ext cx="7920880" cy="499242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4938642"/>
            <a:ext cx="9143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ZA" sz="1600" b="1" dirty="0"/>
              <a:t>Adhesion characteristics and cytotoxicity of </a:t>
            </a:r>
            <a:r>
              <a:rPr lang="en-ZA" sz="1600" b="1" i="1" dirty="0"/>
              <a:t>Salmonella</a:t>
            </a:r>
            <a:r>
              <a:rPr lang="en-ZA" sz="1600" b="1" dirty="0"/>
              <a:t> </a:t>
            </a:r>
            <a:r>
              <a:rPr lang="en-ZA" sz="1600" b="1" dirty="0" err="1"/>
              <a:t>Typhimurium</a:t>
            </a:r>
            <a:r>
              <a:rPr lang="en-ZA" sz="1600" b="1" dirty="0"/>
              <a:t> and </a:t>
            </a:r>
            <a:r>
              <a:rPr lang="en-ZA" sz="1600" b="1" i="1" dirty="0"/>
              <a:t>L</a:t>
            </a:r>
            <a:r>
              <a:rPr lang="en-ZA" sz="1600" b="1" dirty="0"/>
              <a:t>. </a:t>
            </a:r>
            <a:r>
              <a:rPr lang="en-ZA" sz="1600" b="1" i="1" dirty="0" err="1"/>
              <a:t>monocytogenes</a:t>
            </a:r>
            <a:r>
              <a:rPr lang="en-ZA" sz="1600" b="1" dirty="0"/>
              <a:t> to Caco-2 cell monolayer under anaerobic conditions in the presence of recombinant </a:t>
            </a:r>
            <a:r>
              <a:rPr lang="en-ZA" sz="1600" b="1" i="1" dirty="0"/>
              <a:t>Lactobacillus </a:t>
            </a:r>
            <a:r>
              <a:rPr lang="en-ZA" sz="1600" b="1" i="1" dirty="0" err="1"/>
              <a:t>casei</a:t>
            </a:r>
            <a:r>
              <a:rPr lang="en-ZA" sz="1600" b="1" dirty="0"/>
              <a:t>. </a:t>
            </a:r>
            <a:r>
              <a:rPr lang="en-ZA" sz="1600" dirty="0"/>
              <a:t>(A) Pathogen adhesion to cell monolayers. (B) Reduction of pathogen adhesion by probiotics. (C) Probiotics adhered to mammalian cells after overnight incubation. (D) Cytotoxicity induced by pathogens to Caco-2 monolayer. Data are averages of three independent experiments run in triplicate. </a:t>
            </a:r>
          </a:p>
        </p:txBody>
      </p:sp>
    </p:spTree>
    <p:extLst>
      <p:ext uri="{BB962C8B-B14F-4D97-AF65-F5344CB8AC3E}">
        <p14:creationId xmlns:p14="http://schemas.microsoft.com/office/powerpoint/2010/main" val="114552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89D9E9-E7D3-4F4E-83D0-3C62268ECE0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6" y="-65673"/>
            <a:ext cx="8136904" cy="497359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-68632" y="4941167"/>
            <a:ext cx="9320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ZA" sz="1600" b="1" dirty="0"/>
              <a:t>Adhesion characteristics and cytotoxicity of </a:t>
            </a:r>
            <a:r>
              <a:rPr lang="en-ZA" sz="1600" b="1" i="1" dirty="0"/>
              <a:t>Salmonella</a:t>
            </a:r>
            <a:r>
              <a:rPr lang="en-ZA" sz="1600" b="1" dirty="0"/>
              <a:t> </a:t>
            </a:r>
            <a:r>
              <a:rPr lang="en-ZA" sz="1600" b="1" dirty="0" err="1"/>
              <a:t>Typhimurium</a:t>
            </a:r>
            <a:r>
              <a:rPr lang="en-ZA" sz="1600" b="1" dirty="0"/>
              <a:t> and </a:t>
            </a:r>
            <a:r>
              <a:rPr lang="en-ZA" sz="1600" b="1" i="1" dirty="0"/>
              <a:t>L</a:t>
            </a:r>
            <a:r>
              <a:rPr lang="en-ZA" sz="1600" b="1" dirty="0"/>
              <a:t>. </a:t>
            </a:r>
            <a:r>
              <a:rPr lang="en-ZA" sz="1600" b="1" i="1" dirty="0" err="1"/>
              <a:t>monocytogenes</a:t>
            </a:r>
            <a:r>
              <a:rPr lang="en-ZA" sz="1600" b="1" dirty="0"/>
              <a:t> to HCT-8 cell monolayer under anaerobic conditions in the presence of recombinant </a:t>
            </a:r>
            <a:r>
              <a:rPr lang="en-ZA" sz="1600" b="1" i="1" dirty="0"/>
              <a:t>Lactobacillus </a:t>
            </a:r>
            <a:r>
              <a:rPr lang="en-ZA" sz="1600" b="1" i="1" dirty="0" err="1"/>
              <a:t>casei</a:t>
            </a:r>
            <a:r>
              <a:rPr lang="en-ZA" sz="1600" b="1" dirty="0"/>
              <a:t>. </a:t>
            </a:r>
            <a:r>
              <a:rPr lang="en-ZA" sz="1600" dirty="0"/>
              <a:t>(A) Pathogen adhesion to cell monolayers. (B) Reduction of pathogen adhesion by probiotics. (C) Probiotics adhered to HCT-8 cell monolayer after overnight incubation. (D) Cytotoxicity induced by pathogens to HCT-8 monolayer. Data are averages of three independent experiments run in triplicate. </a:t>
            </a:r>
          </a:p>
        </p:txBody>
      </p:sp>
    </p:spTree>
    <p:extLst>
      <p:ext uri="{BB962C8B-B14F-4D97-AF65-F5344CB8AC3E}">
        <p14:creationId xmlns:p14="http://schemas.microsoft.com/office/powerpoint/2010/main" val="19750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89D9E9-E7D3-4F4E-83D0-3C62268ECE09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76"/>
            <a:ext cx="7920880" cy="500238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498279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ZA" sz="1600" b="1" dirty="0"/>
              <a:t>Adhesion, invasion characteristics and cytotoxicity of </a:t>
            </a:r>
            <a:r>
              <a:rPr lang="en-ZA" sz="1600" b="1" i="1" dirty="0"/>
              <a:t>L</a:t>
            </a:r>
            <a:r>
              <a:rPr lang="en-ZA" sz="1600" b="1" dirty="0"/>
              <a:t>. </a:t>
            </a:r>
            <a:r>
              <a:rPr lang="en-ZA" sz="1600" b="1" i="1" dirty="0" err="1"/>
              <a:t>monocytogenes</a:t>
            </a:r>
            <a:r>
              <a:rPr lang="en-ZA" sz="1600" b="1" dirty="0"/>
              <a:t> to Cao-2 cell monolayer in SIF under anaerobic conditions in the presence of recombinant </a:t>
            </a:r>
            <a:r>
              <a:rPr lang="en-ZA" sz="1600" b="1" i="1" dirty="0"/>
              <a:t>Lactobacillus </a:t>
            </a:r>
            <a:r>
              <a:rPr lang="en-ZA" sz="1600" b="1" i="1" dirty="0" err="1"/>
              <a:t>casei</a:t>
            </a:r>
            <a:r>
              <a:rPr lang="en-ZA" sz="1600" b="1" dirty="0"/>
              <a:t>. </a:t>
            </a:r>
            <a:r>
              <a:rPr lang="en-ZA" sz="1600" dirty="0"/>
              <a:t>(A) Adhesion and invasion experiments. (B) Reduction of </a:t>
            </a:r>
            <a:r>
              <a:rPr lang="en-ZA" sz="1600" i="1" dirty="0"/>
              <a:t>L</a:t>
            </a:r>
            <a:r>
              <a:rPr lang="en-ZA" sz="1600" dirty="0"/>
              <a:t>. </a:t>
            </a:r>
            <a:r>
              <a:rPr lang="en-ZA" sz="1600" i="1" dirty="0" err="1"/>
              <a:t>monocytogenes</a:t>
            </a:r>
            <a:r>
              <a:rPr lang="en-ZA" sz="1600" dirty="0"/>
              <a:t> adhesion and invasion by probiotics. (C) Probiotics adhered to Caco-2 cell monolayer after 1 h. (D) Cytotoxicity induced by </a:t>
            </a:r>
            <a:r>
              <a:rPr lang="en-ZA" sz="1600" i="1" dirty="0"/>
              <a:t>L</a:t>
            </a:r>
            <a:r>
              <a:rPr lang="en-ZA" sz="1600" dirty="0"/>
              <a:t>. </a:t>
            </a:r>
            <a:r>
              <a:rPr lang="en-ZA" sz="1600" i="1" dirty="0" err="1"/>
              <a:t>monocytogenes</a:t>
            </a:r>
            <a:r>
              <a:rPr lang="en-ZA" sz="1600" dirty="0"/>
              <a:t> to Caco-2 cells. Data are averages of three independent experiments run in triplicate. </a:t>
            </a:r>
          </a:p>
        </p:txBody>
      </p:sp>
    </p:spTree>
    <p:extLst>
      <p:ext uri="{BB962C8B-B14F-4D97-AF65-F5344CB8AC3E}">
        <p14:creationId xmlns:p14="http://schemas.microsoft.com/office/powerpoint/2010/main" val="358351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89D9E9-E7D3-4F4E-83D0-3C62268ECE09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3436"/>
            <a:ext cx="7488832" cy="345638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0567" y="4219820"/>
            <a:ext cx="8822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ZA" sz="1600" b="1" dirty="0" err="1"/>
              <a:t>Transepithelial</a:t>
            </a:r>
            <a:r>
              <a:rPr lang="en-ZA" sz="1600" b="1" dirty="0"/>
              <a:t> translocation characteristics of </a:t>
            </a:r>
            <a:r>
              <a:rPr lang="en-ZA" sz="1600" b="1" i="1" dirty="0"/>
              <a:t>L. </a:t>
            </a:r>
            <a:r>
              <a:rPr lang="en-ZA" sz="1600" b="1" i="1" dirty="0" err="1"/>
              <a:t>monocytogenes</a:t>
            </a:r>
            <a:r>
              <a:rPr lang="en-ZA" sz="1600" dirty="0"/>
              <a:t>. (A) </a:t>
            </a:r>
            <a:r>
              <a:rPr lang="en-ZA" sz="1600" dirty="0" err="1"/>
              <a:t>Transepithelial</a:t>
            </a:r>
            <a:r>
              <a:rPr lang="en-ZA" sz="1600" dirty="0"/>
              <a:t> translocation characteristics of </a:t>
            </a:r>
            <a:r>
              <a:rPr lang="en-ZA" sz="1600" i="1" dirty="0"/>
              <a:t>L. </a:t>
            </a:r>
            <a:r>
              <a:rPr lang="en-ZA" sz="1600" i="1" dirty="0" err="1"/>
              <a:t>monocytogenes</a:t>
            </a:r>
            <a:r>
              <a:rPr lang="en-ZA" sz="1600" dirty="0"/>
              <a:t> through Caco-2 cell monolayer by trans-well assay. (B) </a:t>
            </a:r>
            <a:r>
              <a:rPr lang="en-ZA" sz="1600" dirty="0" err="1"/>
              <a:t>Dextran</a:t>
            </a:r>
            <a:r>
              <a:rPr lang="en-ZA" sz="1600" baseline="30000" dirty="0" err="1"/>
              <a:t>FITC</a:t>
            </a:r>
            <a:r>
              <a:rPr lang="en-ZA" sz="1600" dirty="0"/>
              <a:t> permeability through Caco-2 cell monolayer in trans-well assays. Caco-2 cell monolayers were grown in trans-well inserts to </a:t>
            </a:r>
            <a:r>
              <a:rPr lang="en-ZA" sz="1600" dirty="0" err="1"/>
              <a:t>confluency</a:t>
            </a:r>
            <a:r>
              <a:rPr lang="en-ZA" sz="1600" dirty="0"/>
              <a:t> and then treated with wild type </a:t>
            </a:r>
            <a:r>
              <a:rPr lang="en-ZA" sz="1600" i="1" dirty="0"/>
              <a:t>L</a:t>
            </a:r>
            <a:r>
              <a:rPr lang="en-ZA" sz="1600" dirty="0"/>
              <a:t>. </a:t>
            </a:r>
            <a:r>
              <a:rPr lang="en-ZA" sz="1600" i="1" dirty="0" err="1"/>
              <a:t>casei</a:t>
            </a:r>
            <a:r>
              <a:rPr lang="en-ZA" sz="1600" dirty="0"/>
              <a:t>, recombinant </a:t>
            </a:r>
            <a:r>
              <a:rPr lang="en-ZA" sz="1600" i="1" dirty="0"/>
              <a:t>L</a:t>
            </a:r>
            <a:r>
              <a:rPr lang="en-ZA" sz="1600" dirty="0"/>
              <a:t>. </a:t>
            </a:r>
            <a:r>
              <a:rPr lang="en-ZA" sz="1600" i="1" dirty="0" err="1"/>
              <a:t>casei</a:t>
            </a:r>
            <a:r>
              <a:rPr lang="en-ZA" sz="1600" dirty="0"/>
              <a:t> strains expressing Listeria adhesion proteins from </a:t>
            </a:r>
            <a:r>
              <a:rPr lang="en-ZA" sz="1600" i="1" dirty="0"/>
              <a:t>L</a:t>
            </a:r>
            <a:r>
              <a:rPr lang="en-ZA" sz="1600" dirty="0"/>
              <a:t>. </a:t>
            </a:r>
            <a:r>
              <a:rPr lang="en-ZA" sz="1600" i="1" dirty="0" err="1"/>
              <a:t>monocytogenes</a:t>
            </a:r>
            <a:r>
              <a:rPr lang="en-ZA" sz="1600" dirty="0"/>
              <a:t> and </a:t>
            </a:r>
            <a:r>
              <a:rPr lang="en-ZA" sz="1600" i="1" dirty="0"/>
              <a:t>L</a:t>
            </a:r>
            <a:r>
              <a:rPr lang="en-ZA" sz="1600" dirty="0"/>
              <a:t>. </a:t>
            </a:r>
            <a:r>
              <a:rPr lang="en-ZA" sz="1600" i="1" dirty="0" err="1"/>
              <a:t>innocua</a:t>
            </a:r>
            <a:r>
              <a:rPr lang="en-ZA" sz="1600" dirty="0"/>
              <a:t>, </a:t>
            </a:r>
            <a:r>
              <a:rPr lang="en-ZA" sz="1600" i="1" dirty="0"/>
              <a:t>Lb</a:t>
            </a:r>
            <a:r>
              <a:rPr lang="en-ZA" sz="1600" dirty="0"/>
              <a:t>. </a:t>
            </a:r>
            <a:r>
              <a:rPr lang="en-ZA" sz="1600" i="1" dirty="0" err="1"/>
              <a:t>casei</a:t>
            </a:r>
            <a:r>
              <a:rPr lang="en-ZA" sz="1600" i="1" dirty="0"/>
              <a:t> </a:t>
            </a:r>
            <a:r>
              <a:rPr lang="en-ZA" sz="1600" dirty="0"/>
              <a:t>LAP(Lm) or </a:t>
            </a:r>
            <a:r>
              <a:rPr lang="en-ZA" sz="1600" i="1" dirty="0"/>
              <a:t>Lb</a:t>
            </a:r>
            <a:r>
              <a:rPr lang="en-ZA" sz="1600" dirty="0"/>
              <a:t>. </a:t>
            </a:r>
            <a:r>
              <a:rPr lang="en-ZA" sz="1600" i="1" dirty="0" err="1"/>
              <a:t>casei</a:t>
            </a:r>
            <a:r>
              <a:rPr lang="en-ZA" sz="1600" i="1" dirty="0"/>
              <a:t> </a:t>
            </a:r>
            <a:r>
              <a:rPr lang="en-ZA" sz="1600" dirty="0"/>
              <a:t>LAP(Lin), respectively or </a:t>
            </a:r>
            <a:r>
              <a:rPr lang="en-ZA" sz="1600" i="1" dirty="0"/>
              <a:t>L</a:t>
            </a:r>
            <a:r>
              <a:rPr lang="en-ZA" sz="1600" dirty="0"/>
              <a:t>. </a:t>
            </a:r>
            <a:r>
              <a:rPr lang="en-ZA" sz="1600" i="1" dirty="0" err="1"/>
              <a:t>rhamnosus</a:t>
            </a:r>
            <a:r>
              <a:rPr lang="en-ZA" sz="1600" dirty="0"/>
              <a:t> GG for 1h, then treated with </a:t>
            </a:r>
            <a:r>
              <a:rPr lang="en-ZA" sz="1600" i="1" dirty="0"/>
              <a:t>L</a:t>
            </a:r>
            <a:r>
              <a:rPr lang="en-ZA" sz="1600" dirty="0"/>
              <a:t>. </a:t>
            </a:r>
            <a:r>
              <a:rPr lang="en-ZA" sz="1600" i="1" dirty="0" err="1"/>
              <a:t>monocytogenes</a:t>
            </a:r>
            <a:r>
              <a:rPr lang="en-ZA" sz="1600" dirty="0"/>
              <a:t> for 1h.</a:t>
            </a:r>
          </a:p>
        </p:txBody>
      </p:sp>
    </p:spTree>
    <p:extLst>
      <p:ext uri="{BB962C8B-B14F-4D97-AF65-F5344CB8AC3E}">
        <p14:creationId xmlns:p14="http://schemas.microsoft.com/office/powerpoint/2010/main" val="20370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89D9E9-E7D3-4F4E-83D0-3C62268ECE09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239522"/>
              </p:ext>
            </p:extLst>
          </p:nvPr>
        </p:nvGraphicFramePr>
        <p:xfrm>
          <a:off x="1259632" y="1268760"/>
          <a:ext cx="6840760" cy="2808310"/>
        </p:xfrm>
        <a:graphic>
          <a:graphicData uri="http://schemas.openxmlformats.org/drawingml/2006/table">
            <a:tbl>
              <a:tblPr firstRow="1" firstCol="1" bandRow="1"/>
              <a:tblGrid>
                <a:gridCol w="1995389"/>
                <a:gridCol w="1995389"/>
                <a:gridCol w="1805033"/>
                <a:gridCol w="1044949"/>
              </a:tblGrid>
              <a:tr h="401187">
                <a:tc row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Probiotic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ZA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TEER (Mean Ω/cm</a:t>
                      </a:r>
                      <a:r>
                        <a:rPr lang="en-ZA" sz="1000" b="1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n-ZA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 SD)</a:t>
                      </a:r>
                      <a:r>
                        <a:rPr lang="en-ZA" sz="1000" b="1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ZA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TEER reduction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37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Z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Before exposure to </a:t>
                      </a:r>
                      <a:r>
                        <a:rPr lang="en-ZA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en-Z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ZA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monocytogenes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Z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After exposure to </a:t>
                      </a:r>
                      <a:r>
                        <a:rPr lang="en-ZA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en-Z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ZA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monocytogenes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0118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ZA" sz="10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Lb. casei 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16.0 </a:t>
                      </a:r>
                      <a:r>
                        <a:rPr lang="en-ZA" sz="10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Z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± 15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-4.17 </a:t>
                      </a:r>
                      <a:r>
                        <a:rPr lang="en-ZA" sz="10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Z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± 1.26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20.17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8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ZA" sz="10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Lb. rhamnosus</a:t>
                      </a:r>
                      <a:r>
                        <a:rPr lang="en-ZA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GG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33.5 </a:t>
                      </a:r>
                      <a:r>
                        <a:rPr lang="en-ZA" sz="10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Z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± 18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-1.50 </a:t>
                      </a:r>
                      <a:r>
                        <a:rPr lang="en-ZA" sz="10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Z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± 2.78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40118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ZA" sz="10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Lb</a:t>
                      </a:r>
                      <a:r>
                        <a:rPr lang="en-ZA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ZA" sz="10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casei </a:t>
                      </a:r>
                      <a:r>
                        <a:rPr lang="en-ZA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LAP(Lm)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12.0 </a:t>
                      </a:r>
                      <a:r>
                        <a:rPr lang="en-ZA" sz="10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Z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± 10.9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-0.50 </a:t>
                      </a:r>
                      <a:r>
                        <a:rPr lang="en-ZA" sz="10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Z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± 2.65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12.5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8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ZA" sz="10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Lb</a:t>
                      </a:r>
                      <a:r>
                        <a:rPr lang="en-ZA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ZA" sz="10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casei </a:t>
                      </a:r>
                      <a:r>
                        <a:rPr lang="en-ZA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LAP(Lin)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16.0 </a:t>
                      </a:r>
                      <a:r>
                        <a:rPr lang="en-ZA" sz="10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Z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± 14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-1.17 </a:t>
                      </a:r>
                      <a:r>
                        <a:rPr lang="en-ZA" sz="10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ZA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± 2.84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429309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ZA" sz="1600" baseline="30000" dirty="0"/>
              <a:t>a</a:t>
            </a:r>
            <a:r>
              <a:rPr lang="en-ZA" sz="1600" dirty="0"/>
              <a:t>Caco-2 cell monolayers were grown in </a:t>
            </a:r>
            <a:r>
              <a:rPr lang="en-ZA" sz="1600" dirty="0" err="1"/>
              <a:t>transwell</a:t>
            </a:r>
            <a:r>
              <a:rPr lang="en-ZA" sz="1600" dirty="0"/>
              <a:t> inserts to </a:t>
            </a:r>
            <a:r>
              <a:rPr lang="en-ZA" sz="1600" dirty="0" err="1"/>
              <a:t>confluency</a:t>
            </a:r>
            <a:r>
              <a:rPr lang="en-ZA" sz="1600" dirty="0"/>
              <a:t> and then treated with wild type </a:t>
            </a:r>
            <a:r>
              <a:rPr lang="en-ZA" sz="1600" i="1" dirty="0"/>
              <a:t>L</a:t>
            </a:r>
            <a:r>
              <a:rPr lang="en-ZA" sz="1600" dirty="0"/>
              <a:t>. </a:t>
            </a:r>
            <a:r>
              <a:rPr lang="en-ZA" sz="1600" i="1" dirty="0" err="1"/>
              <a:t>casei</a:t>
            </a:r>
            <a:r>
              <a:rPr lang="en-ZA" sz="1600" dirty="0"/>
              <a:t>, recombinant </a:t>
            </a:r>
            <a:r>
              <a:rPr lang="en-ZA" sz="1600" i="1" dirty="0"/>
              <a:t>L</a:t>
            </a:r>
            <a:r>
              <a:rPr lang="en-ZA" sz="1600" dirty="0"/>
              <a:t>. </a:t>
            </a:r>
            <a:r>
              <a:rPr lang="en-ZA" sz="1600" i="1" dirty="0" err="1"/>
              <a:t>casei</a:t>
            </a:r>
            <a:r>
              <a:rPr lang="en-ZA" sz="1600" dirty="0"/>
              <a:t> strains expressing </a:t>
            </a:r>
            <a:r>
              <a:rPr lang="en-ZA" sz="1600" dirty="0" smtClean="0"/>
              <a:t>LAP </a:t>
            </a:r>
            <a:r>
              <a:rPr lang="en-ZA" sz="1600" dirty="0"/>
              <a:t>from </a:t>
            </a:r>
            <a:r>
              <a:rPr lang="en-ZA" sz="1600" i="1" dirty="0"/>
              <a:t>L</a:t>
            </a:r>
            <a:r>
              <a:rPr lang="en-ZA" sz="1600" dirty="0"/>
              <a:t>. </a:t>
            </a:r>
            <a:r>
              <a:rPr lang="en-ZA" sz="1600" i="1" dirty="0" err="1"/>
              <a:t>monocytogenes</a:t>
            </a:r>
            <a:r>
              <a:rPr lang="en-ZA" sz="1600" dirty="0"/>
              <a:t> and </a:t>
            </a:r>
            <a:r>
              <a:rPr lang="en-ZA" sz="1600" i="1" dirty="0"/>
              <a:t>L</a:t>
            </a:r>
            <a:r>
              <a:rPr lang="en-ZA" sz="1600" dirty="0"/>
              <a:t>. </a:t>
            </a:r>
            <a:r>
              <a:rPr lang="en-ZA" sz="1600" i="1" dirty="0" err="1"/>
              <a:t>innocua</a:t>
            </a:r>
            <a:r>
              <a:rPr lang="en-ZA" sz="1600" dirty="0"/>
              <a:t>, </a:t>
            </a:r>
            <a:r>
              <a:rPr lang="en-ZA" sz="1600" i="1" dirty="0"/>
              <a:t>Lb</a:t>
            </a:r>
            <a:r>
              <a:rPr lang="en-ZA" sz="1600" dirty="0"/>
              <a:t>. </a:t>
            </a:r>
            <a:r>
              <a:rPr lang="en-ZA" sz="1600" i="1" dirty="0" err="1"/>
              <a:t>casei</a:t>
            </a:r>
            <a:r>
              <a:rPr lang="en-ZA" sz="1600" i="1" dirty="0"/>
              <a:t> </a:t>
            </a:r>
            <a:r>
              <a:rPr lang="en-ZA" sz="1600" dirty="0"/>
              <a:t>LAP(Lm) or </a:t>
            </a:r>
            <a:r>
              <a:rPr lang="en-ZA" sz="1600" i="1" dirty="0"/>
              <a:t>Lb</a:t>
            </a:r>
            <a:r>
              <a:rPr lang="en-ZA" sz="1600" dirty="0"/>
              <a:t>. </a:t>
            </a:r>
            <a:r>
              <a:rPr lang="en-ZA" sz="1600" i="1" dirty="0" err="1"/>
              <a:t>casei</a:t>
            </a:r>
            <a:r>
              <a:rPr lang="en-ZA" sz="1600" i="1" dirty="0"/>
              <a:t> </a:t>
            </a:r>
            <a:r>
              <a:rPr lang="en-ZA" sz="1600" dirty="0"/>
              <a:t>LAP(Lin), respectively or </a:t>
            </a:r>
            <a:r>
              <a:rPr lang="en-ZA" sz="1600" i="1" dirty="0"/>
              <a:t>L</a:t>
            </a:r>
            <a:r>
              <a:rPr lang="en-ZA" sz="1600" dirty="0"/>
              <a:t>. </a:t>
            </a:r>
            <a:r>
              <a:rPr lang="en-ZA" sz="1600" i="1" dirty="0" err="1"/>
              <a:t>rhamnosus</a:t>
            </a:r>
            <a:r>
              <a:rPr lang="en-ZA" sz="1600" dirty="0"/>
              <a:t> GG for 1h, then treated with </a:t>
            </a:r>
            <a:r>
              <a:rPr lang="en-ZA" sz="1600" i="1" dirty="0"/>
              <a:t>L</a:t>
            </a:r>
            <a:r>
              <a:rPr lang="en-ZA" sz="1600" dirty="0"/>
              <a:t>. </a:t>
            </a:r>
            <a:r>
              <a:rPr lang="en-ZA" sz="1600" i="1" dirty="0" err="1"/>
              <a:t>monocytogenes</a:t>
            </a:r>
            <a:r>
              <a:rPr lang="en-ZA" sz="1600" dirty="0"/>
              <a:t> for 1h. TEER measurements before and after </a:t>
            </a:r>
            <a:r>
              <a:rPr lang="en-ZA" sz="1600" i="1" dirty="0"/>
              <a:t>L</a:t>
            </a:r>
            <a:r>
              <a:rPr lang="en-ZA" sz="1600" dirty="0"/>
              <a:t>. </a:t>
            </a:r>
            <a:r>
              <a:rPr lang="en-ZA" sz="1600" i="1" dirty="0" err="1"/>
              <a:t>monocytogenes</a:t>
            </a:r>
            <a:r>
              <a:rPr lang="en-ZA" sz="1600" dirty="0"/>
              <a:t> treatment alone were 17.5 ± 15.6 and 5.17 ± 14.2, respectively. Values are averages of three experiments analysed in duplicates. TEER reduction was calculated as </a:t>
            </a:r>
            <a:r>
              <a:rPr lang="en-ZA" sz="1600" dirty="0" err="1"/>
              <a:t>TEER</a:t>
            </a:r>
            <a:r>
              <a:rPr lang="en-ZA" sz="1600" baseline="-25000" dirty="0" err="1"/>
              <a:t>before</a:t>
            </a:r>
            <a:r>
              <a:rPr lang="en-ZA" sz="1600" dirty="0"/>
              <a:t> - </a:t>
            </a:r>
            <a:r>
              <a:rPr lang="en-ZA" sz="1600" dirty="0" err="1"/>
              <a:t>TEER</a:t>
            </a:r>
            <a:r>
              <a:rPr lang="en-ZA" sz="1600" baseline="-25000" dirty="0" err="1"/>
              <a:t>after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8038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04856" cy="1143000"/>
          </a:xfrm>
        </p:spPr>
        <p:txBody>
          <a:bodyPr/>
          <a:lstStyle/>
          <a:p>
            <a:pPr algn="ctr"/>
            <a:r>
              <a:rPr lang="en-ZA" sz="5400" dirty="0" smtClean="0"/>
              <a:t>CONCLUSIONS</a:t>
            </a:r>
            <a:endParaRPr lang="en-ZA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772816"/>
            <a:ext cx="9036496" cy="3888432"/>
          </a:xfrm>
        </p:spPr>
        <p:txBody>
          <a:bodyPr/>
          <a:lstStyle/>
          <a:p>
            <a:pPr algn="just"/>
            <a:r>
              <a:rPr lang="en-ZA" sz="2000" dirty="0"/>
              <a:t>Recombinant </a:t>
            </a:r>
            <a:r>
              <a:rPr lang="en-ZA" sz="2000" i="1" dirty="0"/>
              <a:t>Lb</a:t>
            </a:r>
            <a:r>
              <a:rPr lang="en-ZA" sz="2000" dirty="0"/>
              <a:t>. </a:t>
            </a:r>
            <a:r>
              <a:rPr lang="en-ZA" sz="2000" i="1" dirty="0" err="1"/>
              <a:t>casei</a:t>
            </a:r>
            <a:r>
              <a:rPr lang="en-ZA" sz="2000" dirty="0"/>
              <a:t> expressing LAP inhibited adhesion and invasion of </a:t>
            </a:r>
            <a:r>
              <a:rPr lang="en-ZA" sz="2000" i="1" dirty="0"/>
              <a:t>L</a:t>
            </a:r>
            <a:r>
              <a:rPr lang="en-ZA" sz="2000" dirty="0"/>
              <a:t>. </a:t>
            </a:r>
            <a:r>
              <a:rPr lang="en-ZA" sz="2000" i="1" dirty="0" err="1"/>
              <a:t>monocytogenes</a:t>
            </a:r>
            <a:r>
              <a:rPr lang="en-ZA" sz="2000" dirty="0"/>
              <a:t> to intestinal cells under simulated intestinal conditions</a:t>
            </a:r>
            <a:r>
              <a:rPr lang="en-ZA" sz="2000" dirty="0" smtClean="0"/>
              <a:t>.</a:t>
            </a:r>
          </a:p>
          <a:p>
            <a:pPr algn="just"/>
            <a:endParaRPr lang="en-ZA" sz="2000" dirty="0" smtClean="0"/>
          </a:p>
          <a:p>
            <a:pPr algn="just"/>
            <a:r>
              <a:rPr lang="en-ZA" sz="2000" dirty="0" smtClean="0"/>
              <a:t> Recombinant </a:t>
            </a:r>
            <a:r>
              <a:rPr lang="en-ZA" sz="2000" i="1" dirty="0"/>
              <a:t>Lb</a:t>
            </a:r>
            <a:r>
              <a:rPr lang="en-ZA" sz="2000" dirty="0"/>
              <a:t>. </a:t>
            </a:r>
            <a:r>
              <a:rPr lang="en-ZA" sz="2000" i="1" dirty="0" err="1"/>
              <a:t>casei</a:t>
            </a:r>
            <a:r>
              <a:rPr lang="en-ZA" sz="2000" dirty="0"/>
              <a:t> </a:t>
            </a:r>
            <a:r>
              <a:rPr lang="en-ZA" sz="2000" dirty="0" smtClean="0"/>
              <a:t>expressing LAP did </a:t>
            </a:r>
            <a:r>
              <a:rPr lang="en-ZA" sz="2000" dirty="0"/>
              <a:t>not offer enhanced protection against other enteric pathogens, specifically </a:t>
            </a:r>
            <a:r>
              <a:rPr lang="en-ZA" sz="2000" i="1" dirty="0"/>
              <a:t>S</a:t>
            </a:r>
            <a:r>
              <a:rPr lang="en-ZA" sz="2000" dirty="0"/>
              <a:t>. </a:t>
            </a:r>
            <a:r>
              <a:rPr lang="en-ZA" sz="2000" dirty="0" err="1"/>
              <a:t>Typhimurium</a:t>
            </a:r>
            <a:r>
              <a:rPr lang="en-ZA" sz="2000" dirty="0"/>
              <a:t> </a:t>
            </a:r>
            <a:r>
              <a:rPr lang="en-ZA" sz="2000" dirty="0" err="1"/>
              <a:t>var</a:t>
            </a:r>
            <a:r>
              <a:rPr lang="en-ZA" sz="2000" dirty="0"/>
              <a:t> Copenhagen. </a:t>
            </a:r>
            <a:endParaRPr lang="en-ZA" sz="2000" dirty="0" smtClean="0"/>
          </a:p>
          <a:p>
            <a:pPr algn="just"/>
            <a:endParaRPr lang="en-ZA" sz="2000" dirty="0"/>
          </a:p>
          <a:p>
            <a:pPr algn="just"/>
            <a:r>
              <a:rPr lang="en-ZA" sz="2000" dirty="0" smtClean="0"/>
              <a:t>Recombinant </a:t>
            </a:r>
            <a:r>
              <a:rPr lang="en-ZA" sz="2000" i="1" dirty="0"/>
              <a:t>Lb. </a:t>
            </a:r>
            <a:r>
              <a:rPr lang="en-ZA" sz="2000" i="1" dirty="0" err="1"/>
              <a:t>casei</a:t>
            </a:r>
            <a:r>
              <a:rPr lang="en-ZA" sz="2000" dirty="0"/>
              <a:t> strains expressing LAP show specificity for protection of intestinal cells against </a:t>
            </a:r>
            <a:r>
              <a:rPr lang="en-ZA" sz="2000" i="1" dirty="0"/>
              <a:t>L. </a:t>
            </a:r>
            <a:r>
              <a:rPr lang="en-ZA" sz="2000" i="1" dirty="0" err="1"/>
              <a:t>monocytogenes</a:t>
            </a:r>
            <a:r>
              <a:rPr lang="en-ZA" sz="2000" dirty="0"/>
              <a:t>.</a:t>
            </a:r>
          </a:p>
          <a:p>
            <a:pPr algn="just"/>
            <a:endParaRPr lang="en-ZA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89D9E9-E7D3-4F4E-83D0-3C62268ECE09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3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010400" y="624840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5BAB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E668E043-D1B4-482D-82B3-870D459871B7}" type="slidenum">
              <a:rPr lang="en-GB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0" descr="C:\Documents and Settings\stephan\My Documents\Projects\13777_UP_Corp_PPT\Graphix2\Photo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381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28625" y="6000750"/>
            <a:ext cx="214312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8" descr="UPLa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072188"/>
            <a:ext cx="19288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 txBox="1">
            <a:spLocks/>
          </p:cNvSpPr>
          <p:nvPr/>
        </p:nvSpPr>
        <p:spPr>
          <a:xfrm>
            <a:off x="685800" y="228600"/>
            <a:ext cx="6553200" cy="1219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308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308E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308E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308E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308E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308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308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308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308E"/>
                </a:solidFill>
                <a:latin typeface="Arial" charset="0"/>
              </a:defRPr>
            </a:lvl9pPr>
          </a:lstStyle>
          <a:p>
            <a:pPr algn="ctr"/>
            <a:r>
              <a:rPr lang="en-US" sz="3200" cap="all" dirty="0" smtClean="0">
                <a:latin typeface="Arial" pitchFamily="34" charset="0"/>
                <a:cs typeface="Arial" pitchFamily="34" charset="0"/>
              </a:rPr>
              <a:t>Acknowledgements</a:t>
            </a:r>
            <a:endParaRPr lang="en-ZA" sz="3200" cap="all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" y="1916832"/>
            <a:ext cx="3943970" cy="255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680" y="4869160"/>
            <a:ext cx="23622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30" y="2060848"/>
            <a:ext cx="3747300" cy="142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57680" y="5912264"/>
            <a:ext cx="2362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Prof </a:t>
            </a:r>
            <a:r>
              <a:rPr lang="en-ZA" sz="16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Arun</a:t>
            </a:r>
            <a:r>
              <a:rPr lang="en-ZA" sz="1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ZA" sz="16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Bhunia</a:t>
            </a:r>
            <a:endParaRPr lang="en-ZA" sz="1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4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-99392"/>
            <a:ext cx="7272808" cy="802360"/>
          </a:xfrm>
        </p:spPr>
        <p:txBody>
          <a:bodyPr/>
          <a:lstStyle/>
          <a:p>
            <a:pPr algn="ctr"/>
            <a:r>
              <a:rPr lang="en-ZA" sz="3600" i="1" dirty="0" smtClean="0">
                <a:latin typeface="Arial" pitchFamily="34" charset="0"/>
                <a:cs typeface="Arial" pitchFamily="34" charset="0"/>
              </a:rPr>
              <a:t>Listeria </a:t>
            </a:r>
            <a:r>
              <a:rPr lang="en-ZA" sz="3600" i="1" dirty="0" err="1" smtClean="0">
                <a:latin typeface="Arial" pitchFamily="34" charset="0"/>
                <a:cs typeface="Arial" pitchFamily="34" charset="0"/>
              </a:rPr>
              <a:t>mononocytogenes</a:t>
            </a:r>
            <a:endParaRPr lang="en-ZA" sz="3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2D1DF-0B22-4170-9CB3-D34A5A94AD98}" type="slidenum">
              <a:rPr lang="en-GB" smtClean="0">
                <a:latin typeface="Arial" pitchFamily="34" charset="0"/>
                <a:cs typeface="Arial" pitchFamily="34" charset="0"/>
              </a:rPr>
              <a:pPr>
                <a:defRPr/>
              </a:pPr>
              <a:t>2</a:t>
            </a:fld>
            <a:endParaRPr lang="en-GB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Schematic Drawing of Microbial Gene Expression, Virulence Factors and the Life-Cycle of Listeria monocytoge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53952"/>
            <a:ext cx="4211960" cy="3158970"/>
          </a:xfrm>
          <a:prstGeom prst="rect">
            <a:avLst/>
          </a:prstGeom>
          <a:noFill/>
        </p:spPr>
      </p:pic>
      <p:sp>
        <p:nvSpPr>
          <p:cNvPr id="11" name="Content Placeholder 3"/>
          <p:cNvSpPr>
            <a:spLocks noGrp="1"/>
          </p:cNvSpPr>
          <p:nvPr>
            <p:ph sz="half" idx="1"/>
          </p:nvPr>
        </p:nvSpPr>
        <p:spPr>
          <a:xfrm>
            <a:off x="0" y="517112"/>
            <a:ext cx="5148064" cy="5936223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ZA" sz="1600" b="1" dirty="0" smtClean="0">
                <a:solidFill>
                  <a:srgbClr val="00B0F0"/>
                </a:solidFill>
                <a:latin typeface="Arial Body"/>
                <a:cs typeface="Arial" pitchFamily="34" charset="0"/>
              </a:rPr>
              <a:t>Characteristics</a:t>
            </a:r>
          </a:p>
          <a:p>
            <a:pPr>
              <a:lnSpc>
                <a:spcPct val="80000"/>
              </a:lnSpc>
            </a:pPr>
            <a:r>
              <a:rPr lang="en-GB" sz="1600" dirty="0" smtClean="0">
                <a:latin typeface="Arial Body"/>
                <a:cs typeface="Arial" pitchFamily="34" charset="0"/>
              </a:rPr>
              <a:t>Gram positive </a:t>
            </a:r>
            <a:r>
              <a:rPr lang="en-GB" sz="1600" dirty="0" err="1" smtClean="0">
                <a:latin typeface="Arial Body"/>
                <a:cs typeface="Arial" pitchFamily="34" charset="0"/>
              </a:rPr>
              <a:t>coccoid</a:t>
            </a:r>
            <a:r>
              <a:rPr lang="en-GB" sz="1600" dirty="0" smtClean="0">
                <a:latin typeface="Arial Body"/>
                <a:cs typeface="Arial" pitchFamily="34" charset="0"/>
              </a:rPr>
              <a:t> to rod shaped, facultative anaerobe, non-spore former with  </a:t>
            </a:r>
            <a:r>
              <a:rPr lang="en-GB" sz="1600" dirty="0" err="1" smtClean="0">
                <a:latin typeface="Arial Body"/>
                <a:cs typeface="Arial" pitchFamily="34" charset="0"/>
              </a:rPr>
              <a:t>peritrichous</a:t>
            </a:r>
            <a:r>
              <a:rPr lang="en-GB" sz="1600" dirty="0" smtClean="0">
                <a:latin typeface="Arial Body"/>
                <a:cs typeface="Arial" pitchFamily="34" charset="0"/>
              </a:rPr>
              <a:t> flagella for tumbling.</a:t>
            </a:r>
          </a:p>
          <a:p>
            <a:pPr>
              <a:lnSpc>
                <a:spcPct val="80000"/>
              </a:lnSpc>
            </a:pPr>
            <a:endParaRPr lang="en-GB" sz="1600" dirty="0" smtClean="0">
              <a:latin typeface="Arial Body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1600" dirty="0" smtClean="0">
                <a:latin typeface="Arial Body"/>
                <a:cs typeface="Arial" pitchFamily="34" charset="0"/>
              </a:rPr>
              <a:t>Growth temp range from 0-42</a:t>
            </a:r>
            <a:r>
              <a:rPr lang="en-GB" sz="1600" baseline="30000" dirty="0" smtClean="0">
                <a:latin typeface="Arial Body"/>
                <a:cs typeface="Arial" pitchFamily="34" charset="0"/>
              </a:rPr>
              <a:t>o</a:t>
            </a:r>
            <a:r>
              <a:rPr lang="en-GB" sz="1600" dirty="0" smtClean="0">
                <a:latin typeface="Arial Body"/>
                <a:cs typeface="Arial" pitchFamily="34" charset="0"/>
              </a:rPr>
              <a:t>C, with an opt btw 30 and 35</a:t>
            </a:r>
            <a:r>
              <a:rPr lang="en-GB" sz="1600" baseline="30000" dirty="0" smtClean="0">
                <a:latin typeface="Arial Body"/>
                <a:cs typeface="Arial" pitchFamily="34" charset="0"/>
              </a:rPr>
              <a:t>o</a:t>
            </a:r>
            <a:r>
              <a:rPr lang="en-GB" sz="1600" dirty="0" smtClean="0">
                <a:latin typeface="Arial Body"/>
                <a:cs typeface="Arial" pitchFamily="34" charset="0"/>
              </a:rPr>
              <a:t>C, salt tolerant.</a:t>
            </a:r>
          </a:p>
          <a:p>
            <a:pPr>
              <a:lnSpc>
                <a:spcPct val="80000"/>
              </a:lnSpc>
            </a:pPr>
            <a:endParaRPr lang="en-GB" sz="1200" dirty="0" smtClean="0">
              <a:latin typeface="Arial Body"/>
              <a:cs typeface="Arial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GB" sz="1600" b="1" dirty="0" smtClean="0">
                <a:solidFill>
                  <a:srgbClr val="00B0F0"/>
                </a:solidFill>
                <a:latin typeface="Arial Body"/>
                <a:cs typeface="Arial" pitchFamily="34" charset="0"/>
              </a:rPr>
              <a:t>A</a:t>
            </a:r>
            <a:r>
              <a:rPr lang="en-ZA" sz="1600" b="1" dirty="0" err="1" smtClean="0">
                <a:solidFill>
                  <a:srgbClr val="00B0F0"/>
                </a:solidFill>
                <a:latin typeface="Arial Body"/>
                <a:cs typeface="Arial" pitchFamily="34" charset="0"/>
              </a:rPr>
              <a:t>ssociation</a:t>
            </a:r>
            <a:r>
              <a:rPr lang="en-ZA" sz="1600" b="1" dirty="0" smtClean="0">
                <a:solidFill>
                  <a:srgbClr val="00B0F0"/>
                </a:solidFill>
                <a:latin typeface="Arial Body"/>
                <a:cs typeface="Arial" pitchFamily="34" charset="0"/>
              </a:rPr>
              <a:t> with foods</a:t>
            </a:r>
          </a:p>
          <a:p>
            <a:pPr>
              <a:lnSpc>
                <a:spcPct val="80000"/>
              </a:lnSpc>
            </a:pPr>
            <a:r>
              <a:rPr lang="en-GB" sz="1600" dirty="0" smtClean="0">
                <a:latin typeface="Arial Body"/>
                <a:cs typeface="Arial" pitchFamily="34" charset="0"/>
              </a:rPr>
              <a:t>Raw vegetables, pork sausages, turkey frankfurters, cook-chill chicken and chicken nuggets, salami, ham corned beef ,milk</a:t>
            </a:r>
          </a:p>
          <a:p>
            <a:pPr>
              <a:lnSpc>
                <a:spcPct val="80000"/>
              </a:lnSpc>
            </a:pPr>
            <a:endParaRPr lang="en-GB" sz="1200" dirty="0" smtClean="0">
              <a:latin typeface="Arial Body"/>
              <a:cs typeface="Arial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ZA" sz="1600" b="1" dirty="0" smtClean="0">
                <a:solidFill>
                  <a:srgbClr val="00B0F0"/>
                </a:solidFill>
                <a:latin typeface="Arial Body"/>
                <a:cs typeface="Arial" pitchFamily="34" charset="0"/>
              </a:rPr>
              <a:t>Pathogenesis and clinical features</a:t>
            </a:r>
          </a:p>
          <a:p>
            <a:pPr>
              <a:lnSpc>
                <a:spcPct val="80000"/>
              </a:lnSpc>
            </a:pPr>
            <a:r>
              <a:rPr lang="en-GB" sz="1600" dirty="0" smtClean="0">
                <a:latin typeface="Arial Body"/>
                <a:cs typeface="Arial" pitchFamily="34" charset="0"/>
              </a:rPr>
              <a:t>Pregnant women, very young or elderly and the </a:t>
            </a:r>
            <a:r>
              <a:rPr lang="en-GB" sz="1600" dirty="0" err="1" smtClean="0">
                <a:latin typeface="Arial Body"/>
                <a:cs typeface="Arial" pitchFamily="34" charset="0"/>
              </a:rPr>
              <a:t>immunocompromised</a:t>
            </a:r>
            <a:r>
              <a:rPr lang="en-GB" sz="1600" dirty="0" smtClean="0">
                <a:latin typeface="Arial Body"/>
                <a:cs typeface="Arial" pitchFamily="34" charset="0"/>
              </a:rPr>
              <a:t> more susceptible.</a:t>
            </a:r>
          </a:p>
          <a:p>
            <a:pPr>
              <a:lnSpc>
                <a:spcPct val="80000"/>
              </a:lnSpc>
            </a:pPr>
            <a:endParaRPr lang="en-GB" sz="1600" dirty="0" smtClean="0">
              <a:latin typeface="Arial Body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1600" dirty="0" smtClean="0">
                <a:latin typeface="Arial Body"/>
                <a:cs typeface="Arial" pitchFamily="34" charset="0"/>
              </a:rPr>
              <a:t>In pregnant women it causes influenza like illness with fever, headache and occasional gastrointestinal symptoms, and result in abortion, stillbirths or premature labour in severe cases.</a:t>
            </a:r>
          </a:p>
          <a:p>
            <a:pPr>
              <a:lnSpc>
                <a:spcPct val="80000"/>
              </a:lnSpc>
            </a:pPr>
            <a:endParaRPr lang="en-GB" sz="1600" dirty="0" smtClean="0">
              <a:latin typeface="Arial Body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1600" dirty="0" smtClean="0">
                <a:latin typeface="Arial Body"/>
                <a:cs typeface="Arial" pitchFamily="34" charset="0"/>
              </a:rPr>
              <a:t>In non-pregnant adults </a:t>
            </a:r>
            <a:r>
              <a:rPr lang="en-GB" sz="1600" dirty="0" err="1" smtClean="0">
                <a:latin typeface="Arial Body"/>
                <a:cs typeface="Arial" pitchFamily="34" charset="0"/>
              </a:rPr>
              <a:t>listerosis</a:t>
            </a:r>
            <a:r>
              <a:rPr lang="en-GB" sz="1600" dirty="0" smtClean="0">
                <a:latin typeface="Arial Body"/>
                <a:cs typeface="Arial" pitchFamily="34" charset="0"/>
              </a:rPr>
              <a:t> is characterized by septicaemia, meningitis and </a:t>
            </a:r>
            <a:r>
              <a:rPr lang="en-GB" sz="1600" dirty="0" err="1" smtClean="0">
                <a:latin typeface="Arial Body"/>
                <a:cs typeface="Arial" pitchFamily="34" charset="0"/>
              </a:rPr>
              <a:t>meningioencephalitis</a:t>
            </a:r>
            <a:endParaRPr lang="en-US" sz="1600" dirty="0">
              <a:latin typeface="Arial Body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45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89D9E9-E7D3-4F4E-83D0-3C62268ECE09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3" name="Flowchart: Punched Tape 2"/>
          <p:cNvSpPr/>
          <p:nvPr/>
        </p:nvSpPr>
        <p:spPr>
          <a:xfrm>
            <a:off x="1439652" y="1664804"/>
            <a:ext cx="6264696" cy="3528392"/>
          </a:xfrm>
          <a:prstGeom prst="flowChartPunchedTape">
            <a:avLst/>
          </a:prstGeom>
          <a:solidFill>
            <a:srgbClr val="005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6000" dirty="0" smtClean="0"/>
              <a:t>THANK YOU!</a:t>
            </a:r>
            <a:endParaRPr lang="en-ZA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5232592"/>
            <a:ext cx="3748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mapitsi.thantsha@up.ac.za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8524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342584" cy="796752"/>
          </a:xfrm>
        </p:spPr>
        <p:txBody>
          <a:bodyPr/>
          <a:lstStyle/>
          <a:p>
            <a:pPr algn="ctr"/>
            <a:r>
              <a:rPr lang="en-ZA" sz="3200" i="1" dirty="0" smtClean="0"/>
              <a:t>Salmonella</a:t>
            </a:r>
            <a:endParaRPr lang="en-ZA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92696"/>
            <a:ext cx="6516216" cy="5544616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ZA" sz="1800" b="1" dirty="0">
                <a:solidFill>
                  <a:srgbClr val="0099FF"/>
                </a:solidFill>
              </a:rPr>
              <a:t>Characteristics</a:t>
            </a:r>
            <a:r>
              <a:rPr lang="en-ZA" sz="1800" b="1" dirty="0"/>
              <a:t> </a:t>
            </a:r>
          </a:p>
          <a:p>
            <a:pPr>
              <a:lnSpc>
                <a:spcPct val="90000"/>
              </a:lnSpc>
            </a:pPr>
            <a:r>
              <a:rPr lang="en-GB" sz="1600" dirty="0" smtClean="0">
                <a:cs typeface="Times New Roman" charset="0"/>
              </a:rPr>
              <a:t>Gram negative, </a:t>
            </a:r>
            <a:r>
              <a:rPr lang="en-GB" sz="1600" dirty="0">
                <a:cs typeface="Times New Roman" charset="0"/>
              </a:rPr>
              <a:t>facultative anaerobic, </a:t>
            </a:r>
            <a:r>
              <a:rPr lang="en-GB" sz="1600" dirty="0" smtClean="0">
                <a:cs typeface="Times New Roman" charset="0"/>
              </a:rPr>
              <a:t>non-spore </a:t>
            </a:r>
            <a:r>
              <a:rPr lang="en-GB" sz="1600" dirty="0">
                <a:cs typeface="Times New Roman" charset="0"/>
              </a:rPr>
              <a:t>forming rods</a:t>
            </a:r>
            <a:r>
              <a:rPr lang="en-GB" sz="1600" dirty="0" smtClean="0">
                <a:cs typeface="Times New Roman" charset="0"/>
              </a:rPr>
              <a:t>, motile </a:t>
            </a:r>
            <a:r>
              <a:rPr lang="en-GB" sz="1600" dirty="0">
                <a:cs typeface="Times New Roman" charset="0"/>
              </a:rPr>
              <a:t>with </a:t>
            </a:r>
            <a:r>
              <a:rPr lang="en-GB" sz="1600" dirty="0" err="1">
                <a:cs typeface="Times New Roman" charset="0"/>
              </a:rPr>
              <a:t>peritrichous</a:t>
            </a:r>
            <a:r>
              <a:rPr lang="en-GB" sz="1600" dirty="0">
                <a:cs typeface="Times New Roman" charset="0"/>
              </a:rPr>
              <a:t> </a:t>
            </a:r>
            <a:r>
              <a:rPr lang="en-GB" sz="1600" dirty="0" smtClean="0">
                <a:cs typeface="Times New Roman" charset="0"/>
              </a:rPr>
              <a:t>flagella</a:t>
            </a:r>
          </a:p>
          <a:p>
            <a:pPr marL="0" indent="0">
              <a:lnSpc>
                <a:spcPct val="90000"/>
              </a:lnSpc>
              <a:buNone/>
            </a:pPr>
            <a:endParaRPr lang="en-GB" sz="12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GB" sz="1600" dirty="0" smtClean="0">
                <a:cs typeface="Times New Roman" charset="0"/>
              </a:rPr>
              <a:t>Temperature growth </a:t>
            </a:r>
            <a:r>
              <a:rPr lang="en-GB" sz="1600" dirty="0">
                <a:cs typeface="Times New Roman" charset="0"/>
              </a:rPr>
              <a:t>range from below 5</a:t>
            </a:r>
            <a:r>
              <a:rPr lang="en-GB" sz="1600" baseline="30000" dirty="0">
                <a:cs typeface="Times New Roman" charset="0"/>
              </a:rPr>
              <a:t>o</a:t>
            </a:r>
            <a:r>
              <a:rPr lang="en-GB" sz="1600" dirty="0">
                <a:cs typeface="Times New Roman" charset="0"/>
              </a:rPr>
              <a:t>C to 47</a:t>
            </a:r>
            <a:r>
              <a:rPr lang="en-GB" sz="1600" baseline="30000" dirty="0">
                <a:cs typeface="Times New Roman" charset="0"/>
              </a:rPr>
              <a:t>o</a:t>
            </a:r>
            <a:r>
              <a:rPr lang="en-GB" sz="1600" dirty="0">
                <a:cs typeface="Times New Roman" charset="0"/>
              </a:rPr>
              <a:t>C, </a:t>
            </a:r>
            <a:r>
              <a:rPr lang="en-GB" sz="1600" dirty="0" smtClean="0">
                <a:cs typeface="Times New Roman" charset="0"/>
              </a:rPr>
              <a:t>optimum 37</a:t>
            </a:r>
            <a:r>
              <a:rPr lang="en-GB" sz="1600" baseline="30000" dirty="0" smtClean="0">
                <a:cs typeface="Times New Roman" charset="0"/>
              </a:rPr>
              <a:t>o</a:t>
            </a:r>
            <a:r>
              <a:rPr lang="en-GB" sz="1600" dirty="0" smtClean="0">
                <a:cs typeface="Times New Roman" charset="0"/>
              </a:rPr>
              <a:t>C</a:t>
            </a:r>
          </a:p>
          <a:p>
            <a:pPr>
              <a:lnSpc>
                <a:spcPct val="90000"/>
              </a:lnSpc>
            </a:pPr>
            <a:endParaRPr lang="en-GB" sz="1200" dirty="0" smtClean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GB" sz="1600" dirty="0" smtClean="0">
                <a:cs typeface="Times New Roman" charset="0"/>
              </a:rPr>
              <a:t>Salmonellae infect </a:t>
            </a:r>
            <a:r>
              <a:rPr lang="en-GB" sz="1600" dirty="0">
                <a:cs typeface="Times New Roman" charset="0"/>
              </a:rPr>
              <a:t>a range of </a:t>
            </a:r>
            <a:r>
              <a:rPr lang="en-GB" sz="1600" dirty="0" smtClean="0">
                <a:cs typeface="Times New Roman" charset="0"/>
              </a:rPr>
              <a:t>animals, but </a:t>
            </a:r>
            <a:r>
              <a:rPr lang="en-GB" sz="1600" dirty="0">
                <a:cs typeface="Times New Roman" charset="0"/>
              </a:rPr>
              <a:t>a few are host </a:t>
            </a:r>
            <a:r>
              <a:rPr lang="en-GB" sz="1600" dirty="0" smtClean="0">
                <a:cs typeface="Times New Roman" charset="0"/>
              </a:rPr>
              <a:t>adapted: </a:t>
            </a:r>
            <a:r>
              <a:rPr lang="en-GB" sz="1600" i="1" dirty="0" smtClean="0">
                <a:cs typeface="Times New Roman" charset="0"/>
              </a:rPr>
              <a:t>S</a:t>
            </a:r>
            <a:r>
              <a:rPr lang="en-GB" sz="1600" dirty="0" smtClean="0">
                <a:cs typeface="Times New Roman" charset="0"/>
              </a:rPr>
              <a:t>. </a:t>
            </a:r>
            <a:r>
              <a:rPr lang="en-GB" sz="1600" i="1" dirty="0" err="1" smtClean="0">
                <a:cs typeface="Times New Roman" charset="0"/>
              </a:rPr>
              <a:t>typhimurium</a:t>
            </a:r>
            <a:r>
              <a:rPr lang="en-GB" sz="1600" dirty="0" smtClean="0">
                <a:cs typeface="Times New Roman" charset="0"/>
              </a:rPr>
              <a:t> </a:t>
            </a:r>
            <a:r>
              <a:rPr lang="en-GB" sz="1600" dirty="0">
                <a:cs typeface="Times New Roman" charset="0"/>
              </a:rPr>
              <a:t>and </a:t>
            </a:r>
            <a:r>
              <a:rPr lang="en-GB" sz="1600" i="1" dirty="0">
                <a:cs typeface="Times New Roman" charset="0"/>
              </a:rPr>
              <a:t>S</a:t>
            </a:r>
            <a:r>
              <a:rPr lang="en-GB" sz="1600" dirty="0">
                <a:cs typeface="Times New Roman" charset="0"/>
              </a:rPr>
              <a:t>. </a:t>
            </a:r>
            <a:r>
              <a:rPr lang="en-GB" sz="1600" i="1" dirty="0" err="1">
                <a:cs typeface="Times New Roman" charset="0"/>
              </a:rPr>
              <a:t>paratyphi</a:t>
            </a:r>
            <a:r>
              <a:rPr lang="en-GB" sz="1600" dirty="0">
                <a:cs typeface="Times New Roman" charset="0"/>
              </a:rPr>
              <a:t> in humans</a:t>
            </a:r>
            <a:r>
              <a:rPr lang="en-GB" sz="1800" dirty="0" smtClean="0">
                <a:cs typeface="Times New Roman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GB" sz="1200" dirty="0" smtClean="0">
              <a:cs typeface="Times New Roman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1800" b="1" dirty="0" smtClean="0">
                <a:solidFill>
                  <a:srgbClr val="0099FF"/>
                </a:solidFill>
                <a:cs typeface="Times New Roman" charset="0"/>
              </a:rPr>
              <a:t>A</a:t>
            </a:r>
            <a:r>
              <a:rPr lang="en-ZA" sz="1800" b="1" dirty="0" err="1" smtClean="0">
                <a:solidFill>
                  <a:srgbClr val="0099FF"/>
                </a:solidFill>
              </a:rPr>
              <a:t>ssociation</a:t>
            </a:r>
            <a:r>
              <a:rPr lang="en-ZA" sz="1800" b="1" dirty="0" smtClean="0">
                <a:solidFill>
                  <a:srgbClr val="0099FF"/>
                </a:solidFill>
              </a:rPr>
              <a:t> </a:t>
            </a:r>
            <a:r>
              <a:rPr lang="en-ZA" sz="1800" b="1" dirty="0">
                <a:solidFill>
                  <a:srgbClr val="0099FF"/>
                </a:solidFill>
              </a:rPr>
              <a:t>with foods</a:t>
            </a:r>
          </a:p>
          <a:p>
            <a:pPr>
              <a:lnSpc>
                <a:spcPct val="90000"/>
              </a:lnSpc>
            </a:pPr>
            <a:r>
              <a:rPr lang="en-GB" sz="1600" dirty="0">
                <a:cs typeface="Times New Roman" charset="0"/>
              </a:rPr>
              <a:t>Zoonotic infection, transmitted by faecal oral </a:t>
            </a:r>
            <a:r>
              <a:rPr lang="en-GB" sz="1600" dirty="0" smtClean="0">
                <a:cs typeface="Times New Roman" charset="0"/>
              </a:rPr>
              <a:t>route </a:t>
            </a:r>
          </a:p>
          <a:p>
            <a:pPr>
              <a:lnSpc>
                <a:spcPct val="90000"/>
              </a:lnSpc>
            </a:pPr>
            <a:endParaRPr lang="en-GB" sz="12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GB" sz="1600" dirty="0">
                <a:cs typeface="Times New Roman" charset="0"/>
              </a:rPr>
              <a:t>Cross contamination directly or indirectly through kitchen equipment and utensils</a:t>
            </a:r>
            <a:r>
              <a:rPr lang="en-GB" sz="1600" dirty="0" smtClean="0">
                <a:cs typeface="Times New Roman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ZA" sz="1200" dirty="0"/>
          </a:p>
          <a:p>
            <a:pPr>
              <a:lnSpc>
                <a:spcPct val="90000"/>
              </a:lnSpc>
            </a:pPr>
            <a:r>
              <a:rPr lang="en-ZA" sz="1600" dirty="0"/>
              <a:t>Human transmission, </a:t>
            </a:r>
            <a:r>
              <a:rPr lang="en-ZA" sz="1600" dirty="0" err="1"/>
              <a:t>faecally</a:t>
            </a:r>
            <a:r>
              <a:rPr lang="en-ZA" sz="1600" dirty="0"/>
              <a:t> contaminated hands touching </a:t>
            </a:r>
            <a:r>
              <a:rPr lang="en-ZA" sz="1600" dirty="0" smtClean="0"/>
              <a:t>food</a:t>
            </a:r>
          </a:p>
          <a:p>
            <a:pPr>
              <a:lnSpc>
                <a:spcPct val="90000"/>
              </a:lnSpc>
            </a:pPr>
            <a:r>
              <a:rPr lang="en-ZA" sz="1600" dirty="0" smtClean="0"/>
              <a:t>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ZA" sz="1800" b="1" dirty="0" smtClean="0">
                <a:solidFill>
                  <a:srgbClr val="0099FF"/>
                </a:solidFill>
              </a:rPr>
              <a:t>Pathogenesis </a:t>
            </a:r>
            <a:r>
              <a:rPr lang="en-ZA" sz="1800" b="1" dirty="0">
                <a:solidFill>
                  <a:srgbClr val="0099FF"/>
                </a:solidFill>
              </a:rPr>
              <a:t>and clinical features</a:t>
            </a:r>
          </a:p>
          <a:p>
            <a:pPr>
              <a:lnSpc>
                <a:spcPct val="90000"/>
              </a:lnSpc>
            </a:pPr>
            <a:r>
              <a:rPr lang="en-ZA" sz="1600" dirty="0" err="1" smtClean="0"/>
              <a:t>Entiriditis</a:t>
            </a:r>
            <a:r>
              <a:rPr lang="en-ZA" sz="1600" dirty="0" smtClean="0"/>
              <a:t>: vomiting</a:t>
            </a:r>
            <a:r>
              <a:rPr lang="en-ZA" sz="1600" dirty="0"/>
              <a:t>, diarrhoea, </a:t>
            </a:r>
            <a:r>
              <a:rPr lang="en-ZA" sz="1600" dirty="0" smtClean="0"/>
              <a:t>fever</a:t>
            </a:r>
          </a:p>
          <a:p>
            <a:pPr>
              <a:lnSpc>
                <a:spcPct val="90000"/>
              </a:lnSpc>
            </a:pPr>
            <a:endParaRPr lang="en-ZA" sz="1200" dirty="0" smtClean="0"/>
          </a:p>
          <a:p>
            <a:pPr>
              <a:lnSpc>
                <a:spcPct val="90000"/>
              </a:lnSpc>
            </a:pPr>
            <a:r>
              <a:rPr lang="en-ZA" sz="1600" dirty="0" smtClean="0"/>
              <a:t>Systemic </a:t>
            </a:r>
            <a:r>
              <a:rPr lang="en-ZA" sz="1600" dirty="0"/>
              <a:t>disease (</a:t>
            </a:r>
            <a:r>
              <a:rPr lang="en-ZA" sz="1600" dirty="0" err="1"/>
              <a:t>typhi</a:t>
            </a:r>
            <a:r>
              <a:rPr lang="en-ZA" sz="1600" dirty="0"/>
              <a:t>, </a:t>
            </a:r>
            <a:r>
              <a:rPr lang="en-ZA" sz="1600" dirty="0" err="1"/>
              <a:t>paratyphi</a:t>
            </a:r>
            <a:r>
              <a:rPr lang="en-ZA" sz="1600" dirty="0" smtClean="0"/>
              <a:t>): resist </a:t>
            </a:r>
            <a:r>
              <a:rPr lang="en-ZA" sz="1600" dirty="0"/>
              <a:t>phagocyte killing, 2 stage illness: 1 in blood, 2 in gall bladder</a:t>
            </a:r>
            <a:endParaRPr lang="en-GB" sz="2000" dirty="0"/>
          </a:p>
          <a:p>
            <a:pPr marL="0" indent="0">
              <a:lnSpc>
                <a:spcPct val="90000"/>
              </a:lnSpc>
              <a:buNone/>
            </a:pPr>
            <a:endParaRPr lang="en-ZA" sz="1600" dirty="0"/>
          </a:p>
          <a:p>
            <a:pPr marL="0" indent="0">
              <a:lnSpc>
                <a:spcPct val="90000"/>
              </a:lnSpc>
              <a:buNone/>
            </a:pPr>
            <a:endParaRPr lang="en-ZA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31FBF-35E4-4D8E-B109-5564DB27E69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6" name="Picture 6" descr="salmonella_s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52736"/>
            <a:ext cx="269979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Salmonella%2520MLCB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2881536"/>
            <a:ext cx="269581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sas_salmonella_test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4818229"/>
            <a:ext cx="2700704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69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2D1DF-0B22-4170-9CB3-D34A5A94AD98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79" y="2279668"/>
            <a:ext cx="2366598" cy="360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473"/>
            <a:ext cx="3518726" cy="199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396" y="1870615"/>
            <a:ext cx="4427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 smtClean="0">
                <a:latin typeface="Calibri" pitchFamily="34" charset="0"/>
                <a:cs typeface="Calibri" pitchFamily="34" charset="0"/>
              </a:rPr>
              <a:t>Western blot showing expression of LAP in different fractions</a:t>
            </a:r>
            <a:endParaRPr lang="en-ZA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4897" y="5893199"/>
            <a:ext cx="4075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1600" b="1" dirty="0" smtClean="0">
                <a:latin typeface="Calibri" pitchFamily="34" charset="0"/>
                <a:cs typeface="Calibri" pitchFamily="34" charset="0"/>
              </a:rPr>
              <a:t>Binding of recombinant </a:t>
            </a:r>
            <a:r>
              <a:rPr lang="en-ZA" sz="1600" b="1" i="1" dirty="0" smtClean="0">
                <a:latin typeface="Calibri" pitchFamily="34" charset="0"/>
                <a:cs typeface="Calibri" pitchFamily="34" charset="0"/>
              </a:rPr>
              <a:t>Lb</a:t>
            </a:r>
            <a:r>
              <a:rPr lang="en-ZA" sz="1600" b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ZA" sz="1600" b="1" i="1" dirty="0" err="1" smtClean="0">
                <a:latin typeface="Calibri" pitchFamily="34" charset="0"/>
                <a:cs typeface="Calibri" pitchFamily="34" charset="0"/>
              </a:rPr>
              <a:t>paracasei</a:t>
            </a:r>
            <a:r>
              <a:rPr lang="en-ZA" sz="1600" b="1" dirty="0" smtClean="0">
                <a:latin typeface="Calibri" pitchFamily="34" charset="0"/>
                <a:cs typeface="Calibri" pitchFamily="34" charset="0"/>
              </a:rPr>
              <a:t> to magnetic beads coated with Hsp60 relative to </a:t>
            </a:r>
            <a:r>
              <a:rPr lang="en-ZA" sz="1600" b="1" i="1" dirty="0" smtClean="0">
                <a:latin typeface="Calibri" pitchFamily="34" charset="0"/>
                <a:cs typeface="Calibri" pitchFamily="34" charset="0"/>
              </a:rPr>
              <a:t>L. </a:t>
            </a:r>
            <a:r>
              <a:rPr lang="en-ZA" sz="1600" b="1" i="1" dirty="0" err="1" smtClean="0">
                <a:latin typeface="Calibri" pitchFamily="34" charset="0"/>
                <a:cs typeface="Calibri" pitchFamily="34" charset="0"/>
              </a:rPr>
              <a:t>monocytogenes</a:t>
            </a:r>
            <a:endParaRPr lang="en-ZA" sz="16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" t="1550" r="36727" b="45277"/>
          <a:stretch/>
        </p:blipFill>
        <p:spPr bwMode="auto">
          <a:xfrm>
            <a:off x="4021016" y="63527"/>
            <a:ext cx="4626591" cy="364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27984" y="3578656"/>
            <a:ext cx="4858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 smtClean="0">
                <a:latin typeface="Calibri" pitchFamily="34" charset="0"/>
                <a:cs typeface="Calibri" pitchFamily="34" charset="0"/>
              </a:rPr>
              <a:t>Adhesion of recombinant </a:t>
            </a:r>
            <a:r>
              <a:rPr lang="en-ZA" sz="1600" b="1" i="1" dirty="0" smtClean="0">
                <a:latin typeface="Calibri" pitchFamily="34" charset="0"/>
                <a:cs typeface="Calibri" pitchFamily="34" charset="0"/>
              </a:rPr>
              <a:t>Lb. </a:t>
            </a:r>
            <a:r>
              <a:rPr lang="en-ZA" sz="1600" b="1" i="1" dirty="0" err="1" smtClean="0">
                <a:latin typeface="Calibri" pitchFamily="34" charset="0"/>
                <a:cs typeface="Calibri" pitchFamily="34" charset="0"/>
              </a:rPr>
              <a:t>paracasei</a:t>
            </a:r>
            <a:r>
              <a:rPr lang="en-ZA" sz="16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ZA" sz="1600" b="1" dirty="0" smtClean="0">
                <a:latin typeface="Calibri" pitchFamily="34" charset="0"/>
                <a:cs typeface="Calibri" pitchFamily="34" charset="0"/>
              </a:rPr>
              <a:t>to Caco-2 cells  </a:t>
            </a:r>
            <a:endParaRPr lang="en-ZA" sz="1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t="54524" r="36642" b="17395"/>
          <a:stretch/>
        </p:blipFill>
        <p:spPr bwMode="auto">
          <a:xfrm>
            <a:off x="4550028" y="3993723"/>
            <a:ext cx="4571999" cy="179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427984" y="5784400"/>
            <a:ext cx="4694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1600" b="1" dirty="0" smtClean="0">
                <a:latin typeface="Calibri" pitchFamily="34" charset="0"/>
                <a:cs typeface="Calibri" pitchFamily="34" charset="0"/>
              </a:rPr>
              <a:t>Comparison of wild type and recombinant </a:t>
            </a:r>
            <a:r>
              <a:rPr lang="en-ZA" sz="1600" b="1" i="1" dirty="0" smtClean="0">
                <a:latin typeface="Calibri" pitchFamily="34" charset="0"/>
                <a:cs typeface="Calibri" pitchFamily="34" charset="0"/>
              </a:rPr>
              <a:t>Lb. </a:t>
            </a:r>
            <a:r>
              <a:rPr lang="en-ZA" sz="1600" b="1" i="1" dirty="0" err="1" smtClean="0">
                <a:latin typeface="Calibri" pitchFamily="34" charset="0"/>
                <a:cs typeface="Calibri" pitchFamily="34" charset="0"/>
              </a:rPr>
              <a:t>paracasei</a:t>
            </a:r>
            <a:r>
              <a:rPr lang="en-ZA" sz="1600" b="1" i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ZA" sz="1600" b="1" dirty="0" smtClean="0">
                <a:latin typeface="Calibri" pitchFamily="34" charset="0"/>
                <a:cs typeface="Calibri" pitchFamily="34" charset="0"/>
              </a:rPr>
              <a:t>adhered to Caco-2 cell monolayer. </a:t>
            </a:r>
            <a:endParaRPr lang="en-ZA" sz="1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2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89D9E9-E7D3-4F4E-83D0-3C62268ECE0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079"/>
            <a:ext cx="4307743" cy="256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00" y="183503"/>
            <a:ext cx="4355976" cy="259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4163483" cy="229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6612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1600" b="1" dirty="0" smtClean="0">
                <a:latin typeface="Calibri" pitchFamily="34" charset="0"/>
                <a:cs typeface="Calibri" pitchFamily="34" charset="0"/>
              </a:rPr>
              <a:t>Inhibition of </a:t>
            </a:r>
            <a:r>
              <a:rPr lang="en-ZA" sz="1600" b="1" i="1" dirty="0" smtClean="0">
                <a:latin typeface="Calibri" pitchFamily="34" charset="0"/>
                <a:cs typeface="Calibri" pitchFamily="34" charset="0"/>
              </a:rPr>
              <a:t>L. </a:t>
            </a:r>
            <a:r>
              <a:rPr lang="en-ZA" sz="1600" b="1" i="1" dirty="0" err="1" smtClean="0">
                <a:latin typeface="Calibri" pitchFamily="34" charset="0"/>
                <a:cs typeface="Calibri" pitchFamily="34" charset="0"/>
              </a:rPr>
              <a:t>monocytogenes</a:t>
            </a:r>
            <a:r>
              <a:rPr lang="en-ZA" sz="16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ZA" sz="1600" b="1" dirty="0" smtClean="0">
                <a:latin typeface="Calibri" pitchFamily="34" charset="0"/>
                <a:cs typeface="Calibri" pitchFamily="34" charset="0"/>
              </a:rPr>
              <a:t>adhesion, invasion and </a:t>
            </a:r>
            <a:r>
              <a:rPr lang="en-ZA" sz="1600" b="1" dirty="0" err="1" smtClean="0">
                <a:latin typeface="Calibri" pitchFamily="34" charset="0"/>
                <a:cs typeface="Calibri" pitchFamily="34" charset="0"/>
              </a:rPr>
              <a:t>transepithelial</a:t>
            </a:r>
            <a:r>
              <a:rPr lang="en-ZA" sz="1600" b="1" dirty="0" smtClean="0">
                <a:latin typeface="Calibri" pitchFamily="34" charset="0"/>
                <a:cs typeface="Calibri" pitchFamily="34" charset="0"/>
              </a:rPr>
              <a:t> translocation to Caco-2 cells pre-treated with recombinant </a:t>
            </a:r>
            <a:r>
              <a:rPr lang="en-ZA" sz="1600" b="1" i="1" dirty="0" smtClean="0">
                <a:latin typeface="Calibri" pitchFamily="34" charset="0"/>
                <a:cs typeface="Calibri" pitchFamily="34" charset="0"/>
              </a:rPr>
              <a:t>Lb. </a:t>
            </a:r>
            <a:r>
              <a:rPr lang="en-ZA" sz="1600" b="1" i="1" dirty="0" err="1" smtClean="0">
                <a:latin typeface="Calibri" pitchFamily="34" charset="0"/>
                <a:cs typeface="Calibri" pitchFamily="34" charset="0"/>
              </a:rPr>
              <a:t>paracasei</a:t>
            </a:r>
            <a:endParaRPr lang="en-ZA" sz="1600" b="1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89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568952" cy="1143000"/>
          </a:xfrm>
        </p:spPr>
        <p:txBody>
          <a:bodyPr/>
          <a:lstStyle/>
          <a:p>
            <a:pPr algn="ctr"/>
            <a:r>
              <a:rPr lang="en-ZA" dirty="0" smtClean="0"/>
              <a:t>Do recombinant </a:t>
            </a:r>
            <a:r>
              <a:rPr lang="en-ZA" i="1" dirty="0" smtClean="0"/>
              <a:t>Lb. </a:t>
            </a:r>
            <a:r>
              <a:rPr lang="en-ZA" i="1" dirty="0" err="1" smtClean="0"/>
              <a:t>casei</a:t>
            </a:r>
            <a:r>
              <a:rPr lang="en-ZA" i="1" dirty="0" smtClean="0"/>
              <a:t> </a:t>
            </a:r>
            <a:r>
              <a:rPr lang="en-ZA" dirty="0" smtClean="0"/>
              <a:t>expressing LAP provide enhanced protection against </a:t>
            </a:r>
            <a:r>
              <a:rPr lang="en-ZA" i="1" dirty="0" smtClean="0"/>
              <a:t>S. </a:t>
            </a:r>
            <a:r>
              <a:rPr lang="en-ZA" i="1" dirty="0" err="1" smtClean="0"/>
              <a:t>Typhimurium</a:t>
            </a:r>
            <a:endParaRPr lang="en-ZA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89D9E9-E7D3-4F4E-83D0-3C62268ECE0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6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2D1DF-0B22-4170-9CB3-D34A5A94AD9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 bwMode="auto">
          <a:xfrm>
            <a:off x="7010400" y="624840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5BAB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9C31FBF-35E4-4D8E-B109-5564DB27E69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6836" y="188640"/>
            <a:ext cx="8229600" cy="63408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Adhesion assay</a:t>
            </a: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srgbClr val="005BA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2448" y="863131"/>
            <a:ext cx="553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Grow mammalian cells in 24 well plate up to </a:t>
            </a:r>
            <a:r>
              <a:rPr kumimoji="0" lang="en-ZA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confluency</a:t>
            </a: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005BAB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154256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Wash cells 3 x with cell-PBS</a:t>
            </a: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005BAB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562" y="2193784"/>
            <a:ext cx="8244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Add different probiotics  suspended in </a:t>
            </a:r>
            <a:r>
              <a:rPr lang="en-ZA" sz="1800" kern="0" dirty="0" smtClean="0">
                <a:solidFill>
                  <a:srgbClr val="005BAB"/>
                </a:solidFill>
              </a:rPr>
              <a:t>I10F medium/ SIF</a:t>
            </a: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 (MOE of 100:1), incubate at 37 </a:t>
            </a:r>
            <a:r>
              <a:rPr kumimoji="0" lang="en-ZA" sz="1800" b="0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o</a:t>
            </a:r>
            <a:r>
              <a:rPr kumimoji="0" lang="en-ZA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C</a:t>
            </a: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 for </a:t>
            </a:r>
            <a:r>
              <a:rPr kumimoji="0" lang="en-ZA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x</a:t>
            </a:r>
            <a:r>
              <a:rPr kumimoji="0" lang="en-ZA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h</a:t>
            </a: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 in anaerobic jar with </a:t>
            </a:r>
            <a:r>
              <a:rPr kumimoji="0" lang="en-ZA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gaspak</a:t>
            </a: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005BAB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" y="3059461"/>
            <a:ext cx="909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Remove excess I10F/SIF and replace with 100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μ</a:t>
            </a: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L of </a:t>
            </a:r>
            <a:r>
              <a:rPr kumimoji="0" lang="en-ZA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L. </a:t>
            </a:r>
            <a:r>
              <a:rPr kumimoji="0" lang="en-ZA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monocytogenes</a:t>
            </a:r>
            <a:r>
              <a:rPr kumimoji="0" lang="en-ZA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 </a:t>
            </a: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suspended in I10F medium  (MOI=10:1)</a:t>
            </a: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005BAB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3852567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Incubate for 1 h at 37 </a:t>
            </a:r>
            <a:r>
              <a:rPr kumimoji="0" lang="en-ZA" sz="1800" b="0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o</a:t>
            </a:r>
            <a:r>
              <a:rPr kumimoji="0" lang="en-ZA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C</a:t>
            </a: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 in an anaerobic jar with </a:t>
            </a:r>
            <a:r>
              <a:rPr kumimoji="0" lang="en-ZA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gaspak</a:t>
            </a: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005BAB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536" y="4730318"/>
            <a:ext cx="2987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Remove excess SIF, </a:t>
            </a:r>
            <a:r>
              <a:rPr kumimoji="0" lang="en-ZA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analyze</a:t>
            </a:r>
            <a:r>
              <a:rPr kumimoji="0" lang="en-Z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 for LDH activity (</a:t>
            </a:r>
            <a:r>
              <a:rPr kumimoji="0" lang="en-ZA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Piersen</a:t>
            </a:r>
            <a:r>
              <a:rPr kumimoji="0" lang="en-Z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 cytotoxicity</a:t>
            </a:r>
            <a:r>
              <a:rPr kumimoji="0" lang="en-ZA" sz="1800" b="1" i="0" u="none" strike="noStrike" kern="0" cap="none" spc="0" normalizeH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 kit)</a:t>
            </a:r>
            <a:endParaRPr kumimoji="0" lang="en-ZA" sz="1800" b="1" i="0" u="none" strike="noStrike" kern="0" cap="none" spc="0" normalizeH="0" baseline="0" noProof="0" dirty="0">
              <a:ln>
                <a:noFill/>
              </a:ln>
              <a:solidFill>
                <a:srgbClr val="005BAB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81112" y="452268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Wash cells 2 x with cell-PBS</a:t>
            </a: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005BAB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97213" y="5080570"/>
            <a:ext cx="4239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Treat with 100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μ</a:t>
            </a: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l 0.1% Triton X100 at room temperature for 10 min</a:t>
            </a: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005BAB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25017" y="5934670"/>
            <a:ext cx="586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Serially dilute in cell-PBS and plate out on MRS , XLT-4 and MOX agar plates for </a:t>
            </a:r>
            <a:r>
              <a:rPr kumimoji="0" lang="en-ZA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Lactobacilli</a:t>
            </a: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, </a:t>
            </a:r>
            <a:r>
              <a:rPr kumimoji="0" lang="en-ZA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S</a:t>
            </a: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. </a:t>
            </a:r>
            <a:r>
              <a:rPr kumimoji="0" lang="en-ZA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Typhimurium</a:t>
            </a: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 and </a:t>
            </a:r>
            <a:r>
              <a:rPr kumimoji="0" lang="en-ZA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L.</a:t>
            </a: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 </a:t>
            </a:r>
            <a:r>
              <a:rPr kumimoji="0" lang="en-ZA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monocytogenes</a:t>
            </a: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, respectively</a:t>
            </a: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005BAB"/>
              </a:solidFill>
              <a:effectLst/>
              <a:uLnTx/>
              <a:uFillTx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139952" y="1232463"/>
            <a:ext cx="432048" cy="310098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rgbClr val="005BA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165612" y="1889079"/>
            <a:ext cx="432048" cy="310098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rgbClr val="005BA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165612" y="2771897"/>
            <a:ext cx="432048" cy="310098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rgbClr val="005BA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165612" y="3665349"/>
            <a:ext cx="432048" cy="310098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rgbClr val="005BA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987824" y="4164609"/>
            <a:ext cx="886869" cy="542737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>
          <a:xfrm>
            <a:off x="4572000" y="4189730"/>
            <a:ext cx="792088" cy="33295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>
          <a:xfrm>
            <a:off x="6137269" y="4891902"/>
            <a:ext cx="0" cy="323165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>
          <a:xfrm>
            <a:off x="6137269" y="5726901"/>
            <a:ext cx="0" cy="323165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5315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89D9E9-E7D3-4F4E-83D0-3C62268ECE0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7010400" y="624840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5BAB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789D9E9-E7D3-4F4E-83D0-3C62268ECE0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1780" y="0"/>
            <a:ext cx="8229600" cy="63408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Invasion assay</a:t>
            </a: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srgbClr val="005BA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7008" y="624377"/>
            <a:ext cx="553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Grow mammalian cells in 24 well plate up to </a:t>
            </a:r>
            <a:r>
              <a:rPr kumimoji="0" lang="en-ZA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confluency</a:t>
            </a: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005BAB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2384" y="126107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Wash cells 3 x with cell-PBS</a:t>
            </a: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005BAB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759" y="1895354"/>
            <a:ext cx="8625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Add different probiotics  suspended in I10F/ SIF (MOE of 100:1), incubate at 37 </a:t>
            </a:r>
            <a:r>
              <a:rPr kumimoji="0" lang="en-ZA" sz="1800" b="0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o</a:t>
            </a:r>
            <a:r>
              <a:rPr kumimoji="0" lang="en-ZA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C</a:t>
            </a: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 for </a:t>
            </a:r>
            <a:r>
              <a:rPr kumimoji="0" lang="en-ZA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x</a:t>
            </a:r>
            <a:r>
              <a:rPr kumimoji="0" lang="en-ZA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h</a:t>
            </a: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 in anaerobic jar with </a:t>
            </a:r>
            <a:r>
              <a:rPr kumimoji="0" lang="en-ZA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gaspak</a:t>
            </a: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005BAB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736452"/>
            <a:ext cx="909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Remove excess I10F/ SIF and replace with 100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μ</a:t>
            </a: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L of </a:t>
            </a:r>
            <a:r>
              <a:rPr kumimoji="0" lang="en-ZA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L. </a:t>
            </a:r>
            <a:r>
              <a:rPr kumimoji="0" lang="en-ZA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monocytogenes</a:t>
            </a:r>
            <a:r>
              <a:rPr kumimoji="0" lang="en-ZA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 </a:t>
            </a: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suspended in SIF  (MOI=10:1)</a:t>
            </a: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005BAB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6280" y="349387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Incubate for 1 h at 37 </a:t>
            </a:r>
            <a:r>
              <a:rPr kumimoji="0" lang="en-ZA" sz="1800" b="0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o</a:t>
            </a:r>
            <a:r>
              <a:rPr kumimoji="0" lang="en-ZA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C</a:t>
            </a: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 in an anaerobic jar with </a:t>
            </a:r>
            <a:r>
              <a:rPr kumimoji="0" lang="en-ZA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gaspak</a:t>
            </a: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005BAB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2384" y="503040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Wash cells 2 x with cell-PBS</a:t>
            </a: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005BAB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0196" y="5631028"/>
            <a:ext cx="6912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Treat with 100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μ</a:t>
            </a: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l 0.1% Triton X100 at room temperature for 10 min</a:t>
            </a: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005BAB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767" y="6061401"/>
            <a:ext cx="8697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Serially dilute in cell-PBS and plate out on MRS  and MOX agar plates for </a:t>
            </a:r>
            <a:r>
              <a:rPr kumimoji="0" lang="en-ZA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Lactobacilli</a:t>
            </a:r>
            <a:r>
              <a: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 </a:t>
            </a: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and </a:t>
            </a:r>
            <a:r>
              <a:rPr kumimoji="0" lang="en-ZA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L.</a:t>
            </a: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 </a:t>
            </a:r>
            <a:r>
              <a:rPr kumimoji="0" lang="en-ZA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monocytogenes</a:t>
            </a: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, respectively</a:t>
            </a: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005BAB"/>
              </a:solidFill>
              <a:effectLst/>
              <a:uLnTx/>
              <a:uFillTx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330556" y="950976"/>
            <a:ext cx="432048" cy="310098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rgbClr val="005BA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330556" y="1585256"/>
            <a:ext cx="432048" cy="310098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rgbClr val="005BA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330556" y="2504351"/>
            <a:ext cx="432048" cy="310098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rgbClr val="005BA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330556" y="3338830"/>
            <a:ext cx="432048" cy="310098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rgbClr val="005BA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173309"/>
            <a:ext cx="909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Remove excess SIF and replace with 100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μ</a:t>
            </a: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L of </a:t>
            </a:r>
            <a:r>
              <a:rPr kumimoji="0" lang="en-ZA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L. </a:t>
            </a:r>
            <a:r>
              <a:rPr kumimoji="0" lang="en-ZA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monocytogenes</a:t>
            </a:r>
            <a:r>
              <a:rPr kumimoji="0" lang="en-ZA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 </a:t>
            </a: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suspended in SIF  (MOI=10:1), treat cells with I10F medium with 100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μ</a:t>
            </a: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g/ml gentamycin for 1hr at 37</a:t>
            </a:r>
            <a:r>
              <a:rPr kumimoji="0" lang="en-ZA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o</a:t>
            </a: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</a:rPr>
              <a:t>C</a:t>
            </a: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005BAB"/>
              </a:solidFill>
              <a:effectLst/>
              <a:uLnTx/>
              <a:uFillTx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330556" y="4763068"/>
            <a:ext cx="432048" cy="310098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rgbClr val="005BA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330556" y="5324364"/>
            <a:ext cx="432048" cy="310098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rgbClr val="005BA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330556" y="5906352"/>
            <a:ext cx="432048" cy="310098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rgbClr val="005BA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330556" y="3863211"/>
            <a:ext cx="432048" cy="310098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rgbClr val="005BA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54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2D1DF-0B22-4170-9CB3-D34A5A94AD98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803614"/>
              </p:ext>
            </p:extLst>
          </p:nvPr>
        </p:nvGraphicFramePr>
        <p:xfrm>
          <a:off x="-8573" y="1073"/>
          <a:ext cx="4724590" cy="2995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889668"/>
              </p:ext>
            </p:extLst>
          </p:nvPr>
        </p:nvGraphicFramePr>
        <p:xfrm>
          <a:off x="4459691" y="188640"/>
          <a:ext cx="4716016" cy="2777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7991607"/>
              </p:ext>
            </p:extLst>
          </p:nvPr>
        </p:nvGraphicFramePr>
        <p:xfrm>
          <a:off x="4644008" y="3429000"/>
          <a:ext cx="4533646" cy="2919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766249"/>
              </p:ext>
            </p:extLst>
          </p:nvPr>
        </p:nvGraphicFramePr>
        <p:xfrm>
          <a:off x="26778" y="3717032"/>
          <a:ext cx="4716015" cy="2466464"/>
        </p:xfrm>
        <a:graphic>
          <a:graphicData uri="http://schemas.openxmlformats.org/drawingml/2006/table">
            <a:tbl>
              <a:tblPr firstRow="1" bandRow="1"/>
              <a:tblGrid>
                <a:gridCol w="1907704"/>
                <a:gridCol w="1296144"/>
                <a:gridCol w="1512167"/>
              </a:tblGrid>
              <a:tr h="39380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200" b="1" dirty="0" smtClean="0">
                          <a:latin typeface="Arial" pitchFamily="34" charset="0"/>
                          <a:cs typeface="Arial" pitchFamily="34" charset="0"/>
                        </a:rPr>
                        <a:t>Probiotics</a:t>
                      </a:r>
                      <a:endParaRPr lang="en-ZA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200" b="1" dirty="0" smtClean="0">
                          <a:latin typeface="Arial" pitchFamily="34" charset="0"/>
                          <a:cs typeface="Arial" pitchFamily="34" charset="0"/>
                        </a:rPr>
                        <a:t>Bacterial</a:t>
                      </a:r>
                      <a:r>
                        <a:rPr lang="en-ZA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counts (Log </a:t>
                      </a:r>
                      <a:r>
                        <a:rPr lang="en-ZA" sz="1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cfu</a:t>
                      </a:r>
                      <a:r>
                        <a:rPr lang="en-ZA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/ml )</a:t>
                      </a:r>
                      <a:endParaRPr lang="en-ZA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393806">
                <a:tc vMerge="1">
                  <a:txBody>
                    <a:bodyPr/>
                    <a:lstStyle/>
                    <a:p>
                      <a:endParaRPr lang="en-Z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200" i="0" baseline="0" dirty="0" smtClean="0">
                          <a:latin typeface="Arial" pitchFamily="34" charset="0"/>
                          <a:cs typeface="Arial" pitchFamily="34" charset="0"/>
                        </a:rPr>
                        <a:t>HCT-8 cells</a:t>
                      </a:r>
                      <a:endParaRPr lang="en-ZA" sz="12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200" i="0" dirty="0" smtClean="0">
                          <a:latin typeface="Arial" pitchFamily="34" charset="0"/>
                          <a:cs typeface="Arial" pitchFamily="34" charset="0"/>
                        </a:rPr>
                        <a:t>Caco-2 cells</a:t>
                      </a:r>
                      <a:endParaRPr lang="en-ZA" sz="12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8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200" b="1" i="1" dirty="0" smtClean="0">
                          <a:latin typeface="Arial" pitchFamily="34" charset="0"/>
                          <a:cs typeface="Arial" pitchFamily="34" charset="0"/>
                        </a:rPr>
                        <a:t>Lb. </a:t>
                      </a:r>
                      <a:r>
                        <a:rPr lang="en-ZA" sz="1200" b="1" i="1" dirty="0" err="1" smtClean="0">
                          <a:latin typeface="Arial" pitchFamily="34" charset="0"/>
                          <a:cs typeface="Arial" pitchFamily="34" charset="0"/>
                        </a:rPr>
                        <a:t>casei</a:t>
                      </a:r>
                      <a:r>
                        <a:rPr lang="en-ZA" sz="1200" b="1" i="1" baseline="0" dirty="0" smtClean="0">
                          <a:latin typeface="Arial" pitchFamily="34" charset="0"/>
                          <a:cs typeface="Arial" pitchFamily="34" charset="0"/>
                        </a:rPr>
                        <a:t>  WT</a:t>
                      </a:r>
                      <a:endParaRPr lang="en-ZA" sz="12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200" dirty="0" smtClean="0">
                          <a:latin typeface="Arial" pitchFamily="34" charset="0"/>
                          <a:cs typeface="Arial" pitchFamily="34" charset="0"/>
                        </a:rPr>
                        <a:t>5.48 ± 0</a:t>
                      </a:r>
                      <a:endParaRPr lang="en-Z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200" dirty="0" smtClean="0">
                          <a:latin typeface="Arial" pitchFamily="34" charset="0"/>
                          <a:cs typeface="Arial" pitchFamily="34" charset="0"/>
                        </a:rPr>
                        <a:t>5.49 ± 1.39</a:t>
                      </a:r>
                      <a:endParaRPr lang="en-Z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0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200" b="1" i="1" baseline="0" dirty="0" smtClean="0">
                          <a:latin typeface="Arial" pitchFamily="34" charset="0"/>
                          <a:cs typeface="Arial" pitchFamily="34" charset="0"/>
                        </a:rPr>
                        <a:t>Lb. </a:t>
                      </a:r>
                      <a:r>
                        <a:rPr lang="en-ZA" sz="1200" b="1" i="1" baseline="0" dirty="0" err="1" smtClean="0">
                          <a:latin typeface="Arial" pitchFamily="34" charset="0"/>
                          <a:cs typeface="Arial" pitchFamily="34" charset="0"/>
                        </a:rPr>
                        <a:t>casei</a:t>
                      </a:r>
                      <a:r>
                        <a:rPr lang="en-ZA" sz="1200" b="1" i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200" b="1" i="0" baseline="0" dirty="0" smtClean="0">
                          <a:latin typeface="Arial" pitchFamily="34" charset="0"/>
                          <a:cs typeface="Arial" pitchFamily="34" charset="0"/>
                        </a:rPr>
                        <a:t>with empty pL401</a:t>
                      </a:r>
                      <a:endParaRPr lang="en-ZA" sz="1200" b="1" i="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200" dirty="0" smtClean="0">
                          <a:latin typeface="Arial" pitchFamily="34" charset="0"/>
                          <a:cs typeface="Arial" pitchFamily="34" charset="0"/>
                        </a:rPr>
                        <a:t>5.52 ± 0.1</a:t>
                      </a:r>
                      <a:endParaRPr lang="en-Z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200" dirty="0" smtClean="0">
                          <a:latin typeface="Arial" pitchFamily="34" charset="0"/>
                          <a:cs typeface="Arial" pitchFamily="34" charset="0"/>
                        </a:rPr>
                        <a:t>5.51 ± 0.93</a:t>
                      </a:r>
                      <a:endParaRPr lang="en-Z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7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i="1" dirty="0" smtClean="0">
                          <a:latin typeface="Arial" pitchFamily="34" charset="0"/>
                          <a:cs typeface="Arial" pitchFamily="34" charset="0"/>
                        </a:rPr>
                        <a:t>Lb. </a:t>
                      </a:r>
                      <a:r>
                        <a:rPr lang="en-ZA" sz="1200" b="1" i="1" dirty="0" err="1" smtClean="0">
                          <a:latin typeface="Arial" pitchFamily="34" charset="0"/>
                          <a:cs typeface="Arial" pitchFamily="34" charset="0"/>
                        </a:rPr>
                        <a:t>caseiLAP</a:t>
                      </a:r>
                      <a:r>
                        <a:rPr lang="en-ZA" sz="1200" b="1" i="1" baseline="30000" dirty="0" err="1" smtClean="0">
                          <a:latin typeface="Arial" pitchFamily="34" charset="0"/>
                          <a:cs typeface="Arial" pitchFamily="34" charset="0"/>
                        </a:rPr>
                        <a:t>Lm</a:t>
                      </a:r>
                      <a:endParaRPr lang="en-ZA" sz="1200" b="1" i="1" baseline="30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ZA" sz="1200" b="1" i="1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latin typeface="Arial" pitchFamily="34" charset="0"/>
                          <a:cs typeface="Arial" pitchFamily="34" charset="0"/>
                        </a:rPr>
                        <a:t>5.80 ± 0</a:t>
                      </a:r>
                      <a:endParaRPr lang="en-Z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latin typeface="Arial" pitchFamily="34" charset="0"/>
                          <a:cs typeface="Arial" pitchFamily="34" charset="0"/>
                        </a:rPr>
                        <a:t>5.49 ± 0.90</a:t>
                      </a:r>
                      <a:endParaRPr lang="en-Z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8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i="1" dirty="0" smtClean="0">
                          <a:latin typeface="Arial" pitchFamily="34" charset="0"/>
                          <a:cs typeface="Arial" pitchFamily="34" charset="0"/>
                        </a:rPr>
                        <a:t>Lb. </a:t>
                      </a:r>
                      <a:r>
                        <a:rPr lang="en-ZA" sz="1200" b="1" i="1" dirty="0" err="1" smtClean="0">
                          <a:latin typeface="Arial" pitchFamily="34" charset="0"/>
                          <a:cs typeface="Arial" pitchFamily="34" charset="0"/>
                        </a:rPr>
                        <a:t>caseiLAP</a:t>
                      </a:r>
                      <a:r>
                        <a:rPr lang="en-ZA" sz="1200" b="1" i="1" baseline="30000" dirty="0" err="1" smtClean="0">
                          <a:latin typeface="Arial" pitchFamily="34" charset="0"/>
                          <a:cs typeface="Arial" pitchFamily="34" charset="0"/>
                        </a:rPr>
                        <a:t>Lin</a:t>
                      </a:r>
                      <a:endParaRPr lang="en-ZA" sz="1200" b="1" i="1" baseline="30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200" dirty="0" smtClean="0">
                          <a:latin typeface="Arial" pitchFamily="34" charset="0"/>
                          <a:cs typeface="Arial" pitchFamily="34" charset="0"/>
                        </a:rPr>
                        <a:t>5.53 ± 0</a:t>
                      </a:r>
                      <a:endParaRPr lang="en-Z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200" dirty="0" smtClean="0">
                          <a:latin typeface="Arial" pitchFamily="34" charset="0"/>
                          <a:cs typeface="Arial" pitchFamily="34" charset="0"/>
                        </a:rPr>
                        <a:t>5.70 ± 1.25</a:t>
                      </a:r>
                      <a:endParaRPr lang="en-Z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41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0000004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Ppt0000004</Template>
  <TotalTime>5470</TotalTime>
  <Words>1589</Words>
  <Application>Microsoft Office PowerPoint</Application>
  <PresentationFormat>On-screen Show (4:3)</PresentationFormat>
  <Paragraphs>184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Ppt0000004</vt:lpstr>
      <vt:lpstr>PowerPoint Presentation</vt:lpstr>
      <vt:lpstr>Listeria mononocytogenes</vt:lpstr>
      <vt:lpstr>Salmonella</vt:lpstr>
      <vt:lpstr>PowerPoint Presentation</vt:lpstr>
      <vt:lpstr>PowerPoint Presentation</vt:lpstr>
      <vt:lpstr>Do recombinant Lb. casei expressing LAP provide enhanced protection against S. Typhimurium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 of recombinant Lb. casei expressing LAP on adhesion and invasion of L. monocytogenes to Caco-2 cells in SIF and anaerobic conditions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  <vt:lpstr>PowerPoint Presentation</vt:lpstr>
    </vt:vector>
  </TitlesOfParts>
  <Company>University of Pretoria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UP Employee</dc:creator>
  <cp:lastModifiedBy>Dr MS Thantsha</cp:lastModifiedBy>
  <cp:revision>176</cp:revision>
  <dcterms:created xsi:type="dcterms:W3CDTF">2009-11-13T08:42:19Z</dcterms:created>
  <dcterms:modified xsi:type="dcterms:W3CDTF">2015-11-03T12:16:22Z</dcterms:modified>
</cp:coreProperties>
</file>