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sldIdLst>
    <p:sldId id="480" r:id="rId2"/>
    <p:sldId id="368" r:id="rId3"/>
    <p:sldId id="457" r:id="rId4"/>
    <p:sldId id="369" r:id="rId5"/>
    <p:sldId id="370" r:id="rId6"/>
    <p:sldId id="371" r:id="rId7"/>
    <p:sldId id="372" r:id="rId8"/>
    <p:sldId id="373" r:id="rId9"/>
    <p:sldId id="374" r:id="rId10"/>
    <p:sldId id="375" r:id="rId11"/>
    <p:sldId id="402" r:id="rId12"/>
    <p:sldId id="403" r:id="rId13"/>
    <p:sldId id="376" r:id="rId14"/>
    <p:sldId id="377" r:id="rId15"/>
    <p:sldId id="378" r:id="rId16"/>
    <p:sldId id="460" r:id="rId17"/>
    <p:sldId id="461" r:id="rId18"/>
    <p:sldId id="462" r:id="rId19"/>
    <p:sldId id="463" r:id="rId20"/>
    <p:sldId id="479" r:id="rId21"/>
    <p:sldId id="459" r:id="rId22"/>
    <p:sldId id="380" r:id="rId23"/>
    <p:sldId id="381" r:id="rId24"/>
    <p:sldId id="382" r:id="rId25"/>
    <p:sldId id="383" r:id="rId26"/>
    <p:sldId id="384" r:id="rId27"/>
    <p:sldId id="385" r:id="rId28"/>
    <p:sldId id="386" r:id="rId29"/>
    <p:sldId id="388" r:id="rId30"/>
    <p:sldId id="389" r:id="rId31"/>
    <p:sldId id="390" r:id="rId32"/>
    <p:sldId id="391" r:id="rId33"/>
    <p:sldId id="392" r:id="rId34"/>
    <p:sldId id="393" r:id="rId35"/>
    <p:sldId id="394" r:id="rId36"/>
    <p:sldId id="438"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77" autoAdjust="0"/>
  </p:normalViewPr>
  <p:slideViewPr>
    <p:cSldViewPr>
      <p:cViewPr>
        <p:scale>
          <a:sx n="74" d="100"/>
          <a:sy n="74" d="100"/>
        </p:scale>
        <p:origin x="-126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1C2B96-D9BC-4704-A283-CB08C3067FE0}" type="datetimeFigureOut">
              <a:rPr lang="en-US" smtClean="0"/>
              <a:pPr/>
              <a:t>11/17/2014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7BFA0-7619-4EA6-AF97-8ACCF925679E}" type="slidenum">
              <a:rPr lang="en-US" smtClean="0"/>
              <a:pPr/>
              <a:t>‹#›</a:t>
            </a:fld>
            <a:endParaRPr lang="en-US"/>
          </a:p>
        </p:txBody>
      </p:sp>
    </p:spTree>
    <p:extLst>
      <p:ext uri="{BB962C8B-B14F-4D97-AF65-F5344CB8AC3E}">
        <p14:creationId xmlns:p14="http://schemas.microsoft.com/office/powerpoint/2010/main" val="170336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281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3281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fld id="{8B1815E4-BC75-48AE-AB39-F2C20EC58222}" type="datetimeFigureOut">
              <a:rPr lang="en-US"/>
              <a:pPr>
                <a:defRPr/>
              </a:pPr>
              <a:t>11/17/2014</a:t>
            </a:fld>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99F57A6C-9DCE-4150-A17B-BFB6DDA59F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fld id="{4C41A5BF-2424-416E-9848-49B3C2A603D5}" type="datetimeFigureOut">
              <a:rPr lang="en-US"/>
              <a:pPr>
                <a:defRPr/>
              </a:pPr>
              <a:t>11/17/2014</a:t>
            </a:fld>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A87ABFD5-439C-488C-BA0B-5B5A2146596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fld id="{49DFFC68-F05A-4306-A43A-38605F0DA440}" type="datetimeFigureOut">
              <a:rPr lang="en-US"/>
              <a:pPr>
                <a:defRPr/>
              </a:pPr>
              <a:t>11/17/2014</a:t>
            </a:fld>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4CC3F2E9-A507-4AD5-98D5-52E1565E462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fld id="{98E13996-84BB-403B-BE07-F97671399C2B}" type="datetimeFigureOut">
              <a:rPr lang="en-US"/>
              <a:pPr>
                <a:defRPr/>
              </a:pPr>
              <a:t>11/17/2014</a:t>
            </a:fld>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A50F3C2F-7AF2-4A72-8F08-417A5F41549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fld id="{71371AD1-34FA-4A75-9E0A-49DC07664601}" type="datetimeFigureOut">
              <a:rPr lang="en-US"/>
              <a:pPr>
                <a:defRPr/>
              </a:pPr>
              <a:t>11/17/2014</a:t>
            </a:fld>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A8106813-992E-4997-93D4-F090D66E9C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fld id="{54601623-0DC4-4A38-BBDE-C6A613366A66}" type="datetimeFigureOut">
              <a:rPr lang="en-US"/>
              <a:pPr>
                <a:defRPr/>
              </a:pPr>
              <a:t>11/17/2014</a:t>
            </a:fld>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52C690F5-E17B-4ADD-9E02-5C6A3B94890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fld id="{89A842B7-E9BE-4B83-9B40-FC154F690B9D}" type="datetimeFigureOut">
              <a:rPr lang="en-US"/>
              <a:pPr>
                <a:defRPr/>
              </a:pPr>
              <a:t>11/17/2014</a:t>
            </a:fld>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98E23B44-C73F-4617-B768-A7F8BFA612A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fld id="{37148F7D-BA7D-4956-AE9A-4CA8E80660FF}" type="datetimeFigureOut">
              <a:rPr lang="en-US"/>
              <a:pPr>
                <a:defRPr/>
              </a:pPr>
              <a:t>11/17/2014</a:t>
            </a:fld>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FB3E1BB6-71A6-4B90-BE7B-1E830FB6E3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fld id="{FC7C3D06-593C-42D0-956C-32C0505EAC26}" type="datetimeFigureOut">
              <a:rPr lang="en-US"/>
              <a:pPr>
                <a:defRPr/>
              </a:pPr>
              <a:t>11/17/2014</a:t>
            </a:fld>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D483E0A5-783A-4CD0-AE5C-3F1A844E305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53424065-212E-481A-A304-F75D5EC99F2A}" type="datetimeFigureOut">
              <a:rPr lang="en-US"/>
              <a:pPr>
                <a:defRPr/>
              </a:pPr>
              <a:t>11/17/2014</a:t>
            </a:fld>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74E3CF9F-0212-4036-88A7-3D324BA14AC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fld id="{6A9EDED3-260D-41D4-95CE-4675BEBD2ED4}" type="datetimeFigureOut">
              <a:rPr lang="en-US"/>
              <a:pPr>
                <a:defRPr/>
              </a:pPr>
              <a:t>11/17/2014</a:t>
            </a:fld>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56D91BE8-4369-4A94-BC81-7A5300D0B6B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3174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p>
          </p:txBody>
        </p:sp>
        <p:sp>
          <p:nvSpPr>
            <p:cNvPr id="3174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4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p>
          </p:txBody>
        </p:sp>
        <p:sp>
          <p:nvSpPr>
            <p:cNvPr id="3175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5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3175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en-US"/>
            </a:p>
          </p:txBody>
        </p:sp>
        <p:sp>
          <p:nvSpPr>
            <p:cNvPr id="3175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en-US"/>
            </a:p>
          </p:txBody>
        </p:sp>
        <p:sp>
          <p:nvSpPr>
            <p:cNvPr id="3175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5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en-US"/>
            </a:p>
          </p:txBody>
        </p:sp>
        <p:sp>
          <p:nvSpPr>
            <p:cNvPr id="3175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p>
          </p:txBody>
        </p:sp>
        <p:sp>
          <p:nvSpPr>
            <p:cNvPr id="3175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en-US"/>
            </a:p>
          </p:txBody>
        </p:sp>
        <p:sp>
          <p:nvSpPr>
            <p:cNvPr id="3175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p>
          </p:txBody>
        </p:sp>
        <p:sp>
          <p:nvSpPr>
            <p:cNvPr id="3175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3176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p>
          </p:txBody>
        </p:sp>
        <p:sp>
          <p:nvSpPr>
            <p:cNvPr id="3176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p>
          </p:txBody>
        </p:sp>
        <p:sp>
          <p:nvSpPr>
            <p:cNvPr id="3176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p>
          </p:txBody>
        </p:sp>
        <p:sp>
          <p:nvSpPr>
            <p:cNvPr id="3176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en-US"/>
            </a:p>
          </p:txBody>
        </p:sp>
        <p:sp>
          <p:nvSpPr>
            <p:cNvPr id="3176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p>
          </p:txBody>
        </p:sp>
        <p:sp>
          <p:nvSpPr>
            <p:cNvPr id="3176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en-US"/>
            </a:p>
          </p:txBody>
        </p:sp>
        <p:sp>
          <p:nvSpPr>
            <p:cNvPr id="3176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p>
          </p:txBody>
        </p:sp>
        <p:sp>
          <p:nvSpPr>
            <p:cNvPr id="3176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3176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p>
          </p:txBody>
        </p:sp>
        <p:sp>
          <p:nvSpPr>
            <p:cNvPr id="3176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en-US"/>
            </a:p>
          </p:txBody>
        </p:sp>
        <p:sp>
          <p:nvSpPr>
            <p:cNvPr id="3177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p>
          </p:txBody>
        </p:sp>
        <p:sp>
          <p:nvSpPr>
            <p:cNvPr id="3177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p>
          </p:txBody>
        </p:sp>
        <p:sp>
          <p:nvSpPr>
            <p:cNvPr id="3177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en-US"/>
            </a:p>
          </p:txBody>
        </p:sp>
        <p:sp>
          <p:nvSpPr>
            <p:cNvPr id="3177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p>
          </p:txBody>
        </p:sp>
        <p:sp>
          <p:nvSpPr>
            <p:cNvPr id="3177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en-US"/>
            </a:p>
          </p:txBody>
        </p:sp>
        <p:sp>
          <p:nvSpPr>
            <p:cNvPr id="3177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p>
          </p:txBody>
        </p:sp>
        <p:sp>
          <p:nvSpPr>
            <p:cNvPr id="3177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3177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p>
          </p:txBody>
        </p:sp>
        <p:sp>
          <p:nvSpPr>
            <p:cNvPr id="3177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3177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p>
          </p:txBody>
        </p:sp>
        <p:sp>
          <p:nvSpPr>
            <p:cNvPr id="3178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p>
          </p:txBody>
        </p:sp>
        <p:sp>
          <p:nvSpPr>
            <p:cNvPr id="3178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p>
          </p:txBody>
        </p:sp>
        <p:sp>
          <p:nvSpPr>
            <p:cNvPr id="3178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p>
          </p:txBody>
        </p:sp>
        <p:grpSp>
          <p:nvGrpSpPr>
            <p:cNvPr id="1068" name="Group 39"/>
            <p:cNvGrpSpPr>
              <a:grpSpLocks/>
            </p:cNvGrpSpPr>
            <p:nvPr userDrawn="1"/>
          </p:nvGrpSpPr>
          <p:grpSpPr bwMode="auto">
            <a:xfrm>
              <a:off x="0" y="1632"/>
              <a:ext cx="5758" cy="1858"/>
              <a:chOff x="0" y="1632"/>
              <a:chExt cx="5758" cy="1858"/>
            </a:xfrm>
          </p:grpSpPr>
          <p:sp>
            <p:nvSpPr>
              <p:cNvPr id="3178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p>
            </p:txBody>
          </p:sp>
          <p:sp>
            <p:nvSpPr>
              <p:cNvPr id="3178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p>
            </p:txBody>
          </p:sp>
        </p:grpSp>
      </p:grpSp>
      <p:sp>
        <p:nvSpPr>
          <p:cNvPr id="3178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8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178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fld id="{C1C70855-A15F-45A2-9AF2-ABC5E567D9CB}" type="datetimeFigureOut">
              <a:rPr lang="en-US"/>
              <a:pPr>
                <a:defRPr/>
              </a:pPr>
              <a:t>11/17/2014</a:t>
            </a:fld>
            <a:endParaRPr lang="en-US"/>
          </a:p>
        </p:txBody>
      </p:sp>
      <p:sp>
        <p:nvSpPr>
          <p:cNvPr id="3178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p>
        </p:txBody>
      </p:sp>
      <p:sp>
        <p:nvSpPr>
          <p:cNvPr id="3179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B6C8A0F1-C867-4798-B067-F1BDFEE1EA4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blog.remakehealth.com/blog_Healthcare_Consumers-0/bid/6626/My-doctor-ordered-an-Ultrasound-Scan-for-me-What-is-an-Ultrasound"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OMICS GROUP</a:t>
            </a:r>
            <a:endParaRPr lang="en-US" dirty="0"/>
          </a:p>
        </p:txBody>
      </p:sp>
      <p:sp>
        <p:nvSpPr>
          <p:cNvPr id="4" name="Rectangle 3"/>
          <p:cNvSpPr/>
          <p:nvPr/>
        </p:nvSpPr>
        <p:spPr>
          <a:xfrm>
            <a:off x="152400" y="1828800"/>
            <a:ext cx="13838237" cy="830997"/>
          </a:xfrm>
          <a:prstGeom prst="rect">
            <a:avLst/>
          </a:prstGeom>
        </p:spPr>
        <p:txBody>
          <a:bodyPr wrap="square">
            <a:spAutoFit/>
          </a:bodyPr>
          <a:lstStyle/>
          <a:p>
            <a:r>
              <a:rPr lang="en-US" sz="4800" b="1" dirty="0" smtClean="0">
                <a:latin typeface="Times New Roman" pitchFamily="18" charset="0"/>
                <a:cs typeface="Times New Roman" pitchFamily="18" charset="0"/>
              </a:rPr>
              <a:t>      SURGERY ANESTHESIA</a:t>
            </a:r>
          </a:p>
        </p:txBody>
      </p:sp>
      <p:sp>
        <p:nvSpPr>
          <p:cNvPr id="5" name="Rectangle 4"/>
          <p:cNvSpPr/>
          <p:nvPr/>
        </p:nvSpPr>
        <p:spPr>
          <a:xfrm>
            <a:off x="2286000" y="2743200"/>
            <a:ext cx="5877689" cy="1569660"/>
          </a:xfrm>
          <a:prstGeom prst="rect">
            <a:avLst/>
          </a:prstGeom>
        </p:spPr>
        <p:txBody>
          <a:bodyPr wrap="square">
            <a:spAutoFit/>
          </a:bodyPr>
          <a:lstStyle/>
          <a:p>
            <a:r>
              <a:rPr lang="en-US" sz="4800" b="1" dirty="0" smtClean="0">
                <a:latin typeface="Times New Roman" pitchFamily="18" charset="0"/>
                <a:cs typeface="Times New Roman" pitchFamily="18" charset="0"/>
              </a:rPr>
              <a:t>CONFERENCE</a:t>
            </a:r>
          </a:p>
          <a:p>
            <a:r>
              <a:rPr lang="en-US" sz="4800" b="1" dirty="0" smtClean="0">
                <a:latin typeface="Times New Roman" pitchFamily="18" charset="0"/>
                <a:cs typeface="Times New Roman" pitchFamily="18" charset="0"/>
              </a:rPr>
              <a:t>   </a:t>
            </a:r>
          </a:p>
        </p:txBody>
      </p:sp>
      <p:sp>
        <p:nvSpPr>
          <p:cNvPr id="6" name="Rectangle 5"/>
          <p:cNvSpPr/>
          <p:nvPr/>
        </p:nvSpPr>
        <p:spPr>
          <a:xfrm>
            <a:off x="2057400" y="3657600"/>
            <a:ext cx="5181600" cy="1569660"/>
          </a:xfrm>
          <a:prstGeom prst="rect">
            <a:avLst/>
          </a:prstGeom>
        </p:spPr>
        <p:txBody>
          <a:bodyPr wrap="square">
            <a:spAutoFit/>
          </a:bodyPr>
          <a:lstStyle/>
          <a:p>
            <a:r>
              <a:rPr lang="en-US" sz="4800" b="1" dirty="0" smtClean="0">
                <a:latin typeface="Times New Roman" pitchFamily="18" charset="0"/>
                <a:cs typeface="Times New Roman" pitchFamily="18" charset="0"/>
              </a:rPr>
              <a:t>  November 2014</a:t>
            </a:r>
          </a:p>
          <a:p>
            <a:r>
              <a:rPr lang="en-US" sz="4800" b="1" dirty="0" smtClean="0">
                <a:latin typeface="Times New Roman" pitchFamily="18" charset="0"/>
                <a:cs typeface="Times New Roman" pitchFamily="18" charset="0"/>
              </a:rPr>
              <a:t>     </a:t>
            </a:r>
            <a:endParaRPr lang="en-US" sz="4800" dirty="0"/>
          </a:p>
        </p:txBody>
      </p:sp>
      <p:sp>
        <p:nvSpPr>
          <p:cNvPr id="7" name="Rectangle 6"/>
          <p:cNvSpPr/>
          <p:nvPr/>
        </p:nvSpPr>
        <p:spPr>
          <a:xfrm>
            <a:off x="2438400" y="4572000"/>
            <a:ext cx="4114800" cy="1569660"/>
          </a:xfrm>
          <a:prstGeom prst="rect">
            <a:avLst/>
          </a:prstGeom>
        </p:spPr>
        <p:txBody>
          <a:bodyPr wrap="square">
            <a:spAutoFit/>
          </a:bodyPr>
          <a:lstStyle/>
          <a:p>
            <a:pPr algn="ctr"/>
            <a:r>
              <a:rPr lang="en-US" sz="4800" b="1" dirty="0" smtClean="0">
                <a:latin typeface="Times New Roman" pitchFamily="18" charset="0"/>
                <a:cs typeface="Times New Roman" pitchFamily="18" charset="0"/>
              </a:rPr>
              <a:t>CHICAGO</a:t>
            </a:r>
          </a:p>
          <a:p>
            <a:pPr algn="ctr"/>
            <a:endParaRPr lang="en-US" sz="4800" b="1" dirty="0" smtClean="0">
              <a:latin typeface="Times New Roman" pitchFamily="18" charset="0"/>
              <a:cs typeface="Times New Roman" pitchFamily="18" charset="0"/>
            </a:endParaRPr>
          </a:p>
        </p:txBody>
      </p:sp>
      <p:sp>
        <p:nvSpPr>
          <p:cNvPr id="8" name="Rectangle 7"/>
          <p:cNvSpPr/>
          <p:nvPr/>
        </p:nvSpPr>
        <p:spPr>
          <a:xfrm>
            <a:off x="2438400" y="5460326"/>
            <a:ext cx="3429000" cy="830997"/>
          </a:xfrm>
          <a:prstGeom prst="rect">
            <a:avLst/>
          </a:prstGeom>
        </p:spPr>
        <p:txBody>
          <a:bodyPr wrap="square">
            <a:spAutoFit/>
          </a:bodyPr>
          <a:lstStyle/>
          <a:p>
            <a:pPr algn="ctr"/>
            <a:r>
              <a:rPr lang="en-US" sz="4800" b="1" dirty="0" smtClean="0">
                <a:latin typeface="Times New Roman" pitchFamily="18" charset="0"/>
                <a:cs typeface="Times New Roman" pitchFamily="18" charset="0"/>
              </a:rPr>
              <a:t>     U.S.A</a:t>
            </a:r>
            <a:endParaRPr lang="en-US" sz="4800" b="1" dirty="0">
              <a:latin typeface="Times New Roman" pitchFamily="18" charset="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THE CHEST X RAY</a:t>
            </a:r>
            <a:endParaRPr lang="en-US"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1828800" y="1524000"/>
            <a:ext cx="5476875" cy="4514850"/>
          </a:xfrm>
          <a:prstGeom prst="rect">
            <a:avLst/>
          </a:prstGeom>
          <a:noFill/>
          <a:ln w="9525">
            <a:noFill/>
            <a:miter lim="800000"/>
            <a:headEnd/>
            <a:tailEnd/>
          </a:ln>
          <a:effectLst/>
        </p:spPr>
      </p:pic>
      <p:sp>
        <p:nvSpPr>
          <p:cNvPr id="4" name="Left Arrow 3"/>
          <p:cNvSpPr/>
          <p:nvPr/>
        </p:nvSpPr>
        <p:spPr>
          <a:xfrm>
            <a:off x="6172200" y="4343400"/>
            <a:ext cx="6858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90102" y="6198990"/>
            <a:ext cx="3563796" cy="369332"/>
          </a:xfrm>
          <a:prstGeom prst="rect">
            <a:avLst/>
          </a:prstGeom>
        </p:spPr>
        <p:txBody>
          <a:bodyPr wrap="square">
            <a:spAutoFit/>
          </a:bodyPr>
          <a:lstStyle/>
          <a:p>
            <a:r>
              <a:rPr lang="en-US" b="1" dirty="0" smtClean="0">
                <a:latin typeface="Times New Roman" pitchFamily="18" charset="0"/>
                <a:cs typeface="Times New Roman" pitchFamily="18" charset="0"/>
              </a:rPr>
              <a:t>Opacity at the left base of the lung</a:t>
            </a:r>
            <a:endParaRPr lang="en-US"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Opacity at the left base of the lung</a:t>
            </a:r>
            <a:endParaRPr lang="en-US"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srcRect/>
          <a:stretch>
            <a:fillRect/>
          </a:stretch>
        </p:blipFill>
        <p:spPr bwMode="auto">
          <a:xfrm>
            <a:off x="1981200" y="1600200"/>
            <a:ext cx="4981575" cy="4495800"/>
          </a:xfrm>
          <a:prstGeom prst="rect">
            <a:avLst/>
          </a:prstGeom>
          <a:noFill/>
          <a:ln w="9525">
            <a:noFill/>
            <a:miter lim="800000"/>
            <a:headEnd/>
            <a:tailEnd/>
          </a:ln>
          <a:effectLst/>
        </p:spPr>
      </p:pic>
      <p:sp>
        <p:nvSpPr>
          <p:cNvPr id="6" name="Left Arrow 5"/>
          <p:cNvSpPr/>
          <p:nvPr/>
        </p:nvSpPr>
        <p:spPr>
          <a:xfrm>
            <a:off x="5791200" y="4114800"/>
            <a:ext cx="533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362200" y="6198990"/>
            <a:ext cx="4495800" cy="369332"/>
          </a:xfrm>
          <a:prstGeom prst="rect">
            <a:avLst/>
          </a:prstGeom>
        </p:spPr>
        <p:txBody>
          <a:bodyPr wrap="square">
            <a:spAutoFit/>
          </a:bodyPr>
          <a:lstStyle/>
          <a:p>
            <a:r>
              <a:rPr lang="en-US" b="1" dirty="0" smtClean="0">
                <a:latin typeface="Times New Roman" pitchFamily="18" charset="0"/>
                <a:cs typeface="Times New Roman" pitchFamily="18" charset="0"/>
              </a:rPr>
              <a:t>      Opacity at the left base of the lung</a:t>
            </a:r>
            <a:endParaRPr lang="en-US"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Opacity at the left base of the lung with concavity up.</a:t>
            </a:r>
            <a:endParaRPr lang="en-US"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srcRect/>
          <a:stretch>
            <a:fillRect/>
          </a:stretch>
        </p:blipFill>
        <p:spPr bwMode="auto">
          <a:xfrm>
            <a:off x="1828800" y="1828800"/>
            <a:ext cx="5553075" cy="4261872"/>
          </a:xfrm>
          <a:prstGeom prst="rect">
            <a:avLst/>
          </a:prstGeom>
          <a:noFill/>
          <a:ln w="9525">
            <a:noFill/>
            <a:miter lim="800000"/>
            <a:headEnd/>
            <a:tailEnd/>
          </a:ln>
          <a:effectLst/>
        </p:spPr>
      </p:pic>
      <p:sp>
        <p:nvSpPr>
          <p:cNvPr id="4" name="Left Arrow 3"/>
          <p:cNvSpPr/>
          <p:nvPr/>
        </p:nvSpPr>
        <p:spPr>
          <a:xfrm>
            <a:off x="6172200" y="3505200"/>
            <a:ext cx="5334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791200" y="2286000"/>
            <a:ext cx="152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905000" y="6172200"/>
            <a:ext cx="5562600" cy="369332"/>
          </a:xfrm>
          <a:prstGeom prst="rect">
            <a:avLst/>
          </a:prstGeom>
        </p:spPr>
        <p:txBody>
          <a:bodyPr wrap="square">
            <a:spAutoFit/>
          </a:bodyPr>
          <a:lstStyle/>
          <a:p>
            <a:r>
              <a:rPr lang="en-US" b="1" dirty="0" smtClean="0">
                <a:latin typeface="Times New Roman" pitchFamily="18" charset="0"/>
                <a:cs typeface="Times New Roman" pitchFamily="18" charset="0"/>
              </a:rPr>
              <a:t>Opacity at the left base of the lung with concavity up</a:t>
            </a:r>
            <a:endParaRPr lang="en-US"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9448800" cy="1219199"/>
          </a:xfrm>
        </p:spPr>
        <p:txBody>
          <a:bodyPr/>
          <a:lstStyle/>
          <a:p>
            <a:r>
              <a:rPr lang="en-US" b="1" dirty="0" smtClean="0">
                <a:latin typeface="Times New Roman" pitchFamily="18" charset="0"/>
                <a:cs typeface="Times New Roman" pitchFamily="18" charset="0"/>
              </a:rPr>
              <a:t>THE X ray of the thoracic and             lumbar colonna-anterior incidence </a:t>
            </a:r>
            <a:br>
              <a:rPr lang="en-US" b="1" dirty="0" smtClean="0">
                <a:latin typeface="Times New Roman" pitchFamily="18" charset="0"/>
                <a:cs typeface="Times New Roman" pitchFamily="18" charset="0"/>
              </a:rPr>
            </a:br>
            <a:endParaRPr lang="en-US" b="1" dirty="0"/>
          </a:p>
        </p:txBody>
      </p:sp>
      <p:pic>
        <p:nvPicPr>
          <p:cNvPr id="1026" name="Picture 2" descr="D:\Poze pentru ghid 27.02.2012\P1070234.JPG"/>
          <p:cNvPicPr>
            <a:picLocks noGrp="1" noChangeAspect="1" noChangeArrowheads="1"/>
          </p:cNvPicPr>
          <p:nvPr>
            <p:ph idx="1"/>
          </p:nvPr>
        </p:nvPicPr>
        <p:blipFill>
          <a:blip r:embed="rId2" cstate="print"/>
          <a:srcRect/>
          <a:stretch>
            <a:fillRect/>
          </a:stretch>
        </p:blipFill>
        <p:spPr bwMode="auto">
          <a:xfrm>
            <a:off x="2209800" y="2286000"/>
            <a:ext cx="4544483" cy="3408362"/>
          </a:xfrm>
          <a:prstGeom prst="rect">
            <a:avLst/>
          </a:prstGeom>
          <a:noFill/>
          <a:scene3d>
            <a:camera prst="orthographicFront">
              <a:rot lat="0" lon="0" rev="16200000"/>
            </a:camera>
            <a:lightRig rig="threePt" dir="t"/>
          </a:scene3d>
        </p:spPr>
      </p:pic>
      <p:sp>
        <p:nvSpPr>
          <p:cNvPr id="4" name="Rectangle 3"/>
          <p:cNvSpPr/>
          <p:nvPr/>
        </p:nvSpPr>
        <p:spPr>
          <a:xfrm>
            <a:off x="1066800" y="6248400"/>
            <a:ext cx="6934200"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The</a:t>
            </a:r>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lumbar colonna–anterior incidence-without fracture lines</a:t>
            </a:r>
            <a:endParaRPr lang="en-US"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8991600" cy="1143000"/>
          </a:xfrm>
        </p:spPr>
        <p:txBody>
          <a:bodyPr/>
          <a:lstStyle/>
          <a:p>
            <a:r>
              <a:rPr lang="en-US" b="1" dirty="0" smtClean="0">
                <a:latin typeface="Times New Roman" pitchFamily="18" charset="0"/>
                <a:cs typeface="Times New Roman" pitchFamily="18" charset="0"/>
              </a:rPr>
              <a:t>THE X ray of the  lumbar colonna</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lateral incidence</a:t>
            </a:r>
            <a:endParaRPr lang="en-US" b="1" dirty="0"/>
          </a:p>
        </p:txBody>
      </p:sp>
      <p:pic>
        <p:nvPicPr>
          <p:cNvPr id="2050" name="Picture 2" descr="D:\Poze pentru ghid 27.02.2012\P1070235.JPG"/>
          <p:cNvPicPr>
            <a:picLocks noGrp="1" noChangeAspect="1" noChangeArrowheads="1"/>
          </p:cNvPicPr>
          <p:nvPr>
            <p:ph idx="1"/>
          </p:nvPr>
        </p:nvPicPr>
        <p:blipFill>
          <a:blip r:embed="rId2" cstate="print"/>
          <a:srcRect/>
          <a:stretch>
            <a:fillRect/>
          </a:stretch>
        </p:blipFill>
        <p:spPr bwMode="auto">
          <a:xfrm>
            <a:off x="2286000" y="2209800"/>
            <a:ext cx="4440767" cy="3330575"/>
          </a:xfrm>
          <a:prstGeom prst="rect">
            <a:avLst/>
          </a:prstGeom>
          <a:noFill/>
          <a:scene3d>
            <a:camera prst="orthographicFront">
              <a:rot lat="0" lon="0" rev="16200000"/>
            </a:camera>
            <a:lightRig rig="threePt" dir="t"/>
          </a:scene3d>
        </p:spPr>
      </p:pic>
      <p:sp>
        <p:nvSpPr>
          <p:cNvPr id="4" name="Rectangle 3"/>
          <p:cNvSpPr/>
          <p:nvPr/>
        </p:nvSpPr>
        <p:spPr>
          <a:xfrm>
            <a:off x="1524000" y="6248400"/>
            <a:ext cx="6248400" cy="369332"/>
          </a:xfrm>
          <a:prstGeom prst="rect">
            <a:avLst/>
          </a:prstGeom>
        </p:spPr>
        <p:txBody>
          <a:bodyPr wrap="square">
            <a:spAutoFit/>
          </a:bodyPr>
          <a:lstStyle/>
          <a:p>
            <a:r>
              <a:rPr lang="en-US" b="1" dirty="0" smtClean="0">
                <a:latin typeface="Times New Roman" pitchFamily="18" charset="0"/>
                <a:cs typeface="Times New Roman" pitchFamily="18" charset="0"/>
              </a:rPr>
              <a:t>The lumbar colonna –lateral incidence-  without fracture lines</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THE X ray of the basin</a:t>
            </a:r>
            <a:endParaRPr lang="en-US" b="1" dirty="0"/>
          </a:p>
        </p:txBody>
      </p:sp>
      <p:pic>
        <p:nvPicPr>
          <p:cNvPr id="24584" name="Picture 8"/>
          <p:cNvPicPr>
            <a:picLocks noChangeAspect="1" noChangeArrowheads="1"/>
          </p:cNvPicPr>
          <p:nvPr/>
        </p:nvPicPr>
        <p:blipFill>
          <a:blip r:embed="rId2"/>
          <a:srcRect/>
          <a:stretch>
            <a:fillRect/>
          </a:stretch>
        </p:blipFill>
        <p:spPr bwMode="auto">
          <a:xfrm>
            <a:off x="2209800" y="1524000"/>
            <a:ext cx="4829175" cy="4130863"/>
          </a:xfrm>
          <a:prstGeom prst="rect">
            <a:avLst/>
          </a:prstGeom>
          <a:noFill/>
          <a:ln w="9525">
            <a:noFill/>
            <a:miter lim="800000"/>
            <a:headEnd/>
            <a:tailEnd/>
          </a:ln>
          <a:effectLst/>
        </p:spPr>
      </p:pic>
      <p:sp>
        <p:nvSpPr>
          <p:cNvPr id="4" name="Rectangle 3"/>
          <p:cNvSpPr/>
          <p:nvPr/>
        </p:nvSpPr>
        <p:spPr>
          <a:xfrm>
            <a:off x="2819400" y="5867400"/>
            <a:ext cx="3657600" cy="369332"/>
          </a:xfrm>
          <a:prstGeom prst="rect">
            <a:avLst/>
          </a:prstGeom>
        </p:spPr>
        <p:txBody>
          <a:bodyPr wrap="square">
            <a:spAutoFit/>
          </a:bodyPr>
          <a:lstStyle/>
          <a:p>
            <a:r>
              <a:rPr lang="en-US" b="1" dirty="0" smtClean="0">
                <a:latin typeface="Times New Roman" pitchFamily="18" charset="0"/>
                <a:cs typeface="Times New Roman" pitchFamily="18" charset="0"/>
              </a:rPr>
              <a:t>  The basin without fracture lines</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THE ABDOMINAL ECHO</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9325"/>
          </a:xfrm>
        </p:spPr>
        <p:txBody>
          <a:bodyPr/>
          <a:lstStyle/>
          <a:p>
            <a:pPr algn="just"/>
            <a:r>
              <a:rPr lang="en-US" dirty="0" smtClean="0">
                <a:latin typeface="Times New Roman" pitchFamily="18" charset="0"/>
                <a:cs typeface="Times New Roman" pitchFamily="18" charset="0"/>
              </a:rPr>
              <a:t>The abdominal echo relieved all the organs normal without hematomas</a:t>
            </a:r>
          </a:p>
          <a:p>
            <a:pPr algn="just"/>
            <a:endParaRPr lang="en-US" dirty="0">
              <a:latin typeface="Times New Roman" pitchFamily="18" charset="0"/>
              <a:cs typeface="Times New Roman" pitchFamily="18" charset="0"/>
            </a:endParaRPr>
          </a:p>
        </p:txBody>
      </p:sp>
      <p:pic>
        <p:nvPicPr>
          <p:cNvPr id="5" name="Picture 2" descr="http://www.radiologyinfo.org/photocat/popup/abdo-us-pancr.jpg"/>
          <p:cNvPicPr>
            <a:picLocks noChangeAspect="1" noChangeArrowheads="1"/>
          </p:cNvPicPr>
          <p:nvPr/>
        </p:nvPicPr>
        <p:blipFill>
          <a:blip r:embed="rId2"/>
          <a:srcRect/>
          <a:stretch>
            <a:fillRect/>
          </a:stretch>
        </p:blipFill>
        <p:spPr bwMode="auto">
          <a:xfrm>
            <a:off x="2514600" y="2590800"/>
            <a:ext cx="4247707" cy="354280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THE LIVER ECO NORMAL</a:t>
            </a:r>
            <a:endParaRPr lang="en-US" b="1" dirty="0">
              <a:latin typeface="Times New Roman" pitchFamily="18" charset="0"/>
              <a:cs typeface="Times New Roman" pitchFamily="18" charset="0"/>
            </a:endParaRPr>
          </a:p>
        </p:txBody>
      </p:sp>
      <p:pic>
        <p:nvPicPr>
          <p:cNvPr id="73730" name="Picture 2" descr="Intercostal Liver transverse"/>
          <p:cNvPicPr>
            <a:picLocks noChangeAspect="1" noChangeArrowheads="1"/>
          </p:cNvPicPr>
          <p:nvPr/>
        </p:nvPicPr>
        <p:blipFill>
          <a:blip r:embed="rId2"/>
          <a:srcRect/>
          <a:stretch>
            <a:fillRect/>
          </a:stretch>
        </p:blipFill>
        <p:spPr bwMode="auto">
          <a:xfrm>
            <a:off x="2514600" y="1752600"/>
            <a:ext cx="3870434" cy="3529642"/>
          </a:xfrm>
          <a:prstGeom prst="rect">
            <a:avLst/>
          </a:prstGeom>
          <a:noFill/>
        </p:spPr>
      </p:pic>
      <p:sp>
        <p:nvSpPr>
          <p:cNvPr id="4" name="Rectangle 3"/>
          <p:cNvSpPr/>
          <p:nvPr/>
        </p:nvSpPr>
        <p:spPr>
          <a:xfrm>
            <a:off x="2895600" y="5562600"/>
            <a:ext cx="3962400" cy="369332"/>
          </a:xfrm>
          <a:prstGeom prst="rect">
            <a:avLst/>
          </a:prstGeom>
        </p:spPr>
        <p:txBody>
          <a:bodyPr wrap="square">
            <a:spAutoFit/>
          </a:bodyPr>
          <a:lstStyle/>
          <a:p>
            <a:r>
              <a:rPr lang="en-US" b="1" dirty="0" smtClean="0">
                <a:latin typeface="Times New Roman" pitchFamily="18" charset="0"/>
                <a:cs typeface="Times New Roman" pitchFamily="18" charset="0"/>
              </a:rPr>
              <a:t>The liver without hematomas</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THE SPLEEN ECO NORMAL</a:t>
            </a:r>
            <a:endParaRPr lang="en-US" b="1" dirty="0">
              <a:latin typeface="Times New Roman" pitchFamily="18" charset="0"/>
              <a:cs typeface="Times New Roman" pitchFamily="18" charset="0"/>
            </a:endParaRPr>
          </a:p>
        </p:txBody>
      </p:sp>
      <p:pic>
        <p:nvPicPr>
          <p:cNvPr id="21505" name="Picture 1"/>
          <p:cNvPicPr>
            <a:picLocks noChangeAspect="1" noChangeArrowheads="1"/>
          </p:cNvPicPr>
          <p:nvPr/>
        </p:nvPicPr>
        <p:blipFill>
          <a:blip r:embed="rId2"/>
          <a:srcRect/>
          <a:stretch>
            <a:fillRect/>
          </a:stretch>
        </p:blipFill>
        <p:spPr bwMode="auto">
          <a:xfrm>
            <a:off x="2667000" y="1676400"/>
            <a:ext cx="3343275" cy="3629549"/>
          </a:xfrm>
          <a:prstGeom prst="rect">
            <a:avLst/>
          </a:prstGeom>
          <a:noFill/>
          <a:ln w="9525">
            <a:noFill/>
            <a:miter lim="800000"/>
            <a:headEnd/>
            <a:tailEnd/>
          </a:ln>
          <a:effectLst/>
        </p:spPr>
      </p:pic>
      <p:sp>
        <p:nvSpPr>
          <p:cNvPr id="4" name="Rectangle 3"/>
          <p:cNvSpPr/>
          <p:nvPr/>
        </p:nvSpPr>
        <p:spPr>
          <a:xfrm>
            <a:off x="2667000" y="5562600"/>
            <a:ext cx="4191000" cy="369332"/>
          </a:xfrm>
          <a:prstGeom prst="rect">
            <a:avLst/>
          </a:prstGeom>
        </p:spPr>
        <p:txBody>
          <a:bodyPr wrap="square">
            <a:spAutoFit/>
          </a:bodyPr>
          <a:lstStyle/>
          <a:p>
            <a:r>
              <a:rPr lang="en-US" b="1" dirty="0" smtClean="0">
                <a:latin typeface="Times New Roman" pitchFamily="18" charset="0"/>
                <a:cs typeface="Times New Roman" pitchFamily="18" charset="0"/>
              </a:rPr>
              <a:t>The spleen without hematomas</a:t>
            </a:r>
            <a:endParaRPr 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7412"/>
          </a:xfrm>
        </p:spPr>
        <p:txBody>
          <a:bodyPr/>
          <a:lstStyle/>
          <a:p>
            <a:r>
              <a:rPr lang="en-US" b="1" dirty="0" smtClean="0">
                <a:latin typeface="Times New Roman" pitchFamily="18" charset="0"/>
                <a:cs typeface="Times New Roman" pitchFamily="18" charset="0"/>
              </a:rPr>
              <a:t>THE RIGHT KIDNEY                            ECO NORMAL</a:t>
            </a:r>
            <a:endParaRPr lang="en-US" b="1" dirty="0">
              <a:latin typeface="Times New Roman" pitchFamily="18" charset="0"/>
              <a:cs typeface="Times New Roman" pitchFamily="18" charset="0"/>
            </a:endParaRPr>
          </a:p>
        </p:txBody>
      </p:sp>
      <p:pic>
        <p:nvPicPr>
          <p:cNvPr id="20482" name="Picture 2" descr="http://www.sonoguide.com/Images/Renal_content/Renal-Figure-1b-sm.jpg"/>
          <p:cNvPicPr>
            <a:picLocks noChangeAspect="1" noChangeArrowheads="1"/>
          </p:cNvPicPr>
          <p:nvPr/>
        </p:nvPicPr>
        <p:blipFill>
          <a:blip r:embed="rId2"/>
          <a:srcRect/>
          <a:stretch>
            <a:fillRect/>
          </a:stretch>
        </p:blipFill>
        <p:spPr bwMode="auto">
          <a:xfrm>
            <a:off x="4572000" y="2438400"/>
            <a:ext cx="3357756" cy="2360023"/>
          </a:xfrm>
          <a:prstGeom prst="rect">
            <a:avLst/>
          </a:prstGeom>
          <a:noFill/>
        </p:spPr>
      </p:pic>
      <p:pic>
        <p:nvPicPr>
          <p:cNvPr id="5" name="Picture 2" descr="kidney bladder ultrasound">
            <a:hlinkClick r:id="rId3"/>
          </p:cNvPr>
          <p:cNvPicPr>
            <a:picLocks noGrp="1" noChangeAspect="1" noChangeArrowheads="1"/>
          </p:cNvPicPr>
          <p:nvPr>
            <p:ph idx="1"/>
          </p:nvPr>
        </p:nvPicPr>
        <p:blipFill>
          <a:blip r:embed="rId4"/>
          <a:srcRect/>
          <a:stretch>
            <a:fillRect/>
          </a:stretch>
        </p:blipFill>
        <p:spPr bwMode="auto">
          <a:xfrm>
            <a:off x="838200" y="2438400"/>
            <a:ext cx="3436806" cy="2376305"/>
          </a:xfrm>
          <a:prstGeom prst="rect">
            <a:avLst/>
          </a:prstGeom>
          <a:noFill/>
        </p:spPr>
      </p:pic>
      <p:sp>
        <p:nvSpPr>
          <p:cNvPr id="6" name="Rectangle 5"/>
          <p:cNvSpPr/>
          <p:nvPr/>
        </p:nvSpPr>
        <p:spPr>
          <a:xfrm>
            <a:off x="2438400" y="5029200"/>
            <a:ext cx="4419600" cy="369332"/>
          </a:xfrm>
          <a:prstGeom prst="rect">
            <a:avLst/>
          </a:prstGeom>
        </p:spPr>
        <p:txBody>
          <a:bodyPr wrap="square">
            <a:spAutoFit/>
          </a:bodyPr>
          <a:lstStyle/>
          <a:p>
            <a:r>
              <a:rPr lang="en-US" b="1" dirty="0" smtClean="0">
                <a:latin typeface="Times New Roman" pitchFamily="18" charset="0"/>
                <a:cs typeface="Times New Roman" pitchFamily="18" charset="0"/>
              </a:rPr>
              <a:t>The  right kidney without hematomas</a:t>
            </a:r>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5125"/>
          </a:xfrm>
        </p:spPr>
        <p:txBody>
          <a:bodyPr/>
          <a:lstStyle/>
          <a:p>
            <a:pPr algn="ctr"/>
            <a:r>
              <a:rPr lang="en-US" sz="4400" b="1" dirty="0" smtClean="0">
                <a:latin typeface="Times New Roman" pitchFamily="18" charset="0"/>
                <a:cs typeface="Times New Roman" pitchFamily="18" charset="0"/>
              </a:rPr>
              <a:t>“THE REAL CAUSE OF A PATIENT WITH ABDOMINAL PAIN“ </a:t>
            </a:r>
          </a:p>
          <a:p>
            <a:pPr algn="ctr"/>
            <a:r>
              <a:rPr lang="en-US" sz="4400" b="1" dirty="0" smtClean="0">
                <a:latin typeface="Times New Roman" pitchFamily="18" charset="0"/>
              </a:rPr>
              <a:t>Original case report</a:t>
            </a:r>
            <a:endParaRPr lang="en-US" sz="4400" b="1" dirty="0" smtClean="0">
              <a:latin typeface="Times New Roman" pitchFamily="18" charset="0"/>
              <a:cs typeface="Times New Roman" pitchFamily="18" charset="0"/>
            </a:endParaRPr>
          </a:p>
          <a:p>
            <a:pPr algn="ctr"/>
            <a:r>
              <a:rPr lang="en-US" b="1" dirty="0" smtClean="0">
                <a:latin typeface="Times New Roman" pitchFamily="18" charset="0"/>
                <a:cs typeface="Times New Roman" pitchFamily="18" charset="0"/>
              </a:rPr>
              <a:t>Manuela </a:t>
            </a:r>
            <a:r>
              <a:rPr lang="en-US" b="1" dirty="0" err="1" smtClean="0">
                <a:latin typeface="Times New Roman" pitchFamily="18" charset="0"/>
                <a:cs typeface="Times New Roman" pitchFamily="18" charset="0"/>
              </a:rPr>
              <a:t>Stoicescu</a:t>
            </a:r>
            <a:r>
              <a:rPr lang="en-US" b="1" dirty="0" smtClean="0">
                <a:latin typeface="Times New Roman" pitchFamily="18" charset="0"/>
                <a:cs typeface="Times New Roman" pitchFamily="18" charset="0"/>
              </a:rPr>
              <a:t>,                                                                                                                                   Consultant MD, PhD, Assistant Professor                                                                                                                                                                                                   University of Oradea Faculty of Medicine and Pharmacy                                                        Medical Disciplines Department, Romania        </a:t>
            </a:r>
            <a:r>
              <a:rPr lang="en-US" b="1" dirty="0" smtClean="0"/>
              <a:t>                                                                                   </a:t>
            </a:r>
            <a:r>
              <a:rPr lang="en-US" dirty="0" smtClean="0"/>
              <a:t/>
            </a:r>
            <a:br>
              <a:rPr lang="en-US" dirty="0" smtClean="0"/>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7412"/>
          </a:xfrm>
        </p:spPr>
        <p:txBody>
          <a:bodyPr/>
          <a:lstStyle/>
          <a:p>
            <a:r>
              <a:rPr lang="en-US" b="1" dirty="0" smtClean="0">
                <a:latin typeface="Times New Roman" pitchFamily="18" charset="0"/>
                <a:cs typeface="Times New Roman" pitchFamily="18" charset="0"/>
              </a:rPr>
              <a:t>THE LEFT KIDNEY                            ECO NORMAL</a:t>
            </a:r>
            <a:endParaRPr lang="en-US" dirty="0"/>
          </a:p>
        </p:txBody>
      </p:sp>
      <p:pic>
        <p:nvPicPr>
          <p:cNvPr id="144387" name="Picture 3"/>
          <p:cNvPicPr>
            <a:picLocks noGrp="1" noChangeAspect="1" noChangeArrowheads="1"/>
          </p:cNvPicPr>
          <p:nvPr>
            <p:ph idx="1"/>
          </p:nvPr>
        </p:nvPicPr>
        <p:blipFill>
          <a:blip r:embed="rId2"/>
          <a:srcRect/>
          <a:stretch>
            <a:fillRect/>
          </a:stretch>
        </p:blipFill>
        <p:spPr bwMode="auto">
          <a:xfrm>
            <a:off x="2438400" y="2133600"/>
            <a:ext cx="4225971" cy="3124200"/>
          </a:xfrm>
          <a:prstGeom prst="rect">
            <a:avLst/>
          </a:prstGeom>
          <a:noFill/>
          <a:ln w="9525">
            <a:noFill/>
            <a:miter lim="800000"/>
            <a:headEnd/>
            <a:tailEnd/>
          </a:ln>
          <a:effectLst/>
        </p:spPr>
      </p:pic>
      <p:sp>
        <p:nvSpPr>
          <p:cNvPr id="4" name="Rectangle 3"/>
          <p:cNvSpPr/>
          <p:nvPr/>
        </p:nvSpPr>
        <p:spPr>
          <a:xfrm>
            <a:off x="2743200" y="5474732"/>
            <a:ext cx="3810000" cy="369332"/>
          </a:xfrm>
          <a:prstGeom prst="rect">
            <a:avLst/>
          </a:prstGeom>
        </p:spPr>
        <p:txBody>
          <a:bodyPr wrap="square">
            <a:spAutoFit/>
          </a:bodyPr>
          <a:lstStyle/>
          <a:p>
            <a:r>
              <a:rPr lang="en-US" b="1" dirty="0" smtClean="0">
                <a:latin typeface="Times New Roman" pitchFamily="18" charset="0"/>
                <a:cs typeface="Times New Roman" pitchFamily="18" charset="0"/>
              </a:rPr>
              <a:t>The left kidney without hematomas</a:t>
            </a:r>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COLLECTION  IN THE LEFT DOUGLAS POUCH - ECO</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686800" cy="4530725"/>
          </a:xfrm>
        </p:spPr>
        <p:txBody>
          <a:bodyPr/>
          <a:lstStyle/>
          <a:p>
            <a:pPr algn="just"/>
            <a:r>
              <a:rPr lang="en-US" dirty="0" smtClean="0">
                <a:latin typeface="Times New Roman" pitchFamily="18" charset="0"/>
                <a:cs typeface="Times New Roman" pitchFamily="18" charset="0"/>
              </a:rPr>
              <a:t>The presence of a fluid collection in the left Douglas pouch, medium quantity, hyperecogenic  </a:t>
            </a:r>
          </a:p>
          <a:p>
            <a:endParaRPr lang="en-US" dirty="0"/>
          </a:p>
        </p:txBody>
      </p:sp>
      <p:pic>
        <p:nvPicPr>
          <p:cNvPr id="4" name="Picture 12"/>
          <p:cNvPicPr>
            <a:picLocks noChangeAspect="1" noChangeArrowheads="1"/>
          </p:cNvPicPr>
          <p:nvPr/>
        </p:nvPicPr>
        <p:blipFill>
          <a:blip r:embed="rId2"/>
          <a:srcRect/>
          <a:stretch>
            <a:fillRect/>
          </a:stretch>
        </p:blipFill>
        <p:spPr bwMode="auto">
          <a:xfrm>
            <a:off x="2743200" y="3048000"/>
            <a:ext cx="3580773" cy="2617133"/>
          </a:xfrm>
          <a:prstGeom prst="rect">
            <a:avLst/>
          </a:prstGeom>
          <a:noFill/>
          <a:ln w="9525">
            <a:noFill/>
            <a:miter lim="800000"/>
            <a:headEnd/>
            <a:tailEnd/>
          </a:ln>
        </p:spPr>
      </p:pic>
      <p:sp>
        <p:nvSpPr>
          <p:cNvPr id="5" name="Rectangle 4"/>
          <p:cNvSpPr/>
          <p:nvPr/>
        </p:nvSpPr>
        <p:spPr>
          <a:xfrm>
            <a:off x="2057400" y="5867400"/>
            <a:ext cx="4876799" cy="369332"/>
          </a:xfrm>
          <a:prstGeom prst="rect">
            <a:avLst/>
          </a:prstGeom>
        </p:spPr>
        <p:txBody>
          <a:bodyPr wrap="square">
            <a:spAutoFit/>
          </a:bodyPr>
          <a:lstStyle/>
          <a:p>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The fluid collection in the left Douglas pouch</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THE ABDOMINAL CT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447800"/>
            <a:ext cx="8229600" cy="4683125"/>
          </a:xfrm>
        </p:spPr>
        <p:txBody>
          <a:bodyPr/>
          <a:lstStyle/>
          <a:p>
            <a:pPr algn="just"/>
            <a:r>
              <a:rPr lang="en-US" dirty="0" smtClean="0">
                <a:latin typeface="Times New Roman" pitchFamily="18" charset="0"/>
                <a:cs typeface="Times New Roman" pitchFamily="18" charset="0"/>
              </a:rPr>
              <a:t>An abdominal CT was performed and relieved the same collection in medium quantity in the left Douglas pouch, without lesions of the organs insides of the abdominal cavity. </a:t>
            </a:r>
            <a:endParaRPr lang="en-US" dirty="0">
              <a:latin typeface="Times New Roman" pitchFamily="18" charset="0"/>
              <a:cs typeface="Times New Roman" pitchFamily="18" charset="0"/>
            </a:endParaRPr>
          </a:p>
        </p:txBody>
      </p:sp>
      <p:pic>
        <p:nvPicPr>
          <p:cNvPr id="22529" name="Picture 13"/>
          <p:cNvPicPr>
            <a:picLocks noChangeAspect="1" noChangeArrowheads="1"/>
          </p:cNvPicPr>
          <p:nvPr/>
        </p:nvPicPr>
        <p:blipFill>
          <a:blip r:embed="rId2"/>
          <a:srcRect/>
          <a:stretch>
            <a:fillRect/>
          </a:stretch>
        </p:blipFill>
        <p:spPr bwMode="auto">
          <a:xfrm>
            <a:off x="2819400" y="3505200"/>
            <a:ext cx="3619500" cy="2727740"/>
          </a:xfrm>
          <a:prstGeom prst="rect">
            <a:avLst/>
          </a:prstGeom>
          <a:noFill/>
          <a:ln w="9525">
            <a:noFill/>
            <a:miter lim="800000"/>
            <a:headEnd/>
            <a:tailEnd/>
          </a:ln>
        </p:spPr>
      </p:pic>
      <p:sp>
        <p:nvSpPr>
          <p:cNvPr id="5" name="Rectangle 4"/>
          <p:cNvSpPr/>
          <p:nvPr/>
        </p:nvSpPr>
        <p:spPr>
          <a:xfrm>
            <a:off x="2277141" y="6248400"/>
            <a:ext cx="4589718" cy="369332"/>
          </a:xfrm>
          <a:prstGeom prst="rect">
            <a:avLst/>
          </a:prstGeom>
        </p:spPr>
        <p:txBody>
          <a:bodyPr wrap="square">
            <a:spAutoFit/>
          </a:bodyPr>
          <a:lstStyle/>
          <a:p>
            <a:r>
              <a:rPr lang="en-US" b="1" dirty="0" smtClean="0">
                <a:latin typeface="Times New Roman" pitchFamily="18" charset="0"/>
                <a:cs typeface="Times New Roman" pitchFamily="18" charset="0"/>
              </a:rPr>
              <a:t>The fluid collection in the left Douglas pouch</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THE LABORATORY TESTS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52400" y="1752600"/>
            <a:ext cx="8991600" cy="4378325"/>
          </a:xfrm>
        </p:spPr>
        <p:txBody>
          <a:bodyPr/>
          <a:lstStyle/>
          <a:p>
            <a:pPr algn="just"/>
            <a:r>
              <a:rPr lang="en-US" dirty="0" smtClean="0">
                <a:latin typeface="Times New Roman" pitchFamily="18" charset="0"/>
                <a:cs typeface="Times New Roman" pitchFamily="18" charset="0"/>
              </a:rPr>
              <a:t>Laboratory tests showed:</a:t>
            </a:r>
          </a:p>
          <a:p>
            <a:pPr algn="just"/>
            <a:r>
              <a:rPr lang="en-US" dirty="0" smtClean="0">
                <a:latin typeface="Times New Roman" pitchFamily="18" charset="0"/>
                <a:cs typeface="Times New Roman" pitchFamily="18" charset="0"/>
              </a:rPr>
              <a:t> ESR=10-20mmh, fibrinogen=282mg%,</a:t>
            </a:r>
          </a:p>
          <a:p>
            <a:r>
              <a:rPr lang="en-US" dirty="0" smtClean="0">
                <a:latin typeface="Times New Roman" pitchFamily="18" charset="0"/>
                <a:cs typeface="Times New Roman" pitchFamily="18" charset="0"/>
              </a:rPr>
              <a:t>glycemia=200mg/dl, WBC=5000/mm³, Platelets=200 000/mm³, </a:t>
            </a:r>
            <a:r>
              <a:rPr lang="en-US" dirty="0" err="1" smtClean="0">
                <a:latin typeface="Times New Roman" pitchFamily="18" charset="0"/>
                <a:cs typeface="Times New Roman" pitchFamily="18" charset="0"/>
              </a:rPr>
              <a:t>Hb</a:t>
            </a:r>
            <a:r>
              <a:rPr lang="en-US" dirty="0" smtClean="0">
                <a:latin typeface="Times New Roman" pitchFamily="18" charset="0"/>
                <a:cs typeface="Times New Roman" pitchFamily="18" charset="0"/>
              </a:rPr>
              <a:t>=10g/dl,</a:t>
            </a:r>
          </a:p>
          <a:p>
            <a:r>
              <a:rPr lang="en-US" dirty="0" smtClean="0">
                <a:latin typeface="Times New Roman" pitchFamily="18" charset="0"/>
                <a:cs typeface="Times New Roman" pitchFamily="18" charset="0"/>
              </a:rPr>
              <a:t> Ht=42%, Red blood cell = 3 millions / mm³, cholesterol=215mg/dl, HDL cholesterol =30, </a:t>
            </a:r>
          </a:p>
          <a:p>
            <a:r>
              <a:rPr lang="en-US" dirty="0" smtClean="0">
                <a:latin typeface="Times New Roman" pitchFamily="18" charset="0"/>
                <a:cs typeface="Times New Roman" pitchFamily="18" charset="0"/>
              </a:rPr>
              <a:t>LDL cholesterol=40, triglycerides=300mg /dl </a:t>
            </a:r>
          </a:p>
          <a:p>
            <a:r>
              <a:rPr lang="en-US" dirty="0" smtClean="0">
                <a:latin typeface="Times New Roman" pitchFamily="18" charset="0"/>
                <a:cs typeface="Times New Roman" pitchFamily="18" charset="0"/>
              </a:rPr>
              <a:t>and other lab tests was in normal range.</a:t>
            </a:r>
            <a:endParaRPr lang="en-US"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PARACENTESIS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1447800"/>
            <a:ext cx="8915400" cy="4683125"/>
          </a:xfrm>
        </p:spPr>
        <p:txBody>
          <a:bodyPr/>
          <a:lstStyle/>
          <a:p>
            <a:pPr algn="just"/>
            <a:r>
              <a:rPr lang="en-US" sz="3600" dirty="0" smtClean="0">
                <a:latin typeface="Times New Roman" pitchFamily="18" charset="0"/>
                <a:cs typeface="Times New Roman" pitchFamily="18" charset="0"/>
              </a:rPr>
              <a:t>Because this fluid collection existed inside of the abdomen a paracentesis was performed in the left lateral position of the patient and appeared fresh blood so a haemoperitoneum was presented. Of course the presence of the haemoperitoneum was after trauma because she had an accident, she felled from the cart and the horse passes on her.</a:t>
            </a:r>
            <a:endParaRPr lang="en-US" sz="3600" dirty="0">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QUESTION?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1905000"/>
            <a:ext cx="8915400" cy="4225925"/>
          </a:xfrm>
        </p:spPr>
        <p:txBody>
          <a:bodyPr/>
          <a:lstStyle/>
          <a:p>
            <a:pPr algn="just"/>
            <a:r>
              <a:rPr lang="en-US" dirty="0" smtClean="0"/>
              <a:t> </a:t>
            </a:r>
            <a:r>
              <a:rPr lang="en-US" sz="3600" dirty="0" smtClean="0">
                <a:latin typeface="Times New Roman" pitchFamily="18" charset="0"/>
                <a:cs typeface="Times New Roman" pitchFamily="18" charset="0"/>
              </a:rPr>
              <a:t>The main question was which is </a:t>
            </a:r>
            <a:r>
              <a:rPr lang="en-US" sz="3600" b="1" dirty="0" smtClean="0">
                <a:solidFill>
                  <a:srgbClr val="FF0000"/>
                </a:solidFill>
                <a:latin typeface="Times New Roman" pitchFamily="18" charset="0"/>
                <a:cs typeface="Times New Roman" pitchFamily="18" charset="0"/>
              </a:rPr>
              <a:t>the cause of the haemoperitoneum</a:t>
            </a:r>
            <a:r>
              <a:rPr lang="en-US" sz="3600" dirty="0" smtClean="0">
                <a:latin typeface="Times New Roman" pitchFamily="18" charset="0"/>
                <a:cs typeface="Times New Roman" pitchFamily="18" charset="0"/>
              </a:rPr>
              <a:t> because </a:t>
            </a:r>
            <a:r>
              <a:rPr lang="en-US" sz="3600" b="1" dirty="0" smtClean="0">
                <a:solidFill>
                  <a:srgbClr val="FF0000"/>
                </a:solidFill>
                <a:latin typeface="Times New Roman" pitchFamily="18" charset="0"/>
                <a:cs typeface="Times New Roman" pitchFamily="18" charset="0"/>
              </a:rPr>
              <a:t>all the organs inside of the abdomen were intact, without hematomas</a:t>
            </a:r>
            <a:r>
              <a:rPr lang="en-US" sz="3600" dirty="0" smtClean="0">
                <a:latin typeface="Times New Roman" pitchFamily="18" charset="0"/>
                <a:cs typeface="Times New Roman" pitchFamily="18" charset="0"/>
              </a:rPr>
              <a:t> after the abdominal eco and CT was performed. </a:t>
            </a:r>
            <a:r>
              <a:rPr lang="en-US" sz="3600" b="1" dirty="0" smtClean="0">
                <a:solidFill>
                  <a:srgbClr val="FF0000"/>
                </a:solidFill>
                <a:latin typeface="Times New Roman" pitchFamily="18" charset="0"/>
                <a:cs typeface="Times New Roman" pitchFamily="18" charset="0"/>
              </a:rPr>
              <a:t>Where is the source of bleeding?</a:t>
            </a:r>
            <a:endParaRPr lang="en-US" sz="3600" b="1" dirty="0">
              <a:solidFill>
                <a:srgbClr val="FF0000"/>
              </a:solidFill>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SURGERY DEPARTMENT</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304800" y="2133600"/>
            <a:ext cx="8382000" cy="3997325"/>
          </a:xfrm>
        </p:spPr>
        <p:txBody>
          <a:bodyPr/>
          <a:lstStyle/>
          <a:p>
            <a:pPr algn="just"/>
            <a:r>
              <a:rPr lang="en-US" sz="3600" dirty="0" smtClean="0">
                <a:latin typeface="Times New Roman" pitchFamily="18" charset="0"/>
                <a:cs typeface="Times New Roman" pitchFamily="18" charset="0"/>
              </a:rPr>
              <a:t>The patient was referred urgently to the Surgery Department for immediately laparatomy after 1UI iso group iso Rh blood transfusion was started to administrate.</a:t>
            </a:r>
            <a:endParaRPr lang="en-US" sz="3600"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7813"/>
            <a:ext cx="8839200" cy="1143000"/>
          </a:xfrm>
        </p:spPr>
        <p:txBody>
          <a:bodyPr/>
          <a:lstStyle/>
          <a:p>
            <a:r>
              <a:rPr lang="en-US" b="1" dirty="0" smtClean="0">
                <a:latin typeface="Times New Roman" pitchFamily="18" charset="0"/>
                <a:cs typeface="Times New Roman" pitchFamily="18" charset="0"/>
              </a:rPr>
              <a:t>EMERGENTLY LAPAROTOMY</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8991600" cy="4911725"/>
          </a:xfrm>
        </p:spPr>
        <p:txBody>
          <a:bodyPr/>
          <a:lstStyle/>
          <a:p>
            <a:pPr algn="just"/>
            <a:r>
              <a:rPr lang="en-US" sz="3600" dirty="0" smtClean="0">
                <a:latin typeface="Times New Roman" pitchFamily="18" charset="0"/>
                <a:cs typeface="Times New Roman" pitchFamily="18" charset="0"/>
              </a:rPr>
              <a:t>After the emergently surgical abdominal intervention was performed was discovered unexpected: </a:t>
            </a:r>
            <a:r>
              <a:rPr lang="en-US" sz="3600" b="1" u="sng" dirty="0" smtClean="0">
                <a:solidFill>
                  <a:srgbClr val="FF0000"/>
                </a:solidFill>
                <a:latin typeface="Times New Roman" pitchFamily="18" charset="0"/>
                <a:cs typeface="Times New Roman" pitchFamily="18" charset="0"/>
              </a:rPr>
              <a:t>break of the mesentery</a:t>
            </a:r>
            <a:r>
              <a:rPr lang="en-US" sz="3600" b="1" dirty="0" smtClean="0">
                <a:solidFill>
                  <a:srgbClr val="FF0000"/>
                </a:solidFill>
                <a:latin typeface="Times New Roman" pitchFamily="18" charset="0"/>
                <a:cs typeface="Times New Roman" pitchFamily="18" charset="0"/>
              </a:rPr>
              <a:t> </a:t>
            </a:r>
            <a:r>
              <a:rPr lang="en-US" sz="3600" dirty="0" smtClean="0">
                <a:latin typeface="Times New Roman" pitchFamily="18" charset="0"/>
                <a:cs typeface="Times New Roman" pitchFamily="18" charset="0"/>
              </a:rPr>
              <a:t>with </a:t>
            </a:r>
            <a:r>
              <a:rPr lang="en-US" sz="3600" b="1" u="sng" dirty="0" smtClean="0">
                <a:solidFill>
                  <a:srgbClr val="FF0000"/>
                </a:solidFill>
                <a:latin typeface="Times New Roman" pitchFamily="18" charset="0"/>
                <a:cs typeface="Times New Roman" pitchFamily="18" charset="0"/>
              </a:rPr>
              <a:t>haemoperitoneum</a:t>
            </a:r>
            <a:r>
              <a:rPr lang="en-US" sz="3600" dirty="0" smtClean="0">
                <a:latin typeface="Times New Roman" pitchFamily="18" charset="0"/>
                <a:cs typeface="Times New Roman" pitchFamily="18" charset="0"/>
              </a:rPr>
              <a:t> and was solved. So the cause of the haemoperitoneum was break of the mesentery this was the reason that not a hematomas of the organs was the cause. All the organs were normal at the abdominal echo examination. The patient had a good evolution after the surgery intervention.</a:t>
            </a:r>
          </a:p>
          <a:p>
            <a:pPr algn="just"/>
            <a:endParaRPr lang="en-US" sz="36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0999"/>
            <a:ext cx="8229600" cy="1039813"/>
          </a:xfrm>
        </p:spPr>
        <p:txBody>
          <a:bodyPr/>
          <a:lstStyle/>
          <a:p>
            <a:r>
              <a:rPr lang="en-US" b="1" dirty="0" smtClean="0">
                <a:solidFill>
                  <a:srgbClr val="FF0000"/>
                </a:solidFill>
                <a:latin typeface="Times New Roman" pitchFamily="18" charset="0"/>
                <a:cs typeface="Times New Roman" pitchFamily="18" charset="0"/>
              </a:rPr>
              <a:t>BREAK OF THE MESENTERY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HAEMOPERITONEUM</a:t>
            </a:r>
            <a:endParaRPr lang="en-US" b="1" dirty="0"/>
          </a:p>
        </p:txBody>
      </p:sp>
      <p:pic>
        <p:nvPicPr>
          <p:cNvPr id="12297" name="Picture 9"/>
          <p:cNvPicPr>
            <a:picLocks noChangeAspect="1" noChangeArrowheads="1"/>
          </p:cNvPicPr>
          <p:nvPr/>
        </p:nvPicPr>
        <p:blipFill>
          <a:blip r:embed="rId2"/>
          <a:srcRect/>
          <a:stretch>
            <a:fillRect/>
          </a:stretch>
        </p:blipFill>
        <p:spPr bwMode="auto">
          <a:xfrm>
            <a:off x="2438400" y="1905000"/>
            <a:ext cx="4191000" cy="3388620"/>
          </a:xfrm>
          <a:prstGeom prst="rect">
            <a:avLst/>
          </a:prstGeom>
          <a:noFill/>
          <a:ln w="9525">
            <a:noFill/>
            <a:miter lim="800000"/>
            <a:headEnd/>
            <a:tailEnd/>
          </a:ln>
          <a:effectLst/>
        </p:spPr>
      </p:pic>
      <p:sp>
        <p:nvSpPr>
          <p:cNvPr id="5" name="Rectangle 4"/>
          <p:cNvSpPr/>
          <p:nvPr/>
        </p:nvSpPr>
        <p:spPr>
          <a:xfrm>
            <a:off x="2735600" y="5460326"/>
            <a:ext cx="3672800" cy="369332"/>
          </a:xfrm>
          <a:prstGeom prst="rect">
            <a:avLst/>
          </a:prstGeom>
        </p:spPr>
        <p:txBody>
          <a:bodyPr wrap="square">
            <a:spAutoFit/>
          </a:bodyPr>
          <a:lstStyle/>
          <a:p>
            <a:r>
              <a:rPr lang="en-US" b="1" dirty="0" smtClean="0">
                <a:latin typeface="Times New Roman" pitchFamily="18" charset="0"/>
                <a:cs typeface="Times New Roman" pitchFamily="18" charset="0"/>
              </a:rPr>
              <a:t>          Break of the mesentery </a:t>
            </a:r>
            <a:endParaRPr lang="en-US" b="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THE OPACITY OF THE LEFT BASE OF THE LUNG</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228600" y="1905000"/>
            <a:ext cx="8458200" cy="4225925"/>
          </a:xfrm>
        </p:spPr>
        <p:txBody>
          <a:bodyPr/>
          <a:lstStyle/>
          <a:p>
            <a:pPr algn="just"/>
            <a:r>
              <a:rPr lang="en-US" sz="3600" dirty="0" smtClean="0">
                <a:latin typeface="Times New Roman" pitchFamily="18" charset="0"/>
                <a:cs typeface="Times New Roman" pitchFamily="18" charset="0"/>
              </a:rPr>
              <a:t>Because she presented also the opacity of the left base of the lung with concavity up this could be: pneumonia in phase of consolidation, a solid mass with atelectasis or pleural effusion. Because the opacity is with concavity up this is a sign to suggest a pleural effusion. </a:t>
            </a:r>
            <a:endParaRPr lang="en-US" sz="36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latin typeface="Times New Roman" pitchFamily="18" charset="0"/>
                <a:cs typeface="Times New Roman" pitchFamily="18" charset="0"/>
              </a:rPr>
              <a:t>MOTTO</a:t>
            </a:r>
            <a:endParaRPr lang="en-US" b="1" i="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lgn="just"/>
            <a:endParaRPr lang="en-US" sz="4800" i="1" dirty="0" smtClean="0">
              <a:latin typeface="Times New Roman" pitchFamily="18" charset="0"/>
              <a:cs typeface="Times New Roman" pitchFamily="18" charset="0"/>
            </a:endParaRPr>
          </a:p>
          <a:p>
            <a:pPr algn="just"/>
            <a:endParaRPr lang="en-US" sz="4800" i="1" dirty="0" smtClean="0">
              <a:latin typeface="Times New Roman" pitchFamily="18" charset="0"/>
              <a:cs typeface="Times New Roman" pitchFamily="18" charset="0"/>
            </a:endParaRPr>
          </a:p>
          <a:p>
            <a:pPr algn="just"/>
            <a:r>
              <a:rPr lang="en-US" sz="4800" i="1" dirty="0" smtClean="0">
                <a:latin typeface="Times New Roman" pitchFamily="18" charset="0"/>
                <a:cs typeface="Times New Roman" pitchFamily="18" charset="0"/>
              </a:rPr>
              <a:t>“</a:t>
            </a:r>
            <a:r>
              <a:rPr lang="en-US" sz="4000" i="1" dirty="0" smtClean="0">
                <a:latin typeface="Times New Roman" pitchFamily="18" charset="0"/>
                <a:cs typeface="Times New Roman" pitchFamily="18" charset="0"/>
              </a:rPr>
              <a:t>The abdomen is full of the misters and a patient with diffuses abdominal pain is possible to offer us many surprises of diagnosis.”</a:t>
            </a:r>
            <a:endParaRPr lang="en-US" sz="4000" i="1" dirty="0"/>
          </a:p>
        </p:txBody>
      </p:sp>
      <p:pic>
        <p:nvPicPr>
          <p:cNvPr id="1028" name="Picture 4"/>
          <p:cNvPicPr>
            <a:picLocks noChangeAspect="1" noChangeArrowheads="1"/>
          </p:cNvPicPr>
          <p:nvPr/>
        </p:nvPicPr>
        <p:blipFill>
          <a:blip r:embed="rId2"/>
          <a:srcRect/>
          <a:stretch>
            <a:fillRect/>
          </a:stretch>
        </p:blipFill>
        <p:spPr bwMode="auto">
          <a:xfrm>
            <a:off x="3429000" y="1219200"/>
            <a:ext cx="2118276" cy="235267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7412"/>
          </a:xfrm>
        </p:spPr>
        <p:txBody>
          <a:bodyPr/>
          <a:lstStyle/>
          <a:p>
            <a:r>
              <a:rPr lang="en-US" b="1" dirty="0" smtClean="0">
                <a:latin typeface="Times New Roman" pitchFamily="18" charset="0"/>
                <a:cs typeface="Times New Roman" pitchFamily="18" charset="0"/>
              </a:rPr>
              <a:t>THE PLEURAL EFFUSION</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8229600" cy="4149725"/>
          </a:xfrm>
        </p:spPr>
        <p:txBody>
          <a:bodyPr/>
          <a:lstStyle/>
          <a:p>
            <a:pPr algn="just"/>
            <a:r>
              <a:rPr lang="en-US" sz="3600" dirty="0" smtClean="0">
                <a:latin typeface="Times New Roman" pitchFamily="18" charset="0"/>
                <a:cs typeface="Times New Roman" pitchFamily="18" charset="0"/>
              </a:rPr>
              <a:t>A pleural puncture and thoracocentesis was performed and unexpected showed </a:t>
            </a:r>
            <a:r>
              <a:rPr lang="en-US" sz="3600" b="1" dirty="0" smtClean="0">
                <a:solidFill>
                  <a:srgbClr val="FF0000"/>
                </a:solidFill>
                <a:latin typeface="Times New Roman" pitchFamily="18" charset="0"/>
                <a:cs typeface="Times New Roman" pitchFamily="18" charset="0"/>
              </a:rPr>
              <a:t>fresh blood. </a:t>
            </a:r>
            <a:r>
              <a:rPr lang="en-US" sz="3600" dirty="0" smtClean="0">
                <a:latin typeface="Times New Roman" pitchFamily="18" charset="0"/>
                <a:cs typeface="Times New Roman" pitchFamily="18" charset="0"/>
              </a:rPr>
              <a:t>So </a:t>
            </a:r>
            <a:r>
              <a:rPr lang="en-US" sz="3600" b="1" dirty="0" smtClean="0">
                <a:solidFill>
                  <a:srgbClr val="FF0000"/>
                </a:solidFill>
                <a:latin typeface="Times New Roman" pitchFamily="18" charset="0"/>
                <a:cs typeface="Times New Roman" pitchFamily="18" charset="0"/>
              </a:rPr>
              <a:t>an haemothorax </a:t>
            </a:r>
            <a:r>
              <a:rPr lang="en-US" sz="3600" dirty="0" smtClean="0">
                <a:latin typeface="Times New Roman" pitchFamily="18" charset="0"/>
                <a:cs typeface="Times New Roman" pitchFamily="18" charset="0"/>
              </a:rPr>
              <a:t>was also presented after trauma at the left base of the lung in the pleural cavity and was solved, was evacuated and stopped after haemostatic therapy.</a:t>
            </a:r>
            <a:endParaRPr lang="en-US" sz="3600" dirty="0">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THE FINAL DIAGNOSIS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The final diagnosis of the patient was: •</a:t>
            </a:r>
            <a:r>
              <a:rPr lang="en-US" dirty="0" smtClean="0">
                <a:solidFill>
                  <a:srgbClr val="FF0000"/>
                </a:solidFill>
                <a:latin typeface="Times New Roman" pitchFamily="18" charset="0"/>
                <a:cs typeface="Times New Roman" pitchFamily="18" charset="0"/>
              </a:rPr>
              <a:t>Trauma of the abdomen - Hemoperitoneum                                                                   </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Break of mesentery                                                               </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Haemothorax after trauma                                                </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Post bleeding anemic syndrome</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Diabetes mellitus type2</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High Blood Pressure                                           </a:t>
            </a:r>
            <a:r>
              <a:rPr lang="en-US" dirty="0" smtClean="0">
                <a:latin typeface="Times New Roman" pitchFamily="18" charset="0"/>
                <a:cs typeface="Times New Roman" pitchFamily="18" charset="0"/>
              </a:rPr>
              <a:t> •</a:t>
            </a:r>
            <a:r>
              <a:rPr lang="en-US" dirty="0" smtClean="0">
                <a:solidFill>
                  <a:srgbClr val="FF0000"/>
                </a:solidFill>
                <a:latin typeface="Times New Roman" pitchFamily="18" charset="0"/>
                <a:cs typeface="Times New Roman" pitchFamily="18" charset="0"/>
              </a:rPr>
              <a:t>Dislipidemia, silent ischemic heart disease - •Silent old anterior-septum myocardial infarction.</a:t>
            </a:r>
            <a:endParaRPr lang="en-US" dirty="0">
              <a:solidFill>
                <a:srgbClr val="FF0000"/>
              </a:solidFill>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RESULTS AND DISCUSSIONS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752600"/>
            <a:ext cx="8839200" cy="4378325"/>
          </a:xfrm>
        </p:spPr>
        <p:txBody>
          <a:bodyPr/>
          <a:lstStyle/>
          <a:p>
            <a:pPr algn="just"/>
            <a:r>
              <a:rPr lang="en-US" sz="3600" dirty="0" smtClean="0">
                <a:latin typeface="Times New Roman" pitchFamily="18" charset="0"/>
                <a:cs typeface="Times New Roman" pitchFamily="18" charset="0"/>
              </a:rPr>
              <a:t>The particularity of this clinical case presentation is that after trauma the real cause of the diffuses abdominal pain was a  </a:t>
            </a:r>
            <a:r>
              <a:rPr lang="en-US" sz="3600" b="1" dirty="0" smtClean="0">
                <a:solidFill>
                  <a:srgbClr val="FF0000"/>
                </a:solidFill>
                <a:latin typeface="Times New Roman" pitchFamily="18" charset="0"/>
                <a:cs typeface="Times New Roman" pitchFamily="18" charset="0"/>
              </a:rPr>
              <a:t>break of mesentery, haemoperitoneum</a:t>
            </a:r>
            <a:r>
              <a:rPr lang="en-US" sz="3600" b="1" dirty="0" smtClean="0">
                <a:latin typeface="Times New Roman" pitchFamily="18" charset="0"/>
                <a:cs typeface="Times New Roman" pitchFamily="18" charset="0"/>
              </a:rPr>
              <a:t> and unexpected </a:t>
            </a:r>
            <a:r>
              <a:rPr lang="en-US" sz="3600" b="1" dirty="0" smtClean="0">
                <a:solidFill>
                  <a:srgbClr val="FF0000"/>
                </a:solidFill>
                <a:latin typeface="Times New Roman" pitchFamily="18" charset="0"/>
                <a:cs typeface="Times New Roman" pitchFamily="18" charset="0"/>
              </a:rPr>
              <a:t>the opacity of the left base of the lung</a:t>
            </a:r>
            <a:r>
              <a:rPr lang="en-US" sz="3600" dirty="0" smtClean="0">
                <a:latin typeface="Times New Roman" pitchFamily="18" charset="0"/>
                <a:cs typeface="Times New Roman" pitchFamily="18" charset="0"/>
              </a:rPr>
              <a:t> was in reality a </a:t>
            </a:r>
            <a:r>
              <a:rPr lang="en-US" sz="3600" b="1" dirty="0" smtClean="0">
                <a:solidFill>
                  <a:srgbClr val="FF0000"/>
                </a:solidFill>
                <a:latin typeface="Times New Roman" pitchFamily="18" charset="0"/>
                <a:cs typeface="Times New Roman" pitchFamily="18" charset="0"/>
              </a:rPr>
              <a:t>haemothorax</a:t>
            </a:r>
            <a:r>
              <a:rPr lang="en-US" sz="3600" dirty="0" smtClean="0">
                <a:latin typeface="Times New Roman" pitchFamily="18" charset="0"/>
                <a:cs typeface="Times New Roman" pitchFamily="18" charset="0"/>
              </a:rPr>
              <a:t> also in the context of trauma.</a:t>
            </a:r>
            <a:endParaRPr lang="en-US" sz="3600" dirty="0">
              <a:latin typeface="Times New Roman" pitchFamily="18"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CONCLUSIONS</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371600"/>
            <a:ext cx="8229600" cy="4759325"/>
          </a:xfrm>
        </p:spPr>
        <p:txBody>
          <a:bodyPr/>
          <a:lstStyle/>
          <a:p>
            <a:pPr algn="just"/>
            <a:r>
              <a:rPr lang="en-US" sz="3600" dirty="0" smtClean="0">
                <a:latin typeface="Times New Roman" pitchFamily="18" charset="0"/>
                <a:cs typeface="Times New Roman" pitchFamily="18" charset="0"/>
              </a:rPr>
              <a:t>1.The most important conclusion of this clinical case presentation is that when after trauma appear diffuses abdominal pain and a </a:t>
            </a:r>
            <a:r>
              <a:rPr lang="en-US" sz="3600" b="1" dirty="0" smtClean="0">
                <a:solidFill>
                  <a:srgbClr val="FF0000"/>
                </a:solidFill>
                <a:latin typeface="Times New Roman" pitchFamily="18" charset="0"/>
                <a:cs typeface="Times New Roman" pitchFamily="18" charset="0"/>
              </a:rPr>
              <a:t>haemoperitoneum</a:t>
            </a:r>
            <a:r>
              <a:rPr lang="en-US" sz="3600" dirty="0" smtClean="0">
                <a:latin typeface="Times New Roman" pitchFamily="18" charset="0"/>
                <a:cs typeface="Times New Roman" pitchFamily="18" charset="0"/>
              </a:rPr>
              <a:t> is present in condition that all the abdominal organs (liver, spleen, kidney, others) are normal without hematomas at the abdominal eco and CT, the real cause could be </a:t>
            </a:r>
            <a:r>
              <a:rPr lang="en-US" sz="3600" b="1" dirty="0" smtClean="0">
                <a:solidFill>
                  <a:srgbClr val="FF0000"/>
                </a:solidFill>
                <a:latin typeface="Times New Roman" pitchFamily="18" charset="0"/>
                <a:cs typeface="Times New Roman" pitchFamily="18" charset="0"/>
              </a:rPr>
              <a:t>the break of mesentery.</a:t>
            </a:r>
            <a:endParaRPr lang="en-US" sz="3600" b="1" dirty="0">
              <a:solidFill>
                <a:srgbClr val="FF0000"/>
              </a:solidFill>
              <a:latin typeface="Times New Roman" pitchFamily="18" charset="0"/>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CONCLUSIONS</a:t>
            </a:r>
            <a:endParaRPr lang="en-US" dirty="0"/>
          </a:p>
        </p:txBody>
      </p:sp>
      <p:sp>
        <p:nvSpPr>
          <p:cNvPr id="3" name="Content Placeholder 2"/>
          <p:cNvSpPr>
            <a:spLocks noGrp="1"/>
          </p:cNvSpPr>
          <p:nvPr>
            <p:ph idx="1"/>
          </p:nvPr>
        </p:nvSpPr>
        <p:spPr>
          <a:xfrm>
            <a:off x="152400" y="1371600"/>
            <a:ext cx="8686800" cy="4759325"/>
          </a:xfrm>
        </p:spPr>
        <p:txBody>
          <a:bodyPr/>
          <a:lstStyle/>
          <a:p>
            <a:pPr algn="just"/>
            <a:r>
              <a:rPr lang="en-US" sz="3600" dirty="0" smtClean="0">
                <a:latin typeface="Times New Roman" pitchFamily="18" charset="0"/>
                <a:cs typeface="Times New Roman" pitchFamily="18" charset="0"/>
              </a:rPr>
              <a:t>2. Because the patient was </a:t>
            </a:r>
            <a:r>
              <a:rPr lang="en-US" sz="3600" dirty="0" smtClean="0">
                <a:solidFill>
                  <a:srgbClr val="FF0000"/>
                </a:solidFill>
                <a:latin typeface="Times New Roman" pitchFamily="18" charset="0"/>
                <a:cs typeface="Times New Roman" pitchFamily="18" charset="0"/>
              </a:rPr>
              <a:t>hypertensive</a:t>
            </a:r>
            <a:r>
              <a:rPr lang="en-US" sz="3600" dirty="0" smtClean="0">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the value of blood pressure wasn’t low</a:t>
            </a:r>
            <a:r>
              <a:rPr lang="en-US" sz="3600" dirty="0" smtClean="0">
                <a:latin typeface="Times New Roman" pitchFamily="18" charset="0"/>
                <a:cs typeface="Times New Roman" pitchFamily="18" charset="0"/>
              </a:rPr>
              <a:t>, more than that high with medium value and this situation disturb our clinical thinking, because in acute bleeding we expect to found the low value of the blood pressure. So, </a:t>
            </a:r>
            <a:r>
              <a:rPr lang="en-US" sz="3600" dirty="0" smtClean="0">
                <a:solidFill>
                  <a:srgbClr val="FF0000"/>
                </a:solidFill>
                <a:latin typeface="Times New Roman" pitchFamily="18" charset="0"/>
                <a:cs typeface="Times New Roman" pitchFamily="18" charset="0"/>
              </a:rPr>
              <a:t>the normal or high value of the blood pressure not excluded bleeding inside of the abdomen in the first moment.</a:t>
            </a:r>
            <a:endParaRPr lang="en-US" sz="3600" dirty="0">
              <a:solidFill>
                <a:srgbClr val="FF0000"/>
              </a:solidFill>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CONCLUSIONS</a:t>
            </a:r>
            <a:endParaRPr lang="en-US" dirty="0"/>
          </a:p>
        </p:txBody>
      </p:sp>
      <p:sp>
        <p:nvSpPr>
          <p:cNvPr id="3" name="Content Placeholder 2"/>
          <p:cNvSpPr>
            <a:spLocks noGrp="1"/>
          </p:cNvSpPr>
          <p:nvPr>
            <p:ph idx="1"/>
          </p:nvPr>
        </p:nvSpPr>
        <p:spPr>
          <a:xfrm>
            <a:off x="228600" y="1447800"/>
            <a:ext cx="8686800" cy="4683125"/>
          </a:xfrm>
        </p:spPr>
        <p:txBody>
          <a:bodyPr/>
          <a:lstStyle/>
          <a:p>
            <a:pPr algn="just"/>
            <a:r>
              <a:rPr lang="en-US" sz="3600" dirty="0" smtClean="0">
                <a:latin typeface="Times New Roman" pitchFamily="18" charset="0"/>
                <a:cs typeface="Times New Roman" pitchFamily="18" charset="0"/>
              </a:rPr>
              <a:t>3. In the context of </a:t>
            </a:r>
            <a:r>
              <a:rPr lang="en-US" sz="3600" dirty="0" smtClean="0">
                <a:solidFill>
                  <a:srgbClr val="FF0000"/>
                </a:solidFill>
                <a:latin typeface="Times New Roman" pitchFamily="18" charset="0"/>
                <a:cs typeface="Times New Roman" pitchFamily="18" charset="0"/>
              </a:rPr>
              <a:t>the</a:t>
            </a:r>
            <a:r>
              <a:rPr lang="en-US" sz="3600" dirty="0" smtClean="0">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abdominal trauma</a:t>
            </a:r>
            <a:r>
              <a:rPr lang="en-US" sz="3600" dirty="0" smtClean="0">
                <a:latin typeface="Times New Roman" pitchFamily="18" charset="0"/>
                <a:cs typeface="Times New Roman" pitchFamily="18" charset="0"/>
              </a:rPr>
              <a:t>, some times </a:t>
            </a:r>
            <a:r>
              <a:rPr lang="en-US" sz="3600" dirty="0" smtClean="0">
                <a:solidFill>
                  <a:srgbClr val="FF0000"/>
                </a:solidFill>
                <a:latin typeface="Times New Roman" pitchFamily="18" charset="0"/>
                <a:cs typeface="Times New Roman" pitchFamily="18" charset="0"/>
              </a:rPr>
              <a:t>the real cause of the diffuses abdominal pain </a:t>
            </a:r>
            <a:r>
              <a:rPr lang="en-US" sz="3600" dirty="0" smtClean="0">
                <a:latin typeface="Times New Roman" pitchFamily="18" charset="0"/>
                <a:cs typeface="Times New Roman" pitchFamily="18" charset="0"/>
              </a:rPr>
              <a:t>could be </a:t>
            </a:r>
            <a:r>
              <a:rPr lang="en-US" sz="3600" dirty="0" smtClean="0">
                <a:solidFill>
                  <a:srgbClr val="FF0000"/>
                </a:solidFill>
                <a:latin typeface="Times New Roman" pitchFamily="18" charset="0"/>
                <a:cs typeface="Times New Roman" pitchFamily="18" charset="0"/>
              </a:rPr>
              <a:t>break of mesentery with haemoperitoneum</a:t>
            </a:r>
            <a:r>
              <a:rPr lang="en-US" sz="3600" dirty="0" smtClean="0">
                <a:latin typeface="Times New Roman" pitchFamily="18" charset="0"/>
                <a:cs typeface="Times New Roman" pitchFamily="18" charset="0"/>
              </a:rPr>
              <a:t> and also other organs of the body could be affected like lung and pleura and a opacity of the lung could be unexpected a </a:t>
            </a:r>
            <a:r>
              <a:rPr lang="en-US" sz="3600" dirty="0" smtClean="0">
                <a:solidFill>
                  <a:srgbClr val="FF0000"/>
                </a:solidFill>
                <a:latin typeface="Times New Roman" pitchFamily="18" charset="0"/>
                <a:cs typeface="Times New Roman" pitchFamily="18" charset="0"/>
              </a:rPr>
              <a:t>pleural effusion with fresh blood so an haemothorax</a:t>
            </a:r>
            <a:r>
              <a:rPr lang="en-US" sz="3600" dirty="0" smtClean="0">
                <a:latin typeface="Times New Roman" pitchFamily="18" charset="0"/>
                <a:cs typeface="Times New Roman" pitchFamily="18" charset="0"/>
              </a:rPr>
              <a:t> and we must to take into account this possibility.</a:t>
            </a:r>
            <a:endParaRPr lang="en-US" sz="36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smtClean="0">
                <a:latin typeface="Times New Roman" pitchFamily="18" charset="0"/>
                <a:cs typeface="Times New Roman" pitchFamily="18" charset="0"/>
              </a:rPr>
              <a:t>THANK YOU</a:t>
            </a:r>
            <a:endParaRPr lang="en-US" sz="5400" b="1" dirty="0">
              <a:latin typeface="Times New Roman" pitchFamily="18" charset="0"/>
              <a:cs typeface="Times New Roman" pitchFamily="18" charset="0"/>
            </a:endParaRPr>
          </a:p>
        </p:txBody>
      </p:sp>
      <p:pic>
        <p:nvPicPr>
          <p:cNvPr id="3074" name="Picture 2" descr="D:\Camera\20140819_185947.jpg"/>
          <p:cNvPicPr>
            <a:picLocks noGrp="1" noChangeAspect="1" noChangeArrowheads="1"/>
          </p:cNvPicPr>
          <p:nvPr>
            <p:ph idx="1"/>
          </p:nvPr>
        </p:nvPicPr>
        <p:blipFill>
          <a:blip r:embed="rId2" cstate="print"/>
          <a:srcRect/>
          <a:stretch>
            <a:fillRect/>
          </a:stretch>
        </p:blipFill>
        <p:spPr bwMode="auto">
          <a:xfrm>
            <a:off x="914400" y="2590800"/>
            <a:ext cx="4105804" cy="2463483"/>
          </a:xfrm>
          <a:prstGeom prst="rect">
            <a:avLst/>
          </a:prstGeom>
          <a:noFill/>
          <a:scene3d>
            <a:camera prst="orthographicFront">
              <a:rot lat="0" lon="0" rev="16200000"/>
            </a:camera>
            <a:lightRig rig="threePt" dir="t"/>
          </a:scene3d>
        </p:spPr>
      </p:pic>
      <p:pic>
        <p:nvPicPr>
          <p:cNvPr id="6" name="Picture 3"/>
          <p:cNvPicPr>
            <a:picLocks noChangeAspect="1" noChangeArrowheads="1"/>
          </p:cNvPicPr>
          <p:nvPr/>
        </p:nvPicPr>
        <p:blipFill>
          <a:blip r:embed="rId3"/>
          <a:srcRect/>
          <a:stretch>
            <a:fillRect/>
          </a:stretch>
        </p:blipFill>
        <p:spPr bwMode="auto">
          <a:xfrm>
            <a:off x="4800600" y="1752600"/>
            <a:ext cx="2590799" cy="41148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OBJECTIVES </a:t>
            </a:r>
            <a:endParaRPr lang="en-US" dirty="0"/>
          </a:p>
        </p:txBody>
      </p:sp>
      <p:sp>
        <p:nvSpPr>
          <p:cNvPr id="3" name="Content Placeholder 2"/>
          <p:cNvSpPr>
            <a:spLocks noGrp="1"/>
          </p:cNvSpPr>
          <p:nvPr>
            <p:ph idx="1"/>
          </p:nvPr>
        </p:nvSpPr>
        <p:spPr>
          <a:xfrm>
            <a:off x="457200" y="1752600"/>
            <a:ext cx="8229600" cy="4378325"/>
          </a:xfrm>
        </p:spPr>
        <p:txBody>
          <a:bodyPr/>
          <a:lstStyle/>
          <a:p>
            <a:pPr algn="just"/>
            <a:r>
              <a:rPr lang="en-US" sz="3600" dirty="0" smtClean="0">
                <a:latin typeface="Times New Roman" pitchFamily="18" charset="0"/>
                <a:cs typeface="Times New Roman" pitchFamily="18" charset="0"/>
              </a:rPr>
              <a:t>The main objective of this clinical case presentation was to found the real cause of a patient who came at the Emergency Service for diffuses abdominal pain. The most important information of this clinical </a:t>
            </a:r>
            <a:r>
              <a:rPr lang="en-US" sz="3600" b="1"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case report is that this symptom appeared in context of trauma.</a:t>
            </a:r>
            <a:endParaRPr lang="en-US" sz="36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MATERIAL AND METHODS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752600"/>
            <a:ext cx="8229600" cy="4378325"/>
          </a:xfrm>
        </p:spPr>
        <p:txBody>
          <a:bodyPr/>
          <a:lstStyle/>
          <a:p>
            <a:pPr algn="just"/>
            <a:r>
              <a:rPr lang="en-US" dirty="0" smtClean="0">
                <a:latin typeface="Times New Roman" pitchFamily="18" charset="0"/>
                <a:cs typeface="Times New Roman" pitchFamily="18" charset="0"/>
              </a:rPr>
              <a:t>I present the clinical case of a women 58 years old, hypertensive, with diabetes mellitus tip2 (NIN) who followed therapy with oral anti diabetes drugs. She came at the Emergency Department because with one day before she had an accident, she felled from the cart and the horse passes on her. After this incident she feels diffuses abdominal pain and also pain  in the back (thoracic and lumbar areas). </a:t>
            </a: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MATERIAL AND METHODS </a:t>
            </a:r>
            <a:endParaRPr lang="en-US" dirty="0"/>
          </a:p>
        </p:txBody>
      </p:sp>
      <p:sp>
        <p:nvSpPr>
          <p:cNvPr id="3" name="Content Placeholder 2"/>
          <p:cNvSpPr>
            <a:spLocks noGrp="1"/>
          </p:cNvSpPr>
          <p:nvPr>
            <p:ph idx="1"/>
          </p:nvPr>
        </p:nvSpPr>
        <p:spPr>
          <a:xfrm>
            <a:off x="304800" y="1447800"/>
            <a:ext cx="8458200" cy="4683125"/>
          </a:xfrm>
        </p:spPr>
        <p:txBody>
          <a:bodyPr/>
          <a:lstStyle/>
          <a:p>
            <a:pPr algn="just"/>
            <a:r>
              <a:rPr lang="en-US" dirty="0" smtClean="0">
                <a:latin typeface="Times New Roman" pitchFamily="18" charset="0"/>
                <a:cs typeface="Times New Roman" pitchFamily="18" charset="0"/>
              </a:rPr>
              <a:t>The objective examination relieved: BP=160/90mmHg, heart sounds rhythmic HR=82 bates/min, dullness at the left base of the lung and silent at the auscultation of the lung at this level. The patient feels pain after the palpation of the abdomen. She feels diffuses abdominal pain with medium intensity after superficial and deep palpation, but the abdomen was soft, participate at the respiratory movements and without rebound tenderness.</a:t>
            </a:r>
            <a:endParaRPr lang="en-US"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INVESTIGATIONS</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0" y="1524000"/>
            <a:ext cx="8991600" cy="4606925"/>
          </a:xfrm>
        </p:spPr>
        <p:txBody>
          <a:bodyPr/>
          <a:lstStyle/>
          <a:p>
            <a:pPr algn="just"/>
            <a:r>
              <a:rPr lang="en-US" dirty="0" smtClean="0">
                <a:latin typeface="Times New Roman" pitchFamily="18" charset="0"/>
                <a:cs typeface="Times New Roman" pitchFamily="18" charset="0"/>
              </a:rPr>
              <a:t>An EKG was performed and relieved sinus rhythm, HR=82bates/min and QS wave in leads V1, V2 and V3 significant an old anterior-septum myocardial infarction was showed, without ischemic lesion changes. The patient don’t know about this myocardial infarction from the past history and I suppose that was an un painful (silent) myocardial infarction how appeared at the diabetes patients in context of vegetative neuropathy).The image of the EKG follow to see in the next slide:</a:t>
            </a:r>
            <a:endParaRPr lang="en-US"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THE EKG</a:t>
            </a:r>
            <a:endParaRPr lang="en-US" b="1" dirty="0"/>
          </a:p>
        </p:txBody>
      </p:sp>
      <p:pic>
        <p:nvPicPr>
          <p:cNvPr id="1026" name="Picture 2"/>
          <p:cNvPicPr>
            <a:picLocks noChangeAspect="1" noChangeArrowheads="1"/>
          </p:cNvPicPr>
          <p:nvPr/>
        </p:nvPicPr>
        <p:blipFill>
          <a:blip r:embed="rId2"/>
          <a:srcRect/>
          <a:stretch>
            <a:fillRect/>
          </a:stretch>
        </p:blipFill>
        <p:spPr bwMode="auto">
          <a:xfrm>
            <a:off x="1143000" y="1524000"/>
            <a:ext cx="6894189" cy="4419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THE CHEST X-RAY</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76400"/>
            <a:ext cx="8229600" cy="4454525"/>
          </a:xfrm>
        </p:spPr>
        <p:txBody>
          <a:bodyPr/>
          <a:lstStyle/>
          <a:p>
            <a:pPr algn="just"/>
            <a:r>
              <a:rPr lang="en-US" sz="3600" dirty="0" smtClean="0">
                <a:latin typeface="Times New Roman" pitchFamily="18" charset="0"/>
                <a:cs typeface="Times New Roman" pitchFamily="18" charset="0"/>
              </a:rPr>
              <a:t>The Chest X-ray was performed and showed opacity with concavity up, homogenous at the base of the left lung. The X rays of the thoracic, lumbar colonna and basin was normal without fracture lines. So was excluded fracture of the ribs , thoracic and lumbar colonna and also in the area of the basin. </a:t>
            </a:r>
            <a:endParaRPr lang="en-US" sz="3600"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2589</TotalTime>
  <Words>1335</Words>
  <Application>Microsoft Office PowerPoint</Application>
  <PresentationFormat>On-screen Show (4:3)</PresentationFormat>
  <Paragraphs>86</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Beam</vt:lpstr>
      <vt:lpstr>OMICS GROUP</vt:lpstr>
      <vt:lpstr>PowerPoint Presentation</vt:lpstr>
      <vt:lpstr>MOTTO</vt:lpstr>
      <vt:lpstr>OBJECTIVES </vt:lpstr>
      <vt:lpstr>MATERIAL AND METHODS  </vt:lpstr>
      <vt:lpstr>MATERIAL AND METHODS </vt:lpstr>
      <vt:lpstr>INVESTIGATIONS</vt:lpstr>
      <vt:lpstr>THE EKG</vt:lpstr>
      <vt:lpstr>THE CHEST X-RAY</vt:lpstr>
      <vt:lpstr>THE CHEST X RAY</vt:lpstr>
      <vt:lpstr>Opacity at the left base of the lung</vt:lpstr>
      <vt:lpstr>Opacity at the left base of the lung with concavity up.</vt:lpstr>
      <vt:lpstr>THE X ray of the thoracic and             lumbar colonna-anterior incidence  </vt:lpstr>
      <vt:lpstr>THE X ray of the  lumbar colonna lateral incidence</vt:lpstr>
      <vt:lpstr>THE X ray of the basin</vt:lpstr>
      <vt:lpstr>THE ABDOMINAL ECHO</vt:lpstr>
      <vt:lpstr>THE LIVER ECO NORMAL</vt:lpstr>
      <vt:lpstr>THE SPLEEN ECO NORMAL</vt:lpstr>
      <vt:lpstr>THE RIGHT KIDNEY                            ECO NORMAL</vt:lpstr>
      <vt:lpstr>THE LEFT KIDNEY                            ECO NORMAL</vt:lpstr>
      <vt:lpstr>COLLECTION  IN THE LEFT DOUGLAS POUCH - ECO</vt:lpstr>
      <vt:lpstr>THE ABDOMINAL CT</vt:lpstr>
      <vt:lpstr>THE LABORATORY TESTS</vt:lpstr>
      <vt:lpstr>PARACENTESIS</vt:lpstr>
      <vt:lpstr>QUESTION?</vt:lpstr>
      <vt:lpstr>SURGERY DEPARTMENT</vt:lpstr>
      <vt:lpstr>EMERGENTLY LAPAROTOMY</vt:lpstr>
      <vt:lpstr>BREAK OF THE MESENTERY  HAEMOPERITONEUM</vt:lpstr>
      <vt:lpstr>THE OPACITY OF THE LEFT BASE OF THE LUNG</vt:lpstr>
      <vt:lpstr>THE PLEURAL EFFUSION</vt:lpstr>
      <vt:lpstr>THE FINAL DIAGNOSIS</vt:lpstr>
      <vt:lpstr>RESULTS AND DISCUSSIONS </vt:lpstr>
      <vt:lpstr>CONCLUSIONS</vt:lpstr>
      <vt:lpstr>CONCLUSIONS</vt:lpstr>
      <vt:lpstr>CONCLUSIONS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or subacute renal failure after therapy with Interferon and Ribavarin</dc:title>
  <dc:creator>Manuela</dc:creator>
  <cp:lastModifiedBy>RUMELA BASU</cp:lastModifiedBy>
  <cp:revision>321</cp:revision>
  <dcterms:created xsi:type="dcterms:W3CDTF">2013-12-26T10:14:19Z</dcterms:created>
  <dcterms:modified xsi:type="dcterms:W3CDTF">2014-11-17T10:30:10Z</dcterms:modified>
</cp:coreProperties>
</file>