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3" d="100"/>
          <a:sy n="73" d="100"/>
        </p:scale>
        <p:origin x="804" y="66"/>
      </p:cViewPr>
      <p:guideLst/>
    </p:cSldViewPr>
  </p:slideViewPr>
  <p:outlineViewPr>
    <p:cViewPr>
      <p:scale>
        <a:sx n="33" d="100"/>
        <a:sy n="33" d="100"/>
      </p:scale>
      <p:origin x="0" y="-13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6/24/2016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1600"/>
            <a:ext cx="12191999" cy="1433305"/>
          </a:xfrm>
          <a:effectLst>
            <a:glow rad="127000">
              <a:schemeClr val="accent1">
                <a:alpha val="91000"/>
              </a:schemeClr>
            </a:glow>
          </a:effectLst>
        </p:spPr>
        <p:txBody>
          <a:bodyPr>
            <a:noAutofit/>
          </a:bodyPr>
          <a:lstStyle/>
          <a:p>
            <a:pPr algn="ctr"/>
            <a:r>
              <a:rPr lang="en-IN" sz="6600" dirty="0" smtClean="0">
                <a:solidFill>
                  <a:schemeClr val="bg1"/>
                </a:solidFill>
                <a:latin typeface="Stencil Std" panose="04020904080802020404" pitchFamily="82" charset="0"/>
              </a:rPr>
              <a:t>God DOESN’T PLAY DICE</a:t>
            </a:r>
            <a:endParaRPr lang="en-IN" sz="6600" dirty="0">
              <a:solidFill>
                <a:schemeClr val="bg1"/>
              </a:solidFill>
              <a:latin typeface="Stencil Std" panose="04020904080802020404" pitchFamily="82" charset="0"/>
            </a:endParaRPr>
          </a:p>
        </p:txBody>
      </p:sp>
      <p:pic>
        <p:nvPicPr>
          <p:cNvPr id="4" name="Picture 2" descr="passport 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897" y="2385743"/>
            <a:ext cx="1129300" cy="180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87790" y="4348155"/>
            <a:ext cx="11404209" cy="2554545"/>
          </a:xfrm>
          <a:prstGeom prst="rect">
            <a:avLst/>
          </a:prstGeom>
        </p:spPr>
        <p:txBody>
          <a:bodyPr wrap="square">
            <a:spAutoFit/>
          </a:bodyPr>
          <a:lstStyle/>
          <a:p>
            <a:pPr algn="ctr"/>
            <a:r>
              <a:rPr lang="en-IN" sz="2400" dirty="0" smtClean="0">
                <a:solidFill>
                  <a:schemeClr val="bg1">
                    <a:lumMod val="95000"/>
                    <a:lumOff val="5000"/>
                  </a:schemeClr>
                </a:solidFill>
                <a:latin typeface="Hobo Std" panose="020B0803040709020204" pitchFamily="34" charset="0"/>
              </a:rPr>
              <a:t>DR MANISH KUMAR </a:t>
            </a:r>
          </a:p>
          <a:p>
            <a:pPr algn="ctr"/>
            <a:r>
              <a:rPr lang="it-IT" dirty="0" smtClean="0">
                <a:solidFill>
                  <a:srgbClr val="002060"/>
                </a:solidFill>
                <a:latin typeface="Hobo Std" panose="020B0803040709020204" pitchFamily="34" charset="0"/>
              </a:rPr>
              <a:t>DEPARTMENT OF ELECTRICAL ENGINEERING, </a:t>
            </a:r>
          </a:p>
          <a:p>
            <a:pPr algn="ctr"/>
            <a:r>
              <a:rPr lang="it-IT" dirty="0" smtClean="0">
                <a:solidFill>
                  <a:srgbClr val="002060"/>
                </a:solidFill>
                <a:latin typeface="Hobo Std" panose="020B0803040709020204" pitchFamily="34" charset="0"/>
              </a:rPr>
              <a:t>INDIAN INSTITUTE OF TECHNOLOGY(BANARAS HINDU UNIVERSITY), VARANASI-221005, </a:t>
            </a:r>
          </a:p>
          <a:p>
            <a:pPr algn="ctr"/>
            <a:r>
              <a:rPr lang="it-IT" dirty="0" smtClean="0">
                <a:solidFill>
                  <a:srgbClr val="002060"/>
                </a:solidFill>
                <a:latin typeface="Hobo Std" panose="020B0803040709020204" pitchFamily="34" charset="0"/>
              </a:rPr>
              <a:t>UTTAR PRADESH, INDIA</a:t>
            </a:r>
          </a:p>
          <a:p>
            <a:pPr algn="ctr"/>
            <a:endParaRPr lang="it-IT" dirty="0">
              <a:solidFill>
                <a:srgbClr val="FF0000"/>
              </a:solidFill>
              <a:latin typeface="Hobo Std" panose="020B0803040709020204" pitchFamily="34" charset="0"/>
            </a:endParaRPr>
          </a:p>
          <a:p>
            <a:pPr algn="ctr"/>
            <a:r>
              <a:rPr lang="it-IT" sz="1600" dirty="0" smtClean="0">
                <a:solidFill>
                  <a:srgbClr val="FF0000"/>
                </a:solidFill>
                <a:latin typeface="Hobo Std" panose="020B0803040709020204" pitchFamily="34" charset="0"/>
              </a:rPr>
              <a:t>For</a:t>
            </a:r>
          </a:p>
          <a:p>
            <a:pPr algn="ctr"/>
            <a:r>
              <a:rPr lang="it-IT" sz="1600" dirty="0" smtClean="0">
                <a:solidFill>
                  <a:srgbClr val="FF0000"/>
                </a:solidFill>
                <a:latin typeface="Hobo Std" panose="020B0803040709020204" pitchFamily="34" charset="0"/>
              </a:rPr>
              <a:t>PHYSICS 2016</a:t>
            </a:r>
          </a:p>
          <a:p>
            <a:pPr algn="ctr"/>
            <a:r>
              <a:rPr lang="it-IT" sz="1600" dirty="0" smtClean="0">
                <a:solidFill>
                  <a:srgbClr val="FF0000"/>
                </a:solidFill>
                <a:latin typeface="Hobo Std" panose="020B0803040709020204" pitchFamily="34" charset="0"/>
              </a:rPr>
              <a:t>JUNE 27-29, 2016 IN NEW ORLEANS, USA</a:t>
            </a:r>
          </a:p>
          <a:p>
            <a:pPr algn="ctr"/>
            <a:r>
              <a:rPr lang="it-IT" sz="1600" dirty="0" smtClean="0">
                <a:solidFill>
                  <a:srgbClr val="FF0000"/>
                </a:solidFill>
                <a:latin typeface="Hobo Std" panose="020B0803040709020204" pitchFamily="34" charset="0"/>
              </a:rPr>
              <a:t>HIGHLIGHTING INNOVATIONS AND CHALLENGES IN THE FIELD OF PHYSICS</a:t>
            </a:r>
            <a:endParaRPr lang="it-IT" sz="1600" dirty="0">
              <a:solidFill>
                <a:srgbClr val="FF0000"/>
              </a:solidFill>
              <a:latin typeface="Hobo Std" panose="020B0803040709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54497"/>
            <a:ext cx="1600817" cy="1624272"/>
          </a:xfrm>
          <a:prstGeom prst="rect">
            <a:avLst/>
          </a:prstGeom>
        </p:spPr>
      </p:pic>
      <p:sp>
        <p:nvSpPr>
          <p:cNvPr id="8" name="TextBox 7"/>
          <p:cNvSpPr txBox="1"/>
          <p:nvPr/>
        </p:nvSpPr>
        <p:spPr>
          <a:xfrm>
            <a:off x="4881493" y="1659977"/>
            <a:ext cx="2876108" cy="646331"/>
          </a:xfrm>
          <a:prstGeom prst="rect">
            <a:avLst/>
          </a:prstGeom>
          <a:noFill/>
        </p:spPr>
        <p:txBody>
          <a:bodyPr wrap="none" rtlCol="0">
            <a:spAutoFit/>
          </a:bodyPr>
          <a:lstStyle/>
          <a:p>
            <a:pPr algn="ctr"/>
            <a:r>
              <a:rPr lang="en-IN" dirty="0" smtClean="0">
                <a:ln w="0"/>
                <a:solidFill>
                  <a:schemeClr val="accent1"/>
                </a:solidFill>
                <a:effectLst>
                  <a:outerShdw blurRad="38100" dist="25400" dir="5400000" algn="ctr" rotWithShape="0">
                    <a:srgbClr val="6E747A">
                      <a:alpha val="43000"/>
                    </a:srgbClr>
                  </a:outerShdw>
                </a:effectLst>
              </a:rPr>
              <a:t>AN ORAL PRESENTATION</a:t>
            </a:r>
          </a:p>
          <a:p>
            <a:pPr algn="ctr"/>
            <a:r>
              <a:rPr lang="en-IN" dirty="0" smtClean="0">
                <a:ln w="0"/>
                <a:solidFill>
                  <a:schemeClr val="accent1"/>
                </a:solidFill>
                <a:effectLst>
                  <a:outerShdw blurRad="38100" dist="25400" dir="5400000" algn="ctr" rotWithShape="0">
                    <a:srgbClr val="6E747A">
                      <a:alpha val="43000"/>
                    </a:srgbClr>
                  </a:outerShdw>
                </a:effectLst>
              </a:rPr>
              <a:t>BY</a:t>
            </a:r>
            <a:endParaRPr lang="en-IN"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04703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6340197"/>
          </a:xfrm>
          <a:prstGeom prst="rect">
            <a:avLst/>
          </a:prstGeom>
        </p:spPr>
        <p:txBody>
          <a:bodyPr wrap="square">
            <a:spAutoFit/>
          </a:bodyPr>
          <a:lstStyle/>
          <a:p>
            <a:pPr algn="just" eaLnBrk="1" hangingPunct="1">
              <a:lnSpc>
                <a:spcPct val="150000"/>
              </a:lnSpc>
              <a:defRPr/>
            </a:pPr>
            <a:r>
              <a:rPr lang="en-IN" sz="1400" dirty="0" smtClean="0">
                <a:latin typeface="Times New Roman" panose="02020603050405020304" pitchFamily="18" charset="0"/>
              </a:rPr>
              <a:t>Heisenberg </a:t>
            </a:r>
            <a:r>
              <a:rPr lang="en-IN" sz="1400" dirty="0">
                <a:latin typeface="Times New Roman" panose="02020603050405020304" pitchFamily="18" charset="0"/>
              </a:rPr>
              <a:t>introduced the uncertainty principal, according to which position and momentum cannot be described simultaneously, i.e. </a:t>
            </a:r>
            <a:r>
              <a:rPr lang="en-IN" sz="1400" dirty="0" err="1">
                <a:latin typeface="CambriaMath"/>
              </a:rPr>
              <a:t>ΔxΔp</a:t>
            </a:r>
            <a:r>
              <a:rPr lang="en-IN" sz="1400" dirty="0">
                <a:latin typeface="CambriaMath"/>
              </a:rPr>
              <a:t> ≥ ℏ</a:t>
            </a:r>
            <a:r>
              <a:rPr lang="en-IN" sz="1400" dirty="0">
                <a:latin typeface="Cambria Math" panose="02040503050406030204" pitchFamily="18" charset="0"/>
              </a:rPr>
              <a:t>/2. </a:t>
            </a:r>
            <a:r>
              <a:rPr lang="en-IN" sz="1400" dirty="0">
                <a:latin typeface="Times New Roman" panose="02020603050405020304" pitchFamily="18" charset="0"/>
              </a:rPr>
              <a:t>This is true for all the physical quantity known to us. So that even energy when considered as particle in terms of photon its position and momentum is uncertain. Here comes the famous statement made by the genius Albert Einstein “GOD doesn’t play dice”. The inference obtained from here is that there is no uncertainty with GOD i.e. uncertainty fails here but how to prove? It is as simple as it follows:</a:t>
            </a:r>
          </a:p>
          <a:p>
            <a:pPr algn="just" eaLnBrk="1" hangingPunct="1">
              <a:lnSpc>
                <a:spcPct val="150000"/>
              </a:lnSpc>
              <a:defRPr/>
            </a:pPr>
            <a:r>
              <a:rPr lang="en-IN" sz="1400" dirty="0">
                <a:solidFill>
                  <a:schemeClr val="bg1"/>
                </a:solidFill>
                <a:latin typeface="Times New Roman" panose="02020603050405020304" pitchFamily="18" charset="0"/>
              </a:rPr>
              <a:t>Let us hypothesize for GOD that there is no uncertainty,</a:t>
            </a:r>
          </a:p>
          <a:p>
            <a:pPr algn="just" eaLnBrk="1" hangingPunct="1">
              <a:lnSpc>
                <a:spcPct val="150000"/>
              </a:lnSpc>
              <a:defRPr/>
            </a:pPr>
            <a:r>
              <a:rPr lang="en-IN" sz="1400" dirty="0">
                <a:solidFill>
                  <a:schemeClr val="bg1"/>
                </a:solidFill>
                <a:latin typeface="Times New Roman" panose="02020603050405020304" pitchFamily="18" charset="0"/>
              </a:rPr>
              <a:t>													i.e. </a:t>
            </a:r>
            <a:r>
              <a:rPr lang="el-GR" sz="1400" dirty="0">
                <a:solidFill>
                  <a:schemeClr val="bg1"/>
                </a:solidFill>
                <a:latin typeface="CambriaMath"/>
              </a:rPr>
              <a:t>Δ</a:t>
            </a:r>
            <a:r>
              <a:rPr lang="en-IN" sz="1400" dirty="0">
                <a:solidFill>
                  <a:schemeClr val="bg1"/>
                </a:solidFill>
                <a:latin typeface="CambriaMath"/>
              </a:rPr>
              <a:t>x</a:t>
            </a:r>
            <a:r>
              <a:rPr lang="el-GR" sz="1400" dirty="0">
                <a:solidFill>
                  <a:schemeClr val="bg1"/>
                </a:solidFill>
                <a:latin typeface="CambriaMath"/>
              </a:rPr>
              <a:t>Δ</a:t>
            </a:r>
            <a:r>
              <a:rPr lang="en-IN" sz="1400" dirty="0">
                <a:solidFill>
                  <a:schemeClr val="bg1"/>
                </a:solidFill>
                <a:latin typeface="CambriaMath"/>
              </a:rPr>
              <a:t>p </a:t>
            </a:r>
            <a:r>
              <a:rPr lang="en-IN" sz="1400" dirty="0">
                <a:solidFill>
                  <a:schemeClr val="bg1"/>
                </a:solidFill>
                <a:latin typeface="Cambria Math" panose="02040503050406030204" pitchFamily="18" charset="0"/>
              </a:rPr>
              <a:t>= 0</a:t>
            </a:r>
            <a:r>
              <a:rPr lang="en-IN" sz="1400" dirty="0" smtClean="0">
                <a:solidFill>
                  <a:schemeClr val="bg1"/>
                </a:solidFill>
                <a:latin typeface="Cambria Math" panose="02040503050406030204" pitchFamily="18" charset="0"/>
              </a:rPr>
              <a:t>.   </a:t>
            </a:r>
            <a:r>
              <a:rPr lang="en-IN" sz="1400" dirty="0">
                <a:solidFill>
                  <a:schemeClr val="bg1"/>
                </a:solidFill>
                <a:latin typeface="CambriaMath"/>
              </a:rPr>
              <a:t>∵ </a:t>
            </a:r>
            <a:r>
              <a:rPr lang="el-GR" sz="1400" dirty="0">
                <a:solidFill>
                  <a:schemeClr val="bg1"/>
                </a:solidFill>
                <a:latin typeface="CambriaMath"/>
              </a:rPr>
              <a:t>Δ</a:t>
            </a:r>
            <a:r>
              <a:rPr lang="en-IN" sz="1400" dirty="0">
                <a:solidFill>
                  <a:schemeClr val="bg1"/>
                </a:solidFill>
                <a:latin typeface="CambriaMath"/>
              </a:rPr>
              <a:t>p </a:t>
            </a:r>
            <a:r>
              <a:rPr lang="en-IN" sz="1400" dirty="0">
                <a:solidFill>
                  <a:schemeClr val="bg1"/>
                </a:solidFill>
                <a:latin typeface="Cambria Math" panose="02040503050406030204" pitchFamily="18" charset="0"/>
              </a:rPr>
              <a:t>= m</a:t>
            </a:r>
            <a:r>
              <a:rPr lang="el-GR" sz="1400" dirty="0">
                <a:solidFill>
                  <a:schemeClr val="bg1"/>
                </a:solidFill>
                <a:latin typeface="CambriaMath"/>
              </a:rPr>
              <a:t>Δ</a:t>
            </a:r>
            <a:r>
              <a:rPr lang="en-IN" sz="1400" dirty="0">
                <a:solidFill>
                  <a:schemeClr val="bg1"/>
                </a:solidFill>
                <a:latin typeface="CambriaMath"/>
              </a:rPr>
              <a:t>v</a:t>
            </a:r>
            <a:r>
              <a:rPr lang="en-IN" sz="1400" dirty="0" smtClean="0">
                <a:solidFill>
                  <a:schemeClr val="bg1"/>
                </a:solidFill>
                <a:latin typeface="Times New Roman" panose="02020603050405020304" pitchFamily="18" charset="0"/>
              </a:rPr>
              <a:t>,   </a:t>
            </a:r>
            <a:r>
              <a:rPr lang="el-GR" sz="1400" dirty="0">
                <a:solidFill>
                  <a:schemeClr val="bg1"/>
                </a:solidFill>
                <a:latin typeface="CambriaMath"/>
              </a:rPr>
              <a:t>Δ</a:t>
            </a:r>
            <a:r>
              <a:rPr lang="en-IN" sz="1400" dirty="0">
                <a:solidFill>
                  <a:schemeClr val="bg1"/>
                </a:solidFill>
                <a:latin typeface="CambriaMath"/>
              </a:rPr>
              <a:t>v </a:t>
            </a:r>
            <a:r>
              <a:rPr lang="en-IN" sz="1400" dirty="0">
                <a:solidFill>
                  <a:schemeClr val="bg1"/>
                </a:solidFill>
                <a:latin typeface="Cambria Math" panose="02040503050406030204" pitchFamily="18" charset="0"/>
              </a:rPr>
              <a:t>= </a:t>
            </a:r>
            <a:r>
              <a:rPr lang="el-GR" sz="1400" dirty="0">
                <a:solidFill>
                  <a:schemeClr val="bg1"/>
                </a:solidFill>
                <a:latin typeface="CambriaMath"/>
              </a:rPr>
              <a:t>Δ</a:t>
            </a:r>
            <a:r>
              <a:rPr lang="en-IN" sz="1400" dirty="0">
                <a:solidFill>
                  <a:schemeClr val="bg1"/>
                </a:solidFill>
                <a:latin typeface="CambriaMath"/>
              </a:rPr>
              <a:t>x/ </a:t>
            </a:r>
            <a:r>
              <a:rPr lang="en-IN" sz="1400" dirty="0" err="1">
                <a:solidFill>
                  <a:schemeClr val="bg1"/>
                </a:solidFill>
                <a:latin typeface="CambriaMath"/>
              </a:rPr>
              <a:t>Δt</a:t>
            </a:r>
            <a:r>
              <a:rPr lang="en-IN" sz="1400" dirty="0">
                <a:solidFill>
                  <a:schemeClr val="bg1"/>
                </a:solidFill>
                <a:latin typeface="Times New Roman" panose="02020603050405020304" pitchFamily="18" charset="0"/>
              </a:rPr>
              <a:t>, </a:t>
            </a:r>
          </a:p>
          <a:p>
            <a:pPr algn="just" eaLnBrk="1" hangingPunct="1">
              <a:lnSpc>
                <a:spcPct val="150000"/>
              </a:lnSpc>
              <a:defRPr/>
            </a:pPr>
            <a:r>
              <a:rPr lang="en-IN" sz="1400" dirty="0">
                <a:solidFill>
                  <a:schemeClr val="bg1"/>
                </a:solidFill>
                <a:latin typeface="Times New Roman" panose="02020603050405020304" pitchFamily="18" charset="0"/>
              </a:rPr>
              <a:t>also </a:t>
            </a:r>
            <a:r>
              <a:rPr lang="en-IN" sz="1400" i="1" dirty="0">
                <a:solidFill>
                  <a:schemeClr val="bg1"/>
                </a:solidFill>
                <a:latin typeface="Times New Roman" panose="02020603050405020304" pitchFamily="18" charset="0"/>
              </a:rPr>
              <a:t>E </a:t>
            </a:r>
            <a:r>
              <a:rPr lang="en-IN" sz="1400" dirty="0">
                <a:solidFill>
                  <a:schemeClr val="bg1"/>
                </a:solidFill>
                <a:latin typeface="SymbolMT"/>
              </a:rPr>
              <a:t>= </a:t>
            </a:r>
            <a:r>
              <a:rPr lang="en-IN" sz="1400" i="1" dirty="0">
                <a:solidFill>
                  <a:schemeClr val="bg1"/>
                </a:solidFill>
                <a:latin typeface="Times New Roman" panose="02020603050405020304" pitchFamily="18" charset="0"/>
              </a:rPr>
              <a:t>mc</a:t>
            </a:r>
            <a:r>
              <a:rPr lang="en-IN" sz="1400" baseline="30000" dirty="0">
                <a:solidFill>
                  <a:schemeClr val="bg1"/>
                </a:solidFill>
                <a:latin typeface="Times New Roman" panose="02020603050405020304" pitchFamily="18" charset="0"/>
              </a:rPr>
              <a:t>2</a:t>
            </a:r>
            <a:r>
              <a:rPr lang="en-IN" sz="1400" dirty="0">
                <a:solidFill>
                  <a:schemeClr val="bg1"/>
                </a:solidFill>
                <a:latin typeface="Times New Roman" panose="02020603050405020304" pitchFamily="18" charset="0"/>
              </a:rPr>
              <a:t> </a:t>
            </a:r>
            <a:r>
              <a:rPr lang="en-IN" sz="1400" dirty="0">
                <a:solidFill>
                  <a:schemeClr val="bg1"/>
                </a:solidFill>
                <a:latin typeface="SymbolMT"/>
              </a:rPr>
              <a:t>→ </a:t>
            </a:r>
            <a:r>
              <a:rPr lang="en-IN" sz="1400" i="1" dirty="0">
                <a:solidFill>
                  <a:schemeClr val="bg1"/>
                </a:solidFill>
                <a:latin typeface="Times New Roman" panose="02020603050405020304" pitchFamily="18" charset="0"/>
              </a:rPr>
              <a:t>m </a:t>
            </a:r>
            <a:r>
              <a:rPr lang="en-IN" sz="1400" dirty="0">
                <a:solidFill>
                  <a:schemeClr val="bg1"/>
                </a:solidFill>
                <a:latin typeface="SymbolMT"/>
              </a:rPr>
              <a:t>= </a:t>
            </a:r>
            <a:r>
              <a:rPr lang="en-IN" sz="1400" i="1" dirty="0">
                <a:solidFill>
                  <a:schemeClr val="bg1"/>
                </a:solidFill>
                <a:latin typeface="Times New Roman" panose="02020603050405020304" pitchFamily="18" charset="0"/>
              </a:rPr>
              <a:t>E </a:t>
            </a:r>
            <a:r>
              <a:rPr lang="en-IN" sz="1400" dirty="0">
                <a:solidFill>
                  <a:schemeClr val="bg1"/>
                </a:solidFill>
                <a:latin typeface="Times New Roman" panose="02020603050405020304" pitchFamily="18" charset="0"/>
              </a:rPr>
              <a:t>/ </a:t>
            </a:r>
            <a:r>
              <a:rPr lang="en-IN" sz="1400" i="1" dirty="0">
                <a:solidFill>
                  <a:schemeClr val="bg1"/>
                </a:solidFill>
                <a:latin typeface="Times New Roman" panose="02020603050405020304" pitchFamily="18" charset="0"/>
              </a:rPr>
              <a:t>c</a:t>
            </a:r>
            <a:r>
              <a:rPr lang="en-IN" sz="1400" dirty="0">
                <a:solidFill>
                  <a:schemeClr val="bg1"/>
                </a:solidFill>
                <a:latin typeface="Times New Roman" panose="02020603050405020304" pitchFamily="18" charset="0"/>
              </a:rPr>
              <a:t>2 , where </a:t>
            </a:r>
            <a:r>
              <a:rPr lang="en-IN" sz="1400" i="1" dirty="0">
                <a:solidFill>
                  <a:schemeClr val="bg1"/>
                </a:solidFill>
                <a:latin typeface="Times New Roman" panose="02020603050405020304" pitchFamily="18" charset="0"/>
              </a:rPr>
              <a:t>m</a:t>
            </a:r>
            <a:r>
              <a:rPr lang="en-IN" sz="1400" dirty="0">
                <a:solidFill>
                  <a:schemeClr val="bg1"/>
                </a:solidFill>
                <a:latin typeface="Times New Roman" panose="02020603050405020304" pitchFamily="18" charset="0"/>
              </a:rPr>
              <a:t>, </a:t>
            </a:r>
            <a:r>
              <a:rPr lang="en-IN" sz="1400" i="1" dirty="0">
                <a:solidFill>
                  <a:schemeClr val="bg1"/>
                </a:solidFill>
                <a:latin typeface="Times New Roman" panose="02020603050405020304" pitchFamily="18" charset="0"/>
              </a:rPr>
              <a:t>c </a:t>
            </a:r>
            <a:r>
              <a:rPr lang="en-IN" sz="1400" dirty="0">
                <a:solidFill>
                  <a:schemeClr val="bg1"/>
                </a:solidFill>
                <a:latin typeface="Times New Roman" panose="02020603050405020304" pitchFamily="18" charset="0"/>
              </a:rPr>
              <a:t>are mass of GOD, velocity of light which according to Albert Einstein is absolute and is a constant in any frame of reference respectively and so </a:t>
            </a:r>
            <a:r>
              <a:rPr lang="en-IN" sz="1400" i="1" dirty="0">
                <a:solidFill>
                  <a:schemeClr val="bg1"/>
                </a:solidFill>
                <a:latin typeface="Times New Roman" panose="02020603050405020304" pitchFamily="18" charset="0"/>
              </a:rPr>
              <a:t>E </a:t>
            </a:r>
            <a:r>
              <a:rPr lang="en-IN" sz="1400" dirty="0">
                <a:solidFill>
                  <a:schemeClr val="bg1"/>
                </a:solidFill>
                <a:latin typeface="Times New Roman" panose="02020603050405020304" pitchFamily="18" charset="0"/>
              </a:rPr>
              <a:t>is the corresponding energy associated with the GOD.</a:t>
            </a:r>
          </a:p>
          <a:p>
            <a:pPr algn="just" eaLnBrk="1" hangingPunct="1">
              <a:lnSpc>
                <a:spcPct val="150000"/>
              </a:lnSpc>
              <a:defRPr/>
            </a:pPr>
            <a:r>
              <a:rPr lang="en-IN" sz="1400" dirty="0">
                <a:solidFill>
                  <a:schemeClr val="bg1"/>
                </a:solidFill>
                <a:latin typeface="CambriaMath"/>
              </a:rPr>
              <a:t>												∴ </a:t>
            </a:r>
            <a:r>
              <a:rPr lang="en-IN" sz="1400" i="1" dirty="0">
                <a:solidFill>
                  <a:schemeClr val="bg1"/>
                </a:solidFill>
                <a:latin typeface="Times New Roman" panose="02020603050405020304" pitchFamily="18" charset="0"/>
              </a:rPr>
              <a:t>E</a:t>
            </a:r>
            <a:r>
              <a:rPr lang="en-IN" sz="1400" dirty="0">
                <a:solidFill>
                  <a:schemeClr val="bg1"/>
                </a:solidFill>
                <a:latin typeface="CambriaMath"/>
              </a:rPr>
              <a:t>(</a:t>
            </a:r>
            <a:r>
              <a:rPr lang="el-GR" sz="1400" dirty="0">
                <a:solidFill>
                  <a:schemeClr val="bg1"/>
                </a:solidFill>
                <a:latin typeface="CambriaMath"/>
              </a:rPr>
              <a:t>Δ</a:t>
            </a:r>
            <a:r>
              <a:rPr lang="en-IN" sz="1400" dirty="0">
                <a:solidFill>
                  <a:schemeClr val="bg1"/>
                </a:solidFill>
                <a:latin typeface="CambriaMath"/>
              </a:rPr>
              <a:t>x</a:t>
            </a:r>
            <a:r>
              <a:rPr lang="en-IN" sz="1400" dirty="0">
                <a:solidFill>
                  <a:schemeClr val="bg1"/>
                </a:solidFill>
                <a:latin typeface="Cambria Math" panose="02040503050406030204" pitchFamily="18" charset="0"/>
              </a:rPr>
              <a:t>)</a:t>
            </a:r>
            <a:r>
              <a:rPr lang="en-IN" sz="1400" baseline="30000" dirty="0">
                <a:solidFill>
                  <a:schemeClr val="bg1"/>
                </a:solidFill>
                <a:latin typeface="Cambria Math" panose="02040503050406030204" pitchFamily="18" charset="0"/>
              </a:rPr>
              <a:t>2</a:t>
            </a:r>
            <a:r>
              <a:rPr lang="en-IN" sz="1400" dirty="0">
                <a:solidFill>
                  <a:schemeClr val="bg1"/>
                </a:solidFill>
                <a:latin typeface="CambriaMath"/>
              </a:rPr>
              <a:t>/</a:t>
            </a:r>
            <a:r>
              <a:rPr lang="el-GR" sz="1400" dirty="0">
                <a:solidFill>
                  <a:schemeClr val="bg1"/>
                </a:solidFill>
                <a:latin typeface="CambriaMath"/>
              </a:rPr>
              <a:t>Δ</a:t>
            </a:r>
            <a:r>
              <a:rPr lang="en-IN" sz="1400" dirty="0">
                <a:solidFill>
                  <a:schemeClr val="bg1"/>
                </a:solidFill>
                <a:latin typeface="CambriaMath"/>
              </a:rPr>
              <a:t>t </a:t>
            </a:r>
            <a:r>
              <a:rPr lang="en-IN" sz="1400" dirty="0">
                <a:solidFill>
                  <a:schemeClr val="bg1"/>
                </a:solidFill>
                <a:latin typeface="Cambria Math" panose="02040503050406030204" pitchFamily="18" charset="0"/>
              </a:rPr>
              <a:t>= 0.</a:t>
            </a:r>
          </a:p>
          <a:p>
            <a:pPr algn="just" eaLnBrk="1" hangingPunct="1">
              <a:lnSpc>
                <a:spcPct val="150000"/>
              </a:lnSpc>
              <a:defRPr/>
            </a:pPr>
            <a:r>
              <a:rPr lang="en-IN" sz="1400" dirty="0">
                <a:solidFill>
                  <a:schemeClr val="bg1"/>
                </a:solidFill>
                <a:latin typeface="Times New Roman" panose="02020603050405020304" pitchFamily="18" charset="0"/>
              </a:rPr>
              <a:t>This implies either of the three conditions which are as follows:</a:t>
            </a:r>
          </a:p>
          <a:p>
            <a:pPr algn="just" eaLnBrk="1" hangingPunct="1">
              <a:lnSpc>
                <a:spcPct val="150000"/>
              </a:lnSpc>
              <a:defRPr/>
            </a:pPr>
            <a:r>
              <a:rPr lang="en-IN" sz="1400" dirty="0">
                <a:solidFill>
                  <a:schemeClr val="bg1"/>
                </a:solidFill>
                <a:latin typeface="Times New Roman" panose="02020603050405020304" pitchFamily="18" charset="0"/>
              </a:rPr>
              <a:t>												(</a:t>
            </a:r>
            <a:r>
              <a:rPr lang="en-IN" sz="1400" dirty="0" err="1">
                <a:solidFill>
                  <a:schemeClr val="bg1"/>
                </a:solidFill>
                <a:latin typeface="Times New Roman" panose="02020603050405020304" pitchFamily="18" charset="0"/>
              </a:rPr>
              <a:t>i</a:t>
            </a:r>
            <a:r>
              <a:rPr lang="en-IN" sz="1400" dirty="0">
                <a:solidFill>
                  <a:schemeClr val="bg1"/>
                </a:solidFill>
                <a:latin typeface="Times New Roman" panose="02020603050405020304" pitchFamily="18" charset="0"/>
              </a:rPr>
              <a:t>) </a:t>
            </a:r>
            <a:r>
              <a:rPr lang="en-IN" sz="1400" i="1" dirty="0">
                <a:solidFill>
                  <a:schemeClr val="bg1"/>
                </a:solidFill>
                <a:latin typeface="Times New Roman" panose="02020603050405020304" pitchFamily="18" charset="0"/>
              </a:rPr>
              <a:t>E </a:t>
            </a:r>
            <a:r>
              <a:rPr lang="en-IN" sz="1400" dirty="0">
                <a:solidFill>
                  <a:schemeClr val="bg1"/>
                </a:solidFill>
                <a:latin typeface="Times New Roman" panose="02020603050405020304" pitchFamily="18" charset="0"/>
              </a:rPr>
              <a:t>= 0 or</a:t>
            </a:r>
          </a:p>
          <a:p>
            <a:pPr algn="just" eaLnBrk="1" hangingPunct="1">
              <a:lnSpc>
                <a:spcPct val="150000"/>
              </a:lnSpc>
              <a:defRPr/>
            </a:pPr>
            <a:r>
              <a:rPr lang="en-IN" sz="1400" dirty="0">
                <a:solidFill>
                  <a:schemeClr val="bg1"/>
                </a:solidFill>
                <a:latin typeface="Times New Roman" panose="02020603050405020304" pitchFamily="18" charset="0"/>
              </a:rPr>
              <a:t>												(ii) </a:t>
            </a:r>
            <a:r>
              <a:rPr lang="en-IN" sz="1400" dirty="0" err="1">
                <a:solidFill>
                  <a:schemeClr val="bg1"/>
                </a:solidFill>
                <a:latin typeface="CambriaMath"/>
              </a:rPr>
              <a:t>Δx</a:t>
            </a:r>
            <a:r>
              <a:rPr lang="en-IN" sz="1400" dirty="0">
                <a:solidFill>
                  <a:schemeClr val="bg1"/>
                </a:solidFill>
                <a:latin typeface="CambriaMath"/>
              </a:rPr>
              <a:t> </a:t>
            </a:r>
            <a:r>
              <a:rPr lang="en-IN" sz="1400" dirty="0">
                <a:solidFill>
                  <a:schemeClr val="bg1"/>
                </a:solidFill>
                <a:latin typeface="Cambria Math" panose="02040503050406030204" pitchFamily="18" charset="0"/>
              </a:rPr>
              <a:t>= 0 </a:t>
            </a:r>
            <a:r>
              <a:rPr lang="en-IN" sz="1400" dirty="0">
                <a:solidFill>
                  <a:schemeClr val="bg1"/>
                </a:solidFill>
                <a:latin typeface="Times New Roman" panose="02020603050405020304" pitchFamily="18" charset="0"/>
              </a:rPr>
              <a:t>or</a:t>
            </a:r>
          </a:p>
          <a:p>
            <a:pPr algn="just" eaLnBrk="1" hangingPunct="1">
              <a:lnSpc>
                <a:spcPct val="150000"/>
              </a:lnSpc>
              <a:defRPr/>
            </a:pPr>
            <a:r>
              <a:rPr lang="en-IN" sz="1400" dirty="0">
                <a:solidFill>
                  <a:schemeClr val="bg1"/>
                </a:solidFill>
                <a:latin typeface="Times New Roman" panose="02020603050405020304" pitchFamily="18" charset="0"/>
              </a:rPr>
              <a:t>												(iii) </a:t>
            </a:r>
            <a:r>
              <a:rPr lang="el-GR" sz="1400" dirty="0">
                <a:solidFill>
                  <a:schemeClr val="bg1"/>
                </a:solidFill>
                <a:latin typeface="CambriaMath"/>
              </a:rPr>
              <a:t>Δ</a:t>
            </a:r>
            <a:r>
              <a:rPr lang="en-IN" sz="1400" dirty="0">
                <a:solidFill>
                  <a:schemeClr val="bg1"/>
                </a:solidFill>
                <a:latin typeface="CambriaMath"/>
              </a:rPr>
              <a:t> = ∞</a:t>
            </a:r>
          </a:p>
          <a:p>
            <a:pPr marL="164901" indent="-164901" algn="just">
              <a:lnSpc>
                <a:spcPct val="150000"/>
              </a:lnSpc>
              <a:buFontTx/>
              <a:buAutoNum type="romanLcParenBoth"/>
              <a:defRPr/>
            </a:pPr>
            <a:r>
              <a:rPr lang="en-IN" sz="1400" dirty="0">
                <a:solidFill>
                  <a:schemeClr val="bg1"/>
                </a:solidFill>
                <a:latin typeface="Times New Roman" panose="02020603050405020304" pitchFamily="18" charset="0"/>
              </a:rPr>
              <a:t>If </a:t>
            </a:r>
            <a:r>
              <a:rPr lang="en-IN" sz="1400" i="1" dirty="0">
                <a:solidFill>
                  <a:schemeClr val="bg1"/>
                </a:solidFill>
                <a:latin typeface="Times New Roman" panose="02020603050405020304" pitchFamily="18" charset="0"/>
              </a:rPr>
              <a:t>E </a:t>
            </a:r>
            <a:r>
              <a:rPr lang="en-IN" sz="1400" dirty="0">
                <a:solidFill>
                  <a:schemeClr val="bg1"/>
                </a:solidFill>
                <a:latin typeface="Times New Roman" panose="02020603050405020304" pitchFamily="18" charset="0"/>
              </a:rPr>
              <a:t>= 0 then there is no discussion, so we can rule out this possibility or this also implies that when there is nothing still there is GOD i.e. everything in the universe/multiverse is originated from “Zero” which also describes GOD’s characteristics. </a:t>
            </a:r>
          </a:p>
          <a:p>
            <a:pPr marL="164901" indent="-164901" algn="just">
              <a:lnSpc>
                <a:spcPct val="150000"/>
              </a:lnSpc>
              <a:buFontTx/>
              <a:buAutoNum type="romanLcParenBoth"/>
              <a:defRPr/>
            </a:pPr>
            <a:r>
              <a:rPr lang="en-IN" sz="1400" dirty="0">
                <a:solidFill>
                  <a:schemeClr val="bg1"/>
                </a:solidFill>
                <a:latin typeface="Times New Roman" panose="02020603050405020304" pitchFamily="18" charset="0"/>
              </a:rPr>
              <a:t>If </a:t>
            </a:r>
            <a:r>
              <a:rPr lang="en-IN" sz="1400" dirty="0" err="1">
                <a:solidFill>
                  <a:schemeClr val="bg1"/>
                </a:solidFill>
                <a:latin typeface="CambriaMath"/>
              </a:rPr>
              <a:t>Δx</a:t>
            </a:r>
            <a:r>
              <a:rPr lang="en-IN" sz="1400" dirty="0">
                <a:solidFill>
                  <a:schemeClr val="bg1"/>
                </a:solidFill>
                <a:latin typeface="CambriaMath"/>
              </a:rPr>
              <a:t> </a:t>
            </a:r>
            <a:r>
              <a:rPr lang="en-IN" sz="1400" dirty="0">
                <a:solidFill>
                  <a:schemeClr val="bg1"/>
                </a:solidFill>
                <a:latin typeface="Cambria Math" panose="02040503050406030204" pitchFamily="18" charset="0"/>
              </a:rPr>
              <a:t>= 0</a:t>
            </a:r>
            <a:r>
              <a:rPr lang="en-IN" sz="1400" dirty="0">
                <a:solidFill>
                  <a:schemeClr val="bg1"/>
                </a:solidFill>
                <a:latin typeface="Times New Roman" panose="02020603050405020304" pitchFamily="18" charset="0"/>
              </a:rPr>
              <a:t>, then it implies GOD’s position does not change or it can be said that GOD is everywhere in the universe/multiverse so this is also true for GOD. </a:t>
            </a:r>
          </a:p>
          <a:p>
            <a:pPr marL="164901" indent="-164901" algn="just">
              <a:lnSpc>
                <a:spcPct val="150000"/>
              </a:lnSpc>
              <a:buFontTx/>
              <a:buAutoNum type="romanLcParenBoth"/>
              <a:defRPr/>
            </a:pPr>
            <a:r>
              <a:rPr lang="en-IN" sz="1400" dirty="0">
                <a:solidFill>
                  <a:schemeClr val="bg1"/>
                </a:solidFill>
                <a:latin typeface="Times New Roman" panose="02020603050405020304" pitchFamily="18" charset="0"/>
              </a:rPr>
              <a:t>Third possibility is </a:t>
            </a:r>
            <a:r>
              <a:rPr lang="en-IN" sz="1400" dirty="0" err="1">
                <a:solidFill>
                  <a:schemeClr val="bg1"/>
                </a:solidFill>
                <a:latin typeface="CambriaMath"/>
              </a:rPr>
              <a:t>Δt</a:t>
            </a:r>
            <a:r>
              <a:rPr lang="en-IN" sz="1400" dirty="0">
                <a:solidFill>
                  <a:schemeClr val="bg1"/>
                </a:solidFill>
                <a:latin typeface="CambriaMath"/>
              </a:rPr>
              <a:t> = ∞ </a:t>
            </a:r>
            <a:r>
              <a:rPr lang="en-IN" sz="1400" dirty="0">
                <a:solidFill>
                  <a:schemeClr val="bg1"/>
                </a:solidFill>
                <a:latin typeface="Times New Roman" panose="02020603050405020304" pitchFamily="18" charset="0"/>
              </a:rPr>
              <a:t>i.e. time period is infinite, then also our hypothesis is justified. It is what GOD is, whose time period is infinite, rest all the quantities in the universe/multiverse are having finite time period. </a:t>
            </a:r>
          </a:p>
          <a:p>
            <a:pPr algn="just" eaLnBrk="1" hangingPunct="1">
              <a:defRPr/>
            </a:pPr>
            <a:endParaRPr lang="en-IN" sz="1400" dirty="0">
              <a:solidFill>
                <a:schemeClr val="bg1"/>
              </a:solidFill>
              <a:latin typeface="Times New Roman" panose="02020603050405020304" pitchFamily="18" charset="0"/>
            </a:endParaRPr>
          </a:p>
          <a:p>
            <a:pPr algn="just" eaLnBrk="1" hangingPunct="1">
              <a:defRPr/>
            </a:pPr>
            <a:r>
              <a:rPr lang="en-IN" sz="1400" dirty="0">
                <a:solidFill>
                  <a:schemeClr val="bg1"/>
                </a:solidFill>
                <a:latin typeface="Times New Roman" panose="02020603050405020304" pitchFamily="18" charset="0"/>
              </a:rPr>
              <a:t>It is the justification for </a:t>
            </a:r>
            <a:r>
              <a:rPr lang="en-IN" sz="1400" b="1" dirty="0">
                <a:solidFill>
                  <a:schemeClr val="bg1"/>
                </a:solidFill>
                <a:latin typeface="Times New Roman" panose="02020603050405020304" pitchFamily="18" charset="0"/>
              </a:rPr>
              <a:t>GOD doesn’t play dice</a:t>
            </a:r>
            <a:r>
              <a:rPr lang="en-IN" sz="1400" dirty="0" smtClean="0">
                <a:solidFill>
                  <a:schemeClr val="bg1"/>
                </a:solidFill>
                <a:latin typeface="Times New Roman" panose="02020603050405020304" pitchFamily="18" charset="0"/>
              </a:rPr>
              <a:t>.</a:t>
            </a:r>
            <a:endParaRPr lang="en-IN" sz="14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168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0"/>
            <a:ext cx="12192000" cy="6858000"/>
          </a:xfrm>
        </p:spPr>
        <p:txBody>
          <a:bodyPr>
            <a:prstTxWarp prst="textCirclePour">
              <a:avLst/>
            </a:prstTxWarp>
            <a:normAutofit/>
          </a:bodyPr>
          <a:lstStyle/>
          <a:p>
            <a:pPr algn="ctr"/>
            <a:r>
              <a:rPr lang="en-IN" sz="9600" dirty="0" smtClean="0">
                <a:effectLst>
                  <a:glow rad="228600">
                    <a:schemeClr val="accent4">
                      <a:satMod val="175000"/>
                      <a:alpha val="40000"/>
                    </a:schemeClr>
                  </a:glow>
                </a:effectLst>
              </a:rPr>
              <a:t>THANK YOU</a:t>
            </a:r>
            <a:endParaRPr lang="en-IN" sz="9600" dirty="0">
              <a:effectLst>
                <a:glow rad="228600">
                  <a:schemeClr val="accent4">
                    <a:satMod val="175000"/>
                    <a:alpha val="40000"/>
                  </a:schemeClr>
                </a:glow>
              </a:effectLst>
            </a:endParaRPr>
          </a:p>
        </p:txBody>
      </p:sp>
    </p:spTree>
    <p:extLst>
      <p:ext uri="{BB962C8B-B14F-4D97-AF65-F5344CB8AC3E}">
        <p14:creationId xmlns:p14="http://schemas.microsoft.com/office/powerpoint/2010/main" val="3055823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314</TotalTime>
  <Words>165</Words>
  <Application>Microsoft Office PowerPoint</Application>
  <PresentationFormat>Widescreen</PresentationFormat>
  <Paragraphs>27</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Cambria Math</vt:lpstr>
      <vt:lpstr>CambriaMath</vt:lpstr>
      <vt:lpstr>Century Gothic</vt:lpstr>
      <vt:lpstr>Hobo Std</vt:lpstr>
      <vt:lpstr>Stencil Std</vt:lpstr>
      <vt:lpstr>SymbolMT</vt:lpstr>
      <vt:lpstr>Times New Roman</vt:lpstr>
      <vt:lpstr>Wingdings 3</vt:lpstr>
      <vt:lpstr>Slice</vt:lpstr>
      <vt:lpstr>God DOESN’T PLAY DICE</vt:lpstr>
      <vt:lpstr>PowerPoint Presentation</vt:lpstr>
      <vt:lpstr>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diagonistic tool is the mathematics and prescription is physics</dc:title>
  <dc:creator>manish kumar</dc:creator>
  <cp:lastModifiedBy>Hybrid Energy System</cp:lastModifiedBy>
  <cp:revision>32</cp:revision>
  <dcterms:created xsi:type="dcterms:W3CDTF">2016-06-23T06:58:17Z</dcterms:created>
  <dcterms:modified xsi:type="dcterms:W3CDTF">2016-06-24T07:00:49Z</dcterms:modified>
</cp:coreProperties>
</file>