
<file path=[Content_Types].xml><?xml version="1.0" encoding="utf-8"?>
<Types xmlns="http://schemas.openxmlformats.org/package/2006/content-types">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2" r:id="rId3"/>
    <p:sldId id="263" r:id="rId4"/>
    <p:sldId id="264" r:id="rId5"/>
    <p:sldId id="265" r:id="rId6"/>
    <p:sldId id="266" r:id="rId7"/>
    <p:sldId id="267" r:id="rId8"/>
    <p:sldId id="268" r:id="rId9"/>
    <p:sldId id="269" r:id="rId10"/>
    <p:sldId id="258" r:id="rId11"/>
    <p:sldId id="261" r:id="rId12"/>
    <p:sldId id="260" r:id="rId13"/>
    <p:sldId id="270"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434" autoAdjust="0"/>
  </p:normalViewPr>
  <p:slideViewPr>
    <p:cSldViewPr snapToGrid="0">
      <p:cViewPr varScale="1">
        <p:scale>
          <a:sx n="71" d="100"/>
          <a:sy n="71" d="100"/>
        </p:scale>
        <p:origin x="-702" y="-90"/>
      </p:cViewPr>
      <p:guideLst>
        <p:guide orient="horz" pos="2160"/>
        <p:guide pos="3840"/>
      </p:guideLst>
    </p:cSldViewPr>
  </p:slideViewPr>
  <p:outlineViewPr>
    <p:cViewPr>
      <p:scale>
        <a:sx n="33" d="100"/>
        <a:sy n="33" d="100"/>
      </p:scale>
      <p:origin x="0" y="-132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dirty="0"/>
              <a:pPr/>
              <a:t>7/4/2016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7/4/2016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7/4/2016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7/4/2016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7/4/2016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7/4/2016</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4.wmf"/></Relationships>
</file>

<file path=ppt/slides/_rels/slide3.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oleObject" Target="../embeddings/oleObject2.bin"/><Relationship Id="rId7"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6.wmf"/><Relationship Id="rId5" Type="http://schemas.openxmlformats.org/officeDocument/2006/relationships/oleObject" Target="../embeddings/oleObject3.bin"/><Relationship Id="rId4" Type="http://schemas.openxmlformats.org/officeDocument/2006/relationships/image" Target="../media/image5.w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8.wmf"/></Relationships>
</file>

<file path=ppt/slides/_rels/slide5.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oleObject" Target="../embeddings/oleObject6.bin"/><Relationship Id="rId7" Type="http://schemas.openxmlformats.org/officeDocument/2006/relationships/oleObject" Target="../embeddings/oleObject8.bin"/><Relationship Id="rId2" Type="http://schemas.openxmlformats.org/officeDocument/2006/relationships/slideLayout" Target="../slideLayouts/slideLayout8.xml"/><Relationship Id="rId1" Type="http://schemas.openxmlformats.org/officeDocument/2006/relationships/vmlDrawing" Target="../drawings/vmlDrawing4.vml"/><Relationship Id="rId6" Type="http://schemas.openxmlformats.org/officeDocument/2006/relationships/image" Target="../media/image10.wmf"/><Relationship Id="rId5" Type="http://schemas.openxmlformats.org/officeDocument/2006/relationships/oleObject" Target="../embeddings/oleObject7.bin"/><Relationship Id="rId4" Type="http://schemas.openxmlformats.org/officeDocument/2006/relationships/image" Target="../media/image9.w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oleObject" Target="../embeddings/oleObject9.bin"/><Relationship Id="rId7" Type="http://schemas.openxmlformats.org/officeDocument/2006/relationships/oleObject" Target="../embeddings/oleObject11.bin"/><Relationship Id="rId2" Type="http://schemas.openxmlformats.org/officeDocument/2006/relationships/slideLayout" Target="../slideLayouts/slideLayout11.xml"/><Relationship Id="rId1" Type="http://schemas.openxmlformats.org/officeDocument/2006/relationships/vmlDrawing" Target="../drawings/vmlDrawing5.vml"/><Relationship Id="rId6" Type="http://schemas.openxmlformats.org/officeDocument/2006/relationships/image" Target="../media/image13.wmf"/><Relationship Id="rId5" Type="http://schemas.openxmlformats.org/officeDocument/2006/relationships/oleObject" Target="../embeddings/oleObject10.bin"/><Relationship Id="rId4" Type="http://schemas.openxmlformats.org/officeDocument/2006/relationships/image" Target="../media/image12.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12192000" cy="1494262"/>
          </a:xfrm>
        </p:spPr>
        <p:txBody>
          <a:bodyPr>
            <a:normAutofit fontScale="90000"/>
          </a:bodyPr>
          <a:lstStyle/>
          <a:p>
            <a:pPr algn="ctr"/>
            <a:r>
              <a:rPr lang="en-IN" smtClean="0">
                <a:latin typeface="Algerian" panose="04020705040A02060702" pitchFamily="82" charset="0"/>
              </a:rPr>
              <a:t>God's </a:t>
            </a:r>
            <a:r>
              <a:rPr lang="en-IN" dirty="0" smtClean="0">
                <a:latin typeface="Algerian" panose="04020705040A02060702" pitchFamily="82" charset="0"/>
              </a:rPr>
              <a:t>diagnostic </a:t>
            </a:r>
            <a:r>
              <a:rPr lang="en-IN" dirty="0" smtClean="0">
                <a:latin typeface="Algerian" panose="04020705040A02060702" pitchFamily="82" charset="0"/>
              </a:rPr>
              <a:t>tool is the mathematics and prescription is physics</a:t>
            </a:r>
            <a:endParaRPr lang="en-IN" dirty="0">
              <a:latin typeface="Algerian" panose="04020705040A02060702" pitchFamily="82" charset="0"/>
            </a:endParaRPr>
          </a:p>
        </p:txBody>
      </p:sp>
      <p:sp>
        <p:nvSpPr>
          <p:cNvPr id="3" name="Subtitle 2"/>
          <p:cNvSpPr>
            <a:spLocks noGrp="1"/>
          </p:cNvSpPr>
          <p:nvPr>
            <p:ph type="subTitle" idx="1"/>
          </p:nvPr>
        </p:nvSpPr>
        <p:spPr>
          <a:xfrm>
            <a:off x="1430229" y="2580735"/>
            <a:ext cx="9203271" cy="4081346"/>
          </a:xfrm>
        </p:spPr>
        <p:txBody>
          <a:bodyPr>
            <a:normAutofit fontScale="55000" lnSpcReduction="20000"/>
          </a:bodyPr>
          <a:lstStyle/>
          <a:p>
            <a:r>
              <a:rPr lang="en-IN" sz="2900" dirty="0">
                <a:solidFill>
                  <a:schemeClr val="bg1">
                    <a:lumMod val="95000"/>
                    <a:lumOff val="5000"/>
                  </a:schemeClr>
                </a:solidFill>
                <a:latin typeface="Hobo Std" panose="020B0803040709020204" pitchFamily="34" charset="0"/>
              </a:rPr>
              <a:t>DR MANISH KUMAR </a:t>
            </a:r>
          </a:p>
          <a:p>
            <a:r>
              <a:rPr lang="it-IT" sz="2900" dirty="0">
                <a:solidFill>
                  <a:srgbClr val="FFFF00"/>
                </a:solidFill>
                <a:latin typeface="Hobo Std" panose="020B0803040709020204" pitchFamily="34" charset="0"/>
              </a:rPr>
              <a:t>DEPARTMENT OF ELECTRICAL ENGINEERING, </a:t>
            </a:r>
          </a:p>
          <a:p>
            <a:r>
              <a:rPr lang="it-IT" sz="2900" dirty="0">
                <a:solidFill>
                  <a:srgbClr val="FFFF00"/>
                </a:solidFill>
                <a:latin typeface="Hobo Std" panose="020B0803040709020204" pitchFamily="34" charset="0"/>
              </a:rPr>
              <a:t>INDIAN INSTITUTE OF TECHNOLOGY(BANARAS HINDU UNIVERSITY), VARANASI-221005, </a:t>
            </a:r>
          </a:p>
          <a:p>
            <a:r>
              <a:rPr lang="it-IT" sz="2900" dirty="0">
                <a:solidFill>
                  <a:srgbClr val="FFFF00"/>
                </a:solidFill>
                <a:latin typeface="Hobo Std" panose="020B0803040709020204" pitchFamily="34" charset="0"/>
              </a:rPr>
              <a:t>UTTAR PRADESH, INDIA</a:t>
            </a:r>
          </a:p>
          <a:p>
            <a:pPr algn="ctr"/>
            <a:endParaRPr lang="it-IT" sz="3200" dirty="0">
              <a:solidFill>
                <a:srgbClr val="FF0000"/>
              </a:solidFill>
              <a:latin typeface="Hobo Std" panose="020B0803040709020204" pitchFamily="34" charset="0"/>
            </a:endParaRPr>
          </a:p>
          <a:p>
            <a:r>
              <a:rPr lang="en-IN" sz="2900" dirty="0" smtClean="0">
                <a:solidFill>
                  <a:schemeClr val="bg1">
                    <a:lumMod val="95000"/>
                    <a:lumOff val="5000"/>
                  </a:schemeClr>
                </a:solidFill>
                <a:latin typeface="Hobo Std" panose="020B0803040709020204" pitchFamily="34" charset="0"/>
              </a:rPr>
              <a:t>MISS SHAGUN </a:t>
            </a:r>
            <a:r>
              <a:rPr lang="en-IN" sz="2900" dirty="0" smtClean="0">
                <a:solidFill>
                  <a:schemeClr val="bg1">
                    <a:lumMod val="95000"/>
                    <a:lumOff val="5000"/>
                  </a:schemeClr>
                </a:solidFill>
                <a:latin typeface="Hobo Std" panose="020B0803040709020204" pitchFamily="34" charset="0"/>
              </a:rPr>
              <a:t>SINGH</a:t>
            </a:r>
            <a:endParaRPr lang="en-IN" sz="2900" dirty="0" smtClean="0">
              <a:solidFill>
                <a:schemeClr val="bg1">
                  <a:lumMod val="95000"/>
                  <a:lumOff val="5000"/>
                </a:schemeClr>
              </a:solidFill>
              <a:latin typeface="Hobo Std" panose="020B0803040709020204" pitchFamily="34" charset="0"/>
            </a:endParaRPr>
          </a:p>
          <a:p>
            <a:r>
              <a:rPr lang="it-IT" sz="2900" dirty="0" smtClean="0">
                <a:solidFill>
                  <a:srgbClr val="FFFF00"/>
                </a:solidFill>
                <a:latin typeface="Hobo Std" panose="020B0803040709020204" pitchFamily="34" charset="0"/>
              </a:rPr>
              <a:t>BANASTHALI VIDYAPEETH, JAIPUR, RAJASTHAN, INDIA</a:t>
            </a:r>
          </a:p>
          <a:p>
            <a:pPr algn="ctr"/>
            <a:endParaRPr lang="it-IT" sz="2400" dirty="0" smtClean="0">
              <a:solidFill>
                <a:srgbClr val="002060"/>
              </a:solidFill>
              <a:latin typeface="Hobo Std" panose="020B0803040709020204" pitchFamily="34" charset="0"/>
            </a:endParaRPr>
          </a:p>
          <a:p>
            <a:pPr algn="ctr"/>
            <a:endParaRPr lang="it-IT" sz="2400" dirty="0" smtClean="0">
              <a:solidFill>
                <a:srgbClr val="FF0000"/>
              </a:solidFill>
              <a:latin typeface="Hobo Std" panose="020B0803040709020204" pitchFamily="34" charset="0"/>
            </a:endParaRPr>
          </a:p>
          <a:p>
            <a:pPr algn="ctr"/>
            <a:r>
              <a:rPr lang="it-IT" sz="2400" dirty="0" smtClean="0">
                <a:solidFill>
                  <a:srgbClr val="FF0000"/>
                </a:solidFill>
                <a:latin typeface="Hobo Std" panose="020B0803040709020204" pitchFamily="34" charset="0"/>
              </a:rPr>
              <a:t>For</a:t>
            </a:r>
            <a:endParaRPr lang="it-IT" sz="2400" dirty="0">
              <a:solidFill>
                <a:srgbClr val="FF0000"/>
              </a:solidFill>
              <a:latin typeface="Hobo Std" panose="020B0803040709020204" pitchFamily="34" charset="0"/>
            </a:endParaRPr>
          </a:p>
          <a:p>
            <a:pPr algn="ctr"/>
            <a:r>
              <a:rPr lang="it-IT" sz="2400" dirty="0">
                <a:solidFill>
                  <a:srgbClr val="FF0000"/>
                </a:solidFill>
                <a:latin typeface="Hobo Std" panose="020B0803040709020204" pitchFamily="34" charset="0"/>
              </a:rPr>
              <a:t>PHYSICS 2016</a:t>
            </a:r>
          </a:p>
          <a:p>
            <a:pPr algn="ctr"/>
            <a:r>
              <a:rPr lang="it-IT" sz="2400" dirty="0">
                <a:solidFill>
                  <a:srgbClr val="FF0000"/>
                </a:solidFill>
                <a:latin typeface="Hobo Std" panose="020B0803040709020204" pitchFamily="34" charset="0"/>
              </a:rPr>
              <a:t>JUNE 27-29, 2016 IN NEW ORLEANS, USA</a:t>
            </a:r>
          </a:p>
          <a:p>
            <a:pPr algn="ctr"/>
            <a:r>
              <a:rPr lang="it-IT" sz="2400" dirty="0">
                <a:solidFill>
                  <a:srgbClr val="FF0000"/>
                </a:solidFill>
                <a:latin typeface="Hobo Std" panose="020B0803040709020204" pitchFamily="34" charset="0"/>
              </a:rPr>
              <a:t>HIGHLIGHTING INNOVATIONS AND CHALLENGES IN THE FIELD OF </a:t>
            </a:r>
            <a:r>
              <a:rPr lang="it-IT" sz="2400" dirty="0" smtClean="0">
                <a:solidFill>
                  <a:srgbClr val="FF0000"/>
                </a:solidFill>
                <a:latin typeface="Hobo Std" panose="020B0803040709020204" pitchFamily="34" charset="0"/>
              </a:rPr>
              <a:t>PHYSICS</a:t>
            </a:r>
            <a:endParaRPr lang="en-IN" sz="2000" dirty="0"/>
          </a:p>
          <a:p>
            <a:endParaRPr lang="en-IN" sz="2400" dirty="0">
              <a:latin typeface="Hobo Std" panose="020B0803040709020204" pitchFamily="34" charset="0"/>
            </a:endParaRPr>
          </a:p>
          <a:p>
            <a:endParaRPr lang="en-IN" dirty="0" smtClean="0">
              <a:solidFill>
                <a:schemeClr val="bg1">
                  <a:lumMod val="95000"/>
                  <a:lumOff val="5000"/>
                </a:schemeClr>
              </a:solidFill>
            </a:endParaRPr>
          </a:p>
          <a:p>
            <a:endParaRPr lang="en-IN" dirty="0">
              <a:solidFill>
                <a:schemeClr val="bg1">
                  <a:lumMod val="95000"/>
                  <a:lumOff val="5000"/>
                </a:schemeClr>
              </a:solidFill>
            </a:endParaRPr>
          </a:p>
          <a:p>
            <a:endParaRPr lang="en-IN" dirty="0" smtClean="0">
              <a:solidFill>
                <a:schemeClr val="bg1">
                  <a:lumMod val="95000"/>
                  <a:lumOff val="5000"/>
                </a:schemeClr>
              </a:solidFill>
            </a:endParaRPr>
          </a:p>
          <a:p>
            <a:endParaRPr lang="en-IN" dirty="0">
              <a:solidFill>
                <a:schemeClr val="bg1">
                  <a:lumMod val="95000"/>
                  <a:lumOff val="5000"/>
                </a:schemeClr>
              </a:solidFill>
            </a:endParaRPr>
          </a:p>
        </p:txBody>
      </p:sp>
      <p:pic>
        <p:nvPicPr>
          <p:cNvPr id="6146" name="Picture 2" descr="passport p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754" y="2587091"/>
            <a:ext cx="914400"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3" descr="shagu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151" y="4186482"/>
            <a:ext cx="959003" cy="139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63117" y="4900854"/>
            <a:ext cx="1928884" cy="1957146"/>
          </a:xfrm>
          <a:prstGeom prst="rect">
            <a:avLst/>
          </a:prstGeom>
        </p:spPr>
      </p:pic>
      <p:sp>
        <p:nvSpPr>
          <p:cNvPr id="8" name="TextBox 7"/>
          <p:cNvSpPr txBox="1"/>
          <p:nvPr/>
        </p:nvSpPr>
        <p:spPr>
          <a:xfrm>
            <a:off x="4881493" y="1659977"/>
            <a:ext cx="2876108" cy="646331"/>
          </a:xfrm>
          <a:prstGeom prst="rect">
            <a:avLst/>
          </a:prstGeom>
          <a:noFill/>
        </p:spPr>
        <p:txBody>
          <a:bodyPr wrap="none" rtlCol="0">
            <a:spAutoFit/>
          </a:bodyPr>
          <a:lstStyle/>
          <a:p>
            <a:pPr algn="ctr"/>
            <a:r>
              <a:rPr lang="en-IN" dirty="0" smtClean="0">
                <a:ln w="0"/>
                <a:solidFill>
                  <a:schemeClr val="accent1"/>
                </a:solidFill>
                <a:effectLst>
                  <a:outerShdw blurRad="38100" dist="25400" dir="5400000" algn="ctr" rotWithShape="0">
                    <a:srgbClr val="6E747A">
                      <a:alpha val="43000"/>
                    </a:srgbClr>
                  </a:outerShdw>
                </a:effectLst>
              </a:rPr>
              <a:t>AN ORAL PRESENTATION</a:t>
            </a:r>
          </a:p>
          <a:p>
            <a:pPr algn="ctr"/>
            <a:r>
              <a:rPr lang="en-IN" dirty="0" smtClean="0">
                <a:ln w="0"/>
                <a:solidFill>
                  <a:schemeClr val="accent1"/>
                </a:solidFill>
                <a:effectLst>
                  <a:outerShdw blurRad="38100" dist="25400" dir="5400000" algn="ctr" rotWithShape="0">
                    <a:srgbClr val="6E747A">
                      <a:alpha val="43000"/>
                    </a:srgbClr>
                  </a:outerShdw>
                </a:effectLst>
              </a:rPr>
              <a:t>BY</a:t>
            </a:r>
            <a:endParaRPr lang="en-IN"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41047038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7722810" cy="805218"/>
          </a:xfrm>
        </p:spPr>
        <p:txBody>
          <a:bodyPr/>
          <a:lstStyle/>
          <a:p>
            <a:r>
              <a:rPr lang="en-IN" dirty="0" smtClean="0"/>
              <a:t> proof from Bio-physics</a:t>
            </a:r>
            <a:endParaRPr lang="en-IN" dirty="0"/>
          </a:p>
        </p:txBody>
      </p:sp>
      <p:sp>
        <p:nvSpPr>
          <p:cNvPr id="3" name="Text Placeholder 2"/>
          <p:cNvSpPr>
            <a:spLocks noGrp="1"/>
          </p:cNvSpPr>
          <p:nvPr>
            <p:ph type="body" idx="1"/>
          </p:nvPr>
        </p:nvSpPr>
        <p:spPr>
          <a:xfrm>
            <a:off x="1" y="805218"/>
            <a:ext cx="12191999" cy="6052782"/>
          </a:xfrm>
        </p:spPr>
        <p:txBody>
          <a:bodyPr>
            <a:normAutofit/>
          </a:bodyPr>
          <a:lstStyle/>
          <a:p>
            <a:r>
              <a:rPr lang="en-IN" sz="2000" dirty="0" smtClean="0">
                <a:solidFill>
                  <a:schemeClr val="bg1">
                    <a:lumMod val="95000"/>
                    <a:lumOff val="5000"/>
                  </a:schemeClr>
                </a:solidFill>
              </a:rPr>
              <a:t>Bio Physics has emerged as a major filed in modern world by </a:t>
            </a:r>
            <a:r>
              <a:rPr lang="it-IT" sz="2000" dirty="0" smtClean="0"/>
              <a:t>our </a:t>
            </a:r>
            <a:r>
              <a:rPr lang="it-IT" sz="2000" dirty="0"/>
              <a:t>great founder of Quantum Physics Erwin Schrodinger who Said What is Life? </a:t>
            </a:r>
            <a:r>
              <a:rPr lang="it-IT" sz="2000" dirty="0" smtClean="0"/>
              <a:t>It is now </a:t>
            </a:r>
            <a:r>
              <a:rPr lang="en-IN" sz="2000" dirty="0" smtClean="0">
                <a:solidFill>
                  <a:schemeClr val="bg1">
                    <a:lumMod val="95000"/>
                    <a:lumOff val="5000"/>
                  </a:schemeClr>
                </a:solidFill>
              </a:rPr>
              <a:t>playing great role in the concept of soul-body i.e. energy-matter interaction</a:t>
            </a:r>
          </a:p>
          <a:p>
            <a:r>
              <a:rPr lang="en-IN" sz="2000" dirty="0" smtClean="0">
                <a:solidFill>
                  <a:schemeClr val="bg1">
                    <a:lumMod val="95000"/>
                    <a:lumOff val="5000"/>
                  </a:schemeClr>
                </a:solidFill>
              </a:rPr>
              <a:t>Through this one can determine the gender of new born</a:t>
            </a:r>
          </a:p>
          <a:p>
            <a:r>
              <a:rPr lang="en-IN" sz="2000" dirty="0" smtClean="0">
                <a:solidFill>
                  <a:schemeClr val="bg1">
                    <a:lumMod val="95000"/>
                    <a:lumOff val="5000"/>
                  </a:schemeClr>
                </a:solidFill>
              </a:rPr>
              <a:t>There is two types of energy as explained previously:</a:t>
            </a:r>
          </a:p>
          <a:p>
            <a:pPr marL="342900" indent="-342900">
              <a:buFont typeface="+mj-lt"/>
              <a:buAutoNum type="arabicPeriod"/>
            </a:pPr>
            <a:r>
              <a:rPr lang="en-IN" sz="2000" dirty="0" smtClean="0">
                <a:solidFill>
                  <a:schemeClr val="bg1">
                    <a:lumMod val="95000"/>
                    <a:lumOff val="5000"/>
                  </a:schemeClr>
                </a:solidFill>
              </a:rPr>
              <a:t>Positive energy or male soul</a:t>
            </a:r>
          </a:p>
          <a:p>
            <a:pPr marL="342900" indent="-342900">
              <a:buFont typeface="+mj-lt"/>
              <a:buAutoNum type="arabicPeriod"/>
            </a:pPr>
            <a:r>
              <a:rPr lang="en-IN" sz="2000" dirty="0" smtClean="0">
                <a:solidFill>
                  <a:schemeClr val="bg1">
                    <a:lumMod val="95000"/>
                    <a:lumOff val="5000"/>
                  </a:schemeClr>
                </a:solidFill>
              </a:rPr>
              <a:t>Negative energy or female soul</a:t>
            </a:r>
          </a:p>
          <a:p>
            <a:r>
              <a:rPr lang="en-IN" sz="2000" dirty="0" smtClean="0">
                <a:solidFill>
                  <a:schemeClr val="bg1">
                    <a:lumMod val="95000"/>
                    <a:lumOff val="5000"/>
                  </a:schemeClr>
                </a:solidFill>
              </a:rPr>
              <a:t>Gender of child is determined by the chromosome pair </a:t>
            </a:r>
            <a:r>
              <a:rPr lang="en-IN" sz="2000" dirty="0" err="1" smtClean="0">
                <a:solidFill>
                  <a:schemeClr val="bg1">
                    <a:lumMod val="95000"/>
                    <a:lumOff val="5000"/>
                  </a:schemeClr>
                </a:solidFill>
              </a:rPr>
              <a:t>i.e</a:t>
            </a:r>
            <a:r>
              <a:rPr lang="en-IN" sz="2000" dirty="0" smtClean="0">
                <a:solidFill>
                  <a:schemeClr val="bg1">
                    <a:lumMod val="95000"/>
                    <a:lumOff val="5000"/>
                  </a:schemeClr>
                </a:solidFill>
              </a:rPr>
              <a:t> XX and XY</a:t>
            </a:r>
          </a:p>
          <a:p>
            <a:r>
              <a:rPr lang="en-IN" sz="2000" dirty="0" smtClean="0">
                <a:solidFill>
                  <a:schemeClr val="bg1">
                    <a:lumMod val="95000"/>
                    <a:lumOff val="5000"/>
                  </a:schemeClr>
                </a:solidFill>
              </a:rPr>
              <a:t>XX is for female and XY is for male.</a:t>
            </a:r>
          </a:p>
          <a:p>
            <a:r>
              <a:rPr lang="en-IN" sz="2000" dirty="0" smtClean="0">
                <a:solidFill>
                  <a:schemeClr val="bg1">
                    <a:lumMod val="95000"/>
                    <a:lumOff val="5000"/>
                  </a:schemeClr>
                </a:solidFill>
              </a:rPr>
              <a:t>Triggering is basically the moment of soul entering the body i.e. interaction of matter and energy in case of life.</a:t>
            </a:r>
          </a:p>
          <a:p>
            <a:r>
              <a:rPr lang="en-IN" sz="2000" dirty="0" smtClean="0">
                <a:solidFill>
                  <a:schemeClr val="bg1">
                    <a:lumMod val="95000"/>
                    <a:lumOff val="5000"/>
                  </a:schemeClr>
                </a:solidFill>
              </a:rPr>
              <a:t>In reproduction it is actually mating of male and female leads to formation of another life depending upon the following chart:</a:t>
            </a:r>
          </a:p>
          <a:p>
            <a:endParaRPr lang="en-IN" dirty="0" smtClean="0"/>
          </a:p>
          <a:p>
            <a:pPr marL="342900" indent="-342900">
              <a:buFont typeface="+mj-lt"/>
              <a:buAutoNum type="arabicPeriod"/>
            </a:pPr>
            <a:endParaRPr lang="en-IN" dirty="0"/>
          </a:p>
        </p:txBody>
      </p:sp>
    </p:spTree>
    <p:extLst>
      <p:ext uri="{BB962C8B-B14F-4D97-AF65-F5344CB8AC3E}">
        <p14:creationId xmlns:p14="http://schemas.microsoft.com/office/powerpoint/2010/main" val="21688525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97735" y="1712896"/>
            <a:ext cx="428322" cy="954107"/>
          </a:xfrm>
          <a:prstGeom prst="rect">
            <a:avLst/>
          </a:prstGeom>
          <a:noFill/>
        </p:spPr>
        <p:txBody>
          <a:bodyPr wrap="none" rtlCol="0">
            <a:spAutoFit/>
          </a:bodyPr>
          <a:lstStyle/>
          <a:p>
            <a:r>
              <a:rPr lang="en-IN" sz="28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X</a:t>
            </a:r>
          </a:p>
          <a:p>
            <a:r>
              <a:rPr lang="en-IN" sz="28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X</a:t>
            </a:r>
            <a:endParaRPr lang="en-IN"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5" name="TextBox 4"/>
          <p:cNvSpPr txBox="1"/>
          <p:nvPr/>
        </p:nvSpPr>
        <p:spPr>
          <a:xfrm>
            <a:off x="1197735" y="4312274"/>
            <a:ext cx="428322" cy="954107"/>
          </a:xfrm>
          <a:prstGeom prst="rect">
            <a:avLst/>
          </a:prstGeom>
          <a:noFill/>
        </p:spPr>
        <p:txBody>
          <a:bodyPr wrap="none" rtlCol="0">
            <a:spAutoFit/>
          </a:bodyPr>
          <a:lstStyle/>
          <a:p>
            <a:r>
              <a:rPr lang="en-IN" sz="2800" b="1" dirty="0" smtClean="0">
                <a:ln w="12700">
                  <a:solidFill>
                    <a:schemeClr val="accent5"/>
                  </a:solidFill>
                  <a:prstDash val="solid"/>
                </a:ln>
                <a:pattFill prst="ltDnDiag">
                  <a:fgClr>
                    <a:schemeClr val="accent5">
                      <a:lumMod val="60000"/>
                      <a:lumOff val="40000"/>
                    </a:schemeClr>
                  </a:fgClr>
                  <a:bgClr>
                    <a:schemeClr val="bg1"/>
                  </a:bgClr>
                </a:pattFill>
              </a:rPr>
              <a:t>X</a:t>
            </a:r>
          </a:p>
          <a:p>
            <a:r>
              <a:rPr lang="en-IN" sz="2800" b="1" dirty="0" smtClean="0">
                <a:ln w="12700">
                  <a:solidFill>
                    <a:schemeClr val="accent5"/>
                  </a:solidFill>
                  <a:prstDash val="solid"/>
                </a:ln>
                <a:pattFill prst="ltDnDiag">
                  <a:fgClr>
                    <a:schemeClr val="accent5">
                      <a:lumMod val="60000"/>
                      <a:lumOff val="40000"/>
                    </a:schemeClr>
                  </a:fgClr>
                  <a:bgClr>
                    <a:schemeClr val="bg1"/>
                  </a:bgClr>
                </a:pattFill>
              </a:rPr>
              <a:t>Y</a:t>
            </a:r>
            <a:endParaRPr lang="en-IN" sz="2800" b="1" dirty="0">
              <a:ln w="12700">
                <a:solidFill>
                  <a:schemeClr val="accent5"/>
                </a:solidFill>
                <a:prstDash val="solid"/>
              </a:ln>
              <a:pattFill prst="ltDnDiag">
                <a:fgClr>
                  <a:schemeClr val="accent5">
                    <a:lumMod val="60000"/>
                    <a:lumOff val="40000"/>
                  </a:schemeClr>
                </a:fgClr>
                <a:bgClr>
                  <a:schemeClr val="bg1"/>
                </a:bgClr>
              </a:pattFill>
            </a:endParaRPr>
          </a:p>
        </p:txBody>
      </p:sp>
      <p:cxnSp>
        <p:nvCxnSpPr>
          <p:cNvPr id="15" name="Straight Arrow Connector 14"/>
          <p:cNvCxnSpPr/>
          <p:nvPr/>
        </p:nvCxnSpPr>
        <p:spPr>
          <a:xfrm flipV="1">
            <a:off x="1606739" y="931641"/>
            <a:ext cx="3506174" cy="1090578"/>
          </a:xfrm>
          <a:prstGeom prst="straightConnector1">
            <a:avLst/>
          </a:prstGeom>
          <a:ln>
            <a:solidFill>
              <a:srgbClr val="FF0000">
                <a:alpha val="6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1549637" y="1288996"/>
            <a:ext cx="3524640" cy="3275998"/>
          </a:xfrm>
          <a:prstGeom prst="straightConnector1">
            <a:avLst/>
          </a:prstGeom>
          <a:ln>
            <a:solidFill>
              <a:srgbClr val="FF0000">
                <a:alpha val="6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1606739" y="2022219"/>
            <a:ext cx="3506174" cy="207811"/>
          </a:xfrm>
          <a:prstGeom prst="straightConnector1">
            <a:avLst/>
          </a:prstGeom>
          <a:ln>
            <a:solidFill>
              <a:srgbClr val="FF0000">
                <a:alpha val="6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1549637" y="4563616"/>
            <a:ext cx="3443633" cy="1387489"/>
          </a:xfrm>
          <a:prstGeom prst="straightConnector1">
            <a:avLst/>
          </a:prstGeom>
          <a:ln>
            <a:solidFill>
              <a:srgbClr val="FF0000">
                <a:alpha val="6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1680892" y="2503317"/>
            <a:ext cx="3411043" cy="1111987"/>
          </a:xfrm>
          <a:prstGeom prst="straightConnector1">
            <a:avLst/>
          </a:prstGeom>
          <a:ln>
            <a:solidFill>
              <a:srgbClr val="FF0000">
                <a:alpha val="6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1561249" y="4129857"/>
            <a:ext cx="3435754" cy="870275"/>
          </a:xfrm>
          <a:prstGeom prst="straightConnector1">
            <a:avLst/>
          </a:prstGeom>
          <a:ln>
            <a:solidFill>
              <a:srgbClr val="FF0000">
                <a:alpha val="6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1680892" y="2503317"/>
            <a:ext cx="3500149" cy="2930526"/>
          </a:xfrm>
          <a:prstGeom prst="straightConnector1">
            <a:avLst/>
          </a:prstGeom>
          <a:ln>
            <a:solidFill>
              <a:srgbClr val="FF0000">
                <a:alpha val="6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V="1">
            <a:off x="1538053" y="2856964"/>
            <a:ext cx="3536224" cy="2173134"/>
          </a:xfrm>
          <a:prstGeom prst="straightConnector1">
            <a:avLst/>
          </a:prstGeom>
          <a:ln>
            <a:solidFill>
              <a:srgbClr val="FF0000">
                <a:alpha val="60000"/>
              </a:srgbClr>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7395794" y="500470"/>
            <a:ext cx="428322" cy="954107"/>
          </a:xfrm>
          <a:prstGeom prst="rect">
            <a:avLst/>
          </a:prstGeom>
          <a:noFill/>
        </p:spPr>
        <p:txBody>
          <a:bodyPr wrap="none" rtlCol="0">
            <a:spAutoFit/>
          </a:bodyPr>
          <a:lstStyle/>
          <a:p>
            <a:r>
              <a:rPr lang="en-IN" sz="28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X</a:t>
            </a:r>
          </a:p>
          <a:p>
            <a:r>
              <a:rPr lang="en-IN" sz="2800" b="1" dirty="0" smtClean="0">
                <a:ln w="12700">
                  <a:solidFill>
                    <a:schemeClr val="accent5"/>
                  </a:solidFill>
                  <a:prstDash val="solid"/>
                </a:ln>
                <a:pattFill prst="ltDnDiag">
                  <a:fgClr>
                    <a:schemeClr val="accent5">
                      <a:lumMod val="60000"/>
                      <a:lumOff val="40000"/>
                    </a:schemeClr>
                  </a:fgClr>
                  <a:bgClr>
                    <a:schemeClr val="bg1"/>
                  </a:bgClr>
                </a:pattFill>
              </a:rPr>
              <a:t>X</a:t>
            </a:r>
            <a:endParaRPr lang="en-IN" sz="2800" b="1" dirty="0">
              <a:ln w="12700">
                <a:solidFill>
                  <a:schemeClr val="accent5"/>
                </a:solidFill>
                <a:prstDash val="solid"/>
              </a:ln>
              <a:pattFill prst="ltDnDiag">
                <a:fgClr>
                  <a:schemeClr val="accent5">
                    <a:lumMod val="60000"/>
                    <a:lumOff val="40000"/>
                  </a:schemeClr>
                </a:fgClr>
                <a:bgClr>
                  <a:schemeClr val="bg1"/>
                </a:bgClr>
              </a:pattFill>
            </a:endParaRPr>
          </a:p>
        </p:txBody>
      </p:sp>
      <p:sp>
        <p:nvSpPr>
          <p:cNvPr id="42" name="TextBox 41"/>
          <p:cNvSpPr txBox="1"/>
          <p:nvPr/>
        </p:nvSpPr>
        <p:spPr>
          <a:xfrm>
            <a:off x="7392474" y="2108921"/>
            <a:ext cx="428322" cy="954107"/>
          </a:xfrm>
          <a:prstGeom prst="rect">
            <a:avLst/>
          </a:prstGeom>
          <a:noFill/>
        </p:spPr>
        <p:txBody>
          <a:bodyPr wrap="none" rtlCol="0">
            <a:spAutoFit/>
          </a:bodyPr>
          <a:lstStyle/>
          <a:p>
            <a:r>
              <a:rPr lang="en-IN" sz="28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X</a:t>
            </a:r>
            <a:endParaRPr lang="en-IN" sz="2800" b="1" dirty="0" smtClean="0">
              <a:ln w="12700">
                <a:solidFill>
                  <a:schemeClr val="accent5"/>
                </a:solidFill>
                <a:prstDash val="solid"/>
              </a:ln>
              <a:pattFill prst="ltDnDiag">
                <a:fgClr>
                  <a:schemeClr val="accent5">
                    <a:lumMod val="60000"/>
                    <a:lumOff val="40000"/>
                  </a:schemeClr>
                </a:fgClr>
                <a:bgClr>
                  <a:schemeClr val="bg1"/>
                </a:bgClr>
              </a:pattFill>
            </a:endParaRPr>
          </a:p>
          <a:p>
            <a:r>
              <a:rPr lang="en-IN" sz="2800" b="1" dirty="0" smtClean="0">
                <a:ln w="12700">
                  <a:solidFill>
                    <a:schemeClr val="accent5"/>
                  </a:solidFill>
                  <a:prstDash val="solid"/>
                </a:ln>
                <a:pattFill prst="ltDnDiag">
                  <a:fgClr>
                    <a:schemeClr val="accent5">
                      <a:lumMod val="60000"/>
                      <a:lumOff val="40000"/>
                    </a:schemeClr>
                  </a:fgClr>
                  <a:bgClr>
                    <a:schemeClr val="bg1"/>
                  </a:bgClr>
                </a:pattFill>
              </a:rPr>
              <a:t>Y</a:t>
            </a:r>
            <a:endParaRPr lang="en-IN" sz="2800" b="1" dirty="0">
              <a:ln w="12700">
                <a:solidFill>
                  <a:schemeClr val="accent5"/>
                </a:solidFill>
                <a:prstDash val="solid"/>
              </a:ln>
              <a:pattFill prst="ltDnDiag">
                <a:fgClr>
                  <a:schemeClr val="accent5">
                    <a:lumMod val="60000"/>
                    <a:lumOff val="40000"/>
                  </a:schemeClr>
                </a:fgClr>
                <a:bgClr>
                  <a:schemeClr val="bg1"/>
                </a:bgClr>
              </a:pattFill>
            </a:endParaRPr>
          </a:p>
        </p:txBody>
      </p:sp>
      <p:sp>
        <p:nvSpPr>
          <p:cNvPr id="43" name="TextBox 42"/>
          <p:cNvSpPr txBox="1"/>
          <p:nvPr/>
        </p:nvSpPr>
        <p:spPr>
          <a:xfrm>
            <a:off x="7336171" y="3588452"/>
            <a:ext cx="428322" cy="954107"/>
          </a:xfrm>
          <a:prstGeom prst="rect">
            <a:avLst/>
          </a:prstGeom>
          <a:noFill/>
        </p:spPr>
        <p:txBody>
          <a:bodyPr wrap="none" rtlCol="0">
            <a:spAutoFit/>
          </a:bodyPr>
          <a:lstStyle/>
          <a:p>
            <a:r>
              <a:rPr lang="en-IN" sz="28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X</a:t>
            </a:r>
            <a:endParaRPr lang="en-IN" sz="2800" b="1" dirty="0" smtClean="0">
              <a:ln w="12700">
                <a:solidFill>
                  <a:schemeClr val="accent5"/>
                </a:solidFill>
                <a:prstDash val="solid"/>
              </a:ln>
              <a:pattFill prst="ltDnDiag">
                <a:fgClr>
                  <a:schemeClr val="accent5">
                    <a:lumMod val="60000"/>
                    <a:lumOff val="40000"/>
                  </a:schemeClr>
                </a:fgClr>
                <a:bgClr>
                  <a:schemeClr val="bg1"/>
                </a:bgClr>
              </a:pattFill>
            </a:endParaRPr>
          </a:p>
          <a:p>
            <a:r>
              <a:rPr lang="en-IN" sz="2800" b="1" dirty="0" smtClean="0">
                <a:ln w="12700">
                  <a:solidFill>
                    <a:schemeClr val="accent5"/>
                  </a:solidFill>
                  <a:prstDash val="solid"/>
                </a:ln>
                <a:pattFill prst="ltDnDiag">
                  <a:fgClr>
                    <a:schemeClr val="accent5">
                      <a:lumMod val="60000"/>
                      <a:lumOff val="40000"/>
                    </a:schemeClr>
                  </a:fgClr>
                  <a:bgClr>
                    <a:schemeClr val="bg1"/>
                  </a:bgClr>
                </a:pattFill>
              </a:rPr>
              <a:t>Y</a:t>
            </a:r>
            <a:endParaRPr lang="en-IN" sz="2800" b="1" dirty="0">
              <a:ln w="12700">
                <a:solidFill>
                  <a:schemeClr val="accent5"/>
                </a:solidFill>
                <a:prstDash val="solid"/>
              </a:ln>
              <a:pattFill prst="ltDnDiag">
                <a:fgClr>
                  <a:schemeClr val="accent5">
                    <a:lumMod val="60000"/>
                    <a:lumOff val="40000"/>
                  </a:schemeClr>
                </a:fgClr>
                <a:bgClr>
                  <a:schemeClr val="bg1"/>
                </a:bgClr>
              </a:pattFill>
            </a:endParaRPr>
          </a:p>
        </p:txBody>
      </p:sp>
      <p:sp>
        <p:nvSpPr>
          <p:cNvPr id="44" name="TextBox 43"/>
          <p:cNvSpPr txBox="1"/>
          <p:nvPr/>
        </p:nvSpPr>
        <p:spPr>
          <a:xfrm>
            <a:off x="7379595" y="5428814"/>
            <a:ext cx="428322" cy="954107"/>
          </a:xfrm>
          <a:prstGeom prst="rect">
            <a:avLst/>
          </a:prstGeom>
          <a:noFill/>
        </p:spPr>
        <p:txBody>
          <a:bodyPr wrap="none" rtlCol="0">
            <a:spAutoFit/>
          </a:bodyPr>
          <a:lstStyle/>
          <a:p>
            <a:r>
              <a:rPr lang="en-IN" sz="28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X</a:t>
            </a:r>
          </a:p>
          <a:p>
            <a:r>
              <a:rPr lang="en-IN" sz="2800" b="1" dirty="0" smtClean="0">
                <a:ln w="12700">
                  <a:solidFill>
                    <a:schemeClr val="accent5"/>
                  </a:solidFill>
                  <a:prstDash val="solid"/>
                </a:ln>
                <a:pattFill prst="ltDnDiag">
                  <a:fgClr>
                    <a:schemeClr val="accent5">
                      <a:lumMod val="60000"/>
                      <a:lumOff val="40000"/>
                    </a:schemeClr>
                  </a:fgClr>
                  <a:bgClr>
                    <a:schemeClr val="bg1"/>
                  </a:bgClr>
                </a:pattFill>
              </a:rPr>
              <a:t>X</a:t>
            </a:r>
            <a:endParaRPr lang="en-IN"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45" name="Right Arrow Callout 44"/>
          <p:cNvSpPr/>
          <p:nvPr/>
        </p:nvSpPr>
        <p:spPr>
          <a:xfrm>
            <a:off x="5112913" y="540177"/>
            <a:ext cx="2266682" cy="914400"/>
          </a:xfrm>
          <a:prstGeom prst="rightArrow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IN" dirty="0" smtClean="0">
                <a:solidFill>
                  <a:schemeClr val="bg1">
                    <a:lumMod val="95000"/>
                    <a:lumOff val="5000"/>
                  </a:schemeClr>
                </a:solidFill>
              </a:rPr>
              <a:t>Female soul triggering</a:t>
            </a:r>
            <a:endParaRPr lang="en-IN" dirty="0">
              <a:solidFill>
                <a:schemeClr val="bg1">
                  <a:lumMod val="95000"/>
                  <a:lumOff val="5000"/>
                </a:schemeClr>
              </a:solidFill>
            </a:endParaRPr>
          </a:p>
        </p:txBody>
      </p:sp>
      <p:sp>
        <p:nvSpPr>
          <p:cNvPr id="46" name="Right Arrow Callout 45"/>
          <p:cNvSpPr/>
          <p:nvPr/>
        </p:nvSpPr>
        <p:spPr>
          <a:xfrm>
            <a:off x="5112913" y="2066801"/>
            <a:ext cx="2266682" cy="914400"/>
          </a:xfrm>
          <a:prstGeom prst="rightArrow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IN" dirty="0" smtClean="0"/>
              <a:t>Male soul triggering</a:t>
            </a:r>
            <a:endParaRPr lang="en-IN" dirty="0"/>
          </a:p>
        </p:txBody>
      </p:sp>
      <p:sp>
        <p:nvSpPr>
          <p:cNvPr id="47" name="Right Arrow Callout 46"/>
          <p:cNvSpPr/>
          <p:nvPr/>
        </p:nvSpPr>
        <p:spPr>
          <a:xfrm>
            <a:off x="5081969" y="3688725"/>
            <a:ext cx="2266682" cy="914400"/>
          </a:xfrm>
          <a:prstGeom prst="rightArrow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IN" dirty="0" smtClean="0"/>
              <a:t>Female soul triggering</a:t>
            </a:r>
            <a:endParaRPr lang="en-IN" dirty="0"/>
          </a:p>
        </p:txBody>
      </p:sp>
      <p:sp>
        <p:nvSpPr>
          <p:cNvPr id="48" name="Right Arrow Callout 47"/>
          <p:cNvSpPr/>
          <p:nvPr/>
        </p:nvSpPr>
        <p:spPr>
          <a:xfrm>
            <a:off x="5112913" y="5433843"/>
            <a:ext cx="2266682" cy="914400"/>
          </a:xfrm>
          <a:prstGeom prst="rightArrow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IN" dirty="0" smtClean="0"/>
              <a:t>Male soul triggering</a:t>
            </a:r>
            <a:endParaRPr lang="en-IN" dirty="0"/>
          </a:p>
        </p:txBody>
      </p:sp>
      <p:sp>
        <p:nvSpPr>
          <p:cNvPr id="59" name="Rounded Rectangle 58"/>
          <p:cNvSpPr/>
          <p:nvPr/>
        </p:nvSpPr>
        <p:spPr>
          <a:xfrm>
            <a:off x="7862752" y="540177"/>
            <a:ext cx="1223493" cy="9144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IN" dirty="0" smtClean="0"/>
              <a:t>Female</a:t>
            </a:r>
            <a:endParaRPr lang="en-IN" dirty="0"/>
          </a:p>
        </p:txBody>
      </p:sp>
      <p:sp>
        <p:nvSpPr>
          <p:cNvPr id="60" name="Rounded Rectangle 59"/>
          <p:cNvSpPr/>
          <p:nvPr/>
        </p:nvSpPr>
        <p:spPr>
          <a:xfrm>
            <a:off x="7862752" y="2046117"/>
            <a:ext cx="1223493" cy="9144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IN" dirty="0"/>
              <a:t>M</a:t>
            </a:r>
            <a:r>
              <a:rPr lang="en-IN" dirty="0" smtClean="0"/>
              <a:t>ale</a:t>
            </a:r>
            <a:endParaRPr lang="en-IN" dirty="0"/>
          </a:p>
        </p:txBody>
      </p:sp>
      <p:sp>
        <p:nvSpPr>
          <p:cNvPr id="61" name="Rounded Rectangle 60"/>
          <p:cNvSpPr/>
          <p:nvPr/>
        </p:nvSpPr>
        <p:spPr>
          <a:xfrm>
            <a:off x="7884136" y="3626847"/>
            <a:ext cx="1223493" cy="9144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IN" dirty="0" smtClean="0"/>
              <a:t>Third Gender</a:t>
            </a:r>
            <a:endParaRPr lang="en-IN" dirty="0"/>
          </a:p>
        </p:txBody>
      </p:sp>
      <p:sp>
        <p:nvSpPr>
          <p:cNvPr id="62" name="Rounded Rectangle 61"/>
          <p:cNvSpPr/>
          <p:nvPr/>
        </p:nvSpPr>
        <p:spPr>
          <a:xfrm>
            <a:off x="7950756" y="5468521"/>
            <a:ext cx="1223493" cy="9144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IN" dirty="0" smtClean="0"/>
              <a:t>Third Gender</a:t>
            </a:r>
            <a:endParaRPr lang="en-IN" dirty="0"/>
          </a:p>
        </p:txBody>
      </p:sp>
      <p:sp>
        <p:nvSpPr>
          <p:cNvPr id="79" name="Rectangle 78"/>
          <p:cNvSpPr/>
          <p:nvPr/>
        </p:nvSpPr>
        <p:spPr>
          <a:xfrm>
            <a:off x="666297" y="222982"/>
            <a:ext cx="2874505" cy="369332"/>
          </a:xfrm>
          <a:prstGeom prst="rect">
            <a:avLst/>
          </a:prstGeom>
        </p:spPr>
        <p:txBody>
          <a:bodyPr wrap="none">
            <a:spAutoFit/>
          </a:bodyPr>
          <a:lstStyle/>
          <a:p>
            <a:r>
              <a:rPr lang="en-IN" dirty="0"/>
              <a:t>Basic Triggering Process:</a:t>
            </a:r>
          </a:p>
        </p:txBody>
      </p:sp>
    </p:spTree>
    <p:extLst>
      <p:ext uri="{BB962C8B-B14F-4D97-AF65-F5344CB8AC3E}">
        <p14:creationId xmlns:p14="http://schemas.microsoft.com/office/powerpoint/2010/main" val="724563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0" y="289932"/>
            <a:ext cx="12191999" cy="6568068"/>
          </a:xfrm>
        </p:spPr>
        <p:txBody>
          <a:bodyPr>
            <a:normAutofit/>
          </a:bodyPr>
          <a:lstStyle/>
          <a:p>
            <a:r>
              <a:rPr lang="en-IN" sz="1900" dirty="0" smtClean="0">
                <a:solidFill>
                  <a:schemeClr val="bg1">
                    <a:lumMod val="95000"/>
                    <a:lumOff val="5000"/>
                  </a:schemeClr>
                </a:solidFill>
              </a:rPr>
              <a:t>In this triggering mechanism the pictorial represents how new soul enters into body.</a:t>
            </a:r>
          </a:p>
          <a:p>
            <a:r>
              <a:rPr lang="en-IN" sz="1900" dirty="0" smtClean="0">
                <a:solidFill>
                  <a:schemeClr val="bg1">
                    <a:lumMod val="95000"/>
                    <a:lumOff val="5000"/>
                  </a:schemeClr>
                </a:solidFill>
              </a:rPr>
              <a:t>The information carried in soul from past lives i.e. from one’s work in the past </a:t>
            </a:r>
            <a:r>
              <a:rPr lang="en-IN" sz="1900" dirty="0" err="1" smtClean="0">
                <a:solidFill>
                  <a:schemeClr val="bg1">
                    <a:lumMod val="95000"/>
                    <a:lumOff val="5000"/>
                  </a:schemeClr>
                </a:solidFill>
              </a:rPr>
              <a:t>lifes</a:t>
            </a:r>
            <a:r>
              <a:rPr lang="en-IN" sz="1900" dirty="0" smtClean="0">
                <a:solidFill>
                  <a:schemeClr val="bg1">
                    <a:lumMod val="95000"/>
                    <a:lumOff val="5000"/>
                  </a:schemeClr>
                </a:solidFill>
              </a:rPr>
              <a:t> then directs the behaviour and development of embryo in the mother’s womb .</a:t>
            </a:r>
          </a:p>
          <a:p>
            <a:r>
              <a:rPr lang="en-IN" sz="1900" dirty="0" smtClean="0">
                <a:solidFill>
                  <a:schemeClr val="bg1">
                    <a:lumMod val="95000"/>
                    <a:lumOff val="5000"/>
                  </a:schemeClr>
                </a:solidFill>
              </a:rPr>
              <a:t>There can be 4 possibilities : </a:t>
            </a:r>
          </a:p>
          <a:p>
            <a:pPr marL="285750" indent="-285750">
              <a:buFont typeface="Wingdings" panose="05000000000000000000" pitchFamily="2" charset="2"/>
              <a:buChar char="Ø"/>
            </a:pPr>
            <a:r>
              <a:rPr lang="en-IN" sz="1900" dirty="0" smtClean="0">
                <a:solidFill>
                  <a:schemeClr val="bg1">
                    <a:lumMod val="95000"/>
                    <a:lumOff val="5000"/>
                  </a:schemeClr>
                </a:solidFill>
              </a:rPr>
              <a:t>If there occurs female </a:t>
            </a:r>
            <a:r>
              <a:rPr lang="en-IN" sz="1900" dirty="0">
                <a:solidFill>
                  <a:schemeClr val="bg1">
                    <a:lumMod val="95000"/>
                    <a:lumOff val="5000"/>
                  </a:schemeClr>
                </a:solidFill>
              </a:rPr>
              <a:t>soul </a:t>
            </a:r>
            <a:r>
              <a:rPr lang="en-IN" sz="1900" dirty="0" smtClean="0">
                <a:solidFill>
                  <a:schemeClr val="bg1">
                    <a:lumMod val="95000"/>
                    <a:lumOff val="5000"/>
                  </a:schemeClr>
                </a:solidFill>
              </a:rPr>
              <a:t>triggering then it will lead to </a:t>
            </a:r>
            <a:r>
              <a:rPr lang="en-IN" sz="1900" dirty="0">
                <a:solidFill>
                  <a:schemeClr val="bg1">
                    <a:lumMod val="95000"/>
                    <a:lumOff val="5000"/>
                  </a:schemeClr>
                </a:solidFill>
              </a:rPr>
              <a:t>XX</a:t>
            </a:r>
            <a:r>
              <a:rPr lang="en-IN" sz="1900" dirty="0" smtClean="0">
                <a:solidFill>
                  <a:schemeClr val="bg1">
                    <a:lumMod val="95000"/>
                    <a:lumOff val="5000"/>
                  </a:schemeClr>
                </a:solidFill>
              </a:rPr>
              <a:t> formation.</a:t>
            </a:r>
          </a:p>
          <a:p>
            <a:pPr marL="285750" indent="-285750">
              <a:buFont typeface="Wingdings" panose="05000000000000000000" pitchFamily="2" charset="2"/>
              <a:buChar char="Ø"/>
            </a:pPr>
            <a:r>
              <a:rPr lang="en-IN" sz="1900" dirty="0" smtClean="0">
                <a:solidFill>
                  <a:schemeClr val="bg1">
                    <a:lumMod val="95000"/>
                    <a:lumOff val="5000"/>
                  </a:schemeClr>
                </a:solidFill>
              </a:rPr>
              <a:t>If </a:t>
            </a:r>
            <a:r>
              <a:rPr lang="en-IN" sz="1900" dirty="0">
                <a:solidFill>
                  <a:schemeClr val="bg1">
                    <a:lumMod val="95000"/>
                    <a:lumOff val="5000"/>
                  </a:schemeClr>
                </a:solidFill>
              </a:rPr>
              <a:t>there occurs </a:t>
            </a:r>
            <a:r>
              <a:rPr lang="en-IN" sz="1900" dirty="0" smtClean="0">
                <a:solidFill>
                  <a:schemeClr val="bg1">
                    <a:lumMod val="95000"/>
                    <a:lumOff val="5000"/>
                  </a:schemeClr>
                </a:solidFill>
              </a:rPr>
              <a:t>male </a:t>
            </a:r>
            <a:r>
              <a:rPr lang="en-IN" sz="1900" dirty="0">
                <a:solidFill>
                  <a:schemeClr val="bg1">
                    <a:lumMod val="95000"/>
                    <a:lumOff val="5000"/>
                  </a:schemeClr>
                </a:solidFill>
              </a:rPr>
              <a:t>soul </a:t>
            </a:r>
            <a:r>
              <a:rPr lang="en-IN" sz="1900" dirty="0" smtClean="0">
                <a:solidFill>
                  <a:schemeClr val="bg1">
                    <a:lumMod val="95000"/>
                    <a:lumOff val="5000"/>
                  </a:schemeClr>
                </a:solidFill>
              </a:rPr>
              <a:t>triggering </a:t>
            </a:r>
            <a:r>
              <a:rPr lang="en-IN" sz="1900" dirty="0">
                <a:solidFill>
                  <a:schemeClr val="bg1">
                    <a:lumMod val="95000"/>
                    <a:lumOff val="5000"/>
                  </a:schemeClr>
                </a:solidFill>
              </a:rPr>
              <a:t>then it will lead XY </a:t>
            </a:r>
            <a:r>
              <a:rPr lang="en-IN" sz="1900" dirty="0" smtClean="0">
                <a:solidFill>
                  <a:schemeClr val="bg1">
                    <a:lumMod val="95000"/>
                    <a:lumOff val="5000"/>
                  </a:schemeClr>
                </a:solidFill>
              </a:rPr>
              <a:t>to formation.</a:t>
            </a:r>
          </a:p>
          <a:p>
            <a:pPr marL="285750" indent="-285750">
              <a:buFont typeface="Wingdings" panose="05000000000000000000" pitchFamily="2" charset="2"/>
              <a:buChar char="Ø"/>
            </a:pPr>
            <a:r>
              <a:rPr lang="en-IN" sz="1900" dirty="0" smtClean="0">
                <a:solidFill>
                  <a:schemeClr val="bg1">
                    <a:lumMod val="95000"/>
                    <a:lumOff val="5000"/>
                  </a:schemeClr>
                </a:solidFill>
              </a:rPr>
              <a:t>If the female soul triggers the XY formation then it results to third gender.</a:t>
            </a:r>
          </a:p>
          <a:p>
            <a:pPr marL="285750" indent="-285750">
              <a:buFont typeface="Wingdings" panose="05000000000000000000" pitchFamily="2" charset="2"/>
              <a:buChar char="Ø"/>
            </a:pPr>
            <a:r>
              <a:rPr lang="en-IN" sz="1900" dirty="0" smtClean="0">
                <a:solidFill>
                  <a:schemeClr val="bg1">
                    <a:lumMod val="95000"/>
                    <a:lumOff val="5000"/>
                  </a:schemeClr>
                </a:solidFill>
              </a:rPr>
              <a:t>If </a:t>
            </a:r>
            <a:r>
              <a:rPr lang="en-IN" sz="1900" dirty="0">
                <a:solidFill>
                  <a:schemeClr val="bg1">
                    <a:lumMod val="95000"/>
                    <a:lumOff val="5000"/>
                  </a:schemeClr>
                </a:solidFill>
              </a:rPr>
              <a:t>the </a:t>
            </a:r>
            <a:r>
              <a:rPr lang="en-IN" sz="1900" dirty="0" smtClean="0">
                <a:solidFill>
                  <a:schemeClr val="bg1">
                    <a:lumMod val="95000"/>
                    <a:lumOff val="5000"/>
                  </a:schemeClr>
                </a:solidFill>
              </a:rPr>
              <a:t>male soul triggers the XX formation then </a:t>
            </a:r>
            <a:r>
              <a:rPr lang="en-IN" sz="1900" dirty="0">
                <a:solidFill>
                  <a:schemeClr val="bg1">
                    <a:lumMod val="95000"/>
                    <a:lumOff val="5000"/>
                  </a:schemeClr>
                </a:solidFill>
              </a:rPr>
              <a:t>it results to third </a:t>
            </a:r>
            <a:r>
              <a:rPr lang="en-IN" sz="1900" dirty="0" smtClean="0">
                <a:solidFill>
                  <a:schemeClr val="bg1">
                    <a:lumMod val="95000"/>
                    <a:lumOff val="5000"/>
                  </a:schemeClr>
                </a:solidFill>
              </a:rPr>
              <a:t>gender.</a:t>
            </a:r>
          </a:p>
          <a:p>
            <a:r>
              <a:rPr lang="en-IN" sz="1900" dirty="0" smtClean="0">
                <a:solidFill>
                  <a:schemeClr val="bg1">
                    <a:lumMod val="95000"/>
                    <a:lumOff val="5000"/>
                  </a:schemeClr>
                </a:solidFill>
              </a:rPr>
              <a:t>Which is quite evident from the all three genders found on the globe. Now variety in the physiological appearance of human race is the sole  result of their geographical locations and their habitat which is responsible for different cultures prevailing across the globe.</a:t>
            </a:r>
          </a:p>
          <a:p>
            <a:r>
              <a:rPr lang="en-IN" sz="1900" dirty="0" smtClean="0">
                <a:solidFill>
                  <a:srgbClr val="FFFF00"/>
                </a:solidFill>
              </a:rPr>
              <a:t>Hence the ultimate goal of human race is salvation</a:t>
            </a:r>
          </a:p>
          <a:p>
            <a:r>
              <a:rPr lang="en-IN" sz="1900" dirty="0">
                <a:solidFill>
                  <a:srgbClr val="FFFF00"/>
                </a:solidFill>
              </a:rPr>
              <a:t>I</a:t>
            </a:r>
            <a:r>
              <a:rPr lang="en-IN" sz="1900" dirty="0" smtClean="0">
                <a:solidFill>
                  <a:srgbClr val="FFFF00"/>
                </a:solidFill>
              </a:rPr>
              <a:t>t is only possible when the positive soul meets the exact negative soul leading to their salvation with a result in the form of their off springs for their souls to achieve salvation. Hence this is the reason of creation of universe by GOD</a:t>
            </a:r>
            <a:r>
              <a:rPr lang="en-IN" sz="1900" dirty="0" smtClean="0">
                <a:solidFill>
                  <a:schemeClr val="bg1">
                    <a:lumMod val="95000"/>
                    <a:lumOff val="5000"/>
                  </a:schemeClr>
                </a:solidFill>
              </a:rPr>
              <a:t>.</a:t>
            </a:r>
          </a:p>
          <a:p>
            <a:endParaRPr lang="en-IN" dirty="0" smtClean="0"/>
          </a:p>
          <a:p>
            <a:endParaRPr lang="en-IN" dirty="0"/>
          </a:p>
        </p:txBody>
      </p:sp>
    </p:spTree>
    <p:extLst>
      <p:ext uri="{BB962C8B-B14F-4D97-AF65-F5344CB8AC3E}">
        <p14:creationId xmlns:p14="http://schemas.microsoft.com/office/powerpoint/2010/main" val="20102687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0" y="0"/>
            <a:ext cx="12192000" cy="6858000"/>
          </a:xfrm>
        </p:spPr>
        <p:txBody>
          <a:bodyPr>
            <a:prstTxWarp prst="textCirclePour">
              <a:avLst/>
            </a:prstTxWarp>
            <a:normAutofit/>
          </a:bodyPr>
          <a:lstStyle/>
          <a:p>
            <a:pPr algn="ctr"/>
            <a:r>
              <a:rPr lang="en-IN" sz="9600" dirty="0" smtClean="0">
                <a:effectLst>
                  <a:glow rad="228600">
                    <a:schemeClr val="accent4">
                      <a:satMod val="175000"/>
                      <a:alpha val="40000"/>
                    </a:schemeClr>
                  </a:glow>
                </a:effectLst>
              </a:rPr>
              <a:t>THANK YOU</a:t>
            </a:r>
            <a:endParaRPr lang="en-IN" sz="9600" dirty="0">
              <a:effectLst>
                <a:glow rad="228600">
                  <a:schemeClr val="accent4">
                    <a:satMod val="175000"/>
                    <a:alpha val="40000"/>
                  </a:schemeClr>
                </a:glow>
              </a:effectLst>
            </a:endParaRPr>
          </a:p>
        </p:txBody>
      </p:sp>
    </p:spTree>
    <p:extLst>
      <p:ext uri="{BB962C8B-B14F-4D97-AF65-F5344CB8AC3E}">
        <p14:creationId xmlns:p14="http://schemas.microsoft.com/office/powerpoint/2010/main" val="18456581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095" y="0"/>
            <a:ext cx="3731671" cy="758283"/>
          </a:xfrm>
        </p:spPr>
        <p:txBody>
          <a:bodyPr/>
          <a:lstStyle/>
          <a:p>
            <a:r>
              <a:rPr lang="en-IN" dirty="0" smtClean="0"/>
              <a:t>INTRODUCTION</a:t>
            </a:r>
            <a:endParaRPr lang="en-IN" dirty="0"/>
          </a:p>
        </p:txBody>
      </p:sp>
      <p:sp>
        <p:nvSpPr>
          <p:cNvPr id="3" name="Content Placeholder 2"/>
          <p:cNvSpPr>
            <a:spLocks noGrp="1"/>
          </p:cNvSpPr>
          <p:nvPr>
            <p:ph idx="1"/>
          </p:nvPr>
        </p:nvSpPr>
        <p:spPr>
          <a:xfrm>
            <a:off x="528095" y="758283"/>
            <a:ext cx="11113778" cy="6099717"/>
          </a:xfrm>
        </p:spPr>
        <p:txBody>
          <a:bodyPr/>
          <a:lstStyle/>
          <a:p>
            <a:pPr>
              <a:buFont typeface="Wingdings" panose="05000000000000000000" pitchFamily="2" charset="2"/>
              <a:buChar char="Ø"/>
            </a:pPr>
            <a:r>
              <a:rPr lang="it-IT" dirty="0"/>
              <a:t>“Necessity is the mother of invention” is the famous proverb which originates from the inquisitive mind of human </a:t>
            </a:r>
            <a:r>
              <a:rPr lang="it-IT" dirty="0" smtClean="0"/>
              <a:t>beings.</a:t>
            </a:r>
          </a:p>
          <a:p>
            <a:pPr>
              <a:buFont typeface="Wingdings" panose="05000000000000000000" pitchFamily="2" charset="2"/>
              <a:buChar char="Ø"/>
            </a:pPr>
            <a:r>
              <a:rPr lang="it-IT" dirty="0"/>
              <a:t>From paleotheolic age to modern world the fight for survival is the necessity that lead to the consequential development of modern civilisation</a:t>
            </a:r>
            <a:r>
              <a:rPr lang="it-IT" dirty="0" smtClean="0"/>
              <a:t>.</a:t>
            </a:r>
          </a:p>
          <a:p>
            <a:pPr>
              <a:buFont typeface="Wingdings" panose="05000000000000000000" pitchFamily="2" charset="2"/>
              <a:buChar char="Ø"/>
            </a:pPr>
            <a:r>
              <a:rPr lang="it-IT" dirty="0"/>
              <a:t>The most revolutionary theories came from those who has undettered faith in GOD</a:t>
            </a:r>
            <a:r>
              <a:rPr lang="it-IT" dirty="0" smtClean="0"/>
              <a:t>.</a:t>
            </a:r>
          </a:p>
          <a:p>
            <a:pPr>
              <a:buFont typeface="Wingdings" panose="05000000000000000000" pitchFamily="2" charset="2"/>
              <a:buChar char="Ø"/>
            </a:pPr>
            <a:r>
              <a:rPr lang="it-IT" dirty="0"/>
              <a:t>The only proof of GOD was the undettered faith of human beings which was being challenged by many athiest those who deny His complete existence and hence the debate leads to many war and bloodshed. </a:t>
            </a:r>
          </a:p>
          <a:p>
            <a:pPr>
              <a:buFont typeface="Wingdings" panose="05000000000000000000" pitchFamily="2" charset="2"/>
              <a:buChar char="Ø"/>
            </a:pPr>
            <a:r>
              <a:rPr lang="it-IT" dirty="0"/>
              <a:t>GOD’s physical existence and his interaction with the matter (living/non-living) is beyond the realm of physics as the boundary of physics is </a:t>
            </a:r>
            <a:endParaRPr lang="it-IT" dirty="0" smtClean="0"/>
          </a:p>
          <a:p>
            <a:pPr>
              <a:buFont typeface="Wingdings" panose="05000000000000000000" pitchFamily="2" charset="2"/>
              <a:buChar char="Ø"/>
            </a:pPr>
            <a:r>
              <a:rPr lang="en-IN" dirty="0"/>
              <a:t>Different potential ideas in physics has utilized the mathematics as the </a:t>
            </a:r>
            <a:r>
              <a:rPr lang="en-IN" dirty="0" smtClean="0"/>
              <a:t>diagnostic </a:t>
            </a:r>
            <a:r>
              <a:rPr lang="en-IN" dirty="0"/>
              <a:t>tool and various prescription came from sectors like Classical Physics, Modern Physics, Computational Physics, </a:t>
            </a:r>
            <a:r>
              <a:rPr lang="en-IN" dirty="0" smtClean="0"/>
              <a:t>Theoretical </a:t>
            </a:r>
            <a:r>
              <a:rPr lang="en-IN" dirty="0"/>
              <a:t>Physics, Applied Physics, Meta Physics, Solar Physics, Bio Physics, </a:t>
            </a:r>
            <a:r>
              <a:rPr lang="en-IN" dirty="0" err="1"/>
              <a:t>Astro</a:t>
            </a:r>
            <a:r>
              <a:rPr lang="en-IN" dirty="0"/>
              <a:t> Physics </a:t>
            </a:r>
            <a:r>
              <a:rPr lang="en-IN" dirty="0" smtClean="0"/>
              <a:t>etc. </a:t>
            </a:r>
            <a:r>
              <a:rPr lang="en-IN" dirty="0"/>
              <a:t>for creation, invention and discovery as the </a:t>
            </a:r>
            <a:r>
              <a:rPr lang="it-IT" dirty="0"/>
              <a:t>Physics is the study of science that deals with energy and matter and their interactive nature with each other.</a:t>
            </a:r>
            <a:endParaRPr lang="en-IN" dirty="0"/>
          </a:p>
          <a:p>
            <a:pPr marL="0" indent="0">
              <a:buNone/>
            </a:pPr>
            <a:endParaRPr lang="it-IT" dirty="0" smtClean="0"/>
          </a:p>
        </p:txBody>
      </p:sp>
      <p:graphicFrame>
        <p:nvGraphicFramePr>
          <p:cNvPr id="13" name="Object 12"/>
          <p:cNvGraphicFramePr>
            <a:graphicFrameLocks noChangeAspect="1"/>
          </p:cNvGraphicFramePr>
          <p:nvPr>
            <p:extLst>
              <p:ext uri="{D42A27DB-BD31-4B8C-83A1-F6EECF244321}">
                <p14:modId xmlns:p14="http://schemas.microsoft.com/office/powerpoint/2010/main" val="840231740"/>
              </p:ext>
            </p:extLst>
          </p:nvPr>
        </p:nvGraphicFramePr>
        <p:xfrm>
          <a:off x="8024410" y="4044534"/>
          <a:ext cx="655566" cy="399040"/>
        </p:xfrm>
        <a:graphic>
          <a:graphicData uri="http://schemas.openxmlformats.org/presentationml/2006/ole">
            <mc:AlternateContent xmlns:mc="http://schemas.openxmlformats.org/markup-compatibility/2006">
              <mc:Choice xmlns:v="urn:schemas-microsoft-com:vml" Requires="v">
                <p:oleObj spid="_x0000_s1063" name="Equation" r:id="rId3" imgW="291960" imgH="177480" progId="Equation.3">
                  <p:embed/>
                </p:oleObj>
              </mc:Choice>
              <mc:Fallback>
                <p:oleObj name="Equation" r:id="rId3" imgW="291960" imgH="177480" progId="Equation.3">
                  <p:embed/>
                  <p:pic>
                    <p:nvPicPr>
                      <p:cNvPr id="0" name=""/>
                      <p:cNvPicPr/>
                      <p:nvPr/>
                    </p:nvPicPr>
                    <p:blipFill>
                      <a:blip r:embed="rId4"/>
                      <a:stretch>
                        <a:fillRect/>
                      </a:stretch>
                    </p:blipFill>
                    <p:spPr>
                      <a:xfrm>
                        <a:off x="8024410" y="4044534"/>
                        <a:ext cx="655566" cy="399040"/>
                      </a:xfrm>
                      <a:prstGeom prst="rect">
                        <a:avLst/>
                      </a:prstGeom>
                    </p:spPr>
                  </p:pic>
                </p:oleObj>
              </mc:Fallback>
            </mc:AlternateContent>
          </a:graphicData>
        </a:graphic>
      </p:graphicFrame>
    </p:spTree>
    <p:extLst>
      <p:ext uri="{BB962C8B-B14F-4D97-AF65-F5344CB8AC3E}">
        <p14:creationId xmlns:p14="http://schemas.microsoft.com/office/powerpoint/2010/main" val="1608772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978" y="1"/>
            <a:ext cx="6742500" cy="1025912"/>
          </a:xfrm>
        </p:spPr>
        <p:txBody>
          <a:bodyPr>
            <a:normAutofit fontScale="90000"/>
          </a:bodyPr>
          <a:lstStyle/>
          <a:p>
            <a:r>
              <a:rPr lang="it-IT" dirty="0"/>
              <a:t>Proof from Astrophysics</a:t>
            </a:r>
            <a:r>
              <a:rPr lang="en-IN" dirty="0"/>
              <a:t/>
            </a:r>
            <a:br>
              <a:rPr lang="en-IN" dirty="0"/>
            </a:br>
            <a:endParaRPr lang="en-IN" dirty="0"/>
          </a:p>
        </p:txBody>
      </p:sp>
      <p:sp>
        <p:nvSpPr>
          <p:cNvPr id="3" name="Content Placeholder 2"/>
          <p:cNvSpPr>
            <a:spLocks noGrp="1"/>
          </p:cNvSpPr>
          <p:nvPr>
            <p:ph idx="1"/>
          </p:nvPr>
        </p:nvSpPr>
        <p:spPr>
          <a:xfrm>
            <a:off x="0" y="535259"/>
            <a:ext cx="12192000" cy="6263685"/>
          </a:xfrm>
        </p:spPr>
        <p:txBody>
          <a:bodyPr/>
          <a:lstStyle/>
          <a:p>
            <a:pPr marL="0" indent="0" algn="just">
              <a:buNone/>
            </a:pPr>
            <a:r>
              <a:rPr lang="it-IT" dirty="0"/>
              <a:t>Consider the atomic model an electron circulating the nucleus containing proton i.e. Hydrogen atom model</a:t>
            </a:r>
            <a:r>
              <a:rPr lang="it-IT" dirty="0" smtClean="0"/>
              <a:t>. </a:t>
            </a:r>
            <a:r>
              <a:rPr lang="it-IT" dirty="0"/>
              <a:t>There are two attractive forces i.e. gravitational attraction because of masses of proton, electron and the coloumb attraction because of opposite charges of the two particles. </a:t>
            </a:r>
            <a:r>
              <a:rPr lang="it-IT" dirty="0" smtClean="0"/>
              <a:t>These </a:t>
            </a:r>
            <a:r>
              <a:rPr lang="it-IT" dirty="0"/>
              <a:t>forces are balanced by the centrifugal force because of the revolution </a:t>
            </a:r>
            <a:r>
              <a:rPr lang="it-IT" dirty="0" smtClean="0"/>
              <a:t>of electron </a:t>
            </a:r>
            <a:r>
              <a:rPr lang="it-IT" dirty="0"/>
              <a:t>around the proton viz</a:t>
            </a:r>
            <a:r>
              <a:rPr lang="it-IT" dirty="0" smtClean="0"/>
              <a:t>.</a:t>
            </a:r>
          </a:p>
          <a:p>
            <a:pPr marL="0" indent="0" algn="just">
              <a:buNone/>
            </a:pPr>
            <a:endParaRPr lang="it-IT" dirty="0"/>
          </a:p>
          <a:p>
            <a:pPr marL="0" indent="0" algn="just">
              <a:buNone/>
            </a:pPr>
            <a:endParaRPr lang="it-IT" dirty="0" smtClean="0"/>
          </a:p>
          <a:p>
            <a:pPr marL="0" indent="0" algn="just">
              <a:buNone/>
            </a:pPr>
            <a:endParaRPr lang="it-IT" dirty="0"/>
          </a:p>
          <a:p>
            <a:pPr marL="0" indent="0" algn="just">
              <a:buNone/>
            </a:pPr>
            <a:r>
              <a:rPr lang="en-IN" dirty="0"/>
              <a:t>Substituting all this into force equation one obtains </a:t>
            </a:r>
            <a:endParaRPr lang="en-IN" dirty="0" smtClean="0"/>
          </a:p>
          <a:p>
            <a:pPr marL="0" indent="0" algn="just">
              <a:buNone/>
            </a:pPr>
            <a:endParaRPr lang="en-IN" dirty="0"/>
          </a:p>
          <a:p>
            <a:pPr marL="0" indent="0" algn="just">
              <a:buNone/>
            </a:pPr>
            <a:endParaRPr lang="it-IT" dirty="0"/>
          </a:p>
          <a:p>
            <a:pPr marL="0" indent="0" algn="just">
              <a:buNone/>
            </a:pPr>
            <a:endParaRPr lang="it-IT" dirty="0" smtClean="0"/>
          </a:p>
          <a:p>
            <a:pPr marL="0" indent="0" algn="just">
              <a:buNone/>
            </a:pPr>
            <a:endParaRPr lang="it-IT" dirty="0"/>
          </a:p>
          <a:p>
            <a:pPr marL="0" indent="0" algn="just">
              <a:buNone/>
            </a:pPr>
            <a:endParaRPr lang="it-IT" dirty="0" smtClean="0"/>
          </a:p>
          <a:p>
            <a:pPr marL="0" indent="0">
              <a:buNone/>
            </a:pPr>
            <a:endParaRPr lang="en-IN" dirty="0"/>
          </a:p>
        </p:txBody>
      </p:sp>
      <p:graphicFrame>
        <p:nvGraphicFramePr>
          <p:cNvPr id="6" name="Object 5"/>
          <p:cNvGraphicFramePr>
            <a:graphicFrameLocks noChangeAspect="1"/>
          </p:cNvGraphicFramePr>
          <p:nvPr>
            <p:extLst>
              <p:ext uri="{D42A27DB-BD31-4B8C-83A1-F6EECF244321}">
                <p14:modId xmlns:p14="http://schemas.microsoft.com/office/powerpoint/2010/main" val="615936685"/>
              </p:ext>
            </p:extLst>
          </p:nvPr>
        </p:nvGraphicFramePr>
        <p:xfrm>
          <a:off x="738352" y="2251396"/>
          <a:ext cx="6009752" cy="692032"/>
        </p:xfrm>
        <a:graphic>
          <a:graphicData uri="http://schemas.openxmlformats.org/presentationml/2006/ole">
            <mc:AlternateContent xmlns:mc="http://schemas.openxmlformats.org/markup-compatibility/2006">
              <mc:Choice xmlns:v="urn:schemas-microsoft-com:vml" Requires="v">
                <p:oleObj spid="_x0000_s2125" name="Equation" r:id="rId3" imgW="2095200" imgH="241200" progId="Equation.3">
                  <p:embed/>
                </p:oleObj>
              </mc:Choice>
              <mc:Fallback>
                <p:oleObj name="Equation" r:id="rId3" imgW="2095200" imgH="241200" progId="Equation.3">
                  <p:embed/>
                  <p:pic>
                    <p:nvPicPr>
                      <p:cNvPr id="0" name=""/>
                      <p:cNvPicPr/>
                      <p:nvPr/>
                    </p:nvPicPr>
                    <p:blipFill>
                      <a:blip r:embed="rId4"/>
                      <a:stretch>
                        <a:fillRect/>
                      </a:stretch>
                    </p:blipFill>
                    <p:spPr>
                      <a:xfrm>
                        <a:off x="738352" y="2251396"/>
                        <a:ext cx="6009752" cy="692032"/>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677877344"/>
              </p:ext>
            </p:extLst>
          </p:nvPr>
        </p:nvGraphicFramePr>
        <p:xfrm>
          <a:off x="371977" y="2765009"/>
          <a:ext cx="10801545" cy="635704"/>
        </p:xfrm>
        <a:graphic>
          <a:graphicData uri="http://schemas.openxmlformats.org/presentationml/2006/ole">
            <mc:AlternateContent xmlns:mc="http://schemas.openxmlformats.org/markup-compatibility/2006">
              <mc:Choice xmlns:v="urn:schemas-microsoft-com:vml" Requires="v">
                <p:oleObj spid="_x0000_s2126" name="Equation" r:id="rId5" imgW="3035160" imgH="215640" progId="Equation.3">
                  <p:embed/>
                </p:oleObj>
              </mc:Choice>
              <mc:Fallback>
                <p:oleObj name="Equation" r:id="rId5" imgW="3035160" imgH="215640" progId="Equation.3">
                  <p:embed/>
                  <p:pic>
                    <p:nvPicPr>
                      <p:cNvPr id="0" name=""/>
                      <p:cNvPicPr/>
                      <p:nvPr/>
                    </p:nvPicPr>
                    <p:blipFill>
                      <a:blip r:embed="rId6"/>
                      <a:stretch>
                        <a:fillRect/>
                      </a:stretch>
                    </p:blipFill>
                    <p:spPr>
                      <a:xfrm>
                        <a:off x="371977" y="2765009"/>
                        <a:ext cx="10801545" cy="635704"/>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786895058"/>
              </p:ext>
            </p:extLst>
          </p:nvPr>
        </p:nvGraphicFramePr>
        <p:xfrm>
          <a:off x="496257" y="3768291"/>
          <a:ext cx="7421110" cy="3029340"/>
        </p:xfrm>
        <a:graphic>
          <a:graphicData uri="http://schemas.openxmlformats.org/presentationml/2006/ole">
            <mc:AlternateContent xmlns:mc="http://schemas.openxmlformats.org/markup-compatibility/2006">
              <mc:Choice xmlns:v="urn:schemas-microsoft-com:vml" Requires="v">
                <p:oleObj spid="_x0000_s2127" name="Equation" r:id="rId7" imgW="1917360" imgH="1041120" progId="Equation.3">
                  <p:embed/>
                </p:oleObj>
              </mc:Choice>
              <mc:Fallback>
                <p:oleObj name="Equation" r:id="rId7" imgW="1917360" imgH="1041120" progId="Equation.3">
                  <p:embed/>
                  <p:pic>
                    <p:nvPicPr>
                      <p:cNvPr id="0" name=""/>
                      <p:cNvPicPr/>
                      <p:nvPr/>
                    </p:nvPicPr>
                    <p:blipFill>
                      <a:blip r:embed="rId8"/>
                      <a:stretch>
                        <a:fillRect/>
                      </a:stretch>
                    </p:blipFill>
                    <p:spPr>
                      <a:xfrm>
                        <a:off x="496257" y="3768291"/>
                        <a:ext cx="7421110" cy="3029340"/>
                      </a:xfrm>
                      <a:prstGeom prst="rect">
                        <a:avLst/>
                      </a:prstGeom>
                    </p:spPr>
                  </p:pic>
                </p:oleObj>
              </mc:Fallback>
            </mc:AlternateContent>
          </a:graphicData>
        </a:graphic>
      </p:graphicFrame>
    </p:spTree>
    <p:extLst>
      <p:ext uri="{BB962C8B-B14F-4D97-AF65-F5344CB8AC3E}">
        <p14:creationId xmlns:p14="http://schemas.microsoft.com/office/powerpoint/2010/main" val="16707307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lstStyle/>
          <a:p>
            <a:pPr marL="0" indent="0">
              <a:buNone/>
            </a:pPr>
            <a:r>
              <a:rPr lang="en-IN" dirty="0"/>
              <a:t>Where H is the magnetic field intensity. The above two equations show that H is not only the consequence </a:t>
            </a:r>
            <a:r>
              <a:rPr lang="en-IN" dirty="0" smtClean="0"/>
              <a:t>of current </a:t>
            </a:r>
            <a:r>
              <a:rPr lang="en-IN" dirty="0"/>
              <a:t>but also the mass of the two </a:t>
            </a:r>
            <a:r>
              <a:rPr lang="en-IN" dirty="0" smtClean="0"/>
              <a:t>particles </a:t>
            </a:r>
            <a:r>
              <a:rPr lang="en-IN" dirty="0"/>
              <a:t>play role. Now using similarity of above model for the universe replacing the mass of proton with the mass of GOD at the </a:t>
            </a:r>
            <a:r>
              <a:rPr lang="en-IN" dirty="0" smtClean="0"/>
              <a:t>centre </a:t>
            </a:r>
            <a:r>
              <a:rPr lang="en-IN" dirty="0"/>
              <a:t>of Universe and mass of electron as mass of the Universe circulating around it having single positive and negative charge respectively one </a:t>
            </a:r>
            <a:r>
              <a:rPr lang="en-IN" dirty="0" smtClean="0"/>
              <a:t>obtains</a:t>
            </a:r>
          </a:p>
          <a:p>
            <a:pPr marL="0" indent="0">
              <a:buNone/>
            </a:pPr>
            <a:endParaRPr lang="en-IN" dirty="0" smtClean="0"/>
          </a:p>
          <a:p>
            <a:pPr marL="0" indent="0">
              <a:buNone/>
            </a:pPr>
            <a:endParaRPr lang="en-IN" dirty="0"/>
          </a:p>
          <a:p>
            <a:pPr marL="0" indent="0">
              <a:buNone/>
            </a:pPr>
            <a:endParaRPr lang="en-IN" dirty="0" smtClean="0"/>
          </a:p>
          <a:p>
            <a:pPr marL="0" indent="0">
              <a:buNone/>
            </a:pPr>
            <a:endParaRPr lang="en-IN" dirty="0"/>
          </a:p>
          <a:p>
            <a:pPr marL="0" indent="0">
              <a:buNone/>
            </a:pPr>
            <a:endParaRPr lang="en-IN" dirty="0" smtClean="0"/>
          </a:p>
          <a:p>
            <a:pPr marL="0" indent="0">
              <a:buNone/>
            </a:pPr>
            <a:endParaRPr lang="en-IN" dirty="0"/>
          </a:p>
          <a:p>
            <a:pPr marL="0" indent="0">
              <a:buNone/>
            </a:pPr>
            <a:endParaRPr lang="en-IN" dirty="0" smtClean="0"/>
          </a:p>
          <a:p>
            <a:pPr marL="0" indent="0">
              <a:buNone/>
            </a:pPr>
            <a:endParaRPr lang="en-IN" dirty="0" smtClean="0"/>
          </a:p>
          <a:p>
            <a:pPr marL="0" indent="0">
              <a:buNone/>
            </a:pPr>
            <a:r>
              <a:rPr lang="en-IN" dirty="0" smtClean="0">
                <a:solidFill>
                  <a:srgbClr val="FFFF00"/>
                </a:solidFill>
              </a:rPr>
              <a:t>Since </a:t>
            </a:r>
            <a:r>
              <a:rPr lang="en-IN" dirty="0">
                <a:solidFill>
                  <a:srgbClr val="FFFF00"/>
                </a:solidFill>
              </a:rPr>
              <a:t>Astrophysics has proved the existence of constant magnetic field in the Universe and has also measured to be about 10</a:t>
            </a:r>
            <a:r>
              <a:rPr lang="en-IN" baseline="30000" dirty="0">
                <a:solidFill>
                  <a:srgbClr val="FFFF00"/>
                </a:solidFill>
              </a:rPr>
              <a:t>-13</a:t>
            </a:r>
            <a:r>
              <a:rPr lang="en-IN" dirty="0">
                <a:solidFill>
                  <a:srgbClr val="FFFF00"/>
                </a:solidFill>
              </a:rPr>
              <a:t> Tesla. So by knowing the masses we can determine the distance of GOD from the Universe</a:t>
            </a:r>
            <a:r>
              <a:rPr lang="en-IN" dirty="0" smtClean="0">
                <a:solidFill>
                  <a:srgbClr val="FFFF00"/>
                </a:solidFill>
              </a:rPr>
              <a:t>.</a:t>
            </a:r>
            <a:endParaRPr lang="en-IN" dirty="0">
              <a:solidFill>
                <a:srgbClr val="FFFF00"/>
              </a:solidFill>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3660976678"/>
              </p:ext>
            </p:extLst>
          </p:nvPr>
        </p:nvGraphicFramePr>
        <p:xfrm>
          <a:off x="1588584" y="1700228"/>
          <a:ext cx="8536723" cy="3825198"/>
        </p:xfrm>
        <a:graphic>
          <a:graphicData uri="http://schemas.openxmlformats.org/presentationml/2006/ole">
            <mc:AlternateContent xmlns:mc="http://schemas.openxmlformats.org/markup-compatibility/2006">
              <mc:Choice xmlns:v="urn:schemas-microsoft-com:vml" Requires="v">
                <p:oleObj spid="_x0000_s3098" name="Equation" r:id="rId3" imgW="2323800" imgH="1041120" progId="Equation.3">
                  <p:embed/>
                </p:oleObj>
              </mc:Choice>
              <mc:Fallback>
                <p:oleObj name="Equation" r:id="rId3" imgW="2323800" imgH="1041120" progId="Equation.3">
                  <p:embed/>
                  <p:pic>
                    <p:nvPicPr>
                      <p:cNvPr id="0" name=""/>
                      <p:cNvPicPr/>
                      <p:nvPr/>
                    </p:nvPicPr>
                    <p:blipFill>
                      <a:blip r:embed="rId4"/>
                      <a:stretch>
                        <a:fillRect/>
                      </a:stretch>
                    </p:blipFill>
                    <p:spPr>
                      <a:xfrm>
                        <a:off x="1588584" y="1700228"/>
                        <a:ext cx="8536723" cy="3825198"/>
                      </a:xfrm>
                      <a:prstGeom prst="rect">
                        <a:avLst/>
                      </a:prstGeom>
                    </p:spPr>
                  </p:pic>
                </p:oleObj>
              </mc:Fallback>
            </mc:AlternateContent>
          </a:graphicData>
        </a:graphic>
      </p:graphicFrame>
    </p:spTree>
    <p:extLst>
      <p:ext uri="{BB962C8B-B14F-4D97-AF65-F5344CB8AC3E}">
        <p14:creationId xmlns:p14="http://schemas.microsoft.com/office/powerpoint/2010/main" val="37801410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5977054" cy="490654"/>
          </a:xfrm>
        </p:spPr>
        <p:txBody>
          <a:bodyPr/>
          <a:lstStyle/>
          <a:p>
            <a:r>
              <a:rPr lang="en-IN" dirty="0" smtClean="0"/>
              <a:t>PROOF FROM QUANTUM PHYSICS</a:t>
            </a:r>
            <a:endParaRPr lang="en-IN" dirty="0"/>
          </a:p>
        </p:txBody>
      </p:sp>
      <p:sp>
        <p:nvSpPr>
          <p:cNvPr id="4" name="Text Placeholder 3"/>
          <p:cNvSpPr>
            <a:spLocks noGrp="1"/>
          </p:cNvSpPr>
          <p:nvPr>
            <p:ph type="body" sz="half" idx="2"/>
          </p:nvPr>
        </p:nvSpPr>
        <p:spPr>
          <a:xfrm>
            <a:off x="612086" y="6265175"/>
            <a:ext cx="10742181" cy="592825"/>
          </a:xfrm>
        </p:spPr>
        <p:txBody>
          <a:bodyPr>
            <a:normAutofit fontScale="77500" lnSpcReduction="20000"/>
          </a:bodyPr>
          <a:lstStyle/>
          <a:p>
            <a:r>
              <a:rPr lang="it-IT" dirty="0" smtClean="0">
                <a:solidFill>
                  <a:srgbClr val="FFFF00"/>
                </a:solidFill>
              </a:rPr>
              <a:t>Reference:</a:t>
            </a:r>
          </a:p>
          <a:p>
            <a:r>
              <a:rPr lang="it-IT" dirty="0" smtClean="0">
                <a:solidFill>
                  <a:srgbClr val="FFFF00"/>
                </a:solidFill>
              </a:rPr>
              <a:t>“GOD </a:t>
            </a:r>
            <a:r>
              <a:rPr lang="it-IT" dirty="0">
                <a:solidFill>
                  <a:srgbClr val="FFFF00"/>
                </a:solidFill>
              </a:rPr>
              <a:t>doesn’t play dice”, </a:t>
            </a:r>
            <a:r>
              <a:rPr lang="it-IT" b="1" dirty="0">
                <a:solidFill>
                  <a:srgbClr val="FFFF00"/>
                </a:solidFill>
              </a:rPr>
              <a:t>Manish Kumar, International Journal of Scientific &amp; Engineering Research,</a:t>
            </a:r>
            <a:r>
              <a:rPr lang="it-IT" dirty="0">
                <a:solidFill>
                  <a:srgbClr val="FFFF00"/>
                </a:solidFill>
              </a:rPr>
              <a:t> </a:t>
            </a:r>
            <a:r>
              <a:rPr lang="it-IT" b="1" dirty="0">
                <a:solidFill>
                  <a:srgbClr val="FFFF00"/>
                </a:solidFill>
              </a:rPr>
              <a:t>Volume 7, Issue 1, January 2016 Edition.</a:t>
            </a:r>
            <a:endParaRPr lang="en-IN" dirty="0">
              <a:solidFill>
                <a:srgbClr val="FFFF00"/>
              </a:solidFill>
            </a:endParaRPr>
          </a:p>
        </p:txBody>
      </p:sp>
      <p:graphicFrame>
        <p:nvGraphicFramePr>
          <p:cNvPr id="19" name="Object 18"/>
          <p:cNvGraphicFramePr>
            <a:graphicFrameLocks noChangeAspect="1"/>
          </p:cNvGraphicFramePr>
          <p:nvPr>
            <p:extLst>
              <p:ext uri="{D42A27DB-BD31-4B8C-83A1-F6EECF244321}">
                <p14:modId xmlns:p14="http://schemas.microsoft.com/office/powerpoint/2010/main" val="3447998448"/>
              </p:ext>
            </p:extLst>
          </p:nvPr>
        </p:nvGraphicFramePr>
        <p:xfrm>
          <a:off x="299620" y="693681"/>
          <a:ext cx="5677434" cy="1759672"/>
        </p:xfrm>
        <a:graphic>
          <a:graphicData uri="http://schemas.openxmlformats.org/presentationml/2006/ole">
            <mc:AlternateContent xmlns:mc="http://schemas.openxmlformats.org/markup-compatibility/2006">
              <mc:Choice xmlns:v="urn:schemas-microsoft-com:vml" Requires="v">
                <p:oleObj spid="_x0000_s4174" name="Equation" r:id="rId3" imgW="2171520" imgH="672840" progId="Equation.3">
                  <p:embed/>
                </p:oleObj>
              </mc:Choice>
              <mc:Fallback>
                <p:oleObj name="Equation" r:id="rId3" imgW="2171520" imgH="672840" progId="Equation.3">
                  <p:embed/>
                  <p:pic>
                    <p:nvPicPr>
                      <p:cNvPr id="0" name=""/>
                      <p:cNvPicPr/>
                      <p:nvPr/>
                    </p:nvPicPr>
                    <p:blipFill>
                      <a:blip r:embed="rId4"/>
                      <a:stretch>
                        <a:fillRect/>
                      </a:stretch>
                    </p:blipFill>
                    <p:spPr>
                      <a:xfrm>
                        <a:off x="299620" y="693681"/>
                        <a:ext cx="5677434" cy="1759672"/>
                      </a:xfrm>
                      <a:prstGeom prst="rect">
                        <a:avLst/>
                      </a:prstGeom>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2678520022"/>
              </p:ext>
            </p:extLst>
          </p:nvPr>
        </p:nvGraphicFramePr>
        <p:xfrm>
          <a:off x="299620" y="2423546"/>
          <a:ext cx="7334179" cy="798278"/>
        </p:xfrm>
        <a:graphic>
          <a:graphicData uri="http://schemas.openxmlformats.org/presentationml/2006/ole">
            <mc:AlternateContent xmlns:mc="http://schemas.openxmlformats.org/markup-compatibility/2006">
              <mc:Choice xmlns:v="urn:schemas-microsoft-com:vml" Requires="v">
                <p:oleObj spid="_x0000_s4175" name="Equation" r:id="rId5" imgW="1866600" imgH="203040" progId="Equation.3">
                  <p:embed/>
                </p:oleObj>
              </mc:Choice>
              <mc:Fallback>
                <p:oleObj name="Equation" r:id="rId5" imgW="1866600" imgH="203040" progId="Equation.3">
                  <p:embed/>
                  <p:pic>
                    <p:nvPicPr>
                      <p:cNvPr id="0" name=""/>
                      <p:cNvPicPr/>
                      <p:nvPr/>
                    </p:nvPicPr>
                    <p:blipFill>
                      <a:blip r:embed="rId6"/>
                      <a:stretch>
                        <a:fillRect/>
                      </a:stretch>
                    </p:blipFill>
                    <p:spPr>
                      <a:xfrm>
                        <a:off x="299620" y="2423546"/>
                        <a:ext cx="7334179" cy="798278"/>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1042261197"/>
              </p:ext>
            </p:extLst>
          </p:nvPr>
        </p:nvGraphicFramePr>
        <p:xfrm>
          <a:off x="612086" y="3221824"/>
          <a:ext cx="5364968" cy="1420098"/>
        </p:xfrm>
        <a:graphic>
          <a:graphicData uri="http://schemas.openxmlformats.org/presentationml/2006/ole">
            <mc:AlternateContent xmlns:mc="http://schemas.openxmlformats.org/markup-compatibility/2006">
              <mc:Choice xmlns:v="urn:schemas-microsoft-com:vml" Requires="v">
                <p:oleObj spid="_x0000_s4176" name="Equation" r:id="rId7" imgW="2590560" imgH="685800" progId="Equation.3">
                  <p:embed/>
                </p:oleObj>
              </mc:Choice>
              <mc:Fallback>
                <p:oleObj name="Equation" r:id="rId7" imgW="2590560" imgH="685800" progId="Equation.3">
                  <p:embed/>
                  <p:pic>
                    <p:nvPicPr>
                      <p:cNvPr id="0" name=""/>
                      <p:cNvPicPr/>
                      <p:nvPr/>
                    </p:nvPicPr>
                    <p:blipFill>
                      <a:blip r:embed="rId8"/>
                      <a:stretch>
                        <a:fillRect/>
                      </a:stretch>
                    </p:blipFill>
                    <p:spPr>
                      <a:xfrm>
                        <a:off x="612086" y="3221824"/>
                        <a:ext cx="5364968" cy="1420098"/>
                      </a:xfrm>
                      <a:prstGeom prst="rect">
                        <a:avLst/>
                      </a:prstGeom>
                    </p:spPr>
                  </p:pic>
                </p:oleObj>
              </mc:Fallback>
            </mc:AlternateContent>
          </a:graphicData>
        </a:graphic>
      </p:graphicFrame>
      <p:sp>
        <p:nvSpPr>
          <p:cNvPr id="5" name="TextBox 4"/>
          <p:cNvSpPr txBox="1"/>
          <p:nvPr/>
        </p:nvSpPr>
        <p:spPr>
          <a:xfrm>
            <a:off x="0" y="4671729"/>
            <a:ext cx="12014579" cy="1477328"/>
          </a:xfrm>
          <a:prstGeom prst="rect">
            <a:avLst/>
          </a:prstGeom>
          <a:noFill/>
        </p:spPr>
        <p:txBody>
          <a:bodyPr wrap="square" rtlCol="0">
            <a:spAutoFit/>
          </a:bodyPr>
          <a:lstStyle/>
          <a:p>
            <a:pPr marL="285750" indent="-285750">
              <a:buFont typeface="Wingdings" panose="05000000000000000000" pitchFamily="2" charset="2"/>
              <a:buChar char="Ø"/>
            </a:pPr>
            <a:r>
              <a:rPr lang="en-IN" dirty="0" smtClean="0"/>
              <a:t>The mathematical diagnosis says that when positive energy is in exact phase matching with the negative energy then net energy is zero. </a:t>
            </a:r>
          </a:p>
          <a:p>
            <a:pPr marL="285750" indent="-285750">
              <a:buFont typeface="Wingdings" panose="05000000000000000000" pitchFamily="2" charset="2"/>
              <a:buChar char="Ø"/>
            </a:pPr>
            <a:r>
              <a:rPr lang="en-IN" dirty="0" smtClean="0"/>
              <a:t>The prescription means the physics is that absence of energy does not means nothing is there instead the two energies actually balance each other and hence it represents that GOD is in perfect harmony. </a:t>
            </a:r>
          </a:p>
          <a:p>
            <a:pPr marL="285750" indent="-285750">
              <a:buFont typeface="Wingdings" panose="05000000000000000000" pitchFamily="2" charset="2"/>
              <a:buChar char="Ø"/>
            </a:pPr>
            <a:r>
              <a:rPr lang="en-IN" dirty="0" smtClean="0"/>
              <a:t>So whenever the two energies differ in phase there is creation of Universe. </a:t>
            </a:r>
            <a:endParaRPr lang="en-IN" dirty="0"/>
          </a:p>
        </p:txBody>
      </p:sp>
    </p:spTree>
    <p:extLst>
      <p:ext uri="{BB962C8B-B14F-4D97-AF65-F5344CB8AC3E}">
        <p14:creationId xmlns:p14="http://schemas.microsoft.com/office/powerpoint/2010/main" val="8122648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564081" cy="932161"/>
          </a:xfrm>
        </p:spPr>
        <p:txBody>
          <a:bodyPr/>
          <a:lstStyle/>
          <a:p>
            <a:r>
              <a:rPr lang="en-IN" dirty="0" smtClean="0"/>
              <a:t>PROOF FROM META PHYSICS</a:t>
            </a:r>
            <a:endParaRPr lang="en-IN" dirty="0"/>
          </a:p>
        </p:txBody>
      </p:sp>
      <p:sp>
        <p:nvSpPr>
          <p:cNvPr id="3" name="Content Placeholder 2"/>
          <p:cNvSpPr>
            <a:spLocks noGrp="1"/>
          </p:cNvSpPr>
          <p:nvPr>
            <p:ph idx="1"/>
          </p:nvPr>
        </p:nvSpPr>
        <p:spPr>
          <a:xfrm>
            <a:off x="0" y="932161"/>
            <a:ext cx="12192000" cy="5925839"/>
          </a:xfrm>
        </p:spPr>
        <p:txBody>
          <a:bodyPr>
            <a:normAutofit fontScale="92500" lnSpcReduction="20000"/>
          </a:bodyPr>
          <a:lstStyle/>
          <a:p>
            <a:pPr marL="0" indent="0">
              <a:buNone/>
            </a:pPr>
            <a:r>
              <a:rPr lang="it-IT" dirty="0"/>
              <a:t>Meta Physics is that branch of physics which deal with the spritiual part of life. Here we would like to quote </a:t>
            </a:r>
            <a:r>
              <a:rPr lang="it-IT" dirty="0" smtClean="0"/>
              <a:t>few verses </a:t>
            </a:r>
            <a:r>
              <a:rPr lang="it-IT" dirty="0"/>
              <a:t>from Shri MadBhagwad Gita, a holy book of Hindu mythology which is supposed to give all the guidelines for humanity and is accepted across whole the globe viz</a:t>
            </a:r>
            <a:r>
              <a:rPr lang="it-IT" dirty="0" smtClean="0"/>
              <a:t>.</a:t>
            </a:r>
          </a:p>
          <a:p>
            <a:pPr marL="0" indent="0">
              <a:buNone/>
            </a:pPr>
            <a:r>
              <a:rPr lang="it-IT" dirty="0"/>
              <a:t>Chapter 2: Contents of the Gītā Summarized</a:t>
            </a:r>
            <a:endParaRPr lang="en-IN" b="1" dirty="0"/>
          </a:p>
          <a:p>
            <a:pPr marL="0" indent="0" algn="ctr">
              <a:buNone/>
            </a:pPr>
            <a:r>
              <a:rPr lang="it-IT" b="1" dirty="0"/>
              <a:t>TEXT 22</a:t>
            </a:r>
            <a:endParaRPr lang="en-IN" dirty="0"/>
          </a:p>
          <a:p>
            <a:pPr marL="0" indent="0" algn="ctr">
              <a:buNone/>
            </a:pPr>
            <a:r>
              <a:rPr lang="it-IT" i="1" dirty="0"/>
              <a:t>vasamsi jirnani yatha vihaya</a:t>
            </a:r>
            <a:br>
              <a:rPr lang="it-IT" i="1" dirty="0"/>
            </a:br>
            <a:r>
              <a:rPr lang="it-IT" i="1" dirty="0"/>
              <a:t>navani grhnati naro 'parani</a:t>
            </a:r>
            <a:br>
              <a:rPr lang="it-IT" i="1" dirty="0"/>
            </a:br>
            <a:r>
              <a:rPr lang="it-IT" i="1" dirty="0"/>
              <a:t>tatha sarirani vihaya jirnany</a:t>
            </a:r>
            <a:br>
              <a:rPr lang="it-IT" i="1" dirty="0"/>
            </a:br>
            <a:r>
              <a:rPr lang="it-IT" i="1" dirty="0"/>
              <a:t>anyani samyati navani dehi</a:t>
            </a:r>
            <a:br>
              <a:rPr lang="it-IT" i="1" dirty="0"/>
            </a:br>
            <a:r>
              <a:rPr lang="it-IT" b="1" dirty="0" smtClean="0"/>
              <a:t>TRANSLATION</a:t>
            </a:r>
            <a:endParaRPr lang="en-IN" dirty="0"/>
          </a:p>
          <a:p>
            <a:pPr marL="0" indent="0">
              <a:buNone/>
            </a:pPr>
            <a:r>
              <a:rPr lang="it-IT" b="1" dirty="0"/>
              <a:t>As a person puts on new garments, giving up old ones, similarly, the soul accepts new material bodies, giving up the old and useless ones.</a:t>
            </a:r>
            <a:endParaRPr lang="en-IN" dirty="0"/>
          </a:p>
          <a:p>
            <a:pPr marL="0" indent="0">
              <a:buNone/>
            </a:pPr>
            <a:r>
              <a:rPr lang="it-IT" b="1" dirty="0"/>
              <a:t>PURPORT</a:t>
            </a:r>
            <a:endParaRPr lang="en-IN" dirty="0"/>
          </a:p>
          <a:p>
            <a:pPr marL="0" indent="0">
              <a:buNone/>
            </a:pPr>
            <a:r>
              <a:rPr lang="it-IT" dirty="0">
                <a:solidFill>
                  <a:srgbClr val="FFFF00"/>
                </a:solidFill>
              </a:rPr>
              <a:t>Change of body by the atomic individual soul is an accepted fact. Even some of the modern scientists who do not believe in the existence of the soul, but at the same time cannot explain the source of energy from the heart, have to accept continuous changes of body which appear from childhood to boyhood and from boyhood to youth and again from youth to old age. From old age, the change is transferred to another body. This has already been explained in the previous verse.</a:t>
            </a:r>
            <a:endParaRPr lang="en-IN" dirty="0">
              <a:solidFill>
                <a:srgbClr val="FFFF00"/>
              </a:solidFill>
            </a:endParaRPr>
          </a:p>
          <a:p>
            <a:pPr marL="0" indent="0">
              <a:buNone/>
            </a:pPr>
            <a:r>
              <a:rPr lang="it-IT" dirty="0">
                <a:solidFill>
                  <a:srgbClr val="FFFF00"/>
                </a:solidFill>
              </a:rPr>
              <a:t>Transference of the atomic individual soul to another body is made possible by the grace of the Supersoul.The Supersoul fulfills the desire of the atomic soul as one friend fulfills the desire of another.</a:t>
            </a:r>
            <a:endParaRPr lang="en-IN" dirty="0">
              <a:solidFill>
                <a:srgbClr val="FFFF00"/>
              </a:solidFill>
            </a:endParaRPr>
          </a:p>
          <a:p>
            <a:pPr marL="0" indent="0">
              <a:buNone/>
            </a:pPr>
            <a:endParaRPr lang="en-IN" dirty="0"/>
          </a:p>
        </p:txBody>
      </p:sp>
    </p:spTree>
    <p:extLst>
      <p:ext uri="{BB962C8B-B14F-4D97-AF65-F5344CB8AC3E}">
        <p14:creationId xmlns:p14="http://schemas.microsoft.com/office/powerpoint/2010/main" val="28882562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67629"/>
            <a:ext cx="12192000" cy="5041350"/>
          </a:xfrm>
        </p:spPr>
        <p:txBody>
          <a:bodyPr>
            <a:noAutofit/>
            <a:scene3d>
              <a:camera prst="orthographicFront">
                <a:rot lat="0" lon="0" rev="0"/>
              </a:camera>
              <a:lightRig rig="threePt" dir="t"/>
            </a:scene3d>
          </a:bodyPr>
          <a:lstStyle/>
          <a:p>
            <a:pPr algn="ctr"/>
            <a:r>
              <a:rPr lang="it-IT" sz="2000" dirty="0" smtClean="0"/>
              <a:t>The verse is—</a:t>
            </a:r>
            <a:r>
              <a:rPr lang="en-IN" sz="2000" dirty="0" smtClean="0"/>
              <a:t/>
            </a:r>
            <a:br>
              <a:rPr lang="en-IN" sz="2000" dirty="0" smtClean="0"/>
            </a:br>
            <a:r>
              <a:rPr lang="en-IN" sz="2000" dirty="0" smtClean="0"/>
              <a:t/>
            </a:r>
            <a:br>
              <a:rPr lang="en-IN" sz="2000" dirty="0" smtClean="0"/>
            </a:br>
            <a:r>
              <a:rPr lang="hi-IN" sz="2000" dirty="0" err="1"/>
              <a:t>कर्मण्येवाधिकारस्ते</a:t>
            </a:r>
            <a:r>
              <a:rPr lang="hi-IN" sz="2000" dirty="0"/>
              <a:t> </a:t>
            </a:r>
            <a:r>
              <a:rPr lang="hi-IN" sz="2000" dirty="0" err="1"/>
              <a:t>मा</a:t>
            </a:r>
            <a:r>
              <a:rPr lang="hi-IN" sz="2000" dirty="0"/>
              <a:t> </a:t>
            </a:r>
            <a:r>
              <a:rPr lang="hi-IN" sz="2000" dirty="0" err="1"/>
              <a:t>फलेषु</a:t>
            </a:r>
            <a:r>
              <a:rPr lang="hi-IN" sz="2000" dirty="0"/>
              <a:t> </a:t>
            </a:r>
            <a:r>
              <a:rPr lang="hi-IN" sz="2000" dirty="0" err="1"/>
              <a:t>कदाचन</a:t>
            </a:r>
            <a:r>
              <a:rPr lang="hi-IN" sz="2000" dirty="0"/>
              <a:t>। </a:t>
            </a:r>
            <a:r>
              <a:rPr lang="en-IN" sz="2000" dirty="0" smtClean="0"/>
              <a:t/>
            </a:r>
            <a:br>
              <a:rPr lang="en-IN" sz="2000" dirty="0" smtClean="0"/>
            </a:br>
            <a:r>
              <a:rPr lang="hi-IN" sz="2000" dirty="0" err="1"/>
              <a:t>मा</a:t>
            </a:r>
            <a:r>
              <a:rPr lang="hi-IN" sz="2000" dirty="0"/>
              <a:t> </a:t>
            </a:r>
            <a:r>
              <a:rPr lang="hi-IN" sz="2000" dirty="0" err="1"/>
              <a:t>कर्मफलहेतुर्भूर्मा</a:t>
            </a:r>
            <a:r>
              <a:rPr lang="hi-IN" sz="2000" dirty="0"/>
              <a:t> </a:t>
            </a:r>
            <a:r>
              <a:rPr lang="hi-IN" sz="2000" dirty="0" err="1"/>
              <a:t>ते</a:t>
            </a:r>
            <a:r>
              <a:rPr lang="hi-IN" sz="2000" dirty="0"/>
              <a:t> </a:t>
            </a:r>
            <a:r>
              <a:rPr lang="hi-IN" sz="2000" dirty="0" err="1"/>
              <a:t>सङ्गोऽस्त्वकर्मणि</a:t>
            </a:r>
            <a:r>
              <a:rPr lang="hi-IN" sz="2000" dirty="0"/>
              <a:t>॥ २-४७</a:t>
            </a:r>
            <a:r>
              <a:rPr lang="it-IT" sz="2000" dirty="0" smtClean="0"/>
              <a:t/>
            </a:r>
            <a:br>
              <a:rPr lang="it-IT" sz="2000" dirty="0" smtClean="0"/>
            </a:br>
            <a:r>
              <a:rPr lang="it-IT" sz="2000" dirty="0" smtClean="0"/>
              <a:t/>
            </a:r>
            <a:br>
              <a:rPr lang="it-IT" sz="2000" dirty="0" smtClean="0"/>
            </a:br>
            <a:r>
              <a:rPr lang="it-IT" sz="2000" dirty="0" smtClean="0"/>
              <a:t>In Roman scripts—</a:t>
            </a:r>
            <a:r>
              <a:rPr lang="en-IN" sz="2000" dirty="0" smtClean="0"/>
              <a:t/>
            </a:r>
            <a:br>
              <a:rPr lang="en-IN" sz="2000" dirty="0" smtClean="0"/>
            </a:br>
            <a:r>
              <a:rPr lang="it-IT" sz="2000" dirty="0" smtClean="0"/>
              <a:t>Karmanye vadhikaraste Ma Phaleshu Kadachana,</a:t>
            </a:r>
            <a:br>
              <a:rPr lang="it-IT" sz="2000" dirty="0" smtClean="0"/>
            </a:br>
            <a:r>
              <a:rPr lang="it-IT" sz="2000" dirty="0" smtClean="0"/>
              <a:t>Ma Karmaphalaheturbhurma Te Sangostvakarmani</a:t>
            </a:r>
            <a:r>
              <a:rPr lang="en-IN" sz="2000" dirty="0" smtClean="0"/>
              <a:t/>
            </a:r>
            <a:br>
              <a:rPr lang="en-IN" sz="2000" dirty="0" smtClean="0"/>
            </a:br>
            <a:r>
              <a:rPr lang="en-IN" sz="2000" dirty="0" smtClean="0"/>
              <a:t/>
            </a:r>
            <a:br>
              <a:rPr lang="en-IN" sz="2000" dirty="0" smtClean="0"/>
            </a:br>
            <a:r>
              <a:rPr lang="it-IT" sz="2000" dirty="0"/>
              <a:t>The meaning of the verse is—</a:t>
            </a:r>
            <a:r>
              <a:rPr lang="en-IN" sz="2000" dirty="0"/>
              <a:t/>
            </a:r>
            <a:br>
              <a:rPr lang="en-IN" sz="2000" dirty="0"/>
            </a:br>
            <a:r>
              <a:rPr lang="en-IN" sz="2000" dirty="0" smtClean="0"/>
              <a:t/>
            </a:r>
            <a:br>
              <a:rPr lang="en-IN" sz="2000" dirty="0" smtClean="0"/>
            </a:br>
            <a:r>
              <a:rPr lang="it-IT" sz="2000" dirty="0" smtClean="0">
                <a:solidFill>
                  <a:srgbClr val="FFFF00"/>
                </a:solidFill>
              </a:rPr>
              <a:t>You </a:t>
            </a:r>
            <a:r>
              <a:rPr lang="it-IT" sz="2000" dirty="0">
                <a:solidFill>
                  <a:srgbClr val="FFFF00"/>
                </a:solidFill>
              </a:rPr>
              <a:t>have the right to work only but never to its fruits.</a:t>
            </a:r>
            <a:br>
              <a:rPr lang="it-IT" sz="2000" dirty="0">
                <a:solidFill>
                  <a:srgbClr val="FFFF00"/>
                </a:solidFill>
              </a:rPr>
            </a:br>
            <a:r>
              <a:rPr lang="it-IT" sz="2000" dirty="0">
                <a:solidFill>
                  <a:srgbClr val="FFFF00"/>
                </a:solidFill>
              </a:rPr>
              <a:t>Let not the fruits of action be your motive, nor let your attachment be to inaction.</a:t>
            </a:r>
            <a:r>
              <a:rPr lang="it-IT" sz="2000" dirty="0" smtClean="0">
                <a:solidFill>
                  <a:srgbClr val="FFFF00"/>
                </a:solidFill>
              </a:rPr>
              <a:t/>
            </a:r>
            <a:br>
              <a:rPr lang="it-IT" sz="2000" dirty="0" smtClean="0">
                <a:solidFill>
                  <a:srgbClr val="FFFF00"/>
                </a:solidFill>
              </a:rPr>
            </a:br>
            <a:endParaRPr lang="en-IN" sz="2000" dirty="0">
              <a:solidFill>
                <a:srgbClr val="FFFF00"/>
              </a:solidFill>
            </a:endParaRPr>
          </a:p>
        </p:txBody>
      </p:sp>
    </p:spTree>
    <p:extLst>
      <p:ext uri="{BB962C8B-B14F-4D97-AF65-F5344CB8AC3E}">
        <p14:creationId xmlns:p14="http://schemas.microsoft.com/office/powerpoint/2010/main" val="15077304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Autofit/>
          </a:bodyPr>
          <a:lstStyle/>
          <a:p>
            <a:r>
              <a:rPr lang="it-IT" sz="1800" dirty="0" smtClean="0">
                <a:solidFill>
                  <a:schemeClr val="bg1"/>
                </a:solidFill>
              </a:rPr>
              <a:t>Electrical </a:t>
            </a:r>
            <a:r>
              <a:rPr lang="it-IT" sz="1800" dirty="0">
                <a:solidFill>
                  <a:schemeClr val="bg1"/>
                </a:solidFill>
              </a:rPr>
              <a:t>force can accelerate or decelerate the charge </a:t>
            </a:r>
            <a:r>
              <a:rPr lang="it-IT" sz="1800" dirty="0" smtClean="0">
                <a:solidFill>
                  <a:schemeClr val="bg1"/>
                </a:solidFill>
              </a:rPr>
              <a:t>particles</a:t>
            </a:r>
          </a:p>
          <a:p>
            <a:r>
              <a:rPr lang="it-IT" sz="1800" dirty="0" smtClean="0">
                <a:solidFill>
                  <a:schemeClr val="bg1"/>
                </a:solidFill>
              </a:rPr>
              <a:t>Magnetic </a:t>
            </a:r>
            <a:r>
              <a:rPr lang="it-IT" sz="1800" dirty="0">
                <a:solidFill>
                  <a:schemeClr val="bg1"/>
                </a:solidFill>
              </a:rPr>
              <a:t>force is to only change the direction of charge particle, also note that it is the Electrical field that is the cause of Magnetic field. </a:t>
            </a:r>
            <a:endParaRPr lang="it-IT" sz="1800" dirty="0" smtClean="0">
              <a:solidFill>
                <a:schemeClr val="bg1"/>
              </a:solidFill>
            </a:endParaRPr>
          </a:p>
          <a:p>
            <a:r>
              <a:rPr lang="it-IT" sz="1800" dirty="0" smtClean="0">
                <a:solidFill>
                  <a:schemeClr val="bg1"/>
                </a:solidFill>
              </a:rPr>
              <a:t>We </a:t>
            </a:r>
            <a:r>
              <a:rPr lang="it-IT" sz="1800" dirty="0">
                <a:solidFill>
                  <a:schemeClr val="bg1"/>
                </a:solidFill>
              </a:rPr>
              <a:t>relate the Karma as the Electric force and the luck as the magnetic force which is the result of karma or Electrical force</a:t>
            </a:r>
            <a:r>
              <a:rPr lang="it-IT" sz="1800" dirty="0" smtClean="0">
                <a:solidFill>
                  <a:schemeClr val="bg1"/>
                </a:solidFill>
              </a:rPr>
              <a:t>.</a:t>
            </a:r>
          </a:p>
          <a:p>
            <a:r>
              <a:rPr lang="it-IT" sz="1800" dirty="0" smtClean="0">
                <a:solidFill>
                  <a:schemeClr val="bg1"/>
                </a:solidFill>
              </a:rPr>
              <a:t> We </a:t>
            </a:r>
            <a:r>
              <a:rPr lang="it-IT" sz="1800" dirty="0">
                <a:solidFill>
                  <a:schemeClr val="bg1"/>
                </a:solidFill>
              </a:rPr>
              <a:t>have only right to work and hence not in the result because result or luck is the consequence of it. </a:t>
            </a:r>
            <a:endParaRPr lang="it-IT" sz="1800" dirty="0" smtClean="0">
              <a:solidFill>
                <a:schemeClr val="bg1"/>
              </a:solidFill>
            </a:endParaRPr>
          </a:p>
          <a:p>
            <a:r>
              <a:rPr lang="it-IT" sz="1800" dirty="0">
                <a:solidFill>
                  <a:schemeClr val="bg1"/>
                </a:solidFill>
              </a:rPr>
              <a:t>T</a:t>
            </a:r>
            <a:r>
              <a:rPr lang="it-IT" sz="1800" dirty="0" smtClean="0">
                <a:solidFill>
                  <a:schemeClr val="bg1"/>
                </a:solidFill>
              </a:rPr>
              <a:t>he </a:t>
            </a:r>
            <a:r>
              <a:rPr lang="it-IT" sz="1800" dirty="0">
                <a:solidFill>
                  <a:schemeClr val="bg1"/>
                </a:solidFill>
              </a:rPr>
              <a:t>soul changes body as we change clothes so the karma done in previous life is converted into luck in its new life</a:t>
            </a:r>
            <a:r>
              <a:rPr lang="it-IT" sz="1800" dirty="0" smtClean="0">
                <a:solidFill>
                  <a:schemeClr val="bg1"/>
                </a:solidFill>
              </a:rPr>
              <a:t>.</a:t>
            </a:r>
          </a:p>
          <a:p>
            <a:r>
              <a:rPr lang="it-IT" sz="1800" dirty="0" smtClean="0">
                <a:solidFill>
                  <a:schemeClr val="bg1"/>
                </a:solidFill>
              </a:rPr>
              <a:t>One can </a:t>
            </a:r>
            <a:r>
              <a:rPr lang="it-IT" sz="1800" dirty="0">
                <a:solidFill>
                  <a:schemeClr val="bg1"/>
                </a:solidFill>
              </a:rPr>
              <a:t>be expressed into complex number hence the person will </a:t>
            </a:r>
            <a:r>
              <a:rPr lang="it-IT" sz="1800" dirty="0" smtClean="0">
                <a:solidFill>
                  <a:schemeClr val="bg1"/>
                </a:solidFill>
              </a:rPr>
              <a:t>have magnitude </a:t>
            </a:r>
            <a:r>
              <a:rPr lang="it-IT" sz="1800" dirty="0">
                <a:solidFill>
                  <a:schemeClr val="bg1"/>
                </a:solidFill>
              </a:rPr>
              <a:t>and </a:t>
            </a:r>
            <a:r>
              <a:rPr lang="it-IT" sz="1800" dirty="0" smtClean="0">
                <a:solidFill>
                  <a:schemeClr val="bg1"/>
                </a:solidFill>
              </a:rPr>
              <a:t>phase. So </a:t>
            </a:r>
            <a:r>
              <a:rPr lang="it-IT" sz="1800" dirty="0">
                <a:solidFill>
                  <a:schemeClr val="bg1"/>
                </a:solidFill>
              </a:rPr>
              <a:t>the magnitude represent the maximum work one can carry out then the phase of that number is basically the desires of a person or we can righteously say this </a:t>
            </a:r>
            <a:r>
              <a:rPr lang="it-IT" sz="1800" dirty="0" smtClean="0">
                <a:solidFill>
                  <a:schemeClr val="bg1"/>
                </a:solidFill>
              </a:rPr>
              <a:t>“</a:t>
            </a:r>
            <a:r>
              <a:rPr lang="it-IT" sz="1800" dirty="0">
                <a:solidFill>
                  <a:schemeClr val="bg1"/>
                </a:solidFill>
              </a:rPr>
              <a:t>as conciousness of person</a:t>
            </a:r>
            <a:r>
              <a:rPr lang="it-IT" sz="1800" dirty="0" smtClean="0">
                <a:solidFill>
                  <a:schemeClr val="bg1"/>
                </a:solidFill>
              </a:rPr>
              <a:t>”.</a:t>
            </a:r>
          </a:p>
          <a:p>
            <a:r>
              <a:rPr lang="it-IT" sz="1800" dirty="0" smtClean="0">
                <a:solidFill>
                  <a:schemeClr val="bg1"/>
                </a:solidFill>
              </a:rPr>
              <a:t> One has to control </a:t>
            </a:r>
            <a:r>
              <a:rPr lang="it-IT" sz="1800" dirty="0">
                <a:solidFill>
                  <a:schemeClr val="bg1"/>
                </a:solidFill>
              </a:rPr>
              <a:t>over one’s </a:t>
            </a:r>
            <a:r>
              <a:rPr lang="it-IT" sz="1800" dirty="0" smtClean="0">
                <a:solidFill>
                  <a:schemeClr val="bg1"/>
                </a:solidFill>
              </a:rPr>
              <a:t>conciouness via the five sense organs but both the work </a:t>
            </a:r>
            <a:r>
              <a:rPr lang="it-IT" sz="1800" dirty="0">
                <a:solidFill>
                  <a:schemeClr val="bg1"/>
                </a:solidFill>
              </a:rPr>
              <a:t>or the amplitude and the phase are functions of time and space. This is the reason every person is affected by the whole universal phenomenon consciously or unconsciously. </a:t>
            </a:r>
            <a:endParaRPr lang="it-IT" sz="1800" dirty="0" smtClean="0">
              <a:solidFill>
                <a:schemeClr val="bg1"/>
              </a:solidFill>
            </a:endParaRPr>
          </a:p>
          <a:p>
            <a:r>
              <a:rPr lang="it-IT" sz="1800" dirty="0" smtClean="0">
                <a:solidFill>
                  <a:schemeClr val="bg1"/>
                </a:solidFill>
              </a:rPr>
              <a:t>Internal </a:t>
            </a:r>
            <a:r>
              <a:rPr lang="it-IT" sz="1800" dirty="0">
                <a:solidFill>
                  <a:schemeClr val="bg1"/>
                </a:solidFill>
              </a:rPr>
              <a:t>force is </a:t>
            </a:r>
            <a:r>
              <a:rPr lang="it-IT" sz="1800" dirty="0" smtClean="0">
                <a:solidFill>
                  <a:schemeClr val="bg1"/>
                </a:solidFill>
              </a:rPr>
              <a:t>the </a:t>
            </a:r>
            <a:r>
              <a:rPr lang="it-IT" sz="1800" dirty="0">
                <a:solidFill>
                  <a:schemeClr val="bg1"/>
                </a:solidFill>
              </a:rPr>
              <a:t>driving </a:t>
            </a:r>
            <a:r>
              <a:rPr lang="it-IT" sz="1800" dirty="0" smtClean="0">
                <a:solidFill>
                  <a:schemeClr val="bg1"/>
                </a:solidFill>
              </a:rPr>
              <a:t>force that causes action, this </a:t>
            </a:r>
            <a:r>
              <a:rPr lang="it-IT" sz="1800" dirty="0">
                <a:solidFill>
                  <a:schemeClr val="bg1"/>
                </a:solidFill>
              </a:rPr>
              <a:t>is universal fact accepeted by theist or atheist </a:t>
            </a:r>
            <a:r>
              <a:rPr lang="it-IT" sz="1800" dirty="0" smtClean="0">
                <a:solidFill>
                  <a:schemeClr val="bg1"/>
                </a:solidFill>
              </a:rPr>
              <a:t>.</a:t>
            </a:r>
          </a:p>
          <a:p>
            <a:r>
              <a:rPr lang="it-IT" sz="1800" dirty="0" smtClean="0">
                <a:solidFill>
                  <a:schemeClr val="bg1"/>
                </a:solidFill>
              </a:rPr>
              <a:t>Two </a:t>
            </a:r>
            <a:r>
              <a:rPr lang="it-IT" sz="1800" dirty="0">
                <a:solidFill>
                  <a:schemeClr val="bg1"/>
                </a:solidFill>
              </a:rPr>
              <a:t>needs that drive the life firstly the biological and secondly psychological. </a:t>
            </a:r>
            <a:endParaRPr lang="it-IT" sz="1800" dirty="0" smtClean="0">
              <a:solidFill>
                <a:schemeClr val="bg1"/>
              </a:solidFill>
            </a:endParaRPr>
          </a:p>
          <a:p>
            <a:r>
              <a:rPr lang="it-IT" sz="1800" dirty="0" smtClean="0">
                <a:solidFill>
                  <a:schemeClr val="bg1"/>
                </a:solidFill>
              </a:rPr>
              <a:t>One’s </a:t>
            </a:r>
            <a:r>
              <a:rPr lang="it-IT" sz="1800" dirty="0">
                <a:solidFill>
                  <a:schemeClr val="bg1"/>
                </a:solidFill>
              </a:rPr>
              <a:t>action is purely a reflection of these needs. </a:t>
            </a:r>
            <a:endParaRPr lang="it-IT" sz="1800" dirty="0" smtClean="0">
              <a:solidFill>
                <a:schemeClr val="bg1"/>
              </a:solidFill>
            </a:endParaRPr>
          </a:p>
          <a:p>
            <a:r>
              <a:rPr lang="it-IT" sz="1800" dirty="0" smtClean="0">
                <a:solidFill>
                  <a:schemeClr val="bg1"/>
                </a:solidFill>
              </a:rPr>
              <a:t>The </a:t>
            </a:r>
            <a:r>
              <a:rPr lang="it-IT" sz="1800" dirty="0">
                <a:solidFill>
                  <a:schemeClr val="bg1"/>
                </a:solidFill>
              </a:rPr>
              <a:t>limit of this conciousness is Salvation or </a:t>
            </a:r>
            <a:r>
              <a:rPr lang="it-IT" sz="1800" dirty="0" smtClean="0">
                <a:solidFill>
                  <a:schemeClr val="bg1"/>
                </a:solidFill>
              </a:rPr>
              <a:t>Moksh. Understanding this by more </a:t>
            </a:r>
            <a:r>
              <a:rPr lang="it-IT" sz="1800" dirty="0">
                <a:solidFill>
                  <a:schemeClr val="bg1"/>
                </a:solidFill>
              </a:rPr>
              <a:t>methodological and scientific approach </a:t>
            </a:r>
            <a:r>
              <a:rPr lang="it-IT" sz="1800" dirty="0" smtClean="0">
                <a:solidFill>
                  <a:schemeClr val="bg1"/>
                </a:solidFill>
              </a:rPr>
              <a:t>will put </a:t>
            </a:r>
            <a:r>
              <a:rPr lang="it-IT" sz="1800" dirty="0">
                <a:solidFill>
                  <a:schemeClr val="bg1"/>
                </a:solidFill>
              </a:rPr>
              <a:t>a final stamp on </a:t>
            </a:r>
            <a:r>
              <a:rPr lang="it-IT" sz="1800" b="1" dirty="0">
                <a:solidFill>
                  <a:srgbClr val="FFFF00"/>
                </a:solidFill>
              </a:rPr>
              <a:t>End of Physics</a:t>
            </a:r>
            <a:r>
              <a:rPr lang="it-IT" sz="1800" b="1" dirty="0">
                <a:solidFill>
                  <a:schemeClr val="bg1"/>
                </a:solidFill>
              </a:rPr>
              <a:t>. </a:t>
            </a:r>
            <a:endParaRPr lang="en-IN" sz="1800" dirty="0">
              <a:solidFill>
                <a:schemeClr val="bg1"/>
              </a:solidFill>
            </a:endParaRPr>
          </a:p>
        </p:txBody>
      </p:sp>
    </p:spTree>
    <p:extLst>
      <p:ext uri="{BB962C8B-B14F-4D97-AF65-F5344CB8AC3E}">
        <p14:creationId xmlns:p14="http://schemas.microsoft.com/office/powerpoint/2010/main" val="40575570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0" y="0"/>
            <a:ext cx="12192000" cy="6858000"/>
          </a:xfrm>
        </p:spPr>
        <p:txBody>
          <a:bodyPr>
            <a:normAutofit fontScale="92500" lnSpcReduction="20000"/>
          </a:bodyPr>
          <a:lstStyle/>
          <a:p>
            <a:r>
              <a:rPr lang="it-IT" dirty="0"/>
              <a:t>With this goal again we comeback on person being represented by a complex function in which one amplitude as well as phase is function of space and time, since we are assumed to be a journey hence frequency and the propogation constant is also evolving with the time and space assumed to be complex i.e.</a:t>
            </a:r>
            <a:endParaRPr lang="en-IN" dirty="0"/>
          </a:p>
          <a:p>
            <a:endParaRPr lang="en-IN" dirty="0" smtClean="0"/>
          </a:p>
          <a:p>
            <a:endParaRPr lang="en-IN" dirty="0"/>
          </a:p>
          <a:p>
            <a:endParaRPr lang="en-IN" dirty="0" smtClean="0"/>
          </a:p>
          <a:p>
            <a:endParaRPr lang="en-IN" dirty="0"/>
          </a:p>
          <a:p>
            <a:endParaRPr lang="en-IN" dirty="0" smtClean="0"/>
          </a:p>
          <a:p>
            <a:endParaRPr lang="en-IN" dirty="0"/>
          </a:p>
          <a:p>
            <a:endParaRPr lang="en-IN" dirty="0" smtClean="0"/>
          </a:p>
          <a:p>
            <a:endParaRPr lang="en-IN" dirty="0"/>
          </a:p>
          <a:p>
            <a:endParaRPr lang="en-IN" dirty="0" smtClean="0"/>
          </a:p>
          <a:p>
            <a:endParaRPr lang="en-IN" dirty="0"/>
          </a:p>
          <a:p>
            <a:endParaRPr lang="en-IN" dirty="0" smtClean="0"/>
          </a:p>
          <a:p>
            <a:endParaRPr lang="en-IN" dirty="0"/>
          </a:p>
          <a:p>
            <a:endParaRPr lang="en-IN" dirty="0" smtClean="0"/>
          </a:p>
          <a:p>
            <a:r>
              <a:rPr lang="it-IT" dirty="0">
                <a:solidFill>
                  <a:srgbClr val="FFFF00"/>
                </a:solidFill>
              </a:rPr>
              <a:t>From here we come to conclusion that indeed that speed of light is not real but a complex quantity which instantly reveals that indeed understanding GOD is beyond the realm of Physics.</a:t>
            </a:r>
            <a:endParaRPr lang="en-IN" dirty="0">
              <a:solidFill>
                <a:srgbClr val="FFFF00"/>
              </a:solidFill>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2144881734"/>
              </p:ext>
            </p:extLst>
          </p:nvPr>
        </p:nvGraphicFramePr>
        <p:xfrm>
          <a:off x="231673" y="1071471"/>
          <a:ext cx="3514073" cy="554854"/>
        </p:xfrm>
        <a:graphic>
          <a:graphicData uri="http://schemas.openxmlformats.org/presentationml/2006/ole">
            <mc:AlternateContent xmlns:mc="http://schemas.openxmlformats.org/markup-compatibility/2006">
              <mc:Choice xmlns:v="urn:schemas-microsoft-com:vml" Requires="v">
                <p:oleObj spid="_x0000_s5187" name="Equation" r:id="rId3" imgW="1447560" imgH="228600" progId="Equation.3">
                  <p:embed/>
                </p:oleObj>
              </mc:Choice>
              <mc:Fallback>
                <p:oleObj name="Equation" r:id="rId3" imgW="1447560" imgH="228600" progId="Equation.3">
                  <p:embed/>
                  <p:pic>
                    <p:nvPicPr>
                      <p:cNvPr id="0" name=""/>
                      <p:cNvPicPr/>
                      <p:nvPr/>
                    </p:nvPicPr>
                    <p:blipFill>
                      <a:blip r:embed="rId4"/>
                      <a:stretch>
                        <a:fillRect/>
                      </a:stretch>
                    </p:blipFill>
                    <p:spPr>
                      <a:xfrm>
                        <a:off x="231673" y="1071471"/>
                        <a:ext cx="3514073" cy="554854"/>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785823250"/>
              </p:ext>
            </p:extLst>
          </p:nvPr>
        </p:nvGraphicFramePr>
        <p:xfrm>
          <a:off x="3977419" y="1058159"/>
          <a:ext cx="6763369" cy="967404"/>
        </p:xfrm>
        <a:graphic>
          <a:graphicData uri="http://schemas.openxmlformats.org/presentationml/2006/ole">
            <mc:AlternateContent xmlns:mc="http://schemas.openxmlformats.org/markup-compatibility/2006">
              <mc:Choice xmlns:v="urn:schemas-microsoft-com:vml" Requires="v">
                <p:oleObj spid="_x0000_s5188" name="Equation" r:id="rId5" imgW="3200400" imgH="457200" progId="Equation.3">
                  <p:embed/>
                </p:oleObj>
              </mc:Choice>
              <mc:Fallback>
                <p:oleObj name="Equation" r:id="rId5" imgW="3200400" imgH="457200" progId="Equation.3">
                  <p:embed/>
                  <p:pic>
                    <p:nvPicPr>
                      <p:cNvPr id="0" name=""/>
                      <p:cNvPicPr/>
                      <p:nvPr/>
                    </p:nvPicPr>
                    <p:blipFill>
                      <a:blip r:embed="rId6"/>
                      <a:stretch>
                        <a:fillRect/>
                      </a:stretch>
                    </p:blipFill>
                    <p:spPr>
                      <a:xfrm>
                        <a:off x="3977419" y="1058159"/>
                        <a:ext cx="6763369" cy="967404"/>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4203590917"/>
              </p:ext>
            </p:extLst>
          </p:nvPr>
        </p:nvGraphicFramePr>
        <p:xfrm>
          <a:off x="122491" y="2025564"/>
          <a:ext cx="11505402" cy="3856621"/>
        </p:xfrm>
        <a:graphic>
          <a:graphicData uri="http://schemas.openxmlformats.org/presentationml/2006/ole">
            <mc:AlternateContent xmlns:mc="http://schemas.openxmlformats.org/markup-compatibility/2006">
              <mc:Choice xmlns:v="urn:schemas-microsoft-com:vml" Requires="v">
                <p:oleObj spid="_x0000_s5189" name="Equation" r:id="rId7" imgW="4889160" imgH="2082600" progId="Equation.3">
                  <p:embed/>
                </p:oleObj>
              </mc:Choice>
              <mc:Fallback>
                <p:oleObj name="Equation" r:id="rId7" imgW="4889160" imgH="2082600" progId="Equation.3">
                  <p:embed/>
                  <p:pic>
                    <p:nvPicPr>
                      <p:cNvPr id="0" name=""/>
                      <p:cNvPicPr/>
                      <p:nvPr/>
                    </p:nvPicPr>
                    <p:blipFill>
                      <a:blip r:embed="rId8"/>
                      <a:stretch>
                        <a:fillRect/>
                      </a:stretch>
                    </p:blipFill>
                    <p:spPr>
                      <a:xfrm>
                        <a:off x="122491" y="2025564"/>
                        <a:ext cx="11505402" cy="3856621"/>
                      </a:xfrm>
                      <a:prstGeom prst="rect">
                        <a:avLst/>
                      </a:prstGeom>
                    </p:spPr>
                  </p:pic>
                </p:oleObj>
              </mc:Fallback>
            </mc:AlternateContent>
          </a:graphicData>
        </a:graphic>
      </p:graphicFrame>
    </p:spTree>
    <p:extLst>
      <p:ext uri="{BB962C8B-B14F-4D97-AF65-F5344CB8AC3E}">
        <p14:creationId xmlns:p14="http://schemas.microsoft.com/office/powerpoint/2010/main" val="3462778942"/>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xmlns=""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503</TotalTime>
  <Words>1392</Words>
  <Application>Microsoft Office PowerPoint</Application>
  <PresentationFormat>Custom</PresentationFormat>
  <Paragraphs>130</Paragraphs>
  <Slides>13</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15" baseType="lpstr">
      <vt:lpstr>Slice</vt:lpstr>
      <vt:lpstr>Equation</vt:lpstr>
      <vt:lpstr>God's diagnostic tool is the mathematics and prescription is physics</vt:lpstr>
      <vt:lpstr>INTRODUCTION</vt:lpstr>
      <vt:lpstr>Proof from Astrophysics </vt:lpstr>
      <vt:lpstr>PowerPoint Presentation</vt:lpstr>
      <vt:lpstr>PROOF FROM QUANTUM PHYSICS</vt:lpstr>
      <vt:lpstr>PROOF FROM META PHYSICS</vt:lpstr>
      <vt:lpstr>The verse is—  कर्मण्येवाधिकारस्ते मा फलेषु कदाचन।  मा कर्मफलहेतुर्भूर्मा ते सङ्गोऽस्त्वकर्मणि॥ २-४७  In Roman scripts— Karmanye vadhikaraste Ma Phaleshu Kadachana, Ma Karmaphalaheturbhurma Te Sangostvakarmani  The meaning of the verse is—  You have the right to work only but never to its fruits. Let not the fruits of action be your motive, nor let your attachment be to inaction. </vt:lpstr>
      <vt:lpstr>PowerPoint Presentation</vt:lpstr>
      <vt:lpstr>PowerPoint Presentation</vt:lpstr>
      <vt:lpstr> proof from Bio-physics</vt:lpstr>
      <vt:lpstr>PowerPoint Presentation</vt:lpstr>
      <vt:lpstr>PowerPoint Presentation</vt:lpstr>
      <vt:lpstr>THANK YOU</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God’S diagonistic tool is the mathematics and prescription is physics</dc:title>
  <dc:creator>manish kumar</dc:creator>
  <cp:lastModifiedBy>physics 2016</cp:lastModifiedBy>
  <cp:revision>60</cp:revision>
  <dcterms:created xsi:type="dcterms:W3CDTF">2016-06-23T06:58:17Z</dcterms:created>
  <dcterms:modified xsi:type="dcterms:W3CDTF">2016-07-04T12:11:54Z</dcterms:modified>
</cp:coreProperties>
</file>