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81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76DCA-BF20-4202-A8CE-750D32E1A8AE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9E722-EF85-4AF0-92AA-EDFC9A1DA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91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9E722-EF85-4AF0-92AA-EDFC9A1DA38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7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FBE3A1-CB42-4CD1-8B23-6BF914AF16A0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4E5ADB-36F3-40F5-9024-FBD7F59E15F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88640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Study</a:t>
            </a:r>
            <a:r>
              <a:rPr lang="fr-FR" sz="4000" dirty="0" smtClean="0"/>
              <a:t> of </a:t>
            </a:r>
            <a:r>
              <a:rPr lang="fr-FR" sz="4000" dirty="0" err="1" smtClean="0"/>
              <a:t>metabolic</a:t>
            </a:r>
            <a:r>
              <a:rPr lang="fr-FR" sz="4000" dirty="0" smtClean="0"/>
              <a:t> syndrome profil in </a:t>
            </a:r>
            <a:r>
              <a:rPr lang="fr-FR" sz="4000" dirty="0" err="1" smtClean="0"/>
              <a:t>gardinnage</a:t>
            </a:r>
            <a:r>
              <a:rPr lang="fr-FR" sz="4000" dirty="0" smtClean="0"/>
              <a:t> </a:t>
            </a:r>
            <a:r>
              <a:rPr lang="fr-FR" sz="4000" dirty="0" err="1" smtClean="0"/>
              <a:t>company</a:t>
            </a:r>
            <a:r>
              <a:rPr lang="fr-FR" sz="4000" dirty="0" smtClean="0"/>
              <a:t> of the </a:t>
            </a:r>
            <a:r>
              <a:rPr lang="fr-FR" sz="4000" dirty="0" err="1" smtClean="0"/>
              <a:t>university</a:t>
            </a:r>
            <a:endParaRPr lang="fr-FR" sz="4000" dirty="0" smtClean="0"/>
          </a:p>
          <a:p>
            <a:pPr algn="ctr"/>
            <a:r>
              <a:rPr lang="fr-FR" sz="4000" dirty="0" smtClean="0"/>
              <a:t>Of  Yaoundé  I</a:t>
            </a:r>
          </a:p>
          <a:p>
            <a:pPr algn="ctr"/>
            <a:endParaRPr lang="fr-FR" sz="4000" dirty="0"/>
          </a:p>
          <a:p>
            <a:pPr algn="ctr"/>
            <a:endParaRPr lang="fr-FR" sz="4000" dirty="0" smtClean="0"/>
          </a:p>
          <a:p>
            <a:pPr algn="ctr"/>
            <a:r>
              <a:rPr lang="fr-FR" sz="4000" dirty="0"/>
              <a:t> </a:t>
            </a:r>
            <a:r>
              <a:rPr lang="fr-FR" sz="4000" dirty="0" err="1" smtClean="0"/>
              <a:t>presented</a:t>
            </a:r>
            <a:r>
              <a:rPr lang="fr-FR" sz="4000" dirty="0" smtClean="0"/>
              <a:t> </a:t>
            </a:r>
          </a:p>
          <a:p>
            <a:pPr algn="ctr"/>
            <a:r>
              <a:rPr lang="fr-FR" sz="4000" dirty="0" smtClean="0"/>
              <a:t>by</a:t>
            </a:r>
          </a:p>
          <a:p>
            <a:pPr algn="ctr"/>
            <a:endParaRPr lang="fr-FR" sz="4000" dirty="0"/>
          </a:p>
          <a:p>
            <a:pPr algn="ctr"/>
            <a:endParaRPr lang="fr-FR" sz="4000" dirty="0" smtClean="0"/>
          </a:p>
          <a:p>
            <a:pPr algn="ctr"/>
            <a:r>
              <a:rPr lang="fr-FR" sz="4000" dirty="0" smtClean="0"/>
              <a:t>Dr. Mandob </a:t>
            </a:r>
            <a:r>
              <a:rPr lang="fr-FR" sz="4000" dirty="0" err="1" smtClean="0"/>
              <a:t>Enyegue</a:t>
            </a:r>
            <a:r>
              <a:rPr lang="fr-FR" sz="4000" dirty="0" smtClean="0"/>
              <a:t> Damaris</a:t>
            </a:r>
          </a:p>
        </p:txBody>
      </p:sp>
    </p:spTree>
    <p:extLst>
      <p:ext uri="{BB962C8B-B14F-4D97-AF65-F5344CB8AC3E}">
        <p14:creationId xmlns:p14="http://schemas.microsoft.com/office/powerpoint/2010/main" val="240715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07504" y="116632"/>
            <a:ext cx="885698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</a:t>
            </a:r>
            <a:r>
              <a:rPr lang="fr-FR" sz="3600" dirty="0" err="1" smtClean="0"/>
              <a:t>Material</a:t>
            </a:r>
            <a:r>
              <a:rPr lang="fr-FR" sz="3600" dirty="0" smtClean="0"/>
              <a:t> and </a:t>
            </a:r>
            <a:r>
              <a:rPr lang="fr-FR" sz="3600" dirty="0" err="1" smtClean="0"/>
              <a:t>procedures</a:t>
            </a:r>
            <a:endParaRPr lang="fr-FR" sz="3600" dirty="0" smtClean="0"/>
          </a:p>
          <a:p>
            <a:endParaRPr lang="fr-FR" sz="3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Taking</a:t>
            </a:r>
            <a:r>
              <a:rPr lang="fr-FR" sz="2400" dirty="0" smtClean="0"/>
              <a:t> </a:t>
            </a:r>
            <a:r>
              <a:rPr lang="fr-FR" sz="2400" dirty="0" err="1" smtClean="0"/>
              <a:t>anthropometric</a:t>
            </a:r>
            <a:r>
              <a:rPr lang="fr-FR" sz="2400" dirty="0" smtClean="0"/>
              <a:t> </a:t>
            </a:r>
            <a:r>
              <a:rPr lang="fr-FR" sz="2400" dirty="0" err="1" smtClean="0"/>
              <a:t>measurements</a:t>
            </a:r>
            <a:r>
              <a:rPr lang="fr-FR" sz="2400" dirty="0" smtClean="0"/>
              <a:t> ;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the </a:t>
            </a:r>
            <a:r>
              <a:rPr lang="fr-FR" sz="2400" dirty="0" err="1" smtClean="0"/>
              <a:t>following</a:t>
            </a:r>
            <a:r>
              <a:rPr lang="fr-FR" sz="2400" dirty="0" smtClean="0"/>
              <a:t> </a:t>
            </a:r>
            <a:r>
              <a:rPr lang="fr-FR" sz="2400" dirty="0" err="1" smtClean="0"/>
              <a:t>materials</a:t>
            </a:r>
            <a:r>
              <a:rPr lang="fr-FR" sz="2400" dirty="0" smtClean="0"/>
              <a:t>  (</a:t>
            </a:r>
            <a:r>
              <a:rPr lang="fr-FR" sz="2400" dirty="0" err="1" smtClean="0"/>
              <a:t>equipments</a:t>
            </a:r>
            <a:r>
              <a:rPr lang="fr-FR" sz="2400" dirty="0" smtClean="0"/>
              <a:t>) </a:t>
            </a:r>
            <a:r>
              <a:rPr lang="fr-FR" sz="2400" dirty="0" err="1" smtClean="0"/>
              <a:t>permitted</a:t>
            </a:r>
            <a:r>
              <a:rPr lang="fr-FR" sz="2400" dirty="0" smtClean="0"/>
              <a:t> us to </a:t>
            </a:r>
            <a:r>
              <a:rPr lang="fr-FR" sz="2400" dirty="0" err="1" smtClean="0"/>
              <a:t>take</a:t>
            </a:r>
            <a:r>
              <a:rPr lang="fr-FR" sz="2400" dirty="0" smtClean="0"/>
              <a:t> the </a:t>
            </a:r>
            <a:r>
              <a:rPr lang="fr-FR" sz="2400" dirty="0" err="1" smtClean="0"/>
              <a:t>anthropometric</a:t>
            </a:r>
            <a:r>
              <a:rPr lang="fr-FR" sz="2400" dirty="0" smtClean="0"/>
              <a:t> </a:t>
            </a:r>
            <a:r>
              <a:rPr lang="fr-FR" sz="2400" dirty="0" err="1" smtClean="0"/>
              <a:t>measuerements</a:t>
            </a:r>
            <a:r>
              <a:rPr lang="fr-FR" sz="2400" dirty="0" smtClean="0"/>
              <a:t> .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 A </a:t>
            </a:r>
            <a:r>
              <a:rPr lang="fr-FR" sz="2400" dirty="0" err="1" smtClean="0"/>
              <a:t>measuring</a:t>
            </a:r>
            <a:r>
              <a:rPr lang="fr-FR" sz="2400" dirty="0" smtClean="0"/>
              <a:t> </a:t>
            </a:r>
            <a:r>
              <a:rPr lang="fr-FR" sz="2400" dirty="0" err="1" smtClean="0"/>
              <a:t>rod</a:t>
            </a:r>
            <a:r>
              <a:rPr lang="fr-FR" sz="2400" dirty="0" smtClean="0"/>
              <a:t> ,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measure</a:t>
            </a:r>
            <a:r>
              <a:rPr lang="fr-FR" sz="2400" dirty="0" smtClean="0"/>
              <a:t> the  size;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A </a:t>
            </a:r>
            <a:r>
              <a:rPr lang="fr-FR" sz="2400" dirty="0" err="1" smtClean="0"/>
              <a:t>weigh-person</a:t>
            </a:r>
            <a:r>
              <a:rPr lang="fr-FR" sz="2400" dirty="0"/>
              <a:t> </a:t>
            </a:r>
            <a:r>
              <a:rPr lang="fr-FR" sz="2400" dirty="0" smtClean="0"/>
              <a:t>(balance),  </a:t>
            </a:r>
            <a:r>
              <a:rPr lang="fr-FR" sz="2400" dirty="0" err="1" smtClean="0"/>
              <a:t>which</a:t>
            </a:r>
            <a:r>
              <a:rPr lang="fr-FR" sz="2400" dirty="0" smtClean="0"/>
              <a:t> 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measure</a:t>
            </a:r>
            <a:r>
              <a:rPr lang="fr-FR" sz="2400" dirty="0" smtClean="0"/>
              <a:t> the </a:t>
            </a:r>
            <a:r>
              <a:rPr lang="fr-FR" sz="2400" dirty="0" err="1" smtClean="0"/>
              <a:t>weight</a:t>
            </a:r>
            <a:r>
              <a:rPr lang="fr-FR" sz="2400" dirty="0" smtClean="0"/>
              <a:t>;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A </a:t>
            </a:r>
            <a:r>
              <a:rPr lang="fr-FR" sz="2400" dirty="0" err="1" smtClean="0"/>
              <a:t>meter</a:t>
            </a:r>
            <a:r>
              <a:rPr lang="fr-FR" sz="2400" dirty="0" smtClean="0"/>
              <a:t> tape ,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measured</a:t>
            </a:r>
            <a:r>
              <a:rPr lang="fr-FR" sz="2400" dirty="0" smtClean="0"/>
              <a:t> the </a:t>
            </a:r>
            <a:r>
              <a:rPr lang="fr-FR" sz="2400" dirty="0" err="1" smtClean="0"/>
              <a:t>waist</a:t>
            </a:r>
            <a:r>
              <a:rPr lang="fr-FR" sz="2400" dirty="0" smtClean="0"/>
              <a:t> </a:t>
            </a:r>
            <a:r>
              <a:rPr lang="fr-FR" sz="2400" dirty="0" err="1" smtClean="0"/>
              <a:t>circumference</a:t>
            </a:r>
            <a:r>
              <a:rPr lang="fr-FR" sz="2400" dirty="0" smtClean="0"/>
              <a:t>;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A </a:t>
            </a:r>
            <a:r>
              <a:rPr lang="fr-FR" sz="2400" dirty="0" err="1" smtClean="0"/>
              <a:t>sphygmomanometer</a:t>
            </a:r>
            <a:r>
              <a:rPr lang="fr-FR" sz="2400" dirty="0" smtClean="0"/>
              <a:t>, </a:t>
            </a:r>
            <a:r>
              <a:rPr lang="fr-FR" sz="2400" dirty="0" err="1" smtClean="0"/>
              <a:t>whivh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measure</a:t>
            </a:r>
            <a:r>
              <a:rPr lang="fr-FR" sz="2400" dirty="0" smtClean="0"/>
              <a:t> </a:t>
            </a:r>
            <a:r>
              <a:rPr lang="fr-FR" sz="2400" dirty="0" err="1" smtClean="0"/>
              <a:t>blood</a:t>
            </a:r>
            <a:r>
              <a:rPr lang="fr-FR" sz="2400" dirty="0" smtClean="0"/>
              <a:t> pressure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48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6408" y="221225"/>
            <a:ext cx="88924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                           </a:t>
            </a:r>
            <a:r>
              <a:rPr lang="fr-FR" sz="2800" dirty="0" err="1" smtClean="0"/>
              <a:t>Material</a:t>
            </a:r>
            <a:r>
              <a:rPr lang="fr-FR" sz="2800" dirty="0" smtClean="0"/>
              <a:t> and </a:t>
            </a:r>
            <a:r>
              <a:rPr lang="fr-FR" sz="2800" dirty="0" err="1" smtClean="0"/>
              <a:t>procedures</a:t>
            </a:r>
            <a:endParaRPr lang="fr-FR" sz="2800" dirty="0" smtClean="0"/>
          </a:p>
          <a:p>
            <a:endParaRPr lang="fr-FR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fr-FR" sz="2400" dirty="0" smtClean="0"/>
              <a:t>Blood  </a:t>
            </a:r>
            <a:r>
              <a:rPr lang="fr-FR" sz="2400" dirty="0" err="1" smtClean="0"/>
              <a:t>sample</a:t>
            </a:r>
            <a:r>
              <a:rPr lang="fr-FR" sz="2400" dirty="0" smtClean="0"/>
              <a:t> and </a:t>
            </a:r>
            <a:r>
              <a:rPr lang="fr-FR" sz="2400" dirty="0" err="1" smtClean="0"/>
              <a:t>evaluated</a:t>
            </a:r>
            <a:r>
              <a:rPr lang="fr-FR" sz="2400" dirty="0" smtClean="0"/>
              <a:t> of </a:t>
            </a:r>
            <a:r>
              <a:rPr lang="fr-FR" sz="2400" dirty="0" err="1" smtClean="0"/>
              <a:t>biochimical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:</a:t>
            </a:r>
          </a:p>
          <a:p>
            <a:pPr marL="457200" indent="-457200">
              <a:buFont typeface="Wingdings" pitchFamily="2" charset="2"/>
              <a:buChar char="§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Blood </a:t>
            </a:r>
            <a:r>
              <a:rPr lang="fr-FR" sz="2400" dirty="0" err="1" smtClean="0"/>
              <a:t>samples</a:t>
            </a:r>
            <a:r>
              <a:rPr lang="fr-FR" sz="2400" dirty="0" smtClean="0"/>
              <a:t> </a:t>
            </a:r>
            <a:r>
              <a:rPr lang="fr-FR" sz="2400" dirty="0" err="1" smtClean="0"/>
              <a:t>were</a:t>
            </a:r>
            <a:r>
              <a:rPr lang="fr-FR" sz="2400" dirty="0" smtClean="0"/>
              <a:t> </a:t>
            </a:r>
            <a:r>
              <a:rPr lang="fr-FR" sz="2400" dirty="0" err="1" smtClean="0"/>
              <a:t>leviel</a:t>
            </a:r>
            <a:r>
              <a:rPr lang="fr-FR" sz="2400" dirty="0" smtClean="0"/>
              <a:t> </a:t>
            </a:r>
            <a:r>
              <a:rPr lang="fr-FR" sz="2400" dirty="0" err="1" smtClean="0"/>
              <a:t>fasting</a:t>
            </a:r>
            <a:r>
              <a:rPr lang="fr-FR" sz="2400" dirty="0" smtClean="0"/>
              <a:t> by </a:t>
            </a:r>
            <a:r>
              <a:rPr lang="fr-FR" sz="2400" dirty="0" err="1" smtClean="0"/>
              <a:t>veripimeture</a:t>
            </a:r>
            <a:r>
              <a:rPr lang="fr-FR" sz="2400" dirty="0" smtClean="0"/>
              <a:t> on </a:t>
            </a:r>
            <a:r>
              <a:rPr lang="fr-FR" sz="2400" dirty="0" err="1" smtClean="0"/>
              <a:t>heparin</a:t>
            </a:r>
            <a:r>
              <a:rPr lang="fr-FR" sz="2400" dirty="0" smtClean="0"/>
              <a:t>;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The test tubes </a:t>
            </a:r>
            <a:r>
              <a:rPr lang="fr-FR" sz="2400" dirty="0" err="1" smtClean="0"/>
              <a:t>with</a:t>
            </a:r>
            <a:r>
              <a:rPr lang="fr-FR" sz="2400" dirty="0" smtClean="0"/>
              <a:t> anticoagulant </a:t>
            </a:r>
            <a:r>
              <a:rPr lang="fr-FR" sz="2400" dirty="0" err="1" smtClean="0"/>
              <a:t>were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collect</a:t>
            </a:r>
            <a:r>
              <a:rPr lang="fr-FR" sz="2400" dirty="0" smtClean="0"/>
              <a:t> the </a:t>
            </a:r>
            <a:r>
              <a:rPr lang="fr-FR" sz="2400" dirty="0" err="1" smtClean="0"/>
              <a:t>blood</a:t>
            </a:r>
            <a:r>
              <a:rPr lang="fr-FR" sz="2400" dirty="0" smtClean="0"/>
              <a:t> to dose (</a:t>
            </a:r>
            <a:r>
              <a:rPr lang="fr-FR" sz="2400" dirty="0" err="1" smtClean="0"/>
              <a:t>titrate</a:t>
            </a:r>
            <a:r>
              <a:rPr lang="fr-FR" sz="2400" dirty="0" smtClean="0"/>
              <a:t>) for </a:t>
            </a:r>
            <a:r>
              <a:rPr lang="fr-FR" sz="2400" dirty="0" err="1" smtClean="0"/>
              <a:t>glycimia</a:t>
            </a:r>
            <a:r>
              <a:rPr lang="fr-FR" sz="2400" dirty="0" smtClean="0"/>
              <a:t>;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The test tubes </a:t>
            </a:r>
            <a:r>
              <a:rPr lang="fr-FR" sz="2400" dirty="0" err="1" smtClean="0"/>
              <a:t>withait</a:t>
            </a:r>
            <a:r>
              <a:rPr lang="fr-FR" sz="2400" dirty="0" smtClean="0"/>
              <a:t> </a:t>
            </a:r>
            <a:r>
              <a:rPr lang="fr-FR" sz="2400" dirty="0" err="1" smtClean="0"/>
              <a:t>anti-coagulant</a:t>
            </a:r>
            <a:r>
              <a:rPr lang="fr-FR" sz="2400" dirty="0" smtClean="0"/>
              <a:t> </a:t>
            </a:r>
            <a:r>
              <a:rPr lang="fr-FR" sz="2400" dirty="0" err="1" smtClean="0"/>
              <a:t>were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collect</a:t>
            </a:r>
            <a:r>
              <a:rPr lang="fr-FR" sz="2400" dirty="0" smtClean="0"/>
              <a:t>  the </a:t>
            </a:r>
            <a:r>
              <a:rPr lang="fr-FR" sz="2400" dirty="0" err="1" smtClean="0"/>
              <a:t>blood</a:t>
            </a:r>
            <a:r>
              <a:rPr lang="fr-FR" sz="2400" dirty="0" smtClean="0"/>
              <a:t> ta </a:t>
            </a:r>
            <a:r>
              <a:rPr lang="fr-FR" sz="2400" dirty="0" err="1" smtClean="0"/>
              <a:t>titrate</a:t>
            </a:r>
            <a:r>
              <a:rPr lang="fr-FR" sz="2400" dirty="0" smtClean="0"/>
              <a:t> (dose) for </a:t>
            </a:r>
            <a:r>
              <a:rPr lang="fr-FR" sz="2400" dirty="0" err="1" smtClean="0"/>
              <a:t>lipid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endParaRPr lang="fr-FR" sz="2400" dirty="0" smtClean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smtClean="0"/>
              <a:t>Plasma                                 </a:t>
            </a:r>
            <a:r>
              <a:rPr lang="fr-FR" sz="2400" dirty="0" err="1" smtClean="0"/>
              <a:t>glycemia</a:t>
            </a:r>
            <a:endParaRPr lang="fr-FR" sz="2400" dirty="0" smtClean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 err="1" smtClean="0"/>
              <a:t>Serum</a:t>
            </a:r>
            <a:r>
              <a:rPr lang="fr-FR" sz="2400" dirty="0" smtClean="0"/>
              <a:t>                                </a:t>
            </a:r>
            <a:r>
              <a:rPr lang="fr-FR" sz="2400" dirty="0" err="1" smtClean="0"/>
              <a:t>lipid</a:t>
            </a:r>
            <a:r>
              <a:rPr lang="fr-FR" sz="2400" dirty="0" smtClean="0"/>
              <a:t> </a:t>
            </a:r>
            <a:r>
              <a:rPr lang="fr-FR" sz="2400" dirty="0" err="1" smtClean="0"/>
              <a:t>properties</a:t>
            </a:r>
            <a:r>
              <a:rPr lang="fr-FR" sz="2400" dirty="0" smtClean="0"/>
              <a:t> (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): TG, </a:t>
            </a:r>
            <a:r>
              <a:rPr lang="fr-FR" sz="2400" dirty="0" err="1" smtClean="0"/>
              <a:t>Chol-t</a:t>
            </a:r>
            <a:r>
              <a:rPr lang="fr-FR" sz="2400" dirty="0" smtClean="0"/>
              <a:t>,                 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                 </a:t>
            </a:r>
            <a:r>
              <a:rPr lang="fr-FR" sz="2400" dirty="0" err="1" smtClean="0"/>
              <a:t>Chol</a:t>
            </a:r>
            <a:r>
              <a:rPr lang="fr-FR" sz="2400" dirty="0" smtClean="0"/>
              <a:t>-HDL</a:t>
            </a:r>
            <a:endParaRPr lang="fr-FR" sz="2400" dirty="0"/>
          </a:p>
          <a:p>
            <a:pPr marL="285750" indent="-285750">
              <a:buFont typeface="Wingdings" pitchFamily="2" charset="2"/>
              <a:buChar char="§"/>
            </a:pPr>
            <a:endParaRPr lang="fr-FR" sz="28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907704" y="4950300"/>
            <a:ext cx="2016224" cy="3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763688" y="566124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5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332656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                       </a:t>
            </a:r>
            <a:r>
              <a:rPr lang="fr-FR" sz="2800" dirty="0" err="1" smtClean="0"/>
              <a:t>Material</a:t>
            </a:r>
            <a:r>
              <a:rPr lang="fr-FR" sz="2800" dirty="0" smtClean="0"/>
              <a:t> and </a:t>
            </a:r>
            <a:r>
              <a:rPr lang="fr-FR" sz="2800" dirty="0" err="1" smtClean="0"/>
              <a:t>procedures</a:t>
            </a:r>
            <a:endParaRPr lang="fr-FR" sz="2800" dirty="0" smtClean="0"/>
          </a:p>
          <a:p>
            <a:endParaRPr lang="fr-FR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fr-FR" sz="2800" dirty="0" err="1" smtClean="0"/>
              <a:t>Statistical</a:t>
            </a:r>
            <a:r>
              <a:rPr lang="fr-FR" sz="2800" dirty="0" smtClean="0"/>
              <a:t> data </a:t>
            </a:r>
            <a:r>
              <a:rPr lang="fr-FR" sz="2800" dirty="0" err="1" smtClean="0"/>
              <a:t>analysis</a:t>
            </a:r>
            <a:endParaRPr lang="fr-FR" sz="2800" dirty="0" smtClean="0"/>
          </a:p>
          <a:p>
            <a:endParaRPr lang="fr-FR" sz="28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800" dirty="0" smtClean="0"/>
              <a:t>The qualitatives variables </a:t>
            </a:r>
            <a:r>
              <a:rPr lang="fr-FR" sz="2800" dirty="0" err="1" smtClean="0"/>
              <a:t>were</a:t>
            </a:r>
            <a:r>
              <a:rPr lang="fr-FR" sz="2800" dirty="0" smtClean="0"/>
              <a:t>  </a:t>
            </a:r>
            <a:r>
              <a:rPr lang="fr-FR" sz="2800" dirty="0" err="1" smtClean="0"/>
              <a:t>expremed</a:t>
            </a:r>
            <a:r>
              <a:rPr lang="fr-FR" sz="2800" dirty="0" smtClean="0"/>
              <a:t> by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averaye</a:t>
            </a:r>
            <a:r>
              <a:rPr lang="fr-FR" sz="2800" dirty="0" smtClean="0"/>
              <a:t> +- standard </a:t>
            </a:r>
            <a:r>
              <a:rPr lang="fr-FR" sz="2800" dirty="0" err="1" smtClean="0"/>
              <a:t>deviation</a:t>
            </a:r>
            <a:r>
              <a:rPr lang="fr-FR" sz="2800" dirty="0" smtClean="0"/>
              <a:t> </a:t>
            </a:r>
            <a:r>
              <a:rPr lang="fr-FR" sz="2800" dirty="0" err="1" smtClean="0"/>
              <a:t>which</a:t>
            </a:r>
            <a:r>
              <a:rPr lang="fr-FR" sz="2800" dirty="0" smtClean="0"/>
              <a:t> the qualitatives </a:t>
            </a:r>
            <a:r>
              <a:rPr lang="fr-FR" sz="2800" dirty="0" err="1" smtClean="0"/>
              <a:t>were</a:t>
            </a:r>
            <a:r>
              <a:rPr lang="fr-FR" sz="2800" dirty="0" smtClean="0"/>
              <a:t> </a:t>
            </a:r>
            <a:r>
              <a:rPr lang="fr-FR" sz="2800" dirty="0" err="1" smtClean="0"/>
              <a:t>expremed</a:t>
            </a:r>
            <a:r>
              <a:rPr lang="fr-FR" sz="2800" dirty="0" smtClean="0"/>
              <a:t> by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percentage</a:t>
            </a:r>
            <a:r>
              <a:rPr lang="fr-FR" sz="2800" dirty="0" smtClean="0"/>
              <a:t> of  the </a:t>
            </a:r>
            <a:r>
              <a:rPr lang="fr-FR" sz="2800" dirty="0" err="1" smtClean="0"/>
              <a:t>work</a:t>
            </a:r>
            <a:r>
              <a:rPr lang="fr-FR" sz="2800" dirty="0" smtClean="0"/>
              <a:t> force;</a:t>
            </a:r>
          </a:p>
          <a:p>
            <a:endParaRPr lang="fr-FR" sz="28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800" dirty="0" smtClean="0"/>
              <a:t>The SPSS ( </a:t>
            </a:r>
            <a:r>
              <a:rPr lang="fr-FR" sz="2800" dirty="0" err="1" smtClean="0"/>
              <a:t>statistical</a:t>
            </a:r>
            <a:r>
              <a:rPr lang="fr-FR" sz="2800" dirty="0" smtClean="0"/>
              <a:t> package for social sciences) version 16.0 for </a:t>
            </a:r>
            <a:r>
              <a:rPr lang="fr-FR" sz="2800" dirty="0" err="1" smtClean="0"/>
              <a:t>window</a:t>
            </a:r>
            <a:r>
              <a:rPr lang="fr-FR" sz="2800" dirty="0" smtClean="0"/>
              <a:t> </a:t>
            </a:r>
            <a:r>
              <a:rPr lang="fr-FR" sz="2800" dirty="0" err="1" smtClean="0"/>
              <a:t>was</a:t>
            </a:r>
            <a:r>
              <a:rPr lang="fr-FR" sz="2800" dirty="0" smtClean="0"/>
              <a:t> </a:t>
            </a:r>
            <a:r>
              <a:rPr lang="fr-FR" sz="2800" dirty="0" err="1" smtClean="0"/>
              <a:t>used</a:t>
            </a:r>
            <a:r>
              <a:rPr lang="fr-FR" sz="2800" dirty="0" smtClean="0"/>
              <a:t> for the </a:t>
            </a:r>
            <a:r>
              <a:rPr lang="fr-FR" sz="2800" dirty="0" err="1" smtClean="0"/>
              <a:t>analysis</a:t>
            </a:r>
            <a:r>
              <a:rPr lang="fr-FR" sz="2800" dirty="0" smtClean="0"/>
              <a:t> of </a:t>
            </a:r>
            <a:r>
              <a:rPr lang="fr-FR" sz="2800" dirty="0" err="1" smtClean="0"/>
              <a:t>results</a:t>
            </a:r>
            <a:r>
              <a:rPr lang="fr-FR" sz="2800" dirty="0" smtClean="0"/>
              <a:t>;</a:t>
            </a:r>
          </a:p>
          <a:p>
            <a:endParaRPr lang="fr-FR" sz="28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800" dirty="0" smtClean="0"/>
              <a:t>The </a:t>
            </a:r>
            <a:r>
              <a:rPr lang="fr-FR" sz="2800" dirty="0" err="1" smtClean="0"/>
              <a:t>significance</a:t>
            </a:r>
            <a:r>
              <a:rPr lang="fr-FR" sz="2800" dirty="0" smtClean="0"/>
              <a:t> </a:t>
            </a:r>
            <a:r>
              <a:rPr lang="fr-FR" sz="2800" dirty="0" err="1" smtClean="0"/>
              <a:t>level</a:t>
            </a:r>
            <a:r>
              <a:rPr lang="fr-FR" sz="2800" dirty="0" smtClean="0"/>
              <a:t> </a:t>
            </a:r>
            <a:r>
              <a:rPr lang="fr-FR" sz="2800" dirty="0" err="1" smtClean="0"/>
              <a:t>used</a:t>
            </a:r>
            <a:r>
              <a:rPr lang="fr-FR" sz="2800" dirty="0" smtClean="0"/>
              <a:t> </a:t>
            </a:r>
            <a:r>
              <a:rPr lang="fr-FR" sz="2800" dirty="0" err="1" smtClean="0"/>
              <a:t>was</a:t>
            </a:r>
            <a:r>
              <a:rPr lang="fr-FR" sz="2800" dirty="0" smtClean="0"/>
              <a:t> of 0.05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289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04664"/>
            <a:ext cx="86409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</a:t>
            </a:r>
            <a:r>
              <a:rPr lang="fr-FR" sz="3200" dirty="0" err="1" smtClean="0"/>
              <a:t>Results</a:t>
            </a:r>
            <a:r>
              <a:rPr lang="fr-FR" sz="3200" dirty="0" smtClean="0"/>
              <a:t> and discussion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 smtClean="0"/>
              <a:t>  </a:t>
            </a:r>
            <a:r>
              <a:rPr lang="fr-FR" sz="2400" dirty="0" err="1" smtClean="0"/>
              <a:t>Individuals</a:t>
            </a:r>
            <a:r>
              <a:rPr lang="fr-FR" sz="2400" dirty="0" smtClean="0"/>
              <a:t> 53 in </a:t>
            </a:r>
            <a:r>
              <a:rPr lang="fr-FR" sz="2400" dirty="0" err="1" smtClean="0"/>
              <a:t>number</a:t>
            </a:r>
            <a:r>
              <a:rPr lang="fr-FR" sz="2400" dirty="0" smtClean="0"/>
              <a:t> </a:t>
            </a:r>
            <a:r>
              <a:rPr lang="fr-FR" sz="2400" dirty="0" err="1" smtClean="0"/>
              <a:t>responded</a:t>
            </a:r>
            <a:r>
              <a:rPr lang="fr-FR" sz="2400" dirty="0" smtClean="0"/>
              <a:t> favorable to the </a:t>
            </a:r>
            <a:r>
              <a:rPr lang="fr-FR" sz="2400" dirty="0" err="1" smtClean="0"/>
              <a:t>study</a:t>
            </a:r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</a:t>
            </a:r>
          </a:p>
          <a:p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sz="2800" dirty="0" smtClean="0"/>
              <a:t>Figure 1 : </a:t>
            </a:r>
            <a:r>
              <a:rPr lang="fr-FR" sz="2400" dirty="0" err="1" smtClean="0"/>
              <a:t>Turn</a:t>
            </a:r>
            <a:r>
              <a:rPr lang="fr-FR" sz="2400" dirty="0" smtClean="0"/>
              <a:t> out of </a:t>
            </a:r>
            <a:r>
              <a:rPr lang="fr-FR" sz="2400" dirty="0" err="1" smtClean="0"/>
              <a:t>particiption</a:t>
            </a:r>
            <a:r>
              <a:rPr lang="fr-FR" sz="2400" dirty="0" smtClean="0"/>
              <a:t> and non participation</a:t>
            </a:r>
            <a:endParaRPr lang="fr-FR" sz="2000" dirty="0" smtClean="0"/>
          </a:p>
          <a:p>
            <a:endParaRPr lang="fr-FR" sz="2000" dirty="0"/>
          </a:p>
          <a:p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41682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57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3368" y="260648"/>
            <a:ext cx="871296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 </a:t>
            </a:r>
            <a:r>
              <a:rPr lang="fr-FR" dirty="0" err="1" smtClean="0"/>
              <a:t>Results</a:t>
            </a:r>
            <a:r>
              <a:rPr lang="fr-FR" dirty="0" smtClean="0"/>
              <a:t> and Discussion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400" dirty="0" smtClean="0"/>
              <a:t>Figure 2</a:t>
            </a:r>
            <a:r>
              <a:rPr lang="fr-FR" sz="2800" dirty="0" smtClean="0"/>
              <a:t>:</a:t>
            </a:r>
            <a:r>
              <a:rPr lang="fr-FR" sz="2000" dirty="0" smtClean="0"/>
              <a:t>  Distribution of population of </a:t>
            </a:r>
            <a:r>
              <a:rPr lang="fr-FR" sz="2000" dirty="0" err="1" smtClean="0"/>
              <a:t>study</a:t>
            </a:r>
            <a:r>
              <a:rPr lang="fr-FR" sz="2000" dirty="0" smtClean="0"/>
              <a:t> by </a:t>
            </a:r>
            <a:r>
              <a:rPr lang="fr-FR" sz="2000" dirty="0" err="1" smtClean="0"/>
              <a:t>sex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person</a:t>
            </a:r>
            <a:r>
              <a:rPr lang="fr-FR" sz="2000" dirty="0" smtClean="0"/>
              <a:t> </a:t>
            </a:r>
            <a:r>
              <a:rPr lang="fr-FR" sz="2000" dirty="0" err="1" smtClean="0"/>
              <a:t>individual</a:t>
            </a:r>
            <a:endParaRPr lang="fr-FR" sz="2000" dirty="0"/>
          </a:p>
          <a:p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92888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4866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128" y="208112"/>
            <a:ext cx="9003368" cy="1206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</a:t>
            </a:r>
            <a:r>
              <a:rPr lang="fr-FR" sz="2400" dirty="0" smtClean="0"/>
              <a:t>RESULTS AND DISCUSSION</a:t>
            </a:r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The </a:t>
            </a:r>
            <a:r>
              <a:rPr lang="fr-FR" sz="2000" dirty="0" err="1" smtClean="0"/>
              <a:t>participetion</a:t>
            </a:r>
            <a:r>
              <a:rPr lang="fr-FR" sz="2000" dirty="0" smtClean="0"/>
              <a:t>  rate of 51.96 % </a:t>
            </a:r>
            <a:r>
              <a:rPr lang="fr-FR" sz="2000" dirty="0" err="1" smtClean="0"/>
              <a:t>was</a:t>
            </a:r>
            <a:r>
              <a:rPr lang="fr-FR" sz="2000" dirty="0" smtClean="0"/>
              <a:t> </a:t>
            </a:r>
            <a:r>
              <a:rPr lang="fr-FR" sz="2000" dirty="0" err="1" smtClean="0"/>
              <a:t>obtained</a:t>
            </a:r>
            <a:r>
              <a:rPr lang="fr-FR" sz="2000" dirty="0" smtClean="0"/>
              <a:t> </a:t>
            </a:r>
            <a:r>
              <a:rPr lang="fr-FR" sz="2000" dirty="0" err="1" smtClean="0"/>
              <a:t>thanks</a:t>
            </a:r>
            <a:r>
              <a:rPr lang="fr-FR" sz="2000" dirty="0" smtClean="0"/>
              <a:t> to the agreement of the </a:t>
            </a:r>
            <a:r>
              <a:rPr lang="fr-FR" sz="2000" dirty="0" err="1" smtClean="0"/>
              <a:t>president</a:t>
            </a:r>
            <a:r>
              <a:rPr lang="fr-FR" sz="2000" dirty="0" smtClean="0"/>
              <a:t> </a:t>
            </a:r>
            <a:r>
              <a:rPr lang="fr-FR" sz="2000" dirty="0" err="1" smtClean="0"/>
              <a:t>who</a:t>
            </a:r>
            <a:r>
              <a:rPr lang="fr-FR" sz="2000" dirty="0" smtClean="0"/>
              <a:t> </a:t>
            </a:r>
            <a:r>
              <a:rPr lang="fr-FR" sz="2000" dirty="0" err="1" smtClean="0"/>
              <a:t>motivates</a:t>
            </a:r>
            <a:r>
              <a:rPr lang="fr-FR" sz="2000" dirty="0" smtClean="0"/>
              <a:t> participants and </a:t>
            </a:r>
            <a:r>
              <a:rPr lang="fr-FR" sz="2000" dirty="0" err="1" smtClean="0"/>
              <a:t>also</a:t>
            </a:r>
            <a:r>
              <a:rPr lang="fr-FR" sz="2000" dirty="0" smtClean="0"/>
              <a:t> the </a:t>
            </a:r>
            <a:r>
              <a:rPr lang="fr-FR" sz="2000" dirty="0" err="1" smtClean="0"/>
              <a:t>awareness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had</a:t>
            </a:r>
            <a:r>
              <a:rPr lang="fr-FR" sz="2000" dirty="0" smtClean="0"/>
              <a:t> </a:t>
            </a:r>
            <a:r>
              <a:rPr lang="fr-FR" sz="2000" dirty="0" err="1" smtClean="0"/>
              <a:t>conducted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the </a:t>
            </a:r>
            <a:r>
              <a:rPr lang="fr-FR" sz="2000" dirty="0" err="1" smtClean="0"/>
              <a:t>chief</a:t>
            </a:r>
            <a:r>
              <a:rPr lang="fr-FR" sz="2000" dirty="0" smtClean="0"/>
              <a:t> of campus police.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Nearly72 % of participation have a </a:t>
            </a:r>
            <a:r>
              <a:rPr lang="fr-FR" sz="2000" dirty="0" err="1" smtClean="0"/>
              <a:t>degree</a:t>
            </a:r>
            <a:r>
              <a:rPr lang="fr-FR" sz="2000" dirty="0" smtClean="0"/>
              <a:t>  GCE E-</a:t>
            </a:r>
            <a:r>
              <a:rPr lang="fr-FR" sz="2000" dirty="0" err="1" smtClean="0"/>
              <a:t>Leve</a:t>
            </a:r>
            <a:r>
              <a:rPr lang="fr-FR" sz="20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err="1" smtClean="0"/>
              <a:t>However</a:t>
            </a:r>
            <a:r>
              <a:rPr lang="fr-FR" sz="2000" dirty="0" smtClean="0"/>
              <a:t> 48.04 % of the rate of non-participation of the </a:t>
            </a:r>
            <a:r>
              <a:rPr lang="fr-FR" sz="2000" dirty="0" err="1" smtClean="0"/>
              <a:t>fear</a:t>
            </a:r>
            <a:r>
              <a:rPr lang="fr-FR" sz="2000" dirty="0" smtClean="0"/>
              <a:t> of screening for STDS and </a:t>
            </a:r>
            <a:r>
              <a:rPr lang="fr-FR" sz="2000" dirty="0" err="1" smtClean="0"/>
              <a:t>also</a:t>
            </a:r>
            <a:r>
              <a:rPr lang="fr-FR" sz="2000" dirty="0" smtClean="0"/>
              <a:t> the </a:t>
            </a:r>
            <a:r>
              <a:rPr lang="fr-FR" sz="2000" dirty="0" err="1" smtClean="0"/>
              <a:t>degree</a:t>
            </a:r>
            <a:r>
              <a:rPr lang="fr-FR" sz="2000" dirty="0" smtClean="0"/>
              <a:t> of </a:t>
            </a:r>
            <a:r>
              <a:rPr lang="fr-FR" sz="2000" dirty="0" err="1" smtClean="0"/>
              <a:t>understanding</a:t>
            </a:r>
            <a:r>
              <a:rPr lang="fr-FR" sz="2000" dirty="0" smtClean="0"/>
              <a:t> </a:t>
            </a:r>
            <a:r>
              <a:rPr lang="fr-FR" sz="2000" dirty="0" err="1" smtClean="0"/>
              <a:t>based</a:t>
            </a:r>
            <a:r>
              <a:rPr lang="fr-FR" sz="2000" dirty="0" smtClean="0"/>
              <a:t> on the importance of the </a:t>
            </a:r>
            <a:r>
              <a:rPr lang="fr-FR" sz="2000" dirty="0" err="1" smtClean="0"/>
              <a:t>study</a:t>
            </a:r>
            <a:r>
              <a:rPr lang="fr-FR" sz="2000" dirty="0" smtClean="0"/>
              <a:t> of non-communicable </a:t>
            </a:r>
            <a:r>
              <a:rPr lang="fr-FR" sz="2000" dirty="0" err="1" smtClean="0"/>
              <a:t>diseases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high </a:t>
            </a:r>
            <a:r>
              <a:rPr lang="fr-FR" sz="2000" dirty="0" err="1" smtClean="0"/>
              <a:t>risk</a:t>
            </a:r>
            <a:r>
              <a:rPr lang="fr-FR" sz="20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find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this</a:t>
            </a:r>
            <a:r>
              <a:rPr lang="fr-FR" sz="2000" dirty="0" smtClean="0"/>
              <a:t> population </a:t>
            </a:r>
            <a:r>
              <a:rPr lang="fr-FR" sz="2000" dirty="0" err="1" smtClean="0"/>
              <a:t>is</a:t>
            </a:r>
            <a:r>
              <a:rPr lang="fr-FR" sz="2000" dirty="0" smtClean="0"/>
              <a:t> in </a:t>
            </a:r>
            <a:r>
              <a:rPr lang="fr-FR" sz="2000" dirty="0" err="1" smtClean="0"/>
              <a:t>majority</a:t>
            </a:r>
            <a:r>
              <a:rPr lang="fr-FR" sz="2000" dirty="0" smtClean="0"/>
              <a:t> of </a:t>
            </a:r>
            <a:r>
              <a:rPr lang="fr-FR" sz="2000" dirty="0" err="1" smtClean="0"/>
              <a:t>human</a:t>
            </a:r>
            <a:r>
              <a:rPr lang="fr-FR" sz="2000" dirty="0" smtClean="0"/>
              <a:t> or 88.68 %. The met the </a:t>
            </a:r>
            <a:r>
              <a:rPr lang="fr-FR" sz="2000" dirty="0" err="1" smtClean="0"/>
              <a:t>natural</a:t>
            </a:r>
            <a:r>
              <a:rPr lang="fr-FR" sz="2000" dirty="0" smtClean="0"/>
              <a:t> conditions in the genre and are more </a:t>
            </a:r>
            <a:r>
              <a:rPr lang="fr-FR" sz="2000" dirty="0" err="1" smtClean="0"/>
              <a:t>physically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The </a:t>
            </a:r>
            <a:r>
              <a:rPr lang="fr-FR" sz="2000" dirty="0" err="1" smtClean="0"/>
              <a:t>low</a:t>
            </a:r>
            <a:r>
              <a:rPr lang="fr-FR" sz="2000" dirty="0" smtClean="0"/>
              <a:t> proportion of the </a:t>
            </a:r>
            <a:r>
              <a:rPr lang="fr-FR" sz="2000" dirty="0" err="1" smtClean="0"/>
              <a:t>woman</a:t>
            </a:r>
            <a:r>
              <a:rPr lang="fr-FR" sz="2000" dirty="0" smtClean="0"/>
              <a:t> 11.32 % </a:t>
            </a:r>
            <a:r>
              <a:rPr lang="fr-FR" sz="2000" dirty="0" err="1" smtClean="0"/>
              <a:t>is</a:t>
            </a:r>
            <a:r>
              <a:rPr lang="fr-FR" sz="2000" dirty="0" smtClean="0"/>
              <a:t> due to the </a:t>
            </a:r>
            <a:r>
              <a:rPr lang="fr-FR" sz="2000" dirty="0" err="1" smtClean="0"/>
              <a:t>lack</a:t>
            </a:r>
            <a:r>
              <a:rPr lang="fr-FR" sz="2000" dirty="0" smtClean="0"/>
              <a:t> of </a:t>
            </a:r>
            <a:r>
              <a:rPr lang="fr-FR" sz="2000" dirty="0" err="1" smtClean="0"/>
              <a:t>substantial</a:t>
            </a:r>
            <a:r>
              <a:rPr lang="fr-FR" sz="2000" dirty="0" smtClean="0"/>
              <a:t> </a:t>
            </a:r>
            <a:r>
              <a:rPr lang="fr-FR" sz="2000" dirty="0" err="1" smtClean="0"/>
              <a:t>recrutment</a:t>
            </a:r>
            <a:r>
              <a:rPr lang="fr-FR" sz="2000" dirty="0" smtClean="0"/>
              <a:t> of </a:t>
            </a:r>
            <a:r>
              <a:rPr lang="fr-FR" sz="2000" dirty="0" err="1" smtClean="0"/>
              <a:t>woman</a:t>
            </a:r>
            <a:r>
              <a:rPr lang="fr-FR" sz="2000" dirty="0" smtClean="0"/>
              <a:t> in </a:t>
            </a:r>
            <a:r>
              <a:rPr lang="fr-FR" sz="2000" dirty="0" err="1" smtClean="0"/>
              <a:t>this</a:t>
            </a:r>
            <a:r>
              <a:rPr lang="fr-FR" sz="2000" dirty="0" smtClean="0"/>
              <a:t> body </a:t>
            </a:r>
            <a:r>
              <a:rPr lang="fr-FR" sz="2000" dirty="0" err="1" smtClean="0"/>
              <a:t>metier</a:t>
            </a:r>
            <a:r>
              <a:rPr lang="fr-FR" sz="2000" dirty="0" smtClean="0"/>
              <a:t> (type of job). The </a:t>
            </a:r>
            <a:r>
              <a:rPr lang="fr-FR" sz="2000" dirty="0" err="1" smtClean="0"/>
              <a:t>security</a:t>
            </a:r>
            <a:r>
              <a:rPr lang="fr-FR" sz="2000" dirty="0" smtClean="0"/>
              <a:t> </a:t>
            </a:r>
            <a:r>
              <a:rPr lang="fr-FR" sz="2000" dirty="0" err="1" smtClean="0"/>
              <a:t>requires</a:t>
            </a:r>
            <a:r>
              <a:rPr lang="fr-FR" sz="2000" dirty="0" smtClean="0"/>
              <a:t> certain </a:t>
            </a:r>
            <a:r>
              <a:rPr lang="fr-FR" sz="2000" dirty="0" err="1" smtClean="0"/>
              <a:t>physical</a:t>
            </a:r>
            <a:r>
              <a:rPr lang="fr-FR" sz="2000" dirty="0" smtClean="0"/>
              <a:t> </a:t>
            </a:r>
            <a:r>
              <a:rPr lang="fr-FR" sz="2000" dirty="0" err="1" smtClean="0"/>
              <a:t>competence</a:t>
            </a:r>
            <a:r>
              <a:rPr lang="fr-FR" sz="2000" dirty="0" smtClean="0"/>
              <a:t> </a:t>
            </a:r>
            <a:endParaRPr lang="fr-FR" sz="20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5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7129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</a:t>
            </a:r>
            <a:r>
              <a:rPr lang="fr-FR" sz="2800" dirty="0" smtClean="0"/>
              <a:t>RESULTS AND DISCUSSION</a:t>
            </a:r>
          </a:p>
          <a:p>
            <a:endParaRPr lang="fr-FR" dirty="0"/>
          </a:p>
          <a:p>
            <a:endParaRPr lang="fr-FR" dirty="0"/>
          </a:p>
          <a:p>
            <a:pPr marL="2060575" indent="-285750">
              <a:buFont typeface="Wingdings" pitchFamily="2" charset="2"/>
              <a:buChar char="v"/>
            </a:pPr>
            <a:r>
              <a:rPr lang="fr-FR" sz="2000" dirty="0" err="1" smtClean="0"/>
              <a:t>Biographic</a:t>
            </a:r>
            <a:r>
              <a:rPr lang="fr-FR" sz="2000" dirty="0" smtClean="0"/>
              <a:t> and </a:t>
            </a:r>
            <a:r>
              <a:rPr lang="fr-FR" sz="2000" dirty="0" err="1" smtClean="0"/>
              <a:t>demographic</a:t>
            </a:r>
            <a:r>
              <a:rPr lang="fr-FR" sz="2000" dirty="0" smtClean="0"/>
              <a:t> </a:t>
            </a:r>
            <a:r>
              <a:rPr lang="fr-FR" sz="2000" dirty="0" err="1" smtClean="0"/>
              <a:t>characteristics</a:t>
            </a:r>
            <a:endParaRPr lang="fr-FR" sz="2000" dirty="0" smtClean="0"/>
          </a:p>
          <a:p>
            <a:pPr marL="2060575" indent="-285750">
              <a:buFont typeface="Wingdings" pitchFamily="2" charset="2"/>
              <a:buChar char="v"/>
            </a:pPr>
            <a:endParaRPr lang="fr-FR" sz="2000" dirty="0" smtClean="0"/>
          </a:p>
          <a:p>
            <a:r>
              <a:rPr lang="fr-FR" sz="2000" dirty="0" smtClean="0"/>
              <a:t>T able I: </a:t>
            </a:r>
            <a:r>
              <a:rPr lang="fr-FR" sz="2000" dirty="0" err="1" smtClean="0"/>
              <a:t>Representation</a:t>
            </a:r>
            <a:r>
              <a:rPr lang="fr-FR" sz="2000" dirty="0" smtClean="0"/>
              <a:t> of </a:t>
            </a:r>
            <a:r>
              <a:rPr lang="fr-FR" sz="2000" dirty="0" err="1" smtClean="0"/>
              <a:t>biographical</a:t>
            </a:r>
            <a:r>
              <a:rPr lang="fr-FR" sz="2000" dirty="0" smtClean="0"/>
              <a:t> and </a:t>
            </a:r>
            <a:r>
              <a:rPr lang="fr-FR" sz="2000" dirty="0" err="1" smtClean="0"/>
              <a:t>demographical</a:t>
            </a:r>
            <a:r>
              <a:rPr lang="fr-FR" sz="2000" dirty="0" smtClean="0"/>
              <a:t> </a:t>
            </a:r>
            <a:r>
              <a:rPr lang="fr-FR" sz="2000" dirty="0" err="1" smtClean="0"/>
              <a:t>characteristics</a:t>
            </a:r>
            <a:endParaRPr lang="fr-FR" sz="2000" dirty="0"/>
          </a:p>
          <a:p>
            <a:pPr marL="285750" indent="-285750">
              <a:buFont typeface="Wingdings" pitchFamily="2" charset="2"/>
              <a:buChar char="Ø"/>
            </a:pPr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76872"/>
            <a:ext cx="8913813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1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0"/>
            <a:ext cx="8856984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</a:t>
            </a:r>
            <a:r>
              <a:rPr lang="fr-FR" sz="2400" dirty="0" smtClean="0"/>
              <a:t>RESULTS ET DISCUSSION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average</a:t>
            </a:r>
            <a:r>
              <a:rPr lang="fr-FR" sz="2400" dirty="0" smtClean="0"/>
              <a:t> of  26.38 +-4.7 25 BMI </a:t>
            </a:r>
            <a:r>
              <a:rPr lang="fr-FR" sz="2400" dirty="0" err="1" smtClean="0"/>
              <a:t>which</a:t>
            </a:r>
            <a:r>
              <a:rPr lang="fr-FR" sz="2400" dirty="0" smtClean="0"/>
              <a:t> corresponds to the maximum normal value  and the </a:t>
            </a:r>
            <a:r>
              <a:rPr lang="fr-FR" sz="2400" dirty="0" err="1" smtClean="0"/>
              <a:t>cholesterol</a:t>
            </a:r>
            <a:r>
              <a:rPr lang="fr-FR" sz="2400" dirty="0" smtClean="0"/>
              <a:t>-HDL </a:t>
            </a:r>
            <a:r>
              <a:rPr lang="fr-FR" sz="2400" dirty="0" err="1" smtClean="0"/>
              <a:t>whose</a:t>
            </a:r>
            <a:r>
              <a:rPr lang="fr-FR" sz="2400" dirty="0" smtClean="0"/>
              <a:t> </a:t>
            </a:r>
            <a:r>
              <a:rPr lang="fr-FR" sz="2400" dirty="0" err="1" smtClean="0"/>
              <a:t>average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40.07+- 25.69 </a:t>
            </a:r>
            <a:r>
              <a:rPr lang="fr-FR" sz="2400" dirty="0" err="1" smtClean="0"/>
              <a:t>characterizes</a:t>
            </a:r>
            <a:r>
              <a:rPr lang="fr-FR" sz="2400" dirty="0" smtClean="0"/>
              <a:t> the minimum </a:t>
            </a:r>
            <a:r>
              <a:rPr lang="fr-FR" sz="2400" dirty="0" err="1" smtClean="0"/>
              <a:t>threshold</a:t>
            </a:r>
            <a:r>
              <a:rPr lang="fr-FR" sz="2400" dirty="0" smtClean="0"/>
              <a:t> </a:t>
            </a:r>
            <a:r>
              <a:rPr lang="fr-FR" sz="2400" dirty="0" err="1" smtClean="0"/>
              <a:t>hypocholesterolemia</a:t>
            </a:r>
            <a:r>
              <a:rPr lang="fr-FR" sz="2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 smtClean="0"/>
              <a:t>Other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 values </a:t>
            </a:r>
            <a:r>
              <a:rPr lang="fr-FR" sz="2400" dirty="0" err="1" smtClean="0"/>
              <a:t>were</a:t>
            </a:r>
            <a:r>
              <a:rPr lang="fr-FR" sz="2400" dirty="0" smtClean="0"/>
              <a:t> </a:t>
            </a:r>
            <a:r>
              <a:rPr lang="fr-FR" sz="2400" dirty="0" err="1" smtClean="0"/>
              <a:t>within</a:t>
            </a:r>
            <a:r>
              <a:rPr lang="fr-FR" sz="2400" dirty="0" smtClean="0"/>
              <a:t> normal rangs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/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high rates of </a:t>
            </a:r>
            <a:r>
              <a:rPr lang="fr-FR" sz="2400" dirty="0" err="1" smtClean="0"/>
              <a:t>overweight</a:t>
            </a:r>
            <a:r>
              <a:rPr lang="fr-FR" sz="2400" dirty="0" smtClean="0"/>
              <a:t>, high </a:t>
            </a:r>
            <a:r>
              <a:rPr lang="fr-FR" sz="2400" dirty="0" err="1" smtClean="0"/>
              <a:t>blood</a:t>
            </a:r>
            <a:r>
              <a:rPr lang="fr-FR" sz="2400" dirty="0" smtClean="0"/>
              <a:t> pressure and HDL-</a:t>
            </a:r>
            <a:r>
              <a:rPr lang="fr-FR" sz="2400" dirty="0" err="1" smtClean="0"/>
              <a:t>hypocholesterolemia</a:t>
            </a:r>
            <a:r>
              <a:rPr lang="fr-FR" sz="2400" dirty="0" smtClean="0"/>
              <a:t> </a:t>
            </a:r>
            <a:r>
              <a:rPr lang="fr-FR" sz="2400" dirty="0" err="1" smtClean="0"/>
              <a:t>observed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explained</a:t>
            </a:r>
            <a:r>
              <a:rPr lang="fr-FR" sz="2400" dirty="0" smtClean="0"/>
              <a:t> by the high </a:t>
            </a:r>
            <a:r>
              <a:rPr lang="fr-FR" sz="2400" dirty="0" err="1" smtClean="0"/>
              <a:t>alcohol</a:t>
            </a:r>
            <a:r>
              <a:rPr lang="fr-FR" sz="2400" dirty="0" smtClean="0"/>
              <a:t> consomption </a:t>
            </a:r>
            <a:r>
              <a:rPr lang="fr-FR" sz="2400" dirty="0" err="1" smtClean="0"/>
              <a:t>including</a:t>
            </a:r>
            <a:r>
              <a:rPr lang="fr-FR" sz="2400" dirty="0" smtClean="0"/>
              <a:t> </a:t>
            </a:r>
            <a:r>
              <a:rPr lang="fr-FR" sz="2400" dirty="0" err="1" smtClean="0"/>
              <a:t>energy</a:t>
            </a:r>
            <a:r>
              <a:rPr lang="fr-FR" sz="2400" dirty="0" smtClean="0"/>
              <a:t> </a:t>
            </a:r>
            <a:r>
              <a:rPr lang="fr-FR" sz="2400" dirty="0" err="1" smtClean="0"/>
              <a:t>promotes</a:t>
            </a:r>
            <a:r>
              <a:rPr lang="fr-FR" sz="2400" dirty="0" smtClean="0"/>
              <a:t> the </a:t>
            </a:r>
            <a:r>
              <a:rPr lang="fr-FR" sz="2400" dirty="0" err="1" smtClean="0"/>
              <a:t>storage</a:t>
            </a:r>
            <a:r>
              <a:rPr lang="fr-FR" sz="2400" dirty="0" smtClean="0"/>
              <a:t> of </a:t>
            </a:r>
            <a:r>
              <a:rPr lang="fr-FR" sz="2400" dirty="0" err="1" smtClean="0"/>
              <a:t>energy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food</a:t>
            </a:r>
            <a:r>
              <a:rPr lang="fr-FR" sz="2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/>
          </a:p>
          <a:p>
            <a:endParaRPr lang="fr-FR" sz="2400" dirty="0" smtClean="0"/>
          </a:p>
          <a:p>
            <a:r>
              <a:rPr lang="fr-FR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542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88640"/>
            <a:ext cx="8784976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</a:t>
            </a:r>
            <a:r>
              <a:rPr lang="fr-FR" sz="2400" dirty="0" smtClean="0"/>
              <a:t>RESULTS AND DISCUSSION</a:t>
            </a:r>
          </a:p>
          <a:p>
            <a:endParaRPr lang="fr-FR" dirty="0"/>
          </a:p>
          <a:p>
            <a:endParaRPr lang="fr-FR" dirty="0" smtClean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overweight</a:t>
            </a:r>
            <a:r>
              <a:rPr lang="fr-FR" sz="2400" dirty="0" smtClean="0"/>
              <a:t> </a:t>
            </a:r>
            <a:r>
              <a:rPr lang="fr-FR" sz="2400" dirty="0" err="1" smtClean="0"/>
              <a:t>wchich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lead to </a:t>
            </a:r>
            <a:r>
              <a:rPr lang="fr-FR" sz="2400" dirty="0" err="1" smtClean="0"/>
              <a:t>obesity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also</a:t>
            </a:r>
            <a:r>
              <a:rPr lang="fr-FR" sz="2400" dirty="0" smtClean="0"/>
              <a:t> </a:t>
            </a:r>
            <a:r>
              <a:rPr lang="fr-FR" sz="2400" dirty="0" err="1" smtClean="0"/>
              <a:t>responsible</a:t>
            </a:r>
            <a:r>
              <a:rPr lang="fr-FR" sz="2400" dirty="0" smtClean="0"/>
              <a:t> for the </a:t>
            </a:r>
            <a:r>
              <a:rPr lang="fr-FR" sz="2400" dirty="0" err="1" smtClean="0"/>
              <a:t>genesis</a:t>
            </a:r>
            <a:r>
              <a:rPr lang="fr-FR" sz="2400" dirty="0" smtClean="0"/>
              <a:t> of </a:t>
            </a:r>
            <a:r>
              <a:rPr lang="fr-FR" sz="2400" dirty="0" err="1" smtClean="0"/>
              <a:t>dyslipidemia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results</a:t>
            </a:r>
            <a:r>
              <a:rPr lang="fr-FR" sz="2400" dirty="0" smtClean="0"/>
              <a:t>, by the </a:t>
            </a:r>
            <a:r>
              <a:rPr lang="fr-FR" sz="2400" dirty="0" err="1" smtClean="0"/>
              <a:t>decrease</a:t>
            </a:r>
            <a:r>
              <a:rPr lang="fr-FR" sz="2400" dirty="0" smtClean="0"/>
              <a:t> in HDL-</a:t>
            </a:r>
            <a:r>
              <a:rPr lang="fr-FR" sz="2400" dirty="0" err="1" smtClean="0"/>
              <a:t>cholesterol</a:t>
            </a:r>
            <a:r>
              <a:rPr lang="fr-FR" sz="2400" dirty="0" smtClean="0"/>
              <a:t> </a:t>
            </a:r>
            <a:r>
              <a:rPr lang="fr-FR" sz="2400" dirty="0" err="1" smtClean="0"/>
              <a:t>levels</a:t>
            </a:r>
            <a:r>
              <a:rPr lang="fr-FR" sz="2400" dirty="0" smtClean="0"/>
              <a:t> and </a:t>
            </a:r>
            <a:r>
              <a:rPr lang="fr-FR" sz="2400" dirty="0" err="1" smtClean="0"/>
              <a:t>observed</a:t>
            </a:r>
            <a:r>
              <a:rPr lang="fr-FR" sz="2400" dirty="0" smtClean="0"/>
              <a:t> non-</a:t>
            </a:r>
            <a:r>
              <a:rPr lang="fr-FR" sz="2400" dirty="0" err="1" smtClean="0"/>
              <a:t>dimination</a:t>
            </a:r>
            <a:r>
              <a:rPr lang="fr-FR" sz="2400" dirty="0" smtClean="0"/>
              <a:t>  of total </a:t>
            </a:r>
            <a:r>
              <a:rPr lang="fr-FR" sz="2400" dirty="0" err="1" smtClean="0"/>
              <a:t>cholesterol</a:t>
            </a:r>
            <a:r>
              <a:rPr lang="fr-FR" sz="2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HDL-</a:t>
            </a:r>
            <a:r>
              <a:rPr lang="fr-FR" sz="2400" dirty="0" err="1" smtClean="0"/>
              <a:t>cholesterol</a:t>
            </a:r>
            <a:r>
              <a:rPr lang="fr-FR" sz="2400" dirty="0" smtClean="0"/>
              <a:t> </a:t>
            </a:r>
            <a:r>
              <a:rPr lang="fr-FR" sz="2400" dirty="0" err="1" smtClean="0"/>
              <a:t>deficit</a:t>
            </a:r>
            <a:r>
              <a:rPr lang="fr-FR" sz="2400" dirty="0" smtClean="0"/>
              <a:t> causes an accumulation of total </a:t>
            </a:r>
            <a:r>
              <a:rPr lang="fr-FR" sz="2400" dirty="0" err="1" smtClean="0"/>
              <a:t>cholesterol</a:t>
            </a:r>
            <a:r>
              <a:rPr lang="fr-FR" sz="2400" dirty="0" smtClean="0"/>
              <a:t> in tissues </a:t>
            </a:r>
            <a:r>
              <a:rPr lang="fr-FR" sz="2400" dirty="0" err="1" smtClean="0"/>
              <a:t>with</a:t>
            </a:r>
            <a:r>
              <a:rPr lang="fr-FR" sz="2400" dirty="0" smtClean="0"/>
              <a:t>  </a:t>
            </a:r>
            <a:r>
              <a:rPr lang="fr-FR" sz="2400" dirty="0" err="1" smtClean="0"/>
              <a:t>consequence</a:t>
            </a:r>
            <a:r>
              <a:rPr lang="fr-FR" sz="2400" dirty="0" smtClean="0"/>
              <a:t> the </a:t>
            </a:r>
            <a:r>
              <a:rPr lang="fr-FR" sz="2400" dirty="0" err="1" smtClean="0"/>
              <a:t>genesis</a:t>
            </a:r>
            <a:r>
              <a:rPr lang="fr-FR" sz="2400" dirty="0" smtClean="0"/>
              <a:t> of  </a:t>
            </a:r>
            <a:r>
              <a:rPr lang="fr-FR" sz="2400" dirty="0" err="1" smtClean="0"/>
              <a:t>atherosclerosis</a:t>
            </a:r>
            <a:r>
              <a:rPr lang="fr-FR" sz="2400" dirty="0" smtClean="0"/>
              <a:t> 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 main </a:t>
            </a:r>
            <a:r>
              <a:rPr lang="fr-FR" sz="2400" dirty="0" err="1" smtClean="0"/>
              <a:t>determinant</a:t>
            </a:r>
            <a:r>
              <a:rPr lang="fr-FR" sz="2400" dirty="0" smtClean="0"/>
              <a:t> of VDC</a:t>
            </a:r>
            <a:endParaRPr lang="fr-FR" sz="24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8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260648"/>
            <a:ext cx="8856984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                                                    RESULTS AND DISCUSSION</a:t>
            </a:r>
          </a:p>
          <a:p>
            <a:endParaRPr lang="fr-FR" sz="2000" dirty="0"/>
          </a:p>
          <a:p>
            <a:pPr marL="342900" indent="-342900">
              <a:buFont typeface="Wingdings" pitchFamily="2" charset="2"/>
              <a:buChar char="Ø"/>
            </a:pPr>
            <a:endParaRPr lang="fr-FR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err="1" smtClean="0"/>
              <a:t>Prevalence</a:t>
            </a:r>
            <a:r>
              <a:rPr lang="fr-FR" sz="2400" dirty="0" smtClean="0"/>
              <a:t> of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and as </a:t>
            </a:r>
            <a:r>
              <a:rPr lang="fr-FR" sz="2400" dirty="0" err="1" smtClean="0"/>
              <a:t>individual</a:t>
            </a:r>
            <a:r>
              <a:rPr lang="fr-FR" sz="2400" dirty="0" smtClean="0"/>
              <a:t> components.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  <a:tabLst>
                <a:tab pos="1427163" algn="l"/>
              </a:tabLst>
            </a:pPr>
            <a:r>
              <a:rPr lang="fr-FR" sz="2400" dirty="0" smtClean="0"/>
              <a:t>Table II </a:t>
            </a:r>
            <a:r>
              <a:rPr lang="fr-FR" sz="2000" dirty="0" smtClean="0"/>
              <a:t>: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and as </a:t>
            </a:r>
            <a:r>
              <a:rPr lang="fr-FR" sz="2000" dirty="0" err="1" smtClean="0"/>
              <a:t>individual</a:t>
            </a:r>
            <a:r>
              <a:rPr lang="fr-FR" sz="2000" dirty="0" smtClean="0"/>
              <a:t> </a:t>
            </a:r>
            <a:r>
              <a:rPr lang="fr-FR" sz="2000" dirty="0" err="1" smtClean="0"/>
              <a:t>companents</a:t>
            </a:r>
            <a:endParaRPr lang="fr-FR" sz="2000" dirty="0" smtClean="0"/>
          </a:p>
          <a:p>
            <a:endParaRPr lang="fr-FR" sz="20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2996952"/>
            <a:ext cx="8955087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1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332656"/>
            <a:ext cx="8640960" cy="6001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                  PLAN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4800" dirty="0" smtClean="0"/>
              <a:t>Introduction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4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4800" dirty="0" err="1" smtClean="0"/>
              <a:t>Material</a:t>
            </a:r>
            <a:r>
              <a:rPr lang="fr-FR" sz="4800" dirty="0" smtClean="0"/>
              <a:t> and </a:t>
            </a:r>
            <a:r>
              <a:rPr lang="fr-FR" sz="4800" dirty="0" err="1" smtClean="0"/>
              <a:t>Proceduris</a:t>
            </a:r>
            <a:endParaRPr lang="fr-FR" sz="4800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sz="4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4800" dirty="0" err="1" smtClean="0"/>
              <a:t>Results</a:t>
            </a:r>
            <a:r>
              <a:rPr lang="fr-FR" sz="4800" dirty="0" smtClean="0"/>
              <a:t> and Discussions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4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4800" dirty="0" smtClean="0"/>
              <a:t>Conclusion and perspectives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688489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8712968" cy="1200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</a:t>
            </a:r>
            <a:r>
              <a:rPr lang="fr-FR" sz="2400" dirty="0" smtClean="0"/>
              <a:t>RESULTS AND DISCUSSION</a:t>
            </a:r>
          </a:p>
          <a:p>
            <a:endParaRPr lang="fr-FR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/>
              <a:t> HDL-</a:t>
            </a:r>
            <a:r>
              <a:rPr lang="fr-FR" sz="2400" dirty="0" err="1" smtClean="0"/>
              <a:t>cholesterol</a:t>
            </a:r>
            <a:r>
              <a:rPr lang="fr-FR" sz="2400" dirty="0" smtClean="0"/>
              <a:t> (54.72 %) </a:t>
            </a:r>
            <a:r>
              <a:rPr lang="fr-FR" sz="2400" dirty="0" err="1" smtClean="0"/>
              <a:t>blood</a:t>
            </a:r>
            <a:r>
              <a:rPr lang="fr-FR" sz="2400" dirty="0" smtClean="0"/>
              <a:t> pressure (41.51%) and </a:t>
            </a:r>
            <a:r>
              <a:rPr lang="fr-FR" sz="2400" dirty="0" err="1" smtClean="0"/>
              <a:t>waist</a:t>
            </a:r>
            <a:r>
              <a:rPr lang="fr-FR" sz="2400" dirty="0" smtClean="0"/>
              <a:t> </a:t>
            </a:r>
            <a:r>
              <a:rPr lang="fr-FR" sz="2400" dirty="0" err="1" smtClean="0"/>
              <a:t>circumference</a:t>
            </a:r>
            <a:r>
              <a:rPr lang="fr-FR" sz="2400" dirty="0" smtClean="0"/>
              <a:t> (20.75%) are  the </a:t>
            </a:r>
            <a:r>
              <a:rPr lang="fr-FR" sz="2400" dirty="0" err="1" smtClean="0"/>
              <a:t>most</a:t>
            </a:r>
            <a:r>
              <a:rPr lang="fr-FR" sz="2400" dirty="0" smtClean="0"/>
              <a:t> </a:t>
            </a:r>
            <a:r>
              <a:rPr lang="fr-FR" sz="2400" dirty="0" err="1" smtClean="0"/>
              <a:t>frequence</a:t>
            </a:r>
            <a:r>
              <a:rPr lang="fr-FR" sz="2400" dirty="0" smtClean="0"/>
              <a:t>  </a:t>
            </a:r>
            <a:r>
              <a:rPr lang="fr-FR" sz="2400" dirty="0" err="1" smtClean="0"/>
              <a:t>individual</a:t>
            </a:r>
            <a:r>
              <a:rPr lang="fr-FR" sz="2400" dirty="0" smtClean="0"/>
              <a:t> components.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 smtClean="0"/>
              <a:t>Glycemia</a:t>
            </a:r>
            <a:r>
              <a:rPr lang="fr-FR" sz="2400" dirty="0" smtClean="0"/>
              <a:t> and </a:t>
            </a:r>
            <a:r>
              <a:rPr lang="fr-FR" sz="2400" dirty="0" err="1" smtClean="0"/>
              <a:t>fasting</a:t>
            </a:r>
            <a:r>
              <a:rPr lang="fr-FR" sz="2400" dirty="0" smtClean="0"/>
              <a:t> </a:t>
            </a:r>
            <a:r>
              <a:rPr lang="fr-FR" sz="2400" dirty="0" err="1" smtClean="0"/>
              <a:t>triglycerides</a:t>
            </a:r>
            <a:r>
              <a:rPr lang="fr-FR" sz="2400" dirty="0" smtClean="0"/>
              <a:t> are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frequent</a:t>
            </a:r>
            <a:r>
              <a:rPr lang="fr-FR" sz="2400" dirty="0" smtClean="0"/>
              <a:t>  components </a:t>
            </a:r>
            <a:r>
              <a:rPr lang="fr-FR" sz="2400" dirty="0" err="1" smtClean="0"/>
              <a:t>witheach</a:t>
            </a:r>
            <a:r>
              <a:rPr lang="fr-FR" sz="2400" dirty="0" smtClean="0"/>
              <a:t> 3.77 %.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 smtClean="0"/>
              <a:t>Alcoholism</a:t>
            </a:r>
            <a:r>
              <a:rPr lang="fr-FR" sz="2400" dirty="0" smtClean="0"/>
              <a:t> and smoking are </a:t>
            </a:r>
            <a:r>
              <a:rPr lang="fr-FR" sz="2400" dirty="0" err="1" smtClean="0"/>
              <a:t>strongly</a:t>
            </a:r>
            <a:r>
              <a:rPr lang="fr-FR" sz="2400" dirty="0" smtClean="0"/>
              <a:t>  </a:t>
            </a:r>
            <a:r>
              <a:rPr lang="fr-FR" sz="2400" dirty="0" err="1" smtClean="0"/>
              <a:t>associated</a:t>
            </a:r>
            <a:r>
              <a:rPr lang="fr-FR" sz="2400" dirty="0" smtClean="0"/>
              <a:t> to the occurrence of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 components (</a:t>
            </a:r>
            <a:r>
              <a:rPr lang="fr-FR" sz="2400" dirty="0" err="1" smtClean="0"/>
              <a:t>Tolstrup</a:t>
            </a:r>
            <a:r>
              <a:rPr lang="fr-FR" sz="2400" dirty="0" smtClean="0"/>
              <a:t> and al., 2006; </a:t>
            </a:r>
            <a:r>
              <a:rPr lang="fr-FR" sz="2400" dirty="0" err="1" smtClean="0"/>
              <a:t>Csiszar</a:t>
            </a:r>
            <a:r>
              <a:rPr lang="fr-FR" sz="2400" dirty="0" smtClean="0"/>
              <a:t> and al., 2009).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 smtClean="0"/>
              <a:t>Alcohol</a:t>
            </a:r>
            <a:r>
              <a:rPr lang="fr-FR" sz="2400" dirty="0" smtClean="0"/>
              <a:t> </a:t>
            </a:r>
            <a:r>
              <a:rPr lang="fr-FR" sz="2400" dirty="0" err="1" smtClean="0"/>
              <a:t>prevalence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high 100 % in people </a:t>
            </a:r>
            <a:r>
              <a:rPr lang="fr-FR" sz="2400" dirty="0" err="1" smtClean="0"/>
              <a:t>who</a:t>
            </a:r>
            <a:r>
              <a:rPr lang="fr-FR" sz="2400" dirty="0" smtClean="0"/>
              <a:t>  </a:t>
            </a:r>
            <a:r>
              <a:rPr lang="fr-FR" sz="2400" dirty="0" err="1" smtClean="0"/>
              <a:t>consumed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least  once a </a:t>
            </a:r>
            <a:r>
              <a:rPr lang="fr-FR" sz="2400" dirty="0" err="1" smtClean="0"/>
              <a:t>day</a:t>
            </a:r>
            <a:r>
              <a:rPr lang="fr-FR" sz="2400" dirty="0" smtClean="0"/>
              <a:t> , </a:t>
            </a:r>
            <a:r>
              <a:rPr lang="fr-FR" sz="2400" dirty="0" err="1" smtClean="0"/>
              <a:t>wich</a:t>
            </a:r>
            <a:r>
              <a:rPr lang="fr-FR" sz="2400" dirty="0" smtClean="0"/>
              <a:t> </a:t>
            </a:r>
            <a:r>
              <a:rPr lang="fr-FR" sz="2400" dirty="0" err="1" smtClean="0"/>
              <a:t>explains</a:t>
            </a:r>
            <a:r>
              <a:rPr lang="fr-FR" sz="2400" dirty="0" smtClean="0"/>
              <a:t> the high rate  of </a:t>
            </a:r>
            <a:r>
              <a:rPr lang="fr-FR" sz="2400" dirty="0" err="1" smtClean="0"/>
              <a:t>hypercholesterolemia</a:t>
            </a:r>
            <a:r>
              <a:rPr lang="fr-FR" sz="2400" dirty="0" smtClean="0"/>
              <a:t>- HDL, </a:t>
            </a:r>
            <a:r>
              <a:rPr lang="fr-FR" sz="2400" dirty="0" err="1" smtClean="0"/>
              <a:t>blood</a:t>
            </a:r>
            <a:r>
              <a:rPr lang="fr-FR" sz="2400" dirty="0" smtClean="0"/>
              <a:t>  pressure and </a:t>
            </a:r>
            <a:r>
              <a:rPr lang="fr-FR" sz="2400" dirty="0" err="1" smtClean="0"/>
              <a:t>waist</a:t>
            </a:r>
            <a:r>
              <a:rPr lang="fr-FR" sz="2400" dirty="0" smtClean="0"/>
              <a:t> </a:t>
            </a:r>
            <a:r>
              <a:rPr lang="fr-FR" sz="2400" dirty="0" err="1" smtClean="0"/>
              <a:t>circumference</a:t>
            </a:r>
            <a:r>
              <a:rPr lang="fr-FR" sz="2400" dirty="0" smtClean="0"/>
              <a:t>.</a:t>
            </a:r>
            <a:endParaRPr lang="fr-FR" sz="24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012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8712968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                               </a:t>
            </a:r>
            <a:r>
              <a:rPr lang="fr-FR" sz="2800" dirty="0" smtClean="0"/>
              <a:t>RESULTS AND DISCUSSION</a:t>
            </a:r>
          </a:p>
          <a:p>
            <a:endParaRPr lang="fr-FR" sz="2000" dirty="0"/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err="1" smtClean="0"/>
              <a:t>According</a:t>
            </a:r>
            <a:r>
              <a:rPr lang="fr-FR" sz="2000" dirty="0" smtClean="0"/>
              <a:t> to NCEP, to </a:t>
            </a:r>
            <a:r>
              <a:rPr lang="fr-FR" sz="2000" dirty="0" err="1" smtClean="0"/>
              <a:t>be</a:t>
            </a:r>
            <a:r>
              <a:rPr lang="fr-FR" sz="2000" dirty="0" smtClean="0"/>
              <a:t> a </a:t>
            </a:r>
            <a:r>
              <a:rPr lang="fr-FR" sz="2000" dirty="0" err="1" smtClean="0"/>
              <a:t>bearer</a:t>
            </a:r>
            <a:r>
              <a:rPr lang="fr-FR" sz="2000" dirty="0" smtClean="0"/>
              <a:t>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, one </a:t>
            </a:r>
            <a:r>
              <a:rPr lang="fr-FR" sz="2000" dirty="0" err="1" smtClean="0"/>
              <a:t>should</a:t>
            </a:r>
            <a:r>
              <a:rPr lang="fr-FR" sz="2000" dirty="0" smtClean="0"/>
              <a:t>  have </a:t>
            </a:r>
            <a:r>
              <a:rPr lang="fr-FR" sz="2000" dirty="0" err="1" smtClean="0"/>
              <a:t>at</a:t>
            </a:r>
            <a:r>
              <a:rPr lang="fr-FR" sz="2000" dirty="0" smtClean="0"/>
              <a:t> least 3 of the 5 </a:t>
            </a:r>
            <a:r>
              <a:rPr lang="fr-FR" sz="2000" dirty="0" err="1" smtClean="0"/>
              <a:t>criterria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characterize</a:t>
            </a:r>
            <a:r>
              <a:rPr lang="fr-FR" sz="2000" dirty="0" smtClean="0"/>
              <a:t> the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</a:t>
            </a:r>
          </a:p>
          <a:p>
            <a:endParaRPr lang="fr-FR" sz="2000" dirty="0" smtClean="0"/>
          </a:p>
          <a:p>
            <a:r>
              <a:rPr lang="fr-FR" sz="2000" dirty="0" smtClean="0"/>
              <a:t>Table III : Evolution and </a:t>
            </a:r>
            <a:r>
              <a:rPr lang="fr-FR" sz="2000" dirty="0" err="1" smtClean="0"/>
              <a:t>sevrety</a:t>
            </a:r>
            <a:r>
              <a:rPr lang="fr-FR" sz="2000" dirty="0" smtClean="0"/>
              <a:t>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components </a:t>
            </a:r>
            <a:endParaRPr lang="fr-FR" sz="20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2708920"/>
            <a:ext cx="9047163" cy="41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332656"/>
            <a:ext cx="8784976" cy="1135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</a:t>
            </a:r>
            <a:r>
              <a:rPr lang="fr-FR" sz="2400" dirty="0" smtClean="0"/>
              <a:t>RESULTS AND  DISCUSSION</a:t>
            </a:r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err="1" smtClean="0"/>
              <a:t>These</a:t>
            </a:r>
            <a:r>
              <a:rPr lang="fr-FR" sz="2000" dirty="0" smtClean="0"/>
              <a:t> </a:t>
            </a:r>
            <a:r>
              <a:rPr lang="fr-FR" sz="2000" dirty="0" err="1" smtClean="0"/>
              <a:t>various</a:t>
            </a:r>
            <a:r>
              <a:rPr lang="fr-FR" sz="2000" dirty="0" smtClean="0"/>
              <a:t> </a:t>
            </a:r>
            <a:r>
              <a:rPr lang="fr-FR" sz="2000" dirty="0" err="1" smtClean="0"/>
              <a:t>cardimetabolic</a:t>
            </a:r>
            <a:r>
              <a:rPr lang="fr-FR" sz="2000" dirty="0" smtClean="0"/>
              <a:t> </a:t>
            </a:r>
            <a:r>
              <a:rPr lang="fr-FR" sz="2000" dirty="0" err="1" smtClean="0"/>
              <a:t>risk</a:t>
            </a:r>
            <a:r>
              <a:rPr lang="fr-FR" sz="2000" dirty="0" smtClean="0"/>
              <a:t> </a:t>
            </a:r>
            <a:r>
              <a:rPr lang="fr-FR" sz="2000" dirty="0" err="1" smtClean="0"/>
              <a:t>factors</a:t>
            </a:r>
            <a:r>
              <a:rPr lang="fr-FR" sz="2000" dirty="0" smtClean="0"/>
              <a:t> </a:t>
            </a:r>
            <a:r>
              <a:rPr lang="fr-FR" sz="2000" dirty="0" err="1" smtClean="0"/>
              <a:t>helped</a:t>
            </a:r>
            <a:r>
              <a:rPr lang="fr-FR" sz="2000" dirty="0" smtClean="0"/>
              <a:t> </a:t>
            </a:r>
            <a:r>
              <a:rPr lang="fr-FR" sz="2000" dirty="0" err="1" smtClean="0"/>
              <a:t>determine</a:t>
            </a:r>
            <a:r>
              <a:rPr lang="fr-FR" sz="2000" dirty="0" smtClean="0"/>
              <a:t> the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in </a:t>
            </a:r>
            <a:r>
              <a:rPr lang="fr-FR" sz="2000" dirty="0" err="1" smtClean="0"/>
              <a:t>our</a:t>
            </a:r>
            <a:r>
              <a:rPr lang="fr-FR" sz="2000" dirty="0" smtClean="0"/>
              <a:t> </a:t>
            </a:r>
            <a:r>
              <a:rPr lang="fr-FR" sz="2000" dirty="0" err="1" smtClean="0"/>
              <a:t>study</a:t>
            </a:r>
            <a:r>
              <a:rPr lang="fr-FR" sz="2000" dirty="0" smtClean="0"/>
              <a:t> population.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got</a:t>
            </a:r>
            <a:r>
              <a:rPr lang="fr-FR" sz="2000" dirty="0" smtClean="0"/>
              <a:t> a </a:t>
            </a:r>
            <a:r>
              <a:rPr lang="fr-FR" sz="2000" dirty="0" err="1" smtClean="0"/>
              <a:t>low</a:t>
            </a:r>
            <a:r>
              <a:rPr lang="fr-FR" sz="2000" dirty="0" smtClean="0"/>
              <a:t>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</a:t>
            </a:r>
            <a:r>
              <a:rPr lang="fr-FR" sz="2000" dirty="0" err="1" smtClean="0"/>
              <a:t>syndrame</a:t>
            </a:r>
            <a:r>
              <a:rPr lang="fr-FR" sz="2000" dirty="0" smtClean="0"/>
              <a:t> in the rangs of 5.66 %.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This </a:t>
            </a:r>
            <a:r>
              <a:rPr lang="fr-FR" sz="2000" dirty="0" err="1" smtClean="0"/>
              <a:t>low</a:t>
            </a:r>
            <a:r>
              <a:rPr lang="fr-FR" sz="2000" dirty="0" smtClean="0"/>
              <a:t>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matabolic</a:t>
            </a:r>
            <a:r>
              <a:rPr lang="fr-FR" sz="2000" dirty="0" smtClean="0"/>
              <a:t> syndrome </a:t>
            </a:r>
            <a:r>
              <a:rPr lang="fr-FR" sz="2000" dirty="0" err="1" smtClean="0"/>
              <a:t>many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explained</a:t>
            </a:r>
            <a:r>
              <a:rPr lang="fr-FR" sz="2000" dirty="0" smtClean="0"/>
              <a:t> by the </a:t>
            </a:r>
            <a:r>
              <a:rPr lang="fr-FR" sz="2000" dirty="0" err="1" smtClean="0"/>
              <a:t>level</a:t>
            </a:r>
            <a:r>
              <a:rPr lang="fr-FR" sz="2000" dirty="0" smtClean="0"/>
              <a:t> of </a:t>
            </a:r>
            <a:r>
              <a:rPr lang="fr-FR" sz="2000" dirty="0" err="1" smtClean="0"/>
              <a:t>physical</a:t>
            </a:r>
            <a:r>
              <a:rPr lang="fr-FR" sz="2000" dirty="0" smtClean="0"/>
              <a:t> </a:t>
            </a:r>
            <a:r>
              <a:rPr lang="fr-FR" sz="2000" dirty="0" err="1" smtClean="0"/>
              <a:t>activity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regular</a:t>
            </a:r>
            <a:r>
              <a:rPr lang="fr-FR" sz="2000" dirty="0" smtClean="0"/>
              <a:t> </a:t>
            </a:r>
            <a:r>
              <a:rPr lang="fr-FR" sz="2000" dirty="0" err="1" smtClean="0"/>
              <a:t>traning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has </a:t>
            </a:r>
            <a:r>
              <a:rPr lang="fr-FR" sz="2000" dirty="0" err="1" smtClean="0"/>
              <a:t>suffered</a:t>
            </a:r>
            <a:r>
              <a:rPr lang="fr-FR" sz="2000" dirty="0" smtClean="0"/>
              <a:t> </a:t>
            </a:r>
            <a:r>
              <a:rPr lang="fr-FR" sz="2000" dirty="0" err="1" smtClean="0"/>
              <a:t>this</a:t>
            </a:r>
            <a:r>
              <a:rPr lang="fr-FR" sz="2000" dirty="0" smtClean="0"/>
              <a:t> population .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err="1" smtClean="0"/>
              <a:t>However</a:t>
            </a:r>
            <a:r>
              <a:rPr lang="fr-FR" sz="2000" dirty="0" smtClean="0"/>
              <a:t> 33.96 % of people are on the </a:t>
            </a:r>
            <a:r>
              <a:rPr lang="fr-FR" sz="2000" dirty="0" err="1" smtClean="0"/>
              <a:t>threshold</a:t>
            </a:r>
            <a:r>
              <a:rPr lang="fr-FR" sz="2000" dirty="0" smtClean="0"/>
              <a:t>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syndrome.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This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explained</a:t>
            </a:r>
            <a:r>
              <a:rPr lang="fr-FR" sz="2000" dirty="0" smtClean="0"/>
              <a:t> in part by the </a:t>
            </a:r>
            <a:r>
              <a:rPr lang="fr-FR" sz="2000" dirty="0" err="1" smtClean="0"/>
              <a:t>presence</a:t>
            </a:r>
            <a:r>
              <a:rPr lang="fr-FR" sz="2000" dirty="0" smtClean="0"/>
              <a:t> of </a:t>
            </a:r>
            <a:r>
              <a:rPr lang="fr-FR" sz="2000" dirty="0" err="1" smtClean="0"/>
              <a:t>hypocholesterolemia</a:t>
            </a:r>
            <a:r>
              <a:rPr lang="fr-FR" sz="2000" dirty="0" smtClean="0"/>
              <a:t> and </a:t>
            </a:r>
            <a:r>
              <a:rPr lang="fr-FR" sz="2000" dirty="0" err="1" smtClean="0"/>
              <a:t>blood</a:t>
            </a:r>
            <a:r>
              <a:rPr lang="fr-FR" sz="2000" dirty="0" smtClean="0"/>
              <a:t> pressure </a:t>
            </a:r>
            <a:r>
              <a:rPr lang="fr-FR" sz="2000" dirty="0" err="1" smtClean="0"/>
              <a:t>elevation</a:t>
            </a:r>
            <a:r>
              <a:rPr lang="fr-FR" sz="2000" dirty="0" smtClean="0"/>
              <a:t> and </a:t>
            </a:r>
            <a:r>
              <a:rPr lang="fr-FR" sz="2000" dirty="0" err="1" smtClean="0"/>
              <a:t>partly</a:t>
            </a:r>
            <a:r>
              <a:rPr lang="fr-FR" sz="2000" dirty="0" smtClean="0"/>
              <a:t> by </a:t>
            </a:r>
            <a:r>
              <a:rPr lang="fr-FR" sz="2000" dirty="0" err="1" smtClean="0"/>
              <a:t>their</a:t>
            </a:r>
            <a:r>
              <a:rPr lang="fr-FR" sz="2000" dirty="0" smtClean="0"/>
              <a:t> </a:t>
            </a:r>
            <a:r>
              <a:rPr lang="fr-FR" sz="2000" dirty="0" err="1" smtClean="0"/>
              <a:t>physical</a:t>
            </a:r>
            <a:r>
              <a:rPr lang="fr-FR" sz="2000" dirty="0" smtClean="0"/>
              <a:t> </a:t>
            </a:r>
            <a:r>
              <a:rPr lang="fr-FR" sz="2000" dirty="0" err="1" smtClean="0"/>
              <a:t>activaty</a:t>
            </a:r>
            <a:r>
              <a:rPr lang="fr-FR" sz="2000" dirty="0" smtClean="0"/>
              <a:t> 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improves</a:t>
            </a:r>
            <a:r>
              <a:rPr lang="fr-FR" sz="2000" dirty="0" smtClean="0"/>
              <a:t> </a:t>
            </a:r>
            <a:r>
              <a:rPr lang="fr-FR" sz="2000" dirty="0" err="1" smtClean="0"/>
              <a:t>insulin</a:t>
            </a:r>
            <a:r>
              <a:rPr lang="fr-FR" sz="2000" dirty="0" smtClean="0"/>
              <a:t> </a:t>
            </a:r>
            <a:r>
              <a:rPr lang="fr-FR" sz="2000" dirty="0" err="1" smtClean="0"/>
              <a:t>sensitivity</a:t>
            </a:r>
            <a:r>
              <a:rPr lang="fr-FR" sz="2000" dirty="0" smtClean="0"/>
              <a:t> ( Pater and al., 1995) and </a:t>
            </a:r>
            <a:r>
              <a:rPr lang="fr-FR" sz="2000" dirty="0" err="1" smtClean="0"/>
              <a:t>reduces</a:t>
            </a:r>
            <a:r>
              <a:rPr lang="fr-FR" sz="2000" dirty="0" smtClean="0"/>
              <a:t> </a:t>
            </a:r>
            <a:r>
              <a:rPr lang="fr-FR" sz="2000" dirty="0" err="1" smtClean="0"/>
              <a:t>some</a:t>
            </a:r>
            <a:r>
              <a:rPr lang="fr-FR" sz="2000" dirty="0" smtClean="0"/>
              <a:t> complications of </a:t>
            </a:r>
            <a:r>
              <a:rPr lang="fr-FR" sz="2000" dirty="0" err="1" smtClean="0"/>
              <a:t>obesity</a:t>
            </a:r>
            <a:r>
              <a:rPr lang="fr-FR" sz="2000" dirty="0" smtClean="0"/>
              <a:t> for </a:t>
            </a:r>
            <a:r>
              <a:rPr lang="fr-FR" sz="2000" dirty="0" err="1" smtClean="0"/>
              <a:t>example</a:t>
            </a:r>
            <a:r>
              <a:rPr lang="fr-FR" sz="2000" dirty="0" smtClean="0"/>
              <a:t> and </a:t>
            </a:r>
            <a:r>
              <a:rPr lang="fr-FR" sz="2000" dirty="0" err="1" smtClean="0"/>
              <a:t>therefore</a:t>
            </a:r>
            <a:r>
              <a:rPr lang="fr-FR" sz="2000" dirty="0" smtClean="0"/>
              <a:t> the </a:t>
            </a:r>
            <a:r>
              <a:rPr lang="fr-FR" sz="2000" dirty="0" err="1" smtClean="0"/>
              <a:t>aggregation</a:t>
            </a:r>
            <a:r>
              <a:rPr lang="fr-FR" sz="2000" dirty="0" smtClean="0"/>
              <a:t> of </a:t>
            </a:r>
            <a:r>
              <a:rPr lang="fr-FR" sz="2000" dirty="0" err="1" smtClean="0"/>
              <a:t>many</a:t>
            </a:r>
            <a:r>
              <a:rPr lang="fr-FR" sz="2000" dirty="0" smtClean="0"/>
              <a:t> components of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in the population.</a:t>
            </a:r>
            <a:endParaRPr lang="fr-FR" sz="20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336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712968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    </a:t>
            </a:r>
            <a:r>
              <a:rPr lang="fr-FR" sz="3200" dirty="0" smtClean="0"/>
              <a:t>Conclusion</a:t>
            </a:r>
            <a:r>
              <a:rPr lang="fr-FR" sz="2400" dirty="0" smtClean="0"/>
              <a:t> </a:t>
            </a:r>
          </a:p>
          <a:p>
            <a:endParaRPr lang="fr-FR" sz="2400" dirty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In the course of </a:t>
            </a:r>
            <a:r>
              <a:rPr lang="fr-FR" sz="2000" dirty="0" err="1" smtClean="0"/>
              <a:t>this</a:t>
            </a:r>
            <a:r>
              <a:rPr lang="fr-FR" sz="2000" dirty="0" smtClean="0"/>
              <a:t>  </a:t>
            </a:r>
            <a:r>
              <a:rPr lang="fr-FR" sz="2000" dirty="0" err="1" smtClean="0"/>
              <a:t>study</a:t>
            </a:r>
            <a:r>
              <a:rPr lang="fr-FR" sz="2000" dirty="0" smtClean="0"/>
              <a:t>  </a:t>
            </a:r>
            <a:r>
              <a:rPr lang="fr-FR" sz="2000" dirty="0" err="1" smtClean="0"/>
              <a:t>whose</a:t>
            </a:r>
            <a:r>
              <a:rPr lang="fr-FR" sz="2000" dirty="0" smtClean="0"/>
              <a:t> </a:t>
            </a:r>
            <a:r>
              <a:rPr lang="fr-FR" sz="2000" dirty="0" err="1" smtClean="0"/>
              <a:t>general</a:t>
            </a:r>
            <a:r>
              <a:rPr lang="fr-FR" sz="2000" dirty="0" smtClean="0"/>
              <a:t> objective  </a:t>
            </a:r>
            <a:r>
              <a:rPr lang="fr-FR" sz="2000" dirty="0" err="1" smtClean="0"/>
              <a:t>was</a:t>
            </a:r>
            <a:r>
              <a:rPr lang="fr-FR" sz="2000" dirty="0" smtClean="0"/>
              <a:t> : 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The 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in the </a:t>
            </a:r>
            <a:r>
              <a:rPr lang="fr-FR" sz="2000" dirty="0" err="1" smtClean="0"/>
              <a:t>individuals</a:t>
            </a:r>
            <a:r>
              <a:rPr lang="fr-FR" sz="2000" dirty="0" smtClean="0"/>
              <a:t>  of the  campus police .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More </a:t>
            </a:r>
            <a:r>
              <a:rPr lang="fr-FR" sz="2000" dirty="0" err="1" smtClean="0"/>
              <a:t>specificly</a:t>
            </a:r>
            <a:r>
              <a:rPr lang="fr-FR" sz="2000" dirty="0" smtClean="0"/>
              <a:t>:</a:t>
            </a:r>
          </a:p>
          <a:p>
            <a:endParaRPr lang="fr-FR" sz="2000" dirty="0" smtClean="0"/>
          </a:p>
          <a:p>
            <a:r>
              <a:rPr lang="fr-FR" sz="2000" dirty="0"/>
              <a:t> </a:t>
            </a:r>
            <a:r>
              <a:rPr lang="fr-FR" sz="2000" dirty="0" smtClean="0"/>
              <a:t>      The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the 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 syndrome </a:t>
            </a:r>
            <a:r>
              <a:rPr lang="fr-FR" sz="2000" dirty="0" err="1" smtClean="0"/>
              <a:t>individual</a:t>
            </a:r>
            <a:r>
              <a:rPr lang="fr-FR" sz="2000" dirty="0" smtClean="0"/>
              <a:t> components;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The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the 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syndrome;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 The </a:t>
            </a:r>
            <a:r>
              <a:rPr lang="fr-FR" sz="2000" dirty="0" err="1" smtClean="0"/>
              <a:t>characteristies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syndrome.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The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 of </a:t>
            </a:r>
            <a:r>
              <a:rPr lang="fr-FR" sz="2000" dirty="0" err="1" smtClean="0"/>
              <a:t>individual</a:t>
            </a:r>
            <a:r>
              <a:rPr lang="fr-FR" sz="2000" dirty="0" smtClean="0"/>
              <a:t> components </a:t>
            </a:r>
            <a:r>
              <a:rPr lang="fr-FR" sz="2000" dirty="0" err="1" smtClean="0"/>
              <a:t>such</a:t>
            </a:r>
            <a:r>
              <a:rPr lang="fr-FR" sz="2000" dirty="0" smtClean="0"/>
              <a:t> as  </a:t>
            </a:r>
            <a:r>
              <a:rPr lang="fr-FR" sz="2000" dirty="0" err="1" smtClean="0"/>
              <a:t>blood</a:t>
            </a:r>
            <a:r>
              <a:rPr lang="fr-FR" sz="2000" dirty="0" smtClean="0"/>
              <a:t>  glycose, HDL-</a:t>
            </a:r>
            <a:r>
              <a:rPr lang="fr-FR" sz="2000" dirty="0" err="1" smtClean="0"/>
              <a:t>Cholesterol</a:t>
            </a:r>
            <a:r>
              <a:rPr lang="fr-FR" sz="2000" dirty="0" smtClean="0"/>
              <a:t>, TG, hypertension </a:t>
            </a:r>
            <a:r>
              <a:rPr lang="fr-FR" sz="2000" dirty="0" err="1" smtClean="0"/>
              <a:t>were</a:t>
            </a:r>
            <a:r>
              <a:rPr lang="fr-FR" sz="2000" dirty="0" smtClean="0"/>
              <a:t> </a:t>
            </a:r>
            <a:r>
              <a:rPr lang="fr-FR" sz="2000" dirty="0" err="1" smtClean="0"/>
              <a:t>respectively</a:t>
            </a:r>
            <a:r>
              <a:rPr lang="fr-FR" sz="2000" dirty="0" smtClean="0"/>
              <a:t>  3.77 %, 54.72 %, 3.77 %, and 41.51 %.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000" dirty="0"/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 smtClean="0"/>
              <a:t>The </a:t>
            </a:r>
            <a:r>
              <a:rPr lang="fr-FR" sz="2000" dirty="0" err="1" smtClean="0"/>
              <a:t>prevalence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metabolic</a:t>
            </a:r>
            <a:r>
              <a:rPr lang="fr-FR" sz="2000" dirty="0" smtClean="0"/>
              <a:t> syndrome  </a:t>
            </a:r>
            <a:r>
              <a:rPr lang="fr-FR" sz="2000" dirty="0" err="1" smtClean="0"/>
              <a:t>among</a:t>
            </a:r>
            <a:r>
              <a:rPr lang="fr-FR" sz="2000" dirty="0" smtClean="0"/>
              <a:t>  </a:t>
            </a:r>
            <a:r>
              <a:rPr lang="fr-FR" sz="2000" dirty="0" err="1" smtClean="0"/>
              <a:t>this</a:t>
            </a:r>
            <a:r>
              <a:rPr lang="fr-FR" sz="2000" dirty="0" smtClean="0"/>
              <a:t> </a:t>
            </a:r>
            <a:r>
              <a:rPr lang="fr-FR" sz="2000" dirty="0" err="1" smtClean="0"/>
              <a:t>company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5.66 %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51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712968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</a:t>
            </a:r>
            <a:r>
              <a:rPr lang="fr-FR" sz="2400" dirty="0" smtClean="0"/>
              <a:t>PERSPECTIVE  AND RECOMMENDATION</a:t>
            </a:r>
          </a:p>
          <a:p>
            <a:endParaRPr lang="fr-FR" sz="2400" dirty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evolution</a:t>
            </a:r>
            <a:r>
              <a:rPr lang="fr-FR" sz="2400" dirty="0" smtClean="0"/>
              <a:t> of CVD and </a:t>
            </a:r>
            <a:r>
              <a:rPr lang="fr-FR" sz="2400" dirty="0" err="1" smtClean="0"/>
              <a:t>stoke</a:t>
            </a:r>
            <a:r>
              <a:rPr lang="fr-FR" sz="2400" dirty="0" smtClean="0"/>
              <a:t> </a:t>
            </a:r>
            <a:r>
              <a:rPr lang="fr-FR" sz="2400" dirty="0" err="1" smtClean="0"/>
              <a:t>being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dynamic</a:t>
            </a:r>
            <a:r>
              <a:rPr lang="fr-FR" sz="2400" dirty="0" smtClean="0"/>
              <a:t> in Cameroun,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extend</a:t>
            </a:r>
            <a:r>
              <a:rPr lang="fr-FR" sz="2400" dirty="0" smtClean="0"/>
              <a:t> </a:t>
            </a:r>
            <a:r>
              <a:rPr lang="fr-FR" sz="2400" dirty="0" err="1" smtClean="0"/>
              <a:t>our</a:t>
            </a:r>
            <a:r>
              <a:rPr lang="fr-FR" sz="2400" dirty="0" smtClean="0"/>
              <a:t> </a:t>
            </a:r>
            <a:r>
              <a:rPr lang="fr-FR" sz="2400" dirty="0" err="1" smtClean="0"/>
              <a:t>study</a:t>
            </a:r>
            <a:r>
              <a:rPr lang="fr-FR" sz="2400" dirty="0" smtClean="0"/>
              <a:t> to </a:t>
            </a:r>
            <a:r>
              <a:rPr lang="fr-FR" sz="2400" dirty="0" err="1" smtClean="0"/>
              <a:t>other</a:t>
            </a:r>
            <a:r>
              <a:rPr lang="fr-FR" sz="2400" dirty="0" smtClean="0"/>
              <a:t> </a:t>
            </a:r>
            <a:r>
              <a:rPr lang="fr-FR" sz="2400" dirty="0" err="1" smtClean="0"/>
              <a:t>gardinnage</a:t>
            </a:r>
            <a:r>
              <a:rPr lang="fr-FR" sz="2400" dirty="0" smtClean="0"/>
              <a:t> </a:t>
            </a:r>
            <a:r>
              <a:rPr lang="fr-FR" sz="2400" dirty="0" err="1" smtClean="0"/>
              <a:t>companus</a:t>
            </a:r>
            <a:r>
              <a:rPr lang="fr-FR" sz="2400" dirty="0" smtClean="0"/>
              <a:t> as DAK services, G4S </a:t>
            </a:r>
            <a:r>
              <a:rPr lang="fr-FR" sz="2400" dirty="0" err="1" smtClean="0"/>
              <a:t>etc</a:t>
            </a:r>
            <a:r>
              <a:rPr lang="fr-FR" sz="2400" dirty="0" smtClean="0"/>
              <a:t> and </a:t>
            </a:r>
            <a:r>
              <a:rPr lang="fr-FR" sz="2400" dirty="0" err="1" smtClean="0"/>
              <a:t>also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army</a:t>
            </a:r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As a </a:t>
            </a:r>
            <a:r>
              <a:rPr lang="fr-FR" sz="2400" dirty="0" err="1" smtClean="0"/>
              <a:t>recommendation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A change in </a:t>
            </a:r>
            <a:r>
              <a:rPr lang="fr-FR" sz="2400" dirty="0" err="1" smtClean="0"/>
              <a:t>lifestyle</a:t>
            </a:r>
            <a:r>
              <a:rPr lang="fr-FR" sz="2400" dirty="0" smtClean="0"/>
              <a:t> ( </a:t>
            </a:r>
            <a:r>
              <a:rPr lang="fr-FR" sz="2400" dirty="0" err="1" smtClean="0"/>
              <a:t>diet</a:t>
            </a:r>
            <a:r>
              <a:rPr lang="fr-FR" sz="2400" dirty="0" smtClean="0"/>
              <a:t>, </a:t>
            </a:r>
            <a:r>
              <a:rPr lang="fr-FR" sz="2400" dirty="0" err="1" smtClean="0"/>
              <a:t>physical</a:t>
            </a:r>
            <a:r>
              <a:rPr lang="fr-FR" sz="2400" dirty="0"/>
              <a:t> </a:t>
            </a:r>
            <a:r>
              <a:rPr lang="fr-FR" sz="2400" dirty="0" err="1" smtClean="0"/>
              <a:t>activity</a:t>
            </a:r>
            <a:r>
              <a:rPr lang="fr-FR" sz="2400" dirty="0" smtClean="0"/>
              <a:t>, smoking and </a:t>
            </a:r>
            <a:r>
              <a:rPr lang="fr-FR" sz="2400" dirty="0" err="1" smtClean="0"/>
              <a:t>alcoholism</a:t>
            </a:r>
            <a:r>
              <a:rPr lang="fr-FR" sz="2400" dirty="0" smtClean="0"/>
              <a:t>)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made;</a:t>
            </a:r>
          </a:p>
          <a:p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Daily </a:t>
            </a:r>
            <a:r>
              <a:rPr lang="fr-FR" sz="2400" dirty="0" err="1" smtClean="0"/>
              <a:t>physical</a:t>
            </a:r>
            <a:r>
              <a:rPr lang="fr-FR" sz="2400" dirty="0" smtClean="0"/>
              <a:t> </a:t>
            </a:r>
            <a:r>
              <a:rPr lang="fr-FR" sz="2400" dirty="0" err="1" smtClean="0"/>
              <a:t>activity</a:t>
            </a:r>
            <a:r>
              <a:rPr lang="fr-FR" sz="2400" dirty="0" smtClean="0"/>
              <a:t> of moderne </a:t>
            </a:r>
            <a:r>
              <a:rPr lang="fr-FR" sz="2400" dirty="0" err="1" smtClean="0"/>
              <a:t>intensity</a:t>
            </a:r>
            <a:r>
              <a:rPr lang="fr-FR" sz="2400" dirty="0" smtClean="0"/>
              <a:t> for </a:t>
            </a:r>
            <a:r>
              <a:rPr lang="fr-FR" sz="2400" dirty="0" err="1" smtClean="0"/>
              <a:t>at</a:t>
            </a:r>
            <a:r>
              <a:rPr lang="fr-FR" sz="2400" dirty="0" smtClean="0"/>
              <a:t> least 30 minutes.</a:t>
            </a:r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8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2368" y="117693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C:\Users\MIWANAG\Desktop\IMG_20161004_161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1042"/>
            <a:ext cx="7863744" cy="638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2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332656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0"/>
            <a:ext cx="8640960" cy="660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16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260648"/>
            <a:ext cx="871296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r>
              <a:rPr lang="fr-FR" sz="2400" dirty="0" smtClean="0"/>
              <a:t>                                   </a:t>
            </a:r>
            <a:r>
              <a:rPr lang="fr-FR" sz="2800" dirty="0" smtClean="0"/>
              <a:t>Introduction</a:t>
            </a:r>
            <a:r>
              <a:rPr lang="fr-FR" sz="2400" dirty="0" smtClean="0"/>
              <a:t> </a:t>
            </a:r>
            <a:endParaRPr lang="fr-FR" sz="2400" dirty="0"/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actually</a:t>
            </a:r>
            <a:r>
              <a:rPr lang="fr-FR" sz="2400" dirty="0" smtClean="0"/>
              <a:t> a major </a:t>
            </a:r>
            <a:r>
              <a:rPr lang="fr-FR" sz="2400" dirty="0" err="1" smtClean="0"/>
              <a:t>problem</a:t>
            </a:r>
            <a:r>
              <a:rPr lang="fr-FR" sz="2400" dirty="0" smtClean="0"/>
              <a:t> to public </a:t>
            </a:r>
            <a:r>
              <a:rPr lang="fr-FR" sz="2400" dirty="0" err="1" smtClean="0"/>
              <a:t>healt</a:t>
            </a:r>
            <a:endParaRPr lang="fr-FR" sz="2400" dirty="0"/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theme</a:t>
            </a:r>
            <a:r>
              <a:rPr lang="fr-FR" sz="2400" dirty="0" smtClean="0"/>
              <a:t> 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</a:t>
            </a:r>
            <a:r>
              <a:rPr lang="fr-FR" sz="2400" dirty="0" err="1" smtClean="0"/>
              <a:t>refers</a:t>
            </a:r>
            <a:r>
              <a:rPr lang="fr-FR" sz="2400" dirty="0" smtClean="0"/>
              <a:t> to a group of </a:t>
            </a:r>
            <a:r>
              <a:rPr lang="fr-FR" sz="2400" dirty="0" err="1" smtClean="0"/>
              <a:t>abnormatities</a:t>
            </a:r>
            <a:r>
              <a:rPr lang="fr-FR" sz="2400" dirty="0" smtClean="0"/>
              <a:t>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carbohydrates, </a:t>
            </a:r>
            <a:r>
              <a:rPr lang="fr-FR" sz="2400" dirty="0" err="1" smtClean="0"/>
              <a:t>lipids</a:t>
            </a:r>
            <a:r>
              <a:rPr lang="fr-FR" sz="2400" dirty="0" smtClean="0"/>
              <a:t> and </a:t>
            </a:r>
            <a:r>
              <a:rPr lang="fr-FR" sz="2400" dirty="0" err="1" smtClean="0"/>
              <a:t>associated</a:t>
            </a:r>
            <a:r>
              <a:rPr lang="fr-FR" sz="2400" dirty="0" smtClean="0"/>
              <a:t> </a:t>
            </a:r>
            <a:r>
              <a:rPr lang="fr-FR" sz="2400" dirty="0" err="1" smtClean="0"/>
              <a:t>vascular</a:t>
            </a:r>
            <a:r>
              <a:rPr lang="fr-FR" sz="2400" dirty="0" smtClean="0"/>
              <a:t> </a:t>
            </a:r>
            <a:r>
              <a:rPr lang="fr-FR" sz="2400" dirty="0" err="1" smtClean="0"/>
              <a:t>risk</a:t>
            </a:r>
            <a:r>
              <a:rPr lang="fr-FR" sz="2400" dirty="0" smtClean="0"/>
              <a:t> </a:t>
            </a:r>
            <a:r>
              <a:rPr lang="fr-FR" sz="2400" dirty="0" err="1" smtClean="0"/>
              <a:t>factors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lead to </a:t>
            </a:r>
            <a:r>
              <a:rPr lang="fr-FR" sz="2400" dirty="0" err="1" smtClean="0"/>
              <a:t>diabetes</a:t>
            </a:r>
            <a:r>
              <a:rPr lang="fr-FR" sz="2400" dirty="0" smtClean="0"/>
              <a:t> type II and </a:t>
            </a:r>
            <a:r>
              <a:rPr lang="fr-FR" sz="2400" dirty="0" err="1" smtClean="0"/>
              <a:t>cardiovascular</a:t>
            </a:r>
            <a:r>
              <a:rPr lang="fr-FR" sz="2400" dirty="0" smtClean="0"/>
              <a:t> </a:t>
            </a:r>
            <a:r>
              <a:rPr lang="fr-FR" sz="2400" dirty="0" err="1" smtClean="0"/>
              <a:t>diseases</a:t>
            </a:r>
            <a:r>
              <a:rPr lang="fr-FR" sz="2400" dirty="0" smtClean="0"/>
              <a:t> </a:t>
            </a:r>
            <a:r>
              <a:rPr lang="fr-FR" sz="2400" dirty="0" err="1" smtClean="0"/>
              <a:t>linked</a:t>
            </a:r>
            <a:r>
              <a:rPr lang="fr-FR" sz="2400" dirty="0" smtClean="0"/>
              <a:t> to </a:t>
            </a:r>
            <a:r>
              <a:rPr lang="fr-FR" sz="2400" dirty="0" err="1" smtClean="0"/>
              <a:t>atherosclerose</a:t>
            </a:r>
            <a:r>
              <a:rPr lang="fr-FR" sz="2400" dirty="0" smtClean="0"/>
              <a:t> in </a:t>
            </a:r>
            <a:r>
              <a:rPr lang="fr-FR" sz="2400" dirty="0" err="1" smtClean="0"/>
              <a:t>most</a:t>
            </a:r>
            <a:r>
              <a:rPr lang="fr-FR" sz="2400" dirty="0" smtClean="0"/>
              <a:t> </a:t>
            </a:r>
            <a:r>
              <a:rPr lang="fr-FR" sz="2400" dirty="0" err="1" smtClean="0"/>
              <a:t>individuals</a:t>
            </a:r>
            <a:r>
              <a:rPr lang="fr-FR" sz="2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/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history</a:t>
            </a:r>
            <a:r>
              <a:rPr lang="fr-FR" sz="2400" dirty="0" smtClean="0"/>
              <a:t> of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illustrated</a:t>
            </a:r>
            <a:r>
              <a:rPr lang="fr-FR" sz="2400" dirty="0" smtClean="0"/>
              <a:t> by the </a:t>
            </a:r>
            <a:r>
              <a:rPr lang="fr-FR" sz="2400" dirty="0" err="1" smtClean="0"/>
              <a:t>evolution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it’s</a:t>
            </a:r>
            <a:r>
              <a:rPr lang="fr-FR" sz="2400" dirty="0" smtClean="0"/>
              <a:t> </a:t>
            </a:r>
            <a:r>
              <a:rPr lang="fr-FR" sz="2400" dirty="0" err="1" smtClean="0"/>
              <a:t>name</a:t>
            </a:r>
            <a:r>
              <a:rPr lang="fr-FR" sz="2400" dirty="0" smtClean="0"/>
              <a:t>: </a:t>
            </a:r>
            <a:r>
              <a:rPr lang="fr-FR" sz="2400" dirty="0" err="1" smtClean="0"/>
              <a:t>Plurimetabalic</a:t>
            </a:r>
            <a:r>
              <a:rPr lang="fr-FR" sz="2400" dirty="0" smtClean="0"/>
              <a:t> syndrome, X syndrome, </a:t>
            </a:r>
            <a:r>
              <a:rPr lang="fr-FR" sz="2400" dirty="0" err="1" smtClean="0"/>
              <a:t>mortal</a:t>
            </a:r>
            <a:r>
              <a:rPr lang="fr-FR" sz="2400" dirty="0" smtClean="0"/>
              <a:t> </a:t>
            </a:r>
            <a:r>
              <a:rPr lang="fr-FR" sz="2400" dirty="0" err="1" smtClean="0"/>
              <a:t>quartor</a:t>
            </a:r>
            <a:r>
              <a:rPr lang="fr-FR" sz="2400" dirty="0" smtClean="0"/>
              <a:t>, </a:t>
            </a:r>
            <a:r>
              <a:rPr lang="fr-FR" sz="2400" dirty="0" err="1" smtClean="0"/>
              <a:t>insulino-resistant</a:t>
            </a:r>
            <a:r>
              <a:rPr lang="fr-FR" sz="2400" dirty="0" smtClean="0"/>
              <a:t> syndrome and </a:t>
            </a:r>
            <a:r>
              <a:rPr lang="fr-FR" sz="2400" dirty="0" err="1" smtClean="0"/>
              <a:t>dysmetabolic</a:t>
            </a:r>
            <a:r>
              <a:rPr lang="fr-FR" sz="2400" dirty="0" smtClean="0"/>
              <a:t> syndrome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2139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260648"/>
            <a:ext cx="878497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      </a:t>
            </a:r>
            <a:r>
              <a:rPr lang="fr-FR" sz="3200" dirty="0" smtClean="0"/>
              <a:t>Introduction</a:t>
            </a:r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It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characterised</a:t>
            </a:r>
            <a:r>
              <a:rPr lang="fr-FR" sz="2400" dirty="0" smtClean="0"/>
              <a:t>  in an </a:t>
            </a:r>
            <a:r>
              <a:rPr lang="fr-FR" sz="2400" dirty="0" err="1" smtClean="0"/>
              <a:t>individual</a:t>
            </a:r>
            <a:r>
              <a:rPr lang="fr-FR" sz="2400" dirty="0" smtClean="0"/>
              <a:t>  by the </a:t>
            </a:r>
            <a:r>
              <a:rPr lang="fr-FR" sz="2400" dirty="0" err="1" smtClean="0"/>
              <a:t>simultanous</a:t>
            </a:r>
            <a:r>
              <a:rPr lang="fr-FR" sz="2400" dirty="0" smtClean="0"/>
              <a:t> </a:t>
            </a:r>
            <a:r>
              <a:rPr lang="fr-FR" sz="2400" dirty="0" err="1" smtClean="0"/>
              <a:t>presence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following</a:t>
            </a:r>
            <a:r>
              <a:rPr lang="fr-FR" sz="2400" dirty="0" smtClean="0"/>
              <a:t> </a:t>
            </a:r>
            <a:r>
              <a:rPr lang="fr-FR" sz="2400" dirty="0" err="1" smtClean="0"/>
              <a:t>factors</a:t>
            </a:r>
            <a:r>
              <a:rPr lang="fr-FR" sz="2400" dirty="0" smtClean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Obesity</a:t>
            </a:r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Dyslipidemia</a:t>
            </a:r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Arterial</a:t>
            </a:r>
            <a:r>
              <a:rPr lang="fr-FR" sz="2400" dirty="0" smtClean="0"/>
              <a:t> hypertension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The high </a:t>
            </a:r>
            <a:r>
              <a:rPr lang="fr-FR" sz="2400" dirty="0" err="1" smtClean="0"/>
              <a:t>waistline</a:t>
            </a:r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Hyperglycemia</a:t>
            </a:r>
            <a:endParaRPr lang="fr-FR" sz="2400" dirty="0" smtClean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studies</a:t>
            </a:r>
            <a:r>
              <a:rPr lang="fr-FR" sz="2400" dirty="0" smtClean="0"/>
              <a:t> have </a:t>
            </a:r>
            <a:r>
              <a:rPr lang="fr-FR" sz="2400" dirty="0" err="1" smtClean="0"/>
              <a:t>proven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individuals</a:t>
            </a:r>
            <a:r>
              <a:rPr lang="fr-FR" sz="2400" dirty="0" smtClean="0"/>
              <a:t> </a:t>
            </a:r>
            <a:r>
              <a:rPr lang="fr-FR" sz="2400" dirty="0" err="1" smtClean="0"/>
              <a:t>having</a:t>
            </a:r>
            <a:r>
              <a:rPr lang="fr-FR" sz="2400" dirty="0" smtClean="0"/>
              <a:t> all </a:t>
            </a:r>
            <a:r>
              <a:rPr lang="fr-FR" sz="2400" dirty="0" err="1" smtClean="0"/>
              <a:t>above</a:t>
            </a:r>
            <a:r>
              <a:rPr lang="fr-FR" sz="2400" dirty="0" smtClean="0"/>
              <a:t> </a:t>
            </a:r>
            <a:r>
              <a:rPr lang="fr-FR" sz="2400" dirty="0" err="1" smtClean="0"/>
              <a:t>characteristies</a:t>
            </a:r>
            <a:r>
              <a:rPr lang="fr-FR" sz="2400" dirty="0" smtClean="0"/>
              <a:t> are </a:t>
            </a:r>
            <a:r>
              <a:rPr lang="fr-FR" sz="2400" dirty="0" err="1" smtClean="0"/>
              <a:t>exposed</a:t>
            </a:r>
            <a:r>
              <a:rPr lang="fr-FR" sz="2400" dirty="0" smtClean="0"/>
              <a:t> to high </a:t>
            </a:r>
            <a:r>
              <a:rPr lang="fr-FR" sz="2400" dirty="0" err="1" smtClean="0"/>
              <a:t>cardiovascular</a:t>
            </a:r>
            <a:r>
              <a:rPr lang="fr-FR" sz="2400" dirty="0" smtClean="0"/>
              <a:t> </a:t>
            </a:r>
            <a:r>
              <a:rPr lang="fr-FR" sz="2400" dirty="0" err="1" smtClean="0"/>
              <a:t>abnormatities</a:t>
            </a:r>
            <a:r>
              <a:rPr lang="fr-FR" sz="2400" dirty="0" smtClean="0"/>
              <a:t> ( Empara and al.,2004)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6939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332656"/>
            <a:ext cx="864096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        </a:t>
            </a:r>
            <a:r>
              <a:rPr lang="fr-FR" sz="3200" dirty="0" smtClean="0"/>
              <a:t>Introduction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There </a:t>
            </a:r>
            <a:r>
              <a:rPr lang="fr-FR" sz="2400" dirty="0" err="1" smtClean="0"/>
              <a:t>exist</a:t>
            </a:r>
            <a:r>
              <a:rPr lang="fr-FR" sz="2400" dirty="0" smtClean="0"/>
              <a:t>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definitions</a:t>
            </a:r>
            <a:r>
              <a:rPr lang="fr-FR" sz="2400" dirty="0" smtClean="0"/>
              <a:t> of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complicates</a:t>
            </a:r>
            <a:r>
              <a:rPr lang="fr-FR" sz="2400" dirty="0" smtClean="0"/>
              <a:t> a son </a:t>
            </a:r>
            <a:r>
              <a:rPr lang="fr-FR" sz="2400" dirty="0" err="1" smtClean="0"/>
              <a:t>diagnostic,proposed</a:t>
            </a:r>
            <a:r>
              <a:rPr lang="fr-FR" sz="2400" dirty="0" smtClean="0"/>
              <a:t> by international organisations and group of experts </a:t>
            </a:r>
            <a:r>
              <a:rPr lang="fr-FR" sz="2400" dirty="0" err="1" smtClean="0"/>
              <a:t>such</a:t>
            </a:r>
            <a:r>
              <a:rPr lang="fr-FR" sz="2400" dirty="0" smtClean="0"/>
              <a:t> as;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OMS (1998 )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EGIR (1999)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The NCEP-ATP III (2001)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AACE (2001)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AHA/NHLBI (2004)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FID (2005)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FID/AHA/NHLBI (2009)</a:t>
            </a:r>
          </a:p>
          <a:p>
            <a:pPr marL="285750" indent="-285750">
              <a:buFont typeface="Wingdings" pitchFamily="2" charset="2"/>
              <a:buChar char="§"/>
            </a:pPr>
            <a:endParaRPr lang="fr-FR" sz="2400" dirty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But </a:t>
            </a:r>
            <a:r>
              <a:rPr lang="fr-FR" sz="2400" dirty="0" err="1" smtClean="0"/>
              <a:t>those</a:t>
            </a:r>
            <a:r>
              <a:rPr lang="fr-FR" sz="2400" dirty="0" smtClean="0"/>
              <a:t> </a:t>
            </a:r>
            <a:r>
              <a:rPr lang="fr-FR" sz="2400" dirty="0" err="1" smtClean="0"/>
              <a:t>proposed</a:t>
            </a:r>
            <a:r>
              <a:rPr lang="fr-FR" sz="2400" dirty="0" smtClean="0"/>
              <a:t> by the NCEP are </a:t>
            </a:r>
            <a:r>
              <a:rPr lang="fr-FR" sz="2400" dirty="0" err="1" smtClean="0"/>
              <a:t>easily</a:t>
            </a:r>
            <a:r>
              <a:rPr lang="fr-FR" sz="2400" dirty="0" smtClean="0"/>
              <a:t>  applicable </a:t>
            </a:r>
            <a:r>
              <a:rPr lang="fr-FR" sz="2400" dirty="0" err="1" smtClean="0"/>
              <a:t>clinically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63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260648"/>
            <a:ext cx="864096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      </a:t>
            </a:r>
            <a:r>
              <a:rPr lang="fr-FR" sz="3200" dirty="0" smtClean="0"/>
              <a:t> Introduction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definition</a:t>
            </a:r>
            <a:r>
              <a:rPr lang="fr-FR" sz="2400" dirty="0" smtClean="0"/>
              <a:t> of the NCEP  </a:t>
            </a:r>
            <a:r>
              <a:rPr lang="fr-FR" sz="2400" dirty="0" err="1" smtClean="0"/>
              <a:t>does</a:t>
            </a:r>
            <a:r>
              <a:rPr lang="fr-FR" sz="2400" dirty="0" smtClean="0"/>
              <a:t> not </a:t>
            </a:r>
            <a:r>
              <a:rPr lang="fr-FR" sz="2400" dirty="0" err="1" smtClean="0"/>
              <a:t>any</a:t>
            </a:r>
            <a:r>
              <a:rPr lang="fr-FR" sz="2400" dirty="0" smtClean="0"/>
              <a:t> </a:t>
            </a:r>
            <a:r>
              <a:rPr lang="fr-FR" sz="2400" dirty="0" err="1" smtClean="0"/>
              <a:t>criteria</a:t>
            </a: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Fasting</a:t>
            </a:r>
            <a:r>
              <a:rPr lang="fr-FR" sz="2400" dirty="0" smtClean="0"/>
              <a:t> </a:t>
            </a:r>
            <a:r>
              <a:rPr lang="fr-FR" sz="2400" dirty="0" err="1" smtClean="0"/>
              <a:t>blood</a:t>
            </a:r>
            <a:r>
              <a:rPr lang="fr-FR" sz="2400" dirty="0" smtClean="0"/>
              <a:t> </a:t>
            </a:r>
            <a:r>
              <a:rPr lang="fr-FR" sz="2400" dirty="0" err="1" smtClean="0"/>
              <a:t>sugar</a:t>
            </a:r>
            <a:r>
              <a:rPr lang="fr-FR" sz="2400" dirty="0" smtClean="0"/>
              <a:t>                              6.1 </a:t>
            </a:r>
            <a:r>
              <a:rPr lang="fr-FR" sz="2400" dirty="0" err="1" smtClean="0"/>
              <a:t>mmol</a:t>
            </a:r>
            <a:r>
              <a:rPr lang="fr-FR" sz="2400" dirty="0" smtClean="0"/>
              <a:t>/L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Arterial</a:t>
            </a:r>
            <a:r>
              <a:rPr lang="fr-FR" sz="2400" dirty="0" smtClean="0"/>
              <a:t> pressure                                   130/80 </a:t>
            </a:r>
            <a:r>
              <a:rPr lang="fr-FR" sz="2400" dirty="0" err="1" smtClean="0"/>
              <a:t>mmHg</a:t>
            </a:r>
            <a:endParaRPr lang="fr-FR" sz="2400" dirty="0" smtClean="0"/>
          </a:p>
          <a:p>
            <a:endParaRPr lang="fr-FR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err="1" smtClean="0"/>
              <a:t>Dyslipidemia</a:t>
            </a:r>
            <a:r>
              <a:rPr lang="fr-FR" sz="2400" dirty="0" smtClean="0"/>
              <a:t>                                 TG   1.7 </a:t>
            </a:r>
            <a:r>
              <a:rPr lang="fr-FR" sz="2400" dirty="0" err="1" smtClean="0"/>
              <a:t>mmol</a:t>
            </a:r>
            <a:r>
              <a:rPr lang="fr-FR" sz="2400" dirty="0" smtClean="0"/>
              <a:t>/L</a:t>
            </a:r>
          </a:p>
          <a:p>
            <a:endParaRPr lang="fr-FR" sz="2400" dirty="0"/>
          </a:p>
          <a:p>
            <a:r>
              <a:rPr lang="fr-FR" sz="2400" dirty="0" smtClean="0"/>
              <a:t>                                                         HDL  1mmol/L in men and                                                                                          </a:t>
            </a:r>
          </a:p>
          <a:p>
            <a:r>
              <a:rPr lang="fr-FR" sz="2400" dirty="0" smtClean="0"/>
              <a:t>                                                                  1.3 </a:t>
            </a:r>
            <a:r>
              <a:rPr lang="fr-FR" sz="2400" dirty="0" err="1" smtClean="0"/>
              <a:t>mmol</a:t>
            </a:r>
            <a:r>
              <a:rPr lang="fr-FR" sz="2400" dirty="0" smtClean="0"/>
              <a:t>/L in the </a:t>
            </a:r>
            <a:r>
              <a:rPr lang="fr-FR" sz="2400" dirty="0" err="1" smtClean="0"/>
              <a:t>women</a:t>
            </a:r>
            <a:endParaRPr lang="fr-FR" sz="2400" dirty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endParaRPr lang="fr-FR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err="1" smtClean="0"/>
              <a:t>Klaist</a:t>
            </a:r>
            <a:r>
              <a:rPr lang="fr-FR" sz="2400" dirty="0" smtClean="0"/>
              <a:t> size                               102 cm in men et  88 in </a:t>
            </a:r>
            <a:r>
              <a:rPr lang="fr-FR" sz="2400" dirty="0" err="1" smtClean="0"/>
              <a:t>woman</a:t>
            </a:r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239852" y="2276872"/>
            <a:ext cx="1476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843808" y="3068960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/>
          <p:cNvCxnSpPr/>
          <p:nvPr/>
        </p:nvCxnSpPr>
        <p:spPr>
          <a:xfrm>
            <a:off x="2437149" y="3765869"/>
            <a:ext cx="22788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437149" y="3765869"/>
            <a:ext cx="2134851" cy="671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051720" y="5949280"/>
            <a:ext cx="20522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65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04664"/>
            <a:ext cx="85689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</a:t>
            </a:r>
            <a:r>
              <a:rPr lang="fr-FR" sz="3600" dirty="0" smtClean="0"/>
              <a:t>Introduction</a:t>
            </a:r>
          </a:p>
          <a:p>
            <a:pPr marL="274638"/>
            <a:endParaRPr lang="fr-FR" dirty="0" smtClean="0"/>
          </a:p>
          <a:p>
            <a:pPr marL="560388" indent="-285750">
              <a:buFont typeface="Wingdings" pitchFamily="2" charset="2"/>
              <a:buChar char="Ø"/>
            </a:pPr>
            <a:r>
              <a:rPr lang="fr-FR" sz="3200" dirty="0" err="1" smtClean="0"/>
              <a:t>Studies</a:t>
            </a:r>
            <a:r>
              <a:rPr lang="fr-FR" sz="3200" dirty="0" smtClean="0"/>
              <a:t>  show the </a:t>
            </a:r>
            <a:r>
              <a:rPr lang="fr-FR" sz="3200" dirty="0" err="1" smtClean="0"/>
              <a:t>prevalence</a:t>
            </a:r>
            <a:r>
              <a:rPr lang="fr-FR" sz="3200" dirty="0" smtClean="0"/>
              <a:t>   of </a:t>
            </a:r>
            <a:r>
              <a:rPr lang="fr-FR" sz="3200" dirty="0" err="1" smtClean="0"/>
              <a:t>metabolic</a:t>
            </a:r>
            <a:r>
              <a:rPr lang="fr-FR" sz="3200" dirty="0" smtClean="0"/>
              <a:t>  syndrome and a components varis </a:t>
            </a:r>
            <a:r>
              <a:rPr lang="fr-FR" sz="3200" dirty="0" err="1" smtClean="0"/>
              <a:t>ethnicity</a:t>
            </a:r>
            <a:r>
              <a:rPr lang="fr-FR" sz="3200" dirty="0" smtClean="0"/>
              <a:t>,  </a:t>
            </a:r>
            <a:r>
              <a:rPr lang="fr-FR" sz="3200" dirty="0" err="1" smtClean="0"/>
              <a:t>dietany</a:t>
            </a:r>
            <a:r>
              <a:rPr lang="fr-FR" sz="3200" dirty="0" smtClean="0"/>
              <a:t> </a:t>
            </a:r>
            <a:r>
              <a:rPr lang="fr-FR" sz="3200" dirty="0" err="1" smtClean="0"/>
              <a:t>behaviors</a:t>
            </a:r>
            <a:r>
              <a:rPr lang="fr-FR" sz="3200" dirty="0" smtClean="0"/>
              <a:t>, </a:t>
            </a:r>
            <a:r>
              <a:rPr lang="fr-FR" sz="3200" dirty="0" err="1" smtClean="0"/>
              <a:t>physical</a:t>
            </a:r>
            <a:r>
              <a:rPr lang="fr-FR" sz="3200" dirty="0" smtClean="0"/>
              <a:t> </a:t>
            </a:r>
            <a:r>
              <a:rPr lang="fr-FR" sz="3200" dirty="0" err="1" smtClean="0"/>
              <a:t>activity,age,sex</a:t>
            </a:r>
            <a:r>
              <a:rPr lang="fr-FR" sz="3200" dirty="0" smtClean="0"/>
              <a:t>, the </a:t>
            </a:r>
            <a:r>
              <a:rPr lang="fr-FR" sz="3200" dirty="0" err="1" smtClean="0"/>
              <a:t>genetic</a:t>
            </a:r>
            <a:r>
              <a:rPr lang="fr-FR" sz="3200" dirty="0" smtClean="0"/>
              <a:t> </a:t>
            </a:r>
            <a:r>
              <a:rPr lang="fr-FR" sz="3200" dirty="0" err="1" smtClean="0"/>
              <a:t>difference</a:t>
            </a:r>
            <a:r>
              <a:rPr lang="fr-FR" sz="3200" dirty="0" smtClean="0"/>
              <a:t>(Cameron and al.,2004</a:t>
            </a:r>
          </a:p>
          <a:p>
            <a:pPr marL="274638"/>
            <a:endParaRPr lang="fr-FR" sz="3200" dirty="0" smtClean="0"/>
          </a:p>
          <a:p>
            <a:pPr marL="617538" indent="-342900">
              <a:buFont typeface="Wingdings" pitchFamily="2" charset="2"/>
              <a:buChar char="Ø"/>
            </a:pPr>
            <a:r>
              <a:rPr lang="fr-FR" sz="3200" dirty="0" smtClean="0"/>
              <a:t>The </a:t>
            </a:r>
            <a:r>
              <a:rPr lang="fr-FR" sz="3200" dirty="0" err="1" smtClean="0"/>
              <a:t>choice</a:t>
            </a:r>
            <a:r>
              <a:rPr lang="fr-FR" sz="3200" dirty="0" smtClean="0"/>
              <a:t> </a:t>
            </a:r>
            <a:r>
              <a:rPr lang="fr-FR" sz="3200" dirty="0" err="1" smtClean="0"/>
              <a:t>is</a:t>
            </a:r>
            <a:r>
              <a:rPr lang="fr-FR" sz="3200" dirty="0" smtClean="0"/>
              <a:t> </a:t>
            </a:r>
            <a:r>
              <a:rPr lang="fr-FR" sz="3200" dirty="0" err="1" smtClean="0"/>
              <a:t>between</a:t>
            </a:r>
            <a:r>
              <a:rPr lang="fr-FR" sz="3200" dirty="0" smtClean="0"/>
              <a:t> campus police base on </a:t>
            </a:r>
            <a:r>
              <a:rPr lang="fr-FR" sz="3200" dirty="0" err="1" smtClean="0"/>
              <a:t>their</a:t>
            </a:r>
            <a:r>
              <a:rPr lang="fr-FR" sz="3200" dirty="0" smtClean="0"/>
              <a:t> </a:t>
            </a:r>
            <a:r>
              <a:rPr lang="fr-FR" sz="3200" dirty="0" err="1" smtClean="0"/>
              <a:t>daily</a:t>
            </a:r>
            <a:r>
              <a:rPr lang="fr-FR" sz="3200" dirty="0" smtClean="0"/>
              <a:t> </a:t>
            </a:r>
            <a:r>
              <a:rPr lang="fr-FR" sz="3200" dirty="0" err="1" smtClean="0"/>
              <a:t>activities</a:t>
            </a:r>
            <a:r>
              <a:rPr lang="fr-FR" sz="3200" dirty="0" smtClean="0"/>
              <a:t> ( duration </a:t>
            </a:r>
            <a:r>
              <a:rPr lang="fr-FR" sz="3200" dirty="0" err="1" smtClean="0"/>
              <a:t>at</a:t>
            </a:r>
            <a:r>
              <a:rPr lang="fr-FR" sz="3200" dirty="0" smtClean="0"/>
              <a:t> </a:t>
            </a:r>
            <a:r>
              <a:rPr lang="fr-FR" sz="3200" dirty="0" err="1" smtClean="0"/>
              <a:t>work</a:t>
            </a:r>
            <a:r>
              <a:rPr lang="fr-FR" sz="3200" dirty="0" smtClean="0"/>
              <a:t>, </a:t>
            </a:r>
            <a:r>
              <a:rPr lang="fr-FR" sz="3200" dirty="0" err="1" smtClean="0"/>
              <a:t>stationang</a:t>
            </a:r>
            <a:r>
              <a:rPr lang="fr-FR" sz="3200" dirty="0" smtClean="0"/>
              <a:t> station to </a:t>
            </a:r>
            <a:r>
              <a:rPr lang="fr-FR" sz="3200" dirty="0" err="1" smtClean="0"/>
              <a:t>station,stress</a:t>
            </a:r>
            <a:r>
              <a:rPr lang="fr-FR" sz="3200" dirty="0" smtClean="0"/>
              <a:t>, the </a:t>
            </a:r>
            <a:r>
              <a:rPr lang="fr-FR" sz="3200" dirty="0" err="1" smtClean="0"/>
              <a:t>daily</a:t>
            </a:r>
            <a:r>
              <a:rPr lang="fr-FR" sz="3200" dirty="0" smtClean="0"/>
              <a:t> </a:t>
            </a:r>
            <a:r>
              <a:rPr lang="fr-FR" sz="3200" dirty="0" err="1" smtClean="0"/>
              <a:t>feeding</a:t>
            </a:r>
            <a:r>
              <a:rPr lang="fr-FR" sz="3200" dirty="0" smtClean="0"/>
              <a:t> etc.)</a:t>
            </a:r>
          </a:p>
          <a:p>
            <a:pPr marL="617538" indent="-342900">
              <a:buFont typeface="Wingdings" pitchFamily="2" charset="2"/>
              <a:buChar char="Ø"/>
            </a:pP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52316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8640"/>
            <a:ext cx="871296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</a:t>
            </a:r>
            <a:r>
              <a:rPr lang="fr-FR" sz="3600" dirty="0" smtClean="0"/>
              <a:t>Introduction</a:t>
            </a:r>
          </a:p>
          <a:p>
            <a:endParaRPr lang="fr-FR" dirty="0"/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mastery</a:t>
            </a:r>
            <a:r>
              <a:rPr lang="fr-FR" sz="2400" dirty="0" smtClean="0"/>
              <a:t> of  </a:t>
            </a:r>
            <a:r>
              <a:rPr lang="fr-FR" sz="2400" dirty="0" err="1" smtClean="0"/>
              <a:t>risk</a:t>
            </a:r>
            <a:r>
              <a:rPr lang="fr-FR" sz="2400" dirty="0" smtClean="0"/>
              <a:t> </a:t>
            </a:r>
            <a:r>
              <a:rPr lang="fr-FR" sz="2400" dirty="0" err="1" smtClean="0"/>
              <a:t>factors</a:t>
            </a:r>
            <a:r>
              <a:rPr lang="fr-FR" sz="2400" dirty="0" smtClean="0"/>
              <a:t> </a:t>
            </a:r>
            <a:r>
              <a:rPr lang="fr-FR" sz="2400" dirty="0" err="1" smtClean="0"/>
              <a:t>associated</a:t>
            </a:r>
            <a:r>
              <a:rPr lang="fr-FR" sz="2400" dirty="0" smtClean="0"/>
              <a:t> </a:t>
            </a:r>
            <a:r>
              <a:rPr lang="fr-FR" sz="2400" dirty="0" err="1" smtClean="0"/>
              <a:t>wich</a:t>
            </a:r>
            <a:r>
              <a:rPr lang="fr-FR" sz="2400" dirty="0" smtClean="0"/>
              <a:t>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, has </a:t>
            </a:r>
            <a:r>
              <a:rPr lang="fr-FR" sz="2400" dirty="0" err="1" smtClean="0"/>
              <a:t>brought</a:t>
            </a:r>
            <a:r>
              <a:rPr lang="fr-FR" sz="2400" dirty="0" smtClean="0"/>
              <a:t> us to set </a:t>
            </a:r>
            <a:r>
              <a:rPr lang="fr-FR" sz="2400" dirty="0" err="1" smtClean="0"/>
              <a:t>awselves</a:t>
            </a:r>
            <a:r>
              <a:rPr lang="fr-FR" sz="2400" dirty="0" smtClean="0"/>
              <a:t> the </a:t>
            </a:r>
            <a:r>
              <a:rPr lang="fr-FR" sz="2400" dirty="0" err="1" smtClean="0"/>
              <a:t>general</a:t>
            </a:r>
            <a:r>
              <a:rPr lang="fr-FR" sz="2400" dirty="0" smtClean="0"/>
              <a:t> objectives.</a:t>
            </a:r>
          </a:p>
          <a:p>
            <a:endParaRPr lang="fr-FR" sz="2400" dirty="0" smtClean="0"/>
          </a:p>
          <a:p>
            <a:r>
              <a:rPr lang="fr-FR" sz="2400" dirty="0" smtClean="0"/>
              <a:t>           The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in </a:t>
            </a:r>
            <a:r>
              <a:rPr lang="fr-FR" sz="2400" dirty="0" err="1" smtClean="0"/>
              <a:t>individuals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company</a:t>
            </a:r>
            <a:r>
              <a:rPr lang="fr-FR" sz="2400" dirty="0" smtClean="0"/>
              <a:t>  baby </a:t>
            </a:r>
            <a:r>
              <a:rPr lang="fr-FR" sz="2400" dirty="0" err="1" smtClean="0"/>
              <a:t>sitting</a:t>
            </a:r>
            <a:r>
              <a:rPr lang="fr-FR" sz="2400" dirty="0" smtClean="0"/>
              <a:t> (</a:t>
            </a:r>
            <a:r>
              <a:rPr lang="fr-FR" sz="2400" dirty="0" err="1" smtClean="0"/>
              <a:t>garding</a:t>
            </a:r>
            <a:r>
              <a:rPr lang="fr-FR" sz="2400" dirty="0" smtClean="0"/>
              <a:t>) the </a:t>
            </a:r>
            <a:r>
              <a:rPr lang="fr-FR" sz="2400" dirty="0" err="1" smtClean="0"/>
              <a:t>university</a:t>
            </a:r>
            <a:r>
              <a:rPr lang="fr-FR" sz="2400" dirty="0" smtClean="0"/>
              <a:t> of </a:t>
            </a:r>
            <a:r>
              <a:rPr lang="fr-FR" sz="2400" dirty="0" err="1" smtClean="0"/>
              <a:t>yaoundé</a:t>
            </a:r>
            <a:r>
              <a:rPr lang="fr-FR" sz="2400" dirty="0" smtClean="0"/>
              <a:t> I</a:t>
            </a:r>
          </a:p>
          <a:p>
            <a:endParaRPr lang="fr-FR" sz="2400" dirty="0"/>
          </a:p>
          <a:p>
            <a:pPr marL="365125" indent="-365125">
              <a:buFont typeface="Wingdings" pitchFamily="2" charset="2"/>
              <a:buChar char="q"/>
              <a:tabLst>
                <a:tab pos="1700213" algn="l"/>
              </a:tabLst>
            </a:pPr>
            <a:r>
              <a:rPr lang="fr-FR" sz="2400" dirty="0" err="1" smtClean="0"/>
              <a:t>Specific</a:t>
            </a:r>
            <a:r>
              <a:rPr lang="fr-FR" sz="2400" dirty="0" smtClean="0"/>
              <a:t> objectives :</a:t>
            </a:r>
          </a:p>
          <a:p>
            <a:endParaRPr lang="fr-F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/>
              <a:t>The </a:t>
            </a:r>
            <a:r>
              <a:rPr lang="fr-FR" sz="2400" dirty="0" err="1" smtClean="0"/>
              <a:t>prevalence</a:t>
            </a:r>
            <a:r>
              <a:rPr lang="fr-FR" sz="2400" dirty="0" smtClean="0"/>
              <a:t> of </a:t>
            </a:r>
            <a:r>
              <a:rPr lang="fr-FR" sz="2400" dirty="0" err="1" smtClean="0"/>
              <a:t>individual</a:t>
            </a:r>
            <a:r>
              <a:rPr lang="fr-FR" sz="2400" dirty="0" smtClean="0"/>
              <a:t> components of the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syndrome,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/>
              <a:t>The </a:t>
            </a:r>
            <a:r>
              <a:rPr lang="fr-FR" sz="2400" dirty="0" err="1" smtClean="0"/>
              <a:t>prevalence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syndrome,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 smtClean="0"/>
              <a:t>The </a:t>
            </a:r>
            <a:r>
              <a:rPr lang="fr-FR" sz="2400" dirty="0" err="1" smtClean="0"/>
              <a:t>characteristics</a:t>
            </a:r>
            <a:r>
              <a:rPr lang="fr-FR" sz="2400" dirty="0" smtClean="0"/>
              <a:t> of </a:t>
            </a:r>
            <a:r>
              <a:rPr lang="fr-FR" sz="2400" dirty="0" err="1" smtClean="0"/>
              <a:t>metabolic</a:t>
            </a:r>
            <a:r>
              <a:rPr lang="fr-FR" sz="2400" dirty="0" smtClean="0"/>
              <a:t> syndrome in the </a:t>
            </a:r>
            <a:r>
              <a:rPr lang="fr-FR" sz="2400" dirty="0" err="1" smtClean="0"/>
              <a:t>company</a:t>
            </a:r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508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332656"/>
            <a:ext cx="864096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</a:t>
            </a:r>
            <a:r>
              <a:rPr lang="fr-FR" sz="3200" dirty="0" err="1" smtClean="0"/>
              <a:t>Material</a:t>
            </a:r>
            <a:r>
              <a:rPr lang="fr-FR" sz="3200" dirty="0" smtClean="0"/>
              <a:t> and </a:t>
            </a:r>
            <a:r>
              <a:rPr lang="fr-FR" sz="3200" dirty="0" err="1" smtClean="0"/>
              <a:t>procedures</a:t>
            </a:r>
            <a:endParaRPr lang="fr-FR" sz="3200" dirty="0" smtClean="0"/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This </a:t>
            </a:r>
            <a:r>
              <a:rPr lang="fr-FR" sz="2400" dirty="0" err="1" smtClean="0"/>
              <a:t>study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sponsored</a:t>
            </a:r>
            <a:r>
              <a:rPr lang="fr-FR" sz="2400" dirty="0" smtClean="0"/>
              <a:t> by the Education and </a:t>
            </a:r>
            <a:r>
              <a:rPr lang="fr-FR" sz="2400" dirty="0" err="1" smtClean="0"/>
              <a:t>prevention</a:t>
            </a:r>
            <a:r>
              <a:rPr lang="fr-FR" sz="2400" dirty="0" smtClean="0"/>
              <a:t> of non communicable </a:t>
            </a:r>
            <a:r>
              <a:rPr lang="fr-FR" sz="2400" dirty="0" err="1" smtClean="0"/>
              <a:t>diseare</a:t>
            </a:r>
            <a:r>
              <a:rPr lang="fr-FR" sz="2400" dirty="0" smtClean="0"/>
              <a:t> </a:t>
            </a:r>
            <a:r>
              <a:rPr lang="fr-FR" sz="2400" dirty="0" err="1" smtClean="0"/>
              <a:t>programm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err="1" smtClean="0"/>
              <a:t>foundation</a:t>
            </a:r>
            <a:r>
              <a:rPr lang="fr-FR" sz="2400" dirty="0" smtClean="0"/>
              <a:t> </a:t>
            </a:r>
            <a:r>
              <a:rPr lang="fr-FR" sz="2400" dirty="0" err="1" smtClean="0"/>
              <a:t>Andre</a:t>
            </a:r>
            <a:r>
              <a:rPr lang="fr-FR" sz="2400" dirty="0" smtClean="0"/>
              <a:t> </a:t>
            </a:r>
            <a:r>
              <a:rPr lang="fr-FR" sz="2400" dirty="0" err="1" smtClean="0"/>
              <a:t>Fouda</a:t>
            </a:r>
            <a:r>
              <a:rPr lang="fr-FR" sz="2400" dirty="0" smtClean="0"/>
              <a:t> and </a:t>
            </a:r>
            <a:r>
              <a:rPr lang="fr-FR" sz="2400" dirty="0" err="1" smtClean="0"/>
              <a:t>authoriced</a:t>
            </a:r>
            <a:r>
              <a:rPr lang="fr-FR" sz="2400" dirty="0" smtClean="0"/>
              <a:t> by the </a:t>
            </a:r>
            <a:r>
              <a:rPr lang="fr-FR" sz="2400" dirty="0" err="1" smtClean="0"/>
              <a:t>rector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university</a:t>
            </a:r>
            <a:r>
              <a:rPr lang="fr-FR" sz="2400" dirty="0" smtClean="0"/>
              <a:t> of </a:t>
            </a:r>
            <a:r>
              <a:rPr lang="fr-FR" sz="2400" dirty="0" err="1" smtClean="0"/>
              <a:t>yaoundé</a:t>
            </a:r>
            <a:r>
              <a:rPr lang="fr-FR" sz="2400" dirty="0" smtClean="0"/>
              <a:t> I.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The </a:t>
            </a:r>
            <a:r>
              <a:rPr lang="fr-FR" sz="2400" dirty="0" err="1" smtClean="0"/>
              <a:t>levy</a:t>
            </a:r>
            <a:r>
              <a:rPr lang="fr-FR" sz="2400" dirty="0" smtClean="0"/>
              <a:t> and </a:t>
            </a:r>
            <a:r>
              <a:rPr lang="fr-FR" sz="2400" dirty="0" err="1" smtClean="0"/>
              <a:t>biochimical</a:t>
            </a:r>
            <a:r>
              <a:rPr lang="fr-FR" sz="2400" dirty="0" smtClean="0"/>
              <a:t> </a:t>
            </a:r>
            <a:r>
              <a:rPr lang="fr-FR" sz="2400" dirty="0" err="1" smtClean="0"/>
              <a:t>examination</a:t>
            </a:r>
            <a:r>
              <a:rPr lang="fr-FR" sz="2400" dirty="0" smtClean="0"/>
              <a:t> </a:t>
            </a:r>
            <a:r>
              <a:rPr lang="fr-FR" sz="2400" dirty="0" err="1" smtClean="0"/>
              <a:t>were</a:t>
            </a:r>
            <a:r>
              <a:rPr lang="fr-FR" sz="2400" dirty="0" smtClean="0"/>
              <a:t> made by </a:t>
            </a:r>
            <a:r>
              <a:rPr lang="fr-FR" sz="2400" dirty="0" err="1" smtClean="0"/>
              <a:t>frained</a:t>
            </a:r>
            <a:r>
              <a:rPr lang="fr-FR" sz="2400" dirty="0" smtClean="0"/>
              <a:t> personnel of the 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err="1" smtClean="0"/>
              <a:t>foundation</a:t>
            </a:r>
            <a:r>
              <a:rPr lang="fr-FR" sz="2400" dirty="0" smtClean="0"/>
              <a:t> </a:t>
            </a:r>
            <a:r>
              <a:rPr lang="fr-FR" sz="2400" dirty="0" err="1" smtClean="0"/>
              <a:t>Andre</a:t>
            </a:r>
            <a:r>
              <a:rPr lang="fr-FR" sz="2400" dirty="0" smtClean="0"/>
              <a:t> </a:t>
            </a:r>
            <a:r>
              <a:rPr lang="fr-FR" sz="2400" dirty="0" err="1" smtClean="0"/>
              <a:t>Fouda</a:t>
            </a:r>
            <a:endParaRPr lang="fr-FR" sz="2400" dirty="0" smtClean="0"/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sz="2400" dirty="0" smtClean="0"/>
              <a:t>Investigation:</a:t>
            </a:r>
          </a:p>
          <a:p>
            <a:endParaRPr lang="fr-FR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dirty="0" smtClean="0"/>
              <a:t>Interrogation; </a:t>
            </a:r>
          </a:p>
          <a:p>
            <a:endParaRPr lang="fr-FR" sz="2400" dirty="0"/>
          </a:p>
          <a:p>
            <a:r>
              <a:rPr lang="fr-FR" sz="2400" dirty="0" smtClean="0"/>
              <a:t>A </a:t>
            </a:r>
            <a:r>
              <a:rPr lang="fr-FR" sz="2400" dirty="0" err="1" smtClean="0"/>
              <a:t>survery</a:t>
            </a:r>
            <a:r>
              <a:rPr lang="fr-FR" sz="2400" dirty="0" smtClean="0"/>
              <a:t> </a:t>
            </a:r>
            <a:r>
              <a:rPr lang="fr-FR" sz="2400" dirty="0" err="1" smtClean="0"/>
              <a:t>sheet</a:t>
            </a:r>
            <a:r>
              <a:rPr lang="fr-FR" sz="2400" dirty="0" smtClean="0"/>
              <a:t> </a:t>
            </a:r>
            <a:r>
              <a:rPr lang="fr-FR" sz="2400" dirty="0" err="1" smtClean="0"/>
              <a:t>enabled</a:t>
            </a:r>
            <a:r>
              <a:rPr lang="fr-FR" sz="2400" dirty="0" smtClean="0"/>
              <a:t> us to </a:t>
            </a:r>
            <a:r>
              <a:rPr lang="fr-FR" sz="2400" dirty="0" err="1" smtClean="0"/>
              <a:t>identyfy</a:t>
            </a:r>
            <a:r>
              <a:rPr lang="fr-FR" sz="2400" dirty="0" smtClean="0"/>
              <a:t> the </a:t>
            </a:r>
            <a:r>
              <a:rPr lang="fr-FR" sz="2400" dirty="0" err="1" smtClean="0"/>
              <a:t>demographie</a:t>
            </a:r>
            <a:r>
              <a:rPr lang="fr-FR" sz="2400" dirty="0" smtClean="0"/>
              <a:t> data of patients.</a:t>
            </a:r>
          </a:p>
          <a:p>
            <a:endParaRPr lang="fr-FR" sz="24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5881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2119</TotalTime>
  <Words>1451</Words>
  <Application>Microsoft Office PowerPoint</Application>
  <PresentationFormat>Affichage à l'écran (4:3)</PresentationFormat>
  <Paragraphs>495</Paragraphs>
  <Slides>26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Promenade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MIWANAG</dc:creator>
  <cp:lastModifiedBy>MIWANAG</cp:lastModifiedBy>
  <cp:revision>64</cp:revision>
  <dcterms:created xsi:type="dcterms:W3CDTF">2016-10-02T15:39:14Z</dcterms:created>
  <dcterms:modified xsi:type="dcterms:W3CDTF">2016-10-11T15:32:05Z</dcterms:modified>
</cp:coreProperties>
</file>