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Default Extension="xlsx" ContentType="application/vnd.openxmlformats-officedocument.spreadsheetml.sheet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29"/>
  </p:notesMasterIdLst>
  <p:sldIdLst>
    <p:sldId id="256" r:id="rId2"/>
    <p:sldId id="319" r:id="rId3"/>
    <p:sldId id="312" r:id="rId4"/>
    <p:sldId id="320" r:id="rId5"/>
    <p:sldId id="321" r:id="rId6"/>
    <p:sldId id="322" r:id="rId7"/>
    <p:sldId id="299" r:id="rId8"/>
    <p:sldId id="317" r:id="rId9"/>
    <p:sldId id="303" r:id="rId10"/>
    <p:sldId id="266" r:id="rId11"/>
    <p:sldId id="270" r:id="rId12"/>
    <p:sldId id="268" r:id="rId13"/>
    <p:sldId id="325" r:id="rId14"/>
    <p:sldId id="285" r:id="rId15"/>
    <p:sldId id="323" r:id="rId16"/>
    <p:sldId id="310" r:id="rId17"/>
    <p:sldId id="311" r:id="rId18"/>
    <p:sldId id="286" r:id="rId19"/>
    <p:sldId id="287" r:id="rId20"/>
    <p:sldId id="291" r:id="rId21"/>
    <p:sldId id="313" r:id="rId22"/>
    <p:sldId id="288" r:id="rId23"/>
    <p:sldId id="294" r:id="rId24"/>
    <p:sldId id="300" r:id="rId25"/>
    <p:sldId id="295" r:id="rId26"/>
    <p:sldId id="304" r:id="rId27"/>
    <p:sldId id="264" r:id="rId2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00FF"/>
    <a:srgbClr val="CC99FF"/>
    <a:srgbClr val="D60093"/>
    <a:srgbClr val="DDDDDD"/>
    <a:srgbClr val="BAD7DE"/>
    <a:srgbClr val="FFFFCC"/>
    <a:srgbClr val="99FFCC"/>
    <a:srgbClr val="397E2E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4" autoAdjust="0"/>
    <p:restoredTop sz="94686" autoAdjust="0"/>
  </p:normalViewPr>
  <p:slideViewPr>
    <p:cSldViewPr>
      <p:cViewPr varScale="1">
        <p:scale>
          <a:sx n="80" d="100"/>
          <a:sy n="80" d="100"/>
        </p:scale>
        <p:origin x="-169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BackUp_02_Jul_2014\Final%20PhD%20Ca1\santoshi%20Phd%20ca\Epidemiology%20thesis\literature%20review\TorontoConference\Diabetes\F_Dia_HL_21_11_15\F_Dia_Res_21_11_15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BackUp_02_Jul_2014\Final%20PhD%20Ca1\santoshi%20Phd%20ca\Epidemiology%20thesis\literature%20review\TorontoConference\Diabetes\F_Dia_HL_21_11_15\F_Dia_Res_21_11_15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BackUp_02_Jul_2014\Final%20PhD%20Ca1\santoshi%20Phd%20ca\Epidemiology%20thesis\literature%20review\TorontoConference\Diabetes\F_Dia_HL_21_11_15\F_Dia_Res_21_11_15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111111113555444444444444444444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BackUp_02_Jul_2014\Final%20PhD%20Ca1\santoshi%20Phd%20ca\Epidemiology%20thesis\literature%20review\TorontoConference\Diabetes\F_Dia_HL_21_11_15\F_Dia_Res_21_11_15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BackUp_02_Jul_2014\Final%20PhD%20Ca1\santoshi%20Phd%20ca\Epidemiology%20thesis\literature%20review\TorontoConference\Diabetes\F_Dia_HL_21_11_15\F_Dia_Res_21_11_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view3D>
      <c:rAngAx val="1"/>
    </c:view3D>
    <c:plotArea>
      <c:layout>
        <c:manualLayout>
          <c:layoutTarget val="inner"/>
          <c:xMode val="edge"/>
          <c:yMode val="edge"/>
          <c:x val="0.13311820572124991"/>
          <c:y val="9.1571769803355185E-2"/>
          <c:w val="0.73362808172829364"/>
          <c:h val="0.66054228101639512"/>
        </c:manualLayout>
      </c:layout>
      <c:bar3DChart>
        <c:barDir val="col"/>
        <c:grouping val="clustered"/>
        <c:ser>
          <c:idx val="0"/>
          <c:order val="0"/>
          <c:tx>
            <c:strRef>
              <c:f>Sheet9!$E$5</c:f>
              <c:strCache>
                <c:ptCount val="1"/>
                <c:pt idx="0">
                  <c:v>Diabetic 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chemeClr val="tx1"/>
              </a:solidFill>
            </a:ln>
          </c:spPr>
          <c:cat>
            <c:strRef>
              <c:f>Sheet9!$D$6:$D$12</c:f>
              <c:strCache>
                <c:ptCount val="7"/>
                <c:pt idx="0">
                  <c:v>ASOM</c:v>
                </c:pt>
                <c:pt idx="1">
                  <c:v>CSOM</c:v>
                </c:pt>
                <c:pt idx="2">
                  <c:v>OME</c:v>
                </c:pt>
                <c:pt idx="3">
                  <c:v>Otosclerosis</c:v>
                </c:pt>
                <c:pt idx="4">
                  <c:v>Meniere's disease</c:v>
                </c:pt>
                <c:pt idx="5">
                  <c:v>Presbycusis</c:v>
                </c:pt>
                <c:pt idx="6">
                  <c:v>SSNHL</c:v>
                </c:pt>
              </c:strCache>
            </c:strRef>
          </c:cat>
          <c:val>
            <c:numRef>
              <c:f>Sheet9!$E$6:$E$12</c:f>
              <c:numCache>
                <c:formatCode>General</c:formatCode>
                <c:ptCount val="7"/>
                <c:pt idx="0">
                  <c:v>9.8000000000000007</c:v>
                </c:pt>
                <c:pt idx="1">
                  <c:v>47.1</c:v>
                </c:pt>
                <c:pt idx="2">
                  <c:v>9.8000000000000007</c:v>
                </c:pt>
                <c:pt idx="3">
                  <c:v>2.2999999999999998</c:v>
                </c:pt>
                <c:pt idx="4">
                  <c:v>0.60000000000000064</c:v>
                </c:pt>
                <c:pt idx="5">
                  <c:v>27</c:v>
                </c:pt>
                <c:pt idx="6">
                  <c:v>3.4</c:v>
                </c:pt>
              </c:numCache>
            </c:numRef>
          </c:val>
        </c:ser>
        <c:ser>
          <c:idx val="1"/>
          <c:order val="1"/>
          <c:tx>
            <c:strRef>
              <c:f>Sheet9!$F$5</c:f>
              <c:strCache>
                <c:ptCount val="1"/>
                <c:pt idx="0">
                  <c:v>Non diabetic </c:v>
                </c:pt>
              </c:strCache>
            </c:strRef>
          </c:tx>
          <c:spPr>
            <a:solidFill>
              <a:srgbClr val="FF99FF"/>
            </a:solidFill>
            <a:ln>
              <a:solidFill>
                <a:schemeClr val="accent1">
                  <a:shade val="50000"/>
                </a:schemeClr>
              </a:solidFill>
            </a:ln>
          </c:spPr>
          <c:cat>
            <c:strRef>
              <c:f>Sheet9!$D$6:$D$12</c:f>
              <c:strCache>
                <c:ptCount val="7"/>
                <c:pt idx="0">
                  <c:v>ASOM</c:v>
                </c:pt>
                <c:pt idx="1">
                  <c:v>CSOM</c:v>
                </c:pt>
                <c:pt idx="2">
                  <c:v>OME</c:v>
                </c:pt>
                <c:pt idx="3">
                  <c:v>Otosclerosis</c:v>
                </c:pt>
                <c:pt idx="4">
                  <c:v>Meniere's disease</c:v>
                </c:pt>
                <c:pt idx="5">
                  <c:v>Presbycusis</c:v>
                </c:pt>
                <c:pt idx="6">
                  <c:v>SSNHL</c:v>
                </c:pt>
              </c:strCache>
            </c:strRef>
          </c:cat>
          <c:val>
            <c:numRef>
              <c:f>Sheet9!$F$6:$F$12</c:f>
              <c:numCache>
                <c:formatCode>General</c:formatCode>
                <c:ptCount val="7"/>
                <c:pt idx="0">
                  <c:v>8.5</c:v>
                </c:pt>
                <c:pt idx="1">
                  <c:v>41.6</c:v>
                </c:pt>
                <c:pt idx="2">
                  <c:v>14.1</c:v>
                </c:pt>
                <c:pt idx="3">
                  <c:v>5.7</c:v>
                </c:pt>
                <c:pt idx="4">
                  <c:v>2.2999999999999998</c:v>
                </c:pt>
                <c:pt idx="5">
                  <c:v>26.1</c:v>
                </c:pt>
                <c:pt idx="6">
                  <c:v>1.7000000000000008</c:v>
                </c:pt>
              </c:numCache>
            </c:numRef>
          </c:val>
        </c:ser>
        <c:gapWidth val="98"/>
        <c:shape val="cylinder"/>
        <c:axId val="82402688"/>
        <c:axId val="82437248"/>
        <c:axId val="0"/>
      </c:bar3DChart>
      <c:catAx>
        <c:axId val="8240268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82437248"/>
        <c:crosses val="autoZero"/>
        <c:auto val="1"/>
        <c:lblAlgn val="ctr"/>
        <c:lblOffset val="100"/>
      </c:catAx>
      <c:valAx>
        <c:axId val="824372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8240268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 b="1"/>
            </a:pPr>
            <a:endParaRPr lang="en-US"/>
          </a:p>
        </c:txPr>
      </c:legendEntry>
      <c:layout>
        <c:manualLayout>
          <c:xMode val="edge"/>
          <c:yMode val="edge"/>
          <c:x val="0.80548429523543397"/>
          <c:y val="1.2225427333470883E-2"/>
          <c:w val="0.18945271513041784"/>
          <c:h val="7.4020148554922491E-2"/>
        </c:manualLayout>
      </c:layout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spPr>
    <a:ln>
      <a:noFill/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view3D>
      <c:rAngAx val="1"/>
    </c:view3D>
    <c:plotArea>
      <c:layout>
        <c:manualLayout>
          <c:layoutTarget val="inner"/>
          <c:xMode val="edge"/>
          <c:yMode val="edge"/>
          <c:x val="0.14425220114431744"/>
          <c:y val="9.8396053637137965E-2"/>
          <c:w val="0.83628865145936171"/>
          <c:h val="0.52261743644645564"/>
        </c:manualLayout>
      </c:layout>
      <c:bar3DChart>
        <c:barDir val="col"/>
        <c:grouping val="clustered"/>
        <c:ser>
          <c:idx val="0"/>
          <c:order val="0"/>
          <c:tx>
            <c:strRef>
              <c:f>Sheet10!$H$5</c:f>
              <c:strCache>
                <c:ptCount val="1"/>
                <c:pt idx="0">
                  <c:v>Diabetic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cat>
            <c:strRef>
              <c:f>Sheet10!$G$6:$G$21</c:f>
              <c:strCache>
                <c:ptCount val="16"/>
                <c:pt idx="0">
                  <c:v>ASOM</c:v>
                </c:pt>
                <c:pt idx="1">
                  <c:v>CSOM</c:v>
                </c:pt>
                <c:pt idx="2">
                  <c:v>OME</c:v>
                </c:pt>
                <c:pt idx="3">
                  <c:v>Otosclerosis</c:v>
                </c:pt>
                <c:pt idx="4">
                  <c:v>Meniere's disease</c:v>
                </c:pt>
                <c:pt idx="5">
                  <c:v>Presbycusis</c:v>
                </c:pt>
                <c:pt idx="6">
                  <c:v>SSNHL</c:v>
                </c:pt>
                <c:pt idx="9">
                  <c:v>ASOM</c:v>
                </c:pt>
                <c:pt idx="10">
                  <c:v>CSOM</c:v>
                </c:pt>
                <c:pt idx="11">
                  <c:v>OME</c:v>
                </c:pt>
                <c:pt idx="12">
                  <c:v>Otosclerosis</c:v>
                </c:pt>
                <c:pt idx="13">
                  <c:v>Meniere's disease</c:v>
                </c:pt>
                <c:pt idx="14">
                  <c:v>Presbycusis</c:v>
                </c:pt>
                <c:pt idx="15">
                  <c:v>SSNHL</c:v>
                </c:pt>
              </c:strCache>
            </c:strRef>
          </c:cat>
          <c:val>
            <c:numRef>
              <c:f>Sheet10!$H$6:$H$21</c:f>
              <c:numCache>
                <c:formatCode>General</c:formatCode>
                <c:ptCount val="16"/>
                <c:pt idx="0">
                  <c:v>70.599999999999994</c:v>
                </c:pt>
                <c:pt idx="1">
                  <c:v>74.400000000000006</c:v>
                </c:pt>
                <c:pt idx="2">
                  <c:v>64.7</c:v>
                </c:pt>
                <c:pt idx="3">
                  <c:v>58</c:v>
                </c:pt>
                <c:pt idx="4">
                  <c:v>50</c:v>
                </c:pt>
                <c:pt idx="5">
                  <c:v>0</c:v>
                </c:pt>
                <c:pt idx="6">
                  <c:v>66.7</c:v>
                </c:pt>
                <c:pt idx="9">
                  <c:v>29.4</c:v>
                </c:pt>
                <c:pt idx="10">
                  <c:v>25.6</c:v>
                </c:pt>
                <c:pt idx="11">
                  <c:v>35.5</c:v>
                </c:pt>
                <c:pt idx="12">
                  <c:v>42</c:v>
                </c:pt>
                <c:pt idx="13">
                  <c:v>50</c:v>
                </c:pt>
                <c:pt idx="14">
                  <c:v>63.8</c:v>
                </c:pt>
                <c:pt idx="15">
                  <c:v>33.300000000000004</c:v>
                </c:pt>
              </c:numCache>
            </c:numRef>
          </c:val>
        </c:ser>
        <c:ser>
          <c:idx val="1"/>
          <c:order val="1"/>
          <c:tx>
            <c:strRef>
              <c:f>Sheet10!$I$5</c:f>
              <c:strCache>
                <c:ptCount val="1"/>
                <c:pt idx="0">
                  <c:v>Non-Diabetic</c:v>
                </c:pt>
              </c:strCache>
            </c:strRef>
          </c:tx>
          <c:spPr>
            <a:solidFill>
              <a:srgbClr val="FFC000"/>
            </a:solidFill>
            <a:ln>
              <a:solidFill>
                <a:prstClr val="black"/>
              </a:solidFill>
            </a:ln>
          </c:spPr>
          <c:cat>
            <c:strRef>
              <c:f>Sheet10!$G$6:$G$21</c:f>
              <c:strCache>
                <c:ptCount val="16"/>
                <c:pt idx="0">
                  <c:v>ASOM</c:v>
                </c:pt>
                <c:pt idx="1">
                  <c:v>CSOM</c:v>
                </c:pt>
                <c:pt idx="2">
                  <c:v>OME</c:v>
                </c:pt>
                <c:pt idx="3">
                  <c:v>Otosclerosis</c:v>
                </c:pt>
                <c:pt idx="4">
                  <c:v>Meniere's disease</c:v>
                </c:pt>
                <c:pt idx="5">
                  <c:v>Presbycusis</c:v>
                </c:pt>
                <c:pt idx="6">
                  <c:v>SSNHL</c:v>
                </c:pt>
                <c:pt idx="9">
                  <c:v>ASOM</c:v>
                </c:pt>
                <c:pt idx="10">
                  <c:v>CSOM</c:v>
                </c:pt>
                <c:pt idx="11">
                  <c:v>OME</c:v>
                </c:pt>
                <c:pt idx="12">
                  <c:v>Otosclerosis</c:v>
                </c:pt>
                <c:pt idx="13">
                  <c:v>Meniere's disease</c:v>
                </c:pt>
                <c:pt idx="14">
                  <c:v>Presbycusis</c:v>
                </c:pt>
                <c:pt idx="15">
                  <c:v>SSNHL</c:v>
                </c:pt>
              </c:strCache>
            </c:strRef>
          </c:cat>
          <c:val>
            <c:numRef>
              <c:f>Sheet10!$I$6:$I$21</c:f>
              <c:numCache>
                <c:formatCode>General</c:formatCode>
                <c:ptCount val="16"/>
                <c:pt idx="0">
                  <c:v>67.099999999999994</c:v>
                </c:pt>
                <c:pt idx="1">
                  <c:v>82.8</c:v>
                </c:pt>
                <c:pt idx="2">
                  <c:v>76.2</c:v>
                </c:pt>
                <c:pt idx="3">
                  <c:v>88.2</c:v>
                </c:pt>
                <c:pt idx="4">
                  <c:v>90.5</c:v>
                </c:pt>
                <c:pt idx="5">
                  <c:v>54.3</c:v>
                </c:pt>
                <c:pt idx="6">
                  <c:v>80</c:v>
                </c:pt>
                <c:pt idx="9">
                  <c:v>32.9</c:v>
                </c:pt>
                <c:pt idx="10">
                  <c:v>17.2</c:v>
                </c:pt>
                <c:pt idx="11">
                  <c:v>23.8</c:v>
                </c:pt>
                <c:pt idx="12">
                  <c:v>11.8</c:v>
                </c:pt>
                <c:pt idx="13">
                  <c:v>9.5</c:v>
                </c:pt>
                <c:pt idx="14">
                  <c:v>45.7</c:v>
                </c:pt>
                <c:pt idx="15">
                  <c:v>20</c:v>
                </c:pt>
              </c:numCache>
            </c:numRef>
          </c:val>
        </c:ser>
        <c:gapWidth val="73"/>
        <c:shape val="cylinder"/>
        <c:axId val="82483840"/>
        <c:axId val="82485632"/>
        <c:axId val="0"/>
      </c:bar3DChart>
      <c:catAx>
        <c:axId val="8248384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82485632"/>
        <c:crosses val="autoZero"/>
        <c:auto val="1"/>
        <c:lblAlgn val="ctr"/>
        <c:lblOffset val="100"/>
      </c:catAx>
      <c:valAx>
        <c:axId val="824856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82483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10617001890306"/>
          <c:y val="2.1076164728939812E-4"/>
          <c:w val="0.18751213740769498"/>
          <c:h val="7.6062886951954886E-2"/>
        </c:manualLayout>
      </c:layout>
      <c:txPr>
        <a:bodyPr/>
        <a:lstStyle/>
        <a:p>
          <a:pPr>
            <a:defRPr sz="1200" b="1"/>
          </a:pPr>
          <a:endParaRPr lang="en-US"/>
        </a:p>
      </c:txPr>
    </c:legend>
    <c:plotVisOnly val="1"/>
  </c:chart>
  <c:spPr>
    <a:ln>
      <a:noFill/>
    </a:ln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view3D>
      <c:rAngAx val="1"/>
    </c:view3D>
    <c:plotArea>
      <c:layout>
        <c:manualLayout>
          <c:layoutTarget val="inner"/>
          <c:xMode val="edge"/>
          <c:yMode val="edge"/>
          <c:x val="0.14814580081228138"/>
          <c:y val="0.13977123456870821"/>
          <c:w val="0.77175242384936971"/>
          <c:h val="0.50659158786278646"/>
        </c:manualLayout>
      </c:layout>
      <c:bar3DChart>
        <c:barDir val="col"/>
        <c:grouping val="clustered"/>
        <c:ser>
          <c:idx val="0"/>
          <c:order val="0"/>
          <c:tx>
            <c:strRef>
              <c:f>Sheet11!$G$12</c:f>
              <c:strCache>
                <c:ptCount val="1"/>
                <c:pt idx="0">
                  <c:v>Diabetic </c:v>
                </c:pt>
              </c:strCache>
            </c:strRef>
          </c:tx>
          <c:spPr>
            <a:solidFill>
              <a:srgbClr val="00B0F0"/>
            </a:solidFill>
            <a:ln>
              <a:solidFill>
                <a:prstClr val="black"/>
              </a:solidFill>
            </a:ln>
          </c:spPr>
          <c:cat>
            <c:strRef>
              <c:f>Sheet11!$F$13:$F$26</c:f>
              <c:strCache>
                <c:ptCount val="14"/>
                <c:pt idx="0">
                  <c:v>ASOM</c:v>
                </c:pt>
                <c:pt idx="1">
                  <c:v>CSOM</c:v>
                </c:pt>
                <c:pt idx="2">
                  <c:v>OME</c:v>
                </c:pt>
                <c:pt idx="3">
                  <c:v>Otosclerosis</c:v>
                </c:pt>
                <c:pt idx="4">
                  <c:v>Meniere's disease</c:v>
                </c:pt>
                <c:pt idx="5">
                  <c:v>SSNHL</c:v>
                </c:pt>
                <c:pt idx="8">
                  <c:v>ASOM</c:v>
                </c:pt>
                <c:pt idx="9">
                  <c:v>CSOM</c:v>
                </c:pt>
                <c:pt idx="10">
                  <c:v>OME</c:v>
                </c:pt>
                <c:pt idx="11">
                  <c:v>Otosclerosis</c:v>
                </c:pt>
                <c:pt idx="12">
                  <c:v>Meniere's disease</c:v>
                </c:pt>
                <c:pt idx="13">
                  <c:v>SSNHL</c:v>
                </c:pt>
              </c:strCache>
            </c:strRef>
          </c:cat>
          <c:val>
            <c:numRef>
              <c:f>Sheet11!$G$13:$G$26</c:f>
              <c:numCache>
                <c:formatCode>General</c:formatCode>
                <c:ptCount val="14"/>
                <c:pt idx="0">
                  <c:v>58.8</c:v>
                </c:pt>
                <c:pt idx="1">
                  <c:v>50</c:v>
                </c:pt>
                <c:pt idx="2">
                  <c:v>41.2</c:v>
                </c:pt>
                <c:pt idx="3">
                  <c:v>76</c:v>
                </c:pt>
                <c:pt idx="4">
                  <c:v>68</c:v>
                </c:pt>
                <c:pt idx="5">
                  <c:v>33.300000000000004</c:v>
                </c:pt>
                <c:pt idx="8">
                  <c:v>41.2</c:v>
                </c:pt>
                <c:pt idx="9">
                  <c:v>50</c:v>
                </c:pt>
                <c:pt idx="10">
                  <c:v>58.8</c:v>
                </c:pt>
                <c:pt idx="11">
                  <c:v>34</c:v>
                </c:pt>
                <c:pt idx="12">
                  <c:v>32</c:v>
                </c:pt>
                <c:pt idx="13">
                  <c:v>66.7</c:v>
                </c:pt>
              </c:numCache>
            </c:numRef>
          </c:val>
        </c:ser>
        <c:ser>
          <c:idx val="1"/>
          <c:order val="1"/>
          <c:tx>
            <c:strRef>
              <c:f>Sheet11!$H$12</c:f>
              <c:strCache>
                <c:ptCount val="1"/>
                <c:pt idx="0">
                  <c:v>Non diabetic </c:v>
                </c:pt>
              </c:strCache>
            </c:strRef>
          </c:tx>
          <c:spPr>
            <a:solidFill>
              <a:srgbClr val="92D050"/>
            </a:solidFill>
            <a:ln>
              <a:solidFill>
                <a:prstClr val="black"/>
              </a:solidFill>
            </a:ln>
          </c:spPr>
          <c:cat>
            <c:strRef>
              <c:f>Sheet11!$F$13:$F$26</c:f>
              <c:strCache>
                <c:ptCount val="14"/>
                <c:pt idx="0">
                  <c:v>ASOM</c:v>
                </c:pt>
                <c:pt idx="1">
                  <c:v>CSOM</c:v>
                </c:pt>
                <c:pt idx="2">
                  <c:v>OME</c:v>
                </c:pt>
                <c:pt idx="3">
                  <c:v>Otosclerosis</c:v>
                </c:pt>
                <c:pt idx="4">
                  <c:v>Meniere's disease</c:v>
                </c:pt>
                <c:pt idx="5">
                  <c:v>SSNHL</c:v>
                </c:pt>
                <c:pt idx="8">
                  <c:v>ASOM</c:v>
                </c:pt>
                <c:pt idx="9">
                  <c:v>CSOM</c:v>
                </c:pt>
                <c:pt idx="10">
                  <c:v>OME</c:v>
                </c:pt>
                <c:pt idx="11">
                  <c:v>Otosclerosis</c:v>
                </c:pt>
                <c:pt idx="12">
                  <c:v>Meniere's disease</c:v>
                </c:pt>
                <c:pt idx="13">
                  <c:v>SSNHL</c:v>
                </c:pt>
              </c:strCache>
            </c:strRef>
          </c:cat>
          <c:val>
            <c:numRef>
              <c:f>Sheet11!$H$13:$H$26</c:f>
              <c:numCache>
                <c:formatCode>General</c:formatCode>
                <c:ptCount val="14"/>
                <c:pt idx="0">
                  <c:v>75</c:v>
                </c:pt>
                <c:pt idx="1">
                  <c:v>30.6</c:v>
                </c:pt>
                <c:pt idx="2">
                  <c:v>49.2</c:v>
                </c:pt>
                <c:pt idx="3">
                  <c:v>45.1</c:v>
                </c:pt>
                <c:pt idx="4">
                  <c:v>47.6</c:v>
                </c:pt>
                <c:pt idx="5">
                  <c:v>53.3</c:v>
                </c:pt>
                <c:pt idx="8">
                  <c:v>25</c:v>
                </c:pt>
                <c:pt idx="9">
                  <c:v>69.400000000000006</c:v>
                </c:pt>
                <c:pt idx="10">
                  <c:v>50.8</c:v>
                </c:pt>
                <c:pt idx="11">
                  <c:v>54.9</c:v>
                </c:pt>
                <c:pt idx="12">
                  <c:v>52.4</c:v>
                </c:pt>
                <c:pt idx="13">
                  <c:v>46.7</c:v>
                </c:pt>
              </c:numCache>
            </c:numRef>
          </c:val>
        </c:ser>
        <c:gapWidth val="57"/>
        <c:gapDepth val="223"/>
        <c:shape val="cylinder"/>
        <c:axId val="82903808"/>
        <c:axId val="82905344"/>
        <c:axId val="0"/>
      </c:bar3DChart>
      <c:catAx>
        <c:axId val="8290380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82905344"/>
        <c:crosses val="autoZero"/>
        <c:auto val="1"/>
        <c:lblAlgn val="ctr"/>
        <c:lblOffset val="100"/>
      </c:catAx>
      <c:valAx>
        <c:axId val="829053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82903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182920102539436"/>
          <c:y val="8.6224079677421715E-4"/>
          <c:w val="0.17259251606301218"/>
          <c:h val="8.7559919812831233E-2"/>
        </c:manualLayout>
      </c:layout>
      <c:txPr>
        <a:bodyPr/>
        <a:lstStyle/>
        <a:p>
          <a:pPr>
            <a:defRPr sz="1200" b="1"/>
          </a:pPr>
          <a:endParaRPr lang="en-US"/>
        </a:p>
      </c:txPr>
    </c:legend>
    <c:plotVisOnly val="1"/>
  </c:chart>
  <c:spPr>
    <a:ln>
      <a:noFill/>
    </a:ln>
  </c:sp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view3D>
      <c:rAngAx val="1"/>
    </c:view3D>
    <c:plotArea>
      <c:layout>
        <c:manualLayout>
          <c:layoutTarget val="inner"/>
          <c:xMode val="edge"/>
          <c:yMode val="edge"/>
          <c:x val="0.13338170135988367"/>
          <c:y val="0.15226222626833621"/>
          <c:w val="0.72783851524864773"/>
          <c:h val="0.52531475434278552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Conductive hearing loss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Otitis Media</c:v>
                </c:pt>
                <c:pt idx="1">
                  <c:v>Otosclerosis</c:v>
                </c:pt>
                <c:pt idx="2">
                  <c:v>Meniereʹs disease</c:v>
                </c:pt>
                <c:pt idx="3">
                  <c:v>Presbycusis</c:v>
                </c:pt>
                <c:pt idx="4">
                  <c:v>Sudden sensorineural hearing loss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64.5</c:v>
                </c:pt>
                <c:pt idx="1">
                  <c:v>50</c:v>
                </c:pt>
                <c:pt idx="2">
                  <c:v>33.300000000000004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Sensorineural hearing loss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Otitis Media</c:v>
                </c:pt>
                <c:pt idx="1">
                  <c:v>Otosclerosis</c:v>
                </c:pt>
                <c:pt idx="2">
                  <c:v>Meniereʹs disease</c:v>
                </c:pt>
                <c:pt idx="3">
                  <c:v>Presbycusis</c:v>
                </c:pt>
                <c:pt idx="4">
                  <c:v>Sudden sensorineural hearing loss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10.3</c:v>
                </c:pt>
                <c:pt idx="1">
                  <c:v>12.5</c:v>
                </c:pt>
                <c:pt idx="2">
                  <c:v>66.7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Mixed hearing loss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Otitis Media</c:v>
                </c:pt>
                <c:pt idx="1">
                  <c:v>Otosclerosis</c:v>
                </c:pt>
                <c:pt idx="2">
                  <c:v>Meniereʹs disease</c:v>
                </c:pt>
                <c:pt idx="3">
                  <c:v>Presbycusis</c:v>
                </c:pt>
                <c:pt idx="4">
                  <c:v>Sudden sensorineural hearing loss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25.2</c:v>
                </c:pt>
                <c:pt idx="1">
                  <c:v>37.5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hape val="cylinder"/>
        <c:axId val="83013632"/>
        <c:axId val="82932864"/>
        <c:axId val="0"/>
      </c:bar3DChart>
      <c:catAx>
        <c:axId val="8301363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82932864"/>
        <c:crosses val="autoZero"/>
        <c:auto val="1"/>
        <c:lblAlgn val="ctr"/>
        <c:lblOffset val="100"/>
      </c:catAx>
      <c:valAx>
        <c:axId val="829328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83013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238738452477861"/>
          <c:y val="1.1152194987698481E-3"/>
          <c:w val="0.36761261547522361"/>
          <c:h val="0.13564583069190278"/>
        </c:manualLayout>
      </c:layout>
      <c:txPr>
        <a:bodyPr/>
        <a:lstStyle/>
        <a:p>
          <a:pPr>
            <a:defRPr sz="2000" b="1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chart>
    <c:view3D>
      <c:rAngAx val="1"/>
    </c:view3D>
    <c:plotArea>
      <c:layout>
        <c:manualLayout>
          <c:layoutTarget val="inner"/>
          <c:xMode val="edge"/>
          <c:yMode val="edge"/>
          <c:x val="0.14551549969100569"/>
          <c:y val="3.9618144939659372E-2"/>
          <c:w val="0.70328211246321481"/>
          <c:h val="0.67365645605274993"/>
        </c:manualLayout>
      </c:layout>
      <c:bar3DChart>
        <c:barDir val="col"/>
        <c:grouping val="clustered"/>
        <c:ser>
          <c:idx val="0"/>
          <c:order val="0"/>
          <c:tx>
            <c:strRef>
              <c:f>Sheet13!$H$9</c:f>
              <c:strCache>
                <c:ptCount val="1"/>
                <c:pt idx="0">
                  <c:v>Diabetic </c:v>
                </c:pt>
              </c:strCache>
            </c:strRef>
          </c:tx>
          <c:cat>
            <c:strRef>
              <c:f>Sheet13!$G$10:$G$26</c:f>
              <c:strCache>
                <c:ptCount val="17"/>
                <c:pt idx="0">
                  <c:v>ASOM</c:v>
                </c:pt>
                <c:pt idx="1">
                  <c:v>CSOM</c:v>
                </c:pt>
                <c:pt idx="2">
                  <c:v>OME</c:v>
                </c:pt>
                <c:pt idx="3">
                  <c:v>Otosclerosis</c:v>
                </c:pt>
                <c:pt idx="6">
                  <c:v>ASOM</c:v>
                </c:pt>
                <c:pt idx="7">
                  <c:v>CSOM</c:v>
                </c:pt>
                <c:pt idx="8">
                  <c:v>OME</c:v>
                </c:pt>
                <c:pt idx="9">
                  <c:v>Otosclerosis</c:v>
                </c:pt>
                <c:pt idx="10">
                  <c:v>Meniere's disease</c:v>
                </c:pt>
                <c:pt idx="13">
                  <c:v>ASOM</c:v>
                </c:pt>
                <c:pt idx="14">
                  <c:v>CSOM</c:v>
                </c:pt>
                <c:pt idx="15">
                  <c:v>OME</c:v>
                </c:pt>
                <c:pt idx="16">
                  <c:v>Otosclerosis</c:v>
                </c:pt>
              </c:strCache>
            </c:strRef>
          </c:cat>
          <c:val>
            <c:numRef>
              <c:f>Sheet13!$H$10:$H$26</c:f>
              <c:numCache>
                <c:formatCode>General</c:formatCode>
                <c:ptCount val="17"/>
                <c:pt idx="0">
                  <c:v>76.5</c:v>
                </c:pt>
                <c:pt idx="1">
                  <c:v>61</c:v>
                </c:pt>
                <c:pt idx="2">
                  <c:v>64.7</c:v>
                </c:pt>
                <c:pt idx="3">
                  <c:v>50</c:v>
                </c:pt>
                <c:pt idx="6">
                  <c:v>17.600000000000001</c:v>
                </c:pt>
                <c:pt idx="7">
                  <c:v>6.1</c:v>
                </c:pt>
                <c:pt idx="8">
                  <c:v>29.4</c:v>
                </c:pt>
                <c:pt idx="9">
                  <c:v>25</c:v>
                </c:pt>
                <c:pt idx="10">
                  <c:v>100</c:v>
                </c:pt>
                <c:pt idx="13">
                  <c:v>5.9</c:v>
                </c:pt>
                <c:pt idx="14">
                  <c:v>32.9</c:v>
                </c:pt>
                <c:pt idx="15">
                  <c:v>5.9</c:v>
                </c:pt>
                <c:pt idx="16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Sheet13!$I$9</c:f>
              <c:strCache>
                <c:ptCount val="1"/>
                <c:pt idx="0">
                  <c:v>Non- diabetic</c:v>
                </c:pt>
              </c:strCache>
            </c:strRef>
          </c:tx>
          <c:spPr>
            <a:solidFill>
              <a:srgbClr val="FF99FF"/>
            </a:solidFill>
          </c:spPr>
          <c:cat>
            <c:strRef>
              <c:f>Sheet13!$G$10:$G$26</c:f>
              <c:strCache>
                <c:ptCount val="17"/>
                <c:pt idx="0">
                  <c:v>ASOM</c:v>
                </c:pt>
                <c:pt idx="1">
                  <c:v>CSOM</c:v>
                </c:pt>
                <c:pt idx="2">
                  <c:v>OME</c:v>
                </c:pt>
                <c:pt idx="3">
                  <c:v>Otosclerosis</c:v>
                </c:pt>
                <c:pt idx="6">
                  <c:v>ASOM</c:v>
                </c:pt>
                <c:pt idx="7">
                  <c:v>CSOM</c:v>
                </c:pt>
                <c:pt idx="8">
                  <c:v>OME</c:v>
                </c:pt>
                <c:pt idx="9">
                  <c:v>Otosclerosis</c:v>
                </c:pt>
                <c:pt idx="10">
                  <c:v>Meniere's disease</c:v>
                </c:pt>
                <c:pt idx="13">
                  <c:v>ASOM</c:v>
                </c:pt>
                <c:pt idx="14">
                  <c:v>CSOM</c:v>
                </c:pt>
                <c:pt idx="15">
                  <c:v>OME</c:v>
                </c:pt>
                <c:pt idx="16">
                  <c:v>Otosclerosis</c:v>
                </c:pt>
              </c:strCache>
            </c:strRef>
          </c:cat>
          <c:val>
            <c:numRef>
              <c:f>Sheet13!$I$10:$I$26</c:f>
              <c:numCache>
                <c:formatCode>General</c:formatCode>
                <c:ptCount val="17"/>
                <c:pt idx="0">
                  <c:v>61.8</c:v>
                </c:pt>
                <c:pt idx="1">
                  <c:v>63.5</c:v>
                </c:pt>
                <c:pt idx="2">
                  <c:v>71.8</c:v>
                </c:pt>
                <c:pt idx="3">
                  <c:v>64.599999999999994</c:v>
                </c:pt>
                <c:pt idx="6">
                  <c:v>20.6</c:v>
                </c:pt>
                <c:pt idx="7">
                  <c:v>10.3</c:v>
                </c:pt>
                <c:pt idx="8">
                  <c:v>11.1</c:v>
                </c:pt>
                <c:pt idx="9">
                  <c:v>12.5</c:v>
                </c:pt>
                <c:pt idx="10">
                  <c:v>56.3</c:v>
                </c:pt>
                <c:pt idx="13">
                  <c:v>17.600000000000001</c:v>
                </c:pt>
                <c:pt idx="14">
                  <c:v>26.2</c:v>
                </c:pt>
                <c:pt idx="15">
                  <c:v>17.100000000000001</c:v>
                </c:pt>
                <c:pt idx="16">
                  <c:v>22.9</c:v>
                </c:pt>
              </c:numCache>
            </c:numRef>
          </c:val>
        </c:ser>
        <c:gapWidth val="53"/>
        <c:gapDepth val="188"/>
        <c:shape val="cylinder"/>
        <c:axId val="129812352"/>
        <c:axId val="129821696"/>
        <c:axId val="0"/>
      </c:bar3DChart>
      <c:catAx>
        <c:axId val="12981235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29821696"/>
        <c:crosses val="autoZero"/>
        <c:auto val="1"/>
        <c:lblAlgn val="ctr"/>
        <c:lblOffset val="100"/>
      </c:catAx>
      <c:valAx>
        <c:axId val="1298216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29812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66690527320454"/>
          <c:y val="2.4683919083285363E-2"/>
          <c:w val="0.14725157082637411"/>
          <c:h val="0.12251296331860961"/>
        </c:manualLayout>
      </c:layout>
      <c:txPr>
        <a:bodyPr/>
        <a:lstStyle/>
        <a:p>
          <a:pPr>
            <a:defRPr sz="1200" b="1"/>
          </a:pPr>
          <a:endParaRPr lang="en-US"/>
        </a:p>
      </c:txPr>
    </c:legend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chart>
    <c:view3D>
      <c:rAngAx val="1"/>
    </c:view3D>
    <c:plotArea>
      <c:layout>
        <c:manualLayout>
          <c:layoutTarget val="inner"/>
          <c:xMode val="edge"/>
          <c:yMode val="edge"/>
          <c:x val="0.12612975616853844"/>
          <c:y val="0.13529864940971448"/>
          <c:w val="0.76045601575922417"/>
          <c:h val="0.5535201950970704"/>
        </c:manualLayout>
      </c:layout>
      <c:bar3DChart>
        <c:barDir val="col"/>
        <c:grouping val="clustered"/>
        <c:ser>
          <c:idx val="0"/>
          <c:order val="0"/>
          <c:tx>
            <c:strRef>
              <c:f>Sheet12!$I$8</c:f>
              <c:strCache>
                <c:ptCount val="1"/>
                <c:pt idx="0">
                  <c:v>Diabetic </c:v>
                </c:pt>
              </c:strCache>
            </c:strRef>
          </c:tx>
          <c:spPr>
            <a:solidFill>
              <a:srgbClr val="FF99FF"/>
            </a:solidFill>
          </c:spPr>
          <c:dPt>
            <c:idx val="2"/>
            <c:spPr>
              <a:solidFill>
                <a:srgbClr val="FF99FF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Sheet12!$H$9:$H$23</c:f>
              <c:strCache>
                <c:ptCount val="15"/>
                <c:pt idx="0">
                  <c:v>ASOM</c:v>
                </c:pt>
                <c:pt idx="1">
                  <c:v>CSOM</c:v>
                </c:pt>
                <c:pt idx="2">
                  <c:v>OME</c:v>
                </c:pt>
                <c:pt idx="3">
                  <c:v>Otosclerosis</c:v>
                </c:pt>
                <c:pt idx="4">
                  <c:v>Meniere's disease</c:v>
                </c:pt>
                <c:pt idx="5">
                  <c:v>Presbycusis</c:v>
                </c:pt>
                <c:pt idx="6">
                  <c:v>SSNHL</c:v>
                </c:pt>
                <c:pt idx="8">
                  <c:v>ASOM</c:v>
                </c:pt>
                <c:pt idx="9">
                  <c:v>CSOM</c:v>
                </c:pt>
                <c:pt idx="10">
                  <c:v>OME</c:v>
                </c:pt>
                <c:pt idx="11">
                  <c:v>Otosclerosis</c:v>
                </c:pt>
                <c:pt idx="12">
                  <c:v>Meniere's disease</c:v>
                </c:pt>
                <c:pt idx="13">
                  <c:v>Presbycusis</c:v>
                </c:pt>
                <c:pt idx="14">
                  <c:v>SSNHL</c:v>
                </c:pt>
              </c:strCache>
            </c:strRef>
          </c:cat>
          <c:val>
            <c:numRef>
              <c:f>Sheet12!$I$9:$I$23</c:f>
              <c:numCache>
                <c:formatCode>General</c:formatCode>
                <c:ptCount val="15"/>
                <c:pt idx="0">
                  <c:v>70.8</c:v>
                </c:pt>
                <c:pt idx="1">
                  <c:v>47.6</c:v>
                </c:pt>
                <c:pt idx="2">
                  <c:v>47.1</c:v>
                </c:pt>
                <c:pt idx="3">
                  <c:v>25</c:v>
                </c:pt>
                <c:pt idx="4">
                  <c:v>100</c:v>
                </c:pt>
                <c:pt idx="5">
                  <c:v>19.100000000000001</c:v>
                </c:pt>
                <c:pt idx="6">
                  <c:v>16.7</c:v>
                </c:pt>
                <c:pt idx="8">
                  <c:v>29.4</c:v>
                </c:pt>
                <c:pt idx="9">
                  <c:v>52.4</c:v>
                </c:pt>
                <c:pt idx="10">
                  <c:v>52.9</c:v>
                </c:pt>
                <c:pt idx="11">
                  <c:v>75</c:v>
                </c:pt>
                <c:pt idx="12">
                  <c:v>0</c:v>
                </c:pt>
                <c:pt idx="13">
                  <c:v>89</c:v>
                </c:pt>
                <c:pt idx="14">
                  <c:v>83.3</c:v>
                </c:pt>
              </c:numCache>
            </c:numRef>
          </c:val>
        </c:ser>
        <c:ser>
          <c:idx val="1"/>
          <c:order val="1"/>
          <c:tx>
            <c:strRef>
              <c:f>Sheet12!$J$8</c:f>
              <c:strCache>
                <c:ptCount val="1"/>
                <c:pt idx="0">
                  <c:v>Non diabetic</c:v>
                </c:pt>
              </c:strCache>
            </c:strRef>
          </c:tx>
          <c:spPr>
            <a:solidFill>
              <a:srgbClr val="FFC000"/>
            </a:solidFill>
          </c:spPr>
          <c:dPt>
            <c:idx val="4"/>
            <c:spPr>
              <a:solidFill>
                <a:srgbClr val="FFC000"/>
              </a:solidFill>
              <a:ln>
                <a:solidFill>
                  <a:prstClr val="black"/>
                </a:solidFill>
              </a:ln>
            </c:spPr>
          </c:dPt>
          <c:cat>
            <c:strRef>
              <c:f>Sheet12!$H$9:$H$23</c:f>
              <c:strCache>
                <c:ptCount val="15"/>
                <c:pt idx="0">
                  <c:v>ASOM</c:v>
                </c:pt>
                <c:pt idx="1">
                  <c:v>CSOM</c:v>
                </c:pt>
                <c:pt idx="2">
                  <c:v>OME</c:v>
                </c:pt>
                <c:pt idx="3">
                  <c:v>Otosclerosis</c:v>
                </c:pt>
                <c:pt idx="4">
                  <c:v>Meniere's disease</c:v>
                </c:pt>
                <c:pt idx="5">
                  <c:v>Presbycusis</c:v>
                </c:pt>
                <c:pt idx="6">
                  <c:v>SSNHL</c:v>
                </c:pt>
                <c:pt idx="8">
                  <c:v>ASOM</c:v>
                </c:pt>
                <c:pt idx="9">
                  <c:v>CSOM</c:v>
                </c:pt>
                <c:pt idx="10">
                  <c:v>OME</c:v>
                </c:pt>
                <c:pt idx="11">
                  <c:v>Otosclerosis</c:v>
                </c:pt>
                <c:pt idx="12">
                  <c:v>Meniere's disease</c:v>
                </c:pt>
                <c:pt idx="13">
                  <c:v>Presbycusis</c:v>
                </c:pt>
                <c:pt idx="14">
                  <c:v>SSNHL</c:v>
                </c:pt>
              </c:strCache>
            </c:strRef>
          </c:cat>
          <c:val>
            <c:numRef>
              <c:f>Sheet12!$J$9:$J$23</c:f>
              <c:numCache>
                <c:formatCode>General</c:formatCode>
                <c:ptCount val="15"/>
                <c:pt idx="0">
                  <c:v>61.8</c:v>
                </c:pt>
                <c:pt idx="1">
                  <c:v>54</c:v>
                </c:pt>
                <c:pt idx="2">
                  <c:v>57.9</c:v>
                </c:pt>
                <c:pt idx="3">
                  <c:v>15.7</c:v>
                </c:pt>
                <c:pt idx="4">
                  <c:v>57.1</c:v>
                </c:pt>
                <c:pt idx="5">
                  <c:v>18.8</c:v>
                </c:pt>
                <c:pt idx="6">
                  <c:v>13.3</c:v>
                </c:pt>
                <c:pt idx="8">
                  <c:v>38.200000000000003</c:v>
                </c:pt>
                <c:pt idx="9">
                  <c:v>46</c:v>
                </c:pt>
                <c:pt idx="10">
                  <c:v>42.1</c:v>
                </c:pt>
                <c:pt idx="11">
                  <c:v>84.3</c:v>
                </c:pt>
                <c:pt idx="12">
                  <c:v>42.9</c:v>
                </c:pt>
                <c:pt idx="13">
                  <c:v>81.2</c:v>
                </c:pt>
                <c:pt idx="14">
                  <c:v>86.7</c:v>
                </c:pt>
              </c:numCache>
            </c:numRef>
          </c:val>
        </c:ser>
        <c:gapWidth val="47"/>
        <c:gapDepth val="66"/>
        <c:shape val="cylinder"/>
        <c:axId val="83206144"/>
        <c:axId val="83207680"/>
        <c:axId val="0"/>
      </c:bar3DChart>
      <c:catAx>
        <c:axId val="832061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83207680"/>
        <c:crosses val="autoZero"/>
        <c:auto val="1"/>
        <c:lblAlgn val="ctr"/>
        <c:lblOffset val="100"/>
      </c:catAx>
      <c:valAx>
        <c:axId val="832076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83206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488701039235769"/>
          <c:y val="2.1752795606431549E-2"/>
          <c:w val="0.1613886417182927"/>
          <c:h val="8.4904241409074224E-2"/>
        </c:manualLayout>
      </c:layout>
      <c:txPr>
        <a:bodyPr/>
        <a:lstStyle/>
        <a:p>
          <a:pPr>
            <a:defRPr sz="1200" b="1"/>
          </a:pPr>
          <a:endParaRPr lang="en-US"/>
        </a:p>
      </c:txPr>
    </c:legend>
    <c:plotVisOnly val="1"/>
  </c:chart>
  <c:spPr>
    <a:ln>
      <a:noFill/>
    </a:ln>
  </c:sp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0.0202</cdr:x>
      <cdr:y>0.1</cdr:y>
    </cdr:from>
    <cdr:to>
      <cdr:x>0.07071</cdr:x>
      <cdr:y>0.51429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44016" y="504056"/>
          <a:ext cx="360040" cy="20882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/>
        <a:lstStyle xmlns:a="http://schemas.openxmlformats.org/drawingml/2006/main"/>
        <a:p xmlns:a="http://schemas.openxmlformats.org/drawingml/2006/main">
          <a:r>
            <a:rPr lang="en-US" sz="1800" b="1" dirty="0" smtClean="0">
              <a:solidFill>
                <a:schemeClr val="tx1"/>
              </a:solidFill>
            </a:rPr>
            <a:t>% Frequency</a:t>
          </a:r>
          <a:endParaRPr lang="en-US" sz="1800" b="1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0.61607</cdr:x>
      <cdr:y>0.89394</cdr:y>
    </cdr:from>
    <cdr:to>
      <cdr:x>0.81814</cdr:x>
      <cdr:y>0.9546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4968552" y="4248472"/>
          <a:ext cx="1629673" cy="2882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CA" sz="1600" b="1" dirty="0">
              <a:solidFill>
                <a:sysClr val="windowText" lastClr="000000"/>
              </a:solidFill>
            </a:rPr>
            <a:t>&gt;60</a:t>
          </a:r>
          <a:r>
            <a:rPr lang="en-CA" sz="1600" b="1" baseline="0" dirty="0">
              <a:solidFill>
                <a:sysClr val="windowText" lastClr="000000"/>
              </a:solidFill>
            </a:rPr>
            <a:t> years</a:t>
          </a:r>
          <a:endParaRPr lang="en-CA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0.17857</cdr:x>
      <cdr:y>0.89394</cdr:y>
    </cdr:from>
    <cdr:to>
      <cdr:x>0.38064</cdr:x>
      <cdr:y>0.9546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1440160" y="4248472"/>
          <a:ext cx="1629674" cy="2882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CA" sz="1600" b="1" dirty="0" smtClean="0">
              <a:solidFill>
                <a:sysClr val="windowText" lastClr="000000"/>
              </a:solidFill>
            </a:rPr>
            <a:t>40 - 60</a:t>
          </a:r>
          <a:r>
            <a:rPr lang="en-CA" sz="1600" b="1" baseline="0" dirty="0" smtClean="0">
              <a:solidFill>
                <a:sysClr val="windowText" lastClr="000000"/>
              </a:solidFill>
            </a:rPr>
            <a:t> </a:t>
          </a:r>
          <a:r>
            <a:rPr lang="en-CA" sz="1600" b="1" baseline="0" dirty="0">
              <a:solidFill>
                <a:sysClr val="windowText" lastClr="000000"/>
              </a:solidFill>
            </a:rPr>
            <a:t>years</a:t>
          </a:r>
          <a:endParaRPr lang="en-CA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0.0625</cdr:x>
      <cdr:y>0</cdr:y>
    </cdr:from>
    <cdr:to>
      <cdr:x>0.09793</cdr:x>
      <cdr:y>0.51416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504055" y="0"/>
          <a:ext cx="285739" cy="24435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vert270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en-US" sz="1600" b="1" dirty="0">
              <a:solidFill>
                <a:sysClr val="windowText" lastClr="000000"/>
              </a:solidFill>
            </a:rPr>
            <a:t>% Frequency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0.06897</cdr:x>
      <cdr:y>0.26316</cdr:y>
    </cdr:from>
    <cdr:to>
      <cdr:x>0.12309</cdr:x>
      <cdr:y>0.58669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76064" y="1080120"/>
          <a:ext cx="452061" cy="13279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ysClr val="windowText" lastClr="000000"/>
              </a:solidFill>
            </a:rPr>
            <a:t>% Frequency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0.28026</cdr:y>
    </cdr:from>
    <cdr:to>
      <cdr:x>0.06438</cdr:x>
      <cdr:y>0.64703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0" y="2060145"/>
          <a:ext cx="685800" cy="26960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/>
        <a:lstStyle xmlns:a="http://schemas.openxmlformats.org/drawingml/2006/main"/>
        <a:p xmlns:a="http://schemas.openxmlformats.org/drawingml/2006/main">
          <a:r>
            <a:rPr lang="en-US" sz="2800" b="1" dirty="0" smtClean="0">
              <a:solidFill>
                <a:schemeClr val="tx1"/>
              </a:solidFill>
            </a:rPr>
            <a:t>% Frequency</a:t>
          </a:r>
          <a:endParaRPr lang="en-US" sz="2800" b="1" dirty="0">
            <a:solidFill>
              <a:schemeClr val="tx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0.01014</cdr:x>
      <cdr:y>0.08329</cdr:y>
    </cdr:from>
    <cdr:to>
      <cdr:x>0.05036</cdr:x>
      <cdr:y>0.64856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72008" y="360040"/>
          <a:ext cx="285739" cy="24435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vert270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en-US" sz="1600" b="1" dirty="0">
              <a:solidFill>
                <a:sysClr val="windowText" lastClr="000000"/>
              </a:solidFill>
            </a:rPr>
            <a:t>% Frequency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0.02015</cdr:x>
      <cdr:y>0.01913</cdr:y>
    </cdr:from>
    <cdr:to>
      <cdr:x>0.0806</cdr:x>
      <cdr:y>0.59301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44016" y="72008"/>
          <a:ext cx="432048" cy="216024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vert270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en-US" sz="1800" b="1" dirty="0" smtClean="0">
              <a:solidFill>
                <a:sysClr val="windowText" lastClr="000000"/>
              </a:solidFill>
            </a:rPr>
            <a:t>% Frequency</a:t>
          </a:r>
          <a:endParaRPr lang="en-US" sz="18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0.18134</cdr:x>
      <cdr:y>0.93841</cdr:y>
    </cdr:from>
    <cdr:to>
      <cdr:x>0.40935</cdr:x>
      <cdr:y>1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1296144" y="4608512"/>
          <a:ext cx="1629674" cy="2882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CA" sz="1600" b="1" dirty="0" smtClean="0">
              <a:solidFill>
                <a:sysClr val="windowText" lastClr="000000"/>
              </a:solidFill>
            </a:rPr>
            <a:t>0-40 dB HL</a:t>
          </a:r>
          <a:endParaRPr lang="en-CA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0.56417</cdr:x>
      <cdr:y>0.93841</cdr:y>
    </cdr:from>
    <cdr:to>
      <cdr:x>0.79218</cdr:x>
      <cdr:y>1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4032448" y="4392488"/>
          <a:ext cx="1629674" cy="2882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CA" sz="1600" b="1" dirty="0" smtClean="0">
              <a:solidFill>
                <a:sysClr val="windowText" lastClr="000000"/>
              </a:solidFill>
            </a:rPr>
            <a:t>&gt; 40 dB HL</a:t>
          </a:r>
          <a:endParaRPr lang="en-CA" sz="1600" b="1" dirty="0">
            <a:solidFill>
              <a:sysClr val="windowText" lastClr="0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CFCF546-C57A-402D-B4B6-1D8E71AEAB42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A3054CB-DFAD-4360-8105-284080563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3054CB-DFAD-4360-8105-284080563D5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3054CB-DFAD-4360-8105-284080563D5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3054CB-DFAD-4360-8105-284080563D5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3054CB-DFAD-4360-8105-284080563D5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16FF-C3D3-40F6-8D71-A369CC38BFEA}" type="datetimeFigureOut">
              <a:rPr lang="en-US" smtClean="0"/>
              <a:pPr/>
              <a:t>11/24/2015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28CAC-EB9F-4C73-8829-2A09D611887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DA36-058D-450E-8088-A3E5D3AAADD6}" type="datetimeFigureOut">
              <a:rPr lang="en-US" smtClean="0"/>
              <a:pPr/>
              <a:t>11/24/2015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00BE-7A01-476B-B7F7-71FF8A92BA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1696-3772-43A6-A43A-A074712B1525}" type="datetimeFigureOut">
              <a:rPr lang="en-US" smtClean="0"/>
              <a:pPr/>
              <a:t>11/24/2015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79454-8095-4BB5-B0CC-162145B3EC6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5FA4-7816-4227-A5A5-9FF5851DB758}" type="datetimeFigureOut">
              <a:rPr lang="en-US" smtClean="0"/>
              <a:pPr/>
              <a:t>11/24/2015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D5D7-7E42-494B-9194-9447C9B9AB9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EC9E-BBDB-4ADE-823D-AC3D7AEA19BC}" type="datetimeFigureOut">
              <a:rPr lang="en-US" smtClean="0"/>
              <a:pPr/>
              <a:t>11/24/2015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8D46-3F3D-4FDE-A305-BF274B6E6A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93CC-0558-4CC3-859C-615B3829A4D6}" type="datetimeFigureOut">
              <a:rPr lang="en-US" smtClean="0"/>
              <a:pPr/>
              <a:t>11/24/2015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4A29-C5BA-46DA-8D5F-7356460A161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1085-7794-40D4-AAD1-8AAE60FA49CF}" type="datetimeFigureOut">
              <a:rPr lang="en-US" smtClean="0"/>
              <a:pPr/>
              <a:t>11/24/2015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7D7C-DA68-4C93-861B-FF87CE560A5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710C-D89D-444D-B6F7-911606806BC6}" type="datetimeFigureOut">
              <a:rPr lang="en-US" smtClean="0"/>
              <a:pPr/>
              <a:t>11/24/2015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220F-7DF9-4420-9498-4219C3F5709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D484-35AA-45B4-AC30-19B5518F381B}" type="datetimeFigureOut">
              <a:rPr lang="en-US" smtClean="0"/>
              <a:pPr/>
              <a:t>11/24/2015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615FE-A161-4F09-87BA-CD7FE3E733D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0FB1-830F-46F2-8487-AB3E02D4B4C1}" type="datetimeFigureOut">
              <a:rPr lang="en-US" smtClean="0"/>
              <a:pPr/>
              <a:t>11/24/2015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55A1-0111-4EA0-9C7D-29CFC77CB7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B6BF-4ABA-4DE7-9243-5FA900150E51}" type="datetimeFigureOut">
              <a:rPr lang="en-US" smtClean="0"/>
              <a:pPr/>
              <a:t>11/24/2015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4BC-1880-4485-ACB6-EE40E677258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FBC07-44FC-457A-B3C9-F315473998A9}" type="datetimeFigureOut">
              <a:rPr lang="en-US" smtClean="0"/>
              <a:pPr/>
              <a:t>11/24/2015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525A9-A2D9-4860-BF8E-99666DD378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22211111111111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33332222222222222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21111111333333333333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1412776"/>
            <a:ext cx="7920037" cy="2677656"/>
          </a:xfrm>
          <a:noFill/>
        </p:spPr>
        <p:txBody>
          <a:bodyPr anchor="ctr">
            <a:spAutoFit/>
          </a:bodyPr>
          <a:lstStyle/>
          <a:p>
            <a:r>
              <a:rPr lang="en-CA" sz="3200" b="1" smtClean="0">
                <a:solidFill>
                  <a:srgbClr val="0000FF"/>
                </a:solidFill>
                <a:latin typeface="Calibri" pitchFamily="34" charset="0"/>
              </a:rPr>
              <a:t>Prevalence of otological disorders in diabetic patients with hearing loss</a:t>
            </a:r>
            <a:br>
              <a:rPr lang="en-CA" sz="3200" b="1" smtClean="0">
                <a:solidFill>
                  <a:srgbClr val="0000FF"/>
                </a:solidFill>
                <a:latin typeface="Calibri" pitchFamily="34" charset="0"/>
              </a:rPr>
            </a:br>
            <a:r>
              <a:rPr lang="en-CA" sz="3200" smtClean="0">
                <a:solidFill>
                  <a:srgbClr val="0000FF"/>
                </a:solidFill>
                <a:latin typeface="Calibri" pitchFamily="34" charset="0"/>
              </a:rPr>
              <a:t/>
            </a:r>
            <a:br>
              <a:rPr lang="en-CA" sz="3200" smtClean="0">
                <a:solidFill>
                  <a:srgbClr val="0000FF"/>
                </a:solidFill>
                <a:latin typeface="Calibri" pitchFamily="34" charset="0"/>
              </a:rPr>
            </a:br>
            <a:r>
              <a:rPr lang="en-CA" sz="2000" b="1" smtClean="0">
                <a:solidFill>
                  <a:srgbClr val="F91E07"/>
                </a:solidFill>
                <a:latin typeface="Calibri" pitchFamily="34" charset="0"/>
              </a:rPr>
              <a:t>Manche Santoshi Kumari</a:t>
            </a:r>
            <a:r>
              <a:rPr lang="en-CA" sz="2000" b="1" baseline="30000" smtClean="0">
                <a:solidFill>
                  <a:srgbClr val="F91E07"/>
                </a:solidFill>
                <a:latin typeface="Calibri" pitchFamily="34" charset="0"/>
              </a:rPr>
              <a:t>†*</a:t>
            </a:r>
            <a:r>
              <a:rPr lang="en-CA" sz="2000" b="1" smtClean="0">
                <a:solidFill>
                  <a:srgbClr val="F91E07"/>
                </a:solidFill>
                <a:latin typeface="Calibri" pitchFamily="34" charset="0"/>
              </a:rPr>
              <a:t>,</a:t>
            </a:r>
            <a:r>
              <a:rPr lang="en-CA" sz="2000" b="1" baseline="30000" smtClean="0">
                <a:solidFill>
                  <a:srgbClr val="F91E07"/>
                </a:solidFill>
                <a:latin typeface="Calibri" pitchFamily="34" charset="0"/>
              </a:rPr>
              <a:t> </a:t>
            </a:r>
            <a:r>
              <a:rPr lang="en-CA" sz="2000" b="1" smtClean="0">
                <a:solidFill>
                  <a:srgbClr val="F91E07"/>
                </a:solidFill>
                <a:latin typeface="Calibri" pitchFamily="34" charset="0"/>
              </a:rPr>
              <a:t>Jangala Madhavi</a:t>
            </a:r>
            <a:r>
              <a:rPr lang="en-CA" sz="2000" b="1" baseline="30000" smtClean="0">
                <a:solidFill>
                  <a:srgbClr val="F91E07"/>
                </a:solidFill>
                <a:latin typeface="Calibri" pitchFamily="34" charset="0"/>
              </a:rPr>
              <a:t>†*</a:t>
            </a:r>
            <a:r>
              <a:rPr lang="en-CA" sz="2000" b="1" smtClean="0">
                <a:solidFill>
                  <a:srgbClr val="F91E07"/>
                </a:solidFill>
                <a:latin typeface="Calibri" pitchFamily="34" charset="0"/>
              </a:rPr>
              <a:t>, Koralla Raja</a:t>
            </a:r>
            <a:r>
              <a:rPr lang="en-CA" sz="2000" b="1" baseline="30000" smtClean="0">
                <a:solidFill>
                  <a:srgbClr val="F91E07"/>
                </a:solidFill>
                <a:latin typeface="Calibri" pitchFamily="34" charset="0"/>
              </a:rPr>
              <a:t> </a:t>
            </a:r>
            <a:r>
              <a:rPr lang="en-CA" sz="2000" b="1" smtClean="0">
                <a:solidFill>
                  <a:srgbClr val="F91E07"/>
                </a:solidFill>
                <a:latin typeface="Calibri" pitchFamily="34" charset="0"/>
              </a:rPr>
              <a:t>Meganadh</a:t>
            </a:r>
            <a:r>
              <a:rPr lang="en-CA" sz="2000" b="1" baseline="30000" smtClean="0">
                <a:solidFill>
                  <a:srgbClr val="F91E07"/>
                </a:solidFill>
                <a:latin typeface="Calibri" pitchFamily="34" charset="0"/>
              </a:rPr>
              <a:t>*</a:t>
            </a:r>
            <a:r>
              <a:rPr lang="en-CA" sz="2000" b="1" smtClean="0">
                <a:solidFill>
                  <a:srgbClr val="F91E07"/>
                </a:solidFill>
                <a:latin typeface="Calibri" pitchFamily="34" charset="0"/>
              </a:rPr>
              <a:t>,</a:t>
            </a:r>
            <a:r>
              <a:rPr lang="en-CA" sz="2000" b="1" baseline="30000" smtClean="0">
                <a:solidFill>
                  <a:srgbClr val="F91E07"/>
                </a:solidFill>
                <a:latin typeface="Calibri" pitchFamily="34" charset="0"/>
              </a:rPr>
              <a:t> </a:t>
            </a:r>
            <a:r>
              <a:rPr lang="en-CA" sz="2000" b="1" smtClean="0">
                <a:solidFill>
                  <a:srgbClr val="F91E07"/>
                </a:solidFill>
                <a:latin typeface="Calibri" pitchFamily="34" charset="0"/>
              </a:rPr>
              <a:t>Akka Jyothy</a:t>
            </a:r>
            <a:r>
              <a:rPr lang="en-CA" sz="2000" b="1" baseline="30000" smtClean="0">
                <a:solidFill>
                  <a:srgbClr val="F91E07"/>
                </a:solidFill>
                <a:latin typeface="Calibri" pitchFamily="34" charset="0"/>
              </a:rPr>
              <a:t>†</a:t>
            </a:r>
            <a:r>
              <a:rPr lang="en-CA" sz="3200" b="1" smtClean="0">
                <a:solidFill>
                  <a:srgbClr val="F91E07"/>
                </a:solidFill>
                <a:latin typeface="Calibri" pitchFamily="34" charset="0"/>
              </a:rPr>
              <a:t/>
            </a:r>
            <a:br>
              <a:rPr lang="en-CA" sz="3200" b="1" smtClean="0">
                <a:solidFill>
                  <a:srgbClr val="F91E07"/>
                </a:solidFill>
                <a:latin typeface="Calibri" pitchFamily="34" charset="0"/>
              </a:rPr>
            </a:br>
            <a:endParaRPr lang="en-US" sz="3200" b="1" dirty="0">
              <a:solidFill>
                <a:srgbClr val="F91E07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501008"/>
            <a:ext cx="7776864" cy="936104"/>
          </a:xfrm>
        </p:spPr>
        <p:txBody>
          <a:bodyPr>
            <a:normAutofit fontScale="85000" lnSpcReduction="10000"/>
          </a:bodyPr>
          <a:lstStyle/>
          <a:p>
            <a:pPr algn="ctr"/>
            <a:endParaRPr lang="en-CA" sz="1400" b="1" smtClean="0">
              <a:solidFill>
                <a:srgbClr val="0000FF"/>
              </a:solidFill>
              <a:latin typeface="Calibri" pitchFamily="34" charset="0"/>
            </a:endParaRPr>
          </a:p>
          <a:p>
            <a:pPr algn="ctr"/>
            <a:r>
              <a:rPr lang="en-CA" sz="2000" b="1" baseline="30000" smtClean="0">
                <a:solidFill>
                  <a:srgbClr val="0000FF"/>
                </a:solidFill>
                <a:latin typeface="Calibri" pitchFamily="34" charset="0"/>
              </a:rPr>
              <a:t>†</a:t>
            </a:r>
            <a:r>
              <a:rPr lang="en-CA" sz="2000" b="1" smtClean="0">
                <a:solidFill>
                  <a:srgbClr val="0000FF"/>
                </a:solidFill>
                <a:latin typeface="Calibri" pitchFamily="34" charset="0"/>
              </a:rPr>
              <a:t>Institute of Genetics and Hospital for Genetic Diseases, OU, Telangana State, India</a:t>
            </a:r>
          </a:p>
          <a:p>
            <a:r>
              <a:rPr lang="en-CA" sz="2000" smtClean="0">
                <a:solidFill>
                  <a:srgbClr val="0000FF"/>
                </a:solidFill>
                <a:latin typeface="Calibri" pitchFamily="34" charset="0"/>
              </a:rPr>
              <a:t>*</a:t>
            </a:r>
            <a:r>
              <a:rPr lang="en-CA" sz="2000" b="1" smtClean="0">
                <a:solidFill>
                  <a:srgbClr val="0000FF"/>
                </a:solidFill>
                <a:latin typeface="Calibri" pitchFamily="34" charset="0"/>
              </a:rPr>
              <a:t>MAA Research Foundation, Hyderabad, Telangana State, India</a:t>
            </a:r>
          </a:p>
          <a:p>
            <a:pPr algn="ctr"/>
            <a:endParaRPr lang="en-US" sz="2000" b="1" baseline="3000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endParaRPr lang="en-US" sz="1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2053" name="Picture 5" descr="C:\Users\SantoshiGopi\Pictures\Osmania Universit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688" cy="1196752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44624"/>
            <a:ext cx="172717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4082"/>
          </a:xfrm>
          <a:solidFill>
            <a:srgbClr val="CCFFFF"/>
          </a:solidFill>
        </p:spPr>
        <p:txBody>
          <a:bodyPr>
            <a:normAutofit/>
          </a:bodyPr>
          <a:lstStyle/>
          <a:p>
            <a:r>
              <a:rPr lang="en-CA" sz="3100" b="1" dirty="0" smtClean="0">
                <a:solidFill>
                  <a:srgbClr val="FF0000"/>
                </a:solidFill>
              </a:rPr>
              <a:t>Objectives</a:t>
            </a:r>
            <a:endParaRPr lang="en-CA" sz="31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56886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CA" sz="2400" b="1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To determine the demographic and otological parameters in diabetic subjects affected with hearing loss.</a:t>
            </a:r>
          </a:p>
          <a:p>
            <a:pPr algn="just">
              <a:lnSpc>
                <a:spcPct val="150000"/>
              </a:lnSpc>
              <a:buNone/>
            </a:pPr>
            <a:endParaRPr lang="en-CA" sz="2400" b="1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To investigate the prevalence of otological diseases and hearing loss patterns in adults suffering from diabetes in South Indian population.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62074"/>
          </a:xfrm>
          <a:solidFill>
            <a:srgbClr val="99FFCC"/>
          </a:solidFill>
        </p:spPr>
        <p:txBody>
          <a:bodyPr>
            <a:normAutofit fontScale="90000"/>
          </a:bodyPr>
          <a:lstStyle/>
          <a:p>
            <a:r>
              <a:rPr lang="en-CA" sz="3400" b="1" dirty="0" smtClean="0">
                <a:solidFill>
                  <a:srgbClr val="F91E07"/>
                </a:solidFill>
              </a:rPr>
              <a:t>Subjects</a:t>
            </a:r>
            <a:endParaRPr lang="en-CA" sz="3400" b="1" dirty="0">
              <a:solidFill>
                <a:srgbClr val="F91E0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964488" cy="597666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174 diabetic cases affected with hearing loss and 420 </a:t>
            </a:r>
            <a:r>
              <a:rPr lang="en-CA" sz="2400" b="1" dirty="0" smtClean="0">
                <a:solidFill>
                  <a:srgbClr val="0000FF"/>
                </a:solidFill>
              </a:rPr>
              <a:t>non-diabetic </a:t>
            </a:r>
            <a:r>
              <a:rPr lang="en-CA" sz="2400" b="1" dirty="0" smtClean="0">
                <a:solidFill>
                  <a:srgbClr val="0000FF"/>
                </a:solidFill>
              </a:rPr>
              <a:t>constituted the study subjects</a:t>
            </a:r>
          </a:p>
          <a:p>
            <a:pPr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MAA ENT Hospitals, Hyderabad, </a:t>
            </a:r>
            <a:r>
              <a:rPr lang="en-CA" sz="2400" b="1" dirty="0" err="1" smtClean="0">
                <a:solidFill>
                  <a:srgbClr val="0000FF"/>
                </a:solidFill>
              </a:rPr>
              <a:t>Telangana</a:t>
            </a:r>
            <a:r>
              <a:rPr lang="en-CA" sz="2400" b="1" dirty="0" smtClean="0">
                <a:solidFill>
                  <a:srgbClr val="0000FF"/>
                </a:solidFill>
              </a:rPr>
              <a:t> State, India </a:t>
            </a:r>
          </a:p>
          <a:p>
            <a:pPr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Age &gt;=40 years were included in the study.</a:t>
            </a:r>
          </a:p>
          <a:p>
            <a:pPr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Confirmatory diagnosis was done by the general physician and ENT specialist.</a:t>
            </a:r>
          </a:p>
          <a:p>
            <a:pPr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Otological examinations were carried out to diagnose the disorders. </a:t>
            </a:r>
          </a:p>
          <a:p>
            <a:pPr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Hearing loss was evaluated using pure tone audiometry and average for the frequencies at 0.5,1,2,4 and 8 kHz was recorded. </a:t>
            </a:r>
          </a:p>
          <a:p>
            <a:pPr algn="just">
              <a:lnSpc>
                <a:spcPct val="150000"/>
              </a:lnSpc>
            </a:pPr>
            <a:endParaRPr lang="en-CA" sz="2200" b="1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562074"/>
          </a:xfrm>
          <a:solidFill>
            <a:srgbClr val="99FFCC"/>
          </a:solidFill>
        </p:spPr>
        <p:txBody>
          <a:bodyPr>
            <a:noAutofit/>
          </a:bodyPr>
          <a:lstStyle/>
          <a:p>
            <a:r>
              <a:rPr lang="en-CA" sz="3200" b="1" dirty="0" smtClean="0">
                <a:solidFill>
                  <a:srgbClr val="F91E07"/>
                </a:solidFill>
              </a:rPr>
              <a:t>Statistical Analysis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568952" cy="5472608"/>
          </a:xfrm>
        </p:spPr>
        <p:txBody>
          <a:bodyPr>
            <a:normAutofit fontScale="25000" lnSpcReduction="20000"/>
          </a:bodyPr>
          <a:lstStyle/>
          <a:p>
            <a:pPr marL="571500" indent="-571500" algn="just">
              <a:buClr>
                <a:schemeClr val="tx1"/>
              </a:buClr>
              <a:buNone/>
            </a:pPr>
            <a:r>
              <a:rPr lang="en-US" sz="2600" b="1" dirty="0" smtClean="0">
                <a:solidFill>
                  <a:srgbClr val="0000FF"/>
                </a:solidFill>
              </a:rPr>
              <a:t>	</a:t>
            </a: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r>
              <a:rPr lang="en-CA" sz="9600" b="1" dirty="0" smtClean="0">
                <a:solidFill>
                  <a:srgbClr val="0000FF"/>
                </a:solidFill>
              </a:rPr>
              <a:t>The data obtained was coded for statistical evaluations.</a:t>
            </a: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r>
              <a:rPr lang="en-CA" sz="9600" b="1" dirty="0" smtClean="0">
                <a:solidFill>
                  <a:srgbClr val="0000FF"/>
                </a:solidFill>
              </a:rPr>
              <a:t>Analysis was performed using the Statistical Package for Social Sciences PASW STATISTICS 18.0 software (SPSS Inc., Chicago, IL, USA). </a:t>
            </a: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r>
              <a:rPr lang="en-CA" sz="9600" b="1" dirty="0" smtClean="0">
                <a:solidFill>
                  <a:srgbClr val="0000FF"/>
                </a:solidFill>
              </a:rPr>
              <a:t>Continuous data is represented as means and standard deviations. </a:t>
            </a: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r>
              <a:rPr lang="en-CA" sz="9600" b="1" dirty="0" smtClean="0">
                <a:solidFill>
                  <a:srgbClr val="0000FF"/>
                </a:solidFill>
              </a:rPr>
              <a:t>Categorical data as proportions and percentages for illustrations. </a:t>
            </a: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r>
              <a:rPr lang="en-CA" sz="9600" b="1" dirty="0" smtClean="0">
                <a:solidFill>
                  <a:srgbClr val="0000FF"/>
                </a:solidFill>
              </a:rPr>
              <a:t>Chi-square test and binary logistic regression analysis was used for evaluating the association of various parameters.</a:t>
            </a: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en-CA" sz="9600" b="1" dirty="0" smtClean="0">
              <a:solidFill>
                <a:srgbClr val="0000FF"/>
              </a:solidFill>
            </a:endParaRP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en-CA" sz="9600" b="1" dirty="0" smtClean="0">
              <a:solidFill>
                <a:srgbClr val="0000FF"/>
              </a:solidFill>
            </a:endParaRP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en-CA" sz="9600" b="1" dirty="0" smtClean="0">
              <a:solidFill>
                <a:srgbClr val="0000FF"/>
              </a:solidFill>
            </a:endParaRP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en-CA" sz="9600" b="1" dirty="0" smtClean="0">
              <a:solidFill>
                <a:srgbClr val="0000FF"/>
              </a:solidFill>
            </a:endParaRP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en-CA" sz="9600" b="1" dirty="0" smtClean="0">
              <a:solidFill>
                <a:srgbClr val="0000FF"/>
              </a:solidFill>
            </a:endParaRP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en-CA" sz="9600" b="1" dirty="0" smtClean="0">
              <a:solidFill>
                <a:srgbClr val="0000FF"/>
              </a:solidFill>
            </a:endParaRP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en-CA" sz="9600" b="1" dirty="0" smtClean="0">
              <a:solidFill>
                <a:srgbClr val="0000FF"/>
              </a:solidFill>
            </a:endParaRP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en-US" sz="9600" b="1" dirty="0" smtClean="0">
              <a:solidFill>
                <a:srgbClr val="0000FF"/>
              </a:solidFill>
            </a:endParaRP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en-US" sz="9600" b="1" dirty="0" smtClean="0">
              <a:solidFill>
                <a:srgbClr val="0000FF"/>
              </a:solidFill>
            </a:endParaRP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en-US" sz="9600" b="1" dirty="0" smtClean="0">
              <a:solidFill>
                <a:srgbClr val="0000FF"/>
              </a:solidFill>
            </a:endParaRP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en-US" sz="9600" b="1" dirty="0" smtClean="0">
              <a:solidFill>
                <a:srgbClr val="0000FF"/>
              </a:solidFill>
            </a:endParaRP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en-US" sz="9600" b="1" dirty="0" smtClean="0">
              <a:solidFill>
                <a:srgbClr val="0000FF"/>
              </a:solidFill>
            </a:endParaRP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en-US" sz="9600" b="1" dirty="0" smtClean="0">
              <a:solidFill>
                <a:srgbClr val="0000FF"/>
              </a:solidFill>
            </a:endParaRP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en-US" sz="9600" b="1" dirty="0" smtClean="0">
              <a:solidFill>
                <a:srgbClr val="0000FF"/>
              </a:solidFill>
            </a:endParaRP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en-US" sz="9600" b="1" dirty="0" smtClean="0">
              <a:solidFill>
                <a:srgbClr val="0000FF"/>
              </a:solidFill>
            </a:endParaRP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en-US" sz="9600" b="1" dirty="0" smtClean="0">
              <a:solidFill>
                <a:srgbClr val="0000FF"/>
              </a:solidFill>
            </a:endParaRPr>
          </a:p>
          <a:p>
            <a:pPr marL="0" indent="0" algn="just">
              <a:lnSpc>
                <a:spcPct val="170000"/>
              </a:lnSpc>
              <a:buClr>
                <a:schemeClr val="tx1"/>
              </a:buClr>
              <a:buNone/>
            </a:pPr>
            <a:endParaRPr lang="en-CA" sz="9600" b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sz="9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CA" sz="9600" b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9600" b="1" dirty="0">
                <a:solidFill>
                  <a:srgbClr val="0000FF"/>
                </a:solidFill>
              </a:rPr>
              <a:t>                   </a:t>
            </a:r>
            <a:endParaRPr lang="en-CA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90066"/>
          </a:xfrm>
        </p:spPr>
        <p:txBody>
          <a:bodyPr>
            <a:normAutofit fontScale="90000"/>
          </a:bodyPr>
          <a:lstStyle/>
          <a:p>
            <a:r>
              <a:rPr lang="en-CA" sz="2200" b="1" dirty="0" smtClean="0">
                <a:solidFill>
                  <a:srgbClr val="FF0000"/>
                </a:solidFill>
                <a:latin typeface="Calibri" pitchFamily="34" charset="0"/>
              </a:rPr>
              <a:t>Table 1. Distribution of gender, age and otological  parameters in </a:t>
            </a:r>
            <a:r>
              <a:rPr lang="en-CA" sz="2200" b="1" dirty="0" smtClean="0">
                <a:solidFill>
                  <a:srgbClr val="FF0000"/>
                </a:solidFill>
              </a:rPr>
              <a:t>diabetic and non diabetic study subjects 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19672" y="980728"/>
          <a:ext cx="6264696" cy="4881532"/>
        </p:xfrm>
        <a:graphic>
          <a:graphicData uri="http://schemas.openxmlformats.org/drawingml/2006/table">
            <a:tbl>
              <a:tblPr/>
              <a:tblGrid>
                <a:gridCol w="1656184"/>
                <a:gridCol w="1296144"/>
                <a:gridCol w="1872208"/>
                <a:gridCol w="1440160"/>
              </a:tblGrid>
              <a:tr h="103537"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9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Parameters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Diabetic (n=174)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Non-diabetic(n=420)</a:t>
                      </a: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OR(95% CI)</a:t>
                      </a:r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††</a:t>
                      </a:r>
                      <a:endParaRPr lang="en-CA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40" marR="5440" marT="544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Gender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Female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60(34.5)</a:t>
                      </a: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 smtClean="0">
                          <a:solidFill>
                            <a:srgbClr val="0000FF"/>
                          </a:solidFill>
                          <a:latin typeface="Calibri"/>
                        </a:rPr>
                        <a:t>182(43.3)</a:t>
                      </a:r>
                      <a:endParaRPr lang="en-CA" sz="14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1.00(Reference)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Male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114(65.5)</a:t>
                      </a: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238 (56.7)</a:t>
                      </a:r>
                      <a:endParaRPr lang="en-CA" sz="1400" b="1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1.45(1.03-2.04)*</a:t>
                      </a:r>
                      <a:endParaRPr lang="en-CA" sz="1400" b="1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CA" sz="1400" b="1" i="0" u="none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Age(years)</a:t>
                      </a:r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†</a:t>
                      </a:r>
                      <a:endParaRPr lang="en-CA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58.3±11.36</a:t>
                      </a: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55.5±11.47</a:t>
                      </a: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NC</a:t>
                      </a: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Age of onset(years)†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56.2±11.31</a:t>
                      </a: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54.4±10.62</a:t>
                      </a: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NC</a:t>
                      </a: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40-60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108(62.1)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 smtClean="0">
                          <a:solidFill>
                            <a:srgbClr val="0000FF"/>
                          </a:solidFill>
                          <a:latin typeface="Calibri"/>
                        </a:rPr>
                        <a:t>307 (73.0)</a:t>
                      </a:r>
                      <a:endParaRPr lang="en-CA" sz="14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1.00(Reference)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246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&gt;60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66(37.9)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113(26.9)</a:t>
                      </a:r>
                      <a:endParaRPr lang="en-CA" sz="1400" b="1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  1.65(1.17-2.32)**</a:t>
                      </a:r>
                      <a:endParaRPr lang="en-CA" sz="1400" b="1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Laterality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Unilateral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62(35.6)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 smtClean="0">
                          <a:solidFill>
                            <a:srgbClr val="0000FF"/>
                          </a:solidFill>
                          <a:latin typeface="Calibri"/>
                        </a:rPr>
                        <a:t>191(45.5)</a:t>
                      </a:r>
                      <a:endParaRPr lang="en-CA" sz="14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1.00(Reference)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12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Bilateral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112(64.4)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229(54.5)</a:t>
                      </a:r>
                      <a:endParaRPr lang="en-CA" sz="1400" b="1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   1.51(1.07-2.11)*</a:t>
                      </a:r>
                      <a:endParaRPr lang="en-CA" sz="1400" b="1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Mean PTA(</a:t>
                      </a:r>
                      <a:r>
                        <a:rPr lang="en-CA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dBHL</a:t>
                      </a:r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50.5±17.34</a:t>
                      </a: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49.4±17.54</a:t>
                      </a: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NC</a:t>
                      </a: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&lt;40dB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71(40.8)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 smtClean="0">
                          <a:solidFill>
                            <a:srgbClr val="0000FF"/>
                          </a:solidFill>
                          <a:latin typeface="Calibri"/>
                        </a:rPr>
                        <a:t>167(39.7)</a:t>
                      </a:r>
                      <a:endParaRPr lang="en-CA" sz="14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1.00(Reference)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&gt;40dB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103(59.2)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253(60.3)</a:t>
                      </a:r>
                      <a:endParaRPr lang="en-CA" sz="14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0.95(0.68-1.33)</a:t>
                      </a:r>
                      <a:endParaRPr lang="en-CA" sz="14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Associated </a:t>
                      </a:r>
                      <a:r>
                        <a:rPr lang="en-CA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symptoms</a:t>
                      </a:r>
                      <a:endParaRPr lang="en-CA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40" marR="5440" marT="5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Tinnitus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56(32.2)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 smtClean="0">
                          <a:solidFill>
                            <a:srgbClr val="0000FF"/>
                          </a:solidFill>
                          <a:latin typeface="Calibri"/>
                        </a:rPr>
                        <a:t>161(36.0</a:t>
                      </a:r>
                      <a:r>
                        <a:rPr lang="en-CA" sz="14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 smtClean="0">
                          <a:solidFill>
                            <a:srgbClr val="0000FF"/>
                          </a:solidFill>
                          <a:latin typeface="Calibri"/>
                        </a:rPr>
                        <a:t>0.83(0.59-1.17)</a:t>
                      </a:r>
                      <a:endParaRPr lang="en-CA" sz="14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Vertigo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24(13.8)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 smtClean="0">
                          <a:solidFill>
                            <a:srgbClr val="0000FF"/>
                          </a:solidFill>
                          <a:latin typeface="Calibri"/>
                        </a:rPr>
                        <a:t>69(15.3</a:t>
                      </a:r>
                      <a:r>
                        <a:rPr lang="en-CA" sz="14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 smtClean="0">
                          <a:solidFill>
                            <a:srgbClr val="0000FF"/>
                          </a:solidFill>
                          <a:latin typeface="Calibri"/>
                        </a:rPr>
                        <a:t>0.97(0.60-1.56)</a:t>
                      </a:r>
                      <a:endParaRPr lang="en-CA" sz="14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5440" marR="5440" marT="5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3"/>
          <p:cNvSpPr txBox="1">
            <a:spLocks/>
          </p:cNvSpPr>
          <p:nvPr/>
        </p:nvSpPr>
        <p:spPr>
          <a:xfrm>
            <a:off x="1691680" y="5877272"/>
            <a:ext cx="7272808" cy="66787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en-CA" sz="1100" b="1" i="1" dirty="0" smtClean="0">
                <a:solidFill>
                  <a:srgbClr val="FF0000"/>
                </a:solidFill>
                <a:latin typeface="Calibri" pitchFamily="34" charset="0"/>
                <a:cs typeface="+mn-cs"/>
              </a:rPr>
              <a:t>a.† -Independent sample t test(mean ± standard deviation); </a:t>
            </a:r>
          </a:p>
          <a:p>
            <a:pPr marL="182563" lvl="0" indent="-182563" fontAlgn="auto">
              <a:spcBef>
                <a:spcPct val="20000"/>
              </a:spcBef>
              <a:spcAft>
                <a:spcPts val="0"/>
              </a:spcAft>
              <a:tabLst>
                <a:tab pos="182563" algn="l"/>
              </a:tabLst>
            </a:pPr>
            <a:r>
              <a:rPr lang="en-CA" sz="1100" b="1" i="1" dirty="0" smtClean="0">
                <a:solidFill>
                  <a:srgbClr val="FF0000"/>
                </a:solidFill>
                <a:latin typeface="Calibri" pitchFamily="34" charset="0"/>
                <a:cs typeface="+mn-cs"/>
              </a:rPr>
              <a:t>b. Values in </a:t>
            </a:r>
            <a:r>
              <a:rPr lang="en-CA" sz="1100" b="1" i="1" dirty="0" err="1" smtClean="0">
                <a:solidFill>
                  <a:srgbClr val="FF0000"/>
                </a:solidFill>
                <a:latin typeface="Calibri" pitchFamily="34" charset="0"/>
                <a:cs typeface="+mn-cs"/>
              </a:rPr>
              <a:t>paranthesis</a:t>
            </a:r>
            <a:r>
              <a:rPr lang="en-CA" sz="1100" b="1" i="1" dirty="0" smtClean="0">
                <a:solidFill>
                  <a:srgbClr val="FF0000"/>
                </a:solidFill>
                <a:latin typeface="Calibri" pitchFamily="34" charset="0"/>
                <a:cs typeface="+mn-cs"/>
              </a:rPr>
              <a:t>  are percent frequency; NC-Not calculated.</a:t>
            </a:r>
          </a:p>
          <a:p>
            <a:pPr marL="182563" indent="-182563" fontAlgn="auto">
              <a:spcBef>
                <a:spcPct val="20000"/>
              </a:spcBef>
              <a:spcAft>
                <a:spcPts val="0"/>
              </a:spcAft>
              <a:tabLst>
                <a:tab pos="182563" algn="l"/>
              </a:tabLst>
            </a:pPr>
            <a:r>
              <a:rPr kumimoji="0" lang="en-CA" sz="1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c. </a:t>
            </a:r>
            <a:r>
              <a:rPr lang="en-CA" sz="1100" b="1" dirty="0" smtClean="0">
                <a:solidFill>
                  <a:srgbClr val="FF0000"/>
                </a:solidFill>
                <a:latin typeface="Times New Roman"/>
              </a:rPr>
              <a:t>††</a:t>
            </a:r>
            <a:r>
              <a:rPr lang="en-CA" sz="11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CA" sz="1100" b="1" dirty="0" smtClean="0">
                <a:solidFill>
                  <a:srgbClr val="FF0000"/>
                </a:solidFill>
                <a:latin typeface="Calibri"/>
              </a:rPr>
              <a:t>- Chi-square test</a:t>
            </a:r>
            <a:endParaRPr kumimoji="0" lang="en-CA" sz="11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9552" y="836712"/>
          <a:ext cx="7920879" cy="4543518"/>
        </p:xfrm>
        <a:graphic>
          <a:graphicData uri="http://schemas.openxmlformats.org/drawingml/2006/table">
            <a:tbl>
              <a:tblPr/>
              <a:tblGrid>
                <a:gridCol w="2298471"/>
                <a:gridCol w="1113873"/>
                <a:gridCol w="1007790"/>
                <a:gridCol w="206916"/>
                <a:gridCol w="845558"/>
                <a:gridCol w="893706"/>
                <a:gridCol w="1554565"/>
              </a:tblGrid>
              <a:tr h="234942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392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Parameters</a:t>
                      </a:r>
                      <a:endParaRPr lang="en-CA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  <a:endParaRPr lang="en-CA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40-60 </a:t>
                      </a:r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years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CA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&gt;</a:t>
                      </a:r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60 years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P-value</a:t>
                      </a:r>
                      <a:endParaRPr lang="en-CA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OR(95% CI</a:t>
                      </a:r>
                      <a:r>
                        <a:rPr lang="en-CA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en-CA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42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Gender†</a:t>
                      </a:r>
                      <a:endParaRPr lang="en-CA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34942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 smtClean="0">
                          <a:solidFill>
                            <a:srgbClr val="0070C0"/>
                          </a:solidFill>
                          <a:latin typeface="+mn-lt"/>
                        </a:rPr>
                        <a:t>Male</a:t>
                      </a:r>
                      <a:endParaRPr lang="en-CA" sz="1400" b="1" i="0" u="none" strike="noStrike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 smtClean="0">
                          <a:solidFill>
                            <a:srgbClr val="0070C0"/>
                          </a:solidFill>
                          <a:latin typeface="+mn-lt"/>
                        </a:rPr>
                        <a:t>114(65.5)</a:t>
                      </a:r>
                      <a:endParaRPr lang="en-CA" sz="1400" b="1" i="0" u="none" strike="noStrike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 smtClean="0">
                          <a:solidFill>
                            <a:srgbClr val="0070C0"/>
                          </a:solidFill>
                          <a:latin typeface="+mn-lt"/>
                        </a:rPr>
                        <a:t>59(51.8)</a:t>
                      </a:r>
                      <a:endParaRPr lang="en-CA" sz="1400" b="1" i="0" u="none" strike="noStrike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 smtClean="0">
                          <a:solidFill>
                            <a:srgbClr val="0070C0"/>
                          </a:solidFill>
                          <a:latin typeface="+mn-lt"/>
                        </a:rPr>
                        <a:t>55(48.2)</a:t>
                      </a:r>
                      <a:endParaRPr lang="en-CA" sz="1400" b="1" i="0" u="none" strike="noStrike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 smtClean="0">
                          <a:solidFill>
                            <a:srgbClr val="0070C0"/>
                          </a:solidFill>
                          <a:latin typeface="+mn-lt"/>
                        </a:rPr>
                        <a:t>0.036</a:t>
                      </a:r>
                      <a:endParaRPr lang="en-CA" sz="1400" b="1" i="0" u="none" strike="noStrike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 smtClean="0">
                          <a:solidFill>
                            <a:srgbClr val="0070C0"/>
                          </a:solidFill>
                          <a:latin typeface="+mn-lt"/>
                        </a:rPr>
                        <a:t>1.00(Reference)</a:t>
                      </a:r>
                      <a:endParaRPr lang="en-CA" sz="1400" b="1" i="0" u="none" strike="noStrike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942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 smtClean="0">
                          <a:solidFill>
                            <a:srgbClr val="0070C0"/>
                          </a:solidFill>
                          <a:latin typeface="+mn-lt"/>
                        </a:rPr>
                        <a:t>Female</a:t>
                      </a:r>
                      <a:endParaRPr lang="en-CA" sz="1400" b="1" i="0" u="none" strike="noStrike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 smtClean="0">
                          <a:solidFill>
                            <a:srgbClr val="0070C0"/>
                          </a:solidFill>
                          <a:latin typeface="+mn-lt"/>
                        </a:rPr>
                        <a:t>60(34.5)</a:t>
                      </a:r>
                      <a:endParaRPr lang="en-CA" sz="1400" b="1" i="0" u="none" strike="noStrike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 smtClean="0">
                          <a:solidFill>
                            <a:srgbClr val="0070C0"/>
                          </a:solidFill>
                          <a:latin typeface="+mn-lt"/>
                        </a:rPr>
                        <a:t>41(68.3)</a:t>
                      </a:r>
                      <a:endParaRPr lang="en-CA" sz="1400" b="1" i="0" u="none" strike="noStrike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 smtClean="0">
                          <a:solidFill>
                            <a:srgbClr val="0070C0"/>
                          </a:solidFill>
                          <a:latin typeface="+mn-lt"/>
                        </a:rPr>
                        <a:t>19(31.7)</a:t>
                      </a:r>
                      <a:endParaRPr lang="en-CA" sz="1400" b="1" i="0" u="none" strike="noStrike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 smtClean="0">
                          <a:solidFill>
                            <a:srgbClr val="0070C0"/>
                          </a:solidFill>
                          <a:latin typeface="+mn-lt"/>
                        </a:rPr>
                        <a:t>0.49(0.26-0.96)*</a:t>
                      </a:r>
                      <a:endParaRPr lang="en-CA" sz="1400" b="1" i="0" u="none" strike="noStrike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026"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CA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CA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en-CA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+mn-lt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+mn-lt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942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Laterality†</a:t>
                      </a:r>
                      <a:endParaRPr lang="en-CA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34942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Unilateral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2(35.6)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43(44.3)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19(24.7)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0.007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1.00(Reference)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942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Bilateral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B050"/>
                          </a:solidFill>
                          <a:latin typeface="+mn-lt"/>
                        </a:rPr>
                        <a:t>112(64.4)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B050"/>
                          </a:solidFill>
                          <a:latin typeface="+mn-lt"/>
                        </a:rPr>
                        <a:t>54(55.7)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B050"/>
                          </a:solidFill>
                          <a:latin typeface="+mn-lt"/>
                        </a:rPr>
                        <a:t>58(75.3)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B050"/>
                          </a:solidFill>
                          <a:latin typeface="+mn-lt"/>
                        </a:rPr>
                        <a:t>2.43(1.26-4.67)**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979">
                <a:tc>
                  <a:txBody>
                    <a:bodyPr/>
                    <a:lstStyle/>
                    <a:p>
                      <a:pPr algn="l" fontAlgn="b"/>
                      <a:endParaRPr lang="en-CA" sz="1400" b="1" i="0" u="none" strike="noStrike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>
                        <a:latin typeface="+mn-lt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400">
                        <a:latin typeface="+mn-lt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942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Degree of hearing loss(Decibels-dB</a:t>
                      </a:r>
                      <a:r>
                        <a:rPr lang="en-CA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)†</a:t>
                      </a:r>
                      <a:endParaRPr lang="en-CA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34942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&lt;40 dB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26(14.9)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10(13.0)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16(61.5)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0.519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1.00(Reference)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942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&gt;40dB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148(85.1)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67(87.0)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81(83.5)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CA" sz="14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1.32(0.56-3.11)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979"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CA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942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Types of hearing </a:t>
                      </a:r>
                      <a:r>
                        <a:rPr lang="en-CA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loss††</a:t>
                      </a:r>
                      <a:endParaRPr lang="en-CA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34942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Conductive hearing loss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>
                          <a:solidFill>
                            <a:srgbClr val="0070C0"/>
                          </a:solidFill>
                          <a:latin typeface="+mn-lt"/>
                        </a:rPr>
                        <a:t>77(44.3)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24(31.2)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53(54.6)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&lt;0.001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1.00(Reference)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942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Sensorineural hearing loss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B050"/>
                          </a:solidFill>
                          <a:latin typeface="+mn-lt"/>
                        </a:rPr>
                        <a:t>67(38.5)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B050"/>
                          </a:solidFill>
                          <a:latin typeface="+mn-lt"/>
                        </a:rPr>
                        <a:t>23(23.7)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B050"/>
                          </a:solidFill>
                          <a:latin typeface="+mn-lt"/>
                        </a:rPr>
                        <a:t>44(57.1)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B050"/>
                          </a:solidFill>
                          <a:latin typeface="+mn-lt"/>
                        </a:rPr>
                        <a:t>   4.23(2.10-8.48)***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942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>
                          <a:solidFill>
                            <a:srgbClr val="0070C0"/>
                          </a:solidFill>
                          <a:latin typeface="+mn-lt"/>
                        </a:rPr>
                        <a:t>Mixed hearing loss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30(17.2)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9(11.7)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21(21.6)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CA" sz="14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0.95(0.38-2.37)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 rot="10800000" flipV="1">
            <a:off x="18829584" y="12718032"/>
            <a:ext cx="13772818" cy="384303"/>
          </a:xfrm>
          <a:prstGeom prst="rect">
            <a:avLst/>
          </a:prstGeom>
        </p:spPr>
        <p:txBody>
          <a:bodyPr wrap="square" lIns="75785" tIns="37893" rIns="75785" bIns="37893">
            <a:spAutoFit/>
          </a:bodyPr>
          <a:lstStyle/>
          <a:p>
            <a:pPr marL="1035472" indent="-1035472" algn="ctr"/>
            <a:r>
              <a:rPr lang="en-CA" sz="2000" b="1" dirty="0" smtClean="0">
                <a:solidFill>
                  <a:srgbClr val="FF0000"/>
                </a:solidFill>
              </a:rPr>
              <a:t>Table 2. Association of otological parameters with age of onset in subjects with diabetes</a:t>
            </a:r>
          </a:p>
        </p:txBody>
      </p:sp>
      <p:sp>
        <p:nvSpPr>
          <p:cNvPr id="19" name="Rectangle 18"/>
          <p:cNvSpPr/>
          <p:nvPr/>
        </p:nvSpPr>
        <p:spPr>
          <a:xfrm rot="10800000" flipV="1">
            <a:off x="20184082" y="17282417"/>
            <a:ext cx="13772818" cy="384303"/>
          </a:xfrm>
          <a:prstGeom prst="rect">
            <a:avLst/>
          </a:prstGeom>
        </p:spPr>
        <p:txBody>
          <a:bodyPr wrap="square" lIns="75785" tIns="37893" rIns="75785" bIns="37893">
            <a:spAutoFit/>
          </a:bodyPr>
          <a:lstStyle/>
          <a:p>
            <a:pPr marL="1035472" indent="-1035472" algn="ctr"/>
            <a:r>
              <a:rPr lang="en-CA" sz="2000" b="1" dirty="0" smtClean="0">
                <a:solidFill>
                  <a:srgbClr val="FF0000"/>
                </a:solidFill>
              </a:rPr>
              <a:t>Table 2. Association of otological parameters with age of onset in subjects with diabetes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35472" indent="-1035472" algn="ctr">
              <a:buNone/>
            </a:pPr>
            <a:r>
              <a:rPr lang="en-CA" sz="2000" b="1" dirty="0" smtClean="0">
                <a:solidFill>
                  <a:srgbClr val="FF0000"/>
                </a:solidFill>
              </a:rPr>
              <a:t>Table 2. Association of gender and otological parameters with age of onset in diabetic subjects affected with hearing loss</a:t>
            </a:r>
            <a:endParaRPr lang="en-CA" sz="2000" b="1" dirty="0" smtClean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539552" y="5445224"/>
            <a:ext cx="4176464" cy="46474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en-CA" sz="1100" b="1" i="1" dirty="0" smtClean="0">
                <a:solidFill>
                  <a:srgbClr val="FF0000"/>
                </a:solidFill>
                <a:latin typeface="+mn-lt"/>
                <a:cs typeface="+mn-cs"/>
              </a:rPr>
              <a:t>a. Values in paranthesis are percent frequency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en-CA" sz="1100" b="1" i="1" dirty="0" smtClean="0">
                <a:solidFill>
                  <a:srgbClr val="FF0000"/>
                </a:solidFill>
                <a:latin typeface="+mn-lt"/>
                <a:cs typeface="+mn-cs"/>
              </a:rPr>
              <a:t>b.</a:t>
            </a:r>
            <a:r>
              <a:rPr lang="en-CA" sz="1100" b="1" i="1" dirty="0" smtClean="0">
                <a:solidFill>
                  <a:srgbClr val="FF0000"/>
                </a:solidFill>
                <a:latin typeface="+mn-lt"/>
                <a:cs typeface="Times New Roman"/>
              </a:rPr>
              <a:t>†-Chi-square test, ,††-binary logistic regression analysis</a:t>
            </a:r>
            <a:endParaRPr kumimoji="0" lang="en-CA" sz="11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34082"/>
          </a:xfrm>
        </p:spPr>
        <p:txBody>
          <a:bodyPr>
            <a:normAutofit fontScale="90000"/>
          </a:bodyPr>
          <a:lstStyle/>
          <a:p>
            <a:r>
              <a:rPr lang="en-CA" sz="2200" b="1" dirty="0" smtClean="0">
                <a:solidFill>
                  <a:srgbClr val="FF0000"/>
                </a:solidFill>
              </a:rPr>
              <a:t>Figure 1. Prevalence of otological disorders in diabetic and non diabetic study subjects</a:t>
            </a:r>
            <a:endParaRPr lang="en-CA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259632" y="980728"/>
          <a:ext cx="712879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864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35472" indent="-1035472" algn="ctr">
              <a:buNone/>
            </a:pPr>
            <a:r>
              <a:rPr lang="en-CA" sz="2000" b="1" dirty="0" smtClean="0">
                <a:solidFill>
                  <a:srgbClr val="FF0000"/>
                </a:solidFill>
                <a:latin typeface="+mn-lt"/>
              </a:rPr>
              <a:t>Figure 2. Distribution of otological diseases at different age groups in diabetic and non diabetic study subjects </a:t>
            </a:r>
            <a:endParaRPr lang="en-CA" sz="2000" b="1" dirty="0" smtClean="0">
              <a:solidFill>
                <a:srgbClr val="0000FF"/>
              </a:solidFill>
              <a:latin typeface="+mn-lt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323528" y="1196752"/>
          <a:ext cx="80648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6064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35472" indent="-1035472" algn="ctr"/>
            <a:r>
              <a:rPr lang="en-CA" sz="2000" b="1" dirty="0" smtClean="0">
                <a:solidFill>
                  <a:srgbClr val="FF0000"/>
                </a:solidFill>
                <a:latin typeface="+mn-lt"/>
              </a:rPr>
              <a:t>Figure 3. Prevalence of otological diseases in the study subjects with laterality in diabetic and non diabetic study subjects</a:t>
            </a:r>
            <a:endParaRPr lang="en-CA" sz="2000" b="1" dirty="0" smtClean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75656" y="5373216"/>
            <a:ext cx="5616624" cy="32158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ysClr val="windowText" lastClr="000000"/>
                </a:solidFill>
              </a:rPr>
              <a:t>      </a:t>
            </a:r>
            <a:r>
              <a:rPr lang="en-US" sz="1600" b="1" dirty="0" smtClean="0">
                <a:solidFill>
                  <a:schemeClr val="tx1"/>
                </a:solidFill>
              </a:rPr>
              <a:t>Unilateral                                                              Bilateral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251520" y="1268760"/>
          <a:ext cx="835292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35472" indent="-1035472" algn="ctr">
              <a:buNone/>
            </a:pPr>
            <a:r>
              <a:rPr lang="en-CA" sz="2000" b="1" dirty="0" smtClean="0">
                <a:solidFill>
                  <a:srgbClr val="FF0000"/>
                </a:solidFill>
              </a:rPr>
              <a:t>Figure 4. Distribution of hearing loss patterns in otological diseases of diabetic and non diabetic study subjects</a:t>
            </a:r>
            <a:endParaRPr lang="en-CA" sz="2000" b="1" dirty="0" smtClean="0">
              <a:solidFill>
                <a:srgbClr val="0000FF"/>
              </a:solidFill>
              <a:latin typeface="Calibri" pitchFamily="34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25814360" y="14518232"/>
          <a:ext cx="8093476" cy="3837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395536" y="5157192"/>
            <a:ext cx="7704856" cy="36004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    </a:t>
            </a:r>
            <a:r>
              <a:rPr lang="en-US" sz="1400" b="1" dirty="0" smtClean="0">
                <a:solidFill>
                  <a:schemeClr val="tx1"/>
                </a:solidFill>
              </a:rPr>
              <a:t>Conductive hearing loss          Sensorineural  hearing loss          Mixed hearing loss </a:t>
            </a:r>
            <a:r>
              <a:rPr lang="en-US" sz="1600" b="1" dirty="0" smtClean="0">
                <a:solidFill>
                  <a:schemeClr val="tx1"/>
                </a:solidFill>
              </a:rPr>
              <a:t>	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827584" y="1052736"/>
          <a:ext cx="7103690" cy="4322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35472" indent="-1035472" algn="ctr">
              <a:buNone/>
            </a:pPr>
            <a:r>
              <a:rPr lang="en-CA" sz="2000" b="1" dirty="0" smtClean="0">
                <a:solidFill>
                  <a:srgbClr val="FF0000"/>
                </a:solidFill>
              </a:rPr>
              <a:t>Figure 5. Prevalence of hearing loss at lower(&lt;40dB) and higher frequency (&gt;40dB) in otological diseases of diabetic and non diabetic study subjects</a:t>
            </a:r>
            <a:endParaRPr lang="en-CA" sz="2000" b="1" dirty="0" smtClean="0">
              <a:solidFill>
                <a:srgbClr val="0000FF"/>
              </a:solidFill>
              <a:latin typeface="Calibri" pitchFamily="34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115616" y="1052736"/>
          <a:ext cx="71475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  <a:solidFill>
            <a:srgbClr val="99FFCC"/>
          </a:solidFill>
        </p:spPr>
        <p:txBody>
          <a:bodyPr anchor="b">
            <a:normAutofit/>
          </a:bodyPr>
          <a:lstStyle/>
          <a:p>
            <a:r>
              <a:rPr lang="en-CA" sz="3200" b="1" dirty="0" smtClean="0">
                <a:solidFill>
                  <a:srgbClr val="FF0000"/>
                </a:solidFill>
              </a:rPr>
              <a:t>Diabetes mellitus</a:t>
            </a:r>
            <a:endParaRPr lang="en-CA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976664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Prevalence all over the globe is increasing at an alarming rate.</a:t>
            </a:r>
          </a:p>
          <a:p>
            <a:pPr>
              <a:lnSpc>
                <a:spcPct val="15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India is the </a:t>
            </a:r>
            <a:r>
              <a:rPr lang="en-CA" sz="2400" b="1" dirty="0" err="1" smtClean="0">
                <a:solidFill>
                  <a:srgbClr val="0000FF"/>
                </a:solidFill>
              </a:rPr>
              <a:t>ʽʽDiabetes</a:t>
            </a:r>
            <a:r>
              <a:rPr lang="en-CA" sz="2400" b="1" dirty="0" smtClean="0">
                <a:solidFill>
                  <a:srgbClr val="0000FF"/>
                </a:solidFill>
              </a:rPr>
              <a:t> capital of the world”.</a:t>
            </a:r>
          </a:p>
          <a:p>
            <a:pPr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Increased propensity for developing a broad spectrum of irreversible complications. </a:t>
            </a:r>
          </a:p>
          <a:p>
            <a:pPr>
              <a:lnSpc>
                <a:spcPct val="150000"/>
              </a:lnSpc>
              <a:buNone/>
            </a:pPr>
            <a:r>
              <a:rPr lang="en-CA" b="1" dirty="0" smtClean="0">
                <a:solidFill>
                  <a:srgbClr val="0000FF"/>
                </a:solidFill>
              </a:rPr>
              <a:t/>
            </a:r>
            <a:br>
              <a:rPr lang="en-CA" b="1" dirty="0" smtClean="0">
                <a:solidFill>
                  <a:srgbClr val="0000FF"/>
                </a:solidFill>
              </a:rPr>
            </a:br>
            <a:endParaRPr lang="en-CA" dirty="0"/>
          </a:p>
        </p:txBody>
      </p:sp>
      <p:pic>
        <p:nvPicPr>
          <p:cNvPr id="4" name="Picture 3" descr="C:\BackUp_02_Jul_2014\Final PhD Ca1\santoshi Phd ca\Epidemiology thesis\literature review\TorontoConference\Diabetes\Lifestyle-diseases-in-indi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212976"/>
            <a:ext cx="4680520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rgbClr val="99FFCC"/>
          </a:solidFill>
        </p:spPr>
        <p:txBody>
          <a:bodyPr>
            <a:normAutofit fontScale="90000"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Results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856984" cy="6192688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Male</a:t>
            </a:r>
            <a:r>
              <a:rPr lang="en-US" sz="2400" b="1" dirty="0" smtClean="0">
                <a:solidFill>
                  <a:srgbClr val="397E2E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preponderance(1.9)  </a:t>
            </a:r>
            <a:r>
              <a:rPr lang="en-US" sz="2400" b="1" dirty="0" smtClean="0">
                <a:solidFill>
                  <a:srgbClr val="0000FF"/>
                </a:solidFill>
              </a:rPr>
              <a:t>was observed.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397E2E"/>
                </a:solidFill>
              </a:rPr>
              <a:t> </a:t>
            </a:r>
          </a:p>
          <a:p>
            <a:pPr lvl="0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Prevalence of hearing loss was more in subjects </a:t>
            </a:r>
            <a:r>
              <a:rPr lang="en-US" sz="2400" b="1" dirty="0" smtClean="0">
                <a:solidFill>
                  <a:srgbClr val="C00000"/>
                </a:solidFill>
              </a:rPr>
              <a:t>&gt;60 years of age (55.7%).</a:t>
            </a:r>
            <a:endParaRPr lang="en-CA" sz="2400" b="1" dirty="0" smtClean="0">
              <a:solidFill>
                <a:srgbClr val="C00000"/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C00000"/>
                </a:solidFill>
              </a:rPr>
              <a:t>Prevalence of bilateral</a:t>
            </a:r>
            <a:r>
              <a:rPr lang="en-CA" sz="2400" b="1" dirty="0" smtClean="0">
                <a:solidFill>
                  <a:srgbClr val="397E2E"/>
                </a:solidFill>
              </a:rPr>
              <a:t> </a:t>
            </a:r>
            <a:r>
              <a:rPr lang="en-CA" sz="2400" b="1" dirty="0" smtClean="0">
                <a:solidFill>
                  <a:srgbClr val="0000FF"/>
                </a:solidFill>
              </a:rPr>
              <a:t>hearing loss was more in diabetic subjects.</a:t>
            </a:r>
          </a:p>
          <a:p>
            <a:pPr lvl="0"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C00000"/>
                </a:solidFill>
              </a:rPr>
              <a:t>85.1% </a:t>
            </a:r>
            <a:r>
              <a:rPr lang="en-CA" sz="2400" b="1" dirty="0" smtClean="0">
                <a:solidFill>
                  <a:srgbClr val="0000FF"/>
                </a:solidFill>
              </a:rPr>
              <a:t>of study subjects showed hearing loss at higher frequency </a:t>
            </a:r>
            <a:r>
              <a:rPr lang="en-CA" sz="2400" b="1" dirty="0" smtClean="0">
                <a:solidFill>
                  <a:srgbClr val="C00000"/>
                </a:solidFill>
              </a:rPr>
              <a:t>(&gt;40 </a:t>
            </a:r>
            <a:r>
              <a:rPr lang="en-CA" sz="2400" b="1" dirty="0" err="1" smtClean="0">
                <a:solidFill>
                  <a:srgbClr val="C00000"/>
                </a:solidFill>
              </a:rPr>
              <a:t>dBHL</a:t>
            </a:r>
            <a:r>
              <a:rPr lang="en-CA" sz="2400" b="1" dirty="0" smtClean="0">
                <a:solidFill>
                  <a:srgbClr val="C00000"/>
                </a:solidFill>
              </a:rPr>
              <a:t>).</a:t>
            </a:r>
          </a:p>
          <a:p>
            <a:pPr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Hearing loss was more prevalent in</a:t>
            </a:r>
            <a:r>
              <a:rPr lang="en-CA" sz="2400" b="1" dirty="0" smtClean="0">
                <a:solidFill>
                  <a:srgbClr val="C00000"/>
                </a:solidFill>
              </a:rPr>
              <a:t> presbycusis (61.3%) </a:t>
            </a:r>
            <a:r>
              <a:rPr lang="en-CA" sz="2400" b="1" dirty="0" smtClean="0">
                <a:solidFill>
                  <a:srgbClr val="0000FF"/>
                </a:solidFill>
              </a:rPr>
              <a:t>and </a:t>
            </a:r>
            <a:r>
              <a:rPr lang="en-CA" sz="2400" b="1" dirty="0" smtClean="0">
                <a:solidFill>
                  <a:srgbClr val="C00000"/>
                </a:solidFill>
              </a:rPr>
              <a:t>acute suppurative otitis media (27%)</a:t>
            </a:r>
            <a:r>
              <a:rPr lang="en-CA" sz="2400" b="1" dirty="0" smtClean="0">
                <a:solidFill>
                  <a:srgbClr val="0000FF"/>
                </a:solidFill>
              </a:rPr>
              <a:t>among diabetic cases.</a:t>
            </a:r>
          </a:p>
          <a:p>
            <a:pPr lvl="0"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C00000"/>
                </a:solidFill>
              </a:rPr>
              <a:t>32.2% </a:t>
            </a:r>
            <a:r>
              <a:rPr lang="en-CA" sz="2400" b="1" dirty="0" smtClean="0">
                <a:solidFill>
                  <a:srgbClr val="0000FF"/>
                </a:solidFill>
              </a:rPr>
              <a:t>of the diabetic subjects showed </a:t>
            </a:r>
            <a:r>
              <a:rPr lang="en-CA" sz="2400" b="1" dirty="0" smtClean="0">
                <a:solidFill>
                  <a:srgbClr val="C00000"/>
                </a:solidFill>
              </a:rPr>
              <a:t>tinnitus</a:t>
            </a:r>
            <a:r>
              <a:rPr lang="en-CA" sz="2400" b="1" dirty="0" smtClean="0">
                <a:solidFill>
                  <a:srgbClr val="397E2E"/>
                </a:solidFill>
              </a:rPr>
              <a:t>.</a:t>
            </a:r>
            <a:endParaRPr lang="en-CA" sz="2400" b="1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C00000"/>
                </a:solidFill>
              </a:rPr>
              <a:t>44.3% </a:t>
            </a:r>
            <a:r>
              <a:rPr lang="en-CA" sz="2400" b="1" dirty="0" smtClean="0">
                <a:solidFill>
                  <a:srgbClr val="0000FF"/>
                </a:solidFill>
              </a:rPr>
              <a:t>of the diabetic subjects showed </a:t>
            </a:r>
            <a:r>
              <a:rPr lang="en-CA" sz="2400" b="1" dirty="0" smtClean="0">
                <a:solidFill>
                  <a:srgbClr val="C00000"/>
                </a:solidFill>
              </a:rPr>
              <a:t>conductive</a:t>
            </a:r>
            <a:r>
              <a:rPr lang="en-CA" sz="2400" b="1" dirty="0" smtClean="0">
                <a:solidFill>
                  <a:srgbClr val="0000FF"/>
                </a:solidFill>
              </a:rPr>
              <a:t> type followed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0871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CA" sz="2400" b="1" dirty="0" smtClean="0">
                <a:solidFill>
                  <a:srgbClr val="C00000"/>
                </a:solidFill>
              </a:rPr>
              <a:t> </a:t>
            </a:r>
            <a:r>
              <a:rPr lang="en-CA" sz="2400" b="1" dirty="0" smtClean="0">
                <a:solidFill>
                  <a:srgbClr val="0000FF"/>
                </a:solidFill>
              </a:rPr>
              <a:t>by </a:t>
            </a:r>
            <a:r>
              <a:rPr lang="en-CA" sz="2400" b="1" dirty="0" smtClean="0">
                <a:solidFill>
                  <a:srgbClr val="C00000"/>
                </a:solidFill>
              </a:rPr>
              <a:t>38.5 %</a:t>
            </a:r>
            <a:r>
              <a:rPr lang="en-CA" sz="2400" b="1" dirty="0" smtClean="0">
                <a:solidFill>
                  <a:srgbClr val="0000FF"/>
                </a:solidFill>
              </a:rPr>
              <a:t> of </a:t>
            </a:r>
            <a:r>
              <a:rPr lang="en-CA" sz="2400" b="1" dirty="0" smtClean="0">
                <a:solidFill>
                  <a:srgbClr val="C00000"/>
                </a:solidFill>
              </a:rPr>
              <a:t>sensorineural </a:t>
            </a:r>
            <a:r>
              <a:rPr lang="en-CA" sz="2400" b="1" dirty="0" smtClean="0">
                <a:solidFill>
                  <a:srgbClr val="0000FF"/>
                </a:solidFill>
              </a:rPr>
              <a:t>and </a:t>
            </a:r>
            <a:r>
              <a:rPr lang="en-CA" sz="2400" b="1" dirty="0" smtClean="0">
                <a:solidFill>
                  <a:srgbClr val="C00000"/>
                </a:solidFill>
              </a:rPr>
              <a:t>17.2%</a:t>
            </a:r>
            <a:r>
              <a:rPr lang="en-CA" sz="2400" b="1" dirty="0" smtClean="0">
                <a:solidFill>
                  <a:srgbClr val="0000FF"/>
                </a:solidFill>
              </a:rPr>
              <a:t> of </a:t>
            </a:r>
            <a:r>
              <a:rPr lang="en-CA" sz="2400" b="1" dirty="0" smtClean="0">
                <a:solidFill>
                  <a:srgbClr val="C00000"/>
                </a:solidFill>
              </a:rPr>
              <a:t>mixed</a:t>
            </a:r>
            <a:r>
              <a:rPr lang="en-CA" sz="2400" b="1" dirty="0" smtClean="0">
                <a:solidFill>
                  <a:srgbClr val="0000FF"/>
                </a:solidFill>
              </a:rPr>
              <a:t> hearing loss.</a:t>
            </a:r>
            <a:endParaRPr lang="en-CA" sz="2400" dirty="0" smtClean="0"/>
          </a:p>
          <a:p>
            <a:pPr algn="just">
              <a:lnSpc>
                <a:spcPct val="150000"/>
              </a:lnSpc>
              <a:buNone/>
            </a:pPr>
            <a:r>
              <a:rPr lang="en-CA" sz="2400" b="1" dirty="0" smtClean="0">
                <a:solidFill>
                  <a:srgbClr val="FF0000"/>
                </a:solidFill>
              </a:rPr>
              <a:t>Association of hearing loss with age of onset of diabetes</a:t>
            </a:r>
          </a:p>
          <a:p>
            <a:pPr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C00000"/>
                </a:solidFill>
              </a:rPr>
              <a:t>Bilateral form of hearing loss </a:t>
            </a:r>
            <a:r>
              <a:rPr lang="en-CA" sz="2400" b="1" dirty="0" smtClean="0">
                <a:solidFill>
                  <a:srgbClr val="0000FF"/>
                </a:solidFill>
              </a:rPr>
              <a:t>was observed to be more in subjects &gt;60 years of age group.</a:t>
            </a:r>
          </a:p>
          <a:p>
            <a:pPr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C00000"/>
                </a:solidFill>
              </a:rPr>
              <a:t>Sensorineural hearing loss </a:t>
            </a:r>
            <a:r>
              <a:rPr lang="en-CA" sz="2400" b="1" dirty="0" smtClean="0">
                <a:solidFill>
                  <a:srgbClr val="0000FF"/>
                </a:solidFill>
              </a:rPr>
              <a:t>was significantly associated with increase in age. </a:t>
            </a:r>
          </a:p>
          <a:p>
            <a:pPr marL="180975" indent="-180975" algn="just">
              <a:lnSpc>
                <a:spcPct val="150000"/>
              </a:lnSpc>
              <a:buNone/>
            </a:pPr>
            <a:r>
              <a:rPr lang="en-CA" sz="2400" b="1" dirty="0" smtClean="0">
                <a:solidFill>
                  <a:srgbClr val="FF0000"/>
                </a:solidFill>
              </a:rPr>
              <a:t>Otological disorders </a:t>
            </a:r>
          </a:p>
          <a:p>
            <a:pPr marL="180975" indent="-180975"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Prevalence  of </a:t>
            </a:r>
            <a:r>
              <a:rPr lang="en-CA" sz="2400" b="1" dirty="0" smtClean="0">
                <a:solidFill>
                  <a:srgbClr val="C00000"/>
                </a:solidFill>
              </a:rPr>
              <a:t>presbycusis</a:t>
            </a:r>
            <a:r>
              <a:rPr lang="en-CA" sz="2400" b="1" dirty="0" smtClean="0">
                <a:solidFill>
                  <a:srgbClr val="0000FF"/>
                </a:solidFill>
              </a:rPr>
              <a:t> was predominant at higher age group. </a:t>
            </a:r>
            <a:endParaRPr lang="en-CA" sz="2400" b="1" dirty="0" smtClean="0"/>
          </a:p>
          <a:p>
            <a:pPr marL="180975" indent="-180975"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Bilateral form of hearing loss was noticed in </a:t>
            </a:r>
            <a:r>
              <a:rPr lang="en-CA" sz="2400" b="1" dirty="0" err="1" smtClean="0">
                <a:solidFill>
                  <a:srgbClr val="C00000"/>
                </a:solidFill>
              </a:rPr>
              <a:t>Meniere’s</a:t>
            </a:r>
            <a:r>
              <a:rPr lang="en-CA" sz="2400" b="1" dirty="0" smtClean="0">
                <a:solidFill>
                  <a:srgbClr val="C00000"/>
                </a:solidFill>
              </a:rPr>
              <a:t> disease </a:t>
            </a:r>
            <a:r>
              <a:rPr lang="en-CA" sz="2400" b="1" dirty="0" smtClean="0">
                <a:solidFill>
                  <a:srgbClr val="0000FF"/>
                </a:solidFill>
              </a:rPr>
              <a:t>and </a:t>
            </a:r>
            <a:r>
              <a:rPr lang="en-CA" sz="2400" b="1" dirty="0" smtClean="0">
                <a:solidFill>
                  <a:srgbClr val="C00000"/>
                </a:solidFill>
              </a:rPr>
              <a:t>presbycusis.</a:t>
            </a:r>
          </a:p>
          <a:p>
            <a:pPr marL="180975" indent="-180975"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C00000"/>
                </a:solidFill>
              </a:rPr>
              <a:t>Otitis media, otosclerosis </a:t>
            </a:r>
            <a:r>
              <a:rPr lang="en-CA" sz="2400" b="1" dirty="0" smtClean="0">
                <a:solidFill>
                  <a:srgbClr val="0000FF"/>
                </a:solidFill>
              </a:rPr>
              <a:t>and </a:t>
            </a:r>
            <a:r>
              <a:rPr lang="en-CA" sz="2400" b="1" dirty="0" smtClean="0">
                <a:solidFill>
                  <a:srgbClr val="C00000"/>
                </a:solidFill>
              </a:rPr>
              <a:t>sudden sensorineural </a:t>
            </a:r>
            <a:r>
              <a:rPr lang="en-CA" sz="2400" b="1" dirty="0" smtClean="0">
                <a:solidFill>
                  <a:srgbClr val="0000FF"/>
                </a:solidFill>
              </a:rPr>
              <a:t>form of hearing loss showed unilaterality.</a:t>
            </a:r>
          </a:p>
          <a:p>
            <a:pPr marL="180975" indent="-180975" algn="just">
              <a:lnSpc>
                <a:spcPct val="150000"/>
              </a:lnSpc>
              <a:buNone/>
            </a:pPr>
            <a:endParaRPr lang="en-CA" sz="2400" b="1" dirty="0" smtClean="0">
              <a:solidFill>
                <a:srgbClr val="397E2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504" y="188641"/>
            <a:ext cx="8784976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Sensorineural form of hearing loss was noticed to be high in </a:t>
            </a:r>
            <a:r>
              <a:rPr lang="en-CA" sz="2400" b="1" dirty="0" err="1" smtClean="0">
                <a:solidFill>
                  <a:srgbClr val="C00000"/>
                </a:solidFill>
              </a:rPr>
              <a:t>Meniere’s</a:t>
            </a:r>
            <a:r>
              <a:rPr lang="en-CA" sz="2400" b="1" dirty="0" smtClean="0">
                <a:solidFill>
                  <a:srgbClr val="C00000"/>
                </a:solidFill>
              </a:rPr>
              <a:t> disease, OME </a:t>
            </a:r>
            <a:r>
              <a:rPr lang="en-CA" sz="2400" b="1" dirty="0" smtClean="0">
                <a:solidFill>
                  <a:srgbClr val="0000FF"/>
                </a:solidFill>
              </a:rPr>
              <a:t>and</a:t>
            </a:r>
            <a:r>
              <a:rPr lang="en-CA" sz="2400" b="1" dirty="0" smtClean="0">
                <a:solidFill>
                  <a:srgbClr val="C00000"/>
                </a:solidFill>
              </a:rPr>
              <a:t> otosclerosis.</a:t>
            </a:r>
            <a:endParaRPr lang="en-CA" sz="2400" b="1" dirty="0" smtClean="0">
              <a:solidFill>
                <a:srgbClr val="397E2E"/>
              </a:solidFill>
            </a:endParaRPr>
          </a:p>
          <a:p>
            <a:pPr marL="180975" indent="-180975"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Conductive hearing loss was noticed more in </a:t>
            </a:r>
            <a:r>
              <a:rPr lang="en-CA" sz="2400" b="1" dirty="0" smtClean="0">
                <a:solidFill>
                  <a:srgbClr val="C00000"/>
                </a:solidFill>
              </a:rPr>
              <a:t>ASOM.</a:t>
            </a:r>
          </a:p>
          <a:p>
            <a:pPr marL="180975" indent="-180975"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C00000"/>
                </a:solidFill>
              </a:rPr>
              <a:t>Presbycusis, CSOM </a:t>
            </a:r>
            <a:r>
              <a:rPr lang="en-CA" sz="2400" b="1" dirty="0" smtClean="0">
                <a:solidFill>
                  <a:srgbClr val="0000FF"/>
                </a:solidFill>
              </a:rPr>
              <a:t>and</a:t>
            </a:r>
            <a:r>
              <a:rPr lang="en-CA" sz="2400" b="1" dirty="0" smtClean="0">
                <a:solidFill>
                  <a:srgbClr val="C00000"/>
                </a:solidFill>
              </a:rPr>
              <a:t> OME </a:t>
            </a:r>
            <a:r>
              <a:rPr lang="en-CA" sz="2400" b="1" dirty="0" smtClean="0">
                <a:solidFill>
                  <a:srgbClr val="0000FF"/>
                </a:solidFill>
              </a:rPr>
              <a:t>were</a:t>
            </a:r>
            <a:r>
              <a:rPr lang="en-CA" sz="2400" b="1" dirty="0" smtClean="0">
                <a:solidFill>
                  <a:srgbClr val="C00000"/>
                </a:solidFill>
              </a:rPr>
              <a:t> </a:t>
            </a:r>
            <a:r>
              <a:rPr lang="en-CA" sz="2400" b="1" dirty="0" smtClean="0">
                <a:solidFill>
                  <a:srgbClr val="0000FF"/>
                </a:solidFill>
              </a:rPr>
              <a:t>observed to have hearing loss at &gt;40dBHL.</a:t>
            </a:r>
          </a:p>
          <a:p>
            <a:pPr marL="180975" indent="-180975"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Hearing loss at lower frequency (&lt;40dBHL) was noticed at </a:t>
            </a:r>
            <a:r>
              <a:rPr lang="en-CA" sz="2400" b="1" dirty="0" smtClean="0">
                <a:solidFill>
                  <a:srgbClr val="C00000"/>
                </a:solidFill>
              </a:rPr>
              <a:t>ASOM,</a:t>
            </a:r>
            <a:r>
              <a:rPr lang="en-CA" sz="2400" b="1" dirty="0" smtClean="0">
                <a:solidFill>
                  <a:srgbClr val="0000FF"/>
                </a:solidFill>
              </a:rPr>
              <a:t> </a:t>
            </a:r>
            <a:r>
              <a:rPr lang="en-CA" sz="2400" b="1" dirty="0" smtClean="0">
                <a:solidFill>
                  <a:srgbClr val="C00000"/>
                </a:solidFill>
              </a:rPr>
              <a:t>otosclerosis</a:t>
            </a:r>
            <a:r>
              <a:rPr lang="en-CA" sz="2400" b="1" dirty="0" smtClean="0">
                <a:solidFill>
                  <a:srgbClr val="0000FF"/>
                </a:solidFill>
              </a:rPr>
              <a:t> and </a:t>
            </a:r>
            <a:r>
              <a:rPr lang="en-CA" sz="2400" b="1" dirty="0" err="1" smtClean="0">
                <a:solidFill>
                  <a:srgbClr val="C00000"/>
                </a:solidFill>
              </a:rPr>
              <a:t>Meniere’s</a:t>
            </a:r>
            <a:r>
              <a:rPr lang="en-CA" sz="2400" b="1" dirty="0" smtClean="0">
                <a:solidFill>
                  <a:srgbClr val="C00000"/>
                </a:solidFill>
              </a:rPr>
              <a:t> disease</a:t>
            </a:r>
            <a:r>
              <a:rPr lang="en-CA" sz="2400" b="1" dirty="0" smtClean="0">
                <a:solidFill>
                  <a:srgbClr val="0000FF"/>
                </a:solidFill>
              </a:rPr>
              <a:t>. </a:t>
            </a:r>
          </a:p>
          <a:p>
            <a:pPr marL="180975" indent="-180975" algn="just">
              <a:lnSpc>
                <a:spcPct val="150000"/>
              </a:lnSpc>
              <a:buNone/>
            </a:pPr>
            <a:endParaRPr lang="en-CA" sz="24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62074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r>
              <a:rPr lang="en-CA" sz="3600" b="1" dirty="0" smtClean="0">
                <a:solidFill>
                  <a:srgbClr val="F91E07"/>
                </a:solidFill>
              </a:rPr>
              <a:t>Conclusion</a:t>
            </a:r>
            <a:endParaRPr lang="en-CA" sz="3600" b="1" dirty="0">
              <a:solidFill>
                <a:srgbClr val="F91E0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620688"/>
            <a:ext cx="9001000" cy="5904656"/>
          </a:xfrm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C00000"/>
                </a:solidFill>
              </a:rPr>
              <a:t>Presbycusis</a:t>
            </a:r>
            <a:r>
              <a:rPr lang="en-CA" sz="2400" b="1" dirty="0" smtClean="0">
                <a:solidFill>
                  <a:srgbClr val="397E2E"/>
                </a:solidFill>
              </a:rPr>
              <a:t> </a:t>
            </a:r>
            <a:r>
              <a:rPr lang="en-CA" sz="2400" b="1" dirty="0" smtClean="0">
                <a:solidFill>
                  <a:srgbClr val="0000FF"/>
                </a:solidFill>
              </a:rPr>
              <a:t>and</a:t>
            </a:r>
            <a:r>
              <a:rPr lang="en-CA" sz="2400" b="1" dirty="0" smtClean="0">
                <a:solidFill>
                  <a:srgbClr val="397E2E"/>
                </a:solidFill>
              </a:rPr>
              <a:t> </a:t>
            </a:r>
            <a:r>
              <a:rPr lang="en-CA" sz="2400" b="1" dirty="0" smtClean="0">
                <a:solidFill>
                  <a:srgbClr val="C00000"/>
                </a:solidFill>
              </a:rPr>
              <a:t>otitis media </a:t>
            </a:r>
            <a:r>
              <a:rPr lang="en-CA" sz="2400" b="1" dirty="0" smtClean="0">
                <a:solidFill>
                  <a:srgbClr val="0000FF"/>
                </a:solidFill>
              </a:rPr>
              <a:t>were</a:t>
            </a:r>
            <a:r>
              <a:rPr lang="en-CA" sz="2400" b="1" dirty="0" smtClean="0">
                <a:solidFill>
                  <a:srgbClr val="00B050"/>
                </a:solidFill>
              </a:rPr>
              <a:t> </a:t>
            </a:r>
            <a:r>
              <a:rPr lang="en-CA" sz="2400" b="1" dirty="0" smtClean="0">
                <a:solidFill>
                  <a:srgbClr val="0000FF"/>
                </a:solidFill>
              </a:rPr>
              <a:t>the predominant otological disorders found in diabetes patients with hearing loss.</a:t>
            </a:r>
          </a:p>
          <a:p>
            <a:pPr lvl="0"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C00000"/>
                </a:solidFill>
              </a:rPr>
              <a:t>Sensorineural</a:t>
            </a:r>
            <a:r>
              <a:rPr lang="en-CA" sz="2400" b="1" dirty="0" smtClean="0">
                <a:solidFill>
                  <a:srgbClr val="0000FF"/>
                </a:solidFill>
              </a:rPr>
              <a:t> form of hearing loss was found to significantly associated with the elderly age group </a:t>
            </a:r>
            <a:r>
              <a:rPr lang="en-CA" sz="2400" b="1" dirty="0" smtClean="0">
                <a:solidFill>
                  <a:srgbClr val="C00000"/>
                </a:solidFill>
              </a:rPr>
              <a:t>(&gt;60 years). </a:t>
            </a:r>
          </a:p>
          <a:p>
            <a:pPr lvl="0"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C00000"/>
                </a:solidFill>
              </a:rPr>
              <a:t>Conductive form </a:t>
            </a:r>
            <a:r>
              <a:rPr lang="en-CA" sz="2400" b="1" dirty="0" smtClean="0">
                <a:solidFill>
                  <a:srgbClr val="0000FF"/>
                </a:solidFill>
              </a:rPr>
              <a:t>of hearing loss was more prevalent in subjects suffering from </a:t>
            </a:r>
            <a:r>
              <a:rPr lang="en-CA" sz="2400" b="1" dirty="0" smtClean="0">
                <a:solidFill>
                  <a:srgbClr val="C00000"/>
                </a:solidFill>
              </a:rPr>
              <a:t>ASOM.</a:t>
            </a:r>
          </a:p>
          <a:p>
            <a:pPr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Sensorineural form of hearing loss was high in </a:t>
            </a:r>
            <a:r>
              <a:rPr lang="en-CA" sz="2400" b="1" dirty="0" err="1" smtClean="0">
                <a:solidFill>
                  <a:srgbClr val="C00000"/>
                </a:solidFill>
              </a:rPr>
              <a:t>Meniere’s</a:t>
            </a:r>
            <a:r>
              <a:rPr lang="en-CA" sz="2400" b="1" dirty="0" smtClean="0">
                <a:solidFill>
                  <a:srgbClr val="C00000"/>
                </a:solidFill>
              </a:rPr>
              <a:t> disease, OME </a:t>
            </a:r>
            <a:r>
              <a:rPr lang="en-CA" sz="2400" b="1" dirty="0" smtClean="0">
                <a:solidFill>
                  <a:srgbClr val="0000FF"/>
                </a:solidFill>
              </a:rPr>
              <a:t>and</a:t>
            </a:r>
            <a:r>
              <a:rPr lang="en-CA" sz="2400" b="1" dirty="0" smtClean="0">
                <a:solidFill>
                  <a:srgbClr val="C00000"/>
                </a:solidFill>
              </a:rPr>
              <a:t> otosclerosis.</a:t>
            </a:r>
            <a:endParaRPr lang="en-CA" sz="2400" b="1" dirty="0" smtClean="0">
              <a:solidFill>
                <a:srgbClr val="397E2E"/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Hearing disability (&gt;40dB) was more in otological disorders of </a:t>
            </a:r>
            <a:r>
              <a:rPr lang="en-CA" sz="2400" b="1" dirty="0" smtClean="0">
                <a:solidFill>
                  <a:srgbClr val="C00000"/>
                </a:solidFill>
              </a:rPr>
              <a:t>otosclerosis, Meniere’s disease </a:t>
            </a:r>
            <a:r>
              <a:rPr lang="en-CA" sz="2400" b="1" dirty="0" smtClean="0">
                <a:solidFill>
                  <a:srgbClr val="0000FF"/>
                </a:solidFill>
              </a:rPr>
              <a:t>and </a:t>
            </a:r>
            <a:r>
              <a:rPr lang="en-CA" sz="2400" b="1" dirty="0" smtClean="0">
                <a:solidFill>
                  <a:srgbClr val="C00000"/>
                </a:solidFill>
              </a:rPr>
              <a:t>presbycusis</a:t>
            </a:r>
          </a:p>
          <a:p>
            <a:pPr lvl="0"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C00000"/>
                </a:solidFill>
              </a:rPr>
              <a:t>ASOM </a:t>
            </a:r>
            <a:r>
              <a:rPr lang="en-CA" sz="2400" b="1" dirty="0" smtClean="0">
                <a:solidFill>
                  <a:srgbClr val="0000FF"/>
                </a:solidFill>
              </a:rPr>
              <a:t>and </a:t>
            </a:r>
            <a:r>
              <a:rPr lang="en-CA" sz="2400" b="1" dirty="0" smtClean="0">
                <a:solidFill>
                  <a:srgbClr val="C00000"/>
                </a:solidFill>
              </a:rPr>
              <a:t>sudden sensorineural hearing loss </a:t>
            </a:r>
            <a:r>
              <a:rPr lang="en-CA" sz="2400" b="1" dirty="0" smtClean="0">
                <a:solidFill>
                  <a:srgbClr val="0000FF"/>
                </a:solidFill>
              </a:rPr>
              <a:t>showed prevalence even at lower decibel range(&lt;40dB).</a:t>
            </a:r>
          </a:p>
          <a:p>
            <a:pPr lvl="0" algn="just">
              <a:lnSpc>
                <a:spcPct val="150000"/>
              </a:lnSpc>
              <a:buNone/>
            </a:pPr>
            <a:endParaRPr lang="en-CA" sz="2400" b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34082"/>
          </a:xfrm>
          <a:solidFill>
            <a:srgbClr val="CC99FF"/>
          </a:solidFill>
        </p:spPr>
        <p:txBody>
          <a:bodyPr>
            <a:normAutofit/>
          </a:bodyPr>
          <a:lstStyle/>
          <a:p>
            <a:r>
              <a:rPr lang="en-CA" sz="3200" b="1" dirty="0" smtClean="0">
                <a:solidFill>
                  <a:srgbClr val="FF0000"/>
                </a:solidFill>
              </a:rPr>
              <a:t>Significance of the study</a:t>
            </a:r>
            <a:endParaRPr lang="en-CA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The study helped to establish the prevalence otological disorders to be more prevalent in  diabetic subjects is caused by the </a:t>
            </a:r>
            <a:r>
              <a:rPr lang="en-CA" sz="2400" b="1" dirty="0" smtClean="0">
                <a:solidFill>
                  <a:srgbClr val="FF0000"/>
                </a:solidFill>
              </a:rPr>
              <a:t>dysfunction of middle and inner ear.</a:t>
            </a:r>
          </a:p>
          <a:p>
            <a:pPr algn="just">
              <a:lnSpc>
                <a:spcPct val="150000"/>
              </a:lnSpc>
              <a:buNone/>
            </a:pPr>
            <a:endParaRPr lang="en-CA" sz="24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Diabetes is associated with hearing disorders in </a:t>
            </a:r>
            <a:r>
              <a:rPr lang="en-CA" sz="2400" b="1" dirty="0" smtClean="0">
                <a:solidFill>
                  <a:srgbClr val="FF0000"/>
                </a:solidFill>
              </a:rPr>
              <a:t>above 60 years </a:t>
            </a:r>
            <a:r>
              <a:rPr lang="en-CA" sz="2400" b="1" dirty="0" smtClean="0">
                <a:solidFill>
                  <a:srgbClr val="0000FF"/>
                </a:solidFill>
              </a:rPr>
              <a:t>age group than between </a:t>
            </a:r>
            <a:r>
              <a:rPr lang="en-CA" sz="2400" b="1" dirty="0" smtClean="0">
                <a:solidFill>
                  <a:srgbClr val="FF0000"/>
                </a:solidFill>
              </a:rPr>
              <a:t>40-60 years.</a:t>
            </a:r>
          </a:p>
          <a:p>
            <a:pPr algn="just">
              <a:lnSpc>
                <a:spcPct val="150000"/>
              </a:lnSpc>
              <a:buNone/>
            </a:pPr>
            <a:endParaRPr lang="en-CA" sz="24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Effective control of diabetes is to be considered to reduce the incidence of deafness in above 60 years.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  <a:solidFill>
            <a:srgbClr val="BAD7DE"/>
          </a:solidFill>
        </p:spPr>
        <p:txBody>
          <a:bodyPr>
            <a:normAutofit fontScale="90000"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Acknowledgement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820472" cy="612068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CA" sz="2000" b="1" dirty="0" smtClean="0">
                <a:solidFill>
                  <a:srgbClr val="0000FF"/>
                </a:solidFill>
              </a:rPr>
              <a:t>I would like to thank MAA Research foundation for the funding and Ms. B. </a:t>
            </a:r>
            <a:r>
              <a:rPr lang="en-CA" sz="2000" b="1" dirty="0" err="1" smtClean="0">
                <a:solidFill>
                  <a:srgbClr val="0000FF"/>
                </a:solidFill>
              </a:rPr>
              <a:t>Sunita</a:t>
            </a:r>
            <a:r>
              <a:rPr lang="en-CA" sz="2000" b="1" dirty="0" smtClean="0">
                <a:solidFill>
                  <a:srgbClr val="0000FF"/>
                </a:solidFill>
              </a:rPr>
              <a:t> G Kumar, CMD, MAA ENT Hospitals for her support and cooperation in carrying out the work.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CA" sz="2000" b="1" dirty="0" smtClean="0">
              <a:solidFill>
                <a:srgbClr val="0000FF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CA" sz="2000" b="1" dirty="0" smtClean="0">
                <a:solidFill>
                  <a:srgbClr val="0000FF"/>
                </a:solidFill>
              </a:rPr>
              <a:t>I would also thank J.V. Ramakrishna, D. </a:t>
            </a:r>
            <a:r>
              <a:rPr lang="en-CA" sz="2000" b="1" dirty="0" err="1" smtClean="0">
                <a:solidFill>
                  <a:srgbClr val="0000FF"/>
                </a:solidFill>
              </a:rPr>
              <a:t>Dinesh</a:t>
            </a:r>
            <a:r>
              <a:rPr lang="en-CA" sz="2000" b="1" dirty="0" smtClean="0">
                <a:solidFill>
                  <a:srgbClr val="0000FF"/>
                </a:solidFill>
              </a:rPr>
              <a:t> </a:t>
            </a:r>
            <a:r>
              <a:rPr lang="en-CA" sz="2000" b="1" dirty="0" err="1" smtClean="0">
                <a:solidFill>
                  <a:srgbClr val="0000FF"/>
                </a:solidFill>
              </a:rPr>
              <a:t>Babu</a:t>
            </a:r>
            <a:r>
              <a:rPr lang="en-CA" sz="2000" b="1" dirty="0" smtClean="0">
                <a:solidFill>
                  <a:srgbClr val="0000FF"/>
                </a:solidFill>
              </a:rPr>
              <a:t> and  P. </a:t>
            </a:r>
            <a:r>
              <a:rPr lang="en-CA" sz="2000" b="1" dirty="0" err="1" smtClean="0">
                <a:solidFill>
                  <a:srgbClr val="0000FF"/>
                </a:solidFill>
              </a:rPr>
              <a:t>Padmavathi</a:t>
            </a:r>
            <a:r>
              <a:rPr lang="en-CA" sz="2000" b="1" dirty="0" smtClean="0">
                <a:solidFill>
                  <a:srgbClr val="0000FF"/>
                </a:solidFill>
              </a:rPr>
              <a:t> in providing valuable support in carrying out the work.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CA" sz="2400" b="1" dirty="0" smtClean="0">
              <a:solidFill>
                <a:srgbClr val="0000FF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CA" sz="2400" b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504056"/>
          </a:xfrm>
          <a:solidFill>
            <a:srgbClr val="CCFFFF"/>
          </a:solidFill>
        </p:spPr>
        <p:txBody>
          <a:bodyPr>
            <a:noAutofit/>
          </a:bodyPr>
          <a:lstStyle/>
          <a:p>
            <a:r>
              <a:rPr lang="en-CA" sz="3200" b="1" dirty="0" smtClean="0">
                <a:solidFill>
                  <a:srgbClr val="FF0000"/>
                </a:solidFill>
              </a:rPr>
              <a:t>References</a:t>
            </a:r>
            <a:endParaRPr lang="en-CA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904656"/>
          </a:xfrm>
        </p:spPr>
        <p:txBody>
          <a:bodyPr>
            <a:normAutofit/>
          </a:bodyPr>
          <a:lstStyle/>
          <a:p>
            <a:pPr algn="just"/>
            <a:r>
              <a:rPr lang="en-CA" sz="1900" b="1" dirty="0" err="1" smtClean="0">
                <a:solidFill>
                  <a:srgbClr val="0000FF"/>
                </a:solidFill>
              </a:rPr>
              <a:t>Kakarlapudi</a:t>
            </a:r>
            <a:r>
              <a:rPr lang="en-CA" sz="1900" b="1" dirty="0" smtClean="0">
                <a:solidFill>
                  <a:srgbClr val="0000FF"/>
                </a:solidFill>
              </a:rPr>
              <a:t> V, Sawyer R, </a:t>
            </a:r>
            <a:r>
              <a:rPr lang="en-CA" sz="1900" b="1" dirty="0" err="1" smtClean="0">
                <a:solidFill>
                  <a:srgbClr val="0000FF"/>
                </a:solidFill>
              </a:rPr>
              <a:t>Staecker</a:t>
            </a:r>
            <a:r>
              <a:rPr lang="en-CA" sz="1900" b="1" dirty="0" smtClean="0">
                <a:solidFill>
                  <a:srgbClr val="0000FF"/>
                </a:solidFill>
              </a:rPr>
              <a:t> H. The effect of diabetes on sensorineural hearing loss. </a:t>
            </a:r>
            <a:r>
              <a:rPr lang="en-CA" sz="1900" b="1" dirty="0" err="1" smtClean="0">
                <a:solidFill>
                  <a:srgbClr val="0000FF"/>
                </a:solidFill>
              </a:rPr>
              <a:t>Otol</a:t>
            </a:r>
            <a:r>
              <a:rPr lang="en-CA" sz="1900" b="1" dirty="0" smtClean="0">
                <a:solidFill>
                  <a:srgbClr val="0000FF"/>
                </a:solidFill>
              </a:rPr>
              <a:t> </a:t>
            </a:r>
            <a:r>
              <a:rPr lang="en-CA" sz="1900" b="1" dirty="0" err="1" smtClean="0">
                <a:solidFill>
                  <a:srgbClr val="0000FF"/>
                </a:solidFill>
              </a:rPr>
              <a:t>Neurotol</a:t>
            </a:r>
            <a:r>
              <a:rPr lang="en-CA" sz="1900" b="1" dirty="0" smtClean="0">
                <a:solidFill>
                  <a:srgbClr val="0000FF"/>
                </a:solidFill>
              </a:rPr>
              <a:t>. 2003 May;24(3):382-6. Review. </a:t>
            </a:r>
            <a:r>
              <a:rPr lang="en-CA" sz="1900" b="1" dirty="0" err="1" smtClean="0">
                <a:solidFill>
                  <a:srgbClr val="0000FF"/>
                </a:solidFill>
              </a:rPr>
              <a:t>PubMed</a:t>
            </a:r>
            <a:r>
              <a:rPr lang="en-CA" sz="1900" b="1" dirty="0" smtClean="0">
                <a:solidFill>
                  <a:srgbClr val="0000FF"/>
                </a:solidFill>
              </a:rPr>
              <a:t> PMID: 12806288. </a:t>
            </a:r>
          </a:p>
          <a:p>
            <a:pPr algn="just"/>
            <a:r>
              <a:rPr lang="en-CA" sz="1900" b="1" dirty="0" smtClean="0">
                <a:solidFill>
                  <a:srgbClr val="0000FF"/>
                </a:solidFill>
              </a:rPr>
              <a:t>Hong O, Buss J, Thomas E. Type 2 diabetes and hearing loss. </a:t>
            </a:r>
            <a:r>
              <a:rPr lang="en-CA" sz="1900" b="1" dirty="0" err="1" smtClean="0">
                <a:solidFill>
                  <a:srgbClr val="0000FF"/>
                </a:solidFill>
              </a:rPr>
              <a:t>Dis</a:t>
            </a:r>
            <a:r>
              <a:rPr lang="en-CA" sz="1900" b="1" dirty="0" smtClean="0">
                <a:solidFill>
                  <a:srgbClr val="0000FF"/>
                </a:solidFill>
              </a:rPr>
              <a:t> Mon 2013; 59: 139-46.</a:t>
            </a:r>
          </a:p>
          <a:p>
            <a:pPr algn="just"/>
            <a:r>
              <a:rPr lang="en-CA" sz="1900" b="1" dirty="0" smtClean="0">
                <a:solidFill>
                  <a:srgbClr val="0000FF"/>
                </a:solidFill>
              </a:rPr>
              <a:t>Mitchell P, </a:t>
            </a:r>
            <a:r>
              <a:rPr lang="en-CA" sz="1900" b="1" dirty="0" err="1" smtClean="0">
                <a:solidFill>
                  <a:srgbClr val="0000FF"/>
                </a:solidFill>
              </a:rPr>
              <a:t>Gopinath</a:t>
            </a:r>
            <a:r>
              <a:rPr lang="en-CA" sz="1900" b="1" dirty="0" smtClean="0">
                <a:solidFill>
                  <a:srgbClr val="0000FF"/>
                </a:solidFill>
              </a:rPr>
              <a:t> B, McMahon CM, </a:t>
            </a:r>
            <a:r>
              <a:rPr lang="en-CA" sz="1900" b="1" dirty="0" err="1" smtClean="0">
                <a:solidFill>
                  <a:srgbClr val="0000FF"/>
                </a:solidFill>
              </a:rPr>
              <a:t>Rochtchina</a:t>
            </a:r>
            <a:r>
              <a:rPr lang="en-CA" sz="1900" b="1" dirty="0" smtClean="0">
                <a:solidFill>
                  <a:srgbClr val="0000FF"/>
                </a:solidFill>
              </a:rPr>
              <a:t> E, Wang JJ, </a:t>
            </a:r>
            <a:r>
              <a:rPr lang="en-CA" sz="1900" b="1" dirty="0" err="1" smtClean="0">
                <a:solidFill>
                  <a:srgbClr val="0000FF"/>
                </a:solidFill>
              </a:rPr>
              <a:t>Boyages</a:t>
            </a:r>
            <a:r>
              <a:rPr lang="en-CA" sz="1900" b="1" dirty="0" smtClean="0">
                <a:solidFill>
                  <a:srgbClr val="0000FF"/>
                </a:solidFill>
              </a:rPr>
              <a:t> SC, et al. Relationship of Type 2 diabetes to the prevalence, incidence and progression of age-related hearing loss. </a:t>
            </a:r>
            <a:r>
              <a:rPr lang="en-CA" sz="1900" b="1" dirty="0" err="1" smtClean="0">
                <a:solidFill>
                  <a:srgbClr val="0000FF"/>
                </a:solidFill>
              </a:rPr>
              <a:t>Diabet</a:t>
            </a:r>
            <a:r>
              <a:rPr lang="en-CA" sz="1900" b="1" dirty="0" smtClean="0">
                <a:solidFill>
                  <a:srgbClr val="0000FF"/>
                </a:solidFill>
              </a:rPr>
              <a:t> Med 2009; 26: 483-8.</a:t>
            </a:r>
          </a:p>
          <a:p>
            <a:pPr algn="just"/>
            <a:r>
              <a:rPr lang="en-US" sz="1900" b="1" dirty="0" err="1" smtClean="0">
                <a:solidFill>
                  <a:srgbClr val="0000FF"/>
                </a:solidFill>
              </a:rPr>
              <a:t>Malucelli</a:t>
            </a:r>
            <a:r>
              <a:rPr lang="en-US" sz="1900" b="1" dirty="0" smtClean="0">
                <a:solidFill>
                  <a:srgbClr val="0000FF"/>
                </a:solidFill>
              </a:rPr>
              <a:t> DA, </a:t>
            </a:r>
            <a:r>
              <a:rPr lang="en-US" sz="1900" b="1" dirty="0" err="1" smtClean="0">
                <a:solidFill>
                  <a:srgbClr val="0000FF"/>
                </a:solidFill>
              </a:rPr>
              <a:t>Malucelli</a:t>
            </a:r>
            <a:r>
              <a:rPr lang="en-US" sz="1900" b="1" dirty="0" smtClean="0">
                <a:solidFill>
                  <a:srgbClr val="0000FF"/>
                </a:solidFill>
              </a:rPr>
              <a:t> FJ, Fonseca VR, </a:t>
            </a:r>
            <a:r>
              <a:rPr lang="en-US" sz="1900" b="1" dirty="0" err="1" smtClean="0">
                <a:solidFill>
                  <a:srgbClr val="0000FF"/>
                </a:solidFill>
              </a:rPr>
              <a:t>Zeigeboim</a:t>
            </a:r>
            <a:r>
              <a:rPr lang="en-US" sz="1900" b="1" dirty="0" smtClean="0">
                <a:solidFill>
                  <a:srgbClr val="0000FF"/>
                </a:solidFill>
              </a:rPr>
              <a:t> B, </a:t>
            </a:r>
            <a:r>
              <a:rPr lang="en-US" sz="1900" b="1" dirty="0" err="1" smtClean="0">
                <a:solidFill>
                  <a:srgbClr val="0000FF"/>
                </a:solidFill>
              </a:rPr>
              <a:t>Ribas</a:t>
            </a:r>
            <a:r>
              <a:rPr lang="en-US" sz="1900" b="1" dirty="0" smtClean="0">
                <a:solidFill>
                  <a:srgbClr val="0000FF"/>
                </a:solidFill>
              </a:rPr>
              <a:t> A, </a:t>
            </a:r>
            <a:r>
              <a:rPr lang="en-US" sz="1900" b="1" dirty="0" err="1" smtClean="0">
                <a:solidFill>
                  <a:srgbClr val="0000FF"/>
                </a:solidFill>
              </a:rPr>
              <a:t>Trotta</a:t>
            </a:r>
            <a:r>
              <a:rPr lang="en-US" sz="1900" b="1" dirty="0" smtClean="0">
                <a:solidFill>
                  <a:srgbClr val="0000FF"/>
                </a:solidFill>
              </a:rPr>
              <a:t> </a:t>
            </a:r>
            <a:r>
              <a:rPr lang="en-US" sz="1900" b="1" dirty="0" err="1" smtClean="0">
                <a:solidFill>
                  <a:srgbClr val="0000FF"/>
                </a:solidFill>
              </a:rPr>
              <a:t>Fd</a:t>
            </a:r>
            <a:r>
              <a:rPr lang="en-US" sz="1900" b="1" dirty="0" smtClean="0">
                <a:solidFill>
                  <a:srgbClr val="0000FF"/>
                </a:solidFill>
              </a:rPr>
              <a:t>, Silva TP. Hearing loss prevalence in patients with diabetes mellitus type 1. </a:t>
            </a:r>
            <a:r>
              <a:rPr lang="en-US" sz="1900" b="1" dirty="0" err="1" smtClean="0">
                <a:solidFill>
                  <a:srgbClr val="0000FF"/>
                </a:solidFill>
              </a:rPr>
              <a:t>Braz</a:t>
            </a:r>
            <a:r>
              <a:rPr lang="en-US" sz="1900" b="1" dirty="0" smtClean="0">
                <a:solidFill>
                  <a:srgbClr val="0000FF"/>
                </a:solidFill>
              </a:rPr>
              <a:t> J </a:t>
            </a:r>
            <a:r>
              <a:rPr lang="en-US" sz="1900" b="1" dirty="0" err="1" smtClean="0">
                <a:solidFill>
                  <a:srgbClr val="0000FF"/>
                </a:solidFill>
              </a:rPr>
              <a:t>Otorhinolaryngol</a:t>
            </a:r>
            <a:r>
              <a:rPr lang="en-US" sz="1900" b="1" dirty="0" smtClean="0">
                <a:solidFill>
                  <a:srgbClr val="0000FF"/>
                </a:solidFill>
              </a:rPr>
              <a:t>. 2012 Jun;78(3):105-15. English, Portuguese. </a:t>
            </a:r>
            <a:r>
              <a:rPr lang="en-US" sz="1900" b="1" dirty="0" err="1" smtClean="0">
                <a:solidFill>
                  <a:srgbClr val="0000FF"/>
                </a:solidFill>
              </a:rPr>
              <a:t>PubMed</a:t>
            </a:r>
            <a:r>
              <a:rPr lang="en-US" sz="1900" b="1" dirty="0" smtClean="0">
                <a:solidFill>
                  <a:srgbClr val="0000FF"/>
                </a:solidFill>
              </a:rPr>
              <a:t> PMID: 22714855.</a:t>
            </a:r>
            <a:endParaRPr lang="en-CA" sz="1900" b="1" dirty="0" smtClean="0">
              <a:solidFill>
                <a:srgbClr val="0000FF"/>
              </a:solidFill>
            </a:endParaRPr>
          </a:p>
          <a:p>
            <a:pPr algn="just"/>
            <a:r>
              <a:rPr lang="en-CA" sz="1900" b="1" dirty="0" err="1" smtClean="0">
                <a:solidFill>
                  <a:srgbClr val="0000FF"/>
                </a:solidFill>
              </a:rPr>
              <a:t>Taylor,I.G.,Irwin,J</a:t>
            </a:r>
            <a:r>
              <a:rPr lang="en-CA" sz="1900" b="1" dirty="0" smtClean="0">
                <a:solidFill>
                  <a:srgbClr val="0000FF"/>
                </a:solidFill>
              </a:rPr>
              <a:t>. Some </a:t>
            </a:r>
            <a:r>
              <a:rPr lang="en-CA" sz="1900" b="1" dirty="0" err="1" smtClean="0">
                <a:solidFill>
                  <a:srgbClr val="0000FF"/>
                </a:solidFill>
              </a:rPr>
              <a:t>audiological</a:t>
            </a:r>
            <a:r>
              <a:rPr lang="en-CA" sz="1900" b="1" dirty="0" smtClean="0">
                <a:solidFill>
                  <a:srgbClr val="0000FF"/>
                </a:solidFill>
              </a:rPr>
              <a:t> aspects of diabetes mellitus. J </a:t>
            </a:r>
            <a:r>
              <a:rPr lang="en-CA" sz="1900" b="1" dirty="0" err="1" smtClean="0">
                <a:solidFill>
                  <a:srgbClr val="0000FF"/>
                </a:solidFill>
              </a:rPr>
              <a:t>Laryngol</a:t>
            </a:r>
            <a:r>
              <a:rPr lang="en-CA" sz="1900" b="1" dirty="0" smtClean="0">
                <a:solidFill>
                  <a:srgbClr val="0000FF"/>
                </a:solidFill>
              </a:rPr>
              <a:t> Otol.1978;92:99-113.</a:t>
            </a:r>
          </a:p>
          <a:p>
            <a:pPr algn="just"/>
            <a:r>
              <a:rPr lang="en-CA" sz="1900" b="1" dirty="0" smtClean="0">
                <a:solidFill>
                  <a:srgbClr val="0000FF"/>
                </a:solidFill>
              </a:rPr>
              <a:t>Cullen JR, </a:t>
            </a:r>
            <a:r>
              <a:rPr lang="en-CA" sz="1900" b="1" dirty="0" err="1" smtClean="0">
                <a:solidFill>
                  <a:srgbClr val="0000FF"/>
                </a:solidFill>
              </a:rPr>
              <a:t>Cinnamond</a:t>
            </a:r>
            <a:r>
              <a:rPr lang="en-CA" sz="1900" b="1" dirty="0" smtClean="0">
                <a:solidFill>
                  <a:srgbClr val="0000FF"/>
                </a:solidFill>
              </a:rPr>
              <a:t> MJ. Hearing loss in diabetics. J </a:t>
            </a:r>
            <a:r>
              <a:rPr lang="en-CA" sz="1900" b="1" dirty="0" err="1" smtClean="0">
                <a:solidFill>
                  <a:srgbClr val="0000FF"/>
                </a:solidFill>
              </a:rPr>
              <a:t>Laryngol</a:t>
            </a:r>
            <a:r>
              <a:rPr lang="en-CA" sz="1900" b="1" dirty="0" smtClean="0">
                <a:solidFill>
                  <a:srgbClr val="0000FF"/>
                </a:solidFill>
              </a:rPr>
              <a:t> Otol.1993;107(3):179-82.</a:t>
            </a:r>
          </a:p>
          <a:p>
            <a:pPr algn="just"/>
            <a:endParaRPr lang="en-CA" sz="1900" b="1" dirty="0" smtClean="0">
              <a:solidFill>
                <a:srgbClr val="0000FF"/>
              </a:solidFill>
            </a:endParaRPr>
          </a:p>
          <a:p>
            <a:pPr algn="just"/>
            <a:endParaRPr lang="en-CA" sz="1900" b="1" dirty="0" smtClean="0">
              <a:solidFill>
                <a:srgbClr val="0000FF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395536" y="1988840"/>
            <a:ext cx="8445252" cy="2304256"/>
          </a:xfrm>
        </p:spPr>
        <p:txBody>
          <a:bodyPr/>
          <a:lstStyle/>
          <a:p>
            <a:pPr algn="ctr"/>
            <a:r>
              <a:rPr lang="en-US" sz="6000" b="1" spc="-300" dirty="0" smtClean="0">
                <a:solidFill>
                  <a:srgbClr val="F91E07"/>
                </a:solidFill>
              </a:rPr>
              <a:t>Thank you</a:t>
            </a:r>
            <a:endParaRPr lang="en-US" sz="6000" b="1" spc="-300" dirty="0">
              <a:solidFill>
                <a:srgbClr val="F91E0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3394"/>
            <a:ext cx="9144000" cy="490066"/>
          </a:xfrm>
          <a:solidFill>
            <a:srgbClr val="CCFFCC"/>
          </a:solidFill>
        </p:spPr>
        <p:txBody>
          <a:bodyPr>
            <a:normAutofit fontScale="90000"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Diabetes with hearing loss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856984" cy="604867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Alterations in glucose levels affect nearly every organ system in the body.</a:t>
            </a:r>
          </a:p>
          <a:p>
            <a:pPr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Affects the auditory system - leads to the onset of hearing loss.</a:t>
            </a:r>
          </a:p>
          <a:p>
            <a:pPr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Prevalence of hearing loss in diabetic patients is increasing (Mitchell et al., 2009).</a:t>
            </a:r>
          </a:p>
          <a:p>
            <a:pPr algn="just">
              <a:lnSpc>
                <a:spcPct val="150000"/>
              </a:lnSpc>
            </a:pPr>
            <a:endParaRPr lang="en-CA" sz="2400" b="1" dirty="0" smtClean="0">
              <a:solidFill>
                <a:srgbClr val="0000FF"/>
              </a:solidFill>
            </a:endParaRPr>
          </a:p>
        </p:txBody>
      </p:sp>
      <p:pic>
        <p:nvPicPr>
          <p:cNvPr id="4" name="Picture 3" descr="anatomy of the ea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501008"/>
            <a:ext cx="446449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051720" y="6525344"/>
            <a:ext cx="53285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Adapted from http://www.audiologyspecialists.com/anatomy-of-the-ear</a:t>
            </a:r>
            <a:endParaRPr lang="en-CA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  <a:solidFill>
            <a:srgbClr val="99FFCC"/>
          </a:solidFill>
        </p:spPr>
        <p:txBody>
          <a:bodyPr>
            <a:normAutofit fontScale="90000"/>
          </a:bodyPr>
          <a:lstStyle/>
          <a:p>
            <a:pPr lvl="0"/>
            <a:r>
              <a:rPr lang="en-CA" b="1" dirty="0" smtClean="0">
                <a:solidFill>
                  <a:srgbClr val="FF0000"/>
                </a:solidFill>
              </a:rPr>
              <a:t/>
            </a:r>
            <a:br>
              <a:rPr lang="en-CA" b="1" dirty="0" smtClean="0">
                <a:solidFill>
                  <a:srgbClr val="FF0000"/>
                </a:solidFill>
              </a:rPr>
            </a:br>
            <a:r>
              <a:rPr lang="en-CA" sz="3600" b="1" dirty="0" smtClean="0">
                <a:solidFill>
                  <a:srgbClr val="FF0000"/>
                </a:solidFill>
              </a:rPr>
              <a:t>Otological disorders</a:t>
            </a:r>
            <a:br>
              <a:rPr lang="en-CA" sz="3600" b="1" dirty="0" smtClean="0">
                <a:solidFill>
                  <a:srgbClr val="FF0000"/>
                </a:solidFill>
              </a:rPr>
            </a:br>
            <a:endParaRPr lang="en-CA" sz="3600" dirty="0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pSp>
        <p:nvGrpSpPr>
          <p:cNvPr id="68609" name="Group 1"/>
          <p:cNvGrpSpPr>
            <a:grpSpLocks noChangeAspect="1"/>
          </p:cNvGrpSpPr>
          <p:nvPr/>
        </p:nvGrpSpPr>
        <p:grpSpPr bwMode="auto">
          <a:xfrm>
            <a:off x="107399" y="1196752"/>
            <a:ext cx="8892585" cy="2746069"/>
            <a:chOff x="980" y="3449"/>
            <a:chExt cx="10975" cy="3724"/>
          </a:xfrm>
        </p:grpSpPr>
        <p:sp>
          <p:nvSpPr>
            <p:cNvPr id="68618" name="AutoShape 10"/>
            <p:cNvSpPr>
              <a:spLocks noChangeAspect="1" noChangeArrowheads="1" noTextEdit="1"/>
            </p:cNvSpPr>
            <p:nvPr/>
          </p:nvSpPr>
          <p:spPr bwMode="auto">
            <a:xfrm>
              <a:off x="1636" y="3449"/>
              <a:ext cx="10060" cy="369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617" name="AutoShape 9"/>
            <p:cNvSpPr>
              <a:spLocks noChangeShapeType="1"/>
            </p:cNvSpPr>
            <p:nvPr/>
          </p:nvSpPr>
          <p:spPr bwMode="auto">
            <a:xfrm>
              <a:off x="6135" y="3948"/>
              <a:ext cx="12" cy="74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616" name="AutoShape 8"/>
            <p:cNvSpPr>
              <a:spLocks noChangeShapeType="1"/>
            </p:cNvSpPr>
            <p:nvPr/>
          </p:nvSpPr>
          <p:spPr bwMode="auto">
            <a:xfrm flipV="1">
              <a:off x="2313" y="4106"/>
              <a:ext cx="7732" cy="62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613" name="AutoShape 5"/>
            <p:cNvSpPr>
              <a:spLocks noChangeArrowheads="1"/>
            </p:cNvSpPr>
            <p:nvPr/>
          </p:nvSpPr>
          <p:spPr bwMode="auto">
            <a:xfrm>
              <a:off x="4713" y="3457"/>
              <a:ext cx="2876" cy="49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>
                    <a:gamma/>
                    <a:shade val="8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86275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Diseases of Ear</a:t>
              </a:r>
              <a:endParaRPr kumimoji="0" lang="en-C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12" name="AutoShape 4"/>
            <p:cNvSpPr>
              <a:spLocks noChangeArrowheads="1"/>
            </p:cNvSpPr>
            <p:nvPr/>
          </p:nvSpPr>
          <p:spPr bwMode="auto">
            <a:xfrm>
              <a:off x="980" y="4705"/>
              <a:ext cx="2755" cy="2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>
                    <a:gamma/>
                    <a:shade val="8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86275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400" b="1" i="0" u="none" strike="noStrike" cap="none" normalizeH="0" baseline="0" dirty="0" smtClean="0">
                  <a:ln>
                    <a:noFill/>
                  </a:ln>
                  <a:solidFill>
                    <a:srgbClr val="D60093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External Ear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Cerumen</a:t>
              </a: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impaction</a:t>
              </a:r>
              <a:endParaRPr lang="en-CA" sz="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Congenital ear </a:t>
              </a:r>
              <a:r>
                <a:rPr kumimoji="0" lang="en-CA" sz="1200" b="1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anamolies</a:t>
              </a: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Otitis externa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Otomycosis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Referred </a:t>
              </a:r>
              <a:r>
                <a:rPr kumimoji="0" lang="en-CA" sz="1200" b="1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otalgia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11" name="AutoShape 3"/>
            <p:cNvSpPr>
              <a:spLocks noChangeArrowheads="1"/>
            </p:cNvSpPr>
            <p:nvPr/>
          </p:nvSpPr>
          <p:spPr bwMode="auto">
            <a:xfrm>
              <a:off x="4357" y="4718"/>
              <a:ext cx="3555" cy="2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>
                    <a:gamma/>
                    <a:shade val="8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86275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rgbClr val="D60093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Middle Ear</a:t>
              </a:r>
              <a:endParaRPr lang="en-CA" sz="600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Acute suppurative otitis media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Chronic suppurative otitis media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Otitis media with effusion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Otosclerosis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10" name="AutoShape 2"/>
            <p:cNvSpPr>
              <a:spLocks noChangeArrowheads="1"/>
            </p:cNvSpPr>
            <p:nvPr/>
          </p:nvSpPr>
          <p:spPr bwMode="auto">
            <a:xfrm>
              <a:off x="8356" y="4700"/>
              <a:ext cx="3599" cy="244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>
                    <a:gamma/>
                    <a:shade val="8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86275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400" b="1" i="0" u="none" strike="noStrike" cap="none" normalizeH="0" baseline="0" dirty="0" smtClean="0">
                  <a:ln>
                    <a:noFill/>
                  </a:ln>
                  <a:solidFill>
                    <a:srgbClr val="D60093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Inner Ear</a:t>
              </a:r>
              <a:endParaRPr kumimoji="0" lang="en-CA" sz="1400" b="0" i="0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Cervical vertigo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Congential</a:t>
              </a: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hearing loss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Meniereʹs</a:t>
              </a: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disease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Presbycusis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Sudden sensorineural hearing loss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Traumatic lesions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Ototoxicity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>
            <a:off x="7452320" y="1700808"/>
            <a:ext cx="0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187624" y="1700808"/>
            <a:ext cx="0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62074"/>
          </a:xfrm>
          <a:solidFill>
            <a:srgbClr val="99FFCC"/>
          </a:solidFill>
        </p:spPr>
        <p:txBody>
          <a:bodyPr>
            <a:noAutofit/>
          </a:bodyPr>
          <a:lstStyle/>
          <a:p>
            <a:r>
              <a:rPr lang="en-CA" sz="3200" b="1" dirty="0" smtClean="0">
                <a:solidFill>
                  <a:srgbClr val="FF0000"/>
                </a:solidFill>
              </a:rPr>
              <a:t>Sound transmission pathway</a:t>
            </a:r>
            <a:endParaRPr lang="en-CA" sz="3200" b="1" dirty="0">
              <a:solidFill>
                <a:srgbClr val="FF0000"/>
              </a:solidFill>
            </a:endParaRPr>
          </a:p>
        </p:txBody>
      </p:sp>
      <p:sp>
        <p:nvSpPr>
          <p:cNvPr id="4303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1691615" y="836712"/>
            <a:ext cx="5616689" cy="5461391"/>
            <a:chOff x="2388" y="2601"/>
            <a:chExt cx="6259" cy="6615"/>
          </a:xfrm>
        </p:grpSpPr>
        <p:sp>
          <p:nvSpPr>
            <p:cNvPr id="43034" name="Text Box 26"/>
            <p:cNvSpPr txBox="1">
              <a:spLocks noChangeArrowheads="1"/>
            </p:cNvSpPr>
            <p:nvPr/>
          </p:nvSpPr>
          <p:spPr bwMode="auto">
            <a:xfrm>
              <a:off x="2388" y="2688"/>
              <a:ext cx="1579" cy="2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External ear    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33" name="Text Box 25"/>
            <p:cNvSpPr txBox="1">
              <a:spLocks noChangeArrowheads="1"/>
            </p:cNvSpPr>
            <p:nvPr/>
          </p:nvSpPr>
          <p:spPr bwMode="auto">
            <a:xfrm>
              <a:off x="4386" y="2601"/>
              <a:ext cx="1265" cy="2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Pinna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32" name="AutoShape 24"/>
            <p:cNvSpPr>
              <a:spLocks noChangeShapeType="1"/>
            </p:cNvSpPr>
            <p:nvPr/>
          </p:nvSpPr>
          <p:spPr bwMode="auto">
            <a:xfrm>
              <a:off x="5033" y="2965"/>
              <a:ext cx="1" cy="41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031" name="Text Box 23"/>
            <p:cNvSpPr txBox="1">
              <a:spLocks noChangeArrowheads="1"/>
            </p:cNvSpPr>
            <p:nvPr/>
          </p:nvSpPr>
          <p:spPr bwMode="auto">
            <a:xfrm>
              <a:off x="4234" y="3382"/>
              <a:ext cx="1643" cy="3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Auditory canal    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30" name="Text Box 22"/>
            <p:cNvSpPr txBox="1">
              <a:spLocks noChangeArrowheads="1"/>
            </p:cNvSpPr>
            <p:nvPr/>
          </p:nvSpPr>
          <p:spPr bwMode="auto">
            <a:xfrm>
              <a:off x="3871" y="4211"/>
              <a:ext cx="2406" cy="3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D60093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Tympanic membrane    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29" name="Text Box 21"/>
            <p:cNvSpPr txBox="1">
              <a:spLocks noChangeArrowheads="1"/>
            </p:cNvSpPr>
            <p:nvPr/>
          </p:nvSpPr>
          <p:spPr bwMode="auto">
            <a:xfrm>
              <a:off x="4386" y="4894"/>
              <a:ext cx="1264" cy="2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D60093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Ossicles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28" name="Text Box 20"/>
            <p:cNvSpPr txBox="1">
              <a:spLocks noChangeArrowheads="1"/>
            </p:cNvSpPr>
            <p:nvPr/>
          </p:nvSpPr>
          <p:spPr bwMode="auto">
            <a:xfrm>
              <a:off x="4234" y="5741"/>
              <a:ext cx="1614" cy="2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D60093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Oval window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27" name="Text Box 19"/>
            <p:cNvSpPr txBox="1">
              <a:spLocks noChangeArrowheads="1"/>
            </p:cNvSpPr>
            <p:nvPr/>
          </p:nvSpPr>
          <p:spPr bwMode="auto">
            <a:xfrm>
              <a:off x="4433" y="6527"/>
              <a:ext cx="1264" cy="34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Cochlea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26" name="Text Box 18"/>
            <p:cNvSpPr txBox="1">
              <a:spLocks noChangeArrowheads="1"/>
            </p:cNvSpPr>
            <p:nvPr/>
          </p:nvSpPr>
          <p:spPr bwMode="auto">
            <a:xfrm>
              <a:off x="4414" y="7201"/>
              <a:ext cx="1264" cy="34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Hair cells    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25" name="Text Box 17"/>
            <p:cNvSpPr txBox="1">
              <a:spLocks noChangeArrowheads="1"/>
            </p:cNvSpPr>
            <p:nvPr/>
          </p:nvSpPr>
          <p:spPr bwMode="auto">
            <a:xfrm>
              <a:off x="4330" y="8013"/>
              <a:ext cx="1773" cy="34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Auditory nerve    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24" name="AutoShape 16"/>
            <p:cNvSpPr>
              <a:spLocks noChangeShapeType="1"/>
            </p:cNvSpPr>
            <p:nvPr/>
          </p:nvSpPr>
          <p:spPr bwMode="auto">
            <a:xfrm>
              <a:off x="5034" y="3750"/>
              <a:ext cx="1" cy="41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023" name="AutoShape 15"/>
            <p:cNvSpPr>
              <a:spLocks noChangeShapeType="1"/>
            </p:cNvSpPr>
            <p:nvPr/>
          </p:nvSpPr>
          <p:spPr bwMode="auto">
            <a:xfrm>
              <a:off x="5035" y="4526"/>
              <a:ext cx="1" cy="41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022" name="AutoShape 14"/>
            <p:cNvSpPr>
              <a:spLocks noChangeShapeType="1"/>
            </p:cNvSpPr>
            <p:nvPr/>
          </p:nvSpPr>
          <p:spPr bwMode="auto">
            <a:xfrm>
              <a:off x="5033" y="5289"/>
              <a:ext cx="1" cy="41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021" name="AutoShape 13"/>
            <p:cNvSpPr>
              <a:spLocks noChangeShapeType="1"/>
            </p:cNvSpPr>
            <p:nvPr/>
          </p:nvSpPr>
          <p:spPr bwMode="auto">
            <a:xfrm>
              <a:off x="5033" y="6056"/>
              <a:ext cx="1" cy="41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020" name="AutoShape 12"/>
            <p:cNvSpPr>
              <a:spLocks noChangeShapeType="1"/>
            </p:cNvSpPr>
            <p:nvPr/>
          </p:nvSpPr>
          <p:spPr bwMode="auto">
            <a:xfrm>
              <a:off x="5033" y="6870"/>
              <a:ext cx="1" cy="41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019" name="AutoShape 11"/>
            <p:cNvSpPr>
              <a:spLocks noChangeShapeType="1"/>
            </p:cNvSpPr>
            <p:nvPr/>
          </p:nvSpPr>
          <p:spPr bwMode="auto">
            <a:xfrm>
              <a:off x="5036" y="7544"/>
              <a:ext cx="1" cy="41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018" name="AutoShape 10"/>
            <p:cNvSpPr>
              <a:spLocks noChangeShapeType="1"/>
            </p:cNvSpPr>
            <p:nvPr/>
          </p:nvSpPr>
          <p:spPr bwMode="auto">
            <a:xfrm>
              <a:off x="5033" y="8356"/>
              <a:ext cx="1" cy="41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017" name="Text Box 9"/>
            <p:cNvSpPr txBox="1">
              <a:spLocks noChangeArrowheads="1"/>
            </p:cNvSpPr>
            <p:nvPr/>
          </p:nvSpPr>
          <p:spPr bwMode="auto">
            <a:xfrm>
              <a:off x="2388" y="4171"/>
              <a:ext cx="1265" cy="2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D60093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Middle ear    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6" name="Text Box 8"/>
            <p:cNvSpPr txBox="1">
              <a:spLocks noChangeArrowheads="1"/>
            </p:cNvSpPr>
            <p:nvPr/>
          </p:nvSpPr>
          <p:spPr bwMode="auto">
            <a:xfrm>
              <a:off x="2475" y="6473"/>
              <a:ext cx="1264" cy="3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Inner ear    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5" name="Text Box 7"/>
            <p:cNvSpPr txBox="1">
              <a:spLocks noChangeArrowheads="1"/>
            </p:cNvSpPr>
            <p:nvPr/>
          </p:nvSpPr>
          <p:spPr bwMode="auto">
            <a:xfrm>
              <a:off x="4435" y="8873"/>
              <a:ext cx="1262" cy="34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Brain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4" name="Text Box 6"/>
            <p:cNvSpPr txBox="1">
              <a:spLocks noChangeArrowheads="1"/>
            </p:cNvSpPr>
            <p:nvPr/>
          </p:nvSpPr>
          <p:spPr bwMode="auto">
            <a:xfrm>
              <a:off x="6801" y="2601"/>
              <a:ext cx="1265" cy="3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Sound 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3" name="Text Box 5"/>
            <p:cNvSpPr txBox="1">
              <a:spLocks noChangeArrowheads="1"/>
            </p:cNvSpPr>
            <p:nvPr/>
          </p:nvSpPr>
          <p:spPr bwMode="auto">
            <a:xfrm>
              <a:off x="6561" y="4694"/>
              <a:ext cx="2031" cy="3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D60093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Mechanical energy    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1" name="Text Box 3"/>
            <p:cNvSpPr txBox="1">
              <a:spLocks noChangeArrowheads="1"/>
            </p:cNvSpPr>
            <p:nvPr/>
          </p:nvSpPr>
          <p:spPr bwMode="auto">
            <a:xfrm>
              <a:off x="5999" y="7660"/>
              <a:ext cx="2648" cy="3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Electrochemical energy    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0" name="AutoShape 2"/>
            <p:cNvSpPr>
              <a:spLocks noChangeShapeType="1"/>
            </p:cNvSpPr>
            <p:nvPr/>
          </p:nvSpPr>
          <p:spPr bwMode="auto">
            <a:xfrm>
              <a:off x="7363" y="5218"/>
              <a:ext cx="2" cy="2479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827584" y="6309320"/>
            <a:ext cx="79208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  <a:latin typeface="+mn-lt"/>
              </a:rPr>
              <a:t>Adapted from http://hsc.csu.edu.au/biology/options/communication/2954/CommPart6.html</a:t>
            </a:r>
            <a:endParaRPr lang="en-CA" sz="11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434" y="548680"/>
            <a:ext cx="81463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ight Brace 33"/>
          <p:cNvSpPr/>
          <p:nvPr/>
        </p:nvSpPr>
        <p:spPr>
          <a:xfrm>
            <a:off x="4499992" y="4149080"/>
            <a:ext cx="288032" cy="1944216"/>
          </a:xfrm>
          <a:prstGeom prst="rightBrace">
            <a:avLst>
              <a:gd name="adj1" fmla="val 8333"/>
              <a:gd name="adj2" fmla="val 4951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ight Brace 34"/>
          <p:cNvSpPr/>
          <p:nvPr/>
        </p:nvSpPr>
        <p:spPr>
          <a:xfrm>
            <a:off x="4932040" y="1556792"/>
            <a:ext cx="216024" cy="2376264"/>
          </a:xfrm>
          <a:prstGeom prst="rightBrace">
            <a:avLst>
              <a:gd name="adj1" fmla="val 0"/>
              <a:gd name="adj2" fmla="val 4750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6156176" y="1196752"/>
            <a:ext cx="0" cy="129614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568952" cy="273630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400" b="1" dirty="0" smtClean="0">
                <a:solidFill>
                  <a:srgbClr val="0000FF"/>
                </a:solidFill>
              </a:rPr>
              <a:t>Structures of the cochlea 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b="1" dirty="0" smtClean="0">
                <a:solidFill>
                  <a:srgbClr val="0000FF"/>
                </a:solidFill>
              </a:rPr>
              <a:t>Auditory nerve 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b="1" dirty="0" smtClean="0">
                <a:solidFill>
                  <a:srgbClr val="0000FF"/>
                </a:solidFill>
              </a:rPr>
              <a:t>Blood supply to cochlea 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b="1" dirty="0" smtClean="0">
                <a:solidFill>
                  <a:srgbClr val="0000FF"/>
                </a:solidFill>
              </a:rPr>
              <a:t>Central auditory processing</a:t>
            </a:r>
          </a:p>
          <a:p>
            <a:pPr marL="457200" indent="-457200">
              <a:buNone/>
            </a:pPr>
            <a:endParaRPr lang="en-CA" sz="24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CA" sz="2400" b="1" dirty="0" err="1" smtClean="0">
                <a:solidFill>
                  <a:srgbClr val="FF0000"/>
                </a:solidFill>
              </a:rPr>
              <a:t>Microvascular</a:t>
            </a:r>
            <a:r>
              <a:rPr lang="en-CA" sz="2400" b="1" dirty="0" smtClean="0">
                <a:solidFill>
                  <a:srgbClr val="FF0000"/>
                </a:solidFill>
              </a:rPr>
              <a:t> and neuropathic          Nerve damage associated with </a:t>
            </a:r>
          </a:p>
          <a:p>
            <a:pPr>
              <a:buNone/>
            </a:pPr>
            <a:r>
              <a:rPr lang="en-CA" sz="2400" b="1" dirty="0" smtClean="0">
                <a:solidFill>
                  <a:srgbClr val="FF0000"/>
                </a:solidFill>
              </a:rPr>
              <a:t>      changes in the cochlea		         auditory system</a:t>
            </a:r>
          </a:p>
          <a:p>
            <a:pPr>
              <a:buNone/>
            </a:pPr>
            <a:endParaRPr lang="en-CA" sz="2400" dirty="0" smtClean="0"/>
          </a:p>
          <a:p>
            <a:pPr>
              <a:buNone/>
            </a:pPr>
            <a:endParaRPr lang="en-CA" sz="2400" dirty="0" smtClean="0"/>
          </a:p>
          <a:p>
            <a:pPr>
              <a:buNone/>
            </a:pPr>
            <a:endParaRPr lang="en-CA" sz="2400" b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CA" sz="2400" b="1" dirty="0">
              <a:solidFill>
                <a:srgbClr val="0000FF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27384"/>
            <a:ext cx="9144000" cy="548680"/>
          </a:xfrm>
          <a:prstGeom prst="rect">
            <a:avLst/>
          </a:prstGeom>
          <a:solidFill>
            <a:srgbClr val="CCFFCC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C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CA" sz="6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Pathological changes caused by diabetes in the auditory system </a:t>
            </a:r>
            <a:br>
              <a:rPr kumimoji="0" lang="en-CA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CA" sz="9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115616" y="3284984"/>
          <a:ext cx="3931534" cy="2736304"/>
        </p:xfrm>
        <a:graphic>
          <a:graphicData uri="http://schemas.openxmlformats.org/presentationml/2006/ole">
            <p:oleObj spid="_x0000_s65538" name="Document" r:id="rId3" imgW="3330265" imgH="2258804" progId="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5436096" y="3265636"/>
          <a:ext cx="2952750" cy="3187700"/>
        </p:xfrm>
        <a:graphic>
          <a:graphicData uri="http://schemas.openxmlformats.org/presentationml/2006/ole">
            <p:oleObj spid="_x0000_s65539" name="Document" r:id="rId4" imgW="2321398" imgH="250462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964488" cy="6165304"/>
          </a:xfrm>
        </p:spPr>
        <p:txBody>
          <a:bodyPr>
            <a:normAutofit/>
          </a:bodyPr>
          <a:lstStyle/>
          <a:p>
            <a:pPr marL="266700" indent="-266700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Hearing impairment is a common sensory disability to comprehend sound in auditory pathway of one or both ears.</a:t>
            </a:r>
            <a:endParaRPr lang="en-CA" sz="2400" b="1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Patterns of hearing loss: 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		Conductive (outer and/or middle ear) 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		Sensorineural (inner ear)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		Mixed (outer/ middle/inner ear)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		Central (brain stem lesions) </a:t>
            </a:r>
          </a:p>
          <a:p>
            <a:pPr algn="just">
              <a:buNone/>
            </a:pPr>
            <a:endParaRPr lang="en-US" sz="2400" b="1" dirty="0" smtClean="0">
              <a:solidFill>
                <a:srgbClr val="0000FF"/>
              </a:solidFill>
            </a:endParaRPr>
          </a:p>
          <a:p>
            <a:pPr marL="266700" indent="-266700" algn="just">
              <a:lnSpc>
                <a:spcPct val="150000"/>
              </a:lnSpc>
              <a:buNone/>
            </a:pPr>
            <a:endParaRPr lang="en-US" sz="2400" b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CA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576064"/>
          </a:xfrm>
          <a:solidFill>
            <a:srgbClr val="99FFCC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en-US" sz="3400" b="1" dirty="0" smtClean="0">
                <a:solidFill>
                  <a:srgbClr val="F91E07"/>
                </a:solidFill>
                <a:cs typeface="Times New Roman" pitchFamily="18" charset="0"/>
              </a:rPr>
              <a:t>Hearing impairment</a:t>
            </a:r>
            <a:endParaRPr lang="en-US" sz="3400" b="1" dirty="0">
              <a:solidFill>
                <a:srgbClr val="F91E07"/>
              </a:solidFill>
              <a:cs typeface="Times New Roman" pitchFamily="18" charset="0"/>
            </a:endParaRPr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4716016" y="4005064"/>
          <a:ext cx="4176464" cy="2663712"/>
        </p:xfrm>
        <a:graphic>
          <a:graphicData uri="http://schemas.openxmlformats.org/presentationml/2006/ole">
            <p:oleObj spid="_x0000_s20481" name="Document" r:id="rId3" imgW="5949456" imgH="350445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562074"/>
          </a:xfrm>
          <a:solidFill>
            <a:srgbClr val="99FFCC"/>
          </a:solidFill>
        </p:spPr>
        <p:txBody>
          <a:bodyPr>
            <a:no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Degree of hearing loss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979712" y="620688"/>
          <a:ext cx="5544616" cy="3888432"/>
        </p:xfrm>
        <a:graphic>
          <a:graphicData uri="http://schemas.openxmlformats.org/drawingml/2006/table">
            <a:tbl>
              <a:tblPr/>
              <a:tblGrid>
                <a:gridCol w="2967541"/>
                <a:gridCol w="2577075"/>
              </a:tblGrid>
              <a:tr h="424048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826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Degree of hearing loss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Hearing loss range(dB HL)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85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Normal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-10 to 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7085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Minimal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16 to 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7085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Mild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26 to 40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7085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Moderate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41 to 55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7085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Moderately severe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56 to 70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7085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Severe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71 to 90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048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Profound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 smtClean="0">
                          <a:solidFill>
                            <a:srgbClr val="0000FF"/>
                          </a:solidFill>
                          <a:latin typeface="Calibri"/>
                        </a:rPr>
                        <a:t>91</a:t>
                      </a:r>
                      <a:r>
                        <a:rPr lang="en-CA" sz="18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835696" y="4653136"/>
            <a:ext cx="63367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b="1" i="1" dirty="0" smtClean="0">
                <a:solidFill>
                  <a:srgbClr val="FF0000"/>
                </a:solidFill>
                <a:latin typeface="+mn-lt"/>
              </a:rPr>
              <a:t>Source: Clark, J. G. (1981). Uses and abuses of hearing loss classification. </a:t>
            </a:r>
            <a:r>
              <a:rPr lang="en-CA" sz="1200" b="1" i="1" dirty="0" err="1" smtClean="0">
                <a:solidFill>
                  <a:srgbClr val="FF0000"/>
                </a:solidFill>
                <a:latin typeface="+mn-lt"/>
              </a:rPr>
              <a:t>Asha</a:t>
            </a:r>
            <a:r>
              <a:rPr lang="en-CA" sz="1200" b="1" i="1" dirty="0" smtClean="0">
                <a:solidFill>
                  <a:srgbClr val="FF0000"/>
                </a:solidFill>
                <a:latin typeface="+mn-lt"/>
              </a:rPr>
              <a:t>, 23, 493–500.</a:t>
            </a:r>
            <a:endParaRPr lang="en-CA" sz="12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62074"/>
          </a:xfrm>
          <a:solidFill>
            <a:srgbClr val="99FFCC"/>
          </a:solidFill>
        </p:spPr>
        <p:txBody>
          <a:bodyPr>
            <a:normAutofit fontScale="90000"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Importance of the study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784976" cy="56886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Hearing loss and diabetes (DM2) are significant health issues in the elderly population.  </a:t>
            </a:r>
          </a:p>
          <a:p>
            <a:pPr algn="just">
              <a:lnSpc>
                <a:spcPct val="150000"/>
              </a:lnSpc>
            </a:pPr>
            <a:endParaRPr lang="en-CA" sz="2400" b="1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Studies on hearing loss in diabetes have not received attention in South Indian population. </a:t>
            </a:r>
          </a:p>
          <a:p>
            <a:pPr algn="just">
              <a:lnSpc>
                <a:spcPct val="150000"/>
              </a:lnSpc>
            </a:pPr>
            <a:endParaRPr lang="en-CA" sz="2400" b="1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CA" sz="2400" b="1" dirty="0" smtClean="0">
                <a:solidFill>
                  <a:srgbClr val="0000FF"/>
                </a:solidFill>
              </a:rPr>
              <a:t>For determining the magnitude and onset of hearing loss in diabetic population of South India.</a:t>
            </a:r>
          </a:p>
          <a:p>
            <a:pPr algn="just">
              <a:lnSpc>
                <a:spcPct val="150000"/>
              </a:lnSpc>
              <a:buNone/>
            </a:pPr>
            <a:endParaRPr lang="en-CA" sz="24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6272</TotalTime>
  <Words>1648</Words>
  <Application>Microsoft Office PowerPoint</Application>
  <PresentationFormat>On-screen Show (4:3)</PresentationFormat>
  <Paragraphs>343</Paragraphs>
  <Slides>27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Document</vt:lpstr>
      <vt:lpstr>Prevalence of otological disorders in diabetic patients with hearing loss  Manche Santoshi Kumari†*, Jangala Madhavi†*, Koralla Raja Meganadh*, Akka Jyothy† </vt:lpstr>
      <vt:lpstr>Diabetes mellitus</vt:lpstr>
      <vt:lpstr>Diabetes with hearing loss</vt:lpstr>
      <vt:lpstr> Otological disorders </vt:lpstr>
      <vt:lpstr>Sound transmission pathway</vt:lpstr>
      <vt:lpstr> </vt:lpstr>
      <vt:lpstr>Hearing impairment</vt:lpstr>
      <vt:lpstr>Degree of hearing loss</vt:lpstr>
      <vt:lpstr>Importance of the study</vt:lpstr>
      <vt:lpstr>Objectives</vt:lpstr>
      <vt:lpstr>Subjects</vt:lpstr>
      <vt:lpstr>Statistical Analysis</vt:lpstr>
      <vt:lpstr>Table 1. Distribution of gender, age and otological  parameters in diabetic and non diabetic study subjects </vt:lpstr>
      <vt:lpstr>Slide 14</vt:lpstr>
      <vt:lpstr>Figure 1. Prevalence of otological disorders in diabetic and non diabetic study subjects</vt:lpstr>
      <vt:lpstr>Slide 16</vt:lpstr>
      <vt:lpstr>Slide 17</vt:lpstr>
      <vt:lpstr>Slide 18</vt:lpstr>
      <vt:lpstr>Slide 19</vt:lpstr>
      <vt:lpstr>Results</vt:lpstr>
      <vt:lpstr>Slide 21</vt:lpstr>
      <vt:lpstr>Slide 22</vt:lpstr>
      <vt:lpstr>Conclusion</vt:lpstr>
      <vt:lpstr>Significance of the study</vt:lpstr>
      <vt:lpstr>Acknowledgement</vt:lpstr>
      <vt:lpstr>References</vt:lpstr>
      <vt:lpstr>Thank you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SantoshiGopi</cp:lastModifiedBy>
  <cp:revision>305</cp:revision>
  <dcterms:created xsi:type="dcterms:W3CDTF">2010-05-23T14:28:12Z</dcterms:created>
  <dcterms:modified xsi:type="dcterms:W3CDTF">2015-11-24T06:15:37Z</dcterms:modified>
</cp:coreProperties>
</file>