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3" r:id="rId2"/>
    <p:sldId id="257" r:id="rId3"/>
    <p:sldId id="272" r:id="rId4"/>
    <p:sldId id="259" r:id="rId5"/>
    <p:sldId id="261" r:id="rId6"/>
    <p:sldId id="262" r:id="rId7"/>
    <p:sldId id="256" r:id="rId8"/>
    <p:sldId id="263" r:id="rId9"/>
    <p:sldId id="268" r:id="rId10"/>
    <p:sldId id="274" r:id="rId11"/>
    <p:sldId id="266" r:id="rId12"/>
    <p:sldId id="265" r:id="rId13"/>
    <p:sldId id="267" r:id="rId14"/>
    <p:sldId id="264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D4088-F1AE-4EAB-8BE1-212D89130B3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77E5F3-6AC6-4173-B465-94327B8BD5B9}">
      <dgm:prSet/>
      <dgm:spPr/>
      <dgm:t>
        <a:bodyPr/>
        <a:lstStyle/>
        <a:p>
          <a:pPr rtl="0"/>
          <a:r>
            <a:rPr lang="en-US" smtClean="0"/>
            <a:t>Under resting conditions, endothelial cells exhibit a number of important physiological functions </a:t>
          </a:r>
          <a:r>
            <a:rPr lang="pl-PL" smtClean="0"/>
            <a:t>:</a:t>
          </a:r>
          <a:endParaRPr lang="pl-PL"/>
        </a:p>
      </dgm:t>
    </dgm:pt>
    <dgm:pt modelId="{FEF32F79-C4DF-492D-B4C1-44C4B40E97CE}" type="parTrans" cxnId="{5320FC0C-6DBE-4C45-8663-73333D4259B6}">
      <dgm:prSet/>
      <dgm:spPr/>
      <dgm:t>
        <a:bodyPr/>
        <a:lstStyle/>
        <a:p>
          <a:endParaRPr lang="pl-PL"/>
        </a:p>
      </dgm:t>
    </dgm:pt>
    <dgm:pt modelId="{D78176EA-4CA4-4186-9683-C9793B7F1A2A}" type="sibTrans" cxnId="{5320FC0C-6DBE-4C45-8663-73333D4259B6}">
      <dgm:prSet/>
      <dgm:spPr/>
      <dgm:t>
        <a:bodyPr/>
        <a:lstStyle/>
        <a:p>
          <a:endParaRPr lang="pl-PL"/>
        </a:p>
      </dgm:t>
    </dgm:pt>
    <dgm:pt modelId="{B4C672D9-70FE-4BE4-8783-A402962A6F2B}">
      <dgm:prSet custT="1"/>
      <dgm:spPr/>
      <dgm:t>
        <a:bodyPr/>
        <a:lstStyle/>
        <a:p>
          <a:pPr algn="just" rtl="0">
            <a:lnSpc>
              <a:spcPct val="90000"/>
            </a:lnSpc>
          </a:pPr>
          <a:r>
            <a:rPr lang="en-US" sz="2000" b="1" dirty="0" smtClean="0"/>
            <a:t>regulate</a:t>
          </a:r>
          <a:r>
            <a:rPr lang="en-US" sz="2000" dirty="0" smtClean="0"/>
            <a:t> blood pressure and blood flow by modulating </a:t>
          </a:r>
          <a:r>
            <a:rPr lang="pl-PL" sz="2000" dirty="0" smtClean="0"/>
            <a:t> </a:t>
          </a:r>
          <a:r>
            <a:rPr lang="en-US" sz="2000" dirty="0" smtClean="0"/>
            <a:t>the tone of arterioles</a:t>
          </a:r>
          <a:endParaRPr lang="pl-PL" sz="2000" dirty="0"/>
        </a:p>
      </dgm:t>
    </dgm:pt>
    <dgm:pt modelId="{FA4F63A8-0873-4B98-B970-130CA08560C8}" type="parTrans" cxnId="{87287864-DD6C-4CA1-8149-1942891F1C78}">
      <dgm:prSet/>
      <dgm:spPr/>
      <dgm:t>
        <a:bodyPr/>
        <a:lstStyle/>
        <a:p>
          <a:endParaRPr lang="pl-PL"/>
        </a:p>
      </dgm:t>
    </dgm:pt>
    <dgm:pt modelId="{829904CB-83B1-4565-9B34-381F89BF2E21}" type="sibTrans" cxnId="{87287864-DD6C-4CA1-8149-1942891F1C78}">
      <dgm:prSet/>
      <dgm:spPr/>
      <dgm:t>
        <a:bodyPr/>
        <a:lstStyle/>
        <a:p>
          <a:endParaRPr lang="pl-PL"/>
        </a:p>
      </dgm:t>
    </dgm:pt>
    <dgm:pt modelId="{009EFD90-3BF2-40EF-A5C0-867CBB09E7A9}">
      <dgm:prSet custT="1"/>
      <dgm:spPr/>
      <dgm:t>
        <a:bodyPr/>
        <a:lstStyle/>
        <a:p>
          <a:pPr algn="just" rtl="0">
            <a:lnSpc>
              <a:spcPct val="90000"/>
            </a:lnSpc>
          </a:pPr>
          <a:r>
            <a:rPr lang="en-US" sz="2000" b="1" dirty="0" smtClean="0"/>
            <a:t>inhibi</a:t>
          </a:r>
          <a:r>
            <a:rPr lang="en-US" sz="2000" dirty="0" smtClean="0"/>
            <a:t>t blood coagulation</a:t>
          </a:r>
          <a:endParaRPr lang="pl-PL" sz="2000" dirty="0"/>
        </a:p>
      </dgm:t>
    </dgm:pt>
    <dgm:pt modelId="{68C3991E-4AC9-40DA-BF2C-5D9C924DFBF4}" type="parTrans" cxnId="{7AC440D5-C74A-4176-8CFC-B88F09E6CEE2}">
      <dgm:prSet/>
      <dgm:spPr/>
      <dgm:t>
        <a:bodyPr/>
        <a:lstStyle/>
        <a:p>
          <a:endParaRPr lang="pl-PL"/>
        </a:p>
      </dgm:t>
    </dgm:pt>
    <dgm:pt modelId="{53041D37-24B2-453D-A540-B5E4CB3AFDC6}" type="sibTrans" cxnId="{7AC440D5-C74A-4176-8CFC-B88F09E6CEE2}">
      <dgm:prSet/>
      <dgm:spPr/>
      <dgm:t>
        <a:bodyPr/>
        <a:lstStyle/>
        <a:p>
          <a:endParaRPr lang="pl-PL"/>
        </a:p>
      </dgm:t>
    </dgm:pt>
    <dgm:pt modelId="{8B985F6B-DE0F-49FC-9860-2EDC04AB6B17}">
      <dgm:prSet custT="1"/>
      <dgm:spPr/>
      <dgm:t>
        <a:bodyPr/>
        <a:lstStyle/>
        <a:p>
          <a:pPr algn="just" rtl="0">
            <a:lnSpc>
              <a:spcPct val="100000"/>
            </a:lnSpc>
          </a:pPr>
          <a:r>
            <a:rPr lang="pl-PL" sz="2000" b="1" dirty="0" smtClean="0"/>
            <a:t>e</a:t>
          </a:r>
          <a:r>
            <a:rPr lang="en-US" sz="2000" b="1" dirty="0" err="1" smtClean="0"/>
            <a:t>xpress</a:t>
          </a:r>
          <a:r>
            <a:rPr lang="pl-PL" sz="2000" b="1" dirty="0" smtClean="0"/>
            <a:t> </a:t>
          </a:r>
          <a:r>
            <a:rPr lang="en-US" sz="2000" dirty="0" err="1" smtClean="0"/>
            <a:t>thrombomodulin</a:t>
          </a:r>
          <a:r>
            <a:rPr lang="en-US" sz="2000" dirty="0" smtClean="0"/>
            <a:t>, which binds thrombin</a:t>
          </a:r>
          <a:r>
            <a:rPr lang="pl-PL" sz="2000" dirty="0" smtClean="0"/>
            <a:t> and A</a:t>
          </a:r>
          <a:r>
            <a:rPr lang="en-US" sz="2000" dirty="0" err="1" smtClean="0"/>
            <a:t>ctivated</a:t>
          </a:r>
          <a:r>
            <a:rPr lang="pl-PL" sz="2000" dirty="0" smtClean="0"/>
            <a:t> </a:t>
          </a:r>
          <a:r>
            <a:rPr lang="en-US" sz="2000" dirty="0" smtClean="0"/>
            <a:t>protein C (APC), with its cofactor protein S,</a:t>
          </a:r>
          <a:r>
            <a:rPr lang="pl-PL" sz="2000" dirty="0" smtClean="0"/>
            <a:t> </a:t>
          </a:r>
          <a:r>
            <a:rPr lang="en-US" sz="2000" dirty="0" smtClean="0"/>
            <a:t>blocks the cofactors </a:t>
          </a:r>
          <a:r>
            <a:rPr lang="en-US" sz="2000" dirty="0" err="1" smtClean="0"/>
            <a:t>VIIIa</a:t>
          </a:r>
          <a:r>
            <a:rPr lang="en-US" sz="2000" dirty="0" smtClean="0"/>
            <a:t> and </a:t>
          </a:r>
          <a:r>
            <a:rPr lang="en-US" sz="2000" dirty="0" err="1" smtClean="0"/>
            <a:t>Va</a:t>
          </a:r>
          <a:r>
            <a:rPr lang="en-US" sz="2000" dirty="0" smtClean="0"/>
            <a:t> of the clotting system.</a:t>
          </a:r>
          <a:endParaRPr lang="pl-PL" sz="2000" dirty="0"/>
        </a:p>
      </dgm:t>
    </dgm:pt>
    <dgm:pt modelId="{A95F17B8-A968-421B-90B6-A0E43242DDB2}" type="parTrans" cxnId="{35A278E0-6F14-4081-AADB-0A891B30517C}">
      <dgm:prSet/>
      <dgm:spPr/>
      <dgm:t>
        <a:bodyPr/>
        <a:lstStyle/>
        <a:p>
          <a:endParaRPr lang="pl-PL"/>
        </a:p>
      </dgm:t>
    </dgm:pt>
    <dgm:pt modelId="{66BDF9FA-A1B3-4794-A1E3-FE3BFC580161}" type="sibTrans" cxnId="{35A278E0-6F14-4081-AADB-0A891B30517C}">
      <dgm:prSet/>
      <dgm:spPr/>
      <dgm:t>
        <a:bodyPr/>
        <a:lstStyle/>
        <a:p>
          <a:endParaRPr lang="pl-PL"/>
        </a:p>
      </dgm:t>
    </dgm:pt>
    <dgm:pt modelId="{48726DD6-051F-453A-8A4B-28507546A57C}">
      <dgm:prSet/>
      <dgm:spPr/>
      <dgm:t>
        <a:bodyPr/>
        <a:lstStyle/>
        <a:p>
          <a:pPr rtl="0"/>
          <a:endParaRPr lang="pl-PL" dirty="0"/>
        </a:p>
      </dgm:t>
    </dgm:pt>
    <dgm:pt modelId="{AD09AA4B-B75C-43E7-8486-5DCE2BE4EE83}" type="parTrans" cxnId="{7FA8FCC8-0070-4609-B215-D734DBAAE883}">
      <dgm:prSet/>
      <dgm:spPr/>
      <dgm:t>
        <a:bodyPr/>
        <a:lstStyle/>
        <a:p>
          <a:endParaRPr lang="pl-PL"/>
        </a:p>
      </dgm:t>
    </dgm:pt>
    <dgm:pt modelId="{3D84090B-25D2-48F4-BFE4-7E1EFAE9F8A7}" type="sibTrans" cxnId="{7FA8FCC8-0070-4609-B215-D734DBAAE883}">
      <dgm:prSet/>
      <dgm:spPr/>
      <dgm:t>
        <a:bodyPr/>
        <a:lstStyle/>
        <a:p>
          <a:endParaRPr lang="pl-PL"/>
        </a:p>
      </dgm:t>
    </dgm:pt>
    <dgm:pt modelId="{FA3C1399-B7D6-482B-91E3-AF3DB5FD946C}">
      <dgm:prSet custT="1"/>
      <dgm:spPr/>
      <dgm:t>
        <a:bodyPr/>
        <a:lstStyle/>
        <a:p>
          <a:pPr algn="just" rtl="0">
            <a:lnSpc>
              <a:spcPct val="100000"/>
            </a:lnSpc>
          </a:pPr>
          <a:r>
            <a:rPr lang="en-US" sz="2000" b="1" dirty="0" smtClean="0"/>
            <a:t>release</a:t>
          </a:r>
          <a:r>
            <a:rPr lang="en-US" sz="2000" dirty="0" smtClean="0"/>
            <a:t> small amount of tissue-type plasminogen activator</a:t>
          </a:r>
          <a:r>
            <a:rPr lang="pl-PL" sz="2000" dirty="0" smtClean="0"/>
            <a:t> </a:t>
          </a:r>
          <a:r>
            <a:rPr lang="en-US" sz="2000" dirty="0" smtClean="0"/>
            <a:t>and inhibit platelet aggregation by producing</a:t>
          </a:r>
          <a:r>
            <a:rPr lang="pl-PL" sz="2000" dirty="0" smtClean="0"/>
            <a:t> </a:t>
          </a:r>
          <a:r>
            <a:rPr lang="en-US" sz="2000" dirty="0" smtClean="0"/>
            <a:t>prostacyclin and nitric oxide</a:t>
          </a:r>
          <a:endParaRPr lang="pl-PL" sz="2000" dirty="0"/>
        </a:p>
      </dgm:t>
    </dgm:pt>
    <dgm:pt modelId="{C7D99510-713C-49E6-9FDD-7CD35CCB096D}" type="parTrans" cxnId="{32A7AB44-F0DA-4D9F-8766-A5EB579C88D8}">
      <dgm:prSet/>
      <dgm:spPr/>
      <dgm:t>
        <a:bodyPr/>
        <a:lstStyle/>
        <a:p>
          <a:endParaRPr lang="pl-PL"/>
        </a:p>
      </dgm:t>
    </dgm:pt>
    <dgm:pt modelId="{F49AD2AA-E63A-4BA4-BCA1-02F171D4E8CC}" type="sibTrans" cxnId="{32A7AB44-F0DA-4D9F-8766-A5EB579C88D8}">
      <dgm:prSet/>
      <dgm:spPr/>
      <dgm:t>
        <a:bodyPr/>
        <a:lstStyle/>
        <a:p>
          <a:endParaRPr lang="pl-PL"/>
        </a:p>
      </dgm:t>
    </dgm:pt>
    <dgm:pt modelId="{A9DD7538-1FFE-4833-A92B-8EEE5CE7F3F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regulate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the transmigration of leukocytes by controlling</a:t>
          </a:r>
          <a:r>
            <a: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expression</a:t>
          </a:r>
          <a:r>
            <a: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 adhesion molecules</a:t>
          </a:r>
          <a:r>
            <a: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and the</a:t>
          </a:r>
          <a:r>
            <a: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production</a:t>
          </a:r>
          <a:r>
            <a: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chemoattractants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pl-PL" sz="2000" dirty="0"/>
        </a:p>
      </dgm:t>
    </dgm:pt>
    <dgm:pt modelId="{6BD9B090-F208-401B-9D9F-C0CC1BFA6F05}" type="parTrans" cxnId="{3321C67A-8C44-4FB6-9EA6-DE88DCA976CB}">
      <dgm:prSet/>
      <dgm:spPr/>
      <dgm:t>
        <a:bodyPr/>
        <a:lstStyle/>
        <a:p>
          <a:endParaRPr lang="pl-PL"/>
        </a:p>
      </dgm:t>
    </dgm:pt>
    <dgm:pt modelId="{5BAB75E7-7CFA-4422-99AC-6AF8D0A31BB1}" type="sibTrans" cxnId="{3321C67A-8C44-4FB6-9EA6-DE88DCA976CB}">
      <dgm:prSet/>
      <dgm:spPr/>
      <dgm:t>
        <a:bodyPr/>
        <a:lstStyle/>
        <a:p>
          <a:endParaRPr lang="pl-PL"/>
        </a:p>
      </dgm:t>
    </dgm:pt>
    <dgm:pt modelId="{DB01507A-BFBC-459D-B2FB-A97982EB5934}" type="pres">
      <dgm:prSet presAssocID="{DC5D4088-F1AE-4EAB-8BE1-212D89130B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28D67DB-6CE6-456F-9DB9-07B8562EEDF8}" type="pres">
      <dgm:prSet presAssocID="{C977E5F3-6AC6-4173-B465-94327B8BD5B9}" presName="composite" presStyleCnt="0"/>
      <dgm:spPr/>
    </dgm:pt>
    <dgm:pt modelId="{AB71FCF3-6B9B-459C-9E75-78CD335D500E}" type="pres">
      <dgm:prSet presAssocID="{C977E5F3-6AC6-4173-B465-94327B8BD5B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422776-11B3-4B75-A866-1F52E891F53E}" type="pres">
      <dgm:prSet presAssocID="{C977E5F3-6AC6-4173-B465-94327B8BD5B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FAADC1-7E2A-4431-B588-763290C81B02}" type="pres">
      <dgm:prSet presAssocID="{D78176EA-4CA4-4186-9683-C9793B7F1A2A}" presName="space" presStyleCnt="0"/>
      <dgm:spPr/>
    </dgm:pt>
    <dgm:pt modelId="{545D4677-F654-4D36-82E7-B6885AFB5FDF}" type="pres">
      <dgm:prSet presAssocID="{48726DD6-051F-453A-8A4B-28507546A57C}" presName="composite" presStyleCnt="0"/>
      <dgm:spPr/>
    </dgm:pt>
    <dgm:pt modelId="{FDD97DFC-BDC5-43E9-87B6-CD7EC239CD50}" type="pres">
      <dgm:prSet presAssocID="{48726DD6-051F-453A-8A4B-28507546A57C}" presName="parTx" presStyleLbl="alignNode1" presStyleIdx="1" presStyleCnt="2" custFlipVert="1" custScaleX="100002" custScaleY="86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0DE77E-2AA7-41C7-8D5D-D65B44DEA788}" type="pres">
      <dgm:prSet presAssocID="{48726DD6-051F-453A-8A4B-28507546A57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7C01053-3B98-4B7B-8622-A80C13DF0E05}" type="presOf" srcId="{C977E5F3-6AC6-4173-B465-94327B8BD5B9}" destId="{AB71FCF3-6B9B-459C-9E75-78CD335D500E}" srcOrd="0" destOrd="0" presId="urn:microsoft.com/office/officeart/2005/8/layout/hList1"/>
    <dgm:cxn modelId="{6B4CD476-6AED-4D22-989E-5547C3FB91E0}" type="presOf" srcId="{48726DD6-051F-453A-8A4B-28507546A57C}" destId="{FDD97DFC-BDC5-43E9-87B6-CD7EC239CD50}" srcOrd="0" destOrd="0" presId="urn:microsoft.com/office/officeart/2005/8/layout/hList1"/>
    <dgm:cxn modelId="{5320FC0C-6DBE-4C45-8663-73333D4259B6}" srcId="{DC5D4088-F1AE-4EAB-8BE1-212D89130B3C}" destId="{C977E5F3-6AC6-4173-B465-94327B8BD5B9}" srcOrd="0" destOrd="0" parTransId="{FEF32F79-C4DF-492D-B4C1-44C4B40E97CE}" sibTransId="{D78176EA-4CA4-4186-9683-C9793B7F1A2A}"/>
    <dgm:cxn modelId="{3321C67A-8C44-4FB6-9EA6-DE88DCA976CB}" srcId="{48726DD6-051F-453A-8A4B-28507546A57C}" destId="{A9DD7538-1FFE-4833-A92B-8EEE5CE7F3F0}" srcOrd="1" destOrd="0" parTransId="{6BD9B090-F208-401B-9D9F-C0CC1BFA6F05}" sibTransId="{5BAB75E7-7CFA-4422-99AC-6AF8D0A31BB1}"/>
    <dgm:cxn modelId="{3F2FB62D-37FD-470C-936F-B9F0DF9064E2}" type="presOf" srcId="{FA3C1399-B7D6-482B-91E3-AF3DB5FD946C}" destId="{AB0DE77E-2AA7-41C7-8D5D-D65B44DEA788}" srcOrd="0" destOrd="0" presId="urn:microsoft.com/office/officeart/2005/8/layout/hList1"/>
    <dgm:cxn modelId="{87287864-DD6C-4CA1-8149-1942891F1C78}" srcId="{C977E5F3-6AC6-4173-B465-94327B8BD5B9}" destId="{B4C672D9-70FE-4BE4-8783-A402962A6F2B}" srcOrd="0" destOrd="0" parTransId="{FA4F63A8-0873-4B98-B970-130CA08560C8}" sibTransId="{829904CB-83B1-4565-9B34-381F89BF2E21}"/>
    <dgm:cxn modelId="{7AC440D5-C74A-4176-8CFC-B88F09E6CEE2}" srcId="{C977E5F3-6AC6-4173-B465-94327B8BD5B9}" destId="{009EFD90-3BF2-40EF-A5C0-867CBB09E7A9}" srcOrd="1" destOrd="0" parTransId="{68C3991E-4AC9-40DA-BF2C-5D9C924DFBF4}" sibTransId="{53041D37-24B2-453D-A540-B5E4CB3AFDC6}"/>
    <dgm:cxn modelId="{2EC068B3-4B56-4F8F-85A2-BD54257D6569}" type="presOf" srcId="{8B985F6B-DE0F-49FC-9860-2EDC04AB6B17}" destId="{5F422776-11B3-4B75-A866-1F52E891F53E}" srcOrd="0" destOrd="2" presId="urn:microsoft.com/office/officeart/2005/8/layout/hList1"/>
    <dgm:cxn modelId="{6B1660D5-E542-4B0D-AE1F-F743CDAC6684}" type="presOf" srcId="{009EFD90-3BF2-40EF-A5C0-867CBB09E7A9}" destId="{5F422776-11B3-4B75-A866-1F52E891F53E}" srcOrd="0" destOrd="1" presId="urn:microsoft.com/office/officeart/2005/8/layout/hList1"/>
    <dgm:cxn modelId="{35F142E5-6767-4282-BC6A-96E903A43E00}" type="presOf" srcId="{DC5D4088-F1AE-4EAB-8BE1-212D89130B3C}" destId="{DB01507A-BFBC-459D-B2FB-A97982EB5934}" srcOrd="0" destOrd="0" presId="urn:microsoft.com/office/officeart/2005/8/layout/hList1"/>
    <dgm:cxn modelId="{35A278E0-6F14-4081-AADB-0A891B30517C}" srcId="{C977E5F3-6AC6-4173-B465-94327B8BD5B9}" destId="{8B985F6B-DE0F-49FC-9860-2EDC04AB6B17}" srcOrd="2" destOrd="0" parTransId="{A95F17B8-A968-421B-90B6-A0E43242DDB2}" sibTransId="{66BDF9FA-A1B3-4794-A1E3-FE3BFC580161}"/>
    <dgm:cxn modelId="{32A7AB44-F0DA-4D9F-8766-A5EB579C88D8}" srcId="{48726DD6-051F-453A-8A4B-28507546A57C}" destId="{FA3C1399-B7D6-482B-91E3-AF3DB5FD946C}" srcOrd="0" destOrd="0" parTransId="{C7D99510-713C-49E6-9FDD-7CD35CCB096D}" sibTransId="{F49AD2AA-E63A-4BA4-BCA1-02F171D4E8CC}"/>
    <dgm:cxn modelId="{A7A8E480-558E-4DB6-9A8A-A960316E2E03}" type="presOf" srcId="{A9DD7538-1FFE-4833-A92B-8EEE5CE7F3F0}" destId="{AB0DE77E-2AA7-41C7-8D5D-D65B44DEA788}" srcOrd="0" destOrd="1" presId="urn:microsoft.com/office/officeart/2005/8/layout/hList1"/>
    <dgm:cxn modelId="{7FA8FCC8-0070-4609-B215-D734DBAAE883}" srcId="{DC5D4088-F1AE-4EAB-8BE1-212D89130B3C}" destId="{48726DD6-051F-453A-8A4B-28507546A57C}" srcOrd="1" destOrd="0" parTransId="{AD09AA4B-B75C-43E7-8486-5DCE2BE4EE83}" sibTransId="{3D84090B-25D2-48F4-BFE4-7E1EFAE9F8A7}"/>
    <dgm:cxn modelId="{76C8D70C-7758-42EC-966C-F9FA8A5EFF67}" type="presOf" srcId="{B4C672D9-70FE-4BE4-8783-A402962A6F2B}" destId="{5F422776-11B3-4B75-A866-1F52E891F53E}" srcOrd="0" destOrd="0" presId="urn:microsoft.com/office/officeart/2005/8/layout/hList1"/>
    <dgm:cxn modelId="{0BF6CB7D-487E-47C5-B6EA-1F77F6B73662}" type="presParOf" srcId="{DB01507A-BFBC-459D-B2FB-A97982EB5934}" destId="{F28D67DB-6CE6-456F-9DB9-07B8562EEDF8}" srcOrd="0" destOrd="0" presId="urn:microsoft.com/office/officeart/2005/8/layout/hList1"/>
    <dgm:cxn modelId="{0226519A-A595-40FC-AF83-D2D146DEEE3A}" type="presParOf" srcId="{F28D67DB-6CE6-456F-9DB9-07B8562EEDF8}" destId="{AB71FCF3-6B9B-459C-9E75-78CD335D500E}" srcOrd="0" destOrd="0" presId="urn:microsoft.com/office/officeart/2005/8/layout/hList1"/>
    <dgm:cxn modelId="{76AF969C-1438-4006-B2CA-FBFA01190809}" type="presParOf" srcId="{F28D67DB-6CE6-456F-9DB9-07B8562EEDF8}" destId="{5F422776-11B3-4B75-A866-1F52E891F53E}" srcOrd="1" destOrd="0" presId="urn:microsoft.com/office/officeart/2005/8/layout/hList1"/>
    <dgm:cxn modelId="{BB6D184E-6C88-4EE0-A676-D1C12966CF07}" type="presParOf" srcId="{DB01507A-BFBC-459D-B2FB-A97982EB5934}" destId="{2AFAADC1-7E2A-4431-B588-763290C81B02}" srcOrd="1" destOrd="0" presId="urn:microsoft.com/office/officeart/2005/8/layout/hList1"/>
    <dgm:cxn modelId="{AC11A5E9-F162-4986-B0B6-DBC3C298F309}" type="presParOf" srcId="{DB01507A-BFBC-459D-B2FB-A97982EB5934}" destId="{545D4677-F654-4D36-82E7-B6885AFB5FDF}" srcOrd="2" destOrd="0" presId="urn:microsoft.com/office/officeart/2005/8/layout/hList1"/>
    <dgm:cxn modelId="{27EABD5F-3CB2-4CDF-A939-706F437EEE97}" type="presParOf" srcId="{545D4677-F654-4D36-82E7-B6885AFB5FDF}" destId="{FDD97DFC-BDC5-43E9-87B6-CD7EC239CD50}" srcOrd="0" destOrd="0" presId="urn:microsoft.com/office/officeart/2005/8/layout/hList1"/>
    <dgm:cxn modelId="{D19668F9-8BBC-4020-B0BD-110510B3621D}" type="presParOf" srcId="{545D4677-F654-4D36-82E7-B6885AFB5FDF}" destId="{AB0DE77E-2AA7-41C7-8D5D-D65B44DEA7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FCF3-6B9B-459C-9E75-78CD335D500E}">
      <dsp:nvSpPr>
        <dsp:cNvPr id="0" name=""/>
        <dsp:cNvSpPr/>
      </dsp:nvSpPr>
      <dsp:spPr>
        <a:xfrm>
          <a:off x="1" y="1078122"/>
          <a:ext cx="3465771" cy="1160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Under resting conditions, endothelial cells exhibit a number of important physiological functions </a:t>
          </a:r>
          <a:r>
            <a:rPr lang="pl-PL" sz="1900" kern="1200" smtClean="0"/>
            <a:t>:</a:t>
          </a:r>
          <a:endParaRPr lang="pl-PL" sz="1900" kern="1200"/>
        </a:p>
      </dsp:txBody>
      <dsp:txXfrm>
        <a:off x="1" y="1078122"/>
        <a:ext cx="3465771" cy="1160632"/>
      </dsp:txXfrm>
    </dsp:sp>
    <dsp:sp modelId="{5F422776-11B3-4B75-A866-1F52E891F53E}">
      <dsp:nvSpPr>
        <dsp:cNvPr id="0" name=""/>
        <dsp:cNvSpPr/>
      </dsp:nvSpPr>
      <dsp:spPr>
        <a:xfrm>
          <a:off x="1" y="2238754"/>
          <a:ext cx="3465771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regulate</a:t>
          </a:r>
          <a:r>
            <a:rPr lang="en-US" sz="2000" kern="1200" dirty="0" smtClean="0"/>
            <a:t> blood pressure and blood flow by modulating </a:t>
          </a:r>
          <a:r>
            <a:rPr lang="pl-PL" sz="2000" kern="1200" dirty="0" smtClean="0"/>
            <a:t> </a:t>
          </a:r>
          <a:r>
            <a:rPr lang="en-US" sz="2000" kern="1200" dirty="0" smtClean="0"/>
            <a:t>the tone of arterioles</a:t>
          </a:r>
          <a:endParaRPr lang="pl-PL" sz="2000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inhibi</a:t>
          </a:r>
          <a:r>
            <a:rPr lang="en-US" sz="2000" kern="1200" dirty="0" smtClean="0"/>
            <a:t>t blood coagulation</a:t>
          </a:r>
          <a:endParaRPr lang="pl-PL" sz="2000" kern="1200" dirty="0"/>
        </a:p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e</a:t>
          </a:r>
          <a:r>
            <a:rPr lang="en-US" sz="2000" b="1" kern="1200" dirty="0" err="1" smtClean="0"/>
            <a:t>xpress</a:t>
          </a:r>
          <a:r>
            <a:rPr lang="pl-PL" sz="2000" b="1" kern="1200" dirty="0" smtClean="0"/>
            <a:t> </a:t>
          </a:r>
          <a:r>
            <a:rPr lang="en-US" sz="2000" kern="1200" dirty="0" err="1" smtClean="0"/>
            <a:t>thrombomodulin</a:t>
          </a:r>
          <a:r>
            <a:rPr lang="en-US" sz="2000" kern="1200" dirty="0" smtClean="0"/>
            <a:t>, which binds thrombin</a:t>
          </a:r>
          <a:r>
            <a:rPr lang="pl-PL" sz="2000" kern="1200" dirty="0" smtClean="0"/>
            <a:t> and A</a:t>
          </a:r>
          <a:r>
            <a:rPr lang="en-US" sz="2000" kern="1200" dirty="0" err="1" smtClean="0"/>
            <a:t>ctivated</a:t>
          </a:r>
          <a:r>
            <a:rPr lang="pl-PL" sz="2000" kern="1200" dirty="0" smtClean="0"/>
            <a:t> </a:t>
          </a:r>
          <a:r>
            <a:rPr lang="en-US" sz="2000" kern="1200" dirty="0" smtClean="0"/>
            <a:t>protein C (APC), with its cofactor protein S,</a:t>
          </a:r>
          <a:r>
            <a:rPr lang="pl-PL" sz="2000" kern="1200" dirty="0" smtClean="0"/>
            <a:t> </a:t>
          </a:r>
          <a:r>
            <a:rPr lang="en-US" sz="2000" kern="1200" dirty="0" smtClean="0"/>
            <a:t>blocks the cofactors </a:t>
          </a:r>
          <a:r>
            <a:rPr lang="en-US" sz="2000" kern="1200" dirty="0" err="1" smtClean="0"/>
            <a:t>VIIIa</a:t>
          </a:r>
          <a:r>
            <a:rPr lang="en-US" sz="2000" kern="1200" dirty="0" smtClean="0"/>
            <a:t> and </a:t>
          </a:r>
          <a:r>
            <a:rPr lang="en-US" sz="2000" kern="1200" dirty="0" err="1" smtClean="0"/>
            <a:t>Va</a:t>
          </a:r>
          <a:r>
            <a:rPr lang="en-US" sz="2000" kern="1200" dirty="0" smtClean="0"/>
            <a:t> of the clotting system.</a:t>
          </a:r>
          <a:endParaRPr lang="pl-PL" sz="2000" kern="1200" dirty="0"/>
        </a:p>
      </dsp:txBody>
      <dsp:txXfrm>
        <a:off x="1" y="2238754"/>
        <a:ext cx="3465771" cy="3546539"/>
      </dsp:txXfrm>
    </dsp:sp>
    <dsp:sp modelId="{FDD97DFC-BDC5-43E9-87B6-CD7EC239CD50}">
      <dsp:nvSpPr>
        <dsp:cNvPr id="0" name=""/>
        <dsp:cNvSpPr/>
      </dsp:nvSpPr>
      <dsp:spPr>
        <a:xfrm flipV="1">
          <a:off x="3950981" y="1194147"/>
          <a:ext cx="3465841" cy="1005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 dirty="0"/>
        </a:p>
      </dsp:txBody>
      <dsp:txXfrm rot="10800000">
        <a:off x="3950981" y="1194147"/>
        <a:ext cx="3465841" cy="1005931"/>
      </dsp:txXfrm>
    </dsp:sp>
    <dsp:sp modelId="{AB0DE77E-2AA7-41C7-8D5D-D65B44DEA788}">
      <dsp:nvSpPr>
        <dsp:cNvPr id="0" name=""/>
        <dsp:cNvSpPr/>
      </dsp:nvSpPr>
      <dsp:spPr>
        <a:xfrm>
          <a:off x="3951016" y="2122729"/>
          <a:ext cx="3465771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release</a:t>
          </a:r>
          <a:r>
            <a:rPr lang="en-US" sz="2000" kern="1200" dirty="0" smtClean="0"/>
            <a:t> small amount of tissue-type plasminogen activator</a:t>
          </a:r>
          <a:r>
            <a:rPr lang="pl-PL" sz="2000" kern="1200" dirty="0" smtClean="0"/>
            <a:t> </a:t>
          </a:r>
          <a:r>
            <a:rPr lang="en-US" sz="2000" kern="1200" dirty="0" smtClean="0"/>
            <a:t>and inhibit platelet aggregation by producing</a:t>
          </a:r>
          <a:r>
            <a:rPr lang="pl-PL" sz="2000" kern="1200" dirty="0" smtClean="0"/>
            <a:t> </a:t>
          </a:r>
          <a:r>
            <a:rPr lang="en-US" sz="2000" kern="1200" dirty="0" smtClean="0"/>
            <a:t>prostacyclin and nitric oxide</a:t>
          </a:r>
          <a:endParaRPr lang="pl-PL" sz="2000" kern="1200" dirty="0"/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regulate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the transmigration of leukocytes by controlling</a:t>
          </a:r>
          <a:r>
            <a:rPr lang="pl-PL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expression</a:t>
          </a:r>
          <a:r>
            <a:rPr lang="pl-PL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 adhesion molecules</a:t>
          </a:r>
          <a:r>
            <a:rPr lang="pl-PL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and the</a:t>
          </a:r>
          <a:r>
            <a:rPr lang="pl-PL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production</a:t>
          </a:r>
          <a:r>
            <a:rPr lang="pl-PL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chemoattractants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pl-PL" sz="2000" kern="1200" dirty="0"/>
        </a:p>
      </dsp:txBody>
      <dsp:txXfrm>
        <a:off x="3951016" y="2122729"/>
        <a:ext cx="3465771" cy="354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842A-BE5A-42F5-AE5E-C05FFB146C45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C718D-D8A0-4C82-9A6C-31ADD23F98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95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C718D-D8A0-4C82-9A6C-31ADD23F98E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24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C718D-D8A0-4C82-9A6C-31ADD23F98E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7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4D091CE-26A7-4B46-8ABF-B78EF53B1661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5685D9D-A2F1-4050-8542-57EF0749AD8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194376" cy="18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Endothelium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a part of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septic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ultiple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rgan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ysfunction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yndrome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(MODS)-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endocan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6936432" cy="1925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/>
              <a:t>Małgorzata </a:t>
            </a:r>
            <a:r>
              <a:rPr lang="pl-PL" sz="2000" dirty="0" err="1" smtClean="0"/>
              <a:t>Lipinska</a:t>
            </a:r>
            <a:r>
              <a:rPr lang="pl-PL" sz="2000" dirty="0" smtClean="0"/>
              <a:t>-Gediga</a:t>
            </a:r>
          </a:p>
          <a:p>
            <a:pPr>
              <a:lnSpc>
                <a:spcPct val="150000"/>
              </a:lnSpc>
            </a:pPr>
            <a:r>
              <a:rPr lang="pl-PL" sz="2000" b="1" dirty="0" err="1" smtClean="0"/>
              <a:t>Department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Anaesthesiology</a:t>
            </a:r>
            <a:r>
              <a:rPr lang="pl-PL" sz="2000" b="1" dirty="0" smtClean="0"/>
              <a:t> and </a:t>
            </a:r>
            <a:r>
              <a:rPr lang="pl-PL" sz="2000" b="1" dirty="0" err="1" smtClean="0"/>
              <a:t>Intensive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Therapy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err="1" smtClean="0"/>
              <a:t>Medical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University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Wroclaw</a:t>
            </a:r>
            <a:r>
              <a:rPr lang="pl-PL" sz="2000" b="1" dirty="0" smtClean="0"/>
              <a:t>, Poland</a:t>
            </a:r>
          </a:p>
          <a:p>
            <a:pPr>
              <a:lnSpc>
                <a:spcPct val="150000"/>
              </a:lnSpc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2394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395536" y="548680"/>
                <a:ext cx="8208912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data were analyzed with non-parametric test (Mann–Whitney U-test) to compare </a:t>
                </a:r>
                <a:r>
                  <a:rPr lang="en-US" sz="2400" dirty="0" smtClean="0"/>
                  <a:t>the</a:t>
                </a:r>
                <a:r>
                  <a:rPr lang="pl-PL" sz="2400" dirty="0"/>
                  <a:t> </a:t>
                </a:r>
                <a:r>
                  <a:rPr lang="en-US" sz="2400" dirty="0" smtClean="0"/>
                  <a:t>two </a:t>
                </a:r>
                <a:r>
                  <a:rPr lang="en-US" sz="2400" dirty="0"/>
                  <a:t>groups. The APACHE II and SOFA score values </a:t>
                </a:r>
                <a:r>
                  <a:rPr lang="en-US" sz="2400" dirty="0" smtClean="0"/>
                  <a:t>are</a:t>
                </a:r>
                <a:r>
                  <a:rPr lang="pl-PL" sz="2400" dirty="0"/>
                  <a:t> </a:t>
                </a:r>
                <a:r>
                  <a:rPr lang="en-US" sz="2400" dirty="0" smtClean="0"/>
                  <a:t>presented </a:t>
                </a:r>
                <a:r>
                  <a:rPr lang="en-US" sz="2400" dirty="0"/>
                  <a:t>as the mean ± standard deviation (SD). </a:t>
                </a:r>
                <a:r>
                  <a:rPr lang="en-US" sz="2400" dirty="0" smtClean="0"/>
                  <a:t>A</a:t>
                </a:r>
                <a:r>
                  <a:rPr lang="pl-PL" sz="2400" dirty="0"/>
                  <a:t> </a:t>
                </a:r>
                <a:r>
                  <a:rPr lang="en-US" sz="2400" dirty="0" smtClean="0"/>
                  <a:t>P </a:t>
                </a:r>
                <a:r>
                  <a:rPr lang="en-US" sz="2400" dirty="0" smtClean="0"/>
                  <a:t>value</a:t>
                </a:r>
                <a:r>
                  <a:rPr lang="pl-PL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400" dirty="0" smtClean="0"/>
                  <a:t> 0.05 </a:t>
                </a:r>
                <a:r>
                  <a:rPr lang="en-US" sz="2400" dirty="0"/>
                  <a:t>was considered to be statistically significant.</a:t>
                </a:r>
                <a:endParaRPr lang="pl-PL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Correlation analysis with continuous data was </a:t>
                </a:r>
                <a:r>
                  <a:rPr lang="en-US" sz="2400" dirty="0" smtClean="0"/>
                  <a:t>conducted</a:t>
                </a:r>
                <a:r>
                  <a:rPr lang="pl-PL" sz="2400" dirty="0"/>
                  <a:t> </a:t>
                </a:r>
                <a:r>
                  <a:rPr lang="en-US" sz="2400" dirty="0" smtClean="0"/>
                  <a:t>using </a:t>
                </a:r>
                <a:r>
                  <a:rPr lang="en-US" sz="2400" dirty="0"/>
                  <a:t>Pearson’s correlation test (r</a:t>
                </a:r>
                <a:r>
                  <a:rPr lang="en-US" sz="2400" dirty="0" smtClean="0"/>
                  <a:t>).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All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analyses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were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performed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using</a:t>
                </a:r>
                <a:r>
                  <a:rPr lang="pl-PL" sz="2400" dirty="0" smtClean="0"/>
                  <a:t> the </a:t>
                </a:r>
                <a:r>
                  <a:rPr lang="pl-PL" sz="2400" i="1" dirty="0"/>
                  <a:t>STATISTICA </a:t>
                </a:r>
                <a:r>
                  <a:rPr lang="pl-PL" sz="2400" i="1" dirty="0" smtClean="0"/>
                  <a:t>data </a:t>
                </a:r>
                <a:r>
                  <a:rPr lang="pl-PL" sz="2400" i="1" dirty="0" err="1"/>
                  <a:t>analysis</a:t>
                </a:r>
                <a:r>
                  <a:rPr lang="pl-PL" sz="2400" i="1" dirty="0"/>
                  <a:t> software </a:t>
                </a:r>
                <a:r>
                  <a:rPr lang="pl-PL" sz="2400" i="1" dirty="0" smtClean="0"/>
                  <a:t>system, </a:t>
                </a:r>
                <a:r>
                  <a:rPr lang="pl-PL" sz="2400" i="1" dirty="0"/>
                  <a:t>version 10</a:t>
                </a:r>
                <a:r>
                  <a:rPr lang="pl-PL" sz="2400" i="1" dirty="0" smtClean="0"/>
                  <a:t>.</a:t>
                </a:r>
                <a:r>
                  <a:rPr lang="pl-PL" sz="2400" i="1" dirty="0"/>
                  <a:t> </a:t>
                </a:r>
                <a:r>
                  <a:rPr lang="pl-PL" sz="2400" i="1" dirty="0" err="1"/>
                  <a:t>StatSoft</a:t>
                </a:r>
                <a:r>
                  <a:rPr lang="pl-PL" sz="2400" i="1" dirty="0"/>
                  <a:t>, Inc. (2011).</a:t>
                </a:r>
                <a:r>
                  <a:rPr lang="pl-PL" sz="2400" i="1" dirty="0" smtClean="0"/>
                  <a:t> www.statsoft.com</a:t>
                </a:r>
                <a:endParaRPr lang="pl-PL" sz="2400" dirty="0" smtClean="0"/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8680"/>
                <a:ext cx="8208912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189" r="-2006" b="-8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39567"/>
              </p:ext>
            </p:extLst>
          </p:nvPr>
        </p:nvGraphicFramePr>
        <p:xfrm>
          <a:off x="145620" y="4221086"/>
          <a:ext cx="8242804" cy="2496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701"/>
                <a:gridCol w="2122464"/>
                <a:gridCol w="1998938"/>
                <a:gridCol w="2060701"/>
              </a:tblGrid>
              <a:tr h="576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Cardio (ECC) </a:t>
                      </a:r>
                      <a:r>
                        <a:rPr lang="en-US" sz="1600" dirty="0" smtClean="0">
                          <a:effectLst/>
                        </a:rPr>
                        <a:t>group</a:t>
                      </a:r>
                      <a:r>
                        <a:rPr lang="pl-PL" sz="1600" dirty="0" smtClean="0">
                          <a:effectLst/>
                        </a:rPr>
                        <a:t> n=19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Septic </a:t>
                      </a:r>
                      <a:r>
                        <a:rPr lang="en-US" sz="1600" dirty="0" smtClean="0">
                          <a:effectLst/>
                        </a:rPr>
                        <a:t>group</a:t>
                      </a:r>
                      <a:r>
                        <a:rPr lang="pl-PL" sz="1600" dirty="0" smtClean="0">
                          <a:effectLst/>
                        </a:rPr>
                        <a:t> n=22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 value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1st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2,10 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0,64÷7,9)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5,25</a:t>
                      </a:r>
                      <a:r>
                        <a:rPr lang="pl-PL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0,58÷13,0)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0,0009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2nd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5,06 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0,97÷6,9)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5,09 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0,58÷12,0)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0,24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3rd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4,80 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1,09÷11,0)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2,36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(0,65÷10,0)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0,08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4th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3,1</a:t>
                      </a:r>
                      <a:r>
                        <a:rPr lang="pl-PL" sz="1600" dirty="0" smtClean="0">
                          <a:effectLst/>
                        </a:rPr>
                        <a:t>    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1,0÷10,7)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2,01 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0,58÷12,0)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0,68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45620" y="332656"/>
            <a:ext cx="86748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dult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undergoing valve replacement or coronary artery bypass grafting under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cardiopulmonary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bypass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(ECC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consecutively included in the study.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Endocan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measured before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surgery, next on the 1st and 2nd postoperative day at the ICU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consisted of 19 patients (12 men, 7 women, mean 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years), this group presented no multiple organ failure in postoperative period and the ICU stay didn’t exceed 2 days. 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60595"/>
              </p:ext>
            </p:extLst>
          </p:nvPr>
        </p:nvGraphicFramePr>
        <p:xfrm>
          <a:off x="467544" y="764704"/>
          <a:ext cx="8157592" cy="2068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392"/>
                <a:gridCol w="2119064"/>
                <a:gridCol w="1995736"/>
                <a:gridCol w="2057400"/>
              </a:tblGrid>
              <a:tr h="476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Survivors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N=15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Non-survivors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N=7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 value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APACHE II </a:t>
                      </a:r>
                      <a:r>
                        <a:rPr lang="en-US" sz="1600" baseline="-25000" dirty="0" smtClean="0">
                          <a:effectLst/>
                        </a:rPr>
                        <a:t>1st day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21,5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±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5,41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28,66</a:t>
                      </a:r>
                      <a:r>
                        <a:rPr lang="en-US" sz="1800" dirty="0" smtClean="0">
                          <a:effectLst/>
                        </a:rPr>
                        <a:t>±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7,36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0,025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SOFA </a:t>
                      </a:r>
                      <a:r>
                        <a:rPr lang="en-US" sz="1600" baseline="-25000" dirty="0" smtClean="0">
                          <a:effectLst/>
                        </a:rPr>
                        <a:t>1st day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10,85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±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2,53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13,66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±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3,07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0,048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SOFA </a:t>
                      </a:r>
                      <a:r>
                        <a:rPr lang="en-US" sz="1600" baseline="-25000" dirty="0" smtClean="0">
                          <a:effectLst/>
                        </a:rPr>
                        <a:t>2nd day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8,14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±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1,87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12,16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±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3,18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0,002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SOFA </a:t>
                      </a:r>
                      <a:r>
                        <a:rPr lang="en-US" sz="1600" baseline="-25000" dirty="0" smtClean="0">
                          <a:effectLst/>
                        </a:rPr>
                        <a:t>3rd day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6,07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±3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,</a:t>
                      </a:r>
                      <a:r>
                        <a:rPr lang="en-US" sz="1800" dirty="0">
                          <a:effectLst/>
                        </a:rPr>
                        <a:t>19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11,00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±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6,27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0,04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SOFA </a:t>
                      </a:r>
                      <a:r>
                        <a:rPr lang="en-US" sz="1600" baseline="-25000" dirty="0" smtClean="0">
                          <a:effectLst/>
                        </a:rPr>
                        <a:t>5th day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4,33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±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3,04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12,00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±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5,29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0,009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 rot="10800000" flipV="1">
            <a:off x="971600" y="40930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APACHE II and SOFA </a:t>
            </a:r>
            <a:r>
              <a:rPr lang="pl-PL" dirty="0" err="1"/>
              <a:t>score</a:t>
            </a:r>
            <a:r>
              <a:rPr lang="pl-PL" dirty="0"/>
              <a:t> in </a:t>
            </a:r>
            <a:r>
              <a:rPr lang="pl-PL" dirty="0" err="1"/>
              <a:t>septic</a:t>
            </a:r>
            <a:r>
              <a:rPr lang="pl-PL" dirty="0"/>
              <a:t> </a:t>
            </a:r>
            <a:r>
              <a:rPr lang="pl-PL" dirty="0" err="1"/>
              <a:t>shock</a:t>
            </a:r>
            <a:r>
              <a:rPr lang="pl-PL" dirty="0"/>
              <a:t> </a:t>
            </a:r>
            <a:r>
              <a:rPr lang="pl-PL" dirty="0" err="1"/>
              <a:t>group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06716"/>
              </p:ext>
            </p:extLst>
          </p:nvPr>
        </p:nvGraphicFramePr>
        <p:xfrm>
          <a:off x="424492" y="3671455"/>
          <a:ext cx="8229600" cy="2098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2170584"/>
                <a:gridCol w="2057400"/>
                <a:gridCol w="2057400"/>
              </a:tblGrid>
              <a:tr h="836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Survivors</a:t>
                      </a:r>
                      <a:endParaRPr lang="pl-PL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N=15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Non-survivors</a:t>
                      </a:r>
                      <a:endParaRPr lang="pl-PL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N=7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 value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baseline="-25000" dirty="0">
                          <a:effectLst/>
                        </a:rPr>
                        <a:t> 1st day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4,46 (0,58÷9,57)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7,15 (2,8÷13,0)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0,13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baseline="-25000" dirty="0">
                          <a:effectLst/>
                        </a:rPr>
                        <a:t> 2nd day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5,34 (0,58÷10,8)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4,85 (2,6÷12,0)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0,52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baseline="-25000" dirty="0">
                          <a:effectLst/>
                        </a:rPr>
                        <a:t>  3rd day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2,26 (0,65÷10,0)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4,0 (2,34÷10,0)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0,19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5th day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1,76 (0,58÷8,00)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10,8 (1,56÷12,0)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0,03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395536" y="324433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Endocan</a:t>
            </a:r>
            <a:r>
              <a:rPr lang="en-US" dirty="0"/>
              <a:t> (ng/ml) in septic shock  group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7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15968"/>
              </p:ext>
            </p:extLst>
          </p:nvPr>
        </p:nvGraphicFramePr>
        <p:xfrm>
          <a:off x="395536" y="836712"/>
          <a:ext cx="8229600" cy="182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Cardio (ECC) </a:t>
                      </a:r>
                      <a:r>
                        <a:rPr lang="en-US" sz="1600" dirty="0" smtClean="0">
                          <a:effectLst/>
                        </a:rPr>
                        <a:t>group</a:t>
                      </a:r>
                      <a:r>
                        <a:rPr lang="pl-PL" sz="1600" dirty="0" smtClean="0">
                          <a:effectLst/>
                        </a:rPr>
                        <a:t> n=19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Septic </a:t>
                      </a:r>
                      <a:r>
                        <a:rPr lang="en-US" sz="1600" dirty="0" smtClean="0">
                          <a:effectLst/>
                        </a:rPr>
                        <a:t>survivors </a:t>
                      </a:r>
                      <a:r>
                        <a:rPr lang="pl-PL" sz="1600" dirty="0" smtClean="0">
                          <a:effectLst/>
                        </a:rPr>
                        <a:t>n=15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 value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1st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2,10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(0,64÷7,9)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4,46 (0,58÷9,57)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0,006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2nd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5,06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(0,97÷6,9)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5,34 (0,58÷10,8)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0,6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3rd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4,80 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1,09÷11,0)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2,26 (0,65÷10,0)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0,005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4th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3,1</a:t>
                      </a:r>
                      <a:r>
                        <a:rPr lang="pl-PL" sz="1800" dirty="0" smtClean="0">
                          <a:effectLst/>
                        </a:rPr>
                        <a:t>   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1,0÷10,7)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1,76 (0,58÷8,00)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0,25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4842"/>
              </p:ext>
            </p:extLst>
          </p:nvPr>
        </p:nvGraphicFramePr>
        <p:xfrm>
          <a:off x="457200" y="3249771"/>
          <a:ext cx="8229600" cy="182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Cardio (ECC) </a:t>
                      </a:r>
                      <a:r>
                        <a:rPr lang="en-US" sz="1600" dirty="0" smtClean="0">
                          <a:effectLst/>
                        </a:rPr>
                        <a:t>group</a:t>
                      </a:r>
                      <a:r>
                        <a:rPr lang="pl-PL" sz="1600" dirty="0" smtClean="0">
                          <a:effectLst/>
                        </a:rPr>
                        <a:t> n=19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Septic </a:t>
                      </a:r>
                      <a:r>
                        <a:rPr lang="en-US" sz="1600" dirty="0" smtClean="0">
                          <a:effectLst/>
                        </a:rPr>
                        <a:t>non-survivors</a:t>
                      </a:r>
                      <a:r>
                        <a:rPr lang="pl-PL" sz="1600" dirty="0" smtClean="0">
                          <a:effectLst/>
                        </a:rPr>
                        <a:t> n=7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 value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1st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2,10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(0,64÷7,9)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7,15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(2,8÷13,0)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0,002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2nd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5,06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(0,97÷6,9)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4,85 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2,6÷12,0)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0,38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3rd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4,80 </a:t>
                      </a:r>
                      <a:r>
                        <a:rPr lang="pl-PL" sz="1800" dirty="0" smtClean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1,09÷11,0)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4,0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(2,34÷10,0)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0,88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Endocan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-25000" dirty="0">
                          <a:effectLst/>
                        </a:rPr>
                        <a:t>4th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3,1</a:t>
                      </a:r>
                      <a:r>
                        <a:rPr lang="pl-PL" sz="1800" dirty="0" smtClean="0">
                          <a:effectLst/>
                        </a:rPr>
                        <a:t>    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1,0÷10,7)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10,8 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1,56÷12,0)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0,20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3249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305342"/>
            <a:ext cx="7632848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Procalcitonin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(PCT)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prohormone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calcitonin consisting of 114 to 116 amino acid,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PCT originates from the calcitonin-I (CALC-I) gene on chromosome 11.Under physiological conditions serum levels are below 0.5 ng/ml. A microbial infection induces an ubiquitous increase in CALC-I gene expression and a significant release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CTpr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all tissues and cell types (Müller, 2001 ) 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et. al considers that  PCT is a secondary mediator intensifying, rather than initiating, the septic response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2000).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SSCIG 2013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(Dellinger 2013)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as a diagnostic marker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its course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therapeutical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efficacy.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395288" y="180975"/>
          <a:ext cx="8497887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Graph" r:id="rId3" imgW="5732145" imgH="4457700" progId="STATISTICA.Graph">
                  <p:embed/>
                </p:oleObj>
              </mc:Choice>
              <mc:Fallback>
                <p:oleObj name="Graph" r:id="rId3" imgW="5732145" imgH="4457700" progId="STATISTICA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0975"/>
                        <a:ext cx="8497887" cy="660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2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20967"/>
              </p:ext>
            </p:extLst>
          </p:nvPr>
        </p:nvGraphicFramePr>
        <p:xfrm>
          <a:off x="179388" y="242888"/>
          <a:ext cx="8640762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2888"/>
                        <a:ext cx="8640762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7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 rot="10800000" flipV="1">
            <a:off x="107504" y="526220"/>
            <a:ext cx="86409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Based on the preliminary results, the serum </a:t>
            </a:r>
            <a:r>
              <a:rPr lang="en-US" sz="2400" dirty="0" err="1"/>
              <a:t>endocan</a:t>
            </a:r>
            <a:r>
              <a:rPr lang="en-US" sz="2400" dirty="0"/>
              <a:t> is usually only slightly induced in the course of the time-limited inflammatory response </a:t>
            </a:r>
            <a:r>
              <a:rPr lang="pl-PL" sz="2400" dirty="0" smtClean="0"/>
              <a:t>(</a:t>
            </a:r>
            <a:r>
              <a:rPr lang="en-US" sz="2400" dirty="0" smtClean="0"/>
              <a:t>cardiac surgery</a:t>
            </a:r>
            <a:r>
              <a:rPr lang="pl-PL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highest values of </a:t>
            </a:r>
            <a:r>
              <a:rPr lang="en-US" sz="2400" dirty="0" err="1"/>
              <a:t>endocan</a:t>
            </a:r>
            <a:r>
              <a:rPr lang="en-US" sz="2400" dirty="0"/>
              <a:t> were observed in </a:t>
            </a:r>
            <a:r>
              <a:rPr lang="en-US" sz="2400" dirty="0" smtClean="0"/>
              <a:t>non</a:t>
            </a:r>
            <a:r>
              <a:rPr lang="pl-PL" sz="2400" dirty="0" smtClean="0"/>
              <a:t>-</a:t>
            </a:r>
            <a:r>
              <a:rPr lang="en-US" sz="2400" dirty="0" smtClean="0"/>
              <a:t>survivors</a:t>
            </a:r>
            <a:r>
              <a:rPr lang="pl-PL" sz="2400" dirty="0" smtClean="0"/>
              <a:t> (n=7)</a:t>
            </a:r>
            <a:r>
              <a:rPr lang="en-US" sz="2400" dirty="0" smtClean="0"/>
              <a:t> </a:t>
            </a:r>
            <a:r>
              <a:rPr lang="en-US" sz="2400" dirty="0"/>
              <a:t>and was directly associated with the </a:t>
            </a:r>
            <a:r>
              <a:rPr lang="en-US" sz="2400" dirty="0" smtClean="0"/>
              <a:t>highest</a:t>
            </a:r>
            <a:r>
              <a:rPr lang="pl-PL" sz="2400" dirty="0"/>
              <a:t> </a:t>
            </a:r>
            <a:r>
              <a:rPr lang="en-US" sz="2400" dirty="0" smtClean="0"/>
              <a:t>APACHE </a:t>
            </a:r>
            <a:r>
              <a:rPr lang="en-US" sz="2400" dirty="0"/>
              <a:t>II and SOFA score results, reflecting the clinical status and progress of multiple organ failure in this </a:t>
            </a:r>
            <a:r>
              <a:rPr lang="en-US" sz="2400" dirty="0" smtClean="0"/>
              <a:t>group</a:t>
            </a:r>
            <a:endParaRPr lang="pl-PL" sz="2400" dirty="0" smtClean="0"/>
          </a:p>
          <a:p>
            <a:pPr>
              <a:lnSpc>
                <a:spcPct val="150000"/>
              </a:lnSpc>
            </a:pPr>
            <a:r>
              <a:rPr lang="pl-PL" sz="2400" dirty="0" err="1" smtClean="0"/>
              <a:t>Prognostic</a:t>
            </a:r>
            <a:r>
              <a:rPr lang="pl-PL" sz="2400" dirty="0" smtClean="0"/>
              <a:t> </a:t>
            </a:r>
            <a:r>
              <a:rPr lang="pl-PL" sz="2400" dirty="0" err="1" smtClean="0"/>
              <a:t>value</a:t>
            </a:r>
            <a:r>
              <a:rPr lang="pl-PL" sz="2400" dirty="0" smtClean="0"/>
              <a:t> ?</a:t>
            </a:r>
          </a:p>
          <a:p>
            <a:pPr>
              <a:lnSpc>
                <a:spcPct val="150000"/>
              </a:lnSpc>
            </a:pPr>
            <a:r>
              <a:rPr lang="pl-PL" sz="2400" dirty="0" err="1" smtClean="0"/>
              <a:t>Correlations</a:t>
            </a:r>
            <a:r>
              <a:rPr lang="pl-PL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The </a:t>
            </a:r>
            <a:r>
              <a:rPr lang="pl-PL" sz="2400" dirty="0" err="1" smtClean="0"/>
              <a:t>research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smtClean="0"/>
              <a:t>  </a:t>
            </a:r>
            <a:r>
              <a:rPr lang="pl-PL" sz="2400" dirty="0" err="1" smtClean="0"/>
              <a:t>ongoing</a:t>
            </a:r>
            <a:endParaRPr lang="pl-PL" sz="2400" dirty="0" smtClean="0"/>
          </a:p>
          <a:p>
            <a:pPr>
              <a:lnSpc>
                <a:spcPct val="150000"/>
              </a:lnSpc>
            </a:pPr>
            <a:endParaRPr lang="pl-PL" sz="2400" dirty="0"/>
          </a:p>
          <a:p>
            <a:pPr>
              <a:lnSpc>
                <a:spcPct val="150000"/>
              </a:lnSpc>
            </a:pPr>
            <a:endParaRPr lang="pl-PL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555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systemic, deleterious host response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sepsis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(acute organ dysfunction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 or suspected infection)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septic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(severe sepsis plus hypotension not reversed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resuscitation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03144" y="6119411"/>
            <a:ext cx="4621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/>
              <a:t>Intensive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 </a:t>
            </a:r>
            <a:r>
              <a:rPr lang="pl-PL" dirty="0" err="1"/>
              <a:t>Med</a:t>
            </a:r>
            <a:r>
              <a:rPr lang="pl-PL" dirty="0"/>
              <a:t> (2013) 39:165–228</a:t>
            </a:r>
          </a:p>
          <a:p>
            <a:r>
              <a:rPr lang="pl-PL" dirty="0"/>
              <a:t>DOI 10.1007/s00134-012-2769-8</a:t>
            </a:r>
          </a:p>
        </p:txBody>
      </p:sp>
    </p:spTree>
    <p:extLst>
      <p:ext uri="{BB962C8B-B14F-4D97-AF65-F5344CB8AC3E}">
        <p14:creationId xmlns:p14="http://schemas.microsoft.com/office/powerpoint/2010/main" val="19861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536421"/>
              </p:ext>
            </p:extLst>
          </p:nvPr>
        </p:nvGraphicFramePr>
        <p:xfrm>
          <a:off x="539552" y="116632"/>
          <a:ext cx="7416824" cy="686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55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1124744"/>
            <a:ext cx="770485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one of the largest “organs”,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endothelial and capillary system occupies a central role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homeostasis of organ functions. However, one of the largest and most important organs, is not routinely tracked in the daily clinical routine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5576" y="206084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sepsis, endothelial activation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determinants of the host response and represent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explanation for the complex sepsis pathophysiology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2005; Shapiro et al. 2010,Paulus 2011).Given this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of the endothelium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a strong biologic rationale for targeting markers of endothelial activation as biomarkers of sepsis.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Pierrakos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Vincent 2010, Paulus 2011, Xing 2012, De Backer 2014).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38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674662"/>
            <a:ext cx="3657600" cy="36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6309320"/>
            <a:ext cx="444817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713"/>
            <a:ext cx="8496945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61807" y="5877272"/>
            <a:ext cx="442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N </a:t>
            </a:r>
            <a:r>
              <a:rPr lang="pl-PL" dirty="0" err="1"/>
              <a:t>E</a:t>
            </a:r>
            <a:r>
              <a:rPr lang="pl-PL" dirty="0" err="1" smtClean="0"/>
              <a:t>ngl</a:t>
            </a:r>
            <a:r>
              <a:rPr lang="pl-PL" dirty="0" smtClean="0"/>
              <a:t> J </a:t>
            </a:r>
            <a:r>
              <a:rPr lang="pl-PL" dirty="0" err="1" smtClean="0"/>
              <a:t>Med</a:t>
            </a:r>
            <a:r>
              <a:rPr lang="pl-PL" dirty="0" smtClean="0"/>
              <a:t> </a:t>
            </a:r>
            <a:r>
              <a:rPr lang="pl-PL" dirty="0"/>
              <a:t>363;7 nejm.org </a:t>
            </a:r>
            <a:r>
              <a:rPr lang="pl-PL" dirty="0" smtClean="0"/>
              <a:t>August </a:t>
            </a:r>
            <a:r>
              <a:rPr lang="pl-PL" dirty="0"/>
              <a:t>12, 2010</a:t>
            </a:r>
          </a:p>
        </p:txBody>
      </p:sp>
    </p:spTree>
    <p:extLst>
      <p:ext uri="{BB962C8B-B14F-4D97-AF65-F5344CB8AC3E}">
        <p14:creationId xmlns:p14="http://schemas.microsoft.com/office/powerpoint/2010/main" val="33891744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254"/>
            <a:ext cx="88569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172055"/>
            <a:ext cx="3240360" cy="5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7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76672"/>
            <a:ext cx="87129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Endocan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also called endothelial cell-specific molecule-1, is a soluble 50 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sulfate proteoglycan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secreted from pulmonary and kidney vascular endothelial cells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Bechard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2001,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Lassalle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al.1996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Endocan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stable at low levels in the blood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serum of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1.08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ESM-1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cytokines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TNFα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ESM-1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;(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Berchard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et al. 2000),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detectable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18th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TNF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incubation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spontaneous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TNFα-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ESM-1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inhibited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IFNγ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shown to inhibit the interaction between intercellular adhesion molecule-1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(ICAM-1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integrin (lymphocyte function-associated antigen-1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LFA-1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leukocytes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modulate LFA-1 mediated leukocyte functions, such as the firm adhesion of leukocytes to the endothelium and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transmigration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Bechard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2000)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692696"/>
            <a:ext cx="8208912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comprised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patients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septic shock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admitted to the Department of Anesthesiology and Intensive Therapy of Wroclaw Medical University,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Poland.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cardiogenic shock and other acute circulatory failure not induced by infection were excluded from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retrospectively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 = 15) and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non-survivors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subgroups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of  septic shock was performed according to the 2001 Consensus Conference Criteria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is observational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status of clinical patients was assessed with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Physiology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Evaluation 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APACHE 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score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Knaus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1985] on admission to the ICU, and the extent of multiple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evaluated using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Organ Failure Assessment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score [Vincent et al.1996] on admission, and on the 2nd, 3rd, and 5th days. Blood was drawn on admission, and on the 2nd, 3rd, and 5th days.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5072</TotalTime>
  <Words>1160</Words>
  <Application>Microsoft Office PowerPoint</Application>
  <PresentationFormat>Pokaz na ekranie (4:3)</PresentationFormat>
  <Paragraphs>146</Paragraphs>
  <Slides>17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NewsPrint</vt:lpstr>
      <vt:lpstr>Graph</vt:lpstr>
      <vt:lpstr>Endothelium as a part of septic Multiple Organ Dysfunction Syndrome (MODS)-is endocan an answer 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Gośka</dc:creator>
  <cp:lastModifiedBy>Gośka</cp:lastModifiedBy>
  <cp:revision>120</cp:revision>
  <dcterms:created xsi:type="dcterms:W3CDTF">2014-09-22T07:10:44Z</dcterms:created>
  <dcterms:modified xsi:type="dcterms:W3CDTF">2014-09-30T12:09:45Z</dcterms:modified>
</cp:coreProperties>
</file>