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7" r:id="rId2"/>
    <p:sldId id="343" r:id="rId3"/>
    <p:sldId id="344" r:id="rId4"/>
    <p:sldId id="345" r:id="rId5"/>
    <p:sldId id="346" r:id="rId6"/>
    <p:sldId id="361" r:id="rId7"/>
    <p:sldId id="362" r:id="rId8"/>
    <p:sldId id="352" r:id="rId9"/>
    <p:sldId id="347" r:id="rId10"/>
    <p:sldId id="351" r:id="rId11"/>
    <p:sldId id="353" r:id="rId12"/>
    <p:sldId id="356" r:id="rId13"/>
    <p:sldId id="354" r:id="rId14"/>
    <p:sldId id="355" r:id="rId15"/>
    <p:sldId id="357" r:id="rId16"/>
    <p:sldId id="366" r:id="rId17"/>
    <p:sldId id="358" r:id="rId18"/>
    <p:sldId id="359" r:id="rId19"/>
    <p:sldId id="363" r:id="rId20"/>
    <p:sldId id="368" r:id="rId21"/>
    <p:sldId id="367" r:id="rId22"/>
    <p:sldId id="286" r:id="rId23"/>
    <p:sldId id="365" r:id="rId24"/>
    <p:sldId id="348" r:id="rId25"/>
    <p:sldId id="360" r:id="rId26"/>
    <p:sldId id="326" r:id="rId27"/>
    <p:sldId id="334" r:id="rId28"/>
  </p:sldIdLst>
  <p:sldSz cx="9144000" cy="6858000" type="screen4x3"/>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EE2"/>
    <a:srgbClr val="07076D"/>
    <a:srgbClr val="212745"/>
    <a:srgbClr val="14D7DC"/>
    <a:srgbClr val="632EC2"/>
    <a:srgbClr val="B9379D"/>
    <a:srgbClr val="2CC47F"/>
    <a:srgbClr val="797979"/>
    <a:srgbClr val="0070C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25" autoAdjust="0"/>
  </p:normalViewPr>
  <p:slideViewPr>
    <p:cSldViewPr>
      <p:cViewPr>
        <p:scale>
          <a:sx n="66" d="100"/>
          <a:sy n="66" d="100"/>
        </p:scale>
        <p:origin x="-15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C412D9B-A662-4C9B-8978-060C6D8258F8}" type="datetimeFigureOut">
              <a:rPr lang="en-GB" smtClean="0"/>
              <a:t>04/08/2015</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6A4552E-2866-4DEF-80E7-6E9B54B971A8}" type="slidenum">
              <a:rPr lang="en-GB" smtClean="0"/>
              <a:t>‹#›</a:t>
            </a:fld>
            <a:endParaRPr lang="en-GB"/>
          </a:p>
        </p:txBody>
      </p:sp>
    </p:spTree>
    <p:extLst>
      <p:ext uri="{BB962C8B-B14F-4D97-AF65-F5344CB8AC3E}">
        <p14:creationId xmlns:p14="http://schemas.microsoft.com/office/powerpoint/2010/main" val="3179880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5A60DF5-91FE-4C61-B598-5901F949B589}" type="datetimeFigureOut">
              <a:rPr lang="sl-SI" smtClean="0"/>
              <a:t>4.8.2015</a:t>
            </a:fld>
            <a:endParaRPr lang="sl-SI"/>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2E16EE1-FC16-4C99-98DE-A452BC44A96E}" type="slidenum">
              <a:rPr lang="sl-SI" smtClean="0"/>
              <a:t>‹#›</a:t>
            </a:fld>
            <a:endParaRPr lang="sl-SI"/>
          </a:p>
        </p:txBody>
      </p:sp>
    </p:spTree>
    <p:extLst>
      <p:ext uri="{BB962C8B-B14F-4D97-AF65-F5344CB8AC3E}">
        <p14:creationId xmlns:p14="http://schemas.microsoft.com/office/powerpoint/2010/main" val="407300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E16EE1-FC16-4C99-98DE-A452BC44A96E}" type="slidenum">
              <a:rPr lang="sl-SI" smtClean="0"/>
              <a:t>1</a:t>
            </a:fld>
            <a:endParaRPr lang="sl-SI"/>
          </a:p>
        </p:txBody>
      </p:sp>
    </p:spTree>
    <p:extLst>
      <p:ext uri="{BB962C8B-B14F-4D97-AF65-F5344CB8AC3E}">
        <p14:creationId xmlns:p14="http://schemas.microsoft.com/office/powerpoint/2010/main" val="1181179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Influenza surveillance in Slovenia is based on a sentinel network of GPs who report the weekly number of consultations for influenza-like illness (ILI) and perform sample of nasal swabs. Swabs are sent to the reference influenza laboratory at the National laboratory for healt, environment and food (NLZOH) to test for </a:t>
            </a:r>
            <a:r>
              <a:rPr lang="sl-SI" sz="1200" u="sng" kern="1200" dirty="0" smtClean="0">
                <a:solidFill>
                  <a:schemeClr val="tx1"/>
                </a:solidFill>
                <a:effectLst/>
                <a:latin typeface="+mn-lt"/>
                <a:ea typeface="+mn-ea"/>
                <a:cs typeface="+mn-cs"/>
              </a:rPr>
              <a:t>influenza viruses</a:t>
            </a:r>
            <a:r>
              <a:rPr lang="sl-SI" sz="1200" kern="1200" dirty="0" smtClean="0">
                <a:solidFill>
                  <a:schemeClr val="tx1"/>
                </a:solidFill>
                <a:effectLst/>
                <a:latin typeface="+mn-lt"/>
                <a:ea typeface="+mn-ea"/>
                <a:cs typeface="+mn-cs"/>
              </a:rPr>
              <a:t> and for </a:t>
            </a:r>
            <a:r>
              <a:rPr lang="sl-SI" sz="1200" u="sng" kern="1200" dirty="0" smtClean="0">
                <a:solidFill>
                  <a:schemeClr val="tx1"/>
                </a:solidFill>
                <a:effectLst/>
                <a:latin typeface="+mn-lt"/>
                <a:ea typeface="+mn-ea"/>
                <a:cs typeface="+mn-cs"/>
              </a:rPr>
              <a:t>type identification</a:t>
            </a:r>
            <a:r>
              <a:rPr lang="sl-SI" sz="1200" kern="1200" dirty="0" smtClean="0">
                <a:solidFill>
                  <a:schemeClr val="tx1"/>
                </a:solidFill>
                <a:effectLst/>
                <a:latin typeface="+mn-lt"/>
                <a:ea typeface="+mn-ea"/>
                <a:cs typeface="+mn-cs"/>
              </a:rPr>
              <a:t>. (Surveillance reports show that a large proportion of ILI is influenza negative (more than 50% of ILI patients tested negative for influenza).</a:t>
            </a:r>
            <a:endParaRPr lang="en-GB" sz="1200" kern="1200" dirty="0" smtClean="0">
              <a:solidFill>
                <a:schemeClr val="tx1"/>
              </a:solidFill>
              <a:effectLst/>
              <a:latin typeface="+mn-lt"/>
              <a:ea typeface="+mn-ea"/>
              <a:cs typeface="+mn-cs"/>
            </a:endParaRPr>
          </a:p>
          <a:p>
            <a:endParaRPr lang="sl-SI" dirty="0"/>
          </a:p>
        </p:txBody>
      </p:sp>
      <p:sp>
        <p:nvSpPr>
          <p:cNvPr id="4" name="Označba mesta številke diapozitiva 3"/>
          <p:cNvSpPr>
            <a:spLocks noGrp="1"/>
          </p:cNvSpPr>
          <p:nvPr>
            <p:ph type="sldNum" sz="quarter" idx="10"/>
          </p:nvPr>
        </p:nvSpPr>
        <p:spPr/>
        <p:txBody>
          <a:bodyPr/>
          <a:lstStyle/>
          <a:p>
            <a:fld id="{92E16EE1-FC16-4C99-98DE-A452BC44A96E}" type="slidenum">
              <a:rPr lang="sl-SI" smtClean="0"/>
              <a:t>10</a:t>
            </a:fld>
            <a:endParaRPr lang="sl-SI"/>
          </a:p>
        </p:txBody>
      </p:sp>
    </p:spTree>
    <p:extLst>
      <p:ext uri="{BB962C8B-B14F-4D97-AF65-F5344CB8AC3E}">
        <p14:creationId xmlns:p14="http://schemas.microsoft.com/office/powerpoint/2010/main" val="293907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smtClean="0">
                <a:solidFill>
                  <a:schemeClr val="tx1"/>
                </a:solidFill>
                <a:effectLst/>
                <a:latin typeface="+mn-lt"/>
                <a:ea typeface="+mn-ea"/>
                <a:cs typeface="+mn-cs"/>
              </a:rPr>
              <a:t>All influenza–like illness (ILI) outbreaks in LTCF are </a:t>
            </a:r>
            <a:r>
              <a:rPr lang="sl-SI" sz="1200" u="sng" kern="1200" dirty="0" smtClean="0">
                <a:solidFill>
                  <a:schemeClr val="tx1"/>
                </a:solidFill>
                <a:effectLst/>
                <a:latin typeface="+mn-lt"/>
                <a:ea typeface="+mn-ea"/>
                <a:cs typeface="+mn-cs"/>
              </a:rPr>
              <a:t>mandatorily reportable</a:t>
            </a:r>
            <a:r>
              <a:rPr lang="sl-SI" sz="1200" kern="1200" dirty="0" smtClean="0">
                <a:solidFill>
                  <a:schemeClr val="tx1"/>
                </a:solidFill>
                <a:effectLst/>
                <a:latin typeface="+mn-lt"/>
                <a:ea typeface="+mn-ea"/>
                <a:cs typeface="+mn-cs"/>
              </a:rPr>
              <a:t> to PH authorities. For ILI definition we use: acute respiratory illness with fever and cough and one or more/at least one additional symptom (sore throat, arthralgia, myalgia, and prostration/fatigue). </a:t>
            </a:r>
            <a:r>
              <a:rPr lang="sl-SI" sz="1200" u="sng" kern="1200" dirty="0" smtClean="0">
                <a:solidFill>
                  <a:schemeClr val="tx1"/>
                </a:solidFill>
                <a:effectLst/>
                <a:latin typeface="+mn-lt"/>
                <a:ea typeface="+mn-ea"/>
                <a:cs typeface="+mn-cs"/>
              </a:rPr>
              <a:t>Outbreak in facility</a:t>
            </a:r>
            <a:r>
              <a:rPr lang="sl-SI" sz="1200" kern="1200" dirty="0" smtClean="0">
                <a:solidFill>
                  <a:schemeClr val="tx1"/>
                </a:solidFill>
                <a:effectLst/>
                <a:latin typeface="+mn-lt"/>
                <a:ea typeface="+mn-ea"/>
                <a:cs typeface="+mn-cs"/>
              </a:rPr>
              <a:t> is</a:t>
            </a:r>
            <a:r>
              <a:rPr lang="sl-SI" sz="1200" u="sng" kern="1200" dirty="0" smtClean="0">
                <a:solidFill>
                  <a:schemeClr val="tx1"/>
                </a:solidFill>
                <a:effectLst/>
                <a:latin typeface="+mn-lt"/>
                <a:ea typeface="+mn-ea"/>
                <a:cs typeface="+mn-cs"/>
              </a:rPr>
              <a:t> </a:t>
            </a:r>
            <a:r>
              <a:rPr lang="sl-SI" sz="1200" kern="1200" dirty="0" smtClean="0">
                <a:solidFill>
                  <a:schemeClr val="tx1"/>
                </a:solidFill>
                <a:effectLst/>
                <a:latin typeface="+mn-lt"/>
                <a:ea typeface="+mn-ea"/>
                <a:cs typeface="+mn-cs"/>
              </a:rPr>
              <a:t>regarded</a:t>
            </a:r>
            <a:r>
              <a:rPr lang="sl-SI" sz="1200" b="1" kern="1200" dirty="0" smtClean="0">
                <a:solidFill>
                  <a:schemeClr val="tx1"/>
                </a:solidFill>
                <a:effectLst/>
                <a:latin typeface="+mn-lt"/>
                <a:ea typeface="+mn-ea"/>
                <a:cs typeface="+mn-cs"/>
              </a:rPr>
              <a:t> </a:t>
            </a:r>
            <a:r>
              <a:rPr lang="sl-SI" sz="1200" kern="1200" dirty="0" smtClean="0">
                <a:solidFill>
                  <a:schemeClr val="tx1"/>
                </a:solidFill>
                <a:effectLst/>
                <a:latin typeface="+mn-lt"/>
                <a:ea typeface="+mn-ea"/>
                <a:cs typeface="+mn-cs"/>
              </a:rPr>
              <a:t>as:</a:t>
            </a:r>
            <a:r>
              <a:rPr lang="sl-SI" sz="1200" b="1" kern="1200" dirty="0" smtClean="0">
                <a:solidFill>
                  <a:schemeClr val="tx1"/>
                </a:solidFill>
                <a:effectLst/>
                <a:latin typeface="+mn-lt"/>
                <a:ea typeface="+mn-ea"/>
                <a:cs typeface="+mn-cs"/>
              </a:rPr>
              <a:t> </a:t>
            </a:r>
            <a:r>
              <a:rPr lang="sl-SI" sz="1200" kern="1200" dirty="0" smtClean="0">
                <a:solidFill>
                  <a:schemeClr val="tx1"/>
                </a:solidFill>
                <a:effectLst/>
                <a:latin typeface="+mn-lt"/>
                <a:ea typeface="+mn-ea"/>
                <a:cs typeface="+mn-cs"/>
              </a:rPr>
              <a:t>at least 2 cases within 7 days and with evidence with spread within particular facility. </a:t>
            </a:r>
            <a:r>
              <a:rPr lang="sl-SI" sz="1200" u="sng" kern="1200" dirty="0" smtClean="0">
                <a:solidFill>
                  <a:schemeClr val="tx1"/>
                </a:solidFill>
                <a:effectLst/>
                <a:latin typeface="+mn-lt"/>
                <a:ea typeface="+mn-ea"/>
                <a:cs typeface="+mn-cs"/>
              </a:rPr>
              <a:t>ILI outbreaks are guided</a:t>
            </a:r>
            <a:r>
              <a:rPr lang="sl-SI" sz="1200" kern="1200" dirty="0" smtClean="0">
                <a:solidFill>
                  <a:schemeClr val="tx1"/>
                </a:solidFill>
                <a:effectLst/>
                <a:latin typeface="+mn-lt"/>
                <a:ea typeface="+mn-ea"/>
                <a:cs typeface="+mn-cs"/>
              </a:rPr>
              <a:t> by national guidelines and protocols. These measures include: notification of PH authorities; nasopharyngeal swabs for influenza testing; implementation of infection control measures; and antiviral chemoprophylaxis. (Measures: the promptness of initiation of control measures influence the outbreak‘s clinical outcomes: Identifying these factors may aid in improving the effectiveness of the management of ILI outbreaks, which could translate/lead into improved health outcomes).</a:t>
            </a:r>
            <a:endParaRPr lang="sl-SI" dirty="0"/>
          </a:p>
        </p:txBody>
      </p:sp>
      <p:sp>
        <p:nvSpPr>
          <p:cNvPr id="4" name="Označba mesta številke diapozitiva 3"/>
          <p:cNvSpPr>
            <a:spLocks noGrp="1"/>
          </p:cNvSpPr>
          <p:nvPr>
            <p:ph type="sldNum" sz="quarter" idx="10"/>
          </p:nvPr>
        </p:nvSpPr>
        <p:spPr/>
        <p:txBody>
          <a:bodyPr/>
          <a:lstStyle/>
          <a:p>
            <a:fld id="{92E16EE1-FC16-4C99-98DE-A452BC44A96E}" type="slidenum">
              <a:rPr lang="sl-SI" smtClean="0"/>
              <a:t>11</a:t>
            </a:fld>
            <a:endParaRPr lang="sl-SI"/>
          </a:p>
        </p:txBody>
      </p:sp>
    </p:spTree>
    <p:extLst>
      <p:ext uri="{BB962C8B-B14F-4D97-AF65-F5344CB8AC3E}">
        <p14:creationId xmlns:p14="http://schemas.microsoft.com/office/powerpoint/2010/main" val="2549840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u="sng" kern="1200" dirty="0" smtClean="0">
                <a:solidFill>
                  <a:schemeClr val="tx1"/>
                </a:solidFill>
                <a:effectLst/>
                <a:latin typeface="+mn-lt"/>
                <a:ea typeface="+mn-ea"/>
                <a:cs typeface="+mn-cs"/>
              </a:rPr>
              <a:t>ILI outbreaks are guided</a:t>
            </a:r>
            <a:r>
              <a:rPr lang="sl-SI" sz="1200" kern="1200" dirty="0" smtClean="0">
                <a:solidFill>
                  <a:schemeClr val="tx1"/>
                </a:solidFill>
                <a:effectLst/>
                <a:latin typeface="+mn-lt"/>
                <a:ea typeface="+mn-ea"/>
                <a:cs typeface="+mn-cs"/>
              </a:rPr>
              <a:t> by national guidelines and protocols. These measures include: notification of PH authorities; nasopharyngeal swabs for influenza testing; implementation of infection control measures; and antiviral chemoprophylaxis. (Measures: the promptness of initiation of control measures influence the outbreak‘s clinical outcomes: Identifying these factors may aid in improving the effectiveness of the management of ILI outbreaks, which could translate/lead into improved health outcomes).</a:t>
            </a:r>
            <a:endParaRPr lang="sl-SI" dirty="0" smtClean="0"/>
          </a:p>
          <a:p>
            <a:endParaRPr lang="sl-SI" dirty="0"/>
          </a:p>
        </p:txBody>
      </p:sp>
      <p:sp>
        <p:nvSpPr>
          <p:cNvPr id="4" name="Označba mesta številke diapozitiva 3"/>
          <p:cNvSpPr>
            <a:spLocks noGrp="1"/>
          </p:cNvSpPr>
          <p:nvPr>
            <p:ph type="sldNum" sz="quarter" idx="10"/>
          </p:nvPr>
        </p:nvSpPr>
        <p:spPr/>
        <p:txBody>
          <a:bodyPr/>
          <a:lstStyle/>
          <a:p>
            <a:fld id="{92E16EE1-FC16-4C99-98DE-A452BC44A96E}" type="slidenum">
              <a:rPr lang="sl-SI" smtClean="0"/>
              <a:t>12</a:t>
            </a:fld>
            <a:endParaRPr lang="sl-SI"/>
          </a:p>
        </p:txBody>
      </p:sp>
    </p:spTree>
    <p:extLst>
      <p:ext uri="{BB962C8B-B14F-4D97-AF65-F5344CB8AC3E}">
        <p14:creationId xmlns:p14="http://schemas.microsoft.com/office/powerpoint/2010/main" val="2549840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Influenza outbreaks:</a:t>
            </a:r>
          </a:p>
          <a:p>
            <a:r>
              <a:rPr lang="sl-SI" dirty="0" smtClean="0"/>
              <a:t>Situation in Slovenia:</a:t>
            </a:r>
          </a:p>
          <a:p>
            <a:r>
              <a:rPr lang="sl-SI" dirty="0" smtClean="0"/>
              <a:t>In the observed 5-year period, from</a:t>
            </a:r>
            <a:r>
              <a:rPr lang="sl-SI" baseline="0" dirty="0" smtClean="0"/>
              <a:t> January 2011 to May 2015, 41 influenza outbreaks were reported by different social-care and health-care facilities.</a:t>
            </a:r>
          </a:p>
          <a:p>
            <a:r>
              <a:rPr lang="sl-SI" baseline="0" dirty="0" smtClean="0"/>
              <a:t>The largest number of influenza outbreaks was reported during the 2014/2015 season.</a:t>
            </a:r>
          </a:p>
          <a:p>
            <a:r>
              <a:rPr lang="sl-SI" baseline="0" dirty="0" smtClean="0"/>
              <a:t>Overall, 34 outbreaks (82.9%) consisted of only influenza A cases, 5 (12.2%) consisted of only influenza B cases, and 2 (4.9%) consisted of cases of</a:t>
            </a:r>
          </a:p>
          <a:p>
            <a:r>
              <a:rPr lang="sl-SI" baseline="0" dirty="0" smtClean="0"/>
              <a:t>Influenza A and B. </a:t>
            </a:r>
          </a:p>
          <a:p>
            <a:r>
              <a:rPr lang="sl-SI" baseline="0" dirty="0" smtClean="0"/>
              <a:t> </a:t>
            </a:r>
            <a:endParaRPr lang="sl-SI" dirty="0"/>
          </a:p>
        </p:txBody>
      </p:sp>
      <p:sp>
        <p:nvSpPr>
          <p:cNvPr id="4" name="Slide Number Placeholder 3"/>
          <p:cNvSpPr>
            <a:spLocks noGrp="1"/>
          </p:cNvSpPr>
          <p:nvPr>
            <p:ph type="sldNum" sz="quarter" idx="10"/>
          </p:nvPr>
        </p:nvSpPr>
        <p:spPr/>
        <p:txBody>
          <a:bodyPr/>
          <a:lstStyle/>
          <a:p>
            <a:fld id="{92E16EE1-FC16-4C99-98DE-A452BC44A96E}" type="slidenum">
              <a:rPr lang="sl-SI" smtClean="0"/>
              <a:t>13</a:t>
            </a:fld>
            <a:endParaRPr lang="sl-SI"/>
          </a:p>
        </p:txBody>
      </p:sp>
    </p:spTree>
    <p:extLst>
      <p:ext uri="{BB962C8B-B14F-4D97-AF65-F5344CB8AC3E}">
        <p14:creationId xmlns:p14="http://schemas.microsoft.com/office/powerpoint/2010/main" val="2548382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smtClean="0">
                <a:solidFill>
                  <a:schemeClr val="tx1"/>
                </a:solidFill>
                <a:effectLst/>
                <a:latin typeface="+mn-lt"/>
                <a:ea typeface="+mn-ea"/>
                <a:cs typeface="+mn-cs"/>
              </a:rPr>
              <a:t>All influenza outbreaks except one that occurred in April (season 2014/2015) occurred during the winter (all seasons). </a:t>
            </a:r>
            <a:endParaRPr lang="sl-SI" dirty="0"/>
          </a:p>
        </p:txBody>
      </p:sp>
      <p:sp>
        <p:nvSpPr>
          <p:cNvPr id="4" name="Slide Number Placeholder 3"/>
          <p:cNvSpPr>
            <a:spLocks noGrp="1"/>
          </p:cNvSpPr>
          <p:nvPr>
            <p:ph type="sldNum" sz="quarter" idx="10"/>
          </p:nvPr>
        </p:nvSpPr>
        <p:spPr/>
        <p:txBody>
          <a:bodyPr/>
          <a:lstStyle/>
          <a:p>
            <a:fld id="{92E16EE1-FC16-4C99-98DE-A452BC44A96E}" type="slidenum">
              <a:rPr lang="sl-SI" smtClean="0"/>
              <a:t>14</a:t>
            </a:fld>
            <a:endParaRPr lang="sl-SI"/>
          </a:p>
        </p:txBody>
      </p:sp>
    </p:spTree>
    <p:extLst>
      <p:ext uri="{BB962C8B-B14F-4D97-AF65-F5344CB8AC3E}">
        <p14:creationId xmlns:p14="http://schemas.microsoft.com/office/powerpoint/2010/main" val="2079673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The median influenza outbreak duration was 13 days (mean 14 days) from onset of initial symptoms; range 2-49 days. </a:t>
            </a:r>
            <a:endParaRPr lang="en-GB" sz="1200" kern="1200" dirty="0" smtClean="0">
              <a:solidFill>
                <a:schemeClr val="tx1"/>
              </a:solidFill>
              <a:effectLst/>
              <a:latin typeface="+mn-lt"/>
              <a:ea typeface="+mn-ea"/>
              <a:cs typeface="+mn-cs"/>
            </a:endParaRPr>
          </a:p>
          <a:p>
            <a:endParaRPr lang="sl-SI" dirty="0"/>
          </a:p>
        </p:txBody>
      </p:sp>
      <p:sp>
        <p:nvSpPr>
          <p:cNvPr id="4" name="Označba mesta številke diapozitiva 3"/>
          <p:cNvSpPr>
            <a:spLocks noGrp="1"/>
          </p:cNvSpPr>
          <p:nvPr>
            <p:ph type="sldNum" sz="quarter" idx="10"/>
          </p:nvPr>
        </p:nvSpPr>
        <p:spPr/>
        <p:txBody>
          <a:bodyPr/>
          <a:lstStyle/>
          <a:p>
            <a:fld id="{92E16EE1-FC16-4C99-98DE-A452BC44A96E}" type="slidenum">
              <a:rPr lang="sl-SI" smtClean="0"/>
              <a:t>15</a:t>
            </a:fld>
            <a:endParaRPr lang="sl-SI"/>
          </a:p>
        </p:txBody>
      </p:sp>
    </p:spTree>
    <p:extLst>
      <p:ext uri="{BB962C8B-B14F-4D97-AF65-F5344CB8AC3E}">
        <p14:creationId xmlns:p14="http://schemas.microsoft.com/office/powerpoint/2010/main" val="3265362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smtClean="0">
                <a:solidFill>
                  <a:schemeClr val="tx1"/>
                </a:solidFill>
                <a:effectLst/>
                <a:latin typeface="+mn-lt"/>
                <a:ea typeface="+mn-ea"/>
                <a:cs typeface="+mn-cs"/>
              </a:rPr>
              <a:t>The frequency of influenza outbreaks over time increased the most in LTCF for mentally disabled and in LTCF for the elderly. </a:t>
            </a:r>
            <a:endParaRPr lang="sl-SI" dirty="0"/>
          </a:p>
        </p:txBody>
      </p:sp>
      <p:sp>
        <p:nvSpPr>
          <p:cNvPr id="4" name="Slide Number Placeholder 3"/>
          <p:cNvSpPr>
            <a:spLocks noGrp="1"/>
          </p:cNvSpPr>
          <p:nvPr>
            <p:ph type="sldNum" sz="quarter" idx="10"/>
          </p:nvPr>
        </p:nvSpPr>
        <p:spPr/>
        <p:txBody>
          <a:bodyPr/>
          <a:lstStyle/>
          <a:p>
            <a:fld id="{92E16EE1-FC16-4C99-98DE-A452BC44A96E}" type="slidenum">
              <a:rPr lang="sl-SI" smtClean="0"/>
              <a:t>16</a:t>
            </a:fld>
            <a:endParaRPr lang="sl-SI"/>
          </a:p>
        </p:txBody>
      </p:sp>
    </p:spTree>
    <p:extLst>
      <p:ext uri="{BB962C8B-B14F-4D97-AF65-F5344CB8AC3E}">
        <p14:creationId xmlns:p14="http://schemas.microsoft.com/office/powerpoint/2010/main" val="19898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The median number of cases in each influenza outbreak was 37 (range 6-158) and a median of 199 individuals was at-risk of influenza (range 25-574). The attack rates for the 41 influenza outbreaks ranged from 3.1%-40% with an unadjusted mean of 20.6%. Among 20 outbreaks that occurred in LTCF for the elderly, we observed an unadjusted mean AR of 20.3%, which did not differ from ARs in other facility types: 11 outbreaks that occurred in LTCF for mentally disabled (20.3), from 8 outbreaks that occurred in hospitals (20.4) and from 1 outbreak that occurred in research institute (16.3) and kindergarten (34.2). </a:t>
            </a:r>
            <a:endParaRPr lang="en-GB" sz="1200" kern="1200" dirty="0" smtClean="0">
              <a:solidFill>
                <a:schemeClr val="tx1"/>
              </a:solidFill>
              <a:effectLst/>
              <a:latin typeface="+mn-lt"/>
              <a:ea typeface="+mn-ea"/>
              <a:cs typeface="+mn-cs"/>
            </a:endParaRPr>
          </a:p>
          <a:p>
            <a:endParaRPr lang="sl-SI" dirty="0"/>
          </a:p>
        </p:txBody>
      </p:sp>
      <p:sp>
        <p:nvSpPr>
          <p:cNvPr id="4" name="Slide Number Placeholder 3"/>
          <p:cNvSpPr>
            <a:spLocks noGrp="1"/>
          </p:cNvSpPr>
          <p:nvPr>
            <p:ph type="sldNum" sz="quarter" idx="10"/>
          </p:nvPr>
        </p:nvSpPr>
        <p:spPr/>
        <p:txBody>
          <a:bodyPr/>
          <a:lstStyle/>
          <a:p>
            <a:fld id="{92E16EE1-FC16-4C99-98DE-A452BC44A96E}" type="slidenum">
              <a:rPr lang="sl-SI" smtClean="0"/>
              <a:t>17</a:t>
            </a:fld>
            <a:endParaRPr lang="sl-SI"/>
          </a:p>
        </p:txBody>
      </p:sp>
    </p:spTree>
    <p:extLst>
      <p:ext uri="{BB962C8B-B14F-4D97-AF65-F5344CB8AC3E}">
        <p14:creationId xmlns:p14="http://schemas.microsoft.com/office/powerpoint/2010/main" val="2999441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smtClean="0">
                <a:solidFill>
                  <a:schemeClr val="tx1"/>
                </a:solidFill>
                <a:effectLst/>
                <a:latin typeface="+mn-lt"/>
                <a:ea typeface="+mn-ea"/>
                <a:cs typeface="+mn-cs"/>
              </a:rPr>
              <a:t>On average 8 cases were hospitalised among residents per1000 residents. The highest hospital admission rates were observed in LTCF for mentally disabled (11.5) and LTCF for the elderly (7.5). </a:t>
            </a:r>
            <a:endParaRPr lang="sl-SI" dirty="0"/>
          </a:p>
        </p:txBody>
      </p:sp>
      <p:sp>
        <p:nvSpPr>
          <p:cNvPr id="4" name="Slide Number Placeholder 3"/>
          <p:cNvSpPr>
            <a:spLocks noGrp="1"/>
          </p:cNvSpPr>
          <p:nvPr>
            <p:ph type="sldNum" sz="quarter" idx="10"/>
          </p:nvPr>
        </p:nvSpPr>
        <p:spPr/>
        <p:txBody>
          <a:bodyPr/>
          <a:lstStyle/>
          <a:p>
            <a:fld id="{92E16EE1-FC16-4C99-98DE-A452BC44A96E}" type="slidenum">
              <a:rPr lang="sl-SI" smtClean="0"/>
              <a:t>18</a:t>
            </a:fld>
            <a:endParaRPr lang="sl-SI"/>
          </a:p>
        </p:txBody>
      </p:sp>
    </p:spTree>
    <p:extLst>
      <p:ext uri="{BB962C8B-B14F-4D97-AF65-F5344CB8AC3E}">
        <p14:creationId xmlns:p14="http://schemas.microsoft.com/office/powerpoint/2010/main" val="809110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smtClean="0">
                <a:solidFill>
                  <a:schemeClr val="tx1"/>
                </a:solidFill>
                <a:effectLst/>
                <a:latin typeface="+mn-lt"/>
                <a:ea typeface="+mn-ea"/>
                <a:cs typeface="+mn-cs"/>
              </a:rPr>
              <a:t>The highest AR was observed in outbreaks with both influenza A and B virus aetiology and the lowest for outbreaks that consisted of only influenza B cases. The highest AR was observed in outbreaks with both influenza A and B virus aetiology and the lowest for outbreaks that consisted of only influenza B cases. </a:t>
            </a:r>
            <a:endParaRPr lang="sl-SI" dirty="0"/>
          </a:p>
        </p:txBody>
      </p:sp>
      <p:sp>
        <p:nvSpPr>
          <p:cNvPr id="4" name="Slide Number Placeholder 3"/>
          <p:cNvSpPr>
            <a:spLocks noGrp="1"/>
          </p:cNvSpPr>
          <p:nvPr>
            <p:ph type="sldNum" sz="quarter" idx="10"/>
          </p:nvPr>
        </p:nvSpPr>
        <p:spPr/>
        <p:txBody>
          <a:bodyPr/>
          <a:lstStyle/>
          <a:p>
            <a:fld id="{92E16EE1-FC16-4C99-98DE-A452BC44A96E}" type="slidenum">
              <a:rPr lang="sl-SI" smtClean="0"/>
              <a:t>19</a:t>
            </a:fld>
            <a:endParaRPr lang="sl-SI"/>
          </a:p>
        </p:txBody>
      </p:sp>
    </p:spTree>
    <p:extLst>
      <p:ext uri="{BB962C8B-B14F-4D97-AF65-F5344CB8AC3E}">
        <p14:creationId xmlns:p14="http://schemas.microsoft.com/office/powerpoint/2010/main" val="138821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smtClean="0">
                <a:solidFill>
                  <a:schemeClr val="tx1"/>
                </a:solidFill>
                <a:effectLst/>
                <a:latin typeface="+mn-lt"/>
                <a:ea typeface="+mn-ea"/>
                <a:cs typeface="+mn-cs"/>
              </a:rPr>
              <a:t>Outbreaks of influenza and other respiratory pathogens frequently occur in LTCF and </a:t>
            </a:r>
          </a:p>
          <a:p>
            <a:r>
              <a:rPr lang="sl-SI" sz="1200" kern="1200" dirty="0" smtClean="0">
                <a:solidFill>
                  <a:schemeClr val="tx1"/>
                </a:solidFill>
                <a:effectLst/>
                <a:latin typeface="+mn-lt"/>
                <a:ea typeface="+mn-ea"/>
                <a:cs typeface="+mn-cs"/>
              </a:rPr>
              <a:t>could result in significant morbidity and mortality among their residents. </a:t>
            </a:r>
            <a:endParaRPr lang="en-GB"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25 January </a:t>
            </a:r>
            <a:r>
              <a:rPr lang="en-GB" sz="1200" kern="1200" dirty="0" smtClean="0">
                <a:solidFill>
                  <a:schemeClr val="tx1"/>
                </a:solidFill>
                <a:effectLst/>
                <a:latin typeface="+mn-lt"/>
                <a:ea typeface="+mn-ea"/>
                <a:cs typeface="+mn-cs"/>
              </a:rPr>
              <a:t>2013: outbreak alert</a:t>
            </a:r>
            <a:r>
              <a:rPr lang="sl-SI" sz="1200" kern="1200" dirty="0" smtClean="0">
                <a:solidFill>
                  <a:schemeClr val="tx1"/>
                </a:solidFill>
                <a:effectLst/>
                <a:latin typeface="+mn-lt"/>
                <a:ea typeface="+mn-ea"/>
                <a:cs typeface="+mn-cs"/>
              </a:rPr>
              <a:t>. </a:t>
            </a:r>
          </a:p>
          <a:p>
            <a:r>
              <a:rPr lang="sl-SI" sz="1200" kern="1200" dirty="0" smtClean="0">
                <a:solidFill>
                  <a:schemeClr val="tx1"/>
                </a:solidFill>
                <a:effectLst/>
                <a:latin typeface="+mn-lt"/>
                <a:ea typeface="+mn-ea"/>
                <a:cs typeface="+mn-cs"/>
              </a:rPr>
              <a:t>A</a:t>
            </a:r>
            <a:r>
              <a:rPr lang="en-GB" sz="1200" kern="1200" dirty="0" smtClean="0">
                <a:solidFill>
                  <a:schemeClr val="tx1"/>
                </a:solidFill>
                <a:effectLst/>
                <a:latin typeface="+mn-lt"/>
                <a:ea typeface="+mn-ea"/>
                <a:cs typeface="+mn-cs"/>
              </a:rPr>
              <a:t> cluster of </a:t>
            </a:r>
            <a:r>
              <a:rPr lang="sl-SI" sz="1200" kern="1200" dirty="0" smtClean="0">
                <a:solidFill>
                  <a:schemeClr val="tx1"/>
                </a:solidFill>
                <a:effectLst/>
                <a:latin typeface="+mn-lt"/>
                <a:ea typeface="+mn-ea"/>
                <a:cs typeface="+mn-cs"/>
              </a:rPr>
              <a:t>3 persons</a:t>
            </a:r>
            <a:r>
              <a:rPr lang="en-GB" sz="1200" kern="1200" dirty="0" smtClean="0">
                <a:solidFill>
                  <a:schemeClr val="tx1"/>
                </a:solidFill>
                <a:effectLst/>
                <a:latin typeface="+mn-lt"/>
                <a:ea typeface="+mn-ea"/>
                <a:cs typeface="+mn-cs"/>
              </a:rPr>
              <a:t> with acute </a:t>
            </a:r>
            <a:r>
              <a:rPr lang="sl-SI" sz="1200" kern="1200" dirty="0" smtClean="0">
                <a:solidFill>
                  <a:schemeClr val="tx1"/>
                </a:solidFill>
                <a:effectLst/>
                <a:latin typeface="+mn-lt"/>
                <a:ea typeface="+mn-ea"/>
                <a:cs typeface="+mn-cs"/>
              </a:rPr>
              <a:t>respiratory</a:t>
            </a:r>
            <a:r>
              <a:rPr lang="en-GB" sz="1200" kern="1200" dirty="0" smtClean="0">
                <a:solidFill>
                  <a:schemeClr val="tx1"/>
                </a:solidFill>
                <a:effectLst/>
                <a:latin typeface="+mn-lt"/>
                <a:ea typeface="+mn-ea"/>
                <a:cs typeface="+mn-cs"/>
              </a:rPr>
              <a:t> symptoms in a LTCF for mentally disabled in Ljubljana occurred since </a:t>
            </a:r>
            <a:r>
              <a:rPr lang="sl-SI" sz="1200" kern="1200" dirty="0" smtClean="0">
                <a:solidFill>
                  <a:schemeClr val="tx1"/>
                </a:solidFill>
                <a:effectLst/>
                <a:latin typeface="+mn-lt"/>
                <a:ea typeface="+mn-ea"/>
                <a:cs typeface="+mn-cs"/>
              </a:rPr>
              <a:t>25 January</a:t>
            </a:r>
            <a:r>
              <a:rPr lang="en-GB" sz="1200" kern="1200" dirty="0" smtClean="0">
                <a:solidFill>
                  <a:schemeClr val="tx1"/>
                </a:solidFill>
                <a:effectLst/>
                <a:latin typeface="+mn-lt"/>
                <a:ea typeface="+mn-ea"/>
                <a:cs typeface="+mn-cs"/>
              </a:rPr>
              <a:t> 2013. </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LTCF for mentally disabled accomodated </a:t>
            </a:r>
            <a:r>
              <a:rPr lang="en-GB" sz="1200" kern="1200" dirty="0" smtClean="0">
                <a:solidFill>
                  <a:schemeClr val="tx1"/>
                </a:solidFill>
                <a:effectLst/>
                <a:latin typeface="+mn-lt"/>
                <a:ea typeface="+mn-ea"/>
                <a:cs typeface="+mn-cs"/>
              </a:rPr>
              <a:t>4</a:t>
            </a:r>
            <a:r>
              <a:rPr lang="sl-SI" sz="1200" kern="1200" dirty="0" smtClean="0">
                <a:solidFill>
                  <a:schemeClr val="tx1"/>
                </a:solidFill>
                <a:effectLst/>
                <a:latin typeface="+mn-lt"/>
                <a:ea typeface="+mn-ea"/>
                <a:cs typeface="+mn-cs"/>
              </a:rPr>
              <a:t>8</a:t>
            </a:r>
            <a:r>
              <a:rPr lang="en-GB" sz="1200" kern="1200" dirty="0" smtClean="0">
                <a:solidFill>
                  <a:schemeClr val="tx1"/>
                </a:solidFill>
                <a:effectLst/>
                <a:latin typeface="+mn-lt"/>
                <a:ea typeface="+mn-ea"/>
                <a:cs typeface="+mn-cs"/>
              </a:rPr>
              <a:t> residents</a:t>
            </a:r>
            <a:r>
              <a:rPr lang="sl-SI" sz="1200" kern="1200" dirty="0" smtClean="0">
                <a:solidFill>
                  <a:schemeClr val="tx1"/>
                </a:solidFill>
                <a:effectLst/>
                <a:latin typeface="+mn-lt"/>
                <a:ea typeface="+mn-ea"/>
                <a:cs typeface="+mn-cs"/>
              </a:rPr>
              <a:t>; 45</a:t>
            </a:r>
            <a:r>
              <a:rPr lang="en-GB" sz="1200" kern="1200" dirty="0" smtClean="0">
                <a:solidFill>
                  <a:schemeClr val="tx1"/>
                </a:solidFill>
                <a:effectLst/>
                <a:latin typeface="+mn-lt"/>
                <a:ea typeface="+mn-ea"/>
                <a:cs typeface="+mn-cs"/>
              </a:rPr>
              <a:t> employees (1 GP, 2 nurses);</a:t>
            </a:r>
            <a:r>
              <a:rPr lang="sl-SI" sz="1200" kern="1200" dirty="0" smtClean="0">
                <a:solidFill>
                  <a:schemeClr val="tx1"/>
                </a:solidFill>
                <a:effectLst/>
                <a:latin typeface="+mn-lt"/>
                <a:ea typeface="+mn-ea"/>
                <a:cs typeface="+mn-cs"/>
              </a:rPr>
              <a:t> the majority of residents </a:t>
            </a:r>
          </a:p>
          <a:p>
            <a:r>
              <a:rPr lang="sl-SI" sz="1200" kern="1200" dirty="0" smtClean="0">
                <a:solidFill>
                  <a:schemeClr val="tx1"/>
                </a:solidFill>
                <a:effectLst/>
                <a:latin typeface="+mn-lt"/>
                <a:ea typeface="+mn-ea"/>
                <a:cs typeface="+mn-cs"/>
              </a:rPr>
              <a:t>were </a:t>
            </a:r>
            <a:r>
              <a:rPr lang="en-GB" sz="1200" kern="1200" dirty="0" smtClean="0">
                <a:solidFill>
                  <a:schemeClr val="tx1"/>
                </a:solidFill>
                <a:effectLst/>
                <a:latin typeface="+mn-lt"/>
                <a:ea typeface="+mn-ea"/>
                <a:cs typeface="+mn-cs"/>
              </a:rPr>
              <a:t>bed-bound</a:t>
            </a:r>
            <a:r>
              <a:rPr lang="sl-SI" sz="1200" kern="1200" dirty="0" smtClean="0">
                <a:solidFill>
                  <a:schemeClr val="tx1"/>
                </a:solidFill>
                <a:effectLst/>
                <a:latin typeface="+mn-lt"/>
                <a:ea typeface="+mn-ea"/>
                <a:cs typeface="+mn-cs"/>
              </a:rPr>
              <a:t> and needed </a:t>
            </a:r>
            <a:r>
              <a:rPr lang="en-GB" sz="1200" kern="1200" dirty="0" smtClean="0">
                <a:solidFill>
                  <a:schemeClr val="tx1"/>
                </a:solidFill>
                <a:effectLst/>
                <a:latin typeface="+mn-lt"/>
                <a:ea typeface="+mn-ea"/>
                <a:cs typeface="+mn-cs"/>
              </a:rPr>
              <a:t>skilled care</a:t>
            </a:r>
            <a:r>
              <a:rPr lang="sl-SI" sz="1200" kern="1200" dirty="0" smtClean="0">
                <a:solidFill>
                  <a:schemeClr val="tx1"/>
                </a:solidFill>
                <a:effectLst/>
                <a:latin typeface="+mn-lt"/>
                <a:ea typeface="+mn-ea"/>
                <a:cs typeface="+mn-cs"/>
              </a:rPr>
              <a:t> and </a:t>
            </a:r>
            <a:r>
              <a:rPr lang="en-GB" sz="1200" kern="1200" dirty="0" smtClean="0">
                <a:solidFill>
                  <a:schemeClr val="tx1"/>
                </a:solidFill>
                <a:effectLst/>
                <a:latin typeface="+mn-lt"/>
                <a:ea typeface="+mn-ea"/>
                <a:cs typeface="+mn-cs"/>
              </a:rPr>
              <a:t>rehab</a:t>
            </a:r>
            <a:r>
              <a:rPr lang="sl-SI" sz="1200" kern="1200" dirty="0" smtClean="0">
                <a:solidFill>
                  <a:schemeClr val="tx1"/>
                </a:solidFill>
                <a:effectLst/>
                <a:latin typeface="+mn-lt"/>
                <a:ea typeface="+mn-ea"/>
                <a:cs typeface="+mn-cs"/>
              </a:rPr>
              <a:t>ilitation. </a:t>
            </a:r>
          </a:p>
          <a:p>
            <a:r>
              <a:rPr lang="en-GB" sz="1200" kern="1200" dirty="0" smtClean="0">
                <a:solidFill>
                  <a:schemeClr val="tx1"/>
                </a:solidFill>
                <a:effectLst/>
                <a:latin typeface="+mn-lt"/>
                <a:ea typeface="+mn-ea"/>
                <a:cs typeface="+mn-cs"/>
              </a:rPr>
              <a:t>Outbreak control team </a:t>
            </a:r>
            <a:r>
              <a:rPr lang="sl-SI" sz="1200" kern="1200" dirty="0" smtClean="0">
                <a:solidFill>
                  <a:schemeClr val="tx1"/>
                </a:solidFill>
                <a:effectLst/>
                <a:latin typeface="+mn-lt"/>
                <a:ea typeface="+mn-ea"/>
                <a:cs typeface="+mn-cs"/>
              </a:rPr>
              <a:t>was </a:t>
            </a:r>
            <a:r>
              <a:rPr lang="en-GB" sz="1200" kern="1200" dirty="0" smtClean="0">
                <a:solidFill>
                  <a:schemeClr val="tx1"/>
                </a:solidFill>
                <a:effectLst/>
                <a:latin typeface="+mn-lt"/>
                <a:ea typeface="+mn-ea"/>
                <a:cs typeface="+mn-cs"/>
              </a:rPr>
              <a:t>convened on </a:t>
            </a:r>
            <a:r>
              <a:rPr lang="sl-SI" sz="1200" kern="1200" dirty="0" smtClean="0">
                <a:solidFill>
                  <a:schemeClr val="tx1"/>
                </a:solidFill>
                <a:effectLst/>
                <a:latin typeface="+mn-lt"/>
                <a:ea typeface="+mn-ea"/>
                <a:cs typeface="+mn-cs"/>
              </a:rPr>
              <a:t>27 of January</a:t>
            </a:r>
            <a:r>
              <a:rPr lang="en-GB" sz="1200" kern="1200" dirty="0" smtClean="0">
                <a:solidFill>
                  <a:schemeClr val="tx1"/>
                </a:solidFill>
                <a:effectLst/>
                <a:latin typeface="+mn-lt"/>
                <a:ea typeface="+mn-ea"/>
                <a:cs typeface="+mn-cs"/>
              </a:rPr>
              <a:t> 2013</a:t>
            </a:r>
            <a:r>
              <a:rPr lang="sl-SI"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Objective: to characterize </a:t>
            </a:r>
            <a:r>
              <a:rPr lang="sl-SI" sz="1200" kern="120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outbreak, identify factors associated with contracting infection, recommend control measures. </a:t>
            </a:r>
          </a:p>
          <a:p>
            <a:endParaRPr lang="sl-SI" sz="1000" dirty="0">
              <a:latin typeface="Arial" pitchFamily="34" charset="0"/>
            </a:endParaRPr>
          </a:p>
        </p:txBody>
      </p:sp>
      <p:sp>
        <p:nvSpPr>
          <p:cNvPr id="4" name="Označba mesta številke diapozitiva 3"/>
          <p:cNvSpPr>
            <a:spLocks noGrp="1"/>
          </p:cNvSpPr>
          <p:nvPr>
            <p:ph type="sldNum" sz="quarter" idx="10"/>
          </p:nvPr>
        </p:nvSpPr>
        <p:spPr/>
        <p:txBody>
          <a:bodyPr/>
          <a:lstStyle/>
          <a:p>
            <a:fld id="{92E16EE1-FC16-4C99-98DE-A452BC44A96E}" type="slidenum">
              <a:rPr lang="sl-SI" smtClean="0"/>
              <a:t>2</a:t>
            </a:fld>
            <a:endParaRPr lang="sl-SI"/>
          </a:p>
        </p:txBody>
      </p:sp>
    </p:spTree>
    <p:extLst>
      <p:ext uri="{BB962C8B-B14F-4D97-AF65-F5344CB8AC3E}">
        <p14:creationId xmlns:p14="http://schemas.microsoft.com/office/powerpoint/2010/main" val="4222577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GEE linear regression models</a:t>
            </a:r>
            <a:r>
              <a:rPr lang="sl-SI" sz="1200" kern="1200" dirty="0" smtClean="0">
                <a:solidFill>
                  <a:schemeClr val="tx1"/>
                </a:solidFill>
                <a:effectLst/>
                <a:latin typeface="+mn-lt"/>
                <a:ea typeface="+mn-ea"/>
                <a:cs typeface="+mn-cs"/>
              </a:rPr>
              <a:t> showed that: </a:t>
            </a:r>
            <a:r>
              <a:rPr lang="en-GB" sz="1200" kern="1200" dirty="0" smtClean="0">
                <a:solidFill>
                  <a:schemeClr val="tx1"/>
                </a:solidFill>
                <a:effectLst/>
                <a:latin typeface="+mn-lt"/>
                <a:ea typeface="+mn-ea"/>
                <a:cs typeface="+mn-cs"/>
              </a:rPr>
              <a:t>delayed notification was associated with increase in the </a:t>
            </a:r>
            <a:r>
              <a:rPr lang="en-GB" sz="1200" b="1" kern="1200" dirty="0" smtClean="0">
                <a:solidFill>
                  <a:schemeClr val="tx1"/>
                </a:solidFill>
                <a:effectLst/>
                <a:latin typeface="+mn-lt"/>
                <a:ea typeface="+mn-ea"/>
                <a:cs typeface="+mn-cs"/>
              </a:rPr>
              <a:t>death rate</a:t>
            </a:r>
            <a:r>
              <a:rPr lang="en-GB" sz="1200" kern="1200" dirty="0" smtClean="0">
                <a:solidFill>
                  <a:schemeClr val="tx1"/>
                </a:solidFill>
                <a:effectLst/>
                <a:latin typeface="+mn-lt"/>
                <a:ea typeface="+mn-ea"/>
                <a:cs typeface="+mn-cs"/>
              </a:rPr>
              <a:t> among residents (95%CI 0.06–0.18%; p&lt;0.001) and with increase in outbreak </a:t>
            </a:r>
            <a:r>
              <a:rPr lang="en-GB" sz="1200" b="1" kern="1200" dirty="0" smtClean="0">
                <a:solidFill>
                  <a:schemeClr val="tx1"/>
                </a:solidFill>
                <a:effectLst/>
                <a:latin typeface="+mn-lt"/>
                <a:ea typeface="+mn-ea"/>
                <a:cs typeface="+mn-cs"/>
              </a:rPr>
              <a:t>duration</a:t>
            </a:r>
            <a:r>
              <a:rPr lang="en-GB" sz="1200" kern="1200" dirty="0" smtClean="0">
                <a:solidFill>
                  <a:schemeClr val="tx1"/>
                </a:solidFill>
                <a:effectLst/>
                <a:latin typeface="+mn-lt"/>
                <a:ea typeface="+mn-ea"/>
                <a:cs typeface="+mn-cs"/>
              </a:rPr>
              <a:t> (95% CI 0.01–0.17%; p=0.027) regardless of facility type</a:t>
            </a:r>
            <a:r>
              <a:rPr lang="sl-SI" sz="1200" kern="1200" dirty="0" smtClean="0">
                <a:solidFill>
                  <a:schemeClr val="tx1"/>
                </a:solidFill>
                <a:effectLst/>
                <a:latin typeface="+mn-lt"/>
                <a:ea typeface="+mn-ea"/>
                <a:cs typeface="+mn-cs"/>
              </a:rPr>
              <a:t> and</a:t>
            </a:r>
            <a:r>
              <a:rPr lang="en-GB" sz="1200" kern="1200" dirty="0" smtClean="0">
                <a:solidFill>
                  <a:schemeClr val="tx1"/>
                </a:solidFill>
                <a:effectLst/>
                <a:latin typeface="+mn-lt"/>
                <a:ea typeface="+mn-ea"/>
                <a:cs typeface="+mn-cs"/>
              </a:rPr>
              <a:t> size and viral aetiology; and none of these latter factors had a detectable independent effect on the death rate and outbreak duration during the outbreak. (Residing in larger facilities was associated with lower laboratory rate (95% CI 0.05–0.78; p=0.024) among infected residents and none of the other factors had a detectable independent effect on laboratory rate). The effects of facility type and size on the average residents' death and attack rates, duration of outbreaks and time to report to the public–health authorities were not significant. </a:t>
            </a:r>
          </a:p>
          <a:p>
            <a:endParaRPr lang="sl-SI" dirty="0"/>
          </a:p>
        </p:txBody>
      </p:sp>
      <p:sp>
        <p:nvSpPr>
          <p:cNvPr id="4" name="Slide Number Placeholder 3"/>
          <p:cNvSpPr>
            <a:spLocks noGrp="1"/>
          </p:cNvSpPr>
          <p:nvPr>
            <p:ph type="sldNum" sz="quarter" idx="10"/>
          </p:nvPr>
        </p:nvSpPr>
        <p:spPr/>
        <p:txBody>
          <a:bodyPr/>
          <a:lstStyle/>
          <a:p>
            <a:fld id="{92E16EE1-FC16-4C99-98DE-A452BC44A96E}" type="slidenum">
              <a:rPr lang="sl-SI" smtClean="0"/>
              <a:t>20</a:t>
            </a:fld>
            <a:endParaRPr lang="sl-SI"/>
          </a:p>
        </p:txBody>
      </p:sp>
    </p:spTree>
    <p:extLst>
      <p:ext uri="{BB962C8B-B14F-4D97-AF65-F5344CB8AC3E}">
        <p14:creationId xmlns:p14="http://schemas.microsoft.com/office/powerpoint/2010/main" val="405280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Timely identification and reporting of influenza outbreaks to </a:t>
            </a:r>
            <a:r>
              <a:rPr lang="sl-SI" sz="1200" kern="1200" dirty="0" smtClean="0">
                <a:solidFill>
                  <a:schemeClr val="tx1"/>
                </a:solidFill>
                <a:effectLst/>
                <a:latin typeface="+mn-lt"/>
                <a:ea typeface="+mn-ea"/>
                <a:cs typeface="+mn-cs"/>
              </a:rPr>
              <a:t>PH</a:t>
            </a:r>
            <a:r>
              <a:rPr lang="en-GB" sz="1200" kern="1200" dirty="0" smtClean="0">
                <a:solidFill>
                  <a:schemeClr val="tx1"/>
                </a:solidFill>
                <a:effectLst/>
                <a:latin typeface="+mn-lt"/>
                <a:ea typeface="+mn-ea"/>
                <a:cs typeface="+mn-cs"/>
              </a:rPr>
              <a:t> authorities and prompt implementation of competent </a:t>
            </a:r>
            <a:r>
              <a:rPr lang="en-US" sz="1200" kern="1200" dirty="0" smtClean="0">
                <a:solidFill>
                  <a:schemeClr val="tx1"/>
                </a:solidFill>
                <a:effectLst/>
                <a:latin typeface="+mn-lt"/>
                <a:ea typeface="+mn-ea"/>
                <a:cs typeface="+mn-cs"/>
              </a:rPr>
              <a:t>infection control measures by </a:t>
            </a:r>
            <a:r>
              <a:rPr lang="sl-SI" sz="1200" kern="1200" dirty="0" smtClean="0">
                <a:solidFill>
                  <a:schemeClr val="tx1"/>
                </a:solidFill>
                <a:effectLst/>
                <a:latin typeface="+mn-lt"/>
                <a:ea typeface="+mn-ea"/>
                <a:cs typeface="+mn-cs"/>
              </a:rPr>
              <a:t>PH</a:t>
            </a:r>
            <a:r>
              <a:rPr lang="en-US" sz="1200" kern="1200" dirty="0" smtClean="0">
                <a:solidFill>
                  <a:schemeClr val="tx1"/>
                </a:solidFill>
                <a:effectLst/>
                <a:latin typeface="+mn-lt"/>
                <a:ea typeface="+mn-ea"/>
                <a:cs typeface="+mn-cs"/>
              </a:rPr>
              <a:t> authorities </a:t>
            </a:r>
            <a:r>
              <a:rPr lang="sl-SI" sz="1200" kern="1200" dirty="0" smtClean="0">
                <a:solidFill>
                  <a:schemeClr val="tx1"/>
                </a:solidFill>
                <a:effectLst/>
                <a:latin typeface="+mn-lt"/>
                <a:ea typeface="+mn-ea"/>
                <a:cs typeface="+mn-cs"/>
              </a:rPr>
              <a:t>influence </a:t>
            </a:r>
            <a:r>
              <a:rPr lang="en-US" sz="1200" kern="1200" dirty="0" smtClean="0">
                <a:solidFill>
                  <a:schemeClr val="tx1"/>
                </a:solidFill>
                <a:effectLst/>
                <a:latin typeface="+mn-lt"/>
                <a:ea typeface="+mn-ea"/>
                <a:cs typeface="+mn-cs"/>
              </a:rPr>
              <a:t>shorter duration of outbreaks</a:t>
            </a:r>
            <a:r>
              <a:rPr lang="sl-SI" sz="1200" kern="120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lower mortality among the infected residents</a:t>
            </a:r>
            <a:r>
              <a:rPr lang="sl-SI"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At higher </a:t>
            </a:r>
            <a:r>
              <a:rPr lang="en-US" sz="1200" u="sng" kern="1200" dirty="0" smtClean="0">
                <a:solidFill>
                  <a:schemeClr val="tx1"/>
                </a:solidFill>
                <a:effectLst/>
                <a:latin typeface="+mn-lt"/>
                <a:ea typeface="+mn-ea"/>
                <a:cs typeface="+mn-cs"/>
              </a:rPr>
              <a:t>risk for</a:t>
            </a:r>
            <a:r>
              <a:rPr lang="en-US" sz="1200" kern="1200" dirty="0" smtClean="0">
                <a:solidFill>
                  <a:schemeClr val="tx1"/>
                </a:solidFill>
                <a:effectLst/>
                <a:latin typeface="+mn-lt"/>
                <a:ea typeface="+mn-ea"/>
                <a:cs typeface="+mn-cs"/>
              </a:rPr>
              <a:t> worse clinical outcome are particularly elderly residents).</a:t>
            </a:r>
            <a:endParaRPr lang="en-GB" sz="1200" kern="1200" dirty="0" smtClean="0">
              <a:solidFill>
                <a:schemeClr val="tx1"/>
              </a:solidFill>
              <a:effectLst/>
              <a:latin typeface="+mn-lt"/>
              <a:ea typeface="+mn-ea"/>
              <a:cs typeface="+mn-cs"/>
            </a:endParaRPr>
          </a:p>
          <a:p>
            <a:endParaRPr lang="sl-SI" dirty="0"/>
          </a:p>
        </p:txBody>
      </p:sp>
      <p:sp>
        <p:nvSpPr>
          <p:cNvPr id="4" name="Slide Number Placeholder 3"/>
          <p:cNvSpPr>
            <a:spLocks noGrp="1"/>
          </p:cNvSpPr>
          <p:nvPr>
            <p:ph type="sldNum" sz="quarter" idx="10"/>
          </p:nvPr>
        </p:nvSpPr>
        <p:spPr/>
        <p:txBody>
          <a:bodyPr/>
          <a:lstStyle/>
          <a:p>
            <a:fld id="{92E16EE1-FC16-4C99-98DE-A452BC44A96E}" type="slidenum">
              <a:rPr lang="sl-SI" smtClean="0"/>
              <a:t>21</a:t>
            </a:fld>
            <a:endParaRPr lang="sl-SI"/>
          </a:p>
        </p:txBody>
      </p:sp>
    </p:spTree>
    <p:extLst>
      <p:ext uri="{BB962C8B-B14F-4D97-AF65-F5344CB8AC3E}">
        <p14:creationId xmlns:p14="http://schemas.microsoft.com/office/powerpoint/2010/main" val="3960040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92E16EE1-FC16-4C99-98DE-A452BC44A96E}" type="slidenum">
              <a:rPr lang="sl-SI" smtClean="0"/>
              <a:t>22</a:t>
            </a:fld>
            <a:endParaRPr lang="sl-SI"/>
          </a:p>
        </p:txBody>
      </p:sp>
    </p:spTree>
    <p:extLst>
      <p:ext uri="{BB962C8B-B14F-4D97-AF65-F5344CB8AC3E}">
        <p14:creationId xmlns:p14="http://schemas.microsoft.com/office/powerpoint/2010/main" val="4044439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Staff possibly initiated and contributed to the maintenance of transmission. We highlight the need to comply with vaccination recommendations, especially for staff working with persons with risk factors. </a:t>
            </a:r>
          </a:p>
          <a:p>
            <a:endParaRPr lang="en-GB" dirty="0"/>
          </a:p>
        </p:txBody>
      </p:sp>
      <p:sp>
        <p:nvSpPr>
          <p:cNvPr id="4" name="Slide Number Placeholder 3"/>
          <p:cNvSpPr>
            <a:spLocks noGrp="1"/>
          </p:cNvSpPr>
          <p:nvPr>
            <p:ph type="sldNum" sz="quarter" idx="10"/>
          </p:nvPr>
        </p:nvSpPr>
        <p:spPr/>
        <p:txBody>
          <a:bodyPr/>
          <a:lstStyle/>
          <a:p>
            <a:fld id="{92E16EE1-FC16-4C99-98DE-A452BC44A96E}" type="slidenum">
              <a:rPr lang="sl-SI" smtClean="0"/>
              <a:t>24</a:t>
            </a:fld>
            <a:endParaRPr lang="sl-SI"/>
          </a:p>
        </p:txBody>
      </p:sp>
    </p:spTree>
    <p:extLst>
      <p:ext uri="{BB962C8B-B14F-4D97-AF65-F5344CB8AC3E}">
        <p14:creationId xmlns:p14="http://schemas.microsoft.com/office/powerpoint/2010/main" val="1112561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Staff possibly initiated and contributed to the maintenance of transmission. We highlight the need to comply with vaccination recommendations, especially for staff working with persons with risk factors. </a:t>
            </a:r>
          </a:p>
          <a:p>
            <a:endParaRPr lang="en-GB" dirty="0"/>
          </a:p>
        </p:txBody>
      </p:sp>
      <p:sp>
        <p:nvSpPr>
          <p:cNvPr id="4" name="Slide Number Placeholder 3"/>
          <p:cNvSpPr>
            <a:spLocks noGrp="1"/>
          </p:cNvSpPr>
          <p:nvPr>
            <p:ph type="sldNum" sz="quarter" idx="10"/>
          </p:nvPr>
        </p:nvSpPr>
        <p:spPr/>
        <p:txBody>
          <a:bodyPr/>
          <a:lstStyle/>
          <a:p>
            <a:fld id="{92E16EE1-FC16-4C99-98DE-A452BC44A96E}" type="slidenum">
              <a:rPr lang="sl-SI" smtClean="0"/>
              <a:t>25</a:t>
            </a:fld>
            <a:endParaRPr lang="sl-SI"/>
          </a:p>
        </p:txBody>
      </p:sp>
    </p:spTree>
    <p:extLst>
      <p:ext uri="{BB962C8B-B14F-4D97-AF65-F5344CB8AC3E}">
        <p14:creationId xmlns:p14="http://schemas.microsoft.com/office/powerpoint/2010/main" val="1112561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weakened immune system: for </a:t>
            </a:r>
            <a:r>
              <a:rPr lang="en-US" dirty="0" err="1" smtClean="0"/>
              <a:t>imunosenescence</a:t>
            </a:r>
            <a:r>
              <a:rPr lang="en-US" dirty="0" smtClean="0"/>
              <a:t> associated diseases</a:t>
            </a:r>
            <a:r>
              <a:rPr lang="sl-SI" dirty="0" smtClean="0"/>
              <a:t>-</a:t>
            </a:r>
            <a:r>
              <a:rPr lang="en-GB" sz="1200" b="1" dirty="0" smtClean="0">
                <a:solidFill>
                  <a:srgbClr val="0E0EE2"/>
                </a:solidFill>
              </a:rPr>
              <a:t>Increased </a:t>
            </a:r>
            <a:r>
              <a:rPr lang="en-US" sz="1200" b="1" dirty="0" smtClean="0">
                <a:solidFill>
                  <a:srgbClr val="0E0EE2"/>
                </a:solidFill>
              </a:rPr>
              <a:t>susceptibility to </a:t>
            </a:r>
            <a:r>
              <a:rPr lang="sl-SI" sz="1200" b="1" dirty="0" smtClean="0">
                <a:solidFill>
                  <a:srgbClr val="0E0EE2"/>
                </a:solidFill>
              </a:rPr>
              <a:t>influenza</a:t>
            </a:r>
            <a:endParaRPr lang="en-US" sz="1200" dirty="0" smtClean="0">
              <a:solidFill>
                <a:srgbClr val="0E0EE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l-SI"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Anatomical and functional changes in the organism:</a:t>
            </a:r>
          </a:p>
          <a:p>
            <a:pPr marL="0" marR="0" indent="0" algn="l" defTabSz="914400" rtl="0" eaLnBrk="1" fontAlgn="auto" latinLnBrk="0" hangingPunct="1">
              <a:lnSpc>
                <a:spcPct val="100000"/>
              </a:lnSpc>
              <a:spcBef>
                <a:spcPts val="0"/>
              </a:spcBef>
              <a:spcAft>
                <a:spcPts val="0"/>
              </a:spcAft>
              <a:buClrTx/>
              <a:buSzTx/>
              <a:buFontTx/>
              <a:buNone/>
              <a:tabLst/>
              <a:defRPr/>
            </a:pPr>
            <a:endParaRPr lang="sl-SI" b="0" dirty="0" smtClean="0"/>
          </a:p>
          <a:p>
            <a:r>
              <a:rPr lang="en-US" dirty="0" smtClean="0"/>
              <a:t>Anatomical and functional changes</a:t>
            </a:r>
            <a:r>
              <a:rPr lang="sl-SI" dirty="0" smtClean="0"/>
              <a:t>: respiratory epithelium/</a:t>
            </a:r>
            <a:r>
              <a:rPr lang="en-US" dirty="0" smtClean="0"/>
              <a:t>bladder dysfunction</a:t>
            </a:r>
            <a:r>
              <a:rPr lang="sl-SI" dirty="0" smtClean="0"/>
              <a:t>, </a:t>
            </a:r>
            <a:r>
              <a:rPr lang="en-US" dirty="0" smtClean="0"/>
              <a:t>enlarged prostate</a:t>
            </a:r>
            <a:endParaRPr lang="sl-SI" dirty="0" smtClean="0"/>
          </a:p>
          <a:p>
            <a:r>
              <a:rPr lang="sl-SI" dirty="0" smtClean="0"/>
              <a:t>Comorbidities</a:t>
            </a:r>
          </a:p>
          <a:p>
            <a:r>
              <a:rPr lang="en-US" dirty="0" smtClean="0"/>
              <a:t>Malnutrition</a:t>
            </a:r>
          </a:p>
          <a:p>
            <a:r>
              <a:rPr lang="sl-SI" dirty="0" smtClean="0"/>
              <a:t>Frequent/prolonged</a:t>
            </a:r>
            <a:r>
              <a:rPr lang="en-US" dirty="0" smtClean="0"/>
              <a:t> ambulatory</a:t>
            </a:r>
            <a:r>
              <a:rPr lang="sl-SI" dirty="0" smtClean="0"/>
              <a:t> care/</a:t>
            </a:r>
            <a:r>
              <a:rPr lang="en-US" dirty="0" smtClean="0"/>
              <a:t>hospital</a:t>
            </a:r>
            <a:r>
              <a:rPr lang="sl-SI" dirty="0" smtClean="0"/>
              <a:t>ization</a:t>
            </a:r>
            <a:r>
              <a:rPr lang="en-US" dirty="0" smtClean="0"/>
              <a:t>, </a:t>
            </a:r>
            <a:r>
              <a:rPr lang="sl-SI" dirty="0" smtClean="0"/>
              <a:t>additional diagnostic and therapeutic </a:t>
            </a:r>
            <a:r>
              <a:rPr lang="en-US" dirty="0" smtClean="0"/>
              <a:t>interventions</a:t>
            </a:r>
            <a:r>
              <a:rPr lang="sl-SI" dirty="0" smtClean="0"/>
              <a:t>, poly</a:t>
            </a:r>
            <a:r>
              <a:rPr lang="en-US" dirty="0" smtClean="0"/>
              <a:t>medication</a:t>
            </a:r>
            <a:endParaRPr lang="sl-SI" dirty="0" smtClean="0"/>
          </a:p>
          <a:p>
            <a:r>
              <a:rPr lang="sl-SI" b="1" dirty="0" smtClean="0"/>
              <a:t>R</a:t>
            </a:r>
            <a:r>
              <a:rPr lang="en-US" b="1" dirty="0" smtClean="0"/>
              <a:t>educed immunity </a:t>
            </a:r>
            <a:r>
              <a:rPr lang="sl-SI" b="1" dirty="0" smtClean="0"/>
              <a:t>and </a:t>
            </a:r>
            <a:r>
              <a:rPr lang="en-US" b="1" dirty="0" smtClean="0"/>
              <a:t>increased susceptibility to infection</a:t>
            </a:r>
            <a:endParaRPr lang="sl-SI" b="1" dirty="0" smtClean="0"/>
          </a:p>
          <a:p>
            <a:r>
              <a:rPr lang="en-US" b="1" dirty="0" smtClean="0"/>
              <a:t>Closed environment</a:t>
            </a:r>
            <a:r>
              <a:rPr lang="sl-SI" b="1" dirty="0" smtClean="0"/>
              <a:t>:</a:t>
            </a:r>
            <a:r>
              <a:rPr lang="en-US" b="1" dirty="0" smtClean="0"/>
              <a:t> </a:t>
            </a:r>
            <a:r>
              <a:rPr lang="en-US" dirty="0" smtClean="0"/>
              <a:t>transmission of infectious agents</a:t>
            </a:r>
            <a:endParaRPr lang="sl-SI" b="1" dirty="0" smtClean="0"/>
          </a:p>
          <a:p>
            <a:r>
              <a:rPr lang="en-US" b="1" dirty="0" smtClean="0"/>
              <a:t>Infections</a:t>
            </a:r>
            <a:r>
              <a:rPr lang="sl-SI" b="1" dirty="0" smtClean="0"/>
              <a:t>: </a:t>
            </a:r>
            <a:r>
              <a:rPr lang="sl-SI" dirty="0" smtClean="0"/>
              <a:t>major</a:t>
            </a:r>
            <a:r>
              <a:rPr lang="en-US" dirty="0" smtClean="0"/>
              <a:t> cause of hospitalization</a:t>
            </a:r>
            <a:r>
              <a:rPr lang="sl-SI" dirty="0" smtClean="0"/>
              <a:t>, higher morbidity/</a:t>
            </a:r>
            <a:r>
              <a:rPr lang="en-US" dirty="0" smtClean="0"/>
              <a:t>mortality</a:t>
            </a:r>
            <a:r>
              <a:rPr lang="sl-SI" dirty="0" smtClean="0"/>
              <a:t>, prolonged hospital stay (&gt;health care–associated infections)</a:t>
            </a:r>
          </a:p>
          <a:p>
            <a:pPr marL="0" marR="0" indent="0" algn="l" defTabSz="914400" rtl="0" eaLnBrk="1" fontAlgn="auto" latinLnBrk="0" hangingPunct="1">
              <a:lnSpc>
                <a:spcPct val="100000"/>
              </a:lnSpc>
              <a:spcBef>
                <a:spcPts val="0"/>
              </a:spcBef>
              <a:spcAft>
                <a:spcPts val="0"/>
              </a:spcAft>
              <a:buClrTx/>
              <a:buSzTx/>
              <a:buFontTx/>
              <a:buNone/>
              <a:tabLst/>
              <a:defRPr/>
            </a:pPr>
            <a:endParaRPr lang="sl-SI"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l-SI"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l-SI"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l-SI" b="0" dirty="0" smtClean="0"/>
              <a:t>I</a:t>
            </a:r>
            <a:r>
              <a:rPr lang="en-US" b="0" dirty="0" err="1" smtClean="0"/>
              <a:t>nfections</a:t>
            </a:r>
            <a:r>
              <a:rPr lang="sl-SI" b="0" dirty="0" smtClean="0"/>
              <a:t>: </a:t>
            </a:r>
            <a:r>
              <a:rPr lang="sl-SI" dirty="0" smtClean="0"/>
              <a:t>major</a:t>
            </a:r>
            <a:r>
              <a:rPr lang="en-US" dirty="0" smtClean="0"/>
              <a:t> cause of hospitalization</a:t>
            </a:r>
            <a:r>
              <a:rPr lang="sl-SI" dirty="0" smtClean="0"/>
              <a:t>, higher morbidity/</a:t>
            </a:r>
            <a:r>
              <a:rPr lang="en-US" dirty="0" smtClean="0"/>
              <a:t>mortality </a:t>
            </a:r>
            <a:r>
              <a:rPr lang="sl-SI" dirty="0" smtClean="0"/>
              <a:t>in hospitalized patients </a:t>
            </a:r>
            <a:r>
              <a:rPr lang="en-US" dirty="0" smtClean="0"/>
              <a:t>compared with patients in the home environment</a:t>
            </a:r>
            <a:endParaRPr lang="sl-SI"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l-SI" dirty="0" smtClean="0"/>
              <a:t>Worse functioning of airway respiratory epithelium</a:t>
            </a:r>
          </a:p>
          <a:p>
            <a:pPr marL="0" marR="0" indent="0" algn="l" defTabSz="914400" rtl="0" eaLnBrk="1" fontAlgn="auto" latinLnBrk="0" hangingPunct="1">
              <a:lnSpc>
                <a:spcPct val="100000"/>
              </a:lnSpc>
              <a:spcBef>
                <a:spcPts val="0"/>
              </a:spcBef>
              <a:spcAft>
                <a:spcPts val="0"/>
              </a:spcAft>
              <a:buClrTx/>
              <a:buSzTx/>
              <a:buFontTx/>
              <a:buNone/>
              <a:tabLst/>
              <a:defRPr/>
            </a:pPr>
            <a:r>
              <a:rPr lang="sl-SI" b="1" dirty="0" smtClean="0"/>
              <a:t>Comorbidities: (</a:t>
            </a:r>
            <a:r>
              <a:rPr lang="sl-SI" dirty="0" smtClean="0"/>
              <a:t>hypertension, heart failure, diabetes) frequent/prolonged</a:t>
            </a:r>
            <a:r>
              <a:rPr lang="en-US" dirty="0" smtClean="0"/>
              <a:t> ambulatory </a:t>
            </a:r>
            <a:r>
              <a:rPr lang="sl-SI" dirty="0" smtClean="0"/>
              <a:t>care/</a:t>
            </a:r>
            <a:r>
              <a:rPr lang="en-US" dirty="0" smtClean="0"/>
              <a:t>hospital</a:t>
            </a:r>
            <a:r>
              <a:rPr lang="sl-SI" dirty="0" smtClean="0"/>
              <a:t>ization</a:t>
            </a:r>
            <a:r>
              <a:rPr lang="en-US" dirty="0" smtClean="0"/>
              <a:t>, </a:t>
            </a:r>
            <a:r>
              <a:rPr lang="sl-SI" dirty="0" smtClean="0"/>
              <a:t>additional diagnostic and therapeutic </a:t>
            </a:r>
            <a:r>
              <a:rPr lang="en-US" dirty="0" smtClean="0"/>
              <a:t>interventions</a:t>
            </a:r>
            <a:r>
              <a:rPr lang="sl-SI" dirty="0" smtClean="0"/>
              <a:t> (</a:t>
            </a:r>
            <a:r>
              <a:rPr lang="en-US" dirty="0" smtClean="0"/>
              <a:t>implants, catheters</a:t>
            </a:r>
            <a:r>
              <a:rPr lang="sl-SI"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Immobility, pressure sores, urinary catheter</a:t>
            </a:r>
            <a:r>
              <a:rPr lang="sl-SI" dirty="0" smtClean="0"/>
              <a:t>, </a:t>
            </a:r>
            <a:r>
              <a:rPr lang="en-US" dirty="0" smtClean="0"/>
              <a:t>probe </a:t>
            </a:r>
            <a:r>
              <a:rPr lang="sl-SI" dirty="0" smtClean="0"/>
              <a:t>(non-doctrinar) </a:t>
            </a:r>
            <a:r>
              <a:rPr lang="en-US" dirty="0" smtClean="0"/>
              <a:t>treatment</a:t>
            </a:r>
            <a:r>
              <a:rPr lang="sl-SI" dirty="0" smtClean="0"/>
              <a:t>,</a:t>
            </a:r>
            <a:r>
              <a:rPr lang="sl-SI" baseline="0" dirty="0" smtClean="0"/>
              <a:t> </a:t>
            </a:r>
            <a:r>
              <a:rPr lang="sl-SI" dirty="0" err="1" smtClean="0"/>
              <a:t>Health-care</a:t>
            </a:r>
            <a:r>
              <a:rPr lang="sl-SI" dirty="0" smtClean="0"/>
              <a:t> infections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l-SI" b="1" dirty="0" err="1" smtClean="0"/>
              <a:t>Facilitate</a:t>
            </a:r>
            <a:r>
              <a:rPr lang="sl-SI" b="1" dirty="0" smtClean="0"/>
              <a:t> </a:t>
            </a:r>
            <a:r>
              <a:rPr lang="sl-SI" b="1" dirty="0" err="1" smtClean="0"/>
              <a:t>transmission</a:t>
            </a:r>
            <a:r>
              <a:rPr lang="sl-SI" b="1" dirty="0" smtClean="0"/>
              <a:t> </a:t>
            </a:r>
            <a:r>
              <a:rPr lang="sl-SI" b="1" dirty="0" err="1" smtClean="0"/>
              <a:t>of</a:t>
            </a:r>
            <a:r>
              <a:rPr lang="sl-SI" b="1" dirty="0" smtClean="0"/>
              <a:t> </a:t>
            </a:r>
            <a:r>
              <a:rPr lang="sl-SI" b="1" dirty="0" err="1" smtClean="0"/>
              <a:t>infections</a:t>
            </a:r>
            <a:endParaRPr lang="en-US" b="1" dirty="0" smtClean="0"/>
          </a:p>
          <a:p>
            <a:endParaRPr lang="sl-SI" dirty="0"/>
          </a:p>
        </p:txBody>
      </p:sp>
      <p:sp>
        <p:nvSpPr>
          <p:cNvPr id="4" name="Slide Number Placeholder 3"/>
          <p:cNvSpPr>
            <a:spLocks noGrp="1"/>
          </p:cNvSpPr>
          <p:nvPr>
            <p:ph type="sldNum" sz="quarter" idx="10"/>
          </p:nvPr>
        </p:nvSpPr>
        <p:spPr/>
        <p:txBody>
          <a:bodyPr/>
          <a:lstStyle/>
          <a:p>
            <a:fld id="{92E16EE1-FC16-4C99-98DE-A452BC44A96E}" type="slidenum">
              <a:rPr lang="sl-SI" smtClean="0"/>
              <a:t>26</a:t>
            </a:fld>
            <a:endParaRPr lang="sl-SI"/>
          </a:p>
        </p:txBody>
      </p:sp>
    </p:spTree>
    <p:extLst>
      <p:ext uri="{BB962C8B-B14F-4D97-AF65-F5344CB8AC3E}">
        <p14:creationId xmlns:p14="http://schemas.microsoft.com/office/powerpoint/2010/main" val="3704225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increased susceptibility to infection</a:t>
            </a:r>
            <a:endParaRPr lang="sl-SI" dirty="0" smtClean="0"/>
          </a:p>
          <a:p>
            <a:r>
              <a:rPr lang="sl-SI" dirty="0" smtClean="0"/>
              <a:t>In </a:t>
            </a:r>
            <a:r>
              <a:rPr lang="sl-SI" dirty="0" err="1" smtClean="0"/>
              <a:t>addition</a:t>
            </a:r>
            <a:r>
              <a:rPr lang="sl-SI" dirty="0" smtClean="0"/>
              <a:t>, influenza </a:t>
            </a:r>
            <a:r>
              <a:rPr lang="sl-SI" dirty="0" err="1" smtClean="0"/>
              <a:t>may</a:t>
            </a:r>
            <a:r>
              <a:rPr lang="sl-SI" dirty="0" smtClean="0"/>
              <a:t> be </a:t>
            </a:r>
            <a:r>
              <a:rPr lang="sl-SI" dirty="0" err="1" smtClean="0"/>
              <a:t>difficult</a:t>
            </a:r>
            <a:r>
              <a:rPr lang="sl-SI" dirty="0" smtClean="0"/>
              <a:t> to </a:t>
            </a:r>
            <a:r>
              <a:rPr lang="sl-SI" dirty="0" err="1" smtClean="0"/>
              <a:t>detect</a:t>
            </a:r>
            <a:r>
              <a:rPr lang="sl-SI" dirty="0" smtClean="0"/>
              <a:t> in </a:t>
            </a:r>
            <a:r>
              <a:rPr lang="sl-SI" dirty="0" err="1" smtClean="0"/>
              <a:t>the</a:t>
            </a:r>
            <a:r>
              <a:rPr lang="sl-SI" dirty="0" smtClean="0"/>
              <a:t> LTCF</a:t>
            </a:r>
            <a:r>
              <a:rPr lang="sl-SI" baseline="0" dirty="0" smtClean="0"/>
              <a:t> </a:t>
            </a:r>
            <a:r>
              <a:rPr lang="sl-SI" baseline="0" dirty="0" err="1" smtClean="0"/>
              <a:t>population</a:t>
            </a:r>
            <a:r>
              <a:rPr lang="sl-SI" baseline="0" dirty="0" smtClean="0"/>
              <a:t> </a:t>
            </a:r>
            <a:r>
              <a:rPr lang="sl-SI" baseline="0" dirty="0" err="1" smtClean="0"/>
              <a:t>due</a:t>
            </a:r>
            <a:r>
              <a:rPr lang="sl-SI" baseline="0" dirty="0" smtClean="0"/>
              <a:t> to</a:t>
            </a:r>
          </a:p>
          <a:p>
            <a:r>
              <a:rPr lang="sl-SI" baseline="0" dirty="0" err="1" smtClean="0"/>
              <a:t>Atypical</a:t>
            </a:r>
            <a:r>
              <a:rPr lang="sl-SI" baseline="0" dirty="0" smtClean="0"/>
              <a:t> </a:t>
            </a:r>
            <a:r>
              <a:rPr lang="sl-SI" baseline="0" dirty="0" err="1" smtClean="0"/>
              <a:t>presentation</a:t>
            </a:r>
            <a:r>
              <a:rPr lang="sl-SI" baseline="0" dirty="0" smtClean="0"/>
              <a:t>, </a:t>
            </a:r>
            <a:r>
              <a:rPr lang="sl-SI" baseline="0" dirty="0" err="1" smtClean="0"/>
              <a:t>with</a:t>
            </a:r>
            <a:r>
              <a:rPr lang="sl-SI" baseline="0" dirty="0" smtClean="0"/>
              <a:t> </a:t>
            </a:r>
            <a:r>
              <a:rPr lang="sl-SI" baseline="0" dirty="0" err="1" smtClean="0"/>
              <a:t>minimal</a:t>
            </a:r>
            <a:r>
              <a:rPr lang="sl-SI" baseline="0" dirty="0" smtClean="0"/>
              <a:t> </a:t>
            </a:r>
            <a:r>
              <a:rPr lang="sl-SI" baseline="0" dirty="0" err="1" smtClean="0"/>
              <a:t>fever</a:t>
            </a:r>
            <a:r>
              <a:rPr lang="sl-SI" baseline="0" dirty="0" smtClean="0"/>
              <a:t> </a:t>
            </a:r>
            <a:r>
              <a:rPr lang="sl-SI" baseline="0" dirty="0" err="1" smtClean="0"/>
              <a:t>and</a:t>
            </a:r>
            <a:r>
              <a:rPr lang="sl-SI" baseline="0" dirty="0" smtClean="0"/>
              <a:t> (</a:t>
            </a:r>
            <a:r>
              <a:rPr lang="sl-SI" baseline="0" dirty="0" err="1" smtClean="0"/>
              <a:t>mild</a:t>
            </a:r>
            <a:r>
              <a:rPr lang="sl-SI" baseline="0" dirty="0" smtClean="0"/>
              <a:t>) </a:t>
            </a:r>
            <a:r>
              <a:rPr lang="sl-SI" baseline="0" dirty="0" err="1" smtClean="0"/>
              <a:t>respiratory</a:t>
            </a:r>
            <a:r>
              <a:rPr lang="sl-SI" baseline="0" dirty="0" smtClean="0"/>
              <a:t> </a:t>
            </a:r>
            <a:r>
              <a:rPr lang="sl-SI" baseline="0" dirty="0" err="1" smtClean="0"/>
              <a:t>symptoms</a:t>
            </a:r>
            <a:r>
              <a:rPr lang="sl-SI" baseline="0" dirty="0" smtClean="0"/>
              <a:t>. </a:t>
            </a:r>
            <a:endParaRPr lang="sl-SI" dirty="0" smtClean="0"/>
          </a:p>
          <a:p>
            <a:r>
              <a:rPr lang="en-US" dirty="0" smtClean="0"/>
              <a:t>weakened immune system: for </a:t>
            </a:r>
            <a:r>
              <a:rPr lang="en-US" dirty="0" err="1" smtClean="0"/>
              <a:t>imunosenescence</a:t>
            </a:r>
            <a:r>
              <a:rPr lang="en-US" dirty="0" smtClean="0"/>
              <a:t> associated diseases, long-term treatment with drugs harmful effects of years of exposure to ambient factors / unhealthy lifestyles</a:t>
            </a:r>
          </a:p>
          <a:p>
            <a:r>
              <a:rPr lang="en-US" dirty="0" smtClean="0"/>
              <a:t>Anatomical and functional changes in the organism:</a:t>
            </a:r>
          </a:p>
          <a:p>
            <a:r>
              <a:rPr lang="en-US" dirty="0" smtClean="0"/>
              <a:t>lower respiratory functioning of ciliated epithelium, worse dusts reflex, enlarged prostate, bladder dysfunction and others.</a:t>
            </a:r>
          </a:p>
          <a:p>
            <a:r>
              <a:rPr lang="en-US" dirty="0" smtClean="0"/>
              <a:t>Malnutrition: a lack of protein and trace elements (influence on reduced immunity) reversible!</a:t>
            </a:r>
          </a:p>
          <a:p>
            <a:r>
              <a:rPr lang="en-US" dirty="0" smtClean="0"/>
              <a:t>Associated chronic diseases and their treatment</a:t>
            </a:r>
          </a:p>
          <a:p>
            <a:r>
              <a:rPr lang="en-US" dirty="0" smtClean="0"/>
              <a:t>nosocomial infections</a:t>
            </a:r>
          </a:p>
          <a:p>
            <a:r>
              <a:rPr lang="en-US" dirty="0" smtClean="0"/>
              <a:t>The presence of implants, catheters</a:t>
            </a:r>
          </a:p>
          <a:p>
            <a:r>
              <a:rPr lang="en-US" dirty="0" smtClean="0"/>
              <a:t>Accommodation in the homes of chronic care</a:t>
            </a:r>
            <a:endParaRPr lang="sl-SI" dirty="0" smtClean="0"/>
          </a:p>
          <a:p>
            <a:endParaRPr lang="sl-SI" dirty="0" smtClean="0"/>
          </a:p>
          <a:p>
            <a:r>
              <a:rPr lang="sl-SI" sz="1200" b="1" dirty="0" smtClean="0"/>
              <a:t>Higher morbidity and </a:t>
            </a:r>
            <a:r>
              <a:rPr lang="en-US" sz="1200" b="1" dirty="0" smtClean="0"/>
              <a:t>mortality</a:t>
            </a:r>
            <a:endParaRPr lang="sl-SI" sz="1200" b="1" dirty="0" smtClean="0"/>
          </a:p>
          <a:p>
            <a:r>
              <a:rPr lang="sl-SI" sz="1200" b="1" dirty="0" smtClean="0"/>
              <a:t>Cause of death (Slo): </a:t>
            </a:r>
            <a:r>
              <a:rPr lang="en-US" sz="1200" b="1" dirty="0" smtClean="0"/>
              <a:t>influenza/pneumonia </a:t>
            </a:r>
            <a:r>
              <a:rPr lang="sl-SI" sz="1200" b="1" dirty="0" smtClean="0"/>
              <a:t>7th</a:t>
            </a:r>
            <a:r>
              <a:rPr lang="en-US" sz="1200" b="1" dirty="0" smtClean="0"/>
              <a:t>, sepsis </a:t>
            </a:r>
            <a:r>
              <a:rPr lang="sl-SI" sz="1200" b="1" dirty="0" smtClean="0"/>
              <a:t>10th</a:t>
            </a:r>
          </a:p>
          <a:p>
            <a:endParaRPr lang="sl-SI" sz="1200" b="1" dirty="0" smtClean="0"/>
          </a:p>
          <a:p>
            <a:r>
              <a:rPr lang="en-US" dirty="0" smtClean="0"/>
              <a:t>increased susceptibility to infection</a:t>
            </a:r>
            <a:endParaRPr lang="sl-SI" dirty="0" smtClean="0"/>
          </a:p>
          <a:p>
            <a:r>
              <a:rPr lang="en-US" dirty="0" smtClean="0"/>
              <a:t>weakened immune system: for </a:t>
            </a:r>
            <a:r>
              <a:rPr lang="en-US" dirty="0" err="1" smtClean="0"/>
              <a:t>imunosenescence</a:t>
            </a:r>
            <a:r>
              <a:rPr lang="en-US" dirty="0" smtClean="0"/>
              <a:t> associated diseases, long-term treatment with drugs harmful effects of years of exposure to ambient factors / unhealthy lifestyles</a:t>
            </a:r>
          </a:p>
          <a:p>
            <a:r>
              <a:rPr lang="en-US" dirty="0" smtClean="0"/>
              <a:t>Anatomical and functional changes in the organism:</a:t>
            </a:r>
          </a:p>
          <a:p>
            <a:r>
              <a:rPr lang="en-US" dirty="0" smtClean="0"/>
              <a:t>lower respiratory functioning of ciliated epithelium, worse dusts reflex, enlarged prostate, bladder dysfunction and others.</a:t>
            </a:r>
          </a:p>
          <a:p>
            <a:endParaRPr lang="sl-SI" sz="1200" b="1" dirty="0" smtClean="0"/>
          </a:p>
          <a:p>
            <a:r>
              <a:rPr lang="en-US" dirty="0" smtClean="0"/>
              <a:t>You may be absent: </a:t>
            </a:r>
            <a:r>
              <a:rPr lang="en-US" dirty="0" err="1" smtClean="0"/>
              <a:t>eg</a:t>
            </a:r>
            <a:r>
              <a:rPr lang="en-US" dirty="0" smtClean="0"/>
              <a:t>. absence of cough, </a:t>
            </a:r>
            <a:r>
              <a:rPr lang="en-US" dirty="0" err="1" smtClean="0"/>
              <a:t>disur</a:t>
            </a:r>
            <a:r>
              <a:rPr lang="sl-SI" dirty="0" smtClean="0"/>
              <a:t>ia</a:t>
            </a:r>
            <a:r>
              <a:rPr lang="en-US" dirty="0" smtClean="0"/>
              <a:t> </a:t>
            </a:r>
            <a:r>
              <a:rPr lang="sl-SI" dirty="0" smtClean="0"/>
              <a:t>or</a:t>
            </a:r>
            <a:r>
              <a:rPr lang="en-US" dirty="0" smtClean="0"/>
              <a:t> fever</a:t>
            </a:r>
          </a:p>
          <a:p>
            <a:r>
              <a:rPr lang="en-US" dirty="0" smtClean="0"/>
              <a:t>Atypical: </a:t>
            </a:r>
            <a:r>
              <a:rPr lang="en-US" dirty="0" err="1" smtClean="0"/>
              <a:t>eg</a:t>
            </a:r>
            <a:r>
              <a:rPr lang="en-US" dirty="0" smtClean="0"/>
              <a:t>. weakness, anorexia, acute created confusion, incontinence</a:t>
            </a:r>
          </a:p>
          <a:p>
            <a:r>
              <a:rPr lang="en-US" dirty="0" smtClean="0"/>
              <a:t>Due to atypical or absent signs / symptoms of infection in this population may overlook infection-treatment can begin late-greater mortality and worse outcome of the disease</a:t>
            </a:r>
            <a:endParaRPr lang="sl-SI" dirty="0" smtClean="0"/>
          </a:p>
          <a:p>
            <a:endParaRPr lang="sl-SI" dirty="0" smtClean="0"/>
          </a:p>
          <a:p>
            <a:r>
              <a:rPr lang="en-US" sz="1200" dirty="0" smtClean="0"/>
              <a:t>infections in the elderly</a:t>
            </a:r>
            <a:r>
              <a:rPr lang="sl-SI" sz="1200" dirty="0" smtClean="0"/>
              <a:t>:</a:t>
            </a:r>
            <a:r>
              <a:rPr lang="en-US" dirty="0" smtClean="0"/>
              <a:t/>
            </a:r>
            <a:br>
              <a:rPr lang="en-US" dirty="0" smtClean="0"/>
            </a:br>
            <a:r>
              <a:rPr lang="en-US" dirty="0" smtClean="0"/>
              <a:t>other agents compared with younger adults due to factors related to age, concomitant diseases and the need for hospitalization due to accommodation in the homes of chronic care</a:t>
            </a:r>
          </a:p>
          <a:p>
            <a:r>
              <a:rPr lang="en-US" dirty="0" smtClean="0"/>
              <a:t>Pneumonia: frequently G- organisms Staphylococcus </a:t>
            </a:r>
            <a:r>
              <a:rPr lang="en-US" dirty="0" err="1" smtClean="0"/>
              <a:t>aureus</a:t>
            </a:r>
            <a:endParaRPr lang="en-US" dirty="0" smtClean="0"/>
          </a:p>
          <a:p>
            <a:r>
              <a:rPr lang="en-US" dirty="0" smtClean="0"/>
              <a:t>Urinary tract infections: the proportion of infections caused by E. coli smaller, other </a:t>
            </a:r>
            <a:r>
              <a:rPr lang="en-US" dirty="0" err="1" smtClean="0"/>
              <a:t>Enterobacteriaceae</a:t>
            </a:r>
            <a:endParaRPr lang="en-US" dirty="0" smtClean="0"/>
          </a:p>
          <a:p>
            <a:r>
              <a:rPr lang="en-US" dirty="0" smtClean="0"/>
              <a:t>Purulent meningitis: </a:t>
            </a:r>
            <a:r>
              <a:rPr lang="en-US" dirty="0" err="1" smtClean="0"/>
              <a:t>Lysteria</a:t>
            </a:r>
            <a:r>
              <a:rPr lang="en-US" dirty="0" smtClean="0"/>
              <a:t> </a:t>
            </a:r>
            <a:r>
              <a:rPr lang="en-US" dirty="0" err="1" smtClean="0"/>
              <a:t>monocitogenes</a:t>
            </a:r>
            <a:endParaRPr lang="en-US" dirty="0" smtClean="0"/>
          </a:p>
          <a:p>
            <a:r>
              <a:rPr lang="en-US" dirty="0" smtClean="0"/>
              <a:t>Antibiotic-resistant bacteria in the elderly from their homes to chronic care</a:t>
            </a:r>
          </a:p>
          <a:p>
            <a:r>
              <a:rPr lang="en-US" dirty="0" smtClean="0"/>
              <a:t>Infections acquired in the home versus hospital environment</a:t>
            </a:r>
            <a:endParaRPr lang="sl-SI" dirty="0" smtClean="0"/>
          </a:p>
          <a:p>
            <a:endParaRPr lang="sl-SI" dirty="0" smtClean="0"/>
          </a:p>
          <a:p>
            <a:r>
              <a:rPr lang="en-US" sz="1200" dirty="0" smtClean="0"/>
              <a:t>infections in the elderly</a:t>
            </a:r>
            <a:r>
              <a:rPr lang="sl-SI" sz="1200" dirty="0" smtClean="0"/>
              <a:t>:</a:t>
            </a:r>
            <a:r>
              <a:rPr lang="sl-SI" sz="1200" baseline="0" dirty="0" smtClean="0"/>
              <a:t> </a:t>
            </a:r>
            <a:r>
              <a:rPr lang="en-US" dirty="0" smtClean="0"/>
              <a:t>as 22-89% of antibiotics in people in care homes for chronic care is prescribed unnecessary or inappropriate antibiotic is prescribed</a:t>
            </a:r>
          </a:p>
          <a:p>
            <a:r>
              <a:rPr lang="en-US" dirty="0" smtClean="0"/>
              <a:t>Excessive use of antibiotics affects the emergence of bacteria resistant to antibiotics</a:t>
            </a:r>
          </a:p>
          <a:p>
            <a:r>
              <a:rPr lang="en-US" dirty="0" smtClean="0"/>
              <a:t>Delay in the correct antimicrobial treatment may mean worse outcome of the disease</a:t>
            </a:r>
            <a:endParaRPr lang="sl-SI" dirty="0" smtClean="0"/>
          </a:p>
          <a:p>
            <a:endParaRPr lang="sl-SI" dirty="0" smtClean="0"/>
          </a:p>
          <a:p>
            <a:endParaRPr lang="sl-SI" dirty="0" smtClean="0"/>
          </a:p>
          <a:p>
            <a:r>
              <a:rPr lang="sl-SI" dirty="0" smtClean="0"/>
              <a:t>a</a:t>
            </a:r>
            <a:r>
              <a:rPr lang="en-US" dirty="0" err="1" smtClean="0"/>
              <a:t>ntimicrobial</a:t>
            </a:r>
            <a:r>
              <a:rPr lang="en-US" dirty="0" smtClean="0"/>
              <a:t> prescribing in the elderly is not significantly different from the prescription in the younger adult population</a:t>
            </a:r>
          </a:p>
          <a:p>
            <a:r>
              <a:rPr lang="en-US" dirty="0" smtClean="0"/>
              <a:t>In some cases, the experimental treatment </a:t>
            </a:r>
            <a:r>
              <a:rPr lang="sl-SI" dirty="0" smtClean="0"/>
              <a:t>is possible</a:t>
            </a:r>
            <a:endParaRPr lang="en-US" dirty="0" smtClean="0"/>
          </a:p>
          <a:p>
            <a:r>
              <a:rPr lang="en-US" dirty="0" smtClean="0"/>
              <a:t>Caution possible the interaction with other medicinal products</a:t>
            </a:r>
          </a:p>
          <a:p>
            <a:r>
              <a:rPr lang="en-US" dirty="0" smtClean="0"/>
              <a:t>Caution of possible side effects due to changes in pharmacokinetics and pharmacodynamics of age-frequency control</a:t>
            </a:r>
            <a:endParaRPr lang="sl-SI" dirty="0" smtClean="0"/>
          </a:p>
          <a:p>
            <a:endParaRPr lang="sl-SI" dirty="0" smtClean="0"/>
          </a:p>
          <a:p>
            <a:endParaRPr lang="sl-SI" dirty="0"/>
          </a:p>
        </p:txBody>
      </p:sp>
      <p:sp>
        <p:nvSpPr>
          <p:cNvPr id="4" name="Slide Number Placeholder 3"/>
          <p:cNvSpPr>
            <a:spLocks noGrp="1"/>
          </p:cNvSpPr>
          <p:nvPr>
            <p:ph type="sldNum" sz="quarter" idx="10"/>
          </p:nvPr>
        </p:nvSpPr>
        <p:spPr/>
        <p:txBody>
          <a:bodyPr/>
          <a:lstStyle/>
          <a:p>
            <a:fld id="{92E16EE1-FC16-4C99-98DE-A452BC44A96E}" type="slidenum">
              <a:rPr lang="sl-SI" smtClean="0"/>
              <a:t>27</a:t>
            </a:fld>
            <a:endParaRPr lang="sl-SI"/>
          </a:p>
        </p:txBody>
      </p:sp>
    </p:spTree>
    <p:extLst>
      <p:ext uri="{BB962C8B-B14F-4D97-AF65-F5344CB8AC3E}">
        <p14:creationId xmlns:p14="http://schemas.microsoft.com/office/powerpoint/2010/main" val="113304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A case definition for identifying influenza in the facility was a resident or employee of the residence for mentally disabled with acute respiratory illness characterized by fever of at least 37.7⁰C and cough or sore throat in the absence of a known cause other than influenza. Laboratory testing to establish influenza as the cause of the outbreak in at least one individual included in the outbreak included diagnostic confirmation through the use of any of the available methods (rapid diagnostic testing, fourfold seroconversion, viral culture or polymerase chain reaction (PCR)). </a:t>
            </a:r>
            <a:endParaRPr lang="en-GB" sz="1200" kern="1200" dirty="0" smtClean="0">
              <a:solidFill>
                <a:schemeClr val="tx1"/>
              </a:solidFill>
              <a:effectLst/>
              <a:latin typeface="+mn-lt"/>
              <a:ea typeface="+mn-ea"/>
              <a:cs typeface="+mn-cs"/>
            </a:endParaRPr>
          </a:p>
          <a:p>
            <a:endParaRPr lang="sl-SI" dirty="0"/>
          </a:p>
        </p:txBody>
      </p:sp>
      <p:sp>
        <p:nvSpPr>
          <p:cNvPr id="4" name="Slide Number Placeholder 3"/>
          <p:cNvSpPr>
            <a:spLocks noGrp="1"/>
          </p:cNvSpPr>
          <p:nvPr>
            <p:ph type="sldNum" sz="quarter" idx="10"/>
          </p:nvPr>
        </p:nvSpPr>
        <p:spPr/>
        <p:txBody>
          <a:bodyPr/>
          <a:lstStyle/>
          <a:p>
            <a:fld id="{92E16EE1-FC16-4C99-98DE-A452BC44A96E}" type="slidenum">
              <a:rPr lang="sl-SI" smtClean="0"/>
              <a:t>3</a:t>
            </a:fld>
            <a:endParaRPr lang="sl-SI"/>
          </a:p>
        </p:txBody>
      </p:sp>
    </p:spTree>
    <p:extLst>
      <p:ext uri="{BB962C8B-B14F-4D97-AF65-F5344CB8AC3E}">
        <p14:creationId xmlns:p14="http://schemas.microsoft.com/office/powerpoint/2010/main" val="3141729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Index case was 35 </a:t>
            </a:r>
            <a:r>
              <a:rPr lang="en-US" sz="1200" kern="1200" dirty="0" err="1" smtClean="0">
                <a:solidFill>
                  <a:schemeClr val="tx1"/>
                </a:solidFill>
                <a:effectLst/>
                <a:latin typeface="+mn-lt"/>
                <a:ea typeface="+mn-ea"/>
                <a:cs typeface="+mn-cs"/>
              </a:rPr>
              <a:t>yr</a:t>
            </a:r>
            <a:r>
              <a:rPr lang="en-US" sz="1200" kern="1200" dirty="0" smtClean="0">
                <a:solidFill>
                  <a:schemeClr val="tx1"/>
                </a:solidFill>
                <a:effectLst/>
                <a:latin typeface="+mn-lt"/>
                <a:ea typeface="+mn-ea"/>
                <a:cs typeface="+mn-cs"/>
              </a:rPr>
              <a:t> old female employee. 8 cases were among residents (17% of all residents) and 5 cases among staff (11% of all staff). The average age among cases was 37 </a:t>
            </a:r>
            <a:r>
              <a:rPr lang="en-US" sz="1200" kern="1200" dirty="0" err="1" smtClean="0">
                <a:solidFill>
                  <a:schemeClr val="tx1"/>
                </a:solidFill>
                <a:effectLst/>
                <a:latin typeface="+mn-lt"/>
                <a:ea typeface="+mn-ea"/>
                <a:cs typeface="+mn-cs"/>
              </a:rPr>
              <a:t>yrs</a:t>
            </a:r>
            <a:r>
              <a:rPr lang="en-US" sz="1200" kern="1200" dirty="0" smtClean="0">
                <a:solidFill>
                  <a:schemeClr val="tx1"/>
                </a:solidFill>
                <a:effectLst/>
                <a:latin typeface="+mn-lt"/>
                <a:ea typeface="+mn-ea"/>
                <a:cs typeface="+mn-cs"/>
              </a:rPr>
              <a:t> (age range: 13-51); the majority of cases was between 40-59 yrs. </a:t>
            </a:r>
            <a:r>
              <a:rPr lang="en-US" sz="1200" kern="1200" dirty="0" err="1" smtClean="0">
                <a:solidFill>
                  <a:schemeClr val="tx1"/>
                </a:solidFill>
                <a:effectLst/>
                <a:latin typeface="+mn-lt"/>
                <a:ea typeface="+mn-ea"/>
                <a:cs typeface="+mn-cs"/>
              </a:rPr>
              <a:t>Female:male</a:t>
            </a:r>
            <a:r>
              <a:rPr lang="en-US" sz="1200" kern="1200" dirty="0" smtClean="0">
                <a:solidFill>
                  <a:schemeClr val="tx1"/>
                </a:solidFill>
                <a:effectLst/>
                <a:latin typeface="+mn-lt"/>
                <a:ea typeface="+mn-ea"/>
                <a:cs typeface="+mn-cs"/>
              </a:rPr>
              <a:t> = 1.6:1. All of the residents were bed–ridden. Among affected persons there were vaccinated 0 staff and 5 residents; and in the whole facility there were vaccinated 24 (50% of all residents), 7 (16% of all staff).</a:t>
            </a:r>
            <a:endParaRPr lang="sl-SI" dirty="0"/>
          </a:p>
        </p:txBody>
      </p:sp>
      <p:sp>
        <p:nvSpPr>
          <p:cNvPr id="4" name="Slide Number Placeholder 3"/>
          <p:cNvSpPr>
            <a:spLocks noGrp="1"/>
          </p:cNvSpPr>
          <p:nvPr>
            <p:ph type="sldNum" sz="quarter" idx="10"/>
          </p:nvPr>
        </p:nvSpPr>
        <p:spPr/>
        <p:txBody>
          <a:bodyPr/>
          <a:lstStyle/>
          <a:p>
            <a:fld id="{92E16EE1-FC16-4C99-98DE-A452BC44A96E}" type="slidenum">
              <a:rPr lang="sl-SI" smtClean="0"/>
              <a:t>4</a:t>
            </a:fld>
            <a:endParaRPr lang="sl-SI"/>
          </a:p>
        </p:txBody>
      </p:sp>
    </p:spTree>
    <p:extLst>
      <p:ext uri="{BB962C8B-B14F-4D97-AF65-F5344CB8AC3E}">
        <p14:creationId xmlns:p14="http://schemas.microsoft.com/office/powerpoint/2010/main" val="1636287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Epidemic curve showed person-to-person transmission. 8</a:t>
            </a:r>
            <a:r>
              <a:rPr lang="en-GB" sz="1200" kern="1200" dirty="0" smtClean="0">
                <a:solidFill>
                  <a:schemeClr val="tx1"/>
                </a:solidFill>
                <a:effectLst/>
                <a:latin typeface="+mn-lt"/>
                <a:ea typeface="+mn-ea"/>
                <a:cs typeface="+mn-cs"/>
              </a:rPr>
              <a:t> cases among residents (1</a:t>
            </a:r>
            <a:r>
              <a:rPr lang="sl-SI" sz="1200" kern="1200" dirty="0" smtClean="0">
                <a:solidFill>
                  <a:schemeClr val="tx1"/>
                </a:solidFill>
                <a:effectLst/>
                <a:latin typeface="+mn-lt"/>
                <a:ea typeface="+mn-ea"/>
                <a:cs typeface="+mn-cs"/>
              </a:rPr>
              <a:t>7</a:t>
            </a:r>
            <a:r>
              <a:rPr lang="en-GB" sz="1200" kern="1200" dirty="0" smtClean="0">
                <a:solidFill>
                  <a:schemeClr val="tx1"/>
                </a:solidFill>
                <a:effectLst/>
                <a:latin typeface="+mn-lt"/>
                <a:ea typeface="+mn-ea"/>
                <a:cs typeface="+mn-cs"/>
              </a:rPr>
              <a:t>% of all residents)</a:t>
            </a:r>
            <a:r>
              <a:rPr lang="sl-SI" sz="1200" kern="1200" dirty="0" smtClean="0">
                <a:solidFill>
                  <a:schemeClr val="tx1"/>
                </a:solidFill>
                <a:effectLst/>
                <a:latin typeface="+mn-lt"/>
                <a:ea typeface="+mn-ea"/>
                <a:cs typeface="+mn-cs"/>
              </a:rPr>
              <a:t>; and 5 cases among staff (11% of all staff). </a:t>
            </a:r>
            <a:endParaRPr lang="en-GB" sz="1200" kern="1200" dirty="0" smtClean="0">
              <a:solidFill>
                <a:schemeClr val="tx1"/>
              </a:solidFill>
              <a:effectLst/>
              <a:latin typeface="+mn-lt"/>
              <a:ea typeface="+mn-ea"/>
              <a:cs typeface="+mn-cs"/>
            </a:endParaRPr>
          </a:p>
          <a:p>
            <a:pPr marL="0" indent="0">
              <a:buNone/>
            </a:pPr>
            <a:endParaRPr lang="sl-SI" dirty="0"/>
          </a:p>
        </p:txBody>
      </p:sp>
      <p:sp>
        <p:nvSpPr>
          <p:cNvPr id="4" name="Slide Number Placeholder 3"/>
          <p:cNvSpPr>
            <a:spLocks noGrp="1"/>
          </p:cNvSpPr>
          <p:nvPr>
            <p:ph type="sldNum" sz="quarter" idx="10"/>
          </p:nvPr>
        </p:nvSpPr>
        <p:spPr/>
        <p:txBody>
          <a:bodyPr/>
          <a:lstStyle/>
          <a:p>
            <a:fld id="{92E16EE1-FC16-4C99-98DE-A452BC44A96E}" type="slidenum">
              <a:rPr lang="sl-SI" smtClean="0"/>
              <a:t>5</a:t>
            </a:fld>
            <a:endParaRPr lang="sl-SI"/>
          </a:p>
        </p:txBody>
      </p:sp>
    </p:spTree>
    <p:extLst>
      <p:ext uri="{BB962C8B-B14F-4D97-AF65-F5344CB8AC3E}">
        <p14:creationId xmlns:p14="http://schemas.microsoft.com/office/powerpoint/2010/main" val="108193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smtClean="0">
                <a:solidFill>
                  <a:schemeClr val="tx1"/>
                </a:solidFill>
                <a:effectLst/>
                <a:latin typeface="+mn-lt"/>
                <a:ea typeface="+mn-ea"/>
                <a:cs typeface="+mn-cs"/>
              </a:rPr>
              <a:t>Employees were</a:t>
            </a:r>
            <a:r>
              <a:rPr lang="en-US" sz="1200" kern="1200" dirty="0" smtClean="0">
                <a:solidFill>
                  <a:schemeClr val="tx1"/>
                </a:solidFill>
                <a:effectLst/>
                <a:latin typeface="+mn-lt"/>
                <a:ea typeface="+mn-ea"/>
                <a:cs typeface="+mn-cs"/>
              </a:rPr>
              <a:t> first </a:t>
            </a:r>
            <a:r>
              <a:rPr lang="en-GB" sz="1200" kern="1200" dirty="0" smtClean="0">
                <a:solidFill>
                  <a:schemeClr val="tx1"/>
                </a:solidFill>
                <a:effectLst/>
                <a:latin typeface="+mn-lt"/>
                <a:ea typeface="+mn-ea"/>
                <a:cs typeface="+mn-cs"/>
              </a:rPr>
              <a:t>cases</a:t>
            </a:r>
            <a:r>
              <a:rPr lang="sl-SI" sz="1200" kern="1200" dirty="0" smtClean="0">
                <a:solidFill>
                  <a:schemeClr val="tx1"/>
                </a:solidFill>
                <a:effectLst/>
                <a:latin typeface="+mn-lt"/>
                <a:ea typeface="+mn-ea"/>
                <a:cs typeface="+mn-cs"/>
              </a:rPr>
              <a:t>, with </a:t>
            </a:r>
            <a:r>
              <a:rPr lang="en-GB" sz="1200" kern="1200" dirty="0" smtClean="0">
                <a:solidFill>
                  <a:schemeClr val="tx1"/>
                </a:solidFill>
                <a:effectLst/>
                <a:latin typeface="+mn-lt"/>
                <a:ea typeface="+mn-ea"/>
                <a:cs typeface="+mn-cs"/>
              </a:rPr>
              <a:t>dispersed presentation</a:t>
            </a:r>
            <a:r>
              <a:rPr lang="sl-SI" sz="1200" kern="1200" dirty="0" smtClean="0">
                <a:solidFill>
                  <a:schemeClr val="tx1"/>
                </a:solidFill>
                <a:effectLst/>
                <a:latin typeface="+mn-lt"/>
                <a:ea typeface="+mn-ea"/>
                <a:cs typeface="+mn-cs"/>
              </a:rPr>
              <a:t>; while cases among </a:t>
            </a:r>
            <a:r>
              <a:rPr lang="en-US" sz="1200" kern="1200" dirty="0" smtClean="0">
                <a:solidFill>
                  <a:schemeClr val="tx1"/>
                </a:solidFill>
                <a:effectLst/>
                <a:latin typeface="+mn-lt"/>
                <a:ea typeface="+mn-ea"/>
                <a:cs typeface="+mn-cs"/>
              </a:rPr>
              <a:t>residents </a:t>
            </a:r>
            <a:r>
              <a:rPr lang="sl-SI" sz="1200" kern="1200" dirty="0" smtClean="0">
                <a:solidFill>
                  <a:schemeClr val="tx1"/>
                </a:solidFill>
                <a:effectLst/>
                <a:latin typeface="+mn-lt"/>
                <a:ea typeface="+mn-ea"/>
                <a:cs typeface="+mn-cs"/>
              </a:rPr>
              <a:t>presented </a:t>
            </a:r>
            <a:r>
              <a:rPr lang="en-GB" sz="1200" kern="1200" dirty="0" smtClean="0">
                <a:solidFill>
                  <a:schemeClr val="tx1"/>
                </a:solidFill>
                <a:effectLst/>
                <a:latin typeface="+mn-lt"/>
                <a:ea typeface="+mn-ea"/>
                <a:cs typeface="+mn-cs"/>
              </a:rPr>
              <a:t>peak of the outbreak</a:t>
            </a:r>
            <a:r>
              <a:rPr lang="sl-SI" sz="1200" kern="1200" dirty="0" smtClean="0">
                <a:solidFill>
                  <a:schemeClr val="tx1"/>
                </a:solidFill>
                <a:effectLst/>
                <a:latin typeface="+mn-lt"/>
                <a:ea typeface="+mn-ea"/>
                <a:cs typeface="+mn-cs"/>
              </a:rPr>
              <a:t>. Hospitalized were 2 residents. </a:t>
            </a:r>
            <a:r>
              <a:rPr lang="en-GB" sz="1200" kern="1200" dirty="0" smtClean="0">
                <a:solidFill>
                  <a:schemeClr val="tx1"/>
                </a:solidFill>
                <a:effectLst/>
                <a:latin typeface="+mn-lt"/>
                <a:ea typeface="+mn-ea"/>
                <a:cs typeface="+mn-cs"/>
              </a:rPr>
              <a:t>Laboratory investigation</a:t>
            </a:r>
            <a:r>
              <a:rPr lang="sl-SI" sz="1200" kern="1200" dirty="0" smtClean="0">
                <a:solidFill>
                  <a:schemeClr val="tx1"/>
                </a:solidFill>
                <a:effectLst/>
                <a:latin typeface="+mn-lt"/>
                <a:ea typeface="+mn-ea"/>
                <a:cs typeface="+mn-cs"/>
              </a:rPr>
              <a:t> showed </a:t>
            </a:r>
            <a:r>
              <a:rPr lang="en-US" sz="1200" kern="1200" dirty="0" smtClean="0">
                <a:solidFill>
                  <a:schemeClr val="tx1"/>
                </a:solidFill>
                <a:effectLst/>
                <a:latin typeface="+mn-lt"/>
                <a:ea typeface="+mn-ea"/>
                <a:cs typeface="+mn-cs"/>
              </a:rPr>
              <a:t>influenza </a:t>
            </a:r>
            <a:r>
              <a:rPr lang="en-GB" sz="1200" kern="1200" dirty="0" smtClean="0">
                <a:solidFill>
                  <a:schemeClr val="tx1"/>
                </a:solidFill>
                <a:effectLst/>
                <a:latin typeface="+mn-lt"/>
                <a:ea typeface="+mn-ea"/>
                <a:cs typeface="+mn-cs"/>
              </a:rPr>
              <a:t>A (H3N2)</a:t>
            </a:r>
            <a:r>
              <a:rPr lang="sl-SI" sz="1200" kern="1200" dirty="0" smtClean="0">
                <a:solidFill>
                  <a:schemeClr val="tx1"/>
                </a:solidFill>
                <a:effectLst/>
                <a:latin typeface="+mn-lt"/>
                <a:ea typeface="+mn-ea"/>
                <a:cs typeface="+mn-cs"/>
              </a:rPr>
              <a:t> in 2 </a:t>
            </a:r>
            <a:r>
              <a:rPr lang="en-US" sz="1200" kern="1200" dirty="0" smtClean="0">
                <a:solidFill>
                  <a:schemeClr val="tx1"/>
                </a:solidFill>
                <a:effectLst/>
                <a:latin typeface="+mn-lt"/>
                <a:ea typeface="+mn-ea"/>
                <a:cs typeface="+mn-cs"/>
              </a:rPr>
              <a:t>cases</a:t>
            </a:r>
            <a:r>
              <a:rPr lang="sl-SI" sz="1200" kern="1200" dirty="0" smtClean="0">
                <a:solidFill>
                  <a:schemeClr val="tx1"/>
                </a:solidFill>
                <a:effectLst/>
                <a:latin typeface="+mn-lt"/>
                <a:ea typeface="+mn-ea"/>
                <a:cs typeface="+mn-cs"/>
              </a:rPr>
              <a:t>; Laboratory testing</a:t>
            </a:r>
            <a:r>
              <a:rPr lang="en-GB" sz="1200" kern="1200" dirty="0" smtClean="0">
                <a:solidFill>
                  <a:schemeClr val="tx1"/>
                </a:solidFill>
                <a:effectLst/>
                <a:latin typeface="+mn-lt"/>
                <a:ea typeface="+mn-ea"/>
                <a:cs typeface="+mn-cs"/>
              </a:rPr>
              <a:t> for other </a:t>
            </a:r>
            <a:r>
              <a:rPr lang="sl-SI" sz="1200" kern="1200" dirty="0" smtClean="0">
                <a:solidFill>
                  <a:schemeClr val="tx1"/>
                </a:solidFill>
                <a:effectLst/>
                <a:latin typeface="+mn-lt"/>
                <a:ea typeface="+mn-ea"/>
                <a:cs typeface="+mn-cs"/>
              </a:rPr>
              <a:t>respiratory</a:t>
            </a:r>
            <a:r>
              <a:rPr lang="en-GB" sz="1200" kern="1200" dirty="0" smtClean="0">
                <a:solidFill>
                  <a:schemeClr val="tx1"/>
                </a:solidFill>
                <a:effectLst/>
                <a:latin typeface="+mn-lt"/>
                <a:ea typeface="+mn-ea"/>
                <a:cs typeface="+mn-cs"/>
              </a:rPr>
              <a:t> pathogens</a:t>
            </a:r>
            <a:r>
              <a:rPr lang="sl-SI" sz="1200" kern="1200" dirty="0" smtClean="0">
                <a:solidFill>
                  <a:schemeClr val="tx1"/>
                </a:solidFill>
                <a:effectLst/>
                <a:latin typeface="+mn-lt"/>
                <a:ea typeface="+mn-ea"/>
                <a:cs typeface="+mn-cs"/>
              </a:rPr>
              <a:t> was negative. </a:t>
            </a:r>
            <a:endParaRPr lang="sl-SI" dirty="0"/>
          </a:p>
        </p:txBody>
      </p:sp>
      <p:sp>
        <p:nvSpPr>
          <p:cNvPr id="4" name="Slide Number Placeholder 3"/>
          <p:cNvSpPr>
            <a:spLocks noGrp="1"/>
          </p:cNvSpPr>
          <p:nvPr>
            <p:ph type="sldNum" sz="quarter" idx="10"/>
          </p:nvPr>
        </p:nvSpPr>
        <p:spPr/>
        <p:txBody>
          <a:bodyPr/>
          <a:lstStyle/>
          <a:p>
            <a:fld id="{92E16EE1-FC16-4C99-98DE-A452BC44A96E}" type="slidenum">
              <a:rPr lang="sl-SI" smtClean="0"/>
              <a:t>6</a:t>
            </a:fld>
            <a:endParaRPr lang="sl-SI"/>
          </a:p>
        </p:txBody>
      </p:sp>
    </p:spTree>
    <p:extLst>
      <p:ext uri="{BB962C8B-B14F-4D97-AF65-F5344CB8AC3E}">
        <p14:creationId xmlns:p14="http://schemas.microsoft.com/office/powerpoint/2010/main" val="64828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Symptoms: the majority of cases presented with fever and cough. The others reported also sore throat, myalgia, headache and pneumonia. </a:t>
            </a:r>
            <a:endParaRPr lang="sl-SI" baseline="0" dirty="0" smtClean="0"/>
          </a:p>
          <a:p>
            <a:endParaRPr lang="sl-SI" dirty="0"/>
          </a:p>
        </p:txBody>
      </p:sp>
      <p:sp>
        <p:nvSpPr>
          <p:cNvPr id="4" name="Slide Number Placeholder 3"/>
          <p:cNvSpPr>
            <a:spLocks noGrp="1"/>
          </p:cNvSpPr>
          <p:nvPr>
            <p:ph type="sldNum" sz="quarter" idx="10"/>
          </p:nvPr>
        </p:nvSpPr>
        <p:spPr/>
        <p:txBody>
          <a:bodyPr/>
          <a:lstStyle/>
          <a:p>
            <a:fld id="{92E16EE1-FC16-4C99-98DE-A452BC44A96E}" type="slidenum">
              <a:rPr lang="sl-SI" smtClean="0"/>
              <a:t>7</a:t>
            </a:fld>
            <a:endParaRPr lang="sl-SI"/>
          </a:p>
        </p:txBody>
      </p:sp>
    </p:spTree>
    <p:extLst>
      <p:ext uri="{BB962C8B-B14F-4D97-AF65-F5344CB8AC3E}">
        <p14:creationId xmlns:p14="http://schemas.microsoft.com/office/powerpoint/2010/main" val="3322507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u="sng" kern="1200" dirty="0" smtClean="0">
                <a:solidFill>
                  <a:schemeClr val="tx1"/>
                </a:solidFill>
                <a:effectLst/>
                <a:latin typeface="+mn-lt"/>
                <a:ea typeface="+mn-ea"/>
                <a:cs typeface="+mn-cs"/>
              </a:rPr>
              <a:t>Disease management and control measures</a:t>
            </a:r>
            <a:r>
              <a:rPr lang="sl-SI" sz="1200" kern="1200" dirty="0" smtClean="0">
                <a:solidFill>
                  <a:schemeClr val="tx1"/>
                </a:solidFill>
                <a:effectLst/>
                <a:latin typeface="+mn-lt"/>
                <a:ea typeface="+mn-ea"/>
                <a:cs typeface="+mn-cs"/>
              </a:rPr>
              <a:t> in response to LTCF influenza outbreak were guided by national guidelines and protocols. These measures included besides prompt/timely notification of PH authorities also standard hygienic meassures as h</a:t>
            </a:r>
            <a:r>
              <a:rPr lang="en-GB" sz="1200" kern="1200" dirty="0" smtClean="0">
                <a:solidFill>
                  <a:schemeClr val="tx1"/>
                </a:solidFill>
                <a:effectLst/>
                <a:latin typeface="+mn-lt"/>
                <a:ea typeface="+mn-ea"/>
                <a:cs typeface="+mn-cs"/>
              </a:rPr>
              <a:t>and </a:t>
            </a:r>
            <a:r>
              <a:rPr lang="sl-SI" sz="1200" kern="1200" dirty="0" smtClean="0">
                <a:solidFill>
                  <a:schemeClr val="tx1"/>
                </a:solidFill>
                <a:effectLst/>
                <a:latin typeface="+mn-lt"/>
                <a:ea typeface="+mn-ea"/>
                <a:cs typeface="+mn-cs"/>
              </a:rPr>
              <a:t>hygiene/</a:t>
            </a:r>
            <a:r>
              <a:rPr lang="en-GB" sz="1200" kern="1200" dirty="0" smtClean="0">
                <a:solidFill>
                  <a:schemeClr val="tx1"/>
                </a:solidFill>
                <a:effectLst/>
                <a:latin typeface="+mn-lt"/>
                <a:ea typeface="+mn-ea"/>
                <a:cs typeface="+mn-cs"/>
              </a:rPr>
              <a:t>disinfection, personal protective equipment, airing of rooms, excluding ill staff, no </a:t>
            </a:r>
            <a:r>
              <a:rPr lang="sl-SI" sz="1200" kern="1200" dirty="0" smtClean="0">
                <a:solidFill>
                  <a:schemeClr val="tx1"/>
                </a:solidFill>
                <a:effectLst/>
                <a:latin typeface="+mn-lt"/>
                <a:ea typeface="+mn-ea"/>
                <a:cs typeface="+mn-cs"/>
              </a:rPr>
              <a:t>residents </a:t>
            </a:r>
            <a:r>
              <a:rPr lang="en-GB" sz="1200" kern="1200" dirty="0" smtClean="0">
                <a:solidFill>
                  <a:schemeClr val="tx1"/>
                </a:solidFill>
                <a:effectLst/>
                <a:latin typeface="+mn-lt"/>
                <a:ea typeface="+mn-ea"/>
                <a:cs typeface="+mn-cs"/>
              </a:rPr>
              <a:t>group activities until </a:t>
            </a:r>
            <a:r>
              <a:rPr lang="sl-SI" sz="1200" kern="1200" dirty="0" smtClean="0">
                <a:solidFill>
                  <a:schemeClr val="tx1"/>
                </a:solidFill>
                <a:effectLst/>
                <a:latin typeface="+mn-lt"/>
                <a:ea typeface="+mn-ea"/>
                <a:cs typeface="+mn-cs"/>
              </a:rPr>
              <a:t>7</a:t>
            </a:r>
            <a:r>
              <a:rPr lang="en-GB" sz="1200" kern="1200" dirty="0" smtClean="0">
                <a:solidFill>
                  <a:schemeClr val="tx1"/>
                </a:solidFill>
                <a:effectLst/>
                <a:latin typeface="+mn-lt"/>
                <a:ea typeface="+mn-ea"/>
                <a:cs typeface="+mn-cs"/>
              </a:rPr>
              <a:t> days after cessation of </a:t>
            </a:r>
            <a:r>
              <a:rPr lang="sl-SI" sz="1200" kern="1200" dirty="0" smtClean="0">
                <a:solidFill>
                  <a:schemeClr val="tx1"/>
                </a:solidFill>
                <a:effectLst/>
                <a:latin typeface="+mn-lt"/>
                <a:ea typeface="+mn-ea"/>
                <a:cs typeface="+mn-cs"/>
              </a:rPr>
              <a:t>symptoms, </a:t>
            </a:r>
            <a:r>
              <a:rPr lang="en-US" sz="1200" kern="1200" dirty="0" smtClean="0">
                <a:solidFill>
                  <a:schemeClr val="tx1"/>
                </a:solidFill>
                <a:effectLst/>
                <a:latin typeface="+mn-lt"/>
                <a:ea typeface="+mn-ea"/>
                <a:cs typeface="+mn-cs"/>
              </a:rPr>
              <a:t>cohort </a:t>
            </a:r>
            <a:r>
              <a:rPr lang="en-GB" sz="1200" kern="1200" dirty="0" smtClean="0">
                <a:solidFill>
                  <a:schemeClr val="tx1"/>
                </a:solidFill>
                <a:effectLst/>
                <a:latin typeface="+mn-lt"/>
                <a:ea typeface="+mn-ea"/>
                <a:cs typeface="+mn-cs"/>
              </a:rPr>
              <a:t>isolation of symptomatic residents</a:t>
            </a:r>
            <a:r>
              <a:rPr lang="sl-SI" sz="1200" kern="1200" dirty="0" smtClean="0">
                <a:solidFill>
                  <a:schemeClr val="tx1"/>
                </a:solidFill>
                <a:effectLst/>
                <a:latin typeface="+mn-lt"/>
                <a:ea typeface="+mn-ea"/>
                <a:cs typeface="+mn-cs"/>
              </a:rPr>
              <a:t>, reducing </a:t>
            </a:r>
            <a:r>
              <a:rPr lang="en-GB" sz="1200" kern="1200" dirty="0" smtClean="0">
                <a:solidFill>
                  <a:schemeClr val="tx1"/>
                </a:solidFill>
                <a:effectLst/>
                <a:latin typeface="+mn-lt"/>
                <a:ea typeface="+mn-ea"/>
                <a:cs typeface="+mn-cs"/>
              </a:rPr>
              <a:t>staff exchange</a:t>
            </a:r>
            <a:r>
              <a:rPr lang="sl-SI" sz="1200" kern="1200" dirty="0" smtClean="0">
                <a:solidFill>
                  <a:schemeClr val="tx1"/>
                </a:solidFill>
                <a:effectLst/>
                <a:latin typeface="+mn-lt"/>
                <a:ea typeface="+mn-ea"/>
                <a:cs typeface="+mn-cs"/>
              </a:rPr>
              <a:t>, and no</a:t>
            </a:r>
            <a:r>
              <a:rPr lang="en-GB" sz="1200" kern="1200" dirty="0" smtClean="0">
                <a:solidFill>
                  <a:schemeClr val="tx1"/>
                </a:solidFill>
                <a:effectLst/>
                <a:latin typeface="+mn-lt"/>
                <a:ea typeface="+mn-ea"/>
                <a:cs typeface="+mn-cs"/>
              </a:rPr>
              <a:t> new admissions during the outbreak period.</a:t>
            </a:r>
            <a:endParaRPr lang="sl-SI" dirty="0" smtClean="0"/>
          </a:p>
          <a:p>
            <a:endParaRPr lang="sl-SI" dirty="0"/>
          </a:p>
        </p:txBody>
      </p:sp>
      <p:sp>
        <p:nvSpPr>
          <p:cNvPr id="4" name="Slide Number Placeholder 3"/>
          <p:cNvSpPr>
            <a:spLocks noGrp="1"/>
          </p:cNvSpPr>
          <p:nvPr>
            <p:ph type="sldNum" sz="quarter" idx="10"/>
          </p:nvPr>
        </p:nvSpPr>
        <p:spPr/>
        <p:txBody>
          <a:bodyPr/>
          <a:lstStyle/>
          <a:p>
            <a:fld id="{92E16EE1-FC16-4C99-98DE-A452BC44A96E}" type="slidenum">
              <a:rPr lang="sl-SI" smtClean="0"/>
              <a:t>8</a:t>
            </a:fld>
            <a:endParaRPr lang="sl-SI"/>
          </a:p>
        </p:txBody>
      </p:sp>
    </p:spTree>
    <p:extLst>
      <p:ext uri="{BB962C8B-B14F-4D97-AF65-F5344CB8AC3E}">
        <p14:creationId xmlns:p14="http://schemas.microsoft.com/office/powerpoint/2010/main" val="771595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As the first cases were employees we concluded that: </a:t>
            </a:r>
            <a:r>
              <a:rPr lang="en-GB" sz="1200" kern="1200" dirty="0" smtClean="0">
                <a:solidFill>
                  <a:schemeClr val="tx1"/>
                </a:solidFill>
                <a:effectLst/>
                <a:latin typeface="+mn-lt"/>
                <a:ea typeface="+mn-ea"/>
                <a:cs typeface="+mn-cs"/>
              </a:rPr>
              <a:t>Staff possibly initiated and contributed to the maintenance of transmission. </a:t>
            </a:r>
            <a:r>
              <a:rPr lang="en-GB" sz="1200" u="sng" kern="1200" dirty="0" smtClean="0">
                <a:solidFill>
                  <a:schemeClr val="tx1"/>
                </a:solidFill>
                <a:effectLst/>
                <a:latin typeface="+mn-lt"/>
                <a:ea typeface="+mn-ea"/>
                <a:cs typeface="+mn-cs"/>
              </a:rPr>
              <a:t>We highlight</a:t>
            </a:r>
            <a:r>
              <a:rPr lang="en-GB" sz="1200" kern="1200" dirty="0" smtClean="0">
                <a:solidFill>
                  <a:schemeClr val="tx1"/>
                </a:solidFill>
                <a:effectLst/>
                <a:latin typeface="+mn-lt"/>
                <a:ea typeface="+mn-ea"/>
                <a:cs typeface="+mn-cs"/>
              </a:rPr>
              <a:t> the need to comply with vaccination recommendations, especially for staff working with persons with risk factors. </a:t>
            </a:r>
          </a:p>
          <a:p>
            <a:endParaRPr lang="en-GB" dirty="0"/>
          </a:p>
        </p:txBody>
      </p:sp>
      <p:sp>
        <p:nvSpPr>
          <p:cNvPr id="4" name="Slide Number Placeholder 3"/>
          <p:cNvSpPr>
            <a:spLocks noGrp="1"/>
          </p:cNvSpPr>
          <p:nvPr>
            <p:ph type="sldNum" sz="quarter" idx="10"/>
          </p:nvPr>
        </p:nvSpPr>
        <p:spPr/>
        <p:txBody>
          <a:bodyPr/>
          <a:lstStyle/>
          <a:p>
            <a:fld id="{92E16EE1-FC16-4C99-98DE-A452BC44A96E}" type="slidenum">
              <a:rPr lang="sl-SI" smtClean="0"/>
              <a:t>9</a:t>
            </a:fld>
            <a:endParaRPr lang="sl-SI"/>
          </a:p>
        </p:txBody>
      </p:sp>
    </p:spTree>
    <p:extLst>
      <p:ext uri="{BB962C8B-B14F-4D97-AF65-F5344CB8AC3E}">
        <p14:creationId xmlns:p14="http://schemas.microsoft.com/office/powerpoint/2010/main" val="170769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87EA1729-C092-4E40-B296-0E1AFCBDA1BE}" type="datetimeFigureOut">
              <a:rPr lang="sl-SI" smtClean="0"/>
              <a:t>4.8.2015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255544F-FA95-4D5E-B3D2-D87525BEB8B3}" type="slidenum">
              <a:rPr lang="sl-SI" smtClean="0"/>
              <a:t>‹#›</a:t>
            </a:fld>
            <a:endParaRPr lang="sl-SI"/>
          </a:p>
        </p:txBody>
      </p:sp>
    </p:spTree>
    <p:extLst>
      <p:ext uri="{BB962C8B-B14F-4D97-AF65-F5344CB8AC3E}">
        <p14:creationId xmlns:p14="http://schemas.microsoft.com/office/powerpoint/2010/main" val="1164837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87EA1729-C092-4E40-B296-0E1AFCBDA1BE}" type="datetimeFigureOut">
              <a:rPr lang="sl-SI" smtClean="0"/>
              <a:t>4.8.2015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255544F-FA95-4D5E-B3D2-D87525BEB8B3}" type="slidenum">
              <a:rPr lang="sl-SI" smtClean="0"/>
              <a:t>‹#›</a:t>
            </a:fld>
            <a:endParaRPr lang="sl-SI"/>
          </a:p>
        </p:txBody>
      </p:sp>
    </p:spTree>
    <p:extLst>
      <p:ext uri="{BB962C8B-B14F-4D97-AF65-F5344CB8AC3E}">
        <p14:creationId xmlns:p14="http://schemas.microsoft.com/office/powerpoint/2010/main" val="55408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87EA1729-C092-4E40-B296-0E1AFCBDA1BE}" type="datetimeFigureOut">
              <a:rPr lang="sl-SI" smtClean="0"/>
              <a:t>4.8.2015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255544F-FA95-4D5E-B3D2-D87525BEB8B3}" type="slidenum">
              <a:rPr lang="sl-SI" smtClean="0"/>
              <a:t>‹#›</a:t>
            </a:fld>
            <a:endParaRPr lang="sl-SI"/>
          </a:p>
        </p:txBody>
      </p:sp>
    </p:spTree>
    <p:extLst>
      <p:ext uri="{BB962C8B-B14F-4D97-AF65-F5344CB8AC3E}">
        <p14:creationId xmlns:p14="http://schemas.microsoft.com/office/powerpoint/2010/main" val="3410306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87EA1729-C092-4E40-B296-0E1AFCBDA1BE}" type="datetimeFigureOut">
              <a:rPr lang="sl-SI" smtClean="0"/>
              <a:t>4.8.2015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255544F-FA95-4D5E-B3D2-D87525BEB8B3}" type="slidenum">
              <a:rPr lang="sl-SI" smtClean="0"/>
              <a:t>‹#›</a:t>
            </a:fld>
            <a:endParaRPr lang="sl-SI"/>
          </a:p>
        </p:txBody>
      </p:sp>
    </p:spTree>
    <p:extLst>
      <p:ext uri="{BB962C8B-B14F-4D97-AF65-F5344CB8AC3E}">
        <p14:creationId xmlns:p14="http://schemas.microsoft.com/office/powerpoint/2010/main" val="384347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EA1729-C092-4E40-B296-0E1AFCBDA1BE}" type="datetimeFigureOut">
              <a:rPr lang="sl-SI" smtClean="0"/>
              <a:t>4.8.2015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255544F-FA95-4D5E-B3D2-D87525BEB8B3}" type="slidenum">
              <a:rPr lang="sl-SI" smtClean="0"/>
              <a:t>‹#›</a:t>
            </a:fld>
            <a:endParaRPr lang="sl-SI"/>
          </a:p>
        </p:txBody>
      </p:sp>
    </p:spTree>
    <p:extLst>
      <p:ext uri="{BB962C8B-B14F-4D97-AF65-F5344CB8AC3E}">
        <p14:creationId xmlns:p14="http://schemas.microsoft.com/office/powerpoint/2010/main" val="1378262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87EA1729-C092-4E40-B296-0E1AFCBDA1BE}" type="datetimeFigureOut">
              <a:rPr lang="sl-SI" smtClean="0"/>
              <a:t>4.8.2015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7255544F-FA95-4D5E-B3D2-D87525BEB8B3}" type="slidenum">
              <a:rPr lang="sl-SI" smtClean="0"/>
              <a:t>‹#›</a:t>
            </a:fld>
            <a:endParaRPr lang="sl-SI"/>
          </a:p>
        </p:txBody>
      </p:sp>
    </p:spTree>
    <p:extLst>
      <p:ext uri="{BB962C8B-B14F-4D97-AF65-F5344CB8AC3E}">
        <p14:creationId xmlns:p14="http://schemas.microsoft.com/office/powerpoint/2010/main" val="912642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87EA1729-C092-4E40-B296-0E1AFCBDA1BE}" type="datetimeFigureOut">
              <a:rPr lang="sl-SI" smtClean="0"/>
              <a:t>4.8.2015</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7255544F-FA95-4D5E-B3D2-D87525BEB8B3}" type="slidenum">
              <a:rPr lang="sl-SI" smtClean="0"/>
              <a:t>‹#›</a:t>
            </a:fld>
            <a:endParaRPr lang="sl-SI"/>
          </a:p>
        </p:txBody>
      </p:sp>
    </p:spTree>
    <p:extLst>
      <p:ext uri="{BB962C8B-B14F-4D97-AF65-F5344CB8AC3E}">
        <p14:creationId xmlns:p14="http://schemas.microsoft.com/office/powerpoint/2010/main" val="15920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87EA1729-C092-4E40-B296-0E1AFCBDA1BE}" type="datetimeFigureOut">
              <a:rPr lang="sl-SI" smtClean="0"/>
              <a:t>4.8.2015</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7255544F-FA95-4D5E-B3D2-D87525BEB8B3}" type="slidenum">
              <a:rPr lang="sl-SI" smtClean="0"/>
              <a:t>‹#›</a:t>
            </a:fld>
            <a:endParaRPr lang="sl-SI"/>
          </a:p>
        </p:txBody>
      </p:sp>
    </p:spTree>
    <p:extLst>
      <p:ext uri="{BB962C8B-B14F-4D97-AF65-F5344CB8AC3E}">
        <p14:creationId xmlns:p14="http://schemas.microsoft.com/office/powerpoint/2010/main" val="320732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A1729-C092-4E40-B296-0E1AFCBDA1BE}" type="datetimeFigureOut">
              <a:rPr lang="sl-SI" smtClean="0"/>
              <a:t>4.8.2015</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7255544F-FA95-4D5E-B3D2-D87525BEB8B3}" type="slidenum">
              <a:rPr lang="sl-SI" smtClean="0"/>
              <a:t>‹#›</a:t>
            </a:fld>
            <a:endParaRPr lang="sl-SI"/>
          </a:p>
        </p:txBody>
      </p:sp>
    </p:spTree>
    <p:extLst>
      <p:ext uri="{BB962C8B-B14F-4D97-AF65-F5344CB8AC3E}">
        <p14:creationId xmlns:p14="http://schemas.microsoft.com/office/powerpoint/2010/main" val="46756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A1729-C092-4E40-B296-0E1AFCBDA1BE}" type="datetimeFigureOut">
              <a:rPr lang="sl-SI" smtClean="0"/>
              <a:t>4.8.2015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7255544F-FA95-4D5E-B3D2-D87525BEB8B3}" type="slidenum">
              <a:rPr lang="sl-SI" smtClean="0"/>
              <a:t>‹#›</a:t>
            </a:fld>
            <a:endParaRPr lang="sl-SI"/>
          </a:p>
        </p:txBody>
      </p:sp>
    </p:spTree>
    <p:extLst>
      <p:ext uri="{BB962C8B-B14F-4D97-AF65-F5344CB8AC3E}">
        <p14:creationId xmlns:p14="http://schemas.microsoft.com/office/powerpoint/2010/main" val="1215640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A1729-C092-4E40-B296-0E1AFCBDA1BE}" type="datetimeFigureOut">
              <a:rPr lang="sl-SI" smtClean="0"/>
              <a:t>4.8.2015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7255544F-FA95-4D5E-B3D2-D87525BEB8B3}" type="slidenum">
              <a:rPr lang="sl-SI" smtClean="0"/>
              <a:t>‹#›</a:t>
            </a:fld>
            <a:endParaRPr lang="sl-SI"/>
          </a:p>
        </p:txBody>
      </p:sp>
    </p:spTree>
    <p:extLst>
      <p:ext uri="{BB962C8B-B14F-4D97-AF65-F5344CB8AC3E}">
        <p14:creationId xmlns:p14="http://schemas.microsoft.com/office/powerpoint/2010/main" val="3714302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A1729-C092-4E40-B296-0E1AFCBDA1BE}" type="datetimeFigureOut">
              <a:rPr lang="sl-SI" smtClean="0"/>
              <a:t>4.8.2015</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544F-FA95-4D5E-B3D2-D87525BEB8B3}" type="slidenum">
              <a:rPr lang="sl-SI" smtClean="0"/>
              <a:t>‹#›</a:t>
            </a:fld>
            <a:endParaRPr lang="sl-SI"/>
          </a:p>
        </p:txBody>
      </p:sp>
    </p:spTree>
    <p:extLst>
      <p:ext uri="{BB962C8B-B14F-4D97-AF65-F5344CB8AC3E}">
        <p14:creationId xmlns:p14="http://schemas.microsoft.com/office/powerpoint/2010/main" val="636101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07504" y="1196752"/>
            <a:ext cx="9036496" cy="2952327"/>
          </a:xfrm>
        </p:spPr>
        <p:txBody>
          <a:bodyPr>
            <a:normAutofit fontScale="90000"/>
          </a:bodyPr>
          <a:lstStyle/>
          <a:p>
            <a:r>
              <a:rPr lang="sl-SI" sz="3200" b="1" dirty="0" smtClean="0"/>
              <a:t/>
            </a:r>
            <a:br>
              <a:rPr lang="sl-SI" sz="3200" b="1" dirty="0" smtClean="0"/>
            </a:br>
            <a:r>
              <a:rPr lang="sl-SI" sz="4900" b="1" dirty="0" smtClean="0">
                <a:solidFill>
                  <a:srgbClr val="C00000"/>
                </a:solidFill>
                <a:latin typeface="Comic Sans MS" pitchFamily="66" charset="0"/>
              </a:rPr>
              <a:t/>
            </a:r>
            <a:br>
              <a:rPr lang="sl-SI" sz="4900" b="1" dirty="0" smtClean="0">
                <a:solidFill>
                  <a:srgbClr val="C00000"/>
                </a:solidFill>
                <a:latin typeface="Comic Sans MS" pitchFamily="66" charset="0"/>
              </a:rPr>
            </a:br>
            <a:r>
              <a:rPr lang="sl-SI" sz="4900" b="1" dirty="0">
                <a:solidFill>
                  <a:srgbClr val="FF0000"/>
                </a:solidFill>
              </a:rPr>
              <a:t>O</a:t>
            </a:r>
            <a:r>
              <a:rPr lang="sl-SI" sz="4900" b="1" dirty="0" smtClean="0">
                <a:solidFill>
                  <a:srgbClr val="FF0000"/>
                </a:solidFill>
              </a:rPr>
              <a:t>utbreak of influenza</a:t>
            </a:r>
            <a:r>
              <a:rPr lang="en-GB" sz="4900" b="1" dirty="0" smtClean="0">
                <a:solidFill>
                  <a:srgbClr val="FF0000"/>
                </a:solidFill>
              </a:rPr>
              <a:t> </a:t>
            </a:r>
            <a:r>
              <a:rPr lang="sl-SI" sz="4900" b="1" dirty="0" smtClean="0">
                <a:solidFill>
                  <a:srgbClr val="FF0000"/>
                </a:solidFill>
              </a:rPr>
              <a:t>A (H3N2) </a:t>
            </a:r>
            <a:r>
              <a:rPr lang="en-GB" sz="4900" b="1" dirty="0" smtClean="0">
                <a:solidFill>
                  <a:srgbClr val="FF0000"/>
                </a:solidFill>
              </a:rPr>
              <a:t>in </a:t>
            </a:r>
            <a:r>
              <a:rPr lang="sl-SI" sz="4900" b="1" dirty="0" smtClean="0">
                <a:solidFill>
                  <a:srgbClr val="FF0000"/>
                </a:solidFill>
              </a:rPr>
              <a:t>a residence for mentally disabled persons in Ljubljana, </a:t>
            </a:r>
            <a:br>
              <a:rPr lang="sl-SI" sz="4900" b="1" dirty="0" smtClean="0">
                <a:solidFill>
                  <a:srgbClr val="FF0000"/>
                </a:solidFill>
              </a:rPr>
            </a:br>
            <a:r>
              <a:rPr lang="sl-SI" sz="4900" b="1" dirty="0" smtClean="0">
                <a:solidFill>
                  <a:srgbClr val="FF0000"/>
                </a:solidFill>
              </a:rPr>
              <a:t>Slovenia, 2013</a:t>
            </a:r>
            <a:r>
              <a:rPr lang="sl-SI" sz="4900" b="1" dirty="0">
                <a:solidFill>
                  <a:srgbClr val="C00000"/>
                </a:solidFill>
              </a:rPr>
              <a:t/>
            </a:r>
            <a:br>
              <a:rPr lang="sl-SI" sz="4900" b="1" dirty="0">
                <a:solidFill>
                  <a:srgbClr val="C00000"/>
                </a:solidFill>
              </a:rPr>
            </a:br>
            <a:r>
              <a:rPr lang="en-GB" altLang="en-US" sz="3200" b="1" dirty="0" smtClean="0">
                <a:solidFill>
                  <a:srgbClr val="0089CF"/>
                </a:solidFill>
                <a:latin typeface="Comic Sans MS" panose="030F0702030302020204" pitchFamily="66" charset="0"/>
              </a:rPr>
              <a:t/>
            </a:r>
            <a:br>
              <a:rPr lang="en-GB" altLang="en-US" sz="3200" b="1" dirty="0" smtClean="0">
                <a:solidFill>
                  <a:srgbClr val="0089CF"/>
                </a:solidFill>
                <a:latin typeface="Comic Sans MS" panose="030F0702030302020204" pitchFamily="66" charset="0"/>
              </a:rPr>
            </a:br>
            <a:endParaRPr lang="sl-SI" sz="3200" b="1" dirty="0">
              <a:solidFill>
                <a:srgbClr val="0089CF"/>
              </a:solidFill>
              <a:latin typeface="Comic Sans MS" panose="030F0702030302020204" pitchFamily="66" charset="0"/>
            </a:endParaRPr>
          </a:p>
        </p:txBody>
      </p:sp>
      <p:sp>
        <p:nvSpPr>
          <p:cNvPr id="3" name="Podnaslov 2"/>
          <p:cNvSpPr>
            <a:spLocks noGrp="1"/>
          </p:cNvSpPr>
          <p:nvPr>
            <p:ph type="subTitle" idx="1"/>
          </p:nvPr>
        </p:nvSpPr>
        <p:spPr>
          <a:xfrm>
            <a:off x="1371600" y="4516476"/>
            <a:ext cx="6400800" cy="1752600"/>
          </a:xfrm>
        </p:spPr>
        <p:txBody>
          <a:bodyPr>
            <a:normAutofit/>
          </a:bodyPr>
          <a:lstStyle/>
          <a:p>
            <a:r>
              <a:rPr lang="sl-SI" altLang="en-US" sz="2800" b="1" dirty="0" smtClean="0">
                <a:solidFill>
                  <a:srgbClr val="0E0EE2"/>
                </a:solidFill>
                <a:latin typeface="Calibri" panose="020F0502020204030204" pitchFamily="34" charset="0"/>
              </a:rPr>
              <a:t>Epidemiology and Public Health</a:t>
            </a:r>
          </a:p>
          <a:p>
            <a:r>
              <a:rPr lang="sl-SI" altLang="en-US" sz="2800" dirty="0" smtClean="0">
                <a:solidFill>
                  <a:srgbClr val="0E0EE2"/>
                </a:solidFill>
                <a:latin typeface="Calibri" panose="020F0502020204030204" pitchFamily="34" charset="0"/>
              </a:rPr>
              <a:t>Valencia, Spain</a:t>
            </a:r>
          </a:p>
          <a:p>
            <a:r>
              <a:rPr lang="sl-SI" altLang="en-US" sz="2800" dirty="0" smtClean="0">
                <a:solidFill>
                  <a:srgbClr val="0E0EE2"/>
                </a:solidFill>
                <a:latin typeface="Calibri" panose="020F0502020204030204" pitchFamily="34" charset="0"/>
              </a:rPr>
              <a:t>4</a:t>
            </a:r>
            <a:r>
              <a:rPr lang="sl-SI" altLang="en-US" sz="2800" baseline="30000" dirty="0" smtClean="0">
                <a:solidFill>
                  <a:srgbClr val="0E0EE2"/>
                </a:solidFill>
                <a:latin typeface="Calibri" panose="020F0502020204030204" pitchFamily="34" charset="0"/>
              </a:rPr>
              <a:t>th</a:t>
            </a:r>
            <a:r>
              <a:rPr lang="sl-SI" altLang="en-US" sz="2800" dirty="0" smtClean="0">
                <a:solidFill>
                  <a:srgbClr val="0E0EE2"/>
                </a:solidFill>
                <a:latin typeface="Calibri" panose="020F0502020204030204" pitchFamily="34" charset="0"/>
              </a:rPr>
              <a:t> August 2015</a:t>
            </a:r>
          </a:p>
          <a:p>
            <a:endParaRPr lang="sl-SI" altLang="en-US" sz="1400" dirty="0" smtClean="0">
              <a:solidFill>
                <a:srgbClr val="401B5B"/>
              </a:solidFill>
              <a:latin typeface="Comic Sans MS" panose="030F0702030302020204" pitchFamily="66" charset="0"/>
            </a:endParaRPr>
          </a:p>
          <a:p>
            <a:endParaRPr lang="sl-SI" altLang="en-US" sz="1400" b="1" dirty="0">
              <a:solidFill>
                <a:srgbClr val="401B5B"/>
              </a:solidFill>
              <a:latin typeface="Comic Sans MS" panose="030F0702030302020204" pitchFamily="66"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16"/>
            <a:ext cx="1979712" cy="545064"/>
          </a:xfrm>
          <a:prstGeom prst="rect">
            <a:avLst/>
          </a:prstGeom>
        </p:spPr>
      </p:pic>
    </p:spTree>
    <p:extLst>
      <p:ext uri="{BB962C8B-B14F-4D97-AF65-F5344CB8AC3E}">
        <p14:creationId xmlns:p14="http://schemas.microsoft.com/office/powerpoint/2010/main" val="361845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00808"/>
            <a:ext cx="8640960" cy="4525963"/>
          </a:xfrm>
        </p:spPr>
        <p:txBody>
          <a:bodyPr>
            <a:normAutofit/>
          </a:bodyPr>
          <a:lstStyle/>
          <a:p>
            <a:r>
              <a:rPr lang="sl-SI" dirty="0" smtClean="0">
                <a:solidFill>
                  <a:srgbClr val="0E0EE2"/>
                </a:solidFill>
              </a:rPr>
              <a:t>Sentinel network of GP</a:t>
            </a:r>
            <a:r>
              <a:rPr lang="sl-SI" dirty="0">
                <a:solidFill>
                  <a:srgbClr val="0E0EE2"/>
                </a:solidFill>
              </a:rPr>
              <a:t>s</a:t>
            </a:r>
            <a:endParaRPr lang="sl-SI" dirty="0" smtClean="0">
              <a:solidFill>
                <a:srgbClr val="0E0EE2"/>
              </a:solidFill>
            </a:endParaRPr>
          </a:p>
          <a:p>
            <a:r>
              <a:rPr lang="sl-SI" dirty="0" smtClean="0">
                <a:solidFill>
                  <a:srgbClr val="0E0EE2"/>
                </a:solidFill>
              </a:rPr>
              <a:t>Weekly No. of consultations for ILI</a:t>
            </a:r>
          </a:p>
          <a:p>
            <a:r>
              <a:rPr lang="sl-SI" dirty="0" smtClean="0">
                <a:solidFill>
                  <a:srgbClr val="0E0EE2"/>
                </a:solidFill>
              </a:rPr>
              <a:t>Samples of nasal swabs</a:t>
            </a:r>
          </a:p>
          <a:p>
            <a:pPr marL="0" indent="0">
              <a:buNone/>
            </a:pPr>
            <a:endParaRPr lang="sl-SI" dirty="0"/>
          </a:p>
          <a:p>
            <a:r>
              <a:rPr lang="en-US" b="1" dirty="0" smtClean="0">
                <a:solidFill>
                  <a:srgbClr val="0E0EE2"/>
                </a:solidFill>
              </a:rPr>
              <a:t>Influenza viruses and type identification</a:t>
            </a:r>
          </a:p>
          <a:p>
            <a:endParaRPr lang="sl-SI" dirty="0"/>
          </a:p>
        </p:txBody>
      </p:sp>
      <p:sp>
        <p:nvSpPr>
          <p:cNvPr id="4" name="Line 4"/>
          <p:cNvSpPr>
            <a:spLocks noChangeShapeType="1"/>
          </p:cNvSpPr>
          <p:nvPr/>
        </p:nvSpPr>
        <p:spPr bwMode="auto">
          <a:xfrm>
            <a:off x="0" y="1268760"/>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sp>
        <p:nvSpPr>
          <p:cNvPr id="8" name="Naslov 1"/>
          <p:cNvSpPr txBox="1">
            <a:spLocks/>
          </p:cNvSpPr>
          <p:nvPr/>
        </p:nvSpPr>
        <p:spPr>
          <a:xfrm>
            <a:off x="-16933" y="260648"/>
            <a:ext cx="91440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4000" b="1" dirty="0">
                <a:solidFill>
                  <a:srgbClr val="FF0000"/>
                </a:solidFill>
              </a:rPr>
              <a:t>Influenza outbreaks in </a:t>
            </a:r>
            <a:r>
              <a:rPr lang="sl-SI" sz="4000" b="1" dirty="0" smtClean="0">
                <a:solidFill>
                  <a:srgbClr val="FF0000"/>
                </a:solidFill>
              </a:rPr>
              <a:t>facilities:</a:t>
            </a:r>
            <a:r>
              <a:rPr lang="sl-SI" sz="4000" b="1" dirty="0">
                <a:solidFill>
                  <a:srgbClr val="FF0000"/>
                </a:solidFill>
              </a:rPr>
              <a:t/>
            </a:r>
            <a:br>
              <a:rPr lang="sl-SI" sz="4000" b="1" dirty="0">
                <a:solidFill>
                  <a:srgbClr val="FF0000"/>
                </a:solidFill>
              </a:rPr>
            </a:br>
            <a:r>
              <a:rPr lang="sl-SI" sz="4000" b="1" dirty="0" smtClean="0">
                <a:solidFill>
                  <a:srgbClr val="FF0000"/>
                </a:solidFill>
              </a:rPr>
              <a:t>Surveillance</a:t>
            </a:r>
          </a:p>
        </p:txBody>
      </p:sp>
    </p:spTree>
    <p:extLst>
      <p:ext uri="{BB962C8B-B14F-4D97-AF65-F5344CB8AC3E}">
        <p14:creationId xmlns:p14="http://schemas.microsoft.com/office/powerpoint/2010/main" val="1994948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rmAutofit fontScale="90000"/>
          </a:bodyPr>
          <a:lstStyle/>
          <a:p>
            <a:r>
              <a:rPr lang="sl-SI" b="1" dirty="0" smtClean="0">
                <a:solidFill>
                  <a:srgbClr val="FF0000"/>
                </a:solidFill>
              </a:rPr>
              <a:t>Influenza outbreaks in </a:t>
            </a:r>
            <a:r>
              <a:rPr lang="sl-SI" b="1" dirty="0" smtClean="0">
                <a:solidFill>
                  <a:srgbClr val="FF0000"/>
                </a:solidFill>
              </a:rPr>
              <a:t>facilities:</a:t>
            </a:r>
            <a:r>
              <a:rPr lang="sl-SI" b="1" dirty="0" smtClean="0">
                <a:solidFill>
                  <a:srgbClr val="FF0000"/>
                </a:solidFill>
              </a:rPr>
              <a:t/>
            </a:r>
            <a:br>
              <a:rPr lang="sl-SI" b="1" dirty="0" smtClean="0">
                <a:solidFill>
                  <a:srgbClr val="FF0000"/>
                </a:solidFill>
              </a:rPr>
            </a:br>
            <a:r>
              <a:rPr lang="sl-SI" b="1" dirty="0" smtClean="0">
                <a:solidFill>
                  <a:srgbClr val="FF0000"/>
                </a:solidFill>
              </a:rPr>
              <a:t>Case finding and definition</a:t>
            </a:r>
            <a:endParaRPr lang="sl-SI" b="1" dirty="0">
              <a:solidFill>
                <a:srgbClr val="FF0000"/>
              </a:solidFill>
            </a:endParaRPr>
          </a:p>
        </p:txBody>
      </p:sp>
      <p:sp>
        <p:nvSpPr>
          <p:cNvPr id="3" name="Content Placeholder 2"/>
          <p:cNvSpPr>
            <a:spLocks noGrp="1"/>
          </p:cNvSpPr>
          <p:nvPr>
            <p:ph idx="1"/>
          </p:nvPr>
        </p:nvSpPr>
        <p:spPr>
          <a:xfrm>
            <a:off x="251520" y="1600200"/>
            <a:ext cx="8640960" cy="4925144"/>
          </a:xfrm>
        </p:spPr>
        <p:txBody>
          <a:bodyPr>
            <a:normAutofit/>
          </a:bodyPr>
          <a:lstStyle/>
          <a:p>
            <a:r>
              <a:rPr lang="sl-SI" b="1" dirty="0" smtClean="0">
                <a:solidFill>
                  <a:srgbClr val="0E0EE2"/>
                </a:solidFill>
              </a:rPr>
              <a:t>Case: </a:t>
            </a:r>
            <a:r>
              <a:rPr lang="sl-SI" dirty="0" smtClean="0">
                <a:solidFill>
                  <a:srgbClr val="0E0EE2"/>
                </a:solidFill>
              </a:rPr>
              <a:t>fever and cough and</a:t>
            </a:r>
            <a:r>
              <a:rPr lang="sl-SI" dirty="0">
                <a:solidFill>
                  <a:srgbClr val="0E0EE2"/>
                </a:solidFill>
              </a:rPr>
              <a:t> </a:t>
            </a:r>
            <a:r>
              <a:rPr lang="sl-SI" dirty="0" smtClean="0">
                <a:solidFill>
                  <a:srgbClr val="0E0EE2"/>
                </a:solidFill>
              </a:rPr>
              <a:t>≥1 additional symptom (sore throat, arthralgia, myalgia, prostration) (ILI)</a:t>
            </a:r>
          </a:p>
          <a:p>
            <a:pPr marL="0" indent="0">
              <a:buNone/>
            </a:pPr>
            <a:r>
              <a:rPr lang="sl-SI" dirty="0">
                <a:solidFill>
                  <a:srgbClr val="0E0EE2"/>
                </a:solidFill>
              </a:rPr>
              <a:t> </a:t>
            </a:r>
            <a:r>
              <a:rPr lang="sl-SI" dirty="0" smtClean="0">
                <a:solidFill>
                  <a:srgbClr val="0E0EE2"/>
                </a:solidFill>
              </a:rPr>
              <a:t>   laboratory confirmed influenza (confirmed)</a:t>
            </a:r>
          </a:p>
          <a:p>
            <a:pPr marL="0" indent="0">
              <a:buNone/>
            </a:pPr>
            <a:r>
              <a:rPr lang="sl-SI" dirty="0" smtClean="0">
                <a:solidFill>
                  <a:srgbClr val="0E0EE2"/>
                </a:solidFill>
              </a:rPr>
              <a:t> </a:t>
            </a:r>
          </a:p>
          <a:p>
            <a:r>
              <a:rPr lang="sl-SI" b="1" dirty="0" smtClean="0">
                <a:solidFill>
                  <a:srgbClr val="0E0EE2"/>
                </a:solidFill>
              </a:rPr>
              <a:t>Outbreak in facility: </a:t>
            </a:r>
            <a:r>
              <a:rPr lang="sl-SI" dirty="0" smtClean="0">
                <a:solidFill>
                  <a:srgbClr val="0E0EE2"/>
                </a:solidFill>
              </a:rPr>
              <a:t>≥2 cases within 7 days and with evidence with spread </a:t>
            </a:r>
          </a:p>
          <a:p>
            <a:pPr marL="0" indent="0">
              <a:buNone/>
            </a:pPr>
            <a:endParaRPr lang="sl-SI" dirty="0"/>
          </a:p>
        </p:txBody>
      </p:sp>
      <p:sp>
        <p:nvSpPr>
          <p:cNvPr id="4" name="Line 4"/>
          <p:cNvSpPr>
            <a:spLocks noChangeShapeType="1"/>
          </p:cNvSpPr>
          <p:nvPr/>
        </p:nvSpPr>
        <p:spPr bwMode="auto">
          <a:xfrm>
            <a:off x="0" y="1268760"/>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spTree>
    <p:extLst>
      <p:ext uri="{BB962C8B-B14F-4D97-AF65-F5344CB8AC3E}">
        <p14:creationId xmlns:p14="http://schemas.microsoft.com/office/powerpoint/2010/main" val="3367987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rmAutofit fontScale="90000"/>
          </a:bodyPr>
          <a:lstStyle/>
          <a:p>
            <a:r>
              <a:rPr lang="sl-SI" b="1" dirty="0" smtClean="0">
                <a:solidFill>
                  <a:srgbClr val="FF0000"/>
                </a:solidFill>
              </a:rPr>
              <a:t>Influenza outbreaks in </a:t>
            </a:r>
            <a:r>
              <a:rPr lang="sl-SI" b="1" dirty="0" smtClean="0">
                <a:solidFill>
                  <a:srgbClr val="FF0000"/>
                </a:solidFill>
              </a:rPr>
              <a:t>facilities:</a:t>
            </a:r>
            <a:r>
              <a:rPr lang="sl-SI" b="1" dirty="0" smtClean="0">
                <a:solidFill>
                  <a:srgbClr val="FF0000"/>
                </a:solidFill>
              </a:rPr>
              <a:t/>
            </a:r>
            <a:br>
              <a:rPr lang="sl-SI" b="1" dirty="0" smtClean="0">
                <a:solidFill>
                  <a:srgbClr val="FF0000"/>
                </a:solidFill>
              </a:rPr>
            </a:br>
            <a:r>
              <a:rPr lang="sl-SI" b="1" dirty="0" smtClean="0">
                <a:solidFill>
                  <a:srgbClr val="FF0000"/>
                </a:solidFill>
              </a:rPr>
              <a:t>Measures</a:t>
            </a:r>
            <a:endParaRPr lang="sl-SI" b="1" dirty="0">
              <a:solidFill>
                <a:srgbClr val="FF0000"/>
              </a:solidFill>
            </a:endParaRPr>
          </a:p>
        </p:txBody>
      </p:sp>
      <p:sp>
        <p:nvSpPr>
          <p:cNvPr id="3" name="Content Placeholder 2"/>
          <p:cNvSpPr>
            <a:spLocks noGrp="1"/>
          </p:cNvSpPr>
          <p:nvPr>
            <p:ph idx="1"/>
          </p:nvPr>
        </p:nvSpPr>
        <p:spPr>
          <a:xfrm>
            <a:off x="251520" y="1600200"/>
            <a:ext cx="8640960" cy="4925144"/>
          </a:xfrm>
        </p:spPr>
        <p:txBody>
          <a:bodyPr>
            <a:normAutofit/>
          </a:bodyPr>
          <a:lstStyle/>
          <a:p>
            <a:r>
              <a:rPr lang="sl-SI" dirty="0" smtClean="0">
                <a:solidFill>
                  <a:srgbClr val="0E0EE2"/>
                </a:solidFill>
              </a:rPr>
              <a:t>Notification of PH authorities</a:t>
            </a:r>
          </a:p>
          <a:p>
            <a:r>
              <a:rPr lang="sl-SI" dirty="0" smtClean="0">
                <a:solidFill>
                  <a:srgbClr val="0E0EE2"/>
                </a:solidFill>
              </a:rPr>
              <a:t>Nasopharyngeal swabs for</a:t>
            </a:r>
            <a:r>
              <a:rPr lang="sl-SI" dirty="0">
                <a:solidFill>
                  <a:srgbClr val="0E0EE2"/>
                </a:solidFill>
              </a:rPr>
              <a:t> </a:t>
            </a:r>
            <a:r>
              <a:rPr lang="sl-SI" dirty="0" smtClean="0">
                <a:solidFill>
                  <a:srgbClr val="0E0EE2"/>
                </a:solidFill>
              </a:rPr>
              <a:t>influenza testing</a:t>
            </a:r>
          </a:p>
          <a:p>
            <a:r>
              <a:rPr lang="sl-SI" dirty="0" smtClean="0">
                <a:solidFill>
                  <a:srgbClr val="0E0EE2"/>
                </a:solidFill>
              </a:rPr>
              <a:t>Implementation of infection control measures</a:t>
            </a:r>
          </a:p>
          <a:p>
            <a:r>
              <a:rPr lang="sl-SI" dirty="0" smtClean="0">
                <a:solidFill>
                  <a:srgbClr val="0E0EE2"/>
                </a:solidFill>
              </a:rPr>
              <a:t>Antiviral chemoprophylaxis</a:t>
            </a:r>
          </a:p>
          <a:p>
            <a:endParaRPr lang="sl-SI" dirty="0"/>
          </a:p>
        </p:txBody>
      </p:sp>
      <p:sp>
        <p:nvSpPr>
          <p:cNvPr id="4" name="Line 4"/>
          <p:cNvSpPr>
            <a:spLocks noChangeShapeType="1"/>
          </p:cNvSpPr>
          <p:nvPr/>
        </p:nvSpPr>
        <p:spPr bwMode="auto">
          <a:xfrm>
            <a:off x="0" y="1268760"/>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spTree>
    <p:extLst>
      <p:ext uri="{BB962C8B-B14F-4D97-AF65-F5344CB8AC3E}">
        <p14:creationId xmlns:p14="http://schemas.microsoft.com/office/powerpoint/2010/main" val="1279954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188640"/>
            <a:ext cx="8964488" cy="936105"/>
          </a:xfrm>
        </p:spPr>
        <p:txBody>
          <a:bodyPr>
            <a:normAutofit fontScale="90000"/>
          </a:bodyPr>
          <a:lstStyle/>
          <a:p>
            <a:r>
              <a:rPr lang="sl-SI" b="1" dirty="0" smtClean="0">
                <a:solidFill>
                  <a:srgbClr val="FF0000"/>
                </a:solidFill>
              </a:rPr>
              <a:t>Influenza outbreaks in facilities per </a:t>
            </a:r>
            <a:r>
              <a:rPr lang="sl-SI" b="1" dirty="0" smtClean="0">
                <a:solidFill>
                  <a:srgbClr val="FF0000"/>
                </a:solidFill>
              </a:rPr>
              <a:t>year</a:t>
            </a:r>
            <a:r>
              <a:rPr lang="sl-SI" b="1" dirty="0">
                <a:solidFill>
                  <a:srgbClr val="FF0000"/>
                </a:solidFill>
              </a:rPr>
              <a:t>:</a:t>
            </a:r>
            <a:r>
              <a:rPr lang="sl-SI" b="1" dirty="0" smtClean="0">
                <a:solidFill>
                  <a:srgbClr val="FF0000"/>
                </a:solidFill>
              </a:rPr>
              <a:t> 2011–2015</a:t>
            </a:r>
            <a:endParaRPr lang="sl-SI" b="1" dirty="0">
              <a:solidFill>
                <a:srgbClr val="FF0000"/>
              </a:solidFill>
            </a:endParaRPr>
          </a:p>
        </p:txBody>
      </p:sp>
      <p:sp>
        <p:nvSpPr>
          <p:cNvPr id="4" name="Line 4"/>
          <p:cNvSpPr>
            <a:spLocks noChangeShapeType="1"/>
          </p:cNvSpPr>
          <p:nvPr/>
        </p:nvSpPr>
        <p:spPr bwMode="auto">
          <a:xfrm>
            <a:off x="0" y="1268760"/>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pic>
        <p:nvPicPr>
          <p:cNvPr id="2051" name="Picture 3" descr="C:\Users\Maja Subelj\Pictures\COREL_PICTURES\e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412776"/>
            <a:ext cx="4032448"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797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04523435"/>
              </p:ext>
            </p:extLst>
          </p:nvPr>
        </p:nvGraphicFramePr>
        <p:xfrm>
          <a:off x="683568" y="1628800"/>
          <a:ext cx="7560840" cy="4464495"/>
        </p:xfrm>
        <a:graphic>
          <a:graphicData uri="http://schemas.openxmlformats.org/drawingml/2006/table">
            <a:tbl>
              <a:tblPr firstRow="1" bandRow="1">
                <a:tableStyleId>{5C22544A-7EE6-4342-B048-85BDC9FD1C3A}</a:tableStyleId>
              </a:tblPr>
              <a:tblGrid>
                <a:gridCol w="3780420"/>
                <a:gridCol w="3780420"/>
              </a:tblGrid>
              <a:tr h="892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u="none" strike="noStrike" dirty="0" smtClean="0">
                          <a:effectLst/>
                        </a:rPr>
                        <a:t>Month</a:t>
                      </a:r>
                      <a:endParaRPr lang="sl-SI" sz="2000" b="0" i="0" u="none" strike="noStrike" dirty="0" smtClean="0">
                        <a:solidFill>
                          <a:srgbClr val="000000"/>
                        </a:solidFill>
                        <a:effectLst/>
                        <a:latin typeface="+mn-lt"/>
                      </a:endParaRPr>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u="none" strike="noStrike" dirty="0" smtClean="0">
                          <a:effectLst/>
                        </a:rPr>
                        <a:t>Number of outbreaks (%)</a:t>
                      </a:r>
                      <a:endParaRPr lang="sl-SI" sz="2000" b="0" i="0" u="none" strike="noStrike" dirty="0" smtClean="0">
                        <a:solidFill>
                          <a:srgbClr val="000000"/>
                        </a:solidFill>
                        <a:effectLst/>
                        <a:latin typeface="+mn-lt"/>
                      </a:endParaRPr>
                    </a:p>
                    <a:p>
                      <a:endParaRPr lang="sl-SI" sz="2000" dirty="0"/>
                    </a:p>
                  </a:txBody>
                  <a:tcPr/>
                </a:tc>
              </a:tr>
              <a:tr h="892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u="none" strike="noStrike" dirty="0" smtClean="0">
                          <a:effectLst/>
                        </a:rPr>
                        <a:t>Jan</a:t>
                      </a:r>
                      <a:endParaRPr lang="sl-SI" sz="2000" b="0" i="0" u="none" strike="noStrike" dirty="0" smtClean="0">
                        <a:solidFill>
                          <a:srgbClr val="000000"/>
                        </a:solidFill>
                        <a:effectLst/>
                        <a:latin typeface="+mn-lt"/>
                      </a:endParaRPr>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u="none" strike="noStrike" dirty="0" smtClean="0">
                          <a:effectLst/>
                        </a:rPr>
                        <a:t>10 (24.4)</a:t>
                      </a:r>
                      <a:endParaRPr lang="sl-SI" sz="2000" b="0" i="0" u="none" strike="noStrike" dirty="0" smtClean="0">
                        <a:solidFill>
                          <a:srgbClr val="000000"/>
                        </a:solidFill>
                        <a:effectLst/>
                        <a:latin typeface="+mn-lt"/>
                      </a:endParaRPr>
                    </a:p>
                    <a:p>
                      <a:endParaRPr lang="sl-SI" sz="2000" dirty="0"/>
                    </a:p>
                  </a:txBody>
                  <a:tcPr/>
                </a:tc>
              </a:tr>
              <a:tr h="892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u="none" strike="noStrike" dirty="0" smtClean="0">
                          <a:effectLst/>
                        </a:rPr>
                        <a:t>Feb</a:t>
                      </a:r>
                      <a:endParaRPr lang="sl-SI" sz="2000" b="0" i="0" u="none" strike="noStrike" dirty="0" smtClean="0">
                        <a:solidFill>
                          <a:srgbClr val="000000"/>
                        </a:solidFill>
                        <a:effectLst/>
                        <a:latin typeface="+mn-lt"/>
                      </a:endParaRPr>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u="none" strike="noStrike" dirty="0" smtClean="0">
                          <a:effectLst/>
                        </a:rPr>
                        <a:t>20 (48.8)</a:t>
                      </a:r>
                      <a:endParaRPr lang="sl-SI" sz="2000" b="0" i="0" u="none" strike="noStrike" dirty="0" smtClean="0">
                        <a:solidFill>
                          <a:srgbClr val="000000"/>
                        </a:solidFill>
                        <a:effectLst/>
                        <a:latin typeface="+mn-lt"/>
                      </a:endParaRPr>
                    </a:p>
                    <a:p>
                      <a:endParaRPr lang="sl-SI" sz="2000" dirty="0"/>
                    </a:p>
                  </a:txBody>
                  <a:tcPr/>
                </a:tc>
              </a:tr>
              <a:tr h="892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u="none" strike="noStrike" dirty="0" smtClean="0">
                          <a:effectLst/>
                        </a:rPr>
                        <a:t>March</a:t>
                      </a:r>
                      <a:endParaRPr lang="sl-SI" sz="2000" b="0" i="0" u="none" strike="noStrike" dirty="0" smtClean="0">
                        <a:solidFill>
                          <a:srgbClr val="000000"/>
                        </a:solidFill>
                        <a:effectLst/>
                        <a:latin typeface="+mn-lt"/>
                      </a:endParaRPr>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u="none" strike="noStrike" dirty="0" smtClean="0">
                          <a:effectLst/>
                        </a:rPr>
                        <a:t>10 (24.4)</a:t>
                      </a:r>
                      <a:endParaRPr lang="sl-SI" sz="2000" b="0" i="0" u="none" strike="noStrike" dirty="0" smtClean="0">
                        <a:solidFill>
                          <a:srgbClr val="000000"/>
                        </a:solidFill>
                        <a:effectLst/>
                        <a:latin typeface="+mn-lt"/>
                      </a:endParaRPr>
                    </a:p>
                    <a:p>
                      <a:endParaRPr lang="sl-SI" sz="2000" dirty="0"/>
                    </a:p>
                  </a:txBody>
                  <a:tcPr/>
                </a:tc>
              </a:tr>
              <a:tr h="892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u="none" strike="noStrike" dirty="0" smtClean="0">
                          <a:effectLst/>
                        </a:rPr>
                        <a:t>April</a:t>
                      </a:r>
                      <a:endParaRPr lang="sl-SI" sz="2000" b="0" i="0" u="none" strike="noStrike" dirty="0" smtClean="0">
                        <a:solidFill>
                          <a:srgbClr val="000000"/>
                        </a:solidFill>
                        <a:effectLst/>
                        <a:latin typeface="+mn-lt"/>
                      </a:endParaRPr>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u="none" strike="noStrike" dirty="0" smtClean="0">
                          <a:effectLst/>
                        </a:rPr>
                        <a:t>1 (2.4)</a:t>
                      </a:r>
                      <a:endParaRPr lang="sl-SI" sz="2000" b="0" i="0" u="none" strike="noStrike" dirty="0" smtClean="0">
                        <a:solidFill>
                          <a:srgbClr val="000000"/>
                        </a:solidFill>
                        <a:effectLst/>
                        <a:latin typeface="+mn-lt"/>
                      </a:endParaRPr>
                    </a:p>
                    <a:p>
                      <a:endParaRPr lang="sl-SI" sz="2000" dirty="0"/>
                    </a:p>
                  </a:txBody>
                  <a:tcPr/>
                </a:tc>
              </a:tr>
            </a:tbl>
          </a:graphicData>
        </a:graphic>
      </p:graphicFrame>
      <p:sp>
        <p:nvSpPr>
          <p:cNvPr id="3" name="Title 1"/>
          <p:cNvSpPr>
            <a:spLocks noGrp="1"/>
          </p:cNvSpPr>
          <p:nvPr>
            <p:ph type="title"/>
          </p:nvPr>
        </p:nvSpPr>
        <p:spPr>
          <a:xfrm>
            <a:off x="0" y="67887"/>
            <a:ext cx="9144000" cy="1143000"/>
          </a:xfrm>
        </p:spPr>
        <p:txBody>
          <a:bodyPr>
            <a:normAutofit fontScale="90000"/>
          </a:bodyPr>
          <a:lstStyle/>
          <a:p>
            <a:r>
              <a:rPr lang="sl-SI" b="1" dirty="0" smtClean="0">
                <a:solidFill>
                  <a:srgbClr val="FF0000"/>
                </a:solidFill>
              </a:rPr>
              <a:t>Influenza outbreaks in facilities per </a:t>
            </a:r>
            <a:r>
              <a:rPr lang="sl-SI" b="1" dirty="0" smtClean="0">
                <a:solidFill>
                  <a:srgbClr val="FF0000"/>
                </a:solidFill>
              </a:rPr>
              <a:t>month: 2011–2015</a:t>
            </a:r>
            <a:endParaRPr lang="sl-SI" b="1" dirty="0">
              <a:solidFill>
                <a:srgbClr val="FF0000"/>
              </a:solidFill>
            </a:endParaRPr>
          </a:p>
        </p:txBody>
      </p:sp>
      <p:sp>
        <p:nvSpPr>
          <p:cNvPr id="4" name="Line 4"/>
          <p:cNvSpPr>
            <a:spLocks noChangeShapeType="1"/>
          </p:cNvSpPr>
          <p:nvPr/>
        </p:nvSpPr>
        <p:spPr bwMode="auto">
          <a:xfrm>
            <a:off x="0" y="1268760"/>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spTree>
    <p:extLst>
      <p:ext uri="{BB962C8B-B14F-4D97-AF65-F5344CB8AC3E}">
        <p14:creationId xmlns:p14="http://schemas.microsoft.com/office/powerpoint/2010/main" val="4025866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sl-SI" b="1" dirty="0">
                <a:solidFill>
                  <a:srgbClr val="FF0000"/>
                </a:solidFill>
              </a:rPr>
              <a:t>I</a:t>
            </a:r>
            <a:r>
              <a:rPr lang="sl-SI" b="1" dirty="0" smtClean="0">
                <a:solidFill>
                  <a:srgbClr val="FF0000"/>
                </a:solidFill>
              </a:rPr>
              <a:t>nfluenza outbreaks in </a:t>
            </a:r>
            <a:r>
              <a:rPr lang="sl-SI" b="1" dirty="0" smtClean="0">
                <a:solidFill>
                  <a:srgbClr val="FF0000"/>
                </a:solidFill>
              </a:rPr>
              <a:t>facilities, duration: 2011–2015</a:t>
            </a:r>
            <a:endParaRPr lang="sl-SI" b="1" dirty="0">
              <a:solidFill>
                <a:srgbClr val="FF0000"/>
              </a:solidFill>
            </a:endParaRPr>
          </a:p>
        </p:txBody>
      </p:sp>
      <p:sp>
        <p:nvSpPr>
          <p:cNvPr id="4" name="Line 4"/>
          <p:cNvSpPr>
            <a:spLocks noChangeShapeType="1"/>
          </p:cNvSpPr>
          <p:nvPr/>
        </p:nvSpPr>
        <p:spPr bwMode="auto">
          <a:xfrm>
            <a:off x="0" y="1268760"/>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graphicFrame>
        <p:nvGraphicFramePr>
          <p:cNvPr id="6" name="Tabela 5"/>
          <p:cNvGraphicFramePr>
            <a:graphicFrameLocks noGrp="1"/>
          </p:cNvGraphicFramePr>
          <p:nvPr>
            <p:extLst>
              <p:ext uri="{D42A27DB-BD31-4B8C-83A1-F6EECF244321}">
                <p14:modId xmlns:p14="http://schemas.microsoft.com/office/powerpoint/2010/main" val="1841052250"/>
              </p:ext>
            </p:extLst>
          </p:nvPr>
        </p:nvGraphicFramePr>
        <p:xfrm>
          <a:off x="899592" y="1484784"/>
          <a:ext cx="6984775" cy="5212080"/>
        </p:xfrm>
        <a:graphic>
          <a:graphicData uri="http://schemas.openxmlformats.org/drawingml/2006/table">
            <a:tbl>
              <a:tblPr firstRow="1" bandRow="1">
                <a:tableStyleId>{5C22544A-7EE6-4342-B048-85BDC9FD1C3A}</a:tableStyleId>
              </a:tblPr>
              <a:tblGrid>
                <a:gridCol w="2185711"/>
                <a:gridCol w="2185711"/>
                <a:gridCol w="2613353"/>
              </a:tblGrid>
              <a:tr h="12856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b="1" i="0" u="none" strike="noStrike" dirty="0" err="1" smtClean="0">
                          <a:solidFill>
                            <a:schemeClr val="lt1"/>
                          </a:solidFill>
                          <a:effectLst/>
                          <a:latin typeface="+mn-lt"/>
                        </a:rPr>
                        <a:t>Year</a:t>
                      </a:r>
                      <a:endParaRPr lang="sl-SI" sz="2000" b="0" i="0" u="none" strike="noStrike" dirty="0" smtClean="0">
                        <a:solidFill>
                          <a:srgbClr val="000000"/>
                        </a:solidFill>
                        <a:effectLst/>
                        <a:latin typeface="+mn-lt"/>
                      </a:endParaRPr>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u="none" strike="noStrike" dirty="0" smtClean="0">
                          <a:effectLst/>
                        </a:rPr>
                        <a:t>Number of outbreaks (%)</a:t>
                      </a:r>
                      <a:endParaRPr lang="sl-SI" sz="2000" b="0" i="0" u="none" strike="noStrike" dirty="0" smtClean="0">
                        <a:solidFill>
                          <a:srgbClr val="000000"/>
                        </a:solidFill>
                        <a:effectLst/>
                        <a:latin typeface="+mn-lt"/>
                      </a:endParaRPr>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smtClean="0"/>
                        <a:t>Average duration </a:t>
                      </a:r>
                      <a:r>
                        <a:rPr lang="sl-SI" sz="2000" baseline="0" dirty="0" smtClean="0"/>
                        <a:t>(</a:t>
                      </a:r>
                      <a:r>
                        <a:rPr lang="sl-SI" sz="2000" dirty="0" smtClean="0"/>
                        <a:t>Min–Max</a:t>
                      </a:r>
                      <a:r>
                        <a:rPr lang="sl-SI" sz="2000" baseline="0" dirty="0" smtClean="0"/>
                        <a:t>)</a:t>
                      </a:r>
                      <a:endParaRPr lang="sl-SI" sz="2000" dirty="0" smtClean="0"/>
                    </a:p>
                    <a:p>
                      <a:r>
                        <a:rPr lang="sl-SI" sz="2000" dirty="0" smtClean="0"/>
                        <a:t>(</a:t>
                      </a:r>
                      <a:r>
                        <a:rPr lang="sl-SI" sz="2000" dirty="0" err="1" smtClean="0"/>
                        <a:t>days</a:t>
                      </a:r>
                      <a:r>
                        <a:rPr lang="sl-SI" sz="2000" dirty="0" smtClean="0"/>
                        <a:t>)</a:t>
                      </a:r>
                    </a:p>
                    <a:p>
                      <a:endParaRPr lang="sl-SI" sz="2000" dirty="0"/>
                    </a:p>
                  </a:txBody>
                  <a:tcPr/>
                </a:tc>
              </a:tr>
              <a:tr h="687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b="0" i="0" u="none" strike="noStrike" dirty="0" smtClean="0">
                          <a:solidFill>
                            <a:srgbClr val="000000"/>
                          </a:solidFill>
                          <a:effectLst/>
                          <a:latin typeface="+mn-lt"/>
                        </a:rPr>
                        <a:t>2011</a:t>
                      </a:r>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b="0" i="0" u="none" strike="noStrike" dirty="0" smtClean="0">
                          <a:solidFill>
                            <a:schemeClr val="dk1"/>
                          </a:solidFill>
                          <a:effectLst/>
                          <a:latin typeface="+mn-lt"/>
                        </a:rPr>
                        <a:t>3 (7.3)</a:t>
                      </a:r>
                      <a:endParaRPr lang="sl-SI" sz="2000" b="0" i="0" u="none" strike="noStrike" dirty="0" smtClean="0">
                        <a:solidFill>
                          <a:srgbClr val="000000"/>
                        </a:solidFill>
                        <a:effectLst/>
                        <a:latin typeface="+mn-lt"/>
                      </a:endParaRPr>
                    </a:p>
                    <a:p>
                      <a:endParaRPr lang="sl-SI" sz="2000" dirty="0"/>
                    </a:p>
                  </a:txBody>
                  <a:tcPr/>
                </a:tc>
                <a:tc>
                  <a:txBody>
                    <a:bodyPr/>
                    <a:lstStyle/>
                    <a:p>
                      <a:r>
                        <a:rPr lang="sl-SI" sz="2000" dirty="0" smtClean="0"/>
                        <a:t>13 (6</a:t>
                      </a:r>
                      <a:r>
                        <a:rPr lang="sl-SI" sz="2000" u="none" strike="noStrike" dirty="0" smtClean="0">
                          <a:effectLst/>
                        </a:rPr>
                        <a:t>–</a:t>
                      </a:r>
                      <a:r>
                        <a:rPr lang="sl-SI" sz="2000" dirty="0" smtClean="0"/>
                        <a:t>17)</a:t>
                      </a:r>
                      <a:endParaRPr lang="sl-SI" sz="2000" dirty="0"/>
                    </a:p>
                  </a:txBody>
                  <a:tcPr/>
                </a:tc>
              </a:tr>
              <a:tr h="687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smtClean="0"/>
                        <a:t>2012</a:t>
                      </a:r>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b="0" i="0" u="none" strike="noStrike" dirty="0" smtClean="0">
                          <a:solidFill>
                            <a:schemeClr val="dk1"/>
                          </a:solidFill>
                          <a:effectLst/>
                          <a:latin typeface="+mn-lt"/>
                        </a:rPr>
                        <a:t>10 (24.4)</a:t>
                      </a:r>
                      <a:endParaRPr lang="sl-SI" sz="2000" b="0" i="0" u="none" strike="noStrike" dirty="0" smtClean="0">
                        <a:solidFill>
                          <a:srgbClr val="000000"/>
                        </a:solidFill>
                        <a:effectLst/>
                        <a:latin typeface="+mn-lt"/>
                      </a:endParaRPr>
                    </a:p>
                    <a:p>
                      <a:endParaRPr lang="sl-SI" sz="2000" dirty="0"/>
                    </a:p>
                  </a:txBody>
                  <a:tcPr/>
                </a:tc>
                <a:tc>
                  <a:txBody>
                    <a:bodyPr/>
                    <a:lstStyle/>
                    <a:p>
                      <a:r>
                        <a:rPr lang="sl-SI" sz="2000" dirty="0" smtClean="0"/>
                        <a:t>13 (2</a:t>
                      </a:r>
                      <a:r>
                        <a:rPr lang="sl-SI" sz="2000" u="none" strike="noStrike" dirty="0" smtClean="0">
                          <a:effectLst/>
                        </a:rPr>
                        <a:t>–</a:t>
                      </a:r>
                      <a:r>
                        <a:rPr lang="sl-SI" sz="2000" dirty="0" smtClean="0"/>
                        <a:t>24)</a:t>
                      </a:r>
                      <a:endParaRPr lang="sl-SI" sz="2000" dirty="0"/>
                    </a:p>
                  </a:txBody>
                  <a:tcPr/>
                </a:tc>
              </a:tr>
              <a:tr h="687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smtClean="0"/>
                        <a:t>2013</a:t>
                      </a:r>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smtClean="0"/>
                        <a:t>6 (14.6)</a:t>
                      </a:r>
                    </a:p>
                    <a:p>
                      <a:endParaRPr lang="sl-SI" sz="2000" dirty="0"/>
                    </a:p>
                  </a:txBody>
                  <a:tcPr/>
                </a:tc>
                <a:tc>
                  <a:txBody>
                    <a:bodyPr/>
                    <a:lstStyle/>
                    <a:p>
                      <a:r>
                        <a:rPr lang="sl-SI" sz="2000" dirty="0" smtClean="0"/>
                        <a:t>11 (2</a:t>
                      </a:r>
                      <a:r>
                        <a:rPr lang="sl-SI" sz="2000" u="none" strike="noStrike" dirty="0" smtClean="0">
                          <a:effectLst/>
                        </a:rPr>
                        <a:t>–</a:t>
                      </a:r>
                      <a:r>
                        <a:rPr lang="sl-SI" sz="2000" dirty="0" smtClean="0"/>
                        <a:t>31)</a:t>
                      </a:r>
                      <a:endParaRPr lang="sl-SI" sz="2000" dirty="0"/>
                    </a:p>
                  </a:txBody>
                  <a:tcPr/>
                </a:tc>
              </a:tr>
              <a:tr h="687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b="0" i="0" u="none" strike="noStrike" dirty="0" smtClean="0">
                          <a:solidFill>
                            <a:srgbClr val="000000"/>
                          </a:solidFill>
                          <a:effectLst/>
                          <a:latin typeface="+mn-lt"/>
                        </a:rPr>
                        <a:t>2014</a:t>
                      </a:r>
                    </a:p>
                    <a:p>
                      <a:endParaRPr lang="sl-SI" sz="2000" dirty="0"/>
                    </a:p>
                  </a:txBody>
                  <a:tcPr/>
                </a:tc>
                <a:tc>
                  <a:txBody>
                    <a:bodyPr/>
                    <a:lstStyle/>
                    <a:p>
                      <a:r>
                        <a:rPr lang="sl-SI" sz="2000" dirty="0" smtClean="0"/>
                        <a:t>8 (19.5)</a:t>
                      </a:r>
                      <a:endParaRPr lang="sl-SI" sz="2000" dirty="0"/>
                    </a:p>
                  </a:txBody>
                  <a:tcPr/>
                </a:tc>
                <a:tc>
                  <a:txBody>
                    <a:bodyPr/>
                    <a:lstStyle/>
                    <a:p>
                      <a:r>
                        <a:rPr lang="sl-SI" sz="2000" dirty="0" smtClean="0"/>
                        <a:t>23 (7</a:t>
                      </a:r>
                      <a:r>
                        <a:rPr lang="sl-SI" sz="2000" u="none" strike="noStrike" dirty="0" smtClean="0">
                          <a:effectLst/>
                        </a:rPr>
                        <a:t>–</a:t>
                      </a:r>
                      <a:r>
                        <a:rPr lang="sl-SI" sz="2000" dirty="0" smtClean="0"/>
                        <a:t>49)</a:t>
                      </a:r>
                      <a:endParaRPr lang="sl-SI" sz="2000" dirty="0"/>
                    </a:p>
                  </a:txBody>
                  <a:tcPr/>
                </a:tc>
              </a:tr>
              <a:tr h="687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smtClean="0"/>
                        <a:t>2015</a:t>
                      </a:r>
                    </a:p>
                    <a:p>
                      <a:endParaRPr lang="sl-SI" sz="2000" dirty="0"/>
                    </a:p>
                  </a:txBody>
                  <a:tcPr/>
                </a:tc>
                <a:tc>
                  <a:txBody>
                    <a:bodyPr/>
                    <a:lstStyle/>
                    <a:p>
                      <a:r>
                        <a:rPr lang="sl-SI" sz="2000" dirty="0" smtClean="0"/>
                        <a:t>14 (34.2)</a:t>
                      </a:r>
                      <a:endParaRPr lang="sl-SI" sz="2000" dirty="0"/>
                    </a:p>
                  </a:txBody>
                  <a:tcPr/>
                </a:tc>
                <a:tc>
                  <a:txBody>
                    <a:bodyPr/>
                    <a:lstStyle/>
                    <a:p>
                      <a:r>
                        <a:rPr lang="sl-SI" sz="2000" dirty="0" smtClean="0"/>
                        <a:t>11 (2</a:t>
                      </a:r>
                      <a:r>
                        <a:rPr lang="sl-SI" sz="2000" u="none" strike="noStrike" dirty="0" smtClean="0">
                          <a:effectLst/>
                        </a:rPr>
                        <a:t>–</a:t>
                      </a:r>
                      <a:r>
                        <a:rPr lang="sl-SI" sz="2000" dirty="0" smtClean="0"/>
                        <a:t>22)</a:t>
                      </a:r>
                      <a:endParaRPr lang="sl-SI" sz="2000" dirty="0"/>
                    </a:p>
                  </a:txBody>
                  <a:tcPr/>
                </a:tc>
              </a:tr>
              <a:tr h="388675">
                <a:tc>
                  <a:txBody>
                    <a:bodyPr/>
                    <a:lstStyle/>
                    <a:p>
                      <a:r>
                        <a:rPr lang="sl-SI" sz="2000" dirty="0" smtClean="0"/>
                        <a:t>All outbreaks</a:t>
                      </a:r>
                      <a:endParaRPr lang="sl-SI" sz="2000" dirty="0"/>
                    </a:p>
                  </a:txBody>
                  <a:tcPr/>
                </a:tc>
                <a:tc>
                  <a:txBody>
                    <a:bodyPr/>
                    <a:lstStyle/>
                    <a:p>
                      <a:r>
                        <a:rPr lang="sl-SI" sz="2000" dirty="0" smtClean="0"/>
                        <a:t>41 (100)</a:t>
                      </a:r>
                      <a:endParaRPr lang="sl-SI" sz="2000" dirty="0"/>
                    </a:p>
                  </a:txBody>
                  <a:tcPr/>
                </a:tc>
                <a:tc>
                  <a:txBody>
                    <a:bodyPr/>
                    <a:lstStyle/>
                    <a:p>
                      <a:r>
                        <a:rPr lang="sl-SI" sz="2000" dirty="0" smtClean="0"/>
                        <a:t>14 (2</a:t>
                      </a:r>
                      <a:r>
                        <a:rPr lang="sl-SI" sz="2000" u="none" strike="noStrike" dirty="0" smtClean="0">
                          <a:effectLst/>
                        </a:rPr>
                        <a:t>–49)</a:t>
                      </a:r>
                      <a:endParaRPr lang="sl-SI" sz="2000" dirty="0"/>
                    </a:p>
                  </a:txBody>
                  <a:tcPr/>
                </a:tc>
              </a:tr>
            </a:tbl>
          </a:graphicData>
        </a:graphic>
      </p:graphicFrame>
    </p:spTree>
    <p:extLst>
      <p:ext uri="{BB962C8B-B14F-4D97-AF65-F5344CB8AC3E}">
        <p14:creationId xmlns:p14="http://schemas.microsoft.com/office/powerpoint/2010/main" val="689806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b="1" dirty="0">
                <a:solidFill>
                  <a:srgbClr val="FF0000"/>
                </a:solidFill>
              </a:rPr>
              <a:t>Influenza outbreaks in </a:t>
            </a:r>
            <a:r>
              <a:rPr lang="sl-SI" b="1" dirty="0" smtClean="0">
                <a:solidFill>
                  <a:srgbClr val="FF0000"/>
                </a:solidFill>
              </a:rPr>
              <a:t>facilities, distribution: 2011–2015</a:t>
            </a:r>
            <a:endParaRPr lang="sl-SI" dirty="0"/>
          </a:p>
        </p:txBody>
      </p:sp>
      <p:sp>
        <p:nvSpPr>
          <p:cNvPr id="5" name="Line 4"/>
          <p:cNvSpPr>
            <a:spLocks noChangeShapeType="1"/>
          </p:cNvSpPr>
          <p:nvPr/>
        </p:nvSpPr>
        <p:spPr bwMode="auto">
          <a:xfrm>
            <a:off x="0" y="1460082"/>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pic>
        <p:nvPicPr>
          <p:cNvPr id="1026" name="Picture 2" descr="C:\Users\Dusan Bozic\Pictures\COREL PAINTSHOP_MAJA\elderly.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7" y="1700808"/>
            <a:ext cx="7776865"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546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sl-SI" b="1" dirty="0" smtClean="0">
                <a:solidFill>
                  <a:srgbClr val="FF0000"/>
                </a:solidFill>
              </a:rPr>
              <a:t>Attack rates by </a:t>
            </a:r>
            <a:r>
              <a:rPr lang="en-US" b="1" dirty="0" smtClean="0">
                <a:solidFill>
                  <a:srgbClr val="FF0000"/>
                </a:solidFill>
              </a:rPr>
              <a:t>facility </a:t>
            </a:r>
            <a:r>
              <a:rPr lang="en-US" b="1" dirty="0" smtClean="0">
                <a:solidFill>
                  <a:srgbClr val="FF0000"/>
                </a:solidFill>
              </a:rPr>
              <a:t>type</a:t>
            </a:r>
            <a:r>
              <a:rPr lang="sl-SI" b="1" dirty="0" smtClean="0">
                <a:solidFill>
                  <a:srgbClr val="FF0000"/>
                </a:solidFill>
              </a:rPr>
              <a:t>:</a:t>
            </a:r>
            <a:r>
              <a:rPr lang="sl-SI" b="1" dirty="0">
                <a:solidFill>
                  <a:srgbClr val="FF0000"/>
                </a:solidFill>
              </a:rPr>
              <a:t/>
            </a:r>
            <a:br>
              <a:rPr lang="sl-SI" b="1" dirty="0">
                <a:solidFill>
                  <a:srgbClr val="FF0000"/>
                </a:solidFill>
              </a:rPr>
            </a:br>
            <a:r>
              <a:rPr lang="sl-SI" b="1" dirty="0" smtClean="0">
                <a:solidFill>
                  <a:srgbClr val="FF0000"/>
                </a:solidFill>
              </a:rPr>
              <a:t> 2011–2015</a:t>
            </a:r>
            <a:endParaRPr lang="sl-SI" b="1" dirty="0">
              <a:solidFill>
                <a:srgbClr val="FF0000"/>
              </a:solidFill>
            </a:endParaRPr>
          </a:p>
        </p:txBody>
      </p:sp>
      <p:sp>
        <p:nvSpPr>
          <p:cNvPr id="4" name="Line 4"/>
          <p:cNvSpPr>
            <a:spLocks noChangeShapeType="1"/>
          </p:cNvSpPr>
          <p:nvPr/>
        </p:nvSpPr>
        <p:spPr bwMode="auto">
          <a:xfrm>
            <a:off x="0" y="1289291"/>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graphicFrame>
        <p:nvGraphicFramePr>
          <p:cNvPr id="3" name="Tabela 2"/>
          <p:cNvGraphicFramePr>
            <a:graphicFrameLocks noGrp="1"/>
          </p:cNvGraphicFramePr>
          <p:nvPr>
            <p:extLst>
              <p:ext uri="{D42A27DB-BD31-4B8C-83A1-F6EECF244321}">
                <p14:modId xmlns:p14="http://schemas.microsoft.com/office/powerpoint/2010/main" val="3435342921"/>
              </p:ext>
            </p:extLst>
          </p:nvPr>
        </p:nvGraphicFramePr>
        <p:xfrm>
          <a:off x="395536" y="1556792"/>
          <a:ext cx="7992888" cy="4896544"/>
        </p:xfrm>
        <a:graphic>
          <a:graphicData uri="http://schemas.openxmlformats.org/drawingml/2006/table">
            <a:tbl>
              <a:tblPr firstRow="1" bandRow="1">
                <a:tableStyleId>{5C22544A-7EE6-4342-B048-85BDC9FD1C3A}</a:tableStyleId>
              </a:tblPr>
              <a:tblGrid>
                <a:gridCol w="1998222"/>
                <a:gridCol w="1998222"/>
                <a:gridCol w="1998222"/>
                <a:gridCol w="1998222"/>
              </a:tblGrid>
              <a:tr h="10701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noProof="0" dirty="0" smtClean="0">
                          <a:effectLst/>
                        </a:rPr>
                        <a:t>Facility</a:t>
                      </a:r>
                      <a:endParaRPr lang="en-US" sz="2000" b="0" i="0" u="none" strike="noStrike" noProof="0" dirty="0" smtClean="0">
                        <a:solidFill>
                          <a:srgbClr val="000000"/>
                        </a:solidFill>
                        <a:effectLst/>
                        <a:latin typeface="+mn-lt"/>
                      </a:endParaRPr>
                    </a:p>
                    <a:p>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noProof="0" dirty="0" smtClean="0">
                          <a:effectLst/>
                        </a:rPr>
                        <a:t>Number of outbreaks</a:t>
                      </a:r>
                      <a:r>
                        <a:rPr lang="sl-SI" sz="2000" u="none" strike="noStrike" noProof="0" dirty="0" smtClean="0">
                          <a:effectLst/>
                        </a:rPr>
                        <a:t> (%)</a:t>
                      </a:r>
                      <a:endParaRPr lang="en-US" sz="2000" b="0" i="0" u="none" strike="noStrike" noProof="0" dirty="0" smtClean="0">
                        <a:solidFill>
                          <a:srgbClr val="000000"/>
                        </a:solidFill>
                        <a:effectLst/>
                        <a:latin typeface="+mn-lt"/>
                      </a:endParaRPr>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smtClean="0"/>
                        <a:t>AR (</a:t>
                      </a:r>
                      <a:r>
                        <a:rPr lang="en-US" sz="2000" noProof="0" dirty="0" smtClean="0"/>
                        <a:t>Average)</a:t>
                      </a:r>
                    </a:p>
                    <a:p>
                      <a:endParaRPr lang="sl-SI" sz="2000" dirty="0"/>
                    </a:p>
                  </a:txBody>
                  <a:tcPr/>
                </a:tc>
                <a:tc>
                  <a:txBody>
                    <a:bodyPr/>
                    <a:lstStyle/>
                    <a:p>
                      <a:r>
                        <a:rPr lang="sl-SI" sz="2000" dirty="0" smtClean="0"/>
                        <a:t>AR </a:t>
                      </a:r>
                    </a:p>
                    <a:p>
                      <a:r>
                        <a:rPr lang="sl-SI" sz="2000" dirty="0" smtClean="0"/>
                        <a:t>(Min-Max)</a:t>
                      </a:r>
                    </a:p>
                    <a:p>
                      <a:endParaRPr lang="sl-SI" sz="2000" dirty="0"/>
                    </a:p>
                  </a:txBody>
                  <a:tcPr/>
                </a:tc>
              </a:tr>
              <a:tr h="745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noProof="0" dirty="0" smtClean="0">
                          <a:effectLst/>
                        </a:rPr>
                        <a:t>Elderly</a:t>
                      </a:r>
                      <a:endParaRPr lang="en-US" sz="2000" b="0" i="0" u="none" strike="noStrike" noProof="0" dirty="0" smtClean="0">
                        <a:solidFill>
                          <a:srgbClr val="000000"/>
                        </a:solidFill>
                        <a:effectLst/>
                        <a:latin typeface="+mn-lt"/>
                      </a:endParaRPr>
                    </a:p>
                    <a:p>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u="none" strike="noStrike" dirty="0" smtClean="0">
                          <a:effectLst/>
                        </a:rPr>
                        <a:t>20 (48.8)</a:t>
                      </a:r>
                      <a:endParaRPr lang="sl-SI" sz="2000" b="0" i="0" u="none" strike="noStrike" dirty="0" smtClean="0">
                        <a:solidFill>
                          <a:srgbClr val="000000"/>
                        </a:solidFill>
                        <a:effectLst/>
                        <a:latin typeface="+mn-lt"/>
                      </a:endParaRPr>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u="none" strike="noStrike" dirty="0" smtClean="0">
                          <a:effectLst/>
                        </a:rPr>
                        <a:t>20.3</a:t>
                      </a:r>
                      <a:endParaRPr lang="sl-SI" sz="2000" b="0" i="0" u="none" strike="noStrike" dirty="0" smtClean="0">
                        <a:solidFill>
                          <a:srgbClr val="000000"/>
                        </a:solidFill>
                        <a:effectLst/>
                        <a:latin typeface="+mn-lt"/>
                      </a:endParaRPr>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u="none" strike="noStrike" dirty="0" smtClean="0">
                          <a:effectLst/>
                        </a:rPr>
                        <a:t>5.2–42.3</a:t>
                      </a:r>
                      <a:endParaRPr lang="sl-SI" sz="2000" b="0" i="0" u="none" strike="noStrike" dirty="0" smtClean="0">
                        <a:solidFill>
                          <a:srgbClr val="000000"/>
                        </a:solidFill>
                        <a:effectLst/>
                        <a:latin typeface="+mn-lt"/>
                      </a:endParaRPr>
                    </a:p>
                    <a:p>
                      <a:endParaRPr lang="sl-SI" sz="2000" dirty="0"/>
                    </a:p>
                  </a:txBody>
                  <a:tcPr/>
                </a:tc>
              </a:tr>
              <a:tr h="745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noProof="0" smtClean="0">
                          <a:effectLst/>
                        </a:rPr>
                        <a:t>Hospital</a:t>
                      </a:r>
                      <a:endParaRPr lang="en-US" sz="2000" b="0" i="0" u="none" strike="noStrike" noProof="0" smtClean="0">
                        <a:solidFill>
                          <a:srgbClr val="000000"/>
                        </a:solidFill>
                        <a:effectLst/>
                        <a:latin typeface="+mn-lt"/>
                      </a:endParaRPr>
                    </a:p>
                    <a:p>
                      <a:endParaRPr lang="en-US" sz="2000"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b="0" i="0" u="none" strike="noStrike" dirty="0" smtClean="0">
                          <a:solidFill>
                            <a:schemeClr val="dk1"/>
                          </a:solidFill>
                          <a:effectLst/>
                          <a:latin typeface="+mn-lt"/>
                        </a:rPr>
                        <a:t>7 (17.1)</a:t>
                      </a:r>
                      <a:endParaRPr lang="sl-SI" sz="2000" b="0" i="0" u="none" strike="noStrike" dirty="0" smtClean="0">
                        <a:solidFill>
                          <a:srgbClr val="000000"/>
                        </a:solidFill>
                        <a:effectLst/>
                        <a:latin typeface="+mn-lt"/>
                      </a:endParaRPr>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u="none" strike="noStrike" dirty="0" smtClean="0">
                          <a:effectLst/>
                        </a:rPr>
                        <a:t>20.5</a:t>
                      </a:r>
                      <a:endParaRPr lang="sl-SI" sz="2000" b="0" i="0" u="none" strike="noStrike" dirty="0" smtClean="0">
                        <a:solidFill>
                          <a:srgbClr val="000000"/>
                        </a:solidFill>
                        <a:effectLst/>
                        <a:latin typeface="+mn-lt"/>
                      </a:endParaRPr>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u="none" strike="noStrike" dirty="0" smtClean="0">
                          <a:effectLst/>
                        </a:rPr>
                        <a:t>11.1–40.0</a:t>
                      </a:r>
                      <a:endParaRPr lang="sl-SI" sz="2000" b="0" i="0" u="none" strike="noStrike" dirty="0" smtClean="0">
                        <a:solidFill>
                          <a:srgbClr val="000000"/>
                        </a:solidFill>
                        <a:effectLst/>
                        <a:latin typeface="+mn-lt"/>
                      </a:endParaRPr>
                    </a:p>
                    <a:p>
                      <a:endParaRPr lang="sl-SI" sz="2000" dirty="0"/>
                    </a:p>
                  </a:txBody>
                  <a:tcPr/>
                </a:tc>
              </a:tr>
              <a:tr h="745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noProof="0" dirty="0" smtClean="0">
                          <a:effectLst/>
                        </a:rPr>
                        <a:t>Kindergarten</a:t>
                      </a:r>
                      <a:endParaRPr lang="en-US" sz="2000" b="0" i="0" u="none" strike="noStrike" noProof="0" dirty="0" smtClean="0">
                        <a:solidFill>
                          <a:srgbClr val="000000"/>
                        </a:solidFill>
                        <a:effectLst/>
                        <a:latin typeface="+mn-lt"/>
                      </a:endParaRPr>
                    </a:p>
                    <a:p>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smtClean="0"/>
                        <a:t>1 (2.4)</a:t>
                      </a:r>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u="none" strike="noStrike" dirty="0" smtClean="0">
                          <a:effectLst/>
                        </a:rPr>
                        <a:t>34.2</a:t>
                      </a:r>
                      <a:endParaRPr lang="sl-SI" sz="2000" b="0" i="0" u="none" strike="noStrike" dirty="0" smtClean="0">
                        <a:solidFill>
                          <a:srgbClr val="000000"/>
                        </a:solidFill>
                        <a:effectLst/>
                        <a:latin typeface="+mn-lt"/>
                      </a:endParaRPr>
                    </a:p>
                    <a:p>
                      <a:endParaRPr lang="sl-SI" sz="2000" dirty="0"/>
                    </a:p>
                  </a:txBody>
                  <a:tcPr/>
                </a:tc>
                <a:tc>
                  <a:txBody>
                    <a:bodyPr/>
                    <a:lstStyle/>
                    <a:p>
                      <a:endParaRPr lang="sl-SI" sz="2000" dirty="0"/>
                    </a:p>
                  </a:txBody>
                  <a:tcPr/>
                </a:tc>
              </a:tr>
              <a:tr h="421557">
                <a:tc>
                  <a:txBody>
                    <a:bodyPr/>
                    <a:lstStyle/>
                    <a:p>
                      <a:r>
                        <a:rPr lang="sl-SI" sz="2000" noProof="0" dirty="0" smtClean="0"/>
                        <a:t>Institute</a:t>
                      </a:r>
                      <a:endParaRPr lang="en-US" sz="2000" noProof="0" dirty="0"/>
                    </a:p>
                  </a:txBody>
                  <a:tcPr/>
                </a:tc>
                <a:tc>
                  <a:txBody>
                    <a:bodyPr/>
                    <a:lstStyle/>
                    <a:p>
                      <a:r>
                        <a:rPr lang="sl-SI" sz="2000" dirty="0" smtClean="0"/>
                        <a:t>1 (2.4)</a:t>
                      </a:r>
                      <a:endParaRPr lang="sl-SI" sz="2000" dirty="0"/>
                    </a:p>
                  </a:txBody>
                  <a:tcPr/>
                </a:tc>
                <a:tc>
                  <a:txBody>
                    <a:bodyPr/>
                    <a:lstStyle/>
                    <a:p>
                      <a:r>
                        <a:rPr lang="sl-SI" sz="2000" dirty="0" smtClean="0"/>
                        <a:t>16.3</a:t>
                      </a:r>
                      <a:endParaRPr lang="sl-SI" sz="2000" dirty="0"/>
                    </a:p>
                  </a:txBody>
                  <a:tcPr/>
                </a:tc>
                <a:tc>
                  <a:txBody>
                    <a:bodyPr/>
                    <a:lstStyle/>
                    <a:p>
                      <a:endParaRPr lang="sl-SI" sz="2000" dirty="0"/>
                    </a:p>
                  </a:txBody>
                  <a:tcPr/>
                </a:tc>
              </a:tr>
              <a:tr h="745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noProof="0" dirty="0" smtClean="0">
                          <a:effectLst/>
                        </a:rPr>
                        <a:t>Mentally disabled</a:t>
                      </a:r>
                      <a:endParaRPr lang="en-US" sz="2000" b="0" i="0" u="none" strike="noStrike" noProof="0" dirty="0" smtClean="0">
                        <a:solidFill>
                          <a:srgbClr val="000000"/>
                        </a:solidFill>
                        <a:effectLst/>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u="none" strike="noStrike" dirty="0" smtClean="0">
                          <a:effectLst/>
                        </a:rPr>
                        <a:t>12 (29.3)</a:t>
                      </a:r>
                      <a:endParaRPr lang="sl-SI" sz="2000" b="0" i="0" u="none" strike="noStrike" dirty="0" smtClean="0">
                        <a:solidFill>
                          <a:srgbClr val="000000"/>
                        </a:solidFill>
                        <a:effectLst/>
                        <a:latin typeface="+mn-lt"/>
                      </a:endParaRPr>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u="none" strike="noStrike" smtClean="0">
                          <a:effectLst/>
                        </a:rPr>
                        <a:t>20.3</a:t>
                      </a:r>
                      <a:endParaRPr lang="sl-SI" sz="2000" b="0" i="0" u="none" strike="noStrike" dirty="0" smtClean="0">
                        <a:solidFill>
                          <a:srgbClr val="000000"/>
                        </a:solidFill>
                        <a:effectLst/>
                        <a:latin typeface="+mn-lt"/>
                      </a:endParaRPr>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u="none" strike="noStrike" dirty="0" smtClean="0">
                          <a:effectLst/>
                        </a:rPr>
                        <a:t>5.2–38.9</a:t>
                      </a:r>
                      <a:endParaRPr lang="sl-SI" sz="2000" b="0" i="0" u="none" strike="noStrike" dirty="0" smtClean="0">
                        <a:solidFill>
                          <a:srgbClr val="000000"/>
                        </a:solidFill>
                        <a:effectLst/>
                        <a:latin typeface="+mn-lt"/>
                      </a:endParaRPr>
                    </a:p>
                    <a:p>
                      <a:endParaRPr lang="sl-SI" sz="2000" dirty="0"/>
                    </a:p>
                  </a:txBody>
                  <a:tcPr/>
                </a:tc>
              </a:tr>
              <a:tr h="4215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b="0" i="0" u="none" strike="noStrike" noProof="0" dirty="0" smtClean="0">
                          <a:solidFill>
                            <a:srgbClr val="000000"/>
                          </a:solidFill>
                          <a:effectLst/>
                          <a:latin typeface="+mn-lt"/>
                        </a:rPr>
                        <a:t>All outbreaks</a:t>
                      </a:r>
                      <a:endParaRPr lang="en-US" sz="2000" b="0" i="0" u="none" strike="noStrike" noProof="0" dirty="0" smtClean="0">
                        <a:solidFill>
                          <a:srgbClr val="000000"/>
                        </a:solidFill>
                        <a:effectLst/>
                        <a:latin typeface="+mn-lt"/>
                      </a:endParaRPr>
                    </a:p>
                  </a:txBody>
                  <a:tcPr/>
                </a:tc>
                <a:tc>
                  <a:txBody>
                    <a:bodyPr/>
                    <a:lstStyle/>
                    <a:p>
                      <a:r>
                        <a:rPr lang="sl-SI" sz="2000" dirty="0" smtClean="0"/>
                        <a:t>41 (100)</a:t>
                      </a:r>
                      <a:endParaRPr lang="sl-SI" sz="2000" dirty="0"/>
                    </a:p>
                  </a:txBody>
                  <a:tcPr/>
                </a:tc>
                <a:tc>
                  <a:txBody>
                    <a:bodyPr/>
                    <a:lstStyle/>
                    <a:p>
                      <a:r>
                        <a:rPr lang="sl-SI" sz="2000" dirty="0" smtClean="0"/>
                        <a:t>20.6</a:t>
                      </a:r>
                      <a:endParaRPr lang="sl-SI" sz="2000" dirty="0"/>
                    </a:p>
                  </a:txBody>
                  <a:tcPr/>
                </a:tc>
                <a:tc>
                  <a:txBody>
                    <a:bodyPr/>
                    <a:lstStyle/>
                    <a:p>
                      <a:r>
                        <a:rPr lang="sl-SI" sz="2000" dirty="0" smtClean="0"/>
                        <a:t>3.1</a:t>
                      </a:r>
                      <a:r>
                        <a:rPr lang="sl-SI" sz="2000" u="none" strike="noStrike" dirty="0" smtClean="0">
                          <a:effectLst/>
                        </a:rPr>
                        <a:t>–42.3</a:t>
                      </a:r>
                      <a:endParaRPr lang="sl-SI" sz="2000" dirty="0"/>
                    </a:p>
                  </a:txBody>
                  <a:tcPr/>
                </a:tc>
              </a:tr>
            </a:tbl>
          </a:graphicData>
        </a:graphic>
      </p:graphicFrame>
    </p:spTree>
    <p:extLst>
      <p:ext uri="{BB962C8B-B14F-4D97-AF65-F5344CB8AC3E}">
        <p14:creationId xmlns:p14="http://schemas.microsoft.com/office/powerpoint/2010/main" val="109295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sl-SI" b="1" dirty="0" smtClean="0">
                <a:solidFill>
                  <a:srgbClr val="FF0000"/>
                </a:solidFill>
              </a:rPr>
              <a:t>Hospitalization rates by facility </a:t>
            </a:r>
            <a:r>
              <a:rPr lang="sl-SI" b="1" dirty="0" smtClean="0">
                <a:solidFill>
                  <a:srgbClr val="FF0000"/>
                </a:solidFill>
              </a:rPr>
              <a:t>type: 2011–2015</a:t>
            </a:r>
            <a:endParaRPr lang="sl-SI" b="1" dirty="0">
              <a:solidFill>
                <a:srgbClr val="FF0000"/>
              </a:solidFill>
            </a:endParaRPr>
          </a:p>
        </p:txBody>
      </p:sp>
      <p:sp>
        <p:nvSpPr>
          <p:cNvPr id="4" name="Line 4"/>
          <p:cNvSpPr>
            <a:spLocks noChangeShapeType="1"/>
          </p:cNvSpPr>
          <p:nvPr/>
        </p:nvSpPr>
        <p:spPr bwMode="auto">
          <a:xfrm>
            <a:off x="0" y="1268760"/>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graphicFrame>
        <p:nvGraphicFramePr>
          <p:cNvPr id="3" name="Tabela 2"/>
          <p:cNvGraphicFramePr>
            <a:graphicFrameLocks noGrp="1"/>
          </p:cNvGraphicFramePr>
          <p:nvPr>
            <p:extLst>
              <p:ext uri="{D42A27DB-BD31-4B8C-83A1-F6EECF244321}">
                <p14:modId xmlns:p14="http://schemas.microsoft.com/office/powerpoint/2010/main" val="3327593391"/>
              </p:ext>
            </p:extLst>
          </p:nvPr>
        </p:nvGraphicFramePr>
        <p:xfrm>
          <a:off x="539552" y="1556791"/>
          <a:ext cx="7776864" cy="5105310"/>
        </p:xfrm>
        <a:graphic>
          <a:graphicData uri="http://schemas.openxmlformats.org/drawingml/2006/table">
            <a:tbl>
              <a:tblPr firstRow="1" bandRow="1">
                <a:tableStyleId>{5C22544A-7EE6-4342-B048-85BDC9FD1C3A}</a:tableStyleId>
              </a:tblPr>
              <a:tblGrid>
                <a:gridCol w="1944216"/>
                <a:gridCol w="1944216"/>
                <a:gridCol w="1944216"/>
                <a:gridCol w="1944216"/>
              </a:tblGrid>
              <a:tr h="9494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noProof="0" dirty="0" smtClean="0">
                          <a:effectLst/>
                        </a:rPr>
                        <a:t>Facility</a:t>
                      </a:r>
                      <a:endParaRPr lang="en-US" sz="2000" b="0" i="0" u="none" strike="noStrike" noProof="0" dirty="0" smtClean="0">
                        <a:solidFill>
                          <a:srgbClr val="000000"/>
                        </a:solidFill>
                        <a:effectLst/>
                        <a:latin typeface="+mn-lt"/>
                      </a:endParaRPr>
                    </a:p>
                    <a:p>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noProof="0" dirty="0" smtClean="0">
                          <a:effectLst/>
                        </a:rPr>
                        <a:t>Number of outbreaks</a:t>
                      </a:r>
                      <a:endParaRPr lang="en-US" sz="2000" b="0" i="0" u="none" strike="noStrike" noProof="0" dirty="0" smtClean="0">
                        <a:solidFill>
                          <a:srgbClr val="000000"/>
                        </a:solidFill>
                        <a:effectLst/>
                        <a:latin typeface="+mn-lt"/>
                      </a:endParaRPr>
                    </a:p>
                    <a:p>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t>HR (Average)</a:t>
                      </a:r>
                    </a:p>
                    <a:p>
                      <a:endParaRPr lang="en-US" sz="2000" noProof="0" dirty="0"/>
                    </a:p>
                  </a:txBody>
                  <a:tcPr/>
                </a:tc>
                <a:tc>
                  <a:txBody>
                    <a:bodyPr/>
                    <a:lstStyle/>
                    <a:p>
                      <a:r>
                        <a:rPr lang="en-US" sz="2000" noProof="0" dirty="0" smtClean="0"/>
                        <a:t>HR </a:t>
                      </a:r>
                    </a:p>
                    <a:p>
                      <a:r>
                        <a:rPr lang="en-US" sz="2000" noProof="0" dirty="0" smtClean="0"/>
                        <a:t>(Min-Max)</a:t>
                      </a:r>
                    </a:p>
                    <a:p>
                      <a:endParaRPr lang="en-US" sz="2000" noProof="0" dirty="0"/>
                    </a:p>
                  </a:txBody>
                  <a:tcPr/>
                </a:tc>
              </a:tr>
              <a:tr h="661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noProof="0" dirty="0" smtClean="0">
                          <a:effectLst/>
                        </a:rPr>
                        <a:t>Elderly</a:t>
                      </a:r>
                      <a:endParaRPr lang="en-US" sz="2000" b="0" i="0" u="none" strike="noStrike" noProof="0" dirty="0" smtClean="0">
                        <a:solidFill>
                          <a:srgbClr val="000000"/>
                        </a:solidFill>
                        <a:effectLst/>
                        <a:latin typeface="+mn-lt"/>
                      </a:endParaRPr>
                    </a:p>
                    <a:p>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noProof="0" dirty="0" smtClean="0">
                          <a:effectLst/>
                        </a:rPr>
                        <a:t>20</a:t>
                      </a:r>
                      <a:r>
                        <a:rPr lang="sl-SI" sz="2000" u="none" strike="noStrike" noProof="0" dirty="0" smtClean="0">
                          <a:effectLst/>
                        </a:rPr>
                        <a:t> </a:t>
                      </a:r>
                      <a:r>
                        <a:rPr lang="sl-SI" sz="2000" u="none" strike="noStrike" dirty="0" smtClean="0">
                          <a:effectLst/>
                        </a:rPr>
                        <a:t>(48.8)</a:t>
                      </a:r>
                      <a:endParaRPr lang="en-US" sz="2000" b="0" i="0" u="none" strike="noStrike" noProof="0" dirty="0" smtClean="0">
                        <a:solidFill>
                          <a:srgbClr val="000000"/>
                        </a:solidFill>
                        <a:effectLst/>
                        <a:latin typeface="+mn-lt"/>
                      </a:endParaRPr>
                    </a:p>
                    <a:p>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noProof="0" dirty="0" smtClean="0">
                          <a:solidFill>
                            <a:schemeClr val="dk1"/>
                          </a:solidFill>
                          <a:effectLst/>
                          <a:latin typeface="+mn-lt"/>
                        </a:rPr>
                        <a:t>7.5</a:t>
                      </a:r>
                      <a:endParaRPr lang="en-US" sz="2000" b="0" i="0" u="none" strike="noStrike" noProof="0" dirty="0" smtClean="0">
                        <a:solidFill>
                          <a:srgbClr val="000000"/>
                        </a:solidFill>
                        <a:effectLst/>
                        <a:latin typeface="+mn-lt"/>
                      </a:endParaRPr>
                    </a:p>
                    <a:p>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noProof="0" dirty="0" smtClean="0">
                          <a:effectLst/>
                        </a:rPr>
                        <a:t>0–37</a:t>
                      </a:r>
                      <a:r>
                        <a:rPr lang="sl-SI" sz="2000" u="none" strike="noStrike" noProof="0" dirty="0" smtClean="0">
                          <a:effectLst/>
                        </a:rPr>
                        <a:t>.0</a:t>
                      </a:r>
                      <a:endParaRPr lang="en-US" sz="2000" b="0" i="0" u="none" strike="noStrike" noProof="0" dirty="0" smtClean="0">
                        <a:solidFill>
                          <a:srgbClr val="000000"/>
                        </a:solidFill>
                        <a:effectLst/>
                        <a:latin typeface="+mn-lt"/>
                      </a:endParaRPr>
                    </a:p>
                    <a:p>
                      <a:endParaRPr lang="en-US" sz="2000" noProof="0" dirty="0"/>
                    </a:p>
                  </a:txBody>
                  <a:tcPr/>
                </a:tc>
              </a:tr>
              <a:tr h="661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noProof="0" dirty="0" smtClean="0">
                          <a:effectLst/>
                        </a:rPr>
                        <a:t>Hospital</a:t>
                      </a:r>
                      <a:endParaRPr lang="en-US" sz="2000" b="0" i="0" u="none" strike="noStrike" noProof="0" dirty="0" smtClean="0">
                        <a:solidFill>
                          <a:srgbClr val="000000"/>
                        </a:solidFill>
                        <a:effectLst/>
                        <a:latin typeface="+mn-lt"/>
                      </a:endParaRPr>
                    </a:p>
                    <a:p>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b="0" i="0" u="none" strike="noStrike" noProof="0" dirty="0" smtClean="0">
                          <a:solidFill>
                            <a:schemeClr val="dk1"/>
                          </a:solidFill>
                          <a:effectLst/>
                          <a:latin typeface="+mn-lt"/>
                        </a:rPr>
                        <a:t>7 </a:t>
                      </a:r>
                      <a:r>
                        <a:rPr lang="sl-SI" sz="2000" b="0" i="0" u="none" strike="noStrike" dirty="0" smtClean="0">
                          <a:solidFill>
                            <a:schemeClr val="dk1"/>
                          </a:solidFill>
                          <a:effectLst/>
                          <a:latin typeface="+mn-lt"/>
                        </a:rPr>
                        <a:t>(17.1)</a:t>
                      </a:r>
                      <a:endParaRPr lang="en-US" sz="2000" b="0" i="0" u="none" strike="noStrike" noProof="0" dirty="0" smtClean="0">
                        <a:solidFill>
                          <a:srgbClr val="000000"/>
                        </a:solidFill>
                        <a:effectLst/>
                        <a:latin typeface="+mn-lt"/>
                      </a:endParaRPr>
                    </a:p>
                    <a:p>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noProof="0" dirty="0" smtClean="0">
                          <a:solidFill>
                            <a:schemeClr val="dk1"/>
                          </a:solidFill>
                          <a:effectLst/>
                          <a:latin typeface="+mn-lt"/>
                        </a:rPr>
                        <a:t>5.7</a:t>
                      </a:r>
                      <a:endParaRPr lang="en-US" sz="2000" b="0" i="0" u="none" strike="noStrike" noProof="0" dirty="0" smtClean="0">
                        <a:solidFill>
                          <a:srgbClr val="000000"/>
                        </a:solidFill>
                        <a:effectLst/>
                        <a:latin typeface="+mn-lt"/>
                      </a:endParaRPr>
                    </a:p>
                    <a:p>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noProof="0" dirty="0" smtClean="0">
                          <a:effectLst/>
                        </a:rPr>
                        <a:t>0–40</a:t>
                      </a:r>
                      <a:r>
                        <a:rPr lang="sl-SI" sz="2000" u="none" strike="noStrike" noProof="0" dirty="0" smtClean="0">
                          <a:effectLst/>
                        </a:rPr>
                        <a:t>.0</a:t>
                      </a:r>
                      <a:endParaRPr lang="en-US" sz="2000" b="0" i="0" u="none" strike="noStrike" noProof="0" dirty="0" smtClean="0">
                        <a:solidFill>
                          <a:srgbClr val="000000"/>
                        </a:solidFill>
                        <a:effectLst/>
                        <a:latin typeface="+mn-lt"/>
                      </a:endParaRPr>
                    </a:p>
                    <a:p>
                      <a:endParaRPr lang="en-US" sz="2000" noProof="0" dirty="0"/>
                    </a:p>
                  </a:txBody>
                  <a:tcPr/>
                </a:tc>
              </a:tr>
              <a:tr h="661760">
                <a:tc>
                  <a:txBody>
                    <a:bodyPr/>
                    <a:lstStyle/>
                    <a:p>
                      <a:r>
                        <a:rPr lang="en-US" sz="2000" noProof="0" dirty="0" smtClean="0"/>
                        <a:t>Institute</a:t>
                      </a:r>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t>1</a:t>
                      </a:r>
                      <a:r>
                        <a:rPr lang="sl-SI" sz="2000" noProof="0" dirty="0" smtClean="0"/>
                        <a:t> </a:t>
                      </a:r>
                      <a:r>
                        <a:rPr lang="sl-SI" sz="2000" dirty="0" smtClean="0"/>
                        <a:t>(2.4)</a:t>
                      </a:r>
                    </a:p>
                    <a:p>
                      <a:endParaRPr lang="en-US" sz="2000" noProof="0" dirty="0"/>
                    </a:p>
                  </a:txBody>
                  <a:tcPr/>
                </a:tc>
                <a:tc>
                  <a:txBody>
                    <a:bodyPr/>
                    <a:lstStyle/>
                    <a:p>
                      <a:r>
                        <a:rPr lang="en-US" sz="2000" noProof="0" dirty="0" smtClean="0"/>
                        <a:t>0</a:t>
                      </a:r>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noProof="0" dirty="0" smtClean="0">
                        <a:solidFill>
                          <a:srgbClr val="000000"/>
                        </a:solidFill>
                        <a:effectLst/>
                        <a:latin typeface="+mn-lt"/>
                      </a:endParaRPr>
                    </a:p>
                    <a:p>
                      <a:endParaRPr lang="en-US" sz="2000" noProof="0" dirty="0"/>
                    </a:p>
                  </a:txBody>
                  <a:tcPr/>
                </a:tc>
              </a:tr>
              <a:tr h="661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u="none" strike="noStrike" noProof="0" dirty="0" smtClean="0">
                          <a:effectLst/>
                        </a:rPr>
                        <a:t>Kindergarten</a:t>
                      </a:r>
                      <a:endParaRPr lang="en-US" sz="2000" b="0" i="0" u="none" strike="noStrike" noProof="0" dirty="0" smtClean="0">
                        <a:solidFill>
                          <a:srgbClr val="000000"/>
                        </a:solidFill>
                        <a:effectLst/>
                        <a:latin typeface="+mn-lt"/>
                      </a:endParaRPr>
                    </a:p>
                    <a:p>
                      <a:endParaRPr lang="en-US" sz="2000" b="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t>1</a:t>
                      </a:r>
                      <a:r>
                        <a:rPr lang="sl-SI" sz="2000" noProof="0" dirty="0" smtClean="0"/>
                        <a:t> </a:t>
                      </a:r>
                      <a:r>
                        <a:rPr lang="sl-SI" sz="2000" dirty="0" smtClean="0"/>
                        <a:t>(2.4)</a:t>
                      </a:r>
                      <a:endParaRPr lang="en-US" sz="2000" noProof="0" dirty="0" smtClean="0"/>
                    </a:p>
                    <a:p>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noProof="0" dirty="0" smtClean="0">
                          <a:solidFill>
                            <a:schemeClr val="dk1"/>
                          </a:solidFill>
                          <a:effectLst/>
                          <a:latin typeface="+mn-lt"/>
                        </a:rPr>
                        <a:t>7.3</a:t>
                      </a:r>
                      <a:endParaRPr lang="en-US" sz="2000" b="0" i="0" u="none" strike="noStrike" noProof="0" dirty="0" smtClean="0">
                        <a:solidFill>
                          <a:srgbClr val="000000"/>
                        </a:solidFill>
                        <a:effectLst/>
                        <a:latin typeface="+mn-lt"/>
                      </a:endParaRPr>
                    </a:p>
                    <a:p>
                      <a:endParaRPr lang="en-US" sz="2000" noProof="0" dirty="0"/>
                    </a:p>
                  </a:txBody>
                  <a:tcPr/>
                </a:tc>
                <a:tc>
                  <a:txBody>
                    <a:bodyPr/>
                    <a:lstStyle/>
                    <a:p>
                      <a:endParaRPr lang="en-US" sz="2000" noProof="0" dirty="0"/>
                    </a:p>
                  </a:txBody>
                  <a:tcPr/>
                </a:tc>
              </a:tr>
              <a:tr h="661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noProof="0" dirty="0" smtClean="0">
                          <a:effectLst/>
                        </a:rPr>
                        <a:t>Mentally disabled</a:t>
                      </a:r>
                      <a:endParaRPr lang="en-US" sz="2000" b="0" i="0" u="none" strike="noStrike" noProof="0" dirty="0" smtClean="0">
                        <a:solidFill>
                          <a:srgbClr val="000000"/>
                        </a:solidFill>
                        <a:effectLst/>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noProof="0" dirty="0" smtClean="0">
                          <a:effectLst/>
                        </a:rPr>
                        <a:t>1</a:t>
                      </a:r>
                      <a:r>
                        <a:rPr lang="sl-SI" sz="2000" u="none" strike="noStrike" noProof="0" dirty="0" smtClean="0">
                          <a:effectLst/>
                        </a:rPr>
                        <a:t>2 </a:t>
                      </a:r>
                      <a:r>
                        <a:rPr lang="sl-SI" sz="2000" u="none" strike="noStrike" dirty="0" smtClean="0">
                          <a:effectLst/>
                        </a:rPr>
                        <a:t>(29.3)</a:t>
                      </a:r>
                      <a:endParaRPr lang="en-US" sz="2000" b="0" i="0" u="none" strike="noStrike" noProof="0" dirty="0" smtClean="0">
                        <a:solidFill>
                          <a:srgbClr val="000000"/>
                        </a:solidFill>
                        <a:effectLst/>
                        <a:latin typeface="+mn-lt"/>
                      </a:endParaRPr>
                    </a:p>
                    <a:p>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noProof="0" dirty="0" smtClean="0">
                          <a:solidFill>
                            <a:schemeClr val="dk1"/>
                          </a:solidFill>
                          <a:effectLst/>
                          <a:latin typeface="+mn-lt"/>
                        </a:rPr>
                        <a:t>11.5</a:t>
                      </a:r>
                      <a:endParaRPr lang="en-US" sz="2000" b="0" i="0" u="none" strike="noStrike" noProof="0" dirty="0" smtClean="0">
                        <a:solidFill>
                          <a:srgbClr val="000000"/>
                        </a:solidFill>
                        <a:effectLst/>
                        <a:latin typeface="+mn-lt"/>
                      </a:endParaRPr>
                    </a:p>
                    <a:p>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noProof="0" dirty="0" smtClean="0">
                          <a:effectLst/>
                        </a:rPr>
                        <a:t>0–40</a:t>
                      </a:r>
                      <a:r>
                        <a:rPr lang="sl-SI" sz="2000" u="none" strike="noStrike" noProof="0" dirty="0" smtClean="0">
                          <a:effectLst/>
                        </a:rPr>
                        <a:t>.0</a:t>
                      </a:r>
                      <a:endParaRPr lang="en-US" sz="2000" b="0" i="0" u="none" strike="noStrike" noProof="0" dirty="0" smtClean="0">
                        <a:solidFill>
                          <a:srgbClr val="000000"/>
                        </a:solidFill>
                        <a:effectLst/>
                        <a:latin typeface="+mn-lt"/>
                      </a:endParaRPr>
                    </a:p>
                    <a:p>
                      <a:endParaRPr lang="en-US" sz="2000" noProof="0" dirty="0"/>
                    </a:p>
                  </a:txBody>
                  <a:tcPr/>
                </a:tc>
              </a:tr>
              <a:tr h="594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b="0" i="0" u="none" strike="noStrike" noProof="0" dirty="0" smtClean="0">
                          <a:solidFill>
                            <a:srgbClr val="000000"/>
                          </a:solidFill>
                          <a:effectLst/>
                          <a:latin typeface="+mn-lt"/>
                        </a:rPr>
                        <a:t>All outbreaks</a:t>
                      </a:r>
                      <a:endParaRPr lang="en-US" sz="2000" b="0" i="0" u="none" strike="noStrike" noProof="0" dirty="0" smtClean="0">
                        <a:solidFill>
                          <a:srgbClr val="000000"/>
                        </a:solidFill>
                        <a:effectLst/>
                        <a:latin typeface="+mn-lt"/>
                      </a:endParaRPr>
                    </a:p>
                  </a:txBody>
                  <a:tcPr/>
                </a:tc>
                <a:tc>
                  <a:txBody>
                    <a:bodyPr/>
                    <a:lstStyle/>
                    <a:p>
                      <a:r>
                        <a:rPr lang="sl-SI" sz="2000" noProof="0" dirty="0" smtClean="0"/>
                        <a:t>41 (100)</a:t>
                      </a:r>
                      <a:endParaRPr lang="en-US" sz="2000" noProof="0" dirty="0"/>
                    </a:p>
                  </a:txBody>
                  <a:tcPr/>
                </a:tc>
                <a:tc>
                  <a:txBody>
                    <a:bodyPr/>
                    <a:lstStyle/>
                    <a:p>
                      <a:r>
                        <a:rPr lang="sl-SI" sz="2000" noProof="0" dirty="0" smtClean="0"/>
                        <a:t>8.0</a:t>
                      </a:r>
                      <a:endParaRPr lang="en-US" sz="2000" noProof="0" dirty="0"/>
                    </a:p>
                  </a:txBody>
                  <a:tcPr/>
                </a:tc>
                <a:tc>
                  <a:txBody>
                    <a:bodyPr/>
                    <a:lstStyle/>
                    <a:p>
                      <a:r>
                        <a:rPr lang="sl-SI" sz="2000" noProof="0" dirty="0" smtClean="0"/>
                        <a:t>0</a:t>
                      </a:r>
                      <a:r>
                        <a:rPr lang="en-US" sz="2000" u="none" strike="noStrike" noProof="0" dirty="0" smtClean="0">
                          <a:effectLst/>
                        </a:rPr>
                        <a:t>–</a:t>
                      </a:r>
                      <a:r>
                        <a:rPr lang="sl-SI" sz="2000" u="none" strike="noStrike" noProof="0" dirty="0" smtClean="0">
                          <a:effectLst/>
                        </a:rPr>
                        <a:t>40.0</a:t>
                      </a:r>
                      <a:endParaRPr lang="en-US" sz="2000" noProof="0" dirty="0"/>
                    </a:p>
                  </a:txBody>
                  <a:tcPr/>
                </a:tc>
              </a:tr>
            </a:tbl>
          </a:graphicData>
        </a:graphic>
      </p:graphicFrame>
    </p:spTree>
    <p:extLst>
      <p:ext uri="{BB962C8B-B14F-4D97-AF65-F5344CB8AC3E}">
        <p14:creationId xmlns:p14="http://schemas.microsoft.com/office/powerpoint/2010/main" val="2592091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sl-SI" b="1" dirty="0" smtClean="0">
                <a:solidFill>
                  <a:srgbClr val="FF0000"/>
                </a:solidFill>
              </a:rPr>
              <a:t>Attack rates by influenza virus </a:t>
            </a:r>
            <a:r>
              <a:rPr lang="sl-SI" b="1" dirty="0" smtClean="0">
                <a:solidFill>
                  <a:srgbClr val="FF0000"/>
                </a:solidFill>
              </a:rPr>
              <a:t>type: 2011–2015</a:t>
            </a:r>
            <a:endParaRPr lang="sl-SI" b="1" dirty="0">
              <a:solidFill>
                <a:srgbClr val="FF0000"/>
              </a:solidFill>
            </a:endParaRPr>
          </a:p>
        </p:txBody>
      </p:sp>
      <p:sp>
        <p:nvSpPr>
          <p:cNvPr id="4" name="Line 4"/>
          <p:cNvSpPr>
            <a:spLocks noChangeShapeType="1"/>
          </p:cNvSpPr>
          <p:nvPr/>
        </p:nvSpPr>
        <p:spPr bwMode="auto">
          <a:xfrm>
            <a:off x="0" y="1268760"/>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graphicFrame>
        <p:nvGraphicFramePr>
          <p:cNvPr id="3" name="Tabela 2"/>
          <p:cNvGraphicFramePr>
            <a:graphicFrameLocks noGrp="1"/>
          </p:cNvGraphicFramePr>
          <p:nvPr>
            <p:extLst>
              <p:ext uri="{D42A27DB-BD31-4B8C-83A1-F6EECF244321}">
                <p14:modId xmlns:p14="http://schemas.microsoft.com/office/powerpoint/2010/main" val="3133463852"/>
              </p:ext>
            </p:extLst>
          </p:nvPr>
        </p:nvGraphicFramePr>
        <p:xfrm>
          <a:off x="683568" y="1628799"/>
          <a:ext cx="7632848" cy="4896544"/>
        </p:xfrm>
        <a:graphic>
          <a:graphicData uri="http://schemas.openxmlformats.org/drawingml/2006/table">
            <a:tbl>
              <a:tblPr firstRow="1" bandRow="1">
                <a:tableStyleId>{5C22544A-7EE6-4342-B048-85BDC9FD1C3A}</a:tableStyleId>
              </a:tblPr>
              <a:tblGrid>
                <a:gridCol w="1908212"/>
                <a:gridCol w="1908212"/>
                <a:gridCol w="1908212"/>
                <a:gridCol w="1908212"/>
              </a:tblGrid>
              <a:tr h="1405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b="1" i="0" u="none" strike="noStrike" noProof="0" dirty="0" smtClean="0">
                          <a:solidFill>
                            <a:schemeClr val="lt1"/>
                          </a:solidFill>
                          <a:effectLst/>
                          <a:latin typeface="+mn-lt"/>
                        </a:rPr>
                        <a:t>Influenza</a:t>
                      </a:r>
                      <a:r>
                        <a:rPr lang="sl-SI" sz="2000" b="1" i="0" u="none" strike="noStrike" baseline="0" noProof="0" dirty="0" smtClean="0">
                          <a:solidFill>
                            <a:schemeClr val="lt1"/>
                          </a:solidFill>
                          <a:effectLst/>
                          <a:latin typeface="+mn-lt"/>
                        </a:rPr>
                        <a:t> virus</a:t>
                      </a:r>
                      <a:endParaRPr lang="en-US" sz="2000" b="0" i="0" u="none" strike="noStrike" noProof="0" dirty="0" smtClean="0">
                        <a:solidFill>
                          <a:srgbClr val="000000"/>
                        </a:solidFill>
                        <a:effectLst/>
                        <a:latin typeface="+mn-lt"/>
                      </a:endParaRPr>
                    </a:p>
                    <a:p>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noProof="0" dirty="0" smtClean="0">
                          <a:effectLst/>
                        </a:rPr>
                        <a:t>Number of outbreaks</a:t>
                      </a:r>
                      <a:r>
                        <a:rPr lang="sl-SI" sz="2000" u="none" strike="noStrike" noProof="0" dirty="0" smtClean="0">
                          <a:effectLst/>
                        </a:rPr>
                        <a:t> (%)</a:t>
                      </a:r>
                      <a:endParaRPr lang="en-US" sz="2000" b="0" i="0" u="none" strike="noStrike" noProof="0" dirty="0" smtClean="0">
                        <a:solidFill>
                          <a:srgbClr val="000000"/>
                        </a:solidFill>
                        <a:effectLst/>
                        <a:latin typeface="+mn-lt"/>
                      </a:endParaRPr>
                    </a:p>
                    <a:p>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noProof="0" dirty="0" smtClean="0"/>
                        <a:t>A</a:t>
                      </a:r>
                      <a:r>
                        <a:rPr lang="en-US" sz="2000" noProof="0" dirty="0" smtClean="0"/>
                        <a:t>R (</a:t>
                      </a:r>
                      <a:r>
                        <a:rPr lang="sl-SI" sz="2000" noProof="0" dirty="0" smtClean="0"/>
                        <a:t>Median</a:t>
                      </a:r>
                      <a:r>
                        <a:rPr lang="en-US" sz="2000" noProof="0" dirty="0" smtClean="0"/>
                        <a:t>)</a:t>
                      </a:r>
                    </a:p>
                    <a:p>
                      <a:endParaRPr lang="en-US" sz="2000" noProof="0" dirty="0"/>
                    </a:p>
                  </a:txBody>
                  <a:tcPr/>
                </a:tc>
                <a:tc>
                  <a:txBody>
                    <a:bodyPr/>
                    <a:lstStyle/>
                    <a:p>
                      <a:r>
                        <a:rPr lang="sl-SI" sz="2000" noProof="0" dirty="0" smtClean="0"/>
                        <a:t>A</a:t>
                      </a:r>
                      <a:r>
                        <a:rPr lang="en-US" sz="2000" noProof="0" dirty="0" smtClean="0"/>
                        <a:t>R</a:t>
                      </a:r>
                      <a:r>
                        <a:rPr lang="sl-SI" sz="2000" baseline="0" noProof="0" dirty="0" smtClean="0"/>
                        <a:t> </a:t>
                      </a:r>
                      <a:r>
                        <a:rPr lang="en-US" sz="2000" noProof="0" dirty="0" smtClean="0"/>
                        <a:t>(</a:t>
                      </a:r>
                      <a:r>
                        <a:rPr lang="sl-SI" sz="2000" noProof="0" dirty="0" smtClean="0"/>
                        <a:t>Q1</a:t>
                      </a:r>
                      <a:r>
                        <a:rPr lang="en-US" sz="2000" noProof="0" dirty="0" smtClean="0"/>
                        <a:t>-</a:t>
                      </a:r>
                      <a:r>
                        <a:rPr lang="sl-SI" sz="2000" noProof="0" dirty="0" smtClean="0"/>
                        <a:t>Q3</a:t>
                      </a:r>
                      <a:r>
                        <a:rPr lang="en-US" sz="2000" noProof="0" dirty="0" smtClean="0"/>
                        <a:t>)</a:t>
                      </a:r>
                    </a:p>
                    <a:p>
                      <a:endParaRPr lang="en-US" sz="2000" noProof="0" dirty="0"/>
                    </a:p>
                  </a:txBody>
                  <a:tcPr/>
                </a:tc>
              </a:tr>
              <a:tr h="9793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b="0" i="0" u="none" strike="noStrike" noProof="0" dirty="0" smtClean="0">
                          <a:solidFill>
                            <a:schemeClr val="dk1"/>
                          </a:solidFill>
                          <a:effectLst/>
                          <a:latin typeface="+mn-lt"/>
                        </a:rPr>
                        <a:t>A</a:t>
                      </a:r>
                      <a:endParaRPr lang="en-US" sz="2000" b="0" i="0" u="none" strike="noStrike" noProof="0" dirty="0" smtClean="0">
                        <a:solidFill>
                          <a:srgbClr val="000000"/>
                        </a:solidFill>
                        <a:effectLst/>
                        <a:latin typeface="+mn-lt"/>
                      </a:endParaRPr>
                    </a:p>
                    <a:p>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b="0" i="0" u="none" strike="noStrike" noProof="0" dirty="0" smtClean="0">
                          <a:solidFill>
                            <a:schemeClr val="dk1"/>
                          </a:solidFill>
                          <a:effectLst/>
                          <a:latin typeface="+mn-lt"/>
                        </a:rPr>
                        <a:t>34 (82.9)</a:t>
                      </a:r>
                      <a:endParaRPr lang="en-US" sz="2000" b="0" i="0" u="none" strike="noStrike" noProof="0" dirty="0" smtClean="0">
                        <a:solidFill>
                          <a:srgbClr val="000000"/>
                        </a:solidFill>
                        <a:effectLst/>
                        <a:latin typeface="+mn-lt"/>
                      </a:endParaRPr>
                    </a:p>
                    <a:p>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b="0" i="0" u="none" strike="noStrike" noProof="0" dirty="0" smtClean="0">
                          <a:solidFill>
                            <a:schemeClr val="dk1"/>
                          </a:solidFill>
                          <a:effectLst/>
                          <a:latin typeface="+mn-lt"/>
                        </a:rPr>
                        <a:t>16.0</a:t>
                      </a:r>
                      <a:endParaRPr lang="en-US" sz="2000" b="0" i="0" u="none" strike="noStrike" noProof="0" dirty="0" smtClean="0">
                        <a:solidFill>
                          <a:srgbClr val="000000"/>
                        </a:solidFill>
                        <a:effectLst/>
                        <a:latin typeface="+mn-lt"/>
                      </a:endParaRPr>
                    </a:p>
                    <a:p>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u="none" strike="noStrike" noProof="0" dirty="0" smtClean="0">
                          <a:effectLst/>
                        </a:rPr>
                        <a:t>13.1</a:t>
                      </a:r>
                      <a:r>
                        <a:rPr lang="en-US" sz="2000" u="none" strike="noStrike" noProof="0" dirty="0" smtClean="0">
                          <a:effectLst/>
                        </a:rPr>
                        <a:t>–</a:t>
                      </a:r>
                      <a:r>
                        <a:rPr lang="sl-SI" sz="2000" u="none" strike="noStrike" noProof="0" dirty="0" smtClean="0">
                          <a:effectLst/>
                        </a:rPr>
                        <a:t>26.1</a:t>
                      </a:r>
                      <a:endParaRPr lang="en-US" sz="2000" b="0" i="0" u="none" strike="noStrike" noProof="0" dirty="0" smtClean="0">
                        <a:solidFill>
                          <a:srgbClr val="000000"/>
                        </a:solidFill>
                        <a:effectLst/>
                        <a:latin typeface="+mn-lt"/>
                      </a:endParaRPr>
                    </a:p>
                    <a:p>
                      <a:endParaRPr lang="en-US" sz="2000" noProof="0" dirty="0"/>
                    </a:p>
                  </a:txBody>
                  <a:tcPr/>
                </a:tc>
              </a:tr>
              <a:tr h="9793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b="0" i="0" u="none" strike="noStrike" noProof="0" dirty="0" smtClean="0">
                          <a:solidFill>
                            <a:schemeClr val="dk1"/>
                          </a:solidFill>
                          <a:effectLst/>
                          <a:latin typeface="+mn-lt"/>
                        </a:rPr>
                        <a:t>B</a:t>
                      </a:r>
                      <a:endParaRPr lang="en-US" sz="2000" b="0" i="0" u="none" strike="noStrike" noProof="0" dirty="0" smtClean="0">
                        <a:solidFill>
                          <a:srgbClr val="000000"/>
                        </a:solidFill>
                        <a:effectLst/>
                        <a:latin typeface="+mn-lt"/>
                      </a:endParaRPr>
                    </a:p>
                    <a:p>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b="0" i="0" u="none" strike="noStrike" noProof="0" dirty="0" smtClean="0">
                          <a:solidFill>
                            <a:schemeClr val="dk1"/>
                          </a:solidFill>
                          <a:effectLst/>
                          <a:latin typeface="+mn-lt"/>
                        </a:rPr>
                        <a:t>5 (12.2)</a:t>
                      </a:r>
                      <a:endParaRPr lang="en-US" sz="2000" b="0" i="0" u="none" strike="noStrike" noProof="0" dirty="0" smtClean="0">
                        <a:solidFill>
                          <a:srgbClr val="000000"/>
                        </a:solidFill>
                        <a:effectLst/>
                        <a:latin typeface="+mn-lt"/>
                      </a:endParaRPr>
                    </a:p>
                    <a:p>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b="0" i="0" u="none" strike="noStrike" noProof="0" dirty="0" smtClean="0">
                          <a:solidFill>
                            <a:schemeClr val="dk1"/>
                          </a:solidFill>
                          <a:effectLst/>
                          <a:latin typeface="+mn-lt"/>
                        </a:rPr>
                        <a:t>20.2</a:t>
                      </a:r>
                      <a:endParaRPr lang="en-US" sz="2000" b="0" i="0" u="none" strike="noStrike" noProof="0" dirty="0" smtClean="0">
                        <a:solidFill>
                          <a:srgbClr val="000000"/>
                        </a:solidFill>
                        <a:effectLst/>
                        <a:latin typeface="+mn-lt"/>
                      </a:endParaRPr>
                    </a:p>
                    <a:p>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u="none" strike="noStrike" noProof="0" dirty="0" smtClean="0">
                          <a:effectLst/>
                        </a:rPr>
                        <a:t>11.5</a:t>
                      </a:r>
                      <a:r>
                        <a:rPr lang="en-US" sz="2000" u="none" strike="noStrike" noProof="0" dirty="0" smtClean="0">
                          <a:effectLst/>
                        </a:rPr>
                        <a:t>–</a:t>
                      </a:r>
                      <a:r>
                        <a:rPr lang="sl-SI" sz="2000" u="none" strike="noStrike" noProof="0" dirty="0" smtClean="0">
                          <a:effectLst/>
                        </a:rPr>
                        <a:t>24.0</a:t>
                      </a:r>
                      <a:endParaRPr lang="en-US" sz="2000" b="0" i="0" u="none" strike="noStrike" noProof="0" dirty="0" smtClean="0">
                        <a:solidFill>
                          <a:srgbClr val="000000"/>
                        </a:solidFill>
                        <a:effectLst/>
                        <a:latin typeface="+mn-lt"/>
                      </a:endParaRPr>
                    </a:p>
                    <a:p>
                      <a:endParaRPr lang="en-US" sz="2000" noProof="0" dirty="0"/>
                    </a:p>
                  </a:txBody>
                  <a:tcPr/>
                </a:tc>
              </a:tr>
              <a:tr h="979309">
                <a:tc>
                  <a:txBody>
                    <a:bodyPr/>
                    <a:lstStyle/>
                    <a:p>
                      <a:r>
                        <a:rPr lang="sl-SI" sz="2000" noProof="0" dirty="0" smtClean="0"/>
                        <a:t>A+B</a:t>
                      </a:r>
                      <a:endParaRPr lang="en-US" sz="2000" noProof="0" dirty="0"/>
                    </a:p>
                  </a:txBody>
                  <a:tcPr/>
                </a:tc>
                <a:tc>
                  <a:txBody>
                    <a:bodyPr/>
                    <a:lstStyle/>
                    <a:p>
                      <a:r>
                        <a:rPr lang="sl-SI" sz="2000" noProof="0" dirty="0" smtClean="0"/>
                        <a:t>2 (4.9)</a:t>
                      </a:r>
                      <a:endParaRPr lang="en-US" sz="2000" noProof="0" dirty="0"/>
                    </a:p>
                  </a:txBody>
                  <a:tcPr/>
                </a:tc>
                <a:tc>
                  <a:txBody>
                    <a:bodyPr/>
                    <a:lstStyle/>
                    <a:p>
                      <a:r>
                        <a:rPr lang="sl-SI" sz="2000" noProof="0" dirty="0" smtClean="0"/>
                        <a:t>25.2</a:t>
                      </a:r>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b="0" i="0" u="none" strike="noStrike" noProof="0" dirty="0" smtClean="0">
                          <a:solidFill>
                            <a:srgbClr val="000000"/>
                          </a:solidFill>
                          <a:effectLst/>
                          <a:latin typeface="+mn-lt"/>
                        </a:rPr>
                        <a:t>16.3</a:t>
                      </a:r>
                      <a:r>
                        <a:rPr lang="en-US" sz="2000" u="none" strike="noStrike" noProof="0" dirty="0" smtClean="0">
                          <a:effectLst/>
                        </a:rPr>
                        <a:t>–</a:t>
                      </a:r>
                      <a:r>
                        <a:rPr lang="sl-SI" sz="2000" u="none" strike="noStrike" noProof="0" dirty="0" smtClean="0">
                          <a:effectLst/>
                        </a:rPr>
                        <a:t>34.2</a:t>
                      </a:r>
                      <a:endParaRPr lang="en-US" sz="2000" b="0" i="0" u="none" strike="noStrike" noProof="0" dirty="0" smtClean="0">
                        <a:solidFill>
                          <a:srgbClr val="000000"/>
                        </a:solidFill>
                        <a:effectLst/>
                        <a:latin typeface="+mn-lt"/>
                      </a:endParaRPr>
                    </a:p>
                    <a:p>
                      <a:endParaRPr lang="en-US" sz="2000" noProof="0" dirty="0"/>
                    </a:p>
                  </a:txBody>
                  <a:tcPr/>
                </a:tc>
              </a:tr>
              <a:tr h="553522">
                <a:tc>
                  <a:txBody>
                    <a:bodyPr/>
                    <a:lstStyle/>
                    <a:p>
                      <a:r>
                        <a:rPr lang="sl-SI" sz="2000" noProof="0" dirty="0" smtClean="0"/>
                        <a:t>All outbreaks</a:t>
                      </a:r>
                      <a:endParaRPr lang="en-US" sz="2000" noProof="0" dirty="0"/>
                    </a:p>
                  </a:txBody>
                  <a:tcPr/>
                </a:tc>
                <a:tc>
                  <a:txBody>
                    <a:bodyPr/>
                    <a:lstStyle/>
                    <a:p>
                      <a:r>
                        <a:rPr lang="sl-SI" sz="2000" noProof="0" dirty="0" smtClean="0"/>
                        <a:t>41 (100)</a:t>
                      </a:r>
                      <a:endParaRPr lang="en-US" sz="2000" noProof="0" dirty="0"/>
                    </a:p>
                  </a:txBody>
                  <a:tcPr/>
                </a:tc>
                <a:tc>
                  <a:txBody>
                    <a:bodyPr/>
                    <a:lstStyle/>
                    <a:p>
                      <a:r>
                        <a:rPr lang="sl-SI" sz="2000" noProof="0" dirty="0" smtClean="0"/>
                        <a:t>20.0</a:t>
                      </a:r>
                      <a:endParaRPr lang="en-US" sz="2000" noProof="0" dirty="0"/>
                    </a:p>
                  </a:txBody>
                  <a:tcPr/>
                </a:tc>
                <a:tc>
                  <a:txBody>
                    <a:bodyPr/>
                    <a:lstStyle/>
                    <a:p>
                      <a:r>
                        <a:rPr lang="sl-SI" sz="2000" noProof="0" dirty="0" smtClean="0"/>
                        <a:t>13.1</a:t>
                      </a:r>
                      <a:r>
                        <a:rPr lang="en-US" sz="2000" u="none" strike="noStrike" noProof="0" dirty="0" smtClean="0">
                          <a:effectLst/>
                        </a:rPr>
                        <a:t>–</a:t>
                      </a:r>
                      <a:r>
                        <a:rPr lang="sl-SI" sz="2000" u="none" strike="noStrike" noProof="0" dirty="0" smtClean="0">
                          <a:effectLst/>
                        </a:rPr>
                        <a:t>26.1</a:t>
                      </a:r>
                      <a:endParaRPr lang="en-US" sz="2000" noProof="0" dirty="0"/>
                    </a:p>
                  </a:txBody>
                  <a:tcPr/>
                </a:tc>
              </a:tr>
            </a:tbl>
          </a:graphicData>
        </a:graphic>
      </p:graphicFrame>
    </p:spTree>
    <p:extLst>
      <p:ext uri="{BB962C8B-B14F-4D97-AF65-F5344CB8AC3E}">
        <p14:creationId xmlns:p14="http://schemas.microsoft.com/office/powerpoint/2010/main" val="1537630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011"/>
            <a:ext cx="8229600" cy="1417638"/>
          </a:xfrm>
        </p:spPr>
        <p:txBody>
          <a:bodyPr>
            <a:normAutofit fontScale="90000"/>
          </a:bodyPr>
          <a:lstStyle/>
          <a:p>
            <a:r>
              <a:rPr lang="sl-SI" b="1" dirty="0" smtClean="0">
                <a:solidFill>
                  <a:srgbClr val="FF0000"/>
                </a:solidFill>
              </a:rPr>
              <a:t>Outbreak of influenza A:</a:t>
            </a:r>
            <a:br>
              <a:rPr lang="sl-SI" b="1" dirty="0" smtClean="0">
                <a:solidFill>
                  <a:srgbClr val="FF0000"/>
                </a:solidFill>
              </a:rPr>
            </a:br>
            <a:r>
              <a:rPr lang="en-GB" b="1" dirty="0" smtClean="0">
                <a:solidFill>
                  <a:srgbClr val="FF0000"/>
                </a:solidFill>
              </a:rPr>
              <a:t>Background</a:t>
            </a:r>
            <a:endParaRPr lang="en-GB" b="1" dirty="0">
              <a:solidFill>
                <a:srgbClr val="FF0000"/>
              </a:solidFill>
            </a:endParaRPr>
          </a:p>
        </p:txBody>
      </p:sp>
      <p:sp>
        <p:nvSpPr>
          <p:cNvPr id="3" name="Content Placeholder 2"/>
          <p:cNvSpPr>
            <a:spLocks noGrp="1"/>
          </p:cNvSpPr>
          <p:nvPr>
            <p:ph idx="1"/>
          </p:nvPr>
        </p:nvSpPr>
        <p:spPr>
          <a:xfrm>
            <a:off x="457200" y="1412776"/>
            <a:ext cx="8363272" cy="5256584"/>
          </a:xfrm>
        </p:spPr>
        <p:txBody>
          <a:bodyPr>
            <a:normAutofit fontScale="92500" lnSpcReduction="20000"/>
          </a:bodyPr>
          <a:lstStyle/>
          <a:p>
            <a:r>
              <a:rPr lang="en-US" sz="3500" b="1" dirty="0" smtClean="0">
                <a:solidFill>
                  <a:srgbClr val="0E0EE2"/>
                </a:solidFill>
              </a:rPr>
              <a:t>Outbreak </a:t>
            </a:r>
            <a:r>
              <a:rPr lang="en-GB" sz="3500" b="1" dirty="0" smtClean="0">
                <a:solidFill>
                  <a:srgbClr val="0E0EE2"/>
                </a:solidFill>
              </a:rPr>
              <a:t>alert</a:t>
            </a:r>
            <a:r>
              <a:rPr lang="sl-SI" sz="3500" b="1" dirty="0" smtClean="0">
                <a:solidFill>
                  <a:srgbClr val="0E0EE2"/>
                </a:solidFill>
              </a:rPr>
              <a:t>:</a:t>
            </a:r>
            <a:r>
              <a:rPr lang="en-GB" sz="3500" b="1" dirty="0" smtClean="0">
                <a:solidFill>
                  <a:srgbClr val="0E0EE2"/>
                </a:solidFill>
              </a:rPr>
              <a:t> </a:t>
            </a:r>
            <a:r>
              <a:rPr lang="sl-SI" sz="3500" dirty="0" smtClean="0">
                <a:solidFill>
                  <a:srgbClr val="0E0EE2"/>
                </a:solidFill>
              </a:rPr>
              <a:t>27</a:t>
            </a:r>
            <a:r>
              <a:rPr lang="en-GB" sz="3500" dirty="0" smtClean="0">
                <a:solidFill>
                  <a:srgbClr val="0E0EE2"/>
                </a:solidFill>
              </a:rPr>
              <a:t> </a:t>
            </a:r>
            <a:r>
              <a:rPr lang="sl-SI" sz="3500" dirty="0" smtClean="0">
                <a:solidFill>
                  <a:srgbClr val="0E0EE2"/>
                </a:solidFill>
              </a:rPr>
              <a:t>January </a:t>
            </a:r>
            <a:r>
              <a:rPr lang="en-GB" sz="3500" dirty="0" smtClean="0">
                <a:solidFill>
                  <a:srgbClr val="0E0EE2"/>
                </a:solidFill>
              </a:rPr>
              <a:t>2013 </a:t>
            </a:r>
            <a:endParaRPr lang="sl-SI" sz="3500" dirty="0" smtClean="0">
              <a:solidFill>
                <a:srgbClr val="0E0EE2"/>
              </a:solidFill>
            </a:endParaRPr>
          </a:p>
          <a:p>
            <a:r>
              <a:rPr lang="sl-SI" sz="3500" dirty="0" smtClean="0">
                <a:solidFill>
                  <a:srgbClr val="0E0EE2"/>
                </a:solidFill>
              </a:rPr>
              <a:t>3</a:t>
            </a:r>
            <a:r>
              <a:rPr lang="en-GB" sz="3500" dirty="0" smtClean="0">
                <a:solidFill>
                  <a:srgbClr val="0E0EE2"/>
                </a:solidFill>
              </a:rPr>
              <a:t> </a:t>
            </a:r>
            <a:r>
              <a:rPr lang="sl-SI" sz="3500" dirty="0" smtClean="0">
                <a:solidFill>
                  <a:srgbClr val="0E0EE2"/>
                </a:solidFill>
              </a:rPr>
              <a:t>persons</a:t>
            </a:r>
            <a:r>
              <a:rPr lang="en-GB" sz="3500" dirty="0" smtClean="0">
                <a:solidFill>
                  <a:srgbClr val="0E0EE2"/>
                </a:solidFill>
              </a:rPr>
              <a:t> </a:t>
            </a:r>
            <a:r>
              <a:rPr lang="en-GB" sz="3500" dirty="0">
                <a:solidFill>
                  <a:srgbClr val="0E0EE2"/>
                </a:solidFill>
              </a:rPr>
              <a:t>with acute </a:t>
            </a:r>
            <a:r>
              <a:rPr lang="sl-SI" sz="3500" dirty="0" smtClean="0">
                <a:solidFill>
                  <a:srgbClr val="0E0EE2"/>
                </a:solidFill>
              </a:rPr>
              <a:t>respiratory</a:t>
            </a:r>
            <a:r>
              <a:rPr lang="en-GB" sz="3500" dirty="0" smtClean="0">
                <a:solidFill>
                  <a:srgbClr val="0E0EE2"/>
                </a:solidFill>
              </a:rPr>
              <a:t> </a:t>
            </a:r>
            <a:r>
              <a:rPr lang="en-GB" sz="3500" dirty="0">
                <a:solidFill>
                  <a:srgbClr val="0E0EE2"/>
                </a:solidFill>
              </a:rPr>
              <a:t>symptoms </a:t>
            </a:r>
            <a:r>
              <a:rPr lang="en-GB" sz="3500" dirty="0" smtClean="0">
                <a:solidFill>
                  <a:srgbClr val="0E0EE2"/>
                </a:solidFill>
              </a:rPr>
              <a:t>in</a:t>
            </a:r>
            <a:r>
              <a:rPr lang="sl-SI" sz="3500" dirty="0" smtClean="0">
                <a:solidFill>
                  <a:srgbClr val="0E0EE2"/>
                </a:solidFill>
              </a:rPr>
              <a:t> </a:t>
            </a:r>
            <a:r>
              <a:rPr lang="en-GB" sz="3500" dirty="0" smtClean="0">
                <a:solidFill>
                  <a:srgbClr val="0E0EE2"/>
                </a:solidFill>
              </a:rPr>
              <a:t>a </a:t>
            </a:r>
            <a:r>
              <a:rPr lang="en-GB" sz="3500" dirty="0">
                <a:solidFill>
                  <a:srgbClr val="0E0EE2"/>
                </a:solidFill>
              </a:rPr>
              <a:t>LTCF for mentally disabled </a:t>
            </a:r>
            <a:r>
              <a:rPr lang="en-GB" sz="3500" dirty="0" smtClean="0">
                <a:solidFill>
                  <a:srgbClr val="0E0EE2"/>
                </a:solidFill>
              </a:rPr>
              <a:t>in </a:t>
            </a:r>
            <a:r>
              <a:rPr lang="en-GB" sz="3500" dirty="0">
                <a:solidFill>
                  <a:srgbClr val="0E0EE2"/>
                </a:solidFill>
              </a:rPr>
              <a:t>Ljubljana </a:t>
            </a:r>
            <a:r>
              <a:rPr lang="en-GB" sz="3500" dirty="0" smtClean="0">
                <a:solidFill>
                  <a:srgbClr val="0E0EE2"/>
                </a:solidFill>
              </a:rPr>
              <a:t>occurred </a:t>
            </a:r>
            <a:r>
              <a:rPr lang="sl-SI" sz="3500" dirty="0" smtClean="0">
                <a:solidFill>
                  <a:srgbClr val="0E0EE2"/>
                </a:solidFill>
              </a:rPr>
              <a:t>25</a:t>
            </a:r>
            <a:r>
              <a:rPr lang="en-GB" sz="3500" dirty="0" smtClean="0">
                <a:solidFill>
                  <a:srgbClr val="0E0EE2"/>
                </a:solidFill>
              </a:rPr>
              <a:t> </a:t>
            </a:r>
            <a:r>
              <a:rPr lang="sl-SI" sz="3500" dirty="0" smtClean="0">
                <a:solidFill>
                  <a:srgbClr val="0E0EE2"/>
                </a:solidFill>
              </a:rPr>
              <a:t>January</a:t>
            </a:r>
            <a:r>
              <a:rPr lang="en-GB" sz="3500" dirty="0" smtClean="0">
                <a:solidFill>
                  <a:srgbClr val="0E0EE2"/>
                </a:solidFill>
              </a:rPr>
              <a:t> </a:t>
            </a:r>
            <a:endParaRPr lang="sl-SI" sz="3500" dirty="0" smtClean="0">
              <a:solidFill>
                <a:srgbClr val="0E0EE2"/>
              </a:solidFill>
            </a:endParaRPr>
          </a:p>
          <a:p>
            <a:pPr marL="0" indent="0">
              <a:buNone/>
            </a:pPr>
            <a:r>
              <a:rPr lang="sl-SI" sz="3500" dirty="0">
                <a:solidFill>
                  <a:srgbClr val="0E0EE2"/>
                </a:solidFill>
              </a:rPr>
              <a:t> </a:t>
            </a:r>
            <a:r>
              <a:rPr lang="sl-SI" sz="3500" dirty="0" smtClean="0">
                <a:solidFill>
                  <a:srgbClr val="0E0EE2"/>
                </a:solidFill>
              </a:rPr>
              <a:t>   </a:t>
            </a:r>
            <a:r>
              <a:rPr lang="en-GB" sz="3500" u="sng" dirty="0" smtClean="0">
                <a:solidFill>
                  <a:srgbClr val="0E0EE2"/>
                </a:solidFill>
              </a:rPr>
              <a:t>4</a:t>
            </a:r>
            <a:r>
              <a:rPr lang="sl-SI" sz="3500" u="sng" dirty="0" smtClean="0">
                <a:solidFill>
                  <a:srgbClr val="0E0EE2"/>
                </a:solidFill>
              </a:rPr>
              <a:t>8</a:t>
            </a:r>
            <a:r>
              <a:rPr lang="en-GB" sz="3500" u="sng" dirty="0" smtClean="0">
                <a:solidFill>
                  <a:srgbClr val="0E0EE2"/>
                </a:solidFill>
              </a:rPr>
              <a:t> residents</a:t>
            </a:r>
            <a:r>
              <a:rPr lang="sl-SI" sz="3500" u="sng" dirty="0" smtClean="0">
                <a:solidFill>
                  <a:srgbClr val="0E0EE2"/>
                </a:solidFill>
              </a:rPr>
              <a:t>; 45</a:t>
            </a:r>
            <a:r>
              <a:rPr lang="en-GB" sz="3500" u="sng" dirty="0" smtClean="0">
                <a:solidFill>
                  <a:srgbClr val="0E0EE2"/>
                </a:solidFill>
              </a:rPr>
              <a:t> </a:t>
            </a:r>
            <a:r>
              <a:rPr lang="en-GB" sz="3500" u="sng" dirty="0">
                <a:solidFill>
                  <a:srgbClr val="0E0EE2"/>
                </a:solidFill>
              </a:rPr>
              <a:t>employees (1 GP, 2 nurses);                                         </a:t>
            </a:r>
            <a:r>
              <a:rPr lang="sl-SI" sz="3500" u="sng" dirty="0" smtClean="0">
                <a:solidFill>
                  <a:srgbClr val="0E0EE2"/>
                </a:solidFill>
              </a:rPr>
              <a:t>      </a:t>
            </a:r>
          </a:p>
          <a:p>
            <a:pPr marL="0" indent="0">
              <a:buNone/>
            </a:pPr>
            <a:r>
              <a:rPr lang="sl-SI" sz="3500" dirty="0">
                <a:solidFill>
                  <a:srgbClr val="0E0EE2"/>
                </a:solidFill>
              </a:rPr>
              <a:t> </a:t>
            </a:r>
            <a:r>
              <a:rPr lang="sl-SI" sz="3500" dirty="0" smtClean="0">
                <a:solidFill>
                  <a:srgbClr val="0E0EE2"/>
                </a:solidFill>
              </a:rPr>
              <a:t>   </a:t>
            </a:r>
            <a:r>
              <a:rPr lang="sl-SI" sz="3500" u="sng" dirty="0" smtClean="0">
                <a:solidFill>
                  <a:srgbClr val="0E0EE2"/>
                </a:solidFill>
              </a:rPr>
              <a:t>majority</a:t>
            </a:r>
            <a:r>
              <a:rPr lang="en-GB" sz="3500" u="sng" dirty="0" smtClean="0">
                <a:solidFill>
                  <a:srgbClr val="0E0EE2"/>
                </a:solidFill>
              </a:rPr>
              <a:t> bed–bound, </a:t>
            </a:r>
            <a:r>
              <a:rPr lang="en-GB" sz="3500" u="sng" dirty="0">
                <a:solidFill>
                  <a:srgbClr val="0E0EE2"/>
                </a:solidFill>
              </a:rPr>
              <a:t>skilled </a:t>
            </a:r>
            <a:r>
              <a:rPr lang="en-GB" sz="3500" u="sng" dirty="0" smtClean="0">
                <a:solidFill>
                  <a:srgbClr val="0E0EE2"/>
                </a:solidFill>
              </a:rPr>
              <a:t>care/rehab</a:t>
            </a:r>
            <a:r>
              <a:rPr lang="sl-SI" sz="3500" u="sng" dirty="0" smtClean="0">
                <a:solidFill>
                  <a:srgbClr val="0E0EE2"/>
                </a:solidFill>
              </a:rPr>
              <a:t>ilitation</a:t>
            </a:r>
            <a:endParaRPr lang="en-GB" sz="3500" u="sng" dirty="0">
              <a:solidFill>
                <a:srgbClr val="0E0EE2"/>
              </a:solidFill>
            </a:endParaRPr>
          </a:p>
          <a:p>
            <a:r>
              <a:rPr lang="en-GB" sz="3500" b="1" dirty="0">
                <a:solidFill>
                  <a:srgbClr val="0E0EE2"/>
                </a:solidFill>
              </a:rPr>
              <a:t>Outbreak control </a:t>
            </a:r>
            <a:r>
              <a:rPr lang="en-GB" sz="3500" b="1" dirty="0" smtClean="0">
                <a:solidFill>
                  <a:srgbClr val="0E0EE2"/>
                </a:solidFill>
              </a:rPr>
              <a:t>team</a:t>
            </a:r>
            <a:r>
              <a:rPr lang="sl-SI" sz="3500" b="1" dirty="0" smtClean="0">
                <a:solidFill>
                  <a:srgbClr val="0E0EE2"/>
                </a:solidFill>
              </a:rPr>
              <a:t>:</a:t>
            </a:r>
            <a:r>
              <a:rPr lang="en-GB" sz="3500" b="1" dirty="0" smtClean="0">
                <a:solidFill>
                  <a:srgbClr val="0E0EE2"/>
                </a:solidFill>
              </a:rPr>
              <a:t> </a:t>
            </a:r>
            <a:r>
              <a:rPr lang="en-GB" sz="3500" dirty="0">
                <a:solidFill>
                  <a:srgbClr val="0E0EE2"/>
                </a:solidFill>
              </a:rPr>
              <a:t>convened on </a:t>
            </a:r>
            <a:r>
              <a:rPr lang="sl-SI" sz="3500" dirty="0" smtClean="0">
                <a:solidFill>
                  <a:srgbClr val="0E0EE2"/>
                </a:solidFill>
              </a:rPr>
              <a:t>27</a:t>
            </a:r>
            <a:r>
              <a:rPr lang="en-GB" sz="3500" dirty="0" smtClean="0">
                <a:solidFill>
                  <a:srgbClr val="0E0EE2"/>
                </a:solidFill>
              </a:rPr>
              <a:t> </a:t>
            </a:r>
            <a:r>
              <a:rPr lang="sl-SI" sz="3500" dirty="0" smtClean="0">
                <a:solidFill>
                  <a:srgbClr val="0E0EE2"/>
                </a:solidFill>
              </a:rPr>
              <a:t>January</a:t>
            </a:r>
            <a:endParaRPr lang="sl-SI" sz="3500" dirty="0">
              <a:solidFill>
                <a:srgbClr val="0E0EE2"/>
              </a:solidFill>
            </a:endParaRPr>
          </a:p>
          <a:p>
            <a:r>
              <a:rPr lang="en-GB" sz="3500" b="1" dirty="0" smtClean="0">
                <a:solidFill>
                  <a:srgbClr val="0E0EE2"/>
                </a:solidFill>
              </a:rPr>
              <a:t>Objective</a:t>
            </a:r>
            <a:r>
              <a:rPr lang="en-GB" sz="3500" b="1" dirty="0">
                <a:solidFill>
                  <a:srgbClr val="0E0EE2"/>
                </a:solidFill>
              </a:rPr>
              <a:t>: </a:t>
            </a:r>
            <a:r>
              <a:rPr lang="en-GB" sz="3500" dirty="0" smtClean="0">
                <a:solidFill>
                  <a:srgbClr val="0E0EE2"/>
                </a:solidFill>
              </a:rPr>
              <a:t>to characterize </a:t>
            </a:r>
            <a:r>
              <a:rPr lang="en-GB" sz="3500" dirty="0">
                <a:solidFill>
                  <a:srgbClr val="0E0EE2"/>
                </a:solidFill>
              </a:rPr>
              <a:t>outbreak, identify factors associated with contracting infection, recommend control measures</a:t>
            </a:r>
          </a:p>
          <a:p>
            <a:endParaRPr lang="en-GB" dirty="0"/>
          </a:p>
        </p:txBody>
      </p:sp>
      <p:sp>
        <p:nvSpPr>
          <p:cNvPr id="4" name="Line 4"/>
          <p:cNvSpPr>
            <a:spLocks noChangeShapeType="1"/>
          </p:cNvSpPr>
          <p:nvPr/>
        </p:nvSpPr>
        <p:spPr bwMode="auto">
          <a:xfrm>
            <a:off x="0" y="1268760"/>
            <a:ext cx="9144000" cy="0"/>
          </a:xfrm>
          <a:prstGeom prst="line">
            <a:avLst/>
          </a:prstGeom>
          <a:noFill/>
          <a:ln w="38100">
            <a:solidFill>
              <a:srgbClr val="212745"/>
            </a:solidFill>
            <a:round/>
            <a:headEnd/>
            <a:tailEnd/>
          </a:ln>
        </p:spPr>
        <p:txBody>
          <a:bodyPr/>
          <a:lstStyle/>
          <a:p>
            <a:pPr eaLnBrk="1" hangingPunct="1">
              <a:defRPr/>
            </a:pPr>
            <a:endParaRPr lang="en-IE" dirty="0">
              <a:cs typeface="+mn-cs"/>
            </a:endParaRPr>
          </a:p>
        </p:txBody>
      </p:sp>
    </p:spTree>
    <p:extLst>
      <p:ext uri="{BB962C8B-B14F-4D97-AF65-F5344CB8AC3E}">
        <p14:creationId xmlns:p14="http://schemas.microsoft.com/office/powerpoint/2010/main" val="2208846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36496" cy="1143000"/>
          </a:xfrm>
        </p:spPr>
        <p:txBody>
          <a:bodyPr>
            <a:normAutofit fontScale="90000"/>
          </a:bodyPr>
          <a:lstStyle/>
          <a:p>
            <a:r>
              <a:rPr lang="sl-SI" b="1" dirty="0" smtClean="0">
                <a:solidFill>
                  <a:srgbClr val="FF0000"/>
                </a:solidFill>
              </a:rPr>
              <a:t>Influenza outbreaks in </a:t>
            </a:r>
            <a:r>
              <a:rPr lang="sl-SI" b="1" dirty="0" smtClean="0">
                <a:solidFill>
                  <a:srgbClr val="FF0000"/>
                </a:solidFill>
              </a:rPr>
              <a:t>facilities, MVA: 2011–2015</a:t>
            </a:r>
            <a:endParaRPr lang="sl-SI" dirty="0"/>
          </a:p>
        </p:txBody>
      </p:sp>
      <p:sp>
        <p:nvSpPr>
          <p:cNvPr id="3" name="Content Placeholder 2"/>
          <p:cNvSpPr>
            <a:spLocks noGrp="1"/>
          </p:cNvSpPr>
          <p:nvPr>
            <p:ph idx="1"/>
          </p:nvPr>
        </p:nvSpPr>
        <p:spPr>
          <a:xfrm>
            <a:off x="457200" y="1600200"/>
            <a:ext cx="7859216" cy="4781128"/>
          </a:xfrm>
        </p:spPr>
        <p:txBody>
          <a:bodyPr>
            <a:normAutofit fontScale="92500" lnSpcReduction="10000"/>
          </a:bodyPr>
          <a:lstStyle/>
          <a:p>
            <a:r>
              <a:rPr lang="en-US" sz="3500" dirty="0" smtClean="0">
                <a:solidFill>
                  <a:srgbClr val="0E0EE2"/>
                </a:solidFill>
              </a:rPr>
              <a:t>Delayed notification </a:t>
            </a:r>
            <a:r>
              <a:rPr lang="sl-SI" sz="3500" dirty="0" smtClean="0">
                <a:solidFill>
                  <a:srgbClr val="0E0EE2"/>
                </a:solidFill>
              </a:rPr>
              <a:t>was </a:t>
            </a:r>
            <a:r>
              <a:rPr lang="en-US" sz="3500" dirty="0" smtClean="0">
                <a:solidFill>
                  <a:srgbClr val="0E0EE2"/>
                </a:solidFill>
              </a:rPr>
              <a:t>associated with </a:t>
            </a:r>
            <a:r>
              <a:rPr lang="en-US" sz="3500" dirty="0">
                <a:solidFill>
                  <a:srgbClr val="0E0EE2"/>
                </a:solidFill>
              </a:rPr>
              <a:t>increase in the </a:t>
            </a:r>
            <a:r>
              <a:rPr lang="en-US" sz="3500" b="1" dirty="0">
                <a:solidFill>
                  <a:srgbClr val="0E0EE2"/>
                </a:solidFill>
              </a:rPr>
              <a:t>death rate </a:t>
            </a:r>
            <a:r>
              <a:rPr lang="en-US" sz="3500" dirty="0">
                <a:solidFill>
                  <a:srgbClr val="0E0EE2"/>
                </a:solidFill>
              </a:rPr>
              <a:t>among residents (p &lt; 0.001) </a:t>
            </a:r>
            <a:r>
              <a:rPr lang="sl-SI" sz="3500" dirty="0" smtClean="0">
                <a:solidFill>
                  <a:srgbClr val="0E0EE2"/>
                </a:solidFill>
              </a:rPr>
              <a:t>and </a:t>
            </a:r>
            <a:r>
              <a:rPr lang="en-US" sz="3500" dirty="0" smtClean="0">
                <a:solidFill>
                  <a:srgbClr val="0E0EE2"/>
                </a:solidFill>
              </a:rPr>
              <a:t>outbreak </a:t>
            </a:r>
            <a:r>
              <a:rPr lang="en-US" sz="3500" b="1" dirty="0">
                <a:solidFill>
                  <a:srgbClr val="0E0EE2"/>
                </a:solidFill>
              </a:rPr>
              <a:t>duration</a:t>
            </a:r>
            <a:r>
              <a:rPr lang="en-US" sz="3500" dirty="0">
                <a:solidFill>
                  <a:srgbClr val="0E0EE2"/>
                </a:solidFill>
              </a:rPr>
              <a:t> (p=0.027) </a:t>
            </a:r>
            <a:r>
              <a:rPr lang="en-US" sz="3500" dirty="0" smtClean="0">
                <a:solidFill>
                  <a:srgbClr val="0E0EE2"/>
                </a:solidFill>
              </a:rPr>
              <a:t>regardless of facility type</a:t>
            </a:r>
            <a:r>
              <a:rPr lang="sl-SI" sz="3500" dirty="0" smtClean="0">
                <a:solidFill>
                  <a:srgbClr val="0E0EE2"/>
                </a:solidFill>
              </a:rPr>
              <a:t>/</a:t>
            </a:r>
            <a:r>
              <a:rPr lang="en-US" sz="3500" dirty="0" smtClean="0">
                <a:solidFill>
                  <a:srgbClr val="0E0EE2"/>
                </a:solidFill>
              </a:rPr>
              <a:t>size and viral </a:t>
            </a:r>
            <a:r>
              <a:rPr lang="sl-SI" sz="3500" dirty="0" smtClean="0">
                <a:solidFill>
                  <a:srgbClr val="0E0EE2"/>
                </a:solidFill>
              </a:rPr>
              <a:t>a</a:t>
            </a:r>
            <a:r>
              <a:rPr lang="en-US" sz="3500" dirty="0" smtClean="0">
                <a:solidFill>
                  <a:srgbClr val="0E0EE2"/>
                </a:solidFill>
              </a:rPr>
              <a:t>etiology</a:t>
            </a:r>
          </a:p>
          <a:p>
            <a:r>
              <a:rPr lang="en-US" sz="3500" dirty="0" smtClean="0">
                <a:solidFill>
                  <a:srgbClr val="0E0EE2"/>
                </a:solidFill>
              </a:rPr>
              <a:t>The effects of facility type</a:t>
            </a:r>
            <a:r>
              <a:rPr lang="sl-SI" sz="3500" dirty="0" smtClean="0">
                <a:solidFill>
                  <a:srgbClr val="0E0EE2"/>
                </a:solidFill>
              </a:rPr>
              <a:t>/</a:t>
            </a:r>
            <a:r>
              <a:rPr lang="en-US" sz="3500" dirty="0">
                <a:solidFill>
                  <a:srgbClr val="0E0EE2"/>
                </a:solidFill>
              </a:rPr>
              <a:t>size and viral </a:t>
            </a:r>
            <a:r>
              <a:rPr lang="sl-SI" sz="3500" dirty="0">
                <a:solidFill>
                  <a:srgbClr val="0E0EE2"/>
                </a:solidFill>
              </a:rPr>
              <a:t>a</a:t>
            </a:r>
            <a:r>
              <a:rPr lang="en-US" sz="3500" dirty="0" smtClean="0">
                <a:solidFill>
                  <a:srgbClr val="0E0EE2"/>
                </a:solidFill>
              </a:rPr>
              <a:t>etiology</a:t>
            </a:r>
            <a:r>
              <a:rPr lang="sl-SI" sz="3500" dirty="0" smtClean="0">
                <a:solidFill>
                  <a:srgbClr val="0E0EE2"/>
                </a:solidFill>
              </a:rPr>
              <a:t> </a:t>
            </a:r>
            <a:r>
              <a:rPr lang="en-US" sz="3500" dirty="0" smtClean="0">
                <a:solidFill>
                  <a:srgbClr val="0E0EE2"/>
                </a:solidFill>
              </a:rPr>
              <a:t>on the average residents' death and attack rates, duration of outbreaks and time to report to PH authorities </a:t>
            </a:r>
            <a:r>
              <a:rPr lang="sl-SI" sz="3500" dirty="0" smtClean="0">
                <a:solidFill>
                  <a:srgbClr val="0E0EE2"/>
                </a:solidFill>
              </a:rPr>
              <a:t>was </a:t>
            </a:r>
            <a:r>
              <a:rPr lang="en-US" sz="3500" dirty="0" smtClean="0">
                <a:solidFill>
                  <a:srgbClr val="0E0EE2"/>
                </a:solidFill>
              </a:rPr>
              <a:t>not significant </a:t>
            </a:r>
          </a:p>
          <a:p>
            <a:endParaRPr lang="sl-SI" dirty="0"/>
          </a:p>
        </p:txBody>
      </p:sp>
      <p:sp>
        <p:nvSpPr>
          <p:cNvPr id="4" name="Line 4"/>
          <p:cNvSpPr>
            <a:spLocks noChangeShapeType="1"/>
          </p:cNvSpPr>
          <p:nvPr/>
        </p:nvSpPr>
        <p:spPr bwMode="auto">
          <a:xfrm>
            <a:off x="0" y="1412776"/>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spTree>
    <p:extLst>
      <p:ext uri="{BB962C8B-B14F-4D97-AF65-F5344CB8AC3E}">
        <p14:creationId xmlns:p14="http://schemas.microsoft.com/office/powerpoint/2010/main" val="236876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sl-SI" b="1" dirty="0">
                <a:solidFill>
                  <a:srgbClr val="FF0000"/>
                </a:solidFill>
              </a:rPr>
              <a:t>Influenza outbreaks in </a:t>
            </a:r>
            <a:r>
              <a:rPr lang="sl-SI" b="1" dirty="0" smtClean="0">
                <a:solidFill>
                  <a:srgbClr val="FF0000"/>
                </a:solidFill>
              </a:rPr>
              <a:t>facilities, conclusion: 2011–2015</a:t>
            </a:r>
            <a:endParaRPr lang="sl-SI" dirty="0"/>
          </a:p>
        </p:txBody>
      </p:sp>
      <p:sp>
        <p:nvSpPr>
          <p:cNvPr id="3" name="Content Placeholder 2"/>
          <p:cNvSpPr>
            <a:spLocks noGrp="1"/>
          </p:cNvSpPr>
          <p:nvPr>
            <p:ph idx="1"/>
          </p:nvPr>
        </p:nvSpPr>
        <p:spPr>
          <a:xfrm>
            <a:off x="395536" y="1844824"/>
            <a:ext cx="8639944" cy="4525963"/>
          </a:xfrm>
        </p:spPr>
        <p:txBody>
          <a:bodyPr>
            <a:normAutofit/>
          </a:bodyPr>
          <a:lstStyle/>
          <a:p>
            <a:r>
              <a:rPr lang="en-GB" dirty="0">
                <a:solidFill>
                  <a:srgbClr val="0E0EE2"/>
                </a:solidFill>
              </a:rPr>
              <a:t>Timely identification and reporting </a:t>
            </a:r>
            <a:r>
              <a:rPr lang="en-GB" dirty="0" smtClean="0">
                <a:solidFill>
                  <a:srgbClr val="0E0EE2"/>
                </a:solidFill>
              </a:rPr>
              <a:t>of influenza </a:t>
            </a:r>
            <a:r>
              <a:rPr lang="en-GB" dirty="0">
                <a:solidFill>
                  <a:srgbClr val="0E0EE2"/>
                </a:solidFill>
              </a:rPr>
              <a:t>outbreaks to </a:t>
            </a:r>
            <a:r>
              <a:rPr lang="sl-SI" dirty="0" smtClean="0">
                <a:solidFill>
                  <a:srgbClr val="0E0EE2"/>
                </a:solidFill>
              </a:rPr>
              <a:t>PH</a:t>
            </a:r>
            <a:r>
              <a:rPr lang="en-GB" dirty="0" smtClean="0">
                <a:solidFill>
                  <a:srgbClr val="0E0EE2"/>
                </a:solidFill>
              </a:rPr>
              <a:t> </a:t>
            </a:r>
            <a:r>
              <a:rPr lang="en-GB" dirty="0">
                <a:solidFill>
                  <a:srgbClr val="0E0EE2"/>
                </a:solidFill>
              </a:rPr>
              <a:t>authorities and prompt implementation of competent </a:t>
            </a:r>
            <a:r>
              <a:rPr lang="en-US" dirty="0" smtClean="0">
                <a:solidFill>
                  <a:srgbClr val="0E0EE2"/>
                </a:solidFill>
              </a:rPr>
              <a:t>infection control measures by </a:t>
            </a:r>
            <a:r>
              <a:rPr lang="sl-SI" dirty="0" smtClean="0">
                <a:solidFill>
                  <a:srgbClr val="0E0EE2"/>
                </a:solidFill>
              </a:rPr>
              <a:t>PH</a:t>
            </a:r>
            <a:r>
              <a:rPr lang="en-US" dirty="0" smtClean="0">
                <a:solidFill>
                  <a:srgbClr val="0E0EE2"/>
                </a:solidFill>
              </a:rPr>
              <a:t> authorities:</a:t>
            </a:r>
          </a:p>
          <a:p>
            <a:pPr marL="0" indent="0">
              <a:buNone/>
            </a:pPr>
            <a:r>
              <a:rPr lang="en-US" dirty="0" smtClean="0">
                <a:solidFill>
                  <a:srgbClr val="0E0EE2"/>
                </a:solidFill>
              </a:rPr>
              <a:t>– Shorter </a:t>
            </a:r>
            <a:r>
              <a:rPr lang="en-US" b="1" dirty="0" smtClean="0">
                <a:solidFill>
                  <a:srgbClr val="0E0EE2"/>
                </a:solidFill>
              </a:rPr>
              <a:t>duration</a:t>
            </a:r>
            <a:r>
              <a:rPr lang="en-US" dirty="0" smtClean="0">
                <a:solidFill>
                  <a:srgbClr val="0E0EE2"/>
                </a:solidFill>
              </a:rPr>
              <a:t> of outbreaks </a:t>
            </a:r>
          </a:p>
          <a:p>
            <a:pPr marL="0" indent="0">
              <a:buNone/>
            </a:pPr>
            <a:r>
              <a:rPr lang="en-US" dirty="0" smtClean="0">
                <a:solidFill>
                  <a:srgbClr val="0E0EE2"/>
                </a:solidFill>
              </a:rPr>
              <a:t>– Lower </a:t>
            </a:r>
            <a:r>
              <a:rPr lang="en-US" b="1" dirty="0" smtClean="0">
                <a:solidFill>
                  <a:srgbClr val="0E0EE2"/>
                </a:solidFill>
              </a:rPr>
              <a:t>mortality</a:t>
            </a:r>
            <a:r>
              <a:rPr lang="en-US" dirty="0" smtClean="0">
                <a:solidFill>
                  <a:srgbClr val="0E0EE2"/>
                </a:solidFill>
              </a:rPr>
              <a:t> among the infected residents</a:t>
            </a:r>
          </a:p>
          <a:p>
            <a:pPr marL="0" indent="0">
              <a:buNone/>
            </a:pPr>
            <a:endParaRPr lang="en-US" dirty="0">
              <a:solidFill>
                <a:srgbClr val="0E0EE2"/>
              </a:solidFill>
            </a:endParaRPr>
          </a:p>
        </p:txBody>
      </p:sp>
      <p:sp>
        <p:nvSpPr>
          <p:cNvPr id="4" name="Line 4"/>
          <p:cNvSpPr>
            <a:spLocks noChangeShapeType="1"/>
          </p:cNvSpPr>
          <p:nvPr/>
        </p:nvSpPr>
        <p:spPr bwMode="auto">
          <a:xfrm>
            <a:off x="-108520" y="1700808"/>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spTree>
    <p:extLst>
      <p:ext uri="{BB962C8B-B14F-4D97-AF65-F5344CB8AC3E}">
        <p14:creationId xmlns:p14="http://schemas.microsoft.com/office/powerpoint/2010/main" val="156668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4000" b="1" dirty="0" err="1" smtClean="0">
                <a:solidFill>
                  <a:srgbClr val="FF0000"/>
                </a:solidFill>
              </a:rPr>
              <a:t>Thank</a:t>
            </a:r>
            <a:r>
              <a:rPr lang="sl-SI" sz="4000" b="1" dirty="0" smtClean="0">
                <a:solidFill>
                  <a:srgbClr val="FF0000"/>
                </a:solidFill>
              </a:rPr>
              <a:t> </a:t>
            </a:r>
            <a:r>
              <a:rPr lang="sl-SI" sz="4000" b="1" dirty="0" err="1" smtClean="0">
                <a:solidFill>
                  <a:srgbClr val="FF0000"/>
                </a:solidFill>
              </a:rPr>
              <a:t>you</a:t>
            </a:r>
            <a:r>
              <a:rPr lang="sl-SI" sz="4000" b="1" dirty="0" smtClean="0">
                <a:solidFill>
                  <a:srgbClr val="FF0000"/>
                </a:solidFill>
              </a:rPr>
              <a:t> </a:t>
            </a:r>
            <a:r>
              <a:rPr lang="sl-SI" sz="4000" b="1" dirty="0" err="1" smtClean="0">
                <a:solidFill>
                  <a:srgbClr val="FF0000"/>
                </a:solidFill>
              </a:rPr>
              <a:t>for</a:t>
            </a:r>
            <a:r>
              <a:rPr lang="sl-SI" sz="4000" b="1" dirty="0" smtClean="0">
                <a:solidFill>
                  <a:srgbClr val="FF0000"/>
                </a:solidFill>
              </a:rPr>
              <a:t> </a:t>
            </a:r>
            <a:r>
              <a:rPr lang="sl-SI" sz="4000" b="1" dirty="0" err="1" smtClean="0">
                <a:solidFill>
                  <a:srgbClr val="FF0000"/>
                </a:solidFill>
              </a:rPr>
              <a:t>your</a:t>
            </a:r>
            <a:r>
              <a:rPr lang="sl-SI" sz="4000" b="1" dirty="0" smtClean="0">
                <a:solidFill>
                  <a:srgbClr val="FF0000"/>
                </a:solidFill>
              </a:rPr>
              <a:t> attention!</a:t>
            </a:r>
            <a:endParaRPr lang="sl-SI" sz="4000" b="1" dirty="0">
              <a:solidFill>
                <a:srgbClr val="FF0000"/>
              </a:solidFill>
            </a:endParaRPr>
          </a:p>
        </p:txBody>
      </p:sp>
      <p:sp>
        <p:nvSpPr>
          <p:cNvPr id="5" name="Line 4"/>
          <p:cNvSpPr>
            <a:spLocks noChangeShapeType="1"/>
          </p:cNvSpPr>
          <p:nvPr/>
        </p:nvSpPr>
        <p:spPr bwMode="auto">
          <a:xfrm>
            <a:off x="0" y="1196752"/>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spTree>
    <p:extLst>
      <p:ext uri="{BB962C8B-B14F-4D97-AF65-F5344CB8AC3E}">
        <p14:creationId xmlns:p14="http://schemas.microsoft.com/office/powerpoint/2010/main" val="3810973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b="1" dirty="0" smtClean="0">
                <a:solidFill>
                  <a:srgbClr val="FF0000"/>
                </a:solidFill>
              </a:rPr>
              <a:t>Additional slides</a:t>
            </a:r>
            <a:endParaRPr lang="sl-SI" b="1" dirty="0">
              <a:solidFill>
                <a:srgbClr val="FF0000"/>
              </a:solidFill>
            </a:endParaRPr>
          </a:p>
        </p:txBody>
      </p:sp>
      <p:sp>
        <p:nvSpPr>
          <p:cNvPr id="3" name="Content Placeholder 2"/>
          <p:cNvSpPr>
            <a:spLocks noGrp="1"/>
          </p:cNvSpPr>
          <p:nvPr>
            <p:ph idx="1"/>
          </p:nvPr>
        </p:nvSpPr>
        <p:spPr/>
        <p:txBody>
          <a:bodyPr/>
          <a:lstStyle/>
          <a:p>
            <a:endParaRPr lang="sl-SI" dirty="0"/>
          </a:p>
        </p:txBody>
      </p:sp>
      <p:sp>
        <p:nvSpPr>
          <p:cNvPr id="4" name="Line 4"/>
          <p:cNvSpPr>
            <a:spLocks noChangeShapeType="1"/>
          </p:cNvSpPr>
          <p:nvPr/>
        </p:nvSpPr>
        <p:spPr bwMode="auto">
          <a:xfrm>
            <a:off x="0" y="1268760"/>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spTree>
    <p:extLst>
      <p:ext uri="{BB962C8B-B14F-4D97-AF65-F5344CB8AC3E}">
        <p14:creationId xmlns:p14="http://schemas.microsoft.com/office/powerpoint/2010/main" val="1652218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fontScale="90000"/>
          </a:bodyPr>
          <a:lstStyle/>
          <a:p>
            <a:r>
              <a:rPr lang="sl-SI" b="1" dirty="0">
                <a:solidFill>
                  <a:srgbClr val="FF0000"/>
                </a:solidFill>
              </a:rPr>
              <a:t>Outbreak of influenza </a:t>
            </a:r>
            <a:r>
              <a:rPr lang="sl-SI" b="1" dirty="0" smtClean="0">
                <a:solidFill>
                  <a:srgbClr val="FF0000"/>
                </a:solidFill>
              </a:rPr>
              <a:t>A: </a:t>
            </a:r>
            <a:r>
              <a:rPr lang="en-US" b="1" dirty="0" smtClean="0">
                <a:solidFill>
                  <a:srgbClr val="FF0000"/>
                </a:solidFill>
              </a:rPr>
              <a:t>Recommendations</a:t>
            </a:r>
            <a:endParaRPr lang="en-US" b="1" dirty="0">
              <a:solidFill>
                <a:srgbClr val="FF0000"/>
              </a:solidFill>
            </a:endParaRPr>
          </a:p>
        </p:txBody>
      </p:sp>
      <p:sp>
        <p:nvSpPr>
          <p:cNvPr id="3" name="Content Placeholder 2"/>
          <p:cNvSpPr>
            <a:spLocks noGrp="1"/>
          </p:cNvSpPr>
          <p:nvPr>
            <p:ph idx="1"/>
          </p:nvPr>
        </p:nvSpPr>
        <p:spPr>
          <a:xfrm>
            <a:off x="457200" y="1628800"/>
            <a:ext cx="8219256" cy="4752528"/>
          </a:xfrm>
        </p:spPr>
        <p:txBody>
          <a:bodyPr>
            <a:normAutofit/>
          </a:bodyPr>
          <a:lstStyle/>
          <a:p>
            <a:r>
              <a:rPr lang="en-GB" dirty="0" smtClean="0">
                <a:solidFill>
                  <a:srgbClr val="0E0EE2"/>
                </a:solidFill>
              </a:rPr>
              <a:t>Outbreaks </a:t>
            </a:r>
            <a:r>
              <a:rPr lang="en-GB" dirty="0">
                <a:solidFill>
                  <a:srgbClr val="0E0EE2"/>
                </a:solidFill>
              </a:rPr>
              <a:t>of </a:t>
            </a:r>
            <a:r>
              <a:rPr lang="sl-SI" dirty="0">
                <a:solidFill>
                  <a:srgbClr val="0E0EE2"/>
                </a:solidFill>
              </a:rPr>
              <a:t>influenza</a:t>
            </a:r>
            <a:r>
              <a:rPr lang="en-GB" dirty="0">
                <a:solidFill>
                  <a:srgbClr val="0E0EE2"/>
                </a:solidFill>
              </a:rPr>
              <a:t> should be reported as soon as possible to put </a:t>
            </a:r>
            <a:r>
              <a:rPr lang="sl-SI" dirty="0">
                <a:solidFill>
                  <a:srgbClr val="0E0EE2"/>
                </a:solidFill>
              </a:rPr>
              <a:t>control </a:t>
            </a:r>
            <a:r>
              <a:rPr lang="en-GB" dirty="0">
                <a:solidFill>
                  <a:srgbClr val="0E0EE2"/>
                </a:solidFill>
              </a:rPr>
              <a:t>measures in time</a:t>
            </a:r>
            <a:r>
              <a:rPr lang="sl-SI" dirty="0">
                <a:solidFill>
                  <a:srgbClr val="0E0EE2"/>
                </a:solidFill>
              </a:rPr>
              <a:t> </a:t>
            </a:r>
            <a:r>
              <a:rPr lang="en-GB" dirty="0">
                <a:solidFill>
                  <a:srgbClr val="0E0EE2"/>
                </a:solidFill>
              </a:rPr>
              <a:t>and prevent future occurrences in LTCF</a:t>
            </a:r>
            <a:r>
              <a:rPr lang="sl-SI" dirty="0">
                <a:solidFill>
                  <a:srgbClr val="0E0EE2"/>
                </a:solidFill>
              </a:rPr>
              <a:t>s</a:t>
            </a:r>
          </a:p>
          <a:p>
            <a:r>
              <a:rPr lang="en-GB" dirty="0">
                <a:solidFill>
                  <a:srgbClr val="0E0EE2"/>
                </a:solidFill>
              </a:rPr>
              <a:t>Rapid agent identification crucial to control spread of </a:t>
            </a:r>
            <a:r>
              <a:rPr lang="en-GB" dirty="0" smtClean="0">
                <a:solidFill>
                  <a:srgbClr val="0E0EE2"/>
                </a:solidFill>
              </a:rPr>
              <a:t>infection</a:t>
            </a:r>
            <a:endParaRPr lang="sl-SI" dirty="0">
              <a:solidFill>
                <a:srgbClr val="0E0EE2"/>
              </a:solidFill>
            </a:endParaRPr>
          </a:p>
          <a:p>
            <a:r>
              <a:rPr lang="sl-SI" dirty="0" smtClean="0">
                <a:solidFill>
                  <a:srgbClr val="0E0EE2"/>
                </a:solidFill>
              </a:rPr>
              <a:t>Staff vaccine uptake focus</a:t>
            </a:r>
          </a:p>
          <a:p>
            <a:pPr marL="0" indent="0">
              <a:buNone/>
            </a:pPr>
            <a:r>
              <a:rPr lang="sl-SI" dirty="0">
                <a:solidFill>
                  <a:srgbClr val="0E0EE2"/>
                </a:solidFill>
              </a:rPr>
              <a:t>–</a:t>
            </a:r>
            <a:r>
              <a:rPr lang="sl-SI" dirty="0" smtClean="0">
                <a:solidFill>
                  <a:srgbClr val="0E0EE2"/>
                </a:solidFill>
              </a:rPr>
              <a:t> Optimal vaccine provision models</a:t>
            </a:r>
          </a:p>
          <a:p>
            <a:pPr marL="0" indent="0">
              <a:buNone/>
            </a:pPr>
            <a:r>
              <a:rPr lang="sl-SI" dirty="0">
                <a:solidFill>
                  <a:srgbClr val="0E0EE2"/>
                </a:solidFill>
              </a:rPr>
              <a:t>–</a:t>
            </a:r>
            <a:r>
              <a:rPr lang="sl-SI" dirty="0" smtClean="0">
                <a:solidFill>
                  <a:srgbClr val="0E0EE2"/>
                </a:solidFill>
              </a:rPr>
              <a:t> Public </a:t>
            </a:r>
            <a:r>
              <a:rPr lang="en-US" dirty="0" smtClean="0">
                <a:solidFill>
                  <a:srgbClr val="0E0EE2"/>
                </a:solidFill>
              </a:rPr>
              <a:t>health support</a:t>
            </a:r>
            <a:endParaRPr lang="sl-SI" dirty="0" smtClean="0">
              <a:solidFill>
                <a:srgbClr val="0E0EE2"/>
              </a:solidFill>
            </a:endParaRPr>
          </a:p>
          <a:p>
            <a:pPr marL="0" indent="0">
              <a:buNone/>
            </a:pPr>
            <a:endParaRPr lang="sl-SI" sz="3800" dirty="0">
              <a:solidFill>
                <a:srgbClr val="0E0EE2"/>
              </a:solidFill>
            </a:endParaRPr>
          </a:p>
          <a:p>
            <a:pPr marL="0" indent="0">
              <a:buNone/>
            </a:pPr>
            <a:endParaRPr lang="sl-SI" sz="3800" dirty="0" smtClean="0">
              <a:solidFill>
                <a:srgbClr val="0E0EE2"/>
              </a:solidFill>
            </a:endParaRPr>
          </a:p>
          <a:p>
            <a:pPr marL="0" indent="0">
              <a:buNone/>
            </a:pPr>
            <a:endParaRPr lang="en-US" dirty="0">
              <a:solidFill>
                <a:srgbClr val="0E0EE2"/>
              </a:solidFill>
            </a:endParaRPr>
          </a:p>
        </p:txBody>
      </p:sp>
      <p:sp>
        <p:nvSpPr>
          <p:cNvPr id="4" name="Line 4"/>
          <p:cNvSpPr>
            <a:spLocks noChangeShapeType="1"/>
          </p:cNvSpPr>
          <p:nvPr/>
        </p:nvSpPr>
        <p:spPr bwMode="auto">
          <a:xfrm>
            <a:off x="0" y="1268760"/>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spTree>
    <p:extLst>
      <p:ext uri="{BB962C8B-B14F-4D97-AF65-F5344CB8AC3E}">
        <p14:creationId xmlns:p14="http://schemas.microsoft.com/office/powerpoint/2010/main" val="1937590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5760"/>
            <a:ext cx="9036496" cy="1143000"/>
          </a:xfrm>
        </p:spPr>
        <p:txBody>
          <a:bodyPr>
            <a:normAutofit fontScale="90000"/>
          </a:bodyPr>
          <a:lstStyle/>
          <a:p>
            <a:r>
              <a:rPr lang="sl-SI" b="1" dirty="0">
                <a:solidFill>
                  <a:srgbClr val="FF0000"/>
                </a:solidFill>
              </a:rPr>
              <a:t>Influenza outbreaks in </a:t>
            </a:r>
            <a:r>
              <a:rPr lang="sl-SI" b="1" dirty="0" smtClean="0">
                <a:solidFill>
                  <a:srgbClr val="FF0000"/>
                </a:solidFill>
              </a:rPr>
              <a:t>facilities:</a:t>
            </a:r>
            <a:br>
              <a:rPr lang="sl-SI" b="1" dirty="0" smtClean="0">
                <a:solidFill>
                  <a:srgbClr val="FF0000"/>
                </a:solidFill>
              </a:rPr>
            </a:br>
            <a:r>
              <a:rPr lang="en-US" b="1" dirty="0" smtClean="0">
                <a:solidFill>
                  <a:srgbClr val="FF0000"/>
                </a:solidFill>
              </a:rPr>
              <a:t>R</a:t>
            </a:r>
            <a:r>
              <a:rPr lang="sl-SI" b="1" dirty="0" smtClean="0">
                <a:solidFill>
                  <a:srgbClr val="FF0000"/>
                </a:solidFill>
              </a:rPr>
              <a:t>isk factors</a:t>
            </a:r>
            <a:endParaRPr lang="en-US" b="1" dirty="0">
              <a:solidFill>
                <a:srgbClr val="FF0000"/>
              </a:solidFill>
            </a:endParaRPr>
          </a:p>
        </p:txBody>
      </p:sp>
      <p:sp>
        <p:nvSpPr>
          <p:cNvPr id="3" name="Content Placeholder 2"/>
          <p:cNvSpPr>
            <a:spLocks noGrp="1"/>
          </p:cNvSpPr>
          <p:nvPr>
            <p:ph idx="1"/>
          </p:nvPr>
        </p:nvSpPr>
        <p:spPr>
          <a:xfrm>
            <a:off x="251520" y="1628800"/>
            <a:ext cx="8229600" cy="4525963"/>
          </a:xfrm>
        </p:spPr>
        <p:txBody>
          <a:bodyPr>
            <a:normAutofit/>
          </a:bodyPr>
          <a:lstStyle/>
          <a:p>
            <a:pPr marL="285750" indent="-285750"/>
            <a:r>
              <a:rPr lang="en-GB" dirty="0">
                <a:solidFill>
                  <a:srgbClr val="0E0EE2"/>
                </a:solidFill>
              </a:rPr>
              <a:t>Outbreaks </a:t>
            </a:r>
            <a:r>
              <a:rPr lang="sl-SI" dirty="0" smtClean="0">
                <a:solidFill>
                  <a:srgbClr val="0E0EE2"/>
                </a:solidFill>
              </a:rPr>
              <a:t>of influenza </a:t>
            </a:r>
            <a:r>
              <a:rPr lang="en-GB" dirty="0" smtClean="0">
                <a:solidFill>
                  <a:srgbClr val="0E0EE2"/>
                </a:solidFill>
              </a:rPr>
              <a:t>reported </a:t>
            </a:r>
            <a:r>
              <a:rPr lang="sl-SI" dirty="0" smtClean="0">
                <a:solidFill>
                  <a:srgbClr val="0E0EE2"/>
                </a:solidFill>
              </a:rPr>
              <a:t>every year</a:t>
            </a:r>
          </a:p>
          <a:p>
            <a:pPr lvl="1">
              <a:buFont typeface="Arial" pitchFamily="34" charset="0"/>
              <a:buChar char="•"/>
            </a:pPr>
            <a:r>
              <a:rPr lang="en-GB" sz="3200" b="1" dirty="0" smtClean="0">
                <a:solidFill>
                  <a:srgbClr val="0E0EE2"/>
                </a:solidFill>
              </a:rPr>
              <a:t>Risk factors: </a:t>
            </a:r>
            <a:r>
              <a:rPr lang="en-GB" sz="3200" dirty="0" smtClean="0">
                <a:solidFill>
                  <a:srgbClr val="0E0EE2"/>
                </a:solidFill>
              </a:rPr>
              <a:t>age, comorbidities, dementia</a:t>
            </a:r>
            <a:r>
              <a:rPr lang="sl-SI" sz="3200" dirty="0" smtClean="0">
                <a:solidFill>
                  <a:srgbClr val="0E0EE2"/>
                </a:solidFill>
              </a:rPr>
              <a:t> </a:t>
            </a:r>
            <a:r>
              <a:rPr lang="en-GB" sz="3200" dirty="0">
                <a:solidFill>
                  <a:srgbClr val="0E0EE2"/>
                </a:solidFill>
              </a:rPr>
              <a:t>(institutionalised elderly)</a:t>
            </a:r>
            <a:r>
              <a:rPr lang="en-GB" sz="3200" dirty="0" smtClean="0">
                <a:solidFill>
                  <a:srgbClr val="0E0EE2"/>
                </a:solidFill>
              </a:rPr>
              <a:t>, shortage of staff, insufficient knowledge of infection control measures</a:t>
            </a:r>
          </a:p>
          <a:p>
            <a:pPr lvl="1">
              <a:buFont typeface="Arial" pitchFamily="34" charset="0"/>
              <a:buChar char="•"/>
            </a:pPr>
            <a:r>
              <a:rPr lang="en-GB" sz="3200" dirty="0" smtClean="0">
                <a:solidFill>
                  <a:srgbClr val="0E0EE2"/>
                </a:solidFill>
              </a:rPr>
              <a:t>More </a:t>
            </a:r>
            <a:r>
              <a:rPr lang="en-GB" sz="3200" dirty="0">
                <a:solidFill>
                  <a:srgbClr val="0E0EE2"/>
                </a:solidFill>
              </a:rPr>
              <a:t>severe and longer duration </a:t>
            </a:r>
            <a:endParaRPr lang="sl-SI" sz="3200" dirty="0" smtClean="0">
              <a:solidFill>
                <a:srgbClr val="0E0EE2"/>
              </a:solidFill>
            </a:endParaRPr>
          </a:p>
        </p:txBody>
      </p:sp>
      <p:sp>
        <p:nvSpPr>
          <p:cNvPr id="4" name="Line 4"/>
          <p:cNvSpPr>
            <a:spLocks noChangeShapeType="1"/>
          </p:cNvSpPr>
          <p:nvPr/>
        </p:nvSpPr>
        <p:spPr bwMode="auto">
          <a:xfrm>
            <a:off x="0" y="1268760"/>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spTree>
    <p:extLst>
      <p:ext uri="{BB962C8B-B14F-4D97-AF65-F5344CB8AC3E}">
        <p14:creationId xmlns:p14="http://schemas.microsoft.com/office/powerpoint/2010/main" val="2176420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417638"/>
          </a:xfrm>
        </p:spPr>
        <p:txBody>
          <a:bodyPr>
            <a:noAutofit/>
          </a:bodyPr>
          <a:lstStyle/>
          <a:p>
            <a:r>
              <a:rPr lang="sl-SI" sz="4000" b="1" dirty="0" smtClean="0">
                <a:solidFill>
                  <a:srgbClr val="FF0000"/>
                </a:solidFill>
              </a:rPr>
              <a:t>Residents in long–term</a:t>
            </a:r>
            <a:r>
              <a:rPr lang="en-US" sz="4000" b="1" dirty="0" smtClean="0">
                <a:solidFill>
                  <a:srgbClr val="FF0000"/>
                </a:solidFill>
              </a:rPr>
              <a:t> care</a:t>
            </a:r>
            <a:r>
              <a:rPr lang="sl-SI" sz="4000" b="1" dirty="0" smtClean="0">
                <a:solidFill>
                  <a:srgbClr val="FF0000"/>
                </a:solidFill>
              </a:rPr>
              <a:t> </a:t>
            </a:r>
            <a:r>
              <a:rPr lang="en-GB" sz="4000" b="1" dirty="0" smtClean="0">
                <a:solidFill>
                  <a:srgbClr val="FF0000"/>
                </a:solidFill>
              </a:rPr>
              <a:t>facilities</a:t>
            </a:r>
            <a:r>
              <a:rPr lang="sl-SI" sz="4000" b="1" dirty="0" smtClean="0">
                <a:solidFill>
                  <a:srgbClr val="FF0000"/>
                </a:solidFill>
              </a:rPr>
              <a:t> (LTCF)</a:t>
            </a:r>
            <a:r>
              <a:rPr lang="en-US" sz="4000" dirty="0"/>
              <a:t/>
            </a:r>
            <a:br>
              <a:rPr lang="en-US" sz="4000" dirty="0"/>
            </a:br>
            <a:endParaRPr lang="sl-SI" sz="4000" dirty="0"/>
          </a:p>
        </p:txBody>
      </p:sp>
      <p:sp>
        <p:nvSpPr>
          <p:cNvPr id="3" name="Content Placeholder 2"/>
          <p:cNvSpPr>
            <a:spLocks noGrp="1"/>
          </p:cNvSpPr>
          <p:nvPr>
            <p:ph idx="1"/>
          </p:nvPr>
        </p:nvSpPr>
        <p:spPr>
          <a:xfrm>
            <a:off x="107504" y="1484784"/>
            <a:ext cx="9036496" cy="5256584"/>
          </a:xfrm>
        </p:spPr>
        <p:txBody>
          <a:bodyPr>
            <a:normAutofit fontScale="77500" lnSpcReduction="20000"/>
          </a:bodyPr>
          <a:lstStyle/>
          <a:p>
            <a:r>
              <a:rPr lang="en-US" sz="3600" dirty="0">
                <a:solidFill>
                  <a:srgbClr val="0E0EE2"/>
                </a:solidFill>
              </a:rPr>
              <a:t>Anatomical and functional </a:t>
            </a:r>
            <a:r>
              <a:rPr lang="en-US" sz="3600" dirty="0" smtClean="0">
                <a:solidFill>
                  <a:srgbClr val="0E0EE2"/>
                </a:solidFill>
              </a:rPr>
              <a:t>changes</a:t>
            </a:r>
            <a:endParaRPr lang="sl-SI" sz="3600" dirty="0" smtClean="0">
              <a:solidFill>
                <a:srgbClr val="0E0EE2"/>
              </a:solidFill>
            </a:endParaRPr>
          </a:p>
          <a:p>
            <a:r>
              <a:rPr lang="en-GB" sz="3600" dirty="0" smtClean="0">
                <a:solidFill>
                  <a:srgbClr val="0E0EE2"/>
                </a:solidFill>
              </a:rPr>
              <a:t>Comorbidities</a:t>
            </a:r>
            <a:r>
              <a:rPr lang="sl-SI" sz="3600" dirty="0" smtClean="0">
                <a:solidFill>
                  <a:srgbClr val="0E0EE2"/>
                </a:solidFill>
              </a:rPr>
              <a:t>/</a:t>
            </a:r>
            <a:r>
              <a:rPr lang="en-GB" sz="3600" dirty="0" smtClean="0">
                <a:solidFill>
                  <a:srgbClr val="0E0EE2"/>
                </a:solidFill>
              </a:rPr>
              <a:t>pol</a:t>
            </a:r>
            <a:r>
              <a:rPr lang="sl-SI" sz="3600" dirty="0" smtClean="0">
                <a:solidFill>
                  <a:srgbClr val="0E0EE2"/>
                </a:solidFill>
              </a:rPr>
              <a:t>i</a:t>
            </a:r>
            <a:r>
              <a:rPr lang="en-GB" sz="3600" dirty="0" smtClean="0">
                <a:solidFill>
                  <a:srgbClr val="0E0EE2"/>
                </a:solidFill>
              </a:rPr>
              <a:t>medication</a:t>
            </a:r>
          </a:p>
          <a:p>
            <a:r>
              <a:rPr lang="en-US" sz="3600" dirty="0" smtClean="0">
                <a:solidFill>
                  <a:srgbClr val="0E0EE2"/>
                </a:solidFill>
              </a:rPr>
              <a:t>Implants, catheters</a:t>
            </a:r>
            <a:endParaRPr lang="sl-SI" sz="3600" dirty="0" smtClean="0">
              <a:solidFill>
                <a:srgbClr val="0E0EE2"/>
              </a:solidFill>
            </a:endParaRPr>
          </a:p>
          <a:p>
            <a:r>
              <a:rPr lang="en-US" sz="3600" dirty="0" smtClean="0">
                <a:solidFill>
                  <a:srgbClr val="0E0EE2"/>
                </a:solidFill>
              </a:rPr>
              <a:t>Malnutrition</a:t>
            </a:r>
            <a:endParaRPr lang="sl-SI" sz="3600" dirty="0" smtClean="0">
              <a:solidFill>
                <a:srgbClr val="0E0EE2"/>
              </a:solidFill>
            </a:endParaRPr>
          </a:p>
          <a:p>
            <a:r>
              <a:rPr lang="sl-SI" sz="3600" dirty="0" smtClean="0">
                <a:solidFill>
                  <a:srgbClr val="0E0EE2"/>
                </a:solidFill>
              </a:rPr>
              <a:t>Frequent/prolonged</a:t>
            </a:r>
            <a:r>
              <a:rPr lang="en-US" sz="3600" dirty="0" smtClean="0">
                <a:solidFill>
                  <a:srgbClr val="0E0EE2"/>
                </a:solidFill>
              </a:rPr>
              <a:t> </a:t>
            </a:r>
            <a:r>
              <a:rPr lang="en-US" sz="3600" dirty="0">
                <a:solidFill>
                  <a:srgbClr val="0E0EE2"/>
                </a:solidFill>
              </a:rPr>
              <a:t>ambulatory</a:t>
            </a:r>
            <a:r>
              <a:rPr lang="sl-SI" sz="3600" dirty="0">
                <a:solidFill>
                  <a:srgbClr val="0E0EE2"/>
                </a:solidFill>
              </a:rPr>
              <a:t> </a:t>
            </a:r>
            <a:r>
              <a:rPr lang="sl-SI" sz="3600" dirty="0" smtClean="0">
                <a:solidFill>
                  <a:srgbClr val="0E0EE2"/>
                </a:solidFill>
              </a:rPr>
              <a:t>care and </a:t>
            </a:r>
            <a:r>
              <a:rPr lang="en-US" sz="3600" dirty="0" smtClean="0">
                <a:solidFill>
                  <a:srgbClr val="0E0EE2"/>
                </a:solidFill>
              </a:rPr>
              <a:t>hospital</a:t>
            </a:r>
            <a:r>
              <a:rPr lang="sl-SI" sz="3600" dirty="0" smtClean="0">
                <a:solidFill>
                  <a:srgbClr val="0E0EE2"/>
                </a:solidFill>
              </a:rPr>
              <a:t>ization</a:t>
            </a:r>
          </a:p>
          <a:p>
            <a:r>
              <a:rPr lang="sl-SI" sz="3600" dirty="0" smtClean="0">
                <a:solidFill>
                  <a:srgbClr val="0E0EE2"/>
                </a:solidFill>
              </a:rPr>
              <a:t>Multiple </a:t>
            </a:r>
            <a:r>
              <a:rPr lang="sl-SI" sz="3600" dirty="0">
                <a:solidFill>
                  <a:srgbClr val="0E0EE2"/>
                </a:solidFill>
              </a:rPr>
              <a:t>diagnostic and therapeutic </a:t>
            </a:r>
            <a:r>
              <a:rPr lang="en-US" sz="3600" dirty="0" smtClean="0">
                <a:solidFill>
                  <a:srgbClr val="0E0EE2"/>
                </a:solidFill>
              </a:rPr>
              <a:t>interventions</a:t>
            </a:r>
            <a:endParaRPr lang="sl-SI" sz="3600" dirty="0">
              <a:solidFill>
                <a:srgbClr val="0E0EE2"/>
              </a:solidFill>
            </a:endParaRPr>
          </a:p>
          <a:p>
            <a:r>
              <a:rPr lang="en-US" sz="3600" dirty="0" smtClean="0">
                <a:solidFill>
                  <a:srgbClr val="0E0EE2"/>
                </a:solidFill>
              </a:rPr>
              <a:t>Close</a:t>
            </a:r>
            <a:r>
              <a:rPr lang="sl-SI" sz="3600" dirty="0" smtClean="0">
                <a:solidFill>
                  <a:srgbClr val="0E0EE2"/>
                </a:solidFill>
              </a:rPr>
              <a:t>d</a:t>
            </a:r>
            <a:r>
              <a:rPr lang="en-US" sz="3600" dirty="0" smtClean="0">
                <a:solidFill>
                  <a:srgbClr val="0E0EE2"/>
                </a:solidFill>
              </a:rPr>
              <a:t> environment</a:t>
            </a:r>
            <a:endParaRPr lang="sl-SI" sz="3600" dirty="0" smtClean="0">
              <a:solidFill>
                <a:srgbClr val="0E0EE2"/>
              </a:solidFill>
            </a:endParaRPr>
          </a:p>
          <a:p>
            <a:r>
              <a:rPr lang="en-GB" sz="3600" dirty="0" smtClean="0">
                <a:solidFill>
                  <a:srgbClr val="0E0EE2"/>
                </a:solidFill>
              </a:rPr>
              <a:t>Limited</a:t>
            </a:r>
            <a:r>
              <a:rPr lang="sl-SI" sz="3600" dirty="0" smtClean="0">
                <a:solidFill>
                  <a:srgbClr val="0E0EE2"/>
                </a:solidFill>
              </a:rPr>
              <a:t> </a:t>
            </a:r>
            <a:r>
              <a:rPr lang="en-GB" sz="3600" dirty="0" smtClean="0">
                <a:solidFill>
                  <a:srgbClr val="0E0EE2"/>
                </a:solidFill>
              </a:rPr>
              <a:t>mobility</a:t>
            </a:r>
          </a:p>
          <a:p>
            <a:endParaRPr lang="sl-SI" b="1" dirty="0"/>
          </a:p>
          <a:p>
            <a:endParaRPr lang="sl-SI" b="1" dirty="0" smtClean="0"/>
          </a:p>
          <a:p>
            <a:r>
              <a:rPr lang="en-GB" sz="4100" b="1" dirty="0" smtClean="0">
                <a:solidFill>
                  <a:srgbClr val="0E0EE2"/>
                </a:solidFill>
              </a:rPr>
              <a:t>Increased </a:t>
            </a:r>
            <a:r>
              <a:rPr lang="en-US" sz="4100" b="1" dirty="0" smtClean="0">
                <a:solidFill>
                  <a:srgbClr val="0E0EE2"/>
                </a:solidFill>
              </a:rPr>
              <a:t>susceptibility </a:t>
            </a:r>
            <a:r>
              <a:rPr lang="en-US" sz="4100" b="1" dirty="0">
                <a:solidFill>
                  <a:srgbClr val="0E0EE2"/>
                </a:solidFill>
              </a:rPr>
              <a:t>to </a:t>
            </a:r>
            <a:r>
              <a:rPr lang="sl-SI" sz="4100" b="1" dirty="0" err="1" smtClean="0">
                <a:solidFill>
                  <a:srgbClr val="0E0EE2"/>
                </a:solidFill>
              </a:rPr>
              <a:t>infections</a:t>
            </a:r>
            <a:endParaRPr lang="en-US" sz="4100" dirty="0" smtClean="0">
              <a:solidFill>
                <a:srgbClr val="0E0EE2"/>
              </a:solidFill>
            </a:endParaRPr>
          </a:p>
          <a:p>
            <a:endParaRPr lang="sl-SI" dirty="0"/>
          </a:p>
          <a:p>
            <a:endParaRPr lang="en-US" dirty="0"/>
          </a:p>
        </p:txBody>
      </p:sp>
      <p:sp>
        <p:nvSpPr>
          <p:cNvPr id="4" name="Line 4"/>
          <p:cNvSpPr>
            <a:spLocks noChangeShapeType="1"/>
          </p:cNvSpPr>
          <p:nvPr/>
        </p:nvSpPr>
        <p:spPr bwMode="auto">
          <a:xfrm>
            <a:off x="0" y="1268760"/>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spTree>
    <p:extLst>
      <p:ext uri="{BB962C8B-B14F-4D97-AF65-F5344CB8AC3E}">
        <p14:creationId xmlns:p14="http://schemas.microsoft.com/office/powerpoint/2010/main" val="1466511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sl-SI" sz="4000" b="1" dirty="0" smtClean="0">
                <a:solidFill>
                  <a:srgbClr val="FF0000"/>
                </a:solidFill>
              </a:rPr>
              <a:t>Influenza in </a:t>
            </a:r>
            <a:r>
              <a:rPr lang="sl-SI" sz="4000" b="1" dirty="0" err="1" smtClean="0">
                <a:solidFill>
                  <a:srgbClr val="FF0000"/>
                </a:solidFill>
              </a:rPr>
              <a:t>residents</a:t>
            </a:r>
            <a:r>
              <a:rPr lang="sl-SI" sz="4000" b="1" dirty="0" smtClean="0">
                <a:solidFill>
                  <a:srgbClr val="FF0000"/>
                </a:solidFill>
              </a:rPr>
              <a:t> </a:t>
            </a:r>
            <a:r>
              <a:rPr lang="en-GB" sz="4000" b="1" dirty="0" smtClean="0">
                <a:solidFill>
                  <a:srgbClr val="FF0000"/>
                </a:solidFill>
              </a:rPr>
              <a:t>of</a:t>
            </a:r>
            <a:r>
              <a:rPr lang="sl-SI" sz="4000" b="1" dirty="0" smtClean="0">
                <a:solidFill>
                  <a:srgbClr val="FF0000"/>
                </a:solidFill>
              </a:rPr>
              <a:t> LTCF</a:t>
            </a:r>
            <a:endParaRPr lang="sl-SI" sz="4000" dirty="0"/>
          </a:p>
        </p:txBody>
      </p:sp>
      <p:sp>
        <p:nvSpPr>
          <p:cNvPr id="3" name="Content Placeholder 2"/>
          <p:cNvSpPr>
            <a:spLocks noGrp="1"/>
          </p:cNvSpPr>
          <p:nvPr>
            <p:ph idx="1"/>
          </p:nvPr>
        </p:nvSpPr>
        <p:spPr>
          <a:xfrm>
            <a:off x="0" y="1600200"/>
            <a:ext cx="8892480" cy="4525963"/>
          </a:xfrm>
        </p:spPr>
        <p:txBody>
          <a:bodyPr>
            <a:normAutofit/>
          </a:bodyPr>
          <a:lstStyle/>
          <a:p>
            <a:r>
              <a:rPr lang="en-GB" sz="2800" dirty="0" smtClean="0">
                <a:solidFill>
                  <a:srgbClr val="0E0EE2"/>
                </a:solidFill>
              </a:rPr>
              <a:t>Symptoms atypical</a:t>
            </a:r>
            <a:r>
              <a:rPr lang="sl-SI" sz="2800" dirty="0">
                <a:solidFill>
                  <a:srgbClr val="0E0EE2"/>
                </a:solidFill>
              </a:rPr>
              <a:t> </a:t>
            </a:r>
            <a:r>
              <a:rPr lang="en-GB" sz="2800" dirty="0" smtClean="0">
                <a:solidFill>
                  <a:srgbClr val="0E0EE2"/>
                </a:solidFill>
              </a:rPr>
              <a:t>or</a:t>
            </a:r>
            <a:r>
              <a:rPr lang="sl-SI" sz="2800" dirty="0" smtClean="0">
                <a:solidFill>
                  <a:srgbClr val="0E0EE2"/>
                </a:solidFill>
              </a:rPr>
              <a:t> </a:t>
            </a:r>
            <a:r>
              <a:rPr lang="en-GB" sz="2800" dirty="0" smtClean="0">
                <a:solidFill>
                  <a:srgbClr val="0E0EE2"/>
                </a:solidFill>
              </a:rPr>
              <a:t>absent</a:t>
            </a:r>
          </a:p>
          <a:p>
            <a:r>
              <a:rPr lang="en-GB" sz="2800" dirty="0" smtClean="0">
                <a:solidFill>
                  <a:srgbClr val="0E0EE2"/>
                </a:solidFill>
              </a:rPr>
              <a:t>Diagnosis</a:t>
            </a:r>
            <a:r>
              <a:rPr lang="sl-SI" sz="2800" dirty="0" smtClean="0">
                <a:solidFill>
                  <a:srgbClr val="0E0EE2"/>
                </a:solidFill>
              </a:rPr>
              <a:t> </a:t>
            </a:r>
            <a:r>
              <a:rPr lang="sl-SI" sz="2800" dirty="0">
                <a:solidFill>
                  <a:srgbClr val="0E0EE2"/>
                </a:solidFill>
              </a:rPr>
              <a:t>unrecognized </a:t>
            </a:r>
            <a:r>
              <a:rPr lang="sl-SI" sz="2800" dirty="0" smtClean="0">
                <a:solidFill>
                  <a:srgbClr val="0E0EE2"/>
                </a:solidFill>
              </a:rPr>
              <a:t>and/or undertreated</a:t>
            </a:r>
          </a:p>
          <a:p>
            <a:r>
              <a:rPr lang="sl-SI" sz="2800" dirty="0" err="1" smtClean="0">
                <a:solidFill>
                  <a:srgbClr val="0E0EE2"/>
                </a:solidFill>
              </a:rPr>
              <a:t>Prolonged</a:t>
            </a:r>
            <a:r>
              <a:rPr lang="sl-SI" sz="2800" dirty="0" smtClean="0">
                <a:solidFill>
                  <a:srgbClr val="0E0EE2"/>
                </a:solidFill>
              </a:rPr>
              <a:t> hospital </a:t>
            </a:r>
            <a:r>
              <a:rPr lang="sl-SI" sz="2800" dirty="0" err="1" smtClean="0">
                <a:solidFill>
                  <a:srgbClr val="0E0EE2"/>
                </a:solidFill>
              </a:rPr>
              <a:t>stay</a:t>
            </a:r>
            <a:endParaRPr lang="sl-SI" sz="2800" dirty="0" smtClean="0">
              <a:solidFill>
                <a:srgbClr val="0E0EE2"/>
              </a:solidFill>
            </a:endParaRPr>
          </a:p>
          <a:p>
            <a:r>
              <a:rPr lang="sl-SI" sz="2800" dirty="0" err="1" smtClean="0">
                <a:solidFill>
                  <a:srgbClr val="0E0EE2"/>
                </a:solidFill>
              </a:rPr>
              <a:t>Low</a:t>
            </a:r>
            <a:r>
              <a:rPr lang="sl-SI" sz="2800" dirty="0" smtClean="0">
                <a:solidFill>
                  <a:srgbClr val="0E0EE2"/>
                </a:solidFill>
              </a:rPr>
              <a:t> influenza </a:t>
            </a:r>
            <a:r>
              <a:rPr lang="sl-SI" sz="2800" dirty="0" err="1" smtClean="0">
                <a:solidFill>
                  <a:srgbClr val="0E0EE2"/>
                </a:solidFill>
              </a:rPr>
              <a:t>vaccination</a:t>
            </a:r>
            <a:r>
              <a:rPr lang="sl-SI" sz="2800" dirty="0" smtClean="0">
                <a:solidFill>
                  <a:srgbClr val="0E0EE2"/>
                </a:solidFill>
              </a:rPr>
              <a:t> </a:t>
            </a:r>
            <a:r>
              <a:rPr lang="sl-SI" sz="2800" dirty="0" err="1" smtClean="0">
                <a:solidFill>
                  <a:srgbClr val="0E0EE2"/>
                </a:solidFill>
              </a:rPr>
              <a:t>coverage</a:t>
            </a:r>
            <a:endParaRPr lang="sl-SI" sz="2800" dirty="0">
              <a:solidFill>
                <a:srgbClr val="0E0EE2"/>
              </a:solidFill>
            </a:endParaRPr>
          </a:p>
          <a:p>
            <a:pPr marL="0" indent="0">
              <a:buNone/>
            </a:pPr>
            <a:endParaRPr lang="sl-SI" sz="2800" b="1" dirty="0"/>
          </a:p>
          <a:p>
            <a:pPr marL="0" indent="0">
              <a:buNone/>
            </a:pPr>
            <a:endParaRPr lang="sl-SI" sz="2800" b="1" dirty="0" smtClean="0"/>
          </a:p>
          <a:p>
            <a:r>
              <a:rPr lang="sl-SI" b="1" dirty="0">
                <a:solidFill>
                  <a:srgbClr val="0E0EE2"/>
                </a:solidFill>
              </a:rPr>
              <a:t>H</a:t>
            </a:r>
            <a:r>
              <a:rPr lang="sl-SI" b="1" dirty="0" smtClean="0">
                <a:solidFill>
                  <a:srgbClr val="0E0EE2"/>
                </a:solidFill>
              </a:rPr>
              <a:t>igher morbidity and </a:t>
            </a:r>
            <a:r>
              <a:rPr lang="en-US" b="1" dirty="0" smtClean="0">
                <a:solidFill>
                  <a:srgbClr val="0E0EE2"/>
                </a:solidFill>
              </a:rPr>
              <a:t>mortality</a:t>
            </a:r>
            <a:endParaRPr lang="sl-SI" b="1" dirty="0" smtClean="0">
              <a:solidFill>
                <a:srgbClr val="0E0EE2"/>
              </a:solidFill>
            </a:endParaRPr>
          </a:p>
          <a:p>
            <a:endParaRPr lang="sl-SI" dirty="0"/>
          </a:p>
          <a:p>
            <a:endParaRPr lang="sl-SI" dirty="0"/>
          </a:p>
        </p:txBody>
      </p:sp>
      <p:sp>
        <p:nvSpPr>
          <p:cNvPr id="4" name="Line 4"/>
          <p:cNvSpPr>
            <a:spLocks noChangeShapeType="1"/>
          </p:cNvSpPr>
          <p:nvPr/>
        </p:nvSpPr>
        <p:spPr bwMode="auto">
          <a:xfrm>
            <a:off x="0" y="1462501"/>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spTree>
    <p:extLst>
      <p:ext uri="{BB962C8B-B14F-4D97-AF65-F5344CB8AC3E}">
        <p14:creationId xmlns:p14="http://schemas.microsoft.com/office/powerpoint/2010/main" val="3552644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68"/>
            <a:ext cx="8229600" cy="1417638"/>
          </a:xfrm>
        </p:spPr>
        <p:txBody>
          <a:bodyPr>
            <a:normAutofit fontScale="90000"/>
          </a:bodyPr>
          <a:lstStyle/>
          <a:p>
            <a:r>
              <a:rPr lang="sl-SI" b="1" dirty="0">
                <a:solidFill>
                  <a:srgbClr val="FF0000"/>
                </a:solidFill>
              </a:rPr>
              <a:t>Outbreak of </a:t>
            </a:r>
            <a:r>
              <a:rPr lang="sl-SI" b="1" dirty="0" smtClean="0">
                <a:solidFill>
                  <a:srgbClr val="FF0000"/>
                </a:solidFill>
              </a:rPr>
              <a:t>influenza A:</a:t>
            </a:r>
            <a:r>
              <a:rPr lang="sl-SI" b="1" dirty="0">
                <a:solidFill>
                  <a:srgbClr val="FF0000"/>
                </a:solidFill>
              </a:rPr>
              <a:t/>
            </a:r>
            <a:br>
              <a:rPr lang="sl-SI" b="1" dirty="0">
                <a:solidFill>
                  <a:srgbClr val="FF0000"/>
                </a:solidFill>
              </a:rPr>
            </a:br>
            <a:r>
              <a:rPr lang="sl-SI" b="1" dirty="0" smtClean="0">
                <a:solidFill>
                  <a:srgbClr val="FF0000"/>
                </a:solidFill>
              </a:rPr>
              <a:t>Case finding and description</a:t>
            </a:r>
            <a:endParaRPr lang="en-GB" b="1" dirty="0">
              <a:solidFill>
                <a:srgbClr val="FF0000"/>
              </a:solidFill>
            </a:endParaRPr>
          </a:p>
        </p:txBody>
      </p:sp>
      <p:sp>
        <p:nvSpPr>
          <p:cNvPr id="3" name="Content Placeholder 2"/>
          <p:cNvSpPr>
            <a:spLocks noGrp="1"/>
          </p:cNvSpPr>
          <p:nvPr>
            <p:ph idx="1"/>
          </p:nvPr>
        </p:nvSpPr>
        <p:spPr>
          <a:xfrm>
            <a:off x="107504" y="1412776"/>
            <a:ext cx="8136904" cy="4536504"/>
          </a:xfrm>
        </p:spPr>
        <p:txBody>
          <a:bodyPr>
            <a:normAutofit/>
          </a:bodyPr>
          <a:lstStyle/>
          <a:p>
            <a:r>
              <a:rPr lang="en-US" b="1" dirty="0" smtClean="0">
                <a:solidFill>
                  <a:srgbClr val="0E0EE2"/>
                </a:solidFill>
              </a:rPr>
              <a:t>Case</a:t>
            </a:r>
            <a:r>
              <a:rPr lang="sl-SI" b="1" dirty="0" smtClean="0">
                <a:solidFill>
                  <a:srgbClr val="0E0EE2"/>
                </a:solidFill>
              </a:rPr>
              <a:t>: </a:t>
            </a:r>
            <a:r>
              <a:rPr lang="en-GB" dirty="0" smtClean="0">
                <a:solidFill>
                  <a:srgbClr val="0E0EE2"/>
                </a:solidFill>
              </a:rPr>
              <a:t>resident </a:t>
            </a:r>
            <a:r>
              <a:rPr lang="en-GB" dirty="0">
                <a:solidFill>
                  <a:srgbClr val="0E0EE2"/>
                </a:solidFill>
              </a:rPr>
              <a:t>or </a:t>
            </a:r>
            <a:r>
              <a:rPr lang="sl-SI" dirty="0" smtClean="0">
                <a:solidFill>
                  <a:srgbClr val="0E0EE2"/>
                </a:solidFill>
              </a:rPr>
              <a:t>employee</a:t>
            </a:r>
            <a:r>
              <a:rPr lang="en-GB" dirty="0" smtClean="0">
                <a:solidFill>
                  <a:srgbClr val="0E0EE2"/>
                </a:solidFill>
              </a:rPr>
              <a:t> </a:t>
            </a:r>
            <a:r>
              <a:rPr lang="en-GB" dirty="0">
                <a:solidFill>
                  <a:srgbClr val="0E0EE2"/>
                </a:solidFill>
              </a:rPr>
              <a:t>of </a:t>
            </a:r>
            <a:r>
              <a:rPr lang="en-GB" dirty="0" smtClean="0">
                <a:solidFill>
                  <a:srgbClr val="0E0EE2"/>
                </a:solidFill>
              </a:rPr>
              <a:t>the residence </a:t>
            </a:r>
            <a:r>
              <a:rPr lang="en-GB" dirty="0">
                <a:solidFill>
                  <a:srgbClr val="0E0EE2"/>
                </a:solidFill>
              </a:rPr>
              <a:t>for mentally disabled with fever (≥</a:t>
            </a:r>
            <a:r>
              <a:rPr lang="en-GB" dirty="0" smtClean="0">
                <a:solidFill>
                  <a:srgbClr val="0E0EE2"/>
                </a:solidFill>
              </a:rPr>
              <a:t>3</a:t>
            </a:r>
            <a:r>
              <a:rPr lang="sl-SI" dirty="0" smtClean="0">
                <a:solidFill>
                  <a:srgbClr val="0E0EE2"/>
                </a:solidFill>
              </a:rPr>
              <a:t>7.5</a:t>
            </a:r>
            <a:r>
              <a:rPr lang="en-GB" baseline="30000" dirty="0" smtClean="0">
                <a:solidFill>
                  <a:srgbClr val="0E0EE2"/>
                </a:solidFill>
              </a:rPr>
              <a:t>◦</a:t>
            </a:r>
            <a:r>
              <a:rPr lang="en-GB" dirty="0">
                <a:solidFill>
                  <a:srgbClr val="0E0EE2"/>
                </a:solidFill>
              </a:rPr>
              <a:t>C) </a:t>
            </a:r>
            <a:r>
              <a:rPr lang="en-GB" dirty="0" smtClean="0">
                <a:solidFill>
                  <a:srgbClr val="0E0EE2"/>
                </a:solidFill>
              </a:rPr>
              <a:t>and cough</a:t>
            </a:r>
            <a:r>
              <a:rPr lang="sl-SI" dirty="0">
                <a:solidFill>
                  <a:srgbClr val="0E0EE2"/>
                </a:solidFill>
              </a:rPr>
              <a:t> </a:t>
            </a:r>
            <a:r>
              <a:rPr lang="sl-SI" dirty="0" smtClean="0">
                <a:solidFill>
                  <a:srgbClr val="0E0EE2"/>
                </a:solidFill>
              </a:rPr>
              <a:t>or </a:t>
            </a:r>
            <a:r>
              <a:rPr lang="sl-SI" dirty="0">
                <a:solidFill>
                  <a:srgbClr val="0E0EE2"/>
                </a:solidFill>
              </a:rPr>
              <a:t>a</a:t>
            </a:r>
            <a:r>
              <a:rPr lang="sl-SI" dirty="0" smtClean="0">
                <a:solidFill>
                  <a:srgbClr val="0E0EE2"/>
                </a:solidFill>
              </a:rPr>
              <a:t>ny other additional sy </a:t>
            </a:r>
          </a:p>
          <a:p>
            <a:pPr marL="0" indent="0">
              <a:buNone/>
            </a:pPr>
            <a:r>
              <a:rPr lang="sl-SI" dirty="0">
                <a:solidFill>
                  <a:srgbClr val="0E0EE2"/>
                </a:solidFill>
              </a:rPr>
              <a:t> </a:t>
            </a:r>
            <a:r>
              <a:rPr lang="sl-SI" dirty="0" smtClean="0">
                <a:solidFill>
                  <a:srgbClr val="0E0EE2"/>
                </a:solidFill>
              </a:rPr>
              <a:t>  </a:t>
            </a:r>
            <a:r>
              <a:rPr lang="en-GB" dirty="0" smtClean="0">
                <a:solidFill>
                  <a:srgbClr val="0E0EE2"/>
                </a:solidFill>
              </a:rPr>
              <a:t>between </a:t>
            </a:r>
            <a:r>
              <a:rPr lang="en-GB" dirty="0">
                <a:solidFill>
                  <a:srgbClr val="0E0EE2"/>
                </a:solidFill>
              </a:rPr>
              <a:t>January </a:t>
            </a:r>
            <a:r>
              <a:rPr lang="en-GB" dirty="0" smtClean="0">
                <a:solidFill>
                  <a:srgbClr val="0E0EE2"/>
                </a:solidFill>
              </a:rPr>
              <a:t>25 </a:t>
            </a:r>
            <a:r>
              <a:rPr lang="en-GB" dirty="0">
                <a:solidFill>
                  <a:srgbClr val="0E0EE2"/>
                </a:solidFill>
              </a:rPr>
              <a:t>and </a:t>
            </a:r>
            <a:r>
              <a:rPr lang="en-GB" dirty="0" smtClean="0">
                <a:solidFill>
                  <a:srgbClr val="0E0EE2"/>
                </a:solidFill>
              </a:rPr>
              <a:t>29</a:t>
            </a:r>
            <a:r>
              <a:rPr lang="sl-SI" dirty="0" smtClean="0">
                <a:solidFill>
                  <a:srgbClr val="0E0EE2"/>
                </a:solidFill>
              </a:rPr>
              <a:t>, </a:t>
            </a:r>
            <a:r>
              <a:rPr lang="en-GB" dirty="0" smtClean="0">
                <a:solidFill>
                  <a:srgbClr val="0E0EE2"/>
                </a:solidFill>
              </a:rPr>
              <a:t>2013</a:t>
            </a:r>
            <a:r>
              <a:rPr lang="sl-SI" dirty="0" smtClean="0">
                <a:solidFill>
                  <a:srgbClr val="0E0EE2"/>
                </a:solidFill>
              </a:rPr>
              <a:t> (</a:t>
            </a:r>
            <a:r>
              <a:rPr lang="sl-SI" u="sng" dirty="0" smtClean="0">
                <a:solidFill>
                  <a:srgbClr val="0E0EE2"/>
                </a:solidFill>
              </a:rPr>
              <a:t>ILI</a:t>
            </a:r>
            <a:r>
              <a:rPr lang="sl-SI" dirty="0" smtClean="0">
                <a:solidFill>
                  <a:srgbClr val="0E0EE2"/>
                </a:solidFill>
              </a:rPr>
              <a:t>) +</a:t>
            </a:r>
            <a:r>
              <a:rPr lang="en-GB" dirty="0" smtClean="0">
                <a:solidFill>
                  <a:srgbClr val="0E0EE2"/>
                </a:solidFill>
              </a:rPr>
              <a:t> </a:t>
            </a:r>
            <a:endParaRPr lang="sl-SI" dirty="0">
              <a:solidFill>
                <a:srgbClr val="0E0EE2"/>
              </a:solidFill>
            </a:endParaRPr>
          </a:p>
          <a:p>
            <a:pPr marL="0" indent="0">
              <a:buNone/>
            </a:pPr>
            <a:r>
              <a:rPr lang="sl-SI" dirty="0" smtClean="0">
                <a:solidFill>
                  <a:srgbClr val="0E0EE2"/>
                </a:solidFill>
              </a:rPr>
              <a:t>   LAB </a:t>
            </a:r>
            <a:r>
              <a:rPr lang="en-GB" dirty="0">
                <a:solidFill>
                  <a:srgbClr val="0E0EE2"/>
                </a:solidFill>
              </a:rPr>
              <a:t>confirmed </a:t>
            </a:r>
            <a:r>
              <a:rPr lang="sl-SI" dirty="0" smtClean="0">
                <a:solidFill>
                  <a:srgbClr val="0E0EE2"/>
                </a:solidFill>
              </a:rPr>
              <a:t>influenza virus </a:t>
            </a:r>
            <a:r>
              <a:rPr lang="en-GB" dirty="0" smtClean="0">
                <a:solidFill>
                  <a:srgbClr val="0E0EE2"/>
                </a:solidFill>
              </a:rPr>
              <a:t>(</a:t>
            </a:r>
            <a:r>
              <a:rPr lang="en-GB" u="sng" dirty="0" smtClean="0">
                <a:solidFill>
                  <a:srgbClr val="0E0EE2"/>
                </a:solidFill>
              </a:rPr>
              <a:t>confirmed</a:t>
            </a:r>
            <a:r>
              <a:rPr lang="en-GB" dirty="0">
                <a:solidFill>
                  <a:srgbClr val="0E0EE2"/>
                </a:solidFill>
              </a:rPr>
              <a:t>)</a:t>
            </a:r>
            <a:r>
              <a:rPr lang="sl-SI" dirty="0" smtClean="0">
                <a:solidFill>
                  <a:srgbClr val="0E0EE2"/>
                </a:solidFill>
              </a:rPr>
              <a:t> </a:t>
            </a:r>
            <a:r>
              <a:rPr lang="en-GB" dirty="0" smtClean="0">
                <a:solidFill>
                  <a:srgbClr val="0E0EE2"/>
                </a:solidFill>
              </a:rPr>
              <a:t> </a:t>
            </a:r>
            <a:r>
              <a:rPr lang="sl-SI" dirty="0" smtClean="0">
                <a:solidFill>
                  <a:srgbClr val="0E0EE2"/>
                </a:solidFill>
              </a:rPr>
              <a:t>   </a:t>
            </a:r>
          </a:p>
          <a:p>
            <a:pPr marL="0" indent="0">
              <a:buNone/>
            </a:pPr>
            <a:r>
              <a:rPr lang="sl-SI" dirty="0">
                <a:solidFill>
                  <a:srgbClr val="0E0EE2"/>
                </a:solidFill>
              </a:rPr>
              <a:t> </a:t>
            </a:r>
            <a:r>
              <a:rPr lang="sl-SI" dirty="0" smtClean="0">
                <a:solidFill>
                  <a:srgbClr val="0E0EE2"/>
                </a:solidFill>
              </a:rPr>
              <a:t>   </a:t>
            </a:r>
            <a:endParaRPr lang="sl-SI" dirty="0" smtClean="0"/>
          </a:p>
          <a:p>
            <a:r>
              <a:rPr lang="en-US" b="1" dirty="0" smtClean="0">
                <a:solidFill>
                  <a:srgbClr val="0E0EE2"/>
                </a:solidFill>
              </a:rPr>
              <a:t>Microbiology</a:t>
            </a:r>
            <a:r>
              <a:rPr lang="sl-SI" b="1" dirty="0" smtClean="0">
                <a:solidFill>
                  <a:srgbClr val="0E0EE2"/>
                </a:solidFill>
              </a:rPr>
              <a:t>:</a:t>
            </a:r>
            <a:r>
              <a:rPr lang="sl-SI" dirty="0" smtClean="0">
                <a:solidFill>
                  <a:srgbClr val="FF0000"/>
                </a:solidFill>
              </a:rPr>
              <a:t> </a:t>
            </a:r>
            <a:r>
              <a:rPr lang="en-GB" dirty="0" smtClean="0">
                <a:solidFill>
                  <a:srgbClr val="0E0EE2"/>
                </a:solidFill>
              </a:rPr>
              <a:t>respiratory </a:t>
            </a:r>
            <a:r>
              <a:rPr lang="en-GB" dirty="0">
                <a:solidFill>
                  <a:srgbClr val="0E0EE2"/>
                </a:solidFill>
              </a:rPr>
              <a:t>pathogens, including influenza </a:t>
            </a:r>
            <a:r>
              <a:rPr lang="en-GB" dirty="0" smtClean="0">
                <a:solidFill>
                  <a:srgbClr val="0E0EE2"/>
                </a:solidFill>
              </a:rPr>
              <a:t>viruses</a:t>
            </a:r>
            <a:endParaRPr lang="sl-SI" dirty="0" smtClean="0">
              <a:solidFill>
                <a:srgbClr val="0E0EE2"/>
              </a:solidFill>
            </a:endParaRPr>
          </a:p>
          <a:p>
            <a:endParaRPr lang="sl-SI" sz="3800" dirty="0"/>
          </a:p>
          <a:p>
            <a:endParaRPr lang="en-GB" dirty="0"/>
          </a:p>
        </p:txBody>
      </p:sp>
      <p:sp>
        <p:nvSpPr>
          <p:cNvPr id="4" name="Line 4"/>
          <p:cNvSpPr>
            <a:spLocks noChangeShapeType="1"/>
          </p:cNvSpPr>
          <p:nvPr/>
        </p:nvSpPr>
        <p:spPr bwMode="auto">
          <a:xfrm>
            <a:off x="0" y="1268760"/>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spTree>
    <p:extLst>
      <p:ext uri="{BB962C8B-B14F-4D97-AF65-F5344CB8AC3E}">
        <p14:creationId xmlns:p14="http://schemas.microsoft.com/office/powerpoint/2010/main" val="844420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fontScale="90000"/>
          </a:bodyPr>
          <a:lstStyle/>
          <a:p>
            <a:r>
              <a:rPr lang="sl-SI" b="1" dirty="0">
                <a:solidFill>
                  <a:srgbClr val="FF0000"/>
                </a:solidFill>
              </a:rPr>
              <a:t>Outbreak of </a:t>
            </a:r>
            <a:r>
              <a:rPr lang="sl-SI" b="1" dirty="0" smtClean="0">
                <a:solidFill>
                  <a:srgbClr val="FF0000"/>
                </a:solidFill>
              </a:rPr>
              <a:t>influenza A:</a:t>
            </a:r>
            <a:r>
              <a:rPr lang="sl-SI" b="1" dirty="0">
                <a:solidFill>
                  <a:srgbClr val="FF0000"/>
                </a:solidFill>
              </a:rPr>
              <a:t/>
            </a:r>
            <a:br>
              <a:rPr lang="sl-SI" b="1" dirty="0">
                <a:solidFill>
                  <a:srgbClr val="FF0000"/>
                </a:solidFill>
              </a:rPr>
            </a:br>
            <a:r>
              <a:rPr lang="en-GB" b="1" dirty="0" smtClean="0">
                <a:solidFill>
                  <a:srgbClr val="FF0000"/>
                </a:solidFill>
              </a:rPr>
              <a:t>Results</a:t>
            </a:r>
            <a:endParaRPr lang="en-GB" b="1" dirty="0">
              <a:solidFill>
                <a:srgbClr val="FF0000"/>
              </a:solidFill>
            </a:endParaRPr>
          </a:p>
        </p:txBody>
      </p:sp>
      <p:sp>
        <p:nvSpPr>
          <p:cNvPr id="3" name="Content Placeholder 2"/>
          <p:cNvSpPr>
            <a:spLocks noGrp="1"/>
          </p:cNvSpPr>
          <p:nvPr>
            <p:ph idx="1"/>
          </p:nvPr>
        </p:nvSpPr>
        <p:spPr>
          <a:xfrm>
            <a:off x="467544" y="1412776"/>
            <a:ext cx="8507288" cy="5141168"/>
          </a:xfrm>
        </p:spPr>
        <p:txBody>
          <a:bodyPr>
            <a:normAutofit fontScale="32500" lnSpcReduction="20000"/>
          </a:bodyPr>
          <a:lstStyle/>
          <a:p>
            <a:r>
              <a:rPr lang="sl-SI" sz="9800" dirty="0" smtClean="0">
                <a:solidFill>
                  <a:srgbClr val="0E0EE2"/>
                </a:solidFill>
              </a:rPr>
              <a:t>Index case: 35 yr old employee</a:t>
            </a:r>
          </a:p>
          <a:p>
            <a:pPr marL="0" indent="0">
              <a:buNone/>
            </a:pPr>
            <a:r>
              <a:rPr lang="sl-SI" sz="9800" dirty="0" smtClean="0">
                <a:solidFill>
                  <a:srgbClr val="0E0EE2"/>
                </a:solidFill>
              </a:rPr>
              <a:t>8</a:t>
            </a:r>
            <a:r>
              <a:rPr lang="en-GB" sz="9800" dirty="0" smtClean="0">
                <a:solidFill>
                  <a:srgbClr val="0E0EE2"/>
                </a:solidFill>
              </a:rPr>
              <a:t> </a:t>
            </a:r>
            <a:r>
              <a:rPr lang="en-GB" sz="9800" dirty="0">
                <a:solidFill>
                  <a:srgbClr val="0E0EE2"/>
                </a:solidFill>
              </a:rPr>
              <a:t>cases among residents (</a:t>
            </a:r>
            <a:r>
              <a:rPr lang="en-GB" sz="9800" dirty="0" smtClean="0">
                <a:solidFill>
                  <a:srgbClr val="0E0EE2"/>
                </a:solidFill>
              </a:rPr>
              <a:t>1</a:t>
            </a:r>
            <a:r>
              <a:rPr lang="sl-SI" sz="9800" dirty="0" smtClean="0">
                <a:solidFill>
                  <a:srgbClr val="0E0EE2"/>
                </a:solidFill>
              </a:rPr>
              <a:t>7</a:t>
            </a:r>
            <a:r>
              <a:rPr lang="en-GB" sz="9800" dirty="0" smtClean="0">
                <a:solidFill>
                  <a:srgbClr val="0E0EE2"/>
                </a:solidFill>
              </a:rPr>
              <a:t>% </a:t>
            </a:r>
            <a:r>
              <a:rPr lang="en-GB" sz="9800" dirty="0">
                <a:solidFill>
                  <a:srgbClr val="0E0EE2"/>
                </a:solidFill>
              </a:rPr>
              <a:t>of all </a:t>
            </a:r>
            <a:r>
              <a:rPr lang="en-GB" sz="9800" dirty="0" smtClean="0">
                <a:solidFill>
                  <a:srgbClr val="0E0EE2"/>
                </a:solidFill>
              </a:rPr>
              <a:t>residents)</a:t>
            </a:r>
            <a:r>
              <a:rPr lang="sl-SI" sz="9800" dirty="0" smtClean="0">
                <a:solidFill>
                  <a:srgbClr val="0E0EE2"/>
                </a:solidFill>
              </a:rPr>
              <a:t>; </a:t>
            </a:r>
          </a:p>
          <a:p>
            <a:pPr marL="0" indent="0">
              <a:buNone/>
            </a:pPr>
            <a:r>
              <a:rPr lang="sl-SI" sz="9800" dirty="0" smtClean="0">
                <a:solidFill>
                  <a:srgbClr val="0E0EE2"/>
                </a:solidFill>
              </a:rPr>
              <a:t>5 cases among staff (11% of all staff)</a:t>
            </a:r>
          </a:p>
          <a:p>
            <a:pPr marL="0" indent="0">
              <a:buNone/>
            </a:pPr>
            <a:endParaRPr lang="en-GB" sz="9800" dirty="0">
              <a:solidFill>
                <a:srgbClr val="0E0EE2"/>
              </a:solidFill>
            </a:endParaRPr>
          </a:p>
          <a:p>
            <a:pPr marL="0" indent="0">
              <a:buNone/>
            </a:pPr>
            <a:r>
              <a:rPr lang="sl-SI" sz="9800" dirty="0" smtClean="0">
                <a:solidFill>
                  <a:srgbClr val="0E0EE2"/>
                </a:solidFill>
              </a:rPr>
              <a:t>A</a:t>
            </a:r>
            <a:r>
              <a:rPr lang="en-GB" sz="9800" dirty="0" err="1" smtClean="0">
                <a:solidFill>
                  <a:srgbClr val="0E0EE2"/>
                </a:solidFill>
              </a:rPr>
              <a:t>ge</a:t>
            </a:r>
            <a:r>
              <a:rPr lang="en-GB" sz="9800" dirty="0">
                <a:solidFill>
                  <a:srgbClr val="0E0EE2"/>
                </a:solidFill>
              </a:rPr>
              <a:t>: </a:t>
            </a:r>
            <a:r>
              <a:rPr lang="sl-SI" sz="9800" dirty="0" smtClean="0">
                <a:solidFill>
                  <a:srgbClr val="0E0EE2"/>
                </a:solidFill>
              </a:rPr>
              <a:t>average:</a:t>
            </a:r>
            <a:r>
              <a:rPr lang="en-GB" sz="9800" dirty="0" smtClean="0">
                <a:solidFill>
                  <a:srgbClr val="0E0EE2"/>
                </a:solidFill>
              </a:rPr>
              <a:t> </a:t>
            </a:r>
            <a:r>
              <a:rPr lang="sl-SI" sz="9800" dirty="0" smtClean="0">
                <a:solidFill>
                  <a:srgbClr val="0E0EE2"/>
                </a:solidFill>
              </a:rPr>
              <a:t>36</a:t>
            </a:r>
            <a:r>
              <a:rPr lang="en-GB" sz="9800" dirty="0" smtClean="0">
                <a:solidFill>
                  <a:srgbClr val="0E0EE2"/>
                </a:solidFill>
              </a:rPr>
              <a:t>.</a:t>
            </a:r>
            <a:r>
              <a:rPr lang="sl-SI" sz="9800" dirty="0" smtClean="0">
                <a:solidFill>
                  <a:srgbClr val="0E0EE2"/>
                </a:solidFill>
              </a:rPr>
              <a:t>8</a:t>
            </a:r>
            <a:r>
              <a:rPr lang="en-GB" sz="9800" dirty="0" smtClean="0">
                <a:solidFill>
                  <a:srgbClr val="0E0EE2"/>
                </a:solidFill>
              </a:rPr>
              <a:t> </a:t>
            </a:r>
            <a:r>
              <a:rPr lang="en-GB" sz="9800" dirty="0" err="1">
                <a:solidFill>
                  <a:srgbClr val="0E0EE2"/>
                </a:solidFill>
              </a:rPr>
              <a:t>yrs</a:t>
            </a:r>
            <a:r>
              <a:rPr lang="en-GB" sz="9800" dirty="0">
                <a:solidFill>
                  <a:srgbClr val="0E0EE2"/>
                </a:solidFill>
              </a:rPr>
              <a:t> (range: </a:t>
            </a:r>
            <a:r>
              <a:rPr lang="sl-SI" sz="9800" dirty="0" smtClean="0">
                <a:solidFill>
                  <a:srgbClr val="0E0EE2"/>
                </a:solidFill>
              </a:rPr>
              <a:t>13</a:t>
            </a:r>
            <a:r>
              <a:rPr lang="en-GB" sz="9800" dirty="0" smtClean="0">
                <a:solidFill>
                  <a:srgbClr val="0E0EE2"/>
                </a:solidFill>
              </a:rPr>
              <a:t>-</a:t>
            </a:r>
            <a:r>
              <a:rPr lang="sl-SI" sz="9800" dirty="0" smtClean="0">
                <a:solidFill>
                  <a:srgbClr val="0E0EE2"/>
                </a:solidFill>
              </a:rPr>
              <a:t>51</a:t>
            </a:r>
            <a:r>
              <a:rPr lang="en-GB" sz="9800" dirty="0" smtClean="0">
                <a:solidFill>
                  <a:srgbClr val="0E0EE2"/>
                </a:solidFill>
              </a:rPr>
              <a:t>); </a:t>
            </a:r>
            <a:r>
              <a:rPr lang="sl-SI" sz="9800" dirty="0" smtClean="0">
                <a:solidFill>
                  <a:srgbClr val="0E0EE2"/>
                </a:solidFill>
              </a:rPr>
              <a:t>4</a:t>
            </a:r>
            <a:r>
              <a:rPr lang="en-GB" sz="9800" dirty="0" smtClean="0">
                <a:solidFill>
                  <a:srgbClr val="0E0EE2"/>
                </a:solidFill>
              </a:rPr>
              <a:t>0-</a:t>
            </a:r>
            <a:r>
              <a:rPr lang="sl-SI" sz="9800" dirty="0" smtClean="0">
                <a:solidFill>
                  <a:srgbClr val="0E0EE2"/>
                </a:solidFill>
              </a:rPr>
              <a:t>5</a:t>
            </a:r>
            <a:r>
              <a:rPr lang="en-GB" sz="9800" dirty="0" smtClean="0">
                <a:solidFill>
                  <a:srgbClr val="0E0EE2"/>
                </a:solidFill>
              </a:rPr>
              <a:t>9 </a:t>
            </a:r>
            <a:r>
              <a:rPr lang="en-GB" sz="9800" dirty="0" err="1" smtClean="0">
                <a:solidFill>
                  <a:srgbClr val="0E0EE2"/>
                </a:solidFill>
              </a:rPr>
              <a:t>yrs</a:t>
            </a:r>
            <a:r>
              <a:rPr lang="en-GB" sz="9800" dirty="0" smtClean="0">
                <a:solidFill>
                  <a:srgbClr val="0E0EE2"/>
                </a:solidFill>
              </a:rPr>
              <a:t>:</a:t>
            </a:r>
            <a:r>
              <a:rPr lang="sl-SI" sz="9800" dirty="0" smtClean="0">
                <a:solidFill>
                  <a:srgbClr val="0E0EE2"/>
                </a:solidFill>
              </a:rPr>
              <a:t> </a:t>
            </a:r>
            <a:r>
              <a:rPr lang="en-GB" sz="9800" dirty="0" smtClean="0">
                <a:solidFill>
                  <a:srgbClr val="0E0EE2"/>
                </a:solidFill>
              </a:rPr>
              <a:t>5</a:t>
            </a:r>
            <a:r>
              <a:rPr lang="sl-SI" sz="9800" dirty="0" smtClean="0">
                <a:solidFill>
                  <a:srgbClr val="0E0EE2"/>
                </a:solidFill>
              </a:rPr>
              <a:t>4</a:t>
            </a:r>
            <a:r>
              <a:rPr lang="en-GB" sz="9800" dirty="0" smtClean="0">
                <a:solidFill>
                  <a:srgbClr val="0E0EE2"/>
                </a:solidFill>
              </a:rPr>
              <a:t>%</a:t>
            </a:r>
            <a:endParaRPr lang="sl-SI" sz="9800" dirty="0" smtClean="0">
              <a:solidFill>
                <a:srgbClr val="0E0EE2"/>
              </a:solidFill>
            </a:endParaRPr>
          </a:p>
          <a:p>
            <a:pPr marL="0" indent="0">
              <a:buNone/>
            </a:pPr>
            <a:r>
              <a:rPr lang="sl-SI" sz="9800" dirty="0" smtClean="0">
                <a:solidFill>
                  <a:srgbClr val="0E0EE2"/>
                </a:solidFill>
              </a:rPr>
              <a:t>Fem</a:t>
            </a:r>
            <a:r>
              <a:rPr lang="en-GB" sz="9800" dirty="0" err="1" smtClean="0">
                <a:solidFill>
                  <a:srgbClr val="0E0EE2"/>
                </a:solidFill>
              </a:rPr>
              <a:t>ale:male</a:t>
            </a:r>
            <a:r>
              <a:rPr lang="en-GB" sz="9800" dirty="0" smtClean="0">
                <a:solidFill>
                  <a:srgbClr val="0E0EE2"/>
                </a:solidFill>
              </a:rPr>
              <a:t>=1</a:t>
            </a:r>
            <a:r>
              <a:rPr lang="sl-SI" sz="9800" dirty="0" smtClean="0">
                <a:solidFill>
                  <a:srgbClr val="0E0EE2"/>
                </a:solidFill>
              </a:rPr>
              <a:t>.6</a:t>
            </a:r>
            <a:r>
              <a:rPr lang="en-GB" sz="9800" dirty="0" smtClean="0">
                <a:solidFill>
                  <a:srgbClr val="0E0EE2"/>
                </a:solidFill>
              </a:rPr>
              <a:t>:</a:t>
            </a:r>
            <a:r>
              <a:rPr lang="sl-SI" sz="9800" dirty="0" smtClean="0">
                <a:solidFill>
                  <a:srgbClr val="0E0EE2"/>
                </a:solidFill>
              </a:rPr>
              <a:t>1</a:t>
            </a:r>
          </a:p>
          <a:p>
            <a:pPr marL="0" indent="0">
              <a:buNone/>
            </a:pPr>
            <a:r>
              <a:rPr lang="sl-SI" sz="9800" dirty="0" smtClean="0">
                <a:solidFill>
                  <a:srgbClr val="0E0EE2"/>
                </a:solidFill>
              </a:rPr>
              <a:t>B</a:t>
            </a:r>
            <a:r>
              <a:rPr lang="en-GB" sz="9800" dirty="0" err="1" smtClean="0">
                <a:solidFill>
                  <a:srgbClr val="0E0EE2"/>
                </a:solidFill>
              </a:rPr>
              <a:t>ed</a:t>
            </a:r>
            <a:r>
              <a:rPr lang="en-GB" sz="9800" dirty="0">
                <a:solidFill>
                  <a:srgbClr val="0E0EE2"/>
                </a:solidFill>
              </a:rPr>
              <a:t>–</a:t>
            </a:r>
            <a:r>
              <a:rPr lang="en-GB" sz="9800" dirty="0" smtClean="0">
                <a:solidFill>
                  <a:srgbClr val="0E0EE2"/>
                </a:solidFill>
              </a:rPr>
              <a:t>ridden</a:t>
            </a:r>
            <a:r>
              <a:rPr lang="sl-SI" sz="9800" dirty="0" smtClean="0">
                <a:solidFill>
                  <a:srgbClr val="0E0EE2"/>
                </a:solidFill>
              </a:rPr>
              <a:t>: 100% of all residents</a:t>
            </a:r>
          </a:p>
          <a:p>
            <a:pPr marL="0" indent="0">
              <a:buNone/>
            </a:pPr>
            <a:r>
              <a:rPr lang="sl-SI" sz="9800" dirty="0" smtClean="0">
                <a:solidFill>
                  <a:srgbClr val="0E0EE2"/>
                </a:solidFill>
              </a:rPr>
              <a:t>Vaccinated: 0</a:t>
            </a:r>
            <a:r>
              <a:rPr lang="en-GB" sz="9800" dirty="0" smtClean="0">
                <a:solidFill>
                  <a:srgbClr val="0E0EE2"/>
                </a:solidFill>
              </a:rPr>
              <a:t> </a:t>
            </a:r>
            <a:r>
              <a:rPr lang="en-GB" sz="9800" dirty="0">
                <a:solidFill>
                  <a:srgbClr val="0E0EE2"/>
                </a:solidFill>
              </a:rPr>
              <a:t>staff</a:t>
            </a:r>
            <a:r>
              <a:rPr lang="sl-SI" sz="9800" dirty="0">
                <a:solidFill>
                  <a:srgbClr val="0E0EE2"/>
                </a:solidFill>
              </a:rPr>
              <a:t>, 5</a:t>
            </a:r>
            <a:r>
              <a:rPr lang="en-GB" sz="9800" dirty="0">
                <a:solidFill>
                  <a:srgbClr val="0E0EE2"/>
                </a:solidFill>
              </a:rPr>
              <a:t> </a:t>
            </a:r>
            <a:r>
              <a:rPr lang="en-GB" sz="9800" dirty="0" smtClean="0">
                <a:solidFill>
                  <a:srgbClr val="0E0EE2"/>
                </a:solidFill>
              </a:rPr>
              <a:t>residents</a:t>
            </a:r>
            <a:r>
              <a:rPr lang="sl-SI" sz="9800" dirty="0" smtClean="0">
                <a:solidFill>
                  <a:srgbClr val="0E0EE2"/>
                </a:solidFill>
              </a:rPr>
              <a:t>;</a:t>
            </a:r>
            <a:endParaRPr lang="sl-SI" sz="9800" dirty="0">
              <a:solidFill>
                <a:srgbClr val="0E0EE2"/>
              </a:solidFill>
            </a:endParaRPr>
          </a:p>
          <a:p>
            <a:pPr marL="0" indent="0">
              <a:buNone/>
            </a:pPr>
            <a:r>
              <a:rPr lang="sl-SI" sz="9800" dirty="0" smtClean="0">
                <a:solidFill>
                  <a:srgbClr val="0E0EE2"/>
                </a:solidFill>
              </a:rPr>
              <a:t>24 (50% of all residents), 7 (16% of all staff)</a:t>
            </a:r>
          </a:p>
          <a:p>
            <a:endParaRPr lang="en-US" sz="7200" dirty="0" smtClean="0">
              <a:solidFill>
                <a:srgbClr val="0E0EE2"/>
              </a:solidFill>
            </a:endParaRPr>
          </a:p>
          <a:p>
            <a:pPr marL="0" indent="0">
              <a:buNone/>
            </a:pPr>
            <a:endParaRPr lang="en-US" dirty="0" smtClean="0">
              <a:solidFill>
                <a:srgbClr val="0E0EE2"/>
              </a:solidFill>
            </a:endParaRPr>
          </a:p>
          <a:p>
            <a:endParaRPr lang="en-GB" dirty="0">
              <a:solidFill>
                <a:srgbClr val="0E0EE2"/>
              </a:solidFill>
            </a:endParaRPr>
          </a:p>
        </p:txBody>
      </p:sp>
      <p:sp>
        <p:nvSpPr>
          <p:cNvPr id="4" name="Line 4"/>
          <p:cNvSpPr>
            <a:spLocks noChangeShapeType="1"/>
          </p:cNvSpPr>
          <p:nvPr/>
        </p:nvSpPr>
        <p:spPr bwMode="auto">
          <a:xfrm>
            <a:off x="0" y="1268760"/>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spTree>
    <p:extLst>
      <p:ext uri="{BB962C8B-B14F-4D97-AF65-F5344CB8AC3E}">
        <p14:creationId xmlns:p14="http://schemas.microsoft.com/office/powerpoint/2010/main" val="3887004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224136"/>
          </a:xfrm>
        </p:spPr>
        <p:txBody>
          <a:bodyPr>
            <a:normAutofit fontScale="90000"/>
          </a:bodyPr>
          <a:lstStyle/>
          <a:p>
            <a:r>
              <a:rPr lang="sl-SI" b="1" dirty="0">
                <a:solidFill>
                  <a:srgbClr val="FF0000"/>
                </a:solidFill>
              </a:rPr>
              <a:t>Outbreak of influenza </a:t>
            </a:r>
            <a:r>
              <a:rPr lang="sl-SI" b="1" dirty="0" smtClean="0">
                <a:solidFill>
                  <a:srgbClr val="FF0000"/>
                </a:solidFill>
              </a:rPr>
              <a:t>A:</a:t>
            </a:r>
            <a:br>
              <a:rPr lang="sl-SI" b="1" dirty="0" smtClean="0">
                <a:solidFill>
                  <a:srgbClr val="FF0000"/>
                </a:solidFill>
              </a:rPr>
            </a:br>
            <a:r>
              <a:rPr lang="sl-SI" b="1" dirty="0">
                <a:solidFill>
                  <a:srgbClr val="FF0000"/>
                </a:solidFill>
              </a:rPr>
              <a:t>Cases of </a:t>
            </a:r>
            <a:r>
              <a:rPr lang="sl-SI" b="1" dirty="0" smtClean="0">
                <a:solidFill>
                  <a:srgbClr val="FF0000"/>
                </a:solidFill>
              </a:rPr>
              <a:t>influenza </a:t>
            </a:r>
            <a:r>
              <a:rPr lang="sl-SI" b="1" dirty="0">
                <a:solidFill>
                  <a:srgbClr val="FF0000"/>
                </a:solidFill>
              </a:rPr>
              <a:t>by date of onset</a:t>
            </a:r>
            <a:r>
              <a:rPr lang="sl-SI" dirty="0">
                <a:latin typeface="Trebuchet MS" pitchFamily="34" charset="0"/>
              </a:rPr>
              <a:t/>
            </a:r>
            <a:br>
              <a:rPr lang="sl-SI" dirty="0">
                <a:latin typeface="Trebuchet MS" pitchFamily="34" charset="0"/>
              </a:rPr>
            </a:br>
            <a:endParaRPr lang="sl-SI" dirty="0"/>
          </a:p>
        </p:txBody>
      </p:sp>
      <p:sp>
        <p:nvSpPr>
          <p:cNvPr id="4" name="Line 4"/>
          <p:cNvSpPr>
            <a:spLocks noChangeShapeType="1"/>
          </p:cNvSpPr>
          <p:nvPr/>
        </p:nvSpPr>
        <p:spPr bwMode="auto">
          <a:xfrm>
            <a:off x="0" y="1268760"/>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pic>
        <p:nvPicPr>
          <p:cNvPr id="1026" name="Picture 2" descr="C:\Users\Maja Subelj\Pictures\COREL_PICTURES\hos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6" y="1628800"/>
            <a:ext cx="7625507" cy="482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321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b="1" dirty="0">
                <a:solidFill>
                  <a:srgbClr val="FF0000"/>
                </a:solidFill>
              </a:rPr>
              <a:t>Outbreak of influenza A:</a:t>
            </a:r>
            <a:br>
              <a:rPr lang="sl-SI" b="1" dirty="0">
                <a:solidFill>
                  <a:srgbClr val="FF0000"/>
                </a:solidFill>
              </a:rPr>
            </a:br>
            <a:r>
              <a:rPr lang="en-GB" b="1" dirty="0">
                <a:solidFill>
                  <a:srgbClr val="FF0000"/>
                </a:solidFill>
              </a:rPr>
              <a:t>Results</a:t>
            </a:r>
            <a:endParaRPr lang="sl-SI" dirty="0"/>
          </a:p>
        </p:txBody>
      </p:sp>
      <p:sp>
        <p:nvSpPr>
          <p:cNvPr id="3" name="Content Placeholder 2"/>
          <p:cNvSpPr>
            <a:spLocks noGrp="1"/>
          </p:cNvSpPr>
          <p:nvPr>
            <p:ph idx="1"/>
          </p:nvPr>
        </p:nvSpPr>
        <p:spPr/>
        <p:txBody>
          <a:bodyPr>
            <a:normAutofit/>
          </a:bodyPr>
          <a:lstStyle/>
          <a:p>
            <a:r>
              <a:rPr lang="sl-SI" dirty="0">
                <a:solidFill>
                  <a:srgbClr val="0E0EE2"/>
                </a:solidFill>
              </a:rPr>
              <a:t>Staff:</a:t>
            </a:r>
            <a:r>
              <a:rPr lang="en-US" dirty="0">
                <a:solidFill>
                  <a:srgbClr val="0E0EE2"/>
                </a:solidFill>
              </a:rPr>
              <a:t> first </a:t>
            </a:r>
            <a:r>
              <a:rPr lang="en-GB" dirty="0">
                <a:solidFill>
                  <a:srgbClr val="0E0EE2"/>
                </a:solidFill>
              </a:rPr>
              <a:t>cases</a:t>
            </a:r>
            <a:r>
              <a:rPr lang="sl-SI" dirty="0">
                <a:solidFill>
                  <a:srgbClr val="0E0EE2"/>
                </a:solidFill>
              </a:rPr>
              <a:t>, </a:t>
            </a:r>
            <a:r>
              <a:rPr lang="en-GB" dirty="0">
                <a:solidFill>
                  <a:srgbClr val="0E0EE2"/>
                </a:solidFill>
              </a:rPr>
              <a:t>presentation dispersed </a:t>
            </a:r>
            <a:endParaRPr lang="sl-SI" dirty="0">
              <a:solidFill>
                <a:srgbClr val="0E0EE2"/>
              </a:solidFill>
            </a:endParaRPr>
          </a:p>
          <a:p>
            <a:r>
              <a:rPr lang="en-US" dirty="0">
                <a:solidFill>
                  <a:srgbClr val="0E0EE2"/>
                </a:solidFill>
              </a:rPr>
              <a:t>Residents</a:t>
            </a:r>
            <a:r>
              <a:rPr lang="sl-SI" dirty="0">
                <a:solidFill>
                  <a:srgbClr val="0E0EE2"/>
                </a:solidFill>
              </a:rPr>
              <a:t>: </a:t>
            </a:r>
            <a:r>
              <a:rPr lang="en-GB" dirty="0">
                <a:solidFill>
                  <a:srgbClr val="0E0EE2"/>
                </a:solidFill>
              </a:rPr>
              <a:t>peak of the outbreak</a:t>
            </a:r>
            <a:endParaRPr lang="sl-SI" dirty="0">
              <a:solidFill>
                <a:srgbClr val="0E0EE2"/>
              </a:solidFill>
            </a:endParaRPr>
          </a:p>
          <a:p>
            <a:r>
              <a:rPr lang="sl-SI" dirty="0" smtClean="0">
                <a:solidFill>
                  <a:srgbClr val="0E0EE2"/>
                </a:solidFill>
              </a:rPr>
              <a:t>Hospitalized</a:t>
            </a:r>
            <a:r>
              <a:rPr lang="sl-SI" dirty="0">
                <a:solidFill>
                  <a:srgbClr val="0E0EE2"/>
                </a:solidFill>
              </a:rPr>
              <a:t>: 2 residents</a:t>
            </a:r>
          </a:p>
          <a:p>
            <a:pPr marL="0" indent="0">
              <a:buNone/>
            </a:pPr>
            <a:endParaRPr lang="sl-SI" dirty="0">
              <a:solidFill>
                <a:srgbClr val="0E0EE2"/>
              </a:solidFill>
            </a:endParaRPr>
          </a:p>
          <a:p>
            <a:r>
              <a:rPr lang="en-GB" dirty="0">
                <a:solidFill>
                  <a:srgbClr val="0E0EE2"/>
                </a:solidFill>
              </a:rPr>
              <a:t>Laboratory investigation</a:t>
            </a:r>
            <a:r>
              <a:rPr lang="sl-SI" dirty="0">
                <a:solidFill>
                  <a:srgbClr val="0E0EE2"/>
                </a:solidFill>
              </a:rPr>
              <a:t>:</a:t>
            </a:r>
          </a:p>
          <a:p>
            <a:pPr marL="0" indent="0">
              <a:buNone/>
            </a:pPr>
            <a:r>
              <a:rPr lang="en-US" dirty="0">
                <a:solidFill>
                  <a:srgbClr val="0E0EE2"/>
                </a:solidFill>
              </a:rPr>
              <a:t>–</a:t>
            </a:r>
            <a:r>
              <a:rPr lang="sl-SI" dirty="0">
                <a:solidFill>
                  <a:srgbClr val="0E0EE2"/>
                </a:solidFill>
              </a:rPr>
              <a:t> </a:t>
            </a:r>
            <a:r>
              <a:rPr lang="en-US" dirty="0">
                <a:solidFill>
                  <a:srgbClr val="0E0EE2"/>
                </a:solidFill>
              </a:rPr>
              <a:t>Influenza </a:t>
            </a:r>
            <a:r>
              <a:rPr lang="en-GB" dirty="0">
                <a:solidFill>
                  <a:srgbClr val="0E0EE2"/>
                </a:solidFill>
              </a:rPr>
              <a:t>A (H3N2)</a:t>
            </a:r>
            <a:r>
              <a:rPr lang="sl-SI" dirty="0">
                <a:solidFill>
                  <a:srgbClr val="0E0EE2"/>
                </a:solidFill>
              </a:rPr>
              <a:t>: 2 </a:t>
            </a:r>
            <a:r>
              <a:rPr lang="en-US" dirty="0">
                <a:solidFill>
                  <a:srgbClr val="0E0EE2"/>
                </a:solidFill>
              </a:rPr>
              <a:t>cases</a:t>
            </a:r>
            <a:endParaRPr lang="sl-SI" dirty="0">
              <a:solidFill>
                <a:srgbClr val="0E0EE2"/>
              </a:solidFill>
            </a:endParaRPr>
          </a:p>
          <a:p>
            <a:pPr marL="0" indent="0">
              <a:buNone/>
            </a:pPr>
            <a:r>
              <a:rPr lang="en-GB" dirty="0">
                <a:solidFill>
                  <a:srgbClr val="0E0EE2"/>
                </a:solidFill>
              </a:rPr>
              <a:t>–</a:t>
            </a:r>
            <a:r>
              <a:rPr lang="sl-SI" dirty="0">
                <a:solidFill>
                  <a:srgbClr val="0E0EE2"/>
                </a:solidFill>
              </a:rPr>
              <a:t> </a:t>
            </a:r>
            <a:r>
              <a:rPr lang="en-GB" dirty="0">
                <a:solidFill>
                  <a:srgbClr val="0E0EE2"/>
                </a:solidFill>
              </a:rPr>
              <a:t>Negative for other </a:t>
            </a:r>
            <a:r>
              <a:rPr lang="sl-SI" dirty="0">
                <a:solidFill>
                  <a:srgbClr val="0E0EE2"/>
                </a:solidFill>
              </a:rPr>
              <a:t>respiratory</a:t>
            </a:r>
            <a:r>
              <a:rPr lang="en-GB" dirty="0">
                <a:solidFill>
                  <a:srgbClr val="0E0EE2"/>
                </a:solidFill>
              </a:rPr>
              <a:t> pathogens</a:t>
            </a:r>
          </a:p>
        </p:txBody>
      </p:sp>
      <p:sp>
        <p:nvSpPr>
          <p:cNvPr id="4" name="Line 4"/>
          <p:cNvSpPr>
            <a:spLocks noChangeShapeType="1"/>
          </p:cNvSpPr>
          <p:nvPr/>
        </p:nvSpPr>
        <p:spPr bwMode="auto">
          <a:xfrm>
            <a:off x="0" y="1412776"/>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spTree>
    <p:extLst>
      <p:ext uri="{BB962C8B-B14F-4D97-AF65-F5344CB8AC3E}">
        <p14:creationId xmlns:p14="http://schemas.microsoft.com/office/powerpoint/2010/main" val="1273329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282154"/>
          </a:xfrm>
        </p:spPr>
        <p:txBody>
          <a:bodyPr>
            <a:normAutofit fontScale="90000"/>
          </a:bodyPr>
          <a:lstStyle/>
          <a:p>
            <a:r>
              <a:rPr lang="sl-SI" b="1" dirty="0">
                <a:solidFill>
                  <a:srgbClr val="FF0000"/>
                </a:solidFill>
              </a:rPr>
              <a:t>Outbreak of influenza A</a:t>
            </a:r>
            <a:r>
              <a:rPr lang="sl-SI" b="1" dirty="0" smtClean="0">
                <a:solidFill>
                  <a:srgbClr val="FF0000"/>
                </a:solidFill>
              </a:rPr>
              <a:t>:</a:t>
            </a:r>
            <a:r>
              <a:rPr lang="sl-SI" b="1" dirty="0">
                <a:solidFill>
                  <a:srgbClr val="FF0000"/>
                </a:solidFill>
              </a:rPr>
              <a:t/>
            </a:r>
            <a:br>
              <a:rPr lang="sl-SI" b="1" dirty="0">
                <a:solidFill>
                  <a:srgbClr val="FF0000"/>
                </a:solidFill>
              </a:rPr>
            </a:br>
            <a:r>
              <a:rPr lang="sl-SI" b="1" dirty="0">
                <a:solidFill>
                  <a:srgbClr val="FF0000"/>
                </a:solidFill>
              </a:rPr>
              <a:t>Symptoms and signs reported by cases</a:t>
            </a:r>
            <a:r>
              <a:rPr lang="sl-SI" b="1" dirty="0">
                <a:solidFill>
                  <a:srgbClr val="FF0000"/>
                </a:solidFill>
                <a:latin typeface="Trebuchet MS" pitchFamily="34" charset="0"/>
              </a:rPr>
              <a:t/>
            </a:r>
            <a:br>
              <a:rPr lang="sl-SI" b="1" dirty="0">
                <a:solidFill>
                  <a:srgbClr val="FF0000"/>
                </a:solidFill>
                <a:latin typeface="Trebuchet MS" pitchFamily="34" charset="0"/>
              </a:rPr>
            </a:br>
            <a:endParaRPr lang="sl-SI" b="1" dirty="0">
              <a:solidFill>
                <a:srgbClr val="FF0000"/>
              </a:solidFill>
            </a:endParaRPr>
          </a:p>
        </p:txBody>
      </p:sp>
      <p:sp>
        <p:nvSpPr>
          <p:cNvPr id="4" name="Line 4"/>
          <p:cNvSpPr>
            <a:spLocks noChangeShapeType="1"/>
          </p:cNvSpPr>
          <p:nvPr/>
        </p:nvSpPr>
        <p:spPr bwMode="auto">
          <a:xfrm>
            <a:off x="0" y="1268760"/>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graphicFrame>
        <p:nvGraphicFramePr>
          <p:cNvPr id="10" name="Tabela 5"/>
          <p:cNvGraphicFramePr>
            <a:graphicFrameLocks noGrp="1"/>
          </p:cNvGraphicFramePr>
          <p:nvPr>
            <p:extLst>
              <p:ext uri="{D42A27DB-BD31-4B8C-83A1-F6EECF244321}">
                <p14:modId xmlns:p14="http://schemas.microsoft.com/office/powerpoint/2010/main" val="1193518623"/>
              </p:ext>
            </p:extLst>
          </p:nvPr>
        </p:nvGraphicFramePr>
        <p:xfrm>
          <a:off x="827584" y="1484784"/>
          <a:ext cx="7416824" cy="4892554"/>
        </p:xfrm>
        <a:graphic>
          <a:graphicData uri="http://schemas.openxmlformats.org/drawingml/2006/table">
            <a:tbl>
              <a:tblPr firstRow="1" bandRow="1">
                <a:tableStyleId>{5C22544A-7EE6-4342-B048-85BDC9FD1C3A}</a:tableStyleId>
              </a:tblPr>
              <a:tblGrid>
                <a:gridCol w="3708412"/>
                <a:gridCol w="3708412"/>
              </a:tblGrid>
              <a:tr h="8160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b="1" i="0" u="none" strike="noStrike" dirty="0" smtClean="0">
                          <a:solidFill>
                            <a:schemeClr val="lt1"/>
                          </a:solidFill>
                          <a:effectLst/>
                          <a:latin typeface="+mn-lt"/>
                        </a:rPr>
                        <a:t>Clinical</a:t>
                      </a:r>
                      <a:r>
                        <a:rPr lang="sl-SI" sz="2000" b="1" i="0" u="none" strike="noStrike" baseline="0" dirty="0" smtClean="0">
                          <a:solidFill>
                            <a:schemeClr val="lt1"/>
                          </a:solidFill>
                          <a:effectLst/>
                          <a:latin typeface="+mn-lt"/>
                        </a:rPr>
                        <a:t> manifestation</a:t>
                      </a:r>
                      <a:endParaRPr lang="sl-SI" sz="2000" b="0" i="0" u="none" strike="noStrike" dirty="0" smtClean="0">
                        <a:solidFill>
                          <a:srgbClr val="000000"/>
                        </a:solidFill>
                        <a:effectLst/>
                        <a:latin typeface="+mn-lt"/>
                      </a:endParaRPr>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b="1" i="0" u="none" strike="noStrike" dirty="0" smtClean="0">
                          <a:solidFill>
                            <a:schemeClr val="lt1"/>
                          </a:solidFill>
                          <a:effectLst/>
                          <a:latin typeface="+mn-lt"/>
                        </a:rPr>
                        <a:t>No.</a:t>
                      </a:r>
                      <a:r>
                        <a:rPr lang="sl-SI" sz="2000" b="1" i="0" u="none" strike="noStrike" baseline="0" dirty="0" smtClean="0">
                          <a:solidFill>
                            <a:schemeClr val="lt1"/>
                          </a:solidFill>
                          <a:effectLst/>
                          <a:latin typeface="+mn-lt"/>
                        </a:rPr>
                        <a:t> of individuals (%)</a:t>
                      </a:r>
                      <a:endParaRPr lang="sl-SI" sz="2000" b="0" i="0" u="none" strike="noStrike" dirty="0" smtClean="0">
                        <a:solidFill>
                          <a:srgbClr val="000000"/>
                        </a:solidFill>
                        <a:effectLst/>
                        <a:latin typeface="+mn-lt"/>
                      </a:endParaRPr>
                    </a:p>
                    <a:p>
                      <a:endParaRPr lang="sl-SI" sz="2000" dirty="0"/>
                    </a:p>
                  </a:txBody>
                  <a:tcPr/>
                </a:tc>
              </a:tr>
              <a:tr h="5712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b="0" i="0" u="none" strike="noStrike" dirty="0" smtClean="0">
                          <a:solidFill>
                            <a:srgbClr val="000000"/>
                          </a:solidFill>
                          <a:effectLst/>
                          <a:latin typeface="+mn-lt"/>
                        </a:rPr>
                        <a:t>Fever</a:t>
                      </a:r>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b="0" i="0" u="none" strike="noStrike" dirty="0" smtClean="0">
                          <a:solidFill>
                            <a:schemeClr val="dk1"/>
                          </a:solidFill>
                          <a:effectLst/>
                          <a:latin typeface="+mn-lt"/>
                        </a:rPr>
                        <a:t>13 (100)</a:t>
                      </a:r>
                      <a:endParaRPr lang="sl-SI" sz="2000" b="0" i="0" u="none" strike="noStrike" dirty="0" smtClean="0">
                        <a:solidFill>
                          <a:srgbClr val="000000"/>
                        </a:solidFill>
                        <a:effectLst/>
                        <a:latin typeface="+mn-lt"/>
                      </a:endParaRPr>
                    </a:p>
                    <a:p>
                      <a:endParaRPr lang="sl-SI" sz="2000" dirty="0"/>
                    </a:p>
                  </a:txBody>
                  <a:tcPr/>
                </a:tc>
              </a:tr>
              <a:tr h="5712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smtClean="0"/>
                        <a:t>Cough</a:t>
                      </a:r>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b="0" i="0" u="none" strike="noStrike" dirty="0" smtClean="0">
                          <a:solidFill>
                            <a:schemeClr val="dk1"/>
                          </a:solidFill>
                          <a:effectLst/>
                          <a:latin typeface="+mn-lt"/>
                        </a:rPr>
                        <a:t>10 (76.9)</a:t>
                      </a:r>
                      <a:endParaRPr lang="sl-SI" sz="2000" b="0" i="0" u="none" strike="noStrike" dirty="0" smtClean="0">
                        <a:solidFill>
                          <a:srgbClr val="000000"/>
                        </a:solidFill>
                        <a:effectLst/>
                        <a:latin typeface="+mn-lt"/>
                      </a:endParaRPr>
                    </a:p>
                    <a:p>
                      <a:endParaRPr lang="sl-SI" sz="2000" dirty="0"/>
                    </a:p>
                  </a:txBody>
                  <a:tcPr/>
                </a:tc>
              </a:tr>
              <a:tr h="5712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smtClean="0"/>
                        <a:t>Sore</a:t>
                      </a:r>
                      <a:r>
                        <a:rPr lang="sl-SI" sz="2000" baseline="0" dirty="0" smtClean="0"/>
                        <a:t> throat</a:t>
                      </a:r>
                      <a:endParaRPr lang="sl-SI" sz="2000" dirty="0" smtClean="0"/>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smtClean="0"/>
                        <a:t>5</a:t>
                      </a:r>
                      <a:r>
                        <a:rPr lang="sl-SI" sz="2000" baseline="0" dirty="0" smtClean="0"/>
                        <a:t> (38.5)</a:t>
                      </a:r>
                      <a:endParaRPr lang="sl-SI" sz="2000" dirty="0" smtClean="0"/>
                    </a:p>
                    <a:p>
                      <a:endParaRPr lang="sl-SI" sz="2000" dirty="0"/>
                    </a:p>
                  </a:txBody>
                  <a:tcPr/>
                </a:tc>
              </a:tr>
              <a:tr h="5712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b="0" i="0" u="none" strike="noStrike" dirty="0" smtClean="0">
                          <a:solidFill>
                            <a:srgbClr val="000000"/>
                          </a:solidFill>
                          <a:effectLst/>
                          <a:latin typeface="+mn-lt"/>
                        </a:rPr>
                        <a:t>Myalgia</a:t>
                      </a:r>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smtClean="0"/>
                        <a:t>5</a:t>
                      </a:r>
                      <a:r>
                        <a:rPr lang="sl-SI" sz="2000" baseline="0" dirty="0" smtClean="0"/>
                        <a:t> (38.5)</a:t>
                      </a:r>
                      <a:endParaRPr lang="sl-SI" sz="2000" dirty="0" smtClean="0"/>
                    </a:p>
                    <a:p>
                      <a:endParaRPr lang="sl-SI" sz="2000" dirty="0"/>
                    </a:p>
                  </a:txBody>
                  <a:tcPr/>
                </a:tc>
              </a:tr>
              <a:tr h="5712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smtClean="0"/>
                        <a:t>Headache</a:t>
                      </a:r>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smtClean="0"/>
                        <a:t>5</a:t>
                      </a:r>
                      <a:r>
                        <a:rPr lang="sl-SI" sz="2000" baseline="0" dirty="0" smtClean="0"/>
                        <a:t> (38.5)</a:t>
                      </a:r>
                      <a:endParaRPr lang="sl-SI" sz="2000" dirty="0" smtClean="0"/>
                    </a:p>
                    <a:p>
                      <a:endParaRPr lang="sl-SI" sz="2000" dirty="0"/>
                    </a:p>
                  </a:txBody>
                  <a:tcPr/>
                </a:tc>
              </a:tr>
              <a:tr h="571263">
                <a:tc>
                  <a:txBody>
                    <a:bodyPr/>
                    <a:lstStyle/>
                    <a:p>
                      <a:r>
                        <a:rPr lang="sl-SI" sz="2000" dirty="0" smtClean="0"/>
                        <a:t>Pneumonia</a:t>
                      </a:r>
                      <a:endParaRPr lang="sl-SI" sz="2000" dirty="0"/>
                    </a:p>
                  </a:txBody>
                  <a:tcPr/>
                </a:tc>
                <a:tc>
                  <a:txBody>
                    <a:bodyPr/>
                    <a:lstStyle/>
                    <a:p>
                      <a:r>
                        <a:rPr lang="sl-SI" sz="2000" dirty="0" smtClean="0"/>
                        <a:t>2 (15.4)</a:t>
                      </a:r>
                      <a:endParaRPr lang="sl-SI" sz="2000" dirty="0"/>
                    </a:p>
                  </a:txBody>
                  <a:tcPr/>
                </a:tc>
              </a:tr>
            </a:tbl>
          </a:graphicData>
        </a:graphic>
      </p:graphicFrame>
    </p:spTree>
    <p:extLst>
      <p:ext uri="{BB962C8B-B14F-4D97-AF65-F5344CB8AC3E}">
        <p14:creationId xmlns:p14="http://schemas.microsoft.com/office/powerpoint/2010/main" val="3367424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fontScale="90000"/>
          </a:bodyPr>
          <a:lstStyle/>
          <a:p>
            <a:r>
              <a:rPr lang="sl-SI" b="1" dirty="0">
                <a:solidFill>
                  <a:srgbClr val="FF0000"/>
                </a:solidFill>
              </a:rPr>
              <a:t>Outbreak of influenza </a:t>
            </a:r>
            <a:r>
              <a:rPr lang="sl-SI" b="1" dirty="0" smtClean="0">
                <a:solidFill>
                  <a:srgbClr val="FF0000"/>
                </a:solidFill>
              </a:rPr>
              <a:t>A:</a:t>
            </a:r>
            <a:br>
              <a:rPr lang="sl-SI" b="1" dirty="0" smtClean="0">
                <a:solidFill>
                  <a:srgbClr val="FF0000"/>
                </a:solidFill>
              </a:rPr>
            </a:br>
            <a:r>
              <a:rPr lang="en-US" b="1" dirty="0" smtClean="0">
                <a:solidFill>
                  <a:srgbClr val="FF0000"/>
                </a:solidFill>
              </a:rPr>
              <a:t>Control </a:t>
            </a:r>
            <a:r>
              <a:rPr lang="en-GB" b="1" dirty="0" smtClean="0">
                <a:solidFill>
                  <a:srgbClr val="FF0000"/>
                </a:solidFill>
              </a:rPr>
              <a:t>measures</a:t>
            </a:r>
            <a:endParaRPr lang="sl-SI" b="1" dirty="0"/>
          </a:p>
        </p:txBody>
      </p:sp>
      <p:sp>
        <p:nvSpPr>
          <p:cNvPr id="3" name="Content Placeholder 2"/>
          <p:cNvSpPr>
            <a:spLocks noGrp="1"/>
          </p:cNvSpPr>
          <p:nvPr>
            <p:ph idx="1"/>
          </p:nvPr>
        </p:nvSpPr>
        <p:spPr/>
        <p:txBody>
          <a:bodyPr>
            <a:normAutofit/>
          </a:bodyPr>
          <a:lstStyle/>
          <a:p>
            <a:r>
              <a:rPr lang="sl-SI" dirty="0" smtClean="0">
                <a:solidFill>
                  <a:srgbClr val="0E0EE2"/>
                </a:solidFill>
              </a:rPr>
              <a:t>H</a:t>
            </a:r>
            <a:r>
              <a:rPr lang="en-GB" dirty="0" smtClean="0">
                <a:solidFill>
                  <a:srgbClr val="0E0EE2"/>
                </a:solidFill>
              </a:rPr>
              <a:t>and </a:t>
            </a:r>
            <a:r>
              <a:rPr lang="sl-SI" dirty="0" smtClean="0">
                <a:solidFill>
                  <a:srgbClr val="0E0EE2"/>
                </a:solidFill>
              </a:rPr>
              <a:t>hygiene/</a:t>
            </a:r>
            <a:r>
              <a:rPr lang="en-GB" dirty="0" smtClean="0">
                <a:solidFill>
                  <a:srgbClr val="0E0EE2"/>
                </a:solidFill>
              </a:rPr>
              <a:t>disinfection, </a:t>
            </a:r>
            <a:r>
              <a:rPr lang="en-GB" dirty="0">
                <a:solidFill>
                  <a:srgbClr val="0E0EE2"/>
                </a:solidFill>
              </a:rPr>
              <a:t>personal protective </a:t>
            </a:r>
            <a:r>
              <a:rPr lang="en-GB" dirty="0" smtClean="0">
                <a:solidFill>
                  <a:srgbClr val="0E0EE2"/>
                </a:solidFill>
              </a:rPr>
              <a:t>equipment, </a:t>
            </a:r>
            <a:r>
              <a:rPr lang="en-GB" dirty="0">
                <a:solidFill>
                  <a:srgbClr val="0E0EE2"/>
                </a:solidFill>
              </a:rPr>
              <a:t>airing of rooms, </a:t>
            </a:r>
            <a:endParaRPr lang="sl-SI" dirty="0" smtClean="0">
              <a:solidFill>
                <a:srgbClr val="0E0EE2"/>
              </a:solidFill>
            </a:endParaRPr>
          </a:p>
          <a:p>
            <a:r>
              <a:rPr lang="en-GB" dirty="0" smtClean="0">
                <a:solidFill>
                  <a:srgbClr val="0E0EE2"/>
                </a:solidFill>
              </a:rPr>
              <a:t>Excluding </a:t>
            </a:r>
            <a:r>
              <a:rPr lang="en-GB" dirty="0">
                <a:solidFill>
                  <a:srgbClr val="0E0EE2"/>
                </a:solidFill>
              </a:rPr>
              <a:t>ill staff, no </a:t>
            </a:r>
            <a:r>
              <a:rPr lang="sl-SI" dirty="0">
                <a:solidFill>
                  <a:srgbClr val="0E0EE2"/>
                </a:solidFill>
              </a:rPr>
              <a:t>residents </a:t>
            </a:r>
            <a:r>
              <a:rPr lang="en-GB" dirty="0">
                <a:solidFill>
                  <a:srgbClr val="0E0EE2"/>
                </a:solidFill>
              </a:rPr>
              <a:t>group activities until </a:t>
            </a:r>
            <a:r>
              <a:rPr lang="sl-SI" dirty="0" smtClean="0">
                <a:solidFill>
                  <a:srgbClr val="0E0EE2"/>
                </a:solidFill>
              </a:rPr>
              <a:t>7</a:t>
            </a:r>
            <a:r>
              <a:rPr lang="en-GB" dirty="0" smtClean="0">
                <a:solidFill>
                  <a:srgbClr val="0E0EE2"/>
                </a:solidFill>
              </a:rPr>
              <a:t> </a:t>
            </a:r>
            <a:r>
              <a:rPr lang="en-GB" dirty="0">
                <a:solidFill>
                  <a:srgbClr val="0E0EE2"/>
                </a:solidFill>
              </a:rPr>
              <a:t>days after cessation of </a:t>
            </a:r>
            <a:r>
              <a:rPr lang="sl-SI" dirty="0" smtClean="0">
                <a:solidFill>
                  <a:srgbClr val="0E0EE2"/>
                </a:solidFill>
              </a:rPr>
              <a:t>symptoms</a:t>
            </a:r>
          </a:p>
          <a:p>
            <a:r>
              <a:rPr lang="en-US" dirty="0" smtClean="0">
                <a:solidFill>
                  <a:srgbClr val="0E0EE2"/>
                </a:solidFill>
              </a:rPr>
              <a:t>Cohort </a:t>
            </a:r>
            <a:r>
              <a:rPr lang="en-GB" dirty="0" smtClean="0">
                <a:solidFill>
                  <a:srgbClr val="0E0EE2"/>
                </a:solidFill>
              </a:rPr>
              <a:t>isolation </a:t>
            </a:r>
            <a:r>
              <a:rPr lang="en-GB" dirty="0">
                <a:solidFill>
                  <a:srgbClr val="0E0EE2"/>
                </a:solidFill>
              </a:rPr>
              <a:t>of symptomatic residents</a:t>
            </a:r>
            <a:endParaRPr lang="sl-SI" dirty="0">
              <a:solidFill>
                <a:srgbClr val="0E0EE2"/>
              </a:solidFill>
            </a:endParaRPr>
          </a:p>
          <a:p>
            <a:r>
              <a:rPr lang="sl-SI" dirty="0">
                <a:solidFill>
                  <a:srgbClr val="0E0EE2"/>
                </a:solidFill>
              </a:rPr>
              <a:t>Reducing </a:t>
            </a:r>
            <a:r>
              <a:rPr lang="en-GB" dirty="0">
                <a:solidFill>
                  <a:srgbClr val="0E0EE2"/>
                </a:solidFill>
              </a:rPr>
              <a:t>staff exchange</a:t>
            </a:r>
            <a:r>
              <a:rPr lang="sl-SI" dirty="0">
                <a:solidFill>
                  <a:srgbClr val="0E0EE2"/>
                </a:solidFill>
              </a:rPr>
              <a:t>, no</a:t>
            </a:r>
            <a:r>
              <a:rPr lang="en-GB" dirty="0">
                <a:solidFill>
                  <a:srgbClr val="0E0EE2"/>
                </a:solidFill>
              </a:rPr>
              <a:t> new admissions</a:t>
            </a:r>
          </a:p>
          <a:p>
            <a:endParaRPr lang="sl-SI" dirty="0"/>
          </a:p>
        </p:txBody>
      </p:sp>
      <p:sp>
        <p:nvSpPr>
          <p:cNvPr id="4" name="Line 4"/>
          <p:cNvSpPr>
            <a:spLocks noChangeShapeType="1"/>
          </p:cNvSpPr>
          <p:nvPr/>
        </p:nvSpPr>
        <p:spPr bwMode="auto">
          <a:xfrm>
            <a:off x="0" y="1268760"/>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spTree>
    <p:extLst>
      <p:ext uri="{BB962C8B-B14F-4D97-AF65-F5344CB8AC3E}">
        <p14:creationId xmlns:p14="http://schemas.microsoft.com/office/powerpoint/2010/main" val="2961844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158"/>
            <a:ext cx="8229600" cy="1143000"/>
          </a:xfrm>
        </p:spPr>
        <p:txBody>
          <a:bodyPr>
            <a:normAutofit fontScale="90000"/>
          </a:bodyPr>
          <a:lstStyle/>
          <a:p>
            <a:r>
              <a:rPr lang="sl-SI" b="1" dirty="0">
                <a:solidFill>
                  <a:srgbClr val="FF0000"/>
                </a:solidFill>
              </a:rPr>
              <a:t>Outbreak of influenza </a:t>
            </a:r>
            <a:r>
              <a:rPr lang="sl-SI" b="1" dirty="0" smtClean="0">
                <a:solidFill>
                  <a:srgbClr val="FF0000"/>
                </a:solidFill>
              </a:rPr>
              <a:t>A:</a:t>
            </a:r>
            <a:br>
              <a:rPr lang="sl-SI" b="1" dirty="0" smtClean="0">
                <a:solidFill>
                  <a:srgbClr val="FF0000"/>
                </a:solidFill>
              </a:rPr>
            </a:br>
            <a:r>
              <a:rPr lang="en-GB" b="1" dirty="0" smtClean="0">
                <a:solidFill>
                  <a:srgbClr val="FF0000"/>
                </a:solidFill>
              </a:rPr>
              <a:t>Conclusions</a:t>
            </a:r>
            <a:endParaRPr lang="en-GB" b="1" dirty="0">
              <a:solidFill>
                <a:srgbClr val="FF0000"/>
              </a:solidFill>
            </a:endParaRPr>
          </a:p>
        </p:txBody>
      </p:sp>
      <p:sp>
        <p:nvSpPr>
          <p:cNvPr id="3" name="Content Placeholder 2"/>
          <p:cNvSpPr>
            <a:spLocks noGrp="1"/>
          </p:cNvSpPr>
          <p:nvPr>
            <p:ph idx="1"/>
          </p:nvPr>
        </p:nvSpPr>
        <p:spPr>
          <a:xfrm>
            <a:off x="457200" y="1600200"/>
            <a:ext cx="8435280" cy="4853136"/>
          </a:xfrm>
        </p:spPr>
        <p:txBody>
          <a:bodyPr>
            <a:normAutofit/>
          </a:bodyPr>
          <a:lstStyle/>
          <a:p>
            <a:r>
              <a:rPr lang="en-GB" dirty="0" smtClean="0">
                <a:solidFill>
                  <a:srgbClr val="0E0EE2"/>
                </a:solidFill>
              </a:rPr>
              <a:t>Staff </a:t>
            </a:r>
            <a:r>
              <a:rPr lang="en-GB" dirty="0">
                <a:solidFill>
                  <a:srgbClr val="0E0EE2"/>
                </a:solidFill>
              </a:rPr>
              <a:t>possibly initiated and contributed to the maintenance of </a:t>
            </a:r>
            <a:r>
              <a:rPr lang="en-GB" dirty="0" smtClean="0">
                <a:solidFill>
                  <a:srgbClr val="0E0EE2"/>
                </a:solidFill>
              </a:rPr>
              <a:t>transmission</a:t>
            </a:r>
            <a:endParaRPr lang="sl-SI" dirty="0" smtClean="0">
              <a:solidFill>
                <a:srgbClr val="0E0EE2"/>
              </a:solidFill>
            </a:endParaRPr>
          </a:p>
          <a:p>
            <a:r>
              <a:rPr lang="sl-SI" dirty="0" smtClean="0">
                <a:solidFill>
                  <a:srgbClr val="0E0EE2"/>
                </a:solidFill>
              </a:rPr>
              <a:t>To </a:t>
            </a:r>
            <a:r>
              <a:rPr lang="en-US" dirty="0" smtClean="0">
                <a:solidFill>
                  <a:srgbClr val="0E0EE2"/>
                </a:solidFill>
              </a:rPr>
              <a:t>comply </a:t>
            </a:r>
            <a:r>
              <a:rPr lang="en-GB" dirty="0" smtClean="0">
                <a:solidFill>
                  <a:srgbClr val="0E0EE2"/>
                </a:solidFill>
              </a:rPr>
              <a:t>with </a:t>
            </a:r>
            <a:r>
              <a:rPr lang="en-GB" dirty="0">
                <a:solidFill>
                  <a:srgbClr val="0E0EE2"/>
                </a:solidFill>
              </a:rPr>
              <a:t>vaccination </a:t>
            </a:r>
            <a:r>
              <a:rPr lang="en-GB" dirty="0" smtClean="0">
                <a:solidFill>
                  <a:srgbClr val="0E0EE2"/>
                </a:solidFill>
              </a:rPr>
              <a:t>recommendations,</a:t>
            </a:r>
            <a:r>
              <a:rPr lang="sl-SI" dirty="0">
                <a:solidFill>
                  <a:srgbClr val="0E0EE2"/>
                </a:solidFill>
              </a:rPr>
              <a:t> </a:t>
            </a:r>
            <a:r>
              <a:rPr lang="en-GB" dirty="0" smtClean="0">
                <a:solidFill>
                  <a:srgbClr val="0E0EE2"/>
                </a:solidFill>
              </a:rPr>
              <a:t>especially </a:t>
            </a:r>
            <a:r>
              <a:rPr lang="en-GB" dirty="0">
                <a:solidFill>
                  <a:srgbClr val="0E0EE2"/>
                </a:solidFill>
              </a:rPr>
              <a:t>for staff working with persons with risk </a:t>
            </a:r>
            <a:r>
              <a:rPr lang="en-GB" dirty="0" smtClean="0">
                <a:solidFill>
                  <a:srgbClr val="0E0EE2"/>
                </a:solidFill>
              </a:rPr>
              <a:t>factors </a:t>
            </a:r>
            <a:endParaRPr lang="en-GB" dirty="0">
              <a:solidFill>
                <a:srgbClr val="0E0EE2"/>
              </a:solidFill>
            </a:endParaRPr>
          </a:p>
        </p:txBody>
      </p:sp>
      <p:sp>
        <p:nvSpPr>
          <p:cNvPr id="4" name="Line 4"/>
          <p:cNvSpPr>
            <a:spLocks noChangeShapeType="1"/>
          </p:cNvSpPr>
          <p:nvPr/>
        </p:nvSpPr>
        <p:spPr bwMode="auto">
          <a:xfrm>
            <a:off x="0" y="1268760"/>
            <a:ext cx="9144000" cy="0"/>
          </a:xfrm>
          <a:prstGeom prst="line">
            <a:avLst/>
          </a:prstGeom>
          <a:noFill/>
          <a:ln w="38100">
            <a:solidFill>
              <a:schemeClr val="tx2"/>
            </a:solidFill>
            <a:round/>
            <a:headEnd/>
            <a:tailEnd/>
          </a:ln>
        </p:spPr>
        <p:txBody>
          <a:bodyPr/>
          <a:lstStyle/>
          <a:p>
            <a:pPr eaLnBrk="1" hangingPunct="1">
              <a:defRPr/>
            </a:pPr>
            <a:endParaRPr lang="en-IE" dirty="0">
              <a:cs typeface="+mn-cs"/>
            </a:endParaRPr>
          </a:p>
        </p:txBody>
      </p:sp>
    </p:spTree>
    <p:extLst>
      <p:ext uri="{BB962C8B-B14F-4D97-AF65-F5344CB8AC3E}">
        <p14:creationId xmlns:p14="http://schemas.microsoft.com/office/powerpoint/2010/main" val="1780311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7924</TotalTime>
  <Words>2989</Words>
  <Application>Microsoft Office PowerPoint</Application>
  <PresentationFormat>On-screen Show (4:3)</PresentationFormat>
  <Paragraphs>350</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Outbreak of influenza A (H3N2) in a residence for mentally disabled persons in Ljubljana,  Slovenia, 2013  </vt:lpstr>
      <vt:lpstr>Outbreak of influenza A: Background</vt:lpstr>
      <vt:lpstr>Outbreak of influenza A: Case finding and description</vt:lpstr>
      <vt:lpstr>Outbreak of influenza A: Results</vt:lpstr>
      <vt:lpstr>Outbreak of influenza A: Cases of influenza by date of onset </vt:lpstr>
      <vt:lpstr>Outbreak of influenza A: Results</vt:lpstr>
      <vt:lpstr>Outbreak of influenza A: Symptoms and signs reported by cases </vt:lpstr>
      <vt:lpstr>Outbreak of influenza A: Control measures</vt:lpstr>
      <vt:lpstr>Outbreak of influenza A: Conclusions</vt:lpstr>
      <vt:lpstr>PowerPoint Presentation</vt:lpstr>
      <vt:lpstr>Influenza outbreaks in facilities: Case finding and definition</vt:lpstr>
      <vt:lpstr>Influenza outbreaks in facilities: Measures</vt:lpstr>
      <vt:lpstr>Influenza outbreaks in facilities per year: 2011–2015</vt:lpstr>
      <vt:lpstr>Influenza outbreaks in facilities per month: 2011–2015</vt:lpstr>
      <vt:lpstr>Influenza outbreaks in facilities, duration: 2011–2015</vt:lpstr>
      <vt:lpstr>Influenza outbreaks in facilities, distribution: 2011–2015</vt:lpstr>
      <vt:lpstr>Attack rates by facility type:  2011–2015</vt:lpstr>
      <vt:lpstr>Hospitalization rates by facility type: 2011–2015</vt:lpstr>
      <vt:lpstr>Attack rates by influenza virus type: 2011–2015</vt:lpstr>
      <vt:lpstr>Influenza outbreaks in facilities, MVA: 2011–2015</vt:lpstr>
      <vt:lpstr>Influenza outbreaks in facilities, conclusion: 2011–2015</vt:lpstr>
      <vt:lpstr>Thank you for your attention!</vt:lpstr>
      <vt:lpstr>Additional slides</vt:lpstr>
      <vt:lpstr>Outbreak of influenza A: Recommendations</vt:lpstr>
      <vt:lpstr>Influenza outbreaks in facilities: Risk factors</vt:lpstr>
      <vt:lpstr>Residents in long–term care facilities (LTCF) </vt:lpstr>
      <vt:lpstr>Influenza in residents of LTCF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Outbreak investigations &amp; emergency situations</dc:title>
  <dc:creator>Maja Šubelj</dc:creator>
  <cp:lastModifiedBy>Maja Subelj</cp:lastModifiedBy>
  <cp:revision>1191</cp:revision>
  <cp:lastPrinted>2014-07-22T11:07:17Z</cp:lastPrinted>
  <dcterms:created xsi:type="dcterms:W3CDTF">2014-07-13T11:56:59Z</dcterms:created>
  <dcterms:modified xsi:type="dcterms:W3CDTF">2015-08-04T05:17:04Z</dcterms:modified>
</cp:coreProperties>
</file>