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7"/>
  </p:notesMasterIdLst>
  <p:handoutMasterIdLst>
    <p:handoutMasterId r:id="rId28"/>
  </p:handoutMasterIdLst>
  <p:sldIdLst>
    <p:sldId id="322" r:id="rId3"/>
    <p:sldId id="323" r:id="rId4"/>
    <p:sldId id="290" r:id="rId5"/>
    <p:sldId id="315" r:id="rId6"/>
    <p:sldId id="304" r:id="rId7"/>
    <p:sldId id="314" r:id="rId8"/>
    <p:sldId id="321" r:id="rId9"/>
    <p:sldId id="306" r:id="rId10"/>
    <p:sldId id="316" r:id="rId11"/>
    <p:sldId id="320" r:id="rId12"/>
    <p:sldId id="319" r:id="rId13"/>
    <p:sldId id="305" r:id="rId14"/>
    <p:sldId id="317" r:id="rId15"/>
    <p:sldId id="288" r:id="rId16"/>
    <p:sldId id="289" r:id="rId17"/>
    <p:sldId id="318" r:id="rId18"/>
    <p:sldId id="307" r:id="rId19"/>
    <p:sldId id="308" r:id="rId20"/>
    <p:sldId id="309" r:id="rId21"/>
    <p:sldId id="311" r:id="rId22"/>
    <p:sldId id="312" r:id="rId23"/>
    <p:sldId id="313" r:id="rId24"/>
    <p:sldId id="295" r:id="rId25"/>
    <p:sldId id="324" r:id="rId26"/>
  </p:sldIdLst>
  <p:sldSz cx="9144000" cy="6858000" type="screen4x3"/>
  <p:notesSz cx="7315200" cy="9601200"/>
  <p:defaultTextStyle>
    <a:defPPr>
      <a:defRPr lang="en-US"/>
    </a:defPPr>
    <a:lvl1pPr algn="l" rtl="0" fontAlgn="base">
      <a:spcBef>
        <a:spcPct val="0"/>
      </a:spcBef>
      <a:spcAft>
        <a:spcPct val="0"/>
      </a:spcAft>
      <a:defRPr sz="1400" kern="1200">
        <a:solidFill>
          <a:schemeClr val="tx1"/>
        </a:solidFill>
        <a:latin typeface="Corbel" pitchFamily="34" charset="0"/>
        <a:ea typeface="+mn-ea"/>
        <a:cs typeface="+mn-cs"/>
      </a:defRPr>
    </a:lvl1pPr>
    <a:lvl2pPr marL="457200" algn="l" rtl="0" fontAlgn="base">
      <a:spcBef>
        <a:spcPct val="0"/>
      </a:spcBef>
      <a:spcAft>
        <a:spcPct val="0"/>
      </a:spcAft>
      <a:defRPr sz="1400" kern="1200">
        <a:solidFill>
          <a:schemeClr val="tx1"/>
        </a:solidFill>
        <a:latin typeface="Corbel" pitchFamily="34" charset="0"/>
        <a:ea typeface="+mn-ea"/>
        <a:cs typeface="+mn-cs"/>
      </a:defRPr>
    </a:lvl2pPr>
    <a:lvl3pPr marL="914400" algn="l" rtl="0" fontAlgn="base">
      <a:spcBef>
        <a:spcPct val="0"/>
      </a:spcBef>
      <a:spcAft>
        <a:spcPct val="0"/>
      </a:spcAft>
      <a:defRPr sz="1400" kern="1200">
        <a:solidFill>
          <a:schemeClr val="tx1"/>
        </a:solidFill>
        <a:latin typeface="Corbel" pitchFamily="34" charset="0"/>
        <a:ea typeface="+mn-ea"/>
        <a:cs typeface="+mn-cs"/>
      </a:defRPr>
    </a:lvl3pPr>
    <a:lvl4pPr marL="1371600" algn="l" rtl="0" fontAlgn="base">
      <a:spcBef>
        <a:spcPct val="0"/>
      </a:spcBef>
      <a:spcAft>
        <a:spcPct val="0"/>
      </a:spcAft>
      <a:defRPr sz="1400" kern="1200">
        <a:solidFill>
          <a:schemeClr val="tx1"/>
        </a:solidFill>
        <a:latin typeface="Corbel" pitchFamily="34" charset="0"/>
        <a:ea typeface="+mn-ea"/>
        <a:cs typeface="+mn-cs"/>
      </a:defRPr>
    </a:lvl4pPr>
    <a:lvl5pPr marL="1828800" algn="l" rtl="0" fontAlgn="base">
      <a:spcBef>
        <a:spcPct val="0"/>
      </a:spcBef>
      <a:spcAft>
        <a:spcPct val="0"/>
      </a:spcAft>
      <a:defRPr sz="1400" kern="1200">
        <a:solidFill>
          <a:schemeClr val="tx1"/>
        </a:solidFill>
        <a:latin typeface="Corbel" pitchFamily="34" charset="0"/>
        <a:ea typeface="+mn-ea"/>
        <a:cs typeface="+mn-cs"/>
      </a:defRPr>
    </a:lvl5pPr>
    <a:lvl6pPr marL="2286000" algn="l" defTabSz="914400" rtl="0" eaLnBrk="1" latinLnBrk="0" hangingPunct="1">
      <a:defRPr sz="1400" kern="1200">
        <a:solidFill>
          <a:schemeClr val="tx1"/>
        </a:solidFill>
        <a:latin typeface="Corbel" pitchFamily="34" charset="0"/>
        <a:ea typeface="+mn-ea"/>
        <a:cs typeface="+mn-cs"/>
      </a:defRPr>
    </a:lvl6pPr>
    <a:lvl7pPr marL="2743200" algn="l" defTabSz="914400" rtl="0" eaLnBrk="1" latinLnBrk="0" hangingPunct="1">
      <a:defRPr sz="1400" kern="1200">
        <a:solidFill>
          <a:schemeClr val="tx1"/>
        </a:solidFill>
        <a:latin typeface="Corbel" pitchFamily="34" charset="0"/>
        <a:ea typeface="+mn-ea"/>
        <a:cs typeface="+mn-cs"/>
      </a:defRPr>
    </a:lvl7pPr>
    <a:lvl8pPr marL="3200400" algn="l" defTabSz="914400" rtl="0" eaLnBrk="1" latinLnBrk="0" hangingPunct="1">
      <a:defRPr sz="1400" kern="1200">
        <a:solidFill>
          <a:schemeClr val="tx1"/>
        </a:solidFill>
        <a:latin typeface="Corbel" pitchFamily="34" charset="0"/>
        <a:ea typeface="+mn-ea"/>
        <a:cs typeface="+mn-cs"/>
      </a:defRPr>
    </a:lvl8pPr>
    <a:lvl9pPr marL="3657600" algn="l" defTabSz="914400" rtl="0" eaLnBrk="1" latinLnBrk="0" hangingPunct="1">
      <a:defRPr sz="1400" kern="1200">
        <a:solidFill>
          <a:schemeClr val="tx1"/>
        </a:solidFill>
        <a:latin typeface="Corbe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72312"/>
    <a:srgbClr val="981C12"/>
    <a:srgbClr val="EED2BC"/>
    <a:srgbClr val="EFDFBB"/>
    <a:srgbClr val="F85A09"/>
    <a:srgbClr val="A2D9EA"/>
    <a:srgbClr val="3BB8FF"/>
    <a:srgbClr val="EAD3A0"/>
    <a:srgbClr val="F0DEC5"/>
    <a:srgbClr val="E1A7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9253" autoAdjust="0"/>
  </p:normalViewPr>
  <p:slideViewPr>
    <p:cSldViewPr>
      <p:cViewPr varScale="1">
        <p:scale>
          <a:sx n="45" d="100"/>
          <a:sy n="45" d="100"/>
        </p:scale>
        <p:origin x="-48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0" d="100"/>
          <a:sy n="50" d="100"/>
        </p:scale>
        <p:origin x="-2862" y="-10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9EC4A7A8-0E22-44E6-A9FB-A75CBD205DFD}" type="datetimeFigureOut">
              <a:rPr lang="en-US" smtClean="0"/>
              <a:t>9/22/2015</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99C72790-35B1-4D83-9C2A-9637B98A0E78}" type="slidenum">
              <a:rPr lang="en-US" smtClean="0"/>
              <a:t>‹#›</a:t>
            </a:fld>
            <a:endParaRPr lang="en-US"/>
          </a:p>
        </p:txBody>
      </p:sp>
    </p:spTree>
    <p:extLst>
      <p:ext uri="{BB962C8B-B14F-4D97-AF65-F5344CB8AC3E}">
        <p14:creationId xmlns:p14="http://schemas.microsoft.com/office/powerpoint/2010/main" val="1645627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3170238"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3" tIns="48327" rIns="96653" bIns="48327" numCol="1" anchor="t" anchorCtr="0" compatLnSpc="1">
            <a:prstTxWarp prst="textNoShape">
              <a:avLst/>
            </a:prstTxWarp>
          </a:bodyPr>
          <a:lstStyle>
            <a:lvl1pPr defTabSz="966788">
              <a:defRPr sz="1200">
                <a:latin typeface="Arial" charset="0"/>
              </a:defRPr>
            </a:lvl1pPr>
          </a:lstStyle>
          <a:p>
            <a:pPr>
              <a:defRPr/>
            </a:pPr>
            <a:endParaRPr lang="en-US"/>
          </a:p>
        </p:txBody>
      </p:sp>
      <p:sp>
        <p:nvSpPr>
          <p:cNvPr id="46083" name="Rectangle 3"/>
          <p:cNvSpPr>
            <a:spLocks noGrp="1" noChangeArrowheads="1"/>
          </p:cNvSpPr>
          <p:nvPr>
            <p:ph type="dt" idx="1"/>
          </p:nvPr>
        </p:nvSpPr>
        <p:spPr bwMode="auto">
          <a:xfrm>
            <a:off x="4143375" y="0"/>
            <a:ext cx="3170238"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3" tIns="48327" rIns="96653" bIns="48327" numCol="1" anchor="t" anchorCtr="0" compatLnSpc="1">
            <a:prstTxWarp prst="textNoShape">
              <a:avLst/>
            </a:prstTxWarp>
          </a:bodyPr>
          <a:lstStyle>
            <a:lvl1pPr algn="r" defTabSz="966788">
              <a:defRPr sz="1200">
                <a:latin typeface="Arial" charset="0"/>
              </a:defRPr>
            </a:lvl1pPr>
          </a:lstStyle>
          <a:p>
            <a:pPr>
              <a:defRPr/>
            </a:pPr>
            <a:endParaRPr lang="en-US"/>
          </a:p>
        </p:txBody>
      </p:sp>
      <p:sp>
        <p:nvSpPr>
          <p:cNvPr id="11268"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6085" name="Rectangle 5"/>
          <p:cNvSpPr>
            <a:spLocks noGrp="1" noChangeArrowheads="1"/>
          </p:cNvSpPr>
          <p:nvPr>
            <p:ph type="body" sz="quarter" idx="3"/>
          </p:nvPr>
        </p:nvSpPr>
        <p:spPr bwMode="auto">
          <a:xfrm>
            <a:off x="731838" y="4560888"/>
            <a:ext cx="5851525" cy="432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3" tIns="48327" rIns="96653" bIns="4832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6086" name="Rectangle 6"/>
          <p:cNvSpPr>
            <a:spLocks noGrp="1" noChangeArrowheads="1"/>
          </p:cNvSpPr>
          <p:nvPr>
            <p:ph type="ftr" sz="quarter" idx="4"/>
          </p:nvPr>
        </p:nvSpPr>
        <p:spPr bwMode="auto">
          <a:xfrm>
            <a:off x="0" y="9118600"/>
            <a:ext cx="3170238"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3" tIns="48327" rIns="96653" bIns="48327" numCol="1" anchor="b" anchorCtr="0" compatLnSpc="1">
            <a:prstTxWarp prst="textNoShape">
              <a:avLst/>
            </a:prstTxWarp>
          </a:bodyPr>
          <a:lstStyle>
            <a:lvl1pPr defTabSz="966788">
              <a:defRPr sz="1200">
                <a:latin typeface="Arial" charset="0"/>
              </a:defRPr>
            </a:lvl1pPr>
          </a:lstStyle>
          <a:p>
            <a:pPr>
              <a:defRPr/>
            </a:pPr>
            <a:endParaRPr lang="en-US"/>
          </a:p>
        </p:txBody>
      </p:sp>
      <p:sp>
        <p:nvSpPr>
          <p:cNvPr id="46087" name="Rectangle 7"/>
          <p:cNvSpPr>
            <a:spLocks noGrp="1" noChangeArrowheads="1"/>
          </p:cNvSpPr>
          <p:nvPr>
            <p:ph type="sldNum" sz="quarter" idx="5"/>
          </p:nvPr>
        </p:nvSpPr>
        <p:spPr bwMode="auto">
          <a:xfrm>
            <a:off x="4143375" y="9118600"/>
            <a:ext cx="3170238"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53" tIns="48327" rIns="96653" bIns="48327" numCol="1" anchor="b" anchorCtr="0" compatLnSpc="1">
            <a:prstTxWarp prst="textNoShape">
              <a:avLst/>
            </a:prstTxWarp>
          </a:bodyPr>
          <a:lstStyle>
            <a:lvl1pPr algn="r" defTabSz="966788">
              <a:defRPr sz="1200">
                <a:latin typeface="Arial" charset="0"/>
              </a:defRPr>
            </a:lvl1pPr>
          </a:lstStyle>
          <a:p>
            <a:pPr>
              <a:defRPr/>
            </a:pPr>
            <a:fld id="{86A8AB0C-1CA0-44FE-9E78-162C69E569AA}" type="slidenum">
              <a:rPr lang="en-US"/>
              <a:pPr>
                <a:defRPr/>
              </a:pPr>
              <a:t>‹#›</a:t>
            </a:fld>
            <a:endParaRPr lang="en-US"/>
          </a:p>
        </p:txBody>
      </p:sp>
    </p:spTree>
    <p:extLst>
      <p:ext uri="{BB962C8B-B14F-4D97-AF65-F5344CB8AC3E}">
        <p14:creationId xmlns:p14="http://schemas.microsoft.com/office/powerpoint/2010/main" val="36024667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5602"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de-DE">
              <a:latin typeface="Calibri" charset="0"/>
              <a:ea typeface="MS PGothic" charset="0"/>
            </a:endParaRPr>
          </a:p>
        </p:txBody>
      </p:sp>
      <p:sp>
        <p:nvSpPr>
          <p:cNvPr id="25603"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MS PGothic" charset="0"/>
                <a:cs typeface="MS PGothic" charset="0"/>
              </a:defRPr>
            </a:lvl1pPr>
            <a:lvl2pPr marL="785372" indent="-302066" eaLnBrk="0" hangingPunct="0">
              <a:defRPr sz="2500">
                <a:solidFill>
                  <a:schemeClr val="tx1"/>
                </a:solidFill>
                <a:latin typeface="Arial" charset="0"/>
                <a:ea typeface="MS PGothic" charset="0"/>
                <a:cs typeface="MS PGothic" charset="0"/>
              </a:defRPr>
            </a:lvl2pPr>
            <a:lvl3pPr marL="1208265" indent="-241653" eaLnBrk="0" hangingPunct="0">
              <a:defRPr sz="2500">
                <a:solidFill>
                  <a:schemeClr val="tx1"/>
                </a:solidFill>
                <a:latin typeface="Arial" charset="0"/>
                <a:ea typeface="MS PGothic" charset="0"/>
                <a:cs typeface="MS PGothic" charset="0"/>
              </a:defRPr>
            </a:lvl3pPr>
            <a:lvl4pPr marL="1691571" indent="-241653" eaLnBrk="0" hangingPunct="0">
              <a:defRPr sz="2500">
                <a:solidFill>
                  <a:schemeClr val="tx1"/>
                </a:solidFill>
                <a:latin typeface="Arial" charset="0"/>
                <a:ea typeface="MS PGothic" charset="0"/>
                <a:cs typeface="MS PGothic" charset="0"/>
              </a:defRPr>
            </a:lvl4pPr>
            <a:lvl5pPr marL="2174878" indent="-241653" eaLnBrk="0" hangingPunct="0">
              <a:defRPr sz="2500">
                <a:solidFill>
                  <a:schemeClr val="tx1"/>
                </a:solidFill>
                <a:latin typeface="Arial" charset="0"/>
                <a:ea typeface="MS PGothic" charset="0"/>
                <a:cs typeface="MS PGothic" charset="0"/>
              </a:defRPr>
            </a:lvl5pPr>
            <a:lvl6pPr marL="2658184" indent="-241653" eaLnBrk="0" fontAlgn="base" hangingPunct="0">
              <a:spcBef>
                <a:spcPct val="0"/>
              </a:spcBef>
              <a:spcAft>
                <a:spcPct val="0"/>
              </a:spcAft>
              <a:defRPr sz="2500">
                <a:solidFill>
                  <a:schemeClr val="tx1"/>
                </a:solidFill>
                <a:latin typeface="Arial" charset="0"/>
                <a:ea typeface="MS PGothic" charset="0"/>
                <a:cs typeface="MS PGothic" charset="0"/>
              </a:defRPr>
            </a:lvl6pPr>
            <a:lvl7pPr marL="3141490" indent="-241653" eaLnBrk="0" fontAlgn="base" hangingPunct="0">
              <a:spcBef>
                <a:spcPct val="0"/>
              </a:spcBef>
              <a:spcAft>
                <a:spcPct val="0"/>
              </a:spcAft>
              <a:defRPr sz="2500">
                <a:solidFill>
                  <a:schemeClr val="tx1"/>
                </a:solidFill>
                <a:latin typeface="Arial" charset="0"/>
                <a:ea typeface="MS PGothic" charset="0"/>
                <a:cs typeface="MS PGothic" charset="0"/>
              </a:defRPr>
            </a:lvl7pPr>
            <a:lvl8pPr marL="3624796" indent="-241653" eaLnBrk="0" fontAlgn="base" hangingPunct="0">
              <a:spcBef>
                <a:spcPct val="0"/>
              </a:spcBef>
              <a:spcAft>
                <a:spcPct val="0"/>
              </a:spcAft>
              <a:defRPr sz="2500">
                <a:solidFill>
                  <a:schemeClr val="tx1"/>
                </a:solidFill>
                <a:latin typeface="Arial" charset="0"/>
                <a:ea typeface="MS PGothic" charset="0"/>
                <a:cs typeface="MS PGothic" charset="0"/>
              </a:defRPr>
            </a:lvl8pPr>
            <a:lvl9pPr marL="4108102" indent="-241653" eaLnBrk="0" fontAlgn="base" hangingPunct="0">
              <a:spcBef>
                <a:spcPct val="0"/>
              </a:spcBef>
              <a:spcAft>
                <a:spcPct val="0"/>
              </a:spcAft>
              <a:defRPr sz="2500">
                <a:solidFill>
                  <a:schemeClr val="tx1"/>
                </a:solidFill>
                <a:latin typeface="Arial" charset="0"/>
                <a:ea typeface="MS PGothic" charset="0"/>
                <a:cs typeface="MS PGothic" charset="0"/>
              </a:defRPr>
            </a:lvl9pPr>
          </a:lstStyle>
          <a:p>
            <a:pPr eaLnBrk="1" hangingPunct="1"/>
            <a:fld id="{631C87E4-B644-CE4F-9B13-BDC1689D4B32}" type="slidenum">
              <a:rPr lang="en-US" sz="1300">
                <a:latin typeface="Calibri" charset="0"/>
              </a:rPr>
              <a:pPr eaLnBrk="1" hangingPunct="1"/>
              <a:t>9</a:t>
            </a:fld>
            <a:endParaRPr lang="en-US" sz="130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5602"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de-DE">
              <a:latin typeface="Calibri" charset="0"/>
              <a:ea typeface="MS PGothic" charset="0"/>
            </a:endParaRPr>
          </a:p>
        </p:txBody>
      </p:sp>
      <p:sp>
        <p:nvSpPr>
          <p:cNvPr id="25603"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MS PGothic" charset="0"/>
                <a:cs typeface="MS PGothic" charset="0"/>
              </a:defRPr>
            </a:lvl1pPr>
            <a:lvl2pPr marL="785372" indent="-302066" eaLnBrk="0" hangingPunct="0">
              <a:defRPr sz="2500">
                <a:solidFill>
                  <a:schemeClr val="tx1"/>
                </a:solidFill>
                <a:latin typeface="Arial" charset="0"/>
                <a:ea typeface="MS PGothic" charset="0"/>
                <a:cs typeface="MS PGothic" charset="0"/>
              </a:defRPr>
            </a:lvl2pPr>
            <a:lvl3pPr marL="1208265" indent="-241653" eaLnBrk="0" hangingPunct="0">
              <a:defRPr sz="2500">
                <a:solidFill>
                  <a:schemeClr val="tx1"/>
                </a:solidFill>
                <a:latin typeface="Arial" charset="0"/>
                <a:ea typeface="MS PGothic" charset="0"/>
                <a:cs typeface="MS PGothic" charset="0"/>
              </a:defRPr>
            </a:lvl3pPr>
            <a:lvl4pPr marL="1691571" indent="-241653" eaLnBrk="0" hangingPunct="0">
              <a:defRPr sz="2500">
                <a:solidFill>
                  <a:schemeClr val="tx1"/>
                </a:solidFill>
                <a:latin typeface="Arial" charset="0"/>
                <a:ea typeface="MS PGothic" charset="0"/>
                <a:cs typeface="MS PGothic" charset="0"/>
              </a:defRPr>
            </a:lvl4pPr>
            <a:lvl5pPr marL="2174878" indent="-241653" eaLnBrk="0" hangingPunct="0">
              <a:defRPr sz="2500">
                <a:solidFill>
                  <a:schemeClr val="tx1"/>
                </a:solidFill>
                <a:latin typeface="Arial" charset="0"/>
                <a:ea typeface="MS PGothic" charset="0"/>
                <a:cs typeface="MS PGothic" charset="0"/>
              </a:defRPr>
            </a:lvl5pPr>
            <a:lvl6pPr marL="2658184" indent="-241653" eaLnBrk="0" fontAlgn="base" hangingPunct="0">
              <a:spcBef>
                <a:spcPct val="0"/>
              </a:spcBef>
              <a:spcAft>
                <a:spcPct val="0"/>
              </a:spcAft>
              <a:defRPr sz="2500">
                <a:solidFill>
                  <a:schemeClr val="tx1"/>
                </a:solidFill>
                <a:latin typeface="Arial" charset="0"/>
                <a:ea typeface="MS PGothic" charset="0"/>
                <a:cs typeface="MS PGothic" charset="0"/>
              </a:defRPr>
            </a:lvl6pPr>
            <a:lvl7pPr marL="3141490" indent="-241653" eaLnBrk="0" fontAlgn="base" hangingPunct="0">
              <a:spcBef>
                <a:spcPct val="0"/>
              </a:spcBef>
              <a:spcAft>
                <a:spcPct val="0"/>
              </a:spcAft>
              <a:defRPr sz="2500">
                <a:solidFill>
                  <a:schemeClr val="tx1"/>
                </a:solidFill>
                <a:latin typeface="Arial" charset="0"/>
                <a:ea typeface="MS PGothic" charset="0"/>
                <a:cs typeface="MS PGothic" charset="0"/>
              </a:defRPr>
            </a:lvl7pPr>
            <a:lvl8pPr marL="3624796" indent="-241653" eaLnBrk="0" fontAlgn="base" hangingPunct="0">
              <a:spcBef>
                <a:spcPct val="0"/>
              </a:spcBef>
              <a:spcAft>
                <a:spcPct val="0"/>
              </a:spcAft>
              <a:defRPr sz="2500">
                <a:solidFill>
                  <a:schemeClr val="tx1"/>
                </a:solidFill>
                <a:latin typeface="Arial" charset="0"/>
                <a:ea typeface="MS PGothic" charset="0"/>
                <a:cs typeface="MS PGothic" charset="0"/>
              </a:defRPr>
            </a:lvl8pPr>
            <a:lvl9pPr marL="4108102" indent="-241653" eaLnBrk="0" fontAlgn="base" hangingPunct="0">
              <a:spcBef>
                <a:spcPct val="0"/>
              </a:spcBef>
              <a:spcAft>
                <a:spcPct val="0"/>
              </a:spcAft>
              <a:defRPr sz="2500">
                <a:solidFill>
                  <a:schemeClr val="tx1"/>
                </a:solidFill>
                <a:latin typeface="Arial" charset="0"/>
                <a:ea typeface="MS PGothic" charset="0"/>
                <a:cs typeface="MS PGothic" charset="0"/>
              </a:defRPr>
            </a:lvl9pPr>
          </a:lstStyle>
          <a:p>
            <a:pPr eaLnBrk="1" hangingPunct="1"/>
            <a:fld id="{631C87E4-B644-CE4F-9B13-BDC1689D4B32}" type="slidenum">
              <a:rPr lang="en-US" sz="1300">
                <a:latin typeface="Calibri" charset="0"/>
              </a:rPr>
              <a:pPr eaLnBrk="1" hangingPunct="1"/>
              <a:t>10</a:t>
            </a:fld>
            <a:endParaRPr lang="en-US" sz="1300">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3794"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de-DE">
              <a:latin typeface="Calibri" charset="0"/>
              <a:ea typeface="MS PGothic" charset="0"/>
            </a:endParaRPr>
          </a:p>
        </p:txBody>
      </p:sp>
      <p:sp>
        <p:nvSpPr>
          <p:cNvPr id="33795"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MS PGothic" charset="0"/>
                <a:cs typeface="MS PGothic" charset="0"/>
              </a:defRPr>
            </a:lvl1pPr>
            <a:lvl2pPr marL="785372" indent="-302066" eaLnBrk="0" hangingPunct="0">
              <a:defRPr sz="2500">
                <a:solidFill>
                  <a:schemeClr val="tx1"/>
                </a:solidFill>
                <a:latin typeface="Arial" charset="0"/>
                <a:ea typeface="MS PGothic" charset="0"/>
                <a:cs typeface="MS PGothic" charset="0"/>
              </a:defRPr>
            </a:lvl2pPr>
            <a:lvl3pPr marL="1208265" indent="-241653" eaLnBrk="0" hangingPunct="0">
              <a:defRPr sz="2500">
                <a:solidFill>
                  <a:schemeClr val="tx1"/>
                </a:solidFill>
                <a:latin typeface="Arial" charset="0"/>
                <a:ea typeface="MS PGothic" charset="0"/>
                <a:cs typeface="MS PGothic" charset="0"/>
              </a:defRPr>
            </a:lvl3pPr>
            <a:lvl4pPr marL="1691571" indent="-241653" eaLnBrk="0" hangingPunct="0">
              <a:defRPr sz="2500">
                <a:solidFill>
                  <a:schemeClr val="tx1"/>
                </a:solidFill>
                <a:latin typeface="Arial" charset="0"/>
                <a:ea typeface="MS PGothic" charset="0"/>
                <a:cs typeface="MS PGothic" charset="0"/>
              </a:defRPr>
            </a:lvl4pPr>
            <a:lvl5pPr marL="2174878" indent="-241653" eaLnBrk="0" hangingPunct="0">
              <a:defRPr sz="2500">
                <a:solidFill>
                  <a:schemeClr val="tx1"/>
                </a:solidFill>
                <a:latin typeface="Arial" charset="0"/>
                <a:ea typeface="MS PGothic" charset="0"/>
                <a:cs typeface="MS PGothic" charset="0"/>
              </a:defRPr>
            </a:lvl5pPr>
            <a:lvl6pPr marL="2658184" indent="-241653" eaLnBrk="0" fontAlgn="base" hangingPunct="0">
              <a:spcBef>
                <a:spcPct val="0"/>
              </a:spcBef>
              <a:spcAft>
                <a:spcPct val="0"/>
              </a:spcAft>
              <a:defRPr sz="2500">
                <a:solidFill>
                  <a:schemeClr val="tx1"/>
                </a:solidFill>
                <a:latin typeface="Arial" charset="0"/>
                <a:ea typeface="MS PGothic" charset="0"/>
                <a:cs typeface="MS PGothic" charset="0"/>
              </a:defRPr>
            </a:lvl6pPr>
            <a:lvl7pPr marL="3141490" indent="-241653" eaLnBrk="0" fontAlgn="base" hangingPunct="0">
              <a:spcBef>
                <a:spcPct val="0"/>
              </a:spcBef>
              <a:spcAft>
                <a:spcPct val="0"/>
              </a:spcAft>
              <a:defRPr sz="2500">
                <a:solidFill>
                  <a:schemeClr val="tx1"/>
                </a:solidFill>
                <a:latin typeface="Arial" charset="0"/>
                <a:ea typeface="MS PGothic" charset="0"/>
                <a:cs typeface="MS PGothic" charset="0"/>
              </a:defRPr>
            </a:lvl7pPr>
            <a:lvl8pPr marL="3624796" indent="-241653" eaLnBrk="0" fontAlgn="base" hangingPunct="0">
              <a:spcBef>
                <a:spcPct val="0"/>
              </a:spcBef>
              <a:spcAft>
                <a:spcPct val="0"/>
              </a:spcAft>
              <a:defRPr sz="2500">
                <a:solidFill>
                  <a:schemeClr val="tx1"/>
                </a:solidFill>
                <a:latin typeface="Arial" charset="0"/>
                <a:ea typeface="MS PGothic" charset="0"/>
                <a:cs typeface="MS PGothic" charset="0"/>
              </a:defRPr>
            </a:lvl8pPr>
            <a:lvl9pPr marL="4108102" indent="-241653" eaLnBrk="0" fontAlgn="base" hangingPunct="0">
              <a:spcBef>
                <a:spcPct val="0"/>
              </a:spcBef>
              <a:spcAft>
                <a:spcPct val="0"/>
              </a:spcAft>
              <a:defRPr sz="2500">
                <a:solidFill>
                  <a:schemeClr val="tx1"/>
                </a:solidFill>
                <a:latin typeface="Arial" charset="0"/>
                <a:ea typeface="MS PGothic" charset="0"/>
                <a:cs typeface="MS PGothic" charset="0"/>
              </a:defRPr>
            </a:lvl9pPr>
          </a:lstStyle>
          <a:p>
            <a:pPr eaLnBrk="1" hangingPunct="1"/>
            <a:fld id="{30C3CF2A-AB2B-1E4C-BA7C-0318CB1F31C3}" type="slidenum">
              <a:rPr lang="en-US" sz="1300">
                <a:latin typeface="Calibri" charset="0"/>
              </a:rPr>
              <a:pPr eaLnBrk="1" hangingPunct="1"/>
              <a:t>13</a:t>
            </a:fld>
            <a:endParaRPr lang="en-US" sz="1300">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5842"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de-DE">
              <a:latin typeface="Calibri" charset="0"/>
              <a:ea typeface="MS PGothic" charset="0"/>
            </a:endParaRPr>
          </a:p>
        </p:txBody>
      </p:sp>
      <p:sp>
        <p:nvSpPr>
          <p:cNvPr id="35843"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MS PGothic" charset="0"/>
                <a:cs typeface="MS PGothic" charset="0"/>
              </a:defRPr>
            </a:lvl1pPr>
            <a:lvl2pPr marL="785372" indent="-302066" eaLnBrk="0" hangingPunct="0">
              <a:defRPr sz="2500">
                <a:solidFill>
                  <a:schemeClr val="tx1"/>
                </a:solidFill>
                <a:latin typeface="Arial" charset="0"/>
                <a:ea typeface="MS PGothic" charset="0"/>
                <a:cs typeface="MS PGothic" charset="0"/>
              </a:defRPr>
            </a:lvl2pPr>
            <a:lvl3pPr marL="1208265" indent="-241653" eaLnBrk="0" hangingPunct="0">
              <a:defRPr sz="2500">
                <a:solidFill>
                  <a:schemeClr val="tx1"/>
                </a:solidFill>
                <a:latin typeface="Arial" charset="0"/>
                <a:ea typeface="MS PGothic" charset="0"/>
                <a:cs typeface="MS PGothic" charset="0"/>
              </a:defRPr>
            </a:lvl3pPr>
            <a:lvl4pPr marL="1691571" indent="-241653" eaLnBrk="0" hangingPunct="0">
              <a:defRPr sz="2500">
                <a:solidFill>
                  <a:schemeClr val="tx1"/>
                </a:solidFill>
                <a:latin typeface="Arial" charset="0"/>
                <a:ea typeface="MS PGothic" charset="0"/>
                <a:cs typeface="MS PGothic" charset="0"/>
              </a:defRPr>
            </a:lvl4pPr>
            <a:lvl5pPr marL="2174878" indent="-241653" eaLnBrk="0" hangingPunct="0">
              <a:defRPr sz="2500">
                <a:solidFill>
                  <a:schemeClr val="tx1"/>
                </a:solidFill>
                <a:latin typeface="Arial" charset="0"/>
                <a:ea typeface="MS PGothic" charset="0"/>
                <a:cs typeface="MS PGothic" charset="0"/>
              </a:defRPr>
            </a:lvl5pPr>
            <a:lvl6pPr marL="2658184" indent="-241653" eaLnBrk="0" fontAlgn="base" hangingPunct="0">
              <a:spcBef>
                <a:spcPct val="0"/>
              </a:spcBef>
              <a:spcAft>
                <a:spcPct val="0"/>
              </a:spcAft>
              <a:defRPr sz="2500">
                <a:solidFill>
                  <a:schemeClr val="tx1"/>
                </a:solidFill>
                <a:latin typeface="Arial" charset="0"/>
                <a:ea typeface="MS PGothic" charset="0"/>
                <a:cs typeface="MS PGothic" charset="0"/>
              </a:defRPr>
            </a:lvl6pPr>
            <a:lvl7pPr marL="3141490" indent="-241653" eaLnBrk="0" fontAlgn="base" hangingPunct="0">
              <a:spcBef>
                <a:spcPct val="0"/>
              </a:spcBef>
              <a:spcAft>
                <a:spcPct val="0"/>
              </a:spcAft>
              <a:defRPr sz="2500">
                <a:solidFill>
                  <a:schemeClr val="tx1"/>
                </a:solidFill>
                <a:latin typeface="Arial" charset="0"/>
                <a:ea typeface="MS PGothic" charset="0"/>
                <a:cs typeface="MS PGothic" charset="0"/>
              </a:defRPr>
            </a:lvl7pPr>
            <a:lvl8pPr marL="3624796" indent="-241653" eaLnBrk="0" fontAlgn="base" hangingPunct="0">
              <a:spcBef>
                <a:spcPct val="0"/>
              </a:spcBef>
              <a:spcAft>
                <a:spcPct val="0"/>
              </a:spcAft>
              <a:defRPr sz="2500">
                <a:solidFill>
                  <a:schemeClr val="tx1"/>
                </a:solidFill>
                <a:latin typeface="Arial" charset="0"/>
                <a:ea typeface="MS PGothic" charset="0"/>
                <a:cs typeface="MS PGothic" charset="0"/>
              </a:defRPr>
            </a:lvl8pPr>
            <a:lvl9pPr marL="4108102" indent="-241653" eaLnBrk="0" fontAlgn="base" hangingPunct="0">
              <a:spcBef>
                <a:spcPct val="0"/>
              </a:spcBef>
              <a:spcAft>
                <a:spcPct val="0"/>
              </a:spcAft>
              <a:defRPr sz="2500">
                <a:solidFill>
                  <a:schemeClr val="tx1"/>
                </a:solidFill>
                <a:latin typeface="Arial" charset="0"/>
                <a:ea typeface="MS PGothic" charset="0"/>
                <a:cs typeface="MS PGothic" charset="0"/>
              </a:defRPr>
            </a:lvl9pPr>
          </a:lstStyle>
          <a:p>
            <a:pPr eaLnBrk="1" hangingPunct="1"/>
            <a:fld id="{E690D59E-7111-9747-98EF-CD7A9A91A668}" type="slidenum">
              <a:rPr lang="en-US" sz="1300">
                <a:latin typeface="Calibri" charset="0"/>
              </a:rPr>
              <a:pPr eaLnBrk="1" hangingPunct="1"/>
              <a:t>16</a:t>
            </a:fld>
            <a:endParaRPr lang="en-US" sz="130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324600"/>
            <a:ext cx="2362200" cy="396875"/>
          </a:xfrm>
          <a:prstGeom prst="rect">
            <a:avLst/>
          </a:prstGeom>
          <a:ln/>
        </p:spPr>
        <p:txBody>
          <a:bodyPr/>
          <a:lstStyle>
            <a:lvl1pPr>
              <a:defRPr/>
            </a:lvl1pPr>
          </a:lstStyle>
          <a:p>
            <a:pPr>
              <a:defRPr/>
            </a:pPr>
            <a:fld id="{AE0AD44F-27AF-42B1-B242-D6749645AE72}" type="slidenum">
              <a:rPr lang="en-US"/>
              <a:pPr>
                <a:defRPr/>
              </a:pPr>
              <a:t>‹#›</a:t>
            </a:fld>
            <a:endParaRPr lang="en-US"/>
          </a:p>
        </p:txBody>
      </p:sp>
    </p:spTree>
    <p:extLst>
      <p:ext uri="{BB962C8B-B14F-4D97-AF65-F5344CB8AC3E}">
        <p14:creationId xmlns:p14="http://schemas.microsoft.com/office/powerpoint/2010/main" val="198845823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324600"/>
            <a:ext cx="2362200" cy="396875"/>
          </a:xfrm>
          <a:prstGeom prst="rect">
            <a:avLst/>
          </a:prstGeom>
          <a:ln/>
        </p:spPr>
        <p:txBody>
          <a:bodyPr/>
          <a:lstStyle>
            <a:lvl1pPr>
              <a:defRPr/>
            </a:lvl1pPr>
          </a:lstStyle>
          <a:p>
            <a:pPr>
              <a:defRPr/>
            </a:pPr>
            <a:fld id="{DDAD1F87-A45A-432C-BA1D-3DF03C942142}" type="slidenum">
              <a:rPr lang="en-US"/>
              <a:pPr>
                <a:defRPr/>
              </a:pPr>
              <a:t>‹#›</a:t>
            </a:fld>
            <a:endParaRPr lang="en-US"/>
          </a:p>
        </p:txBody>
      </p:sp>
    </p:spTree>
    <p:extLst>
      <p:ext uri="{BB962C8B-B14F-4D97-AF65-F5344CB8AC3E}">
        <p14:creationId xmlns:p14="http://schemas.microsoft.com/office/powerpoint/2010/main" val="1043650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381000"/>
            <a:ext cx="19050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0" y="381000"/>
            <a:ext cx="55626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324600"/>
            <a:ext cx="2362200" cy="396875"/>
          </a:xfrm>
          <a:prstGeom prst="rect">
            <a:avLst/>
          </a:prstGeom>
          <a:ln/>
        </p:spPr>
        <p:txBody>
          <a:bodyPr/>
          <a:lstStyle>
            <a:lvl1pPr>
              <a:defRPr/>
            </a:lvl1pPr>
          </a:lstStyle>
          <a:p>
            <a:pPr>
              <a:defRPr/>
            </a:pPr>
            <a:fld id="{6807462A-CD30-4F84-85C3-5FFE5870843B}" type="slidenum">
              <a:rPr lang="en-US"/>
              <a:pPr>
                <a:defRPr/>
              </a:pPr>
              <a:t>‹#›</a:t>
            </a:fld>
            <a:endParaRPr lang="en-US"/>
          </a:p>
        </p:txBody>
      </p:sp>
    </p:spTree>
    <p:extLst>
      <p:ext uri="{BB962C8B-B14F-4D97-AF65-F5344CB8AC3E}">
        <p14:creationId xmlns:p14="http://schemas.microsoft.com/office/powerpoint/2010/main" val="1303115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80311B7-EF11-457E-8FDD-7ACB9AEA53A5}" type="datetimeFigureOut">
              <a:rPr lang="en-US" smtClean="0">
                <a:solidFill>
                  <a:prstClr val="black">
                    <a:tint val="75000"/>
                  </a:prstClr>
                </a:solidFill>
              </a:rPr>
              <a:pPr/>
              <a:t>9/22/2015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4E3F97-B710-4DE4-9331-CE0EFBD371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48199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80311B7-EF11-457E-8FDD-7ACB9AEA53A5}" type="datetimeFigureOut">
              <a:rPr lang="en-US" smtClean="0">
                <a:solidFill>
                  <a:prstClr val="black">
                    <a:tint val="75000"/>
                  </a:prstClr>
                </a:solidFill>
              </a:rPr>
              <a:pPr/>
              <a:t>9/22/2015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4E3F97-B710-4DE4-9331-CE0EFBD371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36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BEAF80B8-9749-42EC-8D25-15AB70878DE3}" type="datetimeFigureOut">
              <a:rPr lang="en-US">
                <a:solidFill>
                  <a:prstClr val="black">
                    <a:tint val="75000"/>
                  </a:prstClr>
                </a:solidFill>
              </a:rPr>
              <a:pPr>
                <a:defRPr/>
              </a:pPr>
              <a:t>9/22/2015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846218A4-F375-47BF-A4DA-02081A22769D}"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417915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0311B7-EF11-457E-8FDD-7ACB9AEA53A5}" type="datetimeFigureOut">
              <a:rPr lang="en-US" smtClean="0">
                <a:solidFill>
                  <a:prstClr val="black">
                    <a:tint val="75000"/>
                  </a:prstClr>
                </a:solidFill>
              </a:rPr>
              <a:pPr/>
              <a:t>9/22/2015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4E3F97-B710-4DE4-9331-CE0EFBD371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59575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0311B7-EF11-457E-8FDD-7ACB9AEA53A5}" type="datetimeFigureOut">
              <a:rPr lang="en-US" smtClean="0">
                <a:solidFill>
                  <a:prstClr val="black">
                    <a:tint val="75000"/>
                  </a:prstClr>
                </a:solidFill>
              </a:rPr>
              <a:pPr/>
              <a:t>9/22/2015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4E3F97-B710-4DE4-9331-CE0EFBD371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20564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80311B7-EF11-457E-8FDD-7ACB9AEA53A5}" type="datetimeFigureOut">
              <a:rPr lang="en-US" smtClean="0">
                <a:solidFill>
                  <a:prstClr val="black">
                    <a:tint val="75000"/>
                  </a:prstClr>
                </a:solidFill>
              </a:rPr>
              <a:pPr/>
              <a:t>9/22/2015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4E3F97-B710-4DE4-9331-CE0EFBD371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022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80311B7-EF11-457E-8FDD-7ACB9AEA53A5}" type="datetimeFigureOut">
              <a:rPr lang="en-US" smtClean="0">
                <a:solidFill>
                  <a:prstClr val="black">
                    <a:tint val="75000"/>
                  </a:prstClr>
                </a:solidFill>
              </a:rPr>
              <a:pPr/>
              <a:t>9/22/2015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4E3F97-B710-4DE4-9331-CE0EFBD371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30664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80311B7-EF11-457E-8FDD-7ACB9AEA53A5}" type="datetimeFigureOut">
              <a:rPr lang="en-US" smtClean="0">
                <a:solidFill>
                  <a:prstClr val="black">
                    <a:tint val="75000"/>
                  </a:prstClr>
                </a:solidFill>
              </a:rPr>
              <a:pPr/>
              <a:t>9/22/2015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4E3F97-B710-4DE4-9331-CE0EFBD371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4101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324600"/>
            <a:ext cx="2362200" cy="396875"/>
          </a:xfrm>
          <a:prstGeom prst="rect">
            <a:avLst/>
          </a:prstGeom>
          <a:ln/>
        </p:spPr>
        <p:txBody>
          <a:bodyPr/>
          <a:lstStyle>
            <a:lvl1pPr>
              <a:defRPr/>
            </a:lvl1pPr>
          </a:lstStyle>
          <a:p>
            <a:pPr>
              <a:defRPr/>
            </a:pPr>
            <a:fld id="{01E92F23-37BA-4BE6-BC84-64CF81AEA280}" type="slidenum">
              <a:rPr lang="en-US"/>
              <a:pPr>
                <a:defRPr/>
              </a:pPr>
              <a:t>‹#›</a:t>
            </a:fld>
            <a:endParaRPr lang="en-US"/>
          </a:p>
        </p:txBody>
      </p:sp>
    </p:spTree>
    <p:extLst>
      <p:ext uri="{BB962C8B-B14F-4D97-AF65-F5344CB8AC3E}">
        <p14:creationId xmlns:p14="http://schemas.microsoft.com/office/powerpoint/2010/main" val="204757521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82225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0311B7-EF11-457E-8FDD-7ACB9AEA53A5}" type="datetimeFigureOut">
              <a:rPr lang="en-US" smtClean="0">
                <a:solidFill>
                  <a:prstClr val="black">
                    <a:tint val="75000"/>
                  </a:prstClr>
                </a:solidFill>
              </a:rPr>
              <a:pPr/>
              <a:t>9/22/2015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4E3F97-B710-4DE4-9331-CE0EFBD371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16533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0311B7-EF11-457E-8FDD-7ACB9AEA53A5}" type="datetimeFigureOut">
              <a:rPr lang="en-US" smtClean="0">
                <a:solidFill>
                  <a:prstClr val="black">
                    <a:tint val="75000"/>
                  </a:prstClr>
                </a:solidFill>
              </a:rPr>
              <a:pPr/>
              <a:t>9/22/2015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4E3F97-B710-4DE4-9331-CE0EFBD371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10261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0311B7-EF11-457E-8FDD-7ACB9AEA53A5}" type="datetimeFigureOut">
              <a:rPr lang="en-US" smtClean="0">
                <a:solidFill>
                  <a:prstClr val="black">
                    <a:tint val="75000"/>
                  </a:prstClr>
                </a:solidFill>
              </a:rPr>
              <a:pPr/>
              <a:t>9/22/2015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4E3F97-B710-4DE4-9331-CE0EFBD371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8812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0311B7-EF11-457E-8FDD-7ACB9AEA53A5}" type="datetimeFigureOut">
              <a:rPr lang="en-US" smtClean="0">
                <a:solidFill>
                  <a:prstClr val="black">
                    <a:tint val="75000"/>
                  </a:prstClr>
                </a:solidFill>
              </a:rPr>
              <a:pPr/>
              <a:t>9/22/2015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4E3F97-B710-4DE4-9331-CE0EFBD3716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8341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324600"/>
            <a:ext cx="2362200" cy="396875"/>
          </a:xfrm>
          <a:prstGeom prst="rect">
            <a:avLst/>
          </a:prstGeom>
          <a:ln/>
        </p:spPr>
        <p:txBody>
          <a:bodyPr/>
          <a:lstStyle>
            <a:lvl1pPr>
              <a:defRPr/>
            </a:lvl1pPr>
          </a:lstStyle>
          <a:p>
            <a:pPr>
              <a:defRPr/>
            </a:pPr>
            <a:fld id="{E50A1683-704B-4555-A109-BE5C861BD05E}" type="slidenum">
              <a:rPr lang="en-US"/>
              <a:pPr>
                <a:defRPr/>
              </a:pPr>
              <a:t>‹#›</a:t>
            </a:fld>
            <a:endParaRPr lang="en-US"/>
          </a:p>
        </p:txBody>
      </p:sp>
    </p:spTree>
    <p:extLst>
      <p:ext uri="{BB962C8B-B14F-4D97-AF65-F5344CB8AC3E}">
        <p14:creationId xmlns:p14="http://schemas.microsoft.com/office/powerpoint/2010/main" val="2980484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1219200"/>
            <a:ext cx="37338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219200"/>
            <a:ext cx="37338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324600"/>
            <a:ext cx="2362200" cy="396875"/>
          </a:xfrm>
          <a:prstGeom prst="rect">
            <a:avLst/>
          </a:prstGeom>
          <a:ln/>
        </p:spPr>
        <p:txBody>
          <a:bodyPr/>
          <a:lstStyle>
            <a:lvl1pPr>
              <a:defRPr/>
            </a:lvl1pPr>
          </a:lstStyle>
          <a:p>
            <a:pPr>
              <a:defRPr/>
            </a:pPr>
            <a:fld id="{8651C5D3-9A79-427A-AAA5-0D60E4371A2D}" type="slidenum">
              <a:rPr lang="en-US"/>
              <a:pPr>
                <a:defRPr/>
              </a:pPr>
              <a:t>‹#›</a:t>
            </a:fld>
            <a:endParaRPr lang="en-US"/>
          </a:p>
        </p:txBody>
      </p:sp>
    </p:spTree>
    <p:extLst>
      <p:ext uri="{BB962C8B-B14F-4D97-AF65-F5344CB8AC3E}">
        <p14:creationId xmlns:p14="http://schemas.microsoft.com/office/powerpoint/2010/main" val="991212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6553200" y="6324600"/>
            <a:ext cx="2362200" cy="396875"/>
          </a:xfrm>
          <a:prstGeom prst="rect">
            <a:avLst/>
          </a:prstGeom>
          <a:ln/>
        </p:spPr>
        <p:txBody>
          <a:bodyPr/>
          <a:lstStyle>
            <a:lvl1pPr>
              <a:defRPr/>
            </a:lvl1pPr>
          </a:lstStyle>
          <a:p>
            <a:pPr>
              <a:defRPr/>
            </a:pPr>
            <a:fld id="{707D100D-6492-48D0-B561-9A4F7B3550D7}" type="slidenum">
              <a:rPr lang="en-US"/>
              <a:pPr>
                <a:defRPr/>
              </a:pPr>
              <a:t>‹#›</a:t>
            </a:fld>
            <a:endParaRPr lang="en-US"/>
          </a:p>
        </p:txBody>
      </p:sp>
    </p:spTree>
    <p:extLst>
      <p:ext uri="{BB962C8B-B14F-4D97-AF65-F5344CB8AC3E}">
        <p14:creationId xmlns:p14="http://schemas.microsoft.com/office/powerpoint/2010/main" val="1494782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324600"/>
            <a:ext cx="2362200" cy="396875"/>
          </a:xfrm>
          <a:prstGeom prst="rect">
            <a:avLst/>
          </a:prstGeom>
          <a:ln/>
        </p:spPr>
        <p:txBody>
          <a:bodyPr/>
          <a:lstStyle>
            <a:lvl1pPr>
              <a:defRPr/>
            </a:lvl1pPr>
          </a:lstStyle>
          <a:p>
            <a:pPr>
              <a:defRPr/>
            </a:pPr>
            <a:fld id="{39B3A3CB-6C01-4B45-80E3-AEBAA159A76C}" type="slidenum">
              <a:rPr lang="en-US"/>
              <a:pPr>
                <a:defRPr/>
              </a:pPr>
              <a:t>‹#›</a:t>
            </a:fld>
            <a:endParaRPr lang="en-US"/>
          </a:p>
        </p:txBody>
      </p:sp>
    </p:spTree>
    <p:extLst>
      <p:ext uri="{BB962C8B-B14F-4D97-AF65-F5344CB8AC3E}">
        <p14:creationId xmlns:p14="http://schemas.microsoft.com/office/powerpoint/2010/main" val="1254847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324600"/>
            <a:ext cx="2362200" cy="396875"/>
          </a:xfrm>
          <a:prstGeom prst="rect">
            <a:avLst/>
          </a:prstGeom>
          <a:ln/>
        </p:spPr>
        <p:txBody>
          <a:bodyPr/>
          <a:lstStyle>
            <a:lvl1pPr>
              <a:defRPr/>
            </a:lvl1pPr>
          </a:lstStyle>
          <a:p>
            <a:pPr>
              <a:defRPr/>
            </a:pPr>
            <a:fld id="{C3EE8F7F-B4B9-4094-801B-9838A3246BB9}" type="slidenum">
              <a:rPr lang="en-US"/>
              <a:pPr>
                <a:defRPr/>
              </a:pPr>
              <a:t>‹#›</a:t>
            </a:fld>
            <a:endParaRPr lang="en-US"/>
          </a:p>
        </p:txBody>
      </p:sp>
    </p:spTree>
    <p:extLst>
      <p:ext uri="{BB962C8B-B14F-4D97-AF65-F5344CB8AC3E}">
        <p14:creationId xmlns:p14="http://schemas.microsoft.com/office/powerpoint/2010/main" val="1616718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324600"/>
            <a:ext cx="2362200" cy="396875"/>
          </a:xfrm>
          <a:prstGeom prst="rect">
            <a:avLst/>
          </a:prstGeom>
          <a:ln/>
        </p:spPr>
        <p:txBody>
          <a:bodyPr/>
          <a:lstStyle>
            <a:lvl1pPr>
              <a:defRPr/>
            </a:lvl1pPr>
          </a:lstStyle>
          <a:p>
            <a:pPr>
              <a:defRPr/>
            </a:pPr>
            <a:fld id="{DA8BC026-BACB-4339-A239-1F72A20DBCAC}" type="slidenum">
              <a:rPr lang="en-US"/>
              <a:pPr>
                <a:defRPr/>
              </a:pPr>
              <a:t>‹#›</a:t>
            </a:fld>
            <a:endParaRPr lang="en-US"/>
          </a:p>
        </p:txBody>
      </p:sp>
    </p:spTree>
    <p:extLst>
      <p:ext uri="{BB962C8B-B14F-4D97-AF65-F5344CB8AC3E}">
        <p14:creationId xmlns:p14="http://schemas.microsoft.com/office/powerpoint/2010/main" val="2005331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324600"/>
            <a:ext cx="2362200" cy="396875"/>
          </a:xfrm>
          <a:prstGeom prst="rect">
            <a:avLst/>
          </a:prstGeom>
          <a:ln/>
        </p:spPr>
        <p:txBody>
          <a:bodyPr/>
          <a:lstStyle>
            <a:lvl1pPr>
              <a:defRPr/>
            </a:lvl1pPr>
          </a:lstStyle>
          <a:p>
            <a:pPr>
              <a:defRPr/>
            </a:pPr>
            <a:fld id="{FA56A381-5D8A-4746-ABEA-2C27D9F680C0}" type="slidenum">
              <a:rPr lang="en-US"/>
              <a:pPr>
                <a:defRPr/>
              </a:pPr>
              <a:t>‹#›</a:t>
            </a:fld>
            <a:endParaRPr lang="en-US"/>
          </a:p>
        </p:txBody>
      </p:sp>
    </p:spTree>
    <p:extLst>
      <p:ext uri="{BB962C8B-B14F-4D97-AF65-F5344CB8AC3E}">
        <p14:creationId xmlns:p14="http://schemas.microsoft.com/office/powerpoint/2010/main" val="1523402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2000">
              <a:schemeClr val="bg1"/>
            </a:gs>
            <a:gs pos="100000">
              <a:srgbClr val="A72312"/>
            </a:gs>
            <a:gs pos="99000">
              <a:srgbClr val="EED2BC"/>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90600" y="381000"/>
            <a:ext cx="5867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Rectangle 3"/>
          <p:cNvSpPr>
            <a:spLocks noGrp="1" noChangeArrowheads="1"/>
          </p:cNvSpPr>
          <p:nvPr>
            <p:ph type="body" idx="1"/>
          </p:nvPr>
        </p:nvSpPr>
        <p:spPr bwMode="auto">
          <a:xfrm>
            <a:off x="990600" y="1219200"/>
            <a:ext cx="7620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28" name="Rectangle 4"/>
          <p:cNvSpPr>
            <a:spLocks noGrp="1" noChangeArrowheads="1"/>
          </p:cNvSpPr>
          <p:nvPr>
            <p:ph type="dt" sz="half" idx="2"/>
          </p:nvPr>
        </p:nvSpPr>
        <p:spPr bwMode="auto">
          <a:xfrm>
            <a:off x="990600" y="6324600"/>
            <a:ext cx="21336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b="0" i="0">
                <a:latin typeface="+mj-lt"/>
              </a:defRPr>
            </a:lvl1pPr>
          </a:lstStyle>
          <a:p>
            <a:pPr>
              <a:defRPr/>
            </a:pPr>
            <a:endParaRPr lang="en-US"/>
          </a:p>
        </p:txBody>
      </p:sp>
      <p:sp>
        <p:nvSpPr>
          <p:cNvPr id="1029" name="Rectangle 5"/>
          <p:cNvSpPr>
            <a:spLocks noGrp="1" noChangeArrowheads="1"/>
          </p:cNvSpPr>
          <p:nvPr>
            <p:ph type="ftr" sz="quarter" idx="3"/>
          </p:nvPr>
        </p:nvSpPr>
        <p:spPr bwMode="auto">
          <a:xfrm>
            <a:off x="3276600" y="6324600"/>
            <a:ext cx="31242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b="0" i="0">
                <a:latin typeface="+mj-lt"/>
              </a:defRPr>
            </a:lvl1pPr>
          </a:lstStyle>
          <a:p>
            <a:pPr>
              <a:defRPr/>
            </a:pPr>
            <a:endParaRPr lang="en-US"/>
          </a:p>
        </p:txBody>
      </p:sp>
      <p:sp>
        <p:nvSpPr>
          <p:cNvPr id="1031" name="Line 7"/>
          <p:cNvSpPr>
            <a:spLocks noChangeShapeType="1"/>
          </p:cNvSpPr>
          <p:nvPr userDrawn="1"/>
        </p:nvSpPr>
        <p:spPr bwMode="auto">
          <a:xfrm flipV="1">
            <a:off x="533400" y="1066800"/>
            <a:ext cx="8001000" cy="0"/>
          </a:xfrm>
          <a:prstGeom prst="line">
            <a:avLst/>
          </a:prstGeom>
          <a:noFill/>
          <a:ln w="9525" cmpd="sng">
            <a:solidFill>
              <a:srgbClr val="A72312"/>
            </a:solidFill>
            <a:prstDash val="dash"/>
            <a:round/>
            <a:headEnd/>
            <a:tailEnd/>
          </a:ln>
          <a:extLst>
            <a:ext uri="{909E8E84-426E-40DD-AFC4-6F175D3DCCD1}">
              <a14:hiddenFill xmlns:a14="http://schemas.microsoft.com/office/drawing/2010/main">
                <a:noFill/>
              </a14:hiddenFill>
            </a:ext>
          </a:extLst>
        </p:spPr>
        <p:txBody>
          <a:bodyPr/>
          <a:lstStyle/>
          <a:p>
            <a:endParaRPr lang="en-US" b="0" i="0">
              <a:latin typeface="+mj-lt"/>
            </a:endParaRPr>
          </a:p>
        </p:txBody>
      </p:sp>
      <p:sp>
        <p:nvSpPr>
          <p:cNvPr id="1032" name="Line 8"/>
          <p:cNvSpPr>
            <a:spLocks noChangeShapeType="1"/>
          </p:cNvSpPr>
          <p:nvPr userDrawn="1"/>
        </p:nvSpPr>
        <p:spPr bwMode="auto">
          <a:xfrm flipH="1">
            <a:off x="838200" y="533400"/>
            <a:ext cx="0" cy="5715000"/>
          </a:xfrm>
          <a:prstGeom prst="line">
            <a:avLst/>
          </a:prstGeom>
          <a:noFill/>
          <a:ln w="9525" cmpd="sng">
            <a:solidFill>
              <a:srgbClr val="A72312"/>
            </a:solidFill>
            <a:prstDash val="dash"/>
            <a:round/>
            <a:headEnd/>
            <a:tailEnd/>
          </a:ln>
          <a:extLst>
            <a:ext uri="{909E8E84-426E-40DD-AFC4-6F175D3DCCD1}">
              <a14:hiddenFill xmlns:a14="http://schemas.microsoft.com/office/drawing/2010/main">
                <a:noFill/>
              </a14:hiddenFill>
            </a:ext>
          </a:extLst>
        </p:spPr>
        <p:txBody>
          <a:bodyPr/>
          <a:lstStyle/>
          <a:p>
            <a:endParaRPr lang="en-US" b="0" i="0">
              <a:latin typeface="+mj-lt"/>
            </a:endParaRPr>
          </a:p>
        </p:txBody>
      </p:sp>
      <p:pic>
        <p:nvPicPr>
          <p:cNvPr id="4" name="Picture 3"/>
          <p:cNvPicPr>
            <a:picLocks noChangeAspect="1"/>
          </p:cNvPicPr>
          <p:nvPr userDrawn="1"/>
        </p:nvPicPr>
        <p:blipFill>
          <a:blip r:embed="rId13"/>
          <a:stretch>
            <a:fillRect/>
          </a:stretch>
        </p:blipFill>
        <p:spPr>
          <a:xfrm>
            <a:off x="7696200" y="6279333"/>
            <a:ext cx="1371600" cy="50246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l" rtl="0" eaLnBrk="0" fontAlgn="base" hangingPunct="0">
        <a:spcBef>
          <a:spcPct val="0"/>
        </a:spcBef>
        <a:spcAft>
          <a:spcPct val="0"/>
        </a:spcAft>
        <a:defRPr sz="2800" b="0" i="0">
          <a:solidFill>
            <a:schemeClr val="tx1"/>
          </a:solidFill>
          <a:latin typeface="+mj-lt"/>
          <a:ea typeface="+mj-ea"/>
          <a:cs typeface="+mj-cs"/>
        </a:defRPr>
      </a:lvl1pPr>
      <a:lvl2pPr algn="l" rtl="0" eaLnBrk="0" fontAlgn="base" hangingPunct="0">
        <a:spcBef>
          <a:spcPct val="0"/>
        </a:spcBef>
        <a:spcAft>
          <a:spcPct val="0"/>
        </a:spcAft>
        <a:defRPr sz="2800">
          <a:solidFill>
            <a:srgbClr val="CC6600"/>
          </a:solidFill>
          <a:latin typeface="Franklin Gothic Demi" pitchFamily="34" charset="0"/>
        </a:defRPr>
      </a:lvl2pPr>
      <a:lvl3pPr algn="l" rtl="0" eaLnBrk="0" fontAlgn="base" hangingPunct="0">
        <a:spcBef>
          <a:spcPct val="0"/>
        </a:spcBef>
        <a:spcAft>
          <a:spcPct val="0"/>
        </a:spcAft>
        <a:defRPr sz="2800">
          <a:solidFill>
            <a:srgbClr val="CC6600"/>
          </a:solidFill>
          <a:latin typeface="Franklin Gothic Demi" pitchFamily="34" charset="0"/>
        </a:defRPr>
      </a:lvl3pPr>
      <a:lvl4pPr algn="l" rtl="0" eaLnBrk="0" fontAlgn="base" hangingPunct="0">
        <a:spcBef>
          <a:spcPct val="0"/>
        </a:spcBef>
        <a:spcAft>
          <a:spcPct val="0"/>
        </a:spcAft>
        <a:defRPr sz="2800">
          <a:solidFill>
            <a:srgbClr val="CC6600"/>
          </a:solidFill>
          <a:latin typeface="Franklin Gothic Demi" pitchFamily="34" charset="0"/>
        </a:defRPr>
      </a:lvl4pPr>
      <a:lvl5pPr algn="l" rtl="0" eaLnBrk="0" fontAlgn="base" hangingPunct="0">
        <a:spcBef>
          <a:spcPct val="0"/>
        </a:spcBef>
        <a:spcAft>
          <a:spcPct val="0"/>
        </a:spcAft>
        <a:defRPr sz="2800">
          <a:solidFill>
            <a:srgbClr val="CC6600"/>
          </a:solidFill>
          <a:latin typeface="Franklin Gothic Demi" pitchFamily="34" charset="0"/>
        </a:defRPr>
      </a:lvl5pPr>
      <a:lvl6pPr marL="457200" algn="l" rtl="0" fontAlgn="base">
        <a:spcBef>
          <a:spcPct val="0"/>
        </a:spcBef>
        <a:spcAft>
          <a:spcPct val="0"/>
        </a:spcAft>
        <a:defRPr sz="2800">
          <a:solidFill>
            <a:srgbClr val="CC6600"/>
          </a:solidFill>
          <a:latin typeface="Franklin Gothic Demi" pitchFamily="34" charset="0"/>
        </a:defRPr>
      </a:lvl6pPr>
      <a:lvl7pPr marL="914400" algn="l" rtl="0" fontAlgn="base">
        <a:spcBef>
          <a:spcPct val="0"/>
        </a:spcBef>
        <a:spcAft>
          <a:spcPct val="0"/>
        </a:spcAft>
        <a:defRPr sz="2800">
          <a:solidFill>
            <a:srgbClr val="CC6600"/>
          </a:solidFill>
          <a:latin typeface="Franklin Gothic Demi" pitchFamily="34" charset="0"/>
        </a:defRPr>
      </a:lvl7pPr>
      <a:lvl8pPr marL="1371600" algn="l" rtl="0" fontAlgn="base">
        <a:spcBef>
          <a:spcPct val="0"/>
        </a:spcBef>
        <a:spcAft>
          <a:spcPct val="0"/>
        </a:spcAft>
        <a:defRPr sz="2800">
          <a:solidFill>
            <a:srgbClr val="CC6600"/>
          </a:solidFill>
          <a:latin typeface="Franklin Gothic Demi" pitchFamily="34" charset="0"/>
        </a:defRPr>
      </a:lvl8pPr>
      <a:lvl9pPr marL="1828800" algn="l" rtl="0" fontAlgn="base">
        <a:spcBef>
          <a:spcPct val="0"/>
        </a:spcBef>
        <a:spcAft>
          <a:spcPct val="0"/>
        </a:spcAft>
        <a:defRPr sz="2800">
          <a:solidFill>
            <a:srgbClr val="CC6600"/>
          </a:solidFill>
          <a:latin typeface="Franklin Gothic Demi" pitchFamily="34" charset="0"/>
        </a:defRPr>
      </a:lvl9pPr>
    </p:titleStyle>
    <p:bodyStyle>
      <a:lvl1pPr marL="342900" indent="-342900" algn="l" rtl="0" eaLnBrk="0" fontAlgn="base" hangingPunct="0">
        <a:spcBef>
          <a:spcPct val="20000"/>
        </a:spcBef>
        <a:spcAft>
          <a:spcPct val="0"/>
        </a:spcAft>
        <a:defRPr sz="2000" b="0" i="0">
          <a:solidFill>
            <a:schemeClr val="tx1"/>
          </a:solidFill>
          <a:latin typeface="+mj-lt"/>
          <a:ea typeface="+mn-ea"/>
          <a:cs typeface="+mn-cs"/>
        </a:defRPr>
      </a:lvl1pPr>
      <a:lvl2pPr marL="742950" indent="-285750" algn="l" rtl="0" eaLnBrk="0" fontAlgn="base" hangingPunct="0">
        <a:spcBef>
          <a:spcPct val="20000"/>
        </a:spcBef>
        <a:spcAft>
          <a:spcPct val="0"/>
        </a:spcAft>
        <a:buChar char="–"/>
        <a:defRPr sz="2000" b="0" i="0">
          <a:solidFill>
            <a:srgbClr val="A72312"/>
          </a:solidFill>
          <a:latin typeface="+mj-lt"/>
        </a:defRPr>
      </a:lvl2pPr>
      <a:lvl3pPr marL="1143000" indent="-228600" algn="l" rtl="0" eaLnBrk="0" fontAlgn="base" hangingPunct="0">
        <a:spcBef>
          <a:spcPct val="20000"/>
        </a:spcBef>
        <a:spcAft>
          <a:spcPct val="0"/>
        </a:spcAft>
        <a:buChar char="•"/>
        <a:defRPr b="0" i="0">
          <a:solidFill>
            <a:srgbClr val="A72312"/>
          </a:solidFill>
          <a:latin typeface="+mj-lt"/>
        </a:defRPr>
      </a:lvl3pPr>
      <a:lvl4pPr marL="1600200" indent="-228600" algn="l" rtl="0" eaLnBrk="0" fontAlgn="base" hangingPunct="0">
        <a:spcBef>
          <a:spcPct val="20000"/>
        </a:spcBef>
        <a:spcAft>
          <a:spcPct val="0"/>
        </a:spcAft>
        <a:buChar char="–"/>
        <a:defRPr sz="1600" b="0" i="0">
          <a:solidFill>
            <a:srgbClr val="A72312"/>
          </a:solidFill>
          <a:latin typeface="+mj-lt"/>
        </a:defRPr>
      </a:lvl4pPr>
      <a:lvl5pPr marL="2057400" indent="-228600" algn="l" rtl="0" eaLnBrk="0" fontAlgn="base" hangingPunct="0">
        <a:spcBef>
          <a:spcPct val="20000"/>
        </a:spcBef>
        <a:spcAft>
          <a:spcPct val="0"/>
        </a:spcAft>
        <a:buChar char="»"/>
        <a:defRPr sz="1400" b="0" i="0">
          <a:solidFill>
            <a:srgbClr val="A72312"/>
          </a:solidFill>
          <a:latin typeface="+mj-lt"/>
        </a:defRPr>
      </a:lvl5pPr>
      <a:lvl6pPr marL="2514600" indent="-228600" algn="l" rtl="0" fontAlgn="base">
        <a:spcBef>
          <a:spcPct val="20000"/>
        </a:spcBef>
        <a:spcAft>
          <a:spcPct val="0"/>
        </a:spcAft>
        <a:buChar char="»"/>
        <a:defRPr sz="1400">
          <a:solidFill>
            <a:schemeClr val="accent2"/>
          </a:solidFill>
          <a:latin typeface="+mn-lt"/>
        </a:defRPr>
      </a:lvl6pPr>
      <a:lvl7pPr marL="2971800" indent="-228600" algn="l" rtl="0" fontAlgn="base">
        <a:spcBef>
          <a:spcPct val="20000"/>
        </a:spcBef>
        <a:spcAft>
          <a:spcPct val="0"/>
        </a:spcAft>
        <a:buChar char="»"/>
        <a:defRPr sz="1400">
          <a:solidFill>
            <a:schemeClr val="accent2"/>
          </a:solidFill>
          <a:latin typeface="+mn-lt"/>
        </a:defRPr>
      </a:lvl7pPr>
      <a:lvl8pPr marL="3429000" indent="-228600" algn="l" rtl="0" fontAlgn="base">
        <a:spcBef>
          <a:spcPct val="20000"/>
        </a:spcBef>
        <a:spcAft>
          <a:spcPct val="0"/>
        </a:spcAft>
        <a:buChar char="»"/>
        <a:defRPr sz="1400">
          <a:solidFill>
            <a:schemeClr val="accent2"/>
          </a:solidFill>
          <a:latin typeface="+mn-lt"/>
        </a:defRPr>
      </a:lvl8pPr>
      <a:lvl9pPr marL="3886200" indent="-228600" algn="l" rtl="0" fontAlgn="base">
        <a:spcBef>
          <a:spcPct val="20000"/>
        </a:spcBef>
        <a:spcAft>
          <a:spcPct val="0"/>
        </a:spcAft>
        <a:buChar char="»"/>
        <a:defRPr sz="1400">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80311B7-EF11-457E-8FDD-7ACB9AEA53A5}" type="datetimeFigureOut">
              <a:rPr lang="en-US" smtClean="0">
                <a:solidFill>
                  <a:prstClr val="black">
                    <a:tint val="75000"/>
                  </a:prstClr>
                </a:solidFill>
                <a:latin typeface="Calibri"/>
              </a:rPr>
              <a:pPr fontAlgn="auto">
                <a:spcBef>
                  <a:spcPts val="0"/>
                </a:spcBef>
                <a:spcAft>
                  <a:spcPts val="0"/>
                </a:spcAft>
              </a:pPr>
              <a:t>9/22/2015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C4E3F97-B710-4DE4-9331-CE0EFBD3716F}"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1207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omicsonline.org/open-access-publication.php" TargetMode="External"/><Relationship Id="rId2" Type="http://schemas.openxmlformats.org/officeDocument/2006/relationships/image" Target="../media/image2.jpg"/><Relationship Id="rId1" Type="http://schemas.openxmlformats.org/officeDocument/2006/relationships/slideLayout" Target="../slideLayouts/slideLayout15.xml"/><Relationship Id="rId5" Type="http://schemas.openxmlformats.org/officeDocument/2006/relationships/hyperlink" Target="http://www.omicsonline.org/international-scientific-conferences/" TargetMode="External"/><Relationship Id="rId4" Type="http://schemas.openxmlformats.org/officeDocument/2006/relationships/hyperlink" Target="http://www.omicsonline.org/scholarly-journals.php"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jpeg"/><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4.xml"/><Relationship Id="rId1" Type="http://schemas.openxmlformats.org/officeDocument/2006/relationships/tags" Target="../tags/tag4.xml"/><Relationship Id="rId5" Type="http://schemas.openxmlformats.org/officeDocument/2006/relationships/image" Target="../media/image41.pn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parenterals-injectables.pharmaceuticalconferences.com/" TargetMode="External"/><Relationship Id="rId2" Type="http://schemas.openxmlformats.org/officeDocument/2006/relationships/image" Target="../media/image2.jp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12.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1.jpeg"/><Relationship Id="rId5" Type="http://schemas.openxmlformats.org/officeDocument/2006/relationships/image" Target="../media/image10.emf"/><Relationship Id="rId4"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www.genengnews.com/gen-articles/bioreactor-and-fermentor-market-trends/2999/"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About OMICS Group</a:t>
            </a:r>
          </a:p>
        </p:txBody>
      </p:sp>
      <p:sp>
        <p:nvSpPr>
          <p:cNvPr id="3" name="Content Placeholder 2"/>
          <p:cNvSpPr>
            <a:spLocks noGrp="1"/>
          </p:cNvSpPr>
          <p:nvPr>
            <p:ph idx="1"/>
          </p:nvPr>
        </p:nvSpPr>
        <p:spPr/>
        <p:txBody>
          <a:bodyPr>
            <a:normAutofit fontScale="85000" lnSpcReduction="20000"/>
          </a:bodyPr>
          <a:lstStyle/>
          <a:p>
            <a:pPr marL="0" indent="0">
              <a:buNone/>
            </a:pPr>
            <a:r>
              <a:rPr lang="en-US" dirty="0"/>
              <a:t>OMICS Group is an amalgamation of </a:t>
            </a:r>
            <a:r>
              <a:rPr lang="en-US" dirty="0">
                <a:hlinkClick r:id="rId3"/>
              </a:rPr>
              <a:t>Open Access Publications</a:t>
            </a:r>
            <a:r>
              <a:rPr lang="en-US" dirty="0"/>
              <a:t> and worldwide international science conferences and events. Established in the year 2007 with the sole aim of making the information on Sciences and technology ‘Open Access’, OMICS Group publishes 700+ online open access </a:t>
            </a:r>
            <a:r>
              <a:rPr lang="en-US" dirty="0">
                <a:hlinkClick r:id="rId4"/>
              </a:rPr>
              <a:t>scholarly journals </a:t>
            </a:r>
            <a:r>
              <a:rPr lang="en-US" dirty="0"/>
              <a:t>in all aspects of Science, Engineering, Management and Technology journals. OMICS Group has been instrumental in taking the knowledge on Science &amp; technology to the doorsteps of ordinary men and women. Research Scholars, Students, Libraries, Educational Institutions, Research centers and the industry are main stakeholders that benefitted greatly from this knowledge dissemination. OMICS Group also organizes 1000+ </a:t>
            </a:r>
            <a:r>
              <a:rPr lang="en-US" dirty="0">
                <a:hlinkClick r:id="rId5"/>
              </a:rPr>
              <a:t>International conferences</a:t>
            </a:r>
            <a:r>
              <a:rPr lang="en-US" dirty="0"/>
              <a:t> annually across the globe, where knowledge transfer takes place through debates, round table discussions, poster presentations, workshops, symposia and exhibitions.</a:t>
            </a:r>
          </a:p>
          <a:p>
            <a:pPr marL="0" indent="0">
              <a:buNone/>
            </a:pPr>
            <a:endParaRPr lang="en-US" dirty="0"/>
          </a:p>
        </p:txBody>
      </p:sp>
    </p:spTree>
    <p:extLst>
      <p:ext uri="{BB962C8B-B14F-4D97-AF65-F5344CB8AC3E}">
        <p14:creationId xmlns:p14="http://schemas.microsoft.com/office/powerpoint/2010/main" val="19814602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itle 1"/>
          <p:cNvSpPr>
            <a:spLocks noGrp="1"/>
          </p:cNvSpPr>
          <p:nvPr>
            <p:ph type="title"/>
          </p:nvPr>
        </p:nvSpPr>
        <p:spPr>
          <a:xfrm>
            <a:off x="914400" y="284163"/>
            <a:ext cx="7078662" cy="782637"/>
          </a:xfrm>
        </p:spPr>
        <p:txBody>
          <a:bodyPr/>
          <a:lstStyle/>
          <a:p>
            <a:r>
              <a:rPr lang="de-DE" sz="3200" dirty="0" err="1">
                <a:solidFill>
                  <a:srgbClr val="000000"/>
                </a:solidFill>
                <a:latin typeface="+mn-lt"/>
                <a:ea typeface="MS PGothic" charset="0"/>
              </a:rPr>
              <a:t>Past</a:t>
            </a:r>
            <a:r>
              <a:rPr lang="de-DE" sz="3200" dirty="0">
                <a:solidFill>
                  <a:srgbClr val="000000"/>
                </a:solidFill>
                <a:latin typeface="+mn-lt"/>
                <a:ea typeface="MS PGothic" charset="0"/>
              </a:rPr>
              <a:t> &amp; </a:t>
            </a:r>
            <a:r>
              <a:rPr lang="de-DE" sz="3200" dirty="0" err="1">
                <a:solidFill>
                  <a:srgbClr val="000000"/>
                </a:solidFill>
                <a:latin typeface="+mn-lt"/>
                <a:ea typeface="MS PGothic" charset="0"/>
              </a:rPr>
              <a:t>Current</a:t>
            </a:r>
            <a:r>
              <a:rPr lang="de-DE" sz="3200" dirty="0">
                <a:solidFill>
                  <a:srgbClr val="000000"/>
                </a:solidFill>
                <a:latin typeface="+mn-lt"/>
                <a:ea typeface="MS PGothic" charset="0"/>
              </a:rPr>
              <a:t> </a:t>
            </a:r>
            <a:r>
              <a:rPr lang="de-DE" sz="3200" dirty="0" err="1">
                <a:solidFill>
                  <a:srgbClr val="000000"/>
                </a:solidFill>
                <a:latin typeface="+mn-lt"/>
                <a:ea typeface="MS PGothic" charset="0"/>
              </a:rPr>
              <a:t>Processes</a:t>
            </a:r>
            <a:endParaRPr lang="de-DE" sz="3200" dirty="0">
              <a:solidFill>
                <a:srgbClr val="000000"/>
              </a:solidFill>
              <a:latin typeface="+mn-lt"/>
              <a:ea typeface="MS PGothic" charset="0"/>
            </a:endParaRPr>
          </a:p>
        </p:txBody>
      </p:sp>
      <p:sp>
        <p:nvSpPr>
          <p:cNvPr id="24583" name="TextBox 1"/>
          <p:cNvSpPr txBox="1">
            <a:spLocks noChangeArrowheads="1"/>
          </p:cNvSpPr>
          <p:nvPr/>
        </p:nvSpPr>
        <p:spPr bwMode="auto">
          <a:xfrm>
            <a:off x="914400" y="1137880"/>
            <a:ext cx="69864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800" dirty="0" smtClean="0">
                <a:solidFill>
                  <a:schemeClr val="tx2">
                    <a:lumMod val="75000"/>
                    <a:lumOff val="25000"/>
                  </a:schemeClr>
                </a:solidFill>
                <a:latin typeface="+mn-lt"/>
                <a:cs typeface="TitilliumText14L 800 wt" charset="0"/>
              </a:rPr>
              <a:t>From Curtain to Isolator or RABS &amp; from Vial to Needle to Needle to Vial</a:t>
            </a:r>
            <a:endParaRPr lang="en-US" sz="1800" dirty="0">
              <a:solidFill>
                <a:schemeClr val="tx2">
                  <a:lumMod val="75000"/>
                  <a:lumOff val="25000"/>
                </a:schemeClr>
              </a:solidFill>
              <a:latin typeface="+mn-lt"/>
              <a:cs typeface="TitilliumText14L 800 wt" charset="0"/>
            </a:endParaRPr>
          </a:p>
        </p:txBody>
      </p:sp>
      <p:pic>
        <p:nvPicPr>
          <p:cNvPr id="18"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10200" y="4100967"/>
            <a:ext cx="3581400" cy="217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Arrow 5"/>
          <p:cNvSpPr/>
          <p:nvPr/>
        </p:nvSpPr>
        <p:spPr>
          <a:xfrm>
            <a:off x="4114800" y="3276600"/>
            <a:ext cx="609600" cy="381000"/>
          </a:xfrm>
          <a:prstGeom prst="rightArrow">
            <a:avLst/>
          </a:prstGeom>
          <a:solidFill>
            <a:srgbClr val="EED2BC"/>
          </a:solidFill>
          <a:ln>
            <a:solidFill>
              <a:srgbClr val="A7231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1" name="Picture 1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990600" y="1828800"/>
            <a:ext cx="2617788"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34000" y="1828800"/>
            <a:ext cx="3510219" cy="2286000"/>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47800" y="4038600"/>
            <a:ext cx="1763776" cy="2362200"/>
          </a:xfrm>
          <a:prstGeom prst="rect">
            <a:avLst/>
          </a:prstGeom>
        </p:spPr>
      </p:pic>
    </p:spTree>
    <p:extLst>
      <p:ext uri="{BB962C8B-B14F-4D97-AF65-F5344CB8AC3E}">
        <p14:creationId xmlns:p14="http://schemas.microsoft.com/office/powerpoint/2010/main" val="37505177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7"/>
          <p:cNvSpPr txBox="1">
            <a:spLocks noChangeArrowheads="1"/>
          </p:cNvSpPr>
          <p:nvPr/>
        </p:nvSpPr>
        <p:spPr bwMode="auto">
          <a:xfrm>
            <a:off x="1374328" y="1428690"/>
            <a:ext cx="69550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2000" dirty="0">
                <a:solidFill>
                  <a:schemeClr val="tx2">
                    <a:lumMod val="75000"/>
                    <a:lumOff val="25000"/>
                  </a:schemeClr>
                </a:solidFill>
                <a:latin typeface="+mn-lt"/>
                <a:cs typeface="TitilliumText14L 800 wt" charset="0"/>
              </a:rPr>
              <a:t>Single-use technology processes create flexibility &amp; speed, but…</a:t>
            </a:r>
          </a:p>
        </p:txBody>
      </p:sp>
      <p:sp>
        <p:nvSpPr>
          <p:cNvPr id="6" name="TextBox 18"/>
          <p:cNvSpPr txBox="1">
            <a:spLocks noChangeArrowheads="1"/>
          </p:cNvSpPr>
          <p:nvPr/>
        </p:nvSpPr>
        <p:spPr bwMode="auto">
          <a:xfrm>
            <a:off x="3200400" y="5543490"/>
            <a:ext cx="57899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2000" dirty="0">
                <a:solidFill>
                  <a:srgbClr val="404040"/>
                </a:solidFill>
                <a:latin typeface="+mn-lt"/>
                <a:cs typeface="TitilliumText14L 800 wt" charset="0"/>
              </a:rPr>
              <a:t>…is only as flexible as the surrounding infrastructure !</a:t>
            </a:r>
          </a:p>
        </p:txBody>
      </p:sp>
      <p:pic>
        <p:nvPicPr>
          <p:cNvPr id="7" name="Picture 3" descr="SE1097-Z-EAD-000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1981200"/>
            <a:ext cx="3306018"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Bent Arrow 8"/>
          <p:cNvSpPr/>
          <p:nvPr/>
        </p:nvSpPr>
        <p:spPr>
          <a:xfrm rot="5400000">
            <a:off x="5003800" y="2413000"/>
            <a:ext cx="762000" cy="965200"/>
          </a:xfrm>
          <a:prstGeom prst="bentArrow">
            <a:avLst>
              <a:gd name="adj1" fmla="val 13889"/>
              <a:gd name="adj2" fmla="val 18210"/>
              <a:gd name="adj3" fmla="val 25000"/>
              <a:gd name="adj4" fmla="val 43750"/>
            </a:avLst>
          </a:prstGeom>
          <a:solidFill>
            <a:srgbClr val="EED2BC"/>
          </a:solidFill>
          <a:ln>
            <a:solidFill>
              <a:srgbClr val="A7231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0" name="TextBox 19455"/>
          <p:cNvSpPr txBox="1">
            <a:spLocks noChangeArrowheads="1"/>
          </p:cNvSpPr>
          <p:nvPr/>
        </p:nvSpPr>
        <p:spPr bwMode="auto">
          <a:xfrm>
            <a:off x="1828800" y="4981575"/>
            <a:ext cx="801559" cy="20005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700" dirty="0">
                <a:solidFill>
                  <a:srgbClr val="7F7F7F"/>
                </a:solidFill>
                <a:latin typeface="+mn-lt"/>
              </a:rPr>
              <a:t>Courtesy </a:t>
            </a:r>
            <a:r>
              <a:rPr lang="en-US" sz="700" dirty="0" err="1">
                <a:solidFill>
                  <a:srgbClr val="7F7F7F"/>
                </a:solidFill>
                <a:latin typeface="+mn-lt"/>
              </a:rPr>
              <a:t>Stedim</a:t>
            </a:r>
            <a:endParaRPr lang="en-US" sz="700" dirty="0">
              <a:solidFill>
                <a:srgbClr val="7F7F7F"/>
              </a:solidFill>
              <a:latin typeface="+mn-lt"/>
            </a:endParaRPr>
          </a:p>
        </p:txBody>
      </p:sp>
      <p:sp>
        <p:nvSpPr>
          <p:cNvPr id="11" name="TextBox 10"/>
          <p:cNvSpPr txBox="1"/>
          <p:nvPr/>
        </p:nvSpPr>
        <p:spPr>
          <a:xfrm>
            <a:off x="5105400" y="4953000"/>
            <a:ext cx="1377300" cy="200055"/>
          </a:xfrm>
          <a:prstGeom prst="rect">
            <a:avLst/>
          </a:prstGeom>
          <a:solidFill>
            <a:schemeClr val="bg1"/>
          </a:solidFill>
        </p:spPr>
        <p:txBody>
          <a:bodyPr wrap="none">
            <a:spAutoFit/>
          </a:bodyPr>
          <a:lstStyle/>
          <a:p>
            <a:pPr>
              <a:defRPr/>
            </a:pPr>
            <a:r>
              <a:rPr lang="en-US" sz="700" dirty="0">
                <a:solidFill>
                  <a:schemeClr val="bg1">
                    <a:lumMod val="50000"/>
                  </a:schemeClr>
                </a:solidFill>
                <a:latin typeface="+mn-lt"/>
              </a:rPr>
              <a:t>Courtesy G-CON Manufacturing</a:t>
            </a:r>
          </a:p>
        </p:txBody>
      </p:sp>
      <p:sp>
        <p:nvSpPr>
          <p:cNvPr id="12" name="Title 1"/>
          <p:cNvSpPr>
            <a:spLocks noGrp="1"/>
          </p:cNvSpPr>
          <p:nvPr>
            <p:ph type="title"/>
          </p:nvPr>
        </p:nvSpPr>
        <p:spPr>
          <a:xfrm>
            <a:off x="914400" y="284163"/>
            <a:ext cx="7078662" cy="782637"/>
          </a:xfrm>
        </p:spPr>
        <p:txBody>
          <a:bodyPr/>
          <a:lstStyle/>
          <a:p>
            <a:r>
              <a:rPr lang="de-DE" sz="3200" dirty="0" smtClean="0">
                <a:solidFill>
                  <a:schemeClr val="tx1"/>
                </a:solidFill>
                <a:latin typeface="+mn-lt"/>
                <a:ea typeface="MS PGothic" charset="0"/>
              </a:rPr>
              <a:t>The </a:t>
            </a:r>
            <a:r>
              <a:rPr lang="de-DE" sz="3200" dirty="0" err="1" smtClean="0">
                <a:solidFill>
                  <a:schemeClr val="tx1"/>
                </a:solidFill>
                <a:latin typeface="+mn-lt"/>
                <a:ea typeface="MS PGothic" charset="0"/>
              </a:rPr>
              <a:t>Benefits</a:t>
            </a:r>
            <a:r>
              <a:rPr lang="de-DE" sz="3200" dirty="0" smtClean="0">
                <a:solidFill>
                  <a:schemeClr val="tx1"/>
                </a:solidFill>
                <a:latin typeface="+mn-lt"/>
                <a:ea typeface="MS PGothic" charset="0"/>
              </a:rPr>
              <a:t> </a:t>
            </a:r>
            <a:r>
              <a:rPr lang="de-DE" sz="3200" dirty="0" err="1" smtClean="0">
                <a:solidFill>
                  <a:schemeClr val="tx1"/>
                </a:solidFill>
                <a:latin typeface="+mn-lt"/>
                <a:ea typeface="MS PGothic" charset="0"/>
              </a:rPr>
              <a:t>of</a:t>
            </a:r>
            <a:r>
              <a:rPr lang="de-DE" sz="3200" dirty="0" smtClean="0">
                <a:solidFill>
                  <a:schemeClr val="tx1"/>
                </a:solidFill>
                <a:latin typeface="+mn-lt"/>
                <a:ea typeface="MS PGothic" charset="0"/>
              </a:rPr>
              <a:t> SUT </a:t>
            </a:r>
            <a:r>
              <a:rPr lang="de-DE" sz="3200" dirty="0" err="1" smtClean="0">
                <a:solidFill>
                  <a:schemeClr val="tx1"/>
                </a:solidFill>
                <a:latin typeface="+mn-lt"/>
                <a:ea typeface="MS PGothic" charset="0"/>
              </a:rPr>
              <a:t>Voided</a:t>
            </a:r>
            <a:endParaRPr lang="de-DE" sz="3200" dirty="0">
              <a:solidFill>
                <a:schemeClr val="tx1"/>
              </a:solidFill>
              <a:latin typeface="+mn-lt"/>
              <a:ea typeface="MS PGothic" charset="0"/>
            </a:endParaRPr>
          </a:p>
        </p:txBody>
      </p:sp>
      <p:pic>
        <p:nvPicPr>
          <p:cNvPr id="13" name="Picture 12" descr="mAb process 1.jpg"/>
          <p:cNvPicPr>
            <a:picLocks noChangeAspect="1"/>
          </p:cNvPicPr>
          <p:nvPr/>
        </p:nvPicPr>
        <p:blipFill>
          <a:blip r:embed="rId3" cstate="email">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5033318" y="3276600"/>
            <a:ext cx="3805882" cy="1676400"/>
          </a:xfrm>
          <a:prstGeom prst="rect">
            <a:avLst/>
          </a:prstGeom>
        </p:spPr>
      </p:pic>
      <p:pic>
        <p:nvPicPr>
          <p:cNvPr id="2" name="Picture 1"/>
          <p:cNvPicPr>
            <a:picLocks noChangeAspect="1"/>
          </p:cNvPicPr>
          <p:nvPr/>
        </p:nvPicPr>
        <p:blipFill>
          <a:blip r:embed="rId4"/>
          <a:stretch>
            <a:fillRect/>
          </a:stretch>
        </p:blipFill>
        <p:spPr>
          <a:xfrm>
            <a:off x="990599" y="5181600"/>
            <a:ext cx="1752601" cy="1562736"/>
          </a:xfrm>
          <a:prstGeom prst="rect">
            <a:avLst/>
          </a:prstGeom>
        </p:spPr>
      </p:pic>
    </p:spTree>
    <p:extLst>
      <p:ext uri="{BB962C8B-B14F-4D97-AF65-F5344CB8AC3E}">
        <p14:creationId xmlns:p14="http://schemas.microsoft.com/office/powerpoint/2010/main" val="379015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81000"/>
            <a:ext cx="7696200" cy="609600"/>
          </a:xfrm>
        </p:spPr>
        <p:txBody>
          <a:bodyPr/>
          <a:lstStyle/>
          <a:p>
            <a:r>
              <a:rPr lang="en-US" sz="3200" dirty="0" smtClean="0">
                <a:solidFill>
                  <a:schemeClr val="tx1"/>
                </a:solidFill>
                <a:latin typeface="+mn-lt"/>
              </a:rPr>
              <a:t>New Facility &amp; Process Needs Voiced</a:t>
            </a:r>
            <a:endParaRPr lang="en-US" sz="3200" dirty="0">
              <a:solidFill>
                <a:schemeClr val="tx1"/>
              </a:solidFill>
              <a:latin typeface="+mn-lt"/>
            </a:endParaRPr>
          </a:p>
        </p:txBody>
      </p:sp>
      <p:sp>
        <p:nvSpPr>
          <p:cNvPr id="7" name="Rectangle 4"/>
          <p:cNvSpPr>
            <a:spLocks noChangeArrowheads="1"/>
          </p:cNvSpPr>
          <p:nvPr/>
        </p:nvSpPr>
        <p:spPr bwMode="auto">
          <a:xfrm>
            <a:off x="914400" y="1371600"/>
            <a:ext cx="7696200" cy="2209394"/>
          </a:xfrm>
          <a:prstGeom prst="rect">
            <a:avLst/>
          </a:prstGeom>
          <a:noFill/>
          <a:ln w="9525">
            <a:solidFill>
              <a:srgbClr val="A72312"/>
            </a:solidFill>
            <a:miter lim="800000"/>
            <a:headEnd/>
            <a:tailEnd/>
          </a:ln>
          <a:extLst>
            <a:ext uri="{909E8E84-426E-40DD-AFC4-6F175D3DCCD1}">
              <a14:hiddenFill xmlns:a14="http://schemas.microsoft.com/office/drawing/2010/main">
                <a:solidFill>
                  <a:srgbClr val="FFFFFF"/>
                </a:solidFill>
              </a14:hiddenFill>
            </a:ext>
          </a:extLst>
        </p:spPr>
        <p:txBody>
          <a:bodyPr wrap="square" lIns="100145" tIns="50073" rIns="100145" bIns="50073">
            <a:spAutoFit/>
          </a:bodyPr>
          <a:lstStyle/>
          <a:p>
            <a:pPr>
              <a:defRPr/>
            </a:pPr>
            <a:r>
              <a:rPr lang="en-US" sz="1800" dirty="0">
                <a:solidFill>
                  <a:schemeClr val="tx2">
                    <a:lumMod val="65000"/>
                    <a:lumOff val="35000"/>
                  </a:schemeClr>
                </a:solidFill>
                <a:latin typeface="+mn-lt"/>
                <a:cs typeface="TitilliumText14L 400 wt" charset="0"/>
              </a:rPr>
              <a:t>“Until now, </a:t>
            </a:r>
            <a:r>
              <a:rPr lang="en-US" sz="1800" b="1" dirty="0">
                <a:latin typeface="+mn-lt"/>
                <a:cs typeface="TitilliumText14L 400 wt" charset="0"/>
              </a:rPr>
              <a:t>modular facilities have reproduced traditional architecture </a:t>
            </a:r>
            <a:r>
              <a:rPr lang="en-US" sz="1800" dirty="0">
                <a:solidFill>
                  <a:schemeClr val="tx2">
                    <a:lumMod val="65000"/>
                    <a:lumOff val="35000"/>
                  </a:schemeClr>
                </a:solidFill>
                <a:latin typeface="+mn-lt"/>
                <a:cs typeface="TitilliumText14L 400 wt" charset="0"/>
              </a:rPr>
              <a:t>with regard to embedding utilities piping and HVAC ducts in the interspace between the physical module limits and the suspended ceiling making refurbishment, if required, extremely complicated.</a:t>
            </a:r>
          </a:p>
          <a:p>
            <a:pPr>
              <a:defRPr/>
            </a:pPr>
            <a:endParaRPr lang="en-US" sz="1100" dirty="0">
              <a:solidFill>
                <a:schemeClr val="tx2">
                  <a:lumMod val="65000"/>
                  <a:lumOff val="35000"/>
                </a:schemeClr>
              </a:solidFill>
              <a:latin typeface="+mn-lt"/>
              <a:cs typeface="TitilliumText14L 400 wt" charset="0"/>
            </a:endParaRPr>
          </a:p>
          <a:p>
            <a:pPr>
              <a:defRPr/>
            </a:pPr>
            <a:r>
              <a:rPr lang="en-US" sz="1800" dirty="0">
                <a:solidFill>
                  <a:schemeClr val="tx2">
                    <a:lumMod val="65000"/>
                    <a:lumOff val="35000"/>
                  </a:schemeClr>
                </a:solidFill>
                <a:latin typeface="+mn-lt"/>
                <a:cs typeface="TitilliumText14L 400 wt" charset="0"/>
              </a:rPr>
              <a:t>The </a:t>
            </a:r>
            <a:r>
              <a:rPr lang="en-US" sz="1800" b="1" dirty="0">
                <a:solidFill>
                  <a:srgbClr val="000000"/>
                </a:solidFill>
                <a:latin typeface="+mn-lt"/>
                <a:cs typeface="TitilliumText14L 400 wt" charset="0"/>
              </a:rPr>
              <a:t>new approach is to segregate pre-assembled modules </a:t>
            </a:r>
            <a:r>
              <a:rPr lang="en-US" sz="1800" dirty="0">
                <a:solidFill>
                  <a:schemeClr val="tx2">
                    <a:lumMod val="65000"/>
                    <a:lumOff val="35000"/>
                  </a:schemeClr>
                </a:solidFill>
                <a:latin typeface="+mn-lt"/>
                <a:cs typeface="TitilliumText14L 400 wt" charset="0"/>
              </a:rPr>
              <a:t>into laboratory and utility modules, which are designed such that they permit even simpler and faster construction, qualification, validation and maintenance, respectively….” </a:t>
            </a:r>
          </a:p>
        </p:txBody>
      </p:sp>
      <p:sp>
        <p:nvSpPr>
          <p:cNvPr id="8" name="Rectangle 7"/>
          <p:cNvSpPr>
            <a:spLocks noChangeArrowheads="1"/>
          </p:cNvSpPr>
          <p:nvPr/>
        </p:nvSpPr>
        <p:spPr bwMode="auto">
          <a:xfrm>
            <a:off x="914400" y="4267200"/>
            <a:ext cx="7696200" cy="1486119"/>
          </a:xfrm>
          <a:prstGeom prst="rect">
            <a:avLst/>
          </a:prstGeom>
          <a:noFill/>
          <a:ln w="9525">
            <a:solidFill>
              <a:srgbClr val="A72312"/>
            </a:solidFill>
            <a:miter lim="800000"/>
            <a:headEnd/>
            <a:tailEnd/>
          </a:ln>
          <a:extLst>
            <a:ext uri="{909E8E84-426E-40DD-AFC4-6F175D3DCCD1}">
              <a14:hiddenFill xmlns:a14="http://schemas.microsoft.com/office/drawing/2010/main">
                <a:solidFill>
                  <a:srgbClr val="FFFFFF"/>
                </a:solidFill>
              </a14:hiddenFill>
            </a:ext>
          </a:extLst>
        </p:spPr>
        <p:txBody>
          <a:bodyPr wrap="square" lIns="100145" tIns="50073" rIns="100145" bIns="50073">
            <a:spAutoFit/>
          </a:bodyPr>
          <a:lstStyle/>
          <a:p>
            <a:pPr algn="just">
              <a:defRPr/>
            </a:pPr>
            <a:r>
              <a:rPr lang="en-US" sz="1800" dirty="0">
                <a:solidFill>
                  <a:srgbClr val="595959"/>
                </a:solidFill>
                <a:latin typeface="+mn-lt"/>
              </a:rPr>
              <a:t>“The pharmaceutical industry has been </a:t>
            </a:r>
            <a:r>
              <a:rPr lang="en-US" sz="1800" b="1" dirty="0">
                <a:solidFill>
                  <a:srgbClr val="000000"/>
                </a:solidFill>
                <a:latin typeface="+mn-lt"/>
              </a:rPr>
              <a:t>so slow to adopt approaches</a:t>
            </a:r>
            <a:r>
              <a:rPr lang="en-US" sz="1800" dirty="0">
                <a:solidFill>
                  <a:srgbClr val="000000"/>
                </a:solidFill>
                <a:latin typeface="+mn-lt"/>
              </a:rPr>
              <a:t> </a:t>
            </a:r>
            <a:r>
              <a:rPr lang="en-US" sz="1800" dirty="0">
                <a:solidFill>
                  <a:srgbClr val="595959"/>
                </a:solidFill>
                <a:latin typeface="+mn-lt"/>
              </a:rPr>
              <a:t>embraced by other industries, but I think the time is now,” FDA Commissioner Margaret Hamburg said during a tour of Vertex’s </a:t>
            </a:r>
            <a:r>
              <a:rPr lang="en-US" sz="1800" dirty="0">
                <a:solidFill>
                  <a:srgbClr val="000000"/>
                </a:solidFill>
                <a:latin typeface="+mn-lt"/>
              </a:rPr>
              <a:t>new continuous manufacturing </a:t>
            </a:r>
            <a:r>
              <a:rPr lang="en-US" sz="1800" dirty="0">
                <a:solidFill>
                  <a:srgbClr val="595959"/>
                </a:solidFill>
                <a:latin typeface="+mn-lt"/>
              </a:rPr>
              <a:t>line in South Boston, which would be one of the first such facilities to go into production if a new cystic-fibrosis drug is approved in mid-2015.</a:t>
            </a:r>
            <a:endParaRPr lang="en-US" sz="1800" dirty="0">
              <a:solidFill>
                <a:srgbClr val="595959"/>
              </a:solidFill>
              <a:latin typeface="+mn-lt"/>
              <a:cs typeface="TitilliumText14L 400 wt" charset="0"/>
            </a:endParaRPr>
          </a:p>
        </p:txBody>
      </p:sp>
      <p:sp>
        <p:nvSpPr>
          <p:cNvPr id="9" name="TextBox 6"/>
          <p:cNvSpPr txBox="1">
            <a:spLocks noChangeArrowheads="1"/>
          </p:cNvSpPr>
          <p:nvPr/>
        </p:nvSpPr>
        <p:spPr bwMode="auto">
          <a:xfrm>
            <a:off x="838200" y="3581400"/>
            <a:ext cx="6353175" cy="28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145" tIns="50073" rIns="100145" bIns="50073">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defRPr/>
            </a:pPr>
            <a:r>
              <a:rPr lang="en-US" sz="1200" dirty="0" smtClean="0">
                <a:solidFill>
                  <a:srgbClr val="595959"/>
                </a:solidFill>
                <a:latin typeface="+mn-lt"/>
                <a:ea typeface="MS PGothic" charset="0"/>
              </a:rPr>
              <a:t>Alain </a:t>
            </a:r>
            <a:r>
              <a:rPr lang="en-US" sz="1200" dirty="0" err="1" smtClean="0">
                <a:solidFill>
                  <a:srgbClr val="595959"/>
                </a:solidFill>
                <a:latin typeface="+mn-lt"/>
                <a:ea typeface="MS PGothic" charset="0"/>
              </a:rPr>
              <a:t>Pralong</a:t>
            </a:r>
            <a:r>
              <a:rPr lang="en-US" sz="1200" dirty="0" smtClean="0">
                <a:solidFill>
                  <a:srgbClr val="595959"/>
                </a:solidFill>
                <a:latin typeface="+mn-lt"/>
                <a:ea typeface="MS PGothic" charset="0"/>
              </a:rPr>
              <a:t>, VP New Product Introduction &amp; Industrialization, GSK  </a:t>
            </a:r>
          </a:p>
        </p:txBody>
      </p:sp>
      <p:sp>
        <p:nvSpPr>
          <p:cNvPr id="11" name="TextBox 6"/>
          <p:cNvSpPr txBox="1">
            <a:spLocks noChangeArrowheads="1"/>
          </p:cNvSpPr>
          <p:nvPr/>
        </p:nvSpPr>
        <p:spPr bwMode="auto">
          <a:xfrm>
            <a:off x="838200" y="5715000"/>
            <a:ext cx="6353175" cy="28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145" tIns="50073" rIns="100145" bIns="50073">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defRPr/>
            </a:pPr>
            <a:r>
              <a:rPr lang="en-US" sz="1200" dirty="0" smtClean="0">
                <a:solidFill>
                  <a:srgbClr val="595959"/>
                </a:solidFill>
                <a:latin typeface="+mn-lt"/>
                <a:ea typeface="MS PGothic" charset="0"/>
              </a:rPr>
              <a:t>Margaret Hamburg, FDA Commissioner</a:t>
            </a:r>
          </a:p>
        </p:txBody>
      </p:sp>
    </p:spTree>
    <p:extLst>
      <p:ext uri="{BB962C8B-B14F-4D97-AF65-F5344CB8AC3E}">
        <p14:creationId xmlns:p14="http://schemas.microsoft.com/office/powerpoint/2010/main" val="155422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Content Placeholder 2"/>
          <p:cNvSpPr>
            <a:spLocks noGrp="1"/>
          </p:cNvSpPr>
          <p:nvPr>
            <p:ph idx="1"/>
          </p:nvPr>
        </p:nvSpPr>
        <p:spPr>
          <a:xfrm>
            <a:off x="1061505" y="1295400"/>
            <a:ext cx="8089900" cy="4886719"/>
          </a:xfrm>
        </p:spPr>
        <p:txBody>
          <a:bodyPr>
            <a:normAutofit/>
          </a:bodyPr>
          <a:lstStyle/>
          <a:p>
            <a:pPr>
              <a:lnSpc>
                <a:spcPct val="130000"/>
              </a:lnSpc>
              <a:spcBef>
                <a:spcPts val="675"/>
              </a:spcBef>
              <a:spcAft>
                <a:spcPts val="1200"/>
              </a:spcAft>
              <a:buClr>
                <a:srgbClr val="B62F2A"/>
              </a:buClr>
              <a:buFont typeface="Wingdings" charset="2"/>
              <a:buChar char="ü"/>
            </a:pPr>
            <a:r>
              <a:rPr lang="en-US" sz="2200" dirty="0">
                <a:solidFill>
                  <a:schemeClr val="tx2">
                    <a:lumMod val="75000"/>
                    <a:lumOff val="25000"/>
                  </a:schemeClr>
                </a:solidFill>
                <a:latin typeface="+mn-lt"/>
                <a:ea typeface="MS PGothic" charset="0"/>
                <a:cs typeface="MS PGothic" charset="0"/>
              </a:rPr>
              <a:t>Gaining full efficiency from single-use technology</a:t>
            </a:r>
          </a:p>
          <a:p>
            <a:pPr>
              <a:lnSpc>
                <a:spcPct val="130000"/>
              </a:lnSpc>
              <a:spcBef>
                <a:spcPts val="675"/>
              </a:spcBef>
              <a:spcAft>
                <a:spcPts val="1200"/>
              </a:spcAft>
              <a:buClr>
                <a:srgbClr val="B62F2A"/>
              </a:buClr>
              <a:buFont typeface="Wingdings" charset="2"/>
              <a:buChar char="ü"/>
            </a:pPr>
            <a:r>
              <a:rPr lang="en-US" sz="2200" dirty="0">
                <a:solidFill>
                  <a:schemeClr val="tx2">
                    <a:lumMod val="75000"/>
                    <a:lumOff val="25000"/>
                  </a:schemeClr>
                </a:solidFill>
                <a:latin typeface="+mn-lt"/>
                <a:ea typeface="MS PGothic" charset="0"/>
                <a:cs typeface="MS PGothic" charset="0"/>
              </a:rPr>
              <a:t>Autonomous cleanroom spaces</a:t>
            </a:r>
          </a:p>
          <a:p>
            <a:pPr>
              <a:lnSpc>
                <a:spcPct val="130000"/>
              </a:lnSpc>
              <a:spcBef>
                <a:spcPts val="675"/>
              </a:spcBef>
              <a:spcAft>
                <a:spcPts val="1200"/>
              </a:spcAft>
              <a:buClr>
                <a:srgbClr val="B62F2A"/>
              </a:buClr>
              <a:buFont typeface="Wingdings" charset="2"/>
              <a:buChar char="ü"/>
            </a:pPr>
            <a:r>
              <a:rPr lang="en-US" sz="2200" dirty="0">
                <a:solidFill>
                  <a:schemeClr val="tx2">
                    <a:lumMod val="75000"/>
                    <a:lumOff val="25000"/>
                  </a:schemeClr>
                </a:solidFill>
                <a:latin typeface="+mn-lt"/>
                <a:ea typeface="MS PGothic" charset="0"/>
                <a:cs typeface="MS PGothic" charset="0"/>
              </a:rPr>
              <a:t>Movable infrastructures</a:t>
            </a:r>
          </a:p>
          <a:p>
            <a:pPr>
              <a:lnSpc>
                <a:spcPct val="130000"/>
              </a:lnSpc>
              <a:spcBef>
                <a:spcPts val="675"/>
              </a:spcBef>
              <a:spcAft>
                <a:spcPts val="1200"/>
              </a:spcAft>
              <a:buClr>
                <a:srgbClr val="B62F2A"/>
              </a:buClr>
              <a:buFont typeface="Wingdings" charset="2"/>
              <a:buChar char="ü"/>
            </a:pPr>
            <a:r>
              <a:rPr lang="en-US" sz="2200" dirty="0">
                <a:solidFill>
                  <a:schemeClr val="tx2">
                    <a:lumMod val="75000"/>
                    <a:lumOff val="25000"/>
                  </a:schemeClr>
                </a:solidFill>
                <a:latin typeface="+mn-lt"/>
                <a:ea typeface="MS PGothic" charset="0"/>
                <a:cs typeface="MS PGothic" charset="0"/>
              </a:rPr>
              <a:t>Fast deployable, prefabricated unit operations</a:t>
            </a:r>
          </a:p>
          <a:p>
            <a:pPr>
              <a:lnSpc>
                <a:spcPct val="130000"/>
              </a:lnSpc>
              <a:spcBef>
                <a:spcPts val="675"/>
              </a:spcBef>
              <a:spcAft>
                <a:spcPts val="1200"/>
              </a:spcAft>
              <a:buClr>
                <a:srgbClr val="B62F2A"/>
              </a:buClr>
              <a:buFont typeface="Wingdings" charset="2"/>
              <a:buChar char="ü"/>
            </a:pPr>
            <a:r>
              <a:rPr lang="en-US" sz="2200" dirty="0" err="1">
                <a:solidFill>
                  <a:schemeClr val="tx2">
                    <a:lumMod val="75000"/>
                    <a:lumOff val="25000"/>
                  </a:schemeClr>
                </a:solidFill>
                <a:latin typeface="+mn-lt"/>
                <a:ea typeface="MS PGothic" charset="0"/>
                <a:cs typeface="MS PGothic" charset="0"/>
              </a:rPr>
              <a:t>Clonable</a:t>
            </a:r>
            <a:r>
              <a:rPr lang="en-US" sz="2200" dirty="0">
                <a:solidFill>
                  <a:schemeClr val="tx2">
                    <a:lumMod val="75000"/>
                    <a:lumOff val="25000"/>
                  </a:schemeClr>
                </a:solidFill>
                <a:latin typeface="+mn-lt"/>
                <a:ea typeface="MS PGothic" charset="0"/>
                <a:cs typeface="MS PGothic" charset="0"/>
              </a:rPr>
              <a:t> in-country/for country facility platforms</a:t>
            </a:r>
          </a:p>
          <a:p>
            <a:pPr>
              <a:lnSpc>
                <a:spcPct val="130000"/>
              </a:lnSpc>
              <a:spcBef>
                <a:spcPts val="675"/>
              </a:spcBef>
              <a:spcAft>
                <a:spcPts val="1200"/>
              </a:spcAft>
              <a:buClr>
                <a:srgbClr val="B62F2A"/>
              </a:buClr>
              <a:buFont typeface="Wingdings" charset="2"/>
              <a:buChar char="ü"/>
            </a:pPr>
            <a:r>
              <a:rPr lang="en-US" sz="2200" dirty="0">
                <a:solidFill>
                  <a:schemeClr val="tx2">
                    <a:lumMod val="75000"/>
                    <a:lumOff val="25000"/>
                  </a:schemeClr>
                </a:solidFill>
                <a:latin typeface="+mn-lt"/>
                <a:ea typeface="MS PGothic" charset="0"/>
                <a:cs typeface="MS PGothic" charset="0"/>
              </a:rPr>
              <a:t>Processing spaces for new treatment options</a:t>
            </a:r>
          </a:p>
          <a:p>
            <a:pPr>
              <a:lnSpc>
                <a:spcPct val="130000"/>
              </a:lnSpc>
              <a:spcBef>
                <a:spcPts val="675"/>
              </a:spcBef>
              <a:spcAft>
                <a:spcPts val="1200"/>
              </a:spcAft>
              <a:buClr>
                <a:srgbClr val="B62F2A"/>
              </a:buClr>
              <a:buFont typeface="Wingdings" charset="2"/>
              <a:buChar char="ü"/>
            </a:pPr>
            <a:r>
              <a:rPr lang="en-US" sz="2200" dirty="0" smtClean="0">
                <a:solidFill>
                  <a:schemeClr val="tx2">
                    <a:lumMod val="75000"/>
                    <a:lumOff val="25000"/>
                  </a:schemeClr>
                </a:solidFill>
                <a:latin typeface="+mn-lt"/>
                <a:ea typeface="MS PGothic" charset="0"/>
                <a:cs typeface="MS PGothic" charset="0"/>
              </a:rPr>
              <a:t>“Modular” </a:t>
            </a:r>
            <a:r>
              <a:rPr lang="en-US" sz="2200" dirty="0">
                <a:solidFill>
                  <a:schemeClr val="tx2">
                    <a:lumMod val="75000"/>
                    <a:lumOff val="25000"/>
                  </a:schemeClr>
                </a:solidFill>
                <a:latin typeface="+mn-lt"/>
                <a:ea typeface="MS PGothic" charset="0"/>
                <a:cs typeface="MS PGothic" charset="0"/>
              </a:rPr>
              <a:t>cleanroom and facility designs</a:t>
            </a:r>
          </a:p>
        </p:txBody>
      </p:sp>
      <p:sp>
        <p:nvSpPr>
          <p:cNvPr id="32771" name="Title 1"/>
          <p:cNvSpPr>
            <a:spLocks noGrp="1"/>
          </p:cNvSpPr>
          <p:nvPr>
            <p:ph type="title"/>
          </p:nvPr>
        </p:nvSpPr>
        <p:spPr>
          <a:xfrm>
            <a:off x="922338" y="360363"/>
            <a:ext cx="7078662" cy="782637"/>
          </a:xfrm>
        </p:spPr>
        <p:txBody>
          <a:bodyPr/>
          <a:lstStyle/>
          <a:p>
            <a:r>
              <a:rPr lang="de-DE" sz="3200" dirty="0">
                <a:solidFill>
                  <a:srgbClr val="000000"/>
                </a:solidFill>
                <a:latin typeface="+mn-lt"/>
                <a:ea typeface="MS PGothic" charset="0"/>
              </a:rPr>
              <a:t>Future - </a:t>
            </a:r>
            <a:r>
              <a:rPr lang="de-DE" sz="3200" dirty="0" err="1">
                <a:solidFill>
                  <a:srgbClr val="000000"/>
                </a:solidFill>
                <a:latin typeface="+mn-lt"/>
                <a:ea typeface="MS PGothic" charset="0"/>
              </a:rPr>
              <a:t>Possibilities</a:t>
            </a:r>
            <a:endParaRPr lang="de-DE" sz="3200" dirty="0">
              <a:solidFill>
                <a:srgbClr val="000000"/>
              </a:solidFill>
              <a:latin typeface="+mn-lt"/>
              <a:ea typeface="MS PGothic" charset="0"/>
            </a:endParaRPr>
          </a:p>
        </p:txBody>
      </p:sp>
      <p:pic>
        <p:nvPicPr>
          <p:cNvPr id="3277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58000" y="1828800"/>
            <a:ext cx="2060770" cy="1635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68278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28800" y="1828800"/>
            <a:ext cx="6705600" cy="4291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23" name="Rectangle 2"/>
          <p:cNvSpPr>
            <a:spLocks noGrp="1" noChangeArrowheads="1"/>
          </p:cNvSpPr>
          <p:nvPr>
            <p:ph type="title"/>
          </p:nvPr>
        </p:nvSpPr>
        <p:spPr>
          <a:xfrm>
            <a:off x="990600" y="381000"/>
            <a:ext cx="8001000" cy="609600"/>
          </a:xfrm>
        </p:spPr>
        <p:txBody>
          <a:bodyPr/>
          <a:lstStyle/>
          <a:p>
            <a:pPr eaLnBrk="1" hangingPunct="1"/>
            <a:r>
              <a:rPr lang="en-US" altLang="en-US" sz="3200" dirty="0" smtClean="0">
                <a:solidFill>
                  <a:schemeClr val="tx1"/>
                </a:solidFill>
                <a:latin typeface="+mn-lt"/>
              </a:rPr>
              <a:t>Standardizing Our Thought &amp; Design Process</a:t>
            </a:r>
          </a:p>
        </p:txBody>
      </p:sp>
      <p:sp>
        <p:nvSpPr>
          <p:cNvPr id="5124" name="Rectangle 3"/>
          <p:cNvSpPr>
            <a:spLocks noGrp="1" noChangeArrowheads="1"/>
          </p:cNvSpPr>
          <p:nvPr>
            <p:ph type="body" idx="1"/>
          </p:nvPr>
        </p:nvSpPr>
        <p:spPr>
          <a:xfrm>
            <a:off x="990600" y="1143000"/>
            <a:ext cx="7620000" cy="5029200"/>
          </a:xfrm>
        </p:spPr>
        <p:txBody>
          <a:bodyPr/>
          <a:lstStyle/>
          <a:p>
            <a:pPr marL="0" indent="0" eaLnBrk="1" hangingPunct="1">
              <a:spcBef>
                <a:spcPct val="0"/>
              </a:spcBef>
            </a:pPr>
            <a:r>
              <a:rPr lang="en-US" altLang="en-US" sz="1800" dirty="0" smtClean="0">
                <a:solidFill>
                  <a:schemeClr val="tx2">
                    <a:lumMod val="75000"/>
                    <a:lumOff val="25000"/>
                  </a:schemeClr>
                </a:solidFill>
                <a:latin typeface="+mn-lt"/>
              </a:rPr>
              <a:t>Standardize process unit operations by design, which can then integrated into a total manufacturing solution</a:t>
            </a:r>
          </a:p>
        </p:txBody>
      </p:sp>
      <p:sp>
        <p:nvSpPr>
          <p:cNvPr id="8" name="TextBox 7"/>
          <p:cNvSpPr txBox="1"/>
          <p:nvPr/>
        </p:nvSpPr>
        <p:spPr>
          <a:xfrm>
            <a:off x="1981200" y="6248400"/>
            <a:ext cx="1095172" cy="261610"/>
          </a:xfrm>
          <a:prstGeom prst="rect">
            <a:avLst/>
          </a:prstGeom>
          <a:noFill/>
        </p:spPr>
        <p:txBody>
          <a:bodyPr wrap="none" rtlCol="0">
            <a:spAutoFit/>
          </a:bodyPr>
          <a:lstStyle/>
          <a:p>
            <a:r>
              <a:rPr lang="en-US" sz="1100" dirty="0" smtClean="0">
                <a:solidFill>
                  <a:srgbClr val="595959"/>
                </a:solidFill>
                <a:latin typeface="+mn-lt"/>
              </a:rPr>
              <a:t>Courtesy: M+W</a:t>
            </a:r>
            <a:endParaRPr lang="en-US" sz="1100" dirty="0">
              <a:solidFill>
                <a:srgbClr val="595959"/>
              </a:solidFill>
              <a:latin typeface="+mn-lt"/>
            </a:endParaRPr>
          </a:p>
        </p:txBody>
      </p:sp>
    </p:spTree>
    <p:extLst>
      <p:ext uri="{BB962C8B-B14F-4D97-AF65-F5344CB8AC3E}">
        <p14:creationId xmlns:p14="http://schemas.microsoft.com/office/powerpoint/2010/main" val="7550906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990600" y="381000"/>
            <a:ext cx="7696200" cy="609600"/>
          </a:xfrm>
        </p:spPr>
        <p:txBody>
          <a:bodyPr/>
          <a:lstStyle/>
          <a:p>
            <a:pPr eaLnBrk="1" hangingPunct="1"/>
            <a:r>
              <a:rPr lang="en-US" altLang="en-US" sz="3200" dirty="0" smtClean="0">
                <a:solidFill>
                  <a:schemeClr val="tx1"/>
                </a:solidFill>
                <a:latin typeface="+mn-lt"/>
              </a:rPr>
              <a:t>Modular Process Unit Operation Designs</a:t>
            </a:r>
          </a:p>
        </p:txBody>
      </p:sp>
      <p:sp>
        <p:nvSpPr>
          <p:cNvPr id="5124" name="Rectangle 3"/>
          <p:cNvSpPr>
            <a:spLocks noGrp="1" noChangeArrowheads="1"/>
          </p:cNvSpPr>
          <p:nvPr>
            <p:ph type="body" idx="1"/>
          </p:nvPr>
        </p:nvSpPr>
        <p:spPr/>
        <p:txBody>
          <a:bodyPr/>
          <a:lstStyle/>
          <a:p>
            <a:pPr marL="0" indent="0" eaLnBrk="1" hangingPunct="1">
              <a:spcBef>
                <a:spcPct val="0"/>
              </a:spcBef>
            </a:pPr>
            <a:r>
              <a:rPr lang="en-US" altLang="en-US" dirty="0" smtClean="0">
                <a:solidFill>
                  <a:schemeClr val="tx2">
                    <a:lumMod val="75000"/>
                    <a:lumOff val="25000"/>
                  </a:schemeClr>
                </a:solidFill>
                <a:latin typeface="+mn-lt"/>
              </a:rPr>
              <a:t>Develop modular and standardized design components (‘building blocks’), which can then be integrated into a contextual solution.</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47800" y="1905000"/>
            <a:ext cx="7162800" cy="2059305"/>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24600" y="4038600"/>
            <a:ext cx="2725335" cy="2113497"/>
          </a:xfrm>
          <a:prstGeom prst="rect">
            <a:avLst/>
          </a:prstGeom>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657600" y="3733800"/>
            <a:ext cx="2514600" cy="2398633"/>
          </a:xfrm>
          <a:prstGeom prst="rect">
            <a:avLst/>
          </a:prstGeom>
        </p:spPr>
      </p:pic>
      <p:pic>
        <p:nvPicPr>
          <p:cNvPr id="11" name="Picture 10"/>
          <p:cNvPicPr/>
          <p:nvPr/>
        </p:nvPicPr>
        <p:blipFill>
          <a:blip r:embed="rId5" cstate="email">
            <a:extLst>
              <a:ext uri="{28A0092B-C50C-407E-A947-70E740481C1C}">
                <a14:useLocalDpi xmlns:a14="http://schemas.microsoft.com/office/drawing/2010/main"/>
              </a:ext>
            </a:extLst>
          </a:blip>
          <a:stretch>
            <a:fillRect/>
          </a:stretch>
        </p:blipFill>
        <p:spPr>
          <a:xfrm>
            <a:off x="1143000" y="4191000"/>
            <a:ext cx="2580005" cy="1663700"/>
          </a:xfrm>
          <a:prstGeom prst="rect">
            <a:avLst/>
          </a:prstGeom>
        </p:spPr>
      </p:pic>
      <p:sp>
        <p:nvSpPr>
          <p:cNvPr id="10" name="Down Arrow 9"/>
          <p:cNvSpPr/>
          <p:nvPr/>
        </p:nvSpPr>
        <p:spPr>
          <a:xfrm rot="16200000">
            <a:off x="5984268" y="4683731"/>
            <a:ext cx="604463" cy="685800"/>
          </a:xfrm>
          <a:prstGeom prst="downArrow">
            <a:avLst/>
          </a:prstGeom>
          <a:solidFill>
            <a:srgbClr val="EED2BC"/>
          </a:solidFill>
          <a:ln>
            <a:solidFill>
              <a:srgbClr val="A723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rot="16200000">
            <a:off x="3505200" y="4648200"/>
            <a:ext cx="609601" cy="762000"/>
          </a:xfrm>
          <a:prstGeom prst="downArrow">
            <a:avLst/>
          </a:prstGeom>
          <a:solidFill>
            <a:srgbClr val="EED2BC"/>
          </a:solidFill>
          <a:ln>
            <a:solidFill>
              <a:srgbClr val="A723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a:off x="1981200" y="3581400"/>
            <a:ext cx="457200" cy="748665"/>
          </a:xfrm>
          <a:prstGeom prst="downArrow">
            <a:avLst/>
          </a:prstGeom>
          <a:solidFill>
            <a:srgbClr val="EED2BC"/>
          </a:solidFill>
          <a:ln>
            <a:solidFill>
              <a:srgbClr val="A723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00200" y="5867400"/>
            <a:ext cx="2199005" cy="461665"/>
          </a:xfrm>
          <a:prstGeom prst="rect">
            <a:avLst/>
          </a:prstGeom>
          <a:noFill/>
        </p:spPr>
        <p:txBody>
          <a:bodyPr wrap="square" rtlCol="0">
            <a:spAutoFit/>
          </a:bodyPr>
          <a:lstStyle/>
          <a:p>
            <a:r>
              <a:rPr lang="en-US" sz="1200" i="1" dirty="0" smtClean="0">
                <a:solidFill>
                  <a:schemeClr val="tx2">
                    <a:lumMod val="75000"/>
                    <a:lumOff val="25000"/>
                  </a:schemeClr>
                </a:solidFill>
                <a:latin typeface="+mn-lt"/>
              </a:rPr>
              <a:t>LifeCells, standardized room designs, quality tested</a:t>
            </a:r>
            <a:endParaRPr lang="en-US" sz="1200" i="1" dirty="0">
              <a:solidFill>
                <a:schemeClr val="tx2">
                  <a:lumMod val="75000"/>
                  <a:lumOff val="25000"/>
                </a:schemeClr>
              </a:solidFill>
              <a:latin typeface="+mn-lt"/>
            </a:endParaRPr>
          </a:p>
        </p:txBody>
      </p:sp>
      <p:sp>
        <p:nvSpPr>
          <p:cNvPr id="8" name="TextBox 7"/>
          <p:cNvSpPr txBox="1"/>
          <p:nvPr/>
        </p:nvSpPr>
        <p:spPr>
          <a:xfrm>
            <a:off x="6477000" y="6172200"/>
            <a:ext cx="1095172" cy="261610"/>
          </a:xfrm>
          <a:prstGeom prst="rect">
            <a:avLst/>
          </a:prstGeom>
          <a:noFill/>
        </p:spPr>
        <p:txBody>
          <a:bodyPr wrap="none" rtlCol="0">
            <a:spAutoFit/>
          </a:bodyPr>
          <a:lstStyle/>
          <a:p>
            <a:r>
              <a:rPr lang="en-US" sz="1100" dirty="0" smtClean="0">
                <a:solidFill>
                  <a:srgbClr val="595959"/>
                </a:solidFill>
                <a:latin typeface="+mn-lt"/>
              </a:rPr>
              <a:t>Courtesy: M+W</a:t>
            </a:r>
            <a:endParaRPr lang="en-US" sz="1100" dirty="0">
              <a:solidFill>
                <a:srgbClr val="595959"/>
              </a:solidFill>
              <a:latin typeface="+mn-lt"/>
            </a:endParaRPr>
          </a:p>
        </p:txBody>
      </p:sp>
    </p:spTree>
    <p:extLst>
      <p:ext uri="{BB962C8B-B14F-4D97-AF65-F5344CB8AC3E}">
        <p14:creationId xmlns:p14="http://schemas.microsoft.com/office/powerpoint/2010/main" val="35317298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81600" y="4038600"/>
            <a:ext cx="3962400" cy="2229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8" name="Picture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43400" y="1143000"/>
            <a:ext cx="3998013" cy="260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itle 1"/>
          <p:cNvSpPr>
            <a:spLocks noGrp="1"/>
          </p:cNvSpPr>
          <p:nvPr>
            <p:ph type="title"/>
          </p:nvPr>
        </p:nvSpPr>
        <p:spPr>
          <a:xfrm>
            <a:off x="914400" y="360363"/>
            <a:ext cx="7078662" cy="782637"/>
          </a:xfrm>
        </p:spPr>
        <p:txBody>
          <a:bodyPr/>
          <a:lstStyle/>
          <a:p>
            <a:r>
              <a:rPr lang="de-DE" sz="3200" dirty="0" err="1" smtClean="0">
                <a:solidFill>
                  <a:schemeClr val="tx1"/>
                </a:solidFill>
                <a:latin typeface="+mn-lt"/>
                <a:ea typeface="MS PGothic" charset="0"/>
              </a:rPr>
              <a:t>Pre-designed</a:t>
            </a:r>
            <a:r>
              <a:rPr lang="de-DE" sz="3200" dirty="0" smtClean="0">
                <a:solidFill>
                  <a:schemeClr val="tx1"/>
                </a:solidFill>
                <a:latin typeface="+mn-lt"/>
                <a:ea typeface="MS PGothic" charset="0"/>
              </a:rPr>
              <a:t> </a:t>
            </a:r>
            <a:r>
              <a:rPr lang="de-DE" sz="3200" dirty="0" err="1">
                <a:solidFill>
                  <a:schemeClr val="tx1"/>
                </a:solidFill>
                <a:latin typeface="+mn-lt"/>
                <a:ea typeface="MS PGothic" charset="0"/>
              </a:rPr>
              <a:t>Structures</a:t>
            </a:r>
            <a:endParaRPr lang="de-DE" sz="3200" dirty="0">
              <a:solidFill>
                <a:schemeClr val="tx1"/>
              </a:solidFill>
              <a:latin typeface="+mn-lt"/>
              <a:ea typeface="MS PGothic" charset="0"/>
            </a:endParaRPr>
          </a:p>
        </p:txBody>
      </p:sp>
      <p:pic>
        <p:nvPicPr>
          <p:cNvPr id="34821" name="Picture 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752600" y="2743200"/>
            <a:ext cx="3438657" cy="200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657600" y="4572000"/>
            <a:ext cx="1046825" cy="261610"/>
          </a:xfrm>
          <a:prstGeom prst="rect">
            <a:avLst/>
          </a:prstGeom>
          <a:noFill/>
        </p:spPr>
        <p:txBody>
          <a:bodyPr wrap="none" rtlCol="0">
            <a:spAutoFit/>
          </a:bodyPr>
          <a:lstStyle/>
          <a:p>
            <a:r>
              <a:rPr lang="en-US" sz="1100" dirty="0" smtClean="0">
                <a:solidFill>
                  <a:srgbClr val="595959"/>
                </a:solidFill>
                <a:latin typeface="+mn-lt"/>
              </a:rPr>
              <a:t>Courtesy: NNE</a:t>
            </a:r>
            <a:endParaRPr lang="en-US" sz="1100" dirty="0">
              <a:solidFill>
                <a:srgbClr val="595959"/>
              </a:solidFill>
              <a:latin typeface="+mn-lt"/>
            </a:endParaRPr>
          </a:p>
        </p:txBody>
      </p:sp>
      <p:sp>
        <p:nvSpPr>
          <p:cNvPr id="9" name="TextBox 1"/>
          <p:cNvSpPr txBox="1">
            <a:spLocks noChangeArrowheads="1"/>
          </p:cNvSpPr>
          <p:nvPr/>
        </p:nvSpPr>
        <p:spPr bwMode="auto">
          <a:xfrm>
            <a:off x="1828800" y="1371600"/>
            <a:ext cx="2286000" cy="1332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0145" tIns="50073" rIns="100145" bIns="50073">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2000" dirty="0" smtClean="0">
                <a:solidFill>
                  <a:srgbClr val="404040"/>
                </a:solidFill>
                <a:latin typeface="+mn-lt"/>
              </a:rPr>
              <a:t>Cost and time reduction throughout the design phases</a:t>
            </a:r>
            <a:endParaRPr lang="en-US" sz="2000" dirty="0">
              <a:solidFill>
                <a:srgbClr val="404040"/>
              </a:solidFill>
              <a:latin typeface="+mn-lt"/>
            </a:endParaRPr>
          </a:p>
        </p:txBody>
      </p:sp>
    </p:spTree>
    <p:extLst>
      <p:ext uri="{BB962C8B-B14F-4D97-AF65-F5344CB8AC3E}">
        <p14:creationId xmlns:p14="http://schemas.microsoft.com/office/powerpoint/2010/main" val="31626415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81000"/>
            <a:ext cx="7848600" cy="609600"/>
          </a:xfrm>
        </p:spPr>
        <p:txBody>
          <a:bodyPr/>
          <a:lstStyle/>
          <a:p>
            <a:r>
              <a:rPr lang="en-US" sz="3200" dirty="0" smtClean="0">
                <a:solidFill>
                  <a:schemeClr val="tx1"/>
                </a:solidFill>
                <a:latin typeface="+mn-lt"/>
              </a:rPr>
              <a:t>Future Building &amp; Cleanroom Infrastructure</a:t>
            </a:r>
            <a:endParaRPr lang="en-US" sz="3200" dirty="0">
              <a:solidFill>
                <a:schemeClr val="tx1"/>
              </a:solidFill>
              <a:latin typeface="+mn-lt"/>
            </a:endParaRPr>
          </a:p>
        </p:txBody>
      </p:sp>
      <p:pic>
        <p:nvPicPr>
          <p:cNvPr id="6"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75896" y="1112327"/>
            <a:ext cx="4806950" cy="3383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91200" y="3517900"/>
            <a:ext cx="3276600" cy="204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592387" y="4572000"/>
            <a:ext cx="3122613" cy="2133600"/>
          </a:xfrm>
          <a:prstGeom prst="rect">
            <a:avLst/>
          </a:prstGeom>
          <a:solidFill>
            <a:srgbClr val="FF9900"/>
          </a:solidFill>
          <a:ln w="9525">
            <a:solidFill>
              <a:srgbClr val="FFFFFF"/>
            </a:solidFill>
            <a:miter lim="800000"/>
            <a:headEnd/>
            <a:tailEnd/>
          </a:ln>
        </p:spPr>
      </p:pic>
      <p:sp>
        <p:nvSpPr>
          <p:cNvPr id="9" name="Bent Arrow 8"/>
          <p:cNvSpPr/>
          <p:nvPr/>
        </p:nvSpPr>
        <p:spPr bwMode="auto">
          <a:xfrm rot="5400000">
            <a:off x="5905501" y="3072151"/>
            <a:ext cx="304798" cy="408901"/>
          </a:xfrm>
          <a:prstGeom prst="bentArrow">
            <a:avLst/>
          </a:prstGeom>
          <a:solidFill>
            <a:srgbClr val="EED2BC"/>
          </a:solidFill>
          <a:ln>
            <a:solidFill>
              <a:srgbClr val="A72312"/>
            </a:solidFill>
          </a:ln>
          <a:effectLst/>
          <a:extLst/>
        </p:spPr>
        <p:txBody>
          <a:bodyPr wrap="square" lIns="100145" tIns="50073" rIns="100145" bIns="50073" anchor="ctr">
            <a:spAutoFit/>
          </a:bodyPr>
          <a:lstStyle/>
          <a:p>
            <a:pPr algn="ctr" defTabSz="1001451">
              <a:spcBef>
                <a:spcPct val="50000"/>
              </a:spcBef>
              <a:defRPr/>
            </a:pPr>
            <a:endParaRPr lang="en-US" sz="2000">
              <a:latin typeface="+mn-lt"/>
            </a:endParaRPr>
          </a:p>
        </p:txBody>
      </p:sp>
      <p:sp>
        <p:nvSpPr>
          <p:cNvPr id="10" name="Bent Arrow 9"/>
          <p:cNvSpPr/>
          <p:nvPr/>
        </p:nvSpPr>
        <p:spPr bwMode="auto">
          <a:xfrm rot="10800000" flipH="1">
            <a:off x="1816100" y="4495800"/>
            <a:ext cx="774700" cy="381000"/>
          </a:xfrm>
          <a:prstGeom prst="bentArrow">
            <a:avLst/>
          </a:prstGeom>
          <a:solidFill>
            <a:srgbClr val="EED2BC"/>
          </a:solidFill>
          <a:ln>
            <a:solidFill>
              <a:srgbClr val="A72312"/>
            </a:solidFill>
          </a:ln>
          <a:effectLst/>
          <a:extLst/>
        </p:spPr>
        <p:txBody>
          <a:bodyPr wrap="square" lIns="100145" tIns="50073" rIns="100145" bIns="50073" anchor="ctr">
            <a:spAutoFit/>
          </a:bodyPr>
          <a:lstStyle/>
          <a:p>
            <a:pPr algn="ctr" defTabSz="1001451">
              <a:spcBef>
                <a:spcPct val="50000"/>
              </a:spcBef>
              <a:defRPr/>
            </a:pPr>
            <a:endParaRPr lang="en-US" sz="2000">
              <a:latin typeface="Arial" charset="0"/>
            </a:endParaRPr>
          </a:p>
        </p:txBody>
      </p:sp>
      <p:sp>
        <p:nvSpPr>
          <p:cNvPr id="11" name="TextBox 8"/>
          <p:cNvSpPr txBox="1">
            <a:spLocks noChangeArrowheads="1"/>
          </p:cNvSpPr>
          <p:nvPr/>
        </p:nvSpPr>
        <p:spPr bwMode="auto">
          <a:xfrm>
            <a:off x="5791200" y="1211262"/>
            <a:ext cx="3048000" cy="1332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0145" tIns="50073" rIns="100145" bIns="50073">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2000" dirty="0">
                <a:solidFill>
                  <a:schemeClr val="tx2">
                    <a:lumMod val="75000"/>
                    <a:lumOff val="25000"/>
                  </a:schemeClr>
                </a:solidFill>
                <a:latin typeface="+mn-lt"/>
              </a:rPr>
              <a:t>Instead of building a shell around the process, the process is integrated into the shell</a:t>
            </a:r>
          </a:p>
        </p:txBody>
      </p:sp>
    </p:spTree>
    <p:extLst>
      <p:ext uri="{BB962C8B-B14F-4D97-AF65-F5344CB8AC3E}">
        <p14:creationId xmlns:p14="http://schemas.microsoft.com/office/powerpoint/2010/main" val="3998046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down)">
                                      <p:cBhvr>
                                        <p:cTn id="7" dur="500"/>
                                        <p:tgtEl>
                                          <p:spTgt spid="7"/>
                                        </p:tgtEl>
                                      </p:cBhvr>
                                    </p:animEffect>
                                  </p:childTnLst>
                                </p:cTn>
                              </p:par>
                              <p:par>
                                <p:cTn id="8" presetID="5"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8229600" cy="609600"/>
          </a:xfrm>
        </p:spPr>
        <p:txBody>
          <a:bodyPr/>
          <a:lstStyle/>
          <a:p>
            <a:r>
              <a:rPr lang="en-US" sz="3200" dirty="0" smtClean="0">
                <a:solidFill>
                  <a:schemeClr val="tx1"/>
                </a:solidFill>
              </a:rPr>
              <a:t>Prefabricated Cleanrooms allow </a:t>
            </a:r>
            <a:r>
              <a:rPr lang="en-US" sz="3200" dirty="0">
                <a:solidFill>
                  <a:schemeClr val="tx1"/>
                </a:solidFill>
              </a:rPr>
              <a:t>Faster </a:t>
            </a:r>
            <a:r>
              <a:rPr lang="en-US" sz="3200" dirty="0" smtClean="0">
                <a:solidFill>
                  <a:schemeClr val="tx1"/>
                </a:solidFill>
              </a:rPr>
              <a:t>Build</a:t>
            </a:r>
            <a:endParaRPr lang="en-US" sz="3200" dirty="0">
              <a:solidFill>
                <a:schemeClr val="tx1"/>
              </a:solidFill>
            </a:endParaRPr>
          </a:p>
        </p:txBody>
      </p:sp>
      <p:pic>
        <p:nvPicPr>
          <p:cNvPr id="7" name="Picture 4" descr="9' and 18' POD depiction.pdf"/>
          <p:cNvPicPr>
            <a:picLocks noChangeAspect="1"/>
          </p:cNvPicPr>
          <p:nvPr/>
        </p:nvPicPr>
        <p:blipFill>
          <a:blip r:embed="rId2" cstate="email">
            <a:extLst>
              <a:ext uri="{28A0092B-C50C-407E-A947-70E740481C1C}">
                <a14:useLocalDpi xmlns:a14="http://schemas.microsoft.com/office/drawing/2010/main"/>
              </a:ext>
            </a:extLst>
          </a:blip>
          <a:srcRect l="16319" t="20671" r="11462" b="26790"/>
          <a:stretch>
            <a:fillRect/>
          </a:stretch>
        </p:blipFill>
        <p:spPr bwMode="auto">
          <a:xfrm>
            <a:off x="1881646" y="1143000"/>
            <a:ext cx="3757154"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
          <p:cNvSpPr txBox="1">
            <a:spLocks noChangeArrowheads="1"/>
          </p:cNvSpPr>
          <p:nvPr/>
        </p:nvSpPr>
        <p:spPr bwMode="auto">
          <a:xfrm>
            <a:off x="5943600" y="1600200"/>
            <a:ext cx="2686050" cy="1578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145" tIns="50073" rIns="100145" bIns="50073">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dirty="0" smtClean="0">
                <a:solidFill>
                  <a:schemeClr val="tx2">
                    <a:lumMod val="75000"/>
                    <a:lumOff val="25000"/>
                  </a:schemeClr>
                </a:solidFill>
                <a:latin typeface="+mn-lt"/>
              </a:rPr>
              <a:t>Off-site, prefabricated</a:t>
            </a:r>
            <a:r>
              <a:rPr lang="en-US" dirty="0">
                <a:solidFill>
                  <a:schemeClr val="tx2">
                    <a:lumMod val="75000"/>
                    <a:lumOff val="25000"/>
                  </a:schemeClr>
                </a:solidFill>
                <a:latin typeface="+mn-lt"/>
              </a:rPr>
              <a:t>, </a:t>
            </a:r>
            <a:r>
              <a:rPr lang="en-US" dirty="0" smtClean="0">
                <a:solidFill>
                  <a:schemeClr val="tx2">
                    <a:lumMod val="75000"/>
                    <a:lumOff val="25000"/>
                  </a:schemeClr>
                </a:solidFill>
                <a:latin typeface="+mn-lt"/>
              </a:rPr>
              <a:t>turnkey </a:t>
            </a:r>
            <a:r>
              <a:rPr lang="en-US" dirty="0">
                <a:solidFill>
                  <a:schemeClr val="tx2">
                    <a:lumMod val="75000"/>
                    <a:lumOff val="25000"/>
                  </a:schemeClr>
                </a:solidFill>
                <a:latin typeface="+mn-lt"/>
              </a:rPr>
              <a:t>cleanroom structures</a:t>
            </a:r>
          </a:p>
        </p:txBody>
      </p:sp>
      <p:pic>
        <p:nvPicPr>
          <p:cNvPr id="9"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19200" y="3352800"/>
            <a:ext cx="3505200" cy="1352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descr="PCMM-Dec-1.jpg"/>
          <p:cNvPicPr>
            <a:picLocks noChangeAspect="1"/>
          </p:cNvPicPr>
          <p:nvPr/>
        </p:nvPicPr>
        <p:blipFill>
          <a:blip r:embed="rId4" cstate="email">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a:ext>
            </a:extLst>
          </a:blip>
          <a:srcRect/>
          <a:stretch>
            <a:fillRect/>
          </a:stretch>
        </p:blipFill>
        <p:spPr bwMode="auto">
          <a:xfrm>
            <a:off x="5029200" y="3505200"/>
            <a:ext cx="3968565" cy="264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953000" y="6096000"/>
            <a:ext cx="1326004" cy="276999"/>
          </a:xfrm>
          <a:prstGeom prst="rect">
            <a:avLst/>
          </a:prstGeom>
          <a:noFill/>
        </p:spPr>
        <p:txBody>
          <a:bodyPr wrap="none" rtlCol="0">
            <a:spAutoFit/>
          </a:bodyPr>
          <a:lstStyle/>
          <a:p>
            <a:r>
              <a:rPr lang="en-US" sz="1200" dirty="0" smtClean="0">
                <a:solidFill>
                  <a:schemeClr val="tx2">
                    <a:lumMod val="65000"/>
                    <a:lumOff val="35000"/>
                  </a:schemeClr>
                </a:solidFill>
                <a:latin typeface="+mj-lt"/>
              </a:rPr>
              <a:t>Built in 8 months</a:t>
            </a:r>
            <a:endParaRPr lang="en-US" sz="1200" dirty="0">
              <a:solidFill>
                <a:schemeClr val="tx2">
                  <a:lumMod val="65000"/>
                  <a:lumOff val="35000"/>
                </a:schemeClr>
              </a:solidFill>
              <a:latin typeface="+mj-lt"/>
            </a:endParaRPr>
          </a:p>
        </p:txBody>
      </p:sp>
      <p:sp>
        <p:nvSpPr>
          <p:cNvPr id="11" name="TextBox 10"/>
          <p:cNvSpPr txBox="1"/>
          <p:nvPr/>
        </p:nvSpPr>
        <p:spPr>
          <a:xfrm>
            <a:off x="3200400" y="3048000"/>
            <a:ext cx="1326004" cy="276999"/>
          </a:xfrm>
          <a:prstGeom prst="rect">
            <a:avLst/>
          </a:prstGeom>
          <a:noFill/>
        </p:spPr>
        <p:txBody>
          <a:bodyPr wrap="none" rtlCol="0">
            <a:spAutoFit/>
          </a:bodyPr>
          <a:lstStyle/>
          <a:p>
            <a:r>
              <a:rPr lang="en-US" sz="1200" dirty="0" smtClean="0">
                <a:solidFill>
                  <a:schemeClr val="tx2">
                    <a:lumMod val="65000"/>
                    <a:lumOff val="35000"/>
                  </a:schemeClr>
                </a:solidFill>
                <a:latin typeface="+mj-lt"/>
              </a:rPr>
              <a:t>Built in 3 months</a:t>
            </a:r>
            <a:endParaRPr lang="en-US" sz="1200" dirty="0">
              <a:solidFill>
                <a:schemeClr val="tx2">
                  <a:lumMod val="65000"/>
                  <a:lumOff val="35000"/>
                </a:schemeClr>
              </a:solidFill>
              <a:latin typeface="+mj-lt"/>
            </a:endParaRPr>
          </a:p>
        </p:txBody>
      </p:sp>
    </p:spTree>
    <p:extLst>
      <p:ext uri="{BB962C8B-B14F-4D97-AF65-F5344CB8AC3E}">
        <p14:creationId xmlns:p14="http://schemas.microsoft.com/office/powerpoint/2010/main" val="36895617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914400" y="381000"/>
            <a:ext cx="8153400" cy="609600"/>
          </a:xfrm>
        </p:spPr>
        <p:txBody>
          <a:bodyPr/>
          <a:lstStyle/>
          <a:p>
            <a:r>
              <a:rPr lang="en-US" sz="3200" dirty="0">
                <a:solidFill>
                  <a:srgbClr val="000000"/>
                </a:solidFill>
                <a:latin typeface="+mn-lt"/>
              </a:rPr>
              <a:t>New</a:t>
            </a:r>
            <a:r>
              <a:rPr lang="en-US" dirty="0">
                <a:solidFill>
                  <a:srgbClr val="000000"/>
                </a:solidFill>
                <a:latin typeface="+mn-lt"/>
              </a:rPr>
              <a:t> </a:t>
            </a:r>
            <a:r>
              <a:rPr lang="en-US" dirty="0" smtClean="0">
                <a:solidFill>
                  <a:srgbClr val="000000"/>
                </a:solidFill>
                <a:latin typeface="+mn-lt"/>
              </a:rPr>
              <a:t>Cleanroom </a:t>
            </a:r>
            <a:r>
              <a:rPr lang="en-US" dirty="0">
                <a:solidFill>
                  <a:srgbClr val="000000"/>
                </a:solidFill>
                <a:latin typeface="+mn-lt"/>
              </a:rPr>
              <a:t>Concepts allow </a:t>
            </a:r>
            <a:r>
              <a:rPr lang="en-US" dirty="0" smtClean="0">
                <a:solidFill>
                  <a:srgbClr val="000000"/>
                </a:solidFill>
                <a:latin typeface="+mn-lt"/>
              </a:rPr>
              <a:t>Facility Platforms</a:t>
            </a:r>
            <a:endParaRPr lang="en-US" dirty="0">
              <a:solidFill>
                <a:srgbClr val="000000"/>
              </a:solidFill>
              <a:latin typeface="+mn-lt"/>
            </a:endParaRPr>
          </a:p>
        </p:txBody>
      </p:sp>
      <p:sp>
        <p:nvSpPr>
          <p:cNvPr id="8" name="TextBox 1"/>
          <p:cNvSpPr txBox="1">
            <a:spLocks noChangeArrowheads="1"/>
          </p:cNvSpPr>
          <p:nvPr/>
        </p:nvSpPr>
        <p:spPr bwMode="auto">
          <a:xfrm>
            <a:off x="6400800" y="1371600"/>
            <a:ext cx="2286000" cy="1332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0145" tIns="50073" rIns="100145" bIns="50073">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2000" dirty="0" smtClean="0">
                <a:solidFill>
                  <a:schemeClr val="tx2">
                    <a:lumMod val="75000"/>
                    <a:lumOff val="25000"/>
                  </a:schemeClr>
                </a:solidFill>
                <a:latin typeface="+mn-lt"/>
              </a:rPr>
              <a:t>HVAC autonomous cleanroom units allow multi-product purposes</a:t>
            </a:r>
            <a:endParaRPr lang="en-US" sz="2000" dirty="0">
              <a:solidFill>
                <a:schemeClr val="tx2">
                  <a:lumMod val="75000"/>
                  <a:lumOff val="25000"/>
                </a:schemeClr>
              </a:solidFill>
              <a:latin typeface="+mn-lt"/>
            </a:endParaRPr>
          </a:p>
        </p:txBody>
      </p:sp>
      <p:pic>
        <p:nvPicPr>
          <p:cNvPr id="10" name="Picture 9" descr="POD 2013-12-04 18.20.39.jpg"/>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1752600" y="1295400"/>
            <a:ext cx="4369405" cy="1981200"/>
          </a:xfrm>
          <a:prstGeom prst="rect">
            <a:avLst/>
          </a:prstGeom>
        </p:spPr>
      </p:pic>
      <p:pic>
        <p:nvPicPr>
          <p:cNvPr id="2" name="Picture 1" descr="image bw.jpe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09800" y="3327373"/>
            <a:ext cx="6258400" cy="2921027"/>
          </a:xfrm>
          <a:prstGeom prst="rect">
            <a:avLst/>
          </a:prstGeom>
        </p:spPr>
      </p:pic>
      <p:sp>
        <p:nvSpPr>
          <p:cNvPr id="3" name="TextBox 2"/>
          <p:cNvSpPr txBox="1"/>
          <p:nvPr/>
        </p:nvSpPr>
        <p:spPr>
          <a:xfrm>
            <a:off x="2209800" y="6215390"/>
            <a:ext cx="2032759" cy="261610"/>
          </a:xfrm>
          <a:prstGeom prst="rect">
            <a:avLst/>
          </a:prstGeom>
          <a:noFill/>
        </p:spPr>
        <p:txBody>
          <a:bodyPr wrap="none" rtlCol="0">
            <a:spAutoFit/>
          </a:bodyPr>
          <a:lstStyle/>
          <a:p>
            <a:r>
              <a:rPr lang="en-US" sz="1100" dirty="0" smtClean="0"/>
              <a:t>50,000 egg/day facility platform</a:t>
            </a:r>
            <a:endParaRPr lang="en-US" sz="1100" dirty="0"/>
          </a:p>
        </p:txBody>
      </p:sp>
    </p:spTree>
    <p:extLst>
      <p:ext uri="{BB962C8B-B14F-4D97-AF65-F5344CB8AC3E}">
        <p14:creationId xmlns:p14="http://schemas.microsoft.com/office/powerpoint/2010/main" val="5527156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OMICS International Conferences</a:t>
            </a:r>
          </a:p>
        </p:txBody>
      </p:sp>
      <p:sp>
        <p:nvSpPr>
          <p:cNvPr id="3" name="Content Placeholder 2"/>
          <p:cNvSpPr>
            <a:spLocks noGrp="1"/>
          </p:cNvSpPr>
          <p:nvPr>
            <p:ph idx="1"/>
          </p:nvPr>
        </p:nvSpPr>
        <p:spPr/>
        <p:txBody>
          <a:bodyPr>
            <a:normAutofit fontScale="92500" lnSpcReduction="20000"/>
          </a:bodyPr>
          <a:lstStyle/>
          <a:p>
            <a:pPr marL="0" indent="0" algn="just">
              <a:buNone/>
            </a:pPr>
            <a:r>
              <a:rPr lang="en-US" dirty="0"/>
              <a:t>OMICS International is a pioneer and leading science event organizer, which publishes around 700+ open access journals and conducts over 500 Medical, Clinical, Engineering, Life Sciences, </a:t>
            </a:r>
            <a:r>
              <a:rPr lang="en-US" dirty="0" err="1"/>
              <a:t>Pharma</a:t>
            </a:r>
            <a:r>
              <a:rPr lang="en-US" dirty="0"/>
              <a:t> scientific conferences all over the globe annually with the support of more than 1000 scientific associations and 30,000 editorial board members and 3.5 million followers to its credit.</a:t>
            </a:r>
          </a:p>
          <a:p>
            <a:pPr marL="0" indent="0" algn="just">
              <a:buNone/>
            </a:pPr>
            <a:endParaRPr lang="en-US" dirty="0"/>
          </a:p>
          <a:p>
            <a:pPr marL="0" indent="0" algn="just">
              <a:buNone/>
            </a:pPr>
            <a:r>
              <a:rPr lang="en-US" dirty="0"/>
              <a:t>OMICS Group has organized 1000+ conferences, workshops and national symposiums across the major cities including San Francisco, Las Vegas, San Antonio, Omaha, Orlando, Raleigh, Santa Clara, Chicago, Philadelphia, Baltimore, United Kingdom, Valencia, Dubai, Beijing, Hyderabad, Bengaluru and Mumbai.</a:t>
            </a:r>
          </a:p>
          <a:p>
            <a:endParaRPr lang="en-US" dirty="0"/>
          </a:p>
        </p:txBody>
      </p:sp>
    </p:spTree>
    <p:extLst>
      <p:ext uri="{BB962C8B-B14F-4D97-AF65-F5344CB8AC3E}">
        <p14:creationId xmlns:p14="http://schemas.microsoft.com/office/powerpoint/2010/main" val="41006180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chemeClr val="tx1"/>
                </a:solidFill>
                <a:latin typeface="+mn-lt"/>
              </a:rPr>
              <a:t>Facility Platforms allow Cloning</a:t>
            </a:r>
            <a:endParaRPr lang="en-US" sz="3200" dirty="0">
              <a:solidFill>
                <a:schemeClr val="tx1"/>
              </a:solidFill>
              <a:latin typeface="+mn-lt"/>
            </a:endParaRPr>
          </a:p>
        </p:txBody>
      </p:sp>
      <p:pic>
        <p:nvPicPr>
          <p:cNvPr id="6" name="Picture 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4400" y="1143000"/>
            <a:ext cx="3116263" cy="1627218"/>
          </a:xfrm>
          <a:prstGeom prst="rect">
            <a:avLst/>
          </a:prstGeom>
          <a:noFill/>
          <a:ln w="6350">
            <a:solidFill>
              <a:srgbClr val="A72312"/>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15" descr="weltkarte"/>
          <p:cNvPicPr>
            <a:picLocks noChangeAspect="1" noChangeArrowheads="1"/>
          </p:cNvPicPr>
          <p:nvPr>
            <p:custDataLst>
              <p:tags r:id="rId1"/>
            </p:custDataLst>
          </p:nvPr>
        </p:nvPicPr>
        <p:blipFill>
          <a:blip r:embed="rId4" cstate="email">
            <a:extLst>
              <a:ext uri="{28A0092B-C50C-407E-A947-70E740481C1C}">
                <a14:useLocalDpi xmlns:a14="http://schemas.microsoft.com/office/drawing/2010/main"/>
              </a:ext>
            </a:extLst>
          </a:blip>
          <a:srcRect/>
          <a:stretch>
            <a:fillRect/>
          </a:stretch>
        </p:blipFill>
        <p:spPr bwMode="auto">
          <a:xfrm>
            <a:off x="3100000" y="3163889"/>
            <a:ext cx="5586800" cy="316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p:cNvCxnSpPr/>
          <p:nvPr/>
        </p:nvCxnSpPr>
        <p:spPr bwMode="auto">
          <a:xfrm>
            <a:off x="4038600" y="2743200"/>
            <a:ext cx="1066800" cy="2667000"/>
          </a:xfrm>
          <a:prstGeom prst="straightConnector1">
            <a:avLst/>
          </a:prstGeom>
          <a:solidFill>
            <a:schemeClr val="bg2"/>
          </a:solidFill>
          <a:ln w="6350" cap="flat" cmpd="sng" algn="ctr">
            <a:solidFill>
              <a:srgbClr val="A72312"/>
            </a:solidFill>
            <a:prstDash val="solid"/>
            <a:round/>
            <a:headEnd type="none" w="med" len="med"/>
            <a:tailEnd type="triangl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 name="Straight Arrow Connector 8"/>
          <p:cNvCxnSpPr/>
          <p:nvPr/>
        </p:nvCxnSpPr>
        <p:spPr bwMode="auto">
          <a:xfrm>
            <a:off x="4038600" y="2743200"/>
            <a:ext cx="3581400" cy="1676400"/>
          </a:xfrm>
          <a:prstGeom prst="straightConnector1">
            <a:avLst/>
          </a:prstGeom>
          <a:solidFill>
            <a:schemeClr val="bg2"/>
          </a:solidFill>
          <a:ln w="6350" cap="flat" cmpd="sng" algn="ctr">
            <a:solidFill>
              <a:srgbClr val="A72312"/>
            </a:solidFill>
            <a:prstDash val="solid"/>
            <a:round/>
            <a:headEnd type="none" w="med" len="med"/>
            <a:tailEnd type="triangl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 name="Straight Arrow Connector 9"/>
          <p:cNvCxnSpPr/>
          <p:nvPr/>
        </p:nvCxnSpPr>
        <p:spPr bwMode="auto">
          <a:xfrm>
            <a:off x="4038600" y="2743200"/>
            <a:ext cx="2324100" cy="1330325"/>
          </a:xfrm>
          <a:prstGeom prst="straightConnector1">
            <a:avLst/>
          </a:prstGeom>
          <a:solidFill>
            <a:schemeClr val="bg2"/>
          </a:solidFill>
          <a:ln w="6350" cap="flat" cmpd="sng" algn="ctr">
            <a:solidFill>
              <a:srgbClr val="A72312"/>
            </a:solidFill>
            <a:prstDash val="solid"/>
            <a:round/>
            <a:headEnd type="none" w="med" len="med"/>
            <a:tailEnd type="triangl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 name="Straight Arrow Connector 10"/>
          <p:cNvCxnSpPr/>
          <p:nvPr/>
        </p:nvCxnSpPr>
        <p:spPr bwMode="auto">
          <a:xfrm>
            <a:off x="4038600" y="2743200"/>
            <a:ext cx="2895600" cy="2133600"/>
          </a:xfrm>
          <a:prstGeom prst="straightConnector1">
            <a:avLst/>
          </a:prstGeom>
          <a:solidFill>
            <a:schemeClr val="bg2"/>
          </a:solidFill>
          <a:ln w="6350" cap="flat" cmpd="sng" algn="ctr">
            <a:solidFill>
              <a:srgbClr val="A72312"/>
            </a:solidFill>
            <a:prstDash val="solid"/>
            <a:round/>
            <a:headEnd type="none" w="med" len="med"/>
            <a:tailEnd type="triangl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 name="Straight Arrow Connector 11"/>
          <p:cNvCxnSpPr/>
          <p:nvPr/>
        </p:nvCxnSpPr>
        <p:spPr bwMode="auto">
          <a:xfrm>
            <a:off x="4038600" y="2743200"/>
            <a:ext cx="2324100" cy="2012950"/>
          </a:xfrm>
          <a:prstGeom prst="straightConnector1">
            <a:avLst/>
          </a:prstGeom>
          <a:solidFill>
            <a:schemeClr val="bg2"/>
          </a:solidFill>
          <a:ln w="6350" cap="flat" cmpd="sng" algn="ctr">
            <a:solidFill>
              <a:srgbClr val="A72312"/>
            </a:solidFill>
            <a:prstDash val="solid"/>
            <a:round/>
            <a:headEnd type="none" w="med" len="med"/>
            <a:tailEnd type="triangl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3" name="Straight Arrow Connector 12"/>
          <p:cNvCxnSpPr/>
          <p:nvPr/>
        </p:nvCxnSpPr>
        <p:spPr bwMode="auto">
          <a:xfrm>
            <a:off x="4038600" y="2743200"/>
            <a:ext cx="2057400" cy="2819400"/>
          </a:xfrm>
          <a:prstGeom prst="straightConnector1">
            <a:avLst/>
          </a:prstGeom>
          <a:solidFill>
            <a:schemeClr val="bg2"/>
          </a:solidFill>
          <a:ln w="6350" cap="flat" cmpd="sng" algn="ctr">
            <a:solidFill>
              <a:srgbClr val="A72312"/>
            </a:solidFill>
            <a:prstDash val="solid"/>
            <a:round/>
            <a:headEnd type="none" w="med" len="med"/>
            <a:tailEnd type="triangl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14" name="TextBox 13"/>
          <p:cNvSpPr txBox="1"/>
          <p:nvPr/>
        </p:nvSpPr>
        <p:spPr>
          <a:xfrm>
            <a:off x="4953000" y="1182687"/>
            <a:ext cx="3921213" cy="1640007"/>
          </a:xfrm>
          <a:prstGeom prst="rect">
            <a:avLst/>
          </a:prstGeom>
          <a:noFill/>
        </p:spPr>
        <p:txBody>
          <a:bodyPr wrap="none" lIns="100145" tIns="50073" rIns="100145" bIns="50073">
            <a:spAutoFit/>
          </a:bodyPr>
          <a:lstStyle/>
          <a:p>
            <a:pPr>
              <a:buClr>
                <a:srgbClr val="B62F2A"/>
              </a:buClr>
              <a:defRPr/>
            </a:pPr>
            <a:r>
              <a:rPr lang="en-US" sz="2000" dirty="0">
                <a:solidFill>
                  <a:srgbClr val="404040"/>
                </a:solidFill>
                <a:latin typeface="+mn-lt"/>
              </a:rPr>
              <a:t>Benefits:</a:t>
            </a:r>
          </a:p>
          <a:p>
            <a:pPr marL="375544" indent="-375544">
              <a:buClr>
                <a:srgbClr val="B62F2A"/>
              </a:buClr>
              <a:buFont typeface="Arial"/>
              <a:buChar char="•"/>
              <a:defRPr/>
            </a:pPr>
            <a:r>
              <a:rPr lang="en-US" sz="2000" dirty="0">
                <a:solidFill>
                  <a:srgbClr val="404040"/>
                </a:solidFill>
                <a:latin typeface="+mn-lt"/>
              </a:rPr>
              <a:t>Known entity/</a:t>
            </a:r>
            <a:r>
              <a:rPr lang="en-US" sz="2000" dirty="0" smtClean="0">
                <a:solidFill>
                  <a:srgbClr val="404040"/>
                </a:solidFill>
                <a:latin typeface="+mn-lt"/>
              </a:rPr>
              <a:t>process</a:t>
            </a:r>
          </a:p>
          <a:p>
            <a:pPr marL="375544" indent="-375544">
              <a:buClr>
                <a:srgbClr val="B62F2A"/>
              </a:buClr>
              <a:buFont typeface="Arial"/>
              <a:buChar char="•"/>
              <a:defRPr/>
            </a:pPr>
            <a:r>
              <a:rPr lang="en-US" sz="2000" dirty="0">
                <a:solidFill>
                  <a:srgbClr val="404040"/>
                </a:solidFill>
                <a:latin typeface="+mn-lt"/>
              </a:rPr>
              <a:t>Known </a:t>
            </a:r>
            <a:r>
              <a:rPr lang="en-US" sz="2000" dirty="0" smtClean="0">
                <a:solidFill>
                  <a:srgbClr val="404040"/>
                </a:solidFill>
                <a:latin typeface="+mn-lt"/>
              </a:rPr>
              <a:t>headaches</a:t>
            </a:r>
            <a:endParaRPr lang="en-US" sz="2000" dirty="0">
              <a:solidFill>
                <a:srgbClr val="404040"/>
              </a:solidFill>
              <a:latin typeface="+mn-lt"/>
            </a:endParaRPr>
          </a:p>
          <a:p>
            <a:pPr marL="375544" indent="-375544">
              <a:buClr>
                <a:srgbClr val="B62F2A"/>
              </a:buClr>
              <a:buFont typeface="Arial"/>
              <a:buChar char="•"/>
              <a:defRPr/>
            </a:pPr>
            <a:r>
              <a:rPr lang="en-US" sz="2000" dirty="0">
                <a:solidFill>
                  <a:srgbClr val="404040"/>
                </a:solidFill>
                <a:latin typeface="+mn-lt"/>
              </a:rPr>
              <a:t>Known qualification/</a:t>
            </a:r>
            <a:r>
              <a:rPr lang="en-US" sz="2000" dirty="0" smtClean="0">
                <a:solidFill>
                  <a:srgbClr val="404040"/>
                </a:solidFill>
                <a:latin typeface="+mn-lt"/>
              </a:rPr>
              <a:t>validation</a:t>
            </a:r>
          </a:p>
          <a:p>
            <a:pPr marL="375544" indent="-375544">
              <a:buClr>
                <a:srgbClr val="B62F2A"/>
              </a:buClr>
              <a:buFont typeface="Arial"/>
              <a:buChar char="•"/>
              <a:defRPr/>
            </a:pPr>
            <a:r>
              <a:rPr lang="en-US" sz="2000" dirty="0" smtClean="0">
                <a:solidFill>
                  <a:srgbClr val="404040"/>
                </a:solidFill>
                <a:latin typeface="+mn-lt"/>
              </a:rPr>
              <a:t>Known filing needs</a:t>
            </a:r>
            <a:endParaRPr lang="en-US" sz="2000" dirty="0">
              <a:solidFill>
                <a:srgbClr val="404040"/>
              </a:solidFill>
              <a:latin typeface="+mn-lt"/>
            </a:endParaRPr>
          </a:p>
        </p:txBody>
      </p:sp>
      <p:pic>
        <p:nvPicPr>
          <p:cNvPr id="15" name="Picture 3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905000" y="5105400"/>
            <a:ext cx="2076450" cy="1297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09948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8305800" cy="609600"/>
          </a:xfrm>
        </p:spPr>
        <p:txBody>
          <a:bodyPr/>
          <a:lstStyle/>
          <a:p>
            <a:r>
              <a:rPr lang="en-US" sz="3200" dirty="0" smtClean="0">
                <a:solidFill>
                  <a:srgbClr val="000000"/>
                </a:solidFill>
                <a:latin typeface="+mn-lt"/>
              </a:rPr>
              <a:t>New Segregation allows Multipurpose Sites</a:t>
            </a:r>
            <a:endParaRPr lang="en-US" sz="3200" dirty="0">
              <a:solidFill>
                <a:srgbClr val="000000"/>
              </a:solidFill>
              <a:latin typeface="+mn-lt"/>
            </a:endParaRPr>
          </a:p>
        </p:txBody>
      </p:sp>
      <p:pic>
        <p:nvPicPr>
          <p:cNvPr id="6"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rot="10800000">
            <a:off x="1600199" y="1219200"/>
            <a:ext cx="7222613" cy="2554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52600" y="3810000"/>
            <a:ext cx="25632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4419600" y="5257800"/>
            <a:ext cx="2905125" cy="1332230"/>
          </a:xfrm>
          <a:prstGeom prst="rect">
            <a:avLst/>
          </a:prstGeom>
          <a:noFill/>
        </p:spPr>
        <p:txBody>
          <a:bodyPr wrap="square" lIns="100145" tIns="50073" rIns="100145" bIns="50073">
            <a:spAutoFit/>
          </a:bodyPr>
          <a:lstStyle/>
          <a:p>
            <a:pPr>
              <a:defRPr/>
            </a:pPr>
            <a:r>
              <a:rPr lang="en-US" sz="2000" dirty="0">
                <a:solidFill>
                  <a:schemeClr val="tx2">
                    <a:lumMod val="75000"/>
                    <a:lumOff val="25000"/>
                  </a:schemeClr>
                </a:solidFill>
                <a:latin typeface="+mn-lt"/>
              </a:rPr>
              <a:t>Benefits:</a:t>
            </a:r>
          </a:p>
          <a:p>
            <a:pPr marL="375544" indent="-375544">
              <a:buClr>
                <a:srgbClr val="B62F2A"/>
              </a:buClr>
              <a:buFont typeface="Arial"/>
              <a:buChar char="•"/>
              <a:defRPr/>
            </a:pPr>
            <a:r>
              <a:rPr lang="en-US" sz="2000" dirty="0" smtClean="0">
                <a:solidFill>
                  <a:schemeClr val="tx2">
                    <a:lumMod val="75000"/>
                    <a:lumOff val="25000"/>
                  </a:schemeClr>
                </a:solidFill>
                <a:latin typeface="+mn-lt"/>
              </a:rPr>
              <a:t>Shared overheads</a:t>
            </a:r>
          </a:p>
          <a:p>
            <a:pPr marL="375544" indent="-375544">
              <a:buClr>
                <a:srgbClr val="B62F2A"/>
              </a:buClr>
              <a:buFont typeface="Arial"/>
              <a:buChar char="•"/>
              <a:defRPr/>
            </a:pPr>
            <a:r>
              <a:rPr lang="en-US" sz="2000" dirty="0" smtClean="0">
                <a:solidFill>
                  <a:schemeClr val="tx2">
                    <a:lumMod val="75000"/>
                    <a:lumOff val="25000"/>
                  </a:schemeClr>
                </a:solidFill>
                <a:latin typeface="+mn-lt"/>
              </a:rPr>
              <a:t>Leasing possibilities</a:t>
            </a:r>
          </a:p>
          <a:p>
            <a:pPr marL="375544" indent="-375544">
              <a:buClr>
                <a:srgbClr val="B62F2A"/>
              </a:buClr>
              <a:buFont typeface="Arial"/>
              <a:buChar char="•"/>
              <a:defRPr/>
            </a:pPr>
            <a:r>
              <a:rPr lang="en-US" sz="2000" dirty="0" smtClean="0">
                <a:solidFill>
                  <a:schemeClr val="tx2">
                    <a:lumMod val="75000"/>
                    <a:lumOff val="25000"/>
                  </a:schemeClr>
                </a:solidFill>
                <a:latin typeface="+mn-lt"/>
              </a:rPr>
              <a:t>Start-up clusters</a:t>
            </a:r>
            <a:endParaRPr lang="en-US" sz="2000" dirty="0">
              <a:solidFill>
                <a:schemeClr val="tx2">
                  <a:lumMod val="75000"/>
                  <a:lumOff val="25000"/>
                </a:schemeClr>
              </a:solidFill>
              <a:latin typeface="+mn-lt"/>
            </a:endParaRPr>
          </a:p>
        </p:txBody>
      </p:sp>
      <p:sp>
        <p:nvSpPr>
          <p:cNvPr id="3" name="TextBox 2"/>
          <p:cNvSpPr txBox="1"/>
          <p:nvPr/>
        </p:nvSpPr>
        <p:spPr>
          <a:xfrm>
            <a:off x="1752600" y="5638800"/>
            <a:ext cx="1193431" cy="276999"/>
          </a:xfrm>
          <a:prstGeom prst="rect">
            <a:avLst/>
          </a:prstGeom>
          <a:noFill/>
        </p:spPr>
        <p:txBody>
          <a:bodyPr wrap="none" rtlCol="0">
            <a:spAutoFit/>
          </a:bodyPr>
          <a:lstStyle/>
          <a:p>
            <a:r>
              <a:rPr lang="en-US" sz="1200" dirty="0" smtClean="0">
                <a:solidFill>
                  <a:schemeClr val="tx2">
                    <a:lumMod val="65000"/>
                    <a:lumOff val="35000"/>
                  </a:schemeClr>
                </a:solidFill>
                <a:latin typeface="+mn-lt"/>
              </a:rPr>
              <a:t>Courtesy: </a:t>
            </a:r>
            <a:r>
              <a:rPr lang="en-US" sz="1200" dirty="0" err="1" smtClean="0">
                <a:solidFill>
                  <a:schemeClr val="tx2">
                    <a:lumMod val="65000"/>
                    <a:lumOff val="35000"/>
                  </a:schemeClr>
                </a:solidFill>
                <a:latin typeface="+mn-lt"/>
              </a:rPr>
              <a:t>Kalon</a:t>
            </a:r>
            <a:endParaRPr lang="en-US" sz="1200" dirty="0">
              <a:solidFill>
                <a:schemeClr val="tx2">
                  <a:lumMod val="65000"/>
                  <a:lumOff val="35000"/>
                </a:schemeClr>
              </a:solidFill>
              <a:latin typeface="+mn-lt"/>
            </a:endParaRP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19600" y="3810000"/>
            <a:ext cx="3001108" cy="1422400"/>
          </a:xfrm>
          <a:prstGeom prst="rect">
            <a:avLst/>
          </a:prstGeom>
        </p:spPr>
      </p:pic>
    </p:spTree>
    <p:extLst>
      <p:ext uri="{BB962C8B-B14F-4D97-AF65-F5344CB8AC3E}">
        <p14:creationId xmlns:p14="http://schemas.microsoft.com/office/powerpoint/2010/main" val="24067997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latin typeface="+mn-lt"/>
              </a:rPr>
              <a:t>Conclusion</a:t>
            </a:r>
            <a:endParaRPr lang="en-US" sz="3200" dirty="0">
              <a:latin typeface="+mn-lt"/>
            </a:endParaRPr>
          </a:p>
        </p:txBody>
      </p:sp>
      <p:sp>
        <p:nvSpPr>
          <p:cNvPr id="6" name="Rectangle 5"/>
          <p:cNvSpPr/>
          <p:nvPr/>
        </p:nvSpPr>
        <p:spPr>
          <a:xfrm>
            <a:off x="1219200" y="1463016"/>
            <a:ext cx="7391400" cy="4099584"/>
          </a:xfrm>
          <a:prstGeom prst="rect">
            <a:avLst/>
          </a:prstGeom>
        </p:spPr>
        <p:txBody>
          <a:bodyPr wrap="square">
            <a:spAutoFit/>
          </a:bodyPr>
          <a:lstStyle/>
          <a:p>
            <a:pPr marL="292100" indent="-292100" defTabSz="194727" eaLnBrk="1" hangingPunct="1">
              <a:spcBef>
                <a:spcPct val="95000"/>
              </a:spcBef>
              <a:buClr>
                <a:srgbClr val="A72312"/>
              </a:buClr>
              <a:buSzPct val="98000"/>
              <a:buFontTx/>
              <a:buChar char="•"/>
              <a:defRPr/>
            </a:pPr>
            <a:r>
              <a:rPr lang="en-US" sz="2400" dirty="0">
                <a:latin typeface="+mn-lt"/>
              </a:rPr>
              <a:t>Current </a:t>
            </a:r>
            <a:r>
              <a:rPr lang="en-US" sz="2400" dirty="0" smtClean="0">
                <a:latin typeface="+mn-lt"/>
              </a:rPr>
              <a:t>facility/process designs </a:t>
            </a:r>
            <a:r>
              <a:rPr lang="en-US" sz="2400" dirty="0">
                <a:latin typeface="+mn-lt"/>
              </a:rPr>
              <a:t>become obsolete and do not meet pressing industry requirements</a:t>
            </a:r>
          </a:p>
          <a:p>
            <a:pPr marL="292100" indent="-292100" defTabSz="194727" eaLnBrk="1" hangingPunct="1">
              <a:spcBef>
                <a:spcPct val="95000"/>
              </a:spcBef>
              <a:buClr>
                <a:srgbClr val="A72312"/>
              </a:buClr>
              <a:buSzPct val="98000"/>
              <a:buFontTx/>
              <a:buChar char="•"/>
              <a:defRPr/>
            </a:pPr>
            <a:r>
              <a:rPr lang="en-US" sz="2400" dirty="0">
                <a:latin typeface="+mn-lt"/>
              </a:rPr>
              <a:t>Multi-product/multi-purpose facilities are requested</a:t>
            </a:r>
          </a:p>
          <a:p>
            <a:pPr marL="292100" indent="-292100" defTabSz="194727" eaLnBrk="1" hangingPunct="1">
              <a:spcBef>
                <a:spcPct val="95000"/>
              </a:spcBef>
              <a:buClr>
                <a:srgbClr val="A72312"/>
              </a:buClr>
              <a:buSzPct val="98000"/>
              <a:buFontTx/>
              <a:buChar char="•"/>
              <a:defRPr/>
            </a:pPr>
            <a:r>
              <a:rPr lang="en-US" sz="2400" dirty="0">
                <a:latin typeface="+mn-lt"/>
              </a:rPr>
              <a:t>Facility deployment requires to be rapid and shortened by 2-3 years</a:t>
            </a:r>
          </a:p>
          <a:p>
            <a:pPr marL="292100" indent="-292100" defTabSz="194727" eaLnBrk="1" hangingPunct="1">
              <a:spcBef>
                <a:spcPct val="95000"/>
              </a:spcBef>
              <a:buClr>
                <a:srgbClr val="A72312"/>
              </a:buClr>
              <a:buSzPct val="98000"/>
              <a:buFontTx/>
              <a:buChar char="•"/>
              <a:defRPr/>
            </a:pPr>
            <a:r>
              <a:rPr lang="en-US" sz="2400" dirty="0">
                <a:latin typeface="+mn-lt"/>
              </a:rPr>
              <a:t>Single-use process technology supports new </a:t>
            </a:r>
            <a:r>
              <a:rPr lang="en-US" sz="2400" dirty="0" smtClean="0">
                <a:latin typeface="+mn-lt"/>
              </a:rPr>
              <a:t>demands, </a:t>
            </a:r>
            <a:r>
              <a:rPr lang="en-US" sz="2400" dirty="0">
                <a:latin typeface="+mn-lt"/>
              </a:rPr>
              <a:t>but </a:t>
            </a:r>
            <a:r>
              <a:rPr lang="en-US" sz="2400" dirty="0" smtClean="0">
                <a:latin typeface="+mn-lt"/>
              </a:rPr>
              <a:t>require the right cleanroom/facility infrastructure to be utilized to the fullest</a:t>
            </a:r>
            <a:endParaRPr lang="en-US" sz="2400" dirty="0">
              <a:latin typeface="+mn-lt"/>
            </a:endParaRPr>
          </a:p>
        </p:txBody>
      </p:sp>
    </p:spTree>
    <p:extLst>
      <p:ext uri="{BB962C8B-B14F-4D97-AF65-F5344CB8AC3E}">
        <p14:creationId xmlns:p14="http://schemas.microsoft.com/office/powerpoint/2010/main" val="22750710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title"/>
          </p:nvPr>
        </p:nvSpPr>
        <p:spPr>
          <a:xfrm>
            <a:off x="1752600" y="3896380"/>
            <a:ext cx="5867400" cy="609600"/>
          </a:xfrm>
        </p:spPr>
        <p:txBody>
          <a:bodyPr/>
          <a:lstStyle/>
          <a:p>
            <a:pPr eaLnBrk="1" hangingPunct="1"/>
            <a:r>
              <a:rPr lang="en-US" altLang="en-US" dirty="0" smtClean="0">
                <a:latin typeface="+mn-lt"/>
              </a:rPr>
              <a:t>Thank You !</a:t>
            </a:r>
          </a:p>
        </p:txBody>
      </p:sp>
      <p:sp>
        <p:nvSpPr>
          <p:cNvPr id="5" name="Text Box 9"/>
          <p:cNvSpPr txBox="1">
            <a:spLocks noChangeArrowheads="1"/>
          </p:cNvSpPr>
          <p:nvPr/>
        </p:nvSpPr>
        <p:spPr bwMode="auto">
          <a:xfrm>
            <a:off x="1752600" y="4505980"/>
            <a:ext cx="423777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Corbel" pitchFamily="34" charset="0"/>
              </a:defRPr>
            </a:lvl1pPr>
            <a:lvl2pPr marL="742950" indent="-285750" eaLnBrk="0" hangingPunct="0">
              <a:defRPr sz="1400">
                <a:solidFill>
                  <a:schemeClr val="tx1"/>
                </a:solidFill>
                <a:latin typeface="Corbel" pitchFamily="34" charset="0"/>
              </a:defRPr>
            </a:lvl2pPr>
            <a:lvl3pPr marL="1143000" indent="-228600" eaLnBrk="0" hangingPunct="0">
              <a:defRPr sz="1400">
                <a:solidFill>
                  <a:schemeClr val="tx1"/>
                </a:solidFill>
                <a:latin typeface="Corbel" pitchFamily="34" charset="0"/>
              </a:defRPr>
            </a:lvl3pPr>
            <a:lvl4pPr marL="1600200" indent="-228600" eaLnBrk="0" hangingPunct="0">
              <a:defRPr sz="1400">
                <a:solidFill>
                  <a:schemeClr val="tx1"/>
                </a:solidFill>
                <a:latin typeface="Corbel" pitchFamily="34" charset="0"/>
              </a:defRPr>
            </a:lvl4pPr>
            <a:lvl5pPr marL="2057400" indent="-228600" eaLnBrk="0" hangingPunct="0">
              <a:defRPr sz="1400">
                <a:solidFill>
                  <a:schemeClr val="tx1"/>
                </a:solidFill>
                <a:latin typeface="Corbel" pitchFamily="34" charset="0"/>
              </a:defRPr>
            </a:lvl5pPr>
            <a:lvl6pPr marL="2514600" indent="-228600" eaLnBrk="0" fontAlgn="base" hangingPunct="0">
              <a:spcBef>
                <a:spcPct val="0"/>
              </a:spcBef>
              <a:spcAft>
                <a:spcPct val="0"/>
              </a:spcAft>
              <a:defRPr sz="1400">
                <a:solidFill>
                  <a:schemeClr val="tx1"/>
                </a:solidFill>
                <a:latin typeface="Corbel" pitchFamily="34" charset="0"/>
              </a:defRPr>
            </a:lvl6pPr>
            <a:lvl7pPr marL="2971800" indent="-228600" eaLnBrk="0" fontAlgn="base" hangingPunct="0">
              <a:spcBef>
                <a:spcPct val="0"/>
              </a:spcBef>
              <a:spcAft>
                <a:spcPct val="0"/>
              </a:spcAft>
              <a:defRPr sz="1400">
                <a:solidFill>
                  <a:schemeClr val="tx1"/>
                </a:solidFill>
                <a:latin typeface="Corbel" pitchFamily="34" charset="0"/>
              </a:defRPr>
            </a:lvl7pPr>
            <a:lvl8pPr marL="3429000" indent="-228600" eaLnBrk="0" fontAlgn="base" hangingPunct="0">
              <a:spcBef>
                <a:spcPct val="0"/>
              </a:spcBef>
              <a:spcAft>
                <a:spcPct val="0"/>
              </a:spcAft>
              <a:defRPr sz="1400">
                <a:solidFill>
                  <a:schemeClr val="tx1"/>
                </a:solidFill>
                <a:latin typeface="Corbel" pitchFamily="34" charset="0"/>
              </a:defRPr>
            </a:lvl8pPr>
            <a:lvl9pPr marL="3886200" indent="-228600" eaLnBrk="0" fontAlgn="base" hangingPunct="0">
              <a:spcBef>
                <a:spcPct val="0"/>
              </a:spcBef>
              <a:spcAft>
                <a:spcPct val="0"/>
              </a:spcAft>
              <a:defRPr sz="1400">
                <a:solidFill>
                  <a:schemeClr val="tx1"/>
                </a:solidFill>
                <a:latin typeface="Corbel" pitchFamily="34" charset="0"/>
              </a:defRPr>
            </a:lvl9pPr>
          </a:lstStyle>
          <a:p>
            <a:pPr eaLnBrk="1" hangingPunct="1">
              <a:spcBef>
                <a:spcPct val="25000"/>
              </a:spcBef>
            </a:pPr>
            <a:r>
              <a:rPr lang="en-US" altLang="en-US" sz="2800" dirty="0" smtClean="0">
                <a:solidFill>
                  <a:schemeClr val="tx2">
                    <a:lumMod val="65000"/>
                    <a:lumOff val="35000"/>
                  </a:schemeClr>
                </a:solidFill>
                <a:latin typeface="+mn-lt"/>
              </a:rPr>
              <a:t>Questions?</a:t>
            </a:r>
          </a:p>
        </p:txBody>
      </p:sp>
      <p:sp>
        <p:nvSpPr>
          <p:cNvPr id="6" name="Text Box 9"/>
          <p:cNvSpPr txBox="1">
            <a:spLocks noChangeArrowheads="1"/>
          </p:cNvSpPr>
          <p:nvPr/>
        </p:nvSpPr>
        <p:spPr bwMode="auto">
          <a:xfrm>
            <a:off x="1752600" y="5635823"/>
            <a:ext cx="28956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Corbel" pitchFamily="34" charset="0"/>
              </a:defRPr>
            </a:lvl1pPr>
            <a:lvl2pPr marL="742950" indent="-285750" eaLnBrk="0" hangingPunct="0">
              <a:defRPr sz="1400">
                <a:solidFill>
                  <a:schemeClr val="tx1"/>
                </a:solidFill>
                <a:latin typeface="Corbel" pitchFamily="34" charset="0"/>
              </a:defRPr>
            </a:lvl2pPr>
            <a:lvl3pPr marL="1143000" indent="-228600" eaLnBrk="0" hangingPunct="0">
              <a:defRPr sz="1400">
                <a:solidFill>
                  <a:schemeClr val="tx1"/>
                </a:solidFill>
                <a:latin typeface="Corbel" pitchFamily="34" charset="0"/>
              </a:defRPr>
            </a:lvl3pPr>
            <a:lvl4pPr marL="1600200" indent="-228600" eaLnBrk="0" hangingPunct="0">
              <a:defRPr sz="1400">
                <a:solidFill>
                  <a:schemeClr val="tx1"/>
                </a:solidFill>
                <a:latin typeface="Corbel" pitchFamily="34" charset="0"/>
              </a:defRPr>
            </a:lvl4pPr>
            <a:lvl5pPr marL="2057400" indent="-228600" eaLnBrk="0" hangingPunct="0">
              <a:defRPr sz="1400">
                <a:solidFill>
                  <a:schemeClr val="tx1"/>
                </a:solidFill>
                <a:latin typeface="Corbel" pitchFamily="34" charset="0"/>
              </a:defRPr>
            </a:lvl5pPr>
            <a:lvl6pPr marL="2514600" indent="-228600" eaLnBrk="0" fontAlgn="base" hangingPunct="0">
              <a:spcBef>
                <a:spcPct val="0"/>
              </a:spcBef>
              <a:spcAft>
                <a:spcPct val="0"/>
              </a:spcAft>
              <a:defRPr sz="1400">
                <a:solidFill>
                  <a:schemeClr val="tx1"/>
                </a:solidFill>
                <a:latin typeface="Corbel" pitchFamily="34" charset="0"/>
              </a:defRPr>
            </a:lvl6pPr>
            <a:lvl7pPr marL="2971800" indent="-228600" eaLnBrk="0" fontAlgn="base" hangingPunct="0">
              <a:spcBef>
                <a:spcPct val="0"/>
              </a:spcBef>
              <a:spcAft>
                <a:spcPct val="0"/>
              </a:spcAft>
              <a:defRPr sz="1400">
                <a:solidFill>
                  <a:schemeClr val="tx1"/>
                </a:solidFill>
                <a:latin typeface="Corbel" pitchFamily="34" charset="0"/>
              </a:defRPr>
            </a:lvl7pPr>
            <a:lvl8pPr marL="3429000" indent="-228600" eaLnBrk="0" fontAlgn="base" hangingPunct="0">
              <a:spcBef>
                <a:spcPct val="0"/>
              </a:spcBef>
              <a:spcAft>
                <a:spcPct val="0"/>
              </a:spcAft>
              <a:defRPr sz="1400">
                <a:solidFill>
                  <a:schemeClr val="tx1"/>
                </a:solidFill>
                <a:latin typeface="Corbel" pitchFamily="34" charset="0"/>
              </a:defRPr>
            </a:lvl8pPr>
            <a:lvl9pPr marL="3886200" indent="-228600" eaLnBrk="0" fontAlgn="base" hangingPunct="0">
              <a:spcBef>
                <a:spcPct val="0"/>
              </a:spcBef>
              <a:spcAft>
                <a:spcPct val="0"/>
              </a:spcAft>
              <a:defRPr sz="1400">
                <a:solidFill>
                  <a:schemeClr val="tx1"/>
                </a:solidFill>
                <a:latin typeface="Corbel" pitchFamily="34" charset="0"/>
              </a:defRPr>
            </a:lvl9pPr>
          </a:lstStyle>
          <a:p>
            <a:r>
              <a:rPr lang="en-US" dirty="0" err="1" smtClean="0">
                <a:solidFill>
                  <a:srgbClr val="595959"/>
                </a:solidFill>
                <a:latin typeface="+mn-lt"/>
              </a:rPr>
              <a:t>mwjornitz@gconbio.com</a:t>
            </a:r>
            <a:endParaRPr lang="en-US" dirty="0">
              <a:solidFill>
                <a:srgbClr val="595959"/>
              </a:solidFill>
              <a:latin typeface="+mn-lt"/>
            </a:endParaRPr>
          </a:p>
        </p:txBody>
      </p:sp>
      <p:sp>
        <p:nvSpPr>
          <p:cNvPr id="8" name="Rectangle 2"/>
          <p:cNvSpPr txBox="1">
            <a:spLocks noChangeArrowheads="1"/>
          </p:cNvSpPr>
          <p:nvPr/>
        </p:nvSpPr>
        <p:spPr>
          <a:xfrm>
            <a:off x="1682604" y="1600200"/>
            <a:ext cx="7232796" cy="12065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chemeClr val="tx1"/>
                </a:solidFill>
                <a:latin typeface="+mj-lt"/>
                <a:ea typeface="+mj-ea"/>
                <a:cs typeface="+mj-cs"/>
              </a:defRPr>
            </a:lvl1pPr>
          </a:lstStyle>
          <a:p>
            <a:pPr>
              <a:lnSpc>
                <a:spcPct val="140000"/>
              </a:lnSpc>
              <a:spcBef>
                <a:spcPct val="55000"/>
              </a:spcBef>
            </a:pPr>
            <a:r>
              <a:rPr lang="en-US" sz="2400" i="1" dirty="0" smtClean="0">
                <a:latin typeface="+mn-lt"/>
              </a:rPr>
              <a:t>A pessimist sees the difficulty in every opportunity; an optimist sees the opportunity in every difficulty.</a:t>
            </a:r>
            <a:br>
              <a:rPr lang="en-US" sz="2400" i="1" dirty="0" smtClean="0">
                <a:latin typeface="+mn-lt"/>
              </a:rPr>
            </a:br>
            <a:r>
              <a:rPr lang="en-US" sz="1600" i="1" dirty="0" smtClean="0">
                <a:latin typeface="+mn-lt"/>
              </a:rPr>
              <a:t>Sir Winston Churchill</a:t>
            </a:r>
            <a:r>
              <a:rPr lang="en-US" sz="2400" dirty="0" smtClean="0">
                <a:latin typeface="+mn-lt"/>
              </a:rPr>
              <a:t> </a:t>
            </a:r>
            <a:endParaRPr lang="en-GB" sz="2400" dirty="0">
              <a:latin typeface="+mn-lt"/>
            </a:endParaRPr>
          </a:p>
        </p:txBody>
      </p:sp>
    </p:spTree>
    <p:extLst>
      <p:ext uri="{BB962C8B-B14F-4D97-AF65-F5344CB8AC3E}">
        <p14:creationId xmlns:p14="http://schemas.microsoft.com/office/powerpoint/2010/main" val="1641245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Let us meet again..</a:t>
            </a:r>
          </a:p>
        </p:txBody>
      </p:sp>
      <p:sp>
        <p:nvSpPr>
          <p:cNvPr id="3" name="Content Placeholder 2"/>
          <p:cNvSpPr>
            <a:spLocks noGrp="1"/>
          </p:cNvSpPr>
          <p:nvPr>
            <p:ph idx="1"/>
          </p:nvPr>
        </p:nvSpPr>
        <p:spPr/>
        <p:txBody>
          <a:bodyPr>
            <a:normAutofit lnSpcReduction="10000"/>
          </a:bodyPr>
          <a:lstStyle/>
          <a:p>
            <a:pPr marL="0" indent="0" algn="ctr">
              <a:buNone/>
            </a:pPr>
            <a:r>
              <a:rPr lang="en-US" sz="3200" dirty="0"/>
              <a:t>We welcome you all to our future conferences of OMICS International</a:t>
            </a:r>
          </a:p>
          <a:p>
            <a:pPr marL="0" indent="0" algn="ctr">
              <a:buNone/>
            </a:pPr>
            <a:r>
              <a:rPr lang="en-US" sz="3200" b="1" dirty="0"/>
              <a:t>2</a:t>
            </a:r>
            <a:r>
              <a:rPr lang="en-US" sz="3200" b="1" baseline="30000" dirty="0"/>
              <a:t>nd</a:t>
            </a:r>
            <a:r>
              <a:rPr lang="en-US" sz="3200" b="1" dirty="0"/>
              <a:t> International Conference and Expo </a:t>
            </a:r>
            <a:br>
              <a:rPr lang="en-US" sz="3200" b="1" dirty="0"/>
            </a:br>
            <a:r>
              <a:rPr lang="en-US" sz="3200" b="1" dirty="0"/>
              <a:t>on </a:t>
            </a:r>
          </a:p>
          <a:p>
            <a:pPr marL="0" indent="0" algn="ctr">
              <a:buNone/>
            </a:pPr>
            <a:r>
              <a:rPr lang="en-US" sz="3200" b="1" dirty="0"/>
              <a:t>Parenterals and Injectables</a:t>
            </a:r>
          </a:p>
          <a:p>
            <a:pPr marL="0" indent="0" algn="ctr">
              <a:buNone/>
            </a:pPr>
            <a:r>
              <a:rPr lang="en-US" sz="3200" dirty="0"/>
              <a:t>On</a:t>
            </a:r>
          </a:p>
          <a:p>
            <a:pPr marL="0" indent="0" algn="ctr">
              <a:buNone/>
            </a:pPr>
            <a:r>
              <a:rPr lang="en-US" sz="3200" dirty="0"/>
              <a:t> </a:t>
            </a:r>
            <a:r>
              <a:rPr lang="en-US" sz="3200" b="1" dirty="0"/>
              <a:t>October 24-26, 2016 </a:t>
            </a:r>
            <a:r>
              <a:rPr lang="en-US" sz="3200" dirty="0"/>
              <a:t>at </a:t>
            </a:r>
            <a:r>
              <a:rPr lang="en-US" sz="3200" b="1" dirty="0"/>
              <a:t>Istanbul, Turkey</a:t>
            </a:r>
          </a:p>
          <a:p>
            <a:pPr marL="0" indent="0" algn="ctr">
              <a:buNone/>
            </a:pPr>
            <a:r>
              <a:rPr lang="en-US" dirty="0">
                <a:hlinkClick r:id="rId3"/>
              </a:rPr>
              <a:t>http://parenterals-injectables.pharmaceuticalconferences.com/</a:t>
            </a:r>
            <a:endParaRPr lang="en-US" dirty="0"/>
          </a:p>
          <a:p>
            <a:pPr marL="0" indent="0">
              <a:buNone/>
            </a:pPr>
            <a:endParaRPr lang="en-US" dirty="0"/>
          </a:p>
          <a:p>
            <a:endParaRPr lang="en-US" dirty="0"/>
          </a:p>
        </p:txBody>
      </p:sp>
    </p:spTree>
    <p:extLst>
      <p:ext uri="{BB962C8B-B14F-4D97-AF65-F5344CB8AC3E}">
        <p14:creationId xmlns:p14="http://schemas.microsoft.com/office/powerpoint/2010/main" val="28026310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9"/>
          <p:cNvSpPr txBox="1">
            <a:spLocks noChangeArrowheads="1"/>
          </p:cNvSpPr>
          <p:nvPr/>
        </p:nvSpPr>
        <p:spPr bwMode="auto">
          <a:xfrm>
            <a:off x="1066800" y="1905000"/>
            <a:ext cx="73152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Corbel" pitchFamily="34" charset="0"/>
              </a:defRPr>
            </a:lvl1pPr>
            <a:lvl2pPr marL="742950" indent="-285750" eaLnBrk="0" hangingPunct="0">
              <a:defRPr sz="1400">
                <a:solidFill>
                  <a:schemeClr val="tx1"/>
                </a:solidFill>
                <a:latin typeface="Corbel" pitchFamily="34" charset="0"/>
              </a:defRPr>
            </a:lvl2pPr>
            <a:lvl3pPr marL="1143000" indent="-228600" eaLnBrk="0" hangingPunct="0">
              <a:defRPr sz="1400">
                <a:solidFill>
                  <a:schemeClr val="tx1"/>
                </a:solidFill>
                <a:latin typeface="Corbel" pitchFamily="34" charset="0"/>
              </a:defRPr>
            </a:lvl3pPr>
            <a:lvl4pPr marL="1600200" indent="-228600" eaLnBrk="0" hangingPunct="0">
              <a:defRPr sz="1400">
                <a:solidFill>
                  <a:schemeClr val="tx1"/>
                </a:solidFill>
                <a:latin typeface="Corbel" pitchFamily="34" charset="0"/>
              </a:defRPr>
            </a:lvl4pPr>
            <a:lvl5pPr marL="2057400" indent="-228600" eaLnBrk="0" hangingPunct="0">
              <a:defRPr sz="1400">
                <a:solidFill>
                  <a:schemeClr val="tx1"/>
                </a:solidFill>
                <a:latin typeface="Corbel" pitchFamily="34" charset="0"/>
              </a:defRPr>
            </a:lvl5pPr>
            <a:lvl6pPr marL="2514600" indent="-228600" eaLnBrk="0" fontAlgn="base" hangingPunct="0">
              <a:spcBef>
                <a:spcPct val="0"/>
              </a:spcBef>
              <a:spcAft>
                <a:spcPct val="0"/>
              </a:spcAft>
              <a:defRPr sz="1400">
                <a:solidFill>
                  <a:schemeClr val="tx1"/>
                </a:solidFill>
                <a:latin typeface="Corbel" pitchFamily="34" charset="0"/>
              </a:defRPr>
            </a:lvl6pPr>
            <a:lvl7pPr marL="2971800" indent="-228600" eaLnBrk="0" fontAlgn="base" hangingPunct="0">
              <a:spcBef>
                <a:spcPct val="0"/>
              </a:spcBef>
              <a:spcAft>
                <a:spcPct val="0"/>
              </a:spcAft>
              <a:defRPr sz="1400">
                <a:solidFill>
                  <a:schemeClr val="tx1"/>
                </a:solidFill>
                <a:latin typeface="Corbel" pitchFamily="34" charset="0"/>
              </a:defRPr>
            </a:lvl7pPr>
            <a:lvl8pPr marL="3429000" indent="-228600" eaLnBrk="0" fontAlgn="base" hangingPunct="0">
              <a:spcBef>
                <a:spcPct val="0"/>
              </a:spcBef>
              <a:spcAft>
                <a:spcPct val="0"/>
              </a:spcAft>
              <a:defRPr sz="1400">
                <a:solidFill>
                  <a:schemeClr val="tx1"/>
                </a:solidFill>
                <a:latin typeface="Corbel" pitchFamily="34" charset="0"/>
              </a:defRPr>
            </a:lvl8pPr>
            <a:lvl9pPr marL="3886200" indent="-228600" eaLnBrk="0" fontAlgn="base" hangingPunct="0">
              <a:spcBef>
                <a:spcPct val="0"/>
              </a:spcBef>
              <a:spcAft>
                <a:spcPct val="0"/>
              </a:spcAft>
              <a:defRPr sz="1400">
                <a:solidFill>
                  <a:schemeClr val="tx1"/>
                </a:solidFill>
                <a:latin typeface="Corbel" pitchFamily="34" charset="0"/>
              </a:defRPr>
            </a:lvl9pPr>
          </a:lstStyle>
          <a:p>
            <a:r>
              <a:rPr lang="en-US" sz="3600" dirty="0">
                <a:latin typeface="+mn-lt"/>
              </a:rPr>
              <a:t>The Review</a:t>
            </a:r>
          </a:p>
          <a:p>
            <a:r>
              <a:rPr lang="en-US" sz="3600" dirty="0">
                <a:latin typeface="+mn-lt"/>
              </a:rPr>
              <a:t>of Flexible Production Platforms for Pharma/Biopharmaceutical Processing</a:t>
            </a:r>
          </a:p>
        </p:txBody>
      </p:sp>
      <p:sp>
        <p:nvSpPr>
          <p:cNvPr id="4" name="Text Box 9"/>
          <p:cNvSpPr txBox="1">
            <a:spLocks noChangeArrowheads="1"/>
          </p:cNvSpPr>
          <p:nvPr/>
        </p:nvSpPr>
        <p:spPr bwMode="auto">
          <a:xfrm>
            <a:off x="1066800" y="5486400"/>
            <a:ext cx="762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Corbel" pitchFamily="34" charset="0"/>
              </a:defRPr>
            </a:lvl1pPr>
            <a:lvl2pPr marL="742950" indent="-285750" eaLnBrk="0" hangingPunct="0">
              <a:defRPr sz="1400">
                <a:solidFill>
                  <a:schemeClr val="tx1"/>
                </a:solidFill>
                <a:latin typeface="Corbel" pitchFamily="34" charset="0"/>
              </a:defRPr>
            </a:lvl2pPr>
            <a:lvl3pPr marL="1143000" indent="-228600" eaLnBrk="0" hangingPunct="0">
              <a:defRPr sz="1400">
                <a:solidFill>
                  <a:schemeClr val="tx1"/>
                </a:solidFill>
                <a:latin typeface="Corbel" pitchFamily="34" charset="0"/>
              </a:defRPr>
            </a:lvl3pPr>
            <a:lvl4pPr marL="1600200" indent="-228600" eaLnBrk="0" hangingPunct="0">
              <a:defRPr sz="1400">
                <a:solidFill>
                  <a:schemeClr val="tx1"/>
                </a:solidFill>
                <a:latin typeface="Corbel" pitchFamily="34" charset="0"/>
              </a:defRPr>
            </a:lvl4pPr>
            <a:lvl5pPr marL="2057400" indent="-228600" eaLnBrk="0" hangingPunct="0">
              <a:defRPr sz="1400">
                <a:solidFill>
                  <a:schemeClr val="tx1"/>
                </a:solidFill>
                <a:latin typeface="Corbel" pitchFamily="34" charset="0"/>
              </a:defRPr>
            </a:lvl5pPr>
            <a:lvl6pPr marL="2514600" indent="-228600" eaLnBrk="0" fontAlgn="base" hangingPunct="0">
              <a:spcBef>
                <a:spcPct val="0"/>
              </a:spcBef>
              <a:spcAft>
                <a:spcPct val="0"/>
              </a:spcAft>
              <a:defRPr sz="1400">
                <a:solidFill>
                  <a:schemeClr val="tx1"/>
                </a:solidFill>
                <a:latin typeface="Corbel" pitchFamily="34" charset="0"/>
              </a:defRPr>
            </a:lvl6pPr>
            <a:lvl7pPr marL="2971800" indent="-228600" eaLnBrk="0" fontAlgn="base" hangingPunct="0">
              <a:spcBef>
                <a:spcPct val="0"/>
              </a:spcBef>
              <a:spcAft>
                <a:spcPct val="0"/>
              </a:spcAft>
              <a:defRPr sz="1400">
                <a:solidFill>
                  <a:schemeClr val="tx1"/>
                </a:solidFill>
                <a:latin typeface="Corbel" pitchFamily="34" charset="0"/>
              </a:defRPr>
            </a:lvl7pPr>
            <a:lvl8pPr marL="3429000" indent="-228600" eaLnBrk="0" fontAlgn="base" hangingPunct="0">
              <a:spcBef>
                <a:spcPct val="0"/>
              </a:spcBef>
              <a:spcAft>
                <a:spcPct val="0"/>
              </a:spcAft>
              <a:defRPr sz="1400">
                <a:solidFill>
                  <a:schemeClr val="tx1"/>
                </a:solidFill>
                <a:latin typeface="Corbel" pitchFamily="34" charset="0"/>
              </a:defRPr>
            </a:lvl8pPr>
            <a:lvl9pPr marL="3886200" indent="-228600" eaLnBrk="0" fontAlgn="base" hangingPunct="0">
              <a:spcBef>
                <a:spcPct val="0"/>
              </a:spcBef>
              <a:spcAft>
                <a:spcPct val="0"/>
              </a:spcAft>
              <a:defRPr sz="1400">
                <a:solidFill>
                  <a:schemeClr val="tx1"/>
                </a:solidFill>
                <a:latin typeface="Corbel" pitchFamily="34" charset="0"/>
              </a:defRPr>
            </a:lvl9pPr>
          </a:lstStyle>
          <a:p>
            <a:r>
              <a:rPr lang="en-US" sz="1800" dirty="0" smtClean="0">
                <a:solidFill>
                  <a:schemeClr val="tx1">
                    <a:lumMod val="65000"/>
                    <a:lumOff val="35000"/>
                  </a:schemeClr>
                </a:solidFill>
              </a:rPr>
              <a:t>Maik W. Jornitz, President G-CON Manufacturing Inc.</a:t>
            </a:r>
            <a:endParaRPr lang="en-US" sz="1800" dirty="0">
              <a:solidFill>
                <a:schemeClr val="tx1">
                  <a:lumMod val="65000"/>
                  <a:lumOff val="35000"/>
                </a:schemeClr>
              </a:solidFill>
            </a:endParaRPr>
          </a:p>
        </p:txBody>
      </p:sp>
    </p:spTree>
    <p:extLst>
      <p:ext uri="{BB962C8B-B14F-4D97-AF65-F5344CB8AC3E}">
        <p14:creationId xmlns:p14="http://schemas.microsoft.com/office/powerpoint/2010/main" val="35880037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998538" y="152400"/>
            <a:ext cx="7078662" cy="1016000"/>
          </a:xfrm>
        </p:spPr>
        <p:txBody>
          <a:bodyPr/>
          <a:lstStyle/>
          <a:p>
            <a:r>
              <a:rPr lang="en-US" sz="3200" dirty="0">
                <a:solidFill>
                  <a:schemeClr val="tx1"/>
                </a:solidFill>
                <a:latin typeface="+mn-lt"/>
                <a:ea typeface="MS PGothic" charset="0"/>
              </a:rPr>
              <a:t>Agenda</a:t>
            </a:r>
          </a:p>
        </p:txBody>
      </p:sp>
      <p:sp>
        <p:nvSpPr>
          <p:cNvPr id="35843" name="Content Placeholder 2"/>
          <p:cNvSpPr>
            <a:spLocks noGrp="1"/>
          </p:cNvSpPr>
          <p:nvPr>
            <p:ph idx="1"/>
          </p:nvPr>
        </p:nvSpPr>
        <p:spPr>
          <a:xfrm>
            <a:off x="1219200" y="1295400"/>
            <a:ext cx="7145337" cy="4876800"/>
          </a:xfrm>
        </p:spPr>
        <p:txBody>
          <a:bodyPr/>
          <a:lstStyle/>
          <a:p>
            <a:pPr marL="0" indent="0">
              <a:lnSpc>
                <a:spcPct val="110000"/>
              </a:lnSpc>
              <a:spcAft>
                <a:spcPts val="600"/>
              </a:spcAft>
              <a:buClr>
                <a:srgbClr val="008000"/>
              </a:buClr>
              <a:buFont typeface="Arial" charset="0"/>
              <a:buNone/>
              <a:defRPr/>
            </a:pPr>
            <a:r>
              <a:rPr lang="en-US" sz="2400" dirty="0" smtClean="0">
                <a:solidFill>
                  <a:srgbClr val="000000"/>
                </a:solidFill>
                <a:latin typeface="+mn-lt"/>
                <a:ea typeface="MS PGothic" charset="0"/>
                <a:cs typeface="TitilliumText14L 800 wt" charset="0"/>
              </a:rPr>
              <a:t>Current Situation and Future Indicators</a:t>
            </a:r>
            <a:endParaRPr lang="en-US" sz="2400" dirty="0">
              <a:solidFill>
                <a:srgbClr val="000000"/>
              </a:solidFill>
              <a:latin typeface="+mn-lt"/>
              <a:ea typeface="MS PGothic" charset="0"/>
              <a:cs typeface="TitilliumText14L 800 wt" charset="0"/>
            </a:endParaRPr>
          </a:p>
          <a:p>
            <a:pPr marL="0" indent="0">
              <a:lnSpc>
                <a:spcPct val="110000"/>
              </a:lnSpc>
              <a:spcAft>
                <a:spcPts val="600"/>
              </a:spcAft>
              <a:buClr>
                <a:srgbClr val="008000"/>
              </a:buClr>
              <a:buFont typeface="Arial" charset="0"/>
              <a:buNone/>
              <a:defRPr/>
            </a:pPr>
            <a:endParaRPr lang="en-US" sz="2400" dirty="0" smtClean="0">
              <a:solidFill>
                <a:srgbClr val="000000"/>
              </a:solidFill>
              <a:latin typeface="+mn-lt"/>
              <a:ea typeface="MS PGothic" charset="0"/>
              <a:cs typeface="TitilliumText14L 800 wt" charset="0"/>
            </a:endParaRPr>
          </a:p>
          <a:p>
            <a:pPr marL="0" indent="0">
              <a:lnSpc>
                <a:spcPct val="110000"/>
              </a:lnSpc>
              <a:spcAft>
                <a:spcPts val="600"/>
              </a:spcAft>
              <a:buClr>
                <a:srgbClr val="008000"/>
              </a:buClr>
              <a:buFont typeface="Arial" charset="0"/>
              <a:buNone/>
              <a:defRPr/>
            </a:pPr>
            <a:r>
              <a:rPr lang="en-US" sz="2400" dirty="0" smtClean="0">
                <a:solidFill>
                  <a:srgbClr val="000000"/>
                </a:solidFill>
                <a:latin typeface="+mn-lt"/>
                <a:ea typeface="MS PGothic" charset="0"/>
                <a:cs typeface="TitilliumText14L 800 wt" charset="0"/>
              </a:rPr>
              <a:t>Past </a:t>
            </a:r>
            <a:r>
              <a:rPr lang="en-US" sz="2400" dirty="0">
                <a:solidFill>
                  <a:srgbClr val="000000"/>
                </a:solidFill>
                <a:latin typeface="+mn-lt"/>
                <a:ea typeface="MS PGothic" charset="0"/>
                <a:cs typeface="TitilliumText14L 800 wt" charset="0"/>
              </a:rPr>
              <a:t>&amp; Current</a:t>
            </a:r>
          </a:p>
          <a:p>
            <a:pPr lvl="1">
              <a:lnSpc>
                <a:spcPct val="110000"/>
              </a:lnSpc>
              <a:spcAft>
                <a:spcPts val="600"/>
              </a:spcAft>
              <a:defRPr/>
            </a:pPr>
            <a:r>
              <a:rPr lang="en-US" dirty="0" smtClean="0">
                <a:solidFill>
                  <a:srgbClr val="404040"/>
                </a:solidFill>
                <a:latin typeface="+mn-lt"/>
                <a:cs typeface="TitilliumText14L 800 wt" charset="0"/>
              </a:rPr>
              <a:t>Facilities</a:t>
            </a:r>
            <a:endParaRPr lang="en-US" dirty="0">
              <a:solidFill>
                <a:srgbClr val="404040"/>
              </a:solidFill>
              <a:latin typeface="+mn-lt"/>
              <a:cs typeface="TitilliumText14L 800 wt" charset="0"/>
            </a:endParaRPr>
          </a:p>
          <a:p>
            <a:pPr lvl="1">
              <a:lnSpc>
                <a:spcPct val="110000"/>
              </a:lnSpc>
              <a:spcAft>
                <a:spcPts val="600"/>
              </a:spcAft>
              <a:defRPr/>
            </a:pPr>
            <a:r>
              <a:rPr lang="en-US" dirty="0" smtClean="0">
                <a:solidFill>
                  <a:srgbClr val="404040"/>
                </a:solidFill>
                <a:latin typeface="+mn-lt"/>
                <a:cs typeface="TitilliumText14L 800 wt" charset="0"/>
              </a:rPr>
              <a:t>Processes</a:t>
            </a:r>
          </a:p>
          <a:p>
            <a:pPr marL="457200" lvl="1" indent="0">
              <a:lnSpc>
                <a:spcPct val="110000"/>
              </a:lnSpc>
              <a:spcAft>
                <a:spcPts val="600"/>
              </a:spcAft>
              <a:buFont typeface="Arial" charset="0"/>
              <a:buNone/>
              <a:defRPr/>
            </a:pPr>
            <a:endParaRPr lang="en-US" sz="1200" dirty="0">
              <a:solidFill>
                <a:srgbClr val="000000"/>
              </a:solidFill>
              <a:latin typeface="+mn-lt"/>
              <a:cs typeface="TitilliumText14L 800 wt" charset="0"/>
            </a:endParaRPr>
          </a:p>
          <a:p>
            <a:pPr marL="0" indent="0">
              <a:lnSpc>
                <a:spcPct val="110000"/>
              </a:lnSpc>
              <a:spcAft>
                <a:spcPts val="600"/>
              </a:spcAft>
              <a:buClr>
                <a:srgbClr val="008000"/>
              </a:buClr>
              <a:buFont typeface="Arial" charset="0"/>
              <a:buNone/>
              <a:defRPr/>
            </a:pPr>
            <a:r>
              <a:rPr lang="en-US" sz="2400" dirty="0">
                <a:solidFill>
                  <a:srgbClr val="000000"/>
                </a:solidFill>
                <a:latin typeface="+mn-lt"/>
                <a:ea typeface="MS PGothic" charset="0"/>
                <a:cs typeface="TitilliumText14L 800 wt" charset="0"/>
              </a:rPr>
              <a:t>Future </a:t>
            </a:r>
          </a:p>
          <a:p>
            <a:pPr lvl="1">
              <a:lnSpc>
                <a:spcPct val="110000"/>
              </a:lnSpc>
              <a:spcAft>
                <a:spcPts val="600"/>
              </a:spcAft>
              <a:defRPr/>
            </a:pPr>
            <a:r>
              <a:rPr lang="en-US" dirty="0" smtClean="0">
                <a:solidFill>
                  <a:schemeClr val="tx2">
                    <a:lumMod val="75000"/>
                    <a:lumOff val="25000"/>
                  </a:schemeClr>
                </a:solidFill>
                <a:latin typeface="+mn-lt"/>
                <a:cs typeface="TitilliumText14L 800 wt" charset="0"/>
              </a:rPr>
              <a:t>Needs</a:t>
            </a:r>
            <a:endParaRPr lang="en-US" dirty="0">
              <a:solidFill>
                <a:schemeClr val="tx2">
                  <a:lumMod val="75000"/>
                  <a:lumOff val="25000"/>
                </a:schemeClr>
              </a:solidFill>
              <a:latin typeface="+mn-lt"/>
              <a:cs typeface="TitilliumText14L 800 wt" charset="0"/>
            </a:endParaRPr>
          </a:p>
          <a:p>
            <a:pPr lvl="1">
              <a:lnSpc>
                <a:spcPct val="110000"/>
              </a:lnSpc>
              <a:spcAft>
                <a:spcPts val="600"/>
              </a:spcAft>
              <a:defRPr/>
            </a:pPr>
            <a:r>
              <a:rPr lang="en-US" dirty="0" smtClean="0">
                <a:solidFill>
                  <a:schemeClr val="tx2">
                    <a:lumMod val="75000"/>
                    <a:lumOff val="25000"/>
                  </a:schemeClr>
                </a:solidFill>
                <a:latin typeface="+mn-lt"/>
                <a:cs typeface="TitilliumText14L 800 wt" charset="0"/>
              </a:rPr>
              <a:t>Possibilities</a:t>
            </a:r>
            <a:endParaRPr lang="en-US" dirty="0">
              <a:solidFill>
                <a:schemeClr val="tx2">
                  <a:lumMod val="75000"/>
                  <a:lumOff val="25000"/>
                </a:schemeClr>
              </a:solidFill>
              <a:latin typeface="+mn-lt"/>
              <a:cs typeface="TitilliumText14L 800 wt" charset="0"/>
            </a:endParaRPr>
          </a:p>
          <a:p>
            <a:pPr lvl="1">
              <a:lnSpc>
                <a:spcPct val="110000"/>
              </a:lnSpc>
              <a:spcAft>
                <a:spcPts val="600"/>
              </a:spcAft>
              <a:defRPr/>
            </a:pPr>
            <a:r>
              <a:rPr lang="en-US" dirty="0" smtClean="0">
                <a:solidFill>
                  <a:schemeClr val="tx2">
                    <a:lumMod val="75000"/>
                    <a:lumOff val="25000"/>
                  </a:schemeClr>
                </a:solidFill>
                <a:latin typeface="+mn-lt"/>
                <a:cs typeface="TitilliumText14L 800 wt" charset="0"/>
              </a:rPr>
              <a:t>Example cases</a:t>
            </a:r>
            <a:endParaRPr lang="en-US" dirty="0">
              <a:solidFill>
                <a:schemeClr val="tx2">
                  <a:lumMod val="75000"/>
                  <a:lumOff val="25000"/>
                </a:schemeClr>
              </a:solidFill>
              <a:latin typeface="+mn-lt"/>
              <a:cs typeface="TitilliumText14L 800 wt" charset="0"/>
            </a:endParaRPr>
          </a:p>
        </p:txBody>
      </p:sp>
      <p:pic>
        <p:nvPicPr>
          <p:cNvPr id="2" name="Picture 1" descr="miniPOD CT4.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019800" y="4419600"/>
            <a:ext cx="2126448" cy="1885332"/>
          </a:xfrm>
          <a:prstGeom prst="rect">
            <a:avLst/>
          </a:prstGeom>
        </p:spPr>
      </p:pic>
    </p:spTree>
    <p:extLst>
      <p:ext uri="{BB962C8B-B14F-4D97-AF65-F5344CB8AC3E}">
        <p14:creationId xmlns:p14="http://schemas.microsoft.com/office/powerpoint/2010/main" val="16268495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90600" y="381000"/>
            <a:ext cx="7620000" cy="609600"/>
          </a:xfrm>
        </p:spPr>
        <p:txBody>
          <a:bodyPr/>
          <a:lstStyle/>
          <a:p>
            <a:r>
              <a:rPr lang="en-US" sz="3200" dirty="0" smtClean="0">
                <a:solidFill>
                  <a:schemeClr val="tx1"/>
                </a:solidFill>
                <a:latin typeface="+mn-lt"/>
              </a:rPr>
              <a:t>Current Situations &amp; Trends in the Industry</a:t>
            </a:r>
            <a:endParaRPr lang="en-US" sz="3200" dirty="0">
              <a:solidFill>
                <a:schemeClr val="tx1"/>
              </a:solidFill>
              <a:latin typeface="+mn-lt"/>
            </a:endParaRPr>
          </a:p>
        </p:txBody>
      </p:sp>
      <p:sp>
        <p:nvSpPr>
          <p:cNvPr id="7" name="Content Placeholder 2"/>
          <p:cNvSpPr>
            <a:spLocks noGrp="1"/>
          </p:cNvSpPr>
          <p:nvPr>
            <p:ph idx="1"/>
          </p:nvPr>
        </p:nvSpPr>
        <p:spPr>
          <a:xfrm>
            <a:off x="990600" y="1295401"/>
            <a:ext cx="7924800" cy="1981200"/>
          </a:xfrm>
        </p:spPr>
        <p:txBody>
          <a:bodyPr>
            <a:normAutofit/>
          </a:bodyPr>
          <a:lstStyle/>
          <a:p>
            <a:pPr>
              <a:spcBef>
                <a:spcPts val="1200"/>
              </a:spcBef>
              <a:spcAft>
                <a:spcPts val="1200"/>
              </a:spcAft>
              <a:buClr>
                <a:srgbClr val="A72312"/>
              </a:buClr>
              <a:buFont typeface="Arial"/>
              <a:buChar char="•"/>
            </a:pPr>
            <a:r>
              <a:rPr lang="en-US" sz="2000" dirty="0" smtClean="0">
                <a:solidFill>
                  <a:srgbClr val="404040"/>
                </a:solidFill>
                <a:latin typeface="+mn-lt"/>
              </a:rPr>
              <a:t>Patent cliff for small molecules is reality and affects large molecule industry with coming </a:t>
            </a:r>
            <a:r>
              <a:rPr lang="en-US" sz="2000" dirty="0" err="1" smtClean="0">
                <a:solidFill>
                  <a:srgbClr val="404040"/>
                </a:solidFill>
                <a:latin typeface="+mn-lt"/>
              </a:rPr>
              <a:t>biosimilars</a:t>
            </a:r>
            <a:endParaRPr lang="en-US" sz="2000" dirty="0" smtClean="0">
              <a:solidFill>
                <a:srgbClr val="404040"/>
              </a:solidFill>
              <a:latin typeface="+mn-lt"/>
            </a:endParaRPr>
          </a:p>
          <a:p>
            <a:pPr>
              <a:spcBef>
                <a:spcPts val="1200"/>
              </a:spcBef>
              <a:spcAft>
                <a:spcPts val="1200"/>
              </a:spcAft>
              <a:buClr>
                <a:srgbClr val="A72312"/>
              </a:buClr>
              <a:buFont typeface="Arial"/>
              <a:buChar char="•"/>
            </a:pPr>
            <a:r>
              <a:rPr lang="en-US" sz="2000" dirty="0" smtClean="0">
                <a:solidFill>
                  <a:srgbClr val="404040"/>
                </a:solidFill>
                <a:latin typeface="+mn-lt"/>
              </a:rPr>
              <a:t>“Blockbuster” drug product era is changing into multi-product, targeted or personalized drug period</a:t>
            </a:r>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3276600"/>
            <a:ext cx="3176916" cy="2353511"/>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extBox 1"/>
          <p:cNvSpPr txBox="1"/>
          <p:nvPr/>
        </p:nvSpPr>
        <p:spPr>
          <a:xfrm>
            <a:off x="1010451" y="3075325"/>
            <a:ext cx="4704549" cy="3477875"/>
          </a:xfrm>
          <a:prstGeom prst="rect">
            <a:avLst/>
          </a:prstGeom>
          <a:noFill/>
        </p:spPr>
        <p:txBody>
          <a:bodyPr wrap="square" rtlCol="0">
            <a:spAutoFit/>
          </a:bodyPr>
          <a:lstStyle/>
          <a:p>
            <a:pPr marL="285750" indent="-285750">
              <a:spcBef>
                <a:spcPts val="1200"/>
              </a:spcBef>
              <a:spcAft>
                <a:spcPts val="1200"/>
              </a:spcAft>
              <a:buClr>
                <a:srgbClr val="A72312"/>
              </a:buClr>
              <a:buFont typeface="Arial"/>
              <a:buChar char="•"/>
            </a:pPr>
            <a:r>
              <a:rPr lang="en-US" sz="2000" dirty="0">
                <a:solidFill>
                  <a:srgbClr val="404040"/>
                </a:solidFill>
                <a:latin typeface="+mn-lt"/>
              </a:rPr>
              <a:t>Global expansion push to secure APIs and capture local markets</a:t>
            </a:r>
          </a:p>
          <a:p>
            <a:pPr marL="285750" indent="-285750">
              <a:spcBef>
                <a:spcPts val="1200"/>
              </a:spcBef>
              <a:spcAft>
                <a:spcPts val="1200"/>
              </a:spcAft>
              <a:buClr>
                <a:srgbClr val="A72312"/>
              </a:buClr>
              <a:buFont typeface="Arial"/>
              <a:buChar char="•"/>
            </a:pPr>
            <a:r>
              <a:rPr lang="en-US" sz="2000" dirty="0">
                <a:solidFill>
                  <a:srgbClr val="404040"/>
                </a:solidFill>
                <a:latin typeface="+mn-lt"/>
              </a:rPr>
              <a:t>Process volumes become lower and manufacturing requires to become more flexible for better facility and capacity utilization</a:t>
            </a:r>
          </a:p>
          <a:p>
            <a:pPr marL="285750" indent="-285750">
              <a:spcBef>
                <a:spcPts val="1200"/>
              </a:spcBef>
              <a:spcAft>
                <a:spcPts val="1200"/>
              </a:spcAft>
              <a:buClr>
                <a:srgbClr val="A72312"/>
              </a:buClr>
              <a:buFont typeface="Arial"/>
              <a:buChar char="•"/>
            </a:pPr>
            <a:r>
              <a:rPr lang="en-US" sz="2000" dirty="0">
                <a:solidFill>
                  <a:srgbClr val="404040"/>
                </a:solidFill>
                <a:latin typeface="+mn-lt"/>
              </a:rPr>
              <a:t>Single-use equipment lacks still the flexibility, when used in traditional facility lay-out</a:t>
            </a:r>
          </a:p>
        </p:txBody>
      </p:sp>
    </p:spTree>
    <p:extLst>
      <p:ext uri="{BB962C8B-B14F-4D97-AF65-F5344CB8AC3E}">
        <p14:creationId xmlns:p14="http://schemas.microsoft.com/office/powerpoint/2010/main" val="4651595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90600" y="381000"/>
            <a:ext cx="7620000" cy="609600"/>
          </a:xfrm>
        </p:spPr>
        <p:txBody>
          <a:bodyPr/>
          <a:lstStyle/>
          <a:p>
            <a:r>
              <a:rPr lang="en-US" sz="3200" dirty="0" smtClean="0">
                <a:solidFill>
                  <a:srgbClr val="000000"/>
                </a:solidFill>
                <a:latin typeface="+mn-lt"/>
              </a:rPr>
              <a:t>Global Capacity Indicators</a:t>
            </a:r>
            <a:endParaRPr lang="en-US" sz="3200" dirty="0">
              <a:solidFill>
                <a:srgbClr val="000000"/>
              </a:solidFill>
              <a:latin typeface="+mn-lt"/>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400" y="1143000"/>
            <a:ext cx="7086600" cy="1740179"/>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76400" y="3048000"/>
            <a:ext cx="7086600" cy="1659165"/>
          </a:xfrm>
          <a:prstGeom prst="rect">
            <a:avLst/>
          </a:prstGeom>
        </p:spPr>
      </p:pic>
      <p:sp>
        <p:nvSpPr>
          <p:cNvPr id="6" name="TextBox 5"/>
          <p:cNvSpPr txBox="1"/>
          <p:nvPr/>
        </p:nvSpPr>
        <p:spPr>
          <a:xfrm>
            <a:off x="1706915" y="5181600"/>
            <a:ext cx="6934200" cy="1306511"/>
          </a:xfrm>
          <a:prstGeom prst="rect">
            <a:avLst/>
          </a:prstGeom>
          <a:noFill/>
        </p:spPr>
        <p:txBody>
          <a:bodyPr wrap="square" rtlCol="0">
            <a:spAutoFit/>
          </a:bodyPr>
          <a:lstStyle/>
          <a:p>
            <a:pPr algn="just">
              <a:lnSpc>
                <a:spcPct val="110000"/>
              </a:lnSpc>
            </a:pPr>
            <a:r>
              <a:rPr lang="en-US" sz="1800" dirty="0" smtClean="0">
                <a:solidFill>
                  <a:schemeClr val="tx2">
                    <a:lumMod val="75000"/>
                    <a:lumOff val="25000"/>
                  </a:schemeClr>
                </a:solidFill>
                <a:latin typeface="+mn-lt"/>
              </a:rPr>
              <a:t>A rising middle class and aging population in the E7 countries, will demand appropriate healthcare from their governments, respectively the governments will want to produce medicinal products in their countries !  </a:t>
            </a:r>
            <a:endParaRPr lang="en-US" sz="1800" dirty="0">
              <a:solidFill>
                <a:schemeClr val="tx2">
                  <a:lumMod val="75000"/>
                  <a:lumOff val="25000"/>
                </a:schemeClr>
              </a:solidFill>
              <a:latin typeface="+mn-lt"/>
            </a:endParaRPr>
          </a:p>
        </p:txBody>
      </p:sp>
      <p:sp>
        <p:nvSpPr>
          <p:cNvPr id="8" name="TextBox 7"/>
          <p:cNvSpPr txBox="1"/>
          <p:nvPr/>
        </p:nvSpPr>
        <p:spPr>
          <a:xfrm>
            <a:off x="1676400" y="4724400"/>
            <a:ext cx="2507812" cy="253916"/>
          </a:xfrm>
          <a:prstGeom prst="rect">
            <a:avLst/>
          </a:prstGeom>
          <a:noFill/>
        </p:spPr>
        <p:txBody>
          <a:bodyPr wrap="none" rtlCol="0">
            <a:spAutoFit/>
          </a:bodyPr>
          <a:lstStyle/>
          <a:p>
            <a:r>
              <a:rPr lang="en-US" sz="1050" dirty="0" smtClean="0">
                <a:solidFill>
                  <a:schemeClr val="tx2">
                    <a:lumMod val="65000"/>
                    <a:lumOff val="35000"/>
                  </a:schemeClr>
                </a:solidFill>
                <a:latin typeface="+mn-lt"/>
              </a:rPr>
              <a:t>Courtesy: PwC, PDA Annual Meeting 2015</a:t>
            </a:r>
            <a:endParaRPr lang="en-US" sz="1050" dirty="0">
              <a:solidFill>
                <a:schemeClr val="tx2">
                  <a:lumMod val="65000"/>
                  <a:lumOff val="35000"/>
                </a:schemeClr>
              </a:solidFill>
              <a:latin typeface="+mn-lt"/>
            </a:endParaRPr>
          </a:p>
        </p:txBody>
      </p:sp>
    </p:spTree>
    <p:extLst>
      <p:ext uri="{BB962C8B-B14F-4D97-AF65-F5344CB8AC3E}">
        <p14:creationId xmlns:p14="http://schemas.microsoft.com/office/powerpoint/2010/main" val="2071019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90600" y="381000"/>
            <a:ext cx="7620000" cy="609600"/>
          </a:xfrm>
        </p:spPr>
        <p:txBody>
          <a:bodyPr/>
          <a:lstStyle/>
          <a:p>
            <a:r>
              <a:rPr lang="en-US" sz="3200" dirty="0" smtClean="0">
                <a:solidFill>
                  <a:srgbClr val="000000"/>
                </a:solidFill>
                <a:latin typeface="+mn-lt"/>
              </a:rPr>
              <a:t>Global Capacity Indicators, cont.</a:t>
            </a:r>
            <a:endParaRPr lang="en-US" sz="3200" dirty="0">
              <a:solidFill>
                <a:srgbClr val="000000"/>
              </a:solidFill>
              <a:latin typeface="+mn-lt"/>
            </a:endParaRPr>
          </a:p>
        </p:txBody>
      </p:sp>
      <p:sp>
        <p:nvSpPr>
          <p:cNvPr id="6" name="TextBox 5"/>
          <p:cNvSpPr txBox="1"/>
          <p:nvPr/>
        </p:nvSpPr>
        <p:spPr>
          <a:xfrm>
            <a:off x="4800600" y="1447800"/>
            <a:ext cx="3886200" cy="697114"/>
          </a:xfrm>
          <a:prstGeom prst="rect">
            <a:avLst/>
          </a:prstGeom>
          <a:noFill/>
        </p:spPr>
        <p:txBody>
          <a:bodyPr wrap="square" rtlCol="0">
            <a:spAutoFit/>
          </a:bodyPr>
          <a:lstStyle/>
          <a:p>
            <a:pPr algn="just">
              <a:lnSpc>
                <a:spcPct val="110000"/>
              </a:lnSpc>
            </a:pPr>
            <a:r>
              <a:rPr lang="en-US" sz="1800" dirty="0" smtClean="0">
                <a:solidFill>
                  <a:schemeClr val="tx2">
                    <a:lumMod val="75000"/>
                    <a:lumOff val="25000"/>
                  </a:schemeClr>
                </a:solidFill>
                <a:latin typeface="+mn-lt"/>
              </a:rPr>
              <a:t>Drug shortage is still a major problem…in the U.S. !</a:t>
            </a:r>
            <a:endParaRPr lang="en-US" sz="1800" dirty="0">
              <a:solidFill>
                <a:schemeClr val="tx2">
                  <a:lumMod val="75000"/>
                  <a:lumOff val="25000"/>
                </a:schemeClr>
              </a:solidFill>
              <a:latin typeface="+mn-lt"/>
            </a:endParaRPr>
          </a:p>
        </p:txBody>
      </p:sp>
      <p:grpSp>
        <p:nvGrpSpPr>
          <p:cNvPr id="7" name="Group 6"/>
          <p:cNvGrpSpPr/>
          <p:nvPr/>
        </p:nvGrpSpPr>
        <p:grpSpPr>
          <a:xfrm>
            <a:off x="1447800" y="1295400"/>
            <a:ext cx="3373967" cy="2707874"/>
            <a:chOff x="5300133" y="2131943"/>
            <a:chExt cx="3373967" cy="2707874"/>
          </a:xfrm>
        </p:grpSpPr>
        <p:pic>
          <p:nvPicPr>
            <p:cNvPr id="9" name="Picture 8"/>
            <p:cNvPicPr>
              <a:picLocks noChangeAspect="1"/>
            </p:cNvPicPr>
            <p:nvPr/>
          </p:nvPicPr>
          <p:blipFill>
            <a:blip r:embed="rId2"/>
            <a:stretch>
              <a:fillRect/>
            </a:stretch>
          </p:blipFill>
          <p:spPr>
            <a:xfrm>
              <a:off x="5300133" y="2131943"/>
              <a:ext cx="3373967" cy="2558591"/>
            </a:xfrm>
            <a:prstGeom prst="rect">
              <a:avLst/>
            </a:prstGeom>
          </p:spPr>
        </p:pic>
        <p:sp>
          <p:nvSpPr>
            <p:cNvPr id="10" name="TextBox 9"/>
            <p:cNvSpPr txBox="1"/>
            <p:nvPr/>
          </p:nvSpPr>
          <p:spPr>
            <a:xfrm>
              <a:off x="5604846" y="4608985"/>
              <a:ext cx="2851412" cy="230832"/>
            </a:xfrm>
            <a:prstGeom prst="rect">
              <a:avLst/>
            </a:prstGeom>
            <a:noFill/>
          </p:spPr>
          <p:txBody>
            <a:bodyPr wrap="none" rtlCol="0">
              <a:spAutoFit/>
            </a:bodyPr>
            <a:lstStyle/>
            <a:p>
              <a:r>
                <a:rPr lang="en-US" sz="900" dirty="0" smtClean="0">
                  <a:latin typeface="+mn-lt"/>
                  <a:cs typeface="Century Gothic"/>
                </a:rPr>
                <a:t>Source: </a:t>
              </a:r>
              <a:r>
                <a:rPr lang="en-US" sz="900" dirty="0" err="1" smtClean="0">
                  <a:latin typeface="+mn-lt"/>
                  <a:cs typeface="Century Gothic"/>
                </a:rPr>
                <a:t>J.Woodcock</a:t>
              </a:r>
              <a:r>
                <a:rPr lang="en-US" sz="900" dirty="0" smtClean="0">
                  <a:latin typeface="+mn-lt"/>
                  <a:cs typeface="Century Gothic"/>
                </a:rPr>
                <a:t> et al., nature publishing group, 2013</a:t>
              </a:r>
              <a:endParaRPr lang="en-US" sz="900" dirty="0">
                <a:latin typeface="+mn-lt"/>
                <a:cs typeface="Century Gothic"/>
              </a:endParaRPr>
            </a:p>
          </p:txBody>
        </p:sp>
      </p:grpSp>
      <p:pic>
        <p:nvPicPr>
          <p:cNvPr id="12" name="Picture 11"/>
          <p:cNvPicPr>
            <a:picLocks noChangeAspect="1"/>
          </p:cNvPicPr>
          <p:nvPr/>
        </p:nvPicPr>
        <p:blipFill>
          <a:blip r:embed="rId3"/>
          <a:stretch>
            <a:fillRect/>
          </a:stretch>
        </p:blipFill>
        <p:spPr>
          <a:xfrm>
            <a:off x="6656787" y="3581400"/>
            <a:ext cx="1992273" cy="2646402"/>
          </a:xfrm>
          <a:prstGeom prst="rect">
            <a:avLst/>
          </a:prstGeom>
        </p:spPr>
      </p:pic>
      <p:sp>
        <p:nvSpPr>
          <p:cNvPr id="14" name="TextBox 13"/>
          <p:cNvSpPr txBox="1"/>
          <p:nvPr/>
        </p:nvSpPr>
        <p:spPr>
          <a:xfrm>
            <a:off x="1905000" y="5181600"/>
            <a:ext cx="4572000" cy="1001813"/>
          </a:xfrm>
          <a:prstGeom prst="rect">
            <a:avLst/>
          </a:prstGeom>
          <a:noFill/>
        </p:spPr>
        <p:txBody>
          <a:bodyPr wrap="square" rtlCol="0">
            <a:spAutoFit/>
          </a:bodyPr>
          <a:lstStyle/>
          <a:p>
            <a:pPr algn="just">
              <a:lnSpc>
                <a:spcPct val="110000"/>
              </a:lnSpc>
            </a:pPr>
            <a:r>
              <a:rPr lang="en-US" sz="1800" dirty="0" smtClean="0">
                <a:solidFill>
                  <a:schemeClr val="tx2">
                    <a:lumMod val="75000"/>
                    <a:lumOff val="25000"/>
                  </a:schemeClr>
                </a:solidFill>
                <a:latin typeface="+mn-lt"/>
              </a:rPr>
              <a:t>From blockbuster to personalized medicine… how do we handle the processing, containment and logistics !</a:t>
            </a:r>
            <a:endParaRPr lang="en-US" sz="1800" dirty="0">
              <a:solidFill>
                <a:schemeClr val="tx2">
                  <a:lumMod val="75000"/>
                  <a:lumOff val="25000"/>
                </a:schemeClr>
              </a:solidFill>
              <a:latin typeface="+mn-lt"/>
            </a:endParaRPr>
          </a:p>
        </p:txBody>
      </p:sp>
    </p:spTree>
    <p:extLst>
      <p:ext uri="{BB962C8B-B14F-4D97-AF65-F5344CB8AC3E}">
        <p14:creationId xmlns:p14="http://schemas.microsoft.com/office/powerpoint/2010/main" val="1215293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vertical)">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chemeClr val="tx1"/>
                </a:solidFill>
                <a:latin typeface="+mn-lt"/>
              </a:rPr>
              <a:t>Past &amp; Current Options - Facilities</a:t>
            </a:r>
            <a:endParaRPr lang="en-US" sz="3200" dirty="0">
              <a:solidFill>
                <a:schemeClr val="tx1"/>
              </a:solidFill>
              <a:latin typeface="+mn-lt"/>
            </a:endParaRPr>
          </a:p>
        </p:txBody>
      </p:sp>
      <p:pic>
        <p:nvPicPr>
          <p:cNvPr id="7"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486400" y="1150938"/>
            <a:ext cx="3465512" cy="216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8" name="Group 7"/>
          <p:cNvGrpSpPr>
            <a:grpSpLocks/>
          </p:cNvGrpSpPr>
          <p:nvPr/>
        </p:nvGrpSpPr>
        <p:grpSpPr bwMode="auto">
          <a:xfrm>
            <a:off x="981075" y="1157288"/>
            <a:ext cx="3365500" cy="2400300"/>
            <a:chOff x="731315" y="1443708"/>
            <a:chExt cx="2992956" cy="2273883"/>
          </a:xfrm>
        </p:grpSpPr>
        <p:pic>
          <p:nvPicPr>
            <p:cNvPr id="9" name="Picture 6" descr="pharmasite.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731315" y="1443708"/>
              <a:ext cx="2992956" cy="2060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
            <p:cNvSpPr txBox="1">
              <a:spLocks noChangeArrowheads="1"/>
            </p:cNvSpPr>
            <p:nvPr>
              <p:custDataLst>
                <p:tags r:id="rId3"/>
              </p:custDataLst>
            </p:nvPr>
          </p:nvSpPr>
          <p:spPr bwMode="auto">
            <a:xfrm>
              <a:off x="739786" y="3455914"/>
              <a:ext cx="2984485" cy="261677"/>
            </a:xfrm>
            <a:prstGeom prst="rect">
              <a:avLst/>
            </a:prstGeom>
            <a:solidFill>
              <a:srgbClr val="A72312"/>
            </a:solidFill>
            <a:ln>
              <a:noFill/>
            </a:ln>
            <a:extLst/>
          </p:spPr>
          <p:txBody>
            <a:bodyPr>
              <a:spAutoFit/>
            </a:bodyPr>
            <a:lstStyle>
              <a:lvl1pPr eaLnBrk="0" hangingPunct="0">
                <a:defRPr sz="1000">
                  <a:solidFill>
                    <a:schemeClr val="tx1"/>
                  </a:solidFill>
                  <a:latin typeface="SartoriusRotisSans" charset="0"/>
                  <a:ea typeface="ＭＳ Ｐゴシック" charset="0"/>
                  <a:cs typeface="Arial" charset="0"/>
                </a:defRPr>
              </a:lvl1pPr>
              <a:lvl2pPr marL="742950" indent="-285750" eaLnBrk="0" hangingPunct="0">
                <a:defRPr sz="1000">
                  <a:solidFill>
                    <a:schemeClr val="tx1"/>
                  </a:solidFill>
                  <a:latin typeface="SartoriusRotisSans" charset="0"/>
                  <a:ea typeface="Arial" charset="0"/>
                  <a:cs typeface="Arial" charset="0"/>
                </a:defRPr>
              </a:lvl2pPr>
              <a:lvl3pPr marL="1143000" indent="-228600" eaLnBrk="0" hangingPunct="0">
                <a:defRPr sz="1000">
                  <a:solidFill>
                    <a:schemeClr val="tx1"/>
                  </a:solidFill>
                  <a:latin typeface="SartoriusRotisSans" charset="0"/>
                  <a:ea typeface="Arial" charset="0"/>
                  <a:cs typeface="Arial" charset="0"/>
                </a:defRPr>
              </a:lvl3pPr>
              <a:lvl4pPr marL="1600200" indent="-228600" eaLnBrk="0" hangingPunct="0">
                <a:defRPr sz="1000">
                  <a:solidFill>
                    <a:schemeClr val="tx1"/>
                  </a:solidFill>
                  <a:latin typeface="SartoriusRotisSans" charset="0"/>
                  <a:ea typeface="Arial" charset="0"/>
                  <a:cs typeface="Arial" charset="0"/>
                </a:defRPr>
              </a:lvl4pPr>
              <a:lvl5pPr marL="2057400" indent="-228600" eaLnBrk="0" hangingPunct="0">
                <a:defRPr sz="1000">
                  <a:solidFill>
                    <a:schemeClr val="tx1"/>
                  </a:solidFill>
                  <a:latin typeface="SartoriusRotisSans" charset="0"/>
                  <a:ea typeface="Arial" charset="0"/>
                  <a:cs typeface="Arial" charset="0"/>
                </a:defRPr>
              </a:lvl5pPr>
              <a:lvl6pPr marL="2514600" indent="-228600" eaLnBrk="0" fontAlgn="base" hangingPunct="0">
                <a:spcBef>
                  <a:spcPct val="0"/>
                </a:spcBef>
                <a:spcAft>
                  <a:spcPct val="0"/>
                </a:spcAft>
                <a:defRPr sz="1000">
                  <a:solidFill>
                    <a:schemeClr val="tx1"/>
                  </a:solidFill>
                  <a:latin typeface="SartoriusRotisSans" charset="0"/>
                  <a:ea typeface="Arial" charset="0"/>
                  <a:cs typeface="Arial" charset="0"/>
                </a:defRPr>
              </a:lvl6pPr>
              <a:lvl7pPr marL="2971800" indent="-228600" eaLnBrk="0" fontAlgn="base" hangingPunct="0">
                <a:spcBef>
                  <a:spcPct val="0"/>
                </a:spcBef>
                <a:spcAft>
                  <a:spcPct val="0"/>
                </a:spcAft>
                <a:defRPr sz="1000">
                  <a:solidFill>
                    <a:schemeClr val="tx1"/>
                  </a:solidFill>
                  <a:latin typeface="SartoriusRotisSans" charset="0"/>
                  <a:ea typeface="Arial" charset="0"/>
                  <a:cs typeface="Arial" charset="0"/>
                </a:defRPr>
              </a:lvl7pPr>
              <a:lvl8pPr marL="3429000" indent="-228600" eaLnBrk="0" fontAlgn="base" hangingPunct="0">
                <a:spcBef>
                  <a:spcPct val="0"/>
                </a:spcBef>
                <a:spcAft>
                  <a:spcPct val="0"/>
                </a:spcAft>
                <a:defRPr sz="1000">
                  <a:solidFill>
                    <a:schemeClr val="tx1"/>
                  </a:solidFill>
                  <a:latin typeface="SartoriusRotisSans" charset="0"/>
                  <a:ea typeface="Arial" charset="0"/>
                  <a:cs typeface="Arial" charset="0"/>
                </a:defRPr>
              </a:lvl8pPr>
              <a:lvl9pPr marL="3886200" indent="-228600" eaLnBrk="0" fontAlgn="base" hangingPunct="0">
                <a:spcBef>
                  <a:spcPct val="0"/>
                </a:spcBef>
                <a:spcAft>
                  <a:spcPct val="0"/>
                </a:spcAft>
                <a:defRPr sz="1000">
                  <a:solidFill>
                    <a:schemeClr val="tx1"/>
                  </a:solidFill>
                  <a:latin typeface="SartoriusRotisSans" charset="0"/>
                  <a:ea typeface="Arial" charset="0"/>
                  <a:cs typeface="Arial" charset="0"/>
                </a:defRPr>
              </a:lvl9pPr>
            </a:lstStyle>
            <a:p>
              <a:pPr algn="r" eaLnBrk="1" hangingPunct="1">
                <a:defRPr/>
              </a:pPr>
              <a:r>
                <a:rPr lang="en-US" sz="1200" dirty="0">
                  <a:solidFill>
                    <a:schemeClr val="bg1"/>
                  </a:solidFill>
                  <a:latin typeface="+mn-lt"/>
                  <a:cs typeface="Century Gothic"/>
                </a:rPr>
                <a:t>Traditional </a:t>
              </a:r>
              <a:r>
                <a:rPr lang="en-US" sz="1200" dirty="0" err="1">
                  <a:solidFill>
                    <a:schemeClr val="bg1"/>
                  </a:solidFill>
                  <a:latin typeface="+mn-lt"/>
                  <a:cs typeface="Century Gothic"/>
                </a:rPr>
                <a:t>Hardwall</a:t>
              </a:r>
              <a:endParaRPr lang="en-US" sz="1200" dirty="0">
                <a:solidFill>
                  <a:schemeClr val="bg1"/>
                </a:solidFill>
                <a:latin typeface="+mn-lt"/>
                <a:cs typeface="Century Gothic"/>
              </a:endParaRPr>
            </a:p>
          </p:txBody>
        </p:sp>
      </p:grpSp>
      <p:sp>
        <p:nvSpPr>
          <p:cNvPr id="11" name="TextBox 2"/>
          <p:cNvSpPr txBox="1">
            <a:spLocks noChangeArrowheads="1"/>
          </p:cNvSpPr>
          <p:nvPr>
            <p:custDataLst>
              <p:tags r:id="rId1"/>
            </p:custDataLst>
          </p:nvPr>
        </p:nvSpPr>
        <p:spPr bwMode="auto">
          <a:xfrm>
            <a:off x="989012" y="3678238"/>
            <a:ext cx="3359150" cy="285750"/>
          </a:xfrm>
          <a:prstGeom prst="rect">
            <a:avLst/>
          </a:prstGeom>
          <a:solidFill>
            <a:srgbClr val="A72312"/>
          </a:solidFill>
          <a:ln>
            <a:noFill/>
          </a:ln>
          <a:extLst/>
        </p:spPr>
        <p:txBody>
          <a:bodyPr lIns="100145" tIns="50073" rIns="100145" bIns="50073">
            <a:spAutoFit/>
          </a:bodyPr>
          <a:lstStyle>
            <a:lvl1pPr eaLnBrk="0" hangingPunct="0">
              <a:defRPr sz="1000">
                <a:solidFill>
                  <a:schemeClr val="tx1"/>
                </a:solidFill>
                <a:latin typeface="SartoriusRotisSans" charset="0"/>
                <a:ea typeface="ＭＳ Ｐゴシック" charset="0"/>
                <a:cs typeface="Arial" charset="0"/>
              </a:defRPr>
            </a:lvl1pPr>
            <a:lvl2pPr marL="742950" indent="-285750" eaLnBrk="0" hangingPunct="0">
              <a:defRPr sz="1000">
                <a:solidFill>
                  <a:schemeClr val="tx1"/>
                </a:solidFill>
                <a:latin typeface="SartoriusRotisSans" charset="0"/>
                <a:ea typeface="Arial" charset="0"/>
                <a:cs typeface="Arial" charset="0"/>
              </a:defRPr>
            </a:lvl2pPr>
            <a:lvl3pPr marL="1143000" indent="-228600" eaLnBrk="0" hangingPunct="0">
              <a:defRPr sz="1000">
                <a:solidFill>
                  <a:schemeClr val="tx1"/>
                </a:solidFill>
                <a:latin typeface="SartoriusRotisSans" charset="0"/>
                <a:ea typeface="Arial" charset="0"/>
                <a:cs typeface="Arial" charset="0"/>
              </a:defRPr>
            </a:lvl3pPr>
            <a:lvl4pPr marL="1600200" indent="-228600" eaLnBrk="0" hangingPunct="0">
              <a:defRPr sz="1000">
                <a:solidFill>
                  <a:schemeClr val="tx1"/>
                </a:solidFill>
                <a:latin typeface="SartoriusRotisSans" charset="0"/>
                <a:ea typeface="Arial" charset="0"/>
                <a:cs typeface="Arial" charset="0"/>
              </a:defRPr>
            </a:lvl4pPr>
            <a:lvl5pPr marL="2057400" indent="-228600" eaLnBrk="0" hangingPunct="0">
              <a:defRPr sz="1000">
                <a:solidFill>
                  <a:schemeClr val="tx1"/>
                </a:solidFill>
                <a:latin typeface="SartoriusRotisSans" charset="0"/>
                <a:ea typeface="Arial" charset="0"/>
                <a:cs typeface="Arial" charset="0"/>
              </a:defRPr>
            </a:lvl5pPr>
            <a:lvl6pPr marL="2514600" indent="-228600" eaLnBrk="0" fontAlgn="base" hangingPunct="0">
              <a:spcBef>
                <a:spcPct val="0"/>
              </a:spcBef>
              <a:spcAft>
                <a:spcPct val="0"/>
              </a:spcAft>
              <a:defRPr sz="1000">
                <a:solidFill>
                  <a:schemeClr val="tx1"/>
                </a:solidFill>
                <a:latin typeface="SartoriusRotisSans" charset="0"/>
                <a:ea typeface="Arial" charset="0"/>
                <a:cs typeface="Arial" charset="0"/>
              </a:defRPr>
            </a:lvl6pPr>
            <a:lvl7pPr marL="2971800" indent="-228600" eaLnBrk="0" fontAlgn="base" hangingPunct="0">
              <a:spcBef>
                <a:spcPct val="0"/>
              </a:spcBef>
              <a:spcAft>
                <a:spcPct val="0"/>
              </a:spcAft>
              <a:defRPr sz="1000">
                <a:solidFill>
                  <a:schemeClr val="tx1"/>
                </a:solidFill>
                <a:latin typeface="SartoriusRotisSans" charset="0"/>
                <a:ea typeface="Arial" charset="0"/>
                <a:cs typeface="Arial" charset="0"/>
              </a:defRPr>
            </a:lvl7pPr>
            <a:lvl8pPr marL="3429000" indent="-228600" eaLnBrk="0" fontAlgn="base" hangingPunct="0">
              <a:spcBef>
                <a:spcPct val="0"/>
              </a:spcBef>
              <a:spcAft>
                <a:spcPct val="0"/>
              </a:spcAft>
              <a:defRPr sz="1000">
                <a:solidFill>
                  <a:schemeClr val="tx1"/>
                </a:solidFill>
                <a:latin typeface="SartoriusRotisSans" charset="0"/>
                <a:ea typeface="Arial" charset="0"/>
                <a:cs typeface="Arial" charset="0"/>
              </a:defRPr>
            </a:lvl8pPr>
            <a:lvl9pPr marL="3886200" indent="-228600" eaLnBrk="0" fontAlgn="base" hangingPunct="0">
              <a:spcBef>
                <a:spcPct val="0"/>
              </a:spcBef>
              <a:spcAft>
                <a:spcPct val="0"/>
              </a:spcAft>
              <a:defRPr sz="1000">
                <a:solidFill>
                  <a:schemeClr val="tx1"/>
                </a:solidFill>
                <a:latin typeface="SartoriusRotisSans" charset="0"/>
                <a:ea typeface="Arial" charset="0"/>
                <a:cs typeface="Arial" charset="0"/>
              </a:defRPr>
            </a:lvl9pPr>
          </a:lstStyle>
          <a:p>
            <a:pPr algn="r" eaLnBrk="1" hangingPunct="1">
              <a:defRPr/>
            </a:pPr>
            <a:r>
              <a:rPr lang="en-US" sz="1200" dirty="0">
                <a:solidFill>
                  <a:schemeClr val="bg1"/>
                </a:solidFill>
                <a:latin typeface="+mn-lt"/>
                <a:cs typeface="Century Gothic"/>
              </a:rPr>
              <a:t>Offsite Built Modular</a:t>
            </a:r>
          </a:p>
        </p:txBody>
      </p:sp>
      <p:sp>
        <p:nvSpPr>
          <p:cNvPr id="12" name="TextBox 3"/>
          <p:cNvSpPr txBox="1">
            <a:spLocks noChangeArrowheads="1"/>
          </p:cNvSpPr>
          <p:nvPr>
            <p:custDataLst>
              <p:tags r:id="rId2"/>
            </p:custDataLst>
          </p:nvPr>
        </p:nvSpPr>
        <p:spPr bwMode="auto">
          <a:xfrm>
            <a:off x="5486400" y="3281363"/>
            <a:ext cx="3465512" cy="285750"/>
          </a:xfrm>
          <a:prstGeom prst="rect">
            <a:avLst/>
          </a:prstGeom>
          <a:solidFill>
            <a:srgbClr val="A72312"/>
          </a:solidFill>
          <a:ln>
            <a:noFill/>
          </a:ln>
          <a:extLst/>
        </p:spPr>
        <p:txBody>
          <a:bodyPr lIns="100145" tIns="50073" rIns="100145" bIns="50073">
            <a:spAutoFit/>
          </a:bodyPr>
          <a:lstStyle>
            <a:lvl1pPr eaLnBrk="0" hangingPunct="0">
              <a:defRPr sz="1000">
                <a:solidFill>
                  <a:schemeClr val="tx1"/>
                </a:solidFill>
                <a:latin typeface="SartoriusRotisSans" charset="0"/>
                <a:ea typeface="ＭＳ Ｐゴシック" charset="0"/>
                <a:cs typeface="Arial" charset="0"/>
              </a:defRPr>
            </a:lvl1pPr>
            <a:lvl2pPr marL="742950" indent="-285750" eaLnBrk="0" hangingPunct="0">
              <a:defRPr sz="1000">
                <a:solidFill>
                  <a:schemeClr val="tx1"/>
                </a:solidFill>
                <a:latin typeface="SartoriusRotisSans" charset="0"/>
                <a:ea typeface="Arial" charset="0"/>
                <a:cs typeface="Arial" charset="0"/>
              </a:defRPr>
            </a:lvl2pPr>
            <a:lvl3pPr marL="1143000" indent="-228600" eaLnBrk="0" hangingPunct="0">
              <a:defRPr sz="1000">
                <a:solidFill>
                  <a:schemeClr val="tx1"/>
                </a:solidFill>
                <a:latin typeface="SartoriusRotisSans" charset="0"/>
                <a:ea typeface="Arial" charset="0"/>
                <a:cs typeface="Arial" charset="0"/>
              </a:defRPr>
            </a:lvl3pPr>
            <a:lvl4pPr marL="1600200" indent="-228600" eaLnBrk="0" hangingPunct="0">
              <a:defRPr sz="1000">
                <a:solidFill>
                  <a:schemeClr val="tx1"/>
                </a:solidFill>
                <a:latin typeface="SartoriusRotisSans" charset="0"/>
                <a:ea typeface="Arial" charset="0"/>
                <a:cs typeface="Arial" charset="0"/>
              </a:defRPr>
            </a:lvl4pPr>
            <a:lvl5pPr marL="2057400" indent="-228600" eaLnBrk="0" hangingPunct="0">
              <a:defRPr sz="1000">
                <a:solidFill>
                  <a:schemeClr val="tx1"/>
                </a:solidFill>
                <a:latin typeface="SartoriusRotisSans" charset="0"/>
                <a:ea typeface="Arial" charset="0"/>
                <a:cs typeface="Arial" charset="0"/>
              </a:defRPr>
            </a:lvl5pPr>
            <a:lvl6pPr marL="2514600" indent="-228600" eaLnBrk="0" fontAlgn="base" hangingPunct="0">
              <a:spcBef>
                <a:spcPct val="0"/>
              </a:spcBef>
              <a:spcAft>
                <a:spcPct val="0"/>
              </a:spcAft>
              <a:defRPr sz="1000">
                <a:solidFill>
                  <a:schemeClr val="tx1"/>
                </a:solidFill>
                <a:latin typeface="SartoriusRotisSans" charset="0"/>
                <a:ea typeface="Arial" charset="0"/>
                <a:cs typeface="Arial" charset="0"/>
              </a:defRPr>
            </a:lvl6pPr>
            <a:lvl7pPr marL="2971800" indent="-228600" eaLnBrk="0" fontAlgn="base" hangingPunct="0">
              <a:spcBef>
                <a:spcPct val="0"/>
              </a:spcBef>
              <a:spcAft>
                <a:spcPct val="0"/>
              </a:spcAft>
              <a:defRPr sz="1000">
                <a:solidFill>
                  <a:schemeClr val="tx1"/>
                </a:solidFill>
                <a:latin typeface="SartoriusRotisSans" charset="0"/>
                <a:ea typeface="Arial" charset="0"/>
                <a:cs typeface="Arial" charset="0"/>
              </a:defRPr>
            </a:lvl7pPr>
            <a:lvl8pPr marL="3429000" indent="-228600" eaLnBrk="0" fontAlgn="base" hangingPunct="0">
              <a:spcBef>
                <a:spcPct val="0"/>
              </a:spcBef>
              <a:spcAft>
                <a:spcPct val="0"/>
              </a:spcAft>
              <a:defRPr sz="1000">
                <a:solidFill>
                  <a:schemeClr val="tx1"/>
                </a:solidFill>
                <a:latin typeface="SartoriusRotisSans" charset="0"/>
                <a:ea typeface="Arial" charset="0"/>
                <a:cs typeface="Arial" charset="0"/>
              </a:defRPr>
            </a:lvl8pPr>
            <a:lvl9pPr marL="3886200" indent="-228600" eaLnBrk="0" fontAlgn="base" hangingPunct="0">
              <a:spcBef>
                <a:spcPct val="0"/>
              </a:spcBef>
              <a:spcAft>
                <a:spcPct val="0"/>
              </a:spcAft>
              <a:defRPr sz="1000">
                <a:solidFill>
                  <a:schemeClr val="tx1"/>
                </a:solidFill>
                <a:latin typeface="SartoriusRotisSans" charset="0"/>
                <a:ea typeface="Arial" charset="0"/>
                <a:cs typeface="Arial" charset="0"/>
              </a:defRPr>
            </a:lvl9pPr>
          </a:lstStyle>
          <a:p>
            <a:pPr eaLnBrk="1" hangingPunct="1">
              <a:defRPr/>
            </a:pPr>
            <a:r>
              <a:rPr lang="en-US" sz="1200" dirty="0">
                <a:solidFill>
                  <a:schemeClr val="bg1"/>
                </a:solidFill>
                <a:latin typeface="+mn-lt"/>
                <a:cs typeface="Century Gothic"/>
              </a:rPr>
              <a:t>Modular - Stick Built</a:t>
            </a:r>
          </a:p>
        </p:txBody>
      </p:sp>
      <p:pic>
        <p:nvPicPr>
          <p:cNvPr id="13" name="Picture 12"/>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989012" y="3930650"/>
            <a:ext cx="3370263" cy="249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p:nvPr/>
        </p:nvGrpSpPr>
        <p:grpSpPr>
          <a:xfrm>
            <a:off x="4343399" y="2120195"/>
            <a:ext cx="838200" cy="2121005"/>
            <a:chOff x="3804581" y="2355850"/>
            <a:chExt cx="745066" cy="2009373"/>
          </a:xfrm>
          <a:solidFill>
            <a:srgbClr val="00599A"/>
          </a:solidFill>
        </p:grpSpPr>
        <p:grpSp>
          <p:nvGrpSpPr>
            <p:cNvPr id="15" name="Group 14"/>
            <p:cNvGrpSpPr/>
            <p:nvPr/>
          </p:nvGrpSpPr>
          <p:grpSpPr>
            <a:xfrm>
              <a:off x="3841749" y="3159891"/>
              <a:ext cx="495300" cy="1205332"/>
              <a:chOff x="3841749" y="3159891"/>
              <a:chExt cx="495300" cy="1205332"/>
            </a:xfrm>
            <a:grpFill/>
          </p:grpSpPr>
          <p:sp>
            <p:nvSpPr>
              <p:cNvPr id="18" name="Curved Right Arrow 17"/>
              <p:cNvSpPr/>
              <p:nvPr/>
            </p:nvSpPr>
            <p:spPr>
              <a:xfrm rot="10800000">
                <a:off x="3841749" y="3159891"/>
                <a:ext cx="495300" cy="1205332"/>
              </a:xfrm>
              <a:prstGeom prst="curvedRightArrow">
                <a:avLst/>
              </a:prstGeom>
              <a:solidFill>
                <a:srgbClr val="EED2BC"/>
              </a:solidFill>
              <a:ln>
                <a:solidFill>
                  <a:srgbClr val="A7231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9" name="TextBox 18"/>
              <p:cNvSpPr txBox="1"/>
              <p:nvPr/>
            </p:nvSpPr>
            <p:spPr>
              <a:xfrm>
                <a:off x="4037418" y="3517900"/>
                <a:ext cx="245967" cy="291578"/>
              </a:xfrm>
              <a:prstGeom prst="rect">
                <a:avLst/>
              </a:prstGeom>
              <a:noFill/>
            </p:spPr>
            <p:txBody>
              <a:bodyPr wrap="none">
                <a:spAutoFit/>
              </a:bodyPr>
              <a:lstStyle/>
              <a:p>
                <a:pPr>
                  <a:defRPr/>
                </a:pPr>
                <a:r>
                  <a:rPr lang="en-US" dirty="0">
                    <a:latin typeface="+mn-lt"/>
                  </a:rPr>
                  <a:t>=</a:t>
                </a:r>
              </a:p>
            </p:txBody>
          </p:sp>
        </p:grpSp>
        <p:sp>
          <p:nvSpPr>
            <p:cNvPr id="16" name="Left Arrow 15"/>
            <p:cNvSpPr/>
            <p:nvPr/>
          </p:nvSpPr>
          <p:spPr>
            <a:xfrm>
              <a:off x="3804581" y="2355850"/>
              <a:ext cx="745066" cy="301457"/>
            </a:xfrm>
            <a:prstGeom prst="leftArrow">
              <a:avLst/>
            </a:prstGeom>
            <a:solidFill>
              <a:srgbClr val="EED2BC"/>
            </a:solidFill>
            <a:ln>
              <a:solidFill>
                <a:srgbClr val="A7231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2">
                    <a:lumMod val="50000"/>
                    <a:lumOff val="50000"/>
                  </a:schemeClr>
                </a:solidFill>
              </a:endParaRPr>
            </a:p>
          </p:txBody>
        </p:sp>
        <p:sp>
          <p:nvSpPr>
            <p:cNvPr id="17" name="TextBox 16"/>
            <p:cNvSpPr txBox="1"/>
            <p:nvPr/>
          </p:nvSpPr>
          <p:spPr>
            <a:xfrm>
              <a:off x="4143251" y="2508698"/>
              <a:ext cx="245967" cy="291578"/>
            </a:xfrm>
            <a:prstGeom prst="rect">
              <a:avLst/>
            </a:prstGeom>
            <a:noFill/>
          </p:spPr>
          <p:txBody>
            <a:bodyPr wrap="none">
              <a:spAutoFit/>
            </a:bodyPr>
            <a:lstStyle/>
            <a:p>
              <a:pPr>
                <a:defRPr/>
              </a:pPr>
              <a:r>
                <a:rPr lang="en-US" dirty="0">
                  <a:latin typeface="+mn-lt"/>
                </a:rPr>
                <a:t>=</a:t>
              </a:r>
            </a:p>
          </p:txBody>
        </p:sp>
      </p:grpSp>
      <p:grpSp>
        <p:nvGrpSpPr>
          <p:cNvPr id="20" name="Group 19"/>
          <p:cNvGrpSpPr>
            <a:grpSpLocks/>
          </p:cNvGrpSpPr>
          <p:nvPr/>
        </p:nvGrpSpPr>
        <p:grpSpPr bwMode="auto">
          <a:xfrm>
            <a:off x="4860925" y="3796291"/>
            <a:ext cx="4359275" cy="2756909"/>
            <a:chOff x="4926418" y="3837527"/>
            <a:chExt cx="3874682" cy="2612043"/>
          </a:xfrm>
        </p:grpSpPr>
        <p:sp>
          <p:nvSpPr>
            <p:cNvPr id="21" name="TextBox 19"/>
            <p:cNvSpPr txBox="1">
              <a:spLocks noChangeArrowheads="1"/>
            </p:cNvSpPr>
            <p:nvPr/>
          </p:nvSpPr>
          <p:spPr bwMode="auto">
            <a:xfrm>
              <a:off x="5314950" y="3837527"/>
              <a:ext cx="3486150" cy="2612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ts val="663"/>
                </a:spcBef>
                <a:buClr>
                  <a:srgbClr val="A72312"/>
                </a:buClr>
                <a:buFont typeface="Arial" charset="0"/>
                <a:buChar char="•"/>
              </a:pPr>
              <a:r>
                <a:rPr lang="en-US" sz="2000" dirty="0">
                  <a:solidFill>
                    <a:srgbClr val="404040"/>
                  </a:solidFill>
                  <a:latin typeface="+mn-lt"/>
                  <a:ea typeface="MS PGothic" charset="0"/>
                  <a:cs typeface="MS PGothic" charset="0"/>
                </a:rPr>
                <a:t>High CAPEX/higher OPEX</a:t>
              </a:r>
            </a:p>
            <a:p>
              <a:pPr eaLnBrk="1" hangingPunct="1">
                <a:spcBef>
                  <a:spcPts val="663"/>
                </a:spcBef>
                <a:buClr>
                  <a:srgbClr val="A72312"/>
                </a:buClr>
                <a:buFont typeface="Arial" charset="0"/>
                <a:buChar char="•"/>
              </a:pPr>
              <a:r>
                <a:rPr lang="en-US" sz="2000" dirty="0">
                  <a:solidFill>
                    <a:srgbClr val="404040"/>
                  </a:solidFill>
                  <a:latin typeface="+mn-lt"/>
                  <a:ea typeface="MS PGothic" charset="0"/>
                  <a:cs typeface="MS PGothic" charset="0"/>
                </a:rPr>
                <a:t>Long time-to-run</a:t>
              </a:r>
            </a:p>
            <a:p>
              <a:pPr eaLnBrk="1" hangingPunct="1">
                <a:spcBef>
                  <a:spcPts val="663"/>
                </a:spcBef>
                <a:buClr>
                  <a:srgbClr val="A72312"/>
                </a:buClr>
                <a:buFont typeface="Arial" charset="0"/>
                <a:buChar char="•"/>
              </a:pPr>
              <a:r>
                <a:rPr lang="en-US" sz="2000" dirty="0">
                  <a:solidFill>
                    <a:srgbClr val="404040"/>
                  </a:solidFill>
                  <a:latin typeface="+mn-lt"/>
                  <a:ea typeface="MS PGothic" charset="0"/>
                  <a:cs typeface="MS PGothic" charset="0"/>
                </a:rPr>
                <a:t>Product dedicated</a:t>
              </a:r>
            </a:p>
            <a:p>
              <a:pPr eaLnBrk="1" hangingPunct="1">
                <a:spcBef>
                  <a:spcPts val="663"/>
                </a:spcBef>
                <a:buClr>
                  <a:srgbClr val="A72312"/>
                </a:buClr>
                <a:buFont typeface="Arial" charset="0"/>
                <a:buChar char="•"/>
              </a:pPr>
              <a:r>
                <a:rPr lang="en-US" sz="2000" dirty="0">
                  <a:solidFill>
                    <a:srgbClr val="404040"/>
                  </a:solidFill>
                  <a:latin typeface="+mn-lt"/>
                  <a:ea typeface="MS PGothic" charset="0"/>
                  <a:cs typeface="MS PGothic" charset="0"/>
                </a:rPr>
                <a:t>Inflexible/non</a:t>
              </a:r>
              <a:r>
                <a:rPr lang="en-US" sz="2000" dirty="0" smtClean="0">
                  <a:solidFill>
                    <a:srgbClr val="404040"/>
                  </a:solidFill>
                  <a:latin typeface="+mn-lt"/>
                  <a:ea typeface="MS PGothic" charset="0"/>
                  <a:cs typeface="MS PGothic" charset="0"/>
                </a:rPr>
                <a:t>-scalable</a:t>
              </a:r>
              <a:endParaRPr lang="en-US" sz="2000" dirty="0">
                <a:solidFill>
                  <a:srgbClr val="404040"/>
                </a:solidFill>
                <a:latin typeface="+mn-lt"/>
                <a:ea typeface="MS PGothic" charset="0"/>
                <a:cs typeface="MS PGothic" charset="0"/>
              </a:endParaRPr>
            </a:p>
            <a:p>
              <a:pPr eaLnBrk="1" hangingPunct="1">
                <a:spcBef>
                  <a:spcPts val="663"/>
                </a:spcBef>
                <a:buClr>
                  <a:srgbClr val="A72312"/>
                </a:buClr>
                <a:buFont typeface="Arial" charset="0"/>
                <a:buChar char="•"/>
              </a:pPr>
              <a:r>
                <a:rPr lang="en-US" sz="2000" dirty="0">
                  <a:solidFill>
                    <a:srgbClr val="404040"/>
                  </a:solidFill>
                  <a:latin typeface="+mn-lt"/>
                  <a:ea typeface="MS PGothic" charset="0"/>
                  <a:cs typeface="MS PGothic" charset="0"/>
                </a:rPr>
                <a:t>Extensive qualification needs</a:t>
              </a:r>
            </a:p>
            <a:p>
              <a:pPr eaLnBrk="1" hangingPunct="1">
                <a:spcBef>
                  <a:spcPts val="663"/>
                </a:spcBef>
                <a:buClr>
                  <a:srgbClr val="A72312"/>
                </a:buClr>
                <a:buFont typeface="Arial" charset="0"/>
                <a:buChar char="•"/>
              </a:pPr>
              <a:r>
                <a:rPr lang="en-US" sz="2000" dirty="0">
                  <a:solidFill>
                    <a:srgbClr val="404040"/>
                  </a:solidFill>
                  <a:latin typeface="+mn-lt"/>
                  <a:ea typeface="MS PGothic" charset="0"/>
                  <a:cs typeface="MS PGothic" charset="0"/>
                </a:rPr>
                <a:t>Difficult containment</a:t>
              </a:r>
            </a:p>
            <a:p>
              <a:pPr eaLnBrk="1" hangingPunct="1">
                <a:spcBef>
                  <a:spcPts val="663"/>
                </a:spcBef>
                <a:buClr>
                  <a:srgbClr val="A72312"/>
                </a:buClr>
                <a:buFont typeface="Arial" charset="0"/>
                <a:buChar char="•"/>
              </a:pPr>
              <a:r>
                <a:rPr lang="en-US" sz="2000" dirty="0">
                  <a:solidFill>
                    <a:srgbClr val="404040"/>
                  </a:solidFill>
                  <a:latin typeface="+mn-lt"/>
                  <a:ea typeface="MS PGothic" charset="0"/>
                  <a:cs typeface="MS PGothic" charset="0"/>
                </a:rPr>
                <a:t>Difficult to clone</a:t>
              </a:r>
            </a:p>
          </p:txBody>
        </p:sp>
        <p:sp>
          <p:nvSpPr>
            <p:cNvPr id="22" name="TextBox 20"/>
            <p:cNvSpPr txBox="1">
              <a:spLocks noChangeArrowheads="1"/>
            </p:cNvSpPr>
            <p:nvPr/>
          </p:nvSpPr>
          <p:spPr bwMode="auto">
            <a:xfrm>
              <a:off x="4926418" y="4965700"/>
              <a:ext cx="281016" cy="379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2000">
                  <a:solidFill>
                    <a:srgbClr val="000000"/>
                  </a:solidFill>
                  <a:latin typeface="+mn-lt"/>
                  <a:ea typeface="MS PGothic" charset="0"/>
                  <a:cs typeface="MS PGothic" charset="0"/>
                </a:rPr>
                <a:t>=</a:t>
              </a:r>
            </a:p>
          </p:txBody>
        </p:sp>
      </p:grpSp>
    </p:spTree>
    <p:extLst>
      <p:ext uri="{BB962C8B-B14F-4D97-AF65-F5344CB8AC3E}">
        <p14:creationId xmlns:p14="http://schemas.microsoft.com/office/powerpoint/2010/main" val="327736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5" presetClass="entr" presetSubtype="5"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down)">
                                      <p:cBhvr>
                                        <p:cTn id="10" dur="500"/>
                                        <p:tgtEl>
                                          <p:spTgt spid="7"/>
                                        </p:tgtEl>
                                      </p:cBhvr>
                                    </p:animEffect>
                                  </p:childTnLst>
                                </p:cTn>
                              </p:par>
                              <p:par>
                                <p:cTn id="11" presetID="5" presetClass="entr" presetSubtype="5"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heckerboard(down)">
                                      <p:cBhvr>
                                        <p:cTn id="13" dur="500"/>
                                        <p:tgtEl>
                                          <p:spTgt spid="12"/>
                                        </p:tgtEl>
                                      </p:cBhvr>
                                    </p:animEffect>
                                  </p:childTnLst>
                                </p:cTn>
                              </p:par>
                              <p:par>
                                <p:cTn id="14" presetID="5" presetClass="entr" presetSubtype="5"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heckerboard(down)">
                                      <p:cBhvr>
                                        <p:cTn id="16" dur="500"/>
                                        <p:tgtEl>
                                          <p:spTgt spid="11"/>
                                        </p:tgtEl>
                                      </p:cBhvr>
                                    </p:animEffect>
                                  </p:childTnLst>
                                </p:cTn>
                              </p:par>
                              <p:par>
                                <p:cTn id="17" presetID="5" presetClass="entr" presetSubtype="5"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heckerboard(down)">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par>
                          <p:cTn id="23" fill="hold">
                            <p:stCondLst>
                              <p:cond delay="500"/>
                            </p:stCondLst>
                            <p:childTnLst>
                              <p:par>
                                <p:cTn id="24" presetID="18" presetClass="entr" presetSubtype="3"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strips(upRight)">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ched Right Arrow 4"/>
          <p:cNvSpPr/>
          <p:nvPr/>
        </p:nvSpPr>
        <p:spPr>
          <a:xfrm>
            <a:off x="3164081" y="4343400"/>
            <a:ext cx="3328988" cy="2065337"/>
          </a:xfrm>
          <a:prstGeom prst="notchedRightArrow">
            <a:avLst>
              <a:gd name="adj1" fmla="val 78292"/>
              <a:gd name="adj2" fmla="val 44465"/>
            </a:avLst>
          </a:prstGeom>
          <a:solidFill>
            <a:srgbClr val="EED2BC"/>
          </a:solidFill>
          <a:ln>
            <a:solidFill>
              <a:srgbClr val="A7231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579" name="Title 1"/>
          <p:cNvSpPr>
            <a:spLocks noGrp="1"/>
          </p:cNvSpPr>
          <p:nvPr>
            <p:ph type="title"/>
          </p:nvPr>
        </p:nvSpPr>
        <p:spPr>
          <a:xfrm>
            <a:off x="914400" y="284163"/>
            <a:ext cx="7078662" cy="782637"/>
          </a:xfrm>
        </p:spPr>
        <p:txBody>
          <a:bodyPr/>
          <a:lstStyle/>
          <a:p>
            <a:r>
              <a:rPr lang="de-DE" sz="3200" dirty="0" err="1">
                <a:solidFill>
                  <a:srgbClr val="000000"/>
                </a:solidFill>
                <a:latin typeface="+mn-lt"/>
                <a:ea typeface="MS PGothic" charset="0"/>
              </a:rPr>
              <a:t>Past</a:t>
            </a:r>
            <a:r>
              <a:rPr lang="de-DE" sz="3200" dirty="0">
                <a:solidFill>
                  <a:srgbClr val="000000"/>
                </a:solidFill>
                <a:latin typeface="+mn-lt"/>
                <a:ea typeface="MS PGothic" charset="0"/>
              </a:rPr>
              <a:t> &amp; </a:t>
            </a:r>
            <a:r>
              <a:rPr lang="de-DE" sz="3200" dirty="0" err="1">
                <a:solidFill>
                  <a:srgbClr val="000000"/>
                </a:solidFill>
                <a:latin typeface="+mn-lt"/>
                <a:ea typeface="MS PGothic" charset="0"/>
              </a:rPr>
              <a:t>Current</a:t>
            </a:r>
            <a:r>
              <a:rPr lang="de-DE" sz="3200" dirty="0">
                <a:solidFill>
                  <a:srgbClr val="000000"/>
                </a:solidFill>
                <a:latin typeface="+mn-lt"/>
                <a:ea typeface="MS PGothic" charset="0"/>
              </a:rPr>
              <a:t> </a:t>
            </a:r>
            <a:r>
              <a:rPr lang="de-DE" sz="3200" dirty="0" err="1">
                <a:solidFill>
                  <a:srgbClr val="000000"/>
                </a:solidFill>
                <a:latin typeface="+mn-lt"/>
                <a:ea typeface="MS PGothic" charset="0"/>
              </a:rPr>
              <a:t>Processes</a:t>
            </a:r>
            <a:endParaRPr lang="de-DE" sz="3200" dirty="0">
              <a:solidFill>
                <a:srgbClr val="000000"/>
              </a:solidFill>
              <a:latin typeface="+mn-lt"/>
              <a:ea typeface="MS PGothic" charset="0"/>
            </a:endParaRPr>
          </a:p>
        </p:txBody>
      </p:sp>
      <p:pic>
        <p:nvPicPr>
          <p:cNvPr id="24580" name="Picture 4" descr="http://www.genengnews.com/Media/images/Article/block_8560.jpg">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34000" y="1828800"/>
            <a:ext cx="3430882" cy="225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Arrow 5"/>
          <p:cNvSpPr/>
          <p:nvPr/>
        </p:nvSpPr>
        <p:spPr>
          <a:xfrm>
            <a:off x="4495800" y="2743200"/>
            <a:ext cx="535184" cy="308302"/>
          </a:xfrm>
          <a:prstGeom prst="rightArrow">
            <a:avLst/>
          </a:prstGeom>
          <a:solidFill>
            <a:srgbClr val="EED2BC"/>
          </a:solidFill>
          <a:ln>
            <a:solidFill>
              <a:srgbClr val="A7231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4582" name="Picture 4" descr="http://www.pharmaceutical-technology.com/projects/chugay/images/chugai-1.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42596" y="1723065"/>
            <a:ext cx="3048404" cy="239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TextBox 1"/>
          <p:cNvSpPr txBox="1">
            <a:spLocks noChangeArrowheads="1"/>
          </p:cNvSpPr>
          <p:nvPr/>
        </p:nvSpPr>
        <p:spPr bwMode="auto">
          <a:xfrm>
            <a:off x="914400" y="1137880"/>
            <a:ext cx="660531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2000" dirty="0">
                <a:solidFill>
                  <a:schemeClr val="tx2">
                    <a:lumMod val="75000"/>
                    <a:lumOff val="25000"/>
                  </a:schemeClr>
                </a:solidFill>
                <a:latin typeface="+mn-lt"/>
                <a:cs typeface="TitilliumText14L 800 wt" charset="0"/>
              </a:rPr>
              <a:t>From large scale stainless steel to medium volume single-use</a:t>
            </a:r>
          </a:p>
        </p:txBody>
      </p:sp>
      <p:sp>
        <p:nvSpPr>
          <p:cNvPr id="3" name="Oval 2"/>
          <p:cNvSpPr/>
          <p:nvPr/>
        </p:nvSpPr>
        <p:spPr>
          <a:xfrm>
            <a:off x="1819068" y="4685823"/>
            <a:ext cx="1312862" cy="1282700"/>
          </a:xfrm>
          <a:prstGeom prst="ellipse">
            <a:avLst/>
          </a:prstGeom>
          <a:solidFill>
            <a:srgbClr val="EED2BC"/>
          </a:solidFill>
          <a:ln>
            <a:solidFill>
              <a:srgbClr val="A72312"/>
            </a:solidFill>
          </a:ln>
          <a:scene3d>
            <a:camera prst="perspectiveFront" fov="4500000">
              <a:rot lat="0" lon="780000" rev="720000"/>
            </a:camera>
            <a:lightRig rig="threePt" dir="t">
              <a:rot lat="0" lon="0" rev="20760000"/>
            </a:lightRig>
          </a:scene3d>
          <a:sp3d z="-44450" contourW="19050" prstMaterial="metal">
            <a:bevelT w="120650" h="120650" prst="convex"/>
            <a:bevelB w="0" h="0" prst="convex"/>
            <a:contourClr>
              <a:schemeClr val="bg2">
                <a:lumMod val="50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585" name="TextBox 8"/>
          <p:cNvSpPr txBox="1">
            <a:spLocks noChangeArrowheads="1"/>
          </p:cNvSpPr>
          <p:nvPr/>
        </p:nvSpPr>
        <p:spPr bwMode="auto">
          <a:xfrm>
            <a:off x="2225869" y="5173662"/>
            <a:ext cx="53821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400">
                <a:latin typeface="+mn-lt"/>
                <a:cs typeface="TitilliumText14L 800 wt" charset="0"/>
              </a:rPr>
              <a:t>10kL</a:t>
            </a:r>
          </a:p>
        </p:txBody>
      </p:sp>
      <p:sp>
        <p:nvSpPr>
          <p:cNvPr id="10" name="Oval 9"/>
          <p:cNvSpPr/>
          <p:nvPr/>
        </p:nvSpPr>
        <p:spPr>
          <a:xfrm>
            <a:off x="7076868" y="5043487"/>
            <a:ext cx="659213" cy="647700"/>
          </a:xfrm>
          <a:prstGeom prst="ellipse">
            <a:avLst/>
          </a:prstGeom>
          <a:solidFill>
            <a:srgbClr val="EED2BC"/>
          </a:solidFill>
          <a:ln>
            <a:solidFill>
              <a:srgbClr val="A72312"/>
            </a:solidFill>
          </a:ln>
          <a:scene3d>
            <a:camera prst="perspectiveFront" fov="4500000">
              <a:rot lat="0" lon="780000" rev="720000"/>
            </a:camera>
            <a:lightRig rig="threePt" dir="t">
              <a:rot lat="0" lon="0" rev="20760000"/>
            </a:lightRig>
          </a:scene3d>
          <a:sp3d z="-44450" contourW="19050" prstMaterial="metal">
            <a:bevelT w="120650" h="120650" prst="convex"/>
            <a:bevelB w="0" h="0" prst="convex"/>
            <a:contourClr>
              <a:schemeClr val="bg2">
                <a:lumMod val="50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Oval 10"/>
          <p:cNvSpPr/>
          <p:nvPr/>
        </p:nvSpPr>
        <p:spPr>
          <a:xfrm>
            <a:off x="6581568" y="5530373"/>
            <a:ext cx="659213" cy="647700"/>
          </a:xfrm>
          <a:prstGeom prst="ellipse">
            <a:avLst/>
          </a:prstGeom>
          <a:solidFill>
            <a:srgbClr val="EED2BC"/>
          </a:solidFill>
          <a:ln>
            <a:solidFill>
              <a:srgbClr val="A72312"/>
            </a:solidFill>
          </a:ln>
          <a:scene3d>
            <a:camera prst="perspectiveFront" fov="4500000">
              <a:rot lat="0" lon="780000" rev="720000"/>
            </a:camera>
            <a:lightRig rig="threePt" dir="t">
              <a:rot lat="0" lon="0" rev="20760000"/>
            </a:lightRig>
          </a:scene3d>
          <a:sp3d z="-44450" contourW="19050" prstMaterial="metal">
            <a:bevelT w="120650" h="120650" prst="convex"/>
            <a:bevelB w="0" h="0" prst="convex"/>
            <a:contourClr>
              <a:schemeClr val="bg2">
                <a:lumMod val="50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Oval 11"/>
          <p:cNvSpPr/>
          <p:nvPr/>
        </p:nvSpPr>
        <p:spPr>
          <a:xfrm>
            <a:off x="6581568" y="4585173"/>
            <a:ext cx="659213" cy="647700"/>
          </a:xfrm>
          <a:prstGeom prst="ellipse">
            <a:avLst/>
          </a:prstGeom>
          <a:solidFill>
            <a:srgbClr val="EED2BC"/>
          </a:solidFill>
          <a:ln>
            <a:solidFill>
              <a:srgbClr val="A72312"/>
            </a:solidFill>
          </a:ln>
          <a:scene3d>
            <a:camera prst="perspectiveFront" fov="4500000">
              <a:rot lat="0" lon="780000" rev="720000"/>
            </a:camera>
            <a:lightRig rig="threePt" dir="t">
              <a:rot lat="0" lon="0" rev="20760000"/>
            </a:lightRig>
          </a:scene3d>
          <a:sp3d z="-44450" contourW="19050" prstMaterial="metal">
            <a:bevelT w="120650" h="120650" prst="convex"/>
            <a:bevelB w="0" h="0" prst="convex"/>
            <a:contourClr>
              <a:schemeClr val="bg2">
                <a:lumMod val="50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Oval 12"/>
          <p:cNvSpPr/>
          <p:nvPr/>
        </p:nvSpPr>
        <p:spPr>
          <a:xfrm>
            <a:off x="7570387" y="5530373"/>
            <a:ext cx="659213" cy="647700"/>
          </a:xfrm>
          <a:prstGeom prst="ellipse">
            <a:avLst/>
          </a:prstGeom>
          <a:solidFill>
            <a:srgbClr val="EED2BC"/>
          </a:solidFill>
          <a:ln>
            <a:solidFill>
              <a:srgbClr val="A72312"/>
            </a:solidFill>
          </a:ln>
          <a:scene3d>
            <a:camera prst="perspectiveFront" fov="4500000">
              <a:rot lat="0" lon="780000" rev="720000"/>
            </a:camera>
            <a:lightRig rig="threePt" dir="t">
              <a:rot lat="0" lon="0" rev="20760000"/>
            </a:lightRig>
          </a:scene3d>
          <a:sp3d z="-44450" contourW="19050" prstMaterial="metal">
            <a:bevelT w="120650" h="120650" prst="convex"/>
            <a:bevelB w="0" h="0" prst="convex"/>
            <a:contourClr>
              <a:schemeClr val="bg2">
                <a:lumMod val="50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Oval 13"/>
          <p:cNvSpPr/>
          <p:nvPr/>
        </p:nvSpPr>
        <p:spPr>
          <a:xfrm>
            <a:off x="7570387" y="4585173"/>
            <a:ext cx="659213" cy="647700"/>
          </a:xfrm>
          <a:prstGeom prst="ellipse">
            <a:avLst/>
          </a:prstGeom>
          <a:solidFill>
            <a:srgbClr val="EED2BC"/>
          </a:solidFill>
          <a:ln>
            <a:solidFill>
              <a:srgbClr val="A72312"/>
            </a:solidFill>
          </a:ln>
          <a:scene3d>
            <a:camera prst="perspectiveFront" fov="4500000">
              <a:rot lat="0" lon="780000" rev="720000"/>
            </a:camera>
            <a:lightRig rig="threePt" dir="t">
              <a:rot lat="0" lon="0" rev="20760000"/>
            </a:lightRig>
          </a:scene3d>
          <a:sp3d z="-44450" contourW="19050" prstMaterial="metal">
            <a:bevelT w="120650" h="120650" prst="convex"/>
            <a:bevelB w="0" h="0" prst="convex"/>
            <a:contourClr>
              <a:schemeClr val="bg2">
                <a:lumMod val="50000"/>
              </a:schemeClr>
            </a:contourClr>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591" name="TextBox 14"/>
          <p:cNvSpPr txBox="1">
            <a:spLocks noChangeArrowheads="1"/>
          </p:cNvSpPr>
          <p:nvPr/>
        </p:nvSpPr>
        <p:spPr bwMode="auto">
          <a:xfrm>
            <a:off x="7215381" y="5210175"/>
            <a:ext cx="457214" cy="307777"/>
          </a:xfrm>
          <a:prstGeom prst="rect">
            <a:avLst/>
          </a:prstGeom>
          <a:noFill/>
          <a:ln w="9525">
            <a:noFill/>
            <a:miter lim="800000"/>
            <a:headEnd/>
            <a:tailEnd/>
          </a:ln>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400" dirty="0">
                <a:latin typeface="+mn-lt"/>
                <a:cs typeface="TitilliumText14L 800 wt" charset="0"/>
              </a:rPr>
              <a:t>2kL</a:t>
            </a:r>
          </a:p>
        </p:txBody>
      </p:sp>
      <p:sp>
        <p:nvSpPr>
          <p:cNvPr id="24592" name="TextBox 3"/>
          <p:cNvSpPr txBox="1">
            <a:spLocks noChangeArrowheads="1"/>
          </p:cNvSpPr>
          <p:nvPr/>
        </p:nvSpPr>
        <p:spPr bwMode="auto">
          <a:xfrm>
            <a:off x="4038600" y="4696361"/>
            <a:ext cx="178025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1600" dirty="0">
                <a:solidFill>
                  <a:srgbClr val="404040"/>
                </a:solidFill>
                <a:latin typeface="+mn-lt"/>
                <a:cs typeface="TitilliumText14L 800 wt" charset="0"/>
              </a:rPr>
              <a:t>De-risking</a:t>
            </a:r>
          </a:p>
          <a:p>
            <a:pPr eaLnBrk="1" hangingPunct="1"/>
            <a:r>
              <a:rPr lang="en-US" sz="1600" dirty="0">
                <a:solidFill>
                  <a:srgbClr val="404040"/>
                </a:solidFill>
                <a:latin typeface="+mn-lt"/>
                <a:cs typeface="TitilliumText14L 800 wt" charset="0"/>
              </a:rPr>
              <a:t>Higher flexibility</a:t>
            </a:r>
          </a:p>
          <a:p>
            <a:pPr eaLnBrk="1" hangingPunct="1"/>
            <a:r>
              <a:rPr lang="en-US" sz="1600" dirty="0">
                <a:solidFill>
                  <a:srgbClr val="404040"/>
                </a:solidFill>
                <a:latin typeface="+mn-lt"/>
                <a:cs typeface="TitilliumText14L 800 wt" charset="0"/>
              </a:rPr>
              <a:t>Faster turn-around</a:t>
            </a:r>
          </a:p>
          <a:p>
            <a:pPr eaLnBrk="1" hangingPunct="1"/>
            <a:r>
              <a:rPr lang="en-US" sz="1600" dirty="0">
                <a:solidFill>
                  <a:srgbClr val="404040"/>
                </a:solidFill>
                <a:latin typeface="+mn-lt"/>
                <a:cs typeface="TitilliumText14L 800 wt" charset="0"/>
              </a:rPr>
              <a:t>Closed systems</a:t>
            </a:r>
          </a:p>
          <a:p>
            <a:pPr eaLnBrk="1" hangingPunct="1"/>
            <a:r>
              <a:rPr lang="en-US" sz="1600" dirty="0">
                <a:solidFill>
                  <a:srgbClr val="404040"/>
                </a:solidFill>
                <a:latin typeface="+mn-lt"/>
                <a:cs typeface="TitilliumText14L 800 wt" charset="0"/>
              </a:rPr>
              <a:t>Advanced PAT</a:t>
            </a:r>
          </a:p>
        </p:txBody>
      </p:sp>
      <p:pic>
        <p:nvPicPr>
          <p:cNvPr id="19" name="Picture 1"/>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089401" y="3200400"/>
            <a:ext cx="1396999" cy="12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856423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Franklin Gothic Demi"/>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329</TotalTime>
  <Words>1035</Words>
  <Application>Microsoft Office PowerPoint</Application>
  <PresentationFormat>On-screen Show (4:3)</PresentationFormat>
  <Paragraphs>129</Paragraphs>
  <Slides>24</Slides>
  <Notes>4</Notes>
  <HiddenSlides>0</HiddenSlides>
  <MMClips>0</MMClips>
  <ScaleCrop>false</ScaleCrop>
  <HeadingPairs>
    <vt:vector size="4" baseType="variant">
      <vt:variant>
        <vt:lpstr>Theme</vt:lpstr>
      </vt:variant>
      <vt:variant>
        <vt:i4>2</vt:i4>
      </vt:variant>
      <vt:variant>
        <vt:lpstr>Slide Titles</vt:lpstr>
      </vt:variant>
      <vt:variant>
        <vt:i4>24</vt:i4>
      </vt:variant>
    </vt:vector>
  </HeadingPairs>
  <TitlesOfParts>
    <vt:vector size="26" baseType="lpstr">
      <vt:lpstr>Default Design</vt:lpstr>
      <vt:lpstr>Custom Design</vt:lpstr>
      <vt:lpstr>About OMICS Group</vt:lpstr>
      <vt:lpstr>OMICS International Conferences</vt:lpstr>
      <vt:lpstr>PowerPoint Presentation</vt:lpstr>
      <vt:lpstr>Agenda</vt:lpstr>
      <vt:lpstr>Current Situations &amp; Trends in the Industry</vt:lpstr>
      <vt:lpstr>Global Capacity Indicators</vt:lpstr>
      <vt:lpstr>Global Capacity Indicators, cont.</vt:lpstr>
      <vt:lpstr>Past &amp; Current Options - Facilities</vt:lpstr>
      <vt:lpstr>Past &amp; Current Processes</vt:lpstr>
      <vt:lpstr>Past &amp; Current Processes</vt:lpstr>
      <vt:lpstr>The Benefits of SUT Voided</vt:lpstr>
      <vt:lpstr>New Facility &amp; Process Needs Voiced</vt:lpstr>
      <vt:lpstr>Future - Possibilities</vt:lpstr>
      <vt:lpstr>Standardizing Our Thought &amp; Design Process</vt:lpstr>
      <vt:lpstr>Modular Process Unit Operation Designs</vt:lpstr>
      <vt:lpstr>Pre-designed Structures</vt:lpstr>
      <vt:lpstr>Future Building &amp; Cleanroom Infrastructure</vt:lpstr>
      <vt:lpstr>Prefabricated Cleanrooms allow Faster Build</vt:lpstr>
      <vt:lpstr>New Cleanroom Concepts allow Facility Platforms</vt:lpstr>
      <vt:lpstr>Facility Platforms allow Cloning</vt:lpstr>
      <vt:lpstr>New Segregation allows Multipurpose Sites</vt:lpstr>
      <vt:lpstr>Conclusion</vt:lpstr>
      <vt:lpstr>Thank You !</vt:lpstr>
      <vt:lpstr>Let us meet again..</vt:lpstr>
    </vt:vector>
  </TitlesOfParts>
  <Company>Lifetek Solutions,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George Wiker</dc:creator>
  <cp:lastModifiedBy>Prudhvi Aaleti</cp:lastModifiedBy>
  <cp:revision>195</cp:revision>
  <dcterms:created xsi:type="dcterms:W3CDTF">2010-10-19T16:43:31Z</dcterms:created>
  <dcterms:modified xsi:type="dcterms:W3CDTF">2015-09-22T13:08:14Z</dcterms:modified>
</cp:coreProperties>
</file>