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70" r:id="rId2"/>
    <p:sldId id="271" r:id="rId3"/>
    <p:sldId id="256" r:id="rId4"/>
    <p:sldId id="266" r:id="rId5"/>
    <p:sldId id="257" r:id="rId6"/>
    <p:sldId id="263" r:id="rId7"/>
    <p:sldId id="268" r:id="rId8"/>
    <p:sldId id="258" r:id="rId9"/>
    <p:sldId id="259" r:id="rId10"/>
    <p:sldId id="264" r:id="rId11"/>
    <p:sldId id="269" r:id="rId12"/>
    <p:sldId id="265" r:id="rId13"/>
    <p:sldId id="261" r:id="rId14"/>
    <p:sldId id="267"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73" d="100"/>
          <a:sy n="73" d="100"/>
        </p:scale>
        <p:origin x="-420"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C161A7-159C-4615-9C44-55B4A2535D7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GB"/>
        </a:p>
      </dgm:t>
    </dgm:pt>
    <dgm:pt modelId="{F81DA350-0DCB-42F8-B0C3-B00DD8E6404D}">
      <dgm:prSet phldrT="[Text]"/>
      <dgm:spPr>
        <a:solidFill>
          <a:schemeClr val="tx1">
            <a:lumMod val="65000"/>
            <a:lumOff val="35000"/>
          </a:schemeClr>
        </a:solidFill>
      </dgm:spPr>
      <dgm:t>
        <a:bodyPr/>
        <a:lstStyle/>
        <a:p>
          <a:r>
            <a:rPr lang="en-GB" dirty="0" smtClean="0"/>
            <a:t>defatted ground seeds </a:t>
          </a:r>
          <a:endParaRPr lang="en-GB" dirty="0"/>
        </a:p>
      </dgm:t>
    </dgm:pt>
    <dgm:pt modelId="{8178DE38-14F4-4132-8B8E-C7E63DA53FC9}" type="parTrans" cxnId="{7B042CF5-7CA5-4E79-9812-0A08BE928112}">
      <dgm:prSet/>
      <dgm:spPr/>
      <dgm:t>
        <a:bodyPr/>
        <a:lstStyle/>
        <a:p>
          <a:endParaRPr lang="en-GB"/>
        </a:p>
      </dgm:t>
    </dgm:pt>
    <dgm:pt modelId="{CC8F3427-5483-4AE4-B72F-60A2346D0FF0}" type="sibTrans" cxnId="{7B042CF5-7CA5-4E79-9812-0A08BE928112}">
      <dgm:prSet/>
      <dgm:spPr>
        <a:noFill/>
      </dgm:spPr>
      <dgm:t>
        <a:bodyPr/>
        <a:lstStyle/>
        <a:p>
          <a:endParaRPr lang="en-GB"/>
        </a:p>
      </dgm:t>
    </dgm:pt>
    <dgm:pt modelId="{3EE28D08-E458-416C-A806-3DDCD488C533}">
      <dgm:prSet phldrT="[Text]" custT="1"/>
      <dgm:spPr>
        <a:solidFill>
          <a:schemeClr val="tx1">
            <a:lumMod val="65000"/>
            <a:lumOff val="35000"/>
          </a:schemeClr>
        </a:solidFill>
      </dgm:spPr>
      <dgm:t>
        <a:bodyPr/>
        <a:lstStyle/>
        <a:p>
          <a:r>
            <a:rPr lang="en-GB" sz="2000" dirty="0" smtClean="0"/>
            <a:t>acetone</a:t>
          </a:r>
          <a:endParaRPr lang="en-GB" sz="2000" dirty="0"/>
        </a:p>
      </dgm:t>
    </dgm:pt>
    <dgm:pt modelId="{D3E61307-B488-42CE-8303-4C915364C5AF}" type="parTrans" cxnId="{155921CD-1F50-427E-B2C6-14E3ECAEB20A}">
      <dgm:prSet/>
      <dgm:spPr/>
      <dgm:t>
        <a:bodyPr/>
        <a:lstStyle/>
        <a:p>
          <a:endParaRPr lang="en-GB"/>
        </a:p>
      </dgm:t>
    </dgm:pt>
    <dgm:pt modelId="{13781253-D7C0-475F-A848-3DDB0097AABA}" type="sibTrans" cxnId="{155921CD-1F50-427E-B2C6-14E3ECAEB20A}">
      <dgm:prSet/>
      <dgm:spPr>
        <a:solidFill>
          <a:schemeClr val="bg1"/>
        </a:solidFill>
      </dgm:spPr>
      <dgm:t>
        <a:bodyPr/>
        <a:lstStyle/>
        <a:p>
          <a:endParaRPr lang="en-GB"/>
        </a:p>
      </dgm:t>
    </dgm:pt>
    <dgm:pt modelId="{D1D31C76-C254-42FC-BCA3-0B5FCA5256EA}">
      <dgm:prSet phldrT="[Text]" custT="1"/>
      <dgm:spPr>
        <a:solidFill>
          <a:schemeClr val="tx1">
            <a:lumMod val="65000"/>
            <a:lumOff val="35000"/>
          </a:schemeClr>
        </a:solidFill>
      </dgm:spPr>
      <dgm:t>
        <a:bodyPr/>
        <a:lstStyle/>
        <a:p>
          <a:r>
            <a:rPr lang="en-GB" sz="2000" dirty="0" smtClean="0"/>
            <a:t>methanol</a:t>
          </a:r>
          <a:endParaRPr lang="en-GB" sz="2000" dirty="0"/>
        </a:p>
      </dgm:t>
    </dgm:pt>
    <dgm:pt modelId="{CC105F78-AF5A-4F07-9A24-61CCFF6D0A4F}" type="parTrans" cxnId="{10C715CC-B459-4378-B626-0CC383ACF6B2}">
      <dgm:prSet/>
      <dgm:spPr/>
      <dgm:t>
        <a:bodyPr/>
        <a:lstStyle/>
        <a:p>
          <a:endParaRPr lang="en-GB"/>
        </a:p>
      </dgm:t>
    </dgm:pt>
    <dgm:pt modelId="{2EAD2AE1-D8B7-4C59-A8E0-DA2C95CBF6C1}" type="sibTrans" cxnId="{10C715CC-B459-4378-B626-0CC383ACF6B2}">
      <dgm:prSet/>
      <dgm:spPr>
        <a:noFill/>
      </dgm:spPr>
      <dgm:t>
        <a:bodyPr/>
        <a:lstStyle/>
        <a:p>
          <a:endParaRPr lang="en-GB"/>
        </a:p>
      </dgm:t>
    </dgm:pt>
    <dgm:pt modelId="{3D7BA827-5DF7-4D6D-86D7-4643AE0D804D}" type="pres">
      <dgm:prSet presAssocID="{B8C161A7-159C-4615-9C44-55B4A2535D76}" presName="Name0" presStyleCnt="0">
        <dgm:presLayoutVars>
          <dgm:dir/>
          <dgm:resizeHandles val="exact"/>
        </dgm:presLayoutVars>
      </dgm:prSet>
      <dgm:spPr/>
      <dgm:t>
        <a:bodyPr/>
        <a:lstStyle/>
        <a:p>
          <a:endParaRPr lang="en-GB"/>
        </a:p>
      </dgm:t>
    </dgm:pt>
    <dgm:pt modelId="{FFF3977C-0D08-4D4A-8A60-6485973D5D45}" type="pres">
      <dgm:prSet presAssocID="{F81DA350-0DCB-42F8-B0C3-B00DD8E6404D}" presName="node" presStyleLbl="node1" presStyleIdx="0" presStyleCnt="3" custScaleX="143744" custScaleY="55806" custRadScaleRad="113029" custRadScaleInc="-948">
        <dgm:presLayoutVars>
          <dgm:bulletEnabled val="1"/>
        </dgm:presLayoutVars>
      </dgm:prSet>
      <dgm:spPr/>
      <dgm:t>
        <a:bodyPr/>
        <a:lstStyle/>
        <a:p>
          <a:endParaRPr lang="en-GB"/>
        </a:p>
      </dgm:t>
    </dgm:pt>
    <dgm:pt modelId="{1C62BFB8-3A1F-453B-AA6E-8E41E6FF45AC}" type="pres">
      <dgm:prSet presAssocID="{CC8F3427-5483-4AE4-B72F-60A2346D0FF0}" presName="sibTrans" presStyleLbl="sibTrans2D1" presStyleIdx="0" presStyleCnt="3"/>
      <dgm:spPr/>
      <dgm:t>
        <a:bodyPr/>
        <a:lstStyle/>
        <a:p>
          <a:endParaRPr lang="en-GB"/>
        </a:p>
      </dgm:t>
    </dgm:pt>
    <dgm:pt modelId="{88D95045-976B-4D10-8F8E-330D3C9489CD}" type="pres">
      <dgm:prSet presAssocID="{CC8F3427-5483-4AE4-B72F-60A2346D0FF0}" presName="connectorText" presStyleLbl="sibTrans2D1" presStyleIdx="0" presStyleCnt="3"/>
      <dgm:spPr/>
      <dgm:t>
        <a:bodyPr/>
        <a:lstStyle/>
        <a:p>
          <a:endParaRPr lang="en-GB"/>
        </a:p>
      </dgm:t>
    </dgm:pt>
    <dgm:pt modelId="{57ABF2E4-0C8E-4E1E-B0EB-59CB2DF15107}" type="pres">
      <dgm:prSet presAssocID="{3EE28D08-E458-416C-A806-3DDCD488C533}" presName="node" presStyleLbl="node1" presStyleIdx="1" presStyleCnt="3" custScaleX="79743" custScaleY="51769" custRadScaleRad="108567" custRadScaleInc="-83196">
        <dgm:presLayoutVars>
          <dgm:bulletEnabled val="1"/>
        </dgm:presLayoutVars>
      </dgm:prSet>
      <dgm:spPr/>
      <dgm:t>
        <a:bodyPr/>
        <a:lstStyle/>
        <a:p>
          <a:endParaRPr lang="en-GB"/>
        </a:p>
      </dgm:t>
    </dgm:pt>
    <dgm:pt modelId="{6BA4DC2A-7023-47A4-AB56-FC397DD955B3}" type="pres">
      <dgm:prSet presAssocID="{13781253-D7C0-475F-A848-3DDB0097AABA}" presName="sibTrans" presStyleLbl="sibTrans2D1" presStyleIdx="1" presStyleCnt="3" custLinFactNeighborX="2187" custLinFactNeighborY="3259"/>
      <dgm:spPr/>
      <dgm:t>
        <a:bodyPr/>
        <a:lstStyle/>
        <a:p>
          <a:endParaRPr lang="en-GB"/>
        </a:p>
      </dgm:t>
    </dgm:pt>
    <dgm:pt modelId="{A34456A0-DE3F-4F55-8203-FB0E6EB615ED}" type="pres">
      <dgm:prSet presAssocID="{13781253-D7C0-475F-A848-3DDB0097AABA}" presName="connectorText" presStyleLbl="sibTrans2D1" presStyleIdx="1" presStyleCnt="3"/>
      <dgm:spPr/>
      <dgm:t>
        <a:bodyPr/>
        <a:lstStyle/>
        <a:p>
          <a:endParaRPr lang="en-GB"/>
        </a:p>
      </dgm:t>
    </dgm:pt>
    <dgm:pt modelId="{50A9DD47-FC2A-442F-ADBC-6886F9144650}" type="pres">
      <dgm:prSet presAssocID="{D1D31C76-C254-42FC-BCA3-0B5FCA5256EA}" presName="node" presStyleLbl="node1" presStyleIdx="2" presStyleCnt="3" custScaleX="76518" custScaleY="50077" custRadScaleRad="119669" custRadScaleInc="80381">
        <dgm:presLayoutVars>
          <dgm:bulletEnabled val="1"/>
        </dgm:presLayoutVars>
      </dgm:prSet>
      <dgm:spPr/>
      <dgm:t>
        <a:bodyPr/>
        <a:lstStyle/>
        <a:p>
          <a:endParaRPr lang="en-GB"/>
        </a:p>
      </dgm:t>
    </dgm:pt>
    <dgm:pt modelId="{D34621DD-E354-44DD-B73A-FD1E3AA203AB}" type="pres">
      <dgm:prSet presAssocID="{2EAD2AE1-D8B7-4C59-A8E0-DA2C95CBF6C1}" presName="sibTrans" presStyleLbl="sibTrans2D1" presStyleIdx="2" presStyleCnt="3"/>
      <dgm:spPr/>
      <dgm:t>
        <a:bodyPr/>
        <a:lstStyle/>
        <a:p>
          <a:endParaRPr lang="en-GB"/>
        </a:p>
      </dgm:t>
    </dgm:pt>
    <dgm:pt modelId="{CC5F442A-AE12-4339-BC04-EA07C9A09537}" type="pres">
      <dgm:prSet presAssocID="{2EAD2AE1-D8B7-4C59-A8E0-DA2C95CBF6C1}" presName="connectorText" presStyleLbl="sibTrans2D1" presStyleIdx="2" presStyleCnt="3"/>
      <dgm:spPr/>
      <dgm:t>
        <a:bodyPr/>
        <a:lstStyle/>
        <a:p>
          <a:endParaRPr lang="en-GB"/>
        </a:p>
      </dgm:t>
    </dgm:pt>
  </dgm:ptLst>
  <dgm:cxnLst>
    <dgm:cxn modelId="{418C0E48-D42F-4D33-8794-879BABB2585E}" type="presOf" srcId="{F81DA350-0DCB-42F8-B0C3-B00DD8E6404D}" destId="{FFF3977C-0D08-4D4A-8A60-6485973D5D45}" srcOrd="0" destOrd="0" presId="urn:microsoft.com/office/officeart/2005/8/layout/cycle7"/>
    <dgm:cxn modelId="{16269AA8-29C4-4D39-A78D-82868D0CEB38}" type="presOf" srcId="{2EAD2AE1-D8B7-4C59-A8E0-DA2C95CBF6C1}" destId="{D34621DD-E354-44DD-B73A-FD1E3AA203AB}" srcOrd="0" destOrd="0" presId="urn:microsoft.com/office/officeart/2005/8/layout/cycle7"/>
    <dgm:cxn modelId="{D7457C81-36AB-49E0-86FF-169A5B54A55C}" type="presOf" srcId="{2EAD2AE1-D8B7-4C59-A8E0-DA2C95CBF6C1}" destId="{CC5F442A-AE12-4339-BC04-EA07C9A09537}" srcOrd="1" destOrd="0" presId="urn:microsoft.com/office/officeart/2005/8/layout/cycle7"/>
    <dgm:cxn modelId="{94CB90A7-4F22-4D96-996E-1BC801C136C4}" type="presOf" srcId="{3EE28D08-E458-416C-A806-3DDCD488C533}" destId="{57ABF2E4-0C8E-4E1E-B0EB-59CB2DF15107}" srcOrd="0" destOrd="0" presId="urn:microsoft.com/office/officeart/2005/8/layout/cycle7"/>
    <dgm:cxn modelId="{10C715CC-B459-4378-B626-0CC383ACF6B2}" srcId="{B8C161A7-159C-4615-9C44-55B4A2535D76}" destId="{D1D31C76-C254-42FC-BCA3-0B5FCA5256EA}" srcOrd="2" destOrd="0" parTransId="{CC105F78-AF5A-4F07-9A24-61CCFF6D0A4F}" sibTransId="{2EAD2AE1-D8B7-4C59-A8E0-DA2C95CBF6C1}"/>
    <dgm:cxn modelId="{37C549BB-036C-4C47-A811-E7A90F124340}" type="presOf" srcId="{13781253-D7C0-475F-A848-3DDB0097AABA}" destId="{A34456A0-DE3F-4F55-8203-FB0E6EB615ED}" srcOrd="1" destOrd="0" presId="urn:microsoft.com/office/officeart/2005/8/layout/cycle7"/>
    <dgm:cxn modelId="{E5F2DD44-6A74-470F-B499-69A29289865F}" type="presOf" srcId="{CC8F3427-5483-4AE4-B72F-60A2346D0FF0}" destId="{88D95045-976B-4D10-8F8E-330D3C9489CD}" srcOrd="1" destOrd="0" presId="urn:microsoft.com/office/officeart/2005/8/layout/cycle7"/>
    <dgm:cxn modelId="{7B042CF5-7CA5-4E79-9812-0A08BE928112}" srcId="{B8C161A7-159C-4615-9C44-55B4A2535D76}" destId="{F81DA350-0DCB-42F8-B0C3-B00DD8E6404D}" srcOrd="0" destOrd="0" parTransId="{8178DE38-14F4-4132-8B8E-C7E63DA53FC9}" sibTransId="{CC8F3427-5483-4AE4-B72F-60A2346D0FF0}"/>
    <dgm:cxn modelId="{C167A31C-A44B-475B-A18D-4989260E0F1B}" type="presOf" srcId="{B8C161A7-159C-4615-9C44-55B4A2535D76}" destId="{3D7BA827-5DF7-4D6D-86D7-4643AE0D804D}" srcOrd="0" destOrd="0" presId="urn:microsoft.com/office/officeart/2005/8/layout/cycle7"/>
    <dgm:cxn modelId="{155921CD-1F50-427E-B2C6-14E3ECAEB20A}" srcId="{B8C161A7-159C-4615-9C44-55B4A2535D76}" destId="{3EE28D08-E458-416C-A806-3DDCD488C533}" srcOrd="1" destOrd="0" parTransId="{D3E61307-B488-42CE-8303-4C915364C5AF}" sibTransId="{13781253-D7C0-475F-A848-3DDB0097AABA}"/>
    <dgm:cxn modelId="{59DB2653-BBD6-4763-9C72-5EC781C8A710}" type="presOf" srcId="{13781253-D7C0-475F-A848-3DDB0097AABA}" destId="{6BA4DC2A-7023-47A4-AB56-FC397DD955B3}" srcOrd="0" destOrd="0" presId="urn:microsoft.com/office/officeart/2005/8/layout/cycle7"/>
    <dgm:cxn modelId="{6B098D07-0396-4266-AAD7-82DE3E42E4EA}" type="presOf" srcId="{D1D31C76-C254-42FC-BCA3-0B5FCA5256EA}" destId="{50A9DD47-FC2A-442F-ADBC-6886F9144650}" srcOrd="0" destOrd="0" presId="urn:microsoft.com/office/officeart/2005/8/layout/cycle7"/>
    <dgm:cxn modelId="{D304FE7F-2ACD-4C31-A8E8-9F3205CC8D24}" type="presOf" srcId="{CC8F3427-5483-4AE4-B72F-60A2346D0FF0}" destId="{1C62BFB8-3A1F-453B-AA6E-8E41E6FF45AC}" srcOrd="0" destOrd="0" presId="urn:microsoft.com/office/officeart/2005/8/layout/cycle7"/>
    <dgm:cxn modelId="{6AD0FD7B-7213-4BD2-96B3-8C041E2D1474}" type="presParOf" srcId="{3D7BA827-5DF7-4D6D-86D7-4643AE0D804D}" destId="{FFF3977C-0D08-4D4A-8A60-6485973D5D45}" srcOrd="0" destOrd="0" presId="urn:microsoft.com/office/officeart/2005/8/layout/cycle7"/>
    <dgm:cxn modelId="{EBC1C8AC-68E8-4648-B926-BB27CD5DF55B}" type="presParOf" srcId="{3D7BA827-5DF7-4D6D-86D7-4643AE0D804D}" destId="{1C62BFB8-3A1F-453B-AA6E-8E41E6FF45AC}" srcOrd="1" destOrd="0" presId="urn:microsoft.com/office/officeart/2005/8/layout/cycle7"/>
    <dgm:cxn modelId="{322A1954-EB6F-46E5-A5A0-5D6D6C76AF47}" type="presParOf" srcId="{1C62BFB8-3A1F-453B-AA6E-8E41E6FF45AC}" destId="{88D95045-976B-4D10-8F8E-330D3C9489CD}" srcOrd="0" destOrd="0" presId="urn:microsoft.com/office/officeart/2005/8/layout/cycle7"/>
    <dgm:cxn modelId="{0AEA05B0-7FCE-4731-A67A-2857CF40E5B9}" type="presParOf" srcId="{3D7BA827-5DF7-4D6D-86D7-4643AE0D804D}" destId="{57ABF2E4-0C8E-4E1E-B0EB-59CB2DF15107}" srcOrd="2" destOrd="0" presId="urn:microsoft.com/office/officeart/2005/8/layout/cycle7"/>
    <dgm:cxn modelId="{AAB88ECA-14B1-4D86-A1BA-A634547BA6F6}" type="presParOf" srcId="{3D7BA827-5DF7-4D6D-86D7-4643AE0D804D}" destId="{6BA4DC2A-7023-47A4-AB56-FC397DD955B3}" srcOrd="3" destOrd="0" presId="urn:microsoft.com/office/officeart/2005/8/layout/cycle7"/>
    <dgm:cxn modelId="{69035A62-30D9-4812-9E88-C6955A4AFB4D}" type="presParOf" srcId="{6BA4DC2A-7023-47A4-AB56-FC397DD955B3}" destId="{A34456A0-DE3F-4F55-8203-FB0E6EB615ED}" srcOrd="0" destOrd="0" presId="urn:microsoft.com/office/officeart/2005/8/layout/cycle7"/>
    <dgm:cxn modelId="{9AECE400-CF00-4A2F-BE3E-1709B5643F03}" type="presParOf" srcId="{3D7BA827-5DF7-4D6D-86D7-4643AE0D804D}" destId="{50A9DD47-FC2A-442F-ADBC-6886F9144650}" srcOrd="4" destOrd="0" presId="urn:microsoft.com/office/officeart/2005/8/layout/cycle7"/>
    <dgm:cxn modelId="{0ABE1CEC-694E-425D-919C-1204EF558383}" type="presParOf" srcId="{3D7BA827-5DF7-4D6D-86D7-4643AE0D804D}" destId="{D34621DD-E354-44DD-B73A-FD1E3AA203AB}" srcOrd="5" destOrd="0" presId="urn:microsoft.com/office/officeart/2005/8/layout/cycle7"/>
    <dgm:cxn modelId="{86D4BCAC-ECCD-4536-A09C-41A4E712DC47}" type="presParOf" srcId="{D34621DD-E354-44DD-B73A-FD1E3AA203AB}" destId="{CC5F442A-AE12-4339-BC04-EA07C9A09537}"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55986F-083B-4E90-950A-222640D02EE7}"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GB"/>
        </a:p>
      </dgm:t>
    </dgm:pt>
    <dgm:pt modelId="{E4F54A75-6542-49BF-9B95-5BCF62C7506E}" type="pres">
      <dgm:prSet presAssocID="{0055986F-083B-4E90-950A-222640D02EE7}" presName="Name0" presStyleCnt="0">
        <dgm:presLayoutVars>
          <dgm:dir/>
          <dgm:resizeHandles val="exact"/>
        </dgm:presLayoutVars>
      </dgm:prSet>
      <dgm:spPr/>
      <dgm:t>
        <a:bodyPr/>
        <a:lstStyle/>
        <a:p>
          <a:endParaRPr lang="en-GB"/>
        </a:p>
      </dgm:t>
    </dgm:pt>
  </dgm:ptLst>
  <dgm:cxnLst>
    <dgm:cxn modelId="{8FC40331-E49E-4E92-97FD-32409186412F}" type="presOf" srcId="{0055986F-083B-4E90-950A-222640D02EE7}" destId="{E4F54A75-6542-49BF-9B95-5BCF62C7506E}" srcOrd="0" destOrd="0" presId="urn:microsoft.com/office/officeart/2005/8/layout/cycle7"/>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3977C-0D08-4D4A-8A60-6485973D5D45}">
      <dsp:nvSpPr>
        <dsp:cNvPr id="0" name=""/>
        <dsp:cNvSpPr/>
      </dsp:nvSpPr>
      <dsp:spPr>
        <a:xfrm>
          <a:off x="3275081" y="105488"/>
          <a:ext cx="3206979" cy="622525"/>
        </a:xfrm>
        <a:prstGeom prst="roundRect">
          <a:avLst>
            <a:gd name="adj" fmla="val 10000"/>
          </a:avLst>
        </a:prstGeom>
        <a:solidFill>
          <a:schemeClr val="tx1">
            <a:lumMod val="65000"/>
            <a:lumOff val="3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t>defatted ground seeds </a:t>
          </a:r>
          <a:endParaRPr lang="en-GB" sz="2500" kern="1200" dirty="0"/>
        </a:p>
      </dsp:txBody>
      <dsp:txXfrm>
        <a:off x="3293314" y="123721"/>
        <a:ext cx="3170513" cy="586059"/>
      </dsp:txXfrm>
    </dsp:sp>
    <dsp:sp modelId="{1C62BFB8-3A1F-453B-AA6E-8E41E6FF45AC}">
      <dsp:nvSpPr>
        <dsp:cNvPr id="0" name=""/>
        <dsp:cNvSpPr/>
      </dsp:nvSpPr>
      <dsp:spPr>
        <a:xfrm rot="2183054">
          <a:off x="5305344" y="1042286"/>
          <a:ext cx="1374214" cy="390431"/>
        </a:xfrm>
        <a:prstGeom prst="lef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p>
      </dsp:txBody>
      <dsp:txXfrm>
        <a:off x="5422473" y="1120372"/>
        <a:ext cx="1139956" cy="234259"/>
      </dsp:txXfrm>
    </dsp:sp>
    <dsp:sp modelId="{57ABF2E4-0C8E-4E1E-B0EB-59CB2DF15107}">
      <dsp:nvSpPr>
        <dsp:cNvPr id="0" name=""/>
        <dsp:cNvSpPr/>
      </dsp:nvSpPr>
      <dsp:spPr>
        <a:xfrm>
          <a:off x="6186226" y="1746990"/>
          <a:ext cx="1779094" cy="577492"/>
        </a:xfrm>
        <a:prstGeom prst="roundRect">
          <a:avLst>
            <a:gd name="adj" fmla="val 10000"/>
          </a:avLst>
        </a:prstGeom>
        <a:solidFill>
          <a:schemeClr val="tx1">
            <a:lumMod val="65000"/>
            <a:lumOff val="3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acetone</a:t>
          </a:r>
          <a:endParaRPr lang="en-GB" sz="2000" kern="1200" dirty="0"/>
        </a:p>
      </dsp:txBody>
      <dsp:txXfrm>
        <a:off x="6203140" y="1763904"/>
        <a:ext cx="1745266" cy="543664"/>
      </dsp:txXfrm>
    </dsp:sp>
    <dsp:sp modelId="{6BA4DC2A-7023-47A4-AB56-FC397DD955B3}">
      <dsp:nvSpPr>
        <dsp:cNvPr id="0" name=""/>
        <dsp:cNvSpPr/>
      </dsp:nvSpPr>
      <dsp:spPr>
        <a:xfrm rot="10807142">
          <a:off x="4104028" y="1848435"/>
          <a:ext cx="1374214" cy="390431"/>
        </a:xfrm>
        <a:prstGeom prst="lef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p>
      </dsp:txBody>
      <dsp:txXfrm rot="10800000">
        <a:off x="4221157" y="1926521"/>
        <a:ext cx="1139956" cy="234259"/>
      </dsp:txXfrm>
    </dsp:sp>
    <dsp:sp modelId="{50A9DD47-FC2A-442F-ADBC-6886F9144650}">
      <dsp:nvSpPr>
        <dsp:cNvPr id="0" name=""/>
        <dsp:cNvSpPr/>
      </dsp:nvSpPr>
      <dsp:spPr>
        <a:xfrm>
          <a:off x="1628793" y="1746884"/>
          <a:ext cx="1707143" cy="558617"/>
        </a:xfrm>
        <a:prstGeom prst="roundRect">
          <a:avLst>
            <a:gd name="adj" fmla="val 10000"/>
          </a:avLst>
        </a:prstGeom>
        <a:solidFill>
          <a:schemeClr val="tx1">
            <a:lumMod val="65000"/>
            <a:lumOff val="3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methanol</a:t>
          </a:r>
          <a:endParaRPr lang="en-GB" sz="2000" kern="1200" dirty="0"/>
        </a:p>
      </dsp:txBody>
      <dsp:txXfrm>
        <a:off x="1645154" y="1763245"/>
        <a:ext cx="1674421" cy="525895"/>
      </dsp:txXfrm>
    </dsp:sp>
    <dsp:sp modelId="{D34621DD-E354-44DD-B73A-FD1E3AA203AB}">
      <dsp:nvSpPr>
        <dsp:cNvPr id="0" name=""/>
        <dsp:cNvSpPr/>
      </dsp:nvSpPr>
      <dsp:spPr>
        <a:xfrm rot="19566733">
          <a:off x="2969574" y="1042233"/>
          <a:ext cx="1374214" cy="390431"/>
        </a:xfrm>
        <a:prstGeom prst="lef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p>
      </dsp:txBody>
      <dsp:txXfrm>
        <a:off x="3086703" y="1120319"/>
        <a:ext cx="1139956" cy="2342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A55ED3-0D9D-47B1-8E06-3DFC389281CC}" type="datetimeFigureOut">
              <a:rPr lang="en-GB" smtClean="0"/>
              <a:pPr/>
              <a:t>17/08/2015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22AED-77B4-43E5-A4EE-4A457D96C326}" type="slidenum">
              <a:rPr lang="en-GB" smtClean="0"/>
              <a:pPr/>
              <a:t>‹#›</a:t>
            </a:fld>
            <a:endParaRPr lang="en-GB"/>
          </a:p>
        </p:txBody>
      </p:sp>
    </p:spTree>
    <p:extLst>
      <p:ext uri="{BB962C8B-B14F-4D97-AF65-F5344CB8AC3E}">
        <p14:creationId xmlns:p14="http://schemas.microsoft.com/office/powerpoint/2010/main" xmlns="" val="21212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Norditerpenoid alkaloid a c19 carbon skeleton, highly toxic LD50 1mg/Kg, </a:t>
            </a:r>
            <a:r>
              <a:rPr lang="en-GB" sz="1200" kern="1200" dirty="0" smtClean="0">
                <a:solidFill>
                  <a:schemeClr val="tx1"/>
                </a:solidFill>
                <a:effectLst/>
                <a:latin typeface="+mn-lt"/>
                <a:ea typeface="+mn-ea"/>
                <a:cs typeface="+mn-cs"/>
              </a:rPr>
              <a:t>The main structural features responsible of its high toxicity are the ester groups at C-8 acetate and C-14 benzoate.</a:t>
            </a:r>
            <a:endParaRPr lang="en-GB" dirty="0"/>
          </a:p>
        </p:txBody>
      </p:sp>
      <p:sp>
        <p:nvSpPr>
          <p:cNvPr id="4" name="Slide Number Placeholder 3"/>
          <p:cNvSpPr>
            <a:spLocks noGrp="1"/>
          </p:cNvSpPr>
          <p:nvPr>
            <p:ph type="sldNum" sz="quarter" idx="10"/>
          </p:nvPr>
        </p:nvSpPr>
        <p:spPr/>
        <p:txBody>
          <a:bodyPr/>
          <a:lstStyle/>
          <a:p>
            <a:fld id="{90C22AED-77B4-43E5-A4EE-4A457D96C326}" type="slidenum">
              <a:rPr lang="en-GB" smtClean="0"/>
              <a:pPr/>
              <a:t>4</a:t>
            </a:fld>
            <a:endParaRPr lang="en-GB"/>
          </a:p>
        </p:txBody>
      </p:sp>
    </p:spTree>
    <p:extLst>
      <p:ext uri="{BB962C8B-B14F-4D97-AF65-F5344CB8AC3E}">
        <p14:creationId xmlns:p14="http://schemas.microsoft.com/office/powerpoint/2010/main" xmlns="" val="42864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Known</a:t>
            </a:r>
            <a:r>
              <a:rPr lang="en-GB" baseline="0" dirty="0" smtClean="0"/>
              <a:t> as Monkshood because of the flower shape and also known as </a:t>
            </a:r>
            <a:r>
              <a:rPr lang="en-GB" baseline="0" dirty="0" err="1" smtClean="0"/>
              <a:t>wolfsbane</a:t>
            </a:r>
            <a:r>
              <a:rPr lang="en-GB" baseline="0" dirty="0" smtClean="0"/>
              <a:t> and historically it was used in poisoning the arrows to kill the wolves</a:t>
            </a:r>
            <a:endParaRPr lang="en-GB" dirty="0"/>
          </a:p>
        </p:txBody>
      </p:sp>
      <p:sp>
        <p:nvSpPr>
          <p:cNvPr id="4" name="Slide Number Placeholder 3"/>
          <p:cNvSpPr>
            <a:spLocks noGrp="1"/>
          </p:cNvSpPr>
          <p:nvPr>
            <p:ph type="sldNum" sz="quarter" idx="10"/>
          </p:nvPr>
        </p:nvSpPr>
        <p:spPr/>
        <p:txBody>
          <a:bodyPr/>
          <a:lstStyle/>
          <a:p>
            <a:fld id="{90C22AED-77B4-43E5-A4EE-4A457D96C326}" type="slidenum">
              <a:rPr lang="en-GB" smtClean="0"/>
              <a:pPr/>
              <a:t>5</a:t>
            </a:fld>
            <a:endParaRPr lang="en-GB"/>
          </a:p>
        </p:txBody>
      </p:sp>
    </p:spTree>
    <p:extLst>
      <p:ext uri="{BB962C8B-B14F-4D97-AF65-F5344CB8AC3E}">
        <p14:creationId xmlns:p14="http://schemas.microsoft.com/office/powerpoint/2010/main" xmlns="" val="3669028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0.1 M HCl and basification was done by ammonia but H2SO4</a:t>
            </a:r>
            <a:r>
              <a:rPr lang="en-GB" baseline="0" dirty="0" smtClean="0"/>
              <a:t> and NaCO3 or NaHCO3 also can be used instead</a:t>
            </a:r>
            <a:endParaRPr lang="en-GB" dirty="0"/>
          </a:p>
        </p:txBody>
      </p:sp>
      <p:sp>
        <p:nvSpPr>
          <p:cNvPr id="4" name="Slide Number Placeholder 3"/>
          <p:cNvSpPr>
            <a:spLocks noGrp="1"/>
          </p:cNvSpPr>
          <p:nvPr>
            <p:ph type="sldNum" sz="quarter" idx="10"/>
          </p:nvPr>
        </p:nvSpPr>
        <p:spPr/>
        <p:txBody>
          <a:bodyPr/>
          <a:lstStyle/>
          <a:p>
            <a:fld id="{90C22AED-77B4-43E5-A4EE-4A457D96C326}" type="slidenum">
              <a:rPr lang="en-GB" smtClean="0"/>
              <a:pPr/>
              <a:t>6</a:t>
            </a:fld>
            <a:endParaRPr lang="en-GB"/>
          </a:p>
        </p:txBody>
      </p:sp>
    </p:spTree>
    <p:extLst>
      <p:ext uri="{BB962C8B-B14F-4D97-AF65-F5344CB8AC3E}">
        <p14:creationId xmlns:p14="http://schemas.microsoft.com/office/powerpoint/2010/main" xmlns="" val="3649258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C22AED-77B4-43E5-A4EE-4A457D96C326}" type="slidenum">
              <a:rPr lang="en-GB" smtClean="0"/>
              <a:pPr/>
              <a:t>7</a:t>
            </a:fld>
            <a:endParaRPr lang="en-GB"/>
          </a:p>
        </p:txBody>
      </p:sp>
    </p:spTree>
    <p:extLst>
      <p:ext uri="{BB962C8B-B14F-4D97-AF65-F5344CB8AC3E}">
        <p14:creationId xmlns:p14="http://schemas.microsoft.com/office/powerpoint/2010/main" xmlns="" val="1940201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8-O-methylated analogue of aconitine</a:t>
            </a:r>
            <a:endParaRPr lang="en-GB" dirty="0"/>
          </a:p>
        </p:txBody>
      </p:sp>
      <p:sp>
        <p:nvSpPr>
          <p:cNvPr id="4" name="Slide Number Placeholder 3"/>
          <p:cNvSpPr>
            <a:spLocks noGrp="1"/>
          </p:cNvSpPr>
          <p:nvPr>
            <p:ph type="sldNum" sz="quarter" idx="10"/>
          </p:nvPr>
        </p:nvSpPr>
        <p:spPr/>
        <p:txBody>
          <a:bodyPr/>
          <a:lstStyle/>
          <a:p>
            <a:fld id="{90C22AED-77B4-43E5-A4EE-4A457D96C326}" type="slidenum">
              <a:rPr lang="en-GB" smtClean="0"/>
              <a:pPr/>
              <a:t>8</a:t>
            </a:fld>
            <a:endParaRPr lang="en-GB"/>
          </a:p>
        </p:txBody>
      </p:sp>
    </p:spTree>
    <p:extLst>
      <p:ext uri="{BB962C8B-B14F-4D97-AF65-F5344CB8AC3E}">
        <p14:creationId xmlns:p14="http://schemas.microsoft.com/office/powerpoint/2010/main" xmlns="" val="4253028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a:t>
            </a:r>
            <a:r>
              <a:rPr lang="en-GB" baseline="0" dirty="0" smtClean="0"/>
              <a:t> the HSQC </a:t>
            </a:r>
            <a:r>
              <a:rPr lang="en-GB" baseline="0" dirty="0" err="1" smtClean="0"/>
              <a:t>exp</a:t>
            </a:r>
            <a:r>
              <a:rPr lang="en-GB" baseline="0" dirty="0" smtClean="0"/>
              <a:t> showed the presence of 5 methoxy groups where the new one formed is at 3.14. This was confirmed by storing aconitine in d4 </a:t>
            </a:r>
            <a:r>
              <a:rPr lang="en-GB" baseline="0" dirty="0" err="1" smtClean="0"/>
              <a:t>MeOH</a:t>
            </a:r>
            <a:r>
              <a:rPr lang="en-GB" baseline="0" dirty="0" smtClean="0"/>
              <a:t> and isolating the deuterated derv. Recording the NMR data in proton </a:t>
            </a:r>
            <a:r>
              <a:rPr lang="en-GB" baseline="0" dirty="0" err="1" smtClean="0"/>
              <a:t>exp</a:t>
            </a:r>
            <a:r>
              <a:rPr lang="en-GB" baseline="0" dirty="0" smtClean="0"/>
              <a:t> this peak disappeared and in carbon as well because of the extensive splitting by the 3 </a:t>
            </a:r>
            <a:r>
              <a:rPr lang="en-GB" baseline="0" dirty="0" err="1" smtClean="0"/>
              <a:t>deuteriums</a:t>
            </a:r>
            <a:r>
              <a:rPr lang="en-GB" baseline="0" dirty="0" smtClean="0"/>
              <a:t> but in deuterium observe </a:t>
            </a:r>
            <a:r>
              <a:rPr lang="en-GB" baseline="0" dirty="0" err="1" smtClean="0"/>
              <a:t>exp</a:t>
            </a:r>
            <a:r>
              <a:rPr lang="en-GB" baseline="0" dirty="0" smtClean="0"/>
              <a:t> showed a peak at the same chemical shift 3.14. </a:t>
            </a:r>
            <a:endParaRPr lang="en-GB" dirty="0"/>
          </a:p>
        </p:txBody>
      </p:sp>
      <p:sp>
        <p:nvSpPr>
          <p:cNvPr id="4" name="Slide Number Placeholder 3"/>
          <p:cNvSpPr>
            <a:spLocks noGrp="1"/>
          </p:cNvSpPr>
          <p:nvPr>
            <p:ph type="sldNum" sz="quarter" idx="10"/>
          </p:nvPr>
        </p:nvSpPr>
        <p:spPr/>
        <p:txBody>
          <a:bodyPr/>
          <a:lstStyle/>
          <a:p>
            <a:fld id="{90C22AED-77B4-43E5-A4EE-4A457D96C326}" type="slidenum">
              <a:rPr lang="en-GB" smtClean="0"/>
              <a:pPr/>
              <a:t>10</a:t>
            </a:fld>
            <a:endParaRPr lang="en-GB"/>
          </a:p>
        </p:txBody>
      </p:sp>
    </p:spTree>
    <p:extLst>
      <p:ext uri="{BB962C8B-B14F-4D97-AF65-F5344CB8AC3E}">
        <p14:creationId xmlns:p14="http://schemas.microsoft.com/office/powerpoint/2010/main" xmlns="" val="958051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2nI+1 the C signal disappeared because</a:t>
            </a:r>
            <a:r>
              <a:rPr lang="en-GB" baseline="0" dirty="0" smtClean="0"/>
              <a:t> of the large loss in its intensity as result of the peak splitting into septet 1.3.6.7.6.3.1</a:t>
            </a:r>
            <a:endParaRPr lang="en-GB" dirty="0"/>
          </a:p>
        </p:txBody>
      </p:sp>
      <p:sp>
        <p:nvSpPr>
          <p:cNvPr id="4" name="Slide Number Placeholder 3"/>
          <p:cNvSpPr>
            <a:spLocks noGrp="1"/>
          </p:cNvSpPr>
          <p:nvPr>
            <p:ph type="sldNum" sz="quarter" idx="10"/>
          </p:nvPr>
        </p:nvSpPr>
        <p:spPr/>
        <p:txBody>
          <a:bodyPr/>
          <a:lstStyle/>
          <a:p>
            <a:fld id="{90C22AED-77B4-43E5-A4EE-4A457D96C326}" type="slidenum">
              <a:rPr lang="en-GB" smtClean="0"/>
              <a:pPr/>
              <a:t>11</a:t>
            </a:fld>
            <a:endParaRPr lang="en-GB"/>
          </a:p>
        </p:txBody>
      </p:sp>
    </p:spTree>
    <p:extLst>
      <p:ext uri="{BB962C8B-B14F-4D97-AF65-F5344CB8AC3E}">
        <p14:creationId xmlns:p14="http://schemas.microsoft.com/office/powerpoint/2010/main" xmlns="" val="251709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C22AED-77B4-43E5-A4EE-4A457D96C326}" type="slidenum">
              <a:rPr lang="en-GB" smtClean="0"/>
              <a:pPr/>
              <a:t>13</a:t>
            </a:fld>
            <a:endParaRPr lang="en-GB"/>
          </a:p>
        </p:txBody>
      </p:sp>
    </p:spTree>
    <p:extLst>
      <p:ext uri="{BB962C8B-B14F-4D97-AF65-F5344CB8AC3E}">
        <p14:creationId xmlns:p14="http://schemas.microsoft.com/office/powerpoint/2010/main" xmlns="" val="2082566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D2C3A3-4972-4E7D-BF49-D0E03A31C174}" type="datetimeFigureOut">
              <a:rPr lang="en-GB" smtClean="0"/>
              <a:pPr/>
              <a:t>17/08/2015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30DD0-0D5A-4BA5-80EC-E51FB83480FD}" type="slidenum">
              <a:rPr lang="en-GB" smtClean="0"/>
              <a:pPr/>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92069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D2C3A3-4972-4E7D-BF49-D0E03A31C174}" type="datetimeFigureOut">
              <a:rPr lang="en-GB" smtClean="0"/>
              <a:pPr/>
              <a:t>17/08/2015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30DD0-0D5A-4BA5-80EC-E51FB83480FD}" type="slidenum">
              <a:rPr lang="en-GB" smtClean="0"/>
              <a:pPr/>
              <a:t>‹#›</a:t>
            </a:fld>
            <a:endParaRPr lang="en-GB"/>
          </a:p>
        </p:txBody>
      </p:sp>
    </p:spTree>
    <p:extLst>
      <p:ext uri="{BB962C8B-B14F-4D97-AF65-F5344CB8AC3E}">
        <p14:creationId xmlns:p14="http://schemas.microsoft.com/office/powerpoint/2010/main" xmlns="" val="2992317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D2C3A3-4972-4E7D-BF49-D0E03A31C174}" type="datetimeFigureOut">
              <a:rPr lang="en-GB" smtClean="0"/>
              <a:pPr/>
              <a:t>17/08/2015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30DD0-0D5A-4BA5-80EC-E51FB83480FD}" type="slidenum">
              <a:rPr lang="en-GB" smtClean="0"/>
              <a:pPr/>
              <a:t>‹#›</a:t>
            </a:fld>
            <a:endParaRPr lang="en-GB"/>
          </a:p>
        </p:txBody>
      </p:sp>
    </p:spTree>
    <p:extLst>
      <p:ext uri="{BB962C8B-B14F-4D97-AF65-F5344CB8AC3E}">
        <p14:creationId xmlns:p14="http://schemas.microsoft.com/office/powerpoint/2010/main" xmlns="" val="2499610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D2C3A3-4972-4E7D-BF49-D0E03A31C174}" type="datetimeFigureOut">
              <a:rPr lang="en-GB" smtClean="0"/>
              <a:pPr/>
              <a:t>17/08/2015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30DD0-0D5A-4BA5-80EC-E51FB83480FD}" type="slidenum">
              <a:rPr lang="en-GB" smtClean="0"/>
              <a:pPr/>
              <a:t>‹#›</a:t>
            </a:fld>
            <a:endParaRPr lang="en-GB"/>
          </a:p>
        </p:txBody>
      </p:sp>
    </p:spTree>
    <p:extLst>
      <p:ext uri="{BB962C8B-B14F-4D97-AF65-F5344CB8AC3E}">
        <p14:creationId xmlns:p14="http://schemas.microsoft.com/office/powerpoint/2010/main" xmlns="" val="188022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D2C3A3-4972-4E7D-BF49-D0E03A31C174}" type="datetimeFigureOut">
              <a:rPr lang="en-GB" smtClean="0"/>
              <a:pPr/>
              <a:t>17/08/2015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30DD0-0D5A-4BA5-80EC-E51FB83480FD}" type="slidenum">
              <a:rPr lang="en-GB" smtClean="0"/>
              <a:pPr/>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07025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D2C3A3-4972-4E7D-BF49-D0E03A31C174}" type="datetimeFigureOut">
              <a:rPr lang="en-GB" smtClean="0"/>
              <a:pPr/>
              <a:t>17/08/2015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130DD0-0D5A-4BA5-80EC-E51FB83480FD}" type="slidenum">
              <a:rPr lang="en-GB" smtClean="0"/>
              <a:pPr/>
              <a:t>‹#›</a:t>
            </a:fld>
            <a:endParaRPr lang="en-GB"/>
          </a:p>
        </p:txBody>
      </p:sp>
    </p:spTree>
    <p:extLst>
      <p:ext uri="{BB962C8B-B14F-4D97-AF65-F5344CB8AC3E}">
        <p14:creationId xmlns:p14="http://schemas.microsoft.com/office/powerpoint/2010/main" xmlns="" val="282677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D2C3A3-4972-4E7D-BF49-D0E03A31C174}" type="datetimeFigureOut">
              <a:rPr lang="en-GB" smtClean="0"/>
              <a:pPr/>
              <a:t>17/08/2015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130DD0-0D5A-4BA5-80EC-E51FB83480FD}" type="slidenum">
              <a:rPr lang="en-GB" smtClean="0"/>
              <a:pPr/>
              <a:t>‹#›</a:t>
            </a:fld>
            <a:endParaRPr lang="en-GB"/>
          </a:p>
        </p:txBody>
      </p:sp>
    </p:spTree>
    <p:extLst>
      <p:ext uri="{BB962C8B-B14F-4D97-AF65-F5344CB8AC3E}">
        <p14:creationId xmlns:p14="http://schemas.microsoft.com/office/powerpoint/2010/main" xmlns="" val="1942330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D2C3A3-4972-4E7D-BF49-D0E03A31C174}" type="datetimeFigureOut">
              <a:rPr lang="en-GB" smtClean="0"/>
              <a:pPr/>
              <a:t>17/08/2015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130DD0-0D5A-4BA5-80EC-E51FB83480FD}" type="slidenum">
              <a:rPr lang="en-GB" smtClean="0"/>
              <a:pPr/>
              <a:t>‹#›</a:t>
            </a:fld>
            <a:endParaRPr lang="en-GB"/>
          </a:p>
        </p:txBody>
      </p:sp>
    </p:spTree>
    <p:extLst>
      <p:ext uri="{BB962C8B-B14F-4D97-AF65-F5344CB8AC3E}">
        <p14:creationId xmlns:p14="http://schemas.microsoft.com/office/powerpoint/2010/main" xmlns="" val="687134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D2C3A3-4972-4E7D-BF49-D0E03A31C174}" type="datetimeFigureOut">
              <a:rPr lang="en-GB" smtClean="0"/>
              <a:pPr/>
              <a:t>17/08/2015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21130DD0-0D5A-4BA5-80EC-E51FB83480FD}" type="slidenum">
              <a:rPr lang="en-GB" smtClean="0"/>
              <a:pPr/>
              <a:t>‹#›</a:t>
            </a:fld>
            <a:endParaRPr lang="en-GB"/>
          </a:p>
        </p:txBody>
      </p:sp>
    </p:spTree>
    <p:extLst>
      <p:ext uri="{BB962C8B-B14F-4D97-AF65-F5344CB8AC3E}">
        <p14:creationId xmlns:p14="http://schemas.microsoft.com/office/powerpoint/2010/main" xmlns="" val="108746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9D2C3A3-4972-4E7D-BF49-D0E03A31C174}" type="datetimeFigureOut">
              <a:rPr lang="en-GB" smtClean="0"/>
              <a:pPr/>
              <a:t>17/08/2015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1130DD0-0D5A-4BA5-80EC-E51FB83480FD}" type="slidenum">
              <a:rPr lang="en-GB" smtClean="0"/>
              <a:pPr/>
              <a:t>‹#›</a:t>
            </a:fld>
            <a:endParaRPr lang="en-GB"/>
          </a:p>
        </p:txBody>
      </p:sp>
    </p:spTree>
    <p:extLst>
      <p:ext uri="{BB962C8B-B14F-4D97-AF65-F5344CB8AC3E}">
        <p14:creationId xmlns:p14="http://schemas.microsoft.com/office/powerpoint/2010/main" xmlns="" val="116270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D2C3A3-4972-4E7D-BF49-D0E03A31C174}" type="datetimeFigureOut">
              <a:rPr lang="en-GB" smtClean="0"/>
              <a:pPr/>
              <a:t>17/08/2015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130DD0-0D5A-4BA5-80EC-E51FB83480FD}" type="slidenum">
              <a:rPr lang="en-GB" smtClean="0"/>
              <a:pPr/>
              <a:t>‹#›</a:t>
            </a:fld>
            <a:endParaRPr lang="en-GB"/>
          </a:p>
        </p:txBody>
      </p:sp>
    </p:spTree>
    <p:extLst>
      <p:ext uri="{BB962C8B-B14F-4D97-AF65-F5344CB8AC3E}">
        <p14:creationId xmlns:p14="http://schemas.microsoft.com/office/powerpoint/2010/main" xmlns="" val="263099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9D2C3A3-4972-4E7D-BF49-D0E03A31C174}" type="datetimeFigureOut">
              <a:rPr lang="en-GB" smtClean="0"/>
              <a:pPr/>
              <a:t>17/08/2015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1130DD0-0D5A-4BA5-80EC-E51FB83480FD}" type="slidenum">
              <a:rPr lang="en-GB" smtClean="0"/>
              <a:pPr/>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070905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drug-discovery.pharmaceuticalconferences.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microsoft.com/office/2007/relationships/diagramDrawing" Target="../diagrams/drawing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About OMICS Group</a:t>
            </a:r>
            <a:endParaRPr lang="en-US" dirty="0"/>
          </a:p>
        </p:txBody>
      </p:sp>
      <p:sp>
        <p:nvSpPr>
          <p:cNvPr id="3" name="Content Placeholder 2"/>
          <p:cNvSpPr>
            <a:spLocks noGrp="1"/>
          </p:cNvSpPr>
          <p:nvPr>
            <p:ph idx="1"/>
          </p:nvPr>
        </p:nvSpPr>
        <p:spPr/>
        <p:txBody>
          <a:bodyPr>
            <a:normAutofit/>
          </a:bodyPr>
          <a:lstStyle/>
          <a:p>
            <a:r>
              <a:rPr lang="en-US" dirty="0" smtClean="0"/>
              <a:t>OMICS Group is an amalgamation of </a:t>
            </a:r>
            <a:r>
              <a:rPr lang="en-US" dirty="0" smtClean="0">
                <a:hlinkClick r:id="rId2"/>
              </a:rPr>
              <a:t>Open Access Publications</a:t>
            </a:r>
            <a:r>
              <a:rPr lang="en-US" dirty="0" smtClean="0"/>
              <a:t> and worldwide international science conferences and events. Established in the year 2007 with the sole aim of making the information on Sciences and technology ‘Open Access’, OMICS Group publishes 500 online open access </a:t>
            </a:r>
            <a:r>
              <a:rPr lang="en-US" dirty="0" smtClean="0">
                <a:hlinkClick r:id="rId3"/>
              </a:rPr>
              <a:t>scholarly journals </a:t>
            </a:r>
            <a:r>
              <a:rPr lang="en-US" dirty="0" smtClean="0"/>
              <a:t>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dirty="0" smtClean="0">
                <a:hlinkClick r:id="rId4"/>
              </a:rPr>
              <a:t>International conferences</a:t>
            </a:r>
            <a:r>
              <a:rPr lang="en-US" dirty="0" smtClean="0"/>
              <a:t> annually across the globe, where knowledge transfer takes place through debates, round table discussions, poster presentations, workshops, symposia and exhibitions.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21283"/>
          </a:xfrm>
        </p:spPr>
        <p:txBody>
          <a:bodyPr>
            <a:normAutofit/>
          </a:bodyPr>
          <a:lstStyle/>
          <a:p>
            <a:pPr algn="ctr"/>
            <a:r>
              <a:rPr lang="en-GB" sz="3200" b="1" dirty="0" smtClean="0">
                <a:solidFill>
                  <a:schemeClr val="accent2">
                    <a:lumMod val="75000"/>
                  </a:schemeClr>
                </a:solidFill>
              </a:rPr>
              <a:t>NMR data of aconitine artefact</a:t>
            </a:r>
            <a:endParaRPr lang="en-GB" sz="3200" b="1" dirty="0">
              <a:solidFill>
                <a:schemeClr val="accent2">
                  <a:lumMod val="75000"/>
                </a:schemeClr>
              </a:solidFill>
            </a:endParaRPr>
          </a:p>
        </p:txBody>
      </p:sp>
      <p:sp>
        <p:nvSpPr>
          <p:cNvPr id="3" name="Content Placeholder 2"/>
          <p:cNvSpPr>
            <a:spLocks noGrp="1"/>
          </p:cNvSpPr>
          <p:nvPr>
            <p:ph idx="1"/>
          </p:nvPr>
        </p:nvSpPr>
        <p:spPr>
          <a:xfrm>
            <a:off x="1097280" y="1933058"/>
            <a:ext cx="10058400" cy="4023360"/>
          </a:xfrm>
        </p:spPr>
        <p:txBody>
          <a:bodyPr>
            <a:normAutofit lnSpcReduction="10000"/>
          </a:bodyPr>
          <a:lstStyle/>
          <a:p>
            <a:pPr marL="0" indent="0">
              <a:lnSpc>
                <a:spcPct val="100000"/>
              </a:lnSpc>
              <a:spcBef>
                <a:spcPts val="600"/>
              </a:spcBef>
              <a:spcAft>
                <a:spcPts val="600"/>
              </a:spcAft>
              <a:buNone/>
            </a:pPr>
            <a:r>
              <a:rPr lang="en-GB" dirty="0" smtClean="0">
                <a:solidFill>
                  <a:schemeClr val="tx1"/>
                </a:solidFill>
              </a:rPr>
              <a:t>The </a:t>
            </a:r>
            <a:r>
              <a:rPr lang="en-GB" baseline="30000" dirty="0">
                <a:solidFill>
                  <a:schemeClr val="tx1"/>
                </a:solidFill>
              </a:rPr>
              <a:t>13</a:t>
            </a:r>
            <a:r>
              <a:rPr lang="en-GB" dirty="0">
                <a:solidFill>
                  <a:schemeClr val="tx1"/>
                </a:solidFill>
              </a:rPr>
              <a:t>C-NMR data revealed the presence of 33 carbon </a:t>
            </a:r>
            <a:endParaRPr lang="en-GB" dirty="0" smtClean="0">
              <a:solidFill>
                <a:schemeClr val="tx1"/>
              </a:solidFill>
            </a:endParaRPr>
          </a:p>
          <a:p>
            <a:pPr marL="0" indent="0">
              <a:lnSpc>
                <a:spcPct val="100000"/>
              </a:lnSpc>
              <a:spcBef>
                <a:spcPts val="600"/>
              </a:spcBef>
              <a:spcAft>
                <a:spcPts val="600"/>
              </a:spcAft>
              <a:buNone/>
            </a:pPr>
            <a:r>
              <a:rPr lang="en-GB" dirty="0" smtClean="0">
                <a:solidFill>
                  <a:schemeClr val="tx1"/>
                </a:solidFill>
              </a:rPr>
              <a:t>atoms </a:t>
            </a:r>
            <a:r>
              <a:rPr lang="en-GB" dirty="0">
                <a:solidFill>
                  <a:schemeClr val="tx1"/>
                </a:solidFill>
              </a:rPr>
              <a:t>while the DEPT experiment showed the </a:t>
            </a:r>
            <a:r>
              <a:rPr lang="en-GB" dirty="0" smtClean="0">
                <a:solidFill>
                  <a:schemeClr val="tx1"/>
                </a:solidFill>
              </a:rPr>
              <a:t>presence</a:t>
            </a:r>
          </a:p>
          <a:p>
            <a:pPr marL="0" indent="0">
              <a:lnSpc>
                <a:spcPct val="100000"/>
              </a:lnSpc>
              <a:spcBef>
                <a:spcPts val="600"/>
              </a:spcBef>
              <a:spcAft>
                <a:spcPts val="600"/>
              </a:spcAft>
              <a:buNone/>
            </a:pPr>
            <a:r>
              <a:rPr lang="en-GB" dirty="0" smtClean="0">
                <a:solidFill>
                  <a:schemeClr val="tx1"/>
                </a:solidFill>
              </a:rPr>
              <a:t> of </a:t>
            </a:r>
            <a:r>
              <a:rPr lang="en-GB" dirty="0">
                <a:solidFill>
                  <a:schemeClr val="tx1"/>
                </a:solidFill>
              </a:rPr>
              <a:t>5 methylenes, and 6 quaternary carbons</a:t>
            </a:r>
            <a:r>
              <a:rPr lang="en-GB" dirty="0" smtClean="0">
                <a:solidFill>
                  <a:schemeClr val="tx1"/>
                </a:solidFill>
              </a:rPr>
              <a:t>.</a:t>
            </a:r>
          </a:p>
          <a:p>
            <a:pPr marL="0" indent="0">
              <a:lnSpc>
                <a:spcPct val="100000"/>
              </a:lnSpc>
              <a:spcBef>
                <a:spcPts val="600"/>
              </a:spcBef>
              <a:spcAft>
                <a:spcPts val="600"/>
              </a:spcAft>
              <a:buNone/>
            </a:pPr>
            <a:r>
              <a:rPr lang="en-GB" dirty="0" smtClean="0">
                <a:solidFill>
                  <a:schemeClr val="tx1"/>
                </a:solidFill>
              </a:rPr>
              <a:t>The NMR data revealed the presence of </a:t>
            </a:r>
            <a:r>
              <a:rPr lang="en-GB" i="1" dirty="0" smtClean="0">
                <a:solidFill>
                  <a:schemeClr val="tx1"/>
                </a:solidFill>
              </a:rPr>
              <a:t>N</a:t>
            </a:r>
            <a:r>
              <a:rPr lang="en-GB" dirty="0" smtClean="0">
                <a:solidFill>
                  <a:schemeClr val="tx1"/>
                </a:solidFill>
              </a:rPr>
              <a:t>-ethyl </a:t>
            </a:r>
          </a:p>
          <a:p>
            <a:pPr marL="0" indent="0">
              <a:lnSpc>
                <a:spcPct val="100000"/>
              </a:lnSpc>
              <a:spcBef>
                <a:spcPts val="600"/>
              </a:spcBef>
              <a:spcAft>
                <a:spcPts val="600"/>
              </a:spcAft>
              <a:buNone/>
            </a:pPr>
            <a:r>
              <a:rPr lang="en-GB" dirty="0" smtClean="0">
                <a:solidFill>
                  <a:schemeClr val="tx1"/>
                </a:solidFill>
              </a:rPr>
              <a:t>fragment, 5 </a:t>
            </a:r>
            <a:r>
              <a:rPr lang="en-GB" dirty="0" err="1" smtClean="0">
                <a:solidFill>
                  <a:schemeClr val="tx1"/>
                </a:solidFill>
              </a:rPr>
              <a:t>methoxyl</a:t>
            </a:r>
            <a:r>
              <a:rPr lang="en-GB" dirty="0" smtClean="0">
                <a:solidFill>
                  <a:schemeClr val="tx1"/>
                </a:solidFill>
              </a:rPr>
              <a:t> groups and absence </a:t>
            </a:r>
            <a:r>
              <a:rPr lang="en-GB" dirty="0">
                <a:solidFill>
                  <a:schemeClr val="tx1"/>
                </a:solidFill>
              </a:rPr>
              <a:t>of </a:t>
            </a:r>
            <a:endParaRPr lang="en-GB" dirty="0" smtClean="0">
              <a:solidFill>
                <a:schemeClr val="tx1"/>
              </a:solidFill>
            </a:endParaRPr>
          </a:p>
          <a:p>
            <a:pPr marL="0" indent="0">
              <a:lnSpc>
                <a:spcPct val="100000"/>
              </a:lnSpc>
              <a:spcBef>
                <a:spcPts val="600"/>
              </a:spcBef>
              <a:spcAft>
                <a:spcPts val="600"/>
              </a:spcAft>
              <a:buNone/>
            </a:pPr>
            <a:r>
              <a:rPr lang="en-GB" dirty="0" err="1" smtClean="0">
                <a:solidFill>
                  <a:schemeClr val="tx1"/>
                </a:solidFill>
              </a:rPr>
              <a:t>acetoxyl</a:t>
            </a:r>
            <a:r>
              <a:rPr lang="en-GB" dirty="0" smtClean="0">
                <a:solidFill>
                  <a:schemeClr val="tx1"/>
                </a:solidFill>
              </a:rPr>
              <a:t>  </a:t>
            </a:r>
            <a:r>
              <a:rPr lang="en-GB" dirty="0">
                <a:solidFill>
                  <a:schemeClr val="tx1"/>
                </a:solidFill>
              </a:rPr>
              <a:t>group. </a:t>
            </a:r>
            <a:endParaRPr lang="en-GB" dirty="0" smtClean="0">
              <a:solidFill>
                <a:schemeClr val="tx1"/>
              </a:solidFill>
            </a:endParaRPr>
          </a:p>
          <a:p>
            <a:pPr marL="0" indent="0">
              <a:lnSpc>
                <a:spcPct val="100000"/>
              </a:lnSpc>
              <a:spcBef>
                <a:spcPts val="600"/>
              </a:spcBef>
              <a:spcAft>
                <a:spcPts val="600"/>
              </a:spcAft>
              <a:buNone/>
            </a:pPr>
            <a:r>
              <a:rPr lang="en-GB" dirty="0" smtClean="0">
                <a:solidFill>
                  <a:schemeClr val="tx1"/>
                </a:solidFill>
              </a:rPr>
              <a:t>Quaternary </a:t>
            </a:r>
            <a:r>
              <a:rPr lang="en-GB" dirty="0">
                <a:solidFill>
                  <a:schemeClr val="tx1"/>
                </a:solidFill>
              </a:rPr>
              <a:t>C-8 </a:t>
            </a:r>
            <a:r>
              <a:rPr lang="en-GB" dirty="0" smtClean="0">
                <a:solidFill>
                  <a:schemeClr val="tx1"/>
                </a:solidFill>
              </a:rPr>
              <a:t>resonates at </a:t>
            </a:r>
            <a:r>
              <a:rPr lang="en-GB" dirty="0" err="1">
                <a:solidFill>
                  <a:schemeClr val="tx1"/>
                </a:solidFill>
              </a:rPr>
              <a:t>δC</a:t>
            </a:r>
            <a:r>
              <a:rPr lang="en-GB" dirty="0">
                <a:solidFill>
                  <a:schemeClr val="tx1"/>
                </a:solidFill>
              </a:rPr>
              <a:t> 82.4 in </a:t>
            </a:r>
            <a:r>
              <a:rPr lang="en-GB" dirty="0" smtClean="0">
                <a:solidFill>
                  <a:schemeClr val="tx1"/>
                </a:solidFill>
              </a:rPr>
              <a:t>14-</a:t>
            </a:r>
            <a:r>
              <a:rPr lang="en-GB" i="1" dirty="0" smtClean="0">
                <a:solidFill>
                  <a:schemeClr val="tx1"/>
                </a:solidFill>
              </a:rPr>
              <a:t>O</a:t>
            </a:r>
            <a:r>
              <a:rPr lang="en-GB" dirty="0" smtClean="0">
                <a:solidFill>
                  <a:schemeClr val="tx1"/>
                </a:solidFill>
              </a:rPr>
              <a:t>-benzoyl-</a:t>
            </a:r>
          </a:p>
          <a:p>
            <a:pPr marL="0" indent="0">
              <a:lnSpc>
                <a:spcPct val="100000"/>
              </a:lnSpc>
              <a:spcBef>
                <a:spcPts val="600"/>
              </a:spcBef>
              <a:spcAft>
                <a:spcPts val="600"/>
              </a:spcAft>
              <a:buNone/>
            </a:pPr>
            <a:r>
              <a:rPr lang="en-GB" dirty="0" smtClean="0">
                <a:solidFill>
                  <a:schemeClr val="tx1"/>
                </a:solidFill>
              </a:rPr>
              <a:t>8-</a:t>
            </a:r>
            <a:r>
              <a:rPr lang="en-GB" i="1" dirty="0" smtClean="0">
                <a:solidFill>
                  <a:schemeClr val="tx1"/>
                </a:solidFill>
              </a:rPr>
              <a:t>O</a:t>
            </a:r>
            <a:r>
              <a:rPr lang="en-GB" dirty="0" smtClean="0">
                <a:solidFill>
                  <a:schemeClr val="tx1"/>
                </a:solidFill>
              </a:rPr>
              <a:t>-methylaconine and at </a:t>
            </a:r>
            <a:r>
              <a:rPr lang="en-GB" dirty="0" err="1">
                <a:solidFill>
                  <a:schemeClr val="tx1"/>
                </a:solidFill>
              </a:rPr>
              <a:t>δC</a:t>
            </a:r>
            <a:r>
              <a:rPr lang="en-GB" dirty="0">
                <a:solidFill>
                  <a:schemeClr val="tx1"/>
                </a:solidFill>
              </a:rPr>
              <a:t> 92.2 in (8-acetoxy</a:t>
            </a:r>
            <a:r>
              <a:rPr lang="en-GB" dirty="0" smtClean="0">
                <a:solidFill>
                  <a:schemeClr val="tx1"/>
                </a:solidFill>
              </a:rPr>
              <a:t>)</a:t>
            </a:r>
          </a:p>
          <a:p>
            <a:pPr marL="0" indent="0">
              <a:lnSpc>
                <a:spcPct val="100000"/>
              </a:lnSpc>
              <a:spcBef>
                <a:spcPts val="600"/>
              </a:spcBef>
              <a:spcAft>
                <a:spcPts val="600"/>
              </a:spcAft>
              <a:buNone/>
            </a:pPr>
            <a:r>
              <a:rPr lang="en-GB" dirty="0" smtClean="0">
                <a:solidFill>
                  <a:schemeClr val="tx1"/>
                </a:solidFill>
              </a:rPr>
              <a:t> </a:t>
            </a:r>
            <a:r>
              <a:rPr lang="en-GB" dirty="0">
                <a:solidFill>
                  <a:schemeClr val="tx1"/>
                </a:solidFill>
              </a:rPr>
              <a:t>aconitine.</a:t>
            </a:r>
          </a:p>
          <a:p>
            <a:pPr>
              <a:lnSpc>
                <a:spcPct val="100000"/>
              </a:lnSpc>
              <a:spcBef>
                <a:spcPts val="0"/>
              </a:spcBef>
              <a:spcAft>
                <a:spcPts val="0"/>
              </a:spcAft>
            </a:pPr>
            <a:endParaRPr lang="en-GB" dirty="0">
              <a:solidFill>
                <a:schemeClr val="tx1"/>
              </a:solidFill>
            </a:endParaRPr>
          </a:p>
        </p:txBody>
      </p:sp>
      <p:grpSp>
        <p:nvGrpSpPr>
          <p:cNvPr id="57" name="Group 56"/>
          <p:cNvGrpSpPr/>
          <p:nvPr/>
        </p:nvGrpSpPr>
        <p:grpSpPr>
          <a:xfrm>
            <a:off x="6944764" y="1868380"/>
            <a:ext cx="4442465" cy="3973045"/>
            <a:chOff x="6386479" y="1949123"/>
            <a:chExt cx="4351151" cy="3900336"/>
          </a:xfrm>
        </p:grpSpPr>
        <p:grpSp>
          <p:nvGrpSpPr>
            <p:cNvPr id="52" name="Group 51"/>
            <p:cNvGrpSpPr/>
            <p:nvPr/>
          </p:nvGrpSpPr>
          <p:grpSpPr>
            <a:xfrm>
              <a:off x="6386479" y="1949123"/>
              <a:ext cx="4351151" cy="3900336"/>
              <a:chOff x="6386479" y="1949123"/>
              <a:chExt cx="4351151" cy="3900336"/>
            </a:xfrm>
          </p:grpSpPr>
          <p:grpSp>
            <p:nvGrpSpPr>
              <p:cNvPr id="31" name="Group 30"/>
              <p:cNvGrpSpPr/>
              <p:nvPr/>
            </p:nvGrpSpPr>
            <p:grpSpPr>
              <a:xfrm>
                <a:off x="6386479" y="1949123"/>
                <a:ext cx="4351151" cy="3900336"/>
                <a:chOff x="5916214" y="1975250"/>
                <a:chExt cx="4351151" cy="3900336"/>
              </a:xfrm>
            </p:grpSpPr>
            <p:pic>
              <p:nvPicPr>
                <p:cNvPr id="4" name="Picture 3"/>
                <p:cNvPicPr>
                  <a:picLocks noChangeAspect="1"/>
                </p:cNvPicPr>
                <p:nvPr/>
              </p:nvPicPr>
              <p:blipFill rotWithShape="1">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l="4169" t="24400"/>
                <a:stretch/>
              </p:blipFill>
              <p:spPr>
                <a:xfrm rot="5400000">
                  <a:off x="6141622" y="1749842"/>
                  <a:ext cx="3900336" cy="4351151"/>
                </a:xfrm>
                <a:prstGeom prst="rect">
                  <a:avLst/>
                </a:prstGeom>
              </p:spPr>
            </p:pic>
            <p:cxnSp>
              <p:nvCxnSpPr>
                <p:cNvPr id="6" name="Straight Connector 5"/>
                <p:cNvCxnSpPr/>
                <p:nvPr/>
              </p:nvCxnSpPr>
              <p:spPr>
                <a:xfrm flipV="1">
                  <a:off x="6614277" y="2974374"/>
                  <a:ext cx="2633891" cy="77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03758" y="4003616"/>
                  <a:ext cx="21815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614277" y="4487397"/>
                  <a:ext cx="2160295" cy="81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590153" y="4575462"/>
                  <a:ext cx="2098247" cy="72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590153" y="5160228"/>
                  <a:ext cx="692330" cy="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a:off x="9714386" y="2558927"/>
                <a:ext cx="4047" cy="389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9244838" y="2570743"/>
                <a:ext cx="6936" cy="1890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158664" y="2562005"/>
                <a:ext cx="0" cy="198009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752747" y="2559309"/>
                <a:ext cx="6725" cy="257479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6" name="Straight Connector 55"/>
            <p:cNvCxnSpPr/>
            <p:nvPr/>
          </p:nvCxnSpPr>
          <p:spPr>
            <a:xfrm flipH="1">
              <a:off x="9263102" y="2558927"/>
              <a:ext cx="4294" cy="141560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059485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95931"/>
          </a:xfrm>
        </p:spPr>
        <p:txBody>
          <a:bodyPr>
            <a:normAutofit/>
          </a:bodyPr>
          <a:lstStyle/>
          <a:p>
            <a:pPr algn="ctr"/>
            <a:r>
              <a:rPr lang="en-GB" sz="3200" b="1" dirty="0">
                <a:solidFill>
                  <a:schemeClr val="accent2">
                    <a:lumMod val="75000"/>
                  </a:schemeClr>
                </a:solidFill>
              </a:rPr>
              <a:t>Aconitine and its artefacts</a:t>
            </a:r>
          </a:p>
        </p:txBody>
      </p:sp>
      <p:sp>
        <p:nvSpPr>
          <p:cNvPr id="3" name="Content Placeholder 2"/>
          <p:cNvSpPr>
            <a:spLocks noGrp="1"/>
          </p:cNvSpPr>
          <p:nvPr>
            <p:ph idx="1"/>
          </p:nvPr>
        </p:nvSpPr>
        <p:spPr>
          <a:xfrm>
            <a:off x="1097280" y="1783711"/>
            <a:ext cx="10058400" cy="258846"/>
          </a:xfrm>
        </p:spPr>
        <p:txBody>
          <a:bodyPr>
            <a:normAutofit fontScale="25000" lnSpcReduction="20000"/>
          </a:bodyPr>
          <a:lstStyle/>
          <a:p>
            <a:pPr marL="0" indent="0">
              <a:buNone/>
            </a:pPr>
            <a:endParaRPr lang="en-GB" dirty="0" smtClean="0">
              <a:solidFill>
                <a:schemeClr val="tx1">
                  <a:lumMod val="95000"/>
                  <a:lumOff val="5000"/>
                </a:schemeClr>
              </a:solidFill>
            </a:endParaRPr>
          </a:p>
          <a:p>
            <a:r>
              <a:rPr lang="en-GB" dirty="0" smtClean="0">
                <a:solidFill>
                  <a:schemeClr val="tx1">
                    <a:lumMod val="95000"/>
                    <a:lumOff val="5000"/>
                  </a:schemeClr>
                </a:solidFill>
              </a:rPr>
              <a:t>                                                                                             </a:t>
            </a:r>
            <a:endParaRPr lang="en-GB" dirty="0">
              <a:solidFill>
                <a:schemeClr val="tx1">
                  <a:lumMod val="95000"/>
                  <a:lumOff val="5000"/>
                </a:schemeClr>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xmlns="" val="1739096693"/>
              </p:ext>
            </p:extLst>
          </p:nvPr>
        </p:nvGraphicFramePr>
        <p:xfrm>
          <a:off x="4567436" y="2705687"/>
          <a:ext cx="3010053" cy="1852076"/>
        </p:xfrm>
        <a:graphic>
          <a:graphicData uri="http://schemas.openxmlformats.org/presentationml/2006/ole">
            <p:oleObj spid="_x0000_s7326" name="CS ChemDraw Drawing" r:id="rId4" imgW="2471308" imgH="1520589" progId="">
              <p:embed/>
            </p:oleObj>
          </a:graphicData>
        </a:graphic>
      </p:graphicFrame>
      <p:sp>
        <p:nvSpPr>
          <p:cNvPr id="10" name="TextBox 9"/>
          <p:cNvSpPr txBox="1"/>
          <p:nvPr/>
        </p:nvSpPr>
        <p:spPr>
          <a:xfrm>
            <a:off x="1874589" y="5182113"/>
            <a:ext cx="1137789" cy="369332"/>
          </a:xfrm>
          <a:prstGeom prst="rect">
            <a:avLst/>
          </a:prstGeom>
          <a:noFill/>
        </p:spPr>
        <p:txBody>
          <a:bodyPr wrap="square" rtlCol="0">
            <a:spAutoFit/>
          </a:bodyPr>
          <a:lstStyle/>
          <a:p>
            <a:r>
              <a:rPr lang="en-GB" b="1" dirty="0" smtClean="0"/>
              <a:t>aconitine</a:t>
            </a:r>
          </a:p>
        </p:txBody>
      </p:sp>
      <p:graphicFrame>
        <p:nvGraphicFramePr>
          <p:cNvPr id="4" name="Object 3"/>
          <p:cNvGraphicFramePr>
            <a:graphicFrameLocks noChangeAspect="1"/>
          </p:cNvGraphicFramePr>
          <p:nvPr>
            <p:extLst>
              <p:ext uri="{D42A27DB-BD31-4B8C-83A1-F6EECF244321}">
                <p14:modId xmlns:p14="http://schemas.microsoft.com/office/powerpoint/2010/main" xmlns="" val="1551530753"/>
              </p:ext>
            </p:extLst>
          </p:nvPr>
        </p:nvGraphicFramePr>
        <p:xfrm>
          <a:off x="8361755" y="2717565"/>
          <a:ext cx="2986674" cy="1837657"/>
        </p:xfrm>
        <a:graphic>
          <a:graphicData uri="http://schemas.openxmlformats.org/presentationml/2006/ole">
            <p:oleObj spid="_x0000_s7327" name="CS ChemDraw Drawing" r:id="rId5" imgW="2471577" imgH="1520589" progId="">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 val="904485908"/>
              </p:ext>
            </p:extLst>
          </p:nvPr>
        </p:nvGraphicFramePr>
        <p:xfrm>
          <a:off x="905450" y="2705683"/>
          <a:ext cx="3076069" cy="1892660"/>
        </p:xfrm>
        <a:graphic>
          <a:graphicData uri="http://schemas.openxmlformats.org/presentationml/2006/ole">
            <p:oleObj spid="_x0000_s7328" name="CS ChemDraw Drawing" r:id="rId6" imgW="2471577" imgH="1520589" progId="">
              <p:embed/>
            </p:oleObj>
          </a:graphicData>
        </a:graphic>
      </p:graphicFrame>
      <p:sp>
        <p:nvSpPr>
          <p:cNvPr id="13" name="TextBox 12"/>
          <p:cNvSpPr txBox="1"/>
          <p:nvPr/>
        </p:nvSpPr>
        <p:spPr>
          <a:xfrm>
            <a:off x="5557586" y="5182115"/>
            <a:ext cx="999332" cy="369332"/>
          </a:xfrm>
          <a:prstGeom prst="rect">
            <a:avLst/>
          </a:prstGeom>
          <a:noFill/>
        </p:spPr>
        <p:txBody>
          <a:bodyPr wrap="square" rtlCol="0">
            <a:spAutoFit/>
          </a:bodyPr>
          <a:lstStyle/>
          <a:p>
            <a:r>
              <a:rPr lang="en-GB" b="1" dirty="0" smtClean="0"/>
              <a:t>artefact</a:t>
            </a:r>
          </a:p>
        </p:txBody>
      </p:sp>
      <p:sp>
        <p:nvSpPr>
          <p:cNvPr id="14" name="TextBox 13"/>
          <p:cNvSpPr txBox="1"/>
          <p:nvPr/>
        </p:nvSpPr>
        <p:spPr>
          <a:xfrm>
            <a:off x="9030219" y="5182115"/>
            <a:ext cx="2318210" cy="369332"/>
          </a:xfrm>
          <a:prstGeom prst="rect">
            <a:avLst/>
          </a:prstGeom>
          <a:noFill/>
        </p:spPr>
        <p:txBody>
          <a:bodyPr wrap="square" rtlCol="0">
            <a:spAutoFit/>
          </a:bodyPr>
          <a:lstStyle/>
          <a:p>
            <a:r>
              <a:rPr lang="en-GB" b="1" dirty="0"/>
              <a:t>d</a:t>
            </a:r>
            <a:r>
              <a:rPr lang="en-GB" b="1" dirty="0" smtClean="0"/>
              <a:t>euterated artefact</a:t>
            </a:r>
          </a:p>
        </p:txBody>
      </p:sp>
      <p:sp>
        <p:nvSpPr>
          <p:cNvPr id="20" name="Oval 19"/>
          <p:cNvSpPr/>
          <p:nvPr/>
        </p:nvSpPr>
        <p:spPr>
          <a:xfrm>
            <a:off x="2839533" y="2862914"/>
            <a:ext cx="412595" cy="323385"/>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1469429" y="3009616"/>
            <a:ext cx="412595" cy="323385"/>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1910342" y="4146073"/>
            <a:ext cx="412595" cy="323385"/>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471463" y="2863793"/>
            <a:ext cx="412595" cy="323385"/>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105278" y="2998464"/>
            <a:ext cx="412595" cy="323385"/>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4892550" y="4293986"/>
            <a:ext cx="412595" cy="323385"/>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5542866" y="4117864"/>
            <a:ext cx="412595" cy="323385"/>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6103472" y="3744630"/>
            <a:ext cx="412595" cy="323385"/>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237553" y="4336734"/>
            <a:ext cx="412595" cy="323385"/>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780443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animBg="1"/>
      <p:bldP spid="24" grpId="0" animBg="1"/>
      <p:bldP spid="25"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89542"/>
            <a:ext cx="10058400" cy="625643"/>
          </a:xfrm>
        </p:spPr>
        <p:txBody>
          <a:bodyPr>
            <a:normAutofit/>
          </a:bodyPr>
          <a:lstStyle/>
          <a:p>
            <a:pPr algn="ctr"/>
            <a:r>
              <a:rPr lang="en-GB" sz="3200" b="1" dirty="0" smtClean="0">
                <a:solidFill>
                  <a:schemeClr val="accent2">
                    <a:lumMod val="75000"/>
                  </a:schemeClr>
                </a:solidFill>
              </a:rPr>
              <a:t>Aconitine reacted with different alcohols</a:t>
            </a:r>
            <a:endParaRPr lang="en-GB" sz="3200" b="1" dirty="0">
              <a:solidFill>
                <a:schemeClr val="accent2">
                  <a:lumMod val="75000"/>
                </a:schemeClr>
              </a:solidFill>
            </a:endParaRPr>
          </a:p>
        </p:txBody>
      </p:sp>
      <p:sp>
        <p:nvSpPr>
          <p:cNvPr id="3" name="Content Placeholder 2"/>
          <p:cNvSpPr>
            <a:spLocks noGrp="1"/>
          </p:cNvSpPr>
          <p:nvPr>
            <p:ph idx="1"/>
          </p:nvPr>
        </p:nvSpPr>
        <p:spPr/>
        <p:txBody>
          <a:bodyPr/>
          <a:lstStyle/>
          <a:p>
            <a:endParaRPr lang="en-GB"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xmlns="" val="3559366537"/>
              </p:ext>
            </p:extLst>
          </p:nvPr>
        </p:nvGraphicFramePr>
        <p:xfrm>
          <a:off x="1395668" y="2899614"/>
          <a:ext cx="9579545" cy="2908255"/>
        </p:xfrm>
        <a:graphic>
          <a:graphicData uri="http://schemas.openxmlformats.org/drawingml/2006/table">
            <a:tbl>
              <a:tblPr firstRow="1" bandRow="1">
                <a:tableStyleId>{21E4AEA4-8DFA-4A89-87EB-49C32662AFE0}</a:tableStyleId>
              </a:tblPr>
              <a:tblGrid>
                <a:gridCol w="1503943"/>
                <a:gridCol w="3441812"/>
                <a:gridCol w="2237094"/>
                <a:gridCol w="2396696"/>
              </a:tblGrid>
              <a:tr h="408895">
                <a:tc>
                  <a:txBody>
                    <a:bodyPr/>
                    <a:lstStyle/>
                    <a:p>
                      <a:pPr algn="ctr"/>
                      <a:r>
                        <a:rPr lang="en-GB" dirty="0" smtClean="0"/>
                        <a:t>Alcohol</a:t>
                      </a:r>
                      <a:endParaRPr lang="en-GB" dirty="0"/>
                    </a:p>
                  </a:txBody>
                  <a:tcPr anchor="ctr"/>
                </a:tc>
                <a:tc>
                  <a:txBody>
                    <a:bodyPr/>
                    <a:lstStyle/>
                    <a:p>
                      <a:pPr algn="ctr"/>
                      <a:r>
                        <a:rPr lang="en-GB" dirty="0" smtClean="0"/>
                        <a:t>Artefact</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m/z</a:t>
                      </a:r>
                      <a:r>
                        <a:rPr lang="en-GB" baseline="0" dirty="0" smtClean="0"/>
                        <a:t> (found)</a:t>
                      </a:r>
                      <a:endParaRPr lang="en-GB" dirty="0" smtClean="0"/>
                    </a:p>
                  </a:txBody>
                  <a:tcPr anchor="ctr"/>
                </a:tc>
                <a:tc>
                  <a:txBody>
                    <a:bodyPr/>
                    <a:lstStyle/>
                    <a:p>
                      <a:pPr algn="ctr"/>
                      <a:r>
                        <a:rPr lang="en-GB" dirty="0" smtClean="0"/>
                        <a:t>Molecular formula</a:t>
                      </a:r>
                      <a:endParaRPr lang="en-GB" dirty="0"/>
                    </a:p>
                  </a:txBody>
                  <a:tcPr anchor="ctr"/>
                </a:tc>
              </a:tr>
              <a:tr h="408895">
                <a:tc>
                  <a:txBody>
                    <a:bodyPr/>
                    <a:lstStyle/>
                    <a:p>
                      <a:pPr algn="ctr"/>
                      <a:r>
                        <a:rPr lang="en-GB" dirty="0" smtClean="0"/>
                        <a:t>methanol</a:t>
                      </a:r>
                      <a:endParaRPr lang="en-GB" dirty="0"/>
                    </a:p>
                  </a:txBody>
                  <a:tcPr anchor="ctr"/>
                </a:tc>
                <a:tc>
                  <a:txBody>
                    <a:bodyPr/>
                    <a:lstStyle/>
                    <a:p>
                      <a:pPr>
                        <a:lnSpc>
                          <a:spcPct val="150000"/>
                        </a:lnSpc>
                      </a:pPr>
                      <a:r>
                        <a:rPr lang="en-GB" sz="1800" dirty="0" smtClean="0"/>
                        <a:t>14-</a:t>
                      </a:r>
                      <a:r>
                        <a:rPr lang="en-GB" sz="1800" i="1" dirty="0" smtClean="0"/>
                        <a:t>O</a:t>
                      </a:r>
                      <a:r>
                        <a:rPr lang="en-GB" sz="1800" dirty="0" smtClean="0"/>
                        <a:t>-benzoyl-8-</a:t>
                      </a:r>
                      <a:r>
                        <a:rPr lang="en-GB" sz="1800" i="1" dirty="0" smtClean="0"/>
                        <a:t>O</a:t>
                      </a:r>
                      <a:r>
                        <a:rPr lang="en-GB" sz="1800" dirty="0" smtClean="0"/>
                        <a:t>-methylaconine</a:t>
                      </a:r>
                      <a:endParaRPr lang="en-GB" dirty="0"/>
                    </a:p>
                  </a:txBody>
                  <a:tcPr anchor="ctr"/>
                </a:tc>
                <a:tc>
                  <a:txBody>
                    <a:bodyPr/>
                    <a:lstStyle/>
                    <a:p>
                      <a:pPr algn="ctr">
                        <a:lnSpc>
                          <a:spcPct val="150000"/>
                        </a:lnSpc>
                      </a:pPr>
                      <a:r>
                        <a:rPr lang="en-GB" sz="1800" kern="1200" dirty="0" smtClean="0">
                          <a:solidFill>
                            <a:schemeClr val="dk1"/>
                          </a:solidFill>
                          <a:effectLst/>
                          <a:latin typeface="+mn-lt"/>
                          <a:ea typeface="+mn-ea"/>
                          <a:cs typeface="+mn-cs"/>
                        </a:rPr>
                        <a:t>618.3291</a:t>
                      </a:r>
                      <a:r>
                        <a:rPr lang="en-GB" sz="1800" dirty="0" smtClean="0"/>
                        <a:t> Da</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smtClean="0">
                          <a:effectLst/>
                          <a:latin typeface="Times New Roman" pitchFamily="18" charset="0"/>
                          <a:cs typeface="Times New Roman" pitchFamily="18" charset="0"/>
                        </a:rPr>
                        <a:t>C</a:t>
                      </a:r>
                      <a:r>
                        <a:rPr lang="en-GB" sz="1800" kern="1200" baseline="-25000" dirty="0" smtClean="0">
                          <a:effectLst/>
                          <a:latin typeface="Times New Roman" pitchFamily="18" charset="0"/>
                          <a:cs typeface="Times New Roman" pitchFamily="18" charset="0"/>
                        </a:rPr>
                        <a:t>33 </a:t>
                      </a:r>
                      <a:r>
                        <a:rPr lang="en-GB" sz="1800" kern="1200" dirty="0" smtClean="0">
                          <a:effectLst/>
                          <a:latin typeface="Times New Roman" pitchFamily="18" charset="0"/>
                          <a:cs typeface="Times New Roman" pitchFamily="18" charset="0"/>
                        </a:rPr>
                        <a:t>H</a:t>
                      </a:r>
                      <a:r>
                        <a:rPr lang="en-GB" sz="1800" kern="1200" baseline="-25000" dirty="0" smtClean="0">
                          <a:effectLst/>
                          <a:latin typeface="Times New Roman" pitchFamily="18" charset="0"/>
                          <a:cs typeface="Times New Roman" pitchFamily="18" charset="0"/>
                        </a:rPr>
                        <a:t>48 </a:t>
                      </a:r>
                      <a:r>
                        <a:rPr lang="en-GB" sz="1800" kern="1200" dirty="0" smtClean="0">
                          <a:effectLst/>
                          <a:latin typeface="Times New Roman" pitchFamily="18" charset="0"/>
                          <a:cs typeface="Times New Roman" pitchFamily="18" charset="0"/>
                        </a:rPr>
                        <a:t>N O</a:t>
                      </a:r>
                      <a:r>
                        <a:rPr lang="en-GB" sz="1800" kern="1200" baseline="-25000" dirty="0" smtClean="0">
                          <a:effectLst/>
                          <a:latin typeface="Times New Roman" pitchFamily="18" charset="0"/>
                          <a:cs typeface="Times New Roman" pitchFamily="18" charset="0"/>
                        </a:rPr>
                        <a:t>10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kern="1200" baseline="0" dirty="0" smtClean="0">
                          <a:solidFill>
                            <a:schemeClr val="dk1"/>
                          </a:solidFill>
                          <a:effectLst/>
                          <a:latin typeface="+mn-lt"/>
                          <a:ea typeface="+mn-ea"/>
                          <a:cs typeface="+mn-cs"/>
                        </a:rPr>
                        <a:t>requires </a:t>
                      </a:r>
                      <a:r>
                        <a:rPr lang="en-GB" sz="1600" kern="1200" dirty="0" smtClean="0">
                          <a:solidFill>
                            <a:schemeClr val="dk1"/>
                          </a:solidFill>
                          <a:effectLst/>
                          <a:latin typeface="+mn-lt"/>
                          <a:ea typeface="+mn-ea"/>
                          <a:cs typeface="+mn-cs"/>
                        </a:rPr>
                        <a:t>618.3278 </a:t>
                      </a:r>
                      <a:r>
                        <a:rPr lang="en-GB" sz="1600" kern="1200" baseline="0" dirty="0" smtClean="0">
                          <a:solidFill>
                            <a:schemeClr val="dk1"/>
                          </a:solidFill>
                          <a:effectLst/>
                          <a:latin typeface="+mn-lt"/>
                          <a:ea typeface="+mn-ea"/>
                          <a:cs typeface="+mn-cs"/>
                        </a:rPr>
                        <a:t> </a:t>
                      </a:r>
                      <a:endParaRPr lang="en-GB" sz="1600" kern="1200" baseline="-25000" dirty="0" smtClean="0">
                        <a:solidFill>
                          <a:schemeClr val="accent6"/>
                        </a:solidFill>
                        <a:effectLst/>
                        <a:latin typeface="Times New Roman" pitchFamily="18" charset="0"/>
                        <a:ea typeface="+mn-ea"/>
                        <a:cs typeface="Times New Roman" pitchFamily="18" charset="0"/>
                      </a:endParaRPr>
                    </a:p>
                  </a:txBody>
                  <a:tcPr anchor="ctr"/>
                </a:tc>
              </a:tr>
              <a:tr h="408895">
                <a:tc>
                  <a:txBody>
                    <a:bodyPr/>
                    <a:lstStyle/>
                    <a:p>
                      <a:pPr algn="ctr"/>
                      <a:r>
                        <a:rPr lang="en-GB" i="1" dirty="0" smtClean="0"/>
                        <a:t>d</a:t>
                      </a:r>
                      <a:r>
                        <a:rPr lang="en-GB" i="1" baseline="-25000" dirty="0" smtClean="0"/>
                        <a:t>4</a:t>
                      </a:r>
                      <a:r>
                        <a:rPr lang="en-GB" dirty="0" smtClean="0"/>
                        <a:t>-methanol</a:t>
                      </a:r>
                      <a:endParaRPr lang="en-GB" dirty="0"/>
                    </a:p>
                  </a:txBody>
                  <a:tcPr anchor="ctr"/>
                </a:tc>
                <a:tc>
                  <a:txBody>
                    <a:bodyPr/>
                    <a:lstStyle/>
                    <a:p>
                      <a:r>
                        <a:rPr lang="en-GB" sz="1800" dirty="0" smtClean="0"/>
                        <a:t>14-</a:t>
                      </a:r>
                      <a:r>
                        <a:rPr lang="en-GB" sz="1800" i="1" dirty="0" smtClean="0"/>
                        <a:t>O</a:t>
                      </a:r>
                      <a:r>
                        <a:rPr lang="en-GB" sz="1800" dirty="0" smtClean="0"/>
                        <a:t>-benzoyl-8-</a:t>
                      </a:r>
                      <a:r>
                        <a:rPr lang="en-GB" sz="1800" i="1" dirty="0" smtClean="0"/>
                        <a:t>O</a:t>
                      </a:r>
                      <a:r>
                        <a:rPr lang="en-GB" sz="1800" dirty="0" smtClean="0"/>
                        <a:t>-trideuteriated</a:t>
                      </a:r>
                      <a:r>
                        <a:rPr lang="en-GB" sz="1800" baseline="0" dirty="0" smtClean="0"/>
                        <a:t> </a:t>
                      </a:r>
                      <a:r>
                        <a:rPr lang="en-GB" sz="1800" dirty="0" err="1" smtClean="0"/>
                        <a:t>methylaconine</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621.3490</a:t>
                      </a:r>
                      <a:r>
                        <a:rPr lang="en-GB" sz="1800" dirty="0" smtClean="0"/>
                        <a:t> Da</a:t>
                      </a:r>
                      <a:endParaRPr lang="en-GB"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smtClean="0">
                          <a:effectLst/>
                          <a:latin typeface="Times New Roman" pitchFamily="18" charset="0"/>
                          <a:cs typeface="Times New Roman" pitchFamily="18" charset="0"/>
                        </a:rPr>
                        <a:t>C</a:t>
                      </a:r>
                      <a:r>
                        <a:rPr lang="en-GB" sz="1800" kern="1200" baseline="-25000" dirty="0" smtClean="0">
                          <a:effectLst/>
                          <a:latin typeface="Times New Roman" pitchFamily="18" charset="0"/>
                          <a:cs typeface="Times New Roman" pitchFamily="18" charset="0"/>
                        </a:rPr>
                        <a:t>33 </a:t>
                      </a:r>
                      <a:r>
                        <a:rPr lang="en-GB" sz="1800" kern="1200" dirty="0" smtClean="0">
                          <a:effectLst/>
                          <a:latin typeface="Times New Roman" pitchFamily="18" charset="0"/>
                          <a:cs typeface="Times New Roman" pitchFamily="18" charset="0"/>
                        </a:rPr>
                        <a:t>H</a:t>
                      </a:r>
                      <a:r>
                        <a:rPr lang="en-GB" sz="1800" kern="1200" baseline="-25000" dirty="0" smtClean="0">
                          <a:effectLst/>
                          <a:latin typeface="Times New Roman" pitchFamily="18" charset="0"/>
                          <a:cs typeface="Times New Roman" pitchFamily="18" charset="0"/>
                        </a:rPr>
                        <a:t>45 </a:t>
                      </a:r>
                      <a:r>
                        <a:rPr lang="en-GB" sz="1800" kern="1200" dirty="0" smtClean="0">
                          <a:effectLst/>
                          <a:latin typeface="Times New Roman" pitchFamily="18" charset="0"/>
                          <a:cs typeface="Times New Roman" pitchFamily="18" charset="0"/>
                        </a:rPr>
                        <a:t>D</a:t>
                      </a:r>
                      <a:r>
                        <a:rPr lang="en-GB" sz="1800" kern="1200" baseline="-25000" dirty="0" smtClean="0">
                          <a:effectLst/>
                          <a:latin typeface="Times New Roman" pitchFamily="18" charset="0"/>
                          <a:cs typeface="Times New Roman" pitchFamily="18" charset="0"/>
                        </a:rPr>
                        <a:t>3 </a:t>
                      </a:r>
                      <a:r>
                        <a:rPr lang="en-GB" sz="1800" kern="1200" dirty="0" smtClean="0">
                          <a:effectLst/>
                          <a:latin typeface="Times New Roman" pitchFamily="18" charset="0"/>
                          <a:cs typeface="Times New Roman" pitchFamily="18" charset="0"/>
                        </a:rPr>
                        <a:t>N O</a:t>
                      </a:r>
                      <a:r>
                        <a:rPr lang="en-GB" sz="1800" kern="1200" baseline="-25000" dirty="0" smtClean="0">
                          <a:effectLst/>
                          <a:latin typeface="Times New Roman" pitchFamily="18" charset="0"/>
                          <a:cs typeface="Times New Roman" pitchFamily="18" charset="0"/>
                        </a:rPr>
                        <a:t>10</a:t>
                      </a:r>
                      <a:endParaRPr lang="en-GB" sz="1800" kern="1200" baseline="-25000" dirty="0" smtClean="0">
                        <a:solidFill>
                          <a:schemeClr val="accent6"/>
                        </a:solidFill>
                        <a:effectLst/>
                        <a:latin typeface="Times New Roman" pitchFamily="18" charset="0"/>
                        <a:ea typeface="+mn-ea"/>
                        <a:cs typeface="Times New Roman" pitchFamily="18" charset="0"/>
                      </a:endParaRPr>
                    </a:p>
                    <a:p>
                      <a:pPr algn="ctr"/>
                      <a:r>
                        <a:rPr lang="en-GB" sz="1600" kern="1200" baseline="0" dirty="0" smtClean="0">
                          <a:solidFill>
                            <a:schemeClr val="dk1"/>
                          </a:solidFill>
                          <a:effectLst/>
                          <a:latin typeface="+mn-lt"/>
                          <a:ea typeface="+mn-ea"/>
                          <a:cs typeface="+mn-cs"/>
                        </a:rPr>
                        <a:t>requires </a:t>
                      </a:r>
                      <a:r>
                        <a:rPr lang="en-GB" sz="1600" kern="1200" dirty="0" smtClean="0">
                          <a:solidFill>
                            <a:schemeClr val="dk1"/>
                          </a:solidFill>
                          <a:effectLst/>
                          <a:latin typeface="+mn-lt"/>
                          <a:ea typeface="+mn-ea"/>
                          <a:cs typeface="+mn-cs"/>
                        </a:rPr>
                        <a:t>621.3461</a:t>
                      </a:r>
                      <a:endParaRPr lang="en-GB" sz="1600" dirty="0"/>
                    </a:p>
                  </a:txBody>
                  <a:tcPr anchor="ctr"/>
                </a:tc>
              </a:tr>
              <a:tr h="408895">
                <a:tc>
                  <a:txBody>
                    <a:bodyPr/>
                    <a:lstStyle/>
                    <a:p>
                      <a:pPr algn="ctr"/>
                      <a:r>
                        <a:rPr lang="en-GB" dirty="0" smtClean="0"/>
                        <a:t>ethanol</a:t>
                      </a:r>
                      <a:endParaRPr lang="en-GB" dirty="0"/>
                    </a:p>
                  </a:txBody>
                  <a:tcPr anchor="ctr"/>
                </a:tc>
                <a:tc>
                  <a:txBody>
                    <a:bodyPr/>
                    <a:lstStyle/>
                    <a:p>
                      <a:r>
                        <a:rPr lang="en-GB" sz="1800" dirty="0" smtClean="0"/>
                        <a:t>14-</a:t>
                      </a:r>
                      <a:r>
                        <a:rPr lang="en-GB" sz="1800" i="1" dirty="0" smtClean="0"/>
                        <a:t>O</a:t>
                      </a:r>
                      <a:r>
                        <a:rPr lang="en-GB" sz="1800" dirty="0" smtClean="0"/>
                        <a:t>-benzoyl-8-</a:t>
                      </a:r>
                      <a:r>
                        <a:rPr lang="en-GB" sz="1800" i="1" dirty="0" smtClean="0"/>
                        <a:t>O</a:t>
                      </a:r>
                      <a:r>
                        <a:rPr lang="en-GB" sz="1800" dirty="0" smtClean="0"/>
                        <a:t>-ethylaconine</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632.3459 </a:t>
                      </a:r>
                      <a:r>
                        <a:rPr lang="en-GB" sz="1800" dirty="0" smtClean="0"/>
                        <a:t>Da</a:t>
                      </a:r>
                      <a:endParaRPr lang="en-GB"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smtClean="0">
                          <a:effectLst/>
                          <a:latin typeface="Times New Roman" pitchFamily="18" charset="0"/>
                          <a:cs typeface="Times New Roman" pitchFamily="18" charset="0"/>
                        </a:rPr>
                        <a:t>C</a:t>
                      </a:r>
                      <a:r>
                        <a:rPr lang="en-GB" sz="1800" kern="1200" baseline="-25000" dirty="0" smtClean="0">
                          <a:effectLst/>
                          <a:latin typeface="Times New Roman" pitchFamily="18" charset="0"/>
                          <a:cs typeface="Times New Roman" pitchFamily="18" charset="0"/>
                        </a:rPr>
                        <a:t>34 </a:t>
                      </a:r>
                      <a:r>
                        <a:rPr lang="en-GB" sz="1800" kern="1200" dirty="0" smtClean="0">
                          <a:effectLst/>
                          <a:latin typeface="Times New Roman" pitchFamily="18" charset="0"/>
                          <a:cs typeface="Times New Roman" pitchFamily="18" charset="0"/>
                        </a:rPr>
                        <a:t>H</a:t>
                      </a:r>
                      <a:r>
                        <a:rPr lang="en-GB" sz="1800" kern="1200" baseline="-25000" dirty="0" smtClean="0">
                          <a:effectLst/>
                          <a:latin typeface="Times New Roman" pitchFamily="18" charset="0"/>
                          <a:cs typeface="Times New Roman" pitchFamily="18" charset="0"/>
                        </a:rPr>
                        <a:t>50 </a:t>
                      </a:r>
                      <a:r>
                        <a:rPr lang="en-GB" sz="1800" kern="1200" dirty="0" smtClean="0">
                          <a:effectLst/>
                          <a:latin typeface="Times New Roman" pitchFamily="18" charset="0"/>
                          <a:cs typeface="Times New Roman" pitchFamily="18" charset="0"/>
                        </a:rPr>
                        <a:t>N O</a:t>
                      </a:r>
                      <a:r>
                        <a:rPr lang="en-GB" sz="1800" kern="1200" baseline="-25000" dirty="0" smtClean="0">
                          <a:effectLst/>
                          <a:latin typeface="Times New Roman" pitchFamily="18" charset="0"/>
                          <a:cs typeface="Times New Roman" pitchFamily="18" charset="0"/>
                        </a:rPr>
                        <a:t>10</a:t>
                      </a:r>
                      <a:endParaRPr lang="en-GB" sz="1800" kern="1200" baseline="-25000" dirty="0" smtClean="0">
                        <a:solidFill>
                          <a:schemeClr val="accent6"/>
                        </a:solidFill>
                        <a:effectLst/>
                        <a:latin typeface="Times New Roman" pitchFamily="18" charset="0"/>
                        <a:ea typeface="+mn-ea"/>
                        <a:cs typeface="Times New Roman" pitchFamily="18" charset="0"/>
                      </a:endParaRPr>
                    </a:p>
                    <a:p>
                      <a:pPr algn="ctr"/>
                      <a:r>
                        <a:rPr lang="en-GB" sz="1600" kern="1200" baseline="0" dirty="0" smtClean="0">
                          <a:solidFill>
                            <a:schemeClr val="dk1"/>
                          </a:solidFill>
                          <a:effectLst/>
                          <a:latin typeface="+mn-lt"/>
                          <a:ea typeface="+mn-ea"/>
                          <a:cs typeface="+mn-cs"/>
                        </a:rPr>
                        <a:t>requires </a:t>
                      </a:r>
                      <a:r>
                        <a:rPr lang="en-GB" sz="1600" kern="1200" dirty="0" smtClean="0">
                          <a:solidFill>
                            <a:schemeClr val="dk1"/>
                          </a:solidFill>
                          <a:effectLst/>
                          <a:latin typeface="+mn-lt"/>
                          <a:ea typeface="+mn-ea"/>
                          <a:cs typeface="+mn-cs"/>
                        </a:rPr>
                        <a:t>632.3429 </a:t>
                      </a:r>
                      <a:r>
                        <a:rPr lang="en-GB" sz="1600" kern="1200" baseline="0" dirty="0" smtClean="0">
                          <a:solidFill>
                            <a:schemeClr val="dk1"/>
                          </a:solidFill>
                          <a:effectLst/>
                          <a:latin typeface="+mn-lt"/>
                          <a:ea typeface="+mn-ea"/>
                          <a:cs typeface="+mn-cs"/>
                        </a:rPr>
                        <a:t> </a:t>
                      </a:r>
                      <a:endParaRPr lang="en-GB" sz="1600" dirty="0"/>
                    </a:p>
                  </a:txBody>
                  <a:tcPr anchor="ctr"/>
                </a:tc>
              </a:tr>
              <a:tr h="4088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i="1" dirty="0" smtClean="0"/>
                        <a:t>d</a:t>
                      </a:r>
                      <a:r>
                        <a:rPr lang="en-GB" i="1" baseline="-25000" dirty="0" smtClean="0"/>
                        <a:t>6</a:t>
                      </a:r>
                      <a:r>
                        <a:rPr lang="en-GB" dirty="0" smtClean="0"/>
                        <a:t>-ethanol</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t>14-</a:t>
                      </a:r>
                      <a:r>
                        <a:rPr lang="pt-BR" sz="1800" i="1" dirty="0" smtClean="0"/>
                        <a:t>O</a:t>
                      </a:r>
                      <a:r>
                        <a:rPr lang="pt-BR" sz="1800" dirty="0" smtClean="0"/>
                        <a:t>-benzoyl-8-</a:t>
                      </a:r>
                      <a:r>
                        <a:rPr lang="pt-BR" sz="1800" i="1" dirty="0" smtClean="0"/>
                        <a:t>O</a:t>
                      </a:r>
                      <a:r>
                        <a:rPr lang="pt-BR" sz="1800" dirty="0" smtClean="0"/>
                        <a:t>-pentadeuteriated ethylaconine</a:t>
                      </a:r>
                      <a:endParaRPr lang="pt-BR" sz="1800" dirty="0" smtClean="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637.3759</a:t>
                      </a:r>
                      <a:r>
                        <a:rPr lang="pt-BR" sz="1800" dirty="0" smtClean="0"/>
                        <a:t> Da</a:t>
                      </a:r>
                      <a:endParaRPr lang="pt-BR" sz="1800" dirty="0" smtClean="0">
                        <a:latin typeface="Times New Roman" pitchFamily="18" charset="0"/>
                        <a:cs typeface="Times New Roman" pitchFamily="18" charset="0"/>
                      </a:endParaRPr>
                    </a:p>
                    <a:p>
                      <a:pPr algn="ct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smtClean="0">
                          <a:effectLst/>
                          <a:latin typeface="Times New Roman" pitchFamily="18" charset="0"/>
                          <a:cs typeface="Times New Roman" pitchFamily="18" charset="0"/>
                        </a:rPr>
                        <a:t>C</a:t>
                      </a:r>
                      <a:r>
                        <a:rPr lang="en-GB" sz="1800" kern="1200" baseline="-25000" dirty="0" smtClean="0">
                          <a:effectLst/>
                          <a:latin typeface="Times New Roman" pitchFamily="18" charset="0"/>
                          <a:cs typeface="Times New Roman" pitchFamily="18" charset="0"/>
                        </a:rPr>
                        <a:t>34 </a:t>
                      </a:r>
                      <a:r>
                        <a:rPr lang="en-GB" sz="1800" kern="1200" dirty="0" smtClean="0">
                          <a:effectLst/>
                          <a:latin typeface="Times New Roman" pitchFamily="18" charset="0"/>
                          <a:cs typeface="Times New Roman" pitchFamily="18" charset="0"/>
                        </a:rPr>
                        <a:t>H</a:t>
                      </a:r>
                      <a:r>
                        <a:rPr lang="en-GB" sz="1800" kern="1200" baseline="-25000" dirty="0" smtClean="0">
                          <a:effectLst/>
                          <a:latin typeface="Times New Roman" pitchFamily="18" charset="0"/>
                          <a:cs typeface="Times New Roman" pitchFamily="18" charset="0"/>
                        </a:rPr>
                        <a:t>45 </a:t>
                      </a:r>
                      <a:r>
                        <a:rPr lang="en-GB" sz="1800" kern="1200" dirty="0" smtClean="0">
                          <a:effectLst/>
                          <a:latin typeface="Times New Roman" pitchFamily="18" charset="0"/>
                          <a:cs typeface="Times New Roman" pitchFamily="18" charset="0"/>
                        </a:rPr>
                        <a:t>D</a:t>
                      </a:r>
                      <a:r>
                        <a:rPr lang="en-GB" sz="1800" kern="1200" baseline="-25000" dirty="0" smtClean="0">
                          <a:effectLst/>
                          <a:latin typeface="Times New Roman" pitchFamily="18" charset="0"/>
                          <a:cs typeface="Times New Roman" pitchFamily="18" charset="0"/>
                        </a:rPr>
                        <a:t>5 </a:t>
                      </a:r>
                      <a:r>
                        <a:rPr lang="en-GB" sz="1800" kern="1200" dirty="0" smtClean="0">
                          <a:effectLst/>
                          <a:latin typeface="Times New Roman" pitchFamily="18" charset="0"/>
                          <a:cs typeface="Times New Roman" pitchFamily="18" charset="0"/>
                        </a:rPr>
                        <a:t>N O</a:t>
                      </a:r>
                      <a:r>
                        <a:rPr lang="en-GB" sz="1800" kern="1200" baseline="-25000" dirty="0" smtClean="0">
                          <a:effectLst/>
                          <a:latin typeface="Times New Roman" pitchFamily="18" charset="0"/>
                          <a:cs typeface="Times New Roman" pitchFamily="18" charset="0"/>
                        </a:rPr>
                        <a:t>10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kern="1200" baseline="0" dirty="0" smtClean="0">
                          <a:solidFill>
                            <a:schemeClr val="dk1"/>
                          </a:solidFill>
                          <a:effectLst/>
                          <a:latin typeface="+mn-lt"/>
                          <a:ea typeface="+mn-ea"/>
                          <a:cs typeface="+mn-cs"/>
                        </a:rPr>
                        <a:t>requires </a:t>
                      </a:r>
                      <a:r>
                        <a:rPr lang="en-GB" sz="1600" kern="1200" dirty="0" smtClean="0">
                          <a:solidFill>
                            <a:schemeClr val="dk1"/>
                          </a:solidFill>
                          <a:effectLst/>
                          <a:latin typeface="+mn-lt"/>
                          <a:ea typeface="+mn-ea"/>
                          <a:cs typeface="+mn-cs"/>
                        </a:rPr>
                        <a:t>637.3743 </a:t>
                      </a:r>
                      <a:r>
                        <a:rPr lang="en-GB" sz="1600" kern="1200" baseline="0" dirty="0" smtClean="0">
                          <a:solidFill>
                            <a:schemeClr val="dk1"/>
                          </a:solidFill>
                          <a:effectLst/>
                          <a:latin typeface="+mn-lt"/>
                          <a:ea typeface="+mn-ea"/>
                          <a:cs typeface="+mn-cs"/>
                        </a:rPr>
                        <a:t> </a:t>
                      </a:r>
                      <a:endParaRPr lang="pt-BR" sz="1600" dirty="0" smtClean="0">
                        <a:latin typeface="Times New Roman" pitchFamily="18" charset="0"/>
                        <a:cs typeface="Times New Roman" pitchFamily="18" charset="0"/>
                      </a:endParaRPr>
                    </a:p>
                  </a:txBody>
                  <a:tcPr anchor="ctr"/>
                </a:tc>
              </a:tr>
            </a:tbl>
          </a:graphicData>
        </a:graphic>
      </p:graphicFrame>
      <p:sp>
        <p:nvSpPr>
          <p:cNvPr id="6" name="TextBox 5"/>
          <p:cNvSpPr txBox="1"/>
          <p:nvPr/>
        </p:nvSpPr>
        <p:spPr>
          <a:xfrm>
            <a:off x="1371600" y="1973179"/>
            <a:ext cx="9784080" cy="707886"/>
          </a:xfrm>
          <a:prstGeom prst="rect">
            <a:avLst/>
          </a:prstGeom>
          <a:noFill/>
        </p:spPr>
        <p:txBody>
          <a:bodyPr wrap="square" rtlCol="0">
            <a:spAutoFit/>
          </a:bodyPr>
          <a:lstStyle/>
          <a:p>
            <a:r>
              <a:rPr lang="en-GB" sz="2000" dirty="0"/>
              <a:t>High Resolution Time-of-Flight mass spectra were obtained on a Bruker Daltonics micrOTOF spectrometer using electrospray ionisation (ESI).</a:t>
            </a:r>
          </a:p>
        </p:txBody>
      </p:sp>
    </p:spTree>
    <p:extLst>
      <p:ext uri="{BB962C8B-B14F-4D97-AF65-F5344CB8AC3E}">
        <p14:creationId xmlns:p14="http://schemas.microsoft.com/office/powerpoint/2010/main" xmlns="" val="2651123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24953"/>
            <a:ext cx="10058400" cy="543991"/>
          </a:xfrm>
        </p:spPr>
        <p:txBody>
          <a:bodyPr>
            <a:normAutofit/>
          </a:bodyPr>
          <a:lstStyle/>
          <a:p>
            <a:pPr algn="ctr"/>
            <a:r>
              <a:rPr lang="en-GB" sz="3200" b="1" dirty="0" err="1" smtClean="0">
                <a:solidFill>
                  <a:schemeClr val="accent2">
                    <a:lumMod val="75000"/>
                  </a:schemeClr>
                </a:solidFill>
              </a:rPr>
              <a:t>Grob</a:t>
            </a:r>
            <a:r>
              <a:rPr lang="en-GB" sz="3200" b="1" dirty="0" smtClean="0">
                <a:solidFill>
                  <a:schemeClr val="accent2">
                    <a:lumMod val="75000"/>
                  </a:schemeClr>
                </a:solidFill>
              </a:rPr>
              <a:t>-type </a:t>
            </a:r>
            <a:r>
              <a:rPr lang="en-GB" sz="3200" b="1" dirty="0">
                <a:solidFill>
                  <a:schemeClr val="accent2">
                    <a:lumMod val="75000"/>
                  </a:schemeClr>
                </a:solidFill>
              </a:rPr>
              <a:t>fragmentation</a:t>
            </a:r>
          </a:p>
        </p:txBody>
      </p:sp>
      <p:sp>
        <p:nvSpPr>
          <p:cNvPr id="3" name="Content Placeholder 2"/>
          <p:cNvSpPr>
            <a:spLocks noGrp="1"/>
          </p:cNvSpPr>
          <p:nvPr>
            <p:ph idx="1"/>
          </p:nvPr>
        </p:nvSpPr>
        <p:spPr>
          <a:xfrm>
            <a:off x="1321868" y="1807535"/>
            <a:ext cx="10058400" cy="4061559"/>
          </a:xfrm>
        </p:spPr>
        <p:txBody>
          <a:bodyPr>
            <a:normAutofit/>
          </a:bodyPr>
          <a:lstStyle/>
          <a:p>
            <a:pPr>
              <a:spcBef>
                <a:spcPts val="0"/>
              </a:spcBef>
              <a:spcAft>
                <a:spcPts val="0"/>
              </a:spcAft>
            </a:pPr>
            <a:r>
              <a:rPr lang="en-GB" dirty="0" smtClean="0">
                <a:solidFill>
                  <a:schemeClr val="tx1"/>
                </a:solidFill>
              </a:rPr>
              <a:t>It </a:t>
            </a:r>
            <a:r>
              <a:rPr lang="en-GB" dirty="0">
                <a:solidFill>
                  <a:schemeClr val="tx1"/>
                </a:solidFill>
              </a:rPr>
              <a:t>takes place when the free electron pair of the nitrogen atom and C</a:t>
            </a:r>
            <a:r>
              <a:rPr lang="en-GB" baseline="-25000" dirty="0">
                <a:solidFill>
                  <a:schemeClr val="tx1"/>
                </a:solidFill>
              </a:rPr>
              <a:t>α</a:t>
            </a:r>
            <a:r>
              <a:rPr lang="en-GB" dirty="0">
                <a:solidFill>
                  <a:schemeClr val="tx1"/>
                </a:solidFill>
              </a:rPr>
              <a:t>-X bond are oriented </a:t>
            </a:r>
            <a:endParaRPr lang="en-GB" dirty="0" smtClean="0">
              <a:solidFill>
                <a:schemeClr val="tx1"/>
              </a:solidFill>
            </a:endParaRPr>
          </a:p>
          <a:p>
            <a:r>
              <a:rPr lang="en-GB" dirty="0" smtClean="0">
                <a:solidFill>
                  <a:schemeClr val="tx1"/>
                </a:solidFill>
              </a:rPr>
              <a:t>anti-parallel </a:t>
            </a:r>
            <a:r>
              <a:rPr lang="en-GB" dirty="0">
                <a:solidFill>
                  <a:schemeClr val="tx1"/>
                </a:solidFill>
              </a:rPr>
              <a:t>to the C</a:t>
            </a:r>
            <a:r>
              <a:rPr lang="en-GB" baseline="-25000" dirty="0">
                <a:solidFill>
                  <a:schemeClr val="tx1"/>
                </a:solidFill>
              </a:rPr>
              <a:t>β</a:t>
            </a:r>
            <a:r>
              <a:rPr lang="en-GB" dirty="0">
                <a:solidFill>
                  <a:schemeClr val="tx1"/>
                </a:solidFill>
              </a:rPr>
              <a:t>-</a:t>
            </a:r>
            <a:r>
              <a:rPr lang="en-GB" dirty="0" err="1">
                <a:solidFill>
                  <a:schemeClr val="tx1"/>
                </a:solidFill>
              </a:rPr>
              <a:t>C</a:t>
            </a:r>
            <a:r>
              <a:rPr lang="en-GB" baseline="-25000" dirty="0" err="1">
                <a:solidFill>
                  <a:schemeClr val="tx1"/>
                </a:solidFill>
              </a:rPr>
              <a:t>ɣ</a:t>
            </a:r>
            <a:r>
              <a:rPr lang="en-GB" baseline="-25000" dirty="0">
                <a:solidFill>
                  <a:schemeClr val="tx1"/>
                </a:solidFill>
              </a:rPr>
              <a:t> </a:t>
            </a:r>
            <a:r>
              <a:rPr lang="en-GB" dirty="0">
                <a:solidFill>
                  <a:schemeClr val="tx1"/>
                </a:solidFill>
              </a:rPr>
              <a:t>bond which undergoes </a:t>
            </a:r>
            <a:r>
              <a:rPr lang="en-GB" dirty="0" smtClean="0">
                <a:solidFill>
                  <a:schemeClr val="tx1"/>
                </a:solidFill>
              </a:rPr>
              <a:t>cleavage.</a:t>
            </a:r>
            <a:endParaRPr lang="en-GB" dirty="0"/>
          </a:p>
          <a:p>
            <a:endParaRPr lang="en-GB" dirty="0"/>
          </a:p>
        </p:txBody>
      </p:sp>
      <p:pic>
        <p:nvPicPr>
          <p:cNvPr id="6" name="Picture 5"/>
          <p:cNvPicPr>
            <a:picLocks noChangeAspect="1"/>
          </p:cNvPicPr>
          <p:nvPr/>
        </p:nvPicPr>
        <p:blipFill>
          <a:blip r:embed="rId4"/>
          <a:stretch>
            <a:fillRect/>
          </a:stretch>
        </p:blipFill>
        <p:spPr>
          <a:xfrm>
            <a:off x="3892780" y="2737463"/>
            <a:ext cx="5077093" cy="823718"/>
          </a:xfrm>
          <a:prstGeom prst="rect">
            <a:avLst/>
          </a:prstGeom>
        </p:spPr>
      </p:pic>
      <p:sp>
        <p:nvSpPr>
          <p:cNvPr id="7" name="Text Box 26"/>
          <p:cNvSpPr txBox="1"/>
          <p:nvPr/>
        </p:nvSpPr>
        <p:spPr>
          <a:xfrm>
            <a:off x="5143259" y="3132139"/>
            <a:ext cx="422971" cy="39955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dirty="0">
                <a:effectLst/>
                <a:latin typeface="Times New Roman" panose="02020603050405020304" pitchFamily="18" charset="0"/>
                <a:ea typeface="Times New Roman" panose="02020603050405020304" pitchFamily="18" charset="0"/>
              </a:rPr>
              <a:t>α</a:t>
            </a:r>
          </a:p>
        </p:txBody>
      </p:sp>
      <p:sp>
        <p:nvSpPr>
          <p:cNvPr id="8" name="Text Box 26"/>
          <p:cNvSpPr txBox="1"/>
          <p:nvPr/>
        </p:nvSpPr>
        <p:spPr>
          <a:xfrm>
            <a:off x="4783944" y="3151088"/>
            <a:ext cx="267335" cy="2927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dirty="0">
                <a:effectLst/>
                <a:latin typeface="Times New Roman" panose="02020603050405020304" pitchFamily="18" charset="0"/>
                <a:ea typeface="Times New Roman" panose="02020603050405020304" pitchFamily="18" charset="0"/>
              </a:rPr>
              <a:t>β</a:t>
            </a:r>
          </a:p>
        </p:txBody>
      </p:sp>
      <p:sp>
        <p:nvSpPr>
          <p:cNvPr id="9" name="Text Box 26"/>
          <p:cNvSpPr txBox="1"/>
          <p:nvPr/>
        </p:nvSpPr>
        <p:spPr>
          <a:xfrm>
            <a:off x="4445941" y="3107756"/>
            <a:ext cx="422969" cy="3793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dirty="0">
                <a:effectLst/>
                <a:latin typeface="Times New Roman" panose="02020603050405020304" pitchFamily="18" charset="0"/>
                <a:ea typeface="Times New Roman" panose="02020603050405020304" pitchFamily="18" charset="0"/>
              </a:rPr>
              <a:t>ɣ</a:t>
            </a:r>
          </a:p>
        </p:txBody>
      </p:sp>
      <p:graphicFrame>
        <p:nvGraphicFramePr>
          <p:cNvPr id="10" name="Object 9"/>
          <p:cNvGraphicFramePr>
            <a:graphicFrameLocks noChangeAspect="1"/>
          </p:cNvGraphicFramePr>
          <p:nvPr>
            <p:extLst>
              <p:ext uri="{D42A27DB-BD31-4B8C-83A1-F6EECF244321}">
                <p14:modId xmlns:p14="http://schemas.microsoft.com/office/powerpoint/2010/main" xmlns="" val="4282680977"/>
              </p:ext>
            </p:extLst>
          </p:nvPr>
        </p:nvGraphicFramePr>
        <p:xfrm>
          <a:off x="1073150" y="3813175"/>
          <a:ext cx="2565400" cy="2051050"/>
        </p:xfrm>
        <a:graphic>
          <a:graphicData uri="http://schemas.openxmlformats.org/presentationml/2006/ole">
            <p:oleObj spid="_x0000_s4728" name="CS ChemDraw Drawing" r:id="rId5" imgW="1900010" imgH="1518968" progId="">
              <p:embed/>
            </p:oleObj>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xmlns="" val="138065333"/>
              </p:ext>
            </p:extLst>
          </p:nvPr>
        </p:nvGraphicFramePr>
        <p:xfrm>
          <a:off x="4887912" y="3804896"/>
          <a:ext cx="2562829" cy="2050971"/>
        </p:xfrm>
        <a:graphic>
          <a:graphicData uri="http://schemas.openxmlformats.org/presentationml/2006/ole">
            <p:oleObj spid="_x0000_s4729" name="CS ChemDraw Drawing" r:id="rId6" imgW="1898392" imgH="1519238" progId="">
              <p:embed/>
            </p:oleObj>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xmlns="" val="3965381089"/>
              </p:ext>
            </p:extLst>
          </p:nvPr>
        </p:nvGraphicFramePr>
        <p:xfrm>
          <a:off x="8633820" y="3816920"/>
          <a:ext cx="2565014" cy="2050971"/>
        </p:xfrm>
        <a:graphic>
          <a:graphicData uri="http://schemas.openxmlformats.org/presentationml/2006/ole">
            <p:oleObj spid="_x0000_s4730" name="CS ChemDraw Drawing" r:id="rId7" imgW="1900010" imgH="1519238" progId="">
              <p:embed/>
            </p:oleObj>
          </a:graphicData>
        </a:graphic>
      </p:graphicFrame>
      <p:cxnSp>
        <p:nvCxnSpPr>
          <p:cNvPr id="14" name="Straight Arrow Connector 13"/>
          <p:cNvCxnSpPr/>
          <p:nvPr/>
        </p:nvCxnSpPr>
        <p:spPr>
          <a:xfrm>
            <a:off x="3464688" y="5087792"/>
            <a:ext cx="101983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380116" y="5087790"/>
            <a:ext cx="101983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331797" y="5892753"/>
            <a:ext cx="3349571" cy="369332"/>
          </a:xfrm>
          <a:prstGeom prst="rect">
            <a:avLst/>
          </a:prstGeom>
        </p:spPr>
        <p:txBody>
          <a:bodyPr wrap="none">
            <a:spAutoFit/>
          </a:bodyPr>
          <a:lstStyle/>
          <a:p>
            <a:r>
              <a:rPr lang="en-GB" b="1" dirty="0"/>
              <a:t>14-</a:t>
            </a:r>
            <a:r>
              <a:rPr lang="en-GB" b="1" i="1" dirty="0"/>
              <a:t>O</a:t>
            </a:r>
            <a:r>
              <a:rPr lang="en-GB" b="1" dirty="0"/>
              <a:t>-benzoyl-8-</a:t>
            </a:r>
            <a:r>
              <a:rPr lang="en-GB" b="1" i="1" dirty="0"/>
              <a:t>O</a:t>
            </a:r>
            <a:r>
              <a:rPr lang="en-GB" b="1" dirty="0"/>
              <a:t>-methylaconine</a:t>
            </a:r>
          </a:p>
        </p:txBody>
      </p:sp>
      <p:sp>
        <p:nvSpPr>
          <p:cNvPr id="17" name="Rectangle 16"/>
          <p:cNvSpPr/>
          <p:nvPr/>
        </p:nvSpPr>
        <p:spPr>
          <a:xfrm>
            <a:off x="1774263" y="5881126"/>
            <a:ext cx="1071575" cy="369332"/>
          </a:xfrm>
          <a:prstGeom prst="rect">
            <a:avLst/>
          </a:prstGeom>
        </p:spPr>
        <p:txBody>
          <a:bodyPr wrap="none">
            <a:spAutoFit/>
          </a:bodyPr>
          <a:lstStyle/>
          <a:p>
            <a:r>
              <a:rPr lang="en-GB" b="1" dirty="0" smtClean="0"/>
              <a:t>aconitine</a:t>
            </a:r>
            <a:endParaRPr lang="en-GB" b="1" dirty="0"/>
          </a:p>
        </p:txBody>
      </p:sp>
      <p:sp>
        <p:nvSpPr>
          <p:cNvPr id="4" name="TextBox 3"/>
          <p:cNvSpPr txBox="1"/>
          <p:nvPr/>
        </p:nvSpPr>
        <p:spPr>
          <a:xfrm>
            <a:off x="7477886" y="4720233"/>
            <a:ext cx="821410" cy="369332"/>
          </a:xfrm>
          <a:prstGeom prst="rect">
            <a:avLst/>
          </a:prstGeom>
          <a:noFill/>
        </p:spPr>
        <p:txBody>
          <a:bodyPr wrap="square" rtlCol="0">
            <a:spAutoFit/>
          </a:bodyPr>
          <a:lstStyle/>
          <a:p>
            <a:r>
              <a:rPr lang="en-GB" dirty="0" err="1" smtClean="0"/>
              <a:t>MeOH</a:t>
            </a:r>
            <a:endParaRPr lang="en-GB" dirty="0"/>
          </a:p>
        </p:txBody>
      </p:sp>
    </p:spTree>
    <p:extLst>
      <p:ext uri="{BB962C8B-B14F-4D97-AF65-F5344CB8AC3E}">
        <p14:creationId xmlns:p14="http://schemas.microsoft.com/office/powerpoint/2010/main" xmlns="" val="3553571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09683"/>
            <a:ext cx="10058400" cy="768369"/>
          </a:xfrm>
        </p:spPr>
        <p:txBody>
          <a:bodyPr>
            <a:normAutofit/>
          </a:bodyPr>
          <a:lstStyle/>
          <a:p>
            <a:pPr algn="ctr"/>
            <a:r>
              <a:rPr lang="en-GB" sz="3200" b="1" dirty="0">
                <a:solidFill>
                  <a:schemeClr val="accent2">
                    <a:lumMod val="75000"/>
                  </a:schemeClr>
                </a:solidFill>
              </a:rPr>
              <a:t>Conclusions</a:t>
            </a:r>
          </a:p>
        </p:txBody>
      </p:sp>
      <p:sp>
        <p:nvSpPr>
          <p:cNvPr id="3" name="Content Placeholder 2"/>
          <p:cNvSpPr>
            <a:spLocks noGrp="1"/>
          </p:cNvSpPr>
          <p:nvPr>
            <p:ph idx="1"/>
          </p:nvPr>
        </p:nvSpPr>
        <p:spPr>
          <a:xfrm>
            <a:off x="1097280" y="2427848"/>
            <a:ext cx="10058400" cy="4023360"/>
          </a:xfrm>
        </p:spPr>
        <p:txBody>
          <a:bodyPr>
            <a:normAutofit/>
          </a:bodyPr>
          <a:lstStyle/>
          <a:p>
            <a:pPr>
              <a:lnSpc>
                <a:spcPct val="150000"/>
              </a:lnSpc>
            </a:pPr>
            <a:r>
              <a:rPr lang="en-GB" dirty="0" smtClean="0">
                <a:solidFill>
                  <a:schemeClr val="tx1"/>
                </a:solidFill>
              </a:rPr>
              <a:t>    Alcoholic </a:t>
            </a:r>
            <a:r>
              <a:rPr lang="en-GB" dirty="0">
                <a:solidFill>
                  <a:schemeClr val="tx1"/>
                </a:solidFill>
              </a:rPr>
              <a:t>solvents should be avoided in any extraction procedure for aconitine and </a:t>
            </a:r>
            <a:r>
              <a:rPr lang="en-GB" dirty="0" smtClean="0">
                <a:solidFill>
                  <a:schemeClr val="tx1"/>
                </a:solidFill>
              </a:rPr>
              <a:t>diester- </a:t>
            </a:r>
            <a:r>
              <a:rPr lang="en-GB" dirty="0">
                <a:solidFill>
                  <a:schemeClr val="tx1"/>
                </a:solidFill>
              </a:rPr>
              <a:t>diterpenoid alkaloids. Isolation of 8-</a:t>
            </a:r>
            <a:r>
              <a:rPr lang="en-GB" i="1" dirty="0">
                <a:solidFill>
                  <a:schemeClr val="tx1"/>
                </a:solidFill>
              </a:rPr>
              <a:t>O</a:t>
            </a:r>
            <a:r>
              <a:rPr lang="en-GB" dirty="0">
                <a:solidFill>
                  <a:schemeClr val="tx1"/>
                </a:solidFill>
              </a:rPr>
              <a:t>-alkylated diterpenoid alkaloids is most probably due to artefact formation. Medicinal formulations such as tinctures that involve extracts in ethanol are likely to suffer extensive degradation of diester alkaloids during preparation and/or storage </a:t>
            </a:r>
            <a:r>
              <a:rPr lang="en-US" dirty="0">
                <a:solidFill>
                  <a:schemeClr val="tx1"/>
                </a:solidFill>
              </a:rPr>
              <a:t>and, on this occasion, be less toxic than the parent alkaloids.</a:t>
            </a:r>
            <a:endParaRPr lang="en-GB" dirty="0">
              <a:solidFill>
                <a:schemeClr val="tx1"/>
              </a:solidFill>
            </a:endParaRPr>
          </a:p>
        </p:txBody>
      </p:sp>
    </p:spTree>
    <p:extLst>
      <p:ext uri="{BB962C8B-B14F-4D97-AF65-F5344CB8AC3E}">
        <p14:creationId xmlns:p14="http://schemas.microsoft.com/office/powerpoint/2010/main" xmlns="" val="2393687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816864"/>
          </a:xfrm>
        </p:spPr>
        <p:txBody>
          <a:bodyPr>
            <a:normAutofit fontScale="90000"/>
          </a:bodyPr>
          <a:lstStyle/>
          <a:p>
            <a:r>
              <a:rPr smtClean="0"/>
              <a:t> Let us meet again..</a:t>
            </a:r>
            <a:endParaRPr lang="en-US" dirty="0"/>
          </a:p>
        </p:txBody>
      </p:sp>
      <p:sp>
        <p:nvSpPr>
          <p:cNvPr id="3" name="Text Placeholder 2"/>
          <p:cNvSpPr>
            <a:spLocks noGrp="1"/>
          </p:cNvSpPr>
          <p:nvPr>
            <p:ph type="body" idx="1"/>
          </p:nvPr>
        </p:nvSpPr>
        <p:spPr>
          <a:xfrm>
            <a:off x="707136" y="2704664"/>
            <a:ext cx="10363200" cy="3772336"/>
          </a:xfrm>
        </p:spPr>
        <p:txBody>
          <a:bodyPr>
            <a:normAutofit fontScale="92500" lnSpcReduction="10000"/>
          </a:bodyPr>
          <a:lstStyle/>
          <a:p>
            <a:pPr algn="ctr"/>
            <a:r>
              <a:rPr lang="en-US" dirty="0" smtClean="0"/>
              <a:t>We welcome you to our future conferences of OMICS International</a:t>
            </a:r>
          </a:p>
          <a:p>
            <a:pPr algn="ctr"/>
            <a:r>
              <a:rPr lang="en-US" b="1" dirty="0" smtClean="0"/>
              <a:t>2</a:t>
            </a:r>
            <a:r>
              <a:rPr lang="en-US" b="1" baseline="30000" dirty="0" smtClean="0"/>
              <a:t>nd</a:t>
            </a:r>
            <a:r>
              <a:rPr lang="en-US" b="1" dirty="0" smtClean="0"/>
              <a:t> International Conference and Expo </a:t>
            </a:r>
            <a:br>
              <a:rPr lang="en-US" b="1" dirty="0" smtClean="0"/>
            </a:br>
            <a:r>
              <a:rPr lang="en-US" b="1" dirty="0" smtClean="0"/>
              <a:t>on </a:t>
            </a:r>
          </a:p>
          <a:p>
            <a:pPr algn="ctr"/>
            <a:r>
              <a:rPr lang="en-US" b="1" dirty="0" smtClean="0"/>
              <a:t>Drug Discovery &amp; Designing </a:t>
            </a:r>
          </a:p>
          <a:p>
            <a:pPr algn="ctr"/>
            <a:r>
              <a:rPr lang="en-US" dirty="0" smtClean="0"/>
              <a:t>On</a:t>
            </a:r>
          </a:p>
          <a:p>
            <a:pPr algn="ctr"/>
            <a:r>
              <a:rPr lang="en-US" dirty="0" smtClean="0"/>
              <a:t> </a:t>
            </a:r>
            <a:r>
              <a:rPr lang="en-US" b="1" dirty="0" smtClean="0"/>
              <a:t>October -31 November-02, 2016 </a:t>
            </a:r>
            <a:r>
              <a:rPr lang="en-US" dirty="0" smtClean="0"/>
              <a:t>at </a:t>
            </a:r>
            <a:r>
              <a:rPr lang="en-US" b="1" dirty="0" smtClean="0"/>
              <a:t>Istanbul, Turkey</a:t>
            </a:r>
          </a:p>
          <a:p>
            <a:endParaRPr lang="en-US" dirty="0" smtClean="0">
              <a:hlinkClick r:id="rId2"/>
            </a:endParaRPr>
          </a:p>
          <a:p>
            <a:r>
              <a:rPr lang="en-US" dirty="0" smtClean="0">
                <a:hlinkClick r:id="rId2"/>
              </a:rPr>
              <a:t>http://drug-discovery.pharmaceuticalconferences.com/</a:t>
            </a:r>
            <a:endParaRPr lang="en-US" dirty="0" smtClean="0"/>
          </a:p>
          <a:p>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OMICS International Conferences</a:t>
            </a:r>
            <a:endParaRPr lang="en-US" dirty="0"/>
          </a:p>
        </p:txBody>
      </p:sp>
      <p:sp>
        <p:nvSpPr>
          <p:cNvPr id="3" name="Content Placeholder 2"/>
          <p:cNvSpPr>
            <a:spLocks noGrp="1"/>
          </p:cNvSpPr>
          <p:nvPr>
            <p:ph idx="1"/>
          </p:nvPr>
        </p:nvSpPr>
        <p:spPr>
          <a:xfrm>
            <a:off x="609600" y="1935480"/>
            <a:ext cx="10972800" cy="4465320"/>
          </a:xfrm>
        </p:spPr>
        <p:txBody>
          <a:bodyPr>
            <a:normAutofit/>
          </a:bodyPr>
          <a:lstStyle/>
          <a:p>
            <a:pPr marL="0" indent="0" algn="just">
              <a:buNone/>
            </a:pPr>
            <a:r>
              <a:rPr lang="en-US" dirty="0" smtClean="0"/>
              <a:t>OMICS International is a pioneer and leading science event organizer, which publishes around 500 open access journals and conducts over 500 Medical, Clinical, Engineering, Life Sciences, Pharma scientific conferences all over the globe annually with the support of more than 1000 scientific associations and 30,000 editorial board members and 3.5 million followers to its credit.</a:t>
            </a:r>
          </a:p>
          <a:p>
            <a:pPr marL="0" indent="0" algn="just">
              <a:buNone/>
            </a:pPr>
            <a:endParaRPr lang="en-US" dirty="0" smtClean="0"/>
          </a:p>
          <a:p>
            <a:pPr marL="0" indent="0" algn="just">
              <a:buNone/>
            </a:pPr>
            <a:r>
              <a:rPr lang="en-US" dirty="0" smtClean="0"/>
              <a:t>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dirty="0" err="1" smtClean="0"/>
              <a:t>Bengaluru</a:t>
            </a:r>
            <a:r>
              <a:rPr lang="en-US" dirty="0" smtClean="0"/>
              <a:t> and Mumbai.</a:t>
            </a:r>
          </a:p>
          <a:p>
            <a:pPr>
              <a:buNone/>
            </a:pP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5400" b="1" dirty="0">
                <a:solidFill>
                  <a:schemeClr val="accent2">
                    <a:lumMod val="50000"/>
                  </a:schemeClr>
                </a:solidFill>
                <a:latin typeface="+mn-lt"/>
              </a:rPr>
              <a:t>Identification of </a:t>
            </a:r>
            <a:r>
              <a:rPr lang="en-GB" sz="5400" b="1" dirty="0" smtClean="0">
                <a:solidFill>
                  <a:schemeClr val="accent2">
                    <a:lumMod val="50000"/>
                  </a:schemeClr>
                </a:solidFill>
                <a:latin typeface="+mn-lt"/>
              </a:rPr>
              <a:t>Aconitine Artefact </a:t>
            </a:r>
            <a:r>
              <a:rPr lang="en-GB" sz="5400" b="1" dirty="0">
                <a:solidFill>
                  <a:schemeClr val="accent2">
                    <a:lumMod val="50000"/>
                  </a:schemeClr>
                </a:solidFill>
                <a:latin typeface="+mn-lt"/>
              </a:rPr>
              <a:t>in </a:t>
            </a:r>
            <a:r>
              <a:rPr lang="en-GB" sz="5400" b="1" dirty="0" smtClean="0">
                <a:solidFill>
                  <a:schemeClr val="accent2">
                    <a:lumMod val="50000"/>
                  </a:schemeClr>
                </a:solidFill>
                <a:latin typeface="+mn-lt"/>
              </a:rPr>
              <a:t>Alcoholic Extracts</a:t>
            </a:r>
            <a:r>
              <a:rPr lang="en-GB" sz="5400" dirty="0">
                <a:solidFill>
                  <a:schemeClr val="accent2">
                    <a:lumMod val="50000"/>
                  </a:schemeClr>
                </a:solidFill>
                <a:latin typeface="+mn-lt"/>
              </a:rPr>
              <a:t/>
            </a:r>
            <a:br>
              <a:rPr lang="en-GB" sz="5400" dirty="0">
                <a:solidFill>
                  <a:schemeClr val="accent2">
                    <a:lumMod val="50000"/>
                  </a:schemeClr>
                </a:solidFill>
                <a:latin typeface="+mn-lt"/>
              </a:rPr>
            </a:br>
            <a:endParaRPr lang="en-GB" sz="5400" dirty="0">
              <a:solidFill>
                <a:schemeClr val="accent2">
                  <a:lumMod val="50000"/>
                </a:schemeClr>
              </a:solidFill>
              <a:latin typeface="+mn-lt"/>
            </a:endParaRPr>
          </a:p>
        </p:txBody>
      </p:sp>
      <p:sp>
        <p:nvSpPr>
          <p:cNvPr id="3" name="Subtitle 2"/>
          <p:cNvSpPr>
            <a:spLocks noGrp="1"/>
          </p:cNvSpPr>
          <p:nvPr>
            <p:ph type="subTitle" idx="1"/>
          </p:nvPr>
        </p:nvSpPr>
        <p:spPr/>
        <p:txBody>
          <a:bodyPr/>
          <a:lstStyle/>
          <a:p>
            <a:pPr algn="ctr"/>
            <a:r>
              <a:rPr lang="en-GB" dirty="0" smtClean="0">
                <a:latin typeface="+mn-lt"/>
              </a:rPr>
              <a:t>Drug Discovery, Frankfurt, Germany, August 2015</a:t>
            </a:r>
          </a:p>
          <a:p>
            <a:pPr algn="ctr"/>
            <a:r>
              <a:rPr lang="en-GB" cap="none" dirty="0" smtClean="0">
                <a:latin typeface="+mn-lt"/>
              </a:rPr>
              <a:t>Mai Ahmed</a:t>
            </a:r>
            <a:endParaRPr lang="en-GB" cap="none" dirty="0">
              <a:latin typeface="+mn-lt"/>
            </a:endParaRPr>
          </a:p>
        </p:txBody>
      </p:sp>
      <p:graphicFrame>
        <p:nvGraphicFramePr>
          <p:cNvPr id="4" name="Object 1270"/>
          <p:cNvGraphicFramePr>
            <a:graphicFrameLocks noChangeAspect="1"/>
          </p:cNvGraphicFramePr>
          <p:nvPr>
            <p:extLst>
              <p:ext uri="{D42A27DB-BD31-4B8C-83A1-F6EECF244321}">
                <p14:modId xmlns:p14="http://schemas.microsoft.com/office/powerpoint/2010/main" xmlns="" val="1443761288"/>
              </p:ext>
            </p:extLst>
          </p:nvPr>
        </p:nvGraphicFramePr>
        <p:xfrm>
          <a:off x="9773305" y="411420"/>
          <a:ext cx="1996729" cy="695064"/>
        </p:xfrm>
        <a:graphic>
          <a:graphicData uri="http://schemas.openxmlformats.org/presentationml/2006/ole">
            <p:oleObj spid="_x0000_s6211" name="Photo Editor Photo" r:id="rId3" imgW="12276190" imgH="4285714" progId="">
              <p:embed/>
            </p:oleObj>
          </a:graphicData>
        </a:graphic>
      </p:graphicFrame>
    </p:spTree>
    <p:extLst>
      <p:ext uri="{BB962C8B-B14F-4D97-AF65-F5344CB8AC3E}">
        <p14:creationId xmlns:p14="http://schemas.microsoft.com/office/powerpoint/2010/main" xmlns="" val="2488966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605642"/>
            <a:ext cx="10058400" cy="656705"/>
          </a:xfrm>
        </p:spPr>
        <p:txBody>
          <a:bodyPr>
            <a:normAutofit/>
          </a:bodyPr>
          <a:lstStyle/>
          <a:p>
            <a:pPr algn="ctr"/>
            <a:r>
              <a:rPr lang="en-GB" sz="3200" b="1" dirty="0">
                <a:solidFill>
                  <a:schemeClr val="accent2">
                    <a:lumMod val="75000"/>
                  </a:schemeClr>
                </a:solidFill>
              </a:rPr>
              <a:t>Aconitine</a:t>
            </a:r>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xmlns="" val="95939922"/>
              </p:ext>
            </p:extLst>
          </p:nvPr>
        </p:nvGraphicFramePr>
        <p:xfrm>
          <a:off x="3916183" y="2583822"/>
          <a:ext cx="4419960" cy="2716700"/>
        </p:xfrm>
        <a:graphic>
          <a:graphicData uri="http://schemas.openxmlformats.org/presentationml/2006/ole">
            <p:oleObj spid="_x0000_s5301" name="CS ChemDraw Drawing" r:id="rId4" imgW="2471577" imgH="1519238" progId="">
              <p:embed/>
            </p:oleObj>
          </a:graphicData>
        </a:graphic>
      </p:graphicFrame>
    </p:spTree>
    <p:extLst>
      <p:ext uri="{BB962C8B-B14F-4D97-AF65-F5344CB8AC3E}">
        <p14:creationId xmlns:p14="http://schemas.microsoft.com/office/powerpoint/2010/main" xmlns="" val="1379693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19683"/>
          </a:xfrm>
        </p:spPr>
        <p:txBody>
          <a:bodyPr>
            <a:normAutofit/>
          </a:bodyPr>
          <a:lstStyle/>
          <a:p>
            <a:pPr algn="ctr"/>
            <a:r>
              <a:rPr lang="en-GB" sz="3200" b="1" i="1" dirty="0">
                <a:solidFill>
                  <a:schemeClr val="accent2">
                    <a:lumMod val="75000"/>
                  </a:schemeClr>
                </a:solidFill>
              </a:rPr>
              <a:t>Aconitum napellus</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l="10785" r="4786"/>
          <a:stretch/>
        </p:blipFill>
        <p:spPr>
          <a:xfrm>
            <a:off x="8273115" y="2036268"/>
            <a:ext cx="2541319" cy="4022725"/>
          </a:xfrm>
        </p:spPr>
      </p:pic>
      <p:pic>
        <p:nvPicPr>
          <p:cNvPr id="5" name="Picture 4"/>
          <p:cNvPicPr>
            <a:picLocks noChangeAspect="1"/>
          </p:cNvPicPr>
          <p:nvPr/>
        </p:nvPicPr>
        <p:blipFill rotWithShape="1">
          <a:blip r:embed="rId4">
            <a:extLst>
              <a:ext uri="{28A0092B-C50C-407E-A947-70E740481C1C}">
                <a14:useLocalDpi xmlns:a14="http://schemas.microsoft.com/office/drawing/2010/main" xmlns="" val="0"/>
              </a:ext>
            </a:extLst>
          </a:blip>
          <a:srcRect l="22097"/>
          <a:stretch/>
        </p:blipFill>
        <p:spPr>
          <a:xfrm>
            <a:off x="4560123" y="2877231"/>
            <a:ext cx="2597109" cy="240982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525548" y="3469495"/>
            <a:ext cx="2011680" cy="1225296"/>
          </a:xfrm>
          <a:prstGeom prst="rect">
            <a:avLst/>
          </a:prstGeom>
        </p:spPr>
      </p:pic>
    </p:spTree>
    <p:extLst>
      <p:ext uri="{BB962C8B-B14F-4D97-AF65-F5344CB8AC3E}">
        <p14:creationId xmlns:p14="http://schemas.microsoft.com/office/powerpoint/2010/main" xmlns="" val="164768634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714" y="851989"/>
            <a:ext cx="10058400" cy="627797"/>
          </a:xfrm>
        </p:spPr>
        <p:txBody>
          <a:bodyPr>
            <a:normAutofit/>
          </a:bodyPr>
          <a:lstStyle/>
          <a:p>
            <a:pPr algn="ctr"/>
            <a:r>
              <a:rPr lang="en-GB" sz="3200" b="1" dirty="0">
                <a:solidFill>
                  <a:schemeClr val="accent2">
                    <a:lumMod val="75000"/>
                  </a:schemeClr>
                </a:solidFill>
              </a:rPr>
              <a:t>Extraction of diterpenoid alkaloids from </a:t>
            </a:r>
            <a:r>
              <a:rPr lang="en-GB" sz="3200" b="1" i="1" dirty="0">
                <a:solidFill>
                  <a:schemeClr val="accent2">
                    <a:lumMod val="75000"/>
                  </a:schemeClr>
                </a:solidFill>
              </a:rPr>
              <a:t>A. napellus </a:t>
            </a:r>
            <a:r>
              <a:rPr lang="en-GB" sz="3200" b="1" dirty="0">
                <a:solidFill>
                  <a:schemeClr val="accent2">
                    <a:lumMod val="75000"/>
                  </a:schemeClr>
                </a:solidFill>
              </a:rPr>
              <a:t>seeds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056902687"/>
              </p:ext>
            </p:extLst>
          </p:nvPr>
        </p:nvGraphicFramePr>
        <p:xfrm>
          <a:off x="1276437" y="1802268"/>
          <a:ext cx="9578954" cy="4312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638804" y="2583911"/>
            <a:ext cx="1080655" cy="369332"/>
          </a:xfrm>
          <a:prstGeom prst="rect">
            <a:avLst/>
          </a:prstGeom>
          <a:noFill/>
        </p:spPr>
        <p:txBody>
          <a:bodyPr wrap="square" rtlCol="0">
            <a:spAutoFit/>
          </a:bodyPr>
          <a:lstStyle/>
          <a:p>
            <a:r>
              <a:rPr lang="en-GB" b="1" dirty="0" smtClean="0"/>
              <a:t>macerate</a:t>
            </a:r>
            <a:endParaRPr lang="en-GB" b="1" dirty="0"/>
          </a:p>
        </p:txBody>
      </p:sp>
      <p:graphicFrame>
        <p:nvGraphicFramePr>
          <p:cNvPr id="6" name="Diagram 5"/>
          <p:cNvGraphicFramePr/>
          <p:nvPr>
            <p:extLst>
              <p:ext uri="{D42A27DB-BD31-4B8C-83A1-F6EECF244321}">
                <p14:modId xmlns:p14="http://schemas.microsoft.com/office/powerpoint/2010/main" xmlns="" val="771333022"/>
              </p:ext>
            </p:extLst>
          </p:nvPr>
        </p:nvGraphicFramePr>
        <p:xfrm>
          <a:off x="2626152" y="4479010"/>
          <a:ext cx="5882417" cy="7196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Rounded Rectangle 16"/>
          <p:cNvSpPr/>
          <p:nvPr/>
        </p:nvSpPr>
        <p:spPr>
          <a:xfrm>
            <a:off x="2316152" y="5223440"/>
            <a:ext cx="2885328" cy="536092"/>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AN-alkaloids-</a:t>
            </a:r>
            <a:r>
              <a:rPr lang="en-GB" sz="2400" dirty="0" err="1" smtClean="0"/>
              <a:t>MeOH</a:t>
            </a:r>
            <a:endParaRPr lang="en-GB" sz="2400" dirty="0"/>
          </a:p>
        </p:txBody>
      </p:sp>
      <p:sp>
        <p:nvSpPr>
          <p:cNvPr id="20" name="Left Arrow 19"/>
          <p:cNvSpPr/>
          <p:nvPr/>
        </p:nvSpPr>
        <p:spPr>
          <a:xfrm rot="16200000">
            <a:off x="3392844" y="4566499"/>
            <a:ext cx="731944" cy="2222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Left Arrow 14"/>
          <p:cNvSpPr/>
          <p:nvPr/>
        </p:nvSpPr>
        <p:spPr>
          <a:xfrm rot="16200000">
            <a:off x="8065612" y="4566499"/>
            <a:ext cx="731944" cy="2222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Left Arrow 15"/>
          <p:cNvSpPr/>
          <p:nvPr/>
        </p:nvSpPr>
        <p:spPr>
          <a:xfrm rot="18434227">
            <a:off x="3819226" y="2900614"/>
            <a:ext cx="731944" cy="2222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eft Arrow 17"/>
          <p:cNvSpPr/>
          <p:nvPr/>
        </p:nvSpPr>
        <p:spPr>
          <a:xfrm rot="13997289">
            <a:off x="7757749" y="2901818"/>
            <a:ext cx="731944" cy="2222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5346870" y="4146324"/>
            <a:ext cx="1664522" cy="369332"/>
          </a:xfrm>
          <a:prstGeom prst="rect">
            <a:avLst/>
          </a:prstGeom>
          <a:noFill/>
        </p:spPr>
        <p:txBody>
          <a:bodyPr wrap="square" rtlCol="0">
            <a:spAutoFit/>
          </a:bodyPr>
          <a:lstStyle/>
          <a:p>
            <a:r>
              <a:rPr lang="en-GB" b="1" dirty="0" smtClean="0"/>
              <a:t>Acid-base cycle</a:t>
            </a:r>
            <a:endParaRPr lang="en-GB" b="1" dirty="0"/>
          </a:p>
        </p:txBody>
      </p:sp>
      <p:sp>
        <p:nvSpPr>
          <p:cNvPr id="13" name="Rounded Rectangle 12"/>
          <p:cNvSpPr/>
          <p:nvPr/>
        </p:nvSpPr>
        <p:spPr>
          <a:xfrm>
            <a:off x="6971105" y="5223440"/>
            <a:ext cx="2920957" cy="536092"/>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AN-alkaloids-Acetone</a:t>
            </a:r>
            <a:endParaRPr lang="en-GB" sz="2400" dirty="0"/>
          </a:p>
        </p:txBody>
      </p:sp>
    </p:spTree>
    <p:extLst>
      <p:ext uri="{BB962C8B-B14F-4D97-AF65-F5344CB8AC3E}">
        <p14:creationId xmlns:p14="http://schemas.microsoft.com/office/powerpoint/2010/main" xmlns="" val="3751599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95931"/>
          </a:xfrm>
        </p:spPr>
        <p:txBody>
          <a:bodyPr>
            <a:normAutofit/>
          </a:bodyPr>
          <a:lstStyle/>
          <a:p>
            <a:pPr algn="ctr"/>
            <a:r>
              <a:rPr lang="en-GB" sz="3200" b="1" dirty="0">
                <a:solidFill>
                  <a:schemeClr val="accent2">
                    <a:lumMod val="75000"/>
                  </a:schemeClr>
                </a:solidFill>
              </a:rPr>
              <a:t>HRMS data</a:t>
            </a:r>
            <a:r>
              <a:rPr lang="en-GB" sz="3200" b="1" dirty="0" smtClean="0">
                <a:solidFill>
                  <a:schemeClr val="accent2">
                    <a:lumMod val="75000"/>
                  </a:schemeClr>
                </a:solidFill>
              </a:rPr>
              <a:t> of </a:t>
            </a:r>
            <a:r>
              <a:rPr lang="en-GB" sz="3200" b="1" i="1" dirty="0" smtClean="0">
                <a:solidFill>
                  <a:schemeClr val="accent2">
                    <a:lumMod val="75000"/>
                  </a:schemeClr>
                </a:solidFill>
              </a:rPr>
              <a:t>A. napellus </a:t>
            </a:r>
            <a:r>
              <a:rPr lang="en-GB" sz="3200" b="1" dirty="0" smtClean="0">
                <a:solidFill>
                  <a:schemeClr val="accent2">
                    <a:lumMod val="75000"/>
                  </a:schemeClr>
                </a:solidFill>
              </a:rPr>
              <a:t>extracts</a:t>
            </a:r>
            <a:endParaRPr lang="en-GB" sz="3200" b="1" dirty="0">
              <a:solidFill>
                <a:schemeClr val="accent2">
                  <a:lumMod val="75000"/>
                </a:schemeClr>
              </a:solidFill>
            </a:endParaRPr>
          </a:p>
        </p:txBody>
      </p:sp>
      <p:sp>
        <p:nvSpPr>
          <p:cNvPr id="3" name="Content Placeholder 2"/>
          <p:cNvSpPr>
            <a:spLocks noGrp="1"/>
          </p:cNvSpPr>
          <p:nvPr>
            <p:ph idx="1"/>
          </p:nvPr>
        </p:nvSpPr>
        <p:spPr>
          <a:xfrm>
            <a:off x="1097280" y="1783710"/>
            <a:ext cx="10058400" cy="4023360"/>
          </a:xfrm>
        </p:spPr>
        <p:txBody>
          <a:bodyPr>
            <a:normAutofit/>
          </a:bodyPr>
          <a:lstStyle/>
          <a:p>
            <a:pPr marL="0" indent="0">
              <a:buNone/>
            </a:pPr>
            <a:r>
              <a:rPr lang="en-GB" dirty="0" smtClean="0">
                <a:solidFill>
                  <a:schemeClr val="tx1"/>
                </a:solidFill>
              </a:rPr>
              <a:t>Both </a:t>
            </a:r>
            <a:r>
              <a:rPr lang="en-GB" dirty="0">
                <a:solidFill>
                  <a:schemeClr val="tx1"/>
                </a:solidFill>
              </a:rPr>
              <a:t>extracts showed the same alkaloidal profile except for an extra peak at MH</a:t>
            </a:r>
            <a:r>
              <a:rPr lang="en-GB" baseline="30000" dirty="0">
                <a:solidFill>
                  <a:schemeClr val="tx1"/>
                </a:solidFill>
              </a:rPr>
              <a:t>+</a:t>
            </a:r>
            <a:r>
              <a:rPr lang="en-GB" dirty="0">
                <a:solidFill>
                  <a:schemeClr val="tx1"/>
                </a:solidFill>
              </a:rPr>
              <a:t> 618 in the methanolic extract.</a:t>
            </a:r>
          </a:p>
          <a:p>
            <a:r>
              <a:rPr lang="en-GB" dirty="0" smtClean="0">
                <a:solidFill>
                  <a:schemeClr val="tx1">
                    <a:lumMod val="95000"/>
                    <a:lumOff val="5000"/>
                  </a:schemeClr>
                </a:solidFill>
              </a:rPr>
              <a:t>                                                                                             </a:t>
            </a:r>
            <a:endParaRPr lang="en-GB" dirty="0">
              <a:solidFill>
                <a:schemeClr val="tx1">
                  <a:lumMod val="95000"/>
                  <a:lumOff val="5000"/>
                </a:schemeClr>
              </a:solidFill>
            </a:endParaRPr>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l="11229" t="29610" r="7230" b="53420"/>
          <a:stretch/>
        </p:blipFill>
        <p:spPr>
          <a:xfrm>
            <a:off x="779224" y="3783731"/>
            <a:ext cx="4969836" cy="1497173"/>
          </a:xfrm>
          <a:prstGeom prst="rect">
            <a:avLst/>
          </a:prstGeom>
        </p:spPr>
      </p:pic>
      <p:pic>
        <p:nvPicPr>
          <p:cNvPr id="5" name="Picture 4"/>
          <p:cNvPicPr>
            <a:picLocks noChangeAspect="1"/>
          </p:cNvPicPr>
          <p:nvPr/>
        </p:nvPicPr>
        <p:blipFill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l="10740" t="26321" r="6739" b="55844"/>
          <a:stretch/>
        </p:blipFill>
        <p:spPr>
          <a:xfrm>
            <a:off x="6396666" y="3803609"/>
            <a:ext cx="5029566" cy="1555199"/>
          </a:xfrm>
          <a:prstGeom prst="rect">
            <a:avLst/>
          </a:prstGeom>
        </p:spPr>
      </p:pic>
      <p:sp>
        <p:nvSpPr>
          <p:cNvPr id="6" name="Rounded Rectangle 5"/>
          <p:cNvSpPr/>
          <p:nvPr/>
        </p:nvSpPr>
        <p:spPr>
          <a:xfrm>
            <a:off x="2060966" y="2900374"/>
            <a:ext cx="2406352" cy="402890"/>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AN-alkaloids-</a:t>
            </a:r>
            <a:r>
              <a:rPr lang="en-GB" sz="2000" dirty="0" err="1" smtClean="0">
                <a:solidFill>
                  <a:schemeClr val="tx1"/>
                </a:solidFill>
              </a:rPr>
              <a:t>MeOH</a:t>
            </a:r>
            <a:endParaRPr lang="en-GB" sz="2000" dirty="0">
              <a:solidFill>
                <a:schemeClr val="tx1"/>
              </a:solidFill>
            </a:endParaRPr>
          </a:p>
        </p:txBody>
      </p:sp>
      <p:sp>
        <p:nvSpPr>
          <p:cNvPr id="8" name="Rounded Rectangle 7"/>
          <p:cNvSpPr/>
          <p:nvPr/>
        </p:nvSpPr>
        <p:spPr>
          <a:xfrm>
            <a:off x="7660871" y="2897692"/>
            <a:ext cx="2501151" cy="402890"/>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AN-alkaloids-Acetone</a:t>
            </a:r>
            <a:endParaRPr lang="en-GB" sz="2000" dirty="0">
              <a:solidFill>
                <a:schemeClr val="tx1"/>
              </a:solidFill>
            </a:endParaRPr>
          </a:p>
        </p:txBody>
      </p:sp>
      <p:cxnSp>
        <p:nvCxnSpPr>
          <p:cNvPr id="12" name="Straight Arrow Connector 11"/>
          <p:cNvCxnSpPr/>
          <p:nvPr/>
        </p:nvCxnSpPr>
        <p:spPr>
          <a:xfrm flipH="1">
            <a:off x="8699913" y="4581208"/>
            <a:ext cx="423069" cy="305037"/>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112370" y="4419928"/>
            <a:ext cx="423069" cy="305037"/>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27989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95931"/>
          </a:xfrm>
        </p:spPr>
        <p:txBody>
          <a:bodyPr>
            <a:normAutofit/>
          </a:bodyPr>
          <a:lstStyle/>
          <a:p>
            <a:pPr algn="ctr"/>
            <a:r>
              <a:rPr lang="en-GB" sz="3200" b="1" dirty="0">
                <a:solidFill>
                  <a:schemeClr val="accent2">
                    <a:lumMod val="75000"/>
                  </a:schemeClr>
                </a:solidFill>
              </a:rPr>
              <a:t>HRMS data</a:t>
            </a:r>
            <a:r>
              <a:rPr lang="en-GB" sz="3200" b="1" dirty="0" smtClean="0">
                <a:solidFill>
                  <a:schemeClr val="accent2">
                    <a:lumMod val="75000"/>
                  </a:schemeClr>
                </a:solidFill>
              </a:rPr>
              <a:t> of the aconitine artefact</a:t>
            </a:r>
            <a:endParaRPr lang="en-GB" sz="3200" b="1" dirty="0">
              <a:solidFill>
                <a:schemeClr val="accent2">
                  <a:lumMod val="75000"/>
                </a:schemeClr>
              </a:solidFill>
            </a:endParaRPr>
          </a:p>
        </p:txBody>
      </p:sp>
      <p:sp>
        <p:nvSpPr>
          <p:cNvPr id="3" name="Content Placeholder 2"/>
          <p:cNvSpPr>
            <a:spLocks noGrp="1"/>
          </p:cNvSpPr>
          <p:nvPr>
            <p:ph idx="1"/>
          </p:nvPr>
        </p:nvSpPr>
        <p:spPr>
          <a:xfrm>
            <a:off x="1097280" y="1783711"/>
            <a:ext cx="10058400" cy="258846"/>
          </a:xfrm>
        </p:spPr>
        <p:txBody>
          <a:bodyPr>
            <a:normAutofit fontScale="25000" lnSpcReduction="20000"/>
          </a:bodyPr>
          <a:lstStyle/>
          <a:p>
            <a:pPr marL="0" indent="0">
              <a:buNone/>
            </a:pPr>
            <a:endParaRPr lang="en-GB" dirty="0" smtClean="0">
              <a:solidFill>
                <a:schemeClr val="tx1">
                  <a:lumMod val="95000"/>
                  <a:lumOff val="5000"/>
                </a:schemeClr>
              </a:solidFill>
            </a:endParaRPr>
          </a:p>
          <a:p>
            <a:r>
              <a:rPr lang="en-GB" dirty="0" smtClean="0">
                <a:solidFill>
                  <a:schemeClr val="tx1">
                    <a:lumMod val="95000"/>
                    <a:lumOff val="5000"/>
                  </a:schemeClr>
                </a:solidFill>
              </a:rPr>
              <a:t>                                                                                             </a:t>
            </a:r>
            <a:endParaRPr lang="en-GB" dirty="0">
              <a:solidFill>
                <a:schemeClr val="tx1">
                  <a:lumMod val="95000"/>
                  <a:lumOff val="5000"/>
                </a:schemeClr>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xmlns="" val="3084801319"/>
              </p:ext>
            </p:extLst>
          </p:nvPr>
        </p:nvGraphicFramePr>
        <p:xfrm>
          <a:off x="1255029" y="2310204"/>
          <a:ext cx="3583397" cy="2204854"/>
        </p:xfrm>
        <a:graphic>
          <a:graphicData uri="http://schemas.openxmlformats.org/presentationml/2006/ole">
            <p:oleObj spid="_x0000_s2586" name="CS ChemDraw Drawing" r:id="rId4" imgW="2471308" imgH="1520589" progId="">
              <p:embed/>
            </p:oleObj>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xmlns="" val="833612104"/>
              </p:ext>
            </p:extLst>
          </p:nvPr>
        </p:nvGraphicFramePr>
        <p:xfrm>
          <a:off x="7488349" y="2233537"/>
          <a:ext cx="3583397" cy="2204854"/>
        </p:xfrm>
        <a:graphic>
          <a:graphicData uri="http://schemas.openxmlformats.org/presentationml/2006/ole">
            <p:oleObj spid="_x0000_s2587" name="CS ChemDraw Drawing" r:id="rId5" imgW="2471308" imgH="1520589" progId="">
              <p:embed/>
            </p:oleObj>
          </a:graphicData>
        </a:graphic>
      </p:graphicFrame>
      <p:sp>
        <p:nvSpPr>
          <p:cNvPr id="10" name="TextBox 9"/>
          <p:cNvSpPr txBox="1"/>
          <p:nvPr/>
        </p:nvSpPr>
        <p:spPr>
          <a:xfrm>
            <a:off x="927715" y="4809132"/>
            <a:ext cx="4943696" cy="1384995"/>
          </a:xfrm>
          <a:prstGeom prst="rect">
            <a:avLst/>
          </a:prstGeom>
          <a:noFill/>
        </p:spPr>
        <p:txBody>
          <a:bodyPr wrap="square" rtlCol="0">
            <a:spAutoFit/>
          </a:bodyPr>
          <a:lstStyle/>
          <a:p>
            <a:r>
              <a:rPr lang="en-GB" b="1" dirty="0"/>
              <a:t>14-</a:t>
            </a:r>
            <a:r>
              <a:rPr lang="en-GB" b="1" i="1" dirty="0"/>
              <a:t>O</a:t>
            </a:r>
            <a:r>
              <a:rPr lang="en-GB" b="1" dirty="0"/>
              <a:t>-benzoyl-8-</a:t>
            </a:r>
            <a:r>
              <a:rPr lang="en-GB" b="1" i="1" dirty="0"/>
              <a:t>O</a:t>
            </a:r>
            <a:r>
              <a:rPr lang="en-GB" b="1" dirty="0"/>
              <a:t>-methylaconine</a:t>
            </a:r>
            <a:r>
              <a:rPr lang="en-GB" b="1" dirty="0" smtClean="0"/>
              <a:t> </a:t>
            </a:r>
            <a:r>
              <a:rPr lang="en-GB" b="1" dirty="0"/>
              <a:t>MH</a:t>
            </a:r>
            <a:r>
              <a:rPr lang="en-GB" b="1" baseline="30000" dirty="0"/>
              <a:t>+ </a:t>
            </a:r>
            <a:r>
              <a:rPr lang="en-GB" b="1" dirty="0"/>
              <a:t>618.3278</a:t>
            </a:r>
          </a:p>
          <a:p>
            <a:endParaRPr lang="en-GB" b="1" dirty="0" smtClean="0"/>
          </a:p>
          <a:p>
            <a:pPr algn="ctr"/>
            <a:r>
              <a:rPr lang="en-GB" b="1" dirty="0" smtClean="0"/>
              <a:t>C</a:t>
            </a:r>
            <a:r>
              <a:rPr lang="en-GB" b="1" baseline="-25000" dirty="0" smtClean="0"/>
              <a:t>33 </a:t>
            </a:r>
            <a:r>
              <a:rPr lang="en-GB" b="1" dirty="0" smtClean="0"/>
              <a:t>H</a:t>
            </a:r>
            <a:r>
              <a:rPr lang="en-GB" b="1" baseline="-25000" dirty="0" smtClean="0"/>
              <a:t>48 </a:t>
            </a:r>
            <a:r>
              <a:rPr lang="en-GB" b="1" dirty="0" smtClean="0"/>
              <a:t>N O</a:t>
            </a:r>
            <a:r>
              <a:rPr lang="en-GB" b="1" baseline="-25000" dirty="0" smtClean="0"/>
              <a:t>10</a:t>
            </a:r>
          </a:p>
          <a:p>
            <a:pPr algn="ctr"/>
            <a:endParaRPr lang="en-GB" b="1" baseline="-25000" dirty="0" smtClean="0"/>
          </a:p>
          <a:p>
            <a:pPr algn="ctr"/>
            <a:r>
              <a:rPr lang="en-GB" b="1" dirty="0"/>
              <a:t>-(CO)</a:t>
            </a:r>
          </a:p>
        </p:txBody>
      </p:sp>
      <p:sp>
        <p:nvSpPr>
          <p:cNvPr id="11" name="TextBox 10"/>
          <p:cNvSpPr txBox="1"/>
          <p:nvPr/>
        </p:nvSpPr>
        <p:spPr>
          <a:xfrm>
            <a:off x="7853468" y="4821163"/>
            <a:ext cx="3624658" cy="1754326"/>
          </a:xfrm>
          <a:prstGeom prst="rect">
            <a:avLst/>
          </a:prstGeom>
          <a:noFill/>
        </p:spPr>
        <p:txBody>
          <a:bodyPr wrap="square" rtlCol="0">
            <a:spAutoFit/>
          </a:bodyPr>
          <a:lstStyle/>
          <a:p>
            <a:r>
              <a:rPr lang="en-GB" b="1" i="1" dirty="0" smtClean="0"/>
              <a:t>N</a:t>
            </a:r>
            <a:r>
              <a:rPr lang="en-GB" b="1" dirty="0" smtClean="0"/>
              <a:t>-</a:t>
            </a:r>
            <a:r>
              <a:rPr lang="en-GB" b="1" dirty="0" err="1" smtClean="0"/>
              <a:t>deethylaconitine</a:t>
            </a:r>
            <a:r>
              <a:rPr lang="en-GB" b="1" dirty="0" smtClean="0"/>
              <a:t> </a:t>
            </a:r>
            <a:r>
              <a:rPr lang="en-GB" b="1" dirty="0"/>
              <a:t>MH</a:t>
            </a:r>
            <a:r>
              <a:rPr lang="en-GB" b="1" baseline="30000" dirty="0"/>
              <a:t>+ </a:t>
            </a:r>
            <a:r>
              <a:rPr lang="en-GB" b="1" dirty="0" smtClean="0"/>
              <a:t>618.68</a:t>
            </a:r>
          </a:p>
          <a:p>
            <a:endParaRPr lang="en-GB" b="1" dirty="0" smtClean="0"/>
          </a:p>
          <a:p>
            <a:pPr algn="ctr"/>
            <a:r>
              <a:rPr lang="en-GB" b="1" dirty="0"/>
              <a:t>C</a:t>
            </a:r>
            <a:r>
              <a:rPr lang="en-GB" b="1" baseline="-25000" dirty="0"/>
              <a:t>32</a:t>
            </a:r>
            <a:r>
              <a:rPr lang="en-GB" b="1" dirty="0"/>
              <a:t> H</a:t>
            </a:r>
            <a:r>
              <a:rPr lang="en-GB" b="1" baseline="-25000" dirty="0"/>
              <a:t>43</a:t>
            </a:r>
            <a:r>
              <a:rPr lang="en-GB" b="1" dirty="0"/>
              <a:t> N </a:t>
            </a:r>
            <a:r>
              <a:rPr lang="en-GB" b="1" dirty="0" smtClean="0"/>
              <a:t>O</a:t>
            </a:r>
            <a:r>
              <a:rPr lang="en-GB" b="1" baseline="-25000" dirty="0" smtClean="0"/>
              <a:t>11</a:t>
            </a:r>
          </a:p>
          <a:p>
            <a:pPr algn="ctr"/>
            <a:endParaRPr lang="en-GB" b="1" baseline="-25000" dirty="0" smtClean="0"/>
          </a:p>
          <a:p>
            <a:pPr algn="ctr"/>
            <a:r>
              <a:rPr lang="en-GB" b="1" dirty="0"/>
              <a:t>-(</a:t>
            </a:r>
            <a:r>
              <a:rPr lang="en-GB" b="1" dirty="0" smtClean="0"/>
              <a:t>C</a:t>
            </a:r>
            <a:r>
              <a:rPr lang="en-GB" b="1" baseline="-25000" dirty="0" smtClean="0"/>
              <a:t>2</a:t>
            </a:r>
            <a:r>
              <a:rPr lang="en-GB" b="1" dirty="0" smtClean="0"/>
              <a:t>H</a:t>
            </a:r>
            <a:r>
              <a:rPr lang="en-GB" b="1" baseline="-25000" dirty="0" smtClean="0"/>
              <a:t>4</a:t>
            </a:r>
            <a:r>
              <a:rPr lang="en-GB" b="1" dirty="0" smtClean="0"/>
              <a:t>)</a:t>
            </a:r>
            <a:endParaRPr lang="en-GB" b="1" dirty="0"/>
          </a:p>
          <a:p>
            <a:pPr algn="ctr"/>
            <a:endParaRPr lang="en-GB" b="1" baseline="-25000" dirty="0" smtClean="0"/>
          </a:p>
          <a:p>
            <a:pPr algn="ctr"/>
            <a:endParaRPr lang="en-GB" b="1" baseline="-25000" dirty="0"/>
          </a:p>
        </p:txBody>
      </p:sp>
      <p:sp>
        <p:nvSpPr>
          <p:cNvPr id="4" name="Oval 3"/>
          <p:cNvSpPr/>
          <p:nvPr/>
        </p:nvSpPr>
        <p:spPr>
          <a:xfrm>
            <a:off x="2610854" y="5281865"/>
            <a:ext cx="1612231" cy="55345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27857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77740"/>
          </a:xfrm>
        </p:spPr>
        <p:txBody>
          <a:bodyPr>
            <a:normAutofit/>
          </a:bodyPr>
          <a:lstStyle/>
          <a:p>
            <a:pPr algn="ctr"/>
            <a:r>
              <a:rPr lang="en-GB" sz="3200" b="1" dirty="0" smtClean="0">
                <a:solidFill>
                  <a:schemeClr val="accent2">
                    <a:lumMod val="75000"/>
                  </a:schemeClr>
                </a:solidFill>
              </a:rPr>
              <a:t>Semi-synthesis of </a:t>
            </a:r>
            <a:r>
              <a:rPr lang="en-GB" sz="3200" b="1" dirty="0">
                <a:solidFill>
                  <a:schemeClr val="accent2">
                    <a:lumMod val="75000"/>
                  </a:schemeClr>
                </a:solidFill>
              </a:rPr>
              <a:t>aconitine </a:t>
            </a:r>
            <a:r>
              <a:rPr lang="en-GB" sz="3200" b="1" dirty="0" smtClean="0">
                <a:solidFill>
                  <a:schemeClr val="accent2">
                    <a:lumMod val="75000"/>
                  </a:schemeClr>
                </a:solidFill>
              </a:rPr>
              <a:t>artefact</a:t>
            </a:r>
            <a:endParaRPr lang="en-GB" sz="3200" b="1" dirty="0">
              <a:solidFill>
                <a:schemeClr val="accent2">
                  <a:lumMod val="75000"/>
                </a:schemeClr>
              </a:solidFill>
            </a:endParaRPr>
          </a:p>
        </p:txBody>
      </p:sp>
      <p:sp>
        <p:nvSpPr>
          <p:cNvPr id="3" name="Content Placeholder 2"/>
          <p:cNvSpPr>
            <a:spLocks noGrp="1"/>
          </p:cNvSpPr>
          <p:nvPr>
            <p:ph idx="1"/>
          </p:nvPr>
        </p:nvSpPr>
        <p:spPr>
          <a:xfrm>
            <a:off x="1277389" y="2364786"/>
            <a:ext cx="10058400" cy="3539725"/>
          </a:xfrm>
        </p:spPr>
        <p:txBody>
          <a:bodyPr/>
          <a:lstStyle/>
          <a:p>
            <a:pPr>
              <a:lnSpc>
                <a:spcPct val="150000"/>
              </a:lnSpc>
              <a:spcBef>
                <a:spcPts val="0"/>
              </a:spcBef>
              <a:spcAft>
                <a:spcPts val="0"/>
              </a:spcAft>
            </a:pPr>
            <a:r>
              <a:rPr lang="en-GB" dirty="0">
                <a:solidFill>
                  <a:schemeClr val="tx1"/>
                </a:solidFill>
              </a:rPr>
              <a:t>Aconitine was refluxed in methanol (at </a:t>
            </a:r>
            <a:r>
              <a:rPr lang="en-GB" dirty="0" smtClean="0">
                <a:solidFill>
                  <a:schemeClr val="tx1"/>
                </a:solidFill>
              </a:rPr>
              <a:t>65 </a:t>
            </a:r>
            <a:r>
              <a:rPr lang="en-GB" baseline="30000" dirty="0">
                <a:solidFill>
                  <a:schemeClr val="tx1"/>
                </a:solidFill>
              </a:rPr>
              <a:t>o</a:t>
            </a:r>
            <a:r>
              <a:rPr lang="en-GB" dirty="0">
                <a:solidFill>
                  <a:schemeClr val="tx1"/>
                </a:solidFill>
              </a:rPr>
              <a:t>C for 6 hrs), purified by HPLC using C18 Gemini </a:t>
            </a:r>
            <a:r>
              <a:rPr lang="en-GB" dirty="0" smtClean="0">
                <a:solidFill>
                  <a:schemeClr val="tx1"/>
                </a:solidFill>
              </a:rPr>
              <a:t>column </a:t>
            </a:r>
            <a:r>
              <a:rPr lang="en-GB" dirty="0">
                <a:solidFill>
                  <a:schemeClr val="tx1"/>
                </a:solidFill>
              </a:rPr>
              <a:t>5µ </a:t>
            </a:r>
            <a:r>
              <a:rPr lang="en-GB" dirty="0" smtClean="0">
                <a:solidFill>
                  <a:schemeClr val="tx1"/>
                </a:solidFill>
              </a:rPr>
              <a:t>250 </a:t>
            </a:r>
            <a:r>
              <a:rPr lang="en-GB" dirty="0">
                <a:solidFill>
                  <a:schemeClr val="tx1"/>
                </a:solidFill>
              </a:rPr>
              <a:t>x 10 </a:t>
            </a:r>
            <a:r>
              <a:rPr lang="en-GB" dirty="0" smtClean="0">
                <a:solidFill>
                  <a:schemeClr val="tx1"/>
                </a:solidFill>
              </a:rPr>
              <a:t>mm (</a:t>
            </a:r>
            <a:r>
              <a:rPr lang="en-GB" dirty="0">
                <a:solidFill>
                  <a:schemeClr val="tx1"/>
                </a:solidFill>
              </a:rPr>
              <a:t>mobile phase: acetonitrile </a:t>
            </a:r>
            <a:r>
              <a:rPr lang="en-GB" dirty="0" smtClean="0">
                <a:solidFill>
                  <a:schemeClr val="tx1"/>
                </a:solidFill>
              </a:rPr>
              <a:t>: water with 0.3% conc. </a:t>
            </a:r>
            <a:r>
              <a:rPr lang="en-GB" dirty="0">
                <a:solidFill>
                  <a:schemeClr val="tx1"/>
                </a:solidFill>
              </a:rPr>
              <a:t>NH</a:t>
            </a:r>
            <a:r>
              <a:rPr lang="en-GB" baseline="-25000" dirty="0">
                <a:solidFill>
                  <a:schemeClr val="tx1"/>
                </a:solidFill>
              </a:rPr>
              <a:t>3</a:t>
            </a:r>
            <a:r>
              <a:rPr lang="en-GB" dirty="0">
                <a:solidFill>
                  <a:schemeClr val="tx1"/>
                </a:solidFill>
              </a:rPr>
              <a:t> [</a:t>
            </a:r>
            <a:r>
              <a:rPr lang="en-GB" dirty="0" smtClean="0">
                <a:solidFill>
                  <a:schemeClr val="tx1"/>
                </a:solidFill>
              </a:rPr>
              <a:t>9:1 </a:t>
            </a:r>
            <a:r>
              <a:rPr lang="en-GB" dirty="0">
                <a:solidFill>
                  <a:schemeClr val="tx1"/>
                </a:solidFill>
              </a:rPr>
              <a:t>v/v], 3 mL/min; sample 100 µL, UV detection at  </a:t>
            </a:r>
            <a:r>
              <a:rPr lang="el-GR" dirty="0">
                <a:solidFill>
                  <a:schemeClr val="tx1"/>
                </a:solidFill>
              </a:rPr>
              <a:t>λ = 232 </a:t>
            </a:r>
            <a:r>
              <a:rPr lang="en-GB" dirty="0">
                <a:solidFill>
                  <a:schemeClr val="tx1"/>
                </a:solidFill>
              </a:rPr>
              <a:t>nm</a:t>
            </a:r>
            <a:r>
              <a:rPr lang="en-GB" dirty="0" smtClean="0">
                <a:solidFill>
                  <a:schemeClr val="tx1"/>
                </a:solidFill>
              </a:rPr>
              <a:t>), </a:t>
            </a:r>
            <a:r>
              <a:rPr lang="en-GB" dirty="0" err="1" smtClean="0">
                <a:solidFill>
                  <a:schemeClr val="tx1"/>
                </a:solidFill>
              </a:rPr>
              <a:t>R</a:t>
            </a:r>
            <a:r>
              <a:rPr lang="en-GB" baseline="-25000" dirty="0" err="1" smtClean="0">
                <a:solidFill>
                  <a:schemeClr val="tx1"/>
                </a:solidFill>
              </a:rPr>
              <a:t>t</a:t>
            </a:r>
            <a:r>
              <a:rPr lang="en-GB" dirty="0" smtClean="0">
                <a:solidFill>
                  <a:schemeClr val="tx1"/>
                </a:solidFill>
              </a:rPr>
              <a:t> 8 min.  10 mg were purified and NMR data were recorded in CDCl</a:t>
            </a:r>
            <a:r>
              <a:rPr lang="en-GB" baseline="-25000" dirty="0" smtClean="0">
                <a:solidFill>
                  <a:schemeClr val="tx1"/>
                </a:solidFill>
              </a:rPr>
              <a:t>3 </a:t>
            </a:r>
            <a:r>
              <a:rPr lang="en-GB" dirty="0">
                <a:solidFill>
                  <a:schemeClr val="tx1"/>
                </a:solidFill>
              </a:rPr>
              <a:t>using a Bruker 500 MHz NMR machine.</a:t>
            </a:r>
          </a:p>
          <a:p>
            <a:pPr>
              <a:lnSpc>
                <a:spcPct val="150000"/>
              </a:lnSpc>
              <a:spcBef>
                <a:spcPts val="0"/>
              </a:spcBef>
            </a:pPr>
            <a:endParaRPr lang="en-GB" dirty="0">
              <a:solidFill>
                <a:schemeClr val="tx1"/>
              </a:solidFill>
            </a:endParaRPr>
          </a:p>
          <a:p>
            <a:pPr>
              <a:lnSpc>
                <a:spcPct val="150000"/>
              </a:lnSpc>
              <a:spcBef>
                <a:spcPts val="0"/>
              </a:spcBef>
            </a:pPr>
            <a:endParaRPr lang="en-GB" dirty="0">
              <a:solidFill>
                <a:schemeClr val="tx1"/>
              </a:solidFill>
            </a:endParaRPr>
          </a:p>
        </p:txBody>
      </p:sp>
    </p:spTree>
    <p:extLst>
      <p:ext uri="{BB962C8B-B14F-4D97-AF65-F5344CB8AC3E}">
        <p14:creationId xmlns:p14="http://schemas.microsoft.com/office/powerpoint/2010/main" xmlns="" val="677973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2339</TotalTime>
  <Words>915</Words>
  <Application>Microsoft Office PowerPoint</Application>
  <PresentationFormat>Custom</PresentationFormat>
  <Paragraphs>114</Paragraphs>
  <Slides>15</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Retrospect</vt:lpstr>
      <vt:lpstr>Photo Editor Photo</vt:lpstr>
      <vt:lpstr>CS ChemDraw Drawing</vt:lpstr>
      <vt:lpstr> About OMICS Group</vt:lpstr>
      <vt:lpstr> OMICS International Conferences</vt:lpstr>
      <vt:lpstr>Identification of Aconitine Artefact in Alcoholic Extracts </vt:lpstr>
      <vt:lpstr>Aconitine</vt:lpstr>
      <vt:lpstr>Aconitum napellus</vt:lpstr>
      <vt:lpstr>Extraction of diterpenoid alkaloids from A. napellus seeds</vt:lpstr>
      <vt:lpstr>HRMS data of A. napellus extracts</vt:lpstr>
      <vt:lpstr>HRMS data of the aconitine artefact</vt:lpstr>
      <vt:lpstr>Semi-synthesis of aconitine artefact</vt:lpstr>
      <vt:lpstr>NMR data of aconitine artefact</vt:lpstr>
      <vt:lpstr>Aconitine and its artefacts</vt:lpstr>
      <vt:lpstr>Aconitine reacted with different alcohols</vt:lpstr>
      <vt:lpstr>Grob-type fragmentation</vt:lpstr>
      <vt:lpstr>Conclusions</vt:lpstr>
      <vt:lpstr> Let us meet again..</vt:lpstr>
    </vt:vector>
  </TitlesOfParts>
  <Company>University of Bath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of aconitine artefact in alcoholic extracts </dc:title>
  <dc:creator>Mai Ahmed</dc:creator>
  <cp:lastModifiedBy>faizi Siraj</cp:lastModifiedBy>
  <cp:revision>202</cp:revision>
  <dcterms:created xsi:type="dcterms:W3CDTF">2015-03-18T09:49:00Z</dcterms:created>
  <dcterms:modified xsi:type="dcterms:W3CDTF">2015-08-17T10:57:20Z</dcterms:modified>
</cp:coreProperties>
</file>