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3648" r:id="rId1"/>
    <p:sldMasterId id="2147483649" r:id="rId2"/>
  </p:sldMasterIdLst>
  <p:notesMasterIdLst>
    <p:notesMasterId r:id="rId31"/>
  </p:notesMasterIdLst>
  <p:sldIdLst>
    <p:sldId id="372" r:id="rId3"/>
    <p:sldId id="373" r:id="rId4"/>
    <p:sldId id="256" r:id="rId5"/>
    <p:sldId id="342" r:id="rId6"/>
    <p:sldId id="257" r:id="rId7"/>
    <p:sldId id="341" r:id="rId8"/>
    <p:sldId id="364" r:id="rId9"/>
    <p:sldId id="365" r:id="rId10"/>
    <p:sldId id="366" r:id="rId11"/>
    <p:sldId id="367" r:id="rId12"/>
    <p:sldId id="368" r:id="rId13"/>
    <p:sldId id="369" r:id="rId14"/>
    <p:sldId id="370" r:id="rId15"/>
    <p:sldId id="356" r:id="rId16"/>
    <p:sldId id="357" r:id="rId17"/>
    <p:sldId id="360" r:id="rId18"/>
    <p:sldId id="362" r:id="rId19"/>
    <p:sldId id="346" r:id="rId20"/>
    <p:sldId id="359" r:id="rId21"/>
    <p:sldId id="361" r:id="rId22"/>
    <p:sldId id="354" r:id="rId23"/>
    <p:sldId id="336" r:id="rId24"/>
    <p:sldId id="337" r:id="rId25"/>
    <p:sldId id="319" r:id="rId26"/>
    <p:sldId id="324" r:id="rId27"/>
    <p:sldId id="371" r:id="rId28"/>
    <p:sldId id="355" r:id="rId29"/>
    <p:sldId id="374" r:id="rId30"/>
  </p:sldIdLst>
  <p:sldSz cx="13004800" cy="9753600"/>
  <p:notesSz cx="6858000" cy="9144000"/>
  <p:defaultTextStyle>
    <a:defPPr>
      <a:defRPr lang="en-US"/>
    </a:defPPr>
    <a:lvl1pPr algn="ctr" rtl="0" eaLnBrk="0" fontAlgn="base" hangingPunct="0">
      <a:spcBef>
        <a:spcPct val="0"/>
      </a:spcBef>
      <a:spcAft>
        <a:spcPct val="0"/>
      </a:spcAft>
      <a:defRPr sz="2800" kern="1200">
        <a:solidFill>
          <a:srgbClr val="1A1844"/>
        </a:solidFill>
        <a:latin typeface="Lucida Grande" pitchFamily="1" charset="0"/>
        <a:ea typeface="+mn-ea"/>
        <a:cs typeface="+mn-cs"/>
      </a:defRPr>
    </a:lvl1pPr>
    <a:lvl2pPr marL="457200" algn="ctr" rtl="0" eaLnBrk="0" fontAlgn="base" hangingPunct="0">
      <a:spcBef>
        <a:spcPct val="0"/>
      </a:spcBef>
      <a:spcAft>
        <a:spcPct val="0"/>
      </a:spcAft>
      <a:defRPr sz="2800" kern="1200">
        <a:solidFill>
          <a:srgbClr val="1A1844"/>
        </a:solidFill>
        <a:latin typeface="Lucida Grande" pitchFamily="1" charset="0"/>
        <a:ea typeface="+mn-ea"/>
        <a:cs typeface="+mn-cs"/>
      </a:defRPr>
    </a:lvl2pPr>
    <a:lvl3pPr marL="914400" algn="ctr" rtl="0" eaLnBrk="0" fontAlgn="base" hangingPunct="0">
      <a:spcBef>
        <a:spcPct val="0"/>
      </a:spcBef>
      <a:spcAft>
        <a:spcPct val="0"/>
      </a:spcAft>
      <a:defRPr sz="2800" kern="1200">
        <a:solidFill>
          <a:srgbClr val="1A1844"/>
        </a:solidFill>
        <a:latin typeface="Lucida Grande" pitchFamily="1" charset="0"/>
        <a:ea typeface="+mn-ea"/>
        <a:cs typeface="+mn-cs"/>
      </a:defRPr>
    </a:lvl3pPr>
    <a:lvl4pPr marL="1371600" algn="ctr" rtl="0" eaLnBrk="0" fontAlgn="base" hangingPunct="0">
      <a:spcBef>
        <a:spcPct val="0"/>
      </a:spcBef>
      <a:spcAft>
        <a:spcPct val="0"/>
      </a:spcAft>
      <a:defRPr sz="2800" kern="1200">
        <a:solidFill>
          <a:srgbClr val="1A1844"/>
        </a:solidFill>
        <a:latin typeface="Lucida Grande" pitchFamily="1" charset="0"/>
        <a:ea typeface="+mn-ea"/>
        <a:cs typeface="+mn-cs"/>
      </a:defRPr>
    </a:lvl4pPr>
    <a:lvl5pPr marL="1828800" algn="ctr" rtl="0" eaLnBrk="0" fontAlgn="base" hangingPunct="0">
      <a:spcBef>
        <a:spcPct val="0"/>
      </a:spcBef>
      <a:spcAft>
        <a:spcPct val="0"/>
      </a:spcAft>
      <a:defRPr sz="2800" kern="1200">
        <a:solidFill>
          <a:srgbClr val="1A1844"/>
        </a:solidFill>
        <a:latin typeface="Lucida Grande" pitchFamily="1" charset="0"/>
        <a:ea typeface="+mn-ea"/>
        <a:cs typeface="+mn-cs"/>
      </a:defRPr>
    </a:lvl5pPr>
    <a:lvl6pPr marL="2286000" algn="l" defTabSz="914400" rtl="0" eaLnBrk="1" latinLnBrk="0" hangingPunct="1">
      <a:defRPr sz="2800" kern="1200">
        <a:solidFill>
          <a:srgbClr val="1A1844"/>
        </a:solidFill>
        <a:latin typeface="Lucida Grande" pitchFamily="1" charset="0"/>
        <a:ea typeface="+mn-ea"/>
        <a:cs typeface="+mn-cs"/>
      </a:defRPr>
    </a:lvl6pPr>
    <a:lvl7pPr marL="2743200" algn="l" defTabSz="914400" rtl="0" eaLnBrk="1" latinLnBrk="0" hangingPunct="1">
      <a:defRPr sz="2800" kern="1200">
        <a:solidFill>
          <a:srgbClr val="1A1844"/>
        </a:solidFill>
        <a:latin typeface="Lucida Grande" pitchFamily="1" charset="0"/>
        <a:ea typeface="+mn-ea"/>
        <a:cs typeface="+mn-cs"/>
      </a:defRPr>
    </a:lvl7pPr>
    <a:lvl8pPr marL="3200400" algn="l" defTabSz="914400" rtl="0" eaLnBrk="1" latinLnBrk="0" hangingPunct="1">
      <a:defRPr sz="2800" kern="1200">
        <a:solidFill>
          <a:srgbClr val="1A1844"/>
        </a:solidFill>
        <a:latin typeface="Lucida Grande" pitchFamily="1" charset="0"/>
        <a:ea typeface="+mn-ea"/>
        <a:cs typeface="+mn-cs"/>
      </a:defRPr>
    </a:lvl8pPr>
    <a:lvl9pPr marL="3657600" algn="l" defTabSz="914400" rtl="0" eaLnBrk="1" latinLnBrk="0" hangingPunct="1">
      <a:defRPr sz="2800" kern="1200">
        <a:solidFill>
          <a:srgbClr val="1A1844"/>
        </a:solidFill>
        <a:latin typeface="Lucida Grande"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5630" autoAdjust="0"/>
  </p:normalViewPr>
  <p:slideViewPr>
    <p:cSldViewPr>
      <p:cViewPr varScale="1">
        <p:scale>
          <a:sx n="38" d="100"/>
          <a:sy n="38" d="100"/>
        </p:scale>
        <p:origin x="-1320" y="-12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90115"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0117"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118"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90119"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52E938-41BD-495F-A9B2-9B577688CE79}" type="slidenum">
              <a:rPr lang="en-US"/>
              <a:pPr>
                <a:defRPr/>
              </a:pPr>
              <a:t>‹#›</a:t>
            </a:fld>
            <a:endParaRPr lang="en-US"/>
          </a:p>
        </p:txBody>
      </p:sp>
    </p:spTree>
    <p:extLst>
      <p:ext uri="{BB962C8B-B14F-4D97-AF65-F5344CB8AC3E}">
        <p14:creationId xmlns:p14="http://schemas.microsoft.com/office/powerpoint/2010/main" val="10250143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Lucida Grande" pitchFamily="1" charset="0"/>
        <a:ea typeface="+mn-ea"/>
        <a:cs typeface="+mn-cs"/>
      </a:defRPr>
    </a:lvl1pPr>
    <a:lvl2pPr marL="457200" algn="l" rtl="0" eaLnBrk="0" fontAlgn="base" hangingPunct="0">
      <a:spcBef>
        <a:spcPct val="0"/>
      </a:spcBef>
      <a:spcAft>
        <a:spcPct val="0"/>
      </a:spcAft>
      <a:defRPr sz="1200" kern="1200">
        <a:solidFill>
          <a:schemeClr val="tx1"/>
        </a:solidFill>
        <a:latin typeface="Lucida Grande" pitchFamily="1" charset="0"/>
        <a:ea typeface="+mn-ea"/>
        <a:cs typeface="+mn-cs"/>
      </a:defRPr>
    </a:lvl2pPr>
    <a:lvl3pPr marL="914400" algn="l" rtl="0" eaLnBrk="0" fontAlgn="base" hangingPunct="0">
      <a:spcBef>
        <a:spcPct val="0"/>
      </a:spcBef>
      <a:spcAft>
        <a:spcPct val="0"/>
      </a:spcAft>
      <a:defRPr sz="1200" kern="1200">
        <a:solidFill>
          <a:schemeClr val="tx1"/>
        </a:solidFill>
        <a:latin typeface="Lucida Grande" pitchFamily="1" charset="0"/>
        <a:ea typeface="+mn-ea"/>
        <a:cs typeface="+mn-cs"/>
      </a:defRPr>
    </a:lvl3pPr>
    <a:lvl4pPr marL="1371600" algn="l" rtl="0" eaLnBrk="0" fontAlgn="base" hangingPunct="0">
      <a:spcBef>
        <a:spcPct val="0"/>
      </a:spcBef>
      <a:spcAft>
        <a:spcPct val="0"/>
      </a:spcAft>
      <a:defRPr sz="1200" kern="1200">
        <a:solidFill>
          <a:schemeClr val="tx1"/>
        </a:solidFill>
        <a:latin typeface="Lucida Grande" pitchFamily="1" charset="0"/>
        <a:ea typeface="+mn-ea"/>
        <a:cs typeface="+mn-cs"/>
      </a:defRPr>
    </a:lvl4pPr>
    <a:lvl5pPr marL="1828800" algn="l" rtl="0" eaLnBrk="0" fontAlgn="base" hangingPunct="0">
      <a:spcBef>
        <a:spcPct val="0"/>
      </a:spcBef>
      <a:spcAft>
        <a:spcPct val="0"/>
      </a:spcAft>
      <a:defRPr sz="1200" kern="1200">
        <a:solidFill>
          <a:schemeClr val="tx1"/>
        </a:solidFill>
        <a:latin typeface="Lucida Grande"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p:cNvSpPr>
          <p:nvPr>
            <p:ph type="sldNum" sz="quarter" idx="5"/>
          </p:nvPr>
        </p:nvSpPr>
        <p:spPr>
          <a:noFill/>
        </p:spPr>
        <p:txBody>
          <a:bodyPr/>
          <a:lstStyle/>
          <a:p>
            <a:fld id="{FEC94CF4-1307-4D40-B617-010C863DF7D3}"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E938-41BD-495F-A9B2-9B577688CE79}"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52E938-41BD-495F-A9B2-9B577688CE79}"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4A92178-EC6B-4C0E-BA88-ADF47ED367B2}" type="slidenum">
              <a:rPr lang="en-US" smtClean="0"/>
              <a:pPr/>
              <a:t>22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r>
              <a:rPr lang="en-US" sz="1200" b="1" kern="1200" dirty="0" smtClean="0">
                <a:solidFill>
                  <a:schemeClr val="tx1"/>
                </a:solidFill>
                <a:latin typeface="Lucida Grande" pitchFamily="1" charset="0"/>
                <a:ea typeface="+mn-ea"/>
                <a:cs typeface="+mn-cs"/>
              </a:rPr>
              <a:t>Levels of EGF and p-EGFR in control subjects, CHC and HCC patients in </a:t>
            </a:r>
            <a:r>
              <a:rPr lang="en-US" sz="1200" b="1" kern="1200" dirty="0" err="1" smtClean="0">
                <a:solidFill>
                  <a:schemeClr val="tx1"/>
                </a:solidFill>
                <a:latin typeface="Lucida Grande" pitchFamily="1" charset="0"/>
                <a:ea typeface="+mn-ea"/>
                <a:cs typeface="+mn-cs"/>
              </a:rPr>
              <a:t>histopathological</a:t>
            </a:r>
            <a:r>
              <a:rPr lang="en-US" sz="1200" b="1" kern="1200" dirty="0" smtClean="0">
                <a:solidFill>
                  <a:schemeClr val="tx1"/>
                </a:solidFill>
                <a:latin typeface="Lucida Grande" pitchFamily="1" charset="0"/>
                <a:ea typeface="+mn-ea"/>
                <a:cs typeface="+mn-cs"/>
              </a:rPr>
              <a:t> stages (early and late stage) of HCC patients. </a:t>
            </a:r>
            <a:r>
              <a:rPr lang="en-US" sz="1200" kern="1200" dirty="0" smtClean="0">
                <a:solidFill>
                  <a:schemeClr val="tx1"/>
                </a:solidFill>
                <a:latin typeface="Lucida Grande" pitchFamily="1" charset="0"/>
                <a:ea typeface="+mn-ea"/>
                <a:cs typeface="+mn-cs"/>
              </a:rPr>
              <a:t>Significant difference is compared to the control or CHC. * P&lt;0.01: compared to control; #P&lt;0.01: compared to CHC or E. stage. E stands for early and L stands for late</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1E9343F-505F-40C9-994C-5B977765133F}" type="slidenum">
              <a:rPr lang="en-US" smtClean="0"/>
              <a:pPr/>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p:spPr>
        <p:txBody>
          <a:bodyPr/>
          <a:lstStyle/>
          <a:p>
            <a:r>
              <a:rPr lang="en-US" sz="1200" b="1" kern="1200" dirty="0" smtClean="0">
                <a:solidFill>
                  <a:schemeClr val="tx1"/>
                </a:solidFill>
                <a:latin typeface="Lucida Grande" pitchFamily="1" charset="0"/>
                <a:ea typeface="+mn-ea"/>
                <a:cs typeface="+mn-cs"/>
              </a:rPr>
              <a:t>Levels of TGFβ1 in control, CHC and HCC patients in </a:t>
            </a:r>
            <a:r>
              <a:rPr lang="en-US" sz="1200" b="1" kern="1200" dirty="0" err="1" smtClean="0">
                <a:solidFill>
                  <a:schemeClr val="tx1"/>
                </a:solidFill>
                <a:latin typeface="Lucida Grande" pitchFamily="1" charset="0"/>
                <a:ea typeface="+mn-ea"/>
                <a:cs typeface="+mn-cs"/>
              </a:rPr>
              <a:t>histopathological</a:t>
            </a:r>
            <a:r>
              <a:rPr lang="en-US" sz="1200" b="1" kern="1200" dirty="0" smtClean="0">
                <a:solidFill>
                  <a:schemeClr val="tx1"/>
                </a:solidFill>
                <a:latin typeface="Lucida Grande" pitchFamily="1" charset="0"/>
                <a:ea typeface="+mn-ea"/>
                <a:cs typeface="+mn-cs"/>
              </a:rPr>
              <a:t>   stages (early and late stage) of HCC patients. </a:t>
            </a:r>
            <a:r>
              <a:rPr lang="en-US" sz="1200" kern="1200" dirty="0" smtClean="0">
                <a:solidFill>
                  <a:schemeClr val="tx1"/>
                </a:solidFill>
                <a:latin typeface="Lucida Grande" pitchFamily="1" charset="0"/>
                <a:ea typeface="+mn-ea"/>
                <a:cs typeface="+mn-cs"/>
              </a:rPr>
              <a:t>Significant difference is compared to the control or CHC. *P&lt;0.01: compared to control; #P&lt;0.01: compared to CHC or E. stage. E stands for early and L stands for late.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p:spPr>
        <p:txBody>
          <a:bodyPr/>
          <a:lstStyle/>
          <a:p>
            <a:fld id="{87DD3E6C-872F-4FC2-8759-A9456C2B26E2}" type="slidenum">
              <a:rPr lang="en-US" smtClean="0"/>
              <a:pPr/>
              <a:t>24</a:t>
            </a:fld>
            <a:endParaRPr lang="en-US" smtClean="0"/>
          </a:p>
        </p:txBody>
      </p:sp>
      <p:sp>
        <p:nvSpPr>
          <p:cNvPr id="48131" name="Rectangle 1"/>
          <p:cNvSpPr>
            <a:spLocks noGrp="1" noRot="1" noChangeAspect="1" noChangeArrowheads="1" noTextEdit="1"/>
          </p:cNvSpPr>
          <p:nvPr>
            <p:ph type="sldImg"/>
          </p:nvPr>
        </p:nvSpPr>
        <p:spPr>
          <a:solidFill>
            <a:srgbClr val="FFFFFF"/>
          </a:solidFill>
          <a:ln/>
        </p:spPr>
      </p:sp>
      <p:sp>
        <p:nvSpPr>
          <p:cNvPr id="48132" name="Rectangle 2"/>
          <p:cNvSpPr>
            <a:spLocks noGrp="1" noChangeArrowheads="1"/>
          </p:cNvSpPr>
          <p:nvPr>
            <p:ph type="body" idx="1"/>
          </p:nvPr>
        </p:nvSpPr>
        <p:spPr>
          <a:xfrm>
            <a:off x="685800" y="4343400"/>
            <a:ext cx="5486400" cy="4114800"/>
          </a:xfrm>
          <a:noFill/>
          <a:ln w="9525"/>
        </p:spPr>
        <p:txBody>
          <a:bodyPr/>
          <a:lstStyle/>
          <a:p>
            <a:endParaRPr lang="en-US" sz="180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p>
            <a:fld id="{D9B1B58F-3396-41CE-89A3-511EE4601D70}" type="slidenum">
              <a:rPr lang="en-US" smtClean="0"/>
              <a:pPr/>
              <a:t>25</a:t>
            </a:fld>
            <a:endParaRPr lang="en-US" smtClean="0"/>
          </a:p>
        </p:txBody>
      </p:sp>
      <p:sp>
        <p:nvSpPr>
          <p:cNvPr id="55299" name="Rectangle 1"/>
          <p:cNvSpPr>
            <a:spLocks noGrp="1" noRot="1" noChangeAspect="1" noChangeArrowheads="1" noTextEdit="1"/>
          </p:cNvSpPr>
          <p:nvPr>
            <p:ph type="sldImg"/>
          </p:nvPr>
        </p:nvSpPr>
        <p:spPr>
          <a:solidFill>
            <a:srgbClr val="FFFFFF"/>
          </a:solidFill>
          <a:ln/>
        </p:spPr>
      </p:sp>
      <p:sp>
        <p:nvSpPr>
          <p:cNvPr id="55300" name="Rectangle 2"/>
          <p:cNvSpPr>
            <a:spLocks noGrp="1" noChangeArrowheads="1"/>
          </p:cNvSpPr>
          <p:nvPr>
            <p:ph type="body" idx="1"/>
          </p:nvPr>
        </p:nvSpPr>
        <p:spPr>
          <a:xfrm>
            <a:off x="685800" y="4343400"/>
            <a:ext cx="5486400" cy="4114800"/>
          </a:xfrm>
          <a:noFill/>
          <a:ln w="9525"/>
        </p:spPr>
        <p:txBody>
          <a:bodyPr/>
          <a:lstStyle/>
          <a:p>
            <a:endParaRPr lang="en-US" sz="18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E938-41BD-495F-A9B2-9B577688CE79}"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p:cNvSpPr>
          <p:nvPr>
            <p:ph type="sldNum" sz="quarter" idx="5"/>
          </p:nvPr>
        </p:nvSpPr>
        <p:spPr>
          <a:noFill/>
        </p:spPr>
        <p:txBody>
          <a:bodyPr/>
          <a:lstStyle/>
          <a:p>
            <a:fld id="{B40BCCBF-E321-4BC0-A0D4-44CC37D74B78}" type="slidenum">
              <a:rPr lang="en-US" smtClean="0"/>
              <a:pPr/>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p:cNvSpPr>
          <p:nvPr>
            <p:ph type="sldNum" sz="quarter" idx="5"/>
          </p:nvPr>
        </p:nvSpPr>
        <p:spPr>
          <a:noFill/>
        </p:spPr>
        <p:txBody>
          <a:bodyPr/>
          <a:lstStyle/>
          <a:p>
            <a:fld id="{B40BCCBF-E321-4BC0-A0D4-44CC37D74B78}" type="slidenum">
              <a:rPr lang="en-US"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52E938-41BD-495F-A9B2-9B577688CE79}"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52E938-41BD-495F-A9B2-9B577688CE79}"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A97F340-BDDB-48C9-A15D-8B4B41267ED6}" type="slidenum">
              <a:rPr lang="en-US"/>
              <a:pPr/>
              <a:t>12</a:t>
            </a:fld>
            <a:endParaRPr lang="en-US"/>
          </a:p>
        </p:txBody>
      </p:sp>
      <p:sp>
        <p:nvSpPr>
          <p:cNvPr id="46083" name="Rectangle 2"/>
          <p:cNvSpPr>
            <a:spLocks noGrp="1" noRot="1" noChangeAspect="1" noChangeArrowheads="1" noTextEdit="1"/>
          </p:cNvSpPr>
          <p:nvPr>
            <p:ph type="sldImg"/>
          </p:nvPr>
        </p:nvSpPr>
        <p:spPr>
          <a:xfrm>
            <a:off x="1160463" y="706438"/>
            <a:ext cx="4525962" cy="3394075"/>
          </a:xfrm>
          <a:ln/>
        </p:spPr>
      </p:sp>
      <p:sp>
        <p:nvSpPr>
          <p:cNvPr id="46084" name="Rectangle 3"/>
          <p:cNvSpPr>
            <a:spLocks noGrp="1" noChangeArrowheads="1"/>
          </p:cNvSpPr>
          <p:nvPr>
            <p:ph type="body" idx="1"/>
          </p:nvPr>
        </p:nvSpPr>
        <p:spPr>
          <a:xfrm>
            <a:off x="933450" y="4267200"/>
            <a:ext cx="4978400" cy="4170363"/>
          </a:xfrm>
          <a:noFill/>
          <a:ln/>
        </p:spPr>
        <p:txBody>
          <a:bodyPr/>
          <a:lstStyle/>
          <a:p>
            <a:pPr marL="190500" indent="-190500" defTabSz="762000"/>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52E938-41BD-495F-A9B2-9B577688CE79}"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E938-41BD-495F-A9B2-9B577688CE79}"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0675" y="1066800"/>
            <a:ext cx="271462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066800"/>
            <a:ext cx="799147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0240" y="395112"/>
            <a:ext cx="11704320" cy="83244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ftr" sz="quarter" idx="10"/>
          </p:nvPr>
        </p:nvSpPr>
        <p:spPr>
          <a:xfrm>
            <a:off x="4443307" y="8886613"/>
            <a:ext cx="4118187" cy="650240"/>
          </a:xfrm>
          <a:prstGeom prst="rect">
            <a:avLst/>
          </a:prstGeom>
          <a:ln/>
        </p:spPr>
        <p:txBody>
          <a:bodyPr lIns="130046" tIns="65023" rIns="130046" bIns="65023"/>
          <a:lstStyle>
            <a:lvl1pPr>
              <a:defRPr/>
            </a:lvl1pPr>
          </a:lstStyle>
          <a:p>
            <a:pPr>
              <a:defRPr/>
            </a:pPr>
            <a:endParaRPr lang="en-US"/>
          </a:p>
        </p:txBody>
      </p:sp>
      <p:sp>
        <p:nvSpPr>
          <p:cNvPr id="4" name="Rectangle 14"/>
          <p:cNvSpPr>
            <a:spLocks noGrp="1" noChangeArrowheads="1"/>
          </p:cNvSpPr>
          <p:nvPr>
            <p:ph type="sldNum" sz="quarter" idx="11"/>
          </p:nvPr>
        </p:nvSpPr>
        <p:spPr>
          <a:xfrm>
            <a:off x="304800" y="8991600"/>
            <a:ext cx="1003300" cy="546100"/>
          </a:xfrm>
          <a:prstGeom prst="rect">
            <a:avLst/>
          </a:prstGeom>
          <a:ln/>
        </p:spPr>
        <p:txBody>
          <a:bodyPr/>
          <a:lstStyle>
            <a:lvl1pPr>
              <a:defRPr/>
            </a:lvl1pPr>
          </a:lstStyle>
          <a:p>
            <a:pPr>
              <a:defRPr/>
            </a:pPr>
            <a:fld id="{104E8B63-A8D1-4377-A32A-E0D348A92AB6}" type="slidenum">
              <a:rPr lang="en-US"/>
              <a:pPr>
                <a:defRPr/>
              </a:pPr>
              <a:t>‹#›</a:t>
            </a:fld>
            <a:endParaRPr lang="en-US"/>
          </a:p>
        </p:txBody>
      </p:sp>
    </p:spTree>
  </p:cSld>
  <p:clrMapOvr>
    <a:masterClrMapping/>
  </p:clrMapOvr>
  <p:transition>
    <p:cover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A202C93-CE73-4C48-BEEC-9F6017721C45}"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75FBCFE-0CCE-4CA4-B3A1-3462B236B386}"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6F19BD5E-406C-4D19-BBD9-C120ADD8323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8800" y="2133600"/>
            <a:ext cx="5867400" cy="673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133600"/>
            <a:ext cx="5867400" cy="673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A3C60B9-C804-4167-BAB2-C2211CF0433D}"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A72C7E2-1312-4B9D-8A03-CA5D111EB2E1}"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836E0C9E-C9B8-488C-894A-6F8280DDCC5A}"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B374E8D-6CD3-4DC4-B7FC-E7917C26C73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ACF24EC-656D-42B9-A263-9D599E0F863E}"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6520CD3-DF0E-436B-A04D-98E5FDC40F2E}"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91C569-67F1-4AA0-BD19-BAF1D068E95B}"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4200" y="304800"/>
            <a:ext cx="29718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304800"/>
            <a:ext cx="87630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6D01AFC-575F-42D9-AA72-E5CBF1BD603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01800" y="4152900"/>
            <a:ext cx="4724400" cy="300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152900"/>
            <a:ext cx="4724400" cy="300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066800" y="1066800"/>
            <a:ext cx="10858500" cy="2146300"/>
          </a:xfrm>
          <a:prstGeom prst="rect">
            <a:avLst/>
          </a:prstGeom>
          <a:noFill/>
          <a:ln w="12700">
            <a:noFill/>
            <a:miter lim="800000"/>
            <a:headEnd/>
            <a:tailEnd/>
          </a:ln>
          <a:effectLst>
            <a:outerShdw dist="50800" dir="2700000" algn="ctr" rotWithShape="0">
              <a:srgbClr val="FF9D46">
                <a:alpha val="75000"/>
              </a:srgb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6" name="Rectangle 2"/>
          <p:cNvSpPr>
            <a:spLocks noGrp="1" noChangeArrowheads="1"/>
          </p:cNvSpPr>
          <p:nvPr>
            <p:ph type="body" idx="1"/>
          </p:nvPr>
        </p:nvSpPr>
        <p:spPr bwMode="auto">
          <a:xfrm>
            <a:off x="1701800" y="4152900"/>
            <a:ext cx="9601200" cy="3009900"/>
          </a:xfrm>
          <a:prstGeom prst="rect">
            <a:avLst/>
          </a:prstGeom>
          <a:noFill/>
          <a:ln w="12700">
            <a:noFill/>
            <a:miter lim="800000"/>
            <a:headEnd/>
            <a:tailEnd/>
          </a:ln>
          <a:effectLst>
            <a:outerShdw dist="50800" dir="2700000" algn="ctr" rotWithShape="0">
              <a:srgbClr val="FFA346">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3"/>
          <p:cNvPicPr>
            <a:picLocks noChangeAspect="1" noChangeArrowheads="1"/>
          </p:cNvPicPr>
          <p:nvPr/>
        </p:nvPicPr>
        <p:blipFill>
          <a:blip r:embed="rId15" cstate="print"/>
          <a:srcRect/>
          <a:stretch>
            <a:fillRect/>
          </a:stretch>
        </p:blipFill>
        <p:spPr bwMode="auto">
          <a:xfrm>
            <a:off x="4686300" y="3797300"/>
            <a:ext cx="3621088" cy="98425"/>
          </a:xfrm>
          <a:prstGeom prst="rect">
            <a:avLst/>
          </a:prstGeom>
          <a:noFill/>
          <a:ln w="9525">
            <a:noFill/>
            <a:miter lim="800000"/>
            <a:headEnd/>
            <a:tailEnd/>
          </a:ln>
          <a:effectLst>
            <a:outerShdw dist="76199" dir="2700000" algn="ctr" rotWithShape="0">
              <a:srgbClr val="1D1F43">
                <a:alpha val="25000"/>
              </a:srgbClr>
            </a:outerShdw>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ransition/>
  <p:txStyles>
    <p:titleStyle>
      <a:lvl1pPr marL="368300" indent="-342900" algn="ctr" rtl="0" eaLnBrk="0" fontAlgn="base" hangingPunct="0">
        <a:spcBef>
          <a:spcPct val="0"/>
        </a:spcBef>
        <a:spcAft>
          <a:spcPts val="200"/>
        </a:spcAft>
        <a:defRPr sz="6400">
          <a:solidFill>
            <a:srgbClr val="43412C"/>
          </a:solidFill>
          <a:latin typeface="+mj-lt"/>
          <a:ea typeface="+mj-ea"/>
          <a:cs typeface="+mj-cs"/>
        </a:defRPr>
      </a:lvl1pPr>
      <a:lvl2pPr marL="368300" indent="-342900" algn="ctr" rtl="0" eaLnBrk="0" fontAlgn="base" hangingPunct="0">
        <a:spcBef>
          <a:spcPct val="0"/>
        </a:spcBef>
        <a:spcAft>
          <a:spcPts val="200"/>
        </a:spcAft>
        <a:defRPr sz="6400">
          <a:solidFill>
            <a:srgbClr val="43412C"/>
          </a:solidFill>
          <a:latin typeface="Times New Roman" pitchFamily="1" charset="0"/>
        </a:defRPr>
      </a:lvl2pPr>
      <a:lvl3pPr marL="368300" indent="-342900" algn="ctr" rtl="0" eaLnBrk="0" fontAlgn="base" hangingPunct="0">
        <a:spcBef>
          <a:spcPct val="0"/>
        </a:spcBef>
        <a:spcAft>
          <a:spcPts val="200"/>
        </a:spcAft>
        <a:defRPr sz="6400">
          <a:solidFill>
            <a:srgbClr val="43412C"/>
          </a:solidFill>
          <a:latin typeface="Times New Roman" pitchFamily="1" charset="0"/>
        </a:defRPr>
      </a:lvl3pPr>
      <a:lvl4pPr marL="368300" indent="-342900" algn="ctr" rtl="0" eaLnBrk="0" fontAlgn="base" hangingPunct="0">
        <a:spcBef>
          <a:spcPct val="0"/>
        </a:spcBef>
        <a:spcAft>
          <a:spcPts val="200"/>
        </a:spcAft>
        <a:defRPr sz="6400">
          <a:solidFill>
            <a:srgbClr val="43412C"/>
          </a:solidFill>
          <a:latin typeface="Times New Roman" pitchFamily="1" charset="0"/>
        </a:defRPr>
      </a:lvl4pPr>
      <a:lvl5pPr marL="368300" indent="-342900" algn="ctr" rtl="0" eaLnBrk="0" fontAlgn="base" hangingPunct="0">
        <a:spcBef>
          <a:spcPct val="0"/>
        </a:spcBef>
        <a:spcAft>
          <a:spcPts val="200"/>
        </a:spcAft>
        <a:defRPr sz="6400">
          <a:solidFill>
            <a:srgbClr val="43412C"/>
          </a:solidFill>
          <a:latin typeface="Times New Roman" pitchFamily="1" charset="0"/>
        </a:defRPr>
      </a:lvl5pPr>
      <a:lvl6pPr marL="825500" indent="-342900" algn="ctr" rtl="0" eaLnBrk="0" fontAlgn="base" hangingPunct="0">
        <a:spcBef>
          <a:spcPct val="0"/>
        </a:spcBef>
        <a:spcAft>
          <a:spcPts val="200"/>
        </a:spcAft>
        <a:defRPr sz="6400">
          <a:solidFill>
            <a:srgbClr val="43412C"/>
          </a:solidFill>
          <a:latin typeface="Times New Roman" pitchFamily="1" charset="0"/>
        </a:defRPr>
      </a:lvl6pPr>
      <a:lvl7pPr marL="1282700" indent="-342900" algn="ctr" rtl="0" eaLnBrk="0" fontAlgn="base" hangingPunct="0">
        <a:spcBef>
          <a:spcPct val="0"/>
        </a:spcBef>
        <a:spcAft>
          <a:spcPts val="200"/>
        </a:spcAft>
        <a:defRPr sz="6400">
          <a:solidFill>
            <a:srgbClr val="43412C"/>
          </a:solidFill>
          <a:latin typeface="Times New Roman" pitchFamily="1" charset="0"/>
        </a:defRPr>
      </a:lvl7pPr>
      <a:lvl8pPr marL="1739900" indent="-342900" algn="ctr" rtl="0" eaLnBrk="0" fontAlgn="base" hangingPunct="0">
        <a:spcBef>
          <a:spcPct val="0"/>
        </a:spcBef>
        <a:spcAft>
          <a:spcPts val="200"/>
        </a:spcAft>
        <a:defRPr sz="6400">
          <a:solidFill>
            <a:srgbClr val="43412C"/>
          </a:solidFill>
          <a:latin typeface="Times New Roman" pitchFamily="1" charset="0"/>
        </a:defRPr>
      </a:lvl8pPr>
      <a:lvl9pPr marL="2197100" indent="-342900" algn="ctr" rtl="0" eaLnBrk="0" fontAlgn="base" hangingPunct="0">
        <a:spcBef>
          <a:spcPct val="0"/>
        </a:spcBef>
        <a:spcAft>
          <a:spcPts val="200"/>
        </a:spcAft>
        <a:defRPr sz="6400">
          <a:solidFill>
            <a:srgbClr val="43412C"/>
          </a:solidFill>
          <a:latin typeface="Times New Roman" pitchFamily="1" charset="0"/>
        </a:defRPr>
      </a:lvl9pPr>
    </p:titleStyle>
    <p:bodyStyle>
      <a:lvl1pPr marL="368300" indent="-342900" algn="ctr" rtl="0" eaLnBrk="0" fontAlgn="base" hangingPunct="0">
        <a:spcBef>
          <a:spcPct val="0"/>
        </a:spcBef>
        <a:spcAft>
          <a:spcPts val="200"/>
        </a:spcAft>
        <a:defRPr sz="3600">
          <a:solidFill>
            <a:srgbClr val="1D1F43"/>
          </a:solidFill>
          <a:latin typeface="+mn-lt"/>
          <a:ea typeface="+mn-ea"/>
          <a:cs typeface="+mn-cs"/>
        </a:defRPr>
      </a:lvl1pPr>
      <a:lvl2pPr marL="736600" indent="-342900" algn="ctr" rtl="0" eaLnBrk="0" fontAlgn="base" hangingPunct="0">
        <a:spcBef>
          <a:spcPct val="0"/>
        </a:spcBef>
        <a:spcAft>
          <a:spcPts val="200"/>
        </a:spcAft>
        <a:defRPr sz="3600">
          <a:solidFill>
            <a:srgbClr val="43412C"/>
          </a:solidFill>
          <a:latin typeface="+mn-lt"/>
        </a:defRPr>
      </a:lvl2pPr>
      <a:lvl3pPr marL="1104900" indent="-342900" algn="ctr" rtl="0" eaLnBrk="0" fontAlgn="base" hangingPunct="0">
        <a:spcBef>
          <a:spcPct val="0"/>
        </a:spcBef>
        <a:spcAft>
          <a:spcPts val="200"/>
        </a:spcAft>
        <a:defRPr sz="3600">
          <a:solidFill>
            <a:srgbClr val="43412C"/>
          </a:solidFill>
          <a:latin typeface="+mn-lt"/>
        </a:defRPr>
      </a:lvl3pPr>
      <a:lvl4pPr marL="1473200" indent="-342900" algn="ctr" rtl="0" eaLnBrk="0" fontAlgn="base" hangingPunct="0">
        <a:spcBef>
          <a:spcPct val="0"/>
        </a:spcBef>
        <a:spcAft>
          <a:spcPts val="200"/>
        </a:spcAft>
        <a:defRPr sz="3600">
          <a:solidFill>
            <a:srgbClr val="43412C"/>
          </a:solidFill>
          <a:latin typeface="+mn-lt"/>
        </a:defRPr>
      </a:lvl4pPr>
      <a:lvl5pPr marL="1841500" indent="-342900" algn="ctr" rtl="0" eaLnBrk="0" fontAlgn="base" hangingPunct="0">
        <a:spcBef>
          <a:spcPct val="0"/>
        </a:spcBef>
        <a:spcAft>
          <a:spcPts val="200"/>
        </a:spcAft>
        <a:defRPr sz="3600">
          <a:solidFill>
            <a:srgbClr val="43412C"/>
          </a:solidFill>
          <a:latin typeface="+mn-lt"/>
        </a:defRPr>
      </a:lvl5pPr>
      <a:lvl6pPr marL="2298700" indent="-342900" algn="ctr" rtl="0" eaLnBrk="0" fontAlgn="base" hangingPunct="0">
        <a:spcBef>
          <a:spcPct val="0"/>
        </a:spcBef>
        <a:spcAft>
          <a:spcPts val="200"/>
        </a:spcAft>
        <a:defRPr sz="3600">
          <a:solidFill>
            <a:srgbClr val="43412C"/>
          </a:solidFill>
          <a:latin typeface="+mn-lt"/>
        </a:defRPr>
      </a:lvl6pPr>
      <a:lvl7pPr marL="2755900" indent="-342900" algn="ctr" rtl="0" eaLnBrk="0" fontAlgn="base" hangingPunct="0">
        <a:spcBef>
          <a:spcPct val="0"/>
        </a:spcBef>
        <a:spcAft>
          <a:spcPts val="200"/>
        </a:spcAft>
        <a:defRPr sz="3600">
          <a:solidFill>
            <a:srgbClr val="43412C"/>
          </a:solidFill>
          <a:latin typeface="+mn-lt"/>
        </a:defRPr>
      </a:lvl7pPr>
      <a:lvl8pPr marL="3213100" indent="-342900" algn="ctr" rtl="0" eaLnBrk="0" fontAlgn="base" hangingPunct="0">
        <a:spcBef>
          <a:spcPct val="0"/>
        </a:spcBef>
        <a:spcAft>
          <a:spcPts val="200"/>
        </a:spcAft>
        <a:defRPr sz="3600">
          <a:solidFill>
            <a:srgbClr val="43412C"/>
          </a:solidFill>
          <a:latin typeface="+mn-lt"/>
        </a:defRPr>
      </a:lvl8pPr>
      <a:lvl9pPr marL="3670300" indent="-342900" algn="ctr" rtl="0" eaLnBrk="0" fontAlgn="base" hangingPunct="0">
        <a:spcBef>
          <a:spcPct val="0"/>
        </a:spcBef>
        <a:spcAft>
          <a:spcPts val="200"/>
        </a:spcAft>
        <a:defRPr sz="3600">
          <a:solidFill>
            <a:srgbClr val="43412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558800" y="2133600"/>
            <a:ext cx="11887200" cy="6731000"/>
          </a:xfrm>
          <a:prstGeom prst="rect">
            <a:avLst/>
          </a:prstGeom>
          <a:noFill/>
          <a:ln w="12700">
            <a:noFill/>
            <a:miter lim="800000"/>
            <a:headEnd/>
            <a:tailEnd/>
          </a:ln>
          <a:effectLst>
            <a:outerShdw dist="50800" dir="2700000" algn="ctr" rotWithShape="0">
              <a:srgbClr val="FFA346">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0" name="Rectangle 2"/>
          <p:cNvSpPr>
            <a:spLocks noGrp="1" noChangeArrowheads="1"/>
          </p:cNvSpPr>
          <p:nvPr>
            <p:ph type="title"/>
          </p:nvPr>
        </p:nvSpPr>
        <p:spPr bwMode="auto">
          <a:xfrm>
            <a:off x="558800" y="304800"/>
            <a:ext cx="11887200" cy="1752600"/>
          </a:xfrm>
          <a:prstGeom prst="rect">
            <a:avLst/>
          </a:prstGeom>
          <a:noFill/>
          <a:ln w="12700">
            <a:noFill/>
            <a:miter lim="800000"/>
            <a:headEnd/>
            <a:tailEnd/>
          </a:ln>
          <a:effectLst>
            <a:outerShdw dist="50800" dir="2700000" algn="ctr" rotWithShape="0">
              <a:srgbClr val="FFA346">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Box 3"/>
          <p:cNvSpPr txBox="1">
            <a:spLocks noGrp="1" noChangeArrowheads="1"/>
          </p:cNvSpPr>
          <p:nvPr>
            <p:ph type="sldNum" sz="quarter" idx="4"/>
          </p:nvPr>
        </p:nvSpPr>
        <p:spPr bwMode="auto">
          <a:xfrm>
            <a:off x="304800" y="8991600"/>
            <a:ext cx="1003300" cy="546100"/>
          </a:xfrm>
          <a:prstGeom prst="rect">
            <a:avLst/>
          </a:prstGeom>
          <a:noFill/>
          <a:ln w="12700">
            <a:noFill/>
            <a:miter lim="800000"/>
            <a:headEnd/>
            <a:tailEnd/>
          </a:ln>
          <a:effectLst>
            <a:outerShdw dist="25399" dir="27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lvl1pP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3600">
                <a:solidFill>
                  <a:srgbClr val="431815"/>
                </a:solidFill>
                <a:latin typeface="Hoefler Text" pitchFamily="1" charset="0"/>
              </a:defRPr>
            </a:lvl1pPr>
          </a:lstStyle>
          <a:p>
            <a:pPr>
              <a:defRPr/>
            </a:pPr>
            <a:fld id="{C0F55881-7466-4EA1-9028-389E205BB7DB}" type="slidenum">
              <a:rPr lang="en-US"/>
              <a:pPr>
                <a:defRPr/>
              </a:pPr>
              <a:t>‹#›</a:t>
            </a:fld>
            <a:endParaRPr lang="en-US"/>
          </a:p>
        </p:txBody>
      </p:sp>
      <p:sp>
        <p:nvSpPr>
          <p:cNvPr id="2052" name="Text Box 4"/>
          <p:cNvSpPr txBox="1">
            <a:spLocks noChangeArrowheads="1"/>
          </p:cNvSpPr>
          <p:nvPr/>
        </p:nvSpPr>
        <p:spPr bwMode="auto">
          <a:xfrm>
            <a:off x="-4057650" y="2832100"/>
            <a:ext cx="901700" cy="419100"/>
          </a:xfrm>
          <a:prstGeom prst="rect">
            <a:avLst/>
          </a:prstGeom>
          <a:noFill/>
          <a:ln w="9525">
            <a:noFill/>
            <a:miter lim="800000"/>
            <a:headEnd/>
            <a:tailEnd/>
          </a:ln>
          <a:effectLst>
            <a:outerShdw dist="25399" dir="2700000" algn="ctr" rotWithShape="0">
              <a:srgbClr val="FFFFFF">
                <a:alpha val="75000"/>
              </a:srgbClr>
            </a:outerShdw>
          </a:effectLst>
        </p:spPr>
        <p:txBody>
          <a:bodyPr wrap="none">
            <a:spAutoFit/>
          </a:bodyPr>
          <a:lstStyle/>
          <a:p>
            <a:pP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a:pPr>
            <a:r>
              <a:rPr lang="en-US">
                <a:solidFill>
                  <a:schemeClr val="tx1"/>
                </a:solidFill>
              </a:rPr>
              <a:t>Text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368300" indent="-342900" algn="ctr" rtl="0" eaLnBrk="0" fontAlgn="base" hangingPunct="0">
        <a:spcBef>
          <a:spcPct val="0"/>
        </a:spcBef>
        <a:spcAft>
          <a:spcPts val="200"/>
        </a:spcAft>
        <a:defRPr sz="5600">
          <a:solidFill>
            <a:srgbClr val="431615"/>
          </a:solidFill>
          <a:latin typeface="+mj-lt"/>
          <a:ea typeface="+mj-ea"/>
          <a:cs typeface="+mj-cs"/>
        </a:defRPr>
      </a:lvl1pPr>
      <a:lvl2pPr marL="368300" indent="-342900" algn="ctr" rtl="0" eaLnBrk="0" fontAlgn="base" hangingPunct="0">
        <a:spcBef>
          <a:spcPct val="0"/>
        </a:spcBef>
        <a:spcAft>
          <a:spcPts val="200"/>
        </a:spcAft>
        <a:defRPr sz="5600">
          <a:solidFill>
            <a:srgbClr val="431615"/>
          </a:solidFill>
          <a:latin typeface="Times New Roman" pitchFamily="1" charset="0"/>
        </a:defRPr>
      </a:lvl2pPr>
      <a:lvl3pPr marL="368300" indent="-342900" algn="ctr" rtl="0" eaLnBrk="0" fontAlgn="base" hangingPunct="0">
        <a:spcBef>
          <a:spcPct val="0"/>
        </a:spcBef>
        <a:spcAft>
          <a:spcPts val="200"/>
        </a:spcAft>
        <a:defRPr sz="5600">
          <a:solidFill>
            <a:srgbClr val="431615"/>
          </a:solidFill>
          <a:latin typeface="Times New Roman" pitchFamily="1" charset="0"/>
        </a:defRPr>
      </a:lvl3pPr>
      <a:lvl4pPr marL="368300" indent="-342900" algn="ctr" rtl="0" eaLnBrk="0" fontAlgn="base" hangingPunct="0">
        <a:spcBef>
          <a:spcPct val="0"/>
        </a:spcBef>
        <a:spcAft>
          <a:spcPts val="200"/>
        </a:spcAft>
        <a:defRPr sz="5600">
          <a:solidFill>
            <a:srgbClr val="431615"/>
          </a:solidFill>
          <a:latin typeface="Times New Roman" pitchFamily="1" charset="0"/>
        </a:defRPr>
      </a:lvl4pPr>
      <a:lvl5pPr marL="368300" indent="-342900" algn="ctr" rtl="0" eaLnBrk="0" fontAlgn="base" hangingPunct="0">
        <a:spcBef>
          <a:spcPct val="0"/>
        </a:spcBef>
        <a:spcAft>
          <a:spcPts val="200"/>
        </a:spcAft>
        <a:defRPr sz="5600">
          <a:solidFill>
            <a:srgbClr val="431615"/>
          </a:solidFill>
          <a:latin typeface="Times New Roman" pitchFamily="1" charset="0"/>
        </a:defRPr>
      </a:lvl5pPr>
      <a:lvl6pPr marL="825500" indent="-342900" algn="ctr" rtl="0" eaLnBrk="0" fontAlgn="base" hangingPunct="0">
        <a:spcBef>
          <a:spcPct val="0"/>
        </a:spcBef>
        <a:spcAft>
          <a:spcPts val="200"/>
        </a:spcAft>
        <a:defRPr sz="5600">
          <a:solidFill>
            <a:srgbClr val="431615"/>
          </a:solidFill>
          <a:latin typeface="Times New Roman" pitchFamily="1" charset="0"/>
        </a:defRPr>
      </a:lvl6pPr>
      <a:lvl7pPr marL="1282700" indent="-342900" algn="ctr" rtl="0" eaLnBrk="0" fontAlgn="base" hangingPunct="0">
        <a:spcBef>
          <a:spcPct val="0"/>
        </a:spcBef>
        <a:spcAft>
          <a:spcPts val="200"/>
        </a:spcAft>
        <a:defRPr sz="5600">
          <a:solidFill>
            <a:srgbClr val="431615"/>
          </a:solidFill>
          <a:latin typeface="Times New Roman" pitchFamily="1" charset="0"/>
        </a:defRPr>
      </a:lvl7pPr>
      <a:lvl8pPr marL="1739900" indent="-342900" algn="ctr" rtl="0" eaLnBrk="0" fontAlgn="base" hangingPunct="0">
        <a:spcBef>
          <a:spcPct val="0"/>
        </a:spcBef>
        <a:spcAft>
          <a:spcPts val="200"/>
        </a:spcAft>
        <a:defRPr sz="5600">
          <a:solidFill>
            <a:srgbClr val="431615"/>
          </a:solidFill>
          <a:latin typeface="Times New Roman" pitchFamily="1" charset="0"/>
        </a:defRPr>
      </a:lvl8pPr>
      <a:lvl9pPr marL="2197100" indent="-342900" algn="ctr" rtl="0" eaLnBrk="0" fontAlgn="base" hangingPunct="0">
        <a:spcBef>
          <a:spcPct val="0"/>
        </a:spcBef>
        <a:spcAft>
          <a:spcPts val="200"/>
        </a:spcAft>
        <a:defRPr sz="5600">
          <a:solidFill>
            <a:srgbClr val="431615"/>
          </a:solidFill>
          <a:latin typeface="Times New Roman" pitchFamily="1" charset="0"/>
        </a:defRPr>
      </a:lvl9pPr>
    </p:titleStyle>
    <p:bodyStyle>
      <a:lvl1pPr marL="622300" indent="-406400" algn="l" rtl="0" eaLnBrk="0" fontAlgn="base" hangingPunct="0">
        <a:spcBef>
          <a:spcPct val="0"/>
        </a:spcBef>
        <a:spcAft>
          <a:spcPts val="200"/>
        </a:spcAft>
        <a:defRPr sz="4400">
          <a:solidFill>
            <a:srgbClr val="1D1F43"/>
          </a:solidFill>
          <a:latin typeface="+mn-lt"/>
          <a:ea typeface="+mn-ea"/>
          <a:cs typeface="+mn-cs"/>
        </a:defRPr>
      </a:lvl1pPr>
      <a:lvl2pPr marL="1054100" indent="-406400" algn="l" rtl="0" eaLnBrk="0" fontAlgn="base" hangingPunct="0">
        <a:spcBef>
          <a:spcPct val="0"/>
        </a:spcBef>
        <a:spcAft>
          <a:spcPts val="200"/>
        </a:spcAft>
        <a:buSzPct val="79000"/>
        <a:buBlip>
          <a:blip r:embed="rId14"/>
        </a:buBlip>
        <a:defRPr sz="3600">
          <a:solidFill>
            <a:srgbClr val="431815"/>
          </a:solidFill>
          <a:latin typeface="+mn-lt"/>
        </a:defRPr>
      </a:lvl2pPr>
      <a:lvl3pPr marL="1485900" indent="-406400" algn="l" rtl="0" eaLnBrk="0" fontAlgn="base" hangingPunct="0">
        <a:spcBef>
          <a:spcPct val="0"/>
        </a:spcBef>
        <a:spcAft>
          <a:spcPts val="200"/>
        </a:spcAft>
        <a:buSzPct val="79000"/>
        <a:buBlip>
          <a:blip r:embed="rId15"/>
        </a:buBlip>
        <a:defRPr sz="2800">
          <a:solidFill>
            <a:srgbClr val="1B1843"/>
          </a:solidFill>
          <a:latin typeface="+mn-lt"/>
        </a:defRPr>
      </a:lvl3pPr>
      <a:lvl4pPr marL="1930400" indent="-406400" algn="l" rtl="0" eaLnBrk="0" fontAlgn="base" hangingPunct="0">
        <a:spcBef>
          <a:spcPct val="0"/>
        </a:spcBef>
        <a:spcAft>
          <a:spcPts val="200"/>
        </a:spcAft>
        <a:buSzPct val="79000"/>
        <a:buBlip>
          <a:blip r:embed="rId16"/>
        </a:buBlip>
        <a:defRPr sz="2800">
          <a:solidFill>
            <a:srgbClr val="431817"/>
          </a:solidFill>
          <a:latin typeface="+mn-lt"/>
        </a:defRPr>
      </a:lvl4pPr>
      <a:lvl5pPr marL="2374900" indent="-406400" algn="l" rtl="0" eaLnBrk="0" fontAlgn="base" hangingPunct="0">
        <a:spcBef>
          <a:spcPct val="0"/>
        </a:spcBef>
        <a:spcAft>
          <a:spcPts val="2700"/>
        </a:spcAft>
        <a:buSzPct val="79000"/>
        <a:buBlip>
          <a:blip r:embed="rId14"/>
        </a:buBlip>
        <a:defRPr sz="2800">
          <a:solidFill>
            <a:srgbClr val="121243"/>
          </a:solidFill>
          <a:latin typeface="+mn-lt"/>
        </a:defRPr>
      </a:lvl5pPr>
      <a:lvl6pPr marL="2832100" indent="-406400" algn="l" rtl="0" eaLnBrk="0" fontAlgn="base" hangingPunct="0">
        <a:spcBef>
          <a:spcPct val="0"/>
        </a:spcBef>
        <a:spcAft>
          <a:spcPts val="2700"/>
        </a:spcAft>
        <a:buSzPct val="79000"/>
        <a:buBlip>
          <a:blip r:embed="rId14"/>
        </a:buBlip>
        <a:defRPr sz="2800">
          <a:solidFill>
            <a:srgbClr val="121243"/>
          </a:solidFill>
          <a:latin typeface="+mn-lt"/>
        </a:defRPr>
      </a:lvl6pPr>
      <a:lvl7pPr marL="3289300" indent="-406400" algn="l" rtl="0" eaLnBrk="0" fontAlgn="base" hangingPunct="0">
        <a:spcBef>
          <a:spcPct val="0"/>
        </a:spcBef>
        <a:spcAft>
          <a:spcPts val="2700"/>
        </a:spcAft>
        <a:buSzPct val="79000"/>
        <a:buBlip>
          <a:blip r:embed="rId14"/>
        </a:buBlip>
        <a:defRPr sz="2800">
          <a:solidFill>
            <a:srgbClr val="121243"/>
          </a:solidFill>
          <a:latin typeface="+mn-lt"/>
        </a:defRPr>
      </a:lvl7pPr>
      <a:lvl8pPr marL="3746500" indent="-406400" algn="l" rtl="0" eaLnBrk="0" fontAlgn="base" hangingPunct="0">
        <a:spcBef>
          <a:spcPct val="0"/>
        </a:spcBef>
        <a:spcAft>
          <a:spcPts val="2700"/>
        </a:spcAft>
        <a:buSzPct val="79000"/>
        <a:buBlip>
          <a:blip r:embed="rId14"/>
        </a:buBlip>
        <a:defRPr sz="2800">
          <a:solidFill>
            <a:srgbClr val="121243"/>
          </a:solidFill>
          <a:latin typeface="+mn-lt"/>
        </a:defRPr>
      </a:lvl8pPr>
      <a:lvl9pPr marL="4203700" indent="-406400" algn="l" rtl="0" eaLnBrk="0" fontAlgn="base" hangingPunct="0">
        <a:spcBef>
          <a:spcPct val="0"/>
        </a:spcBef>
        <a:spcAft>
          <a:spcPts val="2700"/>
        </a:spcAft>
        <a:buSzPct val="79000"/>
        <a:buBlip>
          <a:blip r:embed="rId14"/>
        </a:buBlip>
        <a:defRPr sz="2800">
          <a:solidFill>
            <a:srgbClr val="1212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europe.pharmaceuticalconferences.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fontScale="47500" lnSpcReduction="20000"/>
          </a:bodyPr>
          <a:lstStyle/>
          <a:p>
            <a:pPr marL="0" indent="0" algn="just"/>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21423413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3"/>
          <p:cNvGrpSpPr>
            <a:grpSpLocks/>
          </p:cNvGrpSpPr>
          <p:nvPr/>
        </p:nvGrpSpPr>
        <p:grpSpPr bwMode="auto">
          <a:xfrm>
            <a:off x="4551680" y="541867"/>
            <a:ext cx="1083733" cy="5527040"/>
            <a:chOff x="2016" y="240"/>
            <a:chExt cx="480" cy="2448"/>
          </a:xfrm>
        </p:grpSpPr>
        <p:grpSp>
          <p:nvGrpSpPr>
            <p:cNvPr id="3" name="Group 365"/>
            <p:cNvGrpSpPr>
              <a:grpSpLocks/>
            </p:cNvGrpSpPr>
            <p:nvPr/>
          </p:nvGrpSpPr>
          <p:grpSpPr bwMode="auto">
            <a:xfrm>
              <a:off x="2016" y="240"/>
              <a:ext cx="480" cy="2448"/>
              <a:chOff x="2016" y="912"/>
              <a:chExt cx="480" cy="2448"/>
            </a:xfrm>
          </p:grpSpPr>
          <p:grpSp>
            <p:nvGrpSpPr>
              <p:cNvPr id="4" name="Group 356"/>
              <p:cNvGrpSpPr>
                <a:grpSpLocks/>
              </p:cNvGrpSpPr>
              <p:nvPr/>
            </p:nvGrpSpPr>
            <p:grpSpPr bwMode="auto">
              <a:xfrm>
                <a:off x="2016" y="912"/>
                <a:ext cx="480" cy="2448"/>
                <a:chOff x="2208" y="336"/>
                <a:chExt cx="816" cy="2400"/>
              </a:xfrm>
            </p:grpSpPr>
            <p:sp>
              <p:nvSpPr>
                <p:cNvPr id="43365" name="Rectangle 357"/>
                <p:cNvSpPr>
                  <a:spLocks noChangeArrowheads="1"/>
                </p:cNvSpPr>
                <p:nvPr/>
              </p:nvSpPr>
              <p:spPr bwMode="auto">
                <a:xfrm>
                  <a:off x="2495" y="864"/>
                  <a:ext cx="241"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3366" name="AutoShape 358"/>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3367" name="AutoShape 359"/>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3368" name="Oval 360"/>
              <p:cNvSpPr>
                <a:spLocks noChangeArrowheads="1"/>
              </p:cNvSpPr>
              <p:nvPr/>
            </p:nvSpPr>
            <p:spPr bwMode="auto">
              <a:xfrm>
                <a:off x="2355" y="2772"/>
                <a:ext cx="141" cy="294"/>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12649" name="Text Box 361"/>
            <p:cNvSpPr txBox="1">
              <a:spLocks noChangeArrowheads="1"/>
            </p:cNvSpPr>
            <p:nvPr/>
          </p:nvSpPr>
          <p:spPr bwMode="auto">
            <a:xfrm>
              <a:off x="2064" y="2304"/>
              <a:ext cx="432" cy="273"/>
            </a:xfrm>
            <a:prstGeom prst="rect">
              <a:avLst/>
            </a:prstGeom>
            <a:noFill/>
            <a:ln w="9525" algn="ctr">
              <a:noFill/>
              <a:miter lim="800000"/>
              <a:headEnd/>
              <a:tailEnd/>
            </a:ln>
          </p:spPr>
          <p:txBody>
            <a:bodyPr>
              <a:spAutoFit/>
            </a:bodyPr>
            <a:lstStyle/>
            <a:p>
              <a:pPr>
                <a:spcBef>
                  <a:spcPct val="50000"/>
                </a:spcBef>
                <a:buClrTx/>
                <a:buSzTx/>
                <a:buFontTx/>
                <a:buNone/>
              </a:pPr>
              <a:r>
                <a:rPr lang="en-US" sz="3400" dirty="0">
                  <a:latin typeface="Times New Roman" pitchFamily="18" charset="0"/>
                </a:rPr>
                <a:t>TK</a:t>
              </a:r>
            </a:p>
          </p:txBody>
        </p:sp>
      </p:grpSp>
      <p:grpSp>
        <p:nvGrpSpPr>
          <p:cNvPr id="5" name="Group 2"/>
          <p:cNvGrpSpPr>
            <a:grpSpLocks/>
          </p:cNvGrpSpPr>
          <p:nvPr/>
        </p:nvGrpSpPr>
        <p:grpSpPr bwMode="auto">
          <a:xfrm>
            <a:off x="9428480" y="541867"/>
            <a:ext cx="1083733" cy="5527040"/>
            <a:chOff x="2208" y="336"/>
            <a:chExt cx="816" cy="2400"/>
          </a:xfrm>
        </p:grpSpPr>
        <p:sp>
          <p:nvSpPr>
            <p:cNvPr id="43011" name="Rectangle 3"/>
            <p:cNvSpPr>
              <a:spLocks noChangeArrowheads="1"/>
            </p:cNvSpPr>
            <p:nvPr/>
          </p:nvSpPr>
          <p:spPr bwMode="auto">
            <a:xfrm>
              <a:off x="2495" y="864"/>
              <a:ext cx="241" cy="1008"/>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43012" name="AutoShape 4"/>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3013" name="AutoShape 5"/>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66FF">
                    <a:gamma/>
                    <a:shade val="46275"/>
                    <a:invGamma/>
                  </a:srgbClr>
                </a:gs>
                <a:gs pos="50000">
                  <a:srgbClr val="FF66FF"/>
                </a:gs>
                <a:gs pos="100000">
                  <a:srgbClr val="FF66FF">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492587" y="541867"/>
            <a:ext cx="1083733" cy="5527040"/>
            <a:chOff x="1104" y="912"/>
            <a:chExt cx="480" cy="2448"/>
          </a:xfrm>
        </p:grpSpPr>
        <p:grpSp>
          <p:nvGrpSpPr>
            <p:cNvPr id="7" name="Group 7"/>
            <p:cNvGrpSpPr>
              <a:grpSpLocks/>
            </p:cNvGrpSpPr>
            <p:nvPr/>
          </p:nvGrpSpPr>
          <p:grpSpPr bwMode="auto">
            <a:xfrm>
              <a:off x="1104" y="912"/>
              <a:ext cx="480" cy="2448"/>
              <a:chOff x="2208" y="336"/>
              <a:chExt cx="816" cy="2400"/>
            </a:xfrm>
          </p:grpSpPr>
          <p:grpSp>
            <p:nvGrpSpPr>
              <p:cNvPr id="8" name="Group 8"/>
              <p:cNvGrpSpPr>
                <a:grpSpLocks/>
              </p:cNvGrpSpPr>
              <p:nvPr/>
            </p:nvGrpSpPr>
            <p:grpSpPr bwMode="auto">
              <a:xfrm>
                <a:off x="2208" y="336"/>
                <a:ext cx="816" cy="2400"/>
                <a:chOff x="2208" y="336"/>
                <a:chExt cx="816" cy="2400"/>
              </a:xfrm>
            </p:grpSpPr>
            <p:sp>
              <p:nvSpPr>
                <p:cNvPr id="43017" name="Rectangle 9"/>
                <p:cNvSpPr>
                  <a:spLocks noChangeArrowheads="1"/>
                </p:cNvSpPr>
                <p:nvPr/>
              </p:nvSpPr>
              <p:spPr bwMode="auto">
                <a:xfrm>
                  <a:off x="2495" y="864"/>
                  <a:ext cx="241"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3018" name="AutoShape 10"/>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3019" name="AutoShape 11"/>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3020" name="Oval 12"/>
              <p:cNvSpPr>
                <a:spLocks noChangeArrowheads="1"/>
              </p:cNvSpPr>
              <p:nvPr/>
            </p:nvSpPr>
            <p:spPr bwMode="auto">
              <a:xfrm>
                <a:off x="2208" y="2160"/>
                <a:ext cx="240" cy="288"/>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12639" name="Text Box 13"/>
            <p:cNvSpPr txBox="1">
              <a:spLocks noChangeArrowheads="1"/>
            </p:cNvSpPr>
            <p:nvPr/>
          </p:nvSpPr>
          <p:spPr bwMode="auto">
            <a:xfrm>
              <a:off x="1152" y="2976"/>
              <a:ext cx="432" cy="273"/>
            </a:xfrm>
            <a:prstGeom prst="rect">
              <a:avLst/>
            </a:prstGeom>
            <a:noFill/>
            <a:ln w="9525" algn="ctr">
              <a:noFill/>
              <a:miter lim="800000"/>
              <a:headEnd/>
              <a:tailEnd/>
            </a:ln>
          </p:spPr>
          <p:txBody>
            <a:bodyPr>
              <a:spAutoFit/>
            </a:bodyPr>
            <a:lstStyle/>
            <a:p>
              <a:pPr>
                <a:spcBef>
                  <a:spcPct val="50000"/>
                </a:spcBef>
                <a:buClrTx/>
                <a:buSzTx/>
                <a:buFontTx/>
                <a:buNone/>
              </a:pPr>
              <a:r>
                <a:rPr lang="en-US" sz="3400" dirty="0">
                  <a:latin typeface="Times New Roman" pitchFamily="18" charset="0"/>
                </a:rPr>
                <a:t>TK</a:t>
              </a:r>
            </a:p>
          </p:txBody>
        </p:sp>
      </p:grpSp>
      <p:grpSp>
        <p:nvGrpSpPr>
          <p:cNvPr id="9" name="Group 14"/>
          <p:cNvGrpSpPr>
            <a:grpSpLocks/>
          </p:cNvGrpSpPr>
          <p:nvPr/>
        </p:nvGrpSpPr>
        <p:grpSpPr bwMode="auto">
          <a:xfrm>
            <a:off x="11487574" y="541867"/>
            <a:ext cx="1083733" cy="5527040"/>
            <a:chOff x="4704" y="912"/>
            <a:chExt cx="480" cy="2448"/>
          </a:xfrm>
        </p:grpSpPr>
        <p:grpSp>
          <p:nvGrpSpPr>
            <p:cNvPr id="10" name="Group 15"/>
            <p:cNvGrpSpPr>
              <a:grpSpLocks/>
            </p:cNvGrpSpPr>
            <p:nvPr/>
          </p:nvGrpSpPr>
          <p:grpSpPr bwMode="auto">
            <a:xfrm>
              <a:off x="4704" y="912"/>
              <a:ext cx="480" cy="2448"/>
              <a:chOff x="2208" y="336"/>
              <a:chExt cx="816" cy="2400"/>
            </a:xfrm>
          </p:grpSpPr>
          <p:grpSp>
            <p:nvGrpSpPr>
              <p:cNvPr id="11" name="Group 16"/>
              <p:cNvGrpSpPr>
                <a:grpSpLocks/>
              </p:cNvGrpSpPr>
              <p:nvPr/>
            </p:nvGrpSpPr>
            <p:grpSpPr bwMode="auto">
              <a:xfrm>
                <a:off x="2208" y="336"/>
                <a:ext cx="816" cy="2400"/>
                <a:chOff x="2208" y="336"/>
                <a:chExt cx="816" cy="2400"/>
              </a:xfrm>
            </p:grpSpPr>
            <p:sp>
              <p:nvSpPr>
                <p:cNvPr id="43025" name="Rectangle 17"/>
                <p:cNvSpPr>
                  <a:spLocks noChangeArrowheads="1"/>
                </p:cNvSpPr>
                <p:nvPr/>
              </p:nvSpPr>
              <p:spPr bwMode="auto">
                <a:xfrm>
                  <a:off x="2495" y="864"/>
                  <a:ext cx="241" cy="1008"/>
                </a:xfrm>
                <a:prstGeom prst="rect">
                  <a:avLst/>
                </a:prstGeom>
                <a:gradFill rotWithShape="1">
                  <a:gsLst>
                    <a:gs pos="0">
                      <a:srgbClr val="FF9966">
                        <a:gamma/>
                        <a:shade val="46275"/>
                        <a:invGamma/>
                      </a:srgbClr>
                    </a:gs>
                    <a:gs pos="50000">
                      <a:srgbClr val="FF9966"/>
                    </a:gs>
                    <a:gs pos="100000">
                      <a:srgbClr val="FF9966">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3026" name="AutoShape 18"/>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3027" name="AutoShape 19"/>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C0C0">
                        <a:gamma/>
                        <a:shade val="46275"/>
                        <a:invGamma/>
                      </a:srgbClr>
                    </a:gs>
                    <a:gs pos="50000">
                      <a:srgbClr val="C0C0C0"/>
                    </a:gs>
                    <a:gs pos="100000">
                      <a:srgbClr val="C0C0C0">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3028" name="Oval 20"/>
              <p:cNvSpPr>
                <a:spLocks noChangeArrowheads="1"/>
              </p:cNvSpPr>
              <p:nvPr/>
            </p:nvSpPr>
            <p:spPr bwMode="auto">
              <a:xfrm>
                <a:off x="2208" y="2160"/>
                <a:ext cx="240" cy="28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a:defRPr/>
                </a:pPr>
                <a:endParaRPr lang="en-US"/>
              </a:p>
            </p:txBody>
          </p:sp>
        </p:grpSp>
        <p:sp>
          <p:nvSpPr>
            <p:cNvPr id="12632" name="Rectangle 21"/>
            <p:cNvSpPr>
              <a:spLocks noChangeArrowheads="1"/>
            </p:cNvSpPr>
            <p:nvPr/>
          </p:nvSpPr>
          <p:spPr bwMode="auto">
            <a:xfrm>
              <a:off x="4781" y="2976"/>
              <a:ext cx="339" cy="273"/>
            </a:xfrm>
            <a:prstGeom prst="rect">
              <a:avLst/>
            </a:prstGeom>
            <a:noFill/>
            <a:ln w="9525" algn="ctr">
              <a:noFill/>
              <a:miter lim="800000"/>
              <a:headEnd/>
              <a:tailEnd/>
            </a:ln>
          </p:spPr>
          <p:txBody>
            <a:bodyPr wrap="none">
              <a:spAutoFit/>
            </a:bodyPr>
            <a:lstStyle/>
            <a:p>
              <a:pPr>
                <a:spcBef>
                  <a:spcPct val="50000"/>
                </a:spcBef>
                <a:buClrTx/>
                <a:buSzTx/>
                <a:buFontTx/>
                <a:buNone/>
              </a:pPr>
              <a:r>
                <a:rPr lang="en-US" sz="3400" dirty="0">
                  <a:solidFill>
                    <a:schemeClr val="bg1"/>
                  </a:solidFill>
                  <a:latin typeface="Times New Roman" pitchFamily="18" charset="0"/>
                </a:rPr>
                <a:t>TK</a:t>
              </a:r>
            </a:p>
          </p:txBody>
        </p:sp>
      </p:grpSp>
      <p:grpSp>
        <p:nvGrpSpPr>
          <p:cNvPr id="12" name="Group 22"/>
          <p:cNvGrpSpPr>
            <a:grpSpLocks/>
          </p:cNvGrpSpPr>
          <p:nvPr/>
        </p:nvGrpSpPr>
        <p:grpSpPr bwMode="auto">
          <a:xfrm>
            <a:off x="6935893" y="541867"/>
            <a:ext cx="1083733" cy="5527040"/>
            <a:chOff x="2304" y="912"/>
            <a:chExt cx="480" cy="2448"/>
          </a:xfrm>
        </p:grpSpPr>
        <p:grpSp>
          <p:nvGrpSpPr>
            <p:cNvPr id="13" name="Group 23"/>
            <p:cNvGrpSpPr>
              <a:grpSpLocks/>
            </p:cNvGrpSpPr>
            <p:nvPr/>
          </p:nvGrpSpPr>
          <p:grpSpPr bwMode="auto">
            <a:xfrm>
              <a:off x="2304" y="912"/>
              <a:ext cx="480" cy="2448"/>
              <a:chOff x="2208" y="336"/>
              <a:chExt cx="816" cy="2400"/>
            </a:xfrm>
          </p:grpSpPr>
          <p:grpSp>
            <p:nvGrpSpPr>
              <p:cNvPr id="14" name="Group 24"/>
              <p:cNvGrpSpPr>
                <a:grpSpLocks/>
              </p:cNvGrpSpPr>
              <p:nvPr/>
            </p:nvGrpSpPr>
            <p:grpSpPr bwMode="auto">
              <a:xfrm>
                <a:off x="2208" y="336"/>
                <a:ext cx="816" cy="2400"/>
                <a:chOff x="2208" y="336"/>
                <a:chExt cx="816" cy="2400"/>
              </a:xfrm>
            </p:grpSpPr>
            <p:sp>
              <p:nvSpPr>
                <p:cNvPr id="43033" name="Rectangle 25"/>
                <p:cNvSpPr>
                  <a:spLocks noChangeArrowheads="1"/>
                </p:cNvSpPr>
                <p:nvPr/>
              </p:nvSpPr>
              <p:spPr bwMode="auto">
                <a:xfrm>
                  <a:off x="2495" y="864"/>
                  <a:ext cx="241" cy="1008"/>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3034" name="AutoShape 26"/>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3035" name="AutoShape 27"/>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FF">
                        <a:gamma/>
                        <a:shade val="46275"/>
                        <a:invGamma/>
                      </a:srgbClr>
                    </a:gs>
                    <a:gs pos="50000">
                      <a:srgbClr val="0000FF"/>
                    </a:gs>
                    <a:gs pos="100000">
                      <a:srgbClr val="0000FF">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3036" name="Oval 28"/>
              <p:cNvSpPr>
                <a:spLocks noChangeArrowheads="1"/>
              </p:cNvSpPr>
              <p:nvPr/>
            </p:nvSpPr>
            <p:spPr bwMode="auto">
              <a:xfrm>
                <a:off x="2208" y="2160"/>
                <a:ext cx="240" cy="28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a:defRPr/>
                </a:pPr>
                <a:endParaRPr lang="en-US"/>
              </a:p>
            </p:txBody>
          </p:sp>
        </p:grpSp>
        <p:sp>
          <p:nvSpPr>
            <p:cNvPr id="12625" name="Rectangle 29"/>
            <p:cNvSpPr>
              <a:spLocks noChangeArrowheads="1"/>
            </p:cNvSpPr>
            <p:nvPr/>
          </p:nvSpPr>
          <p:spPr bwMode="auto">
            <a:xfrm>
              <a:off x="2369" y="2976"/>
              <a:ext cx="339" cy="273"/>
            </a:xfrm>
            <a:prstGeom prst="rect">
              <a:avLst/>
            </a:prstGeom>
            <a:noFill/>
            <a:ln w="9525" algn="ctr">
              <a:noFill/>
              <a:miter lim="800000"/>
              <a:headEnd/>
              <a:tailEnd/>
            </a:ln>
          </p:spPr>
          <p:txBody>
            <a:bodyPr wrap="none">
              <a:spAutoFit/>
            </a:bodyPr>
            <a:lstStyle/>
            <a:p>
              <a:pPr>
                <a:spcBef>
                  <a:spcPct val="50000"/>
                </a:spcBef>
                <a:buClrTx/>
                <a:buSzTx/>
                <a:buFontTx/>
                <a:buNone/>
              </a:pPr>
              <a:r>
                <a:rPr lang="en-US" sz="3400" dirty="0">
                  <a:latin typeface="Times New Roman" pitchFamily="18" charset="0"/>
                </a:rPr>
                <a:t>TK</a:t>
              </a:r>
            </a:p>
          </p:txBody>
        </p:sp>
      </p:grpSp>
      <p:sp>
        <p:nvSpPr>
          <p:cNvPr id="43038" name="Rectangle 30"/>
          <p:cNvSpPr>
            <a:spLocks noChangeArrowheads="1"/>
          </p:cNvSpPr>
          <p:nvPr/>
        </p:nvSpPr>
        <p:spPr bwMode="auto">
          <a:xfrm>
            <a:off x="3251200" y="7586133"/>
            <a:ext cx="1733973" cy="170097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b="1" dirty="0">
                <a:solidFill>
                  <a:srgbClr val="FFCC00"/>
                </a:solidFill>
                <a:latin typeface="Times New Roman" pitchFamily="18" charset="0"/>
              </a:rPr>
              <a:t>erbB1</a:t>
            </a:r>
            <a:r>
              <a:rPr lang="es-ES_tradnl" altLang="es-ES_tradnl" sz="3400" b="1" dirty="0">
                <a:solidFill>
                  <a:srgbClr val="FFFF00"/>
                </a:solidFill>
                <a:latin typeface="Times New Roman" pitchFamily="18" charset="0"/>
              </a:rPr>
              <a:t/>
            </a:r>
            <a:br>
              <a:rPr lang="es-ES_tradnl" altLang="es-ES_tradnl" sz="3400" b="1" dirty="0">
                <a:solidFill>
                  <a:srgbClr val="FFFF00"/>
                </a:solidFill>
                <a:latin typeface="Times New Roman" pitchFamily="18" charset="0"/>
              </a:rPr>
            </a:br>
            <a:r>
              <a:rPr lang="es-ES_tradnl" altLang="es-ES_tradnl" sz="3400" b="1" dirty="0">
                <a:latin typeface="Times New Roman" pitchFamily="18" charset="0"/>
              </a:rPr>
              <a:t>HER1</a:t>
            </a:r>
          </a:p>
          <a:p>
            <a:pPr>
              <a:spcBef>
                <a:spcPct val="0"/>
              </a:spcBef>
              <a:buClrTx/>
              <a:buSzTx/>
              <a:buFontTx/>
              <a:buNone/>
            </a:pPr>
            <a:r>
              <a:rPr lang="es-ES_tradnl" altLang="es-ES_tradnl" sz="3400" b="1" dirty="0">
                <a:latin typeface="Times New Roman" pitchFamily="18" charset="0"/>
              </a:rPr>
              <a:t>EGFR</a:t>
            </a:r>
          </a:p>
        </p:txBody>
      </p:sp>
      <p:sp>
        <p:nvSpPr>
          <p:cNvPr id="12296" name="Rectangle 31"/>
          <p:cNvSpPr>
            <a:spLocks noChangeArrowheads="1"/>
          </p:cNvSpPr>
          <p:nvPr/>
        </p:nvSpPr>
        <p:spPr bwMode="auto">
          <a:xfrm>
            <a:off x="7477760" y="7586133"/>
            <a:ext cx="1517227" cy="170097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b="1" dirty="0">
                <a:solidFill>
                  <a:srgbClr val="FFCC00"/>
                </a:solidFill>
                <a:latin typeface="Times New Roman" pitchFamily="18" charset="0"/>
              </a:rPr>
              <a:t>erbB2</a:t>
            </a:r>
          </a:p>
          <a:p>
            <a:pPr>
              <a:spcBef>
                <a:spcPct val="0"/>
              </a:spcBef>
              <a:buClrTx/>
              <a:buSzTx/>
              <a:buFontTx/>
              <a:buNone/>
            </a:pPr>
            <a:r>
              <a:rPr lang="es-ES_tradnl" altLang="es-ES_tradnl" sz="3400" b="1" dirty="0">
                <a:latin typeface="Times New Roman" pitchFamily="18" charset="0"/>
              </a:rPr>
              <a:t>HER2</a:t>
            </a:r>
          </a:p>
          <a:p>
            <a:pPr>
              <a:spcBef>
                <a:spcPct val="0"/>
              </a:spcBef>
              <a:buClrTx/>
              <a:buSzTx/>
              <a:buFontTx/>
              <a:buNone/>
            </a:pPr>
            <a:r>
              <a:rPr lang="es-ES_tradnl" altLang="es-ES_tradnl" sz="3400" b="1" dirty="0" err="1">
                <a:latin typeface="Times New Roman" pitchFamily="18" charset="0"/>
              </a:rPr>
              <a:t>neu</a:t>
            </a:r>
            <a:endParaRPr lang="en-US" sz="3400" b="1" dirty="0">
              <a:latin typeface="Times New Roman" pitchFamily="18" charset="0"/>
            </a:endParaRPr>
          </a:p>
        </p:txBody>
      </p:sp>
      <p:sp>
        <p:nvSpPr>
          <p:cNvPr id="12297" name="Rectangle 32"/>
          <p:cNvSpPr>
            <a:spLocks noChangeArrowheads="1"/>
          </p:cNvSpPr>
          <p:nvPr/>
        </p:nvSpPr>
        <p:spPr bwMode="auto">
          <a:xfrm>
            <a:off x="9428480" y="7933832"/>
            <a:ext cx="1517227" cy="117775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b="1" dirty="0">
                <a:solidFill>
                  <a:srgbClr val="FFCC00"/>
                </a:solidFill>
                <a:latin typeface="Times New Roman" pitchFamily="18" charset="0"/>
              </a:rPr>
              <a:t>erbB3</a:t>
            </a:r>
          </a:p>
          <a:p>
            <a:pPr>
              <a:spcBef>
                <a:spcPct val="0"/>
              </a:spcBef>
              <a:buClrTx/>
              <a:buSzTx/>
              <a:buFontTx/>
              <a:buNone/>
            </a:pPr>
            <a:r>
              <a:rPr lang="es-ES_tradnl" altLang="es-ES_tradnl" sz="3400" b="1" dirty="0">
                <a:latin typeface="Times New Roman" pitchFamily="18" charset="0"/>
              </a:rPr>
              <a:t>HER3</a:t>
            </a:r>
          </a:p>
        </p:txBody>
      </p:sp>
      <p:sp>
        <p:nvSpPr>
          <p:cNvPr id="12298" name="Rectangle 33"/>
          <p:cNvSpPr>
            <a:spLocks noChangeArrowheads="1"/>
          </p:cNvSpPr>
          <p:nvPr/>
        </p:nvSpPr>
        <p:spPr bwMode="auto">
          <a:xfrm>
            <a:off x="11379200" y="7933832"/>
            <a:ext cx="1625600" cy="117775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b="1" dirty="0">
                <a:solidFill>
                  <a:srgbClr val="FFCC00"/>
                </a:solidFill>
                <a:latin typeface="Times New Roman" pitchFamily="18" charset="0"/>
              </a:rPr>
              <a:t>erbB4</a:t>
            </a:r>
          </a:p>
          <a:p>
            <a:pPr>
              <a:spcBef>
                <a:spcPct val="0"/>
              </a:spcBef>
              <a:buClrTx/>
              <a:buSzTx/>
              <a:buFontTx/>
              <a:buNone/>
            </a:pPr>
            <a:r>
              <a:rPr lang="es-ES_tradnl" altLang="es-ES_tradnl" sz="3400" b="1" dirty="0">
                <a:latin typeface="Times New Roman" pitchFamily="18" charset="0"/>
              </a:rPr>
              <a:t>HER4</a:t>
            </a:r>
          </a:p>
        </p:txBody>
      </p:sp>
      <p:grpSp>
        <p:nvGrpSpPr>
          <p:cNvPr id="15" name="Group 34"/>
          <p:cNvGrpSpPr>
            <a:grpSpLocks/>
          </p:cNvGrpSpPr>
          <p:nvPr/>
        </p:nvGrpSpPr>
        <p:grpSpPr bwMode="auto">
          <a:xfrm>
            <a:off x="1074702" y="2275840"/>
            <a:ext cx="11930098" cy="866987"/>
            <a:chOff x="476" y="1680"/>
            <a:chExt cx="5284" cy="384"/>
          </a:xfrm>
        </p:grpSpPr>
        <p:grpSp>
          <p:nvGrpSpPr>
            <p:cNvPr id="16" name="Group 35"/>
            <p:cNvGrpSpPr>
              <a:grpSpLocks/>
            </p:cNvGrpSpPr>
            <p:nvPr/>
          </p:nvGrpSpPr>
          <p:grpSpPr bwMode="auto">
            <a:xfrm>
              <a:off x="1333" y="1680"/>
              <a:ext cx="143" cy="175"/>
              <a:chOff x="2016" y="2064"/>
              <a:chExt cx="144" cy="240"/>
            </a:xfrm>
          </p:grpSpPr>
          <p:sp>
            <p:nvSpPr>
              <p:cNvPr id="43044" name="Oval 3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45" name="Line 3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46" name="Line 3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7" name="Group 39"/>
            <p:cNvGrpSpPr>
              <a:grpSpLocks/>
            </p:cNvGrpSpPr>
            <p:nvPr/>
          </p:nvGrpSpPr>
          <p:grpSpPr bwMode="auto">
            <a:xfrm>
              <a:off x="1048" y="1680"/>
              <a:ext cx="142" cy="175"/>
              <a:chOff x="2016" y="2064"/>
              <a:chExt cx="144" cy="240"/>
            </a:xfrm>
          </p:grpSpPr>
          <p:sp>
            <p:nvSpPr>
              <p:cNvPr id="43048" name="Oval 4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49" name="Line 4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50" name="Line 4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8" name="Group 43"/>
            <p:cNvGrpSpPr>
              <a:grpSpLocks/>
            </p:cNvGrpSpPr>
            <p:nvPr/>
          </p:nvGrpSpPr>
          <p:grpSpPr bwMode="auto">
            <a:xfrm>
              <a:off x="762" y="1680"/>
              <a:ext cx="143" cy="175"/>
              <a:chOff x="2016" y="2064"/>
              <a:chExt cx="144" cy="240"/>
            </a:xfrm>
          </p:grpSpPr>
          <p:sp>
            <p:nvSpPr>
              <p:cNvPr id="43052" name="Oval 4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53" name="Line 4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54" name="Line 4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9" name="Group 47"/>
            <p:cNvGrpSpPr>
              <a:grpSpLocks/>
            </p:cNvGrpSpPr>
            <p:nvPr/>
          </p:nvGrpSpPr>
          <p:grpSpPr bwMode="auto">
            <a:xfrm>
              <a:off x="476" y="1680"/>
              <a:ext cx="143" cy="175"/>
              <a:chOff x="2016" y="2064"/>
              <a:chExt cx="144" cy="240"/>
            </a:xfrm>
          </p:grpSpPr>
          <p:sp>
            <p:nvSpPr>
              <p:cNvPr id="43056" name="Oval 4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57" name="Line 4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58" name="Line 5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 name="Group 51"/>
            <p:cNvGrpSpPr>
              <a:grpSpLocks/>
            </p:cNvGrpSpPr>
            <p:nvPr/>
          </p:nvGrpSpPr>
          <p:grpSpPr bwMode="auto">
            <a:xfrm>
              <a:off x="619" y="1680"/>
              <a:ext cx="143" cy="175"/>
              <a:chOff x="2016" y="2064"/>
              <a:chExt cx="144" cy="240"/>
            </a:xfrm>
          </p:grpSpPr>
          <p:sp>
            <p:nvSpPr>
              <p:cNvPr id="43060" name="Oval 5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61" name="Line 5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62" name="Line 5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1" name="Group 55"/>
            <p:cNvGrpSpPr>
              <a:grpSpLocks/>
            </p:cNvGrpSpPr>
            <p:nvPr/>
          </p:nvGrpSpPr>
          <p:grpSpPr bwMode="auto">
            <a:xfrm>
              <a:off x="1190" y="1680"/>
              <a:ext cx="143" cy="175"/>
              <a:chOff x="2016" y="2064"/>
              <a:chExt cx="144" cy="240"/>
            </a:xfrm>
          </p:grpSpPr>
          <p:sp>
            <p:nvSpPr>
              <p:cNvPr id="43064" name="Oval 5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65" name="Line 5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66" name="Line 5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 name="Group 59"/>
            <p:cNvGrpSpPr>
              <a:grpSpLocks/>
            </p:cNvGrpSpPr>
            <p:nvPr/>
          </p:nvGrpSpPr>
          <p:grpSpPr bwMode="auto">
            <a:xfrm>
              <a:off x="905" y="1680"/>
              <a:ext cx="143" cy="175"/>
              <a:chOff x="2016" y="2064"/>
              <a:chExt cx="144" cy="240"/>
            </a:xfrm>
          </p:grpSpPr>
          <p:sp>
            <p:nvSpPr>
              <p:cNvPr id="43068" name="Oval 6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69" name="Line 6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70" name="Line 6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3" name="Group 63"/>
            <p:cNvGrpSpPr>
              <a:grpSpLocks/>
            </p:cNvGrpSpPr>
            <p:nvPr/>
          </p:nvGrpSpPr>
          <p:grpSpPr bwMode="auto">
            <a:xfrm>
              <a:off x="2476" y="1680"/>
              <a:ext cx="142" cy="175"/>
              <a:chOff x="2016" y="2064"/>
              <a:chExt cx="144" cy="240"/>
            </a:xfrm>
          </p:grpSpPr>
          <p:sp>
            <p:nvSpPr>
              <p:cNvPr id="43072" name="Oval 6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73" name="Line 6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74" name="Line 6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4" name="Group 67"/>
            <p:cNvGrpSpPr>
              <a:grpSpLocks/>
            </p:cNvGrpSpPr>
            <p:nvPr/>
          </p:nvGrpSpPr>
          <p:grpSpPr bwMode="auto">
            <a:xfrm>
              <a:off x="2333" y="1680"/>
              <a:ext cx="143" cy="175"/>
              <a:chOff x="2016" y="2064"/>
              <a:chExt cx="144" cy="240"/>
            </a:xfrm>
          </p:grpSpPr>
          <p:sp>
            <p:nvSpPr>
              <p:cNvPr id="43076" name="Oval 6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77" name="Line 6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78" name="Line 7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5" name="Group 71"/>
            <p:cNvGrpSpPr>
              <a:grpSpLocks/>
            </p:cNvGrpSpPr>
            <p:nvPr/>
          </p:nvGrpSpPr>
          <p:grpSpPr bwMode="auto">
            <a:xfrm>
              <a:off x="2190" y="1680"/>
              <a:ext cx="143" cy="175"/>
              <a:chOff x="2016" y="2064"/>
              <a:chExt cx="144" cy="240"/>
            </a:xfrm>
          </p:grpSpPr>
          <p:sp>
            <p:nvSpPr>
              <p:cNvPr id="43080" name="Oval 7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81" name="Line 7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82" name="Line 7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6" name="Group 75"/>
            <p:cNvGrpSpPr>
              <a:grpSpLocks/>
            </p:cNvGrpSpPr>
            <p:nvPr/>
          </p:nvGrpSpPr>
          <p:grpSpPr bwMode="auto">
            <a:xfrm>
              <a:off x="1476" y="1680"/>
              <a:ext cx="143" cy="175"/>
              <a:chOff x="2016" y="2064"/>
              <a:chExt cx="144" cy="240"/>
            </a:xfrm>
          </p:grpSpPr>
          <p:sp>
            <p:nvSpPr>
              <p:cNvPr id="43084" name="Oval 7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85" name="Line 7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86" name="Line 7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7" name="Group 79"/>
            <p:cNvGrpSpPr>
              <a:grpSpLocks/>
            </p:cNvGrpSpPr>
            <p:nvPr/>
          </p:nvGrpSpPr>
          <p:grpSpPr bwMode="auto">
            <a:xfrm>
              <a:off x="1619" y="1680"/>
              <a:ext cx="143" cy="175"/>
              <a:chOff x="2016" y="2064"/>
              <a:chExt cx="144" cy="240"/>
            </a:xfrm>
          </p:grpSpPr>
          <p:sp>
            <p:nvSpPr>
              <p:cNvPr id="43088" name="Oval 8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89" name="Line 8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90" name="Line 8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8" name="Group 83"/>
            <p:cNvGrpSpPr>
              <a:grpSpLocks/>
            </p:cNvGrpSpPr>
            <p:nvPr/>
          </p:nvGrpSpPr>
          <p:grpSpPr bwMode="auto">
            <a:xfrm>
              <a:off x="1762" y="1680"/>
              <a:ext cx="142" cy="175"/>
              <a:chOff x="2016" y="2064"/>
              <a:chExt cx="144" cy="240"/>
            </a:xfrm>
          </p:grpSpPr>
          <p:sp>
            <p:nvSpPr>
              <p:cNvPr id="43092" name="Oval 8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93" name="Line 8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94" name="Line 8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9" name="Group 87"/>
            <p:cNvGrpSpPr>
              <a:grpSpLocks/>
            </p:cNvGrpSpPr>
            <p:nvPr/>
          </p:nvGrpSpPr>
          <p:grpSpPr bwMode="auto">
            <a:xfrm>
              <a:off x="1904" y="1680"/>
              <a:ext cx="143" cy="175"/>
              <a:chOff x="2016" y="2064"/>
              <a:chExt cx="144" cy="240"/>
            </a:xfrm>
          </p:grpSpPr>
          <p:sp>
            <p:nvSpPr>
              <p:cNvPr id="43096" name="Oval 8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097" name="Line 8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098" name="Line 9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0" name="Group 91"/>
            <p:cNvGrpSpPr>
              <a:grpSpLocks/>
            </p:cNvGrpSpPr>
            <p:nvPr/>
          </p:nvGrpSpPr>
          <p:grpSpPr bwMode="auto">
            <a:xfrm>
              <a:off x="2047" y="1680"/>
              <a:ext cx="143" cy="175"/>
              <a:chOff x="2016" y="2064"/>
              <a:chExt cx="144" cy="240"/>
            </a:xfrm>
          </p:grpSpPr>
          <p:sp>
            <p:nvSpPr>
              <p:cNvPr id="43100" name="Oval 9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01" name="Line 9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02" name="Line 9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1" name="Group 95"/>
            <p:cNvGrpSpPr>
              <a:grpSpLocks/>
            </p:cNvGrpSpPr>
            <p:nvPr/>
          </p:nvGrpSpPr>
          <p:grpSpPr bwMode="auto">
            <a:xfrm rot="10800000">
              <a:off x="1048" y="1889"/>
              <a:ext cx="1570" cy="175"/>
              <a:chOff x="1968" y="1968"/>
              <a:chExt cx="1584" cy="240"/>
            </a:xfrm>
          </p:grpSpPr>
          <p:grpSp>
            <p:nvGrpSpPr>
              <p:cNvPr id="12608" name="Group 96"/>
              <p:cNvGrpSpPr>
                <a:grpSpLocks/>
              </p:cNvGrpSpPr>
              <p:nvPr/>
            </p:nvGrpSpPr>
            <p:grpSpPr bwMode="auto">
              <a:xfrm>
                <a:off x="1968" y="1968"/>
                <a:ext cx="144" cy="240"/>
                <a:chOff x="2016" y="2064"/>
                <a:chExt cx="144" cy="240"/>
              </a:xfrm>
            </p:grpSpPr>
            <p:sp>
              <p:nvSpPr>
                <p:cNvPr id="43105" name="Oval 97"/>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06" name="Line 9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07" name="Line 9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09" name="Group 100"/>
              <p:cNvGrpSpPr>
                <a:grpSpLocks/>
              </p:cNvGrpSpPr>
              <p:nvPr/>
            </p:nvGrpSpPr>
            <p:grpSpPr bwMode="auto">
              <a:xfrm>
                <a:off x="2256" y="1968"/>
                <a:ext cx="144" cy="240"/>
                <a:chOff x="2016" y="2064"/>
                <a:chExt cx="144" cy="240"/>
              </a:xfrm>
            </p:grpSpPr>
            <p:sp>
              <p:nvSpPr>
                <p:cNvPr id="43109" name="Oval 101"/>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10" name="Line 10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11" name="Line 103"/>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0" name="Group 104"/>
              <p:cNvGrpSpPr>
                <a:grpSpLocks/>
              </p:cNvGrpSpPr>
              <p:nvPr/>
            </p:nvGrpSpPr>
            <p:grpSpPr bwMode="auto">
              <a:xfrm>
                <a:off x="2112" y="1968"/>
                <a:ext cx="144" cy="240"/>
                <a:chOff x="2016" y="2064"/>
                <a:chExt cx="144" cy="240"/>
              </a:xfrm>
            </p:grpSpPr>
            <p:sp>
              <p:nvSpPr>
                <p:cNvPr id="43113" name="Oval 105"/>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14" name="Line 10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15" name="Line 107"/>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1" name="Group 108"/>
              <p:cNvGrpSpPr>
                <a:grpSpLocks/>
              </p:cNvGrpSpPr>
              <p:nvPr/>
            </p:nvGrpSpPr>
            <p:grpSpPr bwMode="auto">
              <a:xfrm>
                <a:off x="3408" y="1968"/>
                <a:ext cx="144" cy="240"/>
                <a:chOff x="2016" y="2064"/>
                <a:chExt cx="144" cy="240"/>
              </a:xfrm>
            </p:grpSpPr>
            <p:sp>
              <p:nvSpPr>
                <p:cNvPr id="43117" name="Oval 109"/>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18" name="Line 110"/>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43119" name="Line 111"/>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2" name="Group 112"/>
              <p:cNvGrpSpPr>
                <a:grpSpLocks/>
              </p:cNvGrpSpPr>
              <p:nvPr/>
            </p:nvGrpSpPr>
            <p:grpSpPr bwMode="auto">
              <a:xfrm>
                <a:off x="3264" y="1968"/>
                <a:ext cx="144" cy="240"/>
                <a:chOff x="2016" y="2064"/>
                <a:chExt cx="144" cy="240"/>
              </a:xfrm>
            </p:grpSpPr>
            <p:sp>
              <p:nvSpPr>
                <p:cNvPr id="43121" name="Oval 113"/>
                <p:cNvSpPr>
                  <a:spLocks noChangeArrowheads="1"/>
                </p:cNvSpPr>
                <p:nvPr/>
              </p:nvSpPr>
              <p:spPr bwMode="auto">
                <a:xfrm>
                  <a:off x="2018"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22" name="Line 114"/>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43123" name="Line 115"/>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3" name="Group 116"/>
              <p:cNvGrpSpPr>
                <a:grpSpLocks/>
              </p:cNvGrpSpPr>
              <p:nvPr/>
            </p:nvGrpSpPr>
            <p:grpSpPr bwMode="auto">
              <a:xfrm>
                <a:off x="3120" y="1968"/>
                <a:ext cx="144" cy="240"/>
                <a:chOff x="2016" y="2064"/>
                <a:chExt cx="144" cy="240"/>
              </a:xfrm>
            </p:grpSpPr>
            <p:sp>
              <p:nvSpPr>
                <p:cNvPr id="43125" name="Oval 11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26" name="Line 118"/>
                <p:cNvSpPr>
                  <a:spLocks noChangeShapeType="1"/>
                </p:cNvSpPr>
                <p:nvPr/>
              </p:nvSpPr>
              <p:spPr bwMode="auto">
                <a:xfrm>
                  <a:off x="2067" y="2160"/>
                  <a:ext cx="0" cy="144"/>
                </a:xfrm>
                <a:prstGeom prst="line">
                  <a:avLst/>
                </a:prstGeom>
                <a:noFill/>
                <a:ln w="9525">
                  <a:solidFill>
                    <a:srgbClr val="FF9933"/>
                  </a:solidFill>
                  <a:round/>
                  <a:headEnd/>
                  <a:tailEnd/>
                </a:ln>
                <a:effectLst/>
              </p:spPr>
              <p:txBody>
                <a:bodyPr/>
                <a:lstStyle/>
                <a:p>
                  <a:pPr>
                    <a:defRPr/>
                  </a:pPr>
                  <a:endParaRPr lang="en-US"/>
                </a:p>
              </p:txBody>
            </p:sp>
            <p:sp>
              <p:nvSpPr>
                <p:cNvPr id="43127" name="Line 119"/>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4" name="Group 120"/>
              <p:cNvGrpSpPr>
                <a:grpSpLocks/>
              </p:cNvGrpSpPr>
              <p:nvPr/>
            </p:nvGrpSpPr>
            <p:grpSpPr bwMode="auto">
              <a:xfrm>
                <a:off x="2400" y="1968"/>
                <a:ext cx="144" cy="240"/>
                <a:chOff x="2016" y="2064"/>
                <a:chExt cx="144" cy="240"/>
              </a:xfrm>
            </p:grpSpPr>
            <p:sp>
              <p:nvSpPr>
                <p:cNvPr id="43129" name="Oval 121"/>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30" name="Line 12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31" name="Line 12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5" name="Group 124"/>
              <p:cNvGrpSpPr>
                <a:grpSpLocks/>
              </p:cNvGrpSpPr>
              <p:nvPr/>
            </p:nvGrpSpPr>
            <p:grpSpPr bwMode="auto">
              <a:xfrm>
                <a:off x="2544" y="1968"/>
                <a:ext cx="144" cy="240"/>
                <a:chOff x="2016" y="2064"/>
                <a:chExt cx="144" cy="240"/>
              </a:xfrm>
            </p:grpSpPr>
            <p:sp>
              <p:nvSpPr>
                <p:cNvPr id="43133" name="Oval 125"/>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34" name="Line 126"/>
                <p:cNvSpPr>
                  <a:spLocks noChangeShapeType="1"/>
                </p:cNvSpPr>
                <p:nvPr/>
              </p:nvSpPr>
              <p:spPr bwMode="auto">
                <a:xfrm>
                  <a:off x="2067" y="2160"/>
                  <a:ext cx="0" cy="144"/>
                </a:xfrm>
                <a:prstGeom prst="line">
                  <a:avLst/>
                </a:prstGeom>
                <a:noFill/>
                <a:ln w="9525">
                  <a:solidFill>
                    <a:srgbClr val="FF9933"/>
                  </a:solidFill>
                  <a:round/>
                  <a:headEnd/>
                  <a:tailEnd/>
                </a:ln>
                <a:effectLst/>
              </p:spPr>
              <p:txBody>
                <a:bodyPr/>
                <a:lstStyle/>
                <a:p>
                  <a:pPr>
                    <a:defRPr/>
                  </a:pPr>
                  <a:endParaRPr lang="en-US"/>
                </a:p>
              </p:txBody>
            </p:sp>
            <p:sp>
              <p:nvSpPr>
                <p:cNvPr id="43135" name="Line 127"/>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6" name="Group 128"/>
              <p:cNvGrpSpPr>
                <a:grpSpLocks/>
              </p:cNvGrpSpPr>
              <p:nvPr/>
            </p:nvGrpSpPr>
            <p:grpSpPr bwMode="auto">
              <a:xfrm>
                <a:off x="2688" y="1968"/>
                <a:ext cx="144" cy="240"/>
                <a:chOff x="2016" y="2064"/>
                <a:chExt cx="144" cy="240"/>
              </a:xfrm>
            </p:grpSpPr>
            <p:sp>
              <p:nvSpPr>
                <p:cNvPr id="43137" name="Oval 129"/>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38" name="Line 13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43139" name="Line 131"/>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7" name="Group 132"/>
              <p:cNvGrpSpPr>
                <a:grpSpLocks/>
              </p:cNvGrpSpPr>
              <p:nvPr/>
            </p:nvGrpSpPr>
            <p:grpSpPr bwMode="auto">
              <a:xfrm>
                <a:off x="2832" y="1968"/>
                <a:ext cx="144" cy="240"/>
                <a:chOff x="2016" y="2064"/>
                <a:chExt cx="144" cy="240"/>
              </a:xfrm>
            </p:grpSpPr>
            <p:sp>
              <p:nvSpPr>
                <p:cNvPr id="43141" name="Oval 133"/>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42" name="Line 134"/>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43143" name="Line 135"/>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18" name="Group 136"/>
              <p:cNvGrpSpPr>
                <a:grpSpLocks/>
              </p:cNvGrpSpPr>
              <p:nvPr/>
            </p:nvGrpSpPr>
            <p:grpSpPr bwMode="auto">
              <a:xfrm>
                <a:off x="2976" y="1968"/>
                <a:ext cx="144" cy="240"/>
                <a:chOff x="2016" y="2064"/>
                <a:chExt cx="144" cy="240"/>
              </a:xfrm>
            </p:grpSpPr>
            <p:sp>
              <p:nvSpPr>
                <p:cNvPr id="43145" name="Oval 13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46" name="Line 138"/>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43147" name="Line 139"/>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12619" name="Group 140"/>
            <p:cNvGrpSpPr>
              <a:grpSpLocks/>
            </p:cNvGrpSpPr>
            <p:nvPr/>
          </p:nvGrpSpPr>
          <p:grpSpPr bwMode="auto">
            <a:xfrm rot="10800000">
              <a:off x="1333" y="1889"/>
              <a:ext cx="143" cy="175"/>
              <a:chOff x="2016" y="2064"/>
              <a:chExt cx="144" cy="240"/>
            </a:xfrm>
          </p:grpSpPr>
          <p:sp>
            <p:nvSpPr>
              <p:cNvPr id="43149" name="Oval 141"/>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50" name="Line 14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51" name="Line 14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20" name="Group 144"/>
            <p:cNvGrpSpPr>
              <a:grpSpLocks/>
            </p:cNvGrpSpPr>
            <p:nvPr/>
          </p:nvGrpSpPr>
          <p:grpSpPr bwMode="auto">
            <a:xfrm rot="10800000">
              <a:off x="1048" y="1889"/>
              <a:ext cx="142" cy="175"/>
              <a:chOff x="2016" y="2064"/>
              <a:chExt cx="144" cy="240"/>
            </a:xfrm>
          </p:grpSpPr>
          <p:sp>
            <p:nvSpPr>
              <p:cNvPr id="43153" name="Oval 145"/>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54" name="Line 146"/>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43155" name="Line 147"/>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21" name="Group 148"/>
            <p:cNvGrpSpPr>
              <a:grpSpLocks/>
            </p:cNvGrpSpPr>
            <p:nvPr/>
          </p:nvGrpSpPr>
          <p:grpSpPr bwMode="auto">
            <a:xfrm rot="10800000">
              <a:off x="1190" y="1889"/>
              <a:ext cx="143" cy="175"/>
              <a:chOff x="2016" y="2064"/>
              <a:chExt cx="144" cy="240"/>
            </a:xfrm>
          </p:grpSpPr>
          <p:sp>
            <p:nvSpPr>
              <p:cNvPr id="43157" name="Oval 149"/>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58" name="Line 15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59" name="Line 15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22" name="Group 152"/>
            <p:cNvGrpSpPr>
              <a:grpSpLocks/>
            </p:cNvGrpSpPr>
            <p:nvPr/>
          </p:nvGrpSpPr>
          <p:grpSpPr bwMode="auto">
            <a:xfrm rot="10800000">
              <a:off x="905" y="1889"/>
              <a:ext cx="143" cy="175"/>
              <a:chOff x="2016" y="2064"/>
              <a:chExt cx="144" cy="240"/>
            </a:xfrm>
          </p:grpSpPr>
          <p:sp>
            <p:nvSpPr>
              <p:cNvPr id="43161" name="Oval 153"/>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62" name="Line 154"/>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63" name="Line 15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23" name="Group 156"/>
            <p:cNvGrpSpPr>
              <a:grpSpLocks/>
            </p:cNvGrpSpPr>
            <p:nvPr/>
          </p:nvGrpSpPr>
          <p:grpSpPr bwMode="auto">
            <a:xfrm rot="10800000">
              <a:off x="762" y="1889"/>
              <a:ext cx="143" cy="175"/>
              <a:chOff x="2016" y="2064"/>
              <a:chExt cx="144" cy="240"/>
            </a:xfrm>
          </p:grpSpPr>
          <p:sp>
            <p:nvSpPr>
              <p:cNvPr id="43165" name="Oval 157"/>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66" name="Line 15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67" name="Line 15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24" name="Group 160"/>
            <p:cNvGrpSpPr>
              <a:grpSpLocks/>
            </p:cNvGrpSpPr>
            <p:nvPr/>
          </p:nvGrpSpPr>
          <p:grpSpPr bwMode="auto">
            <a:xfrm rot="10800000">
              <a:off x="619" y="1889"/>
              <a:ext cx="143" cy="175"/>
              <a:chOff x="2016" y="2064"/>
              <a:chExt cx="144" cy="240"/>
            </a:xfrm>
          </p:grpSpPr>
          <p:sp>
            <p:nvSpPr>
              <p:cNvPr id="43169" name="Oval 161"/>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70" name="Line 16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71" name="Line 16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26" name="Group 164"/>
            <p:cNvGrpSpPr>
              <a:grpSpLocks/>
            </p:cNvGrpSpPr>
            <p:nvPr/>
          </p:nvGrpSpPr>
          <p:grpSpPr bwMode="auto">
            <a:xfrm rot="10800000">
              <a:off x="476" y="1889"/>
              <a:ext cx="143" cy="175"/>
              <a:chOff x="2016" y="2064"/>
              <a:chExt cx="144" cy="240"/>
            </a:xfrm>
          </p:grpSpPr>
          <p:sp>
            <p:nvSpPr>
              <p:cNvPr id="43173" name="Oval 165"/>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74" name="Line 16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75" name="Line 167"/>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27" name="Group 168"/>
            <p:cNvGrpSpPr>
              <a:grpSpLocks/>
            </p:cNvGrpSpPr>
            <p:nvPr/>
          </p:nvGrpSpPr>
          <p:grpSpPr bwMode="auto">
            <a:xfrm>
              <a:off x="2618" y="1680"/>
              <a:ext cx="3142" cy="384"/>
              <a:chOff x="1968" y="1968"/>
              <a:chExt cx="3168" cy="528"/>
            </a:xfrm>
          </p:grpSpPr>
          <p:grpSp>
            <p:nvGrpSpPr>
              <p:cNvPr id="12628" name="Group 169"/>
              <p:cNvGrpSpPr>
                <a:grpSpLocks/>
              </p:cNvGrpSpPr>
              <p:nvPr/>
            </p:nvGrpSpPr>
            <p:grpSpPr bwMode="auto">
              <a:xfrm>
                <a:off x="1968" y="1968"/>
                <a:ext cx="1584" cy="240"/>
                <a:chOff x="1968" y="1968"/>
                <a:chExt cx="1584" cy="240"/>
              </a:xfrm>
            </p:grpSpPr>
            <p:grpSp>
              <p:nvGrpSpPr>
                <p:cNvPr id="12629" name="Group 170"/>
                <p:cNvGrpSpPr>
                  <a:grpSpLocks/>
                </p:cNvGrpSpPr>
                <p:nvPr/>
              </p:nvGrpSpPr>
              <p:grpSpPr bwMode="auto">
                <a:xfrm>
                  <a:off x="1968" y="1968"/>
                  <a:ext cx="144" cy="240"/>
                  <a:chOff x="2016" y="2064"/>
                  <a:chExt cx="144" cy="240"/>
                </a:xfrm>
              </p:grpSpPr>
              <p:sp>
                <p:nvSpPr>
                  <p:cNvPr id="43179" name="Oval 171"/>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80" name="Line 17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81" name="Line 17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0" name="Group 174"/>
                <p:cNvGrpSpPr>
                  <a:grpSpLocks/>
                </p:cNvGrpSpPr>
                <p:nvPr/>
              </p:nvGrpSpPr>
              <p:grpSpPr bwMode="auto">
                <a:xfrm>
                  <a:off x="2256" y="1968"/>
                  <a:ext cx="144" cy="240"/>
                  <a:chOff x="2016" y="2064"/>
                  <a:chExt cx="144" cy="240"/>
                </a:xfrm>
              </p:grpSpPr>
              <p:sp>
                <p:nvSpPr>
                  <p:cNvPr id="43183" name="Oval 175"/>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84" name="Line 17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85" name="Line 177"/>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1" name="Group 178"/>
                <p:cNvGrpSpPr>
                  <a:grpSpLocks/>
                </p:cNvGrpSpPr>
                <p:nvPr/>
              </p:nvGrpSpPr>
              <p:grpSpPr bwMode="auto">
                <a:xfrm>
                  <a:off x="2112" y="1968"/>
                  <a:ext cx="144" cy="240"/>
                  <a:chOff x="2016" y="2064"/>
                  <a:chExt cx="144" cy="240"/>
                </a:xfrm>
              </p:grpSpPr>
              <p:sp>
                <p:nvSpPr>
                  <p:cNvPr id="43187" name="Oval 179"/>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88" name="Line 18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43189" name="Line 18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3" name="Group 182"/>
                <p:cNvGrpSpPr>
                  <a:grpSpLocks/>
                </p:cNvGrpSpPr>
                <p:nvPr/>
              </p:nvGrpSpPr>
              <p:grpSpPr bwMode="auto">
                <a:xfrm>
                  <a:off x="3408" y="1968"/>
                  <a:ext cx="144" cy="240"/>
                  <a:chOff x="2016" y="2064"/>
                  <a:chExt cx="144" cy="240"/>
                </a:xfrm>
              </p:grpSpPr>
              <p:sp>
                <p:nvSpPr>
                  <p:cNvPr id="43191" name="Oval 18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92" name="Line 184"/>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93" name="Line 18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4" name="Group 186"/>
                <p:cNvGrpSpPr>
                  <a:grpSpLocks/>
                </p:cNvGrpSpPr>
                <p:nvPr/>
              </p:nvGrpSpPr>
              <p:grpSpPr bwMode="auto">
                <a:xfrm>
                  <a:off x="3264" y="1968"/>
                  <a:ext cx="144" cy="240"/>
                  <a:chOff x="2016" y="2064"/>
                  <a:chExt cx="144" cy="240"/>
                </a:xfrm>
              </p:grpSpPr>
              <p:sp>
                <p:nvSpPr>
                  <p:cNvPr id="43195" name="Oval 18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196" name="Line 18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197" name="Line 189"/>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5" name="Group 190"/>
                <p:cNvGrpSpPr>
                  <a:grpSpLocks/>
                </p:cNvGrpSpPr>
                <p:nvPr/>
              </p:nvGrpSpPr>
              <p:grpSpPr bwMode="auto">
                <a:xfrm>
                  <a:off x="3120" y="1968"/>
                  <a:ext cx="144" cy="240"/>
                  <a:chOff x="2016" y="2064"/>
                  <a:chExt cx="144" cy="240"/>
                </a:xfrm>
              </p:grpSpPr>
              <p:sp>
                <p:nvSpPr>
                  <p:cNvPr id="43199" name="Oval 191"/>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00" name="Line 19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01" name="Line 19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6" name="Group 194"/>
                <p:cNvGrpSpPr>
                  <a:grpSpLocks/>
                </p:cNvGrpSpPr>
                <p:nvPr/>
              </p:nvGrpSpPr>
              <p:grpSpPr bwMode="auto">
                <a:xfrm>
                  <a:off x="2400" y="1968"/>
                  <a:ext cx="144" cy="240"/>
                  <a:chOff x="2016" y="2064"/>
                  <a:chExt cx="144" cy="240"/>
                </a:xfrm>
              </p:grpSpPr>
              <p:sp>
                <p:nvSpPr>
                  <p:cNvPr id="43203" name="Oval 195"/>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04" name="Line 19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05" name="Line 19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7" name="Group 198"/>
                <p:cNvGrpSpPr>
                  <a:grpSpLocks/>
                </p:cNvGrpSpPr>
                <p:nvPr/>
              </p:nvGrpSpPr>
              <p:grpSpPr bwMode="auto">
                <a:xfrm>
                  <a:off x="2544" y="1968"/>
                  <a:ext cx="144" cy="240"/>
                  <a:chOff x="2016" y="2064"/>
                  <a:chExt cx="144" cy="240"/>
                </a:xfrm>
              </p:grpSpPr>
              <p:sp>
                <p:nvSpPr>
                  <p:cNvPr id="43207" name="Oval 199"/>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08" name="Line 20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09" name="Line 20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38" name="Group 202"/>
                <p:cNvGrpSpPr>
                  <a:grpSpLocks/>
                </p:cNvGrpSpPr>
                <p:nvPr/>
              </p:nvGrpSpPr>
              <p:grpSpPr bwMode="auto">
                <a:xfrm>
                  <a:off x="2688" y="1968"/>
                  <a:ext cx="144" cy="240"/>
                  <a:chOff x="2016" y="2064"/>
                  <a:chExt cx="144" cy="240"/>
                </a:xfrm>
              </p:grpSpPr>
              <p:sp>
                <p:nvSpPr>
                  <p:cNvPr id="43211" name="Oval 20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12" name="Line 204"/>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13" name="Line 20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40" name="Group 206"/>
                <p:cNvGrpSpPr>
                  <a:grpSpLocks/>
                </p:cNvGrpSpPr>
                <p:nvPr/>
              </p:nvGrpSpPr>
              <p:grpSpPr bwMode="auto">
                <a:xfrm>
                  <a:off x="2832" y="1968"/>
                  <a:ext cx="144" cy="240"/>
                  <a:chOff x="2016" y="2064"/>
                  <a:chExt cx="144" cy="240"/>
                </a:xfrm>
              </p:grpSpPr>
              <p:sp>
                <p:nvSpPr>
                  <p:cNvPr id="43215" name="Oval 20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16" name="Line 20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17" name="Line 20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41" name="Group 210"/>
                <p:cNvGrpSpPr>
                  <a:grpSpLocks/>
                </p:cNvGrpSpPr>
                <p:nvPr/>
              </p:nvGrpSpPr>
              <p:grpSpPr bwMode="auto">
                <a:xfrm>
                  <a:off x="2976" y="1968"/>
                  <a:ext cx="144" cy="240"/>
                  <a:chOff x="2016" y="2064"/>
                  <a:chExt cx="144" cy="240"/>
                </a:xfrm>
              </p:grpSpPr>
              <p:sp>
                <p:nvSpPr>
                  <p:cNvPr id="43219" name="Oval 211"/>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20" name="Line 212"/>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43221" name="Line 21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12642" name="Group 214"/>
              <p:cNvGrpSpPr>
                <a:grpSpLocks/>
              </p:cNvGrpSpPr>
              <p:nvPr/>
            </p:nvGrpSpPr>
            <p:grpSpPr bwMode="auto">
              <a:xfrm>
                <a:off x="3552" y="1968"/>
                <a:ext cx="1584" cy="240"/>
                <a:chOff x="1968" y="1968"/>
                <a:chExt cx="1584" cy="240"/>
              </a:xfrm>
            </p:grpSpPr>
            <p:grpSp>
              <p:nvGrpSpPr>
                <p:cNvPr id="12643" name="Group 215"/>
                <p:cNvGrpSpPr>
                  <a:grpSpLocks/>
                </p:cNvGrpSpPr>
                <p:nvPr/>
              </p:nvGrpSpPr>
              <p:grpSpPr bwMode="auto">
                <a:xfrm>
                  <a:off x="1968" y="1968"/>
                  <a:ext cx="144" cy="240"/>
                  <a:chOff x="2016" y="2064"/>
                  <a:chExt cx="144" cy="240"/>
                </a:xfrm>
              </p:grpSpPr>
              <p:sp>
                <p:nvSpPr>
                  <p:cNvPr id="43224" name="Oval 21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25" name="Line 21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26" name="Line 21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44" name="Group 219"/>
                <p:cNvGrpSpPr>
                  <a:grpSpLocks/>
                </p:cNvGrpSpPr>
                <p:nvPr/>
              </p:nvGrpSpPr>
              <p:grpSpPr bwMode="auto">
                <a:xfrm>
                  <a:off x="2256" y="1968"/>
                  <a:ext cx="144" cy="240"/>
                  <a:chOff x="2016" y="2064"/>
                  <a:chExt cx="144" cy="240"/>
                </a:xfrm>
              </p:grpSpPr>
              <p:sp>
                <p:nvSpPr>
                  <p:cNvPr id="43228" name="Oval 220"/>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29" name="Line 22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30" name="Line 22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45" name="Group 223"/>
                <p:cNvGrpSpPr>
                  <a:grpSpLocks/>
                </p:cNvGrpSpPr>
                <p:nvPr/>
              </p:nvGrpSpPr>
              <p:grpSpPr bwMode="auto">
                <a:xfrm>
                  <a:off x="2112" y="1968"/>
                  <a:ext cx="144" cy="240"/>
                  <a:chOff x="2016" y="2064"/>
                  <a:chExt cx="144" cy="240"/>
                </a:xfrm>
              </p:grpSpPr>
              <p:sp>
                <p:nvSpPr>
                  <p:cNvPr id="43232" name="Oval 22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33" name="Line 225"/>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43234" name="Line 22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46" name="Group 227"/>
                <p:cNvGrpSpPr>
                  <a:grpSpLocks/>
                </p:cNvGrpSpPr>
                <p:nvPr/>
              </p:nvGrpSpPr>
              <p:grpSpPr bwMode="auto">
                <a:xfrm>
                  <a:off x="3408" y="1968"/>
                  <a:ext cx="144" cy="240"/>
                  <a:chOff x="2016" y="2064"/>
                  <a:chExt cx="144" cy="240"/>
                </a:xfrm>
              </p:grpSpPr>
              <p:sp>
                <p:nvSpPr>
                  <p:cNvPr id="43236" name="Oval 22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37" name="Line 22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38" name="Line 23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47" name="Group 231"/>
                <p:cNvGrpSpPr>
                  <a:grpSpLocks/>
                </p:cNvGrpSpPr>
                <p:nvPr/>
              </p:nvGrpSpPr>
              <p:grpSpPr bwMode="auto">
                <a:xfrm>
                  <a:off x="3264" y="1968"/>
                  <a:ext cx="144" cy="240"/>
                  <a:chOff x="2016" y="2064"/>
                  <a:chExt cx="144" cy="240"/>
                </a:xfrm>
              </p:grpSpPr>
              <p:sp>
                <p:nvSpPr>
                  <p:cNvPr id="43240" name="Oval 23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41" name="Line 23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42" name="Line 234"/>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48" name="Group 235"/>
                <p:cNvGrpSpPr>
                  <a:grpSpLocks/>
                </p:cNvGrpSpPr>
                <p:nvPr/>
              </p:nvGrpSpPr>
              <p:grpSpPr bwMode="auto">
                <a:xfrm>
                  <a:off x="3120" y="1968"/>
                  <a:ext cx="144" cy="240"/>
                  <a:chOff x="2016" y="2064"/>
                  <a:chExt cx="144" cy="240"/>
                </a:xfrm>
              </p:grpSpPr>
              <p:sp>
                <p:nvSpPr>
                  <p:cNvPr id="43244" name="Oval 236"/>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45" name="Line 23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46" name="Line 23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0" name="Group 239"/>
                <p:cNvGrpSpPr>
                  <a:grpSpLocks/>
                </p:cNvGrpSpPr>
                <p:nvPr/>
              </p:nvGrpSpPr>
              <p:grpSpPr bwMode="auto">
                <a:xfrm>
                  <a:off x="2400" y="1968"/>
                  <a:ext cx="144" cy="240"/>
                  <a:chOff x="2016" y="2064"/>
                  <a:chExt cx="144" cy="240"/>
                </a:xfrm>
              </p:grpSpPr>
              <p:sp>
                <p:nvSpPr>
                  <p:cNvPr id="43248" name="Oval 24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49" name="Line 24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50" name="Line 24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1" name="Group 243"/>
                <p:cNvGrpSpPr>
                  <a:grpSpLocks/>
                </p:cNvGrpSpPr>
                <p:nvPr/>
              </p:nvGrpSpPr>
              <p:grpSpPr bwMode="auto">
                <a:xfrm>
                  <a:off x="2544" y="1968"/>
                  <a:ext cx="144" cy="240"/>
                  <a:chOff x="2016" y="2064"/>
                  <a:chExt cx="144" cy="240"/>
                </a:xfrm>
              </p:grpSpPr>
              <p:sp>
                <p:nvSpPr>
                  <p:cNvPr id="43252" name="Oval 24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53" name="Line 24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54" name="Line 24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2" name="Group 247"/>
                <p:cNvGrpSpPr>
                  <a:grpSpLocks/>
                </p:cNvGrpSpPr>
                <p:nvPr/>
              </p:nvGrpSpPr>
              <p:grpSpPr bwMode="auto">
                <a:xfrm>
                  <a:off x="2688" y="1968"/>
                  <a:ext cx="144" cy="240"/>
                  <a:chOff x="2016" y="2064"/>
                  <a:chExt cx="144" cy="240"/>
                </a:xfrm>
              </p:grpSpPr>
              <p:sp>
                <p:nvSpPr>
                  <p:cNvPr id="43256" name="Oval 24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57" name="Line 24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58" name="Line 25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3" name="Group 251"/>
                <p:cNvGrpSpPr>
                  <a:grpSpLocks/>
                </p:cNvGrpSpPr>
                <p:nvPr/>
              </p:nvGrpSpPr>
              <p:grpSpPr bwMode="auto">
                <a:xfrm>
                  <a:off x="2832" y="1968"/>
                  <a:ext cx="144" cy="240"/>
                  <a:chOff x="2016" y="2064"/>
                  <a:chExt cx="144" cy="240"/>
                </a:xfrm>
              </p:grpSpPr>
              <p:sp>
                <p:nvSpPr>
                  <p:cNvPr id="43260" name="Oval 25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61" name="Line 25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262" name="Line 25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4" name="Group 255"/>
                <p:cNvGrpSpPr>
                  <a:grpSpLocks/>
                </p:cNvGrpSpPr>
                <p:nvPr/>
              </p:nvGrpSpPr>
              <p:grpSpPr bwMode="auto">
                <a:xfrm>
                  <a:off x="2976" y="1968"/>
                  <a:ext cx="144" cy="240"/>
                  <a:chOff x="2016" y="2064"/>
                  <a:chExt cx="144" cy="240"/>
                </a:xfrm>
              </p:grpSpPr>
              <p:sp>
                <p:nvSpPr>
                  <p:cNvPr id="43264" name="Oval 25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65" name="Line 257"/>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43266" name="Line 25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12655" name="Group 259"/>
              <p:cNvGrpSpPr>
                <a:grpSpLocks/>
              </p:cNvGrpSpPr>
              <p:nvPr/>
            </p:nvGrpSpPr>
            <p:grpSpPr bwMode="auto">
              <a:xfrm rot="10800000">
                <a:off x="3552" y="2256"/>
                <a:ext cx="1584" cy="240"/>
                <a:chOff x="1968" y="1968"/>
                <a:chExt cx="1584" cy="240"/>
              </a:xfrm>
            </p:grpSpPr>
            <p:grpSp>
              <p:nvGrpSpPr>
                <p:cNvPr id="12656" name="Group 260"/>
                <p:cNvGrpSpPr>
                  <a:grpSpLocks/>
                </p:cNvGrpSpPr>
                <p:nvPr/>
              </p:nvGrpSpPr>
              <p:grpSpPr bwMode="auto">
                <a:xfrm>
                  <a:off x="1968" y="1968"/>
                  <a:ext cx="144" cy="240"/>
                  <a:chOff x="2016" y="2064"/>
                  <a:chExt cx="144" cy="240"/>
                </a:xfrm>
              </p:grpSpPr>
              <p:sp>
                <p:nvSpPr>
                  <p:cNvPr id="43269" name="Oval 261"/>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70" name="Line 262"/>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43271" name="Line 263"/>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7" name="Group 264"/>
                <p:cNvGrpSpPr>
                  <a:grpSpLocks/>
                </p:cNvGrpSpPr>
                <p:nvPr/>
              </p:nvGrpSpPr>
              <p:grpSpPr bwMode="auto">
                <a:xfrm>
                  <a:off x="2256" y="1968"/>
                  <a:ext cx="144" cy="240"/>
                  <a:chOff x="2016" y="2064"/>
                  <a:chExt cx="144" cy="240"/>
                </a:xfrm>
              </p:grpSpPr>
              <p:sp>
                <p:nvSpPr>
                  <p:cNvPr id="43273" name="Oval 265"/>
                  <p:cNvSpPr>
                    <a:spLocks noChangeArrowheads="1"/>
                  </p:cNvSpPr>
                  <p:nvPr/>
                </p:nvSpPr>
                <p:spPr bwMode="auto">
                  <a:xfrm>
                    <a:off x="2015" y="2067"/>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74" name="Line 266"/>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43275" name="Line 267"/>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8" name="Group 268"/>
                <p:cNvGrpSpPr>
                  <a:grpSpLocks/>
                </p:cNvGrpSpPr>
                <p:nvPr/>
              </p:nvGrpSpPr>
              <p:grpSpPr bwMode="auto">
                <a:xfrm>
                  <a:off x="2112" y="1968"/>
                  <a:ext cx="144" cy="240"/>
                  <a:chOff x="2016" y="2064"/>
                  <a:chExt cx="144" cy="240"/>
                </a:xfrm>
              </p:grpSpPr>
              <p:sp>
                <p:nvSpPr>
                  <p:cNvPr id="43277" name="Oval 269"/>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78" name="Line 270"/>
                  <p:cNvSpPr>
                    <a:spLocks noChangeShapeType="1"/>
                  </p:cNvSpPr>
                  <p:nvPr/>
                </p:nvSpPr>
                <p:spPr bwMode="auto">
                  <a:xfrm>
                    <a:off x="2064" y="2163"/>
                    <a:ext cx="0" cy="144"/>
                  </a:xfrm>
                  <a:prstGeom prst="line">
                    <a:avLst/>
                  </a:prstGeom>
                  <a:noFill/>
                  <a:ln w="9525">
                    <a:solidFill>
                      <a:srgbClr val="FF9933"/>
                    </a:solidFill>
                    <a:round/>
                    <a:headEnd/>
                    <a:tailEnd/>
                  </a:ln>
                  <a:effectLst/>
                </p:spPr>
                <p:txBody>
                  <a:bodyPr/>
                  <a:lstStyle/>
                  <a:p>
                    <a:pPr>
                      <a:defRPr/>
                    </a:pPr>
                    <a:endParaRPr lang="en-US"/>
                  </a:p>
                </p:txBody>
              </p:sp>
              <p:sp>
                <p:nvSpPr>
                  <p:cNvPr id="43279" name="Line 271"/>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59" name="Group 272"/>
                <p:cNvGrpSpPr>
                  <a:grpSpLocks/>
                </p:cNvGrpSpPr>
                <p:nvPr/>
              </p:nvGrpSpPr>
              <p:grpSpPr bwMode="auto">
                <a:xfrm>
                  <a:off x="3408" y="1968"/>
                  <a:ext cx="144" cy="240"/>
                  <a:chOff x="2016" y="2064"/>
                  <a:chExt cx="144" cy="240"/>
                </a:xfrm>
              </p:grpSpPr>
              <p:sp>
                <p:nvSpPr>
                  <p:cNvPr id="43281" name="Oval 273"/>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82" name="Line 274"/>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43283" name="Line 275"/>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0" name="Group 276"/>
                <p:cNvGrpSpPr>
                  <a:grpSpLocks/>
                </p:cNvGrpSpPr>
                <p:nvPr/>
              </p:nvGrpSpPr>
              <p:grpSpPr bwMode="auto">
                <a:xfrm>
                  <a:off x="3264" y="1968"/>
                  <a:ext cx="144" cy="240"/>
                  <a:chOff x="2016" y="2064"/>
                  <a:chExt cx="144" cy="240"/>
                </a:xfrm>
              </p:grpSpPr>
              <p:sp>
                <p:nvSpPr>
                  <p:cNvPr id="43285" name="Oval 277"/>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86" name="Line 278"/>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43287" name="Line 279"/>
                  <p:cNvSpPr>
                    <a:spLocks noChangeShapeType="1"/>
                  </p:cNvSpPr>
                  <p:nvPr/>
                </p:nvSpPr>
                <p:spPr bwMode="auto">
                  <a:xfrm>
                    <a:off x="2110"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1" name="Group 280"/>
                <p:cNvGrpSpPr>
                  <a:grpSpLocks/>
                </p:cNvGrpSpPr>
                <p:nvPr/>
              </p:nvGrpSpPr>
              <p:grpSpPr bwMode="auto">
                <a:xfrm>
                  <a:off x="3120" y="1968"/>
                  <a:ext cx="144" cy="240"/>
                  <a:chOff x="2016" y="2064"/>
                  <a:chExt cx="144" cy="240"/>
                </a:xfrm>
              </p:grpSpPr>
              <p:sp>
                <p:nvSpPr>
                  <p:cNvPr id="43289" name="Oval 281"/>
                  <p:cNvSpPr>
                    <a:spLocks noChangeArrowheads="1"/>
                  </p:cNvSpPr>
                  <p:nvPr/>
                </p:nvSpPr>
                <p:spPr bwMode="auto">
                  <a:xfrm>
                    <a:off x="2015" y="2065"/>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90" name="Line 282"/>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43291" name="Line 283"/>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2" name="Group 284"/>
                <p:cNvGrpSpPr>
                  <a:grpSpLocks/>
                </p:cNvGrpSpPr>
                <p:nvPr/>
              </p:nvGrpSpPr>
              <p:grpSpPr bwMode="auto">
                <a:xfrm>
                  <a:off x="2400" y="1968"/>
                  <a:ext cx="144" cy="240"/>
                  <a:chOff x="2016" y="2064"/>
                  <a:chExt cx="144" cy="240"/>
                </a:xfrm>
              </p:grpSpPr>
              <p:sp>
                <p:nvSpPr>
                  <p:cNvPr id="43293" name="Oval 285"/>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94" name="Line 286"/>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43295" name="Line 287"/>
                  <p:cNvSpPr>
                    <a:spLocks noChangeShapeType="1"/>
                  </p:cNvSpPr>
                  <p:nvPr/>
                </p:nvSpPr>
                <p:spPr bwMode="auto">
                  <a:xfrm>
                    <a:off x="2110"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3" name="Group 288"/>
                <p:cNvGrpSpPr>
                  <a:grpSpLocks/>
                </p:cNvGrpSpPr>
                <p:nvPr/>
              </p:nvGrpSpPr>
              <p:grpSpPr bwMode="auto">
                <a:xfrm>
                  <a:off x="2544" y="1968"/>
                  <a:ext cx="144" cy="240"/>
                  <a:chOff x="2016" y="2064"/>
                  <a:chExt cx="144" cy="240"/>
                </a:xfrm>
              </p:grpSpPr>
              <p:sp>
                <p:nvSpPr>
                  <p:cNvPr id="43297" name="Oval 289"/>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298" name="Line 290"/>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43299" name="Line 291"/>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4" name="Group 292"/>
                <p:cNvGrpSpPr>
                  <a:grpSpLocks/>
                </p:cNvGrpSpPr>
                <p:nvPr/>
              </p:nvGrpSpPr>
              <p:grpSpPr bwMode="auto">
                <a:xfrm>
                  <a:off x="2688" y="1968"/>
                  <a:ext cx="144" cy="240"/>
                  <a:chOff x="2016" y="2064"/>
                  <a:chExt cx="144" cy="240"/>
                </a:xfrm>
              </p:grpSpPr>
              <p:sp>
                <p:nvSpPr>
                  <p:cNvPr id="43301" name="Oval 293"/>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02" name="Line 294"/>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43303" name="Line 295"/>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5" name="Group 296"/>
                <p:cNvGrpSpPr>
                  <a:grpSpLocks/>
                </p:cNvGrpSpPr>
                <p:nvPr/>
              </p:nvGrpSpPr>
              <p:grpSpPr bwMode="auto">
                <a:xfrm>
                  <a:off x="2832" y="1968"/>
                  <a:ext cx="144" cy="240"/>
                  <a:chOff x="2016" y="2064"/>
                  <a:chExt cx="144" cy="240"/>
                </a:xfrm>
              </p:grpSpPr>
              <p:sp>
                <p:nvSpPr>
                  <p:cNvPr id="43305" name="Oval 297"/>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06" name="Line 298"/>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43307" name="Line 299"/>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6" name="Group 300"/>
                <p:cNvGrpSpPr>
                  <a:grpSpLocks/>
                </p:cNvGrpSpPr>
                <p:nvPr/>
              </p:nvGrpSpPr>
              <p:grpSpPr bwMode="auto">
                <a:xfrm>
                  <a:off x="2976" y="1968"/>
                  <a:ext cx="144" cy="240"/>
                  <a:chOff x="2016" y="2064"/>
                  <a:chExt cx="144" cy="240"/>
                </a:xfrm>
              </p:grpSpPr>
              <p:sp>
                <p:nvSpPr>
                  <p:cNvPr id="43309" name="Oval 301"/>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10" name="Line 302"/>
                  <p:cNvSpPr>
                    <a:spLocks noChangeShapeType="1"/>
                  </p:cNvSpPr>
                  <p:nvPr/>
                </p:nvSpPr>
                <p:spPr bwMode="auto">
                  <a:xfrm>
                    <a:off x="2064" y="2163"/>
                    <a:ext cx="0" cy="144"/>
                  </a:xfrm>
                  <a:prstGeom prst="line">
                    <a:avLst/>
                  </a:prstGeom>
                  <a:noFill/>
                  <a:ln w="9525">
                    <a:solidFill>
                      <a:srgbClr val="FF9933"/>
                    </a:solidFill>
                    <a:round/>
                    <a:headEnd/>
                    <a:tailEnd/>
                  </a:ln>
                  <a:effectLst/>
                </p:spPr>
                <p:txBody>
                  <a:bodyPr/>
                  <a:lstStyle/>
                  <a:p>
                    <a:pPr>
                      <a:defRPr/>
                    </a:pPr>
                    <a:endParaRPr lang="en-US"/>
                  </a:p>
                </p:txBody>
              </p:sp>
              <p:sp>
                <p:nvSpPr>
                  <p:cNvPr id="43311" name="Line 303"/>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12667" name="Group 304"/>
              <p:cNvGrpSpPr>
                <a:grpSpLocks/>
              </p:cNvGrpSpPr>
              <p:nvPr/>
            </p:nvGrpSpPr>
            <p:grpSpPr bwMode="auto">
              <a:xfrm rot="10800000">
                <a:off x="1968" y="2256"/>
                <a:ext cx="1584" cy="240"/>
                <a:chOff x="1968" y="1968"/>
                <a:chExt cx="1584" cy="240"/>
              </a:xfrm>
            </p:grpSpPr>
            <p:grpSp>
              <p:nvGrpSpPr>
                <p:cNvPr id="12668" name="Group 305"/>
                <p:cNvGrpSpPr>
                  <a:grpSpLocks/>
                </p:cNvGrpSpPr>
                <p:nvPr/>
              </p:nvGrpSpPr>
              <p:grpSpPr bwMode="auto">
                <a:xfrm>
                  <a:off x="1968" y="1968"/>
                  <a:ext cx="144" cy="240"/>
                  <a:chOff x="2016" y="2064"/>
                  <a:chExt cx="144" cy="240"/>
                </a:xfrm>
              </p:grpSpPr>
              <p:sp>
                <p:nvSpPr>
                  <p:cNvPr id="43314" name="Oval 306"/>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15" name="Line 307"/>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43316" name="Line 308"/>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69" name="Group 309"/>
                <p:cNvGrpSpPr>
                  <a:grpSpLocks/>
                </p:cNvGrpSpPr>
                <p:nvPr/>
              </p:nvGrpSpPr>
              <p:grpSpPr bwMode="auto">
                <a:xfrm>
                  <a:off x="2256" y="1968"/>
                  <a:ext cx="144" cy="240"/>
                  <a:chOff x="2016" y="2064"/>
                  <a:chExt cx="144" cy="240"/>
                </a:xfrm>
              </p:grpSpPr>
              <p:sp>
                <p:nvSpPr>
                  <p:cNvPr id="43318" name="Oval 310"/>
                  <p:cNvSpPr>
                    <a:spLocks noChangeArrowheads="1"/>
                  </p:cNvSpPr>
                  <p:nvPr/>
                </p:nvSpPr>
                <p:spPr bwMode="auto">
                  <a:xfrm>
                    <a:off x="2015"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19" name="Line 311"/>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20" name="Line 31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70" name="Group 313"/>
                <p:cNvGrpSpPr>
                  <a:grpSpLocks/>
                </p:cNvGrpSpPr>
                <p:nvPr/>
              </p:nvGrpSpPr>
              <p:grpSpPr bwMode="auto">
                <a:xfrm>
                  <a:off x="2112" y="1968"/>
                  <a:ext cx="144" cy="240"/>
                  <a:chOff x="2016" y="2064"/>
                  <a:chExt cx="144" cy="240"/>
                </a:xfrm>
              </p:grpSpPr>
              <p:sp>
                <p:nvSpPr>
                  <p:cNvPr id="43322" name="Oval 31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23" name="Line 31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324" name="Line 316"/>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671" name="Group 317"/>
                <p:cNvGrpSpPr>
                  <a:grpSpLocks/>
                </p:cNvGrpSpPr>
                <p:nvPr/>
              </p:nvGrpSpPr>
              <p:grpSpPr bwMode="auto">
                <a:xfrm>
                  <a:off x="3408" y="1968"/>
                  <a:ext cx="144" cy="240"/>
                  <a:chOff x="2016" y="2064"/>
                  <a:chExt cx="144" cy="240"/>
                </a:xfrm>
              </p:grpSpPr>
              <p:sp>
                <p:nvSpPr>
                  <p:cNvPr id="43326" name="Oval 31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27" name="Line 319"/>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28" name="Line 320"/>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3008" name="Group 321"/>
                <p:cNvGrpSpPr>
                  <a:grpSpLocks/>
                </p:cNvGrpSpPr>
                <p:nvPr/>
              </p:nvGrpSpPr>
              <p:grpSpPr bwMode="auto">
                <a:xfrm>
                  <a:off x="3264" y="1968"/>
                  <a:ext cx="144" cy="240"/>
                  <a:chOff x="2016" y="2064"/>
                  <a:chExt cx="144" cy="240"/>
                </a:xfrm>
              </p:grpSpPr>
              <p:sp>
                <p:nvSpPr>
                  <p:cNvPr id="43330" name="Oval 32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31" name="Line 323"/>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32" name="Line 324"/>
                  <p:cNvSpPr>
                    <a:spLocks noChangeShapeType="1"/>
                  </p:cNvSpPr>
                  <p:nvPr/>
                </p:nvSpPr>
                <p:spPr bwMode="auto">
                  <a:xfrm>
                    <a:off x="2110"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3009" name="Group 325"/>
                <p:cNvGrpSpPr>
                  <a:grpSpLocks/>
                </p:cNvGrpSpPr>
                <p:nvPr/>
              </p:nvGrpSpPr>
              <p:grpSpPr bwMode="auto">
                <a:xfrm>
                  <a:off x="3120" y="1968"/>
                  <a:ext cx="144" cy="240"/>
                  <a:chOff x="2016" y="2064"/>
                  <a:chExt cx="144" cy="240"/>
                </a:xfrm>
              </p:grpSpPr>
              <p:sp>
                <p:nvSpPr>
                  <p:cNvPr id="43334" name="Oval 326"/>
                  <p:cNvSpPr>
                    <a:spLocks noChangeArrowheads="1"/>
                  </p:cNvSpPr>
                  <p:nvPr/>
                </p:nvSpPr>
                <p:spPr bwMode="auto">
                  <a:xfrm>
                    <a:off x="2015"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35" name="Line 327"/>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36" name="Line 328"/>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3010" name="Group 329"/>
                <p:cNvGrpSpPr>
                  <a:grpSpLocks/>
                </p:cNvGrpSpPr>
                <p:nvPr/>
              </p:nvGrpSpPr>
              <p:grpSpPr bwMode="auto">
                <a:xfrm>
                  <a:off x="2400" y="1968"/>
                  <a:ext cx="144" cy="240"/>
                  <a:chOff x="2016" y="2064"/>
                  <a:chExt cx="144" cy="240"/>
                </a:xfrm>
              </p:grpSpPr>
              <p:sp>
                <p:nvSpPr>
                  <p:cNvPr id="43338" name="Oval 33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39" name="Line 331"/>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40" name="Line 332"/>
                  <p:cNvSpPr>
                    <a:spLocks noChangeShapeType="1"/>
                  </p:cNvSpPr>
                  <p:nvPr/>
                </p:nvSpPr>
                <p:spPr bwMode="auto">
                  <a:xfrm>
                    <a:off x="2110"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3014" name="Group 333"/>
                <p:cNvGrpSpPr>
                  <a:grpSpLocks/>
                </p:cNvGrpSpPr>
                <p:nvPr/>
              </p:nvGrpSpPr>
              <p:grpSpPr bwMode="auto">
                <a:xfrm>
                  <a:off x="2544" y="1968"/>
                  <a:ext cx="144" cy="240"/>
                  <a:chOff x="2016" y="2064"/>
                  <a:chExt cx="144" cy="240"/>
                </a:xfrm>
              </p:grpSpPr>
              <p:sp>
                <p:nvSpPr>
                  <p:cNvPr id="43342" name="Oval 33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43" name="Line 335"/>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44" name="Line 336"/>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3015" name="Group 337"/>
                <p:cNvGrpSpPr>
                  <a:grpSpLocks/>
                </p:cNvGrpSpPr>
                <p:nvPr/>
              </p:nvGrpSpPr>
              <p:grpSpPr bwMode="auto">
                <a:xfrm>
                  <a:off x="2688" y="1968"/>
                  <a:ext cx="144" cy="240"/>
                  <a:chOff x="2016" y="2064"/>
                  <a:chExt cx="144" cy="240"/>
                </a:xfrm>
              </p:grpSpPr>
              <p:sp>
                <p:nvSpPr>
                  <p:cNvPr id="43346" name="Oval 33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47" name="Line 339"/>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48" name="Line 340"/>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3016" name="Group 341"/>
                <p:cNvGrpSpPr>
                  <a:grpSpLocks/>
                </p:cNvGrpSpPr>
                <p:nvPr/>
              </p:nvGrpSpPr>
              <p:grpSpPr bwMode="auto">
                <a:xfrm>
                  <a:off x="2832" y="1968"/>
                  <a:ext cx="144" cy="240"/>
                  <a:chOff x="2016" y="2064"/>
                  <a:chExt cx="144" cy="240"/>
                </a:xfrm>
              </p:grpSpPr>
              <p:sp>
                <p:nvSpPr>
                  <p:cNvPr id="43350" name="Oval 34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51" name="Line 343"/>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43352" name="Line 344"/>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3021" name="Group 345"/>
                <p:cNvGrpSpPr>
                  <a:grpSpLocks/>
                </p:cNvGrpSpPr>
                <p:nvPr/>
              </p:nvGrpSpPr>
              <p:grpSpPr bwMode="auto">
                <a:xfrm>
                  <a:off x="2976" y="1968"/>
                  <a:ext cx="144" cy="240"/>
                  <a:chOff x="2016" y="2064"/>
                  <a:chExt cx="144" cy="240"/>
                </a:xfrm>
              </p:grpSpPr>
              <p:sp>
                <p:nvSpPr>
                  <p:cNvPr id="43354" name="Oval 34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3355" name="Line 34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43356" name="Line 348"/>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grpSp>
      </p:grpSp>
      <p:sp>
        <p:nvSpPr>
          <p:cNvPr id="43370" name="Oval 362"/>
          <p:cNvSpPr>
            <a:spLocks noChangeArrowheads="1"/>
          </p:cNvSpPr>
          <p:nvPr/>
        </p:nvSpPr>
        <p:spPr bwMode="auto">
          <a:xfrm>
            <a:off x="3142827" y="4768427"/>
            <a:ext cx="325120" cy="650240"/>
          </a:xfrm>
          <a:prstGeom prst="ellipse">
            <a:avLst/>
          </a:prstGeom>
          <a:solidFill>
            <a:srgbClr val="3399FF"/>
          </a:solidFill>
          <a:ln w="9525" algn="ctr">
            <a:noFill/>
            <a:round/>
            <a:headEnd/>
            <a:tailEnd/>
          </a:ln>
          <a:effectLst/>
        </p:spPr>
        <p:txBody>
          <a:bodyPr wrap="none" lIns="130046" tIns="65023" rIns="130046" bIns="65023" anchor="ctr"/>
          <a:lstStyle/>
          <a:p>
            <a:pPr>
              <a:defRPr/>
            </a:pPr>
            <a:endParaRPr lang="en-US"/>
          </a:p>
        </p:txBody>
      </p:sp>
      <p:sp>
        <p:nvSpPr>
          <p:cNvPr id="43372" name="Oval 364"/>
          <p:cNvSpPr>
            <a:spLocks noChangeArrowheads="1"/>
          </p:cNvSpPr>
          <p:nvPr/>
        </p:nvSpPr>
        <p:spPr bwMode="auto">
          <a:xfrm>
            <a:off x="4443307" y="4768427"/>
            <a:ext cx="325120" cy="650240"/>
          </a:xfrm>
          <a:prstGeom prst="ellipse">
            <a:avLst/>
          </a:prstGeom>
          <a:solidFill>
            <a:srgbClr val="3399FF"/>
          </a:solidFill>
          <a:ln w="9525" algn="ctr">
            <a:noFill/>
            <a:round/>
            <a:headEnd/>
            <a:tailEnd/>
          </a:ln>
          <a:effectLst/>
        </p:spPr>
        <p:txBody>
          <a:bodyPr wrap="none" lIns="130046" tIns="65023" rIns="130046" bIns="65023" anchor="ctr"/>
          <a:lstStyle/>
          <a:p>
            <a:pPr>
              <a:defRPr/>
            </a:pPr>
            <a:endParaRPr lang="en-US"/>
          </a:p>
        </p:txBody>
      </p:sp>
      <p:sp>
        <p:nvSpPr>
          <p:cNvPr id="43374" name="Oval 366"/>
          <p:cNvSpPr>
            <a:spLocks noChangeArrowheads="1"/>
          </p:cNvSpPr>
          <p:nvPr/>
        </p:nvSpPr>
        <p:spPr bwMode="auto">
          <a:xfrm>
            <a:off x="2600960" y="216747"/>
            <a:ext cx="325120"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43375" name="Oval 367"/>
          <p:cNvSpPr>
            <a:spLocks noChangeArrowheads="1"/>
          </p:cNvSpPr>
          <p:nvPr/>
        </p:nvSpPr>
        <p:spPr bwMode="auto">
          <a:xfrm>
            <a:off x="5527040" y="108373"/>
            <a:ext cx="325120"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43376" name="Oval 368"/>
          <p:cNvSpPr>
            <a:spLocks noChangeArrowheads="1"/>
          </p:cNvSpPr>
          <p:nvPr/>
        </p:nvSpPr>
        <p:spPr bwMode="auto">
          <a:xfrm>
            <a:off x="7802880" y="975360"/>
            <a:ext cx="325120"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43377" name="Oval 369"/>
          <p:cNvSpPr>
            <a:spLocks noChangeArrowheads="1"/>
          </p:cNvSpPr>
          <p:nvPr/>
        </p:nvSpPr>
        <p:spPr bwMode="auto">
          <a:xfrm>
            <a:off x="4985173" y="1083733"/>
            <a:ext cx="325120"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43379" name="Oval 371"/>
          <p:cNvSpPr>
            <a:spLocks noChangeArrowheads="1"/>
          </p:cNvSpPr>
          <p:nvPr/>
        </p:nvSpPr>
        <p:spPr bwMode="auto">
          <a:xfrm>
            <a:off x="6394027" y="1625600"/>
            <a:ext cx="325120"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43380" name="Oval 372"/>
          <p:cNvSpPr>
            <a:spLocks noChangeArrowheads="1"/>
          </p:cNvSpPr>
          <p:nvPr/>
        </p:nvSpPr>
        <p:spPr bwMode="auto">
          <a:xfrm>
            <a:off x="2926080" y="1192107"/>
            <a:ext cx="325120"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43382" name="Text Box 374"/>
          <p:cNvSpPr txBox="1">
            <a:spLocks noChangeArrowheads="1"/>
          </p:cNvSpPr>
          <p:nvPr/>
        </p:nvSpPr>
        <p:spPr bwMode="auto">
          <a:xfrm>
            <a:off x="1192107" y="6285653"/>
            <a:ext cx="5743787" cy="650240"/>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sz="3400" b="1" dirty="0">
                <a:solidFill>
                  <a:schemeClr val="tx1"/>
                </a:solidFill>
              </a:rPr>
              <a:t>EGFR Homo </a:t>
            </a:r>
            <a:r>
              <a:rPr lang="en-US" sz="3400" b="1" dirty="0" err="1">
                <a:solidFill>
                  <a:schemeClr val="tx1"/>
                </a:solidFill>
              </a:rPr>
              <a:t>Dimerisation</a:t>
            </a:r>
            <a:endParaRPr lang="en-US" sz="3400" b="1" dirty="0">
              <a:solidFill>
                <a:schemeClr val="tx1"/>
              </a:solidFill>
            </a:endParaRPr>
          </a:p>
        </p:txBody>
      </p:sp>
      <p:sp>
        <p:nvSpPr>
          <p:cNvPr id="12309" name="Text Box 375"/>
          <p:cNvSpPr txBox="1">
            <a:spLocks noChangeArrowheads="1"/>
          </p:cNvSpPr>
          <p:nvPr/>
        </p:nvSpPr>
        <p:spPr bwMode="auto">
          <a:xfrm rot="-5400000">
            <a:off x="-4236719" y="4449179"/>
            <a:ext cx="9211733" cy="746869"/>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sz="4000" b="1" dirty="0">
                <a:solidFill>
                  <a:srgbClr val="66FFFF"/>
                </a:solidFill>
              </a:rPr>
              <a:t>EGFR Stimulation &amp; </a:t>
            </a:r>
            <a:r>
              <a:rPr lang="en-US" sz="4000" b="1" dirty="0" err="1">
                <a:solidFill>
                  <a:srgbClr val="66FFFF"/>
                </a:solidFill>
              </a:rPr>
              <a:t>dimerisation</a:t>
            </a:r>
            <a:endParaRPr lang="en-US" sz="4000" b="1" dirty="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556E-17 8.87451E-7 L 0.02083 0.10538 " pathEditMode="relative" rAng="0" ptsTypes="AA">
                                      <p:cBhvr>
                                        <p:cTn id="6" dur="2000" fill="hold"/>
                                        <p:tgtEl>
                                          <p:spTgt spid="43374"/>
                                        </p:tgtEl>
                                        <p:attrNameLst>
                                          <p:attrName>ppt_x</p:attrName>
                                          <p:attrName>ppt_y</p:attrName>
                                        </p:attrNameLst>
                                      </p:cBhvr>
                                      <p:rCtr x="1000" y="5300"/>
                                    </p:animMotion>
                                  </p:childTnLst>
                                </p:cTn>
                              </p:par>
                              <p:par>
                                <p:cTn id="7" presetID="10" presetClass="exit" presetSubtype="0" fill="hold" grpId="0" nodeType="withEffect">
                                  <p:stCondLst>
                                    <p:cond delay="0"/>
                                  </p:stCondLst>
                                  <p:childTnLst>
                                    <p:animEffect transition="out" filter="fade">
                                      <p:cBhvr>
                                        <p:cTn id="8" dur="500"/>
                                        <p:tgtEl>
                                          <p:spTgt spid="43038"/>
                                        </p:tgtEl>
                                      </p:cBhvr>
                                    </p:animEffect>
                                    <p:set>
                                      <p:cBhvr>
                                        <p:cTn id="9" dur="1" fill="hold">
                                          <p:stCondLst>
                                            <p:cond delay="499"/>
                                          </p:stCondLst>
                                        </p:cTn>
                                        <p:tgtEl>
                                          <p:spTgt spid="43038"/>
                                        </p:tgtEl>
                                        <p:attrNameLst>
                                          <p:attrName>style.visibility</p:attrName>
                                        </p:attrNameLst>
                                      </p:cBhvr>
                                      <p:to>
                                        <p:strVal val="hidden"/>
                                      </p:to>
                                    </p:set>
                                  </p:childTnLst>
                                </p:cTn>
                              </p:par>
                              <p:par>
                                <p:cTn id="10" presetID="0" presetClass="path" presetSubtype="0" accel="50000" decel="50000" fill="hold" grpId="0" nodeType="withEffect">
                                  <p:stCondLst>
                                    <p:cond delay="0"/>
                                  </p:stCondLst>
                                  <p:childTnLst>
                                    <p:animMotion origin="layout" path="M -3.33333E-6 -6.56806E-6 L -0.04166 0.09983 " pathEditMode="relative" ptsTypes="AA">
                                      <p:cBhvr>
                                        <p:cTn id="11" dur="2000" fill="hold"/>
                                        <p:tgtEl>
                                          <p:spTgt spid="43375"/>
                                        </p:tgtEl>
                                        <p:attrNameLst>
                                          <p:attrName>ppt_x</p:attrName>
                                          <p:attrName>ppt_y</p:attrName>
                                        </p:attrNameLst>
                                      </p:cBhvr>
                                    </p:animMotion>
                                  </p:childTnLst>
                                </p:cTn>
                              </p:par>
                            </p:childTnLst>
                          </p:cTn>
                        </p:par>
                        <p:par>
                          <p:cTn id="12" fill="hold">
                            <p:stCondLst>
                              <p:cond delay="2000"/>
                            </p:stCondLst>
                            <p:childTnLst>
                              <p:par>
                                <p:cTn id="13" presetID="0" presetClass="path" presetSubtype="0" accel="50000" decel="50000" fill="hold" nodeType="afterEffect">
                                  <p:stCondLst>
                                    <p:cond delay="0"/>
                                  </p:stCondLst>
                                  <p:childTnLst>
                                    <p:animMotion origin="layout" path="M 3.33333E-6 5.20684E-6 L 0.05 5.20684E-6 " pathEditMode="relative" ptsTypes="AA">
                                      <p:cBhvr>
                                        <p:cTn id="14" dur="2000" fill="hold"/>
                                        <p:tgtEl>
                                          <p:spTgt spid="6"/>
                                        </p:tgtEl>
                                        <p:attrNameLst>
                                          <p:attrName>ppt_x</p:attrName>
                                          <p:attrName>ppt_y</p:attrName>
                                        </p:attrNameLst>
                                      </p:cBhvr>
                                    </p:animMotion>
                                  </p:childTnLst>
                                </p:cTn>
                              </p:par>
                              <p:par>
                                <p:cTn id="15" presetID="10" presetClass="exit" presetSubtype="0" fill="hold" grpId="1" nodeType="withEffect">
                                  <p:stCondLst>
                                    <p:cond delay="0"/>
                                  </p:stCondLst>
                                  <p:childTnLst>
                                    <p:animEffect transition="out" filter="fade">
                                      <p:cBhvr>
                                        <p:cTn id="16" dur="500"/>
                                        <p:tgtEl>
                                          <p:spTgt spid="43374"/>
                                        </p:tgtEl>
                                      </p:cBhvr>
                                    </p:animEffect>
                                    <p:set>
                                      <p:cBhvr>
                                        <p:cTn id="17" dur="1" fill="hold">
                                          <p:stCondLst>
                                            <p:cond delay="499"/>
                                          </p:stCondLst>
                                        </p:cTn>
                                        <p:tgtEl>
                                          <p:spTgt spid="43374"/>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3380"/>
                                        </p:tgtEl>
                                        <p:attrNameLst>
                                          <p:attrName>style.visibility</p:attrName>
                                        </p:attrNameLst>
                                      </p:cBhvr>
                                      <p:to>
                                        <p:strVal val="visible"/>
                                      </p:to>
                                    </p:set>
                                  </p:childTnLst>
                                </p:cTn>
                              </p:par>
                              <p:par>
                                <p:cTn id="20" presetID="0" presetClass="path" presetSubtype="0" accel="50000" decel="50000" fill="hold" grpId="1" nodeType="withEffect">
                                  <p:stCondLst>
                                    <p:cond delay="0"/>
                                  </p:stCondLst>
                                  <p:childTnLst>
                                    <p:animMotion origin="layout" path="M -0.00417 0.00554 L 0.05 2.66235E-6 " pathEditMode="relative" rAng="0" ptsTypes="AA">
                                      <p:cBhvr>
                                        <p:cTn id="21" dur="2000" fill="hold"/>
                                        <p:tgtEl>
                                          <p:spTgt spid="43380"/>
                                        </p:tgtEl>
                                        <p:attrNameLst>
                                          <p:attrName>ppt_x</p:attrName>
                                          <p:attrName>ppt_y</p:attrName>
                                        </p:attrNameLst>
                                      </p:cBhvr>
                                      <p:rCtr x="2700" y="-300"/>
                                    </p:animMotion>
                                  </p:childTnLst>
                                </p:cTn>
                              </p:par>
                              <p:par>
                                <p:cTn id="22" presetID="10" presetClass="exit" presetSubtype="0" fill="hold" grpId="1" nodeType="withEffect">
                                  <p:stCondLst>
                                    <p:cond delay="0"/>
                                  </p:stCondLst>
                                  <p:childTnLst>
                                    <p:animEffect transition="out" filter="fade">
                                      <p:cBhvr>
                                        <p:cTn id="23" dur="500"/>
                                        <p:tgtEl>
                                          <p:spTgt spid="43375"/>
                                        </p:tgtEl>
                                      </p:cBhvr>
                                    </p:animEffect>
                                    <p:set>
                                      <p:cBhvr>
                                        <p:cTn id="24" dur="1" fill="hold">
                                          <p:stCondLst>
                                            <p:cond delay="499"/>
                                          </p:stCondLst>
                                        </p:cTn>
                                        <p:tgtEl>
                                          <p:spTgt spid="4337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3377"/>
                                        </p:tgtEl>
                                        <p:attrNameLst>
                                          <p:attrName>style.visibility</p:attrName>
                                        </p:attrNameLst>
                                      </p:cBhvr>
                                      <p:to>
                                        <p:strVal val="visible"/>
                                      </p:to>
                                    </p:set>
                                  </p:childTnLst>
                                </p:cTn>
                              </p:par>
                              <p:par>
                                <p:cTn id="27" presetID="0" presetClass="path" presetSubtype="0" accel="50000" decel="50000" fill="hold" grpId="1" nodeType="withEffect">
                                  <p:stCondLst>
                                    <p:cond delay="0"/>
                                  </p:stCondLst>
                                  <p:childTnLst>
                                    <p:animMotion origin="layout" path="M -1.73472E-18 3.43194E-6 L -0.075 3.43194E-6 " pathEditMode="relative" ptsTypes="AA">
                                      <p:cBhvr>
                                        <p:cTn id="28" dur="2000" fill="hold"/>
                                        <p:tgtEl>
                                          <p:spTgt spid="43377"/>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3.33333E-6 -1.65704E-6 L -0.06667 -1.65704E-6 " pathEditMode="relative" ptsTypes="AA">
                                      <p:cBhvr>
                                        <p:cTn id="30" dur="2000" fill="hold"/>
                                        <p:tgtEl>
                                          <p:spTgt spid="2"/>
                                        </p:tgtEl>
                                        <p:attrNameLst>
                                          <p:attrName>ppt_x</p:attrName>
                                          <p:attrName>ppt_y</p:attrName>
                                        </p:attrNameLst>
                                      </p:cBhvr>
                                    </p:animMotion>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4337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3372"/>
                                        </p:tgtEl>
                                        <p:attrNameLst>
                                          <p:attrName>style.visibility</p:attrName>
                                        </p:attrNameLst>
                                      </p:cBhvr>
                                      <p:to>
                                        <p:strVal val="visible"/>
                                      </p:to>
                                    </p:set>
                                  </p:childTnLst>
                                </p:cTn>
                              </p:par>
                            </p:childTnLst>
                          </p:cTn>
                        </p:par>
                        <p:par>
                          <p:cTn id="36" fill="hold">
                            <p:stCondLst>
                              <p:cond delay="4000"/>
                            </p:stCondLst>
                            <p:childTnLst>
                              <p:par>
                                <p:cTn id="37" presetID="3" presetClass="entr" presetSubtype="10" fill="hold" grpId="1" nodeType="afterEffect">
                                  <p:stCondLst>
                                    <p:cond delay="0"/>
                                  </p:stCondLst>
                                  <p:childTnLst>
                                    <p:set>
                                      <p:cBhvr>
                                        <p:cTn id="38" dur="1" fill="hold">
                                          <p:stCondLst>
                                            <p:cond delay="0"/>
                                          </p:stCondLst>
                                        </p:cTn>
                                        <p:tgtEl>
                                          <p:spTgt spid="43382"/>
                                        </p:tgtEl>
                                        <p:attrNameLst>
                                          <p:attrName>style.visibility</p:attrName>
                                        </p:attrNameLst>
                                      </p:cBhvr>
                                      <p:to>
                                        <p:strVal val="visible"/>
                                      </p:to>
                                    </p:set>
                                    <p:animEffect transition="in" filter="blinds(horizontal)">
                                      <p:cBhvr>
                                        <p:cTn id="39" dur="500"/>
                                        <p:tgtEl>
                                          <p:spTgt spid="43382"/>
                                        </p:tgtEl>
                                      </p:cBhvr>
                                    </p:animEffect>
                                  </p:childTnLst>
                                </p:cTn>
                              </p:par>
                              <p:par>
                                <p:cTn id="40" presetID="26" presetClass="emph" presetSubtype="0" repeatCount="4000" fill="hold" grpId="0" nodeType="withEffect">
                                  <p:stCondLst>
                                    <p:cond delay="0"/>
                                  </p:stCondLst>
                                  <p:childTnLst>
                                    <p:animEffect transition="out" filter="fade">
                                      <p:cBhvr>
                                        <p:cTn id="41" dur="500" tmFilter="0, 0; .2, .5; .8, .5; 1, 0"/>
                                        <p:tgtEl>
                                          <p:spTgt spid="43382"/>
                                        </p:tgtEl>
                                      </p:cBhvr>
                                    </p:animEffect>
                                    <p:animScale>
                                      <p:cBhvr>
                                        <p:cTn id="42" dur="250" autoRev="1" fill="hold"/>
                                        <p:tgtEl>
                                          <p:spTgt spid="433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8" grpId="0"/>
      <p:bldP spid="43370" grpId="0" animBg="1"/>
      <p:bldP spid="43372" grpId="0" animBg="1"/>
      <p:bldP spid="43374" grpId="0" animBg="1"/>
      <p:bldP spid="43374" grpId="1" animBg="1"/>
      <p:bldP spid="43375" grpId="0" animBg="1"/>
      <p:bldP spid="43375" grpId="1" animBg="1"/>
      <p:bldP spid="43377" grpId="0" animBg="1"/>
      <p:bldP spid="43377" grpId="1" animBg="1"/>
      <p:bldP spid="43380" grpId="0" animBg="1"/>
      <p:bldP spid="43380" grpId="1" animBg="1"/>
      <p:bldP spid="43382" grpId="0"/>
      <p:bldP spid="4338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00960" y="2275840"/>
            <a:ext cx="3251200" cy="704427"/>
            <a:chOff x="1968" y="1968"/>
            <a:chExt cx="3168" cy="528"/>
          </a:xfrm>
        </p:grpSpPr>
        <p:grpSp>
          <p:nvGrpSpPr>
            <p:cNvPr id="3" name="Group 3"/>
            <p:cNvGrpSpPr>
              <a:grpSpLocks/>
            </p:cNvGrpSpPr>
            <p:nvPr/>
          </p:nvGrpSpPr>
          <p:grpSpPr bwMode="auto">
            <a:xfrm>
              <a:off x="1968" y="1968"/>
              <a:ext cx="1584" cy="240"/>
              <a:chOff x="1968" y="1968"/>
              <a:chExt cx="1584" cy="240"/>
            </a:xfrm>
          </p:grpSpPr>
          <p:grpSp>
            <p:nvGrpSpPr>
              <p:cNvPr id="4" name="Group 4"/>
              <p:cNvGrpSpPr>
                <a:grpSpLocks/>
              </p:cNvGrpSpPr>
              <p:nvPr/>
            </p:nvGrpSpPr>
            <p:grpSpPr bwMode="auto">
              <a:xfrm>
                <a:off x="1968" y="1968"/>
                <a:ext cx="144" cy="240"/>
                <a:chOff x="2016" y="2064"/>
                <a:chExt cx="144" cy="240"/>
              </a:xfrm>
            </p:grpSpPr>
            <p:sp>
              <p:nvSpPr>
                <p:cNvPr id="65541" name="Oval 5"/>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42" name="Line 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543" name="Line 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5" name="Group 8"/>
              <p:cNvGrpSpPr>
                <a:grpSpLocks/>
              </p:cNvGrpSpPr>
              <p:nvPr/>
            </p:nvGrpSpPr>
            <p:grpSpPr bwMode="auto">
              <a:xfrm>
                <a:off x="2256" y="1968"/>
                <a:ext cx="144" cy="240"/>
                <a:chOff x="2016" y="2064"/>
                <a:chExt cx="144" cy="240"/>
              </a:xfrm>
            </p:grpSpPr>
            <p:sp>
              <p:nvSpPr>
                <p:cNvPr id="65545" name="Oval 9"/>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46" name="Line 1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547" name="Line 11"/>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 name="Group 12"/>
              <p:cNvGrpSpPr>
                <a:grpSpLocks/>
              </p:cNvGrpSpPr>
              <p:nvPr/>
            </p:nvGrpSpPr>
            <p:grpSpPr bwMode="auto">
              <a:xfrm>
                <a:off x="2112" y="1968"/>
                <a:ext cx="144" cy="240"/>
                <a:chOff x="2016" y="2064"/>
                <a:chExt cx="144" cy="240"/>
              </a:xfrm>
            </p:grpSpPr>
            <p:sp>
              <p:nvSpPr>
                <p:cNvPr id="65549" name="Oval 13"/>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50" name="Line 14"/>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65551" name="Line 1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7" name="Group 16"/>
              <p:cNvGrpSpPr>
                <a:grpSpLocks/>
              </p:cNvGrpSpPr>
              <p:nvPr/>
            </p:nvGrpSpPr>
            <p:grpSpPr bwMode="auto">
              <a:xfrm>
                <a:off x="3408" y="1968"/>
                <a:ext cx="144" cy="240"/>
                <a:chOff x="2016" y="2064"/>
                <a:chExt cx="144" cy="240"/>
              </a:xfrm>
            </p:grpSpPr>
            <p:sp>
              <p:nvSpPr>
                <p:cNvPr id="65553" name="Oval 17"/>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54" name="Line 18"/>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555" name="Line 1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8" name="Group 20"/>
              <p:cNvGrpSpPr>
                <a:grpSpLocks/>
              </p:cNvGrpSpPr>
              <p:nvPr/>
            </p:nvGrpSpPr>
            <p:grpSpPr bwMode="auto">
              <a:xfrm>
                <a:off x="3264" y="1968"/>
                <a:ext cx="144" cy="240"/>
                <a:chOff x="2016" y="2064"/>
                <a:chExt cx="144" cy="240"/>
              </a:xfrm>
            </p:grpSpPr>
            <p:sp>
              <p:nvSpPr>
                <p:cNvPr id="65557" name="Oval 21"/>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58" name="Line 2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559" name="Line 23"/>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9" name="Group 24"/>
              <p:cNvGrpSpPr>
                <a:grpSpLocks/>
              </p:cNvGrpSpPr>
              <p:nvPr/>
            </p:nvGrpSpPr>
            <p:grpSpPr bwMode="auto">
              <a:xfrm>
                <a:off x="3120" y="1968"/>
                <a:ext cx="144" cy="240"/>
                <a:chOff x="2016" y="2064"/>
                <a:chExt cx="144" cy="240"/>
              </a:xfrm>
            </p:grpSpPr>
            <p:sp>
              <p:nvSpPr>
                <p:cNvPr id="65561" name="Oval 25"/>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62" name="Line 26"/>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563" name="Line 2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0" name="Group 28"/>
              <p:cNvGrpSpPr>
                <a:grpSpLocks/>
              </p:cNvGrpSpPr>
              <p:nvPr/>
            </p:nvGrpSpPr>
            <p:grpSpPr bwMode="auto">
              <a:xfrm>
                <a:off x="2400" y="1968"/>
                <a:ext cx="144" cy="240"/>
                <a:chOff x="2016" y="2064"/>
                <a:chExt cx="144" cy="240"/>
              </a:xfrm>
            </p:grpSpPr>
            <p:sp>
              <p:nvSpPr>
                <p:cNvPr id="65565" name="Oval 29"/>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66" name="Line 3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567" name="Line 3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1" name="Group 32"/>
              <p:cNvGrpSpPr>
                <a:grpSpLocks/>
              </p:cNvGrpSpPr>
              <p:nvPr/>
            </p:nvGrpSpPr>
            <p:grpSpPr bwMode="auto">
              <a:xfrm>
                <a:off x="2544" y="1968"/>
                <a:ext cx="144" cy="240"/>
                <a:chOff x="2016" y="2064"/>
                <a:chExt cx="144" cy="240"/>
              </a:xfrm>
            </p:grpSpPr>
            <p:sp>
              <p:nvSpPr>
                <p:cNvPr id="65569" name="Oval 33"/>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70" name="Line 34"/>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571" name="Line 35"/>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 name="Group 36"/>
              <p:cNvGrpSpPr>
                <a:grpSpLocks/>
              </p:cNvGrpSpPr>
              <p:nvPr/>
            </p:nvGrpSpPr>
            <p:grpSpPr bwMode="auto">
              <a:xfrm>
                <a:off x="2688" y="1968"/>
                <a:ext cx="144" cy="240"/>
                <a:chOff x="2016" y="2064"/>
                <a:chExt cx="144" cy="240"/>
              </a:xfrm>
            </p:grpSpPr>
            <p:sp>
              <p:nvSpPr>
                <p:cNvPr id="65573" name="Oval 37"/>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74" name="Line 3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575" name="Line 3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3" name="Group 40"/>
              <p:cNvGrpSpPr>
                <a:grpSpLocks/>
              </p:cNvGrpSpPr>
              <p:nvPr/>
            </p:nvGrpSpPr>
            <p:grpSpPr bwMode="auto">
              <a:xfrm>
                <a:off x="2832" y="1968"/>
                <a:ext cx="144" cy="240"/>
                <a:chOff x="2016" y="2064"/>
                <a:chExt cx="144" cy="240"/>
              </a:xfrm>
            </p:grpSpPr>
            <p:sp>
              <p:nvSpPr>
                <p:cNvPr id="65577" name="Oval 41"/>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78" name="Line 42"/>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579" name="Line 43"/>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4" name="Group 44"/>
              <p:cNvGrpSpPr>
                <a:grpSpLocks/>
              </p:cNvGrpSpPr>
              <p:nvPr/>
            </p:nvGrpSpPr>
            <p:grpSpPr bwMode="auto">
              <a:xfrm>
                <a:off x="2976" y="1968"/>
                <a:ext cx="144" cy="240"/>
                <a:chOff x="2016" y="2064"/>
                <a:chExt cx="144" cy="240"/>
              </a:xfrm>
            </p:grpSpPr>
            <p:sp>
              <p:nvSpPr>
                <p:cNvPr id="65581" name="Oval 45"/>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82" name="Line 4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583" name="Line 47"/>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15" name="Group 48"/>
            <p:cNvGrpSpPr>
              <a:grpSpLocks/>
            </p:cNvGrpSpPr>
            <p:nvPr/>
          </p:nvGrpSpPr>
          <p:grpSpPr bwMode="auto">
            <a:xfrm>
              <a:off x="3552" y="1968"/>
              <a:ext cx="1584" cy="240"/>
              <a:chOff x="1968" y="1968"/>
              <a:chExt cx="1584" cy="240"/>
            </a:xfrm>
          </p:grpSpPr>
          <p:grpSp>
            <p:nvGrpSpPr>
              <p:cNvPr id="16" name="Group 49"/>
              <p:cNvGrpSpPr>
                <a:grpSpLocks/>
              </p:cNvGrpSpPr>
              <p:nvPr/>
            </p:nvGrpSpPr>
            <p:grpSpPr bwMode="auto">
              <a:xfrm>
                <a:off x="1968" y="1968"/>
                <a:ext cx="144" cy="240"/>
                <a:chOff x="2016" y="2064"/>
                <a:chExt cx="144" cy="240"/>
              </a:xfrm>
            </p:grpSpPr>
            <p:sp>
              <p:nvSpPr>
                <p:cNvPr id="65586" name="Oval 50"/>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87" name="Line 5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588" name="Line 5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7" name="Group 53"/>
              <p:cNvGrpSpPr>
                <a:grpSpLocks/>
              </p:cNvGrpSpPr>
              <p:nvPr/>
            </p:nvGrpSpPr>
            <p:grpSpPr bwMode="auto">
              <a:xfrm>
                <a:off x="2256" y="1968"/>
                <a:ext cx="144" cy="240"/>
                <a:chOff x="2016" y="2064"/>
                <a:chExt cx="144" cy="240"/>
              </a:xfrm>
            </p:grpSpPr>
            <p:sp>
              <p:nvSpPr>
                <p:cNvPr id="65590" name="Oval 54"/>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91" name="Line 55"/>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592" name="Line 56"/>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8" name="Group 57"/>
              <p:cNvGrpSpPr>
                <a:grpSpLocks/>
              </p:cNvGrpSpPr>
              <p:nvPr/>
            </p:nvGrpSpPr>
            <p:grpSpPr bwMode="auto">
              <a:xfrm>
                <a:off x="2112" y="1968"/>
                <a:ext cx="144" cy="240"/>
                <a:chOff x="2016" y="2064"/>
                <a:chExt cx="144" cy="240"/>
              </a:xfrm>
            </p:grpSpPr>
            <p:sp>
              <p:nvSpPr>
                <p:cNvPr id="65594" name="Oval 58"/>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95" name="Line 59"/>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65596" name="Line 6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9" name="Group 61"/>
              <p:cNvGrpSpPr>
                <a:grpSpLocks/>
              </p:cNvGrpSpPr>
              <p:nvPr/>
            </p:nvGrpSpPr>
            <p:grpSpPr bwMode="auto">
              <a:xfrm>
                <a:off x="3408" y="1968"/>
                <a:ext cx="144" cy="240"/>
                <a:chOff x="2016" y="2064"/>
                <a:chExt cx="144" cy="240"/>
              </a:xfrm>
            </p:grpSpPr>
            <p:sp>
              <p:nvSpPr>
                <p:cNvPr id="65598" name="Oval 62"/>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599" name="Line 63"/>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600" name="Line 6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 name="Group 65"/>
              <p:cNvGrpSpPr>
                <a:grpSpLocks/>
              </p:cNvGrpSpPr>
              <p:nvPr/>
            </p:nvGrpSpPr>
            <p:grpSpPr bwMode="auto">
              <a:xfrm>
                <a:off x="3264" y="1968"/>
                <a:ext cx="144" cy="240"/>
                <a:chOff x="2016" y="2064"/>
                <a:chExt cx="144" cy="240"/>
              </a:xfrm>
            </p:grpSpPr>
            <p:sp>
              <p:nvSpPr>
                <p:cNvPr id="65602" name="Oval 66"/>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03" name="Line 6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604" name="Line 68"/>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1" name="Group 69"/>
              <p:cNvGrpSpPr>
                <a:grpSpLocks/>
              </p:cNvGrpSpPr>
              <p:nvPr/>
            </p:nvGrpSpPr>
            <p:grpSpPr bwMode="auto">
              <a:xfrm>
                <a:off x="3120" y="1968"/>
                <a:ext cx="144" cy="240"/>
                <a:chOff x="2016" y="2064"/>
                <a:chExt cx="144" cy="240"/>
              </a:xfrm>
            </p:grpSpPr>
            <p:sp>
              <p:nvSpPr>
                <p:cNvPr id="65606" name="Oval 70"/>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07" name="Line 71"/>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608" name="Line 7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 name="Group 73"/>
              <p:cNvGrpSpPr>
                <a:grpSpLocks/>
              </p:cNvGrpSpPr>
              <p:nvPr/>
            </p:nvGrpSpPr>
            <p:grpSpPr bwMode="auto">
              <a:xfrm>
                <a:off x="2400" y="1968"/>
                <a:ext cx="144" cy="240"/>
                <a:chOff x="2016" y="2064"/>
                <a:chExt cx="144" cy="240"/>
              </a:xfrm>
            </p:grpSpPr>
            <p:sp>
              <p:nvSpPr>
                <p:cNvPr id="65610" name="Oval 74"/>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11" name="Line 7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612" name="Line 7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3" name="Group 77"/>
              <p:cNvGrpSpPr>
                <a:grpSpLocks/>
              </p:cNvGrpSpPr>
              <p:nvPr/>
            </p:nvGrpSpPr>
            <p:grpSpPr bwMode="auto">
              <a:xfrm>
                <a:off x="2544" y="1968"/>
                <a:ext cx="144" cy="240"/>
                <a:chOff x="2016" y="2064"/>
                <a:chExt cx="144" cy="240"/>
              </a:xfrm>
            </p:grpSpPr>
            <p:sp>
              <p:nvSpPr>
                <p:cNvPr id="65614" name="Oval 78"/>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15" name="Line 79"/>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616" name="Line 80"/>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4" name="Group 81"/>
              <p:cNvGrpSpPr>
                <a:grpSpLocks/>
              </p:cNvGrpSpPr>
              <p:nvPr/>
            </p:nvGrpSpPr>
            <p:grpSpPr bwMode="auto">
              <a:xfrm>
                <a:off x="2688" y="1968"/>
                <a:ext cx="144" cy="240"/>
                <a:chOff x="2016" y="2064"/>
                <a:chExt cx="144" cy="240"/>
              </a:xfrm>
            </p:grpSpPr>
            <p:sp>
              <p:nvSpPr>
                <p:cNvPr id="65618" name="Oval 82"/>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19" name="Line 8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620" name="Line 8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5" name="Group 85"/>
              <p:cNvGrpSpPr>
                <a:grpSpLocks/>
              </p:cNvGrpSpPr>
              <p:nvPr/>
            </p:nvGrpSpPr>
            <p:grpSpPr bwMode="auto">
              <a:xfrm>
                <a:off x="2832" y="1968"/>
                <a:ext cx="144" cy="240"/>
                <a:chOff x="2016" y="2064"/>
                <a:chExt cx="144" cy="240"/>
              </a:xfrm>
            </p:grpSpPr>
            <p:sp>
              <p:nvSpPr>
                <p:cNvPr id="65622" name="Oval 86"/>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23" name="Line 87"/>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624" name="Line 88"/>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6" name="Group 89"/>
              <p:cNvGrpSpPr>
                <a:grpSpLocks/>
              </p:cNvGrpSpPr>
              <p:nvPr/>
            </p:nvGrpSpPr>
            <p:grpSpPr bwMode="auto">
              <a:xfrm>
                <a:off x="2976" y="1968"/>
                <a:ext cx="144" cy="240"/>
                <a:chOff x="2016" y="2064"/>
                <a:chExt cx="144" cy="240"/>
              </a:xfrm>
            </p:grpSpPr>
            <p:sp>
              <p:nvSpPr>
                <p:cNvPr id="65626" name="Oval 90"/>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27" name="Line 9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628" name="Line 9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27" name="Group 93"/>
            <p:cNvGrpSpPr>
              <a:grpSpLocks/>
            </p:cNvGrpSpPr>
            <p:nvPr/>
          </p:nvGrpSpPr>
          <p:grpSpPr bwMode="auto">
            <a:xfrm rot="10800000">
              <a:off x="3552" y="2256"/>
              <a:ext cx="1584" cy="240"/>
              <a:chOff x="1968" y="1968"/>
              <a:chExt cx="1584" cy="240"/>
            </a:xfrm>
          </p:grpSpPr>
          <p:grpSp>
            <p:nvGrpSpPr>
              <p:cNvPr id="28" name="Group 94"/>
              <p:cNvGrpSpPr>
                <a:grpSpLocks/>
              </p:cNvGrpSpPr>
              <p:nvPr/>
            </p:nvGrpSpPr>
            <p:grpSpPr bwMode="auto">
              <a:xfrm>
                <a:off x="1968" y="1968"/>
                <a:ext cx="144" cy="240"/>
                <a:chOff x="2016" y="2064"/>
                <a:chExt cx="144" cy="240"/>
              </a:xfrm>
            </p:grpSpPr>
            <p:sp>
              <p:nvSpPr>
                <p:cNvPr id="65631" name="Oval 95"/>
                <p:cNvSpPr>
                  <a:spLocks noChangeArrowheads="1"/>
                </p:cNvSpPr>
                <p:nvPr/>
              </p:nvSpPr>
              <p:spPr bwMode="auto">
                <a:xfrm>
                  <a:off x="2018"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32" name="Line 96"/>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633" name="Line 97"/>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9" name="Group 98"/>
              <p:cNvGrpSpPr>
                <a:grpSpLocks/>
              </p:cNvGrpSpPr>
              <p:nvPr/>
            </p:nvGrpSpPr>
            <p:grpSpPr bwMode="auto">
              <a:xfrm>
                <a:off x="2256" y="1968"/>
                <a:ext cx="144" cy="240"/>
                <a:chOff x="2016" y="2064"/>
                <a:chExt cx="144" cy="240"/>
              </a:xfrm>
            </p:grpSpPr>
            <p:sp>
              <p:nvSpPr>
                <p:cNvPr id="65635" name="Oval 99"/>
                <p:cNvSpPr>
                  <a:spLocks noChangeArrowheads="1"/>
                </p:cNvSpPr>
                <p:nvPr/>
              </p:nvSpPr>
              <p:spPr bwMode="auto">
                <a:xfrm>
                  <a:off x="2018"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36" name="Line 100"/>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637" name="Line 101"/>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0" name="Group 102"/>
              <p:cNvGrpSpPr>
                <a:grpSpLocks/>
              </p:cNvGrpSpPr>
              <p:nvPr/>
            </p:nvGrpSpPr>
            <p:grpSpPr bwMode="auto">
              <a:xfrm>
                <a:off x="2112" y="1968"/>
                <a:ext cx="144" cy="240"/>
                <a:chOff x="2016" y="2064"/>
                <a:chExt cx="144" cy="240"/>
              </a:xfrm>
            </p:grpSpPr>
            <p:sp>
              <p:nvSpPr>
                <p:cNvPr id="65639" name="Oval 103"/>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40" name="Line 104"/>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65641" name="Line 105"/>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1" name="Group 106"/>
              <p:cNvGrpSpPr>
                <a:grpSpLocks/>
              </p:cNvGrpSpPr>
              <p:nvPr/>
            </p:nvGrpSpPr>
            <p:grpSpPr bwMode="auto">
              <a:xfrm>
                <a:off x="3408" y="1968"/>
                <a:ext cx="144" cy="240"/>
                <a:chOff x="2016" y="2064"/>
                <a:chExt cx="144" cy="240"/>
              </a:xfrm>
            </p:grpSpPr>
            <p:sp>
              <p:nvSpPr>
                <p:cNvPr id="65643" name="Oval 107"/>
                <p:cNvSpPr>
                  <a:spLocks noChangeArrowheads="1"/>
                </p:cNvSpPr>
                <p:nvPr/>
              </p:nvSpPr>
              <p:spPr bwMode="auto">
                <a:xfrm>
                  <a:off x="2024"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44" name="Line 108"/>
                <p:cNvSpPr>
                  <a:spLocks noChangeShapeType="1"/>
                </p:cNvSpPr>
                <p:nvPr/>
              </p:nvSpPr>
              <p:spPr bwMode="auto">
                <a:xfrm>
                  <a:off x="2070" y="2162"/>
                  <a:ext cx="0" cy="144"/>
                </a:xfrm>
                <a:prstGeom prst="line">
                  <a:avLst/>
                </a:prstGeom>
                <a:noFill/>
                <a:ln w="9525">
                  <a:solidFill>
                    <a:srgbClr val="FF9933"/>
                  </a:solidFill>
                  <a:round/>
                  <a:headEnd/>
                  <a:tailEnd/>
                </a:ln>
                <a:effectLst/>
              </p:spPr>
              <p:txBody>
                <a:bodyPr/>
                <a:lstStyle/>
                <a:p>
                  <a:pPr>
                    <a:defRPr/>
                  </a:pPr>
                  <a:endParaRPr lang="en-US"/>
                </a:p>
              </p:txBody>
            </p:sp>
            <p:sp>
              <p:nvSpPr>
                <p:cNvPr id="65645" name="Line 109"/>
                <p:cNvSpPr>
                  <a:spLocks noChangeShapeType="1"/>
                </p:cNvSpPr>
                <p:nvPr/>
              </p:nvSpPr>
              <p:spPr bwMode="auto">
                <a:xfrm>
                  <a:off x="2116"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36" name="Group 110"/>
              <p:cNvGrpSpPr>
                <a:grpSpLocks/>
              </p:cNvGrpSpPr>
              <p:nvPr/>
            </p:nvGrpSpPr>
            <p:grpSpPr bwMode="auto">
              <a:xfrm>
                <a:off x="3264" y="1968"/>
                <a:ext cx="144" cy="240"/>
                <a:chOff x="2016" y="2064"/>
                <a:chExt cx="144" cy="240"/>
              </a:xfrm>
            </p:grpSpPr>
            <p:sp>
              <p:nvSpPr>
                <p:cNvPr id="65647" name="Oval 111"/>
                <p:cNvSpPr>
                  <a:spLocks noChangeArrowheads="1"/>
                </p:cNvSpPr>
                <p:nvPr/>
              </p:nvSpPr>
              <p:spPr bwMode="auto">
                <a:xfrm>
                  <a:off x="2020"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48" name="Line 112"/>
                <p:cNvSpPr>
                  <a:spLocks noChangeShapeType="1"/>
                </p:cNvSpPr>
                <p:nvPr/>
              </p:nvSpPr>
              <p:spPr bwMode="auto">
                <a:xfrm>
                  <a:off x="2069" y="2162"/>
                  <a:ext cx="0" cy="144"/>
                </a:xfrm>
                <a:prstGeom prst="line">
                  <a:avLst/>
                </a:prstGeom>
                <a:noFill/>
                <a:ln w="9525">
                  <a:solidFill>
                    <a:srgbClr val="FF9933"/>
                  </a:solidFill>
                  <a:round/>
                  <a:headEnd/>
                  <a:tailEnd/>
                </a:ln>
                <a:effectLst/>
              </p:spPr>
              <p:txBody>
                <a:bodyPr/>
                <a:lstStyle/>
                <a:p>
                  <a:pPr>
                    <a:defRPr/>
                  </a:pPr>
                  <a:endParaRPr lang="en-US"/>
                </a:p>
              </p:txBody>
            </p:sp>
            <p:sp>
              <p:nvSpPr>
                <p:cNvPr id="65649" name="Line 113"/>
                <p:cNvSpPr>
                  <a:spLocks noChangeShapeType="1"/>
                </p:cNvSpPr>
                <p:nvPr/>
              </p:nvSpPr>
              <p:spPr bwMode="auto">
                <a:xfrm>
                  <a:off x="2117"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37" name="Group 114"/>
              <p:cNvGrpSpPr>
                <a:grpSpLocks/>
              </p:cNvGrpSpPr>
              <p:nvPr/>
            </p:nvGrpSpPr>
            <p:grpSpPr bwMode="auto">
              <a:xfrm>
                <a:off x="3120" y="1968"/>
                <a:ext cx="144" cy="240"/>
                <a:chOff x="2016" y="2064"/>
                <a:chExt cx="144" cy="240"/>
              </a:xfrm>
            </p:grpSpPr>
            <p:sp>
              <p:nvSpPr>
                <p:cNvPr id="65651" name="Oval 115"/>
                <p:cNvSpPr>
                  <a:spLocks noChangeArrowheads="1"/>
                </p:cNvSpPr>
                <p:nvPr/>
              </p:nvSpPr>
              <p:spPr bwMode="auto">
                <a:xfrm>
                  <a:off x="2023"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52" name="Line 116"/>
                <p:cNvSpPr>
                  <a:spLocks noChangeShapeType="1"/>
                </p:cNvSpPr>
                <p:nvPr/>
              </p:nvSpPr>
              <p:spPr bwMode="auto">
                <a:xfrm>
                  <a:off x="2070" y="2162"/>
                  <a:ext cx="0" cy="144"/>
                </a:xfrm>
                <a:prstGeom prst="line">
                  <a:avLst/>
                </a:prstGeom>
                <a:noFill/>
                <a:ln w="9525">
                  <a:solidFill>
                    <a:srgbClr val="FF9933"/>
                  </a:solidFill>
                  <a:round/>
                  <a:headEnd/>
                  <a:tailEnd/>
                </a:ln>
                <a:effectLst/>
              </p:spPr>
              <p:txBody>
                <a:bodyPr/>
                <a:lstStyle/>
                <a:p>
                  <a:pPr>
                    <a:defRPr/>
                  </a:pPr>
                  <a:endParaRPr lang="en-US"/>
                </a:p>
              </p:txBody>
            </p:sp>
            <p:sp>
              <p:nvSpPr>
                <p:cNvPr id="65653" name="Line 117"/>
                <p:cNvSpPr>
                  <a:spLocks noChangeShapeType="1"/>
                </p:cNvSpPr>
                <p:nvPr/>
              </p:nvSpPr>
              <p:spPr bwMode="auto">
                <a:xfrm>
                  <a:off x="2116"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38" name="Group 118"/>
              <p:cNvGrpSpPr>
                <a:grpSpLocks/>
              </p:cNvGrpSpPr>
              <p:nvPr/>
            </p:nvGrpSpPr>
            <p:grpSpPr bwMode="auto">
              <a:xfrm>
                <a:off x="2400" y="1968"/>
                <a:ext cx="144" cy="240"/>
                <a:chOff x="2016" y="2064"/>
                <a:chExt cx="144" cy="240"/>
              </a:xfrm>
            </p:grpSpPr>
            <p:sp>
              <p:nvSpPr>
                <p:cNvPr id="65655" name="Oval 119"/>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56" name="Line 120"/>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657" name="Line 121"/>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39" name="Group 122"/>
              <p:cNvGrpSpPr>
                <a:grpSpLocks/>
              </p:cNvGrpSpPr>
              <p:nvPr/>
            </p:nvGrpSpPr>
            <p:grpSpPr bwMode="auto">
              <a:xfrm>
                <a:off x="2544" y="1968"/>
                <a:ext cx="144" cy="240"/>
                <a:chOff x="2016" y="2064"/>
                <a:chExt cx="144" cy="240"/>
              </a:xfrm>
            </p:grpSpPr>
            <p:sp>
              <p:nvSpPr>
                <p:cNvPr id="65659" name="Oval 123"/>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60" name="Line 124"/>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661" name="Line 125"/>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40" name="Group 126"/>
              <p:cNvGrpSpPr>
                <a:grpSpLocks/>
              </p:cNvGrpSpPr>
              <p:nvPr/>
            </p:nvGrpSpPr>
            <p:grpSpPr bwMode="auto">
              <a:xfrm>
                <a:off x="2688" y="1968"/>
                <a:ext cx="144" cy="240"/>
                <a:chOff x="2016" y="2064"/>
                <a:chExt cx="144" cy="240"/>
              </a:xfrm>
            </p:grpSpPr>
            <p:sp>
              <p:nvSpPr>
                <p:cNvPr id="65663" name="Oval 127"/>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64" name="Line 128"/>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665" name="Line 129"/>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44" name="Group 130"/>
              <p:cNvGrpSpPr>
                <a:grpSpLocks/>
              </p:cNvGrpSpPr>
              <p:nvPr/>
            </p:nvGrpSpPr>
            <p:grpSpPr bwMode="auto">
              <a:xfrm>
                <a:off x="2832" y="1968"/>
                <a:ext cx="144" cy="240"/>
                <a:chOff x="2016" y="2064"/>
                <a:chExt cx="144" cy="240"/>
              </a:xfrm>
            </p:grpSpPr>
            <p:sp>
              <p:nvSpPr>
                <p:cNvPr id="65667" name="Oval 131"/>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68" name="Line 132"/>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669" name="Line 133"/>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48" name="Group 134"/>
              <p:cNvGrpSpPr>
                <a:grpSpLocks/>
              </p:cNvGrpSpPr>
              <p:nvPr/>
            </p:nvGrpSpPr>
            <p:grpSpPr bwMode="auto">
              <a:xfrm>
                <a:off x="2976" y="1968"/>
                <a:ext cx="144" cy="240"/>
                <a:chOff x="2016" y="2064"/>
                <a:chExt cx="144" cy="240"/>
              </a:xfrm>
            </p:grpSpPr>
            <p:sp>
              <p:nvSpPr>
                <p:cNvPr id="65671" name="Oval 135"/>
                <p:cNvSpPr>
                  <a:spLocks noChangeArrowheads="1"/>
                </p:cNvSpPr>
                <p:nvPr/>
              </p:nvSpPr>
              <p:spPr bwMode="auto">
                <a:xfrm>
                  <a:off x="2016"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72" name="Line 136"/>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673" name="Line 137"/>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65552" name="Group 138"/>
            <p:cNvGrpSpPr>
              <a:grpSpLocks/>
            </p:cNvGrpSpPr>
            <p:nvPr/>
          </p:nvGrpSpPr>
          <p:grpSpPr bwMode="auto">
            <a:xfrm rot="10800000">
              <a:off x="1968" y="2256"/>
              <a:ext cx="1584" cy="240"/>
              <a:chOff x="1968" y="1968"/>
              <a:chExt cx="1584" cy="240"/>
            </a:xfrm>
          </p:grpSpPr>
          <p:grpSp>
            <p:nvGrpSpPr>
              <p:cNvPr id="65556" name="Group 139"/>
              <p:cNvGrpSpPr>
                <a:grpSpLocks/>
              </p:cNvGrpSpPr>
              <p:nvPr/>
            </p:nvGrpSpPr>
            <p:grpSpPr bwMode="auto">
              <a:xfrm>
                <a:off x="1968" y="1968"/>
                <a:ext cx="144" cy="240"/>
                <a:chOff x="2016" y="2064"/>
                <a:chExt cx="144" cy="240"/>
              </a:xfrm>
            </p:grpSpPr>
            <p:sp>
              <p:nvSpPr>
                <p:cNvPr id="65676" name="Oval 140"/>
                <p:cNvSpPr>
                  <a:spLocks noChangeArrowheads="1"/>
                </p:cNvSpPr>
                <p:nvPr/>
              </p:nvSpPr>
              <p:spPr bwMode="auto">
                <a:xfrm>
                  <a:off x="2023"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77" name="Line 141"/>
                <p:cNvSpPr>
                  <a:spLocks noChangeShapeType="1"/>
                </p:cNvSpPr>
                <p:nvPr/>
              </p:nvSpPr>
              <p:spPr bwMode="auto">
                <a:xfrm>
                  <a:off x="2069" y="2162"/>
                  <a:ext cx="0" cy="144"/>
                </a:xfrm>
                <a:prstGeom prst="line">
                  <a:avLst/>
                </a:prstGeom>
                <a:noFill/>
                <a:ln w="9525">
                  <a:solidFill>
                    <a:srgbClr val="FF9933"/>
                  </a:solidFill>
                  <a:round/>
                  <a:headEnd/>
                  <a:tailEnd/>
                </a:ln>
                <a:effectLst/>
              </p:spPr>
              <p:txBody>
                <a:bodyPr/>
                <a:lstStyle/>
                <a:p>
                  <a:pPr>
                    <a:defRPr/>
                  </a:pPr>
                  <a:endParaRPr lang="en-US"/>
                </a:p>
              </p:txBody>
            </p:sp>
            <p:sp>
              <p:nvSpPr>
                <p:cNvPr id="65678" name="Line 142"/>
                <p:cNvSpPr>
                  <a:spLocks noChangeShapeType="1"/>
                </p:cNvSpPr>
                <p:nvPr/>
              </p:nvSpPr>
              <p:spPr bwMode="auto">
                <a:xfrm>
                  <a:off x="2115"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60" name="Group 143"/>
              <p:cNvGrpSpPr>
                <a:grpSpLocks/>
              </p:cNvGrpSpPr>
              <p:nvPr/>
            </p:nvGrpSpPr>
            <p:grpSpPr bwMode="auto">
              <a:xfrm>
                <a:off x="2256" y="1968"/>
                <a:ext cx="144" cy="240"/>
                <a:chOff x="2016" y="2064"/>
                <a:chExt cx="144" cy="240"/>
              </a:xfrm>
            </p:grpSpPr>
            <p:sp>
              <p:nvSpPr>
                <p:cNvPr id="65680" name="Oval 144"/>
                <p:cNvSpPr>
                  <a:spLocks noChangeArrowheads="1"/>
                </p:cNvSpPr>
                <p:nvPr/>
              </p:nvSpPr>
              <p:spPr bwMode="auto">
                <a:xfrm>
                  <a:off x="2023"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81" name="Line 145"/>
                <p:cNvSpPr>
                  <a:spLocks noChangeShapeType="1"/>
                </p:cNvSpPr>
                <p:nvPr/>
              </p:nvSpPr>
              <p:spPr bwMode="auto">
                <a:xfrm>
                  <a:off x="2069" y="2162"/>
                  <a:ext cx="0" cy="144"/>
                </a:xfrm>
                <a:prstGeom prst="line">
                  <a:avLst/>
                </a:prstGeom>
                <a:noFill/>
                <a:ln w="9525">
                  <a:solidFill>
                    <a:srgbClr val="FF9933"/>
                  </a:solidFill>
                  <a:round/>
                  <a:headEnd/>
                  <a:tailEnd/>
                </a:ln>
                <a:effectLst/>
              </p:spPr>
              <p:txBody>
                <a:bodyPr/>
                <a:lstStyle/>
                <a:p>
                  <a:pPr>
                    <a:defRPr/>
                  </a:pPr>
                  <a:endParaRPr lang="en-US"/>
                </a:p>
              </p:txBody>
            </p:sp>
            <p:sp>
              <p:nvSpPr>
                <p:cNvPr id="65682" name="Line 146"/>
                <p:cNvSpPr>
                  <a:spLocks noChangeShapeType="1"/>
                </p:cNvSpPr>
                <p:nvPr/>
              </p:nvSpPr>
              <p:spPr bwMode="auto">
                <a:xfrm>
                  <a:off x="2115"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64" name="Group 147"/>
              <p:cNvGrpSpPr>
                <a:grpSpLocks/>
              </p:cNvGrpSpPr>
              <p:nvPr/>
            </p:nvGrpSpPr>
            <p:grpSpPr bwMode="auto">
              <a:xfrm>
                <a:off x="2112" y="1968"/>
                <a:ext cx="144" cy="240"/>
                <a:chOff x="2016" y="2064"/>
                <a:chExt cx="144" cy="240"/>
              </a:xfrm>
            </p:grpSpPr>
            <p:sp>
              <p:nvSpPr>
                <p:cNvPr id="65684" name="Oval 148"/>
                <p:cNvSpPr>
                  <a:spLocks noChangeArrowheads="1"/>
                </p:cNvSpPr>
                <p:nvPr/>
              </p:nvSpPr>
              <p:spPr bwMode="auto">
                <a:xfrm>
                  <a:off x="2019"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85" name="Line 149"/>
                <p:cNvSpPr>
                  <a:spLocks noChangeShapeType="1"/>
                </p:cNvSpPr>
                <p:nvPr/>
              </p:nvSpPr>
              <p:spPr bwMode="auto">
                <a:xfrm>
                  <a:off x="2068" y="2162"/>
                  <a:ext cx="0" cy="144"/>
                </a:xfrm>
                <a:prstGeom prst="line">
                  <a:avLst/>
                </a:prstGeom>
                <a:noFill/>
                <a:ln w="9525">
                  <a:solidFill>
                    <a:srgbClr val="FF9933"/>
                  </a:solidFill>
                  <a:round/>
                  <a:headEnd/>
                  <a:tailEnd/>
                </a:ln>
                <a:effectLst/>
              </p:spPr>
              <p:txBody>
                <a:bodyPr/>
                <a:lstStyle/>
                <a:p>
                  <a:pPr>
                    <a:defRPr/>
                  </a:pPr>
                  <a:endParaRPr lang="en-US"/>
                </a:p>
              </p:txBody>
            </p:sp>
            <p:sp>
              <p:nvSpPr>
                <p:cNvPr id="65686" name="Line 150"/>
                <p:cNvSpPr>
                  <a:spLocks noChangeShapeType="1"/>
                </p:cNvSpPr>
                <p:nvPr/>
              </p:nvSpPr>
              <p:spPr bwMode="auto">
                <a:xfrm>
                  <a:off x="2116"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68" name="Group 151"/>
              <p:cNvGrpSpPr>
                <a:grpSpLocks/>
              </p:cNvGrpSpPr>
              <p:nvPr/>
            </p:nvGrpSpPr>
            <p:grpSpPr bwMode="auto">
              <a:xfrm>
                <a:off x="3408" y="1968"/>
                <a:ext cx="144" cy="240"/>
                <a:chOff x="2016" y="2064"/>
                <a:chExt cx="144" cy="240"/>
              </a:xfrm>
            </p:grpSpPr>
            <p:sp>
              <p:nvSpPr>
                <p:cNvPr id="65688" name="Oval 152"/>
                <p:cNvSpPr>
                  <a:spLocks noChangeArrowheads="1"/>
                </p:cNvSpPr>
                <p:nvPr/>
              </p:nvSpPr>
              <p:spPr bwMode="auto">
                <a:xfrm>
                  <a:off x="2024"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89" name="Line 153"/>
                <p:cNvSpPr>
                  <a:spLocks noChangeShapeType="1"/>
                </p:cNvSpPr>
                <p:nvPr/>
              </p:nvSpPr>
              <p:spPr bwMode="auto">
                <a:xfrm>
                  <a:off x="2070" y="2162"/>
                  <a:ext cx="0" cy="144"/>
                </a:xfrm>
                <a:prstGeom prst="line">
                  <a:avLst/>
                </a:prstGeom>
                <a:noFill/>
                <a:ln w="9525">
                  <a:solidFill>
                    <a:srgbClr val="FF9933"/>
                  </a:solidFill>
                  <a:round/>
                  <a:headEnd/>
                  <a:tailEnd/>
                </a:ln>
                <a:effectLst/>
              </p:spPr>
              <p:txBody>
                <a:bodyPr/>
                <a:lstStyle/>
                <a:p>
                  <a:pPr>
                    <a:defRPr/>
                  </a:pPr>
                  <a:endParaRPr lang="en-US"/>
                </a:p>
              </p:txBody>
            </p:sp>
            <p:sp>
              <p:nvSpPr>
                <p:cNvPr id="65690" name="Line 154"/>
                <p:cNvSpPr>
                  <a:spLocks noChangeShapeType="1"/>
                </p:cNvSpPr>
                <p:nvPr/>
              </p:nvSpPr>
              <p:spPr bwMode="auto">
                <a:xfrm>
                  <a:off x="2116"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72" name="Group 155"/>
              <p:cNvGrpSpPr>
                <a:grpSpLocks/>
              </p:cNvGrpSpPr>
              <p:nvPr/>
            </p:nvGrpSpPr>
            <p:grpSpPr bwMode="auto">
              <a:xfrm>
                <a:off x="3264" y="1968"/>
                <a:ext cx="144" cy="240"/>
                <a:chOff x="2016" y="2064"/>
                <a:chExt cx="144" cy="240"/>
              </a:xfrm>
            </p:grpSpPr>
            <p:sp>
              <p:nvSpPr>
                <p:cNvPr id="65692" name="Oval 156"/>
                <p:cNvSpPr>
                  <a:spLocks noChangeArrowheads="1"/>
                </p:cNvSpPr>
                <p:nvPr/>
              </p:nvSpPr>
              <p:spPr bwMode="auto">
                <a:xfrm>
                  <a:off x="2020"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93" name="Line 157"/>
                <p:cNvSpPr>
                  <a:spLocks noChangeShapeType="1"/>
                </p:cNvSpPr>
                <p:nvPr/>
              </p:nvSpPr>
              <p:spPr bwMode="auto">
                <a:xfrm>
                  <a:off x="2069" y="2162"/>
                  <a:ext cx="0" cy="144"/>
                </a:xfrm>
                <a:prstGeom prst="line">
                  <a:avLst/>
                </a:prstGeom>
                <a:noFill/>
                <a:ln w="9525">
                  <a:solidFill>
                    <a:srgbClr val="FF9933"/>
                  </a:solidFill>
                  <a:round/>
                  <a:headEnd/>
                  <a:tailEnd/>
                </a:ln>
                <a:effectLst/>
              </p:spPr>
              <p:txBody>
                <a:bodyPr/>
                <a:lstStyle/>
                <a:p>
                  <a:pPr>
                    <a:defRPr/>
                  </a:pPr>
                  <a:endParaRPr lang="en-US"/>
                </a:p>
              </p:txBody>
            </p:sp>
            <p:sp>
              <p:nvSpPr>
                <p:cNvPr id="65694" name="Line 158"/>
                <p:cNvSpPr>
                  <a:spLocks noChangeShapeType="1"/>
                </p:cNvSpPr>
                <p:nvPr/>
              </p:nvSpPr>
              <p:spPr bwMode="auto">
                <a:xfrm>
                  <a:off x="2117"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76" name="Group 159"/>
              <p:cNvGrpSpPr>
                <a:grpSpLocks/>
              </p:cNvGrpSpPr>
              <p:nvPr/>
            </p:nvGrpSpPr>
            <p:grpSpPr bwMode="auto">
              <a:xfrm>
                <a:off x="3120" y="1968"/>
                <a:ext cx="144" cy="240"/>
                <a:chOff x="2016" y="2064"/>
                <a:chExt cx="144" cy="240"/>
              </a:xfrm>
            </p:grpSpPr>
            <p:sp>
              <p:nvSpPr>
                <p:cNvPr id="65696" name="Oval 160"/>
                <p:cNvSpPr>
                  <a:spLocks noChangeArrowheads="1"/>
                </p:cNvSpPr>
                <p:nvPr/>
              </p:nvSpPr>
              <p:spPr bwMode="auto">
                <a:xfrm>
                  <a:off x="2023"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697" name="Line 161"/>
                <p:cNvSpPr>
                  <a:spLocks noChangeShapeType="1"/>
                </p:cNvSpPr>
                <p:nvPr/>
              </p:nvSpPr>
              <p:spPr bwMode="auto">
                <a:xfrm>
                  <a:off x="2070" y="2162"/>
                  <a:ext cx="0" cy="144"/>
                </a:xfrm>
                <a:prstGeom prst="line">
                  <a:avLst/>
                </a:prstGeom>
                <a:noFill/>
                <a:ln w="9525">
                  <a:solidFill>
                    <a:srgbClr val="FF9933"/>
                  </a:solidFill>
                  <a:round/>
                  <a:headEnd/>
                  <a:tailEnd/>
                </a:ln>
                <a:effectLst/>
              </p:spPr>
              <p:txBody>
                <a:bodyPr/>
                <a:lstStyle/>
                <a:p>
                  <a:pPr>
                    <a:defRPr/>
                  </a:pPr>
                  <a:endParaRPr lang="en-US"/>
                </a:p>
              </p:txBody>
            </p:sp>
            <p:sp>
              <p:nvSpPr>
                <p:cNvPr id="65698" name="Line 162"/>
                <p:cNvSpPr>
                  <a:spLocks noChangeShapeType="1"/>
                </p:cNvSpPr>
                <p:nvPr/>
              </p:nvSpPr>
              <p:spPr bwMode="auto">
                <a:xfrm>
                  <a:off x="2116"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80" name="Group 163"/>
              <p:cNvGrpSpPr>
                <a:grpSpLocks/>
              </p:cNvGrpSpPr>
              <p:nvPr/>
            </p:nvGrpSpPr>
            <p:grpSpPr bwMode="auto">
              <a:xfrm>
                <a:off x="2400" y="1968"/>
                <a:ext cx="144" cy="240"/>
                <a:chOff x="2016" y="2064"/>
                <a:chExt cx="144" cy="240"/>
              </a:xfrm>
            </p:grpSpPr>
            <p:sp>
              <p:nvSpPr>
                <p:cNvPr id="65700" name="Oval 164"/>
                <p:cNvSpPr>
                  <a:spLocks noChangeArrowheads="1"/>
                </p:cNvSpPr>
                <p:nvPr/>
              </p:nvSpPr>
              <p:spPr bwMode="auto">
                <a:xfrm>
                  <a:off x="2020"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01" name="Line 165"/>
                <p:cNvSpPr>
                  <a:spLocks noChangeShapeType="1"/>
                </p:cNvSpPr>
                <p:nvPr/>
              </p:nvSpPr>
              <p:spPr bwMode="auto">
                <a:xfrm>
                  <a:off x="2068" y="2162"/>
                  <a:ext cx="0" cy="144"/>
                </a:xfrm>
                <a:prstGeom prst="line">
                  <a:avLst/>
                </a:prstGeom>
                <a:noFill/>
                <a:ln w="9525">
                  <a:solidFill>
                    <a:srgbClr val="FF9933"/>
                  </a:solidFill>
                  <a:round/>
                  <a:headEnd/>
                  <a:tailEnd/>
                </a:ln>
                <a:effectLst/>
              </p:spPr>
              <p:txBody>
                <a:bodyPr/>
                <a:lstStyle/>
                <a:p>
                  <a:pPr>
                    <a:defRPr/>
                  </a:pPr>
                  <a:endParaRPr lang="en-US"/>
                </a:p>
              </p:txBody>
            </p:sp>
            <p:sp>
              <p:nvSpPr>
                <p:cNvPr id="65702" name="Line 166"/>
                <p:cNvSpPr>
                  <a:spLocks noChangeShapeType="1"/>
                </p:cNvSpPr>
                <p:nvPr/>
              </p:nvSpPr>
              <p:spPr bwMode="auto">
                <a:xfrm>
                  <a:off x="2116"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84" name="Group 167"/>
              <p:cNvGrpSpPr>
                <a:grpSpLocks/>
              </p:cNvGrpSpPr>
              <p:nvPr/>
            </p:nvGrpSpPr>
            <p:grpSpPr bwMode="auto">
              <a:xfrm>
                <a:off x="2544" y="1968"/>
                <a:ext cx="144" cy="240"/>
                <a:chOff x="2016" y="2064"/>
                <a:chExt cx="144" cy="240"/>
              </a:xfrm>
            </p:grpSpPr>
            <p:sp>
              <p:nvSpPr>
                <p:cNvPr id="65704" name="Oval 168"/>
                <p:cNvSpPr>
                  <a:spLocks noChangeArrowheads="1"/>
                </p:cNvSpPr>
                <p:nvPr/>
              </p:nvSpPr>
              <p:spPr bwMode="auto">
                <a:xfrm>
                  <a:off x="2023"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05" name="Line 169"/>
                <p:cNvSpPr>
                  <a:spLocks noChangeShapeType="1"/>
                </p:cNvSpPr>
                <p:nvPr/>
              </p:nvSpPr>
              <p:spPr bwMode="auto">
                <a:xfrm>
                  <a:off x="2069" y="2162"/>
                  <a:ext cx="0" cy="144"/>
                </a:xfrm>
                <a:prstGeom prst="line">
                  <a:avLst/>
                </a:prstGeom>
                <a:noFill/>
                <a:ln w="9525">
                  <a:solidFill>
                    <a:srgbClr val="FF9933"/>
                  </a:solidFill>
                  <a:round/>
                  <a:headEnd/>
                  <a:tailEnd/>
                </a:ln>
                <a:effectLst/>
              </p:spPr>
              <p:txBody>
                <a:bodyPr/>
                <a:lstStyle/>
                <a:p>
                  <a:pPr>
                    <a:defRPr/>
                  </a:pPr>
                  <a:endParaRPr lang="en-US"/>
                </a:p>
              </p:txBody>
            </p:sp>
            <p:sp>
              <p:nvSpPr>
                <p:cNvPr id="65706" name="Line 170"/>
                <p:cNvSpPr>
                  <a:spLocks noChangeShapeType="1"/>
                </p:cNvSpPr>
                <p:nvPr/>
              </p:nvSpPr>
              <p:spPr bwMode="auto">
                <a:xfrm>
                  <a:off x="2115"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85" name="Group 171"/>
              <p:cNvGrpSpPr>
                <a:grpSpLocks/>
              </p:cNvGrpSpPr>
              <p:nvPr/>
            </p:nvGrpSpPr>
            <p:grpSpPr bwMode="auto">
              <a:xfrm>
                <a:off x="2688" y="1968"/>
                <a:ext cx="144" cy="240"/>
                <a:chOff x="2016" y="2064"/>
                <a:chExt cx="144" cy="240"/>
              </a:xfrm>
            </p:grpSpPr>
            <p:sp>
              <p:nvSpPr>
                <p:cNvPr id="65708" name="Oval 172"/>
                <p:cNvSpPr>
                  <a:spLocks noChangeArrowheads="1"/>
                </p:cNvSpPr>
                <p:nvPr/>
              </p:nvSpPr>
              <p:spPr bwMode="auto">
                <a:xfrm>
                  <a:off x="2018"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09" name="Line 173"/>
                <p:cNvSpPr>
                  <a:spLocks noChangeShapeType="1"/>
                </p:cNvSpPr>
                <p:nvPr/>
              </p:nvSpPr>
              <p:spPr bwMode="auto">
                <a:xfrm>
                  <a:off x="2066" y="2162"/>
                  <a:ext cx="0" cy="144"/>
                </a:xfrm>
                <a:prstGeom prst="line">
                  <a:avLst/>
                </a:prstGeom>
                <a:noFill/>
                <a:ln w="9525">
                  <a:solidFill>
                    <a:srgbClr val="FF9933"/>
                  </a:solidFill>
                  <a:round/>
                  <a:headEnd/>
                  <a:tailEnd/>
                </a:ln>
                <a:effectLst/>
              </p:spPr>
              <p:txBody>
                <a:bodyPr/>
                <a:lstStyle/>
                <a:p>
                  <a:pPr>
                    <a:defRPr/>
                  </a:pPr>
                  <a:endParaRPr lang="en-US"/>
                </a:p>
              </p:txBody>
            </p:sp>
            <p:sp>
              <p:nvSpPr>
                <p:cNvPr id="65710" name="Line 174"/>
                <p:cNvSpPr>
                  <a:spLocks noChangeShapeType="1"/>
                </p:cNvSpPr>
                <p:nvPr/>
              </p:nvSpPr>
              <p:spPr bwMode="auto">
                <a:xfrm>
                  <a:off x="2114"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89" name="Group 175"/>
              <p:cNvGrpSpPr>
                <a:grpSpLocks/>
              </p:cNvGrpSpPr>
              <p:nvPr/>
            </p:nvGrpSpPr>
            <p:grpSpPr bwMode="auto">
              <a:xfrm>
                <a:off x="2832" y="1968"/>
                <a:ext cx="144" cy="240"/>
                <a:chOff x="2016" y="2064"/>
                <a:chExt cx="144" cy="240"/>
              </a:xfrm>
            </p:grpSpPr>
            <p:sp>
              <p:nvSpPr>
                <p:cNvPr id="65712" name="Oval 176"/>
                <p:cNvSpPr>
                  <a:spLocks noChangeArrowheads="1"/>
                </p:cNvSpPr>
                <p:nvPr/>
              </p:nvSpPr>
              <p:spPr bwMode="auto">
                <a:xfrm>
                  <a:off x="2023"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13" name="Line 177"/>
                <p:cNvSpPr>
                  <a:spLocks noChangeShapeType="1"/>
                </p:cNvSpPr>
                <p:nvPr/>
              </p:nvSpPr>
              <p:spPr bwMode="auto">
                <a:xfrm>
                  <a:off x="2069" y="2162"/>
                  <a:ext cx="0" cy="144"/>
                </a:xfrm>
                <a:prstGeom prst="line">
                  <a:avLst/>
                </a:prstGeom>
                <a:noFill/>
                <a:ln w="9525">
                  <a:solidFill>
                    <a:srgbClr val="FF9933"/>
                  </a:solidFill>
                  <a:round/>
                  <a:headEnd/>
                  <a:tailEnd/>
                </a:ln>
                <a:effectLst/>
              </p:spPr>
              <p:txBody>
                <a:bodyPr/>
                <a:lstStyle/>
                <a:p>
                  <a:pPr>
                    <a:defRPr/>
                  </a:pPr>
                  <a:endParaRPr lang="en-US"/>
                </a:p>
              </p:txBody>
            </p:sp>
            <p:sp>
              <p:nvSpPr>
                <p:cNvPr id="65714" name="Line 178"/>
                <p:cNvSpPr>
                  <a:spLocks noChangeShapeType="1"/>
                </p:cNvSpPr>
                <p:nvPr/>
              </p:nvSpPr>
              <p:spPr bwMode="auto">
                <a:xfrm>
                  <a:off x="2116"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593" name="Group 179"/>
              <p:cNvGrpSpPr>
                <a:grpSpLocks/>
              </p:cNvGrpSpPr>
              <p:nvPr/>
            </p:nvGrpSpPr>
            <p:grpSpPr bwMode="auto">
              <a:xfrm>
                <a:off x="2976" y="1968"/>
                <a:ext cx="144" cy="240"/>
                <a:chOff x="2016" y="2064"/>
                <a:chExt cx="144" cy="240"/>
              </a:xfrm>
            </p:grpSpPr>
            <p:sp>
              <p:nvSpPr>
                <p:cNvPr id="65716" name="Oval 180"/>
                <p:cNvSpPr>
                  <a:spLocks noChangeArrowheads="1"/>
                </p:cNvSpPr>
                <p:nvPr/>
              </p:nvSpPr>
              <p:spPr bwMode="auto">
                <a:xfrm>
                  <a:off x="2020"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17" name="Line 181"/>
                <p:cNvSpPr>
                  <a:spLocks noChangeShapeType="1"/>
                </p:cNvSpPr>
                <p:nvPr/>
              </p:nvSpPr>
              <p:spPr bwMode="auto">
                <a:xfrm>
                  <a:off x="2068" y="2162"/>
                  <a:ext cx="0" cy="144"/>
                </a:xfrm>
                <a:prstGeom prst="line">
                  <a:avLst/>
                </a:prstGeom>
                <a:noFill/>
                <a:ln w="9525">
                  <a:solidFill>
                    <a:srgbClr val="FF9933"/>
                  </a:solidFill>
                  <a:round/>
                  <a:headEnd/>
                  <a:tailEnd/>
                </a:ln>
                <a:effectLst/>
              </p:spPr>
              <p:txBody>
                <a:bodyPr/>
                <a:lstStyle/>
                <a:p>
                  <a:pPr>
                    <a:defRPr/>
                  </a:pPr>
                  <a:endParaRPr lang="en-US"/>
                </a:p>
              </p:txBody>
            </p:sp>
            <p:sp>
              <p:nvSpPr>
                <p:cNvPr id="65718" name="Line 182"/>
                <p:cNvSpPr>
                  <a:spLocks noChangeShapeType="1"/>
                </p:cNvSpPr>
                <p:nvPr/>
              </p:nvSpPr>
              <p:spPr bwMode="auto">
                <a:xfrm>
                  <a:off x="2117" y="2162"/>
                  <a:ext cx="0" cy="144"/>
                </a:xfrm>
                <a:prstGeom prst="line">
                  <a:avLst/>
                </a:prstGeom>
                <a:noFill/>
                <a:ln w="9525">
                  <a:solidFill>
                    <a:srgbClr val="FF9933"/>
                  </a:solidFill>
                  <a:round/>
                  <a:headEnd/>
                  <a:tailEnd/>
                </a:ln>
                <a:effectLst/>
              </p:spPr>
              <p:txBody>
                <a:bodyPr/>
                <a:lstStyle/>
                <a:p>
                  <a:pPr>
                    <a:defRPr/>
                  </a:pPr>
                  <a:endParaRPr lang="en-US"/>
                </a:p>
              </p:txBody>
            </p:sp>
          </p:grpSp>
        </p:grpSp>
      </p:grpSp>
      <p:grpSp>
        <p:nvGrpSpPr>
          <p:cNvPr id="65597" name="Group 183"/>
          <p:cNvGrpSpPr>
            <a:grpSpLocks/>
          </p:cNvGrpSpPr>
          <p:nvPr/>
        </p:nvGrpSpPr>
        <p:grpSpPr bwMode="auto">
          <a:xfrm>
            <a:off x="3359573" y="1192107"/>
            <a:ext cx="1517227" cy="3359573"/>
            <a:chOff x="1344" y="528"/>
            <a:chExt cx="672" cy="1488"/>
          </a:xfrm>
        </p:grpSpPr>
        <p:grpSp>
          <p:nvGrpSpPr>
            <p:cNvPr id="65601" name="Group 184"/>
            <p:cNvGrpSpPr>
              <a:grpSpLocks/>
            </p:cNvGrpSpPr>
            <p:nvPr/>
          </p:nvGrpSpPr>
          <p:grpSpPr bwMode="auto">
            <a:xfrm>
              <a:off x="1344" y="528"/>
              <a:ext cx="581" cy="1488"/>
              <a:chOff x="2208" y="336"/>
              <a:chExt cx="816" cy="2400"/>
            </a:xfrm>
          </p:grpSpPr>
          <p:grpSp>
            <p:nvGrpSpPr>
              <p:cNvPr id="65605" name="Group 185"/>
              <p:cNvGrpSpPr>
                <a:grpSpLocks/>
              </p:cNvGrpSpPr>
              <p:nvPr/>
            </p:nvGrpSpPr>
            <p:grpSpPr bwMode="auto">
              <a:xfrm>
                <a:off x="2208" y="336"/>
                <a:ext cx="816" cy="2400"/>
                <a:chOff x="2208" y="336"/>
                <a:chExt cx="816" cy="2400"/>
              </a:xfrm>
            </p:grpSpPr>
            <p:sp>
              <p:nvSpPr>
                <p:cNvPr id="65722" name="Rectangle 186"/>
                <p:cNvSpPr>
                  <a:spLocks noChangeArrowheads="1"/>
                </p:cNvSpPr>
                <p:nvPr/>
              </p:nvSpPr>
              <p:spPr bwMode="auto">
                <a:xfrm>
                  <a:off x="2496" y="863"/>
                  <a:ext cx="240"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65723" name="AutoShape 187"/>
                <p:cNvSpPr>
                  <a:spLocks noChangeArrowheads="1"/>
                </p:cNvSpPr>
                <p:nvPr/>
              </p:nvSpPr>
              <p:spPr bwMode="auto">
                <a:xfrm rot="10800000">
                  <a:off x="2400" y="336"/>
                  <a:ext cx="431"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65724" name="AutoShape 188"/>
                <p:cNvSpPr>
                  <a:spLocks noChangeArrowheads="1"/>
                </p:cNvSpPr>
                <p:nvPr/>
              </p:nvSpPr>
              <p:spPr bwMode="auto">
                <a:xfrm rot="10800000">
                  <a:off x="2208" y="1871"/>
                  <a:ext cx="816" cy="86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65725" name="Oval 189"/>
              <p:cNvSpPr>
                <a:spLocks noChangeArrowheads="1"/>
              </p:cNvSpPr>
              <p:nvPr/>
            </p:nvSpPr>
            <p:spPr bwMode="auto">
              <a:xfrm>
                <a:off x="2208" y="2160"/>
                <a:ext cx="240" cy="287"/>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14551" name="Text Box 190"/>
            <p:cNvSpPr txBox="1">
              <a:spLocks noChangeArrowheads="1"/>
            </p:cNvSpPr>
            <p:nvPr/>
          </p:nvSpPr>
          <p:spPr bwMode="auto">
            <a:xfrm>
              <a:off x="1578" y="1685"/>
              <a:ext cx="438" cy="218"/>
            </a:xfrm>
            <a:prstGeom prst="rect">
              <a:avLst/>
            </a:prstGeom>
            <a:noFill/>
            <a:ln w="9525" algn="ctr">
              <a:noFill/>
              <a:miter lim="800000"/>
              <a:headEnd/>
              <a:tailEnd/>
            </a:ln>
          </p:spPr>
          <p:txBody>
            <a:bodyPr>
              <a:spAutoFit/>
            </a:bodyPr>
            <a:lstStyle/>
            <a:p>
              <a:pPr>
                <a:spcBef>
                  <a:spcPct val="50000"/>
                </a:spcBef>
                <a:buClrTx/>
                <a:buSzTx/>
                <a:buFontTx/>
                <a:buNone/>
              </a:pPr>
              <a:r>
                <a:rPr lang="en-US" sz="2600" dirty="0">
                  <a:latin typeface="Times New Roman" pitchFamily="18" charset="0"/>
                </a:rPr>
                <a:t>TK</a:t>
              </a:r>
            </a:p>
          </p:txBody>
        </p:sp>
      </p:grpSp>
      <p:sp>
        <p:nvSpPr>
          <p:cNvPr id="14340" name="Text Box 191"/>
          <p:cNvSpPr txBox="1">
            <a:spLocks noChangeArrowheads="1"/>
          </p:cNvSpPr>
          <p:nvPr/>
        </p:nvSpPr>
        <p:spPr bwMode="auto">
          <a:xfrm>
            <a:off x="1549400" y="0"/>
            <a:ext cx="9536853" cy="839202"/>
          </a:xfrm>
          <a:prstGeom prst="rect">
            <a:avLst/>
          </a:prstGeom>
          <a:noFill/>
          <a:ln w="9525" algn="ctr">
            <a:noFill/>
            <a:miter lim="800000"/>
            <a:headEnd/>
            <a:tailEnd/>
          </a:ln>
        </p:spPr>
        <p:txBody>
          <a:bodyPr lIns="130046" tIns="65023" rIns="130046" bIns="65023">
            <a:spAutoFit/>
          </a:bodyPr>
          <a:lstStyle/>
          <a:p>
            <a:pPr>
              <a:spcBef>
                <a:spcPct val="50000"/>
              </a:spcBef>
              <a:buClrTx/>
              <a:buSzTx/>
              <a:buFontTx/>
              <a:buNone/>
            </a:pPr>
            <a:r>
              <a:rPr lang="en-US" sz="4600" dirty="0">
                <a:solidFill>
                  <a:srgbClr val="FFFF00"/>
                </a:solidFill>
                <a:latin typeface="Lucida Casual" pitchFamily="66" charset="0"/>
              </a:rPr>
              <a:t>EGFR Function in Normal Cell</a:t>
            </a:r>
          </a:p>
        </p:txBody>
      </p:sp>
      <p:grpSp>
        <p:nvGrpSpPr>
          <p:cNvPr id="65609" name="Group 192"/>
          <p:cNvGrpSpPr>
            <a:grpSpLocks/>
          </p:cNvGrpSpPr>
          <p:nvPr/>
        </p:nvGrpSpPr>
        <p:grpSpPr bwMode="auto">
          <a:xfrm>
            <a:off x="5852160" y="2275840"/>
            <a:ext cx="3251200" cy="704427"/>
            <a:chOff x="1968" y="1968"/>
            <a:chExt cx="3168" cy="528"/>
          </a:xfrm>
        </p:grpSpPr>
        <p:grpSp>
          <p:nvGrpSpPr>
            <p:cNvPr id="65613" name="Group 193"/>
            <p:cNvGrpSpPr>
              <a:grpSpLocks/>
            </p:cNvGrpSpPr>
            <p:nvPr/>
          </p:nvGrpSpPr>
          <p:grpSpPr bwMode="auto">
            <a:xfrm>
              <a:off x="1968" y="1968"/>
              <a:ext cx="1584" cy="240"/>
              <a:chOff x="1968" y="1968"/>
              <a:chExt cx="1584" cy="240"/>
            </a:xfrm>
          </p:grpSpPr>
          <p:grpSp>
            <p:nvGrpSpPr>
              <p:cNvPr id="65617" name="Group 194"/>
              <p:cNvGrpSpPr>
                <a:grpSpLocks/>
              </p:cNvGrpSpPr>
              <p:nvPr/>
            </p:nvGrpSpPr>
            <p:grpSpPr bwMode="auto">
              <a:xfrm>
                <a:off x="1968" y="1968"/>
                <a:ext cx="144" cy="240"/>
                <a:chOff x="2016" y="2064"/>
                <a:chExt cx="144" cy="240"/>
              </a:xfrm>
            </p:grpSpPr>
            <p:sp>
              <p:nvSpPr>
                <p:cNvPr id="65731" name="Oval 195"/>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32" name="Line 19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733" name="Line 19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21" name="Group 198"/>
              <p:cNvGrpSpPr>
                <a:grpSpLocks/>
              </p:cNvGrpSpPr>
              <p:nvPr/>
            </p:nvGrpSpPr>
            <p:grpSpPr bwMode="auto">
              <a:xfrm>
                <a:off x="2256" y="1968"/>
                <a:ext cx="144" cy="240"/>
                <a:chOff x="2016" y="2064"/>
                <a:chExt cx="144" cy="240"/>
              </a:xfrm>
            </p:grpSpPr>
            <p:sp>
              <p:nvSpPr>
                <p:cNvPr id="65735" name="Oval 199"/>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36" name="Line 20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37" name="Line 201"/>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25" name="Group 202"/>
              <p:cNvGrpSpPr>
                <a:grpSpLocks/>
              </p:cNvGrpSpPr>
              <p:nvPr/>
            </p:nvGrpSpPr>
            <p:grpSpPr bwMode="auto">
              <a:xfrm>
                <a:off x="2112" y="1968"/>
                <a:ext cx="144" cy="240"/>
                <a:chOff x="2016" y="2064"/>
                <a:chExt cx="144" cy="240"/>
              </a:xfrm>
            </p:grpSpPr>
            <p:sp>
              <p:nvSpPr>
                <p:cNvPr id="65739" name="Oval 203"/>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40" name="Line 204"/>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65741" name="Line 20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29" name="Group 206"/>
              <p:cNvGrpSpPr>
                <a:grpSpLocks/>
              </p:cNvGrpSpPr>
              <p:nvPr/>
            </p:nvGrpSpPr>
            <p:grpSpPr bwMode="auto">
              <a:xfrm>
                <a:off x="3408" y="1968"/>
                <a:ext cx="144" cy="240"/>
                <a:chOff x="2016" y="2064"/>
                <a:chExt cx="144" cy="240"/>
              </a:xfrm>
            </p:grpSpPr>
            <p:sp>
              <p:nvSpPr>
                <p:cNvPr id="65743" name="Oval 207"/>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44" name="Line 208"/>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45" name="Line 20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30" name="Group 210"/>
              <p:cNvGrpSpPr>
                <a:grpSpLocks/>
              </p:cNvGrpSpPr>
              <p:nvPr/>
            </p:nvGrpSpPr>
            <p:grpSpPr bwMode="auto">
              <a:xfrm>
                <a:off x="3264" y="1968"/>
                <a:ext cx="144" cy="240"/>
                <a:chOff x="2016" y="2064"/>
                <a:chExt cx="144" cy="240"/>
              </a:xfrm>
            </p:grpSpPr>
            <p:sp>
              <p:nvSpPr>
                <p:cNvPr id="65747" name="Oval 211"/>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48" name="Line 21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749" name="Line 213"/>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34" name="Group 214"/>
              <p:cNvGrpSpPr>
                <a:grpSpLocks/>
              </p:cNvGrpSpPr>
              <p:nvPr/>
            </p:nvGrpSpPr>
            <p:grpSpPr bwMode="auto">
              <a:xfrm>
                <a:off x="3120" y="1968"/>
                <a:ext cx="144" cy="240"/>
                <a:chOff x="2016" y="2064"/>
                <a:chExt cx="144" cy="240"/>
              </a:xfrm>
            </p:grpSpPr>
            <p:sp>
              <p:nvSpPr>
                <p:cNvPr id="65751" name="Oval 215"/>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52" name="Line 216"/>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53" name="Line 21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38" name="Group 218"/>
              <p:cNvGrpSpPr>
                <a:grpSpLocks/>
              </p:cNvGrpSpPr>
              <p:nvPr/>
            </p:nvGrpSpPr>
            <p:grpSpPr bwMode="auto">
              <a:xfrm>
                <a:off x="2400" y="1968"/>
                <a:ext cx="144" cy="240"/>
                <a:chOff x="2016" y="2064"/>
                <a:chExt cx="144" cy="240"/>
              </a:xfrm>
            </p:grpSpPr>
            <p:sp>
              <p:nvSpPr>
                <p:cNvPr id="65755" name="Oval 219"/>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56" name="Line 22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757" name="Line 22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42" name="Group 222"/>
              <p:cNvGrpSpPr>
                <a:grpSpLocks/>
              </p:cNvGrpSpPr>
              <p:nvPr/>
            </p:nvGrpSpPr>
            <p:grpSpPr bwMode="auto">
              <a:xfrm>
                <a:off x="2544" y="1968"/>
                <a:ext cx="144" cy="240"/>
                <a:chOff x="2016" y="2064"/>
                <a:chExt cx="144" cy="240"/>
              </a:xfrm>
            </p:grpSpPr>
            <p:sp>
              <p:nvSpPr>
                <p:cNvPr id="65759" name="Oval 223"/>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60" name="Line 224"/>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61" name="Line 225"/>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46" name="Group 226"/>
              <p:cNvGrpSpPr>
                <a:grpSpLocks/>
              </p:cNvGrpSpPr>
              <p:nvPr/>
            </p:nvGrpSpPr>
            <p:grpSpPr bwMode="auto">
              <a:xfrm>
                <a:off x="2688" y="1968"/>
                <a:ext cx="144" cy="240"/>
                <a:chOff x="2016" y="2064"/>
                <a:chExt cx="144" cy="240"/>
              </a:xfrm>
            </p:grpSpPr>
            <p:sp>
              <p:nvSpPr>
                <p:cNvPr id="65763" name="Oval 227"/>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64" name="Line 22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765" name="Line 22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50" name="Group 230"/>
              <p:cNvGrpSpPr>
                <a:grpSpLocks/>
              </p:cNvGrpSpPr>
              <p:nvPr/>
            </p:nvGrpSpPr>
            <p:grpSpPr bwMode="auto">
              <a:xfrm>
                <a:off x="2832" y="1968"/>
                <a:ext cx="144" cy="240"/>
                <a:chOff x="2016" y="2064"/>
                <a:chExt cx="144" cy="240"/>
              </a:xfrm>
            </p:grpSpPr>
            <p:sp>
              <p:nvSpPr>
                <p:cNvPr id="65767" name="Oval 231"/>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68" name="Line 232"/>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69" name="Line 233"/>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54" name="Group 234"/>
              <p:cNvGrpSpPr>
                <a:grpSpLocks/>
              </p:cNvGrpSpPr>
              <p:nvPr/>
            </p:nvGrpSpPr>
            <p:grpSpPr bwMode="auto">
              <a:xfrm>
                <a:off x="2976" y="1968"/>
                <a:ext cx="144" cy="240"/>
                <a:chOff x="2016" y="2064"/>
                <a:chExt cx="144" cy="240"/>
              </a:xfrm>
            </p:grpSpPr>
            <p:sp>
              <p:nvSpPr>
                <p:cNvPr id="65771" name="Oval 235"/>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72" name="Line 23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773" name="Line 237"/>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65658" name="Group 238"/>
            <p:cNvGrpSpPr>
              <a:grpSpLocks/>
            </p:cNvGrpSpPr>
            <p:nvPr/>
          </p:nvGrpSpPr>
          <p:grpSpPr bwMode="auto">
            <a:xfrm>
              <a:off x="3552" y="1968"/>
              <a:ext cx="1584" cy="240"/>
              <a:chOff x="1968" y="1968"/>
              <a:chExt cx="1584" cy="240"/>
            </a:xfrm>
          </p:grpSpPr>
          <p:grpSp>
            <p:nvGrpSpPr>
              <p:cNvPr id="65662" name="Group 239"/>
              <p:cNvGrpSpPr>
                <a:grpSpLocks/>
              </p:cNvGrpSpPr>
              <p:nvPr/>
            </p:nvGrpSpPr>
            <p:grpSpPr bwMode="auto">
              <a:xfrm>
                <a:off x="1968" y="1968"/>
                <a:ext cx="144" cy="240"/>
                <a:chOff x="2016" y="2064"/>
                <a:chExt cx="144" cy="240"/>
              </a:xfrm>
            </p:grpSpPr>
            <p:sp>
              <p:nvSpPr>
                <p:cNvPr id="65776" name="Oval 240"/>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77" name="Line 24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778" name="Line 24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66" name="Group 243"/>
              <p:cNvGrpSpPr>
                <a:grpSpLocks/>
              </p:cNvGrpSpPr>
              <p:nvPr/>
            </p:nvGrpSpPr>
            <p:grpSpPr bwMode="auto">
              <a:xfrm>
                <a:off x="2256" y="1968"/>
                <a:ext cx="144" cy="240"/>
                <a:chOff x="2016" y="2064"/>
                <a:chExt cx="144" cy="240"/>
              </a:xfrm>
            </p:grpSpPr>
            <p:sp>
              <p:nvSpPr>
                <p:cNvPr id="65780" name="Oval 244"/>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81" name="Line 245"/>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82" name="Line 246"/>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70" name="Group 247"/>
              <p:cNvGrpSpPr>
                <a:grpSpLocks/>
              </p:cNvGrpSpPr>
              <p:nvPr/>
            </p:nvGrpSpPr>
            <p:grpSpPr bwMode="auto">
              <a:xfrm>
                <a:off x="2112" y="1968"/>
                <a:ext cx="144" cy="240"/>
                <a:chOff x="2016" y="2064"/>
                <a:chExt cx="144" cy="240"/>
              </a:xfrm>
            </p:grpSpPr>
            <p:sp>
              <p:nvSpPr>
                <p:cNvPr id="65784" name="Oval 248"/>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85" name="Line 249"/>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65786" name="Line 25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74" name="Group 251"/>
              <p:cNvGrpSpPr>
                <a:grpSpLocks/>
              </p:cNvGrpSpPr>
              <p:nvPr/>
            </p:nvGrpSpPr>
            <p:grpSpPr bwMode="auto">
              <a:xfrm>
                <a:off x="3408" y="1968"/>
                <a:ext cx="144" cy="240"/>
                <a:chOff x="2016" y="2064"/>
                <a:chExt cx="144" cy="240"/>
              </a:xfrm>
            </p:grpSpPr>
            <p:sp>
              <p:nvSpPr>
                <p:cNvPr id="65788" name="Oval 252"/>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89" name="Line 253"/>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90" name="Line 25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75" name="Group 255"/>
              <p:cNvGrpSpPr>
                <a:grpSpLocks/>
              </p:cNvGrpSpPr>
              <p:nvPr/>
            </p:nvGrpSpPr>
            <p:grpSpPr bwMode="auto">
              <a:xfrm>
                <a:off x="3264" y="1968"/>
                <a:ext cx="144" cy="240"/>
                <a:chOff x="2016" y="2064"/>
                <a:chExt cx="144" cy="240"/>
              </a:xfrm>
            </p:grpSpPr>
            <p:sp>
              <p:nvSpPr>
                <p:cNvPr id="65792" name="Oval 256"/>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93" name="Line 25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794" name="Line 258"/>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79" name="Group 259"/>
              <p:cNvGrpSpPr>
                <a:grpSpLocks/>
              </p:cNvGrpSpPr>
              <p:nvPr/>
            </p:nvGrpSpPr>
            <p:grpSpPr bwMode="auto">
              <a:xfrm>
                <a:off x="3120" y="1968"/>
                <a:ext cx="144" cy="240"/>
                <a:chOff x="2016" y="2064"/>
                <a:chExt cx="144" cy="240"/>
              </a:xfrm>
            </p:grpSpPr>
            <p:sp>
              <p:nvSpPr>
                <p:cNvPr id="65796" name="Oval 260"/>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797" name="Line 261"/>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798" name="Line 26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83" name="Group 263"/>
              <p:cNvGrpSpPr>
                <a:grpSpLocks/>
              </p:cNvGrpSpPr>
              <p:nvPr/>
            </p:nvGrpSpPr>
            <p:grpSpPr bwMode="auto">
              <a:xfrm>
                <a:off x="2400" y="1968"/>
                <a:ext cx="144" cy="240"/>
                <a:chOff x="2016" y="2064"/>
                <a:chExt cx="144" cy="240"/>
              </a:xfrm>
            </p:grpSpPr>
            <p:sp>
              <p:nvSpPr>
                <p:cNvPr id="65800" name="Oval 264"/>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01" name="Line 26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802" name="Line 26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87" name="Group 267"/>
              <p:cNvGrpSpPr>
                <a:grpSpLocks/>
              </p:cNvGrpSpPr>
              <p:nvPr/>
            </p:nvGrpSpPr>
            <p:grpSpPr bwMode="auto">
              <a:xfrm>
                <a:off x="2544" y="1968"/>
                <a:ext cx="144" cy="240"/>
                <a:chOff x="2016" y="2064"/>
                <a:chExt cx="144" cy="240"/>
              </a:xfrm>
            </p:grpSpPr>
            <p:sp>
              <p:nvSpPr>
                <p:cNvPr id="65804" name="Oval 268"/>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05" name="Line 269"/>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806" name="Line 270"/>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91" name="Group 271"/>
              <p:cNvGrpSpPr>
                <a:grpSpLocks/>
              </p:cNvGrpSpPr>
              <p:nvPr/>
            </p:nvGrpSpPr>
            <p:grpSpPr bwMode="auto">
              <a:xfrm>
                <a:off x="2688" y="1968"/>
                <a:ext cx="144" cy="240"/>
                <a:chOff x="2016" y="2064"/>
                <a:chExt cx="144" cy="240"/>
              </a:xfrm>
            </p:grpSpPr>
            <p:sp>
              <p:nvSpPr>
                <p:cNvPr id="65808" name="Oval 272"/>
                <p:cNvSpPr>
                  <a:spLocks noChangeArrowheads="1"/>
                </p:cNvSpPr>
                <p:nvPr/>
              </p:nvSpPr>
              <p:spPr bwMode="auto">
                <a:xfrm>
                  <a:off x="2015"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09" name="Line 27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810" name="Line 27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95" name="Group 275"/>
              <p:cNvGrpSpPr>
                <a:grpSpLocks/>
              </p:cNvGrpSpPr>
              <p:nvPr/>
            </p:nvGrpSpPr>
            <p:grpSpPr bwMode="auto">
              <a:xfrm>
                <a:off x="2832" y="1968"/>
                <a:ext cx="144" cy="240"/>
                <a:chOff x="2016" y="2064"/>
                <a:chExt cx="144" cy="240"/>
              </a:xfrm>
            </p:grpSpPr>
            <p:sp>
              <p:nvSpPr>
                <p:cNvPr id="65812" name="Oval 276"/>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13" name="Line 277"/>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65814" name="Line 278"/>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699" name="Group 279"/>
              <p:cNvGrpSpPr>
                <a:grpSpLocks/>
              </p:cNvGrpSpPr>
              <p:nvPr/>
            </p:nvGrpSpPr>
            <p:grpSpPr bwMode="auto">
              <a:xfrm>
                <a:off x="2976" y="1968"/>
                <a:ext cx="144" cy="240"/>
                <a:chOff x="2016" y="2064"/>
                <a:chExt cx="144" cy="240"/>
              </a:xfrm>
            </p:grpSpPr>
            <p:sp>
              <p:nvSpPr>
                <p:cNvPr id="65816" name="Oval 280"/>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17" name="Line 28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65818" name="Line 28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65703" name="Group 283"/>
            <p:cNvGrpSpPr>
              <a:grpSpLocks/>
            </p:cNvGrpSpPr>
            <p:nvPr/>
          </p:nvGrpSpPr>
          <p:grpSpPr bwMode="auto">
            <a:xfrm rot="10800000">
              <a:off x="3552" y="2256"/>
              <a:ext cx="1584" cy="240"/>
              <a:chOff x="1968" y="1968"/>
              <a:chExt cx="1584" cy="240"/>
            </a:xfrm>
          </p:grpSpPr>
          <p:grpSp>
            <p:nvGrpSpPr>
              <p:cNvPr id="65707" name="Group 284"/>
              <p:cNvGrpSpPr>
                <a:grpSpLocks/>
              </p:cNvGrpSpPr>
              <p:nvPr/>
            </p:nvGrpSpPr>
            <p:grpSpPr bwMode="auto">
              <a:xfrm>
                <a:off x="1968" y="1968"/>
                <a:ext cx="144" cy="240"/>
                <a:chOff x="2016" y="2064"/>
                <a:chExt cx="144" cy="240"/>
              </a:xfrm>
            </p:grpSpPr>
            <p:sp>
              <p:nvSpPr>
                <p:cNvPr id="65821" name="Oval 285"/>
                <p:cNvSpPr>
                  <a:spLocks noChangeArrowheads="1"/>
                </p:cNvSpPr>
                <p:nvPr/>
              </p:nvSpPr>
              <p:spPr bwMode="auto">
                <a:xfrm>
                  <a:off x="2018"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22" name="Line 286"/>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823" name="Line 287"/>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11" name="Group 288"/>
              <p:cNvGrpSpPr>
                <a:grpSpLocks/>
              </p:cNvGrpSpPr>
              <p:nvPr/>
            </p:nvGrpSpPr>
            <p:grpSpPr bwMode="auto">
              <a:xfrm>
                <a:off x="2256" y="1968"/>
                <a:ext cx="144" cy="240"/>
                <a:chOff x="2016" y="2064"/>
                <a:chExt cx="144" cy="240"/>
              </a:xfrm>
            </p:grpSpPr>
            <p:sp>
              <p:nvSpPr>
                <p:cNvPr id="65825" name="Oval 289"/>
                <p:cNvSpPr>
                  <a:spLocks noChangeArrowheads="1"/>
                </p:cNvSpPr>
                <p:nvPr/>
              </p:nvSpPr>
              <p:spPr bwMode="auto">
                <a:xfrm>
                  <a:off x="2018"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26" name="Line 290"/>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27" name="Line 291"/>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15" name="Group 292"/>
              <p:cNvGrpSpPr>
                <a:grpSpLocks/>
              </p:cNvGrpSpPr>
              <p:nvPr/>
            </p:nvGrpSpPr>
            <p:grpSpPr bwMode="auto">
              <a:xfrm>
                <a:off x="2112" y="1968"/>
                <a:ext cx="144" cy="240"/>
                <a:chOff x="2016" y="2064"/>
                <a:chExt cx="144" cy="240"/>
              </a:xfrm>
            </p:grpSpPr>
            <p:sp>
              <p:nvSpPr>
                <p:cNvPr id="65829" name="Oval 293"/>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30" name="Line 294"/>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65831" name="Line 295"/>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19" name="Group 296"/>
              <p:cNvGrpSpPr>
                <a:grpSpLocks/>
              </p:cNvGrpSpPr>
              <p:nvPr/>
            </p:nvGrpSpPr>
            <p:grpSpPr bwMode="auto">
              <a:xfrm>
                <a:off x="3408" y="1968"/>
                <a:ext cx="144" cy="240"/>
                <a:chOff x="2016" y="2064"/>
                <a:chExt cx="144" cy="240"/>
              </a:xfrm>
            </p:grpSpPr>
            <p:sp>
              <p:nvSpPr>
                <p:cNvPr id="65833" name="Oval 297"/>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34" name="Line 298"/>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35" name="Line 299"/>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20" name="Group 300"/>
              <p:cNvGrpSpPr>
                <a:grpSpLocks/>
              </p:cNvGrpSpPr>
              <p:nvPr/>
            </p:nvGrpSpPr>
            <p:grpSpPr bwMode="auto">
              <a:xfrm>
                <a:off x="3264" y="1968"/>
                <a:ext cx="144" cy="240"/>
                <a:chOff x="2016" y="2064"/>
                <a:chExt cx="144" cy="240"/>
              </a:xfrm>
            </p:grpSpPr>
            <p:sp>
              <p:nvSpPr>
                <p:cNvPr id="65837" name="Oval 301"/>
                <p:cNvSpPr>
                  <a:spLocks noChangeArrowheads="1"/>
                </p:cNvSpPr>
                <p:nvPr/>
              </p:nvSpPr>
              <p:spPr bwMode="auto">
                <a:xfrm>
                  <a:off x="2016"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38" name="Line 302"/>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839" name="Line 303"/>
                <p:cNvSpPr>
                  <a:spLocks noChangeShapeType="1"/>
                </p:cNvSpPr>
                <p:nvPr/>
              </p:nvSpPr>
              <p:spPr bwMode="auto">
                <a:xfrm>
                  <a:off x="2113"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21" name="Group 304"/>
              <p:cNvGrpSpPr>
                <a:grpSpLocks/>
              </p:cNvGrpSpPr>
              <p:nvPr/>
            </p:nvGrpSpPr>
            <p:grpSpPr bwMode="auto">
              <a:xfrm>
                <a:off x="3120" y="1968"/>
                <a:ext cx="144" cy="240"/>
                <a:chOff x="2016" y="2064"/>
                <a:chExt cx="144" cy="240"/>
              </a:xfrm>
            </p:grpSpPr>
            <p:sp>
              <p:nvSpPr>
                <p:cNvPr id="65841" name="Oval 305"/>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42" name="Line 306"/>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43" name="Line 307"/>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26" name="Group 308"/>
              <p:cNvGrpSpPr>
                <a:grpSpLocks/>
              </p:cNvGrpSpPr>
              <p:nvPr/>
            </p:nvGrpSpPr>
            <p:grpSpPr bwMode="auto">
              <a:xfrm>
                <a:off x="2400" y="1968"/>
                <a:ext cx="144" cy="240"/>
                <a:chOff x="2016" y="2064"/>
                <a:chExt cx="144" cy="240"/>
              </a:xfrm>
            </p:grpSpPr>
            <p:sp>
              <p:nvSpPr>
                <p:cNvPr id="65845" name="Oval 309"/>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46" name="Line 310"/>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847" name="Line 311"/>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27" name="Group 312"/>
              <p:cNvGrpSpPr>
                <a:grpSpLocks/>
              </p:cNvGrpSpPr>
              <p:nvPr/>
            </p:nvGrpSpPr>
            <p:grpSpPr bwMode="auto">
              <a:xfrm>
                <a:off x="2544" y="1968"/>
                <a:ext cx="144" cy="240"/>
                <a:chOff x="2016" y="2064"/>
                <a:chExt cx="144" cy="240"/>
              </a:xfrm>
            </p:grpSpPr>
            <p:sp>
              <p:nvSpPr>
                <p:cNvPr id="65849" name="Oval 313"/>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50" name="Line 314"/>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51" name="Line 315"/>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28" name="Group 316"/>
              <p:cNvGrpSpPr>
                <a:grpSpLocks/>
              </p:cNvGrpSpPr>
              <p:nvPr/>
            </p:nvGrpSpPr>
            <p:grpSpPr bwMode="auto">
              <a:xfrm>
                <a:off x="2688" y="1968"/>
                <a:ext cx="144" cy="240"/>
                <a:chOff x="2016" y="2064"/>
                <a:chExt cx="144" cy="240"/>
              </a:xfrm>
            </p:grpSpPr>
            <p:sp>
              <p:nvSpPr>
                <p:cNvPr id="65853" name="Oval 317"/>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54" name="Line 318"/>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855" name="Line 319"/>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29" name="Group 320"/>
              <p:cNvGrpSpPr>
                <a:grpSpLocks/>
              </p:cNvGrpSpPr>
              <p:nvPr/>
            </p:nvGrpSpPr>
            <p:grpSpPr bwMode="auto">
              <a:xfrm>
                <a:off x="2832" y="1968"/>
                <a:ext cx="144" cy="240"/>
                <a:chOff x="2016" y="2064"/>
                <a:chExt cx="144" cy="240"/>
              </a:xfrm>
            </p:grpSpPr>
            <p:sp>
              <p:nvSpPr>
                <p:cNvPr id="65857" name="Oval 321"/>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58" name="Line 322"/>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59" name="Line 323"/>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30" name="Group 324"/>
              <p:cNvGrpSpPr>
                <a:grpSpLocks/>
              </p:cNvGrpSpPr>
              <p:nvPr/>
            </p:nvGrpSpPr>
            <p:grpSpPr bwMode="auto">
              <a:xfrm>
                <a:off x="2976" y="1968"/>
                <a:ext cx="144" cy="240"/>
                <a:chOff x="2016" y="2064"/>
                <a:chExt cx="144" cy="240"/>
              </a:xfrm>
            </p:grpSpPr>
            <p:sp>
              <p:nvSpPr>
                <p:cNvPr id="65861" name="Oval 325"/>
                <p:cNvSpPr>
                  <a:spLocks noChangeArrowheads="1"/>
                </p:cNvSpPr>
                <p:nvPr/>
              </p:nvSpPr>
              <p:spPr bwMode="auto">
                <a:xfrm>
                  <a:off x="2016"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62" name="Line 326"/>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863" name="Line 327"/>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65734" name="Group 328"/>
            <p:cNvGrpSpPr>
              <a:grpSpLocks/>
            </p:cNvGrpSpPr>
            <p:nvPr/>
          </p:nvGrpSpPr>
          <p:grpSpPr bwMode="auto">
            <a:xfrm rot="10800000">
              <a:off x="1968" y="2256"/>
              <a:ext cx="1584" cy="240"/>
              <a:chOff x="1968" y="1968"/>
              <a:chExt cx="1584" cy="240"/>
            </a:xfrm>
          </p:grpSpPr>
          <p:grpSp>
            <p:nvGrpSpPr>
              <p:cNvPr id="65738" name="Group 329"/>
              <p:cNvGrpSpPr>
                <a:grpSpLocks/>
              </p:cNvGrpSpPr>
              <p:nvPr/>
            </p:nvGrpSpPr>
            <p:grpSpPr bwMode="auto">
              <a:xfrm>
                <a:off x="1968" y="1968"/>
                <a:ext cx="144" cy="240"/>
                <a:chOff x="2016" y="2064"/>
                <a:chExt cx="144" cy="240"/>
              </a:xfrm>
            </p:grpSpPr>
            <p:sp>
              <p:nvSpPr>
                <p:cNvPr id="65866" name="Oval 330"/>
                <p:cNvSpPr>
                  <a:spLocks noChangeArrowheads="1"/>
                </p:cNvSpPr>
                <p:nvPr/>
              </p:nvSpPr>
              <p:spPr bwMode="auto">
                <a:xfrm>
                  <a:off x="2018" y="2067"/>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67" name="Line 331"/>
                <p:cNvSpPr>
                  <a:spLocks noChangeShapeType="1"/>
                </p:cNvSpPr>
                <p:nvPr/>
              </p:nvSpPr>
              <p:spPr bwMode="auto">
                <a:xfrm>
                  <a:off x="2064" y="2164"/>
                  <a:ext cx="0" cy="144"/>
                </a:xfrm>
                <a:prstGeom prst="line">
                  <a:avLst/>
                </a:prstGeom>
                <a:noFill/>
                <a:ln w="9525">
                  <a:solidFill>
                    <a:srgbClr val="FF9933"/>
                  </a:solidFill>
                  <a:round/>
                  <a:headEnd/>
                  <a:tailEnd/>
                </a:ln>
                <a:effectLst/>
              </p:spPr>
              <p:txBody>
                <a:bodyPr/>
                <a:lstStyle/>
                <a:p>
                  <a:pPr>
                    <a:defRPr/>
                  </a:pPr>
                  <a:endParaRPr lang="en-US"/>
                </a:p>
              </p:txBody>
            </p:sp>
            <p:sp>
              <p:nvSpPr>
                <p:cNvPr id="65868" name="Line 332"/>
                <p:cNvSpPr>
                  <a:spLocks noChangeShapeType="1"/>
                </p:cNvSpPr>
                <p:nvPr/>
              </p:nvSpPr>
              <p:spPr bwMode="auto">
                <a:xfrm>
                  <a:off x="2111" y="2164"/>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42" name="Group 333"/>
              <p:cNvGrpSpPr>
                <a:grpSpLocks/>
              </p:cNvGrpSpPr>
              <p:nvPr/>
            </p:nvGrpSpPr>
            <p:grpSpPr bwMode="auto">
              <a:xfrm>
                <a:off x="2256" y="1968"/>
                <a:ext cx="144" cy="240"/>
                <a:chOff x="2016" y="2064"/>
                <a:chExt cx="144" cy="240"/>
              </a:xfrm>
            </p:grpSpPr>
            <p:sp>
              <p:nvSpPr>
                <p:cNvPr id="65870" name="Oval 334"/>
                <p:cNvSpPr>
                  <a:spLocks noChangeArrowheads="1"/>
                </p:cNvSpPr>
                <p:nvPr/>
              </p:nvSpPr>
              <p:spPr bwMode="auto">
                <a:xfrm>
                  <a:off x="2018" y="2067"/>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71" name="Line 335"/>
                <p:cNvSpPr>
                  <a:spLocks noChangeShapeType="1"/>
                </p:cNvSpPr>
                <p:nvPr/>
              </p:nvSpPr>
              <p:spPr bwMode="auto">
                <a:xfrm>
                  <a:off x="2065" y="2164"/>
                  <a:ext cx="0" cy="144"/>
                </a:xfrm>
                <a:prstGeom prst="line">
                  <a:avLst/>
                </a:prstGeom>
                <a:noFill/>
                <a:ln w="9525">
                  <a:solidFill>
                    <a:srgbClr val="FF9933"/>
                  </a:solidFill>
                  <a:round/>
                  <a:headEnd/>
                  <a:tailEnd/>
                </a:ln>
                <a:effectLst/>
              </p:spPr>
              <p:txBody>
                <a:bodyPr/>
                <a:lstStyle/>
                <a:p>
                  <a:pPr>
                    <a:defRPr/>
                  </a:pPr>
                  <a:endParaRPr lang="en-US"/>
                </a:p>
              </p:txBody>
            </p:sp>
            <p:sp>
              <p:nvSpPr>
                <p:cNvPr id="65872" name="Line 336"/>
                <p:cNvSpPr>
                  <a:spLocks noChangeShapeType="1"/>
                </p:cNvSpPr>
                <p:nvPr/>
              </p:nvSpPr>
              <p:spPr bwMode="auto">
                <a:xfrm>
                  <a:off x="2111" y="2164"/>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46" name="Group 337"/>
              <p:cNvGrpSpPr>
                <a:grpSpLocks/>
              </p:cNvGrpSpPr>
              <p:nvPr/>
            </p:nvGrpSpPr>
            <p:grpSpPr bwMode="auto">
              <a:xfrm>
                <a:off x="2112" y="1968"/>
                <a:ext cx="144" cy="240"/>
                <a:chOff x="2016" y="2064"/>
                <a:chExt cx="144" cy="240"/>
              </a:xfrm>
            </p:grpSpPr>
            <p:sp>
              <p:nvSpPr>
                <p:cNvPr id="65874" name="Oval 338"/>
                <p:cNvSpPr>
                  <a:spLocks noChangeArrowheads="1"/>
                </p:cNvSpPr>
                <p:nvPr/>
              </p:nvSpPr>
              <p:spPr bwMode="auto">
                <a:xfrm>
                  <a:off x="2015" y="2067"/>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75" name="Line 339"/>
                <p:cNvSpPr>
                  <a:spLocks noChangeShapeType="1"/>
                </p:cNvSpPr>
                <p:nvPr/>
              </p:nvSpPr>
              <p:spPr bwMode="auto">
                <a:xfrm>
                  <a:off x="2063" y="2164"/>
                  <a:ext cx="0" cy="144"/>
                </a:xfrm>
                <a:prstGeom prst="line">
                  <a:avLst/>
                </a:prstGeom>
                <a:noFill/>
                <a:ln w="9525">
                  <a:solidFill>
                    <a:srgbClr val="FF9933"/>
                  </a:solidFill>
                  <a:round/>
                  <a:headEnd/>
                  <a:tailEnd/>
                </a:ln>
                <a:effectLst/>
              </p:spPr>
              <p:txBody>
                <a:bodyPr/>
                <a:lstStyle/>
                <a:p>
                  <a:pPr>
                    <a:defRPr/>
                  </a:pPr>
                  <a:endParaRPr lang="en-US"/>
                </a:p>
              </p:txBody>
            </p:sp>
            <p:sp>
              <p:nvSpPr>
                <p:cNvPr id="65876" name="Line 340"/>
                <p:cNvSpPr>
                  <a:spLocks noChangeShapeType="1"/>
                </p:cNvSpPr>
                <p:nvPr/>
              </p:nvSpPr>
              <p:spPr bwMode="auto">
                <a:xfrm>
                  <a:off x="2112" y="2164"/>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50" name="Group 341"/>
              <p:cNvGrpSpPr>
                <a:grpSpLocks/>
              </p:cNvGrpSpPr>
              <p:nvPr/>
            </p:nvGrpSpPr>
            <p:grpSpPr bwMode="auto">
              <a:xfrm>
                <a:off x="3408" y="1968"/>
                <a:ext cx="144" cy="240"/>
                <a:chOff x="2016" y="2064"/>
                <a:chExt cx="144" cy="240"/>
              </a:xfrm>
            </p:grpSpPr>
            <p:sp>
              <p:nvSpPr>
                <p:cNvPr id="65878" name="Oval 342"/>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79" name="Line 343"/>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80" name="Line 344"/>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54" name="Group 345"/>
              <p:cNvGrpSpPr>
                <a:grpSpLocks/>
              </p:cNvGrpSpPr>
              <p:nvPr/>
            </p:nvGrpSpPr>
            <p:grpSpPr bwMode="auto">
              <a:xfrm>
                <a:off x="3264" y="1968"/>
                <a:ext cx="144" cy="240"/>
                <a:chOff x="2016" y="2064"/>
                <a:chExt cx="144" cy="240"/>
              </a:xfrm>
            </p:grpSpPr>
            <p:sp>
              <p:nvSpPr>
                <p:cNvPr id="65882" name="Oval 346"/>
                <p:cNvSpPr>
                  <a:spLocks noChangeArrowheads="1"/>
                </p:cNvSpPr>
                <p:nvPr/>
              </p:nvSpPr>
              <p:spPr bwMode="auto">
                <a:xfrm>
                  <a:off x="2016"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83" name="Line 347"/>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884" name="Line 348"/>
                <p:cNvSpPr>
                  <a:spLocks noChangeShapeType="1"/>
                </p:cNvSpPr>
                <p:nvPr/>
              </p:nvSpPr>
              <p:spPr bwMode="auto">
                <a:xfrm>
                  <a:off x="2113"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58" name="Group 349"/>
              <p:cNvGrpSpPr>
                <a:grpSpLocks/>
              </p:cNvGrpSpPr>
              <p:nvPr/>
            </p:nvGrpSpPr>
            <p:grpSpPr bwMode="auto">
              <a:xfrm>
                <a:off x="3120" y="1968"/>
                <a:ext cx="144" cy="240"/>
                <a:chOff x="2016" y="2064"/>
                <a:chExt cx="144" cy="240"/>
              </a:xfrm>
            </p:grpSpPr>
            <p:sp>
              <p:nvSpPr>
                <p:cNvPr id="65886" name="Oval 350"/>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87" name="Line 351"/>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88" name="Line 352"/>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62" name="Group 353"/>
              <p:cNvGrpSpPr>
                <a:grpSpLocks/>
              </p:cNvGrpSpPr>
              <p:nvPr/>
            </p:nvGrpSpPr>
            <p:grpSpPr bwMode="auto">
              <a:xfrm>
                <a:off x="2400" y="1968"/>
                <a:ext cx="144" cy="240"/>
                <a:chOff x="2016" y="2064"/>
                <a:chExt cx="144" cy="240"/>
              </a:xfrm>
            </p:grpSpPr>
            <p:sp>
              <p:nvSpPr>
                <p:cNvPr id="65890" name="Oval 354"/>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91" name="Line 355"/>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892" name="Line 356"/>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66" name="Group 357"/>
              <p:cNvGrpSpPr>
                <a:grpSpLocks/>
              </p:cNvGrpSpPr>
              <p:nvPr/>
            </p:nvGrpSpPr>
            <p:grpSpPr bwMode="auto">
              <a:xfrm>
                <a:off x="2544" y="1968"/>
                <a:ext cx="144" cy="240"/>
                <a:chOff x="2016" y="2064"/>
                <a:chExt cx="144" cy="240"/>
              </a:xfrm>
            </p:grpSpPr>
            <p:sp>
              <p:nvSpPr>
                <p:cNvPr id="65894" name="Oval 358"/>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95" name="Line 359"/>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896" name="Line 360"/>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70" name="Group 361"/>
              <p:cNvGrpSpPr>
                <a:grpSpLocks/>
              </p:cNvGrpSpPr>
              <p:nvPr/>
            </p:nvGrpSpPr>
            <p:grpSpPr bwMode="auto">
              <a:xfrm>
                <a:off x="2688" y="1968"/>
                <a:ext cx="144" cy="240"/>
                <a:chOff x="2016" y="2064"/>
                <a:chExt cx="144" cy="240"/>
              </a:xfrm>
            </p:grpSpPr>
            <p:sp>
              <p:nvSpPr>
                <p:cNvPr id="65898" name="Oval 362"/>
                <p:cNvSpPr>
                  <a:spLocks noChangeArrowheads="1"/>
                </p:cNvSpPr>
                <p:nvPr/>
              </p:nvSpPr>
              <p:spPr bwMode="auto">
                <a:xfrm>
                  <a:off x="2015"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899" name="Line 363"/>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900" name="Line 364"/>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74" name="Group 365"/>
              <p:cNvGrpSpPr>
                <a:grpSpLocks/>
              </p:cNvGrpSpPr>
              <p:nvPr/>
            </p:nvGrpSpPr>
            <p:grpSpPr bwMode="auto">
              <a:xfrm>
                <a:off x="2832" y="1968"/>
                <a:ext cx="144" cy="240"/>
                <a:chOff x="2016" y="2064"/>
                <a:chExt cx="144" cy="240"/>
              </a:xfrm>
            </p:grpSpPr>
            <p:sp>
              <p:nvSpPr>
                <p:cNvPr id="65902" name="Oval 366"/>
                <p:cNvSpPr>
                  <a:spLocks noChangeArrowheads="1"/>
                </p:cNvSpPr>
                <p:nvPr/>
              </p:nvSpPr>
              <p:spPr bwMode="auto">
                <a:xfrm>
                  <a:off x="2019" y="2066"/>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903" name="Line 367"/>
                <p:cNvSpPr>
                  <a:spLocks noChangeShapeType="1"/>
                </p:cNvSpPr>
                <p:nvPr/>
              </p:nvSpPr>
              <p:spPr bwMode="auto">
                <a:xfrm>
                  <a:off x="2065" y="2162"/>
                  <a:ext cx="0" cy="144"/>
                </a:xfrm>
                <a:prstGeom prst="line">
                  <a:avLst/>
                </a:prstGeom>
                <a:noFill/>
                <a:ln w="9525">
                  <a:solidFill>
                    <a:srgbClr val="FF9933"/>
                  </a:solidFill>
                  <a:round/>
                  <a:headEnd/>
                  <a:tailEnd/>
                </a:ln>
                <a:effectLst/>
              </p:spPr>
              <p:txBody>
                <a:bodyPr/>
                <a:lstStyle/>
                <a:p>
                  <a:pPr>
                    <a:defRPr/>
                  </a:pPr>
                  <a:endParaRPr lang="en-US"/>
                </a:p>
              </p:txBody>
            </p:sp>
            <p:sp>
              <p:nvSpPr>
                <p:cNvPr id="65904" name="Line 368"/>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65775" name="Group 369"/>
              <p:cNvGrpSpPr>
                <a:grpSpLocks/>
              </p:cNvGrpSpPr>
              <p:nvPr/>
            </p:nvGrpSpPr>
            <p:grpSpPr bwMode="auto">
              <a:xfrm>
                <a:off x="2976" y="1968"/>
                <a:ext cx="144" cy="240"/>
                <a:chOff x="2016" y="2064"/>
                <a:chExt cx="144" cy="240"/>
              </a:xfrm>
            </p:grpSpPr>
            <p:sp>
              <p:nvSpPr>
                <p:cNvPr id="65906" name="Oval 370"/>
                <p:cNvSpPr>
                  <a:spLocks noChangeArrowheads="1"/>
                </p:cNvSpPr>
                <p:nvPr/>
              </p:nvSpPr>
              <p:spPr bwMode="auto">
                <a:xfrm>
                  <a:off x="2016" y="2066"/>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65907" name="Line 371"/>
                <p:cNvSpPr>
                  <a:spLocks noChangeShapeType="1"/>
                </p:cNvSpPr>
                <p:nvPr/>
              </p:nvSpPr>
              <p:spPr bwMode="auto">
                <a:xfrm>
                  <a:off x="2064" y="2162"/>
                  <a:ext cx="0" cy="144"/>
                </a:xfrm>
                <a:prstGeom prst="line">
                  <a:avLst/>
                </a:prstGeom>
                <a:noFill/>
                <a:ln w="9525">
                  <a:solidFill>
                    <a:srgbClr val="FF9933"/>
                  </a:solidFill>
                  <a:round/>
                  <a:headEnd/>
                  <a:tailEnd/>
                </a:ln>
                <a:effectLst/>
              </p:spPr>
              <p:txBody>
                <a:bodyPr/>
                <a:lstStyle/>
                <a:p>
                  <a:pPr>
                    <a:defRPr/>
                  </a:pPr>
                  <a:endParaRPr lang="en-US"/>
                </a:p>
              </p:txBody>
            </p:sp>
            <p:sp>
              <p:nvSpPr>
                <p:cNvPr id="65908" name="Line 372"/>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grpSp>
      <p:grpSp>
        <p:nvGrpSpPr>
          <p:cNvPr id="65779" name="Group 373"/>
          <p:cNvGrpSpPr>
            <a:grpSpLocks/>
          </p:cNvGrpSpPr>
          <p:nvPr/>
        </p:nvGrpSpPr>
        <p:grpSpPr bwMode="auto">
          <a:xfrm>
            <a:off x="6816233" y="1192107"/>
            <a:ext cx="1311768" cy="3359573"/>
            <a:chOff x="2784" y="528"/>
            <a:chExt cx="581" cy="1488"/>
          </a:xfrm>
        </p:grpSpPr>
        <p:sp>
          <p:nvSpPr>
            <p:cNvPr id="65910" name="Rectangle 374"/>
            <p:cNvSpPr>
              <a:spLocks noChangeArrowheads="1"/>
            </p:cNvSpPr>
            <p:nvPr/>
          </p:nvSpPr>
          <p:spPr bwMode="auto">
            <a:xfrm>
              <a:off x="2989" y="855"/>
              <a:ext cx="171" cy="625"/>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65911" name="AutoShape 375"/>
            <p:cNvSpPr>
              <a:spLocks noChangeArrowheads="1"/>
            </p:cNvSpPr>
            <p:nvPr/>
          </p:nvSpPr>
          <p:spPr bwMode="auto">
            <a:xfrm rot="10800000">
              <a:off x="2921" y="528"/>
              <a:ext cx="307" cy="35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65912" name="AutoShape 376"/>
            <p:cNvSpPr>
              <a:spLocks noChangeArrowheads="1"/>
            </p:cNvSpPr>
            <p:nvPr/>
          </p:nvSpPr>
          <p:spPr bwMode="auto">
            <a:xfrm rot="10800000">
              <a:off x="2784" y="1480"/>
              <a:ext cx="581" cy="5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sp>
          <p:nvSpPr>
            <p:cNvPr id="65913" name="Oval 377"/>
            <p:cNvSpPr>
              <a:spLocks noChangeArrowheads="1"/>
            </p:cNvSpPr>
            <p:nvPr/>
          </p:nvSpPr>
          <p:spPr bwMode="auto">
            <a:xfrm>
              <a:off x="3168" y="1659"/>
              <a:ext cx="171" cy="178"/>
            </a:xfrm>
            <a:prstGeom prst="ellipse">
              <a:avLst/>
            </a:prstGeom>
            <a:solidFill>
              <a:schemeClr val="bg1"/>
            </a:solidFill>
            <a:ln w="9525">
              <a:noFill/>
              <a:round/>
              <a:headEnd/>
              <a:tailEnd/>
            </a:ln>
            <a:effectLst/>
          </p:spPr>
          <p:txBody>
            <a:bodyPr wrap="none" anchor="ctr"/>
            <a:lstStyle/>
            <a:p>
              <a:pPr>
                <a:defRPr/>
              </a:pPr>
              <a:endParaRPr lang="en-US"/>
            </a:p>
          </p:txBody>
        </p:sp>
        <p:sp>
          <p:nvSpPr>
            <p:cNvPr id="14369" name="Text Box 378"/>
            <p:cNvSpPr txBox="1">
              <a:spLocks noChangeArrowheads="1"/>
            </p:cNvSpPr>
            <p:nvPr/>
          </p:nvSpPr>
          <p:spPr bwMode="auto">
            <a:xfrm>
              <a:off x="2832" y="1685"/>
              <a:ext cx="486" cy="218"/>
            </a:xfrm>
            <a:prstGeom prst="rect">
              <a:avLst/>
            </a:prstGeom>
            <a:noFill/>
            <a:ln w="9525" algn="ctr">
              <a:noFill/>
              <a:miter lim="800000"/>
              <a:headEnd/>
              <a:tailEnd/>
            </a:ln>
          </p:spPr>
          <p:txBody>
            <a:bodyPr>
              <a:spAutoFit/>
            </a:bodyPr>
            <a:lstStyle/>
            <a:p>
              <a:pPr>
                <a:spcBef>
                  <a:spcPct val="50000"/>
                </a:spcBef>
                <a:buClrTx/>
                <a:buSzTx/>
                <a:buFontTx/>
                <a:buNone/>
              </a:pPr>
              <a:r>
                <a:rPr lang="en-US" sz="2600" dirty="0">
                  <a:latin typeface="Times New Roman" pitchFamily="18" charset="0"/>
                </a:rPr>
                <a:t>TK</a:t>
              </a:r>
            </a:p>
          </p:txBody>
        </p:sp>
      </p:grpSp>
      <p:grpSp>
        <p:nvGrpSpPr>
          <p:cNvPr id="65783" name="Group 379"/>
          <p:cNvGrpSpPr>
            <a:grpSpLocks/>
          </p:cNvGrpSpPr>
          <p:nvPr/>
        </p:nvGrpSpPr>
        <p:grpSpPr bwMode="auto">
          <a:xfrm>
            <a:off x="1950720" y="3684693"/>
            <a:ext cx="866987" cy="498970"/>
            <a:chOff x="672" y="1632"/>
            <a:chExt cx="528" cy="288"/>
          </a:xfrm>
        </p:grpSpPr>
        <p:sp>
          <p:nvSpPr>
            <p:cNvPr id="65916" name="Oval 380"/>
            <p:cNvSpPr>
              <a:spLocks noChangeArrowheads="1"/>
            </p:cNvSpPr>
            <p:nvPr/>
          </p:nvSpPr>
          <p:spPr bwMode="auto">
            <a:xfrm>
              <a:off x="672" y="1632"/>
              <a:ext cx="480" cy="288"/>
            </a:xfrm>
            <a:prstGeom prst="ellipse">
              <a:avLst/>
            </a:prstGeom>
            <a:solidFill>
              <a:schemeClr val="accent1"/>
            </a:solidFill>
            <a:ln w="9525" algn="ctr">
              <a:solidFill>
                <a:schemeClr val="bg1"/>
              </a:solidFill>
              <a:round/>
              <a:headEnd/>
              <a:tailEnd/>
            </a:ln>
            <a:effectLst/>
          </p:spPr>
          <p:txBody>
            <a:bodyPr wrap="none" anchor="ctr"/>
            <a:lstStyle/>
            <a:p>
              <a:pPr>
                <a:defRPr/>
              </a:pPr>
              <a:endParaRPr lang="en-US"/>
            </a:p>
          </p:txBody>
        </p:sp>
        <p:sp>
          <p:nvSpPr>
            <p:cNvPr id="14364" name="Text Box 381"/>
            <p:cNvSpPr txBox="1">
              <a:spLocks noChangeArrowheads="1"/>
            </p:cNvSpPr>
            <p:nvPr/>
          </p:nvSpPr>
          <p:spPr bwMode="auto">
            <a:xfrm>
              <a:off x="672" y="1632"/>
              <a:ext cx="528" cy="258"/>
            </a:xfrm>
            <a:prstGeom prst="rect">
              <a:avLst/>
            </a:prstGeom>
            <a:noFill/>
            <a:ln w="9525" algn="ctr">
              <a:noFill/>
              <a:miter lim="800000"/>
              <a:headEnd/>
              <a:tailEnd/>
            </a:ln>
          </p:spPr>
          <p:txBody>
            <a:bodyPr>
              <a:spAutoFit/>
            </a:bodyPr>
            <a:lstStyle/>
            <a:p>
              <a:pPr marL="487672" indent="-487672">
                <a:spcBef>
                  <a:spcPct val="50000"/>
                </a:spcBef>
              </a:pPr>
              <a:r>
                <a:rPr lang="en-US" sz="2300" dirty="0"/>
                <a:t>ATP</a:t>
              </a:r>
            </a:p>
          </p:txBody>
        </p:sp>
      </p:grpSp>
      <p:grpSp>
        <p:nvGrpSpPr>
          <p:cNvPr id="65787" name="Group 382"/>
          <p:cNvGrpSpPr>
            <a:grpSpLocks/>
          </p:cNvGrpSpPr>
          <p:nvPr/>
        </p:nvGrpSpPr>
        <p:grpSpPr bwMode="auto">
          <a:xfrm>
            <a:off x="8561493" y="3684693"/>
            <a:ext cx="866987" cy="498970"/>
            <a:chOff x="672" y="1632"/>
            <a:chExt cx="528" cy="288"/>
          </a:xfrm>
        </p:grpSpPr>
        <p:sp>
          <p:nvSpPr>
            <p:cNvPr id="65919" name="Oval 383"/>
            <p:cNvSpPr>
              <a:spLocks noChangeArrowheads="1"/>
            </p:cNvSpPr>
            <p:nvPr/>
          </p:nvSpPr>
          <p:spPr bwMode="auto">
            <a:xfrm>
              <a:off x="672" y="1632"/>
              <a:ext cx="480" cy="288"/>
            </a:xfrm>
            <a:prstGeom prst="ellipse">
              <a:avLst/>
            </a:prstGeom>
            <a:solidFill>
              <a:schemeClr val="accent1"/>
            </a:solidFill>
            <a:ln w="9525" algn="ctr">
              <a:solidFill>
                <a:schemeClr val="bg1"/>
              </a:solidFill>
              <a:round/>
              <a:headEnd/>
              <a:tailEnd/>
            </a:ln>
            <a:effectLst/>
          </p:spPr>
          <p:txBody>
            <a:bodyPr wrap="none" anchor="ctr"/>
            <a:lstStyle/>
            <a:p>
              <a:pPr>
                <a:defRPr/>
              </a:pPr>
              <a:endParaRPr lang="en-US"/>
            </a:p>
          </p:txBody>
        </p:sp>
        <p:sp>
          <p:nvSpPr>
            <p:cNvPr id="14362" name="Text Box 384"/>
            <p:cNvSpPr txBox="1">
              <a:spLocks noChangeArrowheads="1"/>
            </p:cNvSpPr>
            <p:nvPr/>
          </p:nvSpPr>
          <p:spPr bwMode="auto">
            <a:xfrm>
              <a:off x="672" y="1632"/>
              <a:ext cx="528" cy="258"/>
            </a:xfrm>
            <a:prstGeom prst="rect">
              <a:avLst/>
            </a:prstGeom>
            <a:noFill/>
            <a:ln w="9525" algn="ctr">
              <a:noFill/>
              <a:miter lim="800000"/>
              <a:headEnd/>
              <a:tailEnd/>
            </a:ln>
          </p:spPr>
          <p:txBody>
            <a:bodyPr>
              <a:spAutoFit/>
            </a:bodyPr>
            <a:lstStyle/>
            <a:p>
              <a:pPr marL="487672" indent="-487672">
                <a:spcBef>
                  <a:spcPct val="50000"/>
                </a:spcBef>
              </a:pPr>
              <a:r>
                <a:rPr lang="en-US" sz="2300" dirty="0"/>
                <a:t>ATP</a:t>
              </a:r>
            </a:p>
          </p:txBody>
        </p:sp>
      </p:grpSp>
      <p:sp>
        <p:nvSpPr>
          <p:cNvPr id="65921" name="Oval 385"/>
          <p:cNvSpPr>
            <a:spLocks noChangeArrowheads="1"/>
          </p:cNvSpPr>
          <p:nvPr/>
        </p:nvSpPr>
        <p:spPr bwMode="auto">
          <a:xfrm>
            <a:off x="2492587" y="1083733"/>
            <a:ext cx="433493"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65922" name="Oval 386"/>
          <p:cNvSpPr>
            <a:spLocks noChangeArrowheads="1"/>
          </p:cNvSpPr>
          <p:nvPr/>
        </p:nvSpPr>
        <p:spPr bwMode="auto">
          <a:xfrm>
            <a:off x="8669867" y="1083733"/>
            <a:ext cx="433493"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65923" name="Oval 387"/>
          <p:cNvSpPr>
            <a:spLocks noChangeArrowheads="1"/>
          </p:cNvSpPr>
          <p:nvPr/>
        </p:nvSpPr>
        <p:spPr bwMode="auto">
          <a:xfrm>
            <a:off x="3901440" y="6394027"/>
            <a:ext cx="4226560" cy="2275840"/>
          </a:xfrm>
          <a:prstGeom prst="ellipse">
            <a:avLst/>
          </a:prstGeom>
          <a:solidFill>
            <a:schemeClr val="tx1"/>
          </a:solidFill>
          <a:ln w="9525" algn="ctr">
            <a:solidFill>
              <a:schemeClr val="tx1"/>
            </a:solidFill>
            <a:round/>
            <a:headEnd/>
            <a:tailEnd/>
          </a:ln>
          <a:effectLst/>
        </p:spPr>
        <p:txBody>
          <a:bodyPr wrap="none" lIns="130046" tIns="65023" rIns="130046" bIns="65023" anchor="ctr"/>
          <a:lstStyle/>
          <a:p>
            <a:pPr>
              <a:defRPr/>
            </a:pPr>
            <a:endParaRPr lang="en-US"/>
          </a:p>
        </p:txBody>
      </p:sp>
      <p:sp>
        <p:nvSpPr>
          <p:cNvPr id="65924" name="Text Box 388"/>
          <p:cNvSpPr txBox="1">
            <a:spLocks noChangeArrowheads="1"/>
          </p:cNvSpPr>
          <p:nvPr/>
        </p:nvSpPr>
        <p:spPr bwMode="auto">
          <a:xfrm>
            <a:off x="108374" y="8019627"/>
            <a:ext cx="3684693" cy="1177756"/>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sz="3400" b="1" dirty="0">
                <a:solidFill>
                  <a:srgbClr val="66FF33"/>
                </a:solidFill>
              </a:rPr>
              <a:t>Cell Proliferation</a:t>
            </a:r>
          </a:p>
        </p:txBody>
      </p:sp>
      <p:sp>
        <p:nvSpPr>
          <p:cNvPr id="65925" name="Text Box 389"/>
          <p:cNvSpPr txBox="1">
            <a:spLocks noChangeArrowheads="1"/>
          </p:cNvSpPr>
          <p:nvPr/>
        </p:nvSpPr>
        <p:spPr bwMode="auto">
          <a:xfrm>
            <a:off x="9211734" y="7911253"/>
            <a:ext cx="3034453" cy="623758"/>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sz="3200" b="1" dirty="0" err="1">
                <a:solidFill>
                  <a:srgbClr val="66FF33"/>
                </a:solidFill>
              </a:rPr>
              <a:t>Antiapoptosis</a:t>
            </a:r>
            <a:endParaRPr lang="en-US" sz="3200" b="1" dirty="0">
              <a:solidFill>
                <a:srgbClr val="66FF33"/>
              </a:solidFill>
            </a:endParaRPr>
          </a:p>
        </p:txBody>
      </p:sp>
      <p:sp>
        <p:nvSpPr>
          <p:cNvPr id="65926" name="Text Box 390"/>
          <p:cNvSpPr txBox="1">
            <a:spLocks noChangeArrowheads="1"/>
          </p:cNvSpPr>
          <p:nvPr/>
        </p:nvSpPr>
        <p:spPr bwMode="auto">
          <a:xfrm>
            <a:off x="4768427" y="9103361"/>
            <a:ext cx="3359573" cy="564444"/>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b="1" dirty="0">
                <a:solidFill>
                  <a:srgbClr val="66FF33"/>
                </a:solidFill>
                <a:effectLst/>
              </a:rPr>
              <a:t>Angiogenesis</a:t>
            </a:r>
          </a:p>
        </p:txBody>
      </p:sp>
      <p:sp>
        <p:nvSpPr>
          <p:cNvPr id="65927" name="Oval 391"/>
          <p:cNvSpPr>
            <a:spLocks noChangeArrowheads="1"/>
          </p:cNvSpPr>
          <p:nvPr/>
        </p:nvSpPr>
        <p:spPr bwMode="auto">
          <a:xfrm>
            <a:off x="7261013" y="1300480"/>
            <a:ext cx="433493"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65928" name="Oval 392"/>
          <p:cNvSpPr>
            <a:spLocks noChangeArrowheads="1"/>
          </p:cNvSpPr>
          <p:nvPr/>
        </p:nvSpPr>
        <p:spPr bwMode="auto">
          <a:xfrm>
            <a:off x="3793067" y="1300480"/>
            <a:ext cx="433493"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65929" name="Text Box 393"/>
          <p:cNvSpPr txBox="1">
            <a:spLocks noChangeArrowheads="1"/>
          </p:cNvSpPr>
          <p:nvPr/>
        </p:nvSpPr>
        <p:spPr bwMode="auto">
          <a:xfrm>
            <a:off x="4009813" y="6804943"/>
            <a:ext cx="4226560" cy="1214684"/>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dirty="0">
                <a:solidFill>
                  <a:schemeClr val="bg1"/>
                </a:solidFill>
                <a:effectLst/>
              </a:rPr>
              <a:t>Gene Transcription</a:t>
            </a:r>
          </a:p>
          <a:p>
            <a:pPr marL="487672" indent="-487672">
              <a:spcBef>
                <a:spcPct val="50000"/>
              </a:spcBef>
            </a:pPr>
            <a:r>
              <a:rPr lang="en-US" dirty="0">
                <a:solidFill>
                  <a:schemeClr val="bg1"/>
                </a:solidFill>
                <a:effectLst/>
              </a:rPr>
              <a:t>Cell Cycle Progression</a:t>
            </a:r>
          </a:p>
        </p:txBody>
      </p:sp>
      <p:sp>
        <p:nvSpPr>
          <p:cNvPr id="65930" name="Line 394"/>
          <p:cNvSpPr>
            <a:spLocks noChangeShapeType="1"/>
          </p:cNvSpPr>
          <p:nvPr/>
        </p:nvSpPr>
        <p:spPr bwMode="auto">
          <a:xfrm flipH="1">
            <a:off x="2926080" y="7586134"/>
            <a:ext cx="866987" cy="433493"/>
          </a:xfrm>
          <a:prstGeom prst="line">
            <a:avLst/>
          </a:prstGeom>
          <a:noFill/>
          <a:ln w="38100">
            <a:solidFill>
              <a:srgbClr val="FF33CC"/>
            </a:solidFill>
            <a:round/>
            <a:headEnd/>
            <a:tailEnd type="triangle" w="med" len="med"/>
          </a:ln>
          <a:effectLst/>
        </p:spPr>
        <p:txBody>
          <a:bodyPr lIns="130046" tIns="65023" rIns="130046" bIns="65023"/>
          <a:lstStyle/>
          <a:p>
            <a:pPr>
              <a:defRPr/>
            </a:pPr>
            <a:endParaRPr lang="en-US"/>
          </a:p>
        </p:txBody>
      </p:sp>
      <p:sp>
        <p:nvSpPr>
          <p:cNvPr id="65931" name="Line 395"/>
          <p:cNvSpPr>
            <a:spLocks noChangeShapeType="1"/>
          </p:cNvSpPr>
          <p:nvPr/>
        </p:nvSpPr>
        <p:spPr bwMode="auto">
          <a:xfrm>
            <a:off x="5852160" y="8778240"/>
            <a:ext cx="0" cy="433493"/>
          </a:xfrm>
          <a:prstGeom prst="line">
            <a:avLst/>
          </a:prstGeom>
          <a:noFill/>
          <a:ln w="38100">
            <a:solidFill>
              <a:srgbClr val="FF33CC"/>
            </a:solidFill>
            <a:round/>
            <a:headEnd/>
            <a:tailEnd type="triangle" w="med" len="med"/>
          </a:ln>
          <a:effectLst/>
        </p:spPr>
        <p:txBody>
          <a:bodyPr lIns="130046" tIns="65023" rIns="130046" bIns="65023"/>
          <a:lstStyle/>
          <a:p>
            <a:pPr>
              <a:defRPr/>
            </a:pPr>
            <a:endParaRPr lang="en-US"/>
          </a:p>
        </p:txBody>
      </p:sp>
      <p:sp>
        <p:nvSpPr>
          <p:cNvPr id="65932" name="Line 396"/>
          <p:cNvSpPr>
            <a:spLocks noChangeShapeType="1"/>
          </p:cNvSpPr>
          <p:nvPr/>
        </p:nvSpPr>
        <p:spPr bwMode="auto">
          <a:xfrm>
            <a:off x="8236374" y="7477760"/>
            <a:ext cx="1083733" cy="541867"/>
          </a:xfrm>
          <a:prstGeom prst="line">
            <a:avLst/>
          </a:prstGeom>
          <a:noFill/>
          <a:ln w="38100">
            <a:solidFill>
              <a:srgbClr val="FF33CC"/>
            </a:solidFill>
            <a:round/>
            <a:headEnd/>
            <a:tailEnd type="triangle" w="med" len="med"/>
          </a:ln>
          <a:effectLst/>
        </p:spPr>
        <p:txBody>
          <a:bodyPr lIns="130046" tIns="65023" rIns="130046" bIns="65023"/>
          <a:lstStyle/>
          <a:p>
            <a:pPr>
              <a:defRPr/>
            </a:pPr>
            <a:endParaRPr lang="en-US"/>
          </a:p>
        </p:txBody>
      </p:sp>
      <p:grpSp>
        <p:nvGrpSpPr>
          <p:cNvPr id="65791" name="Group 397"/>
          <p:cNvGrpSpPr>
            <a:grpSpLocks/>
          </p:cNvGrpSpPr>
          <p:nvPr/>
        </p:nvGrpSpPr>
        <p:grpSpPr bwMode="auto">
          <a:xfrm>
            <a:off x="5418667" y="4660053"/>
            <a:ext cx="866987" cy="1517227"/>
            <a:chOff x="2400" y="2064"/>
            <a:chExt cx="384" cy="672"/>
          </a:xfrm>
        </p:grpSpPr>
        <p:sp>
          <p:nvSpPr>
            <p:cNvPr id="65934" name="Line 398"/>
            <p:cNvSpPr>
              <a:spLocks noChangeShapeType="1"/>
            </p:cNvSpPr>
            <p:nvPr/>
          </p:nvSpPr>
          <p:spPr bwMode="auto">
            <a:xfrm>
              <a:off x="2592" y="2064"/>
              <a:ext cx="0" cy="672"/>
            </a:xfrm>
            <a:prstGeom prst="line">
              <a:avLst/>
            </a:prstGeom>
            <a:noFill/>
            <a:ln w="38100">
              <a:solidFill>
                <a:srgbClr val="FF33CC"/>
              </a:solidFill>
              <a:round/>
              <a:headEnd/>
              <a:tailEnd type="triangle" w="med" len="med"/>
            </a:ln>
            <a:effectLst/>
          </p:spPr>
          <p:txBody>
            <a:bodyPr/>
            <a:lstStyle/>
            <a:p>
              <a:pPr>
                <a:defRPr/>
              </a:pPr>
              <a:endParaRPr lang="en-US"/>
            </a:p>
          </p:txBody>
        </p:sp>
        <p:sp>
          <p:nvSpPr>
            <p:cNvPr id="65935" name="Oval 399"/>
            <p:cNvSpPr>
              <a:spLocks noChangeArrowheads="1"/>
            </p:cNvSpPr>
            <p:nvPr/>
          </p:nvSpPr>
          <p:spPr bwMode="auto">
            <a:xfrm>
              <a:off x="2448" y="2256"/>
              <a:ext cx="245" cy="246"/>
            </a:xfrm>
            <a:prstGeom prst="ellipse">
              <a:avLst/>
            </a:prstGeom>
            <a:solidFill>
              <a:srgbClr val="CC9900"/>
            </a:solidFill>
            <a:ln w="9525" algn="ctr">
              <a:solidFill>
                <a:schemeClr val="tx1"/>
              </a:solidFill>
              <a:round/>
              <a:headEnd/>
              <a:tailEnd/>
            </a:ln>
            <a:effectLst/>
          </p:spPr>
          <p:txBody>
            <a:bodyPr wrap="none" anchor="ctr"/>
            <a:lstStyle/>
            <a:p>
              <a:pPr>
                <a:defRPr/>
              </a:pPr>
              <a:endParaRPr lang="en-US"/>
            </a:p>
          </p:txBody>
        </p:sp>
        <p:sp>
          <p:nvSpPr>
            <p:cNvPr id="14360" name="Text Box 400"/>
            <p:cNvSpPr txBox="1">
              <a:spLocks noChangeArrowheads="1"/>
            </p:cNvSpPr>
            <p:nvPr/>
          </p:nvSpPr>
          <p:spPr bwMode="auto">
            <a:xfrm>
              <a:off x="2400" y="2150"/>
              <a:ext cx="384" cy="442"/>
            </a:xfrm>
            <a:prstGeom prst="rect">
              <a:avLst/>
            </a:prstGeom>
            <a:noFill/>
            <a:ln w="9525" algn="ctr">
              <a:noFill/>
              <a:miter lim="800000"/>
              <a:headEnd/>
              <a:tailEnd/>
            </a:ln>
          </p:spPr>
          <p:txBody>
            <a:bodyPr>
              <a:spAutoFit/>
            </a:bodyPr>
            <a:lstStyle/>
            <a:p>
              <a:pPr marL="487672" indent="-487672">
                <a:spcBef>
                  <a:spcPct val="50000"/>
                </a:spcBef>
              </a:pPr>
              <a:r>
                <a:rPr lang="en-US" sz="5700" dirty="0"/>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556E-6 L 0.1 0.02222 " pathEditMode="relative" ptsTypes="AA">
                                      <p:cBhvr>
                                        <p:cTn id="6" dur="2000" fill="hold"/>
                                        <p:tgtEl>
                                          <p:spTgt spid="6592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5.55556E-6 L -0.10833 0.02222 " pathEditMode="relative" ptsTypes="AA">
                                      <p:cBhvr>
                                        <p:cTn id="8" dur="2000" fill="hold"/>
                                        <p:tgtEl>
                                          <p:spTgt spid="65922"/>
                                        </p:tgtEl>
                                        <p:attrNameLst>
                                          <p:attrName>ppt_x</p:attrName>
                                          <p:attrName>ppt_y</p:attrName>
                                        </p:attrNameLst>
                                      </p:cBhvr>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33333E-6 7.77778E-6 L 0.10833 7.77778E-6 " pathEditMode="relative" ptsTypes="AA">
                                      <p:cBhvr>
                                        <p:cTn id="11" dur="2000" fill="hold"/>
                                        <p:tgtEl>
                                          <p:spTgt spid="65597"/>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4.16667E-6 7.77778E-6 L -0.11666 7.77778E-6 " pathEditMode="relative" ptsTypes="AA">
                                      <p:cBhvr>
                                        <p:cTn id="13" dur="2000" fill="hold"/>
                                        <p:tgtEl>
                                          <p:spTgt spid="65779"/>
                                        </p:tgtEl>
                                        <p:attrNameLst>
                                          <p:attrName>ppt_x</p:attrName>
                                          <p:attrName>ppt_y</p:attrName>
                                        </p:attrNameLst>
                                      </p:cBhvr>
                                    </p:animMotion>
                                  </p:childTnLst>
                                </p:cTn>
                              </p:par>
                              <p:par>
                                <p:cTn id="14" presetID="10" presetClass="exit" presetSubtype="0" fill="hold" grpId="1" nodeType="withEffect">
                                  <p:stCondLst>
                                    <p:cond delay="0"/>
                                  </p:stCondLst>
                                  <p:childTnLst>
                                    <p:animEffect transition="out" filter="fade">
                                      <p:cBhvr>
                                        <p:cTn id="15" dur="500"/>
                                        <p:tgtEl>
                                          <p:spTgt spid="65921"/>
                                        </p:tgtEl>
                                      </p:cBhvr>
                                    </p:animEffect>
                                    <p:set>
                                      <p:cBhvr>
                                        <p:cTn id="16" dur="1" fill="hold">
                                          <p:stCondLst>
                                            <p:cond delay="499"/>
                                          </p:stCondLst>
                                        </p:cTn>
                                        <p:tgtEl>
                                          <p:spTgt spid="65921"/>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65922"/>
                                        </p:tgtEl>
                                      </p:cBhvr>
                                    </p:animEffect>
                                    <p:set>
                                      <p:cBhvr>
                                        <p:cTn id="19" dur="1" fill="hold">
                                          <p:stCondLst>
                                            <p:cond delay="499"/>
                                          </p:stCondLst>
                                        </p:cTn>
                                        <p:tgtEl>
                                          <p:spTgt spid="65922"/>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6592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5927"/>
                                        </p:tgtEl>
                                        <p:attrNameLst>
                                          <p:attrName>style.visibility</p:attrName>
                                        </p:attrNameLst>
                                      </p:cBhvr>
                                      <p:to>
                                        <p:strVal val="visible"/>
                                      </p:to>
                                    </p:set>
                                  </p:childTnLst>
                                </p:cTn>
                              </p:par>
                              <p:par>
                                <p:cTn id="24" presetID="0" presetClass="path" presetSubtype="0" accel="50000" decel="50000" fill="hold" grpId="1" nodeType="withEffect">
                                  <p:stCondLst>
                                    <p:cond delay="0"/>
                                  </p:stCondLst>
                                  <p:childTnLst>
                                    <p:animMotion origin="layout" path="M -3.33333E-6 -1.11111E-6 L 0.10834 -0.00555 " pathEditMode="relative" rAng="0" ptsTypes="AA">
                                      <p:cBhvr>
                                        <p:cTn id="25" dur="2000" fill="hold"/>
                                        <p:tgtEl>
                                          <p:spTgt spid="65928"/>
                                        </p:tgtEl>
                                        <p:attrNameLst>
                                          <p:attrName>ppt_x</p:attrName>
                                          <p:attrName>ppt_y</p:attrName>
                                        </p:attrNameLst>
                                      </p:cBhvr>
                                      <p:rCtr x="5400" y="-300"/>
                                    </p:animMotion>
                                  </p:childTnLst>
                                </p:cTn>
                              </p:par>
                              <p:par>
                                <p:cTn id="26" presetID="0" presetClass="path" presetSubtype="0" accel="50000" decel="50000" fill="hold" grpId="1" nodeType="withEffect">
                                  <p:stCondLst>
                                    <p:cond delay="0"/>
                                  </p:stCondLst>
                                  <p:childTnLst>
                                    <p:animMotion origin="layout" path="M 0.0 -1.11111E-6 L -0.11667 -0.00555 " pathEditMode="relative" rAng="0" ptsTypes="AA">
                                      <p:cBhvr>
                                        <p:cTn id="27" dur="2000" fill="hold"/>
                                        <p:tgtEl>
                                          <p:spTgt spid="65927"/>
                                        </p:tgtEl>
                                        <p:attrNameLst>
                                          <p:attrName>ppt_x</p:attrName>
                                          <p:attrName>ppt_y</p:attrName>
                                        </p:attrNameLst>
                                      </p:cBhvr>
                                      <p:rCtr x="-5800" y="-300"/>
                                    </p:animMotion>
                                  </p:childTnLst>
                                </p:cTn>
                              </p:par>
                            </p:childTnLst>
                          </p:cTn>
                        </p:par>
                        <p:par>
                          <p:cTn id="28" fill="hold">
                            <p:stCondLst>
                              <p:cond delay="4000"/>
                            </p:stCondLst>
                            <p:childTnLst>
                              <p:par>
                                <p:cTn id="29" presetID="63" presetClass="path" presetSubtype="0" accel="50000" decel="50000" fill="hold" nodeType="afterEffect">
                                  <p:stCondLst>
                                    <p:cond delay="0"/>
                                  </p:stCondLst>
                                  <p:childTnLst>
                                    <p:animMotion origin="layout" path="M -3.33333E-6 -7.40741E-7 L 0.2 -0.00324 " pathEditMode="relative" rAng="0" ptsTypes="AA">
                                      <p:cBhvr>
                                        <p:cTn id="30" dur="2000" fill="hold"/>
                                        <p:tgtEl>
                                          <p:spTgt spid="65783"/>
                                        </p:tgtEl>
                                        <p:attrNameLst>
                                          <p:attrName>ppt_x</p:attrName>
                                          <p:attrName>ppt_y</p:attrName>
                                        </p:attrNameLst>
                                      </p:cBhvr>
                                      <p:rCtr x="10000" y="-200"/>
                                    </p:animMotion>
                                  </p:childTnLst>
                                </p:cTn>
                              </p:par>
                              <p:par>
                                <p:cTn id="31" presetID="35" presetClass="path" presetSubtype="0" accel="50000" decel="50000" fill="hold" nodeType="withEffect">
                                  <p:stCondLst>
                                    <p:cond delay="0"/>
                                  </p:stCondLst>
                                  <p:childTnLst>
                                    <p:animMotion origin="layout" path="M -3.33333E-6 -7.40741E-7 L -0.2 0.00787 " pathEditMode="relative" rAng="0" ptsTypes="AA">
                                      <p:cBhvr>
                                        <p:cTn id="32" dur="2000" fill="hold"/>
                                        <p:tgtEl>
                                          <p:spTgt spid="65787"/>
                                        </p:tgtEl>
                                        <p:attrNameLst>
                                          <p:attrName>ppt_x</p:attrName>
                                          <p:attrName>ppt_y</p:attrName>
                                        </p:attrNameLst>
                                      </p:cBhvr>
                                      <p:rCtr x="-10000" y="400"/>
                                    </p:animMotion>
                                  </p:childTnLst>
                                </p:cTn>
                              </p:par>
                            </p:childTnLst>
                          </p:cTn>
                        </p:par>
                        <p:par>
                          <p:cTn id="33" fill="hold">
                            <p:stCondLst>
                              <p:cond delay="6000"/>
                            </p:stCondLst>
                            <p:childTnLst>
                              <p:par>
                                <p:cTn id="34" presetID="22" presetClass="entr" presetSubtype="1" fill="hold" nodeType="afterEffect">
                                  <p:stCondLst>
                                    <p:cond delay="0"/>
                                  </p:stCondLst>
                                  <p:childTnLst>
                                    <p:set>
                                      <p:cBhvr>
                                        <p:cTn id="35" dur="1" fill="hold">
                                          <p:stCondLst>
                                            <p:cond delay="0"/>
                                          </p:stCondLst>
                                        </p:cTn>
                                        <p:tgtEl>
                                          <p:spTgt spid="65791"/>
                                        </p:tgtEl>
                                        <p:attrNameLst>
                                          <p:attrName>style.visibility</p:attrName>
                                        </p:attrNameLst>
                                      </p:cBhvr>
                                      <p:to>
                                        <p:strVal val="visible"/>
                                      </p:to>
                                    </p:set>
                                    <p:animEffect transition="in" filter="wipe(up)">
                                      <p:cBhvr>
                                        <p:cTn id="36" dur="1000"/>
                                        <p:tgtEl>
                                          <p:spTgt spid="65791"/>
                                        </p:tgtEl>
                                      </p:cBhvr>
                                    </p:animEffect>
                                  </p:childTnLst>
                                </p:cTn>
                              </p:par>
                            </p:childTnLst>
                          </p:cTn>
                        </p:par>
                        <p:par>
                          <p:cTn id="37" fill="hold">
                            <p:stCondLst>
                              <p:cond delay="7000"/>
                            </p:stCondLst>
                            <p:childTnLst>
                              <p:par>
                                <p:cTn id="38" presetID="3" presetClass="entr" presetSubtype="10" fill="hold" grpId="0" nodeType="afterEffect">
                                  <p:stCondLst>
                                    <p:cond delay="1000"/>
                                  </p:stCondLst>
                                  <p:childTnLst>
                                    <p:set>
                                      <p:cBhvr>
                                        <p:cTn id="39" dur="1" fill="hold">
                                          <p:stCondLst>
                                            <p:cond delay="0"/>
                                          </p:stCondLst>
                                        </p:cTn>
                                        <p:tgtEl>
                                          <p:spTgt spid="65929"/>
                                        </p:tgtEl>
                                        <p:attrNameLst>
                                          <p:attrName>style.visibility</p:attrName>
                                        </p:attrNameLst>
                                      </p:cBhvr>
                                      <p:to>
                                        <p:strVal val="visible"/>
                                      </p:to>
                                    </p:set>
                                    <p:animEffect transition="in" filter="blinds(horizontal)">
                                      <p:cBhvr>
                                        <p:cTn id="40" dur="500"/>
                                        <p:tgtEl>
                                          <p:spTgt spid="65929"/>
                                        </p:tgtEl>
                                      </p:cBhvr>
                                    </p:animEffect>
                                  </p:childTnLst>
                                </p:cTn>
                              </p:par>
                            </p:childTnLst>
                          </p:cTn>
                        </p:par>
                        <p:par>
                          <p:cTn id="41" fill="hold">
                            <p:stCondLst>
                              <p:cond delay="8500"/>
                            </p:stCondLst>
                            <p:childTnLst>
                              <p:par>
                                <p:cTn id="42" presetID="22" presetClass="entr" presetSubtype="1" fill="hold" nodeType="afterEffect">
                                  <p:stCondLst>
                                    <p:cond delay="0"/>
                                  </p:stCondLst>
                                  <p:childTnLst>
                                    <p:set>
                                      <p:cBhvr>
                                        <p:cTn id="43" dur="1" fill="hold">
                                          <p:stCondLst>
                                            <p:cond delay="0"/>
                                          </p:stCondLst>
                                        </p:cTn>
                                        <p:tgtEl>
                                          <p:spTgt spid="65930"/>
                                        </p:tgtEl>
                                        <p:attrNameLst>
                                          <p:attrName>style.visibility</p:attrName>
                                        </p:attrNameLst>
                                      </p:cBhvr>
                                      <p:to>
                                        <p:strVal val="visible"/>
                                      </p:to>
                                    </p:set>
                                    <p:animEffect transition="in" filter="wipe(up)">
                                      <p:cBhvr>
                                        <p:cTn id="44" dur="1000"/>
                                        <p:tgtEl>
                                          <p:spTgt spid="65930"/>
                                        </p:tgtEl>
                                      </p:cBhvr>
                                    </p:animEffect>
                                  </p:childTnLst>
                                </p:cTn>
                              </p:par>
                              <p:par>
                                <p:cTn id="45" presetID="22" presetClass="entr" presetSubtype="1" fill="hold" nodeType="withEffect">
                                  <p:stCondLst>
                                    <p:cond delay="0"/>
                                  </p:stCondLst>
                                  <p:childTnLst>
                                    <p:set>
                                      <p:cBhvr>
                                        <p:cTn id="46" dur="1" fill="hold">
                                          <p:stCondLst>
                                            <p:cond delay="0"/>
                                          </p:stCondLst>
                                        </p:cTn>
                                        <p:tgtEl>
                                          <p:spTgt spid="65931"/>
                                        </p:tgtEl>
                                        <p:attrNameLst>
                                          <p:attrName>style.visibility</p:attrName>
                                        </p:attrNameLst>
                                      </p:cBhvr>
                                      <p:to>
                                        <p:strVal val="visible"/>
                                      </p:to>
                                    </p:set>
                                    <p:animEffect transition="in" filter="wipe(up)">
                                      <p:cBhvr>
                                        <p:cTn id="47" dur="1000"/>
                                        <p:tgtEl>
                                          <p:spTgt spid="65931"/>
                                        </p:tgtEl>
                                      </p:cBhvr>
                                    </p:animEffect>
                                  </p:childTnLst>
                                </p:cTn>
                              </p:par>
                              <p:par>
                                <p:cTn id="48" presetID="22" presetClass="entr" presetSubtype="1" fill="hold" nodeType="withEffect">
                                  <p:stCondLst>
                                    <p:cond delay="0"/>
                                  </p:stCondLst>
                                  <p:childTnLst>
                                    <p:set>
                                      <p:cBhvr>
                                        <p:cTn id="49" dur="1" fill="hold">
                                          <p:stCondLst>
                                            <p:cond delay="0"/>
                                          </p:stCondLst>
                                        </p:cTn>
                                        <p:tgtEl>
                                          <p:spTgt spid="65932"/>
                                        </p:tgtEl>
                                        <p:attrNameLst>
                                          <p:attrName>style.visibility</p:attrName>
                                        </p:attrNameLst>
                                      </p:cBhvr>
                                      <p:to>
                                        <p:strVal val="visible"/>
                                      </p:to>
                                    </p:set>
                                    <p:animEffect transition="in" filter="wipe(up)">
                                      <p:cBhvr>
                                        <p:cTn id="50" dur="1000"/>
                                        <p:tgtEl>
                                          <p:spTgt spid="65932"/>
                                        </p:tgtEl>
                                      </p:cBhvr>
                                    </p:animEffect>
                                  </p:childTnLst>
                                </p:cTn>
                              </p:par>
                            </p:childTnLst>
                          </p:cTn>
                        </p:par>
                        <p:par>
                          <p:cTn id="51" fill="hold">
                            <p:stCondLst>
                              <p:cond delay="9500"/>
                            </p:stCondLst>
                            <p:childTnLst>
                              <p:par>
                                <p:cTn id="52" presetID="3" presetClass="entr" presetSubtype="10" fill="hold" grpId="0" nodeType="afterEffect">
                                  <p:stCondLst>
                                    <p:cond delay="0"/>
                                  </p:stCondLst>
                                  <p:childTnLst>
                                    <p:set>
                                      <p:cBhvr>
                                        <p:cTn id="53" dur="1" fill="hold">
                                          <p:stCondLst>
                                            <p:cond delay="0"/>
                                          </p:stCondLst>
                                        </p:cTn>
                                        <p:tgtEl>
                                          <p:spTgt spid="65924"/>
                                        </p:tgtEl>
                                        <p:attrNameLst>
                                          <p:attrName>style.visibility</p:attrName>
                                        </p:attrNameLst>
                                      </p:cBhvr>
                                      <p:to>
                                        <p:strVal val="visible"/>
                                      </p:to>
                                    </p:set>
                                    <p:animEffect transition="in" filter="blinds(horizontal)">
                                      <p:cBhvr>
                                        <p:cTn id="54" dur="500"/>
                                        <p:tgtEl>
                                          <p:spTgt spid="6592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5926"/>
                                        </p:tgtEl>
                                        <p:attrNameLst>
                                          <p:attrName>style.visibility</p:attrName>
                                        </p:attrNameLst>
                                      </p:cBhvr>
                                      <p:to>
                                        <p:strVal val="visible"/>
                                      </p:to>
                                    </p:set>
                                    <p:animEffect transition="in" filter="blinds(horizontal)">
                                      <p:cBhvr>
                                        <p:cTn id="57" dur="500"/>
                                        <p:tgtEl>
                                          <p:spTgt spid="6592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5925"/>
                                        </p:tgtEl>
                                        <p:attrNameLst>
                                          <p:attrName>style.visibility</p:attrName>
                                        </p:attrNameLst>
                                      </p:cBhvr>
                                      <p:to>
                                        <p:strVal val="visible"/>
                                      </p:to>
                                    </p:set>
                                    <p:animEffect transition="in" filter="blinds(horizontal)">
                                      <p:cBhvr>
                                        <p:cTn id="60" dur="500"/>
                                        <p:tgtEl>
                                          <p:spTgt spid="65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21" grpId="0" animBg="1"/>
      <p:bldP spid="65921" grpId="1" animBg="1"/>
      <p:bldP spid="65922" grpId="0" animBg="1"/>
      <p:bldP spid="65922" grpId="1" animBg="1"/>
      <p:bldP spid="65924" grpId="0"/>
      <p:bldP spid="65925" grpId="0"/>
      <p:bldP spid="65926" grpId="0"/>
      <p:bldP spid="65927" grpId="0" animBg="1"/>
      <p:bldP spid="65927" grpId="1" animBg="1"/>
      <p:bldP spid="65928" grpId="0" animBg="1"/>
      <p:bldP spid="65928" grpId="1" animBg="1"/>
      <p:bldP spid="659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2"/>
          <p:cNvGrpSpPr>
            <a:grpSpLocks/>
          </p:cNvGrpSpPr>
          <p:nvPr/>
        </p:nvGrpSpPr>
        <p:grpSpPr bwMode="auto">
          <a:xfrm>
            <a:off x="7708054" y="1625600"/>
            <a:ext cx="853440" cy="2384213"/>
            <a:chOff x="4230" y="720"/>
            <a:chExt cx="378" cy="1056"/>
          </a:xfrm>
        </p:grpSpPr>
        <p:grpSp>
          <p:nvGrpSpPr>
            <p:cNvPr id="3" name="Group 416"/>
            <p:cNvGrpSpPr>
              <a:grpSpLocks/>
            </p:cNvGrpSpPr>
            <p:nvPr/>
          </p:nvGrpSpPr>
          <p:grpSpPr bwMode="auto">
            <a:xfrm>
              <a:off x="4230" y="720"/>
              <a:ext cx="374" cy="1056"/>
              <a:chOff x="2208" y="336"/>
              <a:chExt cx="816" cy="2400"/>
            </a:xfrm>
          </p:grpSpPr>
          <p:sp>
            <p:nvSpPr>
              <p:cNvPr id="84385" name="Rectangle 417"/>
              <p:cNvSpPr>
                <a:spLocks noChangeArrowheads="1"/>
              </p:cNvSpPr>
              <p:nvPr/>
            </p:nvSpPr>
            <p:spPr bwMode="auto">
              <a:xfrm>
                <a:off x="2496" y="863"/>
                <a:ext cx="240" cy="1009"/>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84386" name="AutoShape 418"/>
              <p:cNvSpPr>
                <a:spLocks noChangeArrowheads="1"/>
              </p:cNvSpPr>
              <p:nvPr/>
            </p:nvSpPr>
            <p:spPr bwMode="auto">
              <a:xfrm rot="10800000">
                <a:off x="2400" y="336"/>
                <a:ext cx="432" cy="5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84387" name="AutoShape 419"/>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84388" name="Oval 420"/>
            <p:cNvSpPr>
              <a:spLocks noChangeArrowheads="1"/>
            </p:cNvSpPr>
            <p:nvPr/>
          </p:nvSpPr>
          <p:spPr bwMode="auto">
            <a:xfrm>
              <a:off x="4498" y="1523"/>
              <a:ext cx="110" cy="126"/>
            </a:xfrm>
            <a:prstGeom prst="ellipse">
              <a:avLst/>
            </a:prstGeom>
            <a:solidFill>
              <a:schemeClr val="bg1"/>
            </a:solidFill>
            <a:ln w="9525">
              <a:noFill/>
              <a:round/>
              <a:headEnd/>
              <a:tailEnd/>
            </a:ln>
            <a:effectLst/>
          </p:spPr>
          <p:txBody>
            <a:bodyPr wrap="none" anchor="ctr"/>
            <a:lstStyle/>
            <a:p>
              <a:pPr>
                <a:defRPr/>
              </a:pPr>
              <a:endParaRPr lang="en-US"/>
            </a:p>
          </p:txBody>
        </p:sp>
        <p:sp>
          <p:nvSpPr>
            <p:cNvPr id="15748" name="Text Box 421"/>
            <p:cNvSpPr txBox="1">
              <a:spLocks noChangeArrowheads="1"/>
            </p:cNvSpPr>
            <p:nvPr/>
          </p:nvSpPr>
          <p:spPr bwMode="auto">
            <a:xfrm>
              <a:off x="4230" y="1540"/>
              <a:ext cx="282" cy="177"/>
            </a:xfrm>
            <a:prstGeom prst="rect">
              <a:avLst/>
            </a:prstGeom>
            <a:noFill/>
            <a:ln w="9525" algn="ctr">
              <a:noFill/>
              <a:miter lim="800000"/>
              <a:headEnd/>
              <a:tailEnd/>
            </a:ln>
          </p:spPr>
          <p:txBody>
            <a:bodyPr>
              <a:spAutoFit/>
            </a:bodyPr>
            <a:lstStyle/>
            <a:p>
              <a:pPr>
                <a:spcBef>
                  <a:spcPct val="50000"/>
                </a:spcBef>
                <a:buClrTx/>
                <a:buSzTx/>
                <a:buFontTx/>
                <a:buNone/>
              </a:pPr>
              <a:r>
                <a:rPr lang="en-US" sz="2000" dirty="0">
                  <a:latin typeface="Times New Roman" pitchFamily="18" charset="0"/>
                </a:rPr>
                <a:t>TK</a:t>
              </a:r>
            </a:p>
          </p:txBody>
        </p:sp>
      </p:grpSp>
      <p:grpSp>
        <p:nvGrpSpPr>
          <p:cNvPr id="4" name="Group 413"/>
          <p:cNvGrpSpPr>
            <a:grpSpLocks/>
          </p:cNvGrpSpPr>
          <p:nvPr/>
        </p:nvGrpSpPr>
        <p:grpSpPr bwMode="auto">
          <a:xfrm>
            <a:off x="3793067" y="1625600"/>
            <a:ext cx="853440" cy="2384213"/>
            <a:chOff x="1248" y="720"/>
            <a:chExt cx="378" cy="1056"/>
          </a:xfrm>
        </p:grpSpPr>
        <p:grpSp>
          <p:nvGrpSpPr>
            <p:cNvPr id="5" name="Group 398"/>
            <p:cNvGrpSpPr>
              <a:grpSpLocks/>
            </p:cNvGrpSpPr>
            <p:nvPr/>
          </p:nvGrpSpPr>
          <p:grpSpPr bwMode="auto">
            <a:xfrm>
              <a:off x="1248" y="720"/>
              <a:ext cx="374" cy="1056"/>
              <a:chOff x="2208" y="336"/>
              <a:chExt cx="816" cy="2400"/>
            </a:xfrm>
          </p:grpSpPr>
          <p:grpSp>
            <p:nvGrpSpPr>
              <p:cNvPr id="6" name="Group 399"/>
              <p:cNvGrpSpPr>
                <a:grpSpLocks/>
              </p:cNvGrpSpPr>
              <p:nvPr/>
            </p:nvGrpSpPr>
            <p:grpSpPr bwMode="auto">
              <a:xfrm>
                <a:off x="2208" y="336"/>
                <a:ext cx="816" cy="2400"/>
                <a:chOff x="2208" y="336"/>
                <a:chExt cx="816" cy="2400"/>
              </a:xfrm>
            </p:grpSpPr>
            <p:sp>
              <p:nvSpPr>
                <p:cNvPr id="84368" name="Rectangle 400"/>
                <p:cNvSpPr>
                  <a:spLocks noChangeArrowheads="1"/>
                </p:cNvSpPr>
                <p:nvPr/>
              </p:nvSpPr>
              <p:spPr bwMode="auto">
                <a:xfrm>
                  <a:off x="2496" y="863"/>
                  <a:ext cx="240" cy="1009"/>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84369" name="AutoShape 401"/>
                <p:cNvSpPr>
                  <a:spLocks noChangeArrowheads="1"/>
                </p:cNvSpPr>
                <p:nvPr/>
              </p:nvSpPr>
              <p:spPr bwMode="auto">
                <a:xfrm rot="10800000">
                  <a:off x="2400" y="336"/>
                  <a:ext cx="432" cy="5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84370" name="AutoShape 402"/>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84371" name="Oval 403"/>
              <p:cNvSpPr>
                <a:spLocks noChangeArrowheads="1"/>
              </p:cNvSpPr>
              <p:nvPr/>
            </p:nvSpPr>
            <p:spPr bwMode="auto">
              <a:xfrm>
                <a:off x="2208" y="2161"/>
                <a:ext cx="240" cy="286"/>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15740" name="Text Box 404"/>
            <p:cNvSpPr txBox="1">
              <a:spLocks noChangeArrowheads="1"/>
            </p:cNvSpPr>
            <p:nvPr/>
          </p:nvSpPr>
          <p:spPr bwMode="auto">
            <a:xfrm>
              <a:off x="1344" y="1540"/>
              <a:ext cx="282" cy="177"/>
            </a:xfrm>
            <a:prstGeom prst="rect">
              <a:avLst/>
            </a:prstGeom>
            <a:noFill/>
            <a:ln w="9525" algn="ctr">
              <a:noFill/>
              <a:miter lim="800000"/>
              <a:headEnd/>
              <a:tailEnd/>
            </a:ln>
          </p:spPr>
          <p:txBody>
            <a:bodyPr>
              <a:spAutoFit/>
            </a:bodyPr>
            <a:lstStyle/>
            <a:p>
              <a:pPr>
                <a:spcBef>
                  <a:spcPct val="50000"/>
                </a:spcBef>
                <a:buClrTx/>
                <a:buSzTx/>
                <a:buFontTx/>
                <a:buNone/>
              </a:pPr>
              <a:r>
                <a:rPr lang="en-US" sz="2000" dirty="0">
                  <a:latin typeface="Times New Roman" pitchFamily="18" charset="0"/>
                </a:rPr>
                <a:t>TK</a:t>
              </a:r>
            </a:p>
          </p:txBody>
        </p:sp>
      </p:grpSp>
      <p:sp>
        <p:nvSpPr>
          <p:cNvPr id="15364" name="Rectangle 2"/>
          <p:cNvSpPr>
            <a:spLocks noGrp="1" noChangeArrowheads="1"/>
          </p:cNvSpPr>
          <p:nvPr>
            <p:ph type="title"/>
          </p:nvPr>
        </p:nvSpPr>
        <p:spPr>
          <a:xfrm>
            <a:off x="169334" y="81281"/>
            <a:ext cx="12471964" cy="790222"/>
          </a:xfrm>
        </p:spPr>
        <p:txBody>
          <a:bodyPr/>
          <a:lstStyle/>
          <a:p>
            <a:pPr eaLnBrk="1" hangingPunct="1"/>
            <a:r>
              <a:rPr lang="en-GB" sz="4600" dirty="0" smtClean="0">
                <a:solidFill>
                  <a:srgbClr val="FFFF00"/>
                </a:solidFill>
              </a:rPr>
              <a:t>EGFR signal transduction in tumour cells</a:t>
            </a:r>
            <a:endParaRPr lang="en-US" sz="4600" dirty="0" smtClean="0">
              <a:solidFill>
                <a:srgbClr val="FFFF00"/>
              </a:solidFill>
            </a:endParaRPr>
          </a:p>
        </p:txBody>
      </p:sp>
      <p:sp>
        <p:nvSpPr>
          <p:cNvPr id="83971" name="Line 3"/>
          <p:cNvSpPr>
            <a:spLocks noChangeShapeType="1"/>
          </p:cNvSpPr>
          <p:nvPr/>
        </p:nvSpPr>
        <p:spPr bwMode="auto">
          <a:xfrm flipH="1" flipV="1">
            <a:off x="8812108" y="7236179"/>
            <a:ext cx="465102" cy="336408"/>
          </a:xfrm>
          <a:prstGeom prst="line">
            <a:avLst/>
          </a:prstGeom>
          <a:noFill/>
          <a:ln w="57150">
            <a:solidFill>
              <a:srgbClr val="66FFFF"/>
            </a:solidFill>
            <a:round/>
            <a:headEnd type="stealth" w="med" len="med"/>
            <a:tailEnd/>
          </a:ln>
          <a:effectLst/>
        </p:spPr>
        <p:txBody>
          <a:bodyPr lIns="0" tIns="0" rIns="0" bIns="0">
            <a:spAutoFit/>
          </a:bodyPr>
          <a:lstStyle/>
          <a:p>
            <a:pPr>
              <a:defRPr/>
            </a:pPr>
            <a:endParaRPr lang="en-US"/>
          </a:p>
        </p:txBody>
      </p:sp>
      <p:sp>
        <p:nvSpPr>
          <p:cNvPr id="83972" name="Line 4"/>
          <p:cNvSpPr>
            <a:spLocks noChangeShapeType="1"/>
          </p:cNvSpPr>
          <p:nvPr/>
        </p:nvSpPr>
        <p:spPr bwMode="auto">
          <a:xfrm flipH="1" flipV="1">
            <a:off x="8286045" y="8118970"/>
            <a:ext cx="465102" cy="584765"/>
          </a:xfrm>
          <a:prstGeom prst="line">
            <a:avLst/>
          </a:prstGeom>
          <a:noFill/>
          <a:ln w="57150">
            <a:solidFill>
              <a:srgbClr val="66FFFF"/>
            </a:solidFill>
            <a:round/>
            <a:headEnd type="stealth" w="med" len="med"/>
            <a:tailEnd/>
          </a:ln>
          <a:effectLst/>
        </p:spPr>
        <p:txBody>
          <a:bodyPr lIns="0" tIns="0" rIns="0" bIns="0">
            <a:spAutoFit/>
          </a:bodyPr>
          <a:lstStyle/>
          <a:p>
            <a:pPr>
              <a:defRPr/>
            </a:pPr>
            <a:endParaRPr lang="en-US"/>
          </a:p>
        </p:txBody>
      </p:sp>
      <p:sp>
        <p:nvSpPr>
          <p:cNvPr id="83973" name="Line 5"/>
          <p:cNvSpPr>
            <a:spLocks noChangeShapeType="1"/>
          </p:cNvSpPr>
          <p:nvPr/>
        </p:nvSpPr>
        <p:spPr bwMode="auto">
          <a:xfrm flipV="1">
            <a:off x="6312747" y="8493760"/>
            <a:ext cx="4516" cy="532836"/>
          </a:xfrm>
          <a:prstGeom prst="line">
            <a:avLst/>
          </a:prstGeom>
          <a:noFill/>
          <a:ln w="57150">
            <a:solidFill>
              <a:srgbClr val="66FFFF"/>
            </a:solidFill>
            <a:round/>
            <a:headEnd type="stealth" w="med" len="med"/>
            <a:tailEnd/>
          </a:ln>
          <a:effectLst/>
        </p:spPr>
        <p:txBody>
          <a:bodyPr lIns="0" tIns="0" rIns="0" bIns="0">
            <a:spAutoFit/>
          </a:bodyPr>
          <a:lstStyle/>
          <a:p>
            <a:pPr>
              <a:defRPr/>
            </a:pPr>
            <a:endParaRPr lang="en-US"/>
          </a:p>
        </p:txBody>
      </p:sp>
      <p:sp>
        <p:nvSpPr>
          <p:cNvPr id="83974" name="Line 6"/>
          <p:cNvSpPr>
            <a:spLocks noChangeShapeType="1"/>
          </p:cNvSpPr>
          <p:nvPr/>
        </p:nvSpPr>
        <p:spPr bwMode="auto">
          <a:xfrm flipV="1">
            <a:off x="3251201" y="7195539"/>
            <a:ext cx="602827" cy="442524"/>
          </a:xfrm>
          <a:prstGeom prst="line">
            <a:avLst/>
          </a:prstGeom>
          <a:noFill/>
          <a:ln w="57150">
            <a:solidFill>
              <a:srgbClr val="66FFFF"/>
            </a:solidFill>
            <a:round/>
            <a:headEnd type="stealth" w="med" len="med"/>
            <a:tailEnd/>
          </a:ln>
          <a:effectLst/>
        </p:spPr>
        <p:txBody>
          <a:bodyPr lIns="0" tIns="0" rIns="0" bIns="0">
            <a:spAutoFit/>
          </a:bodyPr>
          <a:lstStyle/>
          <a:p>
            <a:pPr>
              <a:defRPr/>
            </a:pPr>
            <a:endParaRPr lang="en-US"/>
          </a:p>
        </p:txBody>
      </p:sp>
      <p:sp>
        <p:nvSpPr>
          <p:cNvPr id="83975" name="Line 7"/>
          <p:cNvSpPr>
            <a:spLocks noChangeShapeType="1"/>
          </p:cNvSpPr>
          <p:nvPr/>
        </p:nvSpPr>
        <p:spPr bwMode="auto">
          <a:xfrm flipV="1">
            <a:off x="4027876" y="8150578"/>
            <a:ext cx="392853" cy="417690"/>
          </a:xfrm>
          <a:prstGeom prst="line">
            <a:avLst/>
          </a:prstGeom>
          <a:noFill/>
          <a:ln w="57150">
            <a:solidFill>
              <a:srgbClr val="66FFFF"/>
            </a:solidFill>
            <a:round/>
            <a:headEnd type="stealth" w="med" len="med"/>
            <a:tailEnd/>
          </a:ln>
          <a:effectLst/>
        </p:spPr>
        <p:txBody>
          <a:bodyPr lIns="0" tIns="0" rIns="0" bIns="0">
            <a:spAutoFit/>
          </a:bodyPr>
          <a:lstStyle/>
          <a:p>
            <a:pPr>
              <a:defRPr/>
            </a:pPr>
            <a:endParaRPr lang="en-US"/>
          </a:p>
        </p:txBody>
      </p:sp>
      <p:sp>
        <p:nvSpPr>
          <p:cNvPr id="83976" name="Oval 8"/>
          <p:cNvSpPr>
            <a:spLocks noChangeArrowheads="1"/>
          </p:cNvSpPr>
          <p:nvPr/>
        </p:nvSpPr>
        <p:spPr bwMode="auto">
          <a:xfrm>
            <a:off x="3860800" y="5576712"/>
            <a:ext cx="5023556" cy="3104445"/>
          </a:xfrm>
          <a:prstGeom prst="ellipse">
            <a:avLst/>
          </a:prstGeom>
          <a:solidFill>
            <a:srgbClr val="FFFF99"/>
          </a:solidFill>
          <a:ln w="12700">
            <a:solidFill>
              <a:srgbClr val="0000FF"/>
            </a:solidFill>
            <a:round/>
            <a:headEnd/>
            <a:tailEnd/>
          </a:ln>
          <a:effectLst/>
        </p:spPr>
        <p:txBody>
          <a:bodyPr wrap="none" lIns="130046" tIns="65023" rIns="130046" bIns="65023" anchor="ctr"/>
          <a:lstStyle/>
          <a:p>
            <a:pPr>
              <a:defRPr/>
            </a:pPr>
            <a:endParaRPr lang="en-US"/>
          </a:p>
        </p:txBody>
      </p:sp>
      <p:sp>
        <p:nvSpPr>
          <p:cNvPr id="83977" name="Text Box 9"/>
          <p:cNvSpPr txBox="1">
            <a:spLocks noChangeArrowheads="1"/>
          </p:cNvSpPr>
          <p:nvPr/>
        </p:nvSpPr>
        <p:spPr bwMode="auto">
          <a:xfrm>
            <a:off x="8839202" y="7437120"/>
            <a:ext cx="2865119" cy="866987"/>
          </a:xfrm>
          <a:prstGeom prst="rect">
            <a:avLst/>
          </a:prstGeom>
          <a:noFill/>
          <a:ln w="9525">
            <a:noFill/>
            <a:miter lim="800000"/>
            <a:headEnd/>
            <a:tailEnd/>
          </a:ln>
        </p:spPr>
        <p:txBody>
          <a:bodyPr lIns="0" tIns="0" rIns="0" bIns="0">
            <a:spAutoFit/>
          </a:bodyPr>
          <a:lstStyle/>
          <a:p>
            <a:pPr defTabSz="1083716">
              <a:spcBef>
                <a:spcPct val="50000"/>
              </a:spcBef>
            </a:pPr>
            <a:r>
              <a:rPr lang="en-GB" dirty="0">
                <a:effectLst/>
              </a:rPr>
              <a:t>Survival</a:t>
            </a:r>
            <a:br>
              <a:rPr lang="en-GB" dirty="0">
                <a:effectLst/>
              </a:rPr>
            </a:br>
            <a:r>
              <a:rPr lang="en-GB" dirty="0">
                <a:effectLst/>
              </a:rPr>
              <a:t>(anti-apoptosis)</a:t>
            </a:r>
            <a:endParaRPr lang="en-US" dirty="0">
              <a:effectLst/>
            </a:endParaRPr>
          </a:p>
        </p:txBody>
      </p:sp>
      <p:sp>
        <p:nvSpPr>
          <p:cNvPr id="83978" name="Rectangle 10"/>
          <p:cNvSpPr>
            <a:spLocks noChangeArrowheads="1"/>
          </p:cNvSpPr>
          <p:nvPr/>
        </p:nvSpPr>
        <p:spPr bwMode="auto">
          <a:xfrm>
            <a:off x="4919259" y="3817904"/>
            <a:ext cx="849803" cy="404668"/>
          </a:xfrm>
          <a:prstGeom prst="rect">
            <a:avLst/>
          </a:prstGeom>
          <a:solidFill>
            <a:srgbClr val="00CCFF"/>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PI3-K</a:t>
            </a:r>
          </a:p>
        </p:txBody>
      </p:sp>
      <p:sp>
        <p:nvSpPr>
          <p:cNvPr id="83979" name="Line 11"/>
          <p:cNvSpPr>
            <a:spLocks noChangeShapeType="1"/>
          </p:cNvSpPr>
          <p:nvPr/>
        </p:nvSpPr>
        <p:spPr bwMode="auto">
          <a:xfrm>
            <a:off x="6118578" y="4757139"/>
            <a:ext cx="2258" cy="783448"/>
          </a:xfrm>
          <a:prstGeom prst="line">
            <a:avLst/>
          </a:prstGeom>
          <a:noFill/>
          <a:ln w="31750">
            <a:solidFill>
              <a:schemeClr val="folHlink"/>
            </a:solidFill>
            <a:round/>
            <a:headEnd/>
            <a:tailEnd type="stealth" w="med" len="med"/>
          </a:ln>
          <a:effectLst/>
        </p:spPr>
        <p:txBody>
          <a:bodyPr lIns="0" tIns="0" rIns="0" bIns="0">
            <a:spAutoFit/>
          </a:bodyPr>
          <a:lstStyle/>
          <a:p>
            <a:pPr>
              <a:defRPr/>
            </a:pPr>
            <a:endParaRPr lang="en-US"/>
          </a:p>
        </p:txBody>
      </p:sp>
      <p:sp>
        <p:nvSpPr>
          <p:cNvPr id="83980" name="Line 12"/>
          <p:cNvSpPr>
            <a:spLocks noChangeShapeType="1"/>
          </p:cNvSpPr>
          <p:nvPr/>
        </p:nvSpPr>
        <p:spPr bwMode="auto">
          <a:xfrm>
            <a:off x="5181601" y="4271716"/>
            <a:ext cx="0" cy="431236"/>
          </a:xfrm>
          <a:prstGeom prst="line">
            <a:avLst/>
          </a:prstGeom>
          <a:noFill/>
          <a:ln w="31750">
            <a:solidFill>
              <a:schemeClr val="folHlink"/>
            </a:solidFill>
            <a:round/>
            <a:headEnd/>
            <a:tailEnd type="stealth" w="med" len="med"/>
          </a:ln>
          <a:effectLst/>
        </p:spPr>
        <p:txBody>
          <a:bodyPr wrap="none" lIns="130046" tIns="65023" rIns="130046" bIns="65023" anchor="ctr"/>
          <a:lstStyle/>
          <a:p>
            <a:pPr>
              <a:defRPr/>
            </a:pPr>
            <a:endParaRPr lang="en-US"/>
          </a:p>
        </p:txBody>
      </p:sp>
      <p:sp>
        <p:nvSpPr>
          <p:cNvPr id="83981" name="Line 13"/>
          <p:cNvSpPr>
            <a:spLocks noChangeShapeType="1"/>
          </p:cNvSpPr>
          <p:nvPr/>
        </p:nvSpPr>
        <p:spPr bwMode="auto">
          <a:xfrm>
            <a:off x="9089813" y="4716499"/>
            <a:ext cx="243840" cy="438009"/>
          </a:xfrm>
          <a:prstGeom prst="line">
            <a:avLst/>
          </a:prstGeom>
          <a:noFill/>
          <a:ln w="31750">
            <a:solidFill>
              <a:schemeClr val="folHlink"/>
            </a:solidFill>
            <a:round/>
            <a:headEnd/>
            <a:tailEnd type="stealth" w="med" len="med"/>
          </a:ln>
          <a:effectLst/>
        </p:spPr>
        <p:txBody>
          <a:bodyPr wrap="none" lIns="130046" tIns="65023" rIns="130046" bIns="65023" anchor="ctr"/>
          <a:lstStyle/>
          <a:p>
            <a:pPr>
              <a:defRPr/>
            </a:pPr>
            <a:endParaRPr lang="en-US"/>
          </a:p>
        </p:txBody>
      </p:sp>
      <p:sp>
        <p:nvSpPr>
          <p:cNvPr id="83982" name="Line 14"/>
          <p:cNvSpPr>
            <a:spLocks noChangeShapeType="1"/>
          </p:cNvSpPr>
          <p:nvPr/>
        </p:nvSpPr>
        <p:spPr bwMode="auto">
          <a:xfrm>
            <a:off x="9509760" y="5563165"/>
            <a:ext cx="189653" cy="390596"/>
          </a:xfrm>
          <a:prstGeom prst="line">
            <a:avLst/>
          </a:prstGeom>
          <a:noFill/>
          <a:ln w="31750">
            <a:solidFill>
              <a:schemeClr val="folHlink"/>
            </a:solidFill>
            <a:round/>
            <a:headEnd/>
            <a:tailEnd type="stealth" w="med" len="med"/>
          </a:ln>
          <a:effectLst/>
        </p:spPr>
        <p:txBody>
          <a:bodyPr wrap="none" lIns="130046" tIns="65023" rIns="130046" bIns="65023" anchor="ctr"/>
          <a:lstStyle/>
          <a:p>
            <a:pPr>
              <a:defRPr/>
            </a:pPr>
            <a:endParaRPr lang="en-US"/>
          </a:p>
        </p:txBody>
      </p:sp>
      <p:sp>
        <p:nvSpPr>
          <p:cNvPr id="83983" name="Line 15"/>
          <p:cNvSpPr>
            <a:spLocks noChangeShapeType="1"/>
          </p:cNvSpPr>
          <p:nvPr/>
        </p:nvSpPr>
        <p:spPr bwMode="auto">
          <a:xfrm flipH="1">
            <a:off x="8588587" y="6213405"/>
            <a:ext cx="582507" cy="142241"/>
          </a:xfrm>
          <a:prstGeom prst="line">
            <a:avLst/>
          </a:prstGeom>
          <a:noFill/>
          <a:ln w="31750">
            <a:solidFill>
              <a:schemeClr val="folHlink"/>
            </a:solidFill>
            <a:round/>
            <a:headEnd/>
            <a:tailEnd type="stealth" w="med" len="med"/>
          </a:ln>
          <a:effectLst/>
        </p:spPr>
        <p:txBody>
          <a:bodyPr wrap="none" lIns="130046" tIns="65023" rIns="130046" bIns="65023" anchor="ctr"/>
          <a:lstStyle/>
          <a:p>
            <a:pPr>
              <a:defRPr/>
            </a:pPr>
            <a:endParaRPr lang="en-US"/>
          </a:p>
        </p:txBody>
      </p:sp>
      <p:sp>
        <p:nvSpPr>
          <p:cNvPr id="83984" name="Line 16"/>
          <p:cNvSpPr>
            <a:spLocks noChangeShapeType="1"/>
          </p:cNvSpPr>
          <p:nvPr/>
        </p:nvSpPr>
        <p:spPr bwMode="auto">
          <a:xfrm>
            <a:off x="5111610" y="5118383"/>
            <a:ext cx="205458" cy="523804"/>
          </a:xfrm>
          <a:prstGeom prst="line">
            <a:avLst/>
          </a:prstGeom>
          <a:noFill/>
          <a:ln w="31750">
            <a:solidFill>
              <a:schemeClr val="folHlink"/>
            </a:solidFill>
            <a:round/>
            <a:headEnd/>
            <a:tailEnd type="stealth" w="med" len="med"/>
          </a:ln>
          <a:effectLst/>
        </p:spPr>
        <p:txBody>
          <a:bodyPr wrap="none" lIns="130046" tIns="65023" rIns="130046" bIns="65023" anchor="ctr"/>
          <a:lstStyle/>
          <a:p>
            <a:pPr>
              <a:defRPr/>
            </a:pPr>
            <a:endParaRPr lang="en-US"/>
          </a:p>
        </p:txBody>
      </p:sp>
      <p:sp>
        <p:nvSpPr>
          <p:cNvPr id="83985" name="Rectangle 17"/>
          <p:cNvSpPr>
            <a:spLocks noChangeArrowheads="1"/>
          </p:cNvSpPr>
          <p:nvPr/>
        </p:nvSpPr>
        <p:spPr bwMode="auto">
          <a:xfrm>
            <a:off x="5685419" y="4339449"/>
            <a:ext cx="956627" cy="404668"/>
          </a:xfrm>
          <a:prstGeom prst="rect">
            <a:avLst/>
          </a:prstGeom>
          <a:solidFill>
            <a:srgbClr val="FFCC00"/>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STAT</a:t>
            </a:r>
            <a:r>
              <a:rPr lang="en-GB" sz="1800" b="1" dirty="0">
                <a:solidFill>
                  <a:srgbClr val="000000"/>
                </a:solidFill>
              </a:rPr>
              <a:t>3</a:t>
            </a:r>
            <a:endParaRPr lang="en-US" sz="1800" b="1" dirty="0">
              <a:solidFill>
                <a:srgbClr val="000000"/>
              </a:solidFill>
            </a:endParaRPr>
          </a:p>
        </p:txBody>
      </p:sp>
      <p:sp>
        <p:nvSpPr>
          <p:cNvPr id="83986" name="Rectangle 18"/>
          <p:cNvSpPr>
            <a:spLocks noChangeArrowheads="1"/>
          </p:cNvSpPr>
          <p:nvPr/>
        </p:nvSpPr>
        <p:spPr bwMode="auto">
          <a:xfrm>
            <a:off x="4796345" y="4714240"/>
            <a:ext cx="734386" cy="404668"/>
          </a:xfrm>
          <a:prstGeom prst="rect">
            <a:avLst/>
          </a:prstGeom>
          <a:solidFill>
            <a:srgbClr val="00CCFF"/>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AKT</a:t>
            </a:r>
          </a:p>
        </p:txBody>
      </p:sp>
      <p:grpSp>
        <p:nvGrpSpPr>
          <p:cNvPr id="7" name="Group 19"/>
          <p:cNvGrpSpPr>
            <a:grpSpLocks/>
          </p:cNvGrpSpPr>
          <p:nvPr/>
        </p:nvGrpSpPr>
        <p:grpSpPr bwMode="auto">
          <a:xfrm>
            <a:off x="3623733" y="4691664"/>
            <a:ext cx="1133405" cy="365761"/>
            <a:chOff x="1591" y="2078"/>
            <a:chExt cx="502" cy="162"/>
          </a:xfrm>
        </p:grpSpPr>
        <p:sp>
          <p:nvSpPr>
            <p:cNvPr id="83988" name="Line 20"/>
            <p:cNvSpPr>
              <a:spLocks noChangeShapeType="1"/>
            </p:cNvSpPr>
            <p:nvPr/>
          </p:nvSpPr>
          <p:spPr bwMode="auto">
            <a:xfrm>
              <a:off x="1989" y="2188"/>
              <a:ext cx="103" cy="0"/>
            </a:xfrm>
            <a:prstGeom prst="line">
              <a:avLst/>
            </a:prstGeom>
            <a:noFill/>
            <a:ln w="31750">
              <a:solidFill>
                <a:schemeClr val="folHlink"/>
              </a:solidFill>
              <a:round/>
              <a:headEnd/>
              <a:tailEnd/>
            </a:ln>
            <a:effectLst/>
          </p:spPr>
          <p:txBody>
            <a:bodyPr wrap="none" anchor="ctr"/>
            <a:lstStyle/>
            <a:p>
              <a:pPr>
                <a:defRPr/>
              </a:pPr>
              <a:endParaRPr lang="en-US"/>
            </a:p>
          </p:txBody>
        </p:sp>
        <p:grpSp>
          <p:nvGrpSpPr>
            <p:cNvPr id="8" name="Group 21"/>
            <p:cNvGrpSpPr>
              <a:grpSpLocks/>
            </p:cNvGrpSpPr>
            <p:nvPr/>
          </p:nvGrpSpPr>
          <p:grpSpPr bwMode="auto">
            <a:xfrm>
              <a:off x="1591" y="2078"/>
              <a:ext cx="502" cy="162"/>
              <a:chOff x="1591" y="2092"/>
              <a:chExt cx="502" cy="162"/>
            </a:xfrm>
          </p:grpSpPr>
          <p:sp>
            <p:nvSpPr>
              <p:cNvPr id="15737" name="Rectangle 22"/>
              <p:cNvSpPr>
                <a:spLocks noChangeArrowheads="1"/>
              </p:cNvSpPr>
              <p:nvPr/>
            </p:nvSpPr>
            <p:spPr bwMode="auto">
              <a:xfrm>
                <a:off x="1591" y="2092"/>
                <a:ext cx="354" cy="162"/>
              </a:xfrm>
              <a:prstGeom prst="rect">
                <a:avLst/>
              </a:prstGeom>
              <a:solidFill>
                <a:srgbClr val="3366FF"/>
              </a:solidFill>
              <a:ln w="12700">
                <a:solidFill>
                  <a:schemeClr val="folHlink"/>
                </a:solidFill>
                <a:miter lim="800000"/>
                <a:headEnd/>
                <a:tailEnd/>
              </a:ln>
            </p:spPr>
            <p:txBody>
              <a:bodyPr wrap="none" lIns="90488" tIns="44450" rIns="90488" bIns="44450">
                <a:spAutoFit/>
              </a:bodyPr>
              <a:lstStyle/>
              <a:p>
                <a:pPr defTabSz="851170"/>
                <a:r>
                  <a:rPr lang="en-US" sz="1800" b="1" dirty="0">
                    <a:solidFill>
                      <a:srgbClr val="000000"/>
                    </a:solidFill>
                  </a:rPr>
                  <a:t>PTEN</a:t>
                </a:r>
              </a:p>
            </p:txBody>
          </p:sp>
          <p:sp>
            <p:nvSpPr>
              <p:cNvPr id="83991" name="Line 23"/>
              <p:cNvSpPr>
                <a:spLocks noChangeShapeType="1"/>
              </p:cNvSpPr>
              <p:nvPr/>
            </p:nvSpPr>
            <p:spPr bwMode="auto">
              <a:xfrm>
                <a:off x="2093" y="2151"/>
                <a:ext cx="0" cy="74"/>
              </a:xfrm>
              <a:prstGeom prst="line">
                <a:avLst/>
              </a:prstGeom>
              <a:noFill/>
              <a:ln w="31750">
                <a:solidFill>
                  <a:schemeClr val="folHlink"/>
                </a:solidFill>
                <a:round/>
                <a:headEnd/>
                <a:tailEnd/>
              </a:ln>
              <a:effectLst/>
            </p:spPr>
            <p:txBody>
              <a:bodyPr wrap="none" anchor="ctr"/>
              <a:lstStyle/>
              <a:p>
                <a:pPr>
                  <a:defRPr/>
                </a:pPr>
                <a:endParaRPr lang="en-US"/>
              </a:p>
            </p:txBody>
          </p:sp>
        </p:grpSp>
      </p:grpSp>
      <p:sp>
        <p:nvSpPr>
          <p:cNvPr id="83992" name="Rectangle 24"/>
          <p:cNvSpPr>
            <a:spLocks noChangeArrowheads="1"/>
          </p:cNvSpPr>
          <p:nvPr/>
        </p:nvSpPr>
        <p:spPr bwMode="auto">
          <a:xfrm>
            <a:off x="8937065" y="5161280"/>
            <a:ext cx="772858" cy="404668"/>
          </a:xfrm>
          <a:prstGeom prst="rect">
            <a:avLst/>
          </a:prstGeom>
          <a:solidFill>
            <a:srgbClr val="99CC00"/>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MEK</a:t>
            </a:r>
          </a:p>
        </p:txBody>
      </p:sp>
      <p:sp>
        <p:nvSpPr>
          <p:cNvPr id="83993" name="Rectangle 25"/>
          <p:cNvSpPr>
            <a:spLocks noChangeArrowheads="1"/>
          </p:cNvSpPr>
          <p:nvPr/>
        </p:nvSpPr>
        <p:spPr bwMode="auto">
          <a:xfrm>
            <a:off x="4888634" y="5725724"/>
            <a:ext cx="2988210" cy="487767"/>
          </a:xfrm>
          <a:prstGeom prst="rect">
            <a:avLst/>
          </a:prstGeom>
          <a:noFill/>
          <a:ln w="12700">
            <a:noFill/>
            <a:miter lim="800000"/>
            <a:headEnd/>
            <a:tailEnd/>
          </a:ln>
        </p:spPr>
        <p:txBody>
          <a:bodyPr wrap="none" lIns="128692" tIns="63217" rIns="128692" bIns="63217">
            <a:spAutoFit/>
          </a:bodyPr>
          <a:lstStyle/>
          <a:p>
            <a:pPr algn="ctr" eaLnBrk="0" hangingPunct="0">
              <a:lnSpc>
                <a:spcPct val="90000"/>
              </a:lnSpc>
              <a:spcBef>
                <a:spcPct val="0"/>
              </a:spcBef>
              <a:buClrTx/>
              <a:buSzTx/>
              <a:buFontTx/>
              <a:buNone/>
            </a:pPr>
            <a:r>
              <a:rPr lang="en-US" sz="2600" dirty="0">
                <a:solidFill>
                  <a:srgbClr val="000000"/>
                </a:solidFill>
              </a:rPr>
              <a:t>Gene transcription</a:t>
            </a:r>
          </a:p>
        </p:txBody>
      </p:sp>
      <p:sp>
        <p:nvSpPr>
          <p:cNvPr id="83994" name="Rectangle 26"/>
          <p:cNvSpPr>
            <a:spLocks noChangeArrowheads="1"/>
          </p:cNvSpPr>
          <p:nvPr/>
        </p:nvSpPr>
        <p:spPr bwMode="auto">
          <a:xfrm>
            <a:off x="9225112" y="5965049"/>
            <a:ext cx="939571" cy="404668"/>
          </a:xfrm>
          <a:prstGeom prst="rect">
            <a:avLst/>
          </a:prstGeom>
          <a:solidFill>
            <a:srgbClr val="99CC00"/>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MAPK</a:t>
            </a:r>
          </a:p>
        </p:txBody>
      </p:sp>
      <p:sp>
        <p:nvSpPr>
          <p:cNvPr id="83995" name="Text Box 27"/>
          <p:cNvSpPr txBox="1">
            <a:spLocks noChangeArrowheads="1"/>
          </p:cNvSpPr>
          <p:nvPr/>
        </p:nvSpPr>
        <p:spPr bwMode="auto">
          <a:xfrm>
            <a:off x="650240" y="7477760"/>
            <a:ext cx="2605476" cy="605084"/>
          </a:xfrm>
          <a:prstGeom prst="rect">
            <a:avLst/>
          </a:prstGeom>
          <a:noFill/>
          <a:ln w="9525">
            <a:noFill/>
            <a:miter lim="800000"/>
            <a:headEnd/>
            <a:tailEnd/>
          </a:ln>
        </p:spPr>
        <p:txBody>
          <a:bodyPr lIns="0" tIns="0" rIns="0" bIns="0">
            <a:spAutoFit/>
          </a:bodyPr>
          <a:lstStyle/>
          <a:p>
            <a:pPr defTabSz="1083716">
              <a:lnSpc>
                <a:spcPct val="70000"/>
              </a:lnSpc>
              <a:spcBef>
                <a:spcPct val="50000"/>
              </a:spcBef>
            </a:pPr>
            <a:r>
              <a:rPr lang="en-GB" dirty="0">
                <a:effectLst/>
              </a:rPr>
              <a:t>Proliferation/</a:t>
            </a:r>
            <a:br>
              <a:rPr lang="en-GB" dirty="0">
                <a:effectLst/>
              </a:rPr>
            </a:br>
            <a:r>
              <a:rPr lang="en-GB" dirty="0">
                <a:effectLst/>
              </a:rPr>
              <a:t>maturation</a:t>
            </a:r>
            <a:endParaRPr lang="en-US" dirty="0">
              <a:effectLst/>
            </a:endParaRPr>
          </a:p>
        </p:txBody>
      </p:sp>
      <p:sp>
        <p:nvSpPr>
          <p:cNvPr id="83996" name="Text Box 28"/>
          <p:cNvSpPr txBox="1">
            <a:spLocks noChangeArrowheads="1"/>
          </p:cNvSpPr>
          <p:nvPr/>
        </p:nvSpPr>
        <p:spPr bwMode="auto">
          <a:xfrm>
            <a:off x="866987" y="8344747"/>
            <a:ext cx="3467947" cy="1300480"/>
          </a:xfrm>
          <a:prstGeom prst="rect">
            <a:avLst/>
          </a:prstGeom>
          <a:noFill/>
          <a:ln w="9525">
            <a:noFill/>
            <a:miter lim="800000"/>
            <a:headEnd/>
            <a:tailEnd/>
          </a:ln>
        </p:spPr>
        <p:txBody>
          <a:bodyPr lIns="0" tIns="0" rIns="0" bIns="0">
            <a:spAutoFit/>
          </a:bodyPr>
          <a:lstStyle/>
          <a:p>
            <a:pPr defTabSz="1083716">
              <a:spcBef>
                <a:spcPct val="50000"/>
              </a:spcBef>
            </a:pPr>
            <a:r>
              <a:rPr lang="en-GB" dirty="0">
                <a:effectLst/>
              </a:rPr>
              <a:t>Chemotherapy /</a:t>
            </a:r>
            <a:br>
              <a:rPr lang="en-GB" dirty="0">
                <a:effectLst/>
              </a:rPr>
            </a:br>
            <a:r>
              <a:rPr lang="en-GB" dirty="0">
                <a:effectLst/>
              </a:rPr>
              <a:t>radiotherapy</a:t>
            </a:r>
            <a:br>
              <a:rPr lang="en-GB" dirty="0">
                <a:effectLst/>
              </a:rPr>
            </a:br>
            <a:r>
              <a:rPr lang="en-GB" dirty="0">
                <a:effectLst/>
              </a:rPr>
              <a:t>resistance</a:t>
            </a:r>
            <a:endParaRPr lang="en-US" dirty="0">
              <a:effectLst/>
            </a:endParaRPr>
          </a:p>
        </p:txBody>
      </p:sp>
      <p:sp>
        <p:nvSpPr>
          <p:cNvPr id="83997" name="Text Box 29"/>
          <p:cNvSpPr txBox="1">
            <a:spLocks noChangeArrowheads="1"/>
          </p:cNvSpPr>
          <p:nvPr/>
        </p:nvSpPr>
        <p:spPr bwMode="auto">
          <a:xfrm>
            <a:off x="5093547" y="8965636"/>
            <a:ext cx="2600960" cy="433493"/>
          </a:xfrm>
          <a:prstGeom prst="rect">
            <a:avLst/>
          </a:prstGeom>
          <a:noFill/>
          <a:ln w="9525">
            <a:noFill/>
            <a:miter lim="800000"/>
            <a:headEnd/>
            <a:tailEnd/>
          </a:ln>
        </p:spPr>
        <p:txBody>
          <a:bodyPr lIns="0" tIns="0" rIns="0" bIns="0">
            <a:spAutoFit/>
          </a:bodyPr>
          <a:lstStyle/>
          <a:p>
            <a:pPr defTabSz="1083716">
              <a:spcBef>
                <a:spcPct val="50000"/>
              </a:spcBef>
            </a:pPr>
            <a:r>
              <a:rPr lang="en-GB" dirty="0">
                <a:effectLst/>
              </a:rPr>
              <a:t>Angiogenesis</a:t>
            </a:r>
            <a:endParaRPr lang="en-US" dirty="0">
              <a:effectLst/>
            </a:endParaRPr>
          </a:p>
        </p:txBody>
      </p:sp>
      <p:sp>
        <p:nvSpPr>
          <p:cNvPr id="83998" name="Text Box 30"/>
          <p:cNvSpPr txBox="1">
            <a:spLocks noChangeArrowheads="1"/>
          </p:cNvSpPr>
          <p:nvPr/>
        </p:nvSpPr>
        <p:spPr bwMode="auto">
          <a:xfrm>
            <a:off x="8112196" y="8766952"/>
            <a:ext cx="2725137" cy="433493"/>
          </a:xfrm>
          <a:prstGeom prst="rect">
            <a:avLst/>
          </a:prstGeom>
          <a:noFill/>
          <a:ln w="9525">
            <a:noFill/>
            <a:miter lim="800000"/>
            <a:headEnd/>
            <a:tailEnd/>
          </a:ln>
        </p:spPr>
        <p:txBody>
          <a:bodyPr lIns="0" tIns="0" rIns="0" bIns="0">
            <a:spAutoFit/>
          </a:bodyPr>
          <a:lstStyle/>
          <a:p>
            <a:pPr defTabSz="1083716">
              <a:spcBef>
                <a:spcPct val="50000"/>
              </a:spcBef>
            </a:pPr>
            <a:r>
              <a:rPr lang="en-GB" dirty="0">
                <a:effectLst/>
              </a:rPr>
              <a:t>Metastasis</a:t>
            </a:r>
            <a:endParaRPr lang="en-US" dirty="0">
              <a:effectLst/>
            </a:endParaRPr>
          </a:p>
        </p:txBody>
      </p:sp>
      <p:sp>
        <p:nvSpPr>
          <p:cNvPr id="84024" name="Oval 56"/>
          <p:cNvSpPr>
            <a:spLocks noChangeArrowheads="1"/>
          </p:cNvSpPr>
          <p:nvPr/>
        </p:nvSpPr>
        <p:spPr bwMode="auto">
          <a:xfrm>
            <a:off x="5750561" y="3921762"/>
            <a:ext cx="300284" cy="255128"/>
          </a:xfrm>
          <a:prstGeom prst="ellipse">
            <a:avLst/>
          </a:prstGeom>
          <a:solidFill>
            <a:srgbClr val="CC99FF"/>
          </a:solidFill>
          <a:ln w="12700">
            <a:solidFill>
              <a:srgbClr val="CC99FF"/>
            </a:solidFill>
            <a:round/>
            <a:headEnd/>
            <a:tailEnd/>
          </a:ln>
        </p:spPr>
        <p:txBody>
          <a:bodyPr wrap="none" lIns="130046" tIns="65023" rIns="130046" bIns="65023" anchor="ctr"/>
          <a:lstStyle/>
          <a:p>
            <a:pPr defTabSz="1083716"/>
            <a:r>
              <a:rPr lang="en-US" sz="1300" b="1" dirty="0" err="1">
                <a:solidFill>
                  <a:srgbClr val="000000"/>
                </a:solidFill>
              </a:rPr>
              <a:t>pY</a:t>
            </a:r>
            <a:endParaRPr lang="en-GB" sz="1300" b="1" dirty="0">
              <a:solidFill>
                <a:srgbClr val="000000"/>
              </a:solidFill>
            </a:endParaRPr>
          </a:p>
        </p:txBody>
      </p:sp>
      <p:sp>
        <p:nvSpPr>
          <p:cNvPr id="84025" name="Oval 57"/>
          <p:cNvSpPr>
            <a:spLocks noChangeArrowheads="1"/>
          </p:cNvSpPr>
          <p:nvPr/>
        </p:nvSpPr>
        <p:spPr bwMode="auto">
          <a:xfrm>
            <a:off x="5985370" y="4143024"/>
            <a:ext cx="302542" cy="255128"/>
          </a:xfrm>
          <a:prstGeom prst="ellipse">
            <a:avLst/>
          </a:prstGeom>
          <a:solidFill>
            <a:srgbClr val="CC99FF"/>
          </a:solidFill>
          <a:ln w="12700">
            <a:solidFill>
              <a:srgbClr val="CC99FF"/>
            </a:solidFill>
            <a:round/>
            <a:headEnd/>
            <a:tailEnd/>
          </a:ln>
        </p:spPr>
        <p:txBody>
          <a:bodyPr wrap="none" lIns="130046" tIns="65023" rIns="130046" bIns="65023" anchor="ctr"/>
          <a:lstStyle/>
          <a:p>
            <a:pPr defTabSz="1083716"/>
            <a:r>
              <a:rPr lang="en-US" sz="1300" b="1" dirty="0" err="1">
                <a:solidFill>
                  <a:srgbClr val="000000"/>
                </a:solidFill>
              </a:rPr>
              <a:t>pY</a:t>
            </a:r>
            <a:endParaRPr lang="en-GB" sz="1300" b="1" dirty="0">
              <a:solidFill>
                <a:srgbClr val="000000"/>
              </a:solidFill>
            </a:endParaRPr>
          </a:p>
        </p:txBody>
      </p:sp>
      <p:sp>
        <p:nvSpPr>
          <p:cNvPr id="84026" name="Rectangle 58"/>
          <p:cNvSpPr>
            <a:spLocks noChangeArrowheads="1"/>
          </p:cNvSpPr>
          <p:nvPr/>
        </p:nvSpPr>
        <p:spPr bwMode="auto">
          <a:xfrm>
            <a:off x="8417054" y="4301068"/>
            <a:ext cx="747210" cy="404668"/>
          </a:xfrm>
          <a:prstGeom prst="rect">
            <a:avLst/>
          </a:prstGeom>
          <a:solidFill>
            <a:srgbClr val="99CC00"/>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RAS</a:t>
            </a:r>
          </a:p>
        </p:txBody>
      </p:sp>
      <p:sp>
        <p:nvSpPr>
          <p:cNvPr id="84027" name="Rectangle 59"/>
          <p:cNvSpPr>
            <a:spLocks noChangeArrowheads="1"/>
          </p:cNvSpPr>
          <p:nvPr/>
        </p:nvSpPr>
        <p:spPr bwMode="auto">
          <a:xfrm>
            <a:off x="9104185" y="4301068"/>
            <a:ext cx="734386" cy="404668"/>
          </a:xfrm>
          <a:prstGeom prst="rect">
            <a:avLst/>
          </a:prstGeom>
          <a:solidFill>
            <a:srgbClr val="99CC00"/>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RAF</a:t>
            </a:r>
          </a:p>
        </p:txBody>
      </p:sp>
      <p:sp>
        <p:nvSpPr>
          <p:cNvPr id="84028" name="Rectangle 60"/>
          <p:cNvSpPr>
            <a:spLocks noChangeArrowheads="1"/>
          </p:cNvSpPr>
          <p:nvPr/>
        </p:nvSpPr>
        <p:spPr bwMode="auto">
          <a:xfrm>
            <a:off x="7675373" y="4018844"/>
            <a:ext cx="747210" cy="404668"/>
          </a:xfrm>
          <a:prstGeom prst="rect">
            <a:avLst/>
          </a:prstGeom>
          <a:solidFill>
            <a:srgbClr val="99CC00"/>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SOS</a:t>
            </a:r>
          </a:p>
        </p:txBody>
      </p:sp>
      <p:sp>
        <p:nvSpPr>
          <p:cNvPr id="84029" name="Rectangle 61"/>
          <p:cNvSpPr>
            <a:spLocks noChangeArrowheads="1"/>
          </p:cNvSpPr>
          <p:nvPr/>
        </p:nvSpPr>
        <p:spPr bwMode="auto">
          <a:xfrm>
            <a:off x="6789015" y="3817904"/>
            <a:ext cx="901099" cy="404668"/>
          </a:xfrm>
          <a:prstGeom prst="rect">
            <a:avLst/>
          </a:prstGeom>
          <a:solidFill>
            <a:srgbClr val="99CC00"/>
          </a:solidFill>
          <a:ln w="12700">
            <a:solidFill>
              <a:srgbClr val="000000"/>
            </a:solidFill>
            <a:miter lim="800000"/>
            <a:headEnd/>
            <a:tailEnd/>
          </a:ln>
        </p:spPr>
        <p:txBody>
          <a:bodyPr wrap="none" lIns="128692" tIns="63217" rIns="128692" bIns="63217">
            <a:spAutoFit/>
          </a:bodyPr>
          <a:lstStyle/>
          <a:p>
            <a:pPr defTabSz="851170"/>
            <a:r>
              <a:rPr lang="en-US" sz="1800" b="1" dirty="0">
                <a:solidFill>
                  <a:srgbClr val="000000"/>
                </a:solidFill>
              </a:rPr>
              <a:t>GRB2</a:t>
            </a:r>
          </a:p>
        </p:txBody>
      </p:sp>
      <p:sp>
        <p:nvSpPr>
          <p:cNvPr id="84030" name="Oval 62"/>
          <p:cNvSpPr>
            <a:spLocks noChangeArrowheads="1"/>
          </p:cNvSpPr>
          <p:nvPr/>
        </p:nvSpPr>
        <p:spPr bwMode="auto">
          <a:xfrm>
            <a:off x="6497885" y="3921762"/>
            <a:ext cx="300285" cy="255128"/>
          </a:xfrm>
          <a:prstGeom prst="ellipse">
            <a:avLst/>
          </a:prstGeom>
          <a:solidFill>
            <a:srgbClr val="CC99FF"/>
          </a:solidFill>
          <a:ln w="12700">
            <a:solidFill>
              <a:srgbClr val="CC99FF"/>
            </a:solidFill>
            <a:round/>
            <a:headEnd/>
            <a:tailEnd/>
          </a:ln>
        </p:spPr>
        <p:txBody>
          <a:bodyPr wrap="none" lIns="130046" tIns="65023" rIns="130046" bIns="65023" anchor="ctr"/>
          <a:lstStyle/>
          <a:p>
            <a:pPr defTabSz="1083716"/>
            <a:r>
              <a:rPr lang="en-US" sz="1300" b="1" dirty="0" err="1">
                <a:solidFill>
                  <a:srgbClr val="000000"/>
                </a:solidFill>
              </a:rPr>
              <a:t>pY</a:t>
            </a:r>
            <a:endParaRPr lang="en-GB" sz="1300" b="1" dirty="0">
              <a:solidFill>
                <a:srgbClr val="000000"/>
              </a:solidFill>
            </a:endParaRPr>
          </a:p>
        </p:txBody>
      </p:sp>
      <p:sp>
        <p:nvSpPr>
          <p:cNvPr id="84034" name="Text Box 66"/>
          <p:cNvSpPr txBox="1">
            <a:spLocks noChangeArrowheads="1"/>
          </p:cNvSpPr>
          <p:nvPr/>
        </p:nvSpPr>
        <p:spPr bwMode="auto">
          <a:xfrm>
            <a:off x="5967307" y="6116321"/>
            <a:ext cx="837635" cy="650240"/>
          </a:xfrm>
          <a:prstGeom prst="rect">
            <a:avLst/>
          </a:prstGeom>
          <a:noFill/>
          <a:ln w="9525" algn="ctr">
            <a:noFill/>
            <a:miter lim="800000"/>
            <a:headEnd type="none" w="sm" len="sm"/>
            <a:tailEnd type="none" w="sm" len="sm"/>
          </a:ln>
        </p:spPr>
        <p:txBody>
          <a:bodyPr lIns="130046" tIns="65023" rIns="130046" bIns="65023">
            <a:spAutoFit/>
          </a:bodyPr>
          <a:lstStyle/>
          <a:p>
            <a:pPr>
              <a:spcBef>
                <a:spcPct val="50000"/>
              </a:spcBef>
              <a:buClrTx/>
              <a:buSzTx/>
              <a:buFontTx/>
              <a:buNone/>
            </a:pPr>
            <a:r>
              <a:rPr lang="en-US" sz="3400" dirty="0">
                <a:solidFill>
                  <a:srgbClr val="000000"/>
                </a:solidFill>
                <a:latin typeface="Times New Roman" pitchFamily="18" charset="0"/>
              </a:rPr>
              <a:t>G</a:t>
            </a:r>
            <a:r>
              <a:rPr lang="en-US" sz="3400" baseline="-25000" dirty="0">
                <a:solidFill>
                  <a:srgbClr val="000000"/>
                </a:solidFill>
                <a:latin typeface="Times New Roman" pitchFamily="18" charset="0"/>
              </a:rPr>
              <a:t>1</a:t>
            </a:r>
          </a:p>
        </p:txBody>
      </p:sp>
      <p:sp>
        <p:nvSpPr>
          <p:cNvPr id="84035" name="Text Box 67"/>
          <p:cNvSpPr txBox="1">
            <a:spLocks noChangeArrowheads="1"/>
          </p:cNvSpPr>
          <p:nvPr/>
        </p:nvSpPr>
        <p:spPr bwMode="auto">
          <a:xfrm>
            <a:off x="7294881" y="6874934"/>
            <a:ext cx="618631" cy="650240"/>
          </a:xfrm>
          <a:prstGeom prst="rect">
            <a:avLst/>
          </a:prstGeom>
          <a:noFill/>
          <a:ln w="9525" algn="ctr">
            <a:noFill/>
            <a:miter lim="800000"/>
            <a:headEnd type="none" w="sm" len="sm"/>
            <a:tailEnd type="none" w="sm" len="sm"/>
          </a:ln>
        </p:spPr>
        <p:txBody>
          <a:bodyPr lIns="130046" tIns="65023" rIns="130046" bIns="65023">
            <a:spAutoFit/>
          </a:bodyPr>
          <a:lstStyle/>
          <a:p>
            <a:pPr>
              <a:spcBef>
                <a:spcPct val="50000"/>
              </a:spcBef>
              <a:buClrTx/>
              <a:buSzTx/>
              <a:buFontTx/>
              <a:buNone/>
            </a:pPr>
            <a:r>
              <a:rPr lang="en-US" sz="3400" dirty="0">
                <a:solidFill>
                  <a:srgbClr val="000000"/>
                </a:solidFill>
                <a:latin typeface="Times New Roman" pitchFamily="18" charset="0"/>
              </a:rPr>
              <a:t>S</a:t>
            </a:r>
          </a:p>
        </p:txBody>
      </p:sp>
      <p:sp>
        <p:nvSpPr>
          <p:cNvPr id="84036" name="Text Box 68"/>
          <p:cNvSpPr txBox="1">
            <a:spLocks noChangeArrowheads="1"/>
          </p:cNvSpPr>
          <p:nvPr/>
        </p:nvSpPr>
        <p:spPr bwMode="auto">
          <a:xfrm>
            <a:off x="4630703" y="6856872"/>
            <a:ext cx="526062" cy="650240"/>
          </a:xfrm>
          <a:prstGeom prst="rect">
            <a:avLst/>
          </a:prstGeom>
          <a:noFill/>
          <a:ln w="9525" algn="ctr">
            <a:noFill/>
            <a:miter lim="800000"/>
            <a:headEnd type="none" w="sm" len="sm"/>
            <a:tailEnd type="none" w="sm" len="sm"/>
          </a:ln>
        </p:spPr>
        <p:txBody>
          <a:bodyPr lIns="130046" tIns="65023" rIns="130046" bIns="65023">
            <a:spAutoFit/>
          </a:bodyPr>
          <a:lstStyle/>
          <a:p>
            <a:pPr>
              <a:spcBef>
                <a:spcPct val="50000"/>
              </a:spcBef>
              <a:buClrTx/>
              <a:buSzTx/>
              <a:buFontTx/>
              <a:buNone/>
            </a:pPr>
            <a:r>
              <a:rPr lang="en-US" sz="3400" dirty="0">
                <a:solidFill>
                  <a:srgbClr val="000000"/>
                </a:solidFill>
                <a:latin typeface="Times New Roman" pitchFamily="18" charset="0"/>
              </a:rPr>
              <a:t>M</a:t>
            </a:r>
          </a:p>
        </p:txBody>
      </p:sp>
      <p:sp>
        <p:nvSpPr>
          <p:cNvPr id="84037" name="Text Box 69"/>
          <p:cNvSpPr txBox="1">
            <a:spLocks noChangeArrowheads="1"/>
          </p:cNvSpPr>
          <p:nvPr/>
        </p:nvSpPr>
        <p:spPr bwMode="auto">
          <a:xfrm>
            <a:off x="5935699" y="7836747"/>
            <a:ext cx="742808" cy="650240"/>
          </a:xfrm>
          <a:prstGeom prst="rect">
            <a:avLst/>
          </a:prstGeom>
          <a:noFill/>
          <a:ln w="9525" algn="ctr">
            <a:noFill/>
            <a:miter lim="800000"/>
            <a:headEnd type="none" w="sm" len="sm"/>
            <a:tailEnd type="none" w="sm" len="sm"/>
          </a:ln>
        </p:spPr>
        <p:txBody>
          <a:bodyPr lIns="130046" tIns="65023" rIns="130046" bIns="65023">
            <a:spAutoFit/>
          </a:bodyPr>
          <a:lstStyle/>
          <a:p>
            <a:pPr>
              <a:spcBef>
                <a:spcPct val="50000"/>
              </a:spcBef>
              <a:buClrTx/>
              <a:buSzTx/>
              <a:buFontTx/>
              <a:buNone/>
            </a:pPr>
            <a:r>
              <a:rPr lang="en-US" sz="3400" dirty="0">
                <a:solidFill>
                  <a:srgbClr val="000000"/>
                </a:solidFill>
                <a:latin typeface="Times New Roman" pitchFamily="18" charset="0"/>
              </a:rPr>
              <a:t>G</a:t>
            </a:r>
            <a:r>
              <a:rPr lang="en-US" sz="3400" baseline="-25000" dirty="0">
                <a:solidFill>
                  <a:srgbClr val="000000"/>
                </a:solidFill>
                <a:latin typeface="Times New Roman" pitchFamily="18" charset="0"/>
              </a:rPr>
              <a:t>2</a:t>
            </a:r>
          </a:p>
        </p:txBody>
      </p:sp>
      <p:grpSp>
        <p:nvGrpSpPr>
          <p:cNvPr id="9" name="Group 70"/>
          <p:cNvGrpSpPr>
            <a:grpSpLocks/>
          </p:cNvGrpSpPr>
          <p:nvPr/>
        </p:nvGrpSpPr>
        <p:grpSpPr bwMode="auto">
          <a:xfrm>
            <a:off x="6594970" y="6357903"/>
            <a:ext cx="988907" cy="638952"/>
            <a:chOff x="2921" y="2816"/>
            <a:chExt cx="438" cy="283"/>
          </a:xfrm>
        </p:grpSpPr>
        <p:sp>
          <p:nvSpPr>
            <p:cNvPr id="84039" name="Freeform 71"/>
            <p:cNvSpPr>
              <a:spLocks/>
            </p:cNvSpPr>
            <p:nvPr/>
          </p:nvSpPr>
          <p:spPr bwMode="auto">
            <a:xfrm>
              <a:off x="2921" y="2816"/>
              <a:ext cx="425" cy="229"/>
            </a:xfrm>
            <a:custGeom>
              <a:avLst/>
              <a:gdLst/>
              <a:ahLst/>
              <a:cxnLst>
                <a:cxn ang="0">
                  <a:pos x="0" y="9"/>
                </a:cxn>
                <a:cxn ang="0">
                  <a:pos x="316" y="37"/>
                </a:cxn>
                <a:cxn ang="0">
                  <a:pos x="425" y="229"/>
                </a:cxn>
              </a:cxnLst>
              <a:rect l="0" t="0" r="r" b="b"/>
              <a:pathLst>
                <a:path w="425" h="229">
                  <a:moveTo>
                    <a:pt x="0" y="9"/>
                  </a:moveTo>
                  <a:cubicBezTo>
                    <a:pt x="122" y="4"/>
                    <a:pt x="245" y="0"/>
                    <a:pt x="316" y="37"/>
                  </a:cubicBezTo>
                  <a:cubicBezTo>
                    <a:pt x="387" y="74"/>
                    <a:pt x="406" y="151"/>
                    <a:pt x="425" y="229"/>
                  </a:cubicBezTo>
                </a:path>
              </a:pathLst>
            </a:custGeom>
            <a:noFill/>
            <a:ln w="38100" cap="flat" cmpd="sng">
              <a:solidFill>
                <a:srgbClr val="660033"/>
              </a:solidFill>
              <a:prstDash val="solid"/>
              <a:round/>
              <a:headEnd type="none" w="sm" len="sm"/>
              <a:tailEnd type="none" w="sm" len="sm"/>
            </a:ln>
            <a:effectLst/>
          </p:spPr>
          <p:txBody>
            <a:bodyPr/>
            <a:lstStyle/>
            <a:p>
              <a:pPr>
                <a:defRPr/>
              </a:pPr>
              <a:endParaRPr lang="en-US"/>
            </a:p>
          </p:txBody>
        </p:sp>
        <p:sp>
          <p:nvSpPr>
            <p:cNvPr id="84040" name="Line 72"/>
            <p:cNvSpPr>
              <a:spLocks noChangeShapeType="1"/>
            </p:cNvSpPr>
            <p:nvPr/>
          </p:nvSpPr>
          <p:spPr bwMode="auto">
            <a:xfrm>
              <a:off x="3345" y="3017"/>
              <a:ext cx="14" cy="82"/>
            </a:xfrm>
            <a:prstGeom prst="line">
              <a:avLst/>
            </a:prstGeom>
            <a:noFill/>
            <a:ln w="38100">
              <a:solidFill>
                <a:srgbClr val="660033"/>
              </a:solidFill>
              <a:round/>
              <a:headEnd type="none" w="sm" len="sm"/>
              <a:tailEnd type="triangle" w="sm" len="sm"/>
            </a:ln>
            <a:effectLst/>
          </p:spPr>
          <p:txBody>
            <a:bodyPr/>
            <a:lstStyle/>
            <a:p>
              <a:pPr>
                <a:defRPr/>
              </a:pPr>
              <a:endParaRPr lang="en-US"/>
            </a:p>
          </p:txBody>
        </p:sp>
      </p:grpSp>
      <p:grpSp>
        <p:nvGrpSpPr>
          <p:cNvPr id="10" name="Group 73"/>
          <p:cNvGrpSpPr>
            <a:grpSpLocks/>
          </p:cNvGrpSpPr>
          <p:nvPr/>
        </p:nvGrpSpPr>
        <p:grpSpPr bwMode="auto">
          <a:xfrm>
            <a:off x="6473050" y="7493565"/>
            <a:ext cx="1146951" cy="713458"/>
            <a:chOff x="2867" y="3319"/>
            <a:chExt cx="508" cy="316"/>
          </a:xfrm>
        </p:grpSpPr>
        <p:sp>
          <p:nvSpPr>
            <p:cNvPr id="84042" name="Freeform 74"/>
            <p:cNvSpPr>
              <a:spLocks/>
            </p:cNvSpPr>
            <p:nvPr/>
          </p:nvSpPr>
          <p:spPr bwMode="auto">
            <a:xfrm>
              <a:off x="2963" y="3319"/>
              <a:ext cx="412" cy="316"/>
            </a:xfrm>
            <a:custGeom>
              <a:avLst/>
              <a:gdLst/>
              <a:ahLst/>
              <a:cxnLst>
                <a:cxn ang="0">
                  <a:pos x="426" y="0"/>
                </a:cxn>
                <a:cxn ang="0">
                  <a:pos x="330" y="233"/>
                </a:cxn>
                <a:cxn ang="0">
                  <a:pos x="0" y="302"/>
                </a:cxn>
              </a:cxnLst>
              <a:rect l="0" t="0" r="r" b="b"/>
              <a:pathLst>
                <a:path w="426" h="302">
                  <a:moveTo>
                    <a:pt x="426" y="0"/>
                  </a:moveTo>
                  <a:cubicBezTo>
                    <a:pt x="413" y="91"/>
                    <a:pt x="401" y="183"/>
                    <a:pt x="330" y="233"/>
                  </a:cubicBezTo>
                  <a:cubicBezTo>
                    <a:pt x="259" y="283"/>
                    <a:pt x="55" y="291"/>
                    <a:pt x="0" y="302"/>
                  </a:cubicBezTo>
                </a:path>
              </a:pathLst>
            </a:custGeom>
            <a:noFill/>
            <a:ln w="38100" cap="flat" cmpd="sng">
              <a:solidFill>
                <a:srgbClr val="660033"/>
              </a:solidFill>
              <a:prstDash val="solid"/>
              <a:round/>
              <a:headEnd type="none" w="sm" len="sm"/>
              <a:tailEnd type="none" w="sm" len="sm"/>
            </a:ln>
            <a:effectLst/>
          </p:spPr>
          <p:txBody>
            <a:bodyPr/>
            <a:lstStyle/>
            <a:p>
              <a:pPr>
                <a:defRPr/>
              </a:pPr>
              <a:endParaRPr lang="en-US"/>
            </a:p>
          </p:txBody>
        </p:sp>
        <p:sp>
          <p:nvSpPr>
            <p:cNvPr id="84043" name="Line 75"/>
            <p:cNvSpPr>
              <a:spLocks noChangeShapeType="1"/>
            </p:cNvSpPr>
            <p:nvPr/>
          </p:nvSpPr>
          <p:spPr bwMode="auto">
            <a:xfrm flipH="1" flipV="1">
              <a:off x="2867" y="3634"/>
              <a:ext cx="124" cy="0"/>
            </a:xfrm>
            <a:prstGeom prst="line">
              <a:avLst/>
            </a:prstGeom>
            <a:noFill/>
            <a:ln w="38100">
              <a:solidFill>
                <a:srgbClr val="660033"/>
              </a:solidFill>
              <a:round/>
              <a:headEnd type="none" w="sm" len="sm"/>
              <a:tailEnd type="triangle" w="sm" len="sm"/>
            </a:ln>
            <a:effectLst/>
          </p:spPr>
          <p:txBody>
            <a:bodyPr/>
            <a:lstStyle/>
            <a:p>
              <a:pPr>
                <a:defRPr/>
              </a:pPr>
              <a:endParaRPr lang="en-US"/>
            </a:p>
          </p:txBody>
        </p:sp>
      </p:grpSp>
      <p:grpSp>
        <p:nvGrpSpPr>
          <p:cNvPr id="11" name="Group 76"/>
          <p:cNvGrpSpPr>
            <a:grpSpLocks/>
          </p:cNvGrpSpPr>
          <p:nvPr/>
        </p:nvGrpSpPr>
        <p:grpSpPr bwMode="auto">
          <a:xfrm>
            <a:off x="4937761" y="7373902"/>
            <a:ext cx="1006969" cy="821831"/>
            <a:chOff x="2187" y="3266"/>
            <a:chExt cx="446" cy="364"/>
          </a:xfrm>
        </p:grpSpPr>
        <p:sp>
          <p:nvSpPr>
            <p:cNvPr id="84045" name="Freeform 77"/>
            <p:cNvSpPr>
              <a:spLocks/>
            </p:cNvSpPr>
            <p:nvPr/>
          </p:nvSpPr>
          <p:spPr bwMode="auto">
            <a:xfrm>
              <a:off x="2194" y="3291"/>
              <a:ext cx="439" cy="339"/>
            </a:xfrm>
            <a:custGeom>
              <a:avLst/>
              <a:gdLst/>
              <a:ahLst/>
              <a:cxnLst>
                <a:cxn ang="0">
                  <a:pos x="439" y="384"/>
                </a:cxn>
                <a:cxn ang="0">
                  <a:pos x="96" y="329"/>
                </a:cxn>
                <a:cxn ang="0">
                  <a:pos x="0" y="0"/>
                </a:cxn>
              </a:cxnLst>
              <a:rect l="0" t="0" r="r" b="b"/>
              <a:pathLst>
                <a:path w="439" h="393">
                  <a:moveTo>
                    <a:pt x="439" y="384"/>
                  </a:moveTo>
                  <a:cubicBezTo>
                    <a:pt x="304" y="388"/>
                    <a:pt x="169" y="393"/>
                    <a:pt x="96" y="329"/>
                  </a:cubicBezTo>
                  <a:cubicBezTo>
                    <a:pt x="23" y="265"/>
                    <a:pt x="11" y="132"/>
                    <a:pt x="0" y="0"/>
                  </a:cubicBezTo>
                </a:path>
              </a:pathLst>
            </a:custGeom>
            <a:noFill/>
            <a:ln w="38100" cap="flat" cmpd="sng">
              <a:solidFill>
                <a:srgbClr val="660033"/>
              </a:solidFill>
              <a:prstDash val="solid"/>
              <a:round/>
              <a:headEnd type="none" w="sm" len="sm"/>
              <a:tailEnd type="none" w="sm" len="sm"/>
            </a:ln>
            <a:effectLst/>
          </p:spPr>
          <p:txBody>
            <a:bodyPr/>
            <a:lstStyle/>
            <a:p>
              <a:pPr>
                <a:defRPr/>
              </a:pPr>
              <a:endParaRPr lang="en-US"/>
            </a:p>
          </p:txBody>
        </p:sp>
        <p:sp>
          <p:nvSpPr>
            <p:cNvPr id="84046" name="Line 78"/>
            <p:cNvSpPr>
              <a:spLocks noChangeShapeType="1"/>
            </p:cNvSpPr>
            <p:nvPr/>
          </p:nvSpPr>
          <p:spPr bwMode="auto">
            <a:xfrm flipH="1" flipV="1">
              <a:off x="2187" y="3266"/>
              <a:ext cx="15" cy="124"/>
            </a:xfrm>
            <a:prstGeom prst="line">
              <a:avLst/>
            </a:prstGeom>
            <a:noFill/>
            <a:ln w="38100">
              <a:solidFill>
                <a:srgbClr val="660033"/>
              </a:solidFill>
              <a:round/>
              <a:headEnd type="none" w="sm" len="sm"/>
              <a:tailEnd type="triangle" w="sm" len="sm"/>
            </a:ln>
            <a:effectLst/>
          </p:spPr>
          <p:txBody>
            <a:bodyPr/>
            <a:lstStyle/>
            <a:p>
              <a:pPr>
                <a:defRPr/>
              </a:pPr>
              <a:endParaRPr lang="en-US"/>
            </a:p>
          </p:txBody>
        </p:sp>
      </p:grpSp>
      <p:grpSp>
        <p:nvGrpSpPr>
          <p:cNvPr id="12" name="Group 79"/>
          <p:cNvGrpSpPr>
            <a:grpSpLocks/>
          </p:cNvGrpSpPr>
          <p:nvPr/>
        </p:nvGrpSpPr>
        <p:grpSpPr bwMode="auto">
          <a:xfrm>
            <a:off x="4985173" y="6346614"/>
            <a:ext cx="1076961" cy="557670"/>
            <a:chOff x="2208" y="2811"/>
            <a:chExt cx="477" cy="247"/>
          </a:xfrm>
        </p:grpSpPr>
        <p:sp>
          <p:nvSpPr>
            <p:cNvPr id="84048" name="Freeform 80"/>
            <p:cNvSpPr>
              <a:spLocks/>
            </p:cNvSpPr>
            <p:nvPr/>
          </p:nvSpPr>
          <p:spPr bwMode="auto">
            <a:xfrm>
              <a:off x="2208" y="2811"/>
              <a:ext cx="453" cy="247"/>
            </a:xfrm>
            <a:custGeom>
              <a:avLst/>
              <a:gdLst/>
              <a:ahLst/>
              <a:cxnLst>
                <a:cxn ang="0">
                  <a:pos x="0" y="247"/>
                </a:cxn>
                <a:cxn ang="0">
                  <a:pos x="110" y="42"/>
                </a:cxn>
                <a:cxn ang="0">
                  <a:pos x="453" y="0"/>
                </a:cxn>
              </a:cxnLst>
              <a:rect l="0" t="0" r="r" b="b"/>
              <a:pathLst>
                <a:path w="453" h="247">
                  <a:moveTo>
                    <a:pt x="0" y="247"/>
                  </a:moveTo>
                  <a:cubicBezTo>
                    <a:pt x="17" y="165"/>
                    <a:pt x="35" y="83"/>
                    <a:pt x="110" y="42"/>
                  </a:cubicBezTo>
                  <a:cubicBezTo>
                    <a:pt x="185" y="1"/>
                    <a:pt x="319" y="0"/>
                    <a:pt x="453" y="0"/>
                  </a:cubicBezTo>
                </a:path>
              </a:pathLst>
            </a:custGeom>
            <a:noFill/>
            <a:ln w="38100" cap="flat" cmpd="sng">
              <a:solidFill>
                <a:srgbClr val="660033"/>
              </a:solidFill>
              <a:prstDash val="solid"/>
              <a:round/>
              <a:headEnd type="none" w="sm" len="sm"/>
              <a:tailEnd type="none" w="sm" len="sm"/>
            </a:ln>
            <a:effectLst/>
          </p:spPr>
          <p:txBody>
            <a:bodyPr/>
            <a:lstStyle/>
            <a:p>
              <a:pPr>
                <a:defRPr/>
              </a:pPr>
              <a:endParaRPr lang="en-US"/>
            </a:p>
          </p:txBody>
        </p:sp>
        <p:sp>
          <p:nvSpPr>
            <p:cNvPr id="84049" name="Line 81"/>
            <p:cNvSpPr>
              <a:spLocks noChangeShapeType="1"/>
            </p:cNvSpPr>
            <p:nvPr/>
          </p:nvSpPr>
          <p:spPr bwMode="auto">
            <a:xfrm flipV="1">
              <a:off x="2520" y="2819"/>
              <a:ext cx="165" cy="0"/>
            </a:xfrm>
            <a:prstGeom prst="line">
              <a:avLst/>
            </a:prstGeom>
            <a:noFill/>
            <a:ln w="38100">
              <a:solidFill>
                <a:srgbClr val="660033"/>
              </a:solidFill>
              <a:round/>
              <a:headEnd type="none" w="sm" len="sm"/>
              <a:tailEnd type="triangle" w="sm" len="sm"/>
            </a:ln>
            <a:effectLst/>
          </p:spPr>
          <p:txBody>
            <a:bodyPr/>
            <a:lstStyle/>
            <a:p>
              <a:pPr>
                <a:defRPr/>
              </a:pPr>
              <a:endParaRPr lang="en-US"/>
            </a:p>
          </p:txBody>
        </p:sp>
      </p:grpSp>
      <p:grpSp>
        <p:nvGrpSpPr>
          <p:cNvPr id="13" name="Group 82"/>
          <p:cNvGrpSpPr>
            <a:grpSpLocks/>
          </p:cNvGrpSpPr>
          <p:nvPr/>
        </p:nvGrpSpPr>
        <p:grpSpPr bwMode="auto">
          <a:xfrm>
            <a:off x="216747" y="2275840"/>
            <a:ext cx="11930098" cy="433493"/>
            <a:chOff x="476" y="1680"/>
            <a:chExt cx="5284" cy="384"/>
          </a:xfrm>
        </p:grpSpPr>
        <p:grpSp>
          <p:nvGrpSpPr>
            <p:cNvPr id="14" name="Group 83"/>
            <p:cNvGrpSpPr>
              <a:grpSpLocks/>
            </p:cNvGrpSpPr>
            <p:nvPr/>
          </p:nvGrpSpPr>
          <p:grpSpPr bwMode="auto">
            <a:xfrm>
              <a:off x="1333" y="1680"/>
              <a:ext cx="143" cy="175"/>
              <a:chOff x="2016" y="2064"/>
              <a:chExt cx="144" cy="240"/>
            </a:xfrm>
          </p:grpSpPr>
          <p:sp>
            <p:nvSpPr>
              <p:cNvPr id="84052" name="Oval 84"/>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53" name="Line 85"/>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54" name="Line 86"/>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15" name="Group 87"/>
            <p:cNvGrpSpPr>
              <a:grpSpLocks/>
            </p:cNvGrpSpPr>
            <p:nvPr/>
          </p:nvGrpSpPr>
          <p:grpSpPr bwMode="auto">
            <a:xfrm>
              <a:off x="1048" y="1680"/>
              <a:ext cx="142" cy="175"/>
              <a:chOff x="2016" y="2064"/>
              <a:chExt cx="144" cy="240"/>
            </a:xfrm>
          </p:grpSpPr>
          <p:sp>
            <p:nvSpPr>
              <p:cNvPr id="84056" name="Oval 88"/>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57" name="Line 89"/>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58" name="Line 90"/>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16" name="Group 91"/>
            <p:cNvGrpSpPr>
              <a:grpSpLocks/>
            </p:cNvGrpSpPr>
            <p:nvPr/>
          </p:nvGrpSpPr>
          <p:grpSpPr bwMode="auto">
            <a:xfrm>
              <a:off x="762" y="1680"/>
              <a:ext cx="143" cy="175"/>
              <a:chOff x="2016" y="2064"/>
              <a:chExt cx="144" cy="240"/>
            </a:xfrm>
          </p:grpSpPr>
          <p:sp>
            <p:nvSpPr>
              <p:cNvPr id="84060" name="Oval 92"/>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61" name="Line 93"/>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62" name="Line 94"/>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17" name="Group 95"/>
            <p:cNvGrpSpPr>
              <a:grpSpLocks/>
            </p:cNvGrpSpPr>
            <p:nvPr/>
          </p:nvGrpSpPr>
          <p:grpSpPr bwMode="auto">
            <a:xfrm>
              <a:off x="476" y="1680"/>
              <a:ext cx="143" cy="175"/>
              <a:chOff x="2016" y="2064"/>
              <a:chExt cx="144" cy="240"/>
            </a:xfrm>
          </p:grpSpPr>
          <p:sp>
            <p:nvSpPr>
              <p:cNvPr id="84064" name="Oval 96"/>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65" name="Line 97"/>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66" name="Line 98"/>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18" name="Group 99"/>
            <p:cNvGrpSpPr>
              <a:grpSpLocks/>
            </p:cNvGrpSpPr>
            <p:nvPr/>
          </p:nvGrpSpPr>
          <p:grpSpPr bwMode="auto">
            <a:xfrm>
              <a:off x="619" y="1680"/>
              <a:ext cx="143" cy="175"/>
              <a:chOff x="2016" y="2064"/>
              <a:chExt cx="144" cy="240"/>
            </a:xfrm>
          </p:grpSpPr>
          <p:sp>
            <p:nvSpPr>
              <p:cNvPr id="84068" name="Oval 100"/>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69" name="Line 101"/>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70" name="Line 102"/>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19" name="Group 103"/>
            <p:cNvGrpSpPr>
              <a:grpSpLocks/>
            </p:cNvGrpSpPr>
            <p:nvPr/>
          </p:nvGrpSpPr>
          <p:grpSpPr bwMode="auto">
            <a:xfrm>
              <a:off x="1190" y="1680"/>
              <a:ext cx="143" cy="175"/>
              <a:chOff x="2016" y="2064"/>
              <a:chExt cx="144" cy="240"/>
            </a:xfrm>
          </p:grpSpPr>
          <p:sp>
            <p:nvSpPr>
              <p:cNvPr id="84072" name="Oval 104"/>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73" name="Line 105"/>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74" name="Line 106"/>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0" name="Group 107"/>
            <p:cNvGrpSpPr>
              <a:grpSpLocks/>
            </p:cNvGrpSpPr>
            <p:nvPr/>
          </p:nvGrpSpPr>
          <p:grpSpPr bwMode="auto">
            <a:xfrm>
              <a:off x="905" y="1680"/>
              <a:ext cx="143" cy="175"/>
              <a:chOff x="2016" y="2064"/>
              <a:chExt cx="144" cy="240"/>
            </a:xfrm>
          </p:grpSpPr>
          <p:sp>
            <p:nvSpPr>
              <p:cNvPr id="84076" name="Oval 108"/>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77" name="Line 109"/>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78" name="Line 110"/>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1" name="Group 111"/>
            <p:cNvGrpSpPr>
              <a:grpSpLocks/>
            </p:cNvGrpSpPr>
            <p:nvPr/>
          </p:nvGrpSpPr>
          <p:grpSpPr bwMode="auto">
            <a:xfrm>
              <a:off x="2476" y="1680"/>
              <a:ext cx="142" cy="175"/>
              <a:chOff x="2016" y="2064"/>
              <a:chExt cx="144" cy="240"/>
            </a:xfrm>
          </p:grpSpPr>
          <p:sp>
            <p:nvSpPr>
              <p:cNvPr id="84080" name="Oval 112"/>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81" name="Line 113"/>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82" name="Line 114"/>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 name="Group 115"/>
            <p:cNvGrpSpPr>
              <a:grpSpLocks/>
            </p:cNvGrpSpPr>
            <p:nvPr/>
          </p:nvGrpSpPr>
          <p:grpSpPr bwMode="auto">
            <a:xfrm>
              <a:off x="2333" y="1680"/>
              <a:ext cx="143" cy="175"/>
              <a:chOff x="2016" y="2064"/>
              <a:chExt cx="144" cy="240"/>
            </a:xfrm>
          </p:grpSpPr>
          <p:sp>
            <p:nvSpPr>
              <p:cNvPr id="84084" name="Oval 116"/>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85" name="Line 117"/>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86" name="Line 118"/>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3" name="Group 119"/>
            <p:cNvGrpSpPr>
              <a:grpSpLocks/>
            </p:cNvGrpSpPr>
            <p:nvPr/>
          </p:nvGrpSpPr>
          <p:grpSpPr bwMode="auto">
            <a:xfrm>
              <a:off x="2190" y="1680"/>
              <a:ext cx="143" cy="175"/>
              <a:chOff x="2016" y="2064"/>
              <a:chExt cx="144" cy="240"/>
            </a:xfrm>
          </p:grpSpPr>
          <p:sp>
            <p:nvSpPr>
              <p:cNvPr id="84088" name="Oval 120"/>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89" name="Line 121"/>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90" name="Line 122"/>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4" name="Group 123"/>
            <p:cNvGrpSpPr>
              <a:grpSpLocks/>
            </p:cNvGrpSpPr>
            <p:nvPr/>
          </p:nvGrpSpPr>
          <p:grpSpPr bwMode="auto">
            <a:xfrm>
              <a:off x="1476" y="1680"/>
              <a:ext cx="143" cy="175"/>
              <a:chOff x="2016" y="2064"/>
              <a:chExt cx="144" cy="240"/>
            </a:xfrm>
          </p:grpSpPr>
          <p:sp>
            <p:nvSpPr>
              <p:cNvPr id="84092" name="Oval 124"/>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93" name="Line 125"/>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94" name="Line 126"/>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5" name="Group 127"/>
            <p:cNvGrpSpPr>
              <a:grpSpLocks/>
            </p:cNvGrpSpPr>
            <p:nvPr/>
          </p:nvGrpSpPr>
          <p:grpSpPr bwMode="auto">
            <a:xfrm>
              <a:off x="1619" y="1680"/>
              <a:ext cx="143" cy="175"/>
              <a:chOff x="2016" y="2064"/>
              <a:chExt cx="144" cy="240"/>
            </a:xfrm>
          </p:grpSpPr>
          <p:sp>
            <p:nvSpPr>
              <p:cNvPr id="84096" name="Oval 128"/>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097" name="Line 129"/>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098" name="Line 130"/>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6" name="Group 131"/>
            <p:cNvGrpSpPr>
              <a:grpSpLocks/>
            </p:cNvGrpSpPr>
            <p:nvPr/>
          </p:nvGrpSpPr>
          <p:grpSpPr bwMode="auto">
            <a:xfrm>
              <a:off x="1762" y="1680"/>
              <a:ext cx="142" cy="175"/>
              <a:chOff x="2016" y="2064"/>
              <a:chExt cx="144" cy="240"/>
            </a:xfrm>
          </p:grpSpPr>
          <p:sp>
            <p:nvSpPr>
              <p:cNvPr id="84100" name="Oval 132"/>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01" name="Line 133"/>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102" name="Line 134"/>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7" name="Group 135"/>
            <p:cNvGrpSpPr>
              <a:grpSpLocks/>
            </p:cNvGrpSpPr>
            <p:nvPr/>
          </p:nvGrpSpPr>
          <p:grpSpPr bwMode="auto">
            <a:xfrm>
              <a:off x="1904" y="1680"/>
              <a:ext cx="143" cy="175"/>
              <a:chOff x="2016" y="2064"/>
              <a:chExt cx="144" cy="240"/>
            </a:xfrm>
          </p:grpSpPr>
          <p:sp>
            <p:nvSpPr>
              <p:cNvPr id="84104" name="Oval 136"/>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05" name="Line 137"/>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106" name="Line 138"/>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8" name="Group 139"/>
            <p:cNvGrpSpPr>
              <a:grpSpLocks/>
            </p:cNvGrpSpPr>
            <p:nvPr/>
          </p:nvGrpSpPr>
          <p:grpSpPr bwMode="auto">
            <a:xfrm>
              <a:off x="2047" y="1680"/>
              <a:ext cx="143" cy="175"/>
              <a:chOff x="2016" y="2064"/>
              <a:chExt cx="144" cy="240"/>
            </a:xfrm>
          </p:grpSpPr>
          <p:sp>
            <p:nvSpPr>
              <p:cNvPr id="84108" name="Oval 140"/>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09" name="Line 141"/>
              <p:cNvSpPr>
                <a:spLocks noChangeShapeType="1"/>
              </p:cNvSpPr>
              <p:nvPr/>
            </p:nvSpPr>
            <p:spPr bwMode="auto">
              <a:xfrm>
                <a:off x="2064" y="2160"/>
                <a:ext cx="0" cy="145"/>
              </a:xfrm>
              <a:prstGeom prst="line">
                <a:avLst/>
              </a:prstGeom>
              <a:noFill/>
              <a:ln w="9525">
                <a:solidFill>
                  <a:srgbClr val="FF9933"/>
                </a:solidFill>
                <a:round/>
                <a:headEnd/>
                <a:tailEnd/>
              </a:ln>
              <a:effectLst/>
            </p:spPr>
            <p:txBody>
              <a:bodyPr/>
              <a:lstStyle/>
              <a:p>
                <a:pPr>
                  <a:defRPr/>
                </a:pPr>
                <a:endParaRPr lang="en-US"/>
              </a:p>
            </p:txBody>
          </p:sp>
          <p:sp>
            <p:nvSpPr>
              <p:cNvPr id="84110" name="Line 142"/>
              <p:cNvSpPr>
                <a:spLocks noChangeShapeType="1"/>
              </p:cNvSpPr>
              <p:nvPr/>
            </p:nvSpPr>
            <p:spPr bwMode="auto">
              <a:xfrm>
                <a:off x="2112" y="2160"/>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9" name="Group 143"/>
            <p:cNvGrpSpPr>
              <a:grpSpLocks/>
            </p:cNvGrpSpPr>
            <p:nvPr/>
          </p:nvGrpSpPr>
          <p:grpSpPr bwMode="auto">
            <a:xfrm rot="10800000">
              <a:off x="1048" y="1889"/>
              <a:ext cx="1570" cy="175"/>
              <a:chOff x="1968" y="1968"/>
              <a:chExt cx="1584" cy="240"/>
            </a:xfrm>
          </p:grpSpPr>
          <p:grpSp>
            <p:nvGrpSpPr>
              <p:cNvPr id="30" name="Group 144"/>
              <p:cNvGrpSpPr>
                <a:grpSpLocks/>
              </p:cNvGrpSpPr>
              <p:nvPr/>
            </p:nvGrpSpPr>
            <p:grpSpPr bwMode="auto">
              <a:xfrm>
                <a:off x="1968" y="1968"/>
                <a:ext cx="144" cy="240"/>
                <a:chOff x="2016" y="2064"/>
                <a:chExt cx="144" cy="240"/>
              </a:xfrm>
            </p:grpSpPr>
            <p:sp>
              <p:nvSpPr>
                <p:cNvPr id="84113" name="Oval 145"/>
                <p:cNvSpPr>
                  <a:spLocks noChangeArrowheads="1"/>
                </p:cNvSpPr>
                <p:nvPr/>
              </p:nvSpPr>
              <p:spPr bwMode="auto">
                <a:xfrm>
                  <a:off x="2017"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14" name="Line 146"/>
                <p:cNvSpPr>
                  <a:spLocks noChangeShapeType="1"/>
                </p:cNvSpPr>
                <p:nvPr/>
              </p:nvSpPr>
              <p:spPr bwMode="auto">
                <a:xfrm>
                  <a:off x="2064" y="2157"/>
                  <a:ext cx="0" cy="143"/>
                </a:xfrm>
                <a:prstGeom prst="line">
                  <a:avLst/>
                </a:prstGeom>
                <a:noFill/>
                <a:ln w="9525">
                  <a:solidFill>
                    <a:srgbClr val="FF9933"/>
                  </a:solidFill>
                  <a:round/>
                  <a:headEnd/>
                  <a:tailEnd/>
                </a:ln>
                <a:effectLst/>
              </p:spPr>
              <p:txBody>
                <a:bodyPr/>
                <a:lstStyle/>
                <a:p>
                  <a:pPr>
                    <a:defRPr/>
                  </a:pPr>
                  <a:endParaRPr lang="en-US"/>
                </a:p>
              </p:txBody>
            </p:sp>
            <p:sp>
              <p:nvSpPr>
                <p:cNvPr id="84115" name="Line 147"/>
                <p:cNvSpPr>
                  <a:spLocks noChangeShapeType="1"/>
                </p:cNvSpPr>
                <p:nvPr/>
              </p:nvSpPr>
              <p:spPr bwMode="auto">
                <a:xfrm>
                  <a:off x="2112"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31" name="Group 148"/>
              <p:cNvGrpSpPr>
                <a:grpSpLocks/>
              </p:cNvGrpSpPr>
              <p:nvPr/>
            </p:nvGrpSpPr>
            <p:grpSpPr bwMode="auto">
              <a:xfrm>
                <a:off x="2256" y="1968"/>
                <a:ext cx="144" cy="240"/>
                <a:chOff x="2016" y="2064"/>
                <a:chExt cx="144" cy="240"/>
              </a:xfrm>
            </p:grpSpPr>
            <p:sp>
              <p:nvSpPr>
                <p:cNvPr id="84117" name="Oval 149"/>
                <p:cNvSpPr>
                  <a:spLocks noChangeArrowheads="1"/>
                </p:cNvSpPr>
                <p:nvPr/>
              </p:nvSpPr>
              <p:spPr bwMode="auto">
                <a:xfrm>
                  <a:off x="2019"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18" name="Line 150"/>
                <p:cNvSpPr>
                  <a:spLocks noChangeShapeType="1"/>
                </p:cNvSpPr>
                <p:nvPr/>
              </p:nvSpPr>
              <p:spPr bwMode="auto">
                <a:xfrm>
                  <a:off x="2066" y="2157"/>
                  <a:ext cx="0" cy="143"/>
                </a:xfrm>
                <a:prstGeom prst="line">
                  <a:avLst/>
                </a:prstGeom>
                <a:noFill/>
                <a:ln w="9525">
                  <a:solidFill>
                    <a:srgbClr val="FF9933"/>
                  </a:solidFill>
                  <a:round/>
                  <a:headEnd/>
                  <a:tailEnd/>
                </a:ln>
                <a:effectLst/>
              </p:spPr>
              <p:txBody>
                <a:bodyPr/>
                <a:lstStyle/>
                <a:p>
                  <a:pPr>
                    <a:defRPr/>
                  </a:pPr>
                  <a:endParaRPr lang="en-US"/>
                </a:p>
              </p:txBody>
            </p:sp>
            <p:sp>
              <p:nvSpPr>
                <p:cNvPr id="84119" name="Line 151"/>
                <p:cNvSpPr>
                  <a:spLocks noChangeShapeType="1"/>
                </p:cNvSpPr>
                <p:nvPr/>
              </p:nvSpPr>
              <p:spPr bwMode="auto">
                <a:xfrm>
                  <a:off x="2113"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3968" name="Group 152"/>
              <p:cNvGrpSpPr>
                <a:grpSpLocks/>
              </p:cNvGrpSpPr>
              <p:nvPr/>
            </p:nvGrpSpPr>
            <p:grpSpPr bwMode="auto">
              <a:xfrm>
                <a:off x="2112" y="1968"/>
                <a:ext cx="144" cy="240"/>
                <a:chOff x="2016" y="2064"/>
                <a:chExt cx="144" cy="240"/>
              </a:xfrm>
            </p:grpSpPr>
            <p:sp>
              <p:nvSpPr>
                <p:cNvPr id="84121" name="Oval 153"/>
                <p:cNvSpPr>
                  <a:spLocks noChangeArrowheads="1"/>
                </p:cNvSpPr>
                <p:nvPr/>
              </p:nvSpPr>
              <p:spPr bwMode="auto">
                <a:xfrm>
                  <a:off x="2018" y="2061"/>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22" name="Line 154"/>
                <p:cNvSpPr>
                  <a:spLocks noChangeShapeType="1"/>
                </p:cNvSpPr>
                <p:nvPr/>
              </p:nvSpPr>
              <p:spPr bwMode="auto">
                <a:xfrm>
                  <a:off x="2066" y="2157"/>
                  <a:ext cx="0" cy="143"/>
                </a:xfrm>
                <a:prstGeom prst="line">
                  <a:avLst/>
                </a:prstGeom>
                <a:noFill/>
                <a:ln w="9525">
                  <a:solidFill>
                    <a:srgbClr val="FF9933"/>
                  </a:solidFill>
                  <a:round/>
                  <a:headEnd/>
                  <a:tailEnd/>
                </a:ln>
                <a:effectLst/>
              </p:spPr>
              <p:txBody>
                <a:bodyPr/>
                <a:lstStyle/>
                <a:p>
                  <a:pPr>
                    <a:defRPr/>
                  </a:pPr>
                  <a:endParaRPr lang="en-US"/>
                </a:p>
              </p:txBody>
            </p:sp>
            <p:sp>
              <p:nvSpPr>
                <p:cNvPr id="84123" name="Line 155"/>
                <p:cNvSpPr>
                  <a:spLocks noChangeShapeType="1"/>
                </p:cNvSpPr>
                <p:nvPr/>
              </p:nvSpPr>
              <p:spPr bwMode="auto">
                <a:xfrm>
                  <a:off x="2114"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3969" name="Group 156"/>
              <p:cNvGrpSpPr>
                <a:grpSpLocks/>
              </p:cNvGrpSpPr>
              <p:nvPr/>
            </p:nvGrpSpPr>
            <p:grpSpPr bwMode="auto">
              <a:xfrm>
                <a:off x="3408" y="1968"/>
                <a:ext cx="144" cy="240"/>
                <a:chOff x="2016" y="2064"/>
                <a:chExt cx="144" cy="240"/>
              </a:xfrm>
            </p:grpSpPr>
            <p:sp>
              <p:nvSpPr>
                <p:cNvPr id="84125" name="Oval 157"/>
                <p:cNvSpPr>
                  <a:spLocks noChangeArrowheads="1"/>
                </p:cNvSpPr>
                <p:nvPr/>
              </p:nvSpPr>
              <p:spPr bwMode="auto">
                <a:xfrm>
                  <a:off x="2019"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26" name="Line 158"/>
                <p:cNvSpPr>
                  <a:spLocks noChangeShapeType="1"/>
                </p:cNvSpPr>
                <p:nvPr/>
              </p:nvSpPr>
              <p:spPr bwMode="auto">
                <a:xfrm>
                  <a:off x="2066" y="2157"/>
                  <a:ext cx="0" cy="143"/>
                </a:xfrm>
                <a:prstGeom prst="line">
                  <a:avLst/>
                </a:prstGeom>
                <a:noFill/>
                <a:ln w="9525">
                  <a:solidFill>
                    <a:srgbClr val="FF9933"/>
                  </a:solidFill>
                  <a:round/>
                  <a:headEnd/>
                  <a:tailEnd/>
                </a:ln>
                <a:effectLst/>
              </p:spPr>
              <p:txBody>
                <a:bodyPr/>
                <a:lstStyle/>
                <a:p>
                  <a:pPr>
                    <a:defRPr/>
                  </a:pPr>
                  <a:endParaRPr lang="en-US"/>
                </a:p>
              </p:txBody>
            </p:sp>
            <p:sp>
              <p:nvSpPr>
                <p:cNvPr id="84127" name="Line 159"/>
                <p:cNvSpPr>
                  <a:spLocks noChangeShapeType="1"/>
                </p:cNvSpPr>
                <p:nvPr/>
              </p:nvSpPr>
              <p:spPr bwMode="auto">
                <a:xfrm>
                  <a:off x="2114"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3970" name="Group 160"/>
              <p:cNvGrpSpPr>
                <a:grpSpLocks/>
              </p:cNvGrpSpPr>
              <p:nvPr/>
            </p:nvGrpSpPr>
            <p:grpSpPr bwMode="auto">
              <a:xfrm>
                <a:off x="3264" y="1968"/>
                <a:ext cx="144" cy="240"/>
                <a:chOff x="2016" y="2064"/>
                <a:chExt cx="144" cy="240"/>
              </a:xfrm>
            </p:grpSpPr>
            <p:sp>
              <p:nvSpPr>
                <p:cNvPr id="84129" name="Oval 161"/>
                <p:cNvSpPr>
                  <a:spLocks noChangeArrowheads="1"/>
                </p:cNvSpPr>
                <p:nvPr/>
              </p:nvSpPr>
              <p:spPr bwMode="auto">
                <a:xfrm>
                  <a:off x="2018" y="2061"/>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30" name="Line 162"/>
                <p:cNvSpPr>
                  <a:spLocks noChangeShapeType="1"/>
                </p:cNvSpPr>
                <p:nvPr/>
              </p:nvSpPr>
              <p:spPr bwMode="auto">
                <a:xfrm>
                  <a:off x="2066" y="2157"/>
                  <a:ext cx="0" cy="143"/>
                </a:xfrm>
                <a:prstGeom prst="line">
                  <a:avLst/>
                </a:prstGeom>
                <a:noFill/>
                <a:ln w="9525">
                  <a:solidFill>
                    <a:srgbClr val="FF9933"/>
                  </a:solidFill>
                  <a:round/>
                  <a:headEnd/>
                  <a:tailEnd/>
                </a:ln>
                <a:effectLst/>
              </p:spPr>
              <p:txBody>
                <a:bodyPr/>
                <a:lstStyle/>
                <a:p>
                  <a:pPr>
                    <a:defRPr/>
                  </a:pPr>
                  <a:endParaRPr lang="en-US"/>
                </a:p>
              </p:txBody>
            </p:sp>
            <p:sp>
              <p:nvSpPr>
                <p:cNvPr id="84131" name="Line 163"/>
                <p:cNvSpPr>
                  <a:spLocks noChangeShapeType="1"/>
                </p:cNvSpPr>
                <p:nvPr/>
              </p:nvSpPr>
              <p:spPr bwMode="auto">
                <a:xfrm>
                  <a:off x="2114"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3987" name="Group 164"/>
              <p:cNvGrpSpPr>
                <a:grpSpLocks/>
              </p:cNvGrpSpPr>
              <p:nvPr/>
            </p:nvGrpSpPr>
            <p:grpSpPr bwMode="auto">
              <a:xfrm>
                <a:off x="3120" y="1968"/>
                <a:ext cx="144" cy="240"/>
                <a:chOff x="2016" y="2064"/>
                <a:chExt cx="144" cy="240"/>
              </a:xfrm>
            </p:grpSpPr>
            <p:sp>
              <p:nvSpPr>
                <p:cNvPr id="84133" name="Oval 165"/>
                <p:cNvSpPr>
                  <a:spLocks noChangeArrowheads="1"/>
                </p:cNvSpPr>
                <p:nvPr/>
              </p:nvSpPr>
              <p:spPr bwMode="auto">
                <a:xfrm>
                  <a:off x="2019"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34" name="Line 166"/>
                <p:cNvSpPr>
                  <a:spLocks noChangeShapeType="1"/>
                </p:cNvSpPr>
                <p:nvPr/>
              </p:nvSpPr>
              <p:spPr bwMode="auto">
                <a:xfrm>
                  <a:off x="2067" y="2157"/>
                  <a:ext cx="0" cy="143"/>
                </a:xfrm>
                <a:prstGeom prst="line">
                  <a:avLst/>
                </a:prstGeom>
                <a:noFill/>
                <a:ln w="9525">
                  <a:solidFill>
                    <a:srgbClr val="FF9933"/>
                  </a:solidFill>
                  <a:round/>
                  <a:headEnd/>
                  <a:tailEnd/>
                </a:ln>
                <a:effectLst/>
              </p:spPr>
              <p:txBody>
                <a:bodyPr/>
                <a:lstStyle/>
                <a:p>
                  <a:pPr>
                    <a:defRPr/>
                  </a:pPr>
                  <a:endParaRPr lang="en-US"/>
                </a:p>
              </p:txBody>
            </p:sp>
            <p:sp>
              <p:nvSpPr>
                <p:cNvPr id="84135" name="Line 167"/>
                <p:cNvSpPr>
                  <a:spLocks noChangeShapeType="1"/>
                </p:cNvSpPr>
                <p:nvPr/>
              </p:nvSpPr>
              <p:spPr bwMode="auto">
                <a:xfrm>
                  <a:off x="2114"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3989" name="Group 168"/>
              <p:cNvGrpSpPr>
                <a:grpSpLocks/>
              </p:cNvGrpSpPr>
              <p:nvPr/>
            </p:nvGrpSpPr>
            <p:grpSpPr bwMode="auto">
              <a:xfrm>
                <a:off x="2400" y="1968"/>
                <a:ext cx="144" cy="240"/>
                <a:chOff x="2016" y="2064"/>
                <a:chExt cx="144" cy="240"/>
              </a:xfrm>
            </p:grpSpPr>
            <p:sp>
              <p:nvSpPr>
                <p:cNvPr id="84137" name="Oval 169"/>
                <p:cNvSpPr>
                  <a:spLocks noChangeArrowheads="1"/>
                </p:cNvSpPr>
                <p:nvPr/>
              </p:nvSpPr>
              <p:spPr bwMode="auto">
                <a:xfrm>
                  <a:off x="2019"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38" name="Line 170"/>
                <p:cNvSpPr>
                  <a:spLocks noChangeShapeType="1"/>
                </p:cNvSpPr>
                <p:nvPr/>
              </p:nvSpPr>
              <p:spPr bwMode="auto">
                <a:xfrm>
                  <a:off x="2066" y="2157"/>
                  <a:ext cx="0" cy="143"/>
                </a:xfrm>
                <a:prstGeom prst="line">
                  <a:avLst/>
                </a:prstGeom>
                <a:noFill/>
                <a:ln w="9525">
                  <a:solidFill>
                    <a:srgbClr val="FF9933"/>
                  </a:solidFill>
                  <a:round/>
                  <a:headEnd/>
                  <a:tailEnd/>
                </a:ln>
                <a:effectLst/>
              </p:spPr>
              <p:txBody>
                <a:bodyPr/>
                <a:lstStyle/>
                <a:p>
                  <a:pPr>
                    <a:defRPr/>
                  </a:pPr>
                  <a:endParaRPr lang="en-US"/>
                </a:p>
              </p:txBody>
            </p:sp>
            <p:sp>
              <p:nvSpPr>
                <p:cNvPr id="84139" name="Line 171"/>
                <p:cNvSpPr>
                  <a:spLocks noChangeShapeType="1"/>
                </p:cNvSpPr>
                <p:nvPr/>
              </p:nvSpPr>
              <p:spPr bwMode="auto">
                <a:xfrm>
                  <a:off x="2114"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3990" name="Group 172"/>
              <p:cNvGrpSpPr>
                <a:grpSpLocks/>
              </p:cNvGrpSpPr>
              <p:nvPr/>
            </p:nvGrpSpPr>
            <p:grpSpPr bwMode="auto">
              <a:xfrm>
                <a:off x="2544" y="1968"/>
                <a:ext cx="144" cy="240"/>
                <a:chOff x="2016" y="2064"/>
                <a:chExt cx="144" cy="240"/>
              </a:xfrm>
            </p:grpSpPr>
            <p:sp>
              <p:nvSpPr>
                <p:cNvPr id="84141" name="Oval 173"/>
                <p:cNvSpPr>
                  <a:spLocks noChangeArrowheads="1"/>
                </p:cNvSpPr>
                <p:nvPr/>
              </p:nvSpPr>
              <p:spPr bwMode="auto">
                <a:xfrm>
                  <a:off x="2019"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42" name="Line 174"/>
                <p:cNvSpPr>
                  <a:spLocks noChangeShapeType="1"/>
                </p:cNvSpPr>
                <p:nvPr/>
              </p:nvSpPr>
              <p:spPr bwMode="auto">
                <a:xfrm>
                  <a:off x="2067" y="2157"/>
                  <a:ext cx="0" cy="143"/>
                </a:xfrm>
                <a:prstGeom prst="line">
                  <a:avLst/>
                </a:prstGeom>
                <a:noFill/>
                <a:ln w="9525">
                  <a:solidFill>
                    <a:srgbClr val="FF9933"/>
                  </a:solidFill>
                  <a:round/>
                  <a:headEnd/>
                  <a:tailEnd/>
                </a:ln>
                <a:effectLst/>
              </p:spPr>
              <p:txBody>
                <a:bodyPr/>
                <a:lstStyle/>
                <a:p>
                  <a:pPr>
                    <a:defRPr/>
                  </a:pPr>
                  <a:endParaRPr lang="en-US"/>
                </a:p>
              </p:txBody>
            </p:sp>
            <p:sp>
              <p:nvSpPr>
                <p:cNvPr id="84143" name="Line 175"/>
                <p:cNvSpPr>
                  <a:spLocks noChangeShapeType="1"/>
                </p:cNvSpPr>
                <p:nvPr/>
              </p:nvSpPr>
              <p:spPr bwMode="auto">
                <a:xfrm>
                  <a:off x="2114"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3999" name="Group 176"/>
              <p:cNvGrpSpPr>
                <a:grpSpLocks/>
              </p:cNvGrpSpPr>
              <p:nvPr/>
            </p:nvGrpSpPr>
            <p:grpSpPr bwMode="auto">
              <a:xfrm>
                <a:off x="2688" y="1968"/>
                <a:ext cx="144" cy="240"/>
                <a:chOff x="2016" y="2064"/>
                <a:chExt cx="144" cy="240"/>
              </a:xfrm>
            </p:grpSpPr>
            <p:sp>
              <p:nvSpPr>
                <p:cNvPr id="84145" name="Oval 177"/>
                <p:cNvSpPr>
                  <a:spLocks noChangeArrowheads="1"/>
                </p:cNvSpPr>
                <p:nvPr/>
              </p:nvSpPr>
              <p:spPr bwMode="auto">
                <a:xfrm>
                  <a:off x="2017" y="2061"/>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46" name="Line 178"/>
                <p:cNvSpPr>
                  <a:spLocks noChangeShapeType="1"/>
                </p:cNvSpPr>
                <p:nvPr/>
              </p:nvSpPr>
              <p:spPr bwMode="auto">
                <a:xfrm>
                  <a:off x="2065" y="2157"/>
                  <a:ext cx="0" cy="143"/>
                </a:xfrm>
                <a:prstGeom prst="line">
                  <a:avLst/>
                </a:prstGeom>
                <a:noFill/>
                <a:ln w="9525">
                  <a:solidFill>
                    <a:srgbClr val="FF9933"/>
                  </a:solidFill>
                  <a:round/>
                  <a:headEnd/>
                  <a:tailEnd/>
                </a:ln>
                <a:effectLst/>
              </p:spPr>
              <p:txBody>
                <a:bodyPr/>
                <a:lstStyle/>
                <a:p>
                  <a:pPr>
                    <a:defRPr/>
                  </a:pPr>
                  <a:endParaRPr lang="en-US"/>
                </a:p>
              </p:txBody>
            </p:sp>
            <p:sp>
              <p:nvSpPr>
                <p:cNvPr id="84147" name="Line 179"/>
                <p:cNvSpPr>
                  <a:spLocks noChangeShapeType="1"/>
                </p:cNvSpPr>
                <p:nvPr/>
              </p:nvSpPr>
              <p:spPr bwMode="auto">
                <a:xfrm>
                  <a:off x="2113"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0" name="Group 180"/>
              <p:cNvGrpSpPr>
                <a:grpSpLocks/>
              </p:cNvGrpSpPr>
              <p:nvPr/>
            </p:nvGrpSpPr>
            <p:grpSpPr bwMode="auto">
              <a:xfrm>
                <a:off x="2832" y="1968"/>
                <a:ext cx="144" cy="240"/>
                <a:chOff x="2016" y="2064"/>
                <a:chExt cx="144" cy="240"/>
              </a:xfrm>
            </p:grpSpPr>
            <p:sp>
              <p:nvSpPr>
                <p:cNvPr id="84149" name="Oval 181"/>
                <p:cNvSpPr>
                  <a:spLocks noChangeArrowheads="1"/>
                </p:cNvSpPr>
                <p:nvPr/>
              </p:nvSpPr>
              <p:spPr bwMode="auto">
                <a:xfrm>
                  <a:off x="2019"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50" name="Line 182"/>
                <p:cNvSpPr>
                  <a:spLocks noChangeShapeType="1"/>
                </p:cNvSpPr>
                <p:nvPr/>
              </p:nvSpPr>
              <p:spPr bwMode="auto">
                <a:xfrm>
                  <a:off x="2066" y="2157"/>
                  <a:ext cx="0" cy="143"/>
                </a:xfrm>
                <a:prstGeom prst="line">
                  <a:avLst/>
                </a:prstGeom>
                <a:noFill/>
                <a:ln w="9525">
                  <a:solidFill>
                    <a:srgbClr val="FF9933"/>
                  </a:solidFill>
                  <a:round/>
                  <a:headEnd/>
                  <a:tailEnd/>
                </a:ln>
                <a:effectLst/>
              </p:spPr>
              <p:txBody>
                <a:bodyPr/>
                <a:lstStyle/>
                <a:p>
                  <a:pPr>
                    <a:defRPr/>
                  </a:pPr>
                  <a:endParaRPr lang="en-US"/>
                </a:p>
              </p:txBody>
            </p:sp>
            <p:sp>
              <p:nvSpPr>
                <p:cNvPr id="84151" name="Line 183"/>
                <p:cNvSpPr>
                  <a:spLocks noChangeShapeType="1"/>
                </p:cNvSpPr>
                <p:nvPr/>
              </p:nvSpPr>
              <p:spPr bwMode="auto">
                <a:xfrm>
                  <a:off x="2113"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1" name="Group 184"/>
              <p:cNvGrpSpPr>
                <a:grpSpLocks/>
              </p:cNvGrpSpPr>
              <p:nvPr/>
            </p:nvGrpSpPr>
            <p:grpSpPr bwMode="auto">
              <a:xfrm>
                <a:off x="2976" y="1968"/>
                <a:ext cx="144" cy="240"/>
                <a:chOff x="2016" y="2064"/>
                <a:chExt cx="144" cy="240"/>
              </a:xfrm>
            </p:grpSpPr>
            <p:sp>
              <p:nvSpPr>
                <p:cNvPr id="84153" name="Oval 185"/>
                <p:cNvSpPr>
                  <a:spLocks noChangeArrowheads="1"/>
                </p:cNvSpPr>
                <p:nvPr/>
              </p:nvSpPr>
              <p:spPr bwMode="auto">
                <a:xfrm>
                  <a:off x="2019"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54" name="Line 186"/>
                <p:cNvSpPr>
                  <a:spLocks noChangeShapeType="1"/>
                </p:cNvSpPr>
                <p:nvPr/>
              </p:nvSpPr>
              <p:spPr bwMode="auto">
                <a:xfrm>
                  <a:off x="2066" y="2157"/>
                  <a:ext cx="0" cy="143"/>
                </a:xfrm>
                <a:prstGeom prst="line">
                  <a:avLst/>
                </a:prstGeom>
                <a:noFill/>
                <a:ln w="9525">
                  <a:solidFill>
                    <a:srgbClr val="FF9933"/>
                  </a:solidFill>
                  <a:round/>
                  <a:headEnd/>
                  <a:tailEnd/>
                </a:ln>
                <a:effectLst/>
              </p:spPr>
              <p:txBody>
                <a:bodyPr/>
                <a:lstStyle/>
                <a:p>
                  <a:pPr>
                    <a:defRPr/>
                  </a:pPr>
                  <a:endParaRPr lang="en-US"/>
                </a:p>
              </p:txBody>
            </p:sp>
            <p:sp>
              <p:nvSpPr>
                <p:cNvPr id="84155" name="Line 187"/>
                <p:cNvSpPr>
                  <a:spLocks noChangeShapeType="1"/>
                </p:cNvSpPr>
                <p:nvPr/>
              </p:nvSpPr>
              <p:spPr bwMode="auto">
                <a:xfrm>
                  <a:off x="2114" y="2157"/>
                  <a:ext cx="0" cy="143"/>
                </a:xfrm>
                <a:prstGeom prst="line">
                  <a:avLst/>
                </a:prstGeom>
                <a:noFill/>
                <a:ln w="9525">
                  <a:solidFill>
                    <a:srgbClr val="FF9933"/>
                  </a:solidFill>
                  <a:round/>
                  <a:headEnd/>
                  <a:tailEnd/>
                </a:ln>
                <a:effectLst/>
              </p:spPr>
              <p:txBody>
                <a:bodyPr/>
                <a:lstStyle/>
                <a:p>
                  <a:pPr>
                    <a:defRPr/>
                  </a:pPr>
                  <a:endParaRPr lang="en-US"/>
                </a:p>
              </p:txBody>
            </p:sp>
          </p:grpSp>
        </p:grpSp>
        <p:grpSp>
          <p:nvGrpSpPr>
            <p:cNvPr id="84002" name="Group 188"/>
            <p:cNvGrpSpPr>
              <a:grpSpLocks/>
            </p:cNvGrpSpPr>
            <p:nvPr/>
          </p:nvGrpSpPr>
          <p:grpSpPr bwMode="auto">
            <a:xfrm rot="10800000">
              <a:off x="1333" y="1889"/>
              <a:ext cx="143" cy="175"/>
              <a:chOff x="2016" y="2064"/>
              <a:chExt cx="144" cy="240"/>
            </a:xfrm>
          </p:grpSpPr>
          <p:sp>
            <p:nvSpPr>
              <p:cNvPr id="84157" name="Oval 189"/>
              <p:cNvSpPr>
                <a:spLocks noChangeArrowheads="1"/>
              </p:cNvSpPr>
              <p:nvPr/>
            </p:nvSpPr>
            <p:spPr bwMode="auto">
              <a:xfrm>
                <a:off x="2017"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58" name="Line 190"/>
              <p:cNvSpPr>
                <a:spLocks noChangeShapeType="1"/>
              </p:cNvSpPr>
              <p:nvPr/>
            </p:nvSpPr>
            <p:spPr bwMode="auto">
              <a:xfrm>
                <a:off x="2064" y="2157"/>
                <a:ext cx="0" cy="143"/>
              </a:xfrm>
              <a:prstGeom prst="line">
                <a:avLst/>
              </a:prstGeom>
              <a:noFill/>
              <a:ln w="9525">
                <a:solidFill>
                  <a:srgbClr val="FF9933"/>
                </a:solidFill>
                <a:round/>
                <a:headEnd/>
                <a:tailEnd/>
              </a:ln>
              <a:effectLst/>
            </p:spPr>
            <p:txBody>
              <a:bodyPr/>
              <a:lstStyle/>
              <a:p>
                <a:pPr>
                  <a:defRPr/>
                </a:pPr>
                <a:endParaRPr lang="en-US"/>
              </a:p>
            </p:txBody>
          </p:sp>
          <p:sp>
            <p:nvSpPr>
              <p:cNvPr id="84159" name="Line 191"/>
              <p:cNvSpPr>
                <a:spLocks noChangeShapeType="1"/>
              </p:cNvSpPr>
              <p:nvPr/>
            </p:nvSpPr>
            <p:spPr bwMode="auto">
              <a:xfrm>
                <a:off x="2112"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3" name="Group 192"/>
            <p:cNvGrpSpPr>
              <a:grpSpLocks/>
            </p:cNvGrpSpPr>
            <p:nvPr/>
          </p:nvGrpSpPr>
          <p:grpSpPr bwMode="auto">
            <a:xfrm rot="10800000">
              <a:off x="1048" y="1889"/>
              <a:ext cx="142" cy="175"/>
              <a:chOff x="2016" y="2064"/>
              <a:chExt cx="144" cy="240"/>
            </a:xfrm>
          </p:grpSpPr>
          <p:sp>
            <p:nvSpPr>
              <p:cNvPr id="84161" name="Oval 193"/>
              <p:cNvSpPr>
                <a:spLocks noChangeArrowheads="1"/>
              </p:cNvSpPr>
              <p:nvPr/>
            </p:nvSpPr>
            <p:spPr bwMode="auto">
              <a:xfrm>
                <a:off x="2017"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62" name="Line 194"/>
              <p:cNvSpPr>
                <a:spLocks noChangeShapeType="1"/>
              </p:cNvSpPr>
              <p:nvPr/>
            </p:nvSpPr>
            <p:spPr bwMode="auto">
              <a:xfrm>
                <a:off x="2065" y="2157"/>
                <a:ext cx="0" cy="143"/>
              </a:xfrm>
              <a:prstGeom prst="line">
                <a:avLst/>
              </a:prstGeom>
              <a:noFill/>
              <a:ln w="9525">
                <a:solidFill>
                  <a:srgbClr val="FF9933"/>
                </a:solidFill>
                <a:round/>
                <a:headEnd/>
                <a:tailEnd/>
              </a:ln>
              <a:effectLst/>
            </p:spPr>
            <p:txBody>
              <a:bodyPr/>
              <a:lstStyle/>
              <a:p>
                <a:pPr>
                  <a:defRPr/>
                </a:pPr>
                <a:endParaRPr lang="en-US"/>
              </a:p>
            </p:txBody>
          </p:sp>
          <p:sp>
            <p:nvSpPr>
              <p:cNvPr id="84163" name="Line 195"/>
              <p:cNvSpPr>
                <a:spLocks noChangeShapeType="1"/>
              </p:cNvSpPr>
              <p:nvPr/>
            </p:nvSpPr>
            <p:spPr bwMode="auto">
              <a:xfrm>
                <a:off x="2113"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4" name="Group 196"/>
            <p:cNvGrpSpPr>
              <a:grpSpLocks/>
            </p:cNvGrpSpPr>
            <p:nvPr/>
          </p:nvGrpSpPr>
          <p:grpSpPr bwMode="auto">
            <a:xfrm rot="10800000">
              <a:off x="1190" y="1889"/>
              <a:ext cx="143" cy="175"/>
              <a:chOff x="2016" y="2064"/>
              <a:chExt cx="144" cy="240"/>
            </a:xfrm>
          </p:grpSpPr>
          <p:sp>
            <p:nvSpPr>
              <p:cNvPr id="84165" name="Oval 197"/>
              <p:cNvSpPr>
                <a:spLocks noChangeArrowheads="1"/>
              </p:cNvSpPr>
              <p:nvPr/>
            </p:nvSpPr>
            <p:spPr bwMode="auto">
              <a:xfrm>
                <a:off x="2017"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66" name="Line 198"/>
              <p:cNvSpPr>
                <a:spLocks noChangeShapeType="1"/>
              </p:cNvSpPr>
              <p:nvPr/>
            </p:nvSpPr>
            <p:spPr bwMode="auto">
              <a:xfrm>
                <a:off x="2064" y="2157"/>
                <a:ext cx="0" cy="143"/>
              </a:xfrm>
              <a:prstGeom prst="line">
                <a:avLst/>
              </a:prstGeom>
              <a:noFill/>
              <a:ln w="9525">
                <a:solidFill>
                  <a:srgbClr val="FF9933"/>
                </a:solidFill>
                <a:round/>
                <a:headEnd/>
                <a:tailEnd/>
              </a:ln>
              <a:effectLst/>
            </p:spPr>
            <p:txBody>
              <a:bodyPr/>
              <a:lstStyle/>
              <a:p>
                <a:pPr>
                  <a:defRPr/>
                </a:pPr>
                <a:endParaRPr lang="en-US"/>
              </a:p>
            </p:txBody>
          </p:sp>
          <p:sp>
            <p:nvSpPr>
              <p:cNvPr id="84167" name="Line 199"/>
              <p:cNvSpPr>
                <a:spLocks noChangeShapeType="1"/>
              </p:cNvSpPr>
              <p:nvPr/>
            </p:nvSpPr>
            <p:spPr bwMode="auto">
              <a:xfrm>
                <a:off x="2112"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5" name="Group 200"/>
            <p:cNvGrpSpPr>
              <a:grpSpLocks/>
            </p:cNvGrpSpPr>
            <p:nvPr/>
          </p:nvGrpSpPr>
          <p:grpSpPr bwMode="auto">
            <a:xfrm rot="10800000">
              <a:off x="905" y="1889"/>
              <a:ext cx="143" cy="175"/>
              <a:chOff x="2016" y="2064"/>
              <a:chExt cx="144" cy="240"/>
            </a:xfrm>
          </p:grpSpPr>
          <p:sp>
            <p:nvSpPr>
              <p:cNvPr id="84169" name="Oval 201"/>
              <p:cNvSpPr>
                <a:spLocks noChangeArrowheads="1"/>
              </p:cNvSpPr>
              <p:nvPr/>
            </p:nvSpPr>
            <p:spPr bwMode="auto">
              <a:xfrm>
                <a:off x="2017"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70" name="Line 202"/>
              <p:cNvSpPr>
                <a:spLocks noChangeShapeType="1"/>
              </p:cNvSpPr>
              <p:nvPr/>
            </p:nvSpPr>
            <p:spPr bwMode="auto">
              <a:xfrm>
                <a:off x="2064" y="2157"/>
                <a:ext cx="0" cy="143"/>
              </a:xfrm>
              <a:prstGeom prst="line">
                <a:avLst/>
              </a:prstGeom>
              <a:noFill/>
              <a:ln w="9525">
                <a:solidFill>
                  <a:srgbClr val="FF9933"/>
                </a:solidFill>
                <a:round/>
                <a:headEnd/>
                <a:tailEnd/>
              </a:ln>
              <a:effectLst/>
            </p:spPr>
            <p:txBody>
              <a:bodyPr/>
              <a:lstStyle/>
              <a:p>
                <a:pPr>
                  <a:defRPr/>
                </a:pPr>
                <a:endParaRPr lang="en-US"/>
              </a:p>
            </p:txBody>
          </p:sp>
          <p:sp>
            <p:nvSpPr>
              <p:cNvPr id="84171" name="Line 203"/>
              <p:cNvSpPr>
                <a:spLocks noChangeShapeType="1"/>
              </p:cNvSpPr>
              <p:nvPr/>
            </p:nvSpPr>
            <p:spPr bwMode="auto">
              <a:xfrm>
                <a:off x="2112"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6" name="Group 204"/>
            <p:cNvGrpSpPr>
              <a:grpSpLocks/>
            </p:cNvGrpSpPr>
            <p:nvPr/>
          </p:nvGrpSpPr>
          <p:grpSpPr bwMode="auto">
            <a:xfrm rot="10800000">
              <a:off x="762" y="1889"/>
              <a:ext cx="143" cy="175"/>
              <a:chOff x="2016" y="2064"/>
              <a:chExt cx="144" cy="240"/>
            </a:xfrm>
          </p:grpSpPr>
          <p:sp>
            <p:nvSpPr>
              <p:cNvPr id="84173" name="Oval 205"/>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74" name="Line 206"/>
              <p:cNvSpPr>
                <a:spLocks noChangeShapeType="1"/>
              </p:cNvSpPr>
              <p:nvPr/>
            </p:nvSpPr>
            <p:spPr bwMode="auto">
              <a:xfrm>
                <a:off x="2064" y="2157"/>
                <a:ext cx="0" cy="143"/>
              </a:xfrm>
              <a:prstGeom prst="line">
                <a:avLst/>
              </a:prstGeom>
              <a:noFill/>
              <a:ln w="9525">
                <a:solidFill>
                  <a:srgbClr val="FF9933"/>
                </a:solidFill>
                <a:round/>
                <a:headEnd/>
                <a:tailEnd/>
              </a:ln>
              <a:effectLst/>
            </p:spPr>
            <p:txBody>
              <a:bodyPr/>
              <a:lstStyle/>
              <a:p>
                <a:pPr>
                  <a:defRPr/>
                </a:pPr>
                <a:endParaRPr lang="en-US"/>
              </a:p>
            </p:txBody>
          </p:sp>
          <p:sp>
            <p:nvSpPr>
              <p:cNvPr id="84175" name="Line 207"/>
              <p:cNvSpPr>
                <a:spLocks noChangeShapeType="1"/>
              </p:cNvSpPr>
              <p:nvPr/>
            </p:nvSpPr>
            <p:spPr bwMode="auto">
              <a:xfrm>
                <a:off x="2112"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7" name="Group 208"/>
            <p:cNvGrpSpPr>
              <a:grpSpLocks/>
            </p:cNvGrpSpPr>
            <p:nvPr/>
          </p:nvGrpSpPr>
          <p:grpSpPr bwMode="auto">
            <a:xfrm rot="10800000">
              <a:off x="619" y="1889"/>
              <a:ext cx="143" cy="175"/>
              <a:chOff x="2016" y="2064"/>
              <a:chExt cx="144" cy="240"/>
            </a:xfrm>
          </p:grpSpPr>
          <p:sp>
            <p:nvSpPr>
              <p:cNvPr id="84177" name="Oval 209"/>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78" name="Line 210"/>
              <p:cNvSpPr>
                <a:spLocks noChangeShapeType="1"/>
              </p:cNvSpPr>
              <p:nvPr/>
            </p:nvSpPr>
            <p:spPr bwMode="auto">
              <a:xfrm>
                <a:off x="2064" y="2157"/>
                <a:ext cx="0" cy="143"/>
              </a:xfrm>
              <a:prstGeom prst="line">
                <a:avLst/>
              </a:prstGeom>
              <a:noFill/>
              <a:ln w="9525">
                <a:solidFill>
                  <a:srgbClr val="FF9933"/>
                </a:solidFill>
                <a:round/>
                <a:headEnd/>
                <a:tailEnd/>
              </a:ln>
              <a:effectLst/>
            </p:spPr>
            <p:txBody>
              <a:bodyPr/>
              <a:lstStyle/>
              <a:p>
                <a:pPr>
                  <a:defRPr/>
                </a:pPr>
                <a:endParaRPr lang="en-US"/>
              </a:p>
            </p:txBody>
          </p:sp>
          <p:sp>
            <p:nvSpPr>
              <p:cNvPr id="84179" name="Line 211"/>
              <p:cNvSpPr>
                <a:spLocks noChangeShapeType="1"/>
              </p:cNvSpPr>
              <p:nvPr/>
            </p:nvSpPr>
            <p:spPr bwMode="auto">
              <a:xfrm>
                <a:off x="2112"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8" name="Group 212"/>
            <p:cNvGrpSpPr>
              <a:grpSpLocks/>
            </p:cNvGrpSpPr>
            <p:nvPr/>
          </p:nvGrpSpPr>
          <p:grpSpPr bwMode="auto">
            <a:xfrm rot="10800000">
              <a:off x="476" y="1889"/>
              <a:ext cx="143" cy="175"/>
              <a:chOff x="2016" y="2064"/>
              <a:chExt cx="144" cy="240"/>
            </a:xfrm>
          </p:grpSpPr>
          <p:sp>
            <p:nvSpPr>
              <p:cNvPr id="84181" name="Oval 213"/>
              <p:cNvSpPr>
                <a:spLocks noChangeArrowheads="1"/>
              </p:cNvSpPr>
              <p:nvPr/>
            </p:nvSpPr>
            <p:spPr bwMode="auto">
              <a:xfrm>
                <a:off x="2017"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82" name="Line 214"/>
              <p:cNvSpPr>
                <a:spLocks noChangeShapeType="1"/>
              </p:cNvSpPr>
              <p:nvPr/>
            </p:nvSpPr>
            <p:spPr bwMode="auto">
              <a:xfrm>
                <a:off x="2064" y="2157"/>
                <a:ext cx="0" cy="143"/>
              </a:xfrm>
              <a:prstGeom prst="line">
                <a:avLst/>
              </a:prstGeom>
              <a:noFill/>
              <a:ln w="9525">
                <a:solidFill>
                  <a:srgbClr val="FF9933"/>
                </a:solidFill>
                <a:round/>
                <a:headEnd/>
                <a:tailEnd/>
              </a:ln>
              <a:effectLst/>
            </p:spPr>
            <p:txBody>
              <a:bodyPr/>
              <a:lstStyle/>
              <a:p>
                <a:pPr>
                  <a:defRPr/>
                </a:pPr>
                <a:endParaRPr lang="en-US"/>
              </a:p>
            </p:txBody>
          </p:sp>
          <p:sp>
            <p:nvSpPr>
              <p:cNvPr id="84183" name="Line 215"/>
              <p:cNvSpPr>
                <a:spLocks noChangeShapeType="1"/>
              </p:cNvSpPr>
              <p:nvPr/>
            </p:nvSpPr>
            <p:spPr bwMode="auto">
              <a:xfrm>
                <a:off x="2112" y="2157"/>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09" name="Group 216"/>
            <p:cNvGrpSpPr>
              <a:grpSpLocks/>
            </p:cNvGrpSpPr>
            <p:nvPr/>
          </p:nvGrpSpPr>
          <p:grpSpPr bwMode="auto">
            <a:xfrm>
              <a:off x="2618" y="1680"/>
              <a:ext cx="3142" cy="384"/>
              <a:chOff x="1968" y="1968"/>
              <a:chExt cx="3168" cy="528"/>
            </a:xfrm>
          </p:grpSpPr>
          <p:grpSp>
            <p:nvGrpSpPr>
              <p:cNvPr id="84010" name="Group 217"/>
              <p:cNvGrpSpPr>
                <a:grpSpLocks/>
              </p:cNvGrpSpPr>
              <p:nvPr/>
            </p:nvGrpSpPr>
            <p:grpSpPr bwMode="auto">
              <a:xfrm>
                <a:off x="1968" y="1968"/>
                <a:ext cx="1584" cy="240"/>
                <a:chOff x="1968" y="1968"/>
                <a:chExt cx="1584" cy="240"/>
              </a:xfrm>
            </p:grpSpPr>
            <p:grpSp>
              <p:nvGrpSpPr>
                <p:cNvPr id="84011" name="Group 218"/>
                <p:cNvGrpSpPr>
                  <a:grpSpLocks/>
                </p:cNvGrpSpPr>
                <p:nvPr/>
              </p:nvGrpSpPr>
              <p:grpSpPr bwMode="auto">
                <a:xfrm>
                  <a:off x="1968" y="1968"/>
                  <a:ext cx="144" cy="240"/>
                  <a:chOff x="2016" y="2064"/>
                  <a:chExt cx="144" cy="240"/>
                </a:xfrm>
              </p:grpSpPr>
              <p:sp>
                <p:nvSpPr>
                  <p:cNvPr id="84187" name="Oval 219"/>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88" name="Line 220"/>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189" name="Line 221"/>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2" name="Group 222"/>
                <p:cNvGrpSpPr>
                  <a:grpSpLocks/>
                </p:cNvGrpSpPr>
                <p:nvPr/>
              </p:nvGrpSpPr>
              <p:grpSpPr bwMode="auto">
                <a:xfrm>
                  <a:off x="2256" y="1968"/>
                  <a:ext cx="144" cy="240"/>
                  <a:chOff x="2016" y="2064"/>
                  <a:chExt cx="144" cy="240"/>
                </a:xfrm>
              </p:grpSpPr>
              <p:sp>
                <p:nvSpPr>
                  <p:cNvPr id="84191" name="Oval 223"/>
                  <p:cNvSpPr>
                    <a:spLocks noChangeArrowheads="1"/>
                  </p:cNvSpPr>
                  <p:nvPr/>
                </p:nvSpPr>
                <p:spPr bwMode="auto">
                  <a:xfrm>
                    <a:off x="2016" y="2064"/>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92" name="Line 224"/>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193" name="Line 225"/>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3" name="Group 226"/>
                <p:cNvGrpSpPr>
                  <a:grpSpLocks/>
                </p:cNvGrpSpPr>
                <p:nvPr/>
              </p:nvGrpSpPr>
              <p:grpSpPr bwMode="auto">
                <a:xfrm>
                  <a:off x="2112" y="1968"/>
                  <a:ext cx="144" cy="240"/>
                  <a:chOff x="2016" y="2064"/>
                  <a:chExt cx="144" cy="240"/>
                </a:xfrm>
              </p:grpSpPr>
              <p:sp>
                <p:nvSpPr>
                  <p:cNvPr id="84195" name="Oval 227"/>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196" name="Line 228"/>
                  <p:cNvSpPr>
                    <a:spLocks noChangeShapeType="1"/>
                  </p:cNvSpPr>
                  <p:nvPr/>
                </p:nvSpPr>
                <p:spPr bwMode="auto">
                  <a:xfrm>
                    <a:off x="2065" y="2160"/>
                    <a:ext cx="0" cy="143"/>
                  </a:xfrm>
                  <a:prstGeom prst="line">
                    <a:avLst/>
                  </a:prstGeom>
                  <a:noFill/>
                  <a:ln w="9525">
                    <a:solidFill>
                      <a:srgbClr val="FF9933"/>
                    </a:solidFill>
                    <a:round/>
                    <a:headEnd/>
                    <a:tailEnd/>
                  </a:ln>
                  <a:effectLst/>
                </p:spPr>
                <p:txBody>
                  <a:bodyPr/>
                  <a:lstStyle/>
                  <a:p>
                    <a:pPr>
                      <a:defRPr/>
                    </a:pPr>
                    <a:endParaRPr lang="en-US"/>
                  </a:p>
                </p:txBody>
              </p:sp>
              <p:sp>
                <p:nvSpPr>
                  <p:cNvPr id="84197" name="Line 229"/>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4" name="Group 230"/>
                <p:cNvGrpSpPr>
                  <a:grpSpLocks/>
                </p:cNvGrpSpPr>
                <p:nvPr/>
              </p:nvGrpSpPr>
              <p:grpSpPr bwMode="auto">
                <a:xfrm>
                  <a:off x="3408" y="1968"/>
                  <a:ext cx="144" cy="240"/>
                  <a:chOff x="2016" y="2064"/>
                  <a:chExt cx="144" cy="240"/>
                </a:xfrm>
              </p:grpSpPr>
              <p:sp>
                <p:nvSpPr>
                  <p:cNvPr id="84199" name="Oval 231"/>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00" name="Line 232"/>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01" name="Line 233"/>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5" name="Group 234"/>
                <p:cNvGrpSpPr>
                  <a:grpSpLocks/>
                </p:cNvGrpSpPr>
                <p:nvPr/>
              </p:nvGrpSpPr>
              <p:grpSpPr bwMode="auto">
                <a:xfrm>
                  <a:off x="3264" y="1968"/>
                  <a:ext cx="144" cy="240"/>
                  <a:chOff x="2016" y="2064"/>
                  <a:chExt cx="144" cy="240"/>
                </a:xfrm>
              </p:grpSpPr>
              <p:sp>
                <p:nvSpPr>
                  <p:cNvPr id="84203" name="Oval 235"/>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04" name="Line 236"/>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05" name="Line 237"/>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6" name="Group 238"/>
                <p:cNvGrpSpPr>
                  <a:grpSpLocks/>
                </p:cNvGrpSpPr>
                <p:nvPr/>
              </p:nvGrpSpPr>
              <p:grpSpPr bwMode="auto">
                <a:xfrm>
                  <a:off x="3120" y="1968"/>
                  <a:ext cx="144" cy="240"/>
                  <a:chOff x="2016" y="2064"/>
                  <a:chExt cx="144" cy="240"/>
                </a:xfrm>
              </p:grpSpPr>
              <p:sp>
                <p:nvSpPr>
                  <p:cNvPr id="84207" name="Oval 239"/>
                  <p:cNvSpPr>
                    <a:spLocks noChangeArrowheads="1"/>
                  </p:cNvSpPr>
                  <p:nvPr/>
                </p:nvSpPr>
                <p:spPr bwMode="auto">
                  <a:xfrm>
                    <a:off x="2016" y="2064"/>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08" name="Line 240"/>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09" name="Line 241"/>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7" name="Group 242"/>
                <p:cNvGrpSpPr>
                  <a:grpSpLocks/>
                </p:cNvGrpSpPr>
                <p:nvPr/>
              </p:nvGrpSpPr>
              <p:grpSpPr bwMode="auto">
                <a:xfrm>
                  <a:off x="2400" y="1968"/>
                  <a:ext cx="144" cy="240"/>
                  <a:chOff x="2016" y="2064"/>
                  <a:chExt cx="144" cy="240"/>
                </a:xfrm>
              </p:grpSpPr>
              <p:sp>
                <p:nvSpPr>
                  <p:cNvPr id="84211" name="Oval 243"/>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12" name="Line 244"/>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13" name="Line 245"/>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8" name="Group 246"/>
                <p:cNvGrpSpPr>
                  <a:grpSpLocks/>
                </p:cNvGrpSpPr>
                <p:nvPr/>
              </p:nvGrpSpPr>
              <p:grpSpPr bwMode="auto">
                <a:xfrm>
                  <a:off x="2544" y="1968"/>
                  <a:ext cx="144" cy="240"/>
                  <a:chOff x="2016" y="2064"/>
                  <a:chExt cx="144" cy="240"/>
                </a:xfrm>
              </p:grpSpPr>
              <p:sp>
                <p:nvSpPr>
                  <p:cNvPr id="84215" name="Oval 247"/>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16" name="Line 248"/>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17" name="Line 249"/>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19" name="Group 250"/>
                <p:cNvGrpSpPr>
                  <a:grpSpLocks/>
                </p:cNvGrpSpPr>
                <p:nvPr/>
              </p:nvGrpSpPr>
              <p:grpSpPr bwMode="auto">
                <a:xfrm>
                  <a:off x="2688" y="1968"/>
                  <a:ext cx="144" cy="240"/>
                  <a:chOff x="2016" y="2064"/>
                  <a:chExt cx="144" cy="240"/>
                </a:xfrm>
              </p:grpSpPr>
              <p:sp>
                <p:nvSpPr>
                  <p:cNvPr id="84219" name="Oval 251"/>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20" name="Line 252"/>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21" name="Line 253"/>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20" name="Group 254"/>
                <p:cNvGrpSpPr>
                  <a:grpSpLocks/>
                </p:cNvGrpSpPr>
                <p:nvPr/>
              </p:nvGrpSpPr>
              <p:grpSpPr bwMode="auto">
                <a:xfrm>
                  <a:off x="2832" y="1968"/>
                  <a:ext cx="144" cy="240"/>
                  <a:chOff x="2016" y="2064"/>
                  <a:chExt cx="144" cy="240"/>
                </a:xfrm>
              </p:grpSpPr>
              <p:sp>
                <p:nvSpPr>
                  <p:cNvPr id="84223" name="Oval 255"/>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24" name="Line 256"/>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25" name="Line 257"/>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21" name="Group 258"/>
                <p:cNvGrpSpPr>
                  <a:grpSpLocks/>
                </p:cNvGrpSpPr>
                <p:nvPr/>
              </p:nvGrpSpPr>
              <p:grpSpPr bwMode="auto">
                <a:xfrm>
                  <a:off x="2976" y="1968"/>
                  <a:ext cx="144" cy="240"/>
                  <a:chOff x="2016" y="2064"/>
                  <a:chExt cx="144" cy="240"/>
                </a:xfrm>
              </p:grpSpPr>
              <p:sp>
                <p:nvSpPr>
                  <p:cNvPr id="84227" name="Oval 259"/>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28" name="Line 260"/>
                  <p:cNvSpPr>
                    <a:spLocks noChangeShapeType="1"/>
                  </p:cNvSpPr>
                  <p:nvPr/>
                </p:nvSpPr>
                <p:spPr bwMode="auto">
                  <a:xfrm>
                    <a:off x="2065" y="2160"/>
                    <a:ext cx="0" cy="143"/>
                  </a:xfrm>
                  <a:prstGeom prst="line">
                    <a:avLst/>
                  </a:prstGeom>
                  <a:noFill/>
                  <a:ln w="9525">
                    <a:solidFill>
                      <a:srgbClr val="FF9933"/>
                    </a:solidFill>
                    <a:round/>
                    <a:headEnd/>
                    <a:tailEnd/>
                  </a:ln>
                  <a:effectLst/>
                </p:spPr>
                <p:txBody>
                  <a:bodyPr/>
                  <a:lstStyle/>
                  <a:p>
                    <a:pPr>
                      <a:defRPr/>
                    </a:pPr>
                    <a:endParaRPr lang="en-US"/>
                  </a:p>
                </p:txBody>
              </p:sp>
              <p:sp>
                <p:nvSpPr>
                  <p:cNvPr id="84229" name="Line 261"/>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grpSp>
            <p:nvGrpSpPr>
              <p:cNvPr id="84022" name="Group 262"/>
              <p:cNvGrpSpPr>
                <a:grpSpLocks/>
              </p:cNvGrpSpPr>
              <p:nvPr/>
            </p:nvGrpSpPr>
            <p:grpSpPr bwMode="auto">
              <a:xfrm>
                <a:off x="3552" y="1968"/>
                <a:ext cx="1584" cy="240"/>
                <a:chOff x="1968" y="1968"/>
                <a:chExt cx="1584" cy="240"/>
              </a:xfrm>
            </p:grpSpPr>
            <p:grpSp>
              <p:nvGrpSpPr>
                <p:cNvPr id="84023" name="Group 263"/>
                <p:cNvGrpSpPr>
                  <a:grpSpLocks/>
                </p:cNvGrpSpPr>
                <p:nvPr/>
              </p:nvGrpSpPr>
              <p:grpSpPr bwMode="auto">
                <a:xfrm>
                  <a:off x="1968" y="1968"/>
                  <a:ext cx="144" cy="240"/>
                  <a:chOff x="2016" y="2064"/>
                  <a:chExt cx="144" cy="240"/>
                </a:xfrm>
              </p:grpSpPr>
              <p:sp>
                <p:nvSpPr>
                  <p:cNvPr id="84232" name="Oval 264"/>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33" name="Line 265"/>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34" name="Line 266"/>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31" name="Group 267"/>
                <p:cNvGrpSpPr>
                  <a:grpSpLocks/>
                </p:cNvGrpSpPr>
                <p:nvPr/>
              </p:nvGrpSpPr>
              <p:grpSpPr bwMode="auto">
                <a:xfrm>
                  <a:off x="2256" y="1968"/>
                  <a:ext cx="144" cy="240"/>
                  <a:chOff x="2016" y="2064"/>
                  <a:chExt cx="144" cy="240"/>
                </a:xfrm>
              </p:grpSpPr>
              <p:sp>
                <p:nvSpPr>
                  <p:cNvPr id="84236" name="Oval 268"/>
                  <p:cNvSpPr>
                    <a:spLocks noChangeArrowheads="1"/>
                  </p:cNvSpPr>
                  <p:nvPr/>
                </p:nvSpPr>
                <p:spPr bwMode="auto">
                  <a:xfrm>
                    <a:off x="2016" y="2064"/>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37" name="Line 269"/>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38" name="Line 270"/>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32" name="Group 271"/>
                <p:cNvGrpSpPr>
                  <a:grpSpLocks/>
                </p:cNvGrpSpPr>
                <p:nvPr/>
              </p:nvGrpSpPr>
              <p:grpSpPr bwMode="auto">
                <a:xfrm>
                  <a:off x="2112" y="1968"/>
                  <a:ext cx="144" cy="240"/>
                  <a:chOff x="2016" y="2064"/>
                  <a:chExt cx="144" cy="240"/>
                </a:xfrm>
              </p:grpSpPr>
              <p:sp>
                <p:nvSpPr>
                  <p:cNvPr id="84240" name="Oval 272"/>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41" name="Line 273"/>
                  <p:cNvSpPr>
                    <a:spLocks noChangeShapeType="1"/>
                  </p:cNvSpPr>
                  <p:nvPr/>
                </p:nvSpPr>
                <p:spPr bwMode="auto">
                  <a:xfrm>
                    <a:off x="2065" y="2160"/>
                    <a:ext cx="0" cy="143"/>
                  </a:xfrm>
                  <a:prstGeom prst="line">
                    <a:avLst/>
                  </a:prstGeom>
                  <a:noFill/>
                  <a:ln w="9525">
                    <a:solidFill>
                      <a:srgbClr val="FF9933"/>
                    </a:solidFill>
                    <a:round/>
                    <a:headEnd/>
                    <a:tailEnd/>
                  </a:ln>
                  <a:effectLst/>
                </p:spPr>
                <p:txBody>
                  <a:bodyPr/>
                  <a:lstStyle/>
                  <a:p>
                    <a:pPr>
                      <a:defRPr/>
                    </a:pPr>
                    <a:endParaRPr lang="en-US"/>
                  </a:p>
                </p:txBody>
              </p:sp>
              <p:sp>
                <p:nvSpPr>
                  <p:cNvPr id="84242" name="Line 274"/>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33" name="Group 275"/>
                <p:cNvGrpSpPr>
                  <a:grpSpLocks/>
                </p:cNvGrpSpPr>
                <p:nvPr/>
              </p:nvGrpSpPr>
              <p:grpSpPr bwMode="auto">
                <a:xfrm>
                  <a:off x="3408" y="1968"/>
                  <a:ext cx="144" cy="240"/>
                  <a:chOff x="2016" y="2064"/>
                  <a:chExt cx="144" cy="240"/>
                </a:xfrm>
              </p:grpSpPr>
              <p:sp>
                <p:nvSpPr>
                  <p:cNvPr id="84244" name="Oval 276"/>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45" name="Line 277"/>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46" name="Line 278"/>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38" name="Group 279"/>
                <p:cNvGrpSpPr>
                  <a:grpSpLocks/>
                </p:cNvGrpSpPr>
                <p:nvPr/>
              </p:nvGrpSpPr>
              <p:grpSpPr bwMode="auto">
                <a:xfrm>
                  <a:off x="3264" y="1968"/>
                  <a:ext cx="144" cy="240"/>
                  <a:chOff x="2016" y="2064"/>
                  <a:chExt cx="144" cy="240"/>
                </a:xfrm>
              </p:grpSpPr>
              <p:sp>
                <p:nvSpPr>
                  <p:cNvPr id="84248" name="Oval 280"/>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49" name="Line 281"/>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50" name="Line 282"/>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41" name="Group 283"/>
                <p:cNvGrpSpPr>
                  <a:grpSpLocks/>
                </p:cNvGrpSpPr>
                <p:nvPr/>
              </p:nvGrpSpPr>
              <p:grpSpPr bwMode="auto">
                <a:xfrm>
                  <a:off x="3120" y="1968"/>
                  <a:ext cx="144" cy="240"/>
                  <a:chOff x="2016" y="2064"/>
                  <a:chExt cx="144" cy="240"/>
                </a:xfrm>
              </p:grpSpPr>
              <p:sp>
                <p:nvSpPr>
                  <p:cNvPr id="84252" name="Oval 284"/>
                  <p:cNvSpPr>
                    <a:spLocks noChangeArrowheads="1"/>
                  </p:cNvSpPr>
                  <p:nvPr/>
                </p:nvSpPr>
                <p:spPr bwMode="auto">
                  <a:xfrm>
                    <a:off x="2016" y="2064"/>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53" name="Line 285"/>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54" name="Line 286"/>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44" name="Group 287"/>
                <p:cNvGrpSpPr>
                  <a:grpSpLocks/>
                </p:cNvGrpSpPr>
                <p:nvPr/>
              </p:nvGrpSpPr>
              <p:grpSpPr bwMode="auto">
                <a:xfrm>
                  <a:off x="2400" y="1968"/>
                  <a:ext cx="144" cy="240"/>
                  <a:chOff x="2016" y="2064"/>
                  <a:chExt cx="144" cy="240"/>
                </a:xfrm>
              </p:grpSpPr>
              <p:sp>
                <p:nvSpPr>
                  <p:cNvPr id="84256" name="Oval 288"/>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57" name="Line 289"/>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58" name="Line 290"/>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47" name="Group 291"/>
                <p:cNvGrpSpPr>
                  <a:grpSpLocks/>
                </p:cNvGrpSpPr>
                <p:nvPr/>
              </p:nvGrpSpPr>
              <p:grpSpPr bwMode="auto">
                <a:xfrm>
                  <a:off x="2544" y="1968"/>
                  <a:ext cx="144" cy="240"/>
                  <a:chOff x="2016" y="2064"/>
                  <a:chExt cx="144" cy="240"/>
                </a:xfrm>
              </p:grpSpPr>
              <p:sp>
                <p:nvSpPr>
                  <p:cNvPr id="84260" name="Oval 292"/>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61" name="Line 293"/>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62" name="Line 294"/>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50" name="Group 295"/>
                <p:cNvGrpSpPr>
                  <a:grpSpLocks/>
                </p:cNvGrpSpPr>
                <p:nvPr/>
              </p:nvGrpSpPr>
              <p:grpSpPr bwMode="auto">
                <a:xfrm>
                  <a:off x="2688" y="1968"/>
                  <a:ext cx="144" cy="240"/>
                  <a:chOff x="2016" y="2064"/>
                  <a:chExt cx="144" cy="240"/>
                </a:xfrm>
              </p:grpSpPr>
              <p:sp>
                <p:nvSpPr>
                  <p:cNvPr id="84264" name="Oval 296"/>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65" name="Line 297"/>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66" name="Line 298"/>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51" name="Group 299"/>
                <p:cNvGrpSpPr>
                  <a:grpSpLocks/>
                </p:cNvGrpSpPr>
                <p:nvPr/>
              </p:nvGrpSpPr>
              <p:grpSpPr bwMode="auto">
                <a:xfrm>
                  <a:off x="2832" y="1968"/>
                  <a:ext cx="144" cy="240"/>
                  <a:chOff x="2016" y="2064"/>
                  <a:chExt cx="144" cy="240"/>
                </a:xfrm>
              </p:grpSpPr>
              <p:sp>
                <p:nvSpPr>
                  <p:cNvPr id="84268" name="Oval 300"/>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69" name="Line 301"/>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70" name="Line 302"/>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55" name="Group 303"/>
                <p:cNvGrpSpPr>
                  <a:grpSpLocks/>
                </p:cNvGrpSpPr>
                <p:nvPr/>
              </p:nvGrpSpPr>
              <p:grpSpPr bwMode="auto">
                <a:xfrm>
                  <a:off x="2976" y="1968"/>
                  <a:ext cx="144" cy="240"/>
                  <a:chOff x="2016" y="2064"/>
                  <a:chExt cx="144" cy="240"/>
                </a:xfrm>
              </p:grpSpPr>
              <p:sp>
                <p:nvSpPr>
                  <p:cNvPr id="84272" name="Oval 304"/>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73" name="Line 305"/>
                  <p:cNvSpPr>
                    <a:spLocks noChangeShapeType="1"/>
                  </p:cNvSpPr>
                  <p:nvPr/>
                </p:nvSpPr>
                <p:spPr bwMode="auto">
                  <a:xfrm>
                    <a:off x="2065" y="2160"/>
                    <a:ext cx="0" cy="143"/>
                  </a:xfrm>
                  <a:prstGeom prst="line">
                    <a:avLst/>
                  </a:prstGeom>
                  <a:noFill/>
                  <a:ln w="9525">
                    <a:solidFill>
                      <a:srgbClr val="FF9933"/>
                    </a:solidFill>
                    <a:round/>
                    <a:headEnd/>
                    <a:tailEnd/>
                  </a:ln>
                  <a:effectLst/>
                </p:spPr>
                <p:txBody>
                  <a:bodyPr/>
                  <a:lstStyle/>
                  <a:p>
                    <a:pPr>
                      <a:defRPr/>
                    </a:pPr>
                    <a:endParaRPr lang="en-US"/>
                  </a:p>
                </p:txBody>
              </p:sp>
              <p:sp>
                <p:nvSpPr>
                  <p:cNvPr id="84274" name="Line 306"/>
                  <p:cNvSpPr>
                    <a:spLocks noChangeShapeType="1"/>
                  </p:cNvSpPr>
                  <p:nvPr/>
                </p:nvSpPr>
                <p:spPr bwMode="auto">
                  <a:xfrm>
                    <a:off x="2112" y="2160"/>
                    <a:ext cx="0" cy="143"/>
                  </a:xfrm>
                  <a:prstGeom prst="line">
                    <a:avLst/>
                  </a:prstGeom>
                  <a:noFill/>
                  <a:ln w="9525">
                    <a:solidFill>
                      <a:srgbClr val="FF9933"/>
                    </a:solidFill>
                    <a:round/>
                    <a:headEnd/>
                    <a:tailEnd/>
                  </a:ln>
                  <a:effectLst/>
                </p:spPr>
                <p:txBody>
                  <a:bodyPr/>
                  <a:lstStyle/>
                  <a:p>
                    <a:pPr>
                      <a:defRPr/>
                    </a:pPr>
                    <a:endParaRPr lang="en-US"/>
                  </a:p>
                </p:txBody>
              </p:sp>
            </p:grpSp>
          </p:grpSp>
          <p:grpSp>
            <p:nvGrpSpPr>
              <p:cNvPr id="84059" name="Group 307"/>
              <p:cNvGrpSpPr>
                <a:grpSpLocks/>
              </p:cNvGrpSpPr>
              <p:nvPr/>
            </p:nvGrpSpPr>
            <p:grpSpPr bwMode="auto">
              <a:xfrm rot="10800000">
                <a:off x="3552" y="2256"/>
                <a:ext cx="1584" cy="240"/>
                <a:chOff x="1968" y="1968"/>
                <a:chExt cx="1584" cy="240"/>
              </a:xfrm>
            </p:grpSpPr>
            <p:grpSp>
              <p:nvGrpSpPr>
                <p:cNvPr id="84063" name="Group 308"/>
                <p:cNvGrpSpPr>
                  <a:grpSpLocks/>
                </p:cNvGrpSpPr>
                <p:nvPr/>
              </p:nvGrpSpPr>
              <p:grpSpPr bwMode="auto">
                <a:xfrm>
                  <a:off x="1968" y="1968"/>
                  <a:ext cx="144" cy="240"/>
                  <a:chOff x="2016" y="2064"/>
                  <a:chExt cx="144" cy="240"/>
                </a:xfrm>
              </p:grpSpPr>
              <p:sp>
                <p:nvSpPr>
                  <p:cNvPr id="84277" name="Oval 309"/>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78" name="Line 310"/>
                  <p:cNvSpPr>
                    <a:spLocks noChangeShapeType="1"/>
                  </p:cNvSpPr>
                  <p:nvPr/>
                </p:nvSpPr>
                <p:spPr bwMode="auto">
                  <a:xfrm>
                    <a:off x="2063" y="2160"/>
                    <a:ext cx="0" cy="143"/>
                  </a:xfrm>
                  <a:prstGeom prst="line">
                    <a:avLst/>
                  </a:prstGeom>
                  <a:noFill/>
                  <a:ln w="9525">
                    <a:solidFill>
                      <a:srgbClr val="FF9933"/>
                    </a:solidFill>
                    <a:round/>
                    <a:headEnd/>
                    <a:tailEnd/>
                  </a:ln>
                  <a:effectLst/>
                </p:spPr>
                <p:txBody>
                  <a:bodyPr/>
                  <a:lstStyle/>
                  <a:p>
                    <a:pPr>
                      <a:defRPr/>
                    </a:pPr>
                    <a:endParaRPr lang="en-US"/>
                  </a:p>
                </p:txBody>
              </p:sp>
              <p:sp>
                <p:nvSpPr>
                  <p:cNvPr id="84279" name="Line 311"/>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67" name="Group 312"/>
                <p:cNvGrpSpPr>
                  <a:grpSpLocks/>
                </p:cNvGrpSpPr>
                <p:nvPr/>
              </p:nvGrpSpPr>
              <p:grpSpPr bwMode="auto">
                <a:xfrm>
                  <a:off x="2256" y="1968"/>
                  <a:ext cx="144" cy="240"/>
                  <a:chOff x="2016" y="2064"/>
                  <a:chExt cx="144" cy="240"/>
                </a:xfrm>
              </p:grpSpPr>
              <p:sp>
                <p:nvSpPr>
                  <p:cNvPr id="84281" name="Oval 313"/>
                  <p:cNvSpPr>
                    <a:spLocks noChangeArrowheads="1"/>
                  </p:cNvSpPr>
                  <p:nvPr/>
                </p:nvSpPr>
                <p:spPr bwMode="auto">
                  <a:xfrm>
                    <a:off x="2015" y="2064"/>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82" name="Line 314"/>
                  <p:cNvSpPr>
                    <a:spLocks noChangeShapeType="1"/>
                  </p:cNvSpPr>
                  <p:nvPr/>
                </p:nvSpPr>
                <p:spPr bwMode="auto">
                  <a:xfrm>
                    <a:off x="2063" y="2160"/>
                    <a:ext cx="0" cy="143"/>
                  </a:xfrm>
                  <a:prstGeom prst="line">
                    <a:avLst/>
                  </a:prstGeom>
                  <a:noFill/>
                  <a:ln w="9525">
                    <a:solidFill>
                      <a:srgbClr val="FF9933"/>
                    </a:solidFill>
                    <a:round/>
                    <a:headEnd/>
                    <a:tailEnd/>
                  </a:ln>
                  <a:effectLst/>
                </p:spPr>
                <p:txBody>
                  <a:bodyPr/>
                  <a:lstStyle/>
                  <a:p>
                    <a:pPr>
                      <a:defRPr/>
                    </a:pPr>
                    <a:endParaRPr lang="en-US"/>
                  </a:p>
                </p:txBody>
              </p:sp>
              <p:sp>
                <p:nvSpPr>
                  <p:cNvPr id="84283" name="Line 315"/>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71" name="Group 316"/>
                <p:cNvGrpSpPr>
                  <a:grpSpLocks/>
                </p:cNvGrpSpPr>
                <p:nvPr/>
              </p:nvGrpSpPr>
              <p:grpSpPr bwMode="auto">
                <a:xfrm>
                  <a:off x="2112" y="1968"/>
                  <a:ext cx="144" cy="240"/>
                  <a:chOff x="2016" y="2064"/>
                  <a:chExt cx="144" cy="240"/>
                </a:xfrm>
              </p:grpSpPr>
              <p:sp>
                <p:nvSpPr>
                  <p:cNvPr id="84285" name="Oval 317"/>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86" name="Line 318"/>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287" name="Line 319"/>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75" name="Group 320"/>
                <p:cNvGrpSpPr>
                  <a:grpSpLocks/>
                </p:cNvGrpSpPr>
                <p:nvPr/>
              </p:nvGrpSpPr>
              <p:grpSpPr bwMode="auto">
                <a:xfrm>
                  <a:off x="3408" y="1968"/>
                  <a:ext cx="144" cy="240"/>
                  <a:chOff x="2016" y="2064"/>
                  <a:chExt cx="144" cy="240"/>
                </a:xfrm>
              </p:grpSpPr>
              <p:sp>
                <p:nvSpPr>
                  <p:cNvPr id="84289" name="Oval 321"/>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90" name="Line 322"/>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291" name="Line 323"/>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79" name="Group 324"/>
                <p:cNvGrpSpPr>
                  <a:grpSpLocks/>
                </p:cNvGrpSpPr>
                <p:nvPr/>
              </p:nvGrpSpPr>
              <p:grpSpPr bwMode="auto">
                <a:xfrm>
                  <a:off x="3264" y="1968"/>
                  <a:ext cx="144" cy="240"/>
                  <a:chOff x="2016" y="2064"/>
                  <a:chExt cx="144" cy="240"/>
                </a:xfrm>
              </p:grpSpPr>
              <p:sp>
                <p:nvSpPr>
                  <p:cNvPr id="84293" name="Oval 325"/>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94" name="Line 326"/>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295" name="Line 327"/>
                  <p:cNvSpPr>
                    <a:spLocks noChangeShapeType="1"/>
                  </p:cNvSpPr>
                  <p:nvPr/>
                </p:nvSpPr>
                <p:spPr bwMode="auto">
                  <a:xfrm>
                    <a:off x="2110"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83" name="Group 328"/>
                <p:cNvGrpSpPr>
                  <a:grpSpLocks/>
                </p:cNvGrpSpPr>
                <p:nvPr/>
              </p:nvGrpSpPr>
              <p:grpSpPr bwMode="auto">
                <a:xfrm>
                  <a:off x="3120" y="1968"/>
                  <a:ext cx="144" cy="240"/>
                  <a:chOff x="2016" y="2064"/>
                  <a:chExt cx="144" cy="240"/>
                </a:xfrm>
              </p:grpSpPr>
              <p:sp>
                <p:nvSpPr>
                  <p:cNvPr id="84297" name="Oval 329"/>
                  <p:cNvSpPr>
                    <a:spLocks noChangeArrowheads="1"/>
                  </p:cNvSpPr>
                  <p:nvPr/>
                </p:nvSpPr>
                <p:spPr bwMode="auto">
                  <a:xfrm>
                    <a:off x="2015" y="2061"/>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298" name="Line 330"/>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299" name="Line 331"/>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87" name="Group 332"/>
                <p:cNvGrpSpPr>
                  <a:grpSpLocks/>
                </p:cNvGrpSpPr>
                <p:nvPr/>
              </p:nvGrpSpPr>
              <p:grpSpPr bwMode="auto">
                <a:xfrm>
                  <a:off x="2400" y="1968"/>
                  <a:ext cx="144" cy="240"/>
                  <a:chOff x="2016" y="2064"/>
                  <a:chExt cx="144" cy="240"/>
                </a:xfrm>
              </p:grpSpPr>
              <p:sp>
                <p:nvSpPr>
                  <p:cNvPr id="84301" name="Oval 333"/>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02" name="Line 334"/>
                  <p:cNvSpPr>
                    <a:spLocks noChangeShapeType="1"/>
                  </p:cNvSpPr>
                  <p:nvPr/>
                </p:nvSpPr>
                <p:spPr bwMode="auto">
                  <a:xfrm>
                    <a:off x="2063" y="2160"/>
                    <a:ext cx="0" cy="143"/>
                  </a:xfrm>
                  <a:prstGeom prst="line">
                    <a:avLst/>
                  </a:prstGeom>
                  <a:noFill/>
                  <a:ln w="9525">
                    <a:solidFill>
                      <a:srgbClr val="FF9933"/>
                    </a:solidFill>
                    <a:round/>
                    <a:headEnd/>
                    <a:tailEnd/>
                  </a:ln>
                  <a:effectLst/>
                </p:spPr>
                <p:txBody>
                  <a:bodyPr/>
                  <a:lstStyle/>
                  <a:p>
                    <a:pPr>
                      <a:defRPr/>
                    </a:pPr>
                    <a:endParaRPr lang="en-US"/>
                  </a:p>
                </p:txBody>
              </p:sp>
              <p:sp>
                <p:nvSpPr>
                  <p:cNvPr id="84303" name="Line 335"/>
                  <p:cNvSpPr>
                    <a:spLocks noChangeShapeType="1"/>
                  </p:cNvSpPr>
                  <p:nvPr/>
                </p:nvSpPr>
                <p:spPr bwMode="auto">
                  <a:xfrm>
                    <a:off x="2110"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91" name="Group 336"/>
                <p:cNvGrpSpPr>
                  <a:grpSpLocks/>
                </p:cNvGrpSpPr>
                <p:nvPr/>
              </p:nvGrpSpPr>
              <p:grpSpPr bwMode="auto">
                <a:xfrm>
                  <a:off x="2544" y="1968"/>
                  <a:ext cx="144" cy="240"/>
                  <a:chOff x="2016" y="2064"/>
                  <a:chExt cx="144" cy="240"/>
                </a:xfrm>
              </p:grpSpPr>
              <p:sp>
                <p:nvSpPr>
                  <p:cNvPr id="84305" name="Oval 337"/>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06" name="Line 338"/>
                  <p:cNvSpPr>
                    <a:spLocks noChangeShapeType="1"/>
                  </p:cNvSpPr>
                  <p:nvPr/>
                </p:nvSpPr>
                <p:spPr bwMode="auto">
                  <a:xfrm>
                    <a:off x="2063" y="2160"/>
                    <a:ext cx="0" cy="143"/>
                  </a:xfrm>
                  <a:prstGeom prst="line">
                    <a:avLst/>
                  </a:prstGeom>
                  <a:noFill/>
                  <a:ln w="9525">
                    <a:solidFill>
                      <a:srgbClr val="FF9933"/>
                    </a:solidFill>
                    <a:round/>
                    <a:headEnd/>
                    <a:tailEnd/>
                  </a:ln>
                  <a:effectLst/>
                </p:spPr>
                <p:txBody>
                  <a:bodyPr/>
                  <a:lstStyle/>
                  <a:p>
                    <a:pPr>
                      <a:defRPr/>
                    </a:pPr>
                    <a:endParaRPr lang="en-US"/>
                  </a:p>
                </p:txBody>
              </p:sp>
              <p:sp>
                <p:nvSpPr>
                  <p:cNvPr id="84307" name="Line 339"/>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95" name="Group 340"/>
                <p:cNvGrpSpPr>
                  <a:grpSpLocks/>
                </p:cNvGrpSpPr>
                <p:nvPr/>
              </p:nvGrpSpPr>
              <p:grpSpPr bwMode="auto">
                <a:xfrm>
                  <a:off x="2688" y="1968"/>
                  <a:ext cx="144" cy="240"/>
                  <a:chOff x="2016" y="2064"/>
                  <a:chExt cx="144" cy="240"/>
                </a:xfrm>
              </p:grpSpPr>
              <p:sp>
                <p:nvSpPr>
                  <p:cNvPr id="84309" name="Oval 341"/>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10" name="Line 342"/>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11" name="Line 343"/>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099" name="Group 344"/>
                <p:cNvGrpSpPr>
                  <a:grpSpLocks/>
                </p:cNvGrpSpPr>
                <p:nvPr/>
              </p:nvGrpSpPr>
              <p:grpSpPr bwMode="auto">
                <a:xfrm>
                  <a:off x="2832" y="1968"/>
                  <a:ext cx="144" cy="240"/>
                  <a:chOff x="2016" y="2064"/>
                  <a:chExt cx="144" cy="240"/>
                </a:xfrm>
              </p:grpSpPr>
              <p:sp>
                <p:nvSpPr>
                  <p:cNvPr id="84313" name="Oval 345"/>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14" name="Line 346"/>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15" name="Line 347"/>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03" name="Group 348"/>
                <p:cNvGrpSpPr>
                  <a:grpSpLocks/>
                </p:cNvGrpSpPr>
                <p:nvPr/>
              </p:nvGrpSpPr>
              <p:grpSpPr bwMode="auto">
                <a:xfrm>
                  <a:off x="2976" y="1968"/>
                  <a:ext cx="144" cy="240"/>
                  <a:chOff x="2016" y="2064"/>
                  <a:chExt cx="144" cy="240"/>
                </a:xfrm>
              </p:grpSpPr>
              <p:sp>
                <p:nvSpPr>
                  <p:cNvPr id="84317" name="Oval 349"/>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18" name="Line 350"/>
                  <p:cNvSpPr>
                    <a:spLocks noChangeShapeType="1"/>
                  </p:cNvSpPr>
                  <p:nvPr/>
                </p:nvSpPr>
                <p:spPr bwMode="auto">
                  <a:xfrm>
                    <a:off x="2064" y="2158"/>
                    <a:ext cx="0" cy="143"/>
                  </a:xfrm>
                  <a:prstGeom prst="line">
                    <a:avLst/>
                  </a:prstGeom>
                  <a:noFill/>
                  <a:ln w="9525">
                    <a:solidFill>
                      <a:srgbClr val="FF9933"/>
                    </a:solidFill>
                    <a:round/>
                    <a:headEnd/>
                    <a:tailEnd/>
                  </a:ln>
                  <a:effectLst/>
                </p:spPr>
                <p:txBody>
                  <a:bodyPr/>
                  <a:lstStyle/>
                  <a:p>
                    <a:pPr>
                      <a:defRPr/>
                    </a:pPr>
                    <a:endParaRPr lang="en-US"/>
                  </a:p>
                </p:txBody>
              </p:sp>
              <p:sp>
                <p:nvSpPr>
                  <p:cNvPr id="84319" name="Line 351"/>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grpSp>
            <p:nvGrpSpPr>
              <p:cNvPr id="84107" name="Group 352"/>
              <p:cNvGrpSpPr>
                <a:grpSpLocks/>
              </p:cNvGrpSpPr>
              <p:nvPr/>
            </p:nvGrpSpPr>
            <p:grpSpPr bwMode="auto">
              <a:xfrm rot="10800000">
                <a:off x="1968" y="2256"/>
                <a:ext cx="1584" cy="240"/>
                <a:chOff x="1968" y="1968"/>
                <a:chExt cx="1584" cy="240"/>
              </a:xfrm>
            </p:grpSpPr>
            <p:grpSp>
              <p:nvGrpSpPr>
                <p:cNvPr id="84111" name="Group 353"/>
                <p:cNvGrpSpPr>
                  <a:grpSpLocks/>
                </p:cNvGrpSpPr>
                <p:nvPr/>
              </p:nvGrpSpPr>
              <p:grpSpPr bwMode="auto">
                <a:xfrm>
                  <a:off x="1968" y="1968"/>
                  <a:ext cx="144" cy="240"/>
                  <a:chOff x="2016" y="2064"/>
                  <a:chExt cx="144" cy="240"/>
                </a:xfrm>
              </p:grpSpPr>
              <p:sp>
                <p:nvSpPr>
                  <p:cNvPr id="84322" name="Oval 354"/>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23" name="Line 355"/>
                  <p:cNvSpPr>
                    <a:spLocks noChangeShapeType="1"/>
                  </p:cNvSpPr>
                  <p:nvPr/>
                </p:nvSpPr>
                <p:spPr bwMode="auto">
                  <a:xfrm>
                    <a:off x="2063" y="2160"/>
                    <a:ext cx="0" cy="143"/>
                  </a:xfrm>
                  <a:prstGeom prst="line">
                    <a:avLst/>
                  </a:prstGeom>
                  <a:noFill/>
                  <a:ln w="9525">
                    <a:solidFill>
                      <a:srgbClr val="FF9933"/>
                    </a:solidFill>
                    <a:round/>
                    <a:headEnd/>
                    <a:tailEnd/>
                  </a:ln>
                  <a:effectLst/>
                </p:spPr>
                <p:txBody>
                  <a:bodyPr/>
                  <a:lstStyle/>
                  <a:p>
                    <a:pPr>
                      <a:defRPr/>
                    </a:pPr>
                    <a:endParaRPr lang="en-US"/>
                  </a:p>
                </p:txBody>
              </p:sp>
              <p:sp>
                <p:nvSpPr>
                  <p:cNvPr id="84324" name="Line 356"/>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12" name="Group 357"/>
                <p:cNvGrpSpPr>
                  <a:grpSpLocks/>
                </p:cNvGrpSpPr>
                <p:nvPr/>
              </p:nvGrpSpPr>
              <p:grpSpPr bwMode="auto">
                <a:xfrm>
                  <a:off x="2256" y="1968"/>
                  <a:ext cx="144" cy="240"/>
                  <a:chOff x="2016" y="2064"/>
                  <a:chExt cx="144" cy="240"/>
                </a:xfrm>
              </p:grpSpPr>
              <p:sp>
                <p:nvSpPr>
                  <p:cNvPr id="84326" name="Oval 358"/>
                  <p:cNvSpPr>
                    <a:spLocks noChangeArrowheads="1"/>
                  </p:cNvSpPr>
                  <p:nvPr/>
                </p:nvSpPr>
                <p:spPr bwMode="auto">
                  <a:xfrm>
                    <a:off x="2015" y="2064"/>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27" name="Line 359"/>
                  <p:cNvSpPr>
                    <a:spLocks noChangeShapeType="1"/>
                  </p:cNvSpPr>
                  <p:nvPr/>
                </p:nvSpPr>
                <p:spPr bwMode="auto">
                  <a:xfrm>
                    <a:off x="2063" y="2160"/>
                    <a:ext cx="0" cy="143"/>
                  </a:xfrm>
                  <a:prstGeom prst="line">
                    <a:avLst/>
                  </a:prstGeom>
                  <a:noFill/>
                  <a:ln w="9525">
                    <a:solidFill>
                      <a:srgbClr val="FF9933"/>
                    </a:solidFill>
                    <a:round/>
                    <a:headEnd/>
                    <a:tailEnd/>
                  </a:ln>
                  <a:effectLst/>
                </p:spPr>
                <p:txBody>
                  <a:bodyPr/>
                  <a:lstStyle/>
                  <a:p>
                    <a:pPr>
                      <a:defRPr/>
                    </a:pPr>
                    <a:endParaRPr lang="en-US"/>
                  </a:p>
                </p:txBody>
              </p:sp>
              <p:sp>
                <p:nvSpPr>
                  <p:cNvPr id="84328" name="Line 360"/>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16" name="Group 361"/>
                <p:cNvGrpSpPr>
                  <a:grpSpLocks/>
                </p:cNvGrpSpPr>
                <p:nvPr/>
              </p:nvGrpSpPr>
              <p:grpSpPr bwMode="auto">
                <a:xfrm>
                  <a:off x="2112" y="1968"/>
                  <a:ext cx="144" cy="240"/>
                  <a:chOff x="2016" y="2064"/>
                  <a:chExt cx="144" cy="240"/>
                </a:xfrm>
              </p:grpSpPr>
              <p:sp>
                <p:nvSpPr>
                  <p:cNvPr id="84330" name="Oval 362"/>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31" name="Line 363"/>
                  <p:cNvSpPr>
                    <a:spLocks noChangeShapeType="1"/>
                  </p:cNvSpPr>
                  <p:nvPr/>
                </p:nvSpPr>
                <p:spPr bwMode="auto">
                  <a:xfrm>
                    <a:off x="2064" y="2160"/>
                    <a:ext cx="0" cy="143"/>
                  </a:xfrm>
                  <a:prstGeom prst="line">
                    <a:avLst/>
                  </a:prstGeom>
                  <a:noFill/>
                  <a:ln w="9525">
                    <a:solidFill>
                      <a:srgbClr val="FF9933"/>
                    </a:solidFill>
                    <a:round/>
                    <a:headEnd/>
                    <a:tailEnd/>
                  </a:ln>
                  <a:effectLst/>
                </p:spPr>
                <p:txBody>
                  <a:bodyPr/>
                  <a:lstStyle/>
                  <a:p>
                    <a:pPr>
                      <a:defRPr/>
                    </a:pPr>
                    <a:endParaRPr lang="en-US"/>
                  </a:p>
                </p:txBody>
              </p:sp>
              <p:sp>
                <p:nvSpPr>
                  <p:cNvPr id="84332" name="Line 364"/>
                  <p:cNvSpPr>
                    <a:spLocks noChangeShapeType="1"/>
                  </p:cNvSpPr>
                  <p:nvPr/>
                </p:nvSpPr>
                <p:spPr bwMode="auto">
                  <a:xfrm>
                    <a:off x="2111"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20" name="Group 365"/>
                <p:cNvGrpSpPr>
                  <a:grpSpLocks/>
                </p:cNvGrpSpPr>
                <p:nvPr/>
              </p:nvGrpSpPr>
              <p:grpSpPr bwMode="auto">
                <a:xfrm>
                  <a:off x="3408" y="1968"/>
                  <a:ext cx="144" cy="240"/>
                  <a:chOff x="2016" y="2064"/>
                  <a:chExt cx="144" cy="240"/>
                </a:xfrm>
              </p:grpSpPr>
              <p:sp>
                <p:nvSpPr>
                  <p:cNvPr id="84334" name="Oval 366"/>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35" name="Line 367"/>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36" name="Line 368"/>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24" name="Group 369"/>
                <p:cNvGrpSpPr>
                  <a:grpSpLocks/>
                </p:cNvGrpSpPr>
                <p:nvPr/>
              </p:nvGrpSpPr>
              <p:grpSpPr bwMode="auto">
                <a:xfrm>
                  <a:off x="3264" y="1968"/>
                  <a:ext cx="144" cy="240"/>
                  <a:chOff x="2016" y="2064"/>
                  <a:chExt cx="144" cy="240"/>
                </a:xfrm>
              </p:grpSpPr>
              <p:sp>
                <p:nvSpPr>
                  <p:cNvPr id="84338" name="Oval 370"/>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39" name="Line 371"/>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40" name="Line 372"/>
                  <p:cNvSpPr>
                    <a:spLocks noChangeShapeType="1"/>
                  </p:cNvSpPr>
                  <p:nvPr/>
                </p:nvSpPr>
                <p:spPr bwMode="auto">
                  <a:xfrm>
                    <a:off x="2110"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28" name="Group 373"/>
                <p:cNvGrpSpPr>
                  <a:grpSpLocks/>
                </p:cNvGrpSpPr>
                <p:nvPr/>
              </p:nvGrpSpPr>
              <p:grpSpPr bwMode="auto">
                <a:xfrm>
                  <a:off x="3120" y="1968"/>
                  <a:ext cx="144" cy="240"/>
                  <a:chOff x="2016" y="2064"/>
                  <a:chExt cx="144" cy="240"/>
                </a:xfrm>
              </p:grpSpPr>
              <p:sp>
                <p:nvSpPr>
                  <p:cNvPr id="84342" name="Oval 374"/>
                  <p:cNvSpPr>
                    <a:spLocks noChangeArrowheads="1"/>
                  </p:cNvSpPr>
                  <p:nvPr/>
                </p:nvSpPr>
                <p:spPr bwMode="auto">
                  <a:xfrm>
                    <a:off x="2015" y="2061"/>
                    <a:ext cx="143"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43" name="Line 375"/>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44" name="Line 376"/>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32" name="Group 377"/>
                <p:cNvGrpSpPr>
                  <a:grpSpLocks/>
                </p:cNvGrpSpPr>
                <p:nvPr/>
              </p:nvGrpSpPr>
              <p:grpSpPr bwMode="auto">
                <a:xfrm>
                  <a:off x="2400" y="1968"/>
                  <a:ext cx="144" cy="240"/>
                  <a:chOff x="2016" y="2064"/>
                  <a:chExt cx="144" cy="240"/>
                </a:xfrm>
              </p:grpSpPr>
              <p:sp>
                <p:nvSpPr>
                  <p:cNvPr id="84346" name="Oval 378"/>
                  <p:cNvSpPr>
                    <a:spLocks noChangeArrowheads="1"/>
                  </p:cNvSpPr>
                  <p:nvPr/>
                </p:nvSpPr>
                <p:spPr bwMode="auto">
                  <a:xfrm>
                    <a:off x="2016" y="2064"/>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47" name="Line 379"/>
                  <p:cNvSpPr>
                    <a:spLocks noChangeShapeType="1"/>
                  </p:cNvSpPr>
                  <p:nvPr/>
                </p:nvSpPr>
                <p:spPr bwMode="auto">
                  <a:xfrm>
                    <a:off x="2063" y="2160"/>
                    <a:ext cx="0" cy="143"/>
                  </a:xfrm>
                  <a:prstGeom prst="line">
                    <a:avLst/>
                  </a:prstGeom>
                  <a:noFill/>
                  <a:ln w="9525">
                    <a:solidFill>
                      <a:srgbClr val="FF9933"/>
                    </a:solidFill>
                    <a:round/>
                    <a:headEnd/>
                    <a:tailEnd/>
                  </a:ln>
                  <a:effectLst/>
                </p:spPr>
                <p:txBody>
                  <a:bodyPr/>
                  <a:lstStyle/>
                  <a:p>
                    <a:pPr>
                      <a:defRPr/>
                    </a:pPr>
                    <a:endParaRPr lang="en-US"/>
                  </a:p>
                </p:txBody>
              </p:sp>
              <p:sp>
                <p:nvSpPr>
                  <p:cNvPr id="84348" name="Line 380"/>
                  <p:cNvSpPr>
                    <a:spLocks noChangeShapeType="1"/>
                  </p:cNvSpPr>
                  <p:nvPr/>
                </p:nvSpPr>
                <p:spPr bwMode="auto">
                  <a:xfrm>
                    <a:off x="2110" y="2160"/>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36" name="Group 381"/>
                <p:cNvGrpSpPr>
                  <a:grpSpLocks/>
                </p:cNvGrpSpPr>
                <p:nvPr/>
              </p:nvGrpSpPr>
              <p:grpSpPr bwMode="auto">
                <a:xfrm>
                  <a:off x="2544" y="1968"/>
                  <a:ext cx="144" cy="240"/>
                  <a:chOff x="2016" y="2064"/>
                  <a:chExt cx="144" cy="240"/>
                </a:xfrm>
              </p:grpSpPr>
              <p:sp>
                <p:nvSpPr>
                  <p:cNvPr id="84350" name="Oval 382"/>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51" name="Line 383"/>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52" name="Line 384"/>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40" name="Group 385"/>
                <p:cNvGrpSpPr>
                  <a:grpSpLocks/>
                </p:cNvGrpSpPr>
                <p:nvPr/>
              </p:nvGrpSpPr>
              <p:grpSpPr bwMode="auto">
                <a:xfrm>
                  <a:off x="2688" y="1968"/>
                  <a:ext cx="144" cy="240"/>
                  <a:chOff x="2016" y="2064"/>
                  <a:chExt cx="144" cy="240"/>
                </a:xfrm>
              </p:grpSpPr>
              <p:sp>
                <p:nvSpPr>
                  <p:cNvPr id="84354" name="Oval 386"/>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55" name="Line 387"/>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56" name="Line 388"/>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44" name="Group 389"/>
                <p:cNvGrpSpPr>
                  <a:grpSpLocks/>
                </p:cNvGrpSpPr>
                <p:nvPr/>
              </p:nvGrpSpPr>
              <p:grpSpPr bwMode="auto">
                <a:xfrm>
                  <a:off x="2832" y="1968"/>
                  <a:ext cx="144" cy="240"/>
                  <a:chOff x="2016" y="2064"/>
                  <a:chExt cx="144" cy="240"/>
                </a:xfrm>
              </p:grpSpPr>
              <p:sp>
                <p:nvSpPr>
                  <p:cNvPr id="84358" name="Oval 390"/>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59" name="Line 391"/>
                  <p:cNvSpPr>
                    <a:spLocks noChangeShapeType="1"/>
                  </p:cNvSpPr>
                  <p:nvPr/>
                </p:nvSpPr>
                <p:spPr bwMode="auto">
                  <a:xfrm>
                    <a:off x="2063" y="2158"/>
                    <a:ext cx="0" cy="143"/>
                  </a:xfrm>
                  <a:prstGeom prst="line">
                    <a:avLst/>
                  </a:prstGeom>
                  <a:noFill/>
                  <a:ln w="9525">
                    <a:solidFill>
                      <a:srgbClr val="FF9933"/>
                    </a:solidFill>
                    <a:round/>
                    <a:headEnd/>
                    <a:tailEnd/>
                  </a:ln>
                  <a:effectLst/>
                </p:spPr>
                <p:txBody>
                  <a:bodyPr/>
                  <a:lstStyle/>
                  <a:p>
                    <a:pPr>
                      <a:defRPr/>
                    </a:pPr>
                    <a:endParaRPr lang="en-US"/>
                  </a:p>
                </p:txBody>
              </p:sp>
              <p:sp>
                <p:nvSpPr>
                  <p:cNvPr id="84360" name="Line 392"/>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nvGrpSpPr>
                <p:cNvPr id="84148" name="Group 393"/>
                <p:cNvGrpSpPr>
                  <a:grpSpLocks/>
                </p:cNvGrpSpPr>
                <p:nvPr/>
              </p:nvGrpSpPr>
              <p:grpSpPr bwMode="auto">
                <a:xfrm>
                  <a:off x="2976" y="1968"/>
                  <a:ext cx="144" cy="240"/>
                  <a:chOff x="2016" y="2064"/>
                  <a:chExt cx="144" cy="240"/>
                </a:xfrm>
              </p:grpSpPr>
              <p:sp>
                <p:nvSpPr>
                  <p:cNvPr id="84362" name="Oval 394"/>
                  <p:cNvSpPr>
                    <a:spLocks noChangeArrowheads="1"/>
                  </p:cNvSpPr>
                  <p:nvPr/>
                </p:nvSpPr>
                <p:spPr bwMode="auto">
                  <a:xfrm>
                    <a:off x="2016" y="2061"/>
                    <a:ext cx="144" cy="143"/>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84363" name="Line 395"/>
                  <p:cNvSpPr>
                    <a:spLocks noChangeShapeType="1"/>
                  </p:cNvSpPr>
                  <p:nvPr/>
                </p:nvSpPr>
                <p:spPr bwMode="auto">
                  <a:xfrm>
                    <a:off x="2064" y="2158"/>
                    <a:ext cx="0" cy="143"/>
                  </a:xfrm>
                  <a:prstGeom prst="line">
                    <a:avLst/>
                  </a:prstGeom>
                  <a:noFill/>
                  <a:ln w="9525">
                    <a:solidFill>
                      <a:srgbClr val="FF9933"/>
                    </a:solidFill>
                    <a:round/>
                    <a:headEnd/>
                    <a:tailEnd/>
                  </a:ln>
                  <a:effectLst/>
                </p:spPr>
                <p:txBody>
                  <a:bodyPr/>
                  <a:lstStyle/>
                  <a:p>
                    <a:pPr>
                      <a:defRPr/>
                    </a:pPr>
                    <a:endParaRPr lang="en-US"/>
                  </a:p>
                </p:txBody>
              </p:sp>
              <p:sp>
                <p:nvSpPr>
                  <p:cNvPr id="84364" name="Line 396"/>
                  <p:cNvSpPr>
                    <a:spLocks noChangeShapeType="1"/>
                  </p:cNvSpPr>
                  <p:nvPr/>
                </p:nvSpPr>
                <p:spPr bwMode="auto">
                  <a:xfrm>
                    <a:off x="2111" y="2158"/>
                    <a:ext cx="0" cy="143"/>
                  </a:xfrm>
                  <a:prstGeom prst="line">
                    <a:avLst/>
                  </a:prstGeom>
                  <a:noFill/>
                  <a:ln w="9525">
                    <a:solidFill>
                      <a:srgbClr val="FF9933"/>
                    </a:solidFill>
                    <a:round/>
                    <a:headEnd/>
                    <a:tailEnd/>
                  </a:ln>
                  <a:effectLst/>
                </p:spPr>
                <p:txBody>
                  <a:bodyPr/>
                  <a:lstStyle/>
                  <a:p>
                    <a:pPr>
                      <a:defRPr/>
                    </a:pPr>
                    <a:endParaRPr lang="en-US"/>
                  </a:p>
                </p:txBody>
              </p:sp>
            </p:grpSp>
          </p:grpSp>
        </p:grpSp>
      </p:grpSp>
      <p:sp>
        <p:nvSpPr>
          <p:cNvPr id="84391" name="Oval 423"/>
          <p:cNvSpPr>
            <a:spLocks noChangeArrowheads="1"/>
          </p:cNvSpPr>
          <p:nvPr/>
        </p:nvSpPr>
        <p:spPr bwMode="auto">
          <a:xfrm>
            <a:off x="4118187" y="975360"/>
            <a:ext cx="216747" cy="433493"/>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84392" name="Oval 424"/>
          <p:cNvSpPr>
            <a:spLocks noChangeArrowheads="1"/>
          </p:cNvSpPr>
          <p:nvPr/>
        </p:nvSpPr>
        <p:spPr bwMode="auto">
          <a:xfrm>
            <a:off x="9103360" y="1192107"/>
            <a:ext cx="216747" cy="433493"/>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84393" name="Oval 425"/>
          <p:cNvSpPr>
            <a:spLocks noChangeArrowheads="1"/>
          </p:cNvSpPr>
          <p:nvPr/>
        </p:nvSpPr>
        <p:spPr bwMode="auto">
          <a:xfrm>
            <a:off x="5635413" y="975360"/>
            <a:ext cx="216747" cy="433493"/>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84394" name="Oval 426"/>
          <p:cNvSpPr>
            <a:spLocks noChangeArrowheads="1"/>
          </p:cNvSpPr>
          <p:nvPr/>
        </p:nvSpPr>
        <p:spPr bwMode="auto">
          <a:xfrm>
            <a:off x="3034453" y="1083734"/>
            <a:ext cx="216747" cy="433493"/>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84395" name="Oval 427"/>
          <p:cNvSpPr>
            <a:spLocks noChangeArrowheads="1"/>
          </p:cNvSpPr>
          <p:nvPr/>
        </p:nvSpPr>
        <p:spPr bwMode="auto">
          <a:xfrm>
            <a:off x="8019627" y="1733974"/>
            <a:ext cx="216747" cy="433493"/>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84396" name="Oval 428"/>
          <p:cNvSpPr>
            <a:spLocks noChangeArrowheads="1"/>
          </p:cNvSpPr>
          <p:nvPr/>
        </p:nvSpPr>
        <p:spPr bwMode="auto">
          <a:xfrm>
            <a:off x="4118187" y="1733974"/>
            <a:ext cx="216747" cy="433493"/>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84397" name="Oval 429"/>
          <p:cNvSpPr>
            <a:spLocks noChangeArrowheads="1"/>
          </p:cNvSpPr>
          <p:nvPr/>
        </p:nvSpPr>
        <p:spPr bwMode="auto">
          <a:xfrm>
            <a:off x="5635414" y="3359573"/>
            <a:ext cx="433493" cy="325120"/>
          </a:xfrm>
          <a:prstGeom prst="ellipse">
            <a:avLst/>
          </a:prstGeom>
          <a:solidFill>
            <a:schemeClr val="accent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84398" name="Oval 430"/>
          <p:cNvSpPr>
            <a:spLocks noChangeArrowheads="1"/>
          </p:cNvSpPr>
          <p:nvPr/>
        </p:nvSpPr>
        <p:spPr bwMode="auto">
          <a:xfrm>
            <a:off x="6719147" y="3359573"/>
            <a:ext cx="433493" cy="325120"/>
          </a:xfrm>
          <a:prstGeom prst="ellipse">
            <a:avLst/>
          </a:prstGeom>
          <a:solidFill>
            <a:schemeClr val="accent1"/>
          </a:solidFill>
          <a:ln w="9525" algn="ctr">
            <a:solidFill>
              <a:schemeClr val="bg1"/>
            </a:solidFill>
            <a:round/>
            <a:headEnd/>
            <a:tailEnd/>
          </a:ln>
          <a:effectLst/>
        </p:spPr>
        <p:txBody>
          <a:bodyPr wrap="none" lIns="130046" tIns="65023" rIns="130046" bIns="65023" anchor="ct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7.69586E-7 L -0.08333 0.05547 " pathEditMode="relative" rAng="0" ptsTypes="AA">
                                      <p:cBhvr>
                                        <p:cTn id="6" dur="2000" fill="hold"/>
                                        <p:tgtEl>
                                          <p:spTgt spid="84392"/>
                                        </p:tgtEl>
                                        <p:attrNameLst>
                                          <p:attrName>ppt_x</p:attrName>
                                          <p:attrName>ppt_y</p:attrName>
                                        </p:attrNameLst>
                                      </p:cBhvr>
                                      <p:rCtr x="-42" y="28"/>
                                    </p:animMotion>
                                  </p:childTnLst>
                                </p:cTn>
                              </p:par>
                              <p:par>
                                <p:cTn id="7" presetID="0" presetClass="path" presetSubtype="0" accel="50000" decel="50000" fill="hold" grpId="0" nodeType="withEffect">
                                  <p:stCondLst>
                                    <p:cond delay="0"/>
                                  </p:stCondLst>
                                  <p:childTnLst>
                                    <p:animMotion origin="layout" path="M 3.33333E-6 -4.49734E-6 L -0.11667 0.07766 " pathEditMode="relative" rAng="0" ptsTypes="AA">
                                      <p:cBhvr>
                                        <p:cTn id="8" dur="2000" fill="hold"/>
                                        <p:tgtEl>
                                          <p:spTgt spid="84393"/>
                                        </p:tgtEl>
                                        <p:attrNameLst>
                                          <p:attrName>ppt_x</p:attrName>
                                          <p:attrName>ppt_y</p:attrName>
                                        </p:attrNameLst>
                                      </p:cBhvr>
                                      <p:rCtr x="-58" y="39"/>
                                    </p:animMotion>
                                  </p:childTnLst>
                                </p:cTn>
                              </p:par>
                            </p:childTnLst>
                          </p:cTn>
                        </p:par>
                        <p:par>
                          <p:cTn id="9" fill="hold">
                            <p:stCondLst>
                              <p:cond delay="2000"/>
                            </p:stCondLst>
                            <p:childTnLst>
                              <p:par>
                                <p:cTn id="10" presetID="10" presetClass="exit" presetSubtype="0" fill="hold" grpId="1" nodeType="afterEffect">
                                  <p:stCondLst>
                                    <p:cond delay="0"/>
                                  </p:stCondLst>
                                  <p:childTnLst>
                                    <p:animEffect transition="out" filter="fade">
                                      <p:cBhvr>
                                        <p:cTn id="11" dur="500"/>
                                        <p:tgtEl>
                                          <p:spTgt spid="84393"/>
                                        </p:tgtEl>
                                      </p:cBhvr>
                                    </p:animEffect>
                                    <p:set>
                                      <p:cBhvr>
                                        <p:cTn id="12" dur="1" fill="hold">
                                          <p:stCondLst>
                                            <p:cond delay="499"/>
                                          </p:stCondLst>
                                        </p:cTn>
                                        <p:tgtEl>
                                          <p:spTgt spid="8439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84392"/>
                                        </p:tgtEl>
                                      </p:cBhvr>
                                    </p:animEffect>
                                    <p:set>
                                      <p:cBhvr>
                                        <p:cTn id="15" dur="1" fill="hold">
                                          <p:stCondLst>
                                            <p:cond delay="499"/>
                                          </p:stCondLst>
                                        </p:cTn>
                                        <p:tgtEl>
                                          <p:spTgt spid="84392"/>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8439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4395"/>
                                        </p:tgtEl>
                                        <p:attrNameLst>
                                          <p:attrName>style.visibility</p:attrName>
                                        </p:attrNameLst>
                                      </p:cBhvr>
                                      <p:to>
                                        <p:strVal val="visible"/>
                                      </p:to>
                                    </p:set>
                                  </p:childTnLst>
                                </p:cTn>
                              </p:par>
                            </p:childTnLst>
                          </p:cTn>
                        </p:par>
                        <p:par>
                          <p:cTn id="20" fill="hold">
                            <p:stCondLst>
                              <p:cond delay="2500"/>
                            </p:stCondLst>
                            <p:childTnLst>
                              <p:par>
                                <p:cTn id="21" presetID="63" presetClass="path" presetSubtype="0" accel="50000" decel="50000" fill="hold" nodeType="afterEffect">
                                  <p:stCondLst>
                                    <p:cond delay="0"/>
                                  </p:stCondLst>
                                  <p:childTnLst>
                                    <p:animMotion origin="layout" path="M 8.33333E-7 -1.53917E-6 L 0.14219 -1.53917E-6 " pathEditMode="relative" rAng="0" ptsTypes="AA">
                                      <p:cBhvr>
                                        <p:cTn id="22" dur="2000" fill="hold"/>
                                        <p:tgtEl>
                                          <p:spTgt spid="4"/>
                                        </p:tgtEl>
                                        <p:attrNameLst>
                                          <p:attrName>ppt_x</p:attrName>
                                          <p:attrName>ppt_y</p:attrName>
                                        </p:attrNameLst>
                                      </p:cBhvr>
                                      <p:rCtr x="71" y="0"/>
                                    </p:animMotion>
                                  </p:childTnLst>
                                </p:cTn>
                              </p:par>
                              <p:par>
                                <p:cTn id="23" presetID="35" presetClass="path" presetSubtype="0" accel="50000" decel="50000" fill="hold" nodeType="withEffect">
                                  <p:stCondLst>
                                    <p:cond delay="0"/>
                                  </p:stCondLst>
                                  <p:childTnLst>
                                    <p:animMotion origin="layout" path="M -8.33333E-7 -1.53917E-6 L -0.11719 -1.53917E-6 " pathEditMode="relative" rAng="0" ptsTypes="AA">
                                      <p:cBhvr>
                                        <p:cTn id="24" dur="2000" fill="hold"/>
                                        <p:tgtEl>
                                          <p:spTgt spid="2"/>
                                        </p:tgtEl>
                                        <p:attrNameLst>
                                          <p:attrName>ppt_x</p:attrName>
                                          <p:attrName>ppt_y</p:attrName>
                                        </p:attrNameLst>
                                      </p:cBhvr>
                                      <p:rCtr x="-59" y="0"/>
                                    </p:animMotion>
                                  </p:childTnLst>
                                </p:cTn>
                              </p:par>
                              <p:par>
                                <p:cTn id="25" presetID="63" presetClass="path" presetSubtype="0" accel="50000" decel="50000" fill="hold" grpId="1" nodeType="withEffect">
                                  <p:stCondLst>
                                    <p:cond delay="0"/>
                                  </p:stCondLst>
                                  <p:childTnLst>
                                    <p:animMotion origin="layout" path="M 5.55112E-17 3.5498E-6 L 0.14167 3.5498E-6 " pathEditMode="relative" rAng="0" ptsTypes="AA">
                                      <p:cBhvr>
                                        <p:cTn id="26" dur="2000" fill="hold"/>
                                        <p:tgtEl>
                                          <p:spTgt spid="84396"/>
                                        </p:tgtEl>
                                        <p:attrNameLst>
                                          <p:attrName>ppt_x</p:attrName>
                                          <p:attrName>ppt_y</p:attrName>
                                        </p:attrNameLst>
                                      </p:cBhvr>
                                      <p:rCtr x="71" y="0"/>
                                    </p:animMotion>
                                  </p:childTnLst>
                                </p:cTn>
                              </p:par>
                              <p:par>
                                <p:cTn id="27" presetID="35" presetClass="path" presetSubtype="0" accel="50000" decel="50000" fill="hold" grpId="1" nodeType="withEffect">
                                  <p:stCondLst>
                                    <p:cond delay="0"/>
                                  </p:stCondLst>
                                  <p:childTnLst>
                                    <p:animMotion origin="layout" path="M 1.11022E-16 3.5498E-6 L -0.11667 3.5498E-6 " pathEditMode="relative" rAng="0" ptsTypes="AA">
                                      <p:cBhvr>
                                        <p:cTn id="28" dur="2000" fill="hold"/>
                                        <p:tgtEl>
                                          <p:spTgt spid="84395"/>
                                        </p:tgtEl>
                                        <p:attrNameLst>
                                          <p:attrName>ppt_x</p:attrName>
                                          <p:attrName>ppt_y</p:attrName>
                                        </p:attrNameLst>
                                      </p:cBhvr>
                                      <p:rCtr x="-58" y="0"/>
                                    </p:animMotion>
                                  </p:childTnLst>
                                </p:cTn>
                              </p:par>
                            </p:childTnLst>
                          </p:cTn>
                        </p:par>
                        <p:par>
                          <p:cTn id="29" fill="hold">
                            <p:stCondLst>
                              <p:cond delay="4500"/>
                            </p:stCondLst>
                            <p:childTnLst>
                              <p:par>
                                <p:cTn id="30" presetID="1" presetClass="entr" presetSubtype="0" fill="hold" grpId="0" nodeType="afterEffect">
                                  <p:stCondLst>
                                    <p:cond delay="0"/>
                                  </p:stCondLst>
                                  <p:childTnLst>
                                    <p:set>
                                      <p:cBhvr>
                                        <p:cTn id="31" dur="1" fill="hold">
                                          <p:stCondLst>
                                            <p:cond delay="0"/>
                                          </p:stCondLst>
                                        </p:cTn>
                                        <p:tgtEl>
                                          <p:spTgt spid="8403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439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4398"/>
                                        </p:tgtEl>
                                        <p:attrNameLst>
                                          <p:attrName>style.visibility</p:attrName>
                                        </p:attrNameLst>
                                      </p:cBhvr>
                                      <p:to>
                                        <p:strVal val="visible"/>
                                      </p:to>
                                    </p:se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84024"/>
                                        </p:tgtEl>
                                        <p:attrNameLst>
                                          <p:attrName>style.visibility</p:attrName>
                                        </p:attrNameLst>
                                      </p:cBhvr>
                                      <p:to>
                                        <p:strVal val="visible"/>
                                      </p:to>
                                    </p:set>
                                    <p:animEffect transition="in" filter="blinds(horizontal)">
                                      <p:cBhvr>
                                        <p:cTn id="39" dur="500"/>
                                        <p:tgtEl>
                                          <p:spTgt spid="8402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84025"/>
                                        </p:tgtEl>
                                        <p:attrNameLst>
                                          <p:attrName>style.visibility</p:attrName>
                                        </p:attrNameLst>
                                      </p:cBhvr>
                                      <p:to>
                                        <p:strVal val="visible"/>
                                      </p:to>
                                    </p:set>
                                  </p:childTnLst>
                                </p:cTn>
                              </p:par>
                              <p:par>
                                <p:cTn id="42" presetID="3" presetClass="entr" presetSubtype="10" fill="hold" grpId="0" nodeType="withEffect">
                                  <p:stCondLst>
                                    <p:cond delay="0"/>
                                  </p:stCondLst>
                                  <p:childTnLst>
                                    <p:set>
                                      <p:cBhvr>
                                        <p:cTn id="43" dur="1" fill="hold">
                                          <p:stCondLst>
                                            <p:cond delay="0"/>
                                          </p:stCondLst>
                                        </p:cTn>
                                        <p:tgtEl>
                                          <p:spTgt spid="84029"/>
                                        </p:tgtEl>
                                        <p:attrNameLst>
                                          <p:attrName>style.visibility</p:attrName>
                                        </p:attrNameLst>
                                      </p:cBhvr>
                                      <p:to>
                                        <p:strVal val="visible"/>
                                      </p:to>
                                    </p:set>
                                    <p:animEffect transition="in" filter="blinds(horizontal)">
                                      <p:cBhvr>
                                        <p:cTn id="44" dur="500"/>
                                        <p:tgtEl>
                                          <p:spTgt spid="8402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3978"/>
                                        </p:tgtEl>
                                        <p:attrNameLst>
                                          <p:attrName>style.visibility</p:attrName>
                                        </p:attrNameLst>
                                      </p:cBhvr>
                                      <p:to>
                                        <p:strVal val="visible"/>
                                      </p:to>
                                    </p:set>
                                    <p:animEffect transition="in" filter="blinds(horizontal)">
                                      <p:cBhvr>
                                        <p:cTn id="47" dur="1000"/>
                                        <p:tgtEl>
                                          <p:spTgt spid="83978"/>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84028"/>
                                        </p:tgtEl>
                                        <p:attrNameLst>
                                          <p:attrName>style.visibility</p:attrName>
                                        </p:attrNameLst>
                                      </p:cBhvr>
                                      <p:to>
                                        <p:strVal val="visible"/>
                                      </p:to>
                                    </p:set>
                                    <p:animEffect transition="in" filter="blinds(horizontal)">
                                      <p:cBhvr>
                                        <p:cTn id="51" dur="500"/>
                                        <p:tgtEl>
                                          <p:spTgt spid="84028"/>
                                        </p:tgtEl>
                                      </p:cBhvr>
                                    </p:animEffect>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83980"/>
                                        </p:tgtEl>
                                        <p:attrNameLst>
                                          <p:attrName>style.visibility</p:attrName>
                                        </p:attrNameLst>
                                      </p:cBhvr>
                                      <p:to>
                                        <p:strVal val="visible"/>
                                      </p:to>
                                    </p:set>
                                    <p:animEffect transition="in" filter="blinds(horizontal)">
                                      <p:cBhvr>
                                        <p:cTn id="55" dur="500"/>
                                        <p:tgtEl>
                                          <p:spTgt spid="83980"/>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84026"/>
                                        </p:tgtEl>
                                        <p:attrNameLst>
                                          <p:attrName>style.visibility</p:attrName>
                                        </p:attrNameLst>
                                      </p:cBhvr>
                                      <p:to>
                                        <p:strVal val="visible"/>
                                      </p:to>
                                    </p:set>
                                    <p:animEffect transition="in" filter="blinds(horizontal)">
                                      <p:cBhvr>
                                        <p:cTn id="59" dur="500"/>
                                        <p:tgtEl>
                                          <p:spTgt spid="8402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83985"/>
                                        </p:tgtEl>
                                        <p:attrNameLst>
                                          <p:attrName>style.visibility</p:attrName>
                                        </p:attrNameLst>
                                      </p:cBhvr>
                                      <p:to>
                                        <p:strVal val="visible"/>
                                      </p:to>
                                    </p:set>
                                    <p:animEffect transition="in" filter="blinds(horizontal)">
                                      <p:cBhvr>
                                        <p:cTn id="62" dur="1000"/>
                                        <p:tgtEl>
                                          <p:spTgt spid="83985"/>
                                        </p:tgtEl>
                                      </p:cBhvr>
                                    </p:animEffect>
                                  </p:childTnLst>
                                </p:cTn>
                              </p:par>
                            </p:childTnLst>
                          </p:cTn>
                        </p:par>
                        <p:par>
                          <p:cTn id="63" fill="hold">
                            <p:stCondLst>
                              <p:cond delay="7500"/>
                            </p:stCondLst>
                            <p:childTnLst>
                              <p:par>
                                <p:cTn id="64" presetID="3" presetClass="entr" presetSubtype="10" fill="hold" grpId="0" nodeType="afterEffect">
                                  <p:stCondLst>
                                    <p:cond delay="0"/>
                                  </p:stCondLst>
                                  <p:childTnLst>
                                    <p:set>
                                      <p:cBhvr>
                                        <p:cTn id="65" dur="1" fill="hold">
                                          <p:stCondLst>
                                            <p:cond delay="0"/>
                                          </p:stCondLst>
                                        </p:cTn>
                                        <p:tgtEl>
                                          <p:spTgt spid="83986"/>
                                        </p:tgtEl>
                                        <p:attrNameLst>
                                          <p:attrName>style.visibility</p:attrName>
                                        </p:attrNameLst>
                                      </p:cBhvr>
                                      <p:to>
                                        <p:strVal val="visible"/>
                                      </p:to>
                                    </p:set>
                                    <p:animEffect transition="in" filter="blinds(horizontal)">
                                      <p:cBhvr>
                                        <p:cTn id="66" dur="1000"/>
                                        <p:tgtEl>
                                          <p:spTgt spid="8398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4027"/>
                                        </p:tgtEl>
                                        <p:attrNameLst>
                                          <p:attrName>style.visibility</p:attrName>
                                        </p:attrNameLst>
                                      </p:cBhvr>
                                      <p:to>
                                        <p:strVal val="visible"/>
                                      </p:to>
                                    </p:set>
                                    <p:animEffect transition="in" filter="blinds(horizontal)">
                                      <p:cBhvr>
                                        <p:cTn id="69" dur="500"/>
                                        <p:tgtEl>
                                          <p:spTgt spid="84027"/>
                                        </p:tgtEl>
                                      </p:cBhvr>
                                    </p:animEffect>
                                  </p:childTnLst>
                                </p:cTn>
                              </p:par>
                            </p:childTnLst>
                          </p:cTn>
                        </p:par>
                        <p:par>
                          <p:cTn id="70" fill="hold">
                            <p:stCondLst>
                              <p:cond delay="8500"/>
                            </p:stCondLst>
                            <p:childTnLst>
                              <p:par>
                                <p:cTn id="71" presetID="22" presetClass="entr" presetSubtype="1" fill="hold" nodeType="afterEffect">
                                  <p:stCondLst>
                                    <p:cond delay="0"/>
                                  </p:stCondLst>
                                  <p:childTnLst>
                                    <p:set>
                                      <p:cBhvr>
                                        <p:cTn id="72" dur="1" fill="hold">
                                          <p:stCondLst>
                                            <p:cond delay="0"/>
                                          </p:stCondLst>
                                        </p:cTn>
                                        <p:tgtEl>
                                          <p:spTgt spid="83981"/>
                                        </p:tgtEl>
                                        <p:attrNameLst>
                                          <p:attrName>style.visibility</p:attrName>
                                        </p:attrNameLst>
                                      </p:cBhvr>
                                      <p:to>
                                        <p:strVal val="visible"/>
                                      </p:to>
                                    </p:set>
                                    <p:animEffect transition="in" filter="wipe(up)">
                                      <p:cBhvr>
                                        <p:cTn id="73" dur="500"/>
                                        <p:tgtEl>
                                          <p:spTgt spid="83981"/>
                                        </p:tgtEl>
                                      </p:cBhvr>
                                    </p:animEffect>
                                  </p:childTnLst>
                                </p:cTn>
                              </p:par>
                            </p:childTnLst>
                          </p:cTn>
                        </p:par>
                        <p:par>
                          <p:cTn id="74" fill="hold">
                            <p:stCondLst>
                              <p:cond delay="9000"/>
                            </p:stCondLst>
                            <p:childTnLst>
                              <p:par>
                                <p:cTn id="75" presetID="3" presetClass="entr" presetSubtype="10" fill="hold" grpId="0" nodeType="afterEffect">
                                  <p:stCondLst>
                                    <p:cond delay="0"/>
                                  </p:stCondLst>
                                  <p:childTnLst>
                                    <p:set>
                                      <p:cBhvr>
                                        <p:cTn id="76" dur="1" fill="hold">
                                          <p:stCondLst>
                                            <p:cond delay="0"/>
                                          </p:stCondLst>
                                        </p:cTn>
                                        <p:tgtEl>
                                          <p:spTgt spid="83992"/>
                                        </p:tgtEl>
                                        <p:attrNameLst>
                                          <p:attrName>style.visibility</p:attrName>
                                        </p:attrNameLst>
                                      </p:cBhvr>
                                      <p:to>
                                        <p:strVal val="visible"/>
                                      </p:to>
                                    </p:set>
                                    <p:animEffect transition="in" filter="blinds(horizontal)">
                                      <p:cBhvr>
                                        <p:cTn id="77" dur="500"/>
                                        <p:tgtEl>
                                          <p:spTgt spid="83992"/>
                                        </p:tgtEl>
                                      </p:cBhvr>
                                    </p:animEffect>
                                  </p:childTnLst>
                                </p:cTn>
                              </p:par>
                            </p:childTnLst>
                          </p:cTn>
                        </p:par>
                        <p:par>
                          <p:cTn id="78" fill="hold">
                            <p:stCondLst>
                              <p:cond delay="9500"/>
                            </p:stCondLst>
                            <p:childTnLst>
                              <p:par>
                                <p:cTn id="79" presetID="22" presetClass="entr" presetSubtype="1" fill="hold" nodeType="afterEffect">
                                  <p:stCondLst>
                                    <p:cond delay="0"/>
                                  </p:stCondLst>
                                  <p:childTnLst>
                                    <p:set>
                                      <p:cBhvr>
                                        <p:cTn id="80" dur="1" fill="hold">
                                          <p:stCondLst>
                                            <p:cond delay="0"/>
                                          </p:stCondLst>
                                        </p:cTn>
                                        <p:tgtEl>
                                          <p:spTgt spid="83982"/>
                                        </p:tgtEl>
                                        <p:attrNameLst>
                                          <p:attrName>style.visibility</p:attrName>
                                        </p:attrNameLst>
                                      </p:cBhvr>
                                      <p:to>
                                        <p:strVal val="visible"/>
                                      </p:to>
                                    </p:set>
                                    <p:animEffect transition="in" filter="wipe(up)">
                                      <p:cBhvr>
                                        <p:cTn id="81" dur="500"/>
                                        <p:tgtEl>
                                          <p:spTgt spid="83982"/>
                                        </p:tgtEl>
                                      </p:cBhvr>
                                    </p:animEffect>
                                  </p:childTnLst>
                                </p:cTn>
                              </p:par>
                              <p:par>
                                <p:cTn id="82" presetID="3" presetClass="entr" presetSubtype="10"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blinds(horizontal)">
                                      <p:cBhvr>
                                        <p:cTn id="84" dur="1000"/>
                                        <p:tgtEl>
                                          <p:spTgt spid="7"/>
                                        </p:tgtEl>
                                      </p:cBhvr>
                                    </p:animEffect>
                                  </p:childTnLst>
                                </p:cTn>
                              </p:par>
                            </p:childTnLst>
                          </p:cTn>
                        </p:par>
                        <p:par>
                          <p:cTn id="85" fill="hold">
                            <p:stCondLst>
                              <p:cond delay="10500"/>
                            </p:stCondLst>
                            <p:childTnLst>
                              <p:par>
                                <p:cTn id="86" presetID="3" presetClass="entr" presetSubtype="10" fill="hold" grpId="0" nodeType="afterEffect">
                                  <p:stCondLst>
                                    <p:cond delay="0"/>
                                  </p:stCondLst>
                                  <p:childTnLst>
                                    <p:set>
                                      <p:cBhvr>
                                        <p:cTn id="87" dur="1" fill="hold">
                                          <p:stCondLst>
                                            <p:cond delay="0"/>
                                          </p:stCondLst>
                                        </p:cTn>
                                        <p:tgtEl>
                                          <p:spTgt spid="83994"/>
                                        </p:tgtEl>
                                        <p:attrNameLst>
                                          <p:attrName>style.visibility</p:attrName>
                                        </p:attrNameLst>
                                      </p:cBhvr>
                                      <p:to>
                                        <p:strVal val="visible"/>
                                      </p:to>
                                    </p:set>
                                    <p:animEffect transition="in" filter="blinds(horizontal)">
                                      <p:cBhvr>
                                        <p:cTn id="88" dur="500"/>
                                        <p:tgtEl>
                                          <p:spTgt spid="83994"/>
                                        </p:tgtEl>
                                      </p:cBhvr>
                                    </p:animEffect>
                                  </p:childTnLst>
                                </p:cTn>
                              </p:par>
                            </p:childTnLst>
                          </p:cTn>
                        </p:par>
                        <p:par>
                          <p:cTn id="89" fill="hold">
                            <p:stCondLst>
                              <p:cond delay="11000"/>
                            </p:stCondLst>
                            <p:childTnLst>
                              <p:par>
                                <p:cTn id="90" presetID="22" presetClass="entr" presetSubtype="2" fill="hold" nodeType="afterEffect">
                                  <p:stCondLst>
                                    <p:cond delay="0"/>
                                  </p:stCondLst>
                                  <p:childTnLst>
                                    <p:set>
                                      <p:cBhvr>
                                        <p:cTn id="91" dur="1" fill="hold">
                                          <p:stCondLst>
                                            <p:cond delay="0"/>
                                          </p:stCondLst>
                                        </p:cTn>
                                        <p:tgtEl>
                                          <p:spTgt spid="83983"/>
                                        </p:tgtEl>
                                        <p:attrNameLst>
                                          <p:attrName>style.visibility</p:attrName>
                                        </p:attrNameLst>
                                      </p:cBhvr>
                                      <p:to>
                                        <p:strVal val="visible"/>
                                      </p:to>
                                    </p:set>
                                    <p:animEffect transition="in" filter="wipe(right)">
                                      <p:cBhvr>
                                        <p:cTn id="92" dur="500"/>
                                        <p:tgtEl>
                                          <p:spTgt spid="83983"/>
                                        </p:tgtEl>
                                      </p:cBhvr>
                                    </p:animEffect>
                                  </p:childTnLst>
                                </p:cTn>
                              </p:par>
                              <p:par>
                                <p:cTn id="93" presetID="22" presetClass="entr" presetSubtype="1" fill="hold" nodeType="withEffect">
                                  <p:stCondLst>
                                    <p:cond delay="0"/>
                                  </p:stCondLst>
                                  <p:childTnLst>
                                    <p:set>
                                      <p:cBhvr>
                                        <p:cTn id="94" dur="1" fill="hold">
                                          <p:stCondLst>
                                            <p:cond delay="0"/>
                                          </p:stCondLst>
                                        </p:cTn>
                                        <p:tgtEl>
                                          <p:spTgt spid="83984"/>
                                        </p:tgtEl>
                                        <p:attrNameLst>
                                          <p:attrName>style.visibility</p:attrName>
                                        </p:attrNameLst>
                                      </p:cBhvr>
                                      <p:to>
                                        <p:strVal val="visible"/>
                                      </p:to>
                                    </p:set>
                                    <p:animEffect transition="in" filter="wipe(up)">
                                      <p:cBhvr>
                                        <p:cTn id="95" dur="500"/>
                                        <p:tgtEl>
                                          <p:spTgt spid="83984"/>
                                        </p:tgtEl>
                                      </p:cBhvr>
                                    </p:animEffect>
                                  </p:childTnLst>
                                </p:cTn>
                              </p:par>
                              <p:par>
                                <p:cTn id="96" presetID="22" presetClass="entr" presetSubtype="1" fill="hold" nodeType="withEffect">
                                  <p:stCondLst>
                                    <p:cond delay="0"/>
                                  </p:stCondLst>
                                  <p:childTnLst>
                                    <p:set>
                                      <p:cBhvr>
                                        <p:cTn id="97" dur="1" fill="hold">
                                          <p:stCondLst>
                                            <p:cond delay="0"/>
                                          </p:stCondLst>
                                        </p:cTn>
                                        <p:tgtEl>
                                          <p:spTgt spid="83979"/>
                                        </p:tgtEl>
                                        <p:attrNameLst>
                                          <p:attrName>style.visibility</p:attrName>
                                        </p:attrNameLst>
                                      </p:cBhvr>
                                      <p:to>
                                        <p:strVal val="visible"/>
                                      </p:to>
                                    </p:set>
                                    <p:animEffect transition="in" filter="wipe(up)">
                                      <p:cBhvr>
                                        <p:cTn id="98" dur="500"/>
                                        <p:tgtEl>
                                          <p:spTgt spid="83979"/>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3993"/>
                                        </p:tgtEl>
                                        <p:attrNameLst>
                                          <p:attrName>style.visibility</p:attrName>
                                        </p:attrNameLst>
                                      </p:cBhvr>
                                      <p:to>
                                        <p:strVal val="visible"/>
                                      </p:to>
                                    </p:set>
                                  </p:childTnLst>
                                </p:cTn>
                              </p:par>
                            </p:childTnLst>
                          </p:cTn>
                        </p:par>
                        <p:par>
                          <p:cTn id="103" fill="hold">
                            <p:stCondLst>
                              <p:cond delay="0"/>
                            </p:stCondLst>
                            <p:childTnLst>
                              <p:par>
                                <p:cTn id="104" presetID="3" presetClass="entr" presetSubtype="10" fill="hold" grpId="0" nodeType="afterEffect">
                                  <p:stCondLst>
                                    <p:cond delay="0"/>
                                  </p:stCondLst>
                                  <p:childTnLst>
                                    <p:set>
                                      <p:cBhvr>
                                        <p:cTn id="105" dur="1" fill="hold">
                                          <p:stCondLst>
                                            <p:cond delay="0"/>
                                          </p:stCondLst>
                                        </p:cTn>
                                        <p:tgtEl>
                                          <p:spTgt spid="84034"/>
                                        </p:tgtEl>
                                        <p:attrNameLst>
                                          <p:attrName>style.visibility</p:attrName>
                                        </p:attrNameLst>
                                      </p:cBhvr>
                                      <p:to>
                                        <p:strVal val="visible"/>
                                      </p:to>
                                    </p:set>
                                    <p:animEffect transition="in" filter="blinds(horizontal)">
                                      <p:cBhvr>
                                        <p:cTn id="106" dur="500"/>
                                        <p:tgtEl>
                                          <p:spTgt spid="84034"/>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84035"/>
                                        </p:tgtEl>
                                        <p:attrNameLst>
                                          <p:attrName>style.visibility</p:attrName>
                                        </p:attrNameLst>
                                      </p:cBhvr>
                                      <p:to>
                                        <p:strVal val="visible"/>
                                      </p:to>
                                    </p:set>
                                    <p:animEffect transition="in" filter="blinds(horizontal)">
                                      <p:cBhvr>
                                        <p:cTn id="109" dur="500"/>
                                        <p:tgtEl>
                                          <p:spTgt spid="84035"/>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84037"/>
                                        </p:tgtEl>
                                        <p:attrNameLst>
                                          <p:attrName>style.visibility</p:attrName>
                                        </p:attrNameLst>
                                      </p:cBhvr>
                                      <p:to>
                                        <p:strVal val="visible"/>
                                      </p:to>
                                    </p:set>
                                    <p:animEffect transition="in" filter="blinds(horizontal)">
                                      <p:cBhvr>
                                        <p:cTn id="112" dur="500"/>
                                        <p:tgtEl>
                                          <p:spTgt spid="84037"/>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84036"/>
                                        </p:tgtEl>
                                        <p:attrNameLst>
                                          <p:attrName>style.visibility</p:attrName>
                                        </p:attrNameLst>
                                      </p:cBhvr>
                                      <p:to>
                                        <p:strVal val="visible"/>
                                      </p:to>
                                    </p:set>
                                    <p:animEffect transition="in" filter="blinds(horizontal)">
                                      <p:cBhvr>
                                        <p:cTn id="115" dur="500"/>
                                        <p:tgtEl>
                                          <p:spTgt spid="84036"/>
                                        </p:tgtEl>
                                      </p:cBhvr>
                                    </p:animEffect>
                                  </p:childTnLst>
                                </p:cTn>
                              </p:par>
                            </p:childTnLst>
                          </p:cTn>
                        </p:par>
                        <p:par>
                          <p:cTn id="116" fill="hold">
                            <p:stCondLst>
                              <p:cond delay="500"/>
                            </p:stCondLst>
                            <p:childTnLst>
                              <p:par>
                                <p:cTn id="117" presetID="22" presetClass="entr" presetSubtype="1" fill="hold" nodeType="after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wipe(up)">
                                      <p:cBhvr>
                                        <p:cTn id="119" dur="500"/>
                                        <p:tgtEl>
                                          <p:spTgt spid="9"/>
                                        </p:tgtEl>
                                      </p:cBhvr>
                                    </p:animEffect>
                                  </p:childTnLst>
                                </p:cTn>
                              </p:par>
                            </p:childTnLst>
                          </p:cTn>
                        </p:par>
                        <p:par>
                          <p:cTn id="120" fill="hold">
                            <p:stCondLst>
                              <p:cond delay="1000"/>
                            </p:stCondLst>
                            <p:childTnLst>
                              <p:par>
                                <p:cTn id="121" presetID="22" presetClass="entr" presetSubtype="1" fill="hold"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up)">
                                      <p:cBhvr>
                                        <p:cTn id="123" dur="500"/>
                                        <p:tgtEl>
                                          <p:spTgt spid="10"/>
                                        </p:tgtEl>
                                      </p:cBhvr>
                                    </p:animEffect>
                                  </p:childTnLst>
                                </p:cTn>
                              </p:par>
                              <p:par>
                                <p:cTn id="124" presetID="10" presetClass="exit" presetSubtype="0" fill="hold" nodeType="withEffect">
                                  <p:stCondLst>
                                    <p:cond delay="0"/>
                                  </p:stCondLst>
                                  <p:childTnLst>
                                    <p:animEffect transition="out" filter="fade">
                                      <p:cBhvr>
                                        <p:cTn id="125" dur="500"/>
                                        <p:tgtEl>
                                          <p:spTgt spid="9"/>
                                        </p:tgtEl>
                                      </p:cBhvr>
                                    </p:animEffect>
                                    <p:set>
                                      <p:cBhvr>
                                        <p:cTn id="126" dur="1" fill="hold">
                                          <p:stCondLst>
                                            <p:cond delay="499"/>
                                          </p:stCondLst>
                                        </p:cTn>
                                        <p:tgtEl>
                                          <p:spTgt spid="9"/>
                                        </p:tgtEl>
                                        <p:attrNameLst>
                                          <p:attrName>style.visibility</p:attrName>
                                        </p:attrNameLst>
                                      </p:cBhvr>
                                      <p:to>
                                        <p:strVal val="hidden"/>
                                      </p:to>
                                    </p:set>
                                  </p:childTnLst>
                                </p:cTn>
                              </p:par>
                            </p:childTnLst>
                          </p:cTn>
                        </p:par>
                        <p:par>
                          <p:cTn id="127" fill="hold">
                            <p:stCondLst>
                              <p:cond delay="1500"/>
                            </p:stCondLst>
                            <p:childTnLst>
                              <p:par>
                                <p:cTn id="128" presetID="22" presetClass="entr" presetSubtype="4" fill="hold" nodeType="after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wipe(down)">
                                      <p:cBhvr>
                                        <p:cTn id="130" dur="500"/>
                                        <p:tgtEl>
                                          <p:spTgt spid="11"/>
                                        </p:tgtEl>
                                      </p:cBhvr>
                                    </p:animEffect>
                                  </p:childTnLst>
                                </p:cTn>
                              </p:par>
                              <p:par>
                                <p:cTn id="131" presetID="10" presetClass="exit" presetSubtype="0" fill="hold" nodeType="withEffect">
                                  <p:stCondLst>
                                    <p:cond delay="0"/>
                                  </p:stCondLst>
                                  <p:childTnLst>
                                    <p:animEffect transition="out" filter="fade">
                                      <p:cBhvr>
                                        <p:cTn id="132" dur="500"/>
                                        <p:tgtEl>
                                          <p:spTgt spid="10"/>
                                        </p:tgtEl>
                                      </p:cBhvr>
                                    </p:animEffect>
                                    <p:set>
                                      <p:cBhvr>
                                        <p:cTn id="133" dur="1" fill="hold">
                                          <p:stCondLst>
                                            <p:cond delay="499"/>
                                          </p:stCondLst>
                                        </p:cTn>
                                        <p:tgtEl>
                                          <p:spTgt spid="10"/>
                                        </p:tgtEl>
                                        <p:attrNameLst>
                                          <p:attrName>style.visibility</p:attrName>
                                        </p:attrNameLst>
                                      </p:cBhvr>
                                      <p:to>
                                        <p:strVal val="hidden"/>
                                      </p:to>
                                    </p:set>
                                  </p:childTnLst>
                                </p:cTn>
                              </p:par>
                            </p:childTnLst>
                          </p:cTn>
                        </p:par>
                        <p:par>
                          <p:cTn id="134" fill="hold">
                            <p:stCondLst>
                              <p:cond delay="2000"/>
                            </p:stCondLst>
                            <p:childTnLst>
                              <p:par>
                                <p:cTn id="135" presetID="22" presetClass="entr" presetSubtype="4" fill="hold" nodeType="after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wipe(down)">
                                      <p:cBhvr>
                                        <p:cTn id="137" dur="500"/>
                                        <p:tgtEl>
                                          <p:spTgt spid="12"/>
                                        </p:tgtEl>
                                      </p:cBhvr>
                                    </p:animEffect>
                                  </p:childTnLst>
                                </p:cTn>
                              </p:par>
                              <p:par>
                                <p:cTn id="138" presetID="10" presetClass="exit" presetSubtype="0" fill="hold" nodeType="withEffect">
                                  <p:stCondLst>
                                    <p:cond delay="0"/>
                                  </p:stCondLst>
                                  <p:childTnLst>
                                    <p:animEffect transition="out" filter="fade">
                                      <p:cBhvr>
                                        <p:cTn id="139" dur="500"/>
                                        <p:tgtEl>
                                          <p:spTgt spid="11"/>
                                        </p:tgtEl>
                                      </p:cBhvr>
                                    </p:animEffect>
                                    <p:set>
                                      <p:cBhvr>
                                        <p:cTn id="140" dur="1" fill="hold">
                                          <p:stCondLst>
                                            <p:cond delay="499"/>
                                          </p:stCondLst>
                                        </p:cTn>
                                        <p:tgtEl>
                                          <p:spTgt spid="11"/>
                                        </p:tgtEl>
                                        <p:attrNameLst>
                                          <p:attrName>style.visibility</p:attrName>
                                        </p:attrNameLst>
                                      </p:cBhvr>
                                      <p:to>
                                        <p:strVal val="hidden"/>
                                      </p:to>
                                    </p:set>
                                  </p:childTnLst>
                                </p:cTn>
                              </p:par>
                            </p:childTnLst>
                          </p:cTn>
                        </p:par>
                        <p:par>
                          <p:cTn id="141" fill="hold">
                            <p:stCondLst>
                              <p:cond delay="2500"/>
                            </p:stCondLst>
                            <p:childTnLst>
                              <p:par>
                                <p:cTn id="142" presetID="22" presetClass="entr" presetSubtype="2" fill="hold" nodeType="afterEffect">
                                  <p:stCondLst>
                                    <p:cond delay="0"/>
                                  </p:stCondLst>
                                  <p:childTnLst>
                                    <p:set>
                                      <p:cBhvr>
                                        <p:cTn id="143" dur="1" fill="hold">
                                          <p:stCondLst>
                                            <p:cond delay="0"/>
                                          </p:stCondLst>
                                        </p:cTn>
                                        <p:tgtEl>
                                          <p:spTgt spid="83974"/>
                                        </p:tgtEl>
                                        <p:attrNameLst>
                                          <p:attrName>style.visibility</p:attrName>
                                        </p:attrNameLst>
                                      </p:cBhvr>
                                      <p:to>
                                        <p:strVal val="visible"/>
                                      </p:to>
                                    </p:set>
                                    <p:animEffect transition="in" filter="wipe(right)">
                                      <p:cBhvr>
                                        <p:cTn id="144" dur="1000"/>
                                        <p:tgtEl>
                                          <p:spTgt spid="83974"/>
                                        </p:tgtEl>
                                      </p:cBhvr>
                                    </p:animEffect>
                                  </p:childTnLst>
                                </p:cTn>
                              </p:par>
                              <p:par>
                                <p:cTn id="145" presetID="10" presetClass="exit" presetSubtype="0" fill="hold" nodeType="withEffect">
                                  <p:stCondLst>
                                    <p:cond delay="0"/>
                                  </p:stCondLst>
                                  <p:childTnLst>
                                    <p:animEffect transition="out" filter="fade">
                                      <p:cBhvr>
                                        <p:cTn id="146" dur="500"/>
                                        <p:tgtEl>
                                          <p:spTgt spid="12"/>
                                        </p:tgtEl>
                                      </p:cBhvr>
                                    </p:animEffect>
                                    <p:set>
                                      <p:cBhvr>
                                        <p:cTn id="147" dur="1" fill="hold">
                                          <p:stCondLst>
                                            <p:cond delay="499"/>
                                          </p:stCondLst>
                                        </p:cTn>
                                        <p:tgtEl>
                                          <p:spTgt spid="12"/>
                                        </p:tgtEl>
                                        <p:attrNameLst>
                                          <p:attrName>style.visibility</p:attrName>
                                        </p:attrNameLst>
                                      </p:cBhvr>
                                      <p:to>
                                        <p:strVal val="hidden"/>
                                      </p:to>
                                    </p:set>
                                  </p:childTnLst>
                                </p:cTn>
                              </p:par>
                              <p:par>
                                <p:cTn id="148" presetID="1" presetClass="entr" presetSubtype="0" fill="hold" grpId="0" nodeType="withEffect">
                                  <p:stCondLst>
                                    <p:cond delay="0"/>
                                  </p:stCondLst>
                                  <p:childTnLst>
                                    <p:set>
                                      <p:cBhvr>
                                        <p:cTn id="149" dur="1" fill="hold">
                                          <p:stCondLst>
                                            <p:cond delay="0"/>
                                          </p:stCondLst>
                                        </p:cTn>
                                        <p:tgtEl>
                                          <p:spTgt spid="83995"/>
                                        </p:tgtEl>
                                        <p:attrNameLst>
                                          <p:attrName>style.visibility</p:attrName>
                                        </p:attrNameLst>
                                      </p:cBhvr>
                                      <p:to>
                                        <p:strVal val="visible"/>
                                      </p:to>
                                    </p:set>
                                  </p:childTnLst>
                                </p:cTn>
                              </p:par>
                            </p:childTnLst>
                          </p:cTn>
                        </p:par>
                        <p:par>
                          <p:cTn id="150" fill="hold">
                            <p:stCondLst>
                              <p:cond delay="3500"/>
                            </p:stCondLst>
                            <p:childTnLst>
                              <p:par>
                                <p:cTn id="151" presetID="22" presetClass="entr" presetSubtype="1" fill="hold" nodeType="afterEffect">
                                  <p:stCondLst>
                                    <p:cond delay="0"/>
                                  </p:stCondLst>
                                  <p:childTnLst>
                                    <p:set>
                                      <p:cBhvr>
                                        <p:cTn id="152" dur="1" fill="hold">
                                          <p:stCondLst>
                                            <p:cond delay="0"/>
                                          </p:stCondLst>
                                        </p:cTn>
                                        <p:tgtEl>
                                          <p:spTgt spid="9"/>
                                        </p:tgtEl>
                                        <p:attrNameLst>
                                          <p:attrName>style.visibility</p:attrName>
                                        </p:attrNameLst>
                                      </p:cBhvr>
                                      <p:to>
                                        <p:strVal val="visible"/>
                                      </p:to>
                                    </p:set>
                                    <p:animEffect transition="in" filter="wipe(up)">
                                      <p:cBhvr>
                                        <p:cTn id="153" dur="500"/>
                                        <p:tgtEl>
                                          <p:spTgt spid="9"/>
                                        </p:tgtEl>
                                      </p:cBhvr>
                                    </p:animEffect>
                                  </p:childTnLst>
                                </p:cTn>
                              </p:par>
                            </p:childTnLst>
                          </p:cTn>
                        </p:par>
                        <p:par>
                          <p:cTn id="154" fill="hold">
                            <p:stCondLst>
                              <p:cond delay="4000"/>
                            </p:stCondLst>
                            <p:childTnLst>
                              <p:par>
                                <p:cTn id="155" presetID="22" presetClass="entr" presetSubtype="1" fill="hold" nodeType="after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wipe(up)">
                                      <p:cBhvr>
                                        <p:cTn id="157" dur="500"/>
                                        <p:tgtEl>
                                          <p:spTgt spid="10"/>
                                        </p:tgtEl>
                                      </p:cBhvr>
                                    </p:animEffect>
                                  </p:childTnLst>
                                </p:cTn>
                              </p:par>
                              <p:par>
                                <p:cTn id="158" presetID="22" presetClass="exit" presetSubtype="1" fill="hold" nodeType="withEffect">
                                  <p:stCondLst>
                                    <p:cond delay="0"/>
                                  </p:stCondLst>
                                  <p:childTnLst>
                                    <p:animEffect transition="out" filter="wipe(up)">
                                      <p:cBhvr>
                                        <p:cTn id="159" dur="500"/>
                                        <p:tgtEl>
                                          <p:spTgt spid="9"/>
                                        </p:tgtEl>
                                      </p:cBhvr>
                                    </p:animEffect>
                                    <p:set>
                                      <p:cBhvr>
                                        <p:cTn id="160" dur="1" fill="hold">
                                          <p:stCondLst>
                                            <p:cond delay="499"/>
                                          </p:stCondLst>
                                        </p:cTn>
                                        <p:tgtEl>
                                          <p:spTgt spid="9"/>
                                        </p:tgtEl>
                                        <p:attrNameLst>
                                          <p:attrName>style.visibility</p:attrName>
                                        </p:attrNameLst>
                                      </p:cBhvr>
                                      <p:to>
                                        <p:strVal val="hidden"/>
                                      </p:to>
                                    </p:set>
                                  </p:childTnLst>
                                </p:cTn>
                              </p:par>
                            </p:childTnLst>
                          </p:cTn>
                        </p:par>
                        <p:par>
                          <p:cTn id="161" fill="hold">
                            <p:stCondLst>
                              <p:cond delay="4500"/>
                            </p:stCondLst>
                            <p:childTnLst>
                              <p:par>
                                <p:cTn id="162" presetID="22" presetClass="entr" presetSubtype="4" fill="hold" nodeType="afterEffect">
                                  <p:stCondLst>
                                    <p:cond delay="0"/>
                                  </p:stCondLst>
                                  <p:childTnLst>
                                    <p:set>
                                      <p:cBhvr>
                                        <p:cTn id="163" dur="1" fill="hold">
                                          <p:stCondLst>
                                            <p:cond delay="0"/>
                                          </p:stCondLst>
                                        </p:cTn>
                                        <p:tgtEl>
                                          <p:spTgt spid="11"/>
                                        </p:tgtEl>
                                        <p:attrNameLst>
                                          <p:attrName>style.visibility</p:attrName>
                                        </p:attrNameLst>
                                      </p:cBhvr>
                                      <p:to>
                                        <p:strVal val="visible"/>
                                      </p:to>
                                    </p:set>
                                    <p:animEffect transition="in" filter="wipe(down)">
                                      <p:cBhvr>
                                        <p:cTn id="164" dur="500"/>
                                        <p:tgtEl>
                                          <p:spTgt spid="11"/>
                                        </p:tgtEl>
                                      </p:cBhvr>
                                    </p:animEffect>
                                  </p:childTnLst>
                                </p:cTn>
                              </p:par>
                              <p:par>
                                <p:cTn id="165" presetID="10" presetClass="exit" presetSubtype="0" fill="hold" nodeType="withEffect">
                                  <p:stCondLst>
                                    <p:cond delay="0"/>
                                  </p:stCondLst>
                                  <p:childTnLst>
                                    <p:animEffect transition="out" filter="fade">
                                      <p:cBhvr>
                                        <p:cTn id="166" dur="500"/>
                                        <p:tgtEl>
                                          <p:spTgt spid="10"/>
                                        </p:tgtEl>
                                      </p:cBhvr>
                                    </p:animEffect>
                                    <p:set>
                                      <p:cBhvr>
                                        <p:cTn id="167" dur="1" fill="hold">
                                          <p:stCondLst>
                                            <p:cond delay="499"/>
                                          </p:stCondLst>
                                        </p:cTn>
                                        <p:tgtEl>
                                          <p:spTgt spid="10"/>
                                        </p:tgtEl>
                                        <p:attrNameLst>
                                          <p:attrName>style.visibility</p:attrName>
                                        </p:attrNameLst>
                                      </p:cBhvr>
                                      <p:to>
                                        <p:strVal val="hidden"/>
                                      </p:to>
                                    </p:set>
                                  </p:childTnLst>
                                </p:cTn>
                              </p:par>
                            </p:childTnLst>
                          </p:cTn>
                        </p:par>
                        <p:par>
                          <p:cTn id="168" fill="hold">
                            <p:stCondLst>
                              <p:cond delay="5000"/>
                            </p:stCondLst>
                            <p:childTnLst>
                              <p:par>
                                <p:cTn id="169" presetID="22" presetClass="entr" presetSubtype="4" fill="hold" nodeType="afterEffect">
                                  <p:stCondLst>
                                    <p:cond delay="0"/>
                                  </p:stCondLst>
                                  <p:childTnLst>
                                    <p:set>
                                      <p:cBhvr>
                                        <p:cTn id="170" dur="1" fill="hold">
                                          <p:stCondLst>
                                            <p:cond delay="0"/>
                                          </p:stCondLst>
                                        </p:cTn>
                                        <p:tgtEl>
                                          <p:spTgt spid="12"/>
                                        </p:tgtEl>
                                        <p:attrNameLst>
                                          <p:attrName>style.visibility</p:attrName>
                                        </p:attrNameLst>
                                      </p:cBhvr>
                                      <p:to>
                                        <p:strVal val="visible"/>
                                      </p:to>
                                    </p:set>
                                    <p:animEffect transition="in" filter="wipe(down)">
                                      <p:cBhvr>
                                        <p:cTn id="171" dur="500"/>
                                        <p:tgtEl>
                                          <p:spTgt spid="12"/>
                                        </p:tgtEl>
                                      </p:cBhvr>
                                    </p:animEffect>
                                  </p:childTnLst>
                                </p:cTn>
                              </p:par>
                              <p:par>
                                <p:cTn id="172" presetID="10" presetClass="exit" presetSubtype="0" fill="hold" nodeType="withEffect">
                                  <p:stCondLst>
                                    <p:cond delay="0"/>
                                  </p:stCondLst>
                                  <p:childTnLst>
                                    <p:animEffect transition="out" filter="fade">
                                      <p:cBhvr>
                                        <p:cTn id="173" dur="500"/>
                                        <p:tgtEl>
                                          <p:spTgt spid="11"/>
                                        </p:tgtEl>
                                      </p:cBhvr>
                                    </p:animEffect>
                                    <p:set>
                                      <p:cBhvr>
                                        <p:cTn id="174" dur="1" fill="hold">
                                          <p:stCondLst>
                                            <p:cond delay="499"/>
                                          </p:stCondLst>
                                        </p:cTn>
                                        <p:tgtEl>
                                          <p:spTgt spid="11"/>
                                        </p:tgtEl>
                                        <p:attrNameLst>
                                          <p:attrName>style.visibility</p:attrName>
                                        </p:attrNameLst>
                                      </p:cBhvr>
                                      <p:to>
                                        <p:strVal val="hidden"/>
                                      </p:to>
                                    </p:set>
                                  </p:childTnLst>
                                </p:cTn>
                              </p:par>
                              <p:par>
                                <p:cTn id="175" presetID="22" presetClass="entr" presetSubtype="1" fill="hold" nodeType="withEffect">
                                  <p:stCondLst>
                                    <p:cond delay="0"/>
                                  </p:stCondLst>
                                  <p:childTnLst>
                                    <p:set>
                                      <p:cBhvr>
                                        <p:cTn id="176" dur="1" fill="hold">
                                          <p:stCondLst>
                                            <p:cond delay="0"/>
                                          </p:stCondLst>
                                        </p:cTn>
                                        <p:tgtEl>
                                          <p:spTgt spid="83975"/>
                                        </p:tgtEl>
                                        <p:attrNameLst>
                                          <p:attrName>style.visibility</p:attrName>
                                        </p:attrNameLst>
                                      </p:cBhvr>
                                      <p:to>
                                        <p:strVal val="visible"/>
                                      </p:to>
                                    </p:set>
                                    <p:animEffect transition="in" filter="wipe(up)">
                                      <p:cBhvr>
                                        <p:cTn id="177" dur="1000"/>
                                        <p:tgtEl>
                                          <p:spTgt spid="83975"/>
                                        </p:tgtEl>
                                      </p:cBhvr>
                                    </p:animEffect>
                                  </p:childTnLst>
                                </p:cTn>
                              </p:par>
                              <p:par>
                                <p:cTn id="178" presetID="10" presetClass="exit" presetSubtype="0" fill="hold" nodeType="withEffect">
                                  <p:stCondLst>
                                    <p:cond delay="0"/>
                                  </p:stCondLst>
                                  <p:childTnLst>
                                    <p:animEffect transition="out" filter="fade">
                                      <p:cBhvr>
                                        <p:cTn id="179" dur="500"/>
                                        <p:tgtEl>
                                          <p:spTgt spid="12"/>
                                        </p:tgtEl>
                                      </p:cBhvr>
                                    </p:animEffect>
                                    <p:set>
                                      <p:cBhvr>
                                        <p:cTn id="180" dur="1" fill="hold">
                                          <p:stCondLst>
                                            <p:cond delay="499"/>
                                          </p:stCondLst>
                                        </p:cTn>
                                        <p:tgtEl>
                                          <p:spTgt spid="12"/>
                                        </p:tgtEl>
                                        <p:attrNameLst>
                                          <p:attrName>style.visibility</p:attrName>
                                        </p:attrNameLst>
                                      </p:cBhvr>
                                      <p:to>
                                        <p:strVal val="hidden"/>
                                      </p:to>
                                    </p:set>
                                  </p:childTnLst>
                                </p:cTn>
                              </p:par>
                            </p:childTnLst>
                          </p:cTn>
                        </p:par>
                        <p:par>
                          <p:cTn id="181" fill="hold">
                            <p:stCondLst>
                              <p:cond delay="6000"/>
                            </p:stCondLst>
                            <p:childTnLst>
                              <p:par>
                                <p:cTn id="182" presetID="1" presetClass="entr" presetSubtype="0" fill="hold" grpId="0" nodeType="afterEffect">
                                  <p:stCondLst>
                                    <p:cond delay="0"/>
                                  </p:stCondLst>
                                  <p:childTnLst>
                                    <p:set>
                                      <p:cBhvr>
                                        <p:cTn id="183" dur="1" fill="hold">
                                          <p:stCondLst>
                                            <p:cond delay="0"/>
                                          </p:stCondLst>
                                        </p:cTn>
                                        <p:tgtEl>
                                          <p:spTgt spid="83996"/>
                                        </p:tgtEl>
                                        <p:attrNameLst>
                                          <p:attrName>style.visibility</p:attrName>
                                        </p:attrNameLst>
                                      </p:cBhvr>
                                      <p:to>
                                        <p:strVal val="visible"/>
                                      </p:to>
                                    </p:set>
                                  </p:childTnLst>
                                </p:cTn>
                              </p:par>
                            </p:childTnLst>
                          </p:cTn>
                        </p:par>
                        <p:par>
                          <p:cTn id="184" fill="hold">
                            <p:stCondLst>
                              <p:cond delay="6000"/>
                            </p:stCondLst>
                            <p:childTnLst>
                              <p:par>
                                <p:cTn id="185" presetID="22" presetClass="entr" presetSubtype="1" fill="hold" nodeType="afterEffect">
                                  <p:stCondLst>
                                    <p:cond delay="0"/>
                                  </p:stCondLst>
                                  <p:childTnLst>
                                    <p:set>
                                      <p:cBhvr>
                                        <p:cTn id="186" dur="1" fill="hold">
                                          <p:stCondLst>
                                            <p:cond delay="0"/>
                                          </p:stCondLst>
                                        </p:cTn>
                                        <p:tgtEl>
                                          <p:spTgt spid="9"/>
                                        </p:tgtEl>
                                        <p:attrNameLst>
                                          <p:attrName>style.visibility</p:attrName>
                                        </p:attrNameLst>
                                      </p:cBhvr>
                                      <p:to>
                                        <p:strVal val="visible"/>
                                      </p:to>
                                    </p:set>
                                    <p:animEffect transition="in" filter="wipe(up)">
                                      <p:cBhvr>
                                        <p:cTn id="187" dur="500"/>
                                        <p:tgtEl>
                                          <p:spTgt spid="9"/>
                                        </p:tgtEl>
                                      </p:cBhvr>
                                    </p:animEffect>
                                  </p:childTnLst>
                                </p:cTn>
                              </p:par>
                            </p:childTnLst>
                          </p:cTn>
                        </p:par>
                        <p:par>
                          <p:cTn id="188" fill="hold">
                            <p:stCondLst>
                              <p:cond delay="6500"/>
                            </p:stCondLst>
                            <p:childTnLst>
                              <p:par>
                                <p:cTn id="189" presetID="22" presetClass="entr" presetSubtype="1" fill="hold" nodeType="afterEffect">
                                  <p:stCondLst>
                                    <p:cond delay="0"/>
                                  </p:stCondLst>
                                  <p:childTnLst>
                                    <p:set>
                                      <p:cBhvr>
                                        <p:cTn id="190" dur="1" fill="hold">
                                          <p:stCondLst>
                                            <p:cond delay="0"/>
                                          </p:stCondLst>
                                        </p:cTn>
                                        <p:tgtEl>
                                          <p:spTgt spid="10"/>
                                        </p:tgtEl>
                                        <p:attrNameLst>
                                          <p:attrName>style.visibility</p:attrName>
                                        </p:attrNameLst>
                                      </p:cBhvr>
                                      <p:to>
                                        <p:strVal val="visible"/>
                                      </p:to>
                                    </p:set>
                                    <p:animEffect transition="in" filter="wipe(up)">
                                      <p:cBhvr>
                                        <p:cTn id="191" dur="500"/>
                                        <p:tgtEl>
                                          <p:spTgt spid="10"/>
                                        </p:tgtEl>
                                      </p:cBhvr>
                                    </p:animEffect>
                                  </p:childTnLst>
                                </p:cTn>
                              </p:par>
                              <p:par>
                                <p:cTn id="192" presetID="10" presetClass="exit" presetSubtype="0" fill="hold" nodeType="withEffect">
                                  <p:stCondLst>
                                    <p:cond delay="0"/>
                                  </p:stCondLst>
                                  <p:childTnLst>
                                    <p:animEffect transition="out" filter="fade">
                                      <p:cBhvr>
                                        <p:cTn id="193" dur="500"/>
                                        <p:tgtEl>
                                          <p:spTgt spid="9"/>
                                        </p:tgtEl>
                                      </p:cBhvr>
                                    </p:animEffect>
                                    <p:set>
                                      <p:cBhvr>
                                        <p:cTn id="194" dur="1" fill="hold">
                                          <p:stCondLst>
                                            <p:cond delay="499"/>
                                          </p:stCondLst>
                                        </p:cTn>
                                        <p:tgtEl>
                                          <p:spTgt spid="9"/>
                                        </p:tgtEl>
                                        <p:attrNameLst>
                                          <p:attrName>style.visibility</p:attrName>
                                        </p:attrNameLst>
                                      </p:cBhvr>
                                      <p:to>
                                        <p:strVal val="hidden"/>
                                      </p:to>
                                    </p:set>
                                  </p:childTnLst>
                                </p:cTn>
                              </p:par>
                            </p:childTnLst>
                          </p:cTn>
                        </p:par>
                        <p:par>
                          <p:cTn id="195" fill="hold">
                            <p:stCondLst>
                              <p:cond delay="7000"/>
                            </p:stCondLst>
                            <p:childTnLst>
                              <p:par>
                                <p:cTn id="196" presetID="22" presetClass="entr" presetSubtype="4" fill="hold" nodeType="afterEffect">
                                  <p:stCondLst>
                                    <p:cond delay="0"/>
                                  </p:stCondLst>
                                  <p:childTnLst>
                                    <p:set>
                                      <p:cBhvr>
                                        <p:cTn id="197" dur="1" fill="hold">
                                          <p:stCondLst>
                                            <p:cond delay="0"/>
                                          </p:stCondLst>
                                        </p:cTn>
                                        <p:tgtEl>
                                          <p:spTgt spid="11"/>
                                        </p:tgtEl>
                                        <p:attrNameLst>
                                          <p:attrName>style.visibility</p:attrName>
                                        </p:attrNameLst>
                                      </p:cBhvr>
                                      <p:to>
                                        <p:strVal val="visible"/>
                                      </p:to>
                                    </p:set>
                                    <p:animEffect transition="in" filter="wipe(down)">
                                      <p:cBhvr>
                                        <p:cTn id="198" dur="500"/>
                                        <p:tgtEl>
                                          <p:spTgt spid="11"/>
                                        </p:tgtEl>
                                      </p:cBhvr>
                                    </p:animEffect>
                                  </p:childTnLst>
                                </p:cTn>
                              </p:par>
                              <p:par>
                                <p:cTn id="199" presetID="10" presetClass="exit" presetSubtype="0" fill="hold" nodeType="withEffect">
                                  <p:stCondLst>
                                    <p:cond delay="0"/>
                                  </p:stCondLst>
                                  <p:childTnLst>
                                    <p:animEffect transition="out" filter="fade">
                                      <p:cBhvr>
                                        <p:cTn id="200" dur="500"/>
                                        <p:tgtEl>
                                          <p:spTgt spid="10"/>
                                        </p:tgtEl>
                                      </p:cBhvr>
                                    </p:animEffect>
                                    <p:set>
                                      <p:cBhvr>
                                        <p:cTn id="201" dur="1" fill="hold">
                                          <p:stCondLst>
                                            <p:cond delay="499"/>
                                          </p:stCondLst>
                                        </p:cTn>
                                        <p:tgtEl>
                                          <p:spTgt spid="10"/>
                                        </p:tgtEl>
                                        <p:attrNameLst>
                                          <p:attrName>style.visibility</p:attrName>
                                        </p:attrNameLst>
                                      </p:cBhvr>
                                      <p:to>
                                        <p:strVal val="hidden"/>
                                      </p:to>
                                    </p:set>
                                  </p:childTnLst>
                                </p:cTn>
                              </p:par>
                            </p:childTnLst>
                          </p:cTn>
                        </p:par>
                        <p:par>
                          <p:cTn id="202" fill="hold">
                            <p:stCondLst>
                              <p:cond delay="7500"/>
                            </p:stCondLst>
                            <p:childTnLst>
                              <p:par>
                                <p:cTn id="203" presetID="22" presetClass="entr" presetSubtype="4" fill="hold" nodeType="afterEffect">
                                  <p:stCondLst>
                                    <p:cond delay="0"/>
                                  </p:stCondLst>
                                  <p:childTnLst>
                                    <p:set>
                                      <p:cBhvr>
                                        <p:cTn id="204" dur="1" fill="hold">
                                          <p:stCondLst>
                                            <p:cond delay="0"/>
                                          </p:stCondLst>
                                        </p:cTn>
                                        <p:tgtEl>
                                          <p:spTgt spid="12"/>
                                        </p:tgtEl>
                                        <p:attrNameLst>
                                          <p:attrName>style.visibility</p:attrName>
                                        </p:attrNameLst>
                                      </p:cBhvr>
                                      <p:to>
                                        <p:strVal val="visible"/>
                                      </p:to>
                                    </p:set>
                                    <p:animEffect transition="in" filter="wipe(down)">
                                      <p:cBhvr>
                                        <p:cTn id="205" dur="500"/>
                                        <p:tgtEl>
                                          <p:spTgt spid="12"/>
                                        </p:tgtEl>
                                      </p:cBhvr>
                                    </p:animEffect>
                                  </p:childTnLst>
                                </p:cTn>
                              </p:par>
                              <p:par>
                                <p:cTn id="206" presetID="10" presetClass="exit" presetSubtype="0" fill="hold" nodeType="withEffect">
                                  <p:stCondLst>
                                    <p:cond delay="0"/>
                                  </p:stCondLst>
                                  <p:childTnLst>
                                    <p:animEffect transition="out" filter="fade">
                                      <p:cBhvr>
                                        <p:cTn id="207" dur="500"/>
                                        <p:tgtEl>
                                          <p:spTgt spid="11"/>
                                        </p:tgtEl>
                                      </p:cBhvr>
                                    </p:animEffect>
                                    <p:set>
                                      <p:cBhvr>
                                        <p:cTn id="208" dur="1" fill="hold">
                                          <p:stCondLst>
                                            <p:cond delay="499"/>
                                          </p:stCondLst>
                                        </p:cTn>
                                        <p:tgtEl>
                                          <p:spTgt spid="11"/>
                                        </p:tgtEl>
                                        <p:attrNameLst>
                                          <p:attrName>style.visibility</p:attrName>
                                        </p:attrNameLst>
                                      </p:cBhvr>
                                      <p:to>
                                        <p:strVal val="hidden"/>
                                      </p:to>
                                    </p:set>
                                  </p:childTnLst>
                                </p:cTn>
                              </p:par>
                              <p:par>
                                <p:cTn id="209" presetID="22" presetClass="entr" presetSubtype="1" fill="hold" nodeType="withEffect">
                                  <p:stCondLst>
                                    <p:cond delay="0"/>
                                  </p:stCondLst>
                                  <p:childTnLst>
                                    <p:set>
                                      <p:cBhvr>
                                        <p:cTn id="210" dur="1" fill="hold">
                                          <p:stCondLst>
                                            <p:cond delay="0"/>
                                          </p:stCondLst>
                                        </p:cTn>
                                        <p:tgtEl>
                                          <p:spTgt spid="83973"/>
                                        </p:tgtEl>
                                        <p:attrNameLst>
                                          <p:attrName>style.visibility</p:attrName>
                                        </p:attrNameLst>
                                      </p:cBhvr>
                                      <p:to>
                                        <p:strVal val="visible"/>
                                      </p:to>
                                    </p:set>
                                    <p:animEffect transition="in" filter="wipe(up)">
                                      <p:cBhvr>
                                        <p:cTn id="211" dur="1000"/>
                                        <p:tgtEl>
                                          <p:spTgt spid="83973"/>
                                        </p:tgtEl>
                                      </p:cBhvr>
                                    </p:animEffect>
                                  </p:childTnLst>
                                </p:cTn>
                              </p:par>
                              <p:par>
                                <p:cTn id="212" presetID="10" presetClass="exit" presetSubtype="0" fill="hold" nodeType="withEffect">
                                  <p:stCondLst>
                                    <p:cond delay="0"/>
                                  </p:stCondLst>
                                  <p:childTnLst>
                                    <p:animEffect transition="out" filter="fade">
                                      <p:cBhvr>
                                        <p:cTn id="213" dur="500"/>
                                        <p:tgtEl>
                                          <p:spTgt spid="12"/>
                                        </p:tgtEl>
                                      </p:cBhvr>
                                    </p:animEffect>
                                    <p:set>
                                      <p:cBhvr>
                                        <p:cTn id="214" dur="1" fill="hold">
                                          <p:stCondLst>
                                            <p:cond delay="499"/>
                                          </p:stCondLst>
                                        </p:cTn>
                                        <p:tgtEl>
                                          <p:spTgt spid="12"/>
                                        </p:tgtEl>
                                        <p:attrNameLst>
                                          <p:attrName>style.visibility</p:attrName>
                                        </p:attrNameLst>
                                      </p:cBhvr>
                                      <p:to>
                                        <p:strVal val="hidden"/>
                                      </p:to>
                                    </p:set>
                                  </p:childTnLst>
                                </p:cTn>
                              </p:par>
                            </p:childTnLst>
                          </p:cTn>
                        </p:par>
                        <p:par>
                          <p:cTn id="215" fill="hold">
                            <p:stCondLst>
                              <p:cond delay="8500"/>
                            </p:stCondLst>
                            <p:childTnLst>
                              <p:par>
                                <p:cTn id="216" presetID="1" presetClass="entr" presetSubtype="0" fill="hold" grpId="0" nodeType="afterEffect">
                                  <p:stCondLst>
                                    <p:cond delay="0"/>
                                  </p:stCondLst>
                                  <p:childTnLst>
                                    <p:set>
                                      <p:cBhvr>
                                        <p:cTn id="217" dur="1" fill="hold">
                                          <p:stCondLst>
                                            <p:cond delay="0"/>
                                          </p:stCondLst>
                                        </p:cTn>
                                        <p:tgtEl>
                                          <p:spTgt spid="83997"/>
                                        </p:tgtEl>
                                        <p:attrNameLst>
                                          <p:attrName>style.visibility</p:attrName>
                                        </p:attrNameLst>
                                      </p:cBhvr>
                                      <p:to>
                                        <p:strVal val="visible"/>
                                      </p:to>
                                    </p:set>
                                  </p:childTnLst>
                                </p:cTn>
                              </p:par>
                            </p:childTnLst>
                          </p:cTn>
                        </p:par>
                        <p:par>
                          <p:cTn id="218" fill="hold">
                            <p:stCondLst>
                              <p:cond delay="8500"/>
                            </p:stCondLst>
                            <p:childTnLst>
                              <p:par>
                                <p:cTn id="219" presetID="22" presetClass="entr" presetSubtype="8" fill="hold" nodeType="afterEffect">
                                  <p:stCondLst>
                                    <p:cond delay="0"/>
                                  </p:stCondLst>
                                  <p:childTnLst>
                                    <p:set>
                                      <p:cBhvr>
                                        <p:cTn id="220" dur="1" fill="hold">
                                          <p:stCondLst>
                                            <p:cond delay="0"/>
                                          </p:stCondLst>
                                        </p:cTn>
                                        <p:tgtEl>
                                          <p:spTgt spid="9"/>
                                        </p:tgtEl>
                                        <p:attrNameLst>
                                          <p:attrName>style.visibility</p:attrName>
                                        </p:attrNameLst>
                                      </p:cBhvr>
                                      <p:to>
                                        <p:strVal val="visible"/>
                                      </p:to>
                                    </p:set>
                                    <p:animEffect transition="in" filter="wipe(left)">
                                      <p:cBhvr>
                                        <p:cTn id="221" dur="500"/>
                                        <p:tgtEl>
                                          <p:spTgt spid="9"/>
                                        </p:tgtEl>
                                      </p:cBhvr>
                                    </p:animEffect>
                                  </p:childTnLst>
                                </p:cTn>
                              </p:par>
                            </p:childTnLst>
                          </p:cTn>
                        </p:par>
                        <p:par>
                          <p:cTn id="222" fill="hold">
                            <p:stCondLst>
                              <p:cond delay="9000"/>
                            </p:stCondLst>
                            <p:childTnLst>
                              <p:par>
                                <p:cTn id="223" presetID="22" presetClass="entr" presetSubtype="1" fill="hold" nodeType="afterEffect">
                                  <p:stCondLst>
                                    <p:cond delay="0"/>
                                  </p:stCondLst>
                                  <p:childTnLst>
                                    <p:set>
                                      <p:cBhvr>
                                        <p:cTn id="224" dur="1" fill="hold">
                                          <p:stCondLst>
                                            <p:cond delay="0"/>
                                          </p:stCondLst>
                                        </p:cTn>
                                        <p:tgtEl>
                                          <p:spTgt spid="10"/>
                                        </p:tgtEl>
                                        <p:attrNameLst>
                                          <p:attrName>style.visibility</p:attrName>
                                        </p:attrNameLst>
                                      </p:cBhvr>
                                      <p:to>
                                        <p:strVal val="visible"/>
                                      </p:to>
                                    </p:set>
                                    <p:animEffect transition="in" filter="wipe(up)">
                                      <p:cBhvr>
                                        <p:cTn id="225" dur="500"/>
                                        <p:tgtEl>
                                          <p:spTgt spid="10"/>
                                        </p:tgtEl>
                                      </p:cBhvr>
                                    </p:animEffect>
                                  </p:childTnLst>
                                </p:cTn>
                              </p:par>
                              <p:par>
                                <p:cTn id="226" presetID="10" presetClass="exit" presetSubtype="0" fill="hold" nodeType="withEffect">
                                  <p:stCondLst>
                                    <p:cond delay="0"/>
                                  </p:stCondLst>
                                  <p:childTnLst>
                                    <p:animEffect transition="out" filter="fade">
                                      <p:cBhvr>
                                        <p:cTn id="227" dur="500"/>
                                        <p:tgtEl>
                                          <p:spTgt spid="9"/>
                                        </p:tgtEl>
                                      </p:cBhvr>
                                    </p:animEffect>
                                    <p:set>
                                      <p:cBhvr>
                                        <p:cTn id="228" dur="1" fill="hold">
                                          <p:stCondLst>
                                            <p:cond delay="499"/>
                                          </p:stCondLst>
                                        </p:cTn>
                                        <p:tgtEl>
                                          <p:spTgt spid="9"/>
                                        </p:tgtEl>
                                        <p:attrNameLst>
                                          <p:attrName>style.visibility</p:attrName>
                                        </p:attrNameLst>
                                      </p:cBhvr>
                                      <p:to>
                                        <p:strVal val="hidden"/>
                                      </p:to>
                                    </p:set>
                                  </p:childTnLst>
                                </p:cTn>
                              </p:par>
                            </p:childTnLst>
                          </p:cTn>
                        </p:par>
                        <p:par>
                          <p:cTn id="229" fill="hold">
                            <p:stCondLst>
                              <p:cond delay="9500"/>
                            </p:stCondLst>
                            <p:childTnLst>
                              <p:par>
                                <p:cTn id="230" presetID="22" presetClass="entr" presetSubtype="4" fill="hold" nodeType="afterEffect">
                                  <p:stCondLst>
                                    <p:cond delay="0"/>
                                  </p:stCondLst>
                                  <p:childTnLst>
                                    <p:set>
                                      <p:cBhvr>
                                        <p:cTn id="231" dur="1" fill="hold">
                                          <p:stCondLst>
                                            <p:cond delay="0"/>
                                          </p:stCondLst>
                                        </p:cTn>
                                        <p:tgtEl>
                                          <p:spTgt spid="11"/>
                                        </p:tgtEl>
                                        <p:attrNameLst>
                                          <p:attrName>style.visibility</p:attrName>
                                        </p:attrNameLst>
                                      </p:cBhvr>
                                      <p:to>
                                        <p:strVal val="visible"/>
                                      </p:to>
                                    </p:set>
                                    <p:animEffect transition="in" filter="wipe(down)">
                                      <p:cBhvr>
                                        <p:cTn id="232" dur="500"/>
                                        <p:tgtEl>
                                          <p:spTgt spid="11"/>
                                        </p:tgtEl>
                                      </p:cBhvr>
                                    </p:animEffect>
                                  </p:childTnLst>
                                </p:cTn>
                              </p:par>
                              <p:par>
                                <p:cTn id="233" presetID="10" presetClass="exit" presetSubtype="0" fill="hold" nodeType="withEffect">
                                  <p:stCondLst>
                                    <p:cond delay="0"/>
                                  </p:stCondLst>
                                  <p:childTnLst>
                                    <p:animEffect transition="out" filter="fade">
                                      <p:cBhvr>
                                        <p:cTn id="234" dur="500"/>
                                        <p:tgtEl>
                                          <p:spTgt spid="10"/>
                                        </p:tgtEl>
                                      </p:cBhvr>
                                    </p:animEffect>
                                    <p:set>
                                      <p:cBhvr>
                                        <p:cTn id="235" dur="1" fill="hold">
                                          <p:stCondLst>
                                            <p:cond delay="499"/>
                                          </p:stCondLst>
                                        </p:cTn>
                                        <p:tgtEl>
                                          <p:spTgt spid="10"/>
                                        </p:tgtEl>
                                        <p:attrNameLst>
                                          <p:attrName>style.visibility</p:attrName>
                                        </p:attrNameLst>
                                      </p:cBhvr>
                                      <p:to>
                                        <p:strVal val="hidden"/>
                                      </p:to>
                                    </p:set>
                                  </p:childTnLst>
                                </p:cTn>
                              </p:par>
                            </p:childTnLst>
                          </p:cTn>
                        </p:par>
                        <p:par>
                          <p:cTn id="236" fill="hold">
                            <p:stCondLst>
                              <p:cond delay="10000"/>
                            </p:stCondLst>
                            <p:childTnLst>
                              <p:par>
                                <p:cTn id="237" presetID="22" presetClass="entr" presetSubtype="4" fill="hold" nodeType="afterEffect">
                                  <p:stCondLst>
                                    <p:cond delay="0"/>
                                  </p:stCondLst>
                                  <p:childTnLst>
                                    <p:set>
                                      <p:cBhvr>
                                        <p:cTn id="238" dur="1" fill="hold">
                                          <p:stCondLst>
                                            <p:cond delay="0"/>
                                          </p:stCondLst>
                                        </p:cTn>
                                        <p:tgtEl>
                                          <p:spTgt spid="12"/>
                                        </p:tgtEl>
                                        <p:attrNameLst>
                                          <p:attrName>style.visibility</p:attrName>
                                        </p:attrNameLst>
                                      </p:cBhvr>
                                      <p:to>
                                        <p:strVal val="visible"/>
                                      </p:to>
                                    </p:set>
                                    <p:animEffect transition="in" filter="wipe(down)">
                                      <p:cBhvr>
                                        <p:cTn id="239" dur="500"/>
                                        <p:tgtEl>
                                          <p:spTgt spid="12"/>
                                        </p:tgtEl>
                                      </p:cBhvr>
                                    </p:animEffect>
                                  </p:childTnLst>
                                </p:cTn>
                              </p:par>
                              <p:par>
                                <p:cTn id="240" presetID="10" presetClass="exit" presetSubtype="0" fill="hold" nodeType="withEffect">
                                  <p:stCondLst>
                                    <p:cond delay="0"/>
                                  </p:stCondLst>
                                  <p:childTnLst>
                                    <p:animEffect transition="out" filter="fade">
                                      <p:cBhvr>
                                        <p:cTn id="241" dur="500"/>
                                        <p:tgtEl>
                                          <p:spTgt spid="11"/>
                                        </p:tgtEl>
                                      </p:cBhvr>
                                    </p:animEffect>
                                    <p:set>
                                      <p:cBhvr>
                                        <p:cTn id="242" dur="1" fill="hold">
                                          <p:stCondLst>
                                            <p:cond delay="499"/>
                                          </p:stCondLst>
                                        </p:cTn>
                                        <p:tgtEl>
                                          <p:spTgt spid="11"/>
                                        </p:tgtEl>
                                        <p:attrNameLst>
                                          <p:attrName>style.visibility</p:attrName>
                                        </p:attrNameLst>
                                      </p:cBhvr>
                                      <p:to>
                                        <p:strVal val="hidden"/>
                                      </p:to>
                                    </p:set>
                                  </p:childTnLst>
                                </p:cTn>
                              </p:par>
                              <p:par>
                                <p:cTn id="243" presetID="22" presetClass="entr" presetSubtype="1" fill="hold" nodeType="withEffect">
                                  <p:stCondLst>
                                    <p:cond delay="0"/>
                                  </p:stCondLst>
                                  <p:childTnLst>
                                    <p:set>
                                      <p:cBhvr>
                                        <p:cTn id="244" dur="1" fill="hold">
                                          <p:stCondLst>
                                            <p:cond delay="0"/>
                                          </p:stCondLst>
                                        </p:cTn>
                                        <p:tgtEl>
                                          <p:spTgt spid="83972"/>
                                        </p:tgtEl>
                                        <p:attrNameLst>
                                          <p:attrName>style.visibility</p:attrName>
                                        </p:attrNameLst>
                                      </p:cBhvr>
                                      <p:to>
                                        <p:strVal val="visible"/>
                                      </p:to>
                                    </p:set>
                                    <p:animEffect transition="in" filter="wipe(up)">
                                      <p:cBhvr>
                                        <p:cTn id="245" dur="1000"/>
                                        <p:tgtEl>
                                          <p:spTgt spid="83972"/>
                                        </p:tgtEl>
                                      </p:cBhvr>
                                    </p:animEffect>
                                  </p:childTnLst>
                                </p:cTn>
                              </p:par>
                            </p:childTnLst>
                          </p:cTn>
                        </p:par>
                        <p:par>
                          <p:cTn id="246" fill="hold">
                            <p:stCondLst>
                              <p:cond delay="11000"/>
                            </p:stCondLst>
                            <p:childTnLst>
                              <p:par>
                                <p:cTn id="247" presetID="1" presetClass="entr" presetSubtype="0" fill="hold" grpId="0" nodeType="afterEffect">
                                  <p:stCondLst>
                                    <p:cond delay="0"/>
                                  </p:stCondLst>
                                  <p:childTnLst>
                                    <p:set>
                                      <p:cBhvr>
                                        <p:cTn id="248" dur="1" fill="hold">
                                          <p:stCondLst>
                                            <p:cond delay="0"/>
                                          </p:stCondLst>
                                        </p:cTn>
                                        <p:tgtEl>
                                          <p:spTgt spid="83998"/>
                                        </p:tgtEl>
                                        <p:attrNameLst>
                                          <p:attrName>style.visibility</p:attrName>
                                        </p:attrNameLst>
                                      </p:cBhvr>
                                      <p:to>
                                        <p:strVal val="visible"/>
                                      </p:to>
                                    </p:set>
                                  </p:childTnLst>
                                </p:cTn>
                              </p:par>
                              <p:par>
                                <p:cTn id="249" presetID="10" presetClass="exit" presetSubtype="0" fill="hold" nodeType="withEffect">
                                  <p:stCondLst>
                                    <p:cond delay="0"/>
                                  </p:stCondLst>
                                  <p:childTnLst>
                                    <p:animEffect transition="out" filter="fade">
                                      <p:cBhvr>
                                        <p:cTn id="250" dur="500"/>
                                        <p:tgtEl>
                                          <p:spTgt spid="12"/>
                                        </p:tgtEl>
                                      </p:cBhvr>
                                    </p:animEffect>
                                    <p:set>
                                      <p:cBhvr>
                                        <p:cTn id="251" dur="1" fill="hold">
                                          <p:stCondLst>
                                            <p:cond delay="499"/>
                                          </p:stCondLst>
                                        </p:cTn>
                                        <p:tgtEl>
                                          <p:spTgt spid="12"/>
                                        </p:tgtEl>
                                        <p:attrNameLst>
                                          <p:attrName>style.visibility</p:attrName>
                                        </p:attrNameLst>
                                      </p:cBhvr>
                                      <p:to>
                                        <p:strVal val="hidden"/>
                                      </p:to>
                                    </p:set>
                                  </p:childTnLst>
                                </p:cTn>
                              </p:par>
                            </p:childTnLst>
                          </p:cTn>
                        </p:par>
                        <p:par>
                          <p:cTn id="252" fill="hold">
                            <p:stCondLst>
                              <p:cond delay="11500"/>
                            </p:stCondLst>
                            <p:childTnLst>
                              <p:par>
                                <p:cTn id="253" presetID="22" presetClass="entr" presetSubtype="1" fill="hold" nodeType="afterEffect">
                                  <p:stCondLst>
                                    <p:cond delay="0"/>
                                  </p:stCondLst>
                                  <p:childTnLst>
                                    <p:set>
                                      <p:cBhvr>
                                        <p:cTn id="254" dur="1" fill="hold">
                                          <p:stCondLst>
                                            <p:cond delay="0"/>
                                          </p:stCondLst>
                                        </p:cTn>
                                        <p:tgtEl>
                                          <p:spTgt spid="9"/>
                                        </p:tgtEl>
                                        <p:attrNameLst>
                                          <p:attrName>style.visibility</p:attrName>
                                        </p:attrNameLst>
                                      </p:cBhvr>
                                      <p:to>
                                        <p:strVal val="visible"/>
                                      </p:to>
                                    </p:set>
                                    <p:animEffect transition="in" filter="wipe(up)">
                                      <p:cBhvr>
                                        <p:cTn id="255" dur="500"/>
                                        <p:tgtEl>
                                          <p:spTgt spid="9"/>
                                        </p:tgtEl>
                                      </p:cBhvr>
                                    </p:animEffect>
                                  </p:childTnLst>
                                </p:cTn>
                              </p:par>
                            </p:childTnLst>
                          </p:cTn>
                        </p:par>
                        <p:par>
                          <p:cTn id="256" fill="hold">
                            <p:stCondLst>
                              <p:cond delay="12000"/>
                            </p:stCondLst>
                            <p:childTnLst>
                              <p:par>
                                <p:cTn id="257" presetID="22" presetClass="entr" presetSubtype="1" fill="hold" nodeType="afterEffect">
                                  <p:stCondLst>
                                    <p:cond delay="0"/>
                                  </p:stCondLst>
                                  <p:childTnLst>
                                    <p:set>
                                      <p:cBhvr>
                                        <p:cTn id="258" dur="1" fill="hold">
                                          <p:stCondLst>
                                            <p:cond delay="0"/>
                                          </p:stCondLst>
                                        </p:cTn>
                                        <p:tgtEl>
                                          <p:spTgt spid="10"/>
                                        </p:tgtEl>
                                        <p:attrNameLst>
                                          <p:attrName>style.visibility</p:attrName>
                                        </p:attrNameLst>
                                      </p:cBhvr>
                                      <p:to>
                                        <p:strVal val="visible"/>
                                      </p:to>
                                    </p:set>
                                    <p:animEffect transition="in" filter="wipe(up)">
                                      <p:cBhvr>
                                        <p:cTn id="259" dur="500"/>
                                        <p:tgtEl>
                                          <p:spTgt spid="10"/>
                                        </p:tgtEl>
                                      </p:cBhvr>
                                    </p:animEffect>
                                  </p:childTnLst>
                                </p:cTn>
                              </p:par>
                              <p:par>
                                <p:cTn id="260" presetID="10" presetClass="exit" presetSubtype="0" fill="hold" nodeType="withEffect">
                                  <p:stCondLst>
                                    <p:cond delay="0"/>
                                  </p:stCondLst>
                                  <p:childTnLst>
                                    <p:animEffect transition="out" filter="fade">
                                      <p:cBhvr>
                                        <p:cTn id="261" dur="500"/>
                                        <p:tgtEl>
                                          <p:spTgt spid="9"/>
                                        </p:tgtEl>
                                      </p:cBhvr>
                                    </p:animEffect>
                                    <p:set>
                                      <p:cBhvr>
                                        <p:cTn id="262" dur="1" fill="hold">
                                          <p:stCondLst>
                                            <p:cond delay="499"/>
                                          </p:stCondLst>
                                        </p:cTn>
                                        <p:tgtEl>
                                          <p:spTgt spid="9"/>
                                        </p:tgtEl>
                                        <p:attrNameLst>
                                          <p:attrName>style.visibility</p:attrName>
                                        </p:attrNameLst>
                                      </p:cBhvr>
                                      <p:to>
                                        <p:strVal val="hidden"/>
                                      </p:to>
                                    </p:set>
                                  </p:childTnLst>
                                </p:cTn>
                              </p:par>
                            </p:childTnLst>
                          </p:cTn>
                        </p:par>
                        <p:par>
                          <p:cTn id="263" fill="hold">
                            <p:stCondLst>
                              <p:cond delay="12500"/>
                            </p:stCondLst>
                            <p:childTnLst>
                              <p:par>
                                <p:cTn id="264" presetID="22" presetClass="entr" presetSubtype="4" fill="hold" nodeType="afterEffect">
                                  <p:stCondLst>
                                    <p:cond delay="0"/>
                                  </p:stCondLst>
                                  <p:childTnLst>
                                    <p:set>
                                      <p:cBhvr>
                                        <p:cTn id="265" dur="1" fill="hold">
                                          <p:stCondLst>
                                            <p:cond delay="0"/>
                                          </p:stCondLst>
                                        </p:cTn>
                                        <p:tgtEl>
                                          <p:spTgt spid="11"/>
                                        </p:tgtEl>
                                        <p:attrNameLst>
                                          <p:attrName>style.visibility</p:attrName>
                                        </p:attrNameLst>
                                      </p:cBhvr>
                                      <p:to>
                                        <p:strVal val="visible"/>
                                      </p:to>
                                    </p:set>
                                    <p:animEffect transition="in" filter="wipe(down)">
                                      <p:cBhvr>
                                        <p:cTn id="266" dur="500"/>
                                        <p:tgtEl>
                                          <p:spTgt spid="11"/>
                                        </p:tgtEl>
                                      </p:cBhvr>
                                    </p:animEffect>
                                  </p:childTnLst>
                                </p:cTn>
                              </p:par>
                              <p:par>
                                <p:cTn id="267" presetID="10" presetClass="exit" presetSubtype="0" fill="hold" nodeType="withEffect">
                                  <p:stCondLst>
                                    <p:cond delay="0"/>
                                  </p:stCondLst>
                                  <p:childTnLst>
                                    <p:animEffect transition="out" filter="fade">
                                      <p:cBhvr>
                                        <p:cTn id="268" dur="500"/>
                                        <p:tgtEl>
                                          <p:spTgt spid="10"/>
                                        </p:tgtEl>
                                      </p:cBhvr>
                                    </p:animEffect>
                                    <p:set>
                                      <p:cBhvr>
                                        <p:cTn id="269" dur="1" fill="hold">
                                          <p:stCondLst>
                                            <p:cond delay="499"/>
                                          </p:stCondLst>
                                        </p:cTn>
                                        <p:tgtEl>
                                          <p:spTgt spid="10"/>
                                        </p:tgtEl>
                                        <p:attrNameLst>
                                          <p:attrName>style.visibility</p:attrName>
                                        </p:attrNameLst>
                                      </p:cBhvr>
                                      <p:to>
                                        <p:strVal val="hidden"/>
                                      </p:to>
                                    </p:set>
                                  </p:childTnLst>
                                </p:cTn>
                              </p:par>
                            </p:childTnLst>
                          </p:cTn>
                        </p:par>
                        <p:par>
                          <p:cTn id="270" fill="hold">
                            <p:stCondLst>
                              <p:cond delay="13000"/>
                            </p:stCondLst>
                            <p:childTnLst>
                              <p:par>
                                <p:cTn id="271" presetID="22" presetClass="entr" presetSubtype="4" fill="hold" nodeType="afterEffect">
                                  <p:stCondLst>
                                    <p:cond delay="0"/>
                                  </p:stCondLst>
                                  <p:childTnLst>
                                    <p:set>
                                      <p:cBhvr>
                                        <p:cTn id="272" dur="1" fill="hold">
                                          <p:stCondLst>
                                            <p:cond delay="0"/>
                                          </p:stCondLst>
                                        </p:cTn>
                                        <p:tgtEl>
                                          <p:spTgt spid="12"/>
                                        </p:tgtEl>
                                        <p:attrNameLst>
                                          <p:attrName>style.visibility</p:attrName>
                                        </p:attrNameLst>
                                      </p:cBhvr>
                                      <p:to>
                                        <p:strVal val="visible"/>
                                      </p:to>
                                    </p:set>
                                    <p:animEffect transition="in" filter="wipe(down)">
                                      <p:cBhvr>
                                        <p:cTn id="273" dur="500"/>
                                        <p:tgtEl>
                                          <p:spTgt spid="12"/>
                                        </p:tgtEl>
                                      </p:cBhvr>
                                    </p:animEffect>
                                  </p:childTnLst>
                                </p:cTn>
                              </p:par>
                              <p:par>
                                <p:cTn id="274" presetID="10" presetClass="exit" presetSubtype="0" fill="hold" nodeType="withEffect">
                                  <p:stCondLst>
                                    <p:cond delay="0"/>
                                  </p:stCondLst>
                                  <p:childTnLst>
                                    <p:animEffect transition="out" filter="fade">
                                      <p:cBhvr>
                                        <p:cTn id="275" dur="500"/>
                                        <p:tgtEl>
                                          <p:spTgt spid="11"/>
                                        </p:tgtEl>
                                      </p:cBhvr>
                                    </p:animEffect>
                                    <p:set>
                                      <p:cBhvr>
                                        <p:cTn id="276" dur="1" fill="hold">
                                          <p:stCondLst>
                                            <p:cond delay="499"/>
                                          </p:stCondLst>
                                        </p:cTn>
                                        <p:tgtEl>
                                          <p:spTgt spid="11"/>
                                        </p:tgtEl>
                                        <p:attrNameLst>
                                          <p:attrName>style.visibility</p:attrName>
                                        </p:attrNameLst>
                                      </p:cBhvr>
                                      <p:to>
                                        <p:strVal val="hidden"/>
                                      </p:to>
                                    </p:set>
                                  </p:childTnLst>
                                </p:cTn>
                              </p:par>
                              <p:par>
                                <p:cTn id="277" presetID="22" presetClass="entr" presetSubtype="8" fill="hold" nodeType="withEffect">
                                  <p:stCondLst>
                                    <p:cond delay="0"/>
                                  </p:stCondLst>
                                  <p:childTnLst>
                                    <p:set>
                                      <p:cBhvr>
                                        <p:cTn id="278" dur="1" fill="hold">
                                          <p:stCondLst>
                                            <p:cond delay="0"/>
                                          </p:stCondLst>
                                        </p:cTn>
                                        <p:tgtEl>
                                          <p:spTgt spid="83971"/>
                                        </p:tgtEl>
                                        <p:attrNameLst>
                                          <p:attrName>style.visibility</p:attrName>
                                        </p:attrNameLst>
                                      </p:cBhvr>
                                      <p:to>
                                        <p:strVal val="visible"/>
                                      </p:to>
                                    </p:set>
                                    <p:animEffect transition="in" filter="wipe(left)">
                                      <p:cBhvr>
                                        <p:cTn id="279" dur="1000"/>
                                        <p:tgtEl>
                                          <p:spTgt spid="83971"/>
                                        </p:tgtEl>
                                      </p:cBhvr>
                                    </p:animEffect>
                                  </p:childTnLst>
                                </p:cTn>
                              </p:par>
                            </p:childTnLst>
                          </p:cTn>
                        </p:par>
                        <p:par>
                          <p:cTn id="280" fill="hold">
                            <p:stCondLst>
                              <p:cond delay="14000"/>
                            </p:stCondLst>
                            <p:childTnLst>
                              <p:par>
                                <p:cTn id="281" presetID="1" presetClass="entr" presetSubtype="0" fill="hold" grpId="0" nodeType="afterEffect">
                                  <p:stCondLst>
                                    <p:cond delay="0"/>
                                  </p:stCondLst>
                                  <p:childTnLst>
                                    <p:set>
                                      <p:cBhvr>
                                        <p:cTn id="282" dur="1" fill="hold">
                                          <p:stCondLst>
                                            <p:cond delay="0"/>
                                          </p:stCondLst>
                                        </p:cTn>
                                        <p:tgtEl>
                                          <p:spTgt spid="83977"/>
                                        </p:tgtEl>
                                        <p:attrNameLst>
                                          <p:attrName>style.visibility</p:attrName>
                                        </p:attrNameLst>
                                      </p:cBhvr>
                                      <p:to>
                                        <p:strVal val="visible"/>
                                      </p:to>
                                    </p:set>
                                  </p:childTnLst>
                                </p:cTn>
                              </p:par>
                              <p:par>
                                <p:cTn id="283" presetID="10" presetClass="exit" presetSubtype="0" fill="hold" nodeType="withEffect">
                                  <p:stCondLst>
                                    <p:cond delay="0"/>
                                  </p:stCondLst>
                                  <p:childTnLst>
                                    <p:animEffect transition="out" filter="fade">
                                      <p:cBhvr>
                                        <p:cTn id="284" dur="500"/>
                                        <p:tgtEl>
                                          <p:spTgt spid="12"/>
                                        </p:tgtEl>
                                      </p:cBhvr>
                                    </p:animEffect>
                                    <p:set>
                                      <p:cBhvr>
                                        <p:cTn id="285" dur="1" fill="hold">
                                          <p:stCondLst>
                                            <p:cond delay="499"/>
                                          </p:stCondLst>
                                        </p:cTn>
                                        <p:tgtEl>
                                          <p:spTgt spid="12"/>
                                        </p:tgtEl>
                                        <p:attrNameLst>
                                          <p:attrName>style.visibility</p:attrName>
                                        </p:attrNameLst>
                                      </p:cBhvr>
                                      <p:to>
                                        <p:strVal val="hidden"/>
                                      </p:to>
                                    </p:set>
                                  </p:childTnLst>
                                </p:cTn>
                              </p:par>
                            </p:childTnLst>
                          </p:cTn>
                        </p:par>
                        <p:par>
                          <p:cTn id="286" fill="hold">
                            <p:stCondLst>
                              <p:cond delay="14500"/>
                            </p:stCondLst>
                            <p:childTnLst>
                              <p:par>
                                <p:cTn id="287" presetID="10" presetClass="exit" presetSubtype="0" fill="hold" grpId="1" nodeType="afterEffect">
                                  <p:stCondLst>
                                    <p:cond delay="0"/>
                                  </p:stCondLst>
                                  <p:childTnLst>
                                    <p:animEffect transition="out" filter="fade">
                                      <p:cBhvr>
                                        <p:cTn id="288" dur="500"/>
                                        <p:tgtEl>
                                          <p:spTgt spid="84034"/>
                                        </p:tgtEl>
                                      </p:cBhvr>
                                    </p:animEffect>
                                    <p:set>
                                      <p:cBhvr>
                                        <p:cTn id="289" dur="1" fill="hold">
                                          <p:stCondLst>
                                            <p:cond delay="499"/>
                                          </p:stCondLst>
                                        </p:cTn>
                                        <p:tgtEl>
                                          <p:spTgt spid="84034"/>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84035"/>
                                        </p:tgtEl>
                                      </p:cBhvr>
                                    </p:animEffect>
                                    <p:set>
                                      <p:cBhvr>
                                        <p:cTn id="292" dur="1" fill="hold">
                                          <p:stCondLst>
                                            <p:cond delay="499"/>
                                          </p:stCondLst>
                                        </p:cTn>
                                        <p:tgtEl>
                                          <p:spTgt spid="84035"/>
                                        </p:tgtEl>
                                        <p:attrNameLst>
                                          <p:attrName>style.visibility</p:attrName>
                                        </p:attrNameLst>
                                      </p:cBhvr>
                                      <p:to>
                                        <p:strVal val="hidden"/>
                                      </p:to>
                                    </p:set>
                                  </p:childTnLst>
                                </p:cTn>
                              </p:par>
                              <p:par>
                                <p:cTn id="293" presetID="10" presetClass="exit" presetSubtype="0" fill="hold" grpId="1" nodeType="withEffect">
                                  <p:stCondLst>
                                    <p:cond delay="0"/>
                                  </p:stCondLst>
                                  <p:childTnLst>
                                    <p:animEffect transition="out" filter="fade">
                                      <p:cBhvr>
                                        <p:cTn id="294" dur="500"/>
                                        <p:tgtEl>
                                          <p:spTgt spid="84037"/>
                                        </p:tgtEl>
                                      </p:cBhvr>
                                    </p:animEffect>
                                    <p:set>
                                      <p:cBhvr>
                                        <p:cTn id="295" dur="1" fill="hold">
                                          <p:stCondLst>
                                            <p:cond delay="499"/>
                                          </p:stCondLst>
                                        </p:cTn>
                                        <p:tgtEl>
                                          <p:spTgt spid="84037"/>
                                        </p:tgtEl>
                                        <p:attrNameLst>
                                          <p:attrName>style.visibility</p:attrName>
                                        </p:attrNameLst>
                                      </p:cBhvr>
                                      <p:to>
                                        <p:strVal val="hidden"/>
                                      </p:to>
                                    </p:set>
                                  </p:childTnLst>
                                </p:cTn>
                              </p:par>
                              <p:par>
                                <p:cTn id="296" presetID="10" presetClass="exit" presetSubtype="0" fill="hold" grpId="1" nodeType="withEffect">
                                  <p:stCondLst>
                                    <p:cond delay="0"/>
                                  </p:stCondLst>
                                  <p:childTnLst>
                                    <p:animEffect transition="out" filter="fade">
                                      <p:cBhvr>
                                        <p:cTn id="297" dur="500"/>
                                        <p:tgtEl>
                                          <p:spTgt spid="84036"/>
                                        </p:tgtEl>
                                      </p:cBhvr>
                                    </p:animEffect>
                                    <p:set>
                                      <p:cBhvr>
                                        <p:cTn id="298" dur="1" fill="hold">
                                          <p:stCondLst>
                                            <p:cond delay="499"/>
                                          </p:stCondLst>
                                        </p:cTn>
                                        <p:tgtEl>
                                          <p:spTgt spid="84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p:bldP spid="83978" grpId="0" animBg="1"/>
      <p:bldP spid="83985" grpId="0" animBg="1"/>
      <p:bldP spid="83986" grpId="0" animBg="1"/>
      <p:bldP spid="83992" grpId="0" animBg="1"/>
      <p:bldP spid="83993" grpId="0"/>
      <p:bldP spid="83994" grpId="0" animBg="1"/>
      <p:bldP spid="83995" grpId="0"/>
      <p:bldP spid="83996" grpId="0"/>
      <p:bldP spid="83997" grpId="0"/>
      <p:bldP spid="83998" grpId="0"/>
      <p:bldP spid="84024" grpId="0" animBg="1"/>
      <p:bldP spid="84025" grpId="0" animBg="1"/>
      <p:bldP spid="84026" grpId="0" animBg="1"/>
      <p:bldP spid="84027" grpId="0" animBg="1"/>
      <p:bldP spid="84028" grpId="0" animBg="1"/>
      <p:bldP spid="84029" grpId="0" animBg="1"/>
      <p:bldP spid="84030" grpId="0" animBg="1"/>
      <p:bldP spid="84034" grpId="0"/>
      <p:bldP spid="84034" grpId="1"/>
      <p:bldP spid="84035" grpId="0"/>
      <p:bldP spid="84035" grpId="1"/>
      <p:bldP spid="84036" grpId="0"/>
      <p:bldP spid="84036" grpId="1"/>
      <p:bldP spid="84037" grpId="0"/>
      <p:bldP spid="84037" grpId="1"/>
      <p:bldP spid="84392" grpId="0" animBg="1"/>
      <p:bldP spid="84392" grpId="1" animBg="1"/>
      <p:bldP spid="84393" grpId="0" animBg="1"/>
      <p:bldP spid="84393" grpId="1" animBg="1"/>
      <p:bldP spid="84395" grpId="0" animBg="1"/>
      <p:bldP spid="84395" grpId="1" animBg="1"/>
      <p:bldP spid="84396" grpId="0" animBg="1"/>
      <p:bldP spid="84396" grpId="1" animBg="1"/>
      <p:bldP spid="84397" grpId="0" animBg="1"/>
      <p:bldP spid="843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9"/>
          <p:cNvGrpSpPr>
            <a:grpSpLocks/>
          </p:cNvGrpSpPr>
          <p:nvPr/>
        </p:nvGrpSpPr>
        <p:grpSpPr bwMode="auto">
          <a:xfrm>
            <a:off x="2059093" y="3492784"/>
            <a:ext cx="975360" cy="2860461"/>
            <a:chOff x="1104" y="912"/>
            <a:chExt cx="480" cy="2525"/>
          </a:xfrm>
        </p:grpSpPr>
        <p:grpSp>
          <p:nvGrpSpPr>
            <p:cNvPr id="3" name="Group 320"/>
            <p:cNvGrpSpPr>
              <a:grpSpLocks/>
            </p:cNvGrpSpPr>
            <p:nvPr/>
          </p:nvGrpSpPr>
          <p:grpSpPr bwMode="auto">
            <a:xfrm>
              <a:off x="1104" y="912"/>
              <a:ext cx="480" cy="2448"/>
              <a:chOff x="2208" y="336"/>
              <a:chExt cx="816" cy="2400"/>
            </a:xfrm>
          </p:grpSpPr>
          <p:grpSp>
            <p:nvGrpSpPr>
              <p:cNvPr id="4" name="Group 321"/>
              <p:cNvGrpSpPr>
                <a:grpSpLocks/>
              </p:cNvGrpSpPr>
              <p:nvPr/>
            </p:nvGrpSpPr>
            <p:grpSpPr bwMode="auto">
              <a:xfrm>
                <a:off x="2208" y="336"/>
                <a:ext cx="816" cy="2400"/>
                <a:chOff x="2208" y="336"/>
                <a:chExt cx="816" cy="2400"/>
              </a:xfrm>
            </p:grpSpPr>
            <p:sp>
              <p:nvSpPr>
                <p:cNvPr id="47426" name="Rectangle 322"/>
                <p:cNvSpPr>
                  <a:spLocks noChangeArrowheads="1"/>
                </p:cNvSpPr>
                <p:nvPr/>
              </p:nvSpPr>
              <p:spPr bwMode="auto">
                <a:xfrm>
                  <a:off x="2495" y="864"/>
                  <a:ext cx="242"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7427" name="AutoShape 323"/>
                <p:cNvSpPr>
                  <a:spLocks noChangeArrowheads="1"/>
                </p:cNvSpPr>
                <p:nvPr/>
              </p:nvSpPr>
              <p:spPr bwMode="auto">
                <a:xfrm rot="10800000">
                  <a:off x="2401" y="336"/>
                  <a:ext cx="431"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7428" name="AutoShape 324"/>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7429" name="Oval 325"/>
              <p:cNvSpPr>
                <a:spLocks noChangeArrowheads="1"/>
              </p:cNvSpPr>
              <p:nvPr/>
            </p:nvSpPr>
            <p:spPr bwMode="auto">
              <a:xfrm>
                <a:off x="2208" y="2159"/>
                <a:ext cx="240" cy="289"/>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22937" name="Text Box 326"/>
            <p:cNvSpPr txBox="1">
              <a:spLocks noChangeArrowheads="1"/>
            </p:cNvSpPr>
            <p:nvPr/>
          </p:nvSpPr>
          <p:spPr bwMode="auto">
            <a:xfrm>
              <a:off x="1152" y="2975"/>
              <a:ext cx="432" cy="462"/>
            </a:xfrm>
            <a:prstGeom prst="rect">
              <a:avLst/>
            </a:prstGeom>
            <a:noFill/>
            <a:ln w="9525" algn="ctr">
              <a:noFill/>
              <a:miter lim="800000"/>
              <a:headEnd/>
              <a:tailEnd/>
            </a:ln>
          </p:spPr>
          <p:txBody>
            <a:bodyPr>
              <a:spAutoFit/>
            </a:bodyPr>
            <a:lstStyle/>
            <a:p>
              <a:pPr>
                <a:spcBef>
                  <a:spcPct val="50000"/>
                </a:spcBef>
                <a:buClrTx/>
                <a:buSzTx/>
                <a:buFontTx/>
                <a:buNone/>
              </a:pPr>
              <a:r>
                <a:rPr lang="en-US">
                  <a:effectLst/>
                  <a:latin typeface="Times New Roman" pitchFamily="18" charset="0"/>
                </a:rPr>
                <a:t>TK</a:t>
              </a:r>
            </a:p>
          </p:txBody>
        </p:sp>
      </p:grpSp>
      <p:grpSp>
        <p:nvGrpSpPr>
          <p:cNvPr id="5" name="Group 4"/>
          <p:cNvGrpSpPr>
            <a:grpSpLocks/>
          </p:cNvGrpSpPr>
          <p:nvPr/>
        </p:nvGrpSpPr>
        <p:grpSpPr bwMode="auto">
          <a:xfrm>
            <a:off x="758613" y="4334933"/>
            <a:ext cx="11930098" cy="650240"/>
            <a:chOff x="476" y="1680"/>
            <a:chExt cx="5284" cy="384"/>
          </a:xfrm>
        </p:grpSpPr>
        <p:grpSp>
          <p:nvGrpSpPr>
            <p:cNvPr id="6" name="Group 5"/>
            <p:cNvGrpSpPr>
              <a:grpSpLocks/>
            </p:cNvGrpSpPr>
            <p:nvPr/>
          </p:nvGrpSpPr>
          <p:grpSpPr bwMode="auto">
            <a:xfrm>
              <a:off x="1333" y="1680"/>
              <a:ext cx="143" cy="175"/>
              <a:chOff x="2016" y="2064"/>
              <a:chExt cx="144" cy="240"/>
            </a:xfrm>
          </p:grpSpPr>
          <p:sp>
            <p:nvSpPr>
              <p:cNvPr id="47110" name="Oval 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11" name="Line 7"/>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12" name="Line 8"/>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7" name="Group 9"/>
            <p:cNvGrpSpPr>
              <a:grpSpLocks/>
            </p:cNvGrpSpPr>
            <p:nvPr/>
          </p:nvGrpSpPr>
          <p:grpSpPr bwMode="auto">
            <a:xfrm>
              <a:off x="1048" y="1680"/>
              <a:ext cx="142" cy="175"/>
              <a:chOff x="2016" y="2064"/>
              <a:chExt cx="144" cy="240"/>
            </a:xfrm>
          </p:grpSpPr>
          <p:sp>
            <p:nvSpPr>
              <p:cNvPr id="47114" name="Oval 1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15" name="Line 11"/>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16" name="Line 12"/>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8" name="Group 13"/>
            <p:cNvGrpSpPr>
              <a:grpSpLocks/>
            </p:cNvGrpSpPr>
            <p:nvPr/>
          </p:nvGrpSpPr>
          <p:grpSpPr bwMode="auto">
            <a:xfrm>
              <a:off x="762" y="1680"/>
              <a:ext cx="143" cy="175"/>
              <a:chOff x="2016" y="2064"/>
              <a:chExt cx="144" cy="240"/>
            </a:xfrm>
          </p:grpSpPr>
          <p:sp>
            <p:nvSpPr>
              <p:cNvPr id="47118" name="Oval 1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19" name="Line 15"/>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20" name="Line 16"/>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9" name="Group 17"/>
            <p:cNvGrpSpPr>
              <a:grpSpLocks/>
            </p:cNvGrpSpPr>
            <p:nvPr/>
          </p:nvGrpSpPr>
          <p:grpSpPr bwMode="auto">
            <a:xfrm>
              <a:off x="476" y="1680"/>
              <a:ext cx="143" cy="175"/>
              <a:chOff x="2016" y="2064"/>
              <a:chExt cx="144" cy="240"/>
            </a:xfrm>
          </p:grpSpPr>
          <p:sp>
            <p:nvSpPr>
              <p:cNvPr id="47122" name="Oval 1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23" name="Line 19"/>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24" name="Line 20"/>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0" name="Group 21"/>
            <p:cNvGrpSpPr>
              <a:grpSpLocks/>
            </p:cNvGrpSpPr>
            <p:nvPr/>
          </p:nvGrpSpPr>
          <p:grpSpPr bwMode="auto">
            <a:xfrm>
              <a:off x="619" y="1680"/>
              <a:ext cx="143" cy="175"/>
              <a:chOff x="2016" y="2064"/>
              <a:chExt cx="144" cy="240"/>
            </a:xfrm>
          </p:grpSpPr>
          <p:sp>
            <p:nvSpPr>
              <p:cNvPr id="47126" name="Oval 2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27" name="Line 23"/>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28" name="Line 24"/>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1" name="Group 25"/>
            <p:cNvGrpSpPr>
              <a:grpSpLocks/>
            </p:cNvGrpSpPr>
            <p:nvPr/>
          </p:nvGrpSpPr>
          <p:grpSpPr bwMode="auto">
            <a:xfrm>
              <a:off x="1190" y="1680"/>
              <a:ext cx="143" cy="175"/>
              <a:chOff x="2016" y="2064"/>
              <a:chExt cx="144" cy="240"/>
            </a:xfrm>
          </p:grpSpPr>
          <p:sp>
            <p:nvSpPr>
              <p:cNvPr id="47130" name="Oval 2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31" name="Line 27"/>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32" name="Line 28"/>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 name="Group 29"/>
            <p:cNvGrpSpPr>
              <a:grpSpLocks/>
            </p:cNvGrpSpPr>
            <p:nvPr/>
          </p:nvGrpSpPr>
          <p:grpSpPr bwMode="auto">
            <a:xfrm>
              <a:off x="905" y="1680"/>
              <a:ext cx="143" cy="175"/>
              <a:chOff x="2016" y="2064"/>
              <a:chExt cx="144" cy="240"/>
            </a:xfrm>
          </p:grpSpPr>
          <p:sp>
            <p:nvSpPr>
              <p:cNvPr id="47134" name="Oval 3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35" name="Line 31"/>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36" name="Line 32"/>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3" name="Group 33"/>
            <p:cNvGrpSpPr>
              <a:grpSpLocks/>
            </p:cNvGrpSpPr>
            <p:nvPr/>
          </p:nvGrpSpPr>
          <p:grpSpPr bwMode="auto">
            <a:xfrm>
              <a:off x="2476" y="1680"/>
              <a:ext cx="142" cy="175"/>
              <a:chOff x="2016" y="2064"/>
              <a:chExt cx="144" cy="240"/>
            </a:xfrm>
          </p:grpSpPr>
          <p:sp>
            <p:nvSpPr>
              <p:cNvPr id="47138" name="Oval 3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39" name="Line 35"/>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40" name="Line 36"/>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4" name="Group 37"/>
            <p:cNvGrpSpPr>
              <a:grpSpLocks/>
            </p:cNvGrpSpPr>
            <p:nvPr/>
          </p:nvGrpSpPr>
          <p:grpSpPr bwMode="auto">
            <a:xfrm>
              <a:off x="2333" y="1680"/>
              <a:ext cx="143" cy="175"/>
              <a:chOff x="2016" y="2064"/>
              <a:chExt cx="144" cy="240"/>
            </a:xfrm>
          </p:grpSpPr>
          <p:sp>
            <p:nvSpPr>
              <p:cNvPr id="47142" name="Oval 3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43" name="Line 39"/>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44" name="Line 40"/>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5" name="Group 41"/>
            <p:cNvGrpSpPr>
              <a:grpSpLocks/>
            </p:cNvGrpSpPr>
            <p:nvPr/>
          </p:nvGrpSpPr>
          <p:grpSpPr bwMode="auto">
            <a:xfrm>
              <a:off x="2190" y="1680"/>
              <a:ext cx="143" cy="175"/>
              <a:chOff x="2016" y="2064"/>
              <a:chExt cx="144" cy="240"/>
            </a:xfrm>
          </p:grpSpPr>
          <p:sp>
            <p:nvSpPr>
              <p:cNvPr id="47146" name="Oval 4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47" name="Line 43"/>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48" name="Line 44"/>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6" name="Group 45"/>
            <p:cNvGrpSpPr>
              <a:grpSpLocks/>
            </p:cNvGrpSpPr>
            <p:nvPr/>
          </p:nvGrpSpPr>
          <p:grpSpPr bwMode="auto">
            <a:xfrm>
              <a:off x="1476" y="1680"/>
              <a:ext cx="143" cy="175"/>
              <a:chOff x="2016" y="2064"/>
              <a:chExt cx="144" cy="240"/>
            </a:xfrm>
          </p:grpSpPr>
          <p:sp>
            <p:nvSpPr>
              <p:cNvPr id="47150" name="Oval 4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51" name="Line 47"/>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52" name="Line 48"/>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7" name="Group 49"/>
            <p:cNvGrpSpPr>
              <a:grpSpLocks/>
            </p:cNvGrpSpPr>
            <p:nvPr/>
          </p:nvGrpSpPr>
          <p:grpSpPr bwMode="auto">
            <a:xfrm>
              <a:off x="1619" y="1680"/>
              <a:ext cx="143" cy="175"/>
              <a:chOff x="2016" y="2064"/>
              <a:chExt cx="144" cy="240"/>
            </a:xfrm>
          </p:grpSpPr>
          <p:sp>
            <p:nvSpPr>
              <p:cNvPr id="47154" name="Oval 5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55" name="Line 51"/>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56" name="Line 52"/>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8" name="Group 53"/>
            <p:cNvGrpSpPr>
              <a:grpSpLocks/>
            </p:cNvGrpSpPr>
            <p:nvPr/>
          </p:nvGrpSpPr>
          <p:grpSpPr bwMode="auto">
            <a:xfrm>
              <a:off x="1762" y="1680"/>
              <a:ext cx="142" cy="175"/>
              <a:chOff x="2016" y="2064"/>
              <a:chExt cx="144" cy="240"/>
            </a:xfrm>
          </p:grpSpPr>
          <p:sp>
            <p:nvSpPr>
              <p:cNvPr id="47158" name="Oval 5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59" name="Line 55"/>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60" name="Line 56"/>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9" name="Group 57"/>
            <p:cNvGrpSpPr>
              <a:grpSpLocks/>
            </p:cNvGrpSpPr>
            <p:nvPr/>
          </p:nvGrpSpPr>
          <p:grpSpPr bwMode="auto">
            <a:xfrm>
              <a:off x="1904" y="1680"/>
              <a:ext cx="143" cy="175"/>
              <a:chOff x="2016" y="2064"/>
              <a:chExt cx="144" cy="240"/>
            </a:xfrm>
          </p:grpSpPr>
          <p:sp>
            <p:nvSpPr>
              <p:cNvPr id="47162" name="Oval 5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63" name="Line 59"/>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64" name="Line 60"/>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 name="Group 61"/>
            <p:cNvGrpSpPr>
              <a:grpSpLocks/>
            </p:cNvGrpSpPr>
            <p:nvPr/>
          </p:nvGrpSpPr>
          <p:grpSpPr bwMode="auto">
            <a:xfrm>
              <a:off x="2047" y="1680"/>
              <a:ext cx="143" cy="175"/>
              <a:chOff x="2016" y="2064"/>
              <a:chExt cx="144" cy="240"/>
            </a:xfrm>
          </p:grpSpPr>
          <p:sp>
            <p:nvSpPr>
              <p:cNvPr id="47166" name="Oval 6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67" name="Line 63"/>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168" name="Line 64"/>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1" name="Group 65"/>
            <p:cNvGrpSpPr>
              <a:grpSpLocks/>
            </p:cNvGrpSpPr>
            <p:nvPr/>
          </p:nvGrpSpPr>
          <p:grpSpPr bwMode="auto">
            <a:xfrm rot="10800000">
              <a:off x="1048" y="1889"/>
              <a:ext cx="1570" cy="175"/>
              <a:chOff x="1968" y="1968"/>
              <a:chExt cx="1584" cy="240"/>
            </a:xfrm>
          </p:grpSpPr>
          <p:grpSp>
            <p:nvGrpSpPr>
              <p:cNvPr id="22" name="Group 66"/>
              <p:cNvGrpSpPr>
                <a:grpSpLocks/>
              </p:cNvGrpSpPr>
              <p:nvPr/>
            </p:nvGrpSpPr>
            <p:grpSpPr bwMode="auto">
              <a:xfrm>
                <a:off x="1968" y="1968"/>
                <a:ext cx="144" cy="240"/>
                <a:chOff x="2016" y="2064"/>
                <a:chExt cx="144" cy="240"/>
              </a:xfrm>
            </p:grpSpPr>
            <p:sp>
              <p:nvSpPr>
                <p:cNvPr id="47171" name="Oval 6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72" name="Line 68"/>
                <p:cNvSpPr>
                  <a:spLocks noChangeShapeType="1"/>
                </p:cNvSpPr>
                <p:nvPr/>
              </p:nvSpPr>
              <p:spPr bwMode="auto">
                <a:xfrm>
                  <a:off x="2066" y="2159"/>
                  <a:ext cx="0" cy="144"/>
                </a:xfrm>
                <a:prstGeom prst="line">
                  <a:avLst/>
                </a:prstGeom>
                <a:noFill/>
                <a:ln w="9525">
                  <a:solidFill>
                    <a:srgbClr val="FF9933"/>
                  </a:solidFill>
                  <a:round/>
                  <a:headEnd/>
                  <a:tailEnd/>
                </a:ln>
                <a:effectLst/>
              </p:spPr>
              <p:txBody>
                <a:bodyPr/>
                <a:lstStyle/>
                <a:p>
                  <a:pPr>
                    <a:defRPr/>
                  </a:pPr>
                  <a:endParaRPr lang="en-US"/>
                </a:p>
              </p:txBody>
            </p:sp>
            <p:sp>
              <p:nvSpPr>
                <p:cNvPr id="47173" name="Line 69"/>
                <p:cNvSpPr>
                  <a:spLocks noChangeShapeType="1"/>
                </p:cNvSpPr>
                <p:nvPr/>
              </p:nvSpPr>
              <p:spPr bwMode="auto">
                <a:xfrm>
                  <a:off x="2114"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3" name="Group 70"/>
              <p:cNvGrpSpPr>
                <a:grpSpLocks/>
              </p:cNvGrpSpPr>
              <p:nvPr/>
            </p:nvGrpSpPr>
            <p:grpSpPr bwMode="auto">
              <a:xfrm>
                <a:off x="2256" y="1968"/>
                <a:ext cx="144" cy="240"/>
                <a:chOff x="2016" y="2064"/>
                <a:chExt cx="144" cy="240"/>
              </a:xfrm>
            </p:grpSpPr>
            <p:sp>
              <p:nvSpPr>
                <p:cNvPr id="47175" name="Oval 71"/>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76" name="Line 72"/>
                <p:cNvSpPr>
                  <a:spLocks noChangeShapeType="1"/>
                </p:cNvSpPr>
                <p:nvPr/>
              </p:nvSpPr>
              <p:spPr bwMode="auto">
                <a:xfrm>
                  <a:off x="2066" y="2159"/>
                  <a:ext cx="0" cy="144"/>
                </a:xfrm>
                <a:prstGeom prst="line">
                  <a:avLst/>
                </a:prstGeom>
                <a:noFill/>
                <a:ln w="9525">
                  <a:solidFill>
                    <a:srgbClr val="FF9933"/>
                  </a:solidFill>
                  <a:round/>
                  <a:headEnd/>
                  <a:tailEnd/>
                </a:ln>
                <a:effectLst/>
              </p:spPr>
              <p:txBody>
                <a:bodyPr/>
                <a:lstStyle/>
                <a:p>
                  <a:pPr>
                    <a:defRPr/>
                  </a:pPr>
                  <a:endParaRPr lang="en-US"/>
                </a:p>
              </p:txBody>
            </p:sp>
            <p:sp>
              <p:nvSpPr>
                <p:cNvPr id="47177" name="Line 73"/>
                <p:cNvSpPr>
                  <a:spLocks noChangeShapeType="1"/>
                </p:cNvSpPr>
                <p:nvPr/>
              </p:nvSpPr>
              <p:spPr bwMode="auto">
                <a:xfrm>
                  <a:off x="2113"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4" name="Group 74"/>
              <p:cNvGrpSpPr>
                <a:grpSpLocks/>
              </p:cNvGrpSpPr>
              <p:nvPr/>
            </p:nvGrpSpPr>
            <p:grpSpPr bwMode="auto">
              <a:xfrm>
                <a:off x="2112" y="1968"/>
                <a:ext cx="144" cy="240"/>
                <a:chOff x="2016" y="2064"/>
                <a:chExt cx="144" cy="240"/>
              </a:xfrm>
            </p:grpSpPr>
            <p:sp>
              <p:nvSpPr>
                <p:cNvPr id="47179" name="Oval 75"/>
                <p:cNvSpPr>
                  <a:spLocks noChangeArrowheads="1"/>
                </p:cNvSpPr>
                <p:nvPr/>
              </p:nvSpPr>
              <p:spPr bwMode="auto">
                <a:xfrm>
                  <a:off x="2018"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80" name="Line 76"/>
                <p:cNvSpPr>
                  <a:spLocks noChangeShapeType="1"/>
                </p:cNvSpPr>
                <p:nvPr/>
              </p:nvSpPr>
              <p:spPr bwMode="auto">
                <a:xfrm>
                  <a:off x="2066" y="2159"/>
                  <a:ext cx="0" cy="144"/>
                </a:xfrm>
                <a:prstGeom prst="line">
                  <a:avLst/>
                </a:prstGeom>
                <a:noFill/>
                <a:ln w="9525">
                  <a:solidFill>
                    <a:srgbClr val="FF9933"/>
                  </a:solidFill>
                  <a:round/>
                  <a:headEnd/>
                  <a:tailEnd/>
                </a:ln>
                <a:effectLst/>
              </p:spPr>
              <p:txBody>
                <a:bodyPr/>
                <a:lstStyle/>
                <a:p>
                  <a:pPr>
                    <a:defRPr/>
                  </a:pPr>
                  <a:endParaRPr lang="en-US"/>
                </a:p>
              </p:txBody>
            </p:sp>
            <p:sp>
              <p:nvSpPr>
                <p:cNvPr id="47181" name="Line 77"/>
                <p:cNvSpPr>
                  <a:spLocks noChangeShapeType="1"/>
                </p:cNvSpPr>
                <p:nvPr/>
              </p:nvSpPr>
              <p:spPr bwMode="auto">
                <a:xfrm>
                  <a:off x="2114"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5" name="Group 78"/>
              <p:cNvGrpSpPr>
                <a:grpSpLocks/>
              </p:cNvGrpSpPr>
              <p:nvPr/>
            </p:nvGrpSpPr>
            <p:grpSpPr bwMode="auto">
              <a:xfrm>
                <a:off x="3408" y="1968"/>
                <a:ext cx="144" cy="240"/>
                <a:chOff x="2016" y="2064"/>
                <a:chExt cx="144" cy="240"/>
              </a:xfrm>
            </p:grpSpPr>
            <p:sp>
              <p:nvSpPr>
                <p:cNvPr id="47183" name="Oval 79"/>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84" name="Line 80"/>
                <p:cNvSpPr>
                  <a:spLocks noChangeShapeType="1"/>
                </p:cNvSpPr>
                <p:nvPr/>
              </p:nvSpPr>
              <p:spPr bwMode="auto">
                <a:xfrm>
                  <a:off x="2065" y="2159"/>
                  <a:ext cx="0" cy="144"/>
                </a:xfrm>
                <a:prstGeom prst="line">
                  <a:avLst/>
                </a:prstGeom>
                <a:noFill/>
                <a:ln w="9525">
                  <a:solidFill>
                    <a:srgbClr val="FF9933"/>
                  </a:solidFill>
                  <a:round/>
                  <a:headEnd/>
                  <a:tailEnd/>
                </a:ln>
                <a:effectLst/>
              </p:spPr>
              <p:txBody>
                <a:bodyPr/>
                <a:lstStyle/>
                <a:p>
                  <a:pPr>
                    <a:defRPr/>
                  </a:pPr>
                  <a:endParaRPr lang="en-US"/>
                </a:p>
              </p:txBody>
            </p:sp>
            <p:sp>
              <p:nvSpPr>
                <p:cNvPr id="47185" name="Line 81"/>
                <p:cNvSpPr>
                  <a:spLocks noChangeShapeType="1"/>
                </p:cNvSpPr>
                <p:nvPr/>
              </p:nvSpPr>
              <p:spPr bwMode="auto">
                <a:xfrm>
                  <a:off x="2113"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6" name="Group 82"/>
              <p:cNvGrpSpPr>
                <a:grpSpLocks/>
              </p:cNvGrpSpPr>
              <p:nvPr/>
            </p:nvGrpSpPr>
            <p:grpSpPr bwMode="auto">
              <a:xfrm>
                <a:off x="3264" y="1968"/>
                <a:ext cx="144" cy="240"/>
                <a:chOff x="2016" y="2064"/>
                <a:chExt cx="144" cy="240"/>
              </a:xfrm>
            </p:grpSpPr>
            <p:sp>
              <p:nvSpPr>
                <p:cNvPr id="47187" name="Oval 83"/>
                <p:cNvSpPr>
                  <a:spLocks noChangeArrowheads="1"/>
                </p:cNvSpPr>
                <p:nvPr/>
              </p:nvSpPr>
              <p:spPr bwMode="auto">
                <a:xfrm>
                  <a:off x="2018"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88" name="Line 84"/>
                <p:cNvSpPr>
                  <a:spLocks noChangeShapeType="1"/>
                </p:cNvSpPr>
                <p:nvPr/>
              </p:nvSpPr>
              <p:spPr bwMode="auto">
                <a:xfrm>
                  <a:off x="2066" y="2159"/>
                  <a:ext cx="0" cy="144"/>
                </a:xfrm>
                <a:prstGeom prst="line">
                  <a:avLst/>
                </a:prstGeom>
                <a:noFill/>
                <a:ln w="9525">
                  <a:solidFill>
                    <a:srgbClr val="FF9933"/>
                  </a:solidFill>
                  <a:round/>
                  <a:headEnd/>
                  <a:tailEnd/>
                </a:ln>
                <a:effectLst/>
              </p:spPr>
              <p:txBody>
                <a:bodyPr/>
                <a:lstStyle/>
                <a:p>
                  <a:pPr>
                    <a:defRPr/>
                  </a:pPr>
                  <a:endParaRPr lang="en-US"/>
                </a:p>
              </p:txBody>
            </p:sp>
            <p:sp>
              <p:nvSpPr>
                <p:cNvPr id="47189" name="Line 85"/>
                <p:cNvSpPr>
                  <a:spLocks noChangeShapeType="1"/>
                </p:cNvSpPr>
                <p:nvPr/>
              </p:nvSpPr>
              <p:spPr bwMode="auto">
                <a:xfrm>
                  <a:off x="2114"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7" name="Group 86"/>
              <p:cNvGrpSpPr>
                <a:grpSpLocks/>
              </p:cNvGrpSpPr>
              <p:nvPr/>
            </p:nvGrpSpPr>
            <p:grpSpPr bwMode="auto">
              <a:xfrm>
                <a:off x="3120" y="1968"/>
                <a:ext cx="144" cy="240"/>
                <a:chOff x="2016" y="2064"/>
                <a:chExt cx="144" cy="240"/>
              </a:xfrm>
            </p:grpSpPr>
            <p:sp>
              <p:nvSpPr>
                <p:cNvPr id="47191" name="Oval 8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92" name="Line 88"/>
                <p:cNvSpPr>
                  <a:spLocks noChangeShapeType="1"/>
                </p:cNvSpPr>
                <p:nvPr/>
              </p:nvSpPr>
              <p:spPr bwMode="auto">
                <a:xfrm>
                  <a:off x="2067" y="2159"/>
                  <a:ext cx="0" cy="144"/>
                </a:xfrm>
                <a:prstGeom prst="line">
                  <a:avLst/>
                </a:prstGeom>
                <a:noFill/>
                <a:ln w="9525">
                  <a:solidFill>
                    <a:srgbClr val="FF9933"/>
                  </a:solidFill>
                  <a:round/>
                  <a:headEnd/>
                  <a:tailEnd/>
                </a:ln>
                <a:effectLst/>
              </p:spPr>
              <p:txBody>
                <a:bodyPr/>
                <a:lstStyle/>
                <a:p>
                  <a:pPr>
                    <a:defRPr/>
                  </a:pPr>
                  <a:endParaRPr lang="en-US"/>
                </a:p>
              </p:txBody>
            </p:sp>
            <p:sp>
              <p:nvSpPr>
                <p:cNvPr id="47193" name="Line 89"/>
                <p:cNvSpPr>
                  <a:spLocks noChangeShapeType="1"/>
                </p:cNvSpPr>
                <p:nvPr/>
              </p:nvSpPr>
              <p:spPr bwMode="auto">
                <a:xfrm>
                  <a:off x="2114"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8" name="Group 90"/>
              <p:cNvGrpSpPr>
                <a:grpSpLocks/>
              </p:cNvGrpSpPr>
              <p:nvPr/>
            </p:nvGrpSpPr>
            <p:grpSpPr bwMode="auto">
              <a:xfrm>
                <a:off x="2400" y="1968"/>
                <a:ext cx="144" cy="240"/>
                <a:chOff x="2016" y="2064"/>
                <a:chExt cx="144" cy="240"/>
              </a:xfrm>
            </p:grpSpPr>
            <p:sp>
              <p:nvSpPr>
                <p:cNvPr id="47195" name="Oval 91"/>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196" name="Line 92"/>
                <p:cNvSpPr>
                  <a:spLocks noChangeShapeType="1"/>
                </p:cNvSpPr>
                <p:nvPr/>
              </p:nvSpPr>
              <p:spPr bwMode="auto">
                <a:xfrm>
                  <a:off x="2066" y="2159"/>
                  <a:ext cx="0" cy="144"/>
                </a:xfrm>
                <a:prstGeom prst="line">
                  <a:avLst/>
                </a:prstGeom>
                <a:noFill/>
                <a:ln w="9525">
                  <a:solidFill>
                    <a:srgbClr val="FF9933"/>
                  </a:solidFill>
                  <a:round/>
                  <a:headEnd/>
                  <a:tailEnd/>
                </a:ln>
                <a:effectLst/>
              </p:spPr>
              <p:txBody>
                <a:bodyPr/>
                <a:lstStyle/>
                <a:p>
                  <a:pPr>
                    <a:defRPr/>
                  </a:pPr>
                  <a:endParaRPr lang="en-US"/>
                </a:p>
              </p:txBody>
            </p:sp>
            <p:sp>
              <p:nvSpPr>
                <p:cNvPr id="47197" name="Line 93"/>
                <p:cNvSpPr>
                  <a:spLocks noChangeShapeType="1"/>
                </p:cNvSpPr>
                <p:nvPr/>
              </p:nvSpPr>
              <p:spPr bwMode="auto">
                <a:xfrm>
                  <a:off x="2114"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9" name="Group 94"/>
              <p:cNvGrpSpPr>
                <a:grpSpLocks/>
              </p:cNvGrpSpPr>
              <p:nvPr/>
            </p:nvGrpSpPr>
            <p:grpSpPr bwMode="auto">
              <a:xfrm>
                <a:off x="2544" y="1968"/>
                <a:ext cx="144" cy="240"/>
                <a:chOff x="2016" y="2064"/>
                <a:chExt cx="144" cy="240"/>
              </a:xfrm>
            </p:grpSpPr>
            <p:sp>
              <p:nvSpPr>
                <p:cNvPr id="47199" name="Oval 95"/>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00" name="Line 96"/>
                <p:cNvSpPr>
                  <a:spLocks noChangeShapeType="1"/>
                </p:cNvSpPr>
                <p:nvPr/>
              </p:nvSpPr>
              <p:spPr bwMode="auto">
                <a:xfrm>
                  <a:off x="2067" y="2159"/>
                  <a:ext cx="0" cy="144"/>
                </a:xfrm>
                <a:prstGeom prst="line">
                  <a:avLst/>
                </a:prstGeom>
                <a:noFill/>
                <a:ln w="9525">
                  <a:solidFill>
                    <a:srgbClr val="FF9933"/>
                  </a:solidFill>
                  <a:round/>
                  <a:headEnd/>
                  <a:tailEnd/>
                </a:ln>
                <a:effectLst/>
              </p:spPr>
              <p:txBody>
                <a:bodyPr/>
                <a:lstStyle/>
                <a:p>
                  <a:pPr>
                    <a:defRPr/>
                  </a:pPr>
                  <a:endParaRPr lang="en-US"/>
                </a:p>
              </p:txBody>
            </p:sp>
            <p:sp>
              <p:nvSpPr>
                <p:cNvPr id="47201" name="Line 97"/>
                <p:cNvSpPr>
                  <a:spLocks noChangeShapeType="1"/>
                </p:cNvSpPr>
                <p:nvPr/>
              </p:nvSpPr>
              <p:spPr bwMode="auto">
                <a:xfrm>
                  <a:off x="2114"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0" name="Group 98"/>
              <p:cNvGrpSpPr>
                <a:grpSpLocks/>
              </p:cNvGrpSpPr>
              <p:nvPr/>
            </p:nvGrpSpPr>
            <p:grpSpPr bwMode="auto">
              <a:xfrm>
                <a:off x="2688" y="1968"/>
                <a:ext cx="144" cy="240"/>
                <a:chOff x="2016" y="2064"/>
                <a:chExt cx="144" cy="240"/>
              </a:xfrm>
            </p:grpSpPr>
            <p:sp>
              <p:nvSpPr>
                <p:cNvPr id="47203" name="Oval 99"/>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04" name="Line 100"/>
                <p:cNvSpPr>
                  <a:spLocks noChangeShapeType="1"/>
                </p:cNvSpPr>
                <p:nvPr/>
              </p:nvSpPr>
              <p:spPr bwMode="auto">
                <a:xfrm>
                  <a:off x="2065" y="2159"/>
                  <a:ext cx="0" cy="144"/>
                </a:xfrm>
                <a:prstGeom prst="line">
                  <a:avLst/>
                </a:prstGeom>
                <a:noFill/>
                <a:ln w="9525">
                  <a:solidFill>
                    <a:srgbClr val="FF9933"/>
                  </a:solidFill>
                  <a:round/>
                  <a:headEnd/>
                  <a:tailEnd/>
                </a:ln>
                <a:effectLst/>
              </p:spPr>
              <p:txBody>
                <a:bodyPr/>
                <a:lstStyle/>
                <a:p>
                  <a:pPr>
                    <a:defRPr/>
                  </a:pPr>
                  <a:endParaRPr lang="en-US"/>
                </a:p>
              </p:txBody>
            </p:sp>
            <p:sp>
              <p:nvSpPr>
                <p:cNvPr id="47205" name="Line 101"/>
                <p:cNvSpPr>
                  <a:spLocks noChangeShapeType="1"/>
                </p:cNvSpPr>
                <p:nvPr/>
              </p:nvSpPr>
              <p:spPr bwMode="auto">
                <a:xfrm>
                  <a:off x="2113"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1" name="Group 102"/>
              <p:cNvGrpSpPr>
                <a:grpSpLocks/>
              </p:cNvGrpSpPr>
              <p:nvPr/>
            </p:nvGrpSpPr>
            <p:grpSpPr bwMode="auto">
              <a:xfrm>
                <a:off x="2832" y="1968"/>
                <a:ext cx="144" cy="240"/>
                <a:chOff x="2016" y="2064"/>
                <a:chExt cx="144" cy="240"/>
              </a:xfrm>
            </p:grpSpPr>
            <p:sp>
              <p:nvSpPr>
                <p:cNvPr id="47207" name="Oval 103"/>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08" name="Line 104"/>
                <p:cNvSpPr>
                  <a:spLocks noChangeShapeType="1"/>
                </p:cNvSpPr>
                <p:nvPr/>
              </p:nvSpPr>
              <p:spPr bwMode="auto">
                <a:xfrm>
                  <a:off x="2066" y="2159"/>
                  <a:ext cx="0" cy="144"/>
                </a:xfrm>
                <a:prstGeom prst="line">
                  <a:avLst/>
                </a:prstGeom>
                <a:noFill/>
                <a:ln w="9525">
                  <a:solidFill>
                    <a:srgbClr val="FF9933"/>
                  </a:solidFill>
                  <a:round/>
                  <a:headEnd/>
                  <a:tailEnd/>
                </a:ln>
                <a:effectLst/>
              </p:spPr>
              <p:txBody>
                <a:bodyPr/>
                <a:lstStyle/>
                <a:p>
                  <a:pPr>
                    <a:defRPr/>
                  </a:pPr>
                  <a:endParaRPr lang="en-US"/>
                </a:p>
              </p:txBody>
            </p:sp>
            <p:sp>
              <p:nvSpPr>
                <p:cNvPr id="47209" name="Line 105"/>
                <p:cNvSpPr>
                  <a:spLocks noChangeShapeType="1"/>
                </p:cNvSpPr>
                <p:nvPr/>
              </p:nvSpPr>
              <p:spPr bwMode="auto">
                <a:xfrm>
                  <a:off x="2113"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04" name="Group 106"/>
              <p:cNvGrpSpPr>
                <a:grpSpLocks/>
              </p:cNvGrpSpPr>
              <p:nvPr/>
            </p:nvGrpSpPr>
            <p:grpSpPr bwMode="auto">
              <a:xfrm>
                <a:off x="2976" y="1968"/>
                <a:ext cx="144" cy="240"/>
                <a:chOff x="2016" y="2064"/>
                <a:chExt cx="144" cy="240"/>
              </a:xfrm>
            </p:grpSpPr>
            <p:sp>
              <p:nvSpPr>
                <p:cNvPr id="47211" name="Oval 10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12" name="Line 108"/>
                <p:cNvSpPr>
                  <a:spLocks noChangeShapeType="1"/>
                </p:cNvSpPr>
                <p:nvPr/>
              </p:nvSpPr>
              <p:spPr bwMode="auto">
                <a:xfrm>
                  <a:off x="2066" y="2159"/>
                  <a:ext cx="0" cy="144"/>
                </a:xfrm>
                <a:prstGeom prst="line">
                  <a:avLst/>
                </a:prstGeom>
                <a:noFill/>
                <a:ln w="9525">
                  <a:solidFill>
                    <a:srgbClr val="FF9933"/>
                  </a:solidFill>
                  <a:round/>
                  <a:headEnd/>
                  <a:tailEnd/>
                </a:ln>
                <a:effectLst/>
              </p:spPr>
              <p:txBody>
                <a:bodyPr/>
                <a:lstStyle/>
                <a:p>
                  <a:pPr>
                    <a:defRPr/>
                  </a:pPr>
                  <a:endParaRPr lang="en-US"/>
                </a:p>
              </p:txBody>
            </p:sp>
            <p:sp>
              <p:nvSpPr>
                <p:cNvPr id="47213" name="Line 109"/>
                <p:cNvSpPr>
                  <a:spLocks noChangeShapeType="1"/>
                </p:cNvSpPr>
                <p:nvPr/>
              </p:nvSpPr>
              <p:spPr bwMode="auto">
                <a:xfrm>
                  <a:off x="2114" y="2159"/>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47105" name="Group 110"/>
            <p:cNvGrpSpPr>
              <a:grpSpLocks/>
            </p:cNvGrpSpPr>
            <p:nvPr/>
          </p:nvGrpSpPr>
          <p:grpSpPr bwMode="auto">
            <a:xfrm rot="10800000">
              <a:off x="1333" y="1889"/>
              <a:ext cx="143" cy="175"/>
              <a:chOff x="2016" y="2064"/>
              <a:chExt cx="144" cy="240"/>
            </a:xfrm>
          </p:grpSpPr>
          <p:sp>
            <p:nvSpPr>
              <p:cNvPr id="47215" name="Oval 111"/>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16" name="Line 112"/>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217" name="Line 113"/>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06" name="Group 114"/>
            <p:cNvGrpSpPr>
              <a:grpSpLocks/>
            </p:cNvGrpSpPr>
            <p:nvPr/>
          </p:nvGrpSpPr>
          <p:grpSpPr bwMode="auto">
            <a:xfrm rot="10800000">
              <a:off x="1048" y="1889"/>
              <a:ext cx="142" cy="175"/>
              <a:chOff x="2016" y="2064"/>
              <a:chExt cx="144" cy="240"/>
            </a:xfrm>
          </p:grpSpPr>
          <p:sp>
            <p:nvSpPr>
              <p:cNvPr id="47219" name="Oval 115"/>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20" name="Line 116"/>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221" name="Line 117"/>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07" name="Group 118"/>
            <p:cNvGrpSpPr>
              <a:grpSpLocks/>
            </p:cNvGrpSpPr>
            <p:nvPr/>
          </p:nvGrpSpPr>
          <p:grpSpPr bwMode="auto">
            <a:xfrm rot="10800000">
              <a:off x="1190" y="1889"/>
              <a:ext cx="143" cy="175"/>
              <a:chOff x="2016" y="2064"/>
              <a:chExt cx="144" cy="240"/>
            </a:xfrm>
          </p:grpSpPr>
          <p:sp>
            <p:nvSpPr>
              <p:cNvPr id="47223" name="Oval 119"/>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24" name="Line 120"/>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225" name="Line 121"/>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08" name="Group 122"/>
            <p:cNvGrpSpPr>
              <a:grpSpLocks/>
            </p:cNvGrpSpPr>
            <p:nvPr/>
          </p:nvGrpSpPr>
          <p:grpSpPr bwMode="auto">
            <a:xfrm rot="10800000">
              <a:off x="905" y="1889"/>
              <a:ext cx="143" cy="175"/>
              <a:chOff x="2016" y="2064"/>
              <a:chExt cx="144" cy="240"/>
            </a:xfrm>
          </p:grpSpPr>
          <p:sp>
            <p:nvSpPr>
              <p:cNvPr id="47227" name="Oval 12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28" name="Line 124"/>
              <p:cNvSpPr>
                <a:spLocks noChangeShapeType="1"/>
              </p:cNvSpPr>
              <p:nvPr/>
            </p:nvSpPr>
            <p:spPr bwMode="auto">
              <a:xfrm>
                <a:off x="2063" y="2159"/>
                <a:ext cx="0" cy="144"/>
              </a:xfrm>
              <a:prstGeom prst="line">
                <a:avLst/>
              </a:prstGeom>
              <a:noFill/>
              <a:ln w="9525">
                <a:solidFill>
                  <a:srgbClr val="FF9933"/>
                </a:solidFill>
                <a:round/>
                <a:headEnd/>
                <a:tailEnd/>
              </a:ln>
              <a:effectLst/>
            </p:spPr>
            <p:txBody>
              <a:bodyPr/>
              <a:lstStyle/>
              <a:p>
                <a:pPr>
                  <a:defRPr/>
                </a:pPr>
                <a:endParaRPr lang="en-US"/>
              </a:p>
            </p:txBody>
          </p:sp>
          <p:sp>
            <p:nvSpPr>
              <p:cNvPr id="47229" name="Line 125"/>
              <p:cNvSpPr>
                <a:spLocks noChangeShapeType="1"/>
              </p:cNvSpPr>
              <p:nvPr/>
            </p:nvSpPr>
            <p:spPr bwMode="auto">
              <a:xfrm>
                <a:off x="2111"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09" name="Group 126"/>
            <p:cNvGrpSpPr>
              <a:grpSpLocks/>
            </p:cNvGrpSpPr>
            <p:nvPr/>
          </p:nvGrpSpPr>
          <p:grpSpPr bwMode="auto">
            <a:xfrm rot="10800000">
              <a:off x="762" y="1889"/>
              <a:ext cx="143" cy="175"/>
              <a:chOff x="2016" y="2064"/>
              <a:chExt cx="144" cy="240"/>
            </a:xfrm>
          </p:grpSpPr>
          <p:sp>
            <p:nvSpPr>
              <p:cNvPr id="47231" name="Oval 12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32" name="Line 128"/>
              <p:cNvSpPr>
                <a:spLocks noChangeShapeType="1"/>
              </p:cNvSpPr>
              <p:nvPr/>
            </p:nvSpPr>
            <p:spPr bwMode="auto">
              <a:xfrm>
                <a:off x="2063" y="2159"/>
                <a:ext cx="0" cy="144"/>
              </a:xfrm>
              <a:prstGeom prst="line">
                <a:avLst/>
              </a:prstGeom>
              <a:noFill/>
              <a:ln w="9525">
                <a:solidFill>
                  <a:srgbClr val="FF9933"/>
                </a:solidFill>
                <a:round/>
                <a:headEnd/>
                <a:tailEnd/>
              </a:ln>
              <a:effectLst/>
            </p:spPr>
            <p:txBody>
              <a:bodyPr/>
              <a:lstStyle/>
              <a:p>
                <a:pPr>
                  <a:defRPr/>
                </a:pPr>
                <a:endParaRPr lang="en-US"/>
              </a:p>
            </p:txBody>
          </p:sp>
          <p:sp>
            <p:nvSpPr>
              <p:cNvPr id="47233" name="Line 129"/>
              <p:cNvSpPr>
                <a:spLocks noChangeShapeType="1"/>
              </p:cNvSpPr>
              <p:nvPr/>
            </p:nvSpPr>
            <p:spPr bwMode="auto">
              <a:xfrm>
                <a:off x="2111"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13" name="Group 130"/>
            <p:cNvGrpSpPr>
              <a:grpSpLocks/>
            </p:cNvGrpSpPr>
            <p:nvPr/>
          </p:nvGrpSpPr>
          <p:grpSpPr bwMode="auto">
            <a:xfrm rot="10800000">
              <a:off x="619" y="1889"/>
              <a:ext cx="143" cy="175"/>
              <a:chOff x="2016" y="2064"/>
              <a:chExt cx="144" cy="240"/>
            </a:xfrm>
          </p:grpSpPr>
          <p:sp>
            <p:nvSpPr>
              <p:cNvPr id="47235" name="Oval 131"/>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36" name="Line 132"/>
              <p:cNvSpPr>
                <a:spLocks noChangeShapeType="1"/>
              </p:cNvSpPr>
              <p:nvPr/>
            </p:nvSpPr>
            <p:spPr bwMode="auto">
              <a:xfrm>
                <a:off x="2063" y="2159"/>
                <a:ext cx="0" cy="144"/>
              </a:xfrm>
              <a:prstGeom prst="line">
                <a:avLst/>
              </a:prstGeom>
              <a:noFill/>
              <a:ln w="9525">
                <a:solidFill>
                  <a:srgbClr val="FF9933"/>
                </a:solidFill>
                <a:round/>
                <a:headEnd/>
                <a:tailEnd/>
              </a:ln>
              <a:effectLst/>
            </p:spPr>
            <p:txBody>
              <a:bodyPr/>
              <a:lstStyle/>
              <a:p>
                <a:pPr>
                  <a:defRPr/>
                </a:pPr>
                <a:endParaRPr lang="en-US"/>
              </a:p>
            </p:txBody>
          </p:sp>
          <p:sp>
            <p:nvSpPr>
              <p:cNvPr id="47237" name="Line 133"/>
              <p:cNvSpPr>
                <a:spLocks noChangeShapeType="1"/>
              </p:cNvSpPr>
              <p:nvPr/>
            </p:nvSpPr>
            <p:spPr bwMode="auto">
              <a:xfrm>
                <a:off x="2111"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17" name="Group 134"/>
            <p:cNvGrpSpPr>
              <a:grpSpLocks/>
            </p:cNvGrpSpPr>
            <p:nvPr/>
          </p:nvGrpSpPr>
          <p:grpSpPr bwMode="auto">
            <a:xfrm rot="10800000">
              <a:off x="476" y="1889"/>
              <a:ext cx="143" cy="175"/>
              <a:chOff x="2016" y="2064"/>
              <a:chExt cx="144" cy="240"/>
            </a:xfrm>
          </p:grpSpPr>
          <p:sp>
            <p:nvSpPr>
              <p:cNvPr id="47239" name="Oval 135"/>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40" name="Line 136"/>
              <p:cNvSpPr>
                <a:spLocks noChangeShapeType="1"/>
              </p:cNvSpPr>
              <p:nvPr/>
            </p:nvSpPr>
            <p:spPr bwMode="auto">
              <a:xfrm>
                <a:off x="2064" y="2159"/>
                <a:ext cx="0" cy="144"/>
              </a:xfrm>
              <a:prstGeom prst="line">
                <a:avLst/>
              </a:prstGeom>
              <a:noFill/>
              <a:ln w="9525">
                <a:solidFill>
                  <a:srgbClr val="FF9933"/>
                </a:solidFill>
                <a:round/>
                <a:headEnd/>
                <a:tailEnd/>
              </a:ln>
              <a:effectLst/>
            </p:spPr>
            <p:txBody>
              <a:bodyPr/>
              <a:lstStyle/>
              <a:p>
                <a:pPr>
                  <a:defRPr/>
                </a:pPr>
                <a:endParaRPr lang="en-US"/>
              </a:p>
            </p:txBody>
          </p:sp>
          <p:sp>
            <p:nvSpPr>
              <p:cNvPr id="47241" name="Line 137"/>
              <p:cNvSpPr>
                <a:spLocks noChangeShapeType="1"/>
              </p:cNvSpPr>
              <p:nvPr/>
            </p:nvSpPr>
            <p:spPr bwMode="auto">
              <a:xfrm>
                <a:off x="2112" y="2159"/>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47121" name="Group 138"/>
            <p:cNvGrpSpPr>
              <a:grpSpLocks/>
            </p:cNvGrpSpPr>
            <p:nvPr/>
          </p:nvGrpSpPr>
          <p:grpSpPr bwMode="auto">
            <a:xfrm>
              <a:off x="2618" y="1680"/>
              <a:ext cx="3142" cy="384"/>
              <a:chOff x="1968" y="1968"/>
              <a:chExt cx="3168" cy="528"/>
            </a:xfrm>
          </p:grpSpPr>
          <p:grpSp>
            <p:nvGrpSpPr>
              <p:cNvPr id="47125" name="Group 139"/>
              <p:cNvGrpSpPr>
                <a:grpSpLocks/>
              </p:cNvGrpSpPr>
              <p:nvPr/>
            </p:nvGrpSpPr>
            <p:grpSpPr bwMode="auto">
              <a:xfrm>
                <a:off x="1968" y="1968"/>
                <a:ext cx="1584" cy="240"/>
                <a:chOff x="1968" y="1968"/>
                <a:chExt cx="1584" cy="240"/>
              </a:xfrm>
            </p:grpSpPr>
            <p:grpSp>
              <p:nvGrpSpPr>
                <p:cNvPr id="47129" name="Group 140"/>
                <p:cNvGrpSpPr>
                  <a:grpSpLocks/>
                </p:cNvGrpSpPr>
                <p:nvPr/>
              </p:nvGrpSpPr>
              <p:grpSpPr bwMode="auto">
                <a:xfrm>
                  <a:off x="1968" y="1968"/>
                  <a:ext cx="144" cy="240"/>
                  <a:chOff x="2016" y="2064"/>
                  <a:chExt cx="144" cy="240"/>
                </a:xfrm>
              </p:grpSpPr>
              <p:sp>
                <p:nvSpPr>
                  <p:cNvPr id="47245" name="Oval 141"/>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46" name="Line 142"/>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47" name="Line 143"/>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33" name="Group 144"/>
                <p:cNvGrpSpPr>
                  <a:grpSpLocks/>
                </p:cNvGrpSpPr>
                <p:nvPr/>
              </p:nvGrpSpPr>
              <p:grpSpPr bwMode="auto">
                <a:xfrm>
                  <a:off x="2256" y="1968"/>
                  <a:ext cx="144" cy="240"/>
                  <a:chOff x="2016" y="2064"/>
                  <a:chExt cx="144" cy="240"/>
                </a:xfrm>
              </p:grpSpPr>
              <p:sp>
                <p:nvSpPr>
                  <p:cNvPr id="47249" name="Oval 145"/>
                  <p:cNvSpPr>
                    <a:spLocks noChangeArrowheads="1"/>
                  </p:cNvSpPr>
                  <p:nvPr/>
                </p:nvSpPr>
                <p:spPr bwMode="auto">
                  <a:xfrm>
                    <a:off x="2016"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50" name="Line 146"/>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51" name="Line 147"/>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37" name="Group 148"/>
                <p:cNvGrpSpPr>
                  <a:grpSpLocks/>
                </p:cNvGrpSpPr>
                <p:nvPr/>
              </p:nvGrpSpPr>
              <p:grpSpPr bwMode="auto">
                <a:xfrm>
                  <a:off x="2112" y="1968"/>
                  <a:ext cx="144" cy="240"/>
                  <a:chOff x="2016" y="2064"/>
                  <a:chExt cx="144" cy="240"/>
                </a:xfrm>
              </p:grpSpPr>
              <p:sp>
                <p:nvSpPr>
                  <p:cNvPr id="47253" name="Oval 149"/>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54" name="Line 150"/>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255" name="Line 151"/>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41" name="Group 152"/>
                <p:cNvGrpSpPr>
                  <a:grpSpLocks/>
                </p:cNvGrpSpPr>
                <p:nvPr/>
              </p:nvGrpSpPr>
              <p:grpSpPr bwMode="auto">
                <a:xfrm>
                  <a:off x="3408" y="1968"/>
                  <a:ext cx="144" cy="240"/>
                  <a:chOff x="2016" y="2064"/>
                  <a:chExt cx="144" cy="240"/>
                </a:xfrm>
              </p:grpSpPr>
              <p:sp>
                <p:nvSpPr>
                  <p:cNvPr id="47257" name="Oval 153"/>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58" name="Line 154"/>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59" name="Line 155"/>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45" name="Group 156"/>
                <p:cNvGrpSpPr>
                  <a:grpSpLocks/>
                </p:cNvGrpSpPr>
                <p:nvPr/>
              </p:nvGrpSpPr>
              <p:grpSpPr bwMode="auto">
                <a:xfrm>
                  <a:off x="3264" y="1968"/>
                  <a:ext cx="144" cy="240"/>
                  <a:chOff x="2016" y="2064"/>
                  <a:chExt cx="144" cy="240"/>
                </a:xfrm>
              </p:grpSpPr>
              <p:sp>
                <p:nvSpPr>
                  <p:cNvPr id="47261" name="Oval 157"/>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62" name="Line 158"/>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63" name="Line 159"/>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49" name="Group 160"/>
                <p:cNvGrpSpPr>
                  <a:grpSpLocks/>
                </p:cNvGrpSpPr>
                <p:nvPr/>
              </p:nvGrpSpPr>
              <p:grpSpPr bwMode="auto">
                <a:xfrm>
                  <a:off x="3120" y="1968"/>
                  <a:ext cx="144" cy="240"/>
                  <a:chOff x="2016" y="2064"/>
                  <a:chExt cx="144" cy="240"/>
                </a:xfrm>
              </p:grpSpPr>
              <p:sp>
                <p:nvSpPr>
                  <p:cNvPr id="47265" name="Oval 161"/>
                  <p:cNvSpPr>
                    <a:spLocks noChangeArrowheads="1"/>
                  </p:cNvSpPr>
                  <p:nvPr/>
                </p:nvSpPr>
                <p:spPr bwMode="auto">
                  <a:xfrm>
                    <a:off x="2016"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66" name="Line 162"/>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67" name="Line 163"/>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53" name="Group 164"/>
                <p:cNvGrpSpPr>
                  <a:grpSpLocks/>
                </p:cNvGrpSpPr>
                <p:nvPr/>
              </p:nvGrpSpPr>
              <p:grpSpPr bwMode="auto">
                <a:xfrm>
                  <a:off x="2400" y="1968"/>
                  <a:ext cx="144" cy="240"/>
                  <a:chOff x="2016" y="2064"/>
                  <a:chExt cx="144" cy="240"/>
                </a:xfrm>
              </p:grpSpPr>
              <p:sp>
                <p:nvSpPr>
                  <p:cNvPr id="47269" name="Oval 165"/>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70" name="Line 166"/>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71" name="Line 167"/>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57" name="Group 168"/>
                <p:cNvGrpSpPr>
                  <a:grpSpLocks/>
                </p:cNvGrpSpPr>
                <p:nvPr/>
              </p:nvGrpSpPr>
              <p:grpSpPr bwMode="auto">
                <a:xfrm>
                  <a:off x="2544" y="1968"/>
                  <a:ext cx="144" cy="240"/>
                  <a:chOff x="2016" y="2064"/>
                  <a:chExt cx="144" cy="240"/>
                </a:xfrm>
              </p:grpSpPr>
              <p:sp>
                <p:nvSpPr>
                  <p:cNvPr id="47273" name="Oval 169"/>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74" name="Line 170"/>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75" name="Line 171"/>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61" name="Group 172"/>
                <p:cNvGrpSpPr>
                  <a:grpSpLocks/>
                </p:cNvGrpSpPr>
                <p:nvPr/>
              </p:nvGrpSpPr>
              <p:grpSpPr bwMode="auto">
                <a:xfrm>
                  <a:off x="2688" y="1968"/>
                  <a:ext cx="144" cy="240"/>
                  <a:chOff x="2016" y="2064"/>
                  <a:chExt cx="144" cy="240"/>
                </a:xfrm>
              </p:grpSpPr>
              <p:sp>
                <p:nvSpPr>
                  <p:cNvPr id="47277" name="Oval 173"/>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78" name="Line 174"/>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79" name="Line 175"/>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65" name="Group 176"/>
                <p:cNvGrpSpPr>
                  <a:grpSpLocks/>
                </p:cNvGrpSpPr>
                <p:nvPr/>
              </p:nvGrpSpPr>
              <p:grpSpPr bwMode="auto">
                <a:xfrm>
                  <a:off x="2832" y="1968"/>
                  <a:ext cx="144" cy="240"/>
                  <a:chOff x="2016" y="2064"/>
                  <a:chExt cx="144" cy="240"/>
                </a:xfrm>
              </p:grpSpPr>
              <p:sp>
                <p:nvSpPr>
                  <p:cNvPr id="47281" name="Oval 177"/>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82" name="Line 178"/>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83" name="Line 179"/>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69" name="Group 180"/>
                <p:cNvGrpSpPr>
                  <a:grpSpLocks/>
                </p:cNvGrpSpPr>
                <p:nvPr/>
              </p:nvGrpSpPr>
              <p:grpSpPr bwMode="auto">
                <a:xfrm>
                  <a:off x="2976" y="1968"/>
                  <a:ext cx="144" cy="240"/>
                  <a:chOff x="2016" y="2064"/>
                  <a:chExt cx="144" cy="240"/>
                </a:xfrm>
              </p:grpSpPr>
              <p:sp>
                <p:nvSpPr>
                  <p:cNvPr id="47285" name="Oval 181"/>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86" name="Line 182"/>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287" name="Line 183"/>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grpSp>
            <p:nvGrpSpPr>
              <p:cNvPr id="47170" name="Group 184"/>
              <p:cNvGrpSpPr>
                <a:grpSpLocks/>
              </p:cNvGrpSpPr>
              <p:nvPr/>
            </p:nvGrpSpPr>
            <p:grpSpPr bwMode="auto">
              <a:xfrm>
                <a:off x="3552" y="1968"/>
                <a:ext cx="1584" cy="240"/>
                <a:chOff x="1968" y="1968"/>
                <a:chExt cx="1584" cy="240"/>
              </a:xfrm>
            </p:grpSpPr>
            <p:grpSp>
              <p:nvGrpSpPr>
                <p:cNvPr id="47174" name="Group 185"/>
                <p:cNvGrpSpPr>
                  <a:grpSpLocks/>
                </p:cNvGrpSpPr>
                <p:nvPr/>
              </p:nvGrpSpPr>
              <p:grpSpPr bwMode="auto">
                <a:xfrm>
                  <a:off x="1968" y="1968"/>
                  <a:ext cx="144" cy="240"/>
                  <a:chOff x="2016" y="2064"/>
                  <a:chExt cx="144" cy="240"/>
                </a:xfrm>
              </p:grpSpPr>
              <p:sp>
                <p:nvSpPr>
                  <p:cNvPr id="47290" name="Oval 186"/>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91" name="Line 187"/>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92" name="Line 188"/>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78" name="Group 189"/>
                <p:cNvGrpSpPr>
                  <a:grpSpLocks/>
                </p:cNvGrpSpPr>
                <p:nvPr/>
              </p:nvGrpSpPr>
              <p:grpSpPr bwMode="auto">
                <a:xfrm>
                  <a:off x="2256" y="1968"/>
                  <a:ext cx="144" cy="240"/>
                  <a:chOff x="2016" y="2064"/>
                  <a:chExt cx="144" cy="240"/>
                </a:xfrm>
              </p:grpSpPr>
              <p:sp>
                <p:nvSpPr>
                  <p:cNvPr id="47294" name="Oval 190"/>
                  <p:cNvSpPr>
                    <a:spLocks noChangeArrowheads="1"/>
                  </p:cNvSpPr>
                  <p:nvPr/>
                </p:nvSpPr>
                <p:spPr bwMode="auto">
                  <a:xfrm>
                    <a:off x="2016"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95" name="Line 191"/>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296" name="Line 192"/>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82" name="Group 193"/>
                <p:cNvGrpSpPr>
                  <a:grpSpLocks/>
                </p:cNvGrpSpPr>
                <p:nvPr/>
              </p:nvGrpSpPr>
              <p:grpSpPr bwMode="auto">
                <a:xfrm>
                  <a:off x="2112" y="1968"/>
                  <a:ext cx="144" cy="240"/>
                  <a:chOff x="2016" y="2064"/>
                  <a:chExt cx="144" cy="240"/>
                </a:xfrm>
              </p:grpSpPr>
              <p:sp>
                <p:nvSpPr>
                  <p:cNvPr id="47298" name="Oval 194"/>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299" name="Line 195"/>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300" name="Line 196"/>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86" name="Group 197"/>
                <p:cNvGrpSpPr>
                  <a:grpSpLocks/>
                </p:cNvGrpSpPr>
                <p:nvPr/>
              </p:nvGrpSpPr>
              <p:grpSpPr bwMode="auto">
                <a:xfrm>
                  <a:off x="3408" y="1968"/>
                  <a:ext cx="144" cy="240"/>
                  <a:chOff x="2016" y="2064"/>
                  <a:chExt cx="144" cy="240"/>
                </a:xfrm>
              </p:grpSpPr>
              <p:sp>
                <p:nvSpPr>
                  <p:cNvPr id="47302" name="Oval 198"/>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03" name="Line 199"/>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04" name="Line 200"/>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90" name="Group 201"/>
                <p:cNvGrpSpPr>
                  <a:grpSpLocks/>
                </p:cNvGrpSpPr>
                <p:nvPr/>
              </p:nvGrpSpPr>
              <p:grpSpPr bwMode="auto">
                <a:xfrm>
                  <a:off x="3264" y="1968"/>
                  <a:ext cx="144" cy="240"/>
                  <a:chOff x="2016" y="2064"/>
                  <a:chExt cx="144" cy="240"/>
                </a:xfrm>
              </p:grpSpPr>
              <p:sp>
                <p:nvSpPr>
                  <p:cNvPr id="47306" name="Oval 202"/>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07" name="Line 203"/>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08" name="Line 204"/>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94" name="Group 205"/>
                <p:cNvGrpSpPr>
                  <a:grpSpLocks/>
                </p:cNvGrpSpPr>
                <p:nvPr/>
              </p:nvGrpSpPr>
              <p:grpSpPr bwMode="auto">
                <a:xfrm>
                  <a:off x="3120" y="1968"/>
                  <a:ext cx="144" cy="240"/>
                  <a:chOff x="2016" y="2064"/>
                  <a:chExt cx="144" cy="240"/>
                </a:xfrm>
              </p:grpSpPr>
              <p:sp>
                <p:nvSpPr>
                  <p:cNvPr id="47310" name="Oval 206"/>
                  <p:cNvSpPr>
                    <a:spLocks noChangeArrowheads="1"/>
                  </p:cNvSpPr>
                  <p:nvPr/>
                </p:nvSpPr>
                <p:spPr bwMode="auto">
                  <a:xfrm>
                    <a:off x="2016"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11" name="Line 207"/>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12" name="Line 208"/>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198" name="Group 209"/>
                <p:cNvGrpSpPr>
                  <a:grpSpLocks/>
                </p:cNvGrpSpPr>
                <p:nvPr/>
              </p:nvGrpSpPr>
              <p:grpSpPr bwMode="auto">
                <a:xfrm>
                  <a:off x="2400" y="1968"/>
                  <a:ext cx="144" cy="240"/>
                  <a:chOff x="2016" y="2064"/>
                  <a:chExt cx="144" cy="240"/>
                </a:xfrm>
              </p:grpSpPr>
              <p:sp>
                <p:nvSpPr>
                  <p:cNvPr id="47314" name="Oval 210"/>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15" name="Line 211"/>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16" name="Line 212"/>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202" name="Group 213"/>
                <p:cNvGrpSpPr>
                  <a:grpSpLocks/>
                </p:cNvGrpSpPr>
                <p:nvPr/>
              </p:nvGrpSpPr>
              <p:grpSpPr bwMode="auto">
                <a:xfrm>
                  <a:off x="2544" y="1968"/>
                  <a:ext cx="144" cy="240"/>
                  <a:chOff x="2016" y="2064"/>
                  <a:chExt cx="144" cy="240"/>
                </a:xfrm>
              </p:grpSpPr>
              <p:sp>
                <p:nvSpPr>
                  <p:cNvPr id="47318" name="Oval 214"/>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19" name="Line 215"/>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20" name="Line 216"/>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206" name="Group 217"/>
                <p:cNvGrpSpPr>
                  <a:grpSpLocks/>
                </p:cNvGrpSpPr>
                <p:nvPr/>
              </p:nvGrpSpPr>
              <p:grpSpPr bwMode="auto">
                <a:xfrm>
                  <a:off x="2688" y="1968"/>
                  <a:ext cx="144" cy="240"/>
                  <a:chOff x="2016" y="2064"/>
                  <a:chExt cx="144" cy="240"/>
                </a:xfrm>
              </p:grpSpPr>
              <p:sp>
                <p:nvSpPr>
                  <p:cNvPr id="47322" name="Oval 218"/>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23" name="Line 219"/>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24" name="Line 220"/>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210" name="Group 221"/>
                <p:cNvGrpSpPr>
                  <a:grpSpLocks/>
                </p:cNvGrpSpPr>
                <p:nvPr/>
              </p:nvGrpSpPr>
              <p:grpSpPr bwMode="auto">
                <a:xfrm>
                  <a:off x="2832" y="1968"/>
                  <a:ext cx="144" cy="240"/>
                  <a:chOff x="2016" y="2064"/>
                  <a:chExt cx="144" cy="240"/>
                </a:xfrm>
              </p:grpSpPr>
              <p:sp>
                <p:nvSpPr>
                  <p:cNvPr id="47326" name="Oval 222"/>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27" name="Line 223"/>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28" name="Line 224"/>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214" name="Group 225"/>
                <p:cNvGrpSpPr>
                  <a:grpSpLocks/>
                </p:cNvGrpSpPr>
                <p:nvPr/>
              </p:nvGrpSpPr>
              <p:grpSpPr bwMode="auto">
                <a:xfrm>
                  <a:off x="2976" y="1968"/>
                  <a:ext cx="144" cy="240"/>
                  <a:chOff x="2016" y="2064"/>
                  <a:chExt cx="144" cy="240"/>
                </a:xfrm>
              </p:grpSpPr>
              <p:sp>
                <p:nvSpPr>
                  <p:cNvPr id="47330" name="Oval 226"/>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31" name="Line 227"/>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332" name="Line 228"/>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grpSp>
            <p:nvGrpSpPr>
              <p:cNvPr id="47218" name="Group 229"/>
              <p:cNvGrpSpPr>
                <a:grpSpLocks/>
              </p:cNvGrpSpPr>
              <p:nvPr/>
            </p:nvGrpSpPr>
            <p:grpSpPr bwMode="auto">
              <a:xfrm rot="10800000">
                <a:off x="3552" y="2256"/>
                <a:ext cx="1584" cy="240"/>
                <a:chOff x="1968" y="1968"/>
                <a:chExt cx="1584" cy="240"/>
              </a:xfrm>
            </p:grpSpPr>
            <p:grpSp>
              <p:nvGrpSpPr>
                <p:cNvPr id="47222" name="Group 230"/>
                <p:cNvGrpSpPr>
                  <a:grpSpLocks/>
                </p:cNvGrpSpPr>
                <p:nvPr/>
              </p:nvGrpSpPr>
              <p:grpSpPr bwMode="auto">
                <a:xfrm>
                  <a:off x="1968" y="1968"/>
                  <a:ext cx="144" cy="240"/>
                  <a:chOff x="2016" y="2064"/>
                  <a:chExt cx="144" cy="240"/>
                </a:xfrm>
              </p:grpSpPr>
              <p:sp>
                <p:nvSpPr>
                  <p:cNvPr id="47335" name="Oval 231"/>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36" name="Line 232"/>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37" name="Line 233"/>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226" name="Group 234"/>
                <p:cNvGrpSpPr>
                  <a:grpSpLocks/>
                </p:cNvGrpSpPr>
                <p:nvPr/>
              </p:nvGrpSpPr>
              <p:grpSpPr bwMode="auto">
                <a:xfrm>
                  <a:off x="2256" y="1968"/>
                  <a:ext cx="144" cy="240"/>
                  <a:chOff x="2016" y="2064"/>
                  <a:chExt cx="144" cy="240"/>
                </a:xfrm>
              </p:grpSpPr>
              <p:sp>
                <p:nvSpPr>
                  <p:cNvPr id="47339" name="Oval 235"/>
                  <p:cNvSpPr>
                    <a:spLocks noChangeArrowheads="1"/>
                  </p:cNvSpPr>
                  <p:nvPr/>
                </p:nvSpPr>
                <p:spPr bwMode="auto">
                  <a:xfrm>
                    <a:off x="2015"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40" name="Line 236"/>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41" name="Line 237"/>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47230" name="Group 238"/>
                <p:cNvGrpSpPr>
                  <a:grpSpLocks/>
                </p:cNvGrpSpPr>
                <p:nvPr/>
              </p:nvGrpSpPr>
              <p:grpSpPr bwMode="auto">
                <a:xfrm>
                  <a:off x="2112" y="1968"/>
                  <a:ext cx="144" cy="240"/>
                  <a:chOff x="2016" y="2064"/>
                  <a:chExt cx="144" cy="240"/>
                </a:xfrm>
              </p:grpSpPr>
              <p:sp>
                <p:nvSpPr>
                  <p:cNvPr id="47343" name="Oval 239"/>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44" name="Line 240"/>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45" name="Line 241"/>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2" name="Group 242"/>
                <p:cNvGrpSpPr>
                  <a:grpSpLocks/>
                </p:cNvGrpSpPr>
                <p:nvPr/>
              </p:nvGrpSpPr>
              <p:grpSpPr bwMode="auto">
                <a:xfrm>
                  <a:off x="3408" y="1968"/>
                  <a:ext cx="144" cy="240"/>
                  <a:chOff x="2016" y="2064"/>
                  <a:chExt cx="144" cy="240"/>
                </a:xfrm>
              </p:grpSpPr>
              <p:sp>
                <p:nvSpPr>
                  <p:cNvPr id="47347" name="Oval 243"/>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48" name="Line 244"/>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49" name="Line 245"/>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3" name="Group 246"/>
                <p:cNvGrpSpPr>
                  <a:grpSpLocks/>
                </p:cNvGrpSpPr>
                <p:nvPr/>
              </p:nvGrpSpPr>
              <p:grpSpPr bwMode="auto">
                <a:xfrm>
                  <a:off x="3264" y="1968"/>
                  <a:ext cx="144" cy="240"/>
                  <a:chOff x="2016" y="2064"/>
                  <a:chExt cx="144" cy="240"/>
                </a:xfrm>
              </p:grpSpPr>
              <p:sp>
                <p:nvSpPr>
                  <p:cNvPr id="47351" name="Oval 247"/>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52" name="Line 248"/>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53" name="Line 249"/>
                  <p:cNvSpPr>
                    <a:spLocks noChangeShapeType="1"/>
                  </p:cNvSpPr>
                  <p:nvPr/>
                </p:nvSpPr>
                <p:spPr bwMode="auto">
                  <a:xfrm>
                    <a:off x="2110"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4" name="Group 250"/>
                <p:cNvGrpSpPr>
                  <a:grpSpLocks/>
                </p:cNvGrpSpPr>
                <p:nvPr/>
              </p:nvGrpSpPr>
              <p:grpSpPr bwMode="auto">
                <a:xfrm>
                  <a:off x="3120" y="1968"/>
                  <a:ext cx="144" cy="240"/>
                  <a:chOff x="2016" y="2064"/>
                  <a:chExt cx="144" cy="240"/>
                </a:xfrm>
              </p:grpSpPr>
              <p:sp>
                <p:nvSpPr>
                  <p:cNvPr id="47355" name="Oval 251"/>
                  <p:cNvSpPr>
                    <a:spLocks noChangeArrowheads="1"/>
                  </p:cNvSpPr>
                  <p:nvPr/>
                </p:nvSpPr>
                <p:spPr bwMode="auto">
                  <a:xfrm>
                    <a:off x="2015"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56" name="Line 252"/>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57" name="Line 253"/>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5" name="Group 254"/>
                <p:cNvGrpSpPr>
                  <a:grpSpLocks/>
                </p:cNvGrpSpPr>
                <p:nvPr/>
              </p:nvGrpSpPr>
              <p:grpSpPr bwMode="auto">
                <a:xfrm>
                  <a:off x="2400" y="1968"/>
                  <a:ext cx="144" cy="240"/>
                  <a:chOff x="2016" y="2064"/>
                  <a:chExt cx="144" cy="240"/>
                </a:xfrm>
              </p:grpSpPr>
              <p:sp>
                <p:nvSpPr>
                  <p:cNvPr id="47359" name="Oval 255"/>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60" name="Line 256"/>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61" name="Line 257"/>
                  <p:cNvSpPr>
                    <a:spLocks noChangeShapeType="1"/>
                  </p:cNvSpPr>
                  <p:nvPr/>
                </p:nvSpPr>
                <p:spPr bwMode="auto">
                  <a:xfrm>
                    <a:off x="2110"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6" name="Group 258"/>
                <p:cNvGrpSpPr>
                  <a:grpSpLocks/>
                </p:cNvGrpSpPr>
                <p:nvPr/>
              </p:nvGrpSpPr>
              <p:grpSpPr bwMode="auto">
                <a:xfrm>
                  <a:off x="2544" y="1968"/>
                  <a:ext cx="144" cy="240"/>
                  <a:chOff x="2016" y="2064"/>
                  <a:chExt cx="144" cy="240"/>
                </a:xfrm>
              </p:grpSpPr>
              <p:sp>
                <p:nvSpPr>
                  <p:cNvPr id="47363" name="Oval 259"/>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64" name="Line 260"/>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65" name="Line 261"/>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7" name="Group 262"/>
                <p:cNvGrpSpPr>
                  <a:grpSpLocks/>
                </p:cNvGrpSpPr>
                <p:nvPr/>
              </p:nvGrpSpPr>
              <p:grpSpPr bwMode="auto">
                <a:xfrm>
                  <a:off x="2688" y="1968"/>
                  <a:ext cx="144" cy="240"/>
                  <a:chOff x="2016" y="2064"/>
                  <a:chExt cx="144" cy="240"/>
                </a:xfrm>
              </p:grpSpPr>
              <p:sp>
                <p:nvSpPr>
                  <p:cNvPr id="47367" name="Oval 263"/>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68" name="Line 264"/>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69" name="Line 265"/>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8" name="Group 266"/>
                <p:cNvGrpSpPr>
                  <a:grpSpLocks/>
                </p:cNvGrpSpPr>
                <p:nvPr/>
              </p:nvGrpSpPr>
              <p:grpSpPr bwMode="auto">
                <a:xfrm>
                  <a:off x="2832" y="1968"/>
                  <a:ext cx="144" cy="240"/>
                  <a:chOff x="2016" y="2064"/>
                  <a:chExt cx="144" cy="240"/>
                </a:xfrm>
              </p:grpSpPr>
              <p:sp>
                <p:nvSpPr>
                  <p:cNvPr id="47371" name="Oval 267"/>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72" name="Line 268"/>
                  <p:cNvSpPr>
                    <a:spLocks noChangeShapeType="1"/>
                  </p:cNvSpPr>
                  <p:nvPr/>
                </p:nvSpPr>
                <p:spPr bwMode="auto">
                  <a:xfrm>
                    <a:off x="2063" y="2159"/>
                    <a:ext cx="0" cy="145"/>
                  </a:xfrm>
                  <a:prstGeom prst="line">
                    <a:avLst/>
                  </a:prstGeom>
                  <a:noFill/>
                  <a:ln w="9525">
                    <a:solidFill>
                      <a:srgbClr val="FF9933"/>
                    </a:solidFill>
                    <a:round/>
                    <a:headEnd/>
                    <a:tailEnd/>
                  </a:ln>
                  <a:effectLst/>
                </p:spPr>
                <p:txBody>
                  <a:bodyPr/>
                  <a:lstStyle/>
                  <a:p>
                    <a:pPr>
                      <a:defRPr/>
                    </a:pPr>
                    <a:endParaRPr lang="en-US"/>
                  </a:p>
                </p:txBody>
              </p:sp>
              <p:sp>
                <p:nvSpPr>
                  <p:cNvPr id="47373" name="Line 269"/>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19" name="Group 270"/>
                <p:cNvGrpSpPr>
                  <a:grpSpLocks/>
                </p:cNvGrpSpPr>
                <p:nvPr/>
              </p:nvGrpSpPr>
              <p:grpSpPr bwMode="auto">
                <a:xfrm>
                  <a:off x="2976" y="1968"/>
                  <a:ext cx="144" cy="240"/>
                  <a:chOff x="2016" y="2064"/>
                  <a:chExt cx="144" cy="240"/>
                </a:xfrm>
              </p:grpSpPr>
              <p:sp>
                <p:nvSpPr>
                  <p:cNvPr id="47375" name="Oval 271"/>
                  <p:cNvSpPr>
                    <a:spLocks noChangeArrowheads="1"/>
                  </p:cNvSpPr>
                  <p:nvPr/>
                </p:nvSpPr>
                <p:spPr bwMode="auto">
                  <a:xfrm>
                    <a:off x="2016"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76" name="Line 272"/>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377" name="Line 273"/>
                  <p:cNvSpPr>
                    <a:spLocks noChangeShapeType="1"/>
                  </p:cNvSpPr>
                  <p:nvPr/>
                </p:nvSpPr>
                <p:spPr bwMode="auto">
                  <a:xfrm>
                    <a:off x="2111" y="2159"/>
                    <a:ext cx="0" cy="145"/>
                  </a:xfrm>
                  <a:prstGeom prst="line">
                    <a:avLst/>
                  </a:prstGeom>
                  <a:noFill/>
                  <a:ln w="9525">
                    <a:solidFill>
                      <a:srgbClr val="FF9933"/>
                    </a:solidFill>
                    <a:round/>
                    <a:headEnd/>
                    <a:tailEnd/>
                  </a:ln>
                  <a:effectLst/>
                </p:spPr>
                <p:txBody>
                  <a:bodyPr/>
                  <a:lstStyle/>
                  <a:p>
                    <a:pPr>
                      <a:defRPr/>
                    </a:pPr>
                    <a:endParaRPr lang="en-US"/>
                  </a:p>
                </p:txBody>
              </p:sp>
            </p:grpSp>
          </p:grpSp>
          <p:grpSp>
            <p:nvGrpSpPr>
              <p:cNvPr id="22920" name="Group 274"/>
              <p:cNvGrpSpPr>
                <a:grpSpLocks/>
              </p:cNvGrpSpPr>
              <p:nvPr/>
            </p:nvGrpSpPr>
            <p:grpSpPr bwMode="auto">
              <a:xfrm rot="10800000">
                <a:off x="1968" y="2256"/>
                <a:ext cx="1584" cy="240"/>
                <a:chOff x="1968" y="1968"/>
                <a:chExt cx="1584" cy="240"/>
              </a:xfrm>
            </p:grpSpPr>
            <p:grpSp>
              <p:nvGrpSpPr>
                <p:cNvPr id="22921" name="Group 275"/>
                <p:cNvGrpSpPr>
                  <a:grpSpLocks/>
                </p:cNvGrpSpPr>
                <p:nvPr/>
              </p:nvGrpSpPr>
              <p:grpSpPr bwMode="auto">
                <a:xfrm>
                  <a:off x="1968" y="1968"/>
                  <a:ext cx="144" cy="240"/>
                  <a:chOff x="2016" y="2064"/>
                  <a:chExt cx="144" cy="240"/>
                </a:xfrm>
              </p:grpSpPr>
              <p:sp>
                <p:nvSpPr>
                  <p:cNvPr id="47380" name="Oval 276"/>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81" name="Line 277"/>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382" name="Line 278"/>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2" name="Group 279"/>
                <p:cNvGrpSpPr>
                  <a:grpSpLocks/>
                </p:cNvGrpSpPr>
                <p:nvPr/>
              </p:nvGrpSpPr>
              <p:grpSpPr bwMode="auto">
                <a:xfrm>
                  <a:off x="2256" y="1968"/>
                  <a:ext cx="144" cy="240"/>
                  <a:chOff x="2016" y="2064"/>
                  <a:chExt cx="144" cy="240"/>
                </a:xfrm>
              </p:grpSpPr>
              <p:sp>
                <p:nvSpPr>
                  <p:cNvPr id="47384" name="Oval 280"/>
                  <p:cNvSpPr>
                    <a:spLocks noChangeArrowheads="1"/>
                  </p:cNvSpPr>
                  <p:nvPr/>
                </p:nvSpPr>
                <p:spPr bwMode="auto">
                  <a:xfrm>
                    <a:off x="2017"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85" name="Line 281"/>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386" name="Line 282"/>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3" name="Group 283"/>
                <p:cNvGrpSpPr>
                  <a:grpSpLocks/>
                </p:cNvGrpSpPr>
                <p:nvPr/>
              </p:nvGrpSpPr>
              <p:grpSpPr bwMode="auto">
                <a:xfrm>
                  <a:off x="2112" y="1968"/>
                  <a:ext cx="144" cy="240"/>
                  <a:chOff x="2016" y="2064"/>
                  <a:chExt cx="144" cy="240"/>
                </a:xfrm>
              </p:grpSpPr>
              <p:sp>
                <p:nvSpPr>
                  <p:cNvPr id="47388" name="Oval 284"/>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89" name="Line 285"/>
                  <p:cNvSpPr>
                    <a:spLocks noChangeShapeType="1"/>
                  </p:cNvSpPr>
                  <p:nvPr/>
                </p:nvSpPr>
                <p:spPr bwMode="auto">
                  <a:xfrm>
                    <a:off x="2066" y="2159"/>
                    <a:ext cx="0" cy="145"/>
                  </a:xfrm>
                  <a:prstGeom prst="line">
                    <a:avLst/>
                  </a:prstGeom>
                  <a:noFill/>
                  <a:ln w="9525">
                    <a:solidFill>
                      <a:srgbClr val="FF9933"/>
                    </a:solidFill>
                    <a:round/>
                    <a:headEnd/>
                    <a:tailEnd/>
                  </a:ln>
                  <a:effectLst/>
                </p:spPr>
                <p:txBody>
                  <a:bodyPr/>
                  <a:lstStyle/>
                  <a:p>
                    <a:pPr>
                      <a:defRPr/>
                    </a:pPr>
                    <a:endParaRPr lang="en-US"/>
                  </a:p>
                </p:txBody>
              </p:sp>
              <p:sp>
                <p:nvSpPr>
                  <p:cNvPr id="47390" name="Line 286"/>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4" name="Group 287"/>
                <p:cNvGrpSpPr>
                  <a:grpSpLocks/>
                </p:cNvGrpSpPr>
                <p:nvPr/>
              </p:nvGrpSpPr>
              <p:grpSpPr bwMode="auto">
                <a:xfrm>
                  <a:off x="3408" y="1968"/>
                  <a:ext cx="144" cy="240"/>
                  <a:chOff x="2016" y="2064"/>
                  <a:chExt cx="144" cy="240"/>
                </a:xfrm>
              </p:grpSpPr>
              <p:sp>
                <p:nvSpPr>
                  <p:cNvPr id="47392" name="Oval 288"/>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93" name="Line 289"/>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394" name="Line 290"/>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5" name="Group 291"/>
                <p:cNvGrpSpPr>
                  <a:grpSpLocks/>
                </p:cNvGrpSpPr>
                <p:nvPr/>
              </p:nvGrpSpPr>
              <p:grpSpPr bwMode="auto">
                <a:xfrm>
                  <a:off x="3264" y="1968"/>
                  <a:ext cx="144" cy="240"/>
                  <a:chOff x="2016" y="2064"/>
                  <a:chExt cx="144" cy="240"/>
                </a:xfrm>
              </p:grpSpPr>
              <p:sp>
                <p:nvSpPr>
                  <p:cNvPr id="47396" name="Oval 292"/>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397" name="Line 293"/>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398" name="Line 294"/>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6" name="Group 295"/>
                <p:cNvGrpSpPr>
                  <a:grpSpLocks/>
                </p:cNvGrpSpPr>
                <p:nvPr/>
              </p:nvGrpSpPr>
              <p:grpSpPr bwMode="auto">
                <a:xfrm>
                  <a:off x="3120" y="1968"/>
                  <a:ext cx="144" cy="240"/>
                  <a:chOff x="2016" y="2064"/>
                  <a:chExt cx="144" cy="240"/>
                </a:xfrm>
              </p:grpSpPr>
              <p:sp>
                <p:nvSpPr>
                  <p:cNvPr id="47400" name="Oval 296"/>
                  <p:cNvSpPr>
                    <a:spLocks noChangeArrowheads="1"/>
                  </p:cNvSpPr>
                  <p:nvPr/>
                </p:nvSpPr>
                <p:spPr bwMode="auto">
                  <a:xfrm>
                    <a:off x="2017" y="2064"/>
                    <a:ext cx="143"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401" name="Line 297"/>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402" name="Line 298"/>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7" name="Group 299"/>
                <p:cNvGrpSpPr>
                  <a:grpSpLocks/>
                </p:cNvGrpSpPr>
                <p:nvPr/>
              </p:nvGrpSpPr>
              <p:grpSpPr bwMode="auto">
                <a:xfrm>
                  <a:off x="2400" y="1968"/>
                  <a:ext cx="144" cy="240"/>
                  <a:chOff x="2016" y="2064"/>
                  <a:chExt cx="144" cy="240"/>
                </a:xfrm>
              </p:grpSpPr>
              <p:sp>
                <p:nvSpPr>
                  <p:cNvPr id="47404" name="Oval 300"/>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405" name="Line 301"/>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406" name="Line 302"/>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8" name="Group 303"/>
                <p:cNvGrpSpPr>
                  <a:grpSpLocks/>
                </p:cNvGrpSpPr>
                <p:nvPr/>
              </p:nvGrpSpPr>
              <p:grpSpPr bwMode="auto">
                <a:xfrm>
                  <a:off x="2544" y="1968"/>
                  <a:ext cx="144" cy="240"/>
                  <a:chOff x="2016" y="2064"/>
                  <a:chExt cx="144" cy="240"/>
                </a:xfrm>
              </p:grpSpPr>
              <p:sp>
                <p:nvSpPr>
                  <p:cNvPr id="47408" name="Oval 304"/>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409" name="Line 305"/>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410" name="Line 306"/>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29" name="Group 307"/>
                <p:cNvGrpSpPr>
                  <a:grpSpLocks/>
                </p:cNvGrpSpPr>
                <p:nvPr/>
              </p:nvGrpSpPr>
              <p:grpSpPr bwMode="auto">
                <a:xfrm>
                  <a:off x="2688" y="1968"/>
                  <a:ext cx="144" cy="240"/>
                  <a:chOff x="2016" y="2064"/>
                  <a:chExt cx="144" cy="240"/>
                </a:xfrm>
              </p:grpSpPr>
              <p:sp>
                <p:nvSpPr>
                  <p:cNvPr id="47412" name="Oval 308"/>
                  <p:cNvSpPr>
                    <a:spLocks noChangeArrowheads="1"/>
                  </p:cNvSpPr>
                  <p:nvPr/>
                </p:nvSpPr>
                <p:spPr bwMode="auto">
                  <a:xfrm>
                    <a:off x="2017"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413" name="Line 309"/>
                  <p:cNvSpPr>
                    <a:spLocks noChangeShapeType="1"/>
                  </p:cNvSpPr>
                  <p:nvPr/>
                </p:nvSpPr>
                <p:spPr bwMode="auto">
                  <a:xfrm>
                    <a:off x="2064" y="2159"/>
                    <a:ext cx="0" cy="145"/>
                  </a:xfrm>
                  <a:prstGeom prst="line">
                    <a:avLst/>
                  </a:prstGeom>
                  <a:noFill/>
                  <a:ln w="9525">
                    <a:solidFill>
                      <a:srgbClr val="FF9933"/>
                    </a:solidFill>
                    <a:round/>
                    <a:headEnd/>
                    <a:tailEnd/>
                  </a:ln>
                  <a:effectLst/>
                </p:spPr>
                <p:txBody>
                  <a:bodyPr/>
                  <a:lstStyle/>
                  <a:p>
                    <a:pPr>
                      <a:defRPr/>
                    </a:pPr>
                    <a:endParaRPr lang="en-US"/>
                  </a:p>
                </p:txBody>
              </p:sp>
              <p:sp>
                <p:nvSpPr>
                  <p:cNvPr id="47414" name="Line 310"/>
                  <p:cNvSpPr>
                    <a:spLocks noChangeShapeType="1"/>
                  </p:cNvSpPr>
                  <p:nvPr/>
                </p:nvSpPr>
                <p:spPr bwMode="auto">
                  <a:xfrm>
                    <a:off x="2112"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30" name="Group 311"/>
                <p:cNvGrpSpPr>
                  <a:grpSpLocks/>
                </p:cNvGrpSpPr>
                <p:nvPr/>
              </p:nvGrpSpPr>
              <p:grpSpPr bwMode="auto">
                <a:xfrm>
                  <a:off x="2832" y="1968"/>
                  <a:ext cx="144" cy="240"/>
                  <a:chOff x="2016" y="2064"/>
                  <a:chExt cx="144" cy="240"/>
                </a:xfrm>
              </p:grpSpPr>
              <p:sp>
                <p:nvSpPr>
                  <p:cNvPr id="47416" name="Oval 312"/>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417" name="Line 313"/>
                  <p:cNvSpPr>
                    <a:spLocks noChangeShapeType="1"/>
                  </p:cNvSpPr>
                  <p:nvPr/>
                </p:nvSpPr>
                <p:spPr bwMode="auto">
                  <a:xfrm>
                    <a:off x="2065" y="2159"/>
                    <a:ext cx="0" cy="145"/>
                  </a:xfrm>
                  <a:prstGeom prst="line">
                    <a:avLst/>
                  </a:prstGeom>
                  <a:noFill/>
                  <a:ln w="9525">
                    <a:solidFill>
                      <a:srgbClr val="FF9933"/>
                    </a:solidFill>
                    <a:round/>
                    <a:headEnd/>
                    <a:tailEnd/>
                  </a:ln>
                  <a:effectLst/>
                </p:spPr>
                <p:txBody>
                  <a:bodyPr/>
                  <a:lstStyle/>
                  <a:p>
                    <a:pPr>
                      <a:defRPr/>
                    </a:pPr>
                    <a:endParaRPr lang="en-US"/>
                  </a:p>
                </p:txBody>
              </p:sp>
              <p:sp>
                <p:nvSpPr>
                  <p:cNvPr id="47418" name="Line 314"/>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nvGrpSpPr>
                <p:cNvPr id="22931" name="Group 315"/>
                <p:cNvGrpSpPr>
                  <a:grpSpLocks/>
                </p:cNvGrpSpPr>
                <p:nvPr/>
              </p:nvGrpSpPr>
              <p:grpSpPr bwMode="auto">
                <a:xfrm>
                  <a:off x="2976" y="1968"/>
                  <a:ext cx="144" cy="240"/>
                  <a:chOff x="2016" y="2064"/>
                  <a:chExt cx="144" cy="240"/>
                </a:xfrm>
              </p:grpSpPr>
              <p:sp>
                <p:nvSpPr>
                  <p:cNvPr id="47420" name="Oval 316"/>
                  <p:cNvSpPr>
                    <a:spLocks noChangeArrowheads="1"/>
                  </p:cNvSpPr>
                  <p:nvPr/>
                </p:nvSpPr>
                <p:spPr bwMode="auto">
                  <a:xfrm>
                    <a:off x="2018" y="2064"/>
                    <a:ext cx="144" cy="145"/>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47421" name="Line 317"/>
                  <p:cNvSpPr>
                    <a:spLocks noChangeShapeType="1"/>
                  </p:cNvSpPr>
                  <p:nvPr/>
                </p:nvSpPr>
                <p:spPr bwMode="auto">
                  <a:xfrm>
                    <a:off x="2066" y="2159"/>
                    <a:ext cx="0" cy="145"/>
                  </a:xfrm>
                  <a:prstGeom prst="line">
                    <a:avLst/>
                  </a:prstGeom>
                  <a:noFill/>
                  <a:ln w="9525">
                    <a:solidFill>
                      <a:srgbClr val="FF9933"/>
                    </a:solidFill>
                    <a:round/>
                    <a:headEnd/>
                    <a:tailEnd/>
                  </a:ln>
                  <a:effectLst/>
                </p:spPr>
                <p:txBody>
                  <a:bodyPr/>
                  <a:lstStyle/>
                  <a:p>
                    <a:pPr>
                      <a:defRPr/>
                    </a:pPr>
                    <a:endParaRPr lang="en-US"/>
                  </a:p>
                </p:txBody>
              </p:sp>
              <p:sp>
                <p:nvSpPr>
                  <p:cNvPr id="47422" name="Line 318"/>
                  <p:cNvSpPr>
                    <a:spLocks noChangeShapeType="1"/>
                  </p:cNvSpPr>
                  <p:nvPr/>
                </p:nvSpPr>
                <p:spPr bwMode="auto">
                  <a:xfrm>
                    <a:off x="2113" y="2159"/>
                    <a:ext cx="0" cy="145"/>
                  </a:xfrm>
                  <a:prstGeom prst="line">
                    <a:avLst/>
                  </a:prstGeom>
                  <a:noFill/>
                  <a:ln w="9525">
                    <a:solidFill>
                      <a:srgbClr val="FF9933"/>
                    </a:solidFill>
                    <a:round/>
                    <a:headEnd/>
                    <a:tailEnd/>
                  </a:ln>
                  <a:effectLst/>
                </p:spPr>
                <p:txBody>
                  <a:bodyPr/>
                  <a:lstStyle/>
                  <a:p>
                    <a:pPr>
                      <a:defRPr/>
                    </a:pPr>
                    <a:endParaRPr lang="en-US"/>
                  </a:p>
                </p:txBody>
              </p:sp>
            </p:grpSp>
          </p:grpSp>
        </p:grpSp>
      </p:grpSp>
      <p:grpSp>
        <p:nvGrpSpPr>
          <p:cNvPr id="22932" name="Group 327"/>
          <p:cNvGrpSpPr>
            <a:grpSpLocks/>
          </p:cNvGrpSpPr>
          <p:nvPr/>
        </p:nvGrpSpPr>
        <p:grpSpPr bwMode="auto">
          <a:xfrm>
            <a:off x="4443307" y="3515361"/>
            <a:ext cx="975360" cy="2860461"/>
            <a:chOff x="1104" y="912"/>
            <a:chExt cx="480" cy="2525"/>
          </a:xfrm>
        </p:grpSpPr>
        <p:grpSp>
          <p:nvGrpSpPr>
            <p:cNvPr id="22933" name="Group 328"/>
            <p:cNvGrpSpPr>
              <a:grpSpLocks/>
            </p:cNvGrpSpPr>
            <p:nvPr/>
          </p:nvGrpSpPr>
          <p:grpSpPr bwMode="auto">
            <a:xfrm>
              <a:off x="1104" y="912"/>
              <a:ext cx="480" cy="2448"/>
              <a:chOff x="2208" y="336"/>
              <a:chExt cx="816" cy="2400"/>
            </a:xfrm>
          </p:grpSpPr>
          <p:grpSp>
            <p:nvGrpSpPr>
              <p:cNvPr id="22934" name="Group 329"/>
              <p:cNvGrpSpPr>
                <a:grpSpLocks/>
              </p:cNvGrpSpPr>
              <p:nvPr/>
            </p:nvGrpSpPr>
            <p:grpSpPr bwMode="auto">
              <a:xfrm>
                <a:off x="2208" y="336"/>
                <a:ext cx="816" cy="2400"/>
                <a:chOff x="2208" y="336"/>
                <a:chExt cx="816" cy="2400"/>
              </a:xfrm>
            </p:grpSpPr>
            <p:sp>
              <p:nvSpPr>
                <p:cNvPr id="47434" name="Rectangle 330"/>
                <p:cNvSpPr>
                  <a:spLocks noChangeArrowheads="1"/>
                </p:cNvSpPr>
                <p:nvPr/>
              </p:nvSpPr>
              <p:spPr bwMode="auto">
                <a:xfrm>
                  <a:off x="2495" y="864"/>
                  <a:ext cx="242"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7435" name="AutoShape 331"/>
                <p:cNvSpPr>
                  <a:spLocks noChangeArrowheads="1"/>
                </p:cNvSpPr>
                <p:nvPr/>
              </p:nvSpPr>
              <p:spPr bwMode="auto">
                <a:xfrm rot="10800000">
                  <a:off x="2401" y="336"/>
                  <a:ext cx="431"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7436" name="AutoShape 332"/>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7437" name="Oval 333"/>
              <p:cNvSpPr>
                <a:spLocks noChangeArrowheads="1"/>
              </p:cNvSpPr>
              <p:nvPr/>
            </p:nvSpPr>
            <p:spPr bwMode="auto">
              <a:xfrm>
                <a:off x="2208" y="2159"/>
                <a:ext cx="240" cy="289"/>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22616" name="Text Box 334"/>
            <p:cNvSpPr txBox="1">
              <a:spLocks noChangeArrowheads="1"/>
            </p:cNvSpPr>
            <p:nvPr/>
          </p:nvSpPr>
          <p:spPr bwMode="auto">
            <a:xfrm>
              <a:off x="1152" y="2975"/>
              <a:ext cx="432" cy="462"/>
            </a:xfrm>
            <a:prstGeom prst="rect">
              <a:avLst/>
            </a:prstGeom>
            <a:noFill/>
            <a:ln w="9525" algn="ctr">
              <a:noFill/>
              <a:miter lim="800000"/>
              <a:headEnd/>
              <a:tailEnd/>
            </a:ln>
          </p:spPr>
          <p:txBody>
            <a:bodyPr>
              <a:spAutoFit/>
            </a:bodyPr>
            <a:lstStyle/>
            <a:p>
              <a:pPr>
                <a:spcBef>
                  <a:spcPct val="50000"/>
                </a:spcBef>
                <a:buClrTx/>
                <a:buSzTx/>
                <a:buFontTx/>
                <a:buNone/>
              </a:pPr>
              <a:r>
                <a:rPr lang="en-US">
                  <a:effectLst/>
                  <a:latin typeface="Times New Roman" pitchFamily="18" charset="0"/>
                </a:rPr>
                <a:t>TK</a:t>
              </a:r>
            </a:p>
          </p:txBody>
        </p:sp>
      </p:grpSp>
      <p:grpSp>
        <p:nvGrpSpPr>
          <p:cNvPr id="22935" name="Group 335"/>
          <p:cNvGrpSpPr>
            <a:grpSpLocks/>
          </p:cNvGrpSpPr>
          <p:nvPr/>
        </p:nvGrpSpPr>
        <p:grpSpPr bwMode="auto">
          <a:xfrm>
            <a:off x="7152640" y="3467947"/>
            <a:ext cx="975360" cy="2860462"/>
            <a:chOff x="1104" y="912"/>
            <a:chExt cx="480" cy="2525"/>
          </a:xfrm>
        </p:grpSpPr>
        <p:grpSp>
          <p:nvGrpSpPr>
            <p:cNvPr id="22936" name="Group 336"/>
            <p:cNvGrpSpPr>
              <a:grpSpLocks/>
            </p:cNvGrpSpPr>
            <p:nvPr/>
          </p:nvGrpSpPr>
          <p:grpSpPr bwMode="auto">
            <a:xfrm>
              <a:off x="1104" y="912"/>
              <a:ext cx="480" cy="2448"/>
              <a:chOff x="2208" y="336"/>
              <a:chExt cx="816" cy="2400"/>
            </a:xfrm>
          </p:grpSpPr>
          <p:grpSp>
            <p:nvGrpSpPr>
              <p:cNvPr id="22938" name="Group 337"/>
              <p:cNvGrpSpPr>
                <a:grpSpLocks/>
              </p:cNvGrpSpPr>
              <p:nvPr/>
            </p:nvGrpSpPr>
            <p:grpSpPr bwMode="auto">
              <a:xfrm>
                <a:off x="2208" y="336"/>
                <a:ext cx="816" cy="2400"/>
                <a:chOff x="2208" y="336"/>
                <a:chExt cx="816" cy="2400"/>
              </a:xfrm>
            </p:grpSpPr>
            <p:sp>
              <p:nvSpPr>
                <p:cNvPr id="47442" name="Rectangle 338"/>
                <p:cNvSpPr>
                  <a:spLocks noChangeArrowheads="1"/>
                </p:cNvSpPr>
                <p:nvPr/>
              </p:nvSpPr>
              <p:spPr bwMode="auto">
                <a:xfrm>
                  <a:off x="2495" y="864"/>
                  <a:ext cx="242"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7443" name="AutoShape 339"/>
                <p:cNvSpPr>
                  <a:spLocks noChangeArrowheads="1"/>
                </p:cNvSpPr>
                <p:nvPr/>
              </p:nvSpPr>
              <p:spPr bwMode="auto">
                <a:xfrm rot="10800000">
                  <a:off x="2401" y="336"/>
                  <a:ext cx="431"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7444" name="AutoShape 340"/>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7445" name="Oval 341"/>
              <p:cNvSpPr>
                <a:spLocks noChangeArrowheads="1"/>
              </p:cNvSpPr>
              <p:nvPr/>
            </p:nvSpPr>
            <p:spPr bwMode="auto">
              <a:xfrm>
                <a:off x="2208" y="2159"/>
                <a:ext cx="240" cy="289"/>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22609" name="Text Box 342"/>
            <p:cNvSpPr txBox="1">
              <a:spLocks noChangeArrowheads="1"/>
            </p:cNvSpPr>
            <p:nvPr/>
          </p:nvSpPr>
          <p:spPr bwMode="auto">
            <a:xfrm>
              <a:off x="1152" y="2975"/>
              <a:ext cx="432" cy="462"/>
            </a:xfrm>
            <a:prstGeom prst="rect">
              <a:avLst/>
            </a:prstGeom>
            <a:noFill/>
            <a:ln w="9525" algn="ctr">
              <a:noFill/>
              <a:miter lim="800000"/>
              <a:headEnd/>
              <a:tailEnd/>
            </a:ln>
          </p:spPr>
          <p:txBody>
            <a:bodyPr>
              <a:spAutoFit/>
            </a:bodyPr>
            <a:lstStyle/>
            <a:p>
              <a:pPr>
                <a:spcBef>
                  <a:spcPct val="50000"/>
                </a:spcBef>
                <a:buClrTx/>
                <a:buSzTx/>
                <a:buFontTx/>
                <a:buNone/>
              </a:pPr>
              <a:r>
                <a:rPr lang="en-US">
                  <a:effectLst/>
                  <a:latin typeface="Times New Roman" pitchFamily="18" charset="0"/>
                </a:rPr>
                <a:t>TK</a:t>
              </a:r>
            </a:p>
          </p:txBody>
        </p:sp>
      </p:grpSp>
      <p:grpSp>
        <p:nvGrpSpPr>
          <p:cNvPr id="22939" name="Group 343"/>
          <p:cNvGrpSpPr>
            <a:grpSpLocks/>
          </p:cNvGrpSpPr>
          <p:nvPr/>
        </p:nvGrpSpPr>
        <p:grpSpPr bwMode="auto">
          <a:xfrm>
            <a:off x="9753600" y="3492784"/>
            <a:ext cx="975360" cy="2860461"/>
            <a:chOff x="1104" y="912"/>
            <a:chExt cx="480" cy="2525"/>
          </a:xfrm>
        </p:grpSpPr>
        <p:grpSp>
          <p:nvGrpSpPr>
            <p:cNvPr id="22940" name="Group 344"/>
            <p:cNvGrpSpPr>
              <a:grpSpLocks/>
            </p:cNvGrpSpPr>
            <p:nvPr/>
          </p:nvGrpSpPr>
          <p:grpSpPr bwMode="auto">
            <a:xfrm>
              <a:off x="1104" y="912"/>
              <a:ext cx="480" cy="2448"/>
              <a:chOff x="2208" y="336"/>
              <a:chExt cx="816" cy="2400"/>
            </a:xfrm>
          </p:grpSpPr>
          <p:grpSp>
            <p:nvGrpSpPr>
              <p:cNvPr id="22941" name="Group 345"/>
              <p:cNvGrpSpPr>
                <a:grpSpLocks/>
              </p:cNvGrpSpPr>
              <p:nvPr/>
            </p:nvGrpSpPr>
            <p:grpSpPr bwMode="auto">
              <a:xfrm>
                <a:off x="2208" y="336"/>
                <a:ext cx="816" cy="2400"/>
                <a:chOff x="2208" y="336"/>
                <a:chExt cx="816" cy="2400"/>
              </a:xfrm>
            </p:grpSpPr>
            <p:sp>
              <p:nvSpPr>
                <p:cNvPr id="47450" name="Rectangle 346"/>
                <p:cNvSpPr>
                  <a:spLocks noChangeArrowheads="1"/>
                </p:cNvSpPr>
                <p:nvPr/>
              </p:nvSpPr>
              <p:spPr bwMode="auto">
                <a:xfrm>
                  <a:off x="2495" y="864"/>
                  <a:ext cx="242"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47451" name="AutoShape 347"/>
                <p:cNvSpPr>
                  <a:spLocks noChangeArrowheads="1"/>
                </p:cNvSpPr>
                <p:nvPr/>
              </p:nvSpPr>
              <p:spPr bwMode="auto">
                <a:xfrm rot="10800000">
                  <a:off x="2401" y="336"/>
                  <a:ext cx="431"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47452" name="AutoShape 348"/>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47453" name="Oval 349"/>
              <p:cNvSpPr>
                <a:spLocks noChangeArrowheads="1"/>
              </p:cNvSpPr>
              <p:nvPr/>
            </p:nvSpPr>
            <p:spPr bwMode="auto">
              <a:xfrm>
                <a:off x="2208" y="2159"/>
                <a:ext cx="240" cy="289"/>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22602" name="Text Box 350"/>
            <p:cNvSpPr txBox="1">
              <a:spLocks noChangeArrowheads="1"/>
            </p:cNvSpPr>
            <p:nvPr/>
          </p:nvSpPr>
          <p:spPr bwMode="auto">
            <a:xfrm>
              <a:off x="1152" y="2975"/>
              <a:ext cx="432" cy="462"/>
            </a:xfrm>
            <a:prstGeom prst="rect">
              <a:avLst/>
            </a:prstGeom>
            <a:noFill/>
            <a:ln w="9525" algn="ctr">
              <a:noFill/>
              <a:miter lim="800000"/>
              <a:headEnd/>
              <a:tailEnd/>
            </a:ln>
          </p:spPr>
          <p:txBody>
            <a:bodyPr>
              <a:spAutoFit/>
            </a:bodyPr>
            <a:lstStyle/>
            <a:p>
              <a:pPr>
                <a:spcBef>
                  <a:spcPct val="50000"/>
                </a:spcBef>
                <a:buClrTx/>
                <a:buSzTx/>
                <a:buFontTx/>
                <a:buNone/>
              </a:pPr>
              <a:r>
                <a:rPr lang="en-US">
                  <a:effectLst/>
                  <a:latin typeface="Times New Roman" pitchFamily="18" charset="0"/>
                </a:rPr>
                <a:t>TK</a:t>
              </a:r>
            </a:p>
          </p:txBody>
        </p:sp>
      </p:grpSp>
      <p:sp>
        <p:nvSpPr>
          <p:cNvPr id="22535" name="Rectangle 351"/>
          <p:cNvSpPr>
            <a:spLocks noChangeArrowheads="1"/>
          </p:cNvSpPr>
          <p:nvPr/>
        </p:nvSpPr>
        <p:spPr bwMode="auto">
          <a:xfrm>
            <a:off x="758614" y="325121"/>
            <a:ext cx="11487573" cy="584765"/>
          </a:xfrm>
          <a:prstGeom prst="rect">
            <a:avLst/>
          </a:prstGeom>
          <a:noFill/>
          <a:ln w="9525">
            <a:noFill/>
            <a:miter lim="800000"/>
            <a:headEnd/>
            <a:tailEnd/>
          </a:ln>
        </p:spPr>
        <p:txBody>
          <a:bodyPr lIns="130046" tIns="65023" rIns="130046" bIns="65023" anchor="ctr"/>
          <a:lstStyle/>
          <a:p>
            <a:pPr algn="ctr">
              <a:spcBef>
                <a:spcPct val="0"/>
              </a:spcBef>
              <a:buClrTx/>
              <a:buSzTx/>
              <a:buFontTx/>
              <a:buNone/>
            </a:pPr>
            <a:r>
              <a:rPr lang="en-US" sz="4600" b="1" dirty="0">
                <a:solidFill>
                  <a:schemeClr val="accent6">
                    <a:lumMod val="50000"/>
                  </a:schemeClr>
                </a:solidFill>
              </a:rPr>
              <a:t>Strategies to inhibit EGFR signaling</a:t>
            </a:r>
            <a:endParaRPr lang="en-GB" sz="4600" b="1" dirty="0">
              <a:solidFill>
                <a:schemeClr val="accent6">
                  <a:lumMod val="50000"/>
                </a:schemeClr>
              </a:solidFill>
            </a:endParaRPr>
          </a:p>
        </p:txBody>
      </p:sp>
      <p:pic>
        <p:nvPicPr>
          <p:cNvPr id="47457" name="Picture 353" descr="antibody98"/>
          <p:cNvPicPr>
            <a:picLocks noChangeAspect="1" noChangeArrowheads="1"/>
          </p:cNvPicPr>
          <p:nvPr/>
        </p:nvPicPr>
        <p:blipFill>
          <a:blip r:embed="rId3" cstate="print"/>
          <a:srcRect/>
          <a:stretch>
            <a:fillRect/>
          </a:stretch>
        </p:blipFill>
        <p:spPr bwMode="auto">
          <a:xfrm>
            <a:off x="6719147" y="3359573"/>
            <a:ext cx="589281" cy="650240"/>
          </a:xfrm>
          <a:prstGeom prst="rect">
            <a:avLst/>
          </a:prstGeom>
          <a:noFill/>
          <a:ln w="9525">
            <a:noFill/>
            <a:miter lim="800000"/>
            <a:headEnd/>
            <a:tailEnd/>
          </a:ln>
        </p:spPr>
      </p:pic>
      <p:grpSp>
        <p:nvGrpSpPr>
          <p:cNvPr id="22942" name="Group 365"/>
          <p:cNvGrpSpPr>
            <a:grpSpLocks/>
          </p:cNvGrpSpPr>
          <p:nvPr/>
        </p:nvGrpSpPr>
        <p:grpSpPr bwMode="auto">
          <a:xfrm>
            <a:off x="4118187" y="2709334"/>
            <a:ext cx="650240" cy="652498"/>
            <a:chOff x="1392" y="815"/>
            <a:chExt cx="304" cy="385"/>
          </a:xfrm>
        </p:grpSpPr>
        <p:sp>
          <p:nvSpPr>
            <p:cNvPr id="47458" name="Line 354"/>
            <p:cNvSpPr>
              <a:spLocks noChangeShapeType="1"/>
            </p:cNvSpPr>
            <p:nvPr/>
          </p:nvSpPr>
          <p:spPr bwMode="auto">
            <a:xfrm>
              <a:off x="1536" y="816"/>
              <a:ext cx="0" cy="240"/>
            </a:xfrm>
            <a:prstGeom prst="line">
              <a:avLst/>
            </a:prstGeom>
            <a:noFill/>
            <a:ln w="57150">
              <a:solidFill>
                <a:srgbClr val="00FF00"/>
              </a:solidFill>
              <a:round/>
              <a:headEnd/>
              <a:tailEnd/>
            </a:ln>
            <a:effectLst/>
          </p:spPr>
          <p:txBody>
            <a:bodyPr/>
            <a:lstStyle/>
            <a:p>
              <a:pPr>
                <a:defRPr/>
              </a:pPr>
              <a:endParaRPr lang="en-US"/>
            </a:p>
          </p:txBody>
        </p:sp>
        <p:sp>
          <p:nvSpPr>
            <p:cNvPr id="47459" name="Line 355"/>
            <p:cNvSpPr>
              <a:spLocks noChangeShapeType="1"/>
            </p:cNvSpPr>
            <p:nvPr/>
          </p:nvSpPr>
          <p:spPr bwMode="auto">
            <a:xfrm flipH="1">
              <a:off x="1392" y="1056"/>
              <a:ext cx="144" cy="144"/>
            </a:xfrm>
            <a:prstGeom prst="line">
              <a:avLst/>
            </a:prstGeom>
            <a:noFill/>
            <a:ln w="57150">
              <a:solidFill>
                <a:srgbClr val="00FF00"/>
              </a:solidFill>
              <a:round/>
              <a:headEnd/>
              <a:tailEnd/>
            </a:ln>
            <a:effectLst/>
          </p:spPr>
          <p:txBody>
            <a:bodyPr/>
            <a:lstStyle/>
            <a:p>
              <a:pPr>
                <a:defRPr/>
              </a:pPr>
              <a:endParaRPr lang="en-US"/>
            </a:p>
          </p:txBody>
        </p:sp>
        <p:sp>
          <p:nvSpPr>
            <p:cNvPr id="47463" name="Line 359"/>
            <p:cNvSpPr>
              <a:spLocks noChangeShapeType="1"/>
            </p:cNvSpPr>
            <p:nvPr/>
          </p:nvSpPr>
          <p:spPr bwMode="auto">
            <a:xfrm flipH="1">
              <a:off x="1392" y="1056"/>
              <a:ext cx="96" cy="96"/>
            </a:xfrm>
            <a:prstGeom prst="line">
              <a:avLst/>
            </a:prstGeom>
            <a:noFill/>
            <a:ln w="57150">
              <a:solidFill>
                <a:srgbClr val="FF6600"/>
              </a:solidFill>
              <a:round/>
              <a:headEnd/>
              <a:tailEnd/>
            </a:ln>
            <a:effectLst/>
          </p:spPr>
          <p:txBody>
            <a:bodyPr/>
            <a:lstStyle/>
            <a:p>
              <a:pPr>
                <a:defRPr/>
              </a:pPr>
              <a:endParaRPr lang="en-US"/>
            </a:p>
          </p:txBody>
        </p:sp>
        <p:sp>
          <p:nvSpPr>
            <p:cNvPr id="47465" name="Line 361"/>
            <p:cNvSpPr>
              <a:spLocks noChangeShapeType="1"/>
            </p:cNvSpPr>
            <p:nvPr/>
          </p:nvSpPr>
          <p:spPr bwMode="auto">
            <a:xfrm flipH="1">
              <a:off x="1584" y="815"/>
              <a:ext cx="0" cy="240"/>
            </a:xfrm>
            <a:prstGeom prst="line">
              <a:avLst/>
            </a:prstGeom>
            <a:noFill/>
            <a:ln w="57150">
              <a:solidFill>
                <a:srgbClr val="00FF00"/>
              </a:solidFill>
              <a:round/>
              <a:headEnd/>
              <a:tailEnd/>
            </a:ln>
            <a:effectLst/>
          </p:spPr>
          <p:txBody>
            <a:bodyPr/>
            <a:lstStyle/>
            <a:p>
              <a:pPr>
                <a:defRPr/>
              </a:pPr>
              <a:endParaRPr lang="en-US"/>
            </a:p>
          </p:txBody>
        </p:sp>
        <p:sp>
          <p:nvSpPr>
            <p:cNvPr id="47466" name="Line 362"/>
            <p:cNvSpPr>
              <a:spLocks noChangeShapeType="1"/>
            </p:cNvSpPr>
            <p:nvPr/>
          </p:nvSpPr>
          <p:spPr bwMode="auto">
            <a:xfrm rot="-21600000">
              <a:off x="1584" y="1056"/>
              <a:ext cx="96" cy="144"/>
            </a:xfrm>
            <a:prstGeom prst="line">
              <a:avLst/>
            </a:prstGeom>
            <a:noFill/>
            <a:ln w="57150">
              <a:solidFill>
                <a:srgbClr val="00FF00"/>
              </a:solidFill>
              <a:round/>
              <a:headEnd/>
              <a:tailEnd/>
            </a:ln>
            <a:effectLst/>
          </p:spPr>
          <p:txBody>
            <a:bodyPr/>
            <a:lstStyle/>
            <a:p>
              <a:pPr>
                <a:defRPr/>
              </a:pPr>
              <a:endParaRPr lang="en-US"/>
            </a:p>
          </p:txBody>
        </p:sp>
        <p:sp>
          <p:nvSpPr>
            <p:cNvPr id="47467" name="Line 363"/>
            <p:cNvSpPr>
              <a:spLocks noChangeShapeType="1"/>
            </p:cNvSpPr>
            <p:nvPr/>
          </p:nvSpPr>
          <p:spPr bwMode="auto">
            <a:xfrm rot="-21600000">
              <a:off x="1632" y="1056"/>
              <a:ext cx="64" cy="96"/>
            </a:xfrm>
            <a:prstGeom prst="line">
              <a:avLst/>
            </a:prstGeom>
            <a:noFill/>
            <a:ln w="57150">
              <a:solidFill>
                <a:srgbClr val="FF6600"/>
              </a:solidFill>
              <a:round/>
              <a:headEnd/>
              <a:tailEnd/>
            </a:ln>
            <a:effectLst/>
          </p:spPr>
          <p:txBody>
            <a:bodyPr/>
            <a:lstStyle/>
            <a:p>
              <a:pPr>
                <a:defRPr/>
              </a:pPr>
              <a:endParaRPr lang="en-US"/>
            </a:p>
          </p:txBody>
        </p:sp>
      </p:grpSp>
      <p:grpSp>
        <p:nvGrpSpPr>
          <p:cNvPr id="22943" name="Group 368"/>
          <p:cNvGrpSpPr>
            <a:grpSpLocks/>
          </p:cNvGrpSpPr>
          <p:nvPr/>
        </p:nvGrpSpPr>
        <p:grpSpPr bwMode="auto">
          <a:xfrm>
            <a:off x="1408854" y="5418667"/>
            <a:ext cx="433493" cy="433493"/>
            <a:chOff x="1920" y="3552"/>
            <a:chExt cx="288" cy="336"/>
          </a:xfrm>
        </p:grpSpPr>
        <p:sp>
          <p:nvSpPr>
            <p:cNvPr id="47470" name="Oval 366"/>
            <p:cNvSpPr>
              <a:spLocks noChangeArrowheads="1"/>
            </p:cNvSpPr>
            <p:nvPr/>
          </p:nvSpPr>
          <p:spPr bwMode="auto">
            <a:xfrm>
              <a:off x="1968" y="3552"/>
              <a:ext cx="240" cy="289"/>
            </a:xfrm>
            <a:prstGeom prst="ellipse">
              <a:avLst/>
            </a:prstGeom>
            <a:solidFill>
              <a:srgbClr val="00FF00"/>
            </a:solidFill>
            <a:ln w="9525" algn="ctr">
              <a:noFill/>
              <a:round/>
              <a:headEnd/>
              <a:tailEnd/>
            </a:ln>
            <a:effectLst/>
          </p:spPr>
          <p:txBody>
            <a:bodyPr wrap="none" anchor="ctr"/>
            <a:lstStyle/>
            <a:p>
              <a:pPr>
                <a:defRPr/>
              </a:pPr>
              <a:endParaRPr lang="en-US"/>
            </a:p>
          </p:txBody>
        </p:sp>
        <p:sp>
          <p:nvSpPr>
            <p:cNvPr id="47471" name="Rectangle 367"/>
            <p:cNvSpPr>
              <a:spLocks noChangeArrowheads="1"/>
            </p:cNvSpPr>
            <p:nvPr/>
          </p:nvSpPr>
          <p:spPr bwMode="auto">
            <a:xfrm>
              <a:off x="1920" y="3552"/>
              <a:ext cx="96" cy="336"/>
            </a:xfrm>
            <a:prstGeom prst="rect">
              <a:avLst/>
            </a:prstGeom>
            <a:solidFill>
              <a:srgbClr val="00FF00"/>
            </a:solidFill>
            <a:ln w="9525" algn="ctr">
              <a:noFill/>
              <a:miter lim="800000"/>
              <a:headEnd/>
              <a:tailEnd/>
            </a:ln>
            <a:effectLst/>
          </p:spPr>
          <p:txBody>
            <a:bodyPr wrap="none" anchor="ctr"/>
            <a:lstStyle/>
            <a:p>
              <a:pPr>
                <a:defRPr/>
              </a:pPr>
              <a:endParaRPr lang="en-US"/>
            </a:p>
          </p:txBody>
        </p:sp>
      </p:grpSp>
      <p:sp>
        <p:nvSpPr>
          <p:cNvPr id="47473" name="Oval 369"/>
          <p:cNvSpPr>
            <a:spLocks noChangeArrowheads="1"/>
          </p:cNvSpPr>
          <p:nvPr/>
        </p:nvSpPr>
        <p:spPr bwMode="auto">
          <a:xfrm>
            <a:off x="4118187" y="8344747"/>
            <a:ext cx="5527040" cy="1408853"/>
          </a:xfrm>
          <a:prstGeom prst="ellipse">
            <a:avLst/>
          </a:prstGeom>
          <a:solidFill>
            <a:srgbClr val="FFFFCC"/>
          </a:solidFill>
          <a:ln w="9525" algn="ctr">
            <a:noFill/>
            <a:round/>
            <a:headEnd/>
            <a:tailEnd/>
          </a:ln>
          <a:effectLst/>
        </p:spPr>
        <p:txBody>
          <a:bodyPr wrap="none" lIns="130046" tIns="65023" rIns="130046" bIns="65023" anchor="ctr"/>
          <a:lstStyle/>
          <a:p>
            <a:pPr>
              <a:defRPr/>
            </a:pPr>
            <a:endParaRPr lang="en-US"/>
          </a:p>
        </p:txBody>
      </p:sp>
      <p:sp>
        <p:nvSpPr>
          <p:cNvPr id="47475" name="Oval 371"/>
          <p:cNvSpPr>
            <a:spLocks noChangeArrowheads="1"/>
          </p:cNvSpPr>
          <p:nvPr/>
        </p:nvSpPr>
        <p:spPr bwMode="auto">
          <a:xfrm>
            <a:off x="7044267" y="2817707"/>
            <a:ext cx="325120" cy="541867"/>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pic>
        <p:nvPicPr>
          <p:cNvPr id="22541" name="Picture 372" descr="dnaanim"/>
          <p:cNvPicPr>
            <a:picLocks noChangeAspect="1" noChangeArrowheads="1" noCrop="1"/>
          </p:cNvPicPr>
          <p:nvPr/>
        </p:nvPicPr>
        <p:blipFill>
          <a:blip r:embed="rId4" cstate="print"/>
          <a:srcRect/>
          <a:stretch>
            <a:fillRect/>
          </a:stretch>
        </p:blipFill>
        <p:spPr bwMode="auto">
          <a:xfrm rot="5400000">
            <a:off x="6448214" y="7531947"/>
            <a:ext cx="596053" cy="2980267"/>
          </a:xfrm>
          <a:prstGeom prst="rect">
            <a:avLst/>
          </a:prstGeom>
          <a:noFill/>
          <a:ln w="9525">
            <a:noFill/>
            <a:miter lim="800000"/>
            <a:headEnd/>
            <a:tailEnd/>
          </a:ln>
        </p:spPr>
      </p:pic>
      <p:grpSp>
        <p:nvGrpSpPr>
          <p:cNvPr id="47234" name="Group 387"/>
          <p:cNvGrpSpPr>
            <a:grpSpLocks/>
          </p:cNvGrpSpPr>
          <p:nvPr/>
        </p:nvGrpSpPr>
        <p:grpSpPr bwMode="auto">
          <a:xfrm>
            <a:off x="10376747" y="2384214"/>
            <a:ext cx="894080" cy="1397565"/>
            <a:chOff x="4512" y="1061"/>
            <a:chExt cx="396" cy="619"/>
          </a:xfrm>
        </p:grpSpPr>
        <p:grpSp>
          <p:nvGrpSpPr>
            <p:cNvPr id="47238" name="Group 373"/>
            <p:cNvGrpSpPr>
              <a:grpSpLocks/>
            </p:cNvGrpSpPr>
            <p:nvPr/>
          </p:nvGrpSpPr>
          <p:grpSpPr bwMode="auto">
            <a:xfrm rot="-7821190">
              <a:off x="4576" y="1095"/>
              <a:ext cx="366" cy="298"/>
              <a:chOff x="1392" y="815"/>
              <a:chExt cx="304" cy="385"/>
            </a:xfrm>
          </p:grpSpPr>
          <p:sp>
            <p:nvSpPr>
              <p:cNvPr id="47478" name="Line 374"/>
              <p:cNvSpPr>
                <a:spLocks noChangeShapeType="1"/>
              </p:cNvSpPr>
              <p:nvPr/>
            </p:nvSpPr>
            <p:spPr bwMode="auto">
              <a:xfrm>
                <a:off x="1536" y="816"/>
                <a:ext cx="0" cy="240"/>
              </a:xfrm>
              <a:prstGeom prst="line">
                <a:avLst/>
              </a:prstGeom>
              <a:noFill/>
              <a:ln w="57150">
                <a:solidFill>
                  <a:srgbClr val="FF3300"/>
                </a:solidFill>
                <a:round/>
                <a:headEnd/>
                <a:tailEnd/>
              </a:ln>
              <a:effectLst/>
            </p:spPr>
            <p:txBody>
              <a:bodyPr/>
              <a:lstStyle/>
              <a:p>
                <a:pPr>
                  <a:defRPr/>
                </a:pPr>
                <a:endParaRPr lang="en-US"/>
              </a:p>
            </p:txBody>
          </p:sp>
          <p:sp>
            <p:nvSpPr>
              <p:cNvPr id="47479" name="Line 375"/>
              <p:cNvSpPr>
                <a:spLocks noChangeShapeType="1"/>
              </p:cNvSpPr>
              <p:nvPr/>
            </p:nvSpPr>
            <p:spPr bwMode="auto">
              <a:xfrm flipH="1">
                <a:off x="1394" y="1057"/>
                <a:ext cx="144" cy="143"/>
              </a:xfrm>
              <a:prstGeom prst="line">
                <a:avLst/>
              </a:prstGeom>
              <a:noFill/>
              <a:ln w="57150">
                <a:solidFill>
                  <a:srgbClr val="FF3300"/>
                </a:solidFill>
                <a:round/>
                <a:headEnd/>
                <a:tailEnd/>
              </a:ln>
              <a:effectLst/>
            </p:spPr>
            <p:txBody>
              <a:bodyPr/>
              <a:lstStyle/>
              <a:p>
                <a:pPr>
                  <a:defRPr/>
                </a:pPr>
                <a:endParaRPr lang="en-US"/>
              </a:p>
            </p:txBody>
          </p:sp>
          <p:sp>
            <p:nvSpPr>
              <p:cNvPr id="47480" name="Line 376"/>
              <p:cNvSpPr>
                <a:spLocks noChangeShapeType="1"/>
              </p:cNvSpPr>
              <p:nvPr/>
            </p:nvSpPr>
            <p:spPr bwMode="auto">
              <a:xfrm flipH="1">
                <a:off x="1392" y="1057"/>
                <a:ext cx="96" cy="96"/>
              </a:xfrm>
              <a:prstGeom prst="line">
                <a:avLst/>
              </a:prstGeom>
              <a:noFill/>
              <a:ln w="57150">
                <a:solidFill>
                  <a:srgbClr val="00FFFF"/>
                </a:solidFill>
                <a:round/>
                <a:headEnd/>
                <a:tailEnd/>
              </a:ln>
              <a:effectLst/>
            </p:spPr>
            <p:txBody>
              <a:bodyPr/>
              <a:lstStyle/>
              <a:p>
                <a:pPr>
                  <a:defRPr/>
                </a:pPr>
                <a:endParaRPr lang="en-US"/>
              </a:p>
            </p:txBody>
          </p:sp>
          <p:sp>
            <p:nvSpPr>
              <p:cNvPr id="47481" name="Line 377"/>
              <p:cNvSpPr>
                <a:spLocks noChangeShapeType="1"/>
              </p:cNvSpPr>
              <p:nvPr/>
            </p:nvSpPr>
            <p:spPr bwMode="auto">
              <a:xfrm flipH="1">
                <a:off x="1584" y="815"/>
                <a:ext cx="0" cy="240"/>
              </a:xfrm>
              <a:prstGeom prst="line">
                <a:avLst/>
              </a:prstGeom>
              <a:noFill/>
              <a:ln w="57150">
                <a:solidFill>
                  <a:srgbClr val="FF3300"/>
                </a:solidFill>
                <a:round/>
                <a:headEnd/>
                <a:tailEnd/>
              </a:ln>
              <a:effectLst/>
            </p:spPr>
            <p:txBody>
              <a:bodyPr/>
              <a:lstStyle/>
              <a:p>
                <a:pPr>
                  <a:defRPr/>
                </a:pPr>
                <a:endParaRPr lang="en-US"/>
              </a:p>
            </p:txBody>
          </p:sp>
          <p:sp>
            <p:nvSpPr>
              <p:cNvPr id="47482" name="Line 378"/>
              <p:cNvSpPr>
                <a:spLocks noChangeShapeType="1"/>
              </p:cNvSpPr>
              <p:nvPr/>
            </p:nvSpPr>
            <p:spPr bwMode="auto">
              <a:xfrm rot="-21600000">
                <a:off x="1585" y="1056"/>
                <a:ext cx="96" cy="143"/>
              </a:xfrm>
              <a:prstGeom prst="line">
                <a:avLst/>
              </a:prstGeom>
              <a:noFill/>
              <a:ln w="57150">
                <a:solidFill>
                  <a:srgbClr val="FF3300"/>
                </a:solidFill>
                <a:round/>
                <a:headEnd/>
                <a:tailEnd/>
              </a:ln>
              <a:effectLst/>
            </p:spPr>
            <p:txBody>
              <a:bodyPr/>
              <a:lstStyle/>
              <a:p>
                <a:pPr>
                  <a:defRPr/>
                </a:pPr>
                <a:endParaRPr lang="en-US"/>
              </a:p>
            </p:txBody>
          </p:sp>
          <p:sp>
            <p:nvSpPr>
              <p:cNvPr id="47483" name="Line 379"/>
              <p:cNvSpPr>
                <a:spLocks noChangeShapeType="1"/>
              </p:cNvSpPr>
              <p:nvPr/>
            </p:nvSpPr>
            <p:spPr bwMode="auto">
              <a:xfrm rot="-21600000">
                <a:off x="1634" y="1058"/>
                <a:ext cx="64" cy="96"/>
              </a:xfrm>
              <a:prstGeom prst="line">
                <a:avLst/>
              </a:prstGeom>
              <a:noFill/>
              <a:ln w="57150">
                <a:solidFill>
                  <a:srgbClr val="00FFFF"/>
                </a:solidFill>
                <a:round/>
                <a:headEnd/>
                <a:tailEnd/>
              </a:ln>
              <a:effectLst/>
            </p:spPr>
            <p:txBody>
              <a:bodyPr/>
              <a:lstStyle/>
              <a:p>
                <a:pPr>
                  <a:defRPr/>
                </a:pPr>
                <a:endParaRPr lang="en-US"/>
              </a:p>
            </p:txBody>
          </p:sp>
        </p:grpSp>
        <p:grpSp>
          <p:nvGrpSpPr>
            <p:cNvPr id="47242" name="Group 380"/>
            <p:cNvGrpSpPr>
              <a:grpSpLocks/>
            </p:cNvGrpSpPr>
            <p:nvPr/>
          </p:nvGrpSpPr>
          <p:grpSpPr bwMode="auto">
            <a:xfrm>
              <a:off x="4512" y="1344"/>
              <a:ext cx="240" cy="336"/>
              <a:chOff x="1392" y="815"/>
              <a:chExt cx="304" cy="385"/>
            </a:xfrm>
          </p:grpSpPr>
          <p:sp>
            <p:nvSpPr>
              <p:cNvPr id="47485" name="Line 381"/>
              <p:cNvSpPr>
                <a:spLocks noChangeShapeType="1"/>
              </p:cNvSpPr>
              <p:nvPr/>
            </p:nvSpPr>
            <p:spPr bwMode="auto">
              <a:xfrm>
                <a:off x="1536" y="816"/>
                <a:ext cx="0" cy="239"/>
              </a:xfrm>
              <a:prstGeom prst="line">
                <a:avLst/>
              </a:prstGeom>
              <a:noFill/>
              <a:ln w="57150">
                <a:solidFill>
                  <a:srgbClr val="FF3300"/>
                </a:solidFill>
                <a:round/>
                <a:headEnd/>
                <a:tailEnd/>
              </a:ln>
              <a:effectLst/>
            </p:spPr>
            <p:txBody>
              <a:bodyPr/>
              <a:lstStyle/>
              <a:p>
                <a:pPr>
                  <a:defRPr/>
                </a:pPr>
                <a:endParaRPr lang="en-US"/>
              </a:p>
            </p:txBody>
          </p:sp>
          <p:sp>
            <p:nvSpPr>
              <p:cNvPr id="47486" name="Line 382"/>
              <p:cNvSpPr>
                <a:spLocks noChangeShapeType="1"/>
              </p:cNvSpPr>
              <p:nvPr/>
            </p:nvSpPr>
            <p:spPr bwMode="auto">
              <a:xfrm flipH="1">
                <a:off x="1392" y="1056"/>
                <a:ext cx="144" cy="144"/>
              </a:xfrm>
              <a:prstGeom prst="line">
                <a:avLst/>
              </a:prstGeom>
              <a:noFill/>
              <a:ln w="57150">
                <a:solidFill>
                  <a:srgbClr val="FF3300"/>
                </a:solidFill>
                <a:round/>
                <a:headEnd/>
                <a:tailEnd/>
              </a:ln>
              <a:effectLst/>
            </p:spPr>
            <p:txBody>
              <a:bodyPr/>
              <a:lstStyle/>
              <a:p>
                <a:pPr>
                  <a:defRPr/>
                </a:pPr>
                <a:endParaRPr lang="en-US"/>
              </a:p>
            </p:txBody>
          </p:sp>
          <p:sp>
            <p:nvSpPr>
              <p:cNvPr id="47487" name="Line 383"/>
              <p:cNvSpPr>
                <a:spLocks noChangeShapeType="1"/>
              </p:cNvSpPr>
              <p:nvPr/>
            </p:nvSpPr>
            <p:spPr bwMode="auto">
              <a:xfrm flipH="1">
                <a:off x="1392" y="1056"/>
                <a:ext cx="96" cy="96"/>
              </a:xfrm>
              <a:prstGeom prst="line">
                <a:avLst/>
              </a:prstGeom>
              <a:noFill/>
              <a:ln w="57150">
                <a:solidFill>
                  <a:srgbClr val="00FFFF"/>
                </a:solidFill>
                <a:round/>
                <a:headEnd/>
                <a:tailEnd/>
              </a:ln>
              <a:effectLst/>
            </p:spPr>
            <p:txBody>
              <a:bodyPr/>
              <a:lstStyle/>
              <a:p>
                <a:pPr>
                  <a:defRPr/>
                </a:pPr>
                <a:endParaRPr lang="en-US"/>
              </a:p>
            </p:txBody>
          </p:sp>
          <p:sp>
            <p:nvSpPr>
              <p:cNvPr id="47488" name="Line 384"/>
              <p:cNvSpPr>
                <a:spLocks noChangeShapeType="1"/>
              </p:cNvSpPr>
              <p:nvPr/>
            </p:nvSpPr>
            <p:spPr bwMode="auto">
              <a:xfrm flipH="1">
                <a:off x="1585" y="815"/>
                <a:ext cx="0" cy="239"/>
              </a:xfrm>
              <a:prstGeom prst="line">
                <a:avLst/>
              </a:prstGeom>
              <a:noFill/>
              <a:ln w="57150">
                <a:solidFill>
                  <a:srgbClr val="FF3300"/>
                </a:solidFill>
                <a:round/>
                <a:headEnd/>
                <a:tailEnd/>
              </a:ln>
              <a:effectLst/>
            </p:spPr>
            <p:txBody>
              <a:bodyPr/>
              <a:lstStyle/>
              <a:p>
                <a:pPr>
                  <a:defRPr/>
                </a:pPr>
                <a:endParaRPr lang="en-US"/>
              </a:p>
            </p:txBody>
          </p:sp>
          <p:sp>
            <p:nvSpPr>
              <p:cNvPr id="47489" name="Line 385"/>
              <p:cNvSpPr>
                <a:spLocks noChangeShapeType="1"/>
              </p:cNvSpPr>
              <p:nvPr/>
            </p:nvSpPr>
            <p:spPr bwMode="auto">
              <a:xfrm rot="-21600000">
                <a:off x="1585" y="1056"/>
                <a:ext cx="95" cy="144"/>
              </a:xfrm>
              <a:prstGeom prst="line">
                <a:avLst/>
              </a:prstGeom>
              <a:noFill/>
              <a:ln w="57150">
                <a:solidFill>
                  <a:srgbClr val="FF3300"/>
                </a:solidFill>
                <a:round/>
                <a:headEnd/>
                <a:tailEnd/>
              </a:ln>
              <a:effectLst/>
            </p:spPr>
            <p:txBody>
              <a:bodyPr/>
              <a:lstStyle/>
              <a:p>
                <a:pPr>
                  <a:defRPr/>
                </a:pPr>
                <a:endParaRPr lang="en-US"/>
              </a:p>
            </p:txBody>
          </p:sp>
          <p:sp>
            <p:nvSpPr>
              <p:cNvPr id="47490" name="Line 386"/>
              <p:cNvSpPr>
                <a:spLocks noChangeShapeType="1"/>
              </p:cNvSpPr>
              <p:nvPr/>
            </p:nvSpPr>
            <p:spPr bwMode="auto">
              <a:xfrm rot="-21600000">
                <a:off x="1631" y="1056"/>
                <a:ext cx="65" cy="96"/>
              </a:xfrm>
              <a:prstGeom prst="line">
                <a:avLst/>
              </a:prstGeom>
              <a:noFill/>
              <a:ln w="57150">
                <a:solidFill>
                  <a:srgbClr val="00FFFF"/>
                </a:solidFill>
                <a:round/>
                <a:headEnd/>
                <a:tailEnd/>
              </a:ln>
              <a:effectLst/>
            </p:spPr>
            <p:txBody>
              <a:bodyPr/>
              <a:lstStyle/>
              <a:p>
                <a:pPr>
                  <a:defRPr/>
                </a:pPr>
                <a:endParaRPr lang="en-US"/>
              </a:p>
            </p:txBody>
          </p:sp>
        </p:grpSp>
      </p:grpSp>
      <p:grpSp>
        <p:nvGrpSpPr>
          <p:cNvPr id="47243" name="Group 414"/>
          <p:cNvGrpSpPr>
            <a:grpSpLocks/>
          </p:cNvGrpSpPr>
          <p:nvPr/>
        </p:nvGrpSpPr>
        <p:grpSpPr bwMode="auto">
          <a:xfrm>
            <a:off x="10945707" y="975360"/>
            <a:ext cx="1673014" cy="1517227"/>
            <a:chOff x="4875" y="528"/>
            <a:chExt cx="741" cy="672"/>
          </a:xfrm>
        </p:grpSpPr>
        <p:sp>
          <p:nvSpPr>
            <p:cNvPr id="47498" name="AutoShape 394"/>
            <p:cNvSpPr>
              <a:spLocks noChangeArrowheads="1"/>
            </p:cNvSpPr>
            <p:nvPr/>
          </p:nvSpPr>
          <p:spPr bwMode="auto">
            <a:xfrm rot="-7531651">
              <a:off x="4869" y="916"/>
              <a:ext cx="228" cy="215"/>
            </a:xfrm>
            <a:prstGeom prst="triangle">
              <a:avLst>
                <a:gd name="adj" fmla="val 50000"/>
              </a:avLst>
            </a:prstGeom>
            <a:solidFill>
              <a:srgbClr val="6600CC"/>
            </a:solidFill>
            <a:ln w="9525" algn="ctr">
              <a:solidFill>
                <a:srgbClr val="FFFFCC"/>
              </a:solidFill>
              <a:miter lim="800000"/>
              <a:headEnd/>
              <a:tailEnd/>
            </a:ln>
            <a:effectLst/>
          </p:spPr>
          <p:txBody>
            <a:bodyPr wrap="none" anchor="ctr"/>
            <a:lstStyle/>
            <a:p>
              <a:pPr>
                <a:defRPr/>
              </a:pPr>
              <a:endParaRPr lang="en-US"/>
            </a:p>
          </p:txBody>
        </p:sp>
        <p:sp>
          <p:nvSpPr>
            <p:cNvPr id="47496" name="Oval 392" descr="5%"/>
            <p:cNvSpPr>
              <a:spLocks noChangeArrowheads="1"/>
            </p:cNvSpPr>
            <p:nvPr/>
          </p:nvSpPr>
          <p:spPr bwMode="auto">
            <a:xfrm>
              <a:off x="4944" y="528"/>
              <a:ext cx="672" cy="672"/>
            </a:xfrm>
            <a:prstGeom prst="ellipse">
              <a:avLst/>
            </a:prstGeom>
            <a:pattFill prst="pct5">
              <a:fgClr>
                <a:srgbClr val="FF0066"/>
              </a:fgClr>
              <a:bgClr>
                <a:srgbClr val="FFFFFF"/>
              </a:bgClr>
            </a:pattFill>
            <a:ln w="9525" algn="ctr">
              <a:noFill/>
              <a:round/>
              <a:headEnd/>
              <a:tailEnd/>
            </a:ln>
            <a:effectLst/>
          </p:spPr>
          <p:txBody>
            <a:bodyPr wrap="none" anchor="ctr"/>
            <a:lstStyle/>
            <a:p>
              <a:pPr>
                <a:defRPr/>
              </a:pPr>
              <a:endParaRPr lang="en-US"/>
            </a:p>
          </p:txBody>
        </p:sp>
      </p:grpSp>
      <p:sp>
        <p:nvSpPr>
          <p:cNvPr id="47497" name="Oval 393"/>
          <p:cNvSpPr>
            <a:spLocks noChangeArrowheads="1"/>
          </p:cNvSpPr>
          <p:nvPr/>
        </p:nvSpPr>
        <p:spPr bwMode="auto">
          <a:xfrm>
            <a:off x="11704320" y="1300480"/>
            <a:ext cx="433493" cy="866987"/>
          </a:xfrm>
          <a:prstGeom prst="ellipse">
            <a:avLst/>
          </a:prstGeom>
          <a:solidFill>
            <a:srgbClr val="996633"/>
          </a:solidFill>
          <a:ln w="9525" algn="ctr">
            <a:noFill/>
            <a:round/>
            <a:headEnd/>
            <a:tailEnd/>
          </a:ln>
          <a:effectLst/>
        </p:spPr>
        <p:txBody>
          <a:bodyPr wrap="none" lIns="130046" tIns="65023" rIns="130046" bIns="65023" anchor="ctr"/>
          <a:lstStyle/>
          <a:p>
            <a:pPr>
              <a:defRPr/>
            </a:pPr>
            <a:endParaRPr lang="en-US"/>
          </a:p>
        </p:txBody>
      </p:sp>
      <p:grpSp>
        <p:nvGrpSpPr>
          <p:cNvPr id="47244" name="Group 420"/>
          <p:cNvGrpSpPr>
            <a:grpSpLocks/>
          </p:cNvGrpSpPr>
          <p:nvPr/>
        </p:nvGrpSpPr>
        <p:grpSpPr bwMode="auto">
          <a:xfrm>
            <a:off x="2709334" y="6502400"/>
            <a:ext cx="1733973" cy="1950720"/>
            <a:chOff x="1200" y="2880"/>
            <a:chExt cx="768" cy="864"/>
          </a:xfrm>
        </p:grpSpPr>
        <p:sp>
          <p:nvSpPr>
            <p:cNvPr id="47500" name="Line 396"/>
            <p:cNvSpPr>
              <a:spLocks noChangeShapeType="1"/>
            </p:cNvSpPr>
            <p:nvPr/>
          </p:nvSpPr>
          <p:spPr bwMode="auto">
            <a:xfrm>
              <a:off x="1200" y="2880"/>
              <a:ext cx="768" cy="864"/>
            </a:xfrm>
            <a:prstGeom prst="line">
              <a:avLst/>
            </a:prstGeom>
            <a:noFill/>
            <a:ln w="38100">
              <a:solidFill>
                <a:srgbClr val="FFCCCC"/>
              </a:solidFill>
              <a:round/>
              <a:headEnd/>
              <a:tailEnd type="triangle" w="med" len="med"/>
            </a:ln>
            <a:effectLst/>
          </p:spPr>
          <p:txBody>
            <a:bodyPr/>
            <a:lstStyle/>
            <a:p>
              <a:pPr>
                <a:defRPr/>
              </a:pPr>
              <a:endParaRPr lang="en-US"/>
            </a:p>
          </p:txBody>
        </p:sp>
        <p:grpSp>
          <p:nvGrpSpPr>
            <p:cNvPr id="47248" name="Group 404"/>
            <p:cNvGrpSpPr>
              <a:grpSpLocks/>
            </p:cNvGrpSpPr>
            <p:nvPr/>
          </p:nvGrpSpPr>
          <p:grpSpPr bwMode="auto">
            <a:xfrm>
              <a:off x="1536" y="3216"/>
              <a:ext cx="288" cy="442"/>
              <a:chOff x="528" y="3360"/>
              <a:chExt cx="336" cy="509"/>
            </a:xfrm>
          </p:grpSpPr>
          <p:sp>
            <p:nvSpPr>
              <p:cNvPr id="47506" name="Oval 402"/>
              <p:cNvSpPr>
                <a:spLocks noChangeArrowheads="1"/>
              </p:cNvSpPr>
              <p:nvPr/>
            </p:nvSpPr>
            <p:spPr bwMode="auto">
              <a:xfrm>
                <a:off x="528" y="3456"/>
                <a:ext cx="336" cy="288"/>
              </a:xfrm>
              <a:prstGeom prst="ellipse">
                <a:avLst/>
              </a:prstGeom>
              <a:solidFill>
                <a:srgbClr val="FFFF99"/>
              </a:solidFill>
              <a:ln w="9525" algn="ctr">
                <a:noFill/>
                <a:round/>
                <a:headEnd/>
                <a:tailEnd/>
              </a:ln>
              <a:effectLst/>
            </p:spPr>
            <p:txBody>
              <a:bodyPr wrap="none" anchor="ctr"/>
              <a:lstStyle/>
              <a:p>
                <a:pPr>
                  <a:defRPr/>
                </a:pPr>
                <a:endParaRPr lang="en-US"/>
              </a:p>
            </p:txBody>
          </p:sp>
          <p:sp>
            <p:nvSpPr>
              <p:cNvPr id="47507" name="Text Box 403"/>
              <p:cNvSpPr txBox="1">
                <a:spLocks noChangeArrowheads="1"/>
              </p:cNvSpPr>
              <p:nvPr/>
            </p:nvSpPr>
            <p:spPr bwMode="auto">
              <a:xfrm>
                <a:off x="576" y="3360"/>
                <a:ext cx="288" cy="509"/>
              </a:xfrm>
              <a:prstGeom prst="rect">
                <a:avLst/>
              </a:prstGeom>
              <a:noFill/>
              <a:ln w="9525" algn="ctr">
                <a:noFill/>
                <a:miter lim="800000"/>
                <a:headEnd/>
                <a:tailEnd/>
              </a:ln>
              <a:effectLst/>
            </p:spPr>
            <p:txBody>
              <a:bodyPr>
                <a:spAutoFit/>
              </a:bodyPr>
              <a:lstStyle/>
              <a:p>
                <a:pPr marL="487672" indent="-487672">
                  <a:spcBef>
                    <a:spcPct val="50000"/>
                  </a:spcBef>
                  <a:defRPr/>
                </a:pPr>
                <a:r>
                  <a:rPr lang="en-US" sz="5700" dirty="0">
                    <a:solidFill>
                      <a:schemeClr val="bg1"/>
                    </a:solidFill>
                    <a:effectLst>
                      <a:outerShdw blurRad="38100" dist="38100" dir="2700000" algn="tl">
                        <a:srgbClr val="FFFFFF"/>
                      </a:outerShdw>
                    </a:effectLst>
                  </a:rPr>
                  <a:t>-</a:t>
                </a:r>
              </a:p>
            </p:txBody>
          </p:sp>
        </p:grpSp>
      </p:grpSp>
      <p:grpSp>
        <p:nvGrpSpPr>
          <p:cNvPr id="47252" name="Group 421"/>
          <p:cNvGrpSpPr>
            <a:grpSpLocks/>
          </p:cNvGrpSpPr>
          <p:nvPr/>
        </p:nvGrpSpPr>
        <p:grpSpPr bwMode="auto">
          <a:xfrm>
            <a:off x="4660053" y="6394027"/>
            <a:ext cx="650240" cy="1842347"/>
            <a:chOff x="2064" y="2832"/>
            <a:chExt cx="288" cy="816"/>
          </a:xfrm>
        </p:grpSpPr>
        <p:sp>
          <p:nvSpPr>
            <p:cNvPr id="47502" name="Line 398"/>
            <p:cNvSpPr>
              <a:spLocks noChangeShapeType="1"/>
            </p:cNvSpPr>
            <p:nvPr/>
          </p:nvSpPr>
          <p:spPr bwMode="auto">
            <a:xfrm>
              <a:off x="2208" y="2832"/>
              <a:ext cx="48" cy="816"/>
            </a:xfrm>
            <a:prstGeom prst="line">
              <a:avLst/>
            </a:prstGeom>
            <a:noFill/>
            <a:ln w="38100">
              <a:solidFill>
                <a:srgbClr val="FFCCCC"/>
              </a:solidFill>
              <a:round/>
              <a:headEnd/>
              <a:tailEnd type="triangle" w="med" len="med"/>
            </a:ln>
            <a:effectLst/>
          </p:spPr>
          <p:txBody>
            <a:bodyPr/>
            <a:lstStyle/>
            <a:p>
              <a:pPr>
                <a:defRPr/>
              </a:pPr>
              <a:endParaRPr lang="en-US"/>
            </a:p>
          </p:txBody>
        </p:sp>
        <p:grpSp>
          <p:nvGrpSpPr>
            <p:cNvPr id="47256" name="Group 405"/>
            <p:cNvGrpSpPr>
              <a:grpSpLocks/>
            </p:cNvGrpSpPr>
            <p:nvPr/>
          </p:nvGrpSpPr>
          <p:grpSpPr bwMode="auto">
            <a:xfrm>
              <a:off x="2064" y="3024"/>
              <a:ext cx="288" cy="442"/>
              <a:chOff x="528" y="3360"/>
              <a:chExt cx="336" cy="509"/>
            </a:xfrm>
          </p:grpSpPr>
          <p:sp>
            <p:nvSpPr>
              <p:cNvPr id="47510" name="Oval 406"/>
              <p:cNvSpPr>
                <a:spLocks noChangeArrowheads="1"/>
              </p:cNvSpPr>
              <p:nvPr/>
            </p:nvSpPr>
            <p:spPr bwMode="auto">
              <a:xfrm>
                <a:off x="528" y="3456"/>
                <a:ext cx="336" cy="288"/>
              </a:xfrm>
              <a:prstGeom prst="ellipse">
                <a:avLst/>
              </a:prstGeom>
              <a:solidFill>
                <a:srgbClr val="FFFF99"/>
              </a:solidFill>
              <a:ln w="9525" algn="ctr">
                <a:noFill/>
                <a:round/>
                <a:headEnd/>
                <a:tailEnd/>
              </a:ln>
              <a:effectLst/>
            </p:spPr>
            <p:txBody>
              <a:bodyPr wrap="none" anchor="ctr"/>
              <a:lstStyle/>
              <a:p>
                <a:pPr>
                  <a:defRPr/>
                </a:pPr>
                <a:endParaRPr lang="en-US"/>
              </a:p>
            </p:txBody>
          </p:sp>
          <p:sp>
            <p:nvSpPr>
              <p:cNvPr id="47511" name="Text Box 407"/>
              <p:cNvSpPr txBox="1">
                <a:spLocks noChangeArrowheads="1"/>
              </p:cNvSpPr>
              <p:nvPr/>
            </p:nvSpPr>
            <p:spPr bwMode="auto">
              <a:xfrm>
                <a:off x="576" y="3360"/>
                <a:ext cx="288" cy="509"/>
              </a:xfrm>
              <a:prstGeom prst="rect">
                <a:avLst/>
              </a:prstGeom>
              <a:noFill/>
              <a:ln w="9525" algn="ctr">
                <a:noFill/>
                <a:miter lim="800000"/>
                <a:headEnd/>
                <a:tailEnd/>
              </a:ln>
              <a:effectLst/>
            </p:spPr>
            <p:txBody>
              <a:bodyPr>
                <a:spAutoFit/>
              </a:bodyPr>
              <a:lstStyle/>
              <a:p>
                <a:pPr marL="487672" indent="-487672">
                  <a:spcBef>
                    <a:spcPct val="50000"/>
                  </a:spcBef>
                  <a:defRPr/>
                </a:pPr>
                <a:r>
                  <a:rPr lang="en-US" sz="5700" dirty="0">
                    <a:solidFill>
                      <a:schemeClr val="bg1"/>
                    </a:solidFill>
                    <a:effectLst>
                      <a:outerShdw blurRad="38100" dist="38100" dir="2700000" algn="tl">
                        <a:srgbClr val="FFFFFF"/>
                      </a:outerShdw>
                    </a:effectLst>
                  </a:rPr>
                  <a:t>-</a:t>
                </a:r>
              </a:p>
            </p:txBody>
          </p:sp>
        </p:grpSp>
      </p:grpSp>
      <p:grpSp>
        <p:nvGrpSpPr>
          <p:cNvPr id="47260" name="Group 422"/>
          <p:cNvGrpSpPr>
            <a:grpSpLocks/>
          </p:cNvGrpSpPr>
          <p:nvPr/>
        </p:nvGrpSpPr>
        <p:grpSpPr bwMode="auto">
          <a:xfrm>
            <a:off x="7261013" y="6285653"/>
            <a:ext cx="650240" cy="1733973"/>
            <a:chOff x="3216" y="2784"/>
            <a:chExt cx="288" cy="768"/>
          </a:xfrm>
        </p:grpSpPr>
        <p:sp>
          <p:nvSpPr>
            <p:cNvPr id="47504" name="Line 400"/>
            <p:cNvSpPr>
              <a:spLocks noChangeShapeType="1"/>
            </p:cNvSpPr>
            <p:nvPr/>
          </p:nvSpPr>
          <p:spPr bwMode="auto">
            <a:xfrm>
              <a:off x="3360" y="2784"/>
              <a:ext cx="0" cy="768"/>
            </a:xfrm>
            <a:prstGeom prst="line">
              <a:avLst/>
            </a:prstGeom>
            <a:noFill/>
            <a:ln w="38100">
              <a:solidFill>
                <a:srgbClr val="FFCCCC"/>
              </a:solidFill>
              <a:round/>
              <a:headEnd/>
              <a:tailEnd type="triangle" w="med" len="med"/>
            </a:ln>
            <a:effectLst/>
          </p:spPr>
          <p:txBody>
            <a:bodyPr/>
            <a:lstStyle/>
            <a:p>
              <a:pPr>
                <a:defRPr/>
              </a:pPr>
              <a:endParaRPr lang="en-US"/>
            </a:p>
          </p:txBody>
        </p:sp>
        <p:grpSp>
          <p:nvGrpSpPr>
            <p:cNvPr id="47264" name="Group 408"/>
            <p:cNvGrpSpPr>
              <a:grpSpLocks/>
            </p:cNvGrpSpPr>
            <p:nvPr/>
          </p:nvGrpSpPr>
          <p:grpSpPr bwMode="auto">
            <a:xfrm>
              <a:off x="3216" y="2976"/>
              <a:ext cx="288" cy="442"/>
              <a:chOff x="528" y="3360"/>
              <a:chExt cx="336" cy="509"/>
            </a:xfrm>
          </p:grpSpPr>
          <p:sp>
            <p:nvSpPr>
              <p:cNvPr id="47513" name="Oval 409"/>
              <p:cNvSpPr>
                <a:spLocks noChangeArrowheads="1"/>
              </p:cNvSpPr>
              <p:nvPr/>
            </p:nvSpPr>
            <p:spPr bwMode="auto">
              <a:xfrm>
                <a:off x="528" y="3456"/>
                <a:ext cx="336" cy="288"/>
              </a:xfrm>
              <a:prstGeom prst="ellipse">
                <a:avLst/>
              </a:prstGeom>
              <a:solidFill>
                <a:srgbClr val="FFFF99"/>
              </a:solidFill>
              <a:ln w="9525" algn="ctr">
                <a:noFill/>
                <a:round/>
                <a:headEnd/>
                <a:tailEnd/>
              </a:ln>
              <a:effectLst/>
            </p:spPr>
            <p:txBody>
              <a:bodyPr wrap="none" anchor="ctr"/>
              <a:lstStyle/>
              <a:p>
                <a:pPr>
                  <a:defRPr/>
                </a:pPr>
                <a:endParaRPr lang="en-US"/>
              </a:p>
            </p:txBody>
          </p:sp>
          <p:sp>
            <p:nvSpPr>
              <p:cNvPr id="47514" name="Text Box 410"/>
              <p:cNvSpPr txBox="1">
                <a:spLocks noChangeArrowheads="1"/>
              </p:cNvSpPr>
              <p:nvPr/>
            </p:nvSpPr>
            <p:spPr bwMode="auto">
              <a:xfrm>
                <a:off x="576" y="3360"/>
                <a:ext cx="288" cy="509"/>
              </a:xfrm>
              <a:prstGeom prst="rect">
                <a:avLst/>
              </a:prstGeom>
              <a:noFill/>
              <a:ln w="9525" algn="ctr">
                <a:noFill/>
                <a:miter lim="800000"/>
                <a:headEnd/>
                <a:tailEnd/>
              </a:ln>
              <a:effectLst/>
            </p:spPr>
            <p:txBody>
              <a:bodyPr>
                <a:spAutoFit/>
              </a:bodyPr>
              <a:lstStyle/>
              <a:p>
                <a:pPr marL="487672" indent="-487672">
                  <a:spcBef>
                    <a:spcPct val="50000"/>
                  </a:spcBef>
                  <a:defRPr/>
                </a:pPr>
                <a:r>
                  <a:rPr lang="en-US" sz="5700" dirty="0">
                    <a:solidFill>
                      <a:schemeClr val="bg1"/>
                    </a:solidFill>
                    <a:effectLst>
                      <a:outerShdw blurRad="38100" dist="38100" dir="2700000" algn="tl">
                        <a:srgbClr val="FFFFFF"/>
                      </a:outerShdw>
                    </a:effectLst>
                  </a:rPr>
                  <a:t>-</a:t>
                </a:r>
              </a:p>
            </p:txBody>
          </p:sp>
        </p:grpSp>
      </p:grpSp>
      <p:grpSp>
        <p:nvGrpSpPr>
          <p:cNvPr id="47268" name="Group 424"/>
          <p:cNvGrpSpPr>
            <a:grpSpLocks/>
          </p:cNvGrpSpPr>
          <p:nvPr/>
        </p:nvGrpSpPr>
        <p:grpSpPr bwMode="auto">
          <a:xfrm>
            <a:off x="8886613" y="6502400"/>
            <a:ext cx="1300480" cy="1733973"/>
            <a:chOff x="3936" y="2880"/>
            <a:chExt cx="576" cy="768"/>
          </a:xfrm>
        </p:grpSpPr>
        <p:sp>
          <p:nvSpPr>
            <p:cNvPr id="47505" name="Line 401"/>
            <p:cNvSpPr>
              <a:spLocks noChangeShapeType="1"/>
            </p:cNvSpPr>
            <p:nvPr/>
          </p:nvSpPr>
          <p:spPr bwMode="auto">
            <a:xfrm flipH="1">
              <a:off x="3936" y="2880"/>
              <a:ext cx="576" cy="768"/>
            </a:xfrm>
            <a:prstGeom prst="line">
              <a:avLst/>
            </a:prstGeom>
            <a:noFill/>
            <a:ln w="38100">
              <a:solidFill>
                <a:srgbClr val="FFCCCC"/>
              </a:solidFill>
              <a:round/>
              <a:headEnd/>
              <a:tailEnd type="triangle" w="med" len="med"/>
            </a:ln>
            <a:effectLst/>
          </p:spPr>
          <p:txBody>
            <a:bodyPr/>
            <a:lstStyle/>
            <a:p>
              <a:pPr>
                <a:defRPr/>
              </a:pPr>
              <a:endParaRPr lang="en-US"/>
            </a:p>
          </p:txBody>
        </p:sp>
        <p:grpSp>
          <p:nvGrpSpPr>
            <p:cNvPr id="47272" name="Group 411"/>
            <p:cNvGrpSpPr>
              <a:grpSpLocks/>
            </p:cNvGrpSpPr>
            <p:nvPr/>
          </p:nvGrpSpPr>
          <p:grpSpPr bwMode="auto">
            <a:xfrm>
              <a:off x="4032" y="3120"/>
              <a:ext cx="288" cy="442"/>
              <a:chOff x="528" y="3360"/>
              <a:chExt cx="336" cy="509"/>
            </a:xfrm>
          </p:grpSpPr>
          <p:sp>
            <p:nvSpPr>
              <p:cNvPr id="47516" name="Oval 412"/>
              <p:cNvSpPr>
                <a:spLocks noChangeArrowheads="1"/>
              </p:cNvSpPr>
              <p:nvPr/>
            </p:nvSpPr>
            <p:spPr bwMode="auto">
              <a:xfrm>
                <a:off x="528" y="3456"/>
                <a:ext cx="336" cy="288"/>
              </a:xfrm>
              <a:prstGeom prst="ellipse">
                <a:avLst/>
              </a:prstGeom>
              <a:solidFill>
                <a:srgbClr val="FFFF99"/>
              </a:solidFill>
              <a:ln w="9525" algn="ctr">
                <a:noFill/>
                <a:round/>
                <a:headEnd/>
                <a:tailEnd/>
              </a:ln>
              <a:effectLst/>
            </p:spPr>
            <p:txBody>
              <a:bodyPr wrap="none" anchor="ctr"/>
              <a:lstStyle/>
              <a:p>
                <a:pPr>
                  <a:defRPr/>
                </a:pPr>
                <a:endParaRPr lang="en-US"/>
              </a:p>
            </p:txBody>
          </p:sp>
          <p:sp>
            <p:nvSpPr>
              <p:cNvPr id="47517" name="Text Box 413"/>
              <p:cNvSpPr txBox="1">
                <a:spLocks noChangeArrowheads="1"/>
              </p:cNvSpPr>
              <p:nvPr/>
            </p:nvSpPr>
            <p:spPr bwMode="auto">
              <a:xfrm>
                <a:off x="576" y="3360"/>
                <a:ext cx="288" cy="509"/>
              </a:xfrm>
              <a:prstGeom prst="rect">
                <a:avLst/>
              </a:prstGeom>
              <a:noFill/>
              <a:ln w="9525" algn="ctr">
                <a:noFill/>
                <a:miter lim="800000"/>
                <a:headEnd/>
                <a:tailEnd/>
              </a:ln>
              <a:effectLst/>
            </p:spPr>
            <p:txBody>
              <a:bodyPr>
                <a:spAutoFit/>
              </a:bodyPr>
              <a:lstStyle/>
              <a:p>
                <a:pPr marL="487672" indent="-487672">
                  <a:spcBef>
                    <a:spcPct val="50000"/>
                  </a:spcBef>
                  <a:defRPr/>
                </a:pPr>
                <a:r>
                  <a:rPr lang="en-US" sz="5700" dirty="0">
                    <a:solidFill>
                      <a:schemeClr val="bg1"/>
                    </a:solidFill>
                    <a:effectLst>
                      <a:outerShdw blurRad="38100" dist="38100" dir="2700000" algn="tl">
                        <a:srgbClr val="FFFFFF"/>
                      </a:outerShdw>
                    </a:effectLst>
                  </a:rPr>
                  <a:t>-</a:t>
                </a:r>
              </a:p>
            </p:txBody>
          </p:sp>
        </p:grpSp>
      </p:grpSp>
      <p:sp>
        <p:nvSpPr>
          <p:cNvPr id="47519" name="Rectangle 415"/>
          <p:cNvSpPr>
            <a:spLocks noChangeArrowheads="1"/>
          </p:cNvSpPr>
          <p:nvPr/>
        </p:nvSpPr>
        <p:spPr bwMode="auto">
          <a:xfrm>
            <a:off x="-431800" y="1828800"/>
            <a:ext cx="4009813" cy="1177756"/>
          </a:xfrm>
          <a:prstGeom prst="rect">
            <a:avLst/>
          </a:prstGeom>
          <a:noFill/>
          <a:ln w="9525" algn="ctr">
            <a:noFill/>
            <a:miter lim="800000"/>
            <a:headEnd/>
            <a:tailEnd/>
          </a:ln>
        </p:spPr>
        <p:txBody>
          <a:bodyPr lIns="130046" tIns="65023" rIns="130046" bIns="65023">
            <a:spAutoFit/>
          </a:bodyPr>
          <a:lstStyle/>
          <a:p>
            <a:pPr marL="487672" indent="-487672"/>
            <a:r>
              <a:rPr lang="en-US" sz="3400" dirty="0">
                <a:solidFill>
                  <a:srgbClr val="FF00FF"/>
                </a:solidFill>
              </a:rPr>
              <a:t>    </a:t>
            </a:r>
            <a:r>
              <a:rPr lang="en-US" sz="3400" dirty="0">
                <a:solidFill>
                  <a:schemeClr val="tx1"/>
                </a:solidFill>
              </a:rPr>
              <a:t>EGFR tyrosine </a:t>
            </a:r>
            <a:br>
              <a:rPr lang="en-US" sz="3400" dirty="0">
                <a:solidFill>
                  <a:schemeClr val="tx1"/>
                </a:solidFill>
              </a:rPr>
            </a:br>
            <a:r>
              <a:rPr lang="en-US" sz="3400" dirty="0" err="1">
                <a:solidFill>
                  <a:schemeClr val="tx1"/>
                </a:solidFill>
              </a:rPr>
              <a:t>kinase</a:t>
            </a:r>
            <a:r>
              <a:rPr lang="en-US" sz="3400" dirty="0">
                <a:solidFill>
                  <a:schemeClr val="tx1"/>
                </a:solidFill>
              </a:rPr>
              <a:t> inhibitors</a:t>
            </a:r>
          </a:p>
        </p:txBody>
      </p:sp>
      <p:sp>
        <p:nvSpPr>
          <p:cNvPr id="47520" name="Rectangle 416"/>
          <p:cNvSpPr>
            <a:spLocks noChangeArrowheads="1"/>
          </p:cNvSpPr>
          <p:nvPr/>
        </p:nvSpPr>
        <p:spPr bwMode="auto">
          <a:xfrm>
            <a:off x="3225800" y="2057400"/>
            <a:ext cx="3585351" cy="650240"/>
          </a:xfrm>
          <a:prstGeom prst="rect">
            <a:avLst/>
          </a:prstGeom>
          <a:noFill/>
          <a:ln w="9525" algn="ctr">
            <a:noFill/>
            <a:miter lim="800000"/>
            <a:headEnd/>
            <a:tailEnd/>
          </a:ln>
        </p:spPr>
        <p:txBody>
          <a:bodyPr wrap="none" lIns="130046" tIns="65023" rIns="130046" bIns="65023">
            <a:spAutoFit/>
          </a:bodyPr>
          <a:lstStyle/>
          <a:p>
            <a:pPr marL="487672" indent="-487672"/>
            <a:r>
              <a:rPr lang="en-US" sz="3400" dirty="0">
                <a:solidFill>
                  <a:schemeClr val="tx1"/>
                </a:solidFill>
              </a:rPr>
              <a:t>Anti-EGFR </a:t>
            </a:r>
            <a:r>
              <a:rPr lang="en-US" sz="3400" dirty="0" err="1">
                <a:solidFill>
                  <a:schemeClr val="tx1"/>
                </a:solidFill>
              </a:rPr>
              <a:t>mAbs</a:t>
            </a:r>
            <a:endParaRPr lang="en-US" sz="3400" dirty="0">
              <a:solidFill>
                <a:schemeClr val="tx1"/>
              </a:solidFill>
            </a:endParaRPr>
          </a:p>
        </p:txBody>
      </p:sp>
      <p:sp>
        <p:nvSpPr>
          <p:cNvPr id="47521" name="Rectangle 417"/>
          <p:cNvSpPr>
            <a:spLocks noChangeArrowheads="1"/>
          </p:cNvSpPr>
          <p:nvPr/>
        </p:nvSpPr>
        <p:spPr bwMode="auto">
          <a:xfrm>
            <a:off x="6068908" y="1625601"/>
            <a:ext cx="2433884" cy="1169529"/>
          </a:xfrm>
          <a:prstGeom prst="rect">
            <a:avLst/>
          </a:prstGeom>
          <a:noFill/>
          <a:ln w="9525" algn="ctr">
            <a:noFill/>
            <a:miter lim="800000"/>
            <a:headEnd/>
            <a:tailEnd/>
          </a:ln>
        </p:spPr>
        <p:txBody>
          <a:bodyPr wrap="none" lIns="130046" tIns="65023" rIns="130046" bIns="65023">
            <a:spAutoFit/>
          </a:bodyPr>
          <a:lstStyle/>
          <a:p>
            <a:pPr marL="487672" indent="-487672"/>
            <a:r>
              <a:rPr lang="en-US" sz="3400" dirty="0">
                <a:solidFill>
                  <a:schemeClr val="tx1"/>
                </a:solidFill>
              </a:rPr>
              <a:t>Anti-</a:t>
            </a:r>
            <a:r>
              <a:rPr lang="en-US" sz="3400" dirty="0" err="1">
                <a:solidFill>
                  <a:schemeClr val="tx1"/>
                </a:solidFill>
              </a:rPr>
              <a:t>ligand</a:t>
            </a:r>
            <a:r>
              <a:rPr lang="en-US" sz="3400" dirty="0">
                <a:solidFill>
                  <a:schemeClr val="tx1"/>
                </a:solidFill>
              </a:rPr>
              <a:t> </a:t>
            </a:r>
            <a:br>
              <a:rPr lang="en-US" sz="3400" dirty="0">
                <a:solidFill>
                  <a:schemeClr val="tx1"/>
                </a:solidFill>
              </a:rPr>
            </a:br>
            <a:r>
              <a:rPr lang="en-US" sz="3400" dirty="0" err="1">
                <a:solidFill>
                  <a:schemeClr val="tx1"/>
                </a:solidFill>
              </a:rPr>
              <a:t>mAbs</a:t>
            </a:r>
            <a:endParaRPr lang="en-US" sz="3400" dirty="0">
              <a:solidFill>
                <a:schemeClr val="tx1"/>
              </a:solidFill>
            </a:endParaRPr>
          </a:p>
        </p:txBody>
      </p:sp>
      <p:sp>
        <p:nvSpPr>
          <p:cNvPr id="47522" name="Rectangle 418"/>
          <p:cNvSpPr>
            <a:spLocks noChangeArrowheads="1"/>
          </p:cNvSpPr>
          <p:nvPr/>
        </p:nvSpPr>
        <p:spPr bwMode="auto">
          <a:xfrm>
            <a:off x="8669867" y="1842347"/>
            <a:ext cx="2095218" cy="1169529"/>
          </a:xfrm>
          <a:prstGeom prst="rect">
            <a:avLst/>
          </a:prstGeom>
          <a:noFill/>
          <a:ln w="9525" algn="ctr">
            <a:noFill/>
            <a:miter lim="800000"/>
            <a:headEnd/>
            <a:tailEnd/>
          </a:ln>
        </p:spPr>
        <p:txBody>
          <a:bodyPr wrap="none" lIns="130046" tIns="65023" rIns="130046" bIns="65023">
            <a:spAutoFit/>
          </a:bodyPr>
          <a:lstStyle/>
          <a:p>
            <a:pPr marL="487672" indent="-487672"/>
            <a:r>
              <a:rPr lang="en-US" sz="3400" dirty="0" err="1">
                <a:solidFill>
                  <a:schemeClr val="tx1"/>
                </a:solidFill>
              </a:rPr>
              <a:t>Bispecific</a:t>
            </a:r>
            <a:r>
              <a:rPr lang="en-US" sz="3400" dirty="0">
                <a:solidFill>
                  <a:schemeClr val="tx1"/>
                </a:solidFill>
              </a:rPr>
              <a:t/>
            </a:r>
            <a:br>
              <a:rPr lang="en-US" sz="3400" dirty="0">
                <a:solidFill>
                  <a:schemeClr val="tx1"/>
                </a:solidFill>
              </a:rPr>
            </a:br>
            <a:r>
              <a:rPr lang="en-US" sz="3400" dirty="0">
                <a:solidFill>
                  <a:schemeClr val="tx1"/>
                </a:solidFill>
              </a:rPr>
              <a:t>Abs</a:t>
            </a:r>
          </a:p>
        </p:txBody>
      </p:sp>
      <p:sp>
        <p:nvSpPr>
          <p:cNvPr id="47523" name="Oval 419"/>
          <p:cNvSpPr>
            <a:spLocks noChangeArrowheads="1"/>
          </p:cNvSpPr>
          <p:nvPr/>
        </p:nvSpPr>
        <p:spPr bwMode="auto">
          <a:xfrm>
            <a:off x="2384213" y="3684693"/>
            <a:ext cx="325120" cy="325120"/>
          </a:xfrm>
          <a:prstGeom prst="ellipse">
            <a:avLst/>
          </a:prstGeom>
          <a:solidFill>
            <a:schemeClr val="tx1"/>
          </a:solidFill>
          <a:ln w="9525" algn="ctr">
            <a:solidFill>
              <a:schemeClr val="bg1"/>
            </a:solidFill>
            <a:round/>
            <a:headEnd/>
            <a:tailEnd/>
          </a:ln>
          <a:effectLst/>
        </p:spPr>
        <p:txBody>
          <a:bodyPr wrap="none" lIns="130046" tIns="65023" rIns="130046" bIns="65023" anchor="ctr"/>
          <a:lstStyle/>
          <a:p>
            <a:pPr>
              <a:defRPr/>
            </a:pPr>
            <a:endParaRPr lang="en-US"/>
          </a:p>
        </p:txBody>
      </p:sp>
      <p:sp>
        <p:nvSpPr>
          <p:cNvPr id="22554" name="Text Box 423"/>
          <p:cNvSpPr txBox="1">
            <a:spLocks noChangeArrowheads="1"/>
          </p:cNvSpPr>
          <p:nvPr/>
        </p:nvSpPr>
        <p:spPr bwMode="auto">
          <a:xfrm rot="5400000">
            <a:off x="11065370" y="1831058"/>
            <a:ext cx="3576320" cy="564444"/>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dirty="0">
                <a:solidFill>
                  <a:srgbClr val="FF00FF"/>
                </a:solidFill>
                <a:effectLst/>
              </a:rPr>
              <a:t>Immune </a:t>
            </a:r>
            <a:r>
              <a:rPr lang="en-US" dirty="0" err="1">
                <a:solidFill>
                  <a:srgbClr val="FF00FF"/>
                </a:solidFill>
                <a:effectLst/>
              </a:rPr>
              <a:t>effector</a:t>
            </a:r>
            <a:r>
              <a:rPr lang="en-US" dirty="0">
                <a:solidFill>
                  <a:srgbClr val="FF00FF"/>
                </a:solidFill>
                <a:effectLst/>
              </a:rPr>
              <a:t> cell</a:t>
            </a:r>
          </a:p>
        </p:txBody>
      </p:sp>
      <p:grpSp>
        <p:nvGrpSpPr>
          <p:cNvPr id="47276" name="Group 425"/>
          <p:cNvGrpSpPr>
            <a:grpSpLocks/>
          </p:cNvGrpSpPr>
          <p:nvPr/>
        </p:nvGrpSpPr>
        <p:grpSpPr bwMode="auto">
          <a:xfrm>
            <a:off x="866987" y="5960533"/>
            <a:ext cx="758613" cy="541867"/>
            <a:chOff x="672" y="1632"/>
            <a:chExt cx="528" cy="288"/>
          </a:xfrm>
        </p:grpSpPr>
        <p:sp>
          <p:nvSpPr>
            <p:cNvPr id="47530" name="Oval 426"/>
            <p:cNvSpPr>
              <a:spLocks noChangeArrowheads="1"/>
            </p:cNvSpPr>
            <p:nvPr/>
          </p:nvSpPr>
          <p:spPr bwMode="auto">
            <a:xfrm>
              <a:off x="672" y="1632"/>
              <a:ext cx="479" cy="288"/>
            </a:xfrm>
            <a:prstGeom prst="ellipse">
              <a:avLst/>
            </a:prstGeom>
            <a:solidFill>
              <a:schemeClr val="accent1"/>
            </a:solidFill>
            <a:ln w="9525" algn="ctr">
              <a:solidFill>
                <a:schemeClr val="bg1"/>
              </a:solidFill>
              <a:round/>
              <a:headEnd/>
              <a:tailEnd/>
            </a:ln>
            <a:effectLst/>
          </p:spPr>
          <p:txBody>
            <a:bodyPr wrap="none" anchor="ctr"/>
            <a:lstStyle/>
            <a:p>
              <a:pPr>
                <a:defRPr/>
              </a:pPr>
              <a:endParaRPr lang="en-US"/>
            </a:p>
          </p:txBody>
        </p:sp>
        <p:sp>
          <p:nvSpPr>
            <p:cNvPr id="22560" name="Text Box 427"/>
            <p:cNvSpPr txBox="1">
              <a:spLocks noChangeArrowheads="1"/>
            </p:cNvSpPr>
            <p:nvPr/>
          </p:nvSpPr>
          <p:spPr bwMode="auto">
            <a:xfrm>
              <a:off x="672" y="1632"/>
              <a:ext cx="528" cy="213"/>
            </a:xfrm>
            <a:prstGeom prst="rect">
              <a:avLst/>
            </a:prstGeom>
            <a:noFill/>
            <a:ln w="9525" algn="ctr">
              <a:noFill/>
              <a:miter lim="800000"/>
              <a:headEnd/>
              <a:tailEnd/>
            </a:ln>
          </p:spPr>
          <p:txBody>
            <a:bodyPr>
              <a:spAutoFit/>
            </a:bodyPr>
            <a:lstStyle/>
            <a:p>
              <a:pPr marL="487672" indent="-487672">
                <a:spcBef>
                  <a:spcPct val="50000"/>
                </a:spcBef>
              </a:pPr>
              <a:r>
                <a:rPr lang="en-US" sz="2000" dirty="0"/>
                <a:t>ATP</a:t>
              </a:r>
            </a:p>
          </p:txBody>
        </p:sp>
      </p:grpSp>
      <p:grpSp>
        <p:nvGrpSpPr>
          <p:cNvPr id="47280" name="Group 428"/>
          <p:cNvGrpSpPr>
            <a:grpSpLocks/>
          </p:cNvGrpSpPr>
          <p:nvPr/>
        </p:nvGrpSpPr>
        <p:grpSpPr bwMode="auto">
          <a:xfrm>
            <a:off x="1408854" y="3576320"/>
            <a:ext cx="433493" cy="433493"/>
            <a:chOff x="1920" y="3552"/>
            <a:chExt cx="288" cy="336"/>
          </a:xfrm>
        </p:grpSpPr>
        <p:sp>
          <p:nvSpPr>
            <p:cNvPr id="47533" name="Oval 429"/>
            <p:cNvSpPr>
              <a:spLocks noChangeArrowheads="1"/>
            </p:cNvSpPr>
            <p:nvPr/>
          </p:nvSpPr>
          <p:spPr bwMode="auto">
            <a:xfrm>
              <a:off x="1968" y="3552"/>
              <a:ext cx="240" cy="289"/>
            </a:xfrm>
            <a:prstGeom prst="ellipse">
              <a:avLst/>
            </a:prstGeom>
            <a:solidFill>
              <a:srgbClr val="00FF00"/>
            </a:solidFill>
            <a:ln w="9525" algn="ctr">
              <a:noFill/>
              <a:round/>
              <a:headEnd/>
              <a:tailEnd/>
            </a:ln>
            <a:effectLst/>
          </p:spPr>
          <p:txBody>
            <a:bodyPr wrap="none" anchor="ctr"/>
            <a:lstStyle/>
            <a:p>
              <a:pPr>
                <a:defRPr/>
              </a:pPr>
              <a:endParaRPr lang="en-US"/>
            </a:p>
          </p:txBody>
        </p:sp>
        <p:sp>
          <p:nvSpPr>
            <p:cNvPr id="47534" name="Rectangle 430"/>
            <p:cNvSpPr>
              <a:spLocks noChangeArrowheads="1"/>
            </p:cNvSpPr>
            <p:nvPr/>
          </p:nvSpPr>
          <p:spPr bwMode="auto">
            <a:xfrm>
              <a:off x="1920" y="3552"/>
              <a:ext cx="96" cy="336"/>
            </a:xfrm>
            <a:prstGeom prst="rect">
              <a:avLst/>
            </a:prstGeom>
            <a:solidFill>
              <a:srgbClr val="00FF00"/>
            </a:solidFill>
            <a:ln w="9525" algn="ctr">
              <a:noFill/>
              <a:miter lim="800000"/>
              <a:headEnd/>
              <a:tailEnd/>
            </a:ln>
            <a:effectLst/>
          </p:spPr>
          <p:txBody>
            <a:bodyPr wrap="none" anchor="ctr"/>
            <a:lstStyle/>
            <a:p>
              <a:pPr>
                <a:defRPr/>
              </a:pP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519"/>
                                        </p:tgtEl>
                                        <p:attrNameLst>
                                          <p:attrName>style.visibility</p:attrName>
                                        </p:attrNameLst>
                                      </p:cBhvr>
                                      <p:to>
                                        <p:strVal val="visible"/>
                                      </p:to>
                                    </p:set>
                                    <p:animEffect transition="in" filter="blinds(horizontal)">
                                      <p:cBhvr>
                                        <p:cTn id="7" dur="500"/>
                                        <p:tgtEl>
                                          <p:spTgt spid="47519"/>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47523"/>
                                        </p:tgtEl>
                                        <p:attrNameLst>
                                          <p:attrName>style.visibility</p:attrName>
                                        </p:attrNameLst>
                                      </p:cBhvr>
                                      <p:to>
                                        <p:strVal val="visible"/>
                                      </p:to>
                                    </p:set>
                                  </p:childTnLst>
                                </p:cTn>
                              </p:par>
                            </p:childTnLst>
                          </p:cTn>
                        </p:par>
                        <p:par>
                          <p:cTn id="11" fill="hold">
                            <p:stCondLst>
                              <p:cond delay="1000"/>
                            </p:stCondLst>
                            <p:childTnLst>
                              <p:par>
                                <p:cTn id="12" presetID="42" presetClass="path" presetSubtype="0" accel="50000" decel="50000" fill="hold" nodeType="afterEffect">
                                  <p:stCondLst>
                                    <p:cond delay="0"/>
                                  </p:stCondLst>
                                  <p:childTnLst>
                                    <p:animMotion origin="layout" path="M 0.0 2.35729E-7 L 0.0 0.18858 " pathEditMode="relative" rAng="0" ptsTypes="AA">
                                      <p:cBhvr>
                                        <p:cTn id="13" dur="2000" fill="hold"/>
                                        <p:tgtEl>
                                          <p:spTgt spid="47280"/>
                                        </p:tgtEl>
                                        <p:attrNameLst>
                                          <p:attrName>ppt_x</p:attrName>
                                          <p:attrName>ppt_y</p:attrName>
                                        </p:attrNameLst>
                                      </p:cBhvr>
                                      <p:rCtr x="0" y="94"/>
                                    </p:animMotion>
                                  </p:childTnLst>
                                </p:cTn>
                              </p:par>
                            </p:childTnLst>
                          </p:cTn>
                        </p:par>
                        <p:par>
                          <p:cTn id="14" fill="hold">
                            <p:stCondLst>
                              <p:cond delay="3000"/>
                            </p:stCondLst>
                            <p:childTnLst>
                              <p:par>
                                <p:cTn id="15" presetID="10" presetClass="exit" presetSubtype="0" fill="hold" nodeType="afterEffect">
                                  <p:stCondLst>
                                    <p:cond delay="0"/>
                                  </p:stCondLst>
                                  <p:childTnLst>
                                    <p:animEffect transition="out" filter="fade">
                                      <p:cBhvr>
                                        <p:cTn id="16" dur="500"/>
                                        <p:tgtEl>
                                          <p:spTgt spid="47280"/>
                                        </p:tgtEl>
                                      </p:cBhvr>
                                    </p:animEffect>
                                    <p:set>
                                      <p:cBhvr>
                                        <p:cTn id="17" dur="1" fill="hold">
                                          <p:stCondLst>
                                            <p:cond delay="499"/>
                                          </p:stCondLst>
                                        </p:cTn>
                                        <p:tgtEl>
                                          <p:spTgt spid="4728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2943"/>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0.0 -3.07835E-6 L 0.05 0.02219 " pathEditMode="relative" rAng="0" ptsTypes="AA">
                                      <p:cBhvr>
                                        <p:cTn id="21" dur="2000" fill="hold"/>
                                        <p:tgtEl>
                                          <p:spTgt spid="22943"/>
                                        </p:tgtEl>
                                        <p:attrNameLst>
                                          <p:attrName>ppt_x</p:attrName>
                                          <p:attrName>ppt_y</p:attrName>
                                        </p:attrNameLst>
                                      </p:cBhvr>
                                      <p:rCtr x="25" y="11"/>
                                    </p:animMotion>
                                  </p:childTnLst>
                                </p:cTn>
                              </p:par>
                            </p:childTnLst>
                          </p:cTn>
                        </p:par>
                        <p:par>
                          <p:cTn id="22" fill="hold">
                            <p:stCondLst>
                              <p:cond delay="5000"/>
                            </p:stCondLst>
                            <p:childTnLst>
                              <p:par>
                                <p:cTn id="23" presetID="22" presetClass="entr" presetSubtype="1" fill="hold" nodeType="afterEffect">
                                  <p:stCondLst>
                                    <p:cond delay="500"/>
                                  </p:stCondLst>
                                  <p:childTnLst>
                                    <p:set>
                                      <p:cBhvr>
                                        <p:cTn id="24" dur="1" fill="hold">
                                          <p:stCondLst>
                                            <p:cond delay="0"/>
                                          </p:stCondLst>
                                        </p:cTn>
                                        <p:tgtEl>
                                          <p:spTgt spid="47244"/>
                                        </p:tgtEl>
                                        <p:attrNameLst>
                                          <p:attrName>style.visibility</p:attrName>
                                        </p:attrNameLst>
                                      </p:cBhvr>
                                      <p:to>
                                        <p:strVal val="visible"/>
                                      </p:to>
                                    </p:set>
                                    <p:animEffect transition="in" filter="wipe(up)">
                                      <p:cBhvr>
                                        <p:cTn id="25" dur="1000"/>
                                        <p:tgtEl>
                                          <p:spTgt spid="4724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7520"/>
                                        </p:tgtEl>
                                        <p:attrNameLst>
                                          <p:attrName>style.visibility</p:attrName>
                                        </p:attrNameLst>
                                      </p:cBhvr>
                                      <p:to>
                                        <p:strVal val="visible"/>
                                      </p:to>
                                    </p:set>
                                    <p:animEffect transition="in" filter="blinds(horizontal)">
                                      <p:cBhvr>
                                        <p:cTn id="30" dur="500"/>
                                        <p:tgtEl>
                                          <p:spTgt spid="47520"/>
                                        </p:tgtEl>
                                      </p:cBhvr>
                                    </p:animEffect>
                                  </p:childTnLst>
                                </p:cTn>
                              </p:par>
                              <p:par>
                                <p:cTn id="31" presetID="10" presetClass="exit" presetSubtype="0" fill="hold" nodeType="withEffect">
                                  <p:stCondLst>
                                    <p:cond delay="0"/>
                                  </p:stCondLst>
                                  <p:childTnLst>
                                    <p:animEffect transition="out" filter="fade">
                                      <p:cBhvr>
                                        <p:cTn id="32" dur="500"/>
                                        <p:tgtEl>
                                          <p:spTgt spid="47519"/>
                                        </p:tgtEl>
                                      </p:cBhvr>
                                    </p:animEffect>
                                    <p:set>
                                      <p:cBhvr>
                                        <p:cTn id="33" dur="1" fill="hold">
                                          <p:stCondLst>
                                            <p:cond delay="499"/>
                                          </p:stCondLst>
                                        </p:cTn>
                                        <p:tgtEl>
                                          <p:spTgt spid="47519"/>
                                        </p:tgtEl>
                                        <p:attrNameLst>
                                          <p:attrName>style.visibility</p:attrName>
                                        </p:attrNameLst>
                                      </p:cBhvr>
                                      <p:to>
                                        <p:strVal val="hidden"/>
                                      </p:to>
                                    </p:se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22942"/>
                                        </p:tgtEl>
                                        <p:attrNameLst>
                                          <p:attrName>style.visibility</p:attrName>
                                        </p:attrNameLst>
                                      </p:cBhvr>
                                      <p:to>
                                        <p:strVal val="visible"/>
                                      </p:to>
                                    </p:set>
                                    <p:animEffect transition="in" filter="blinds(horizontal)">
                                      <p:cBhvr>
                                        <p:cTn id="37" dur="500"/>
                                        <p:tgtEl>
                                          <p:spTgt spid="22942"/>
                                        </p:tgtEl>
                                      </p:cBhvr>
                                    </p:animEffect>
                                  </p:childTnLst>
                                </p:cTn>
                              </p:par>
                            </p:childTnLst>
                          </p:cTn>
                        </p:par>
                        <p:par>
                          <p:cTn id="38" fill="hold">
                            <p:stCondLst>
                              <p:cond delay="1000"/>
                            </p:stCondLst>
                            <p:childTnLst>
                              <p:par>
                                <p:cTn id="39" presetID="0" presetClass="path" presetSubtype="0" accel="50000" decel="50000" fill="hold" nodeType="afterEffect">
                                  <p:stCondLst>
                                    <p:cond delay="0"/>
                                  </p:stCondLst>
                                  <p:childTnLst>
                                    <p:animMotion origin="layout" path="M 3.33333E-6 -6.27224E-6 L 3.33333E-6 0.05546 " pathEditMode="relative" ptsTypes="AA">
                                      <p:cBhvr>
                                        <p:cTn id="40" dur="2000" fill="hold"/>
                                        <p:tgtEl>
                                          <p:spTgt spid="22942"/>
                                        </p:tgtEl>
                                        <p:attrNameLst>
                                          <p:attrName>ppt_x</p:attrName>
                                          <p:attrName>ppt_y</p:attrName>
                                        </p:attrNameLst>
                                      </p:cBhvr>
                                    </p:animMotion>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47252"/>
                                        </p:tgtEl>
                                        <p:attrNameLst>
                                          <p:attrName>style.visibility</p:attrName>
                                        </p:attrNameLst>
                                      </p:cBhvr>
                                      <p:to>
                                        <p:strVal val="visible"/>
                                      </p:to>
                                    </p:set>
                                    <p:animEffect transition="in" filter="wipe(up)">
                                      <p:cBhvr>
                                        <p:cTn id="44" dur="1000"/>
                                        <p:tgtEl>
                                          <p:spTgt spid="4725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7521"/>
                                        </p:tgtEl>
                                        <p:attrNameLst>
                                          <p:attrName>style.visibility</p:attrName>
                                        </p:attrNameLst>
                                      </p:cBhvr>
                                      <p:to>
                                        <p:strVal val="visible"/>
                                      </p:to>
                                    </p:set>
                                    <p:animEffect transition="in" filter="blinds(horizontal)">
                                      <p:cBhvr>
                                        <p:cTn id="49" dur="500"/>
                                        <p:tgtEl>
                                          <p:spTgt spid="47521"/>
                                        </p:tgtEl>
                                      </p:cBhvr>
                                    </p:animEffect>
                                  </p:childTnLst>
                                </p:cTn>
                              </p:par>
                              <p:par>
                                <p:cTn id="50" presetID="10" presetClass="exit" presetSubtype="0" fill="hold" grpId="1" nodeType="withEffect">
                                  <p:stCondLst>
                                    <p:cond delay="0"/>
                                  </p:stCondLst>
                                  <p:childTnLst>
                                    <p:animEffect transition="out" filter="fade">
                                      <p:cBhvr>
                                        <p:cTn id="51" dur="500"/>
                                        <p:tgtEl>
                                          <p:spTgt spid="47520"/>
                                        </p:tgtEl>
                                      </p:cBhvr>
                                    </p:animEffect>
                                    <p:set>
                                      <p:cBhvr>
                                        <p:cTn id="52" dur="1" fill="hold">
                                          <p:stCondLst>
                                            <p:cond delay="499"/>
                                          </p:stCondLst>
                                        </p:cTn>
                                        <p:tgtEl>
                                          <p:spTgt spid="47520"/>
                                        </p:tgtEl>
                                        <p:attrNameLst>
                                          <p:attrName>style.visibility</p:attrName>
                                        </p:attrNameLst>
                                      </p:cBhvr>
                                      <p:to>
                                        <p:strVal val="hidden"/>
                                      </p:to>
                                    </p:set>
                                  </p:childTnLst>
                                </p:cTn>
                              </p:par>
                            </p:childTnLst>
                          </p:cTn>
                        </p:par>
                        <p:par>
                          <p:cTn id="53" fill="hold">
                            <p:stCondLst>
                              <p:cond delay="500"/>
                            </p:stCondLst>
                            <p:childTnLst>
                              <p:par>
                                <p:cTn id="54" presetID="3" presetClass="entr" presetSubtype="10" fill="hold" nodeType="afterEffect">
                                  <p:stCondLst>
                                    <p:cond delay="0"/>
                                  </p:stCondLst>
                                  <p:childTnLst>
                                    <p:set>
                                      <p:cBhvr>
                                        <p:cTn id="55" dur="1" fill="hold">
                                          <p:stCondLst>
                                            <p:cond delay="0"/>
                                          </p:stCondLst>
                                        </p:cTn>
                                        <p:tgtEl>
                                          <p:spTgt spid="47457"/>
                                        </p:tgtEl>
                                        <p:attrNameLst>
                                          <p:attrName>style.visibility</p:attrName>
                                        </p:attrNameLst>
                                      </p:cBhvr>
                                      <p:to>
                                        <p:strVal val="visible"/>
                                      </p:to>
                                    </p:set>
                                    <p:animEffect transition="in" filter="blinds(horizontal)">
                                      <p:cBhvr>
                                        <p:cTn id="56" dur="500"/>
                                        <p:tgtEl>
                                          <p:spTgt spid="47457"/>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47260"/>
                                        </p:tgtEl>
                                        <p:attrNameLst>
                                          <p:attrName>style.visibility</p:attrName>
                                        </p:attrNameLst>
                                      </p:cBhvr>
                                      <p:to>
                                        <p:strVal val="visible"/>
                                      </p:to>
                                    </p:set>
                                    <p:animEffect transition="in" filter="wipe(up)">
                                      <p:cBhvr>
                                        <p:cTn id="60" dur="1000"/>
                                        <p:tgtEl>
                                          <p:spTgt spid="4726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7522"/>
                                        </p:tgtEl>
                                        <p:attrNameLst>
                                          <p:attrName>style.visibility</p:attrName>
                                        </p:attrNameLst>
                                      </p:cBhvr>
                                      <p:to>
                                        <p:strVal val="visible"/>
                                      </p:to>
                                    </p:set>
                                    <p:animEffect transition="in" filter="blinds(horizontal)">
                                      <p:cBhvr>
                                        <p:cTn id="65" dur="500"/>
                                        <p:tgtEl>
                                          <p:spTgt spid="47522"/>
                                        </p:tgtEl>
                                      </p:cBhvr>
                                    </p:animEffect>
                                  </p:childTnLst>
                                </p:cTn>
                              </p:par>
                              <p:par>
                                <p:cTn id="66" presetID="10" presetClass="exit" presetSubtype="0" fill="hold" grpId="1" nodeType="withEffect">
                                  <p:stCondLst>
                                    <p:cond delay="0"/>
                                  </p:stCondLst>
                                  <p:childTnLst>
                                    <p:animEffect transition="out" filter="fade">
                                      <p:cBhvr>
                                        <p:cTn id="67" dur="500"/>
                                        <p:tgtEl>
                                          <p:spTgt spid="47521"/>
                                        </p:tgtEl>
                                      </p:cBhvr>
                                    </p:animEffect>
                                    <p:set>
                                      <p:cBhvr>
                                        <p:cTn id="68" dur="1" fill="hold">
                                          <p:stCondLst>
                                            <p:cond delay="499"/>
                                          </p:stCondLst>
                                        </p:cTn>
                                        <p:tgtEl>
                                          <p:spTgt spid="47521"/>
                                        </p:tgtEl>
                                        <p:attrNameLst>
                                          <p:attrName>style.visibility</p:attrName>
                                        </p:attrNameLst>
                                      </p:cBhvr>
                                      <p:to>
                                        <p:strVal val="hidden"/>
                                      </p:to>
                                    </p:set>
                                  </p:childTnLst>
                                </p:cTn>
                              </p:par>
                            </p:childTnLst>
                          </p:cTn>
                        </p:par>
                        <p:par>
                          <p:cTn id="69" fill="hold">
                            <p:stCondLst>
                              <p:cond delay="500"/>
                            </p:stCondLst>
                            <p:childTnLst>
                              <p:par>
                                <p:cTn id="70" presetID="3" presetClass="entr" presetSubtype="10" fill="hold" nodeType="afterEffect">
                                  <p:stCondLst>
                                    <p:cond delay="0"/>
                                  </p:stCondLst>
                                  <p:childTnLst>
                                    <p:set>
                                      <p:cBhvr>
                                        <p:cTn id="71" dur="1" fill="hold">
                                          <p:stCondLst>
                                            <p:cond delay="0"/>
                                          </p:stCondLst>
                                        </p:cTn>
                                        <p:tgtEl>
                                          <p:spTgt spid="47234"/>
                                        </p:tgtEl>
                                        <p:attrNameLst>
                                          <p:attrName>style.visibility</p:attrName>
                                        </p:attrNameLst>
                                      </p:cBhvr>
                                      <p:to>
                                        <p:strVal val="visible"/>
                                      </p:to>
                                    </p:set>
                                    <p:animEffect transition="in" filter="blinds(horizontal)">
                                      <p:cBhvr>
                                        <p:cTn id="72" dur="500"/>
                                        <p:tgtEl>
                                          <p:spTgt spid="47234"/>
                                        </p:tgtEl>
                                      </p:cBhvr>
                                    </p:animEffect>
                                  </p:childTnLst>
                                </p:cTn>
                              </p:par>
                            </p:childTnLst>
                          </p:cTn>
                        </p:par>
                        <p:par>
                          <p:cTn id="73" fill="hold">
                            <p:stCondLst>
                              <p:cond delay="1000"/>
                            </p:stCondLst>
                            <p:childTnLst>
                              <p:par>
                                <p:cTn id="74" presetID="22" presetClass="entr" presetSubtype="1" fill="hold" nodeType="afterEffect">
                                  <p:stCondLst>
                                    <p:cond delay="0"/>
                                  </p:stCondLst>
                                  <p:childTnLst>
                                    <p:set>
                                      <p:cBhvr>
                                        <p:cTn id="75" dur="1" fill="hold">
                                          <p:stCondLst>
                                            <p:cond delay="0"/>
                                          </p:stCondLst>
                                        </p:cTn>
                                        <p:tgtEl>
                                          <p:spTgt spid="47268"/>
                                        </p:tgtEl>
                                        <p:attrNameLst>
                                          <p:attrName>style.visibility</p:attrName>
                                        </p:attrNameLst>
                                      </p:cBhvr>
                                      <p:to>
                                        <p:strVal val="visible"/>
                                      </p:to>
                                    </p:set>
                                    <p:animEffect transition="in" filter="wipe(up)">
                                      <p:cBhvr>
                                        <p:cTn id="76" dur="1000"/>
                                        <p:tgtEl>
                                          <p:spTgt spid="4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9" grpId="0"/>
      <p:bldP spid="47520" grpId="0"/>
      <p:bldP spid="47520" grpId="1"/>
      <p:bldP spid="47521" grpId="0"/>
      <p:bldP spid="47521" grpId="1"/>
      <p:bldP spid="47522" grpId="0"/>
      <p:bldP spid="475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Transforming Growth Factor β  (</a:t>
            </a:r>
            <a:r>
              <a:rPr lang="en-US" b="1" dirty="0" err="1" smtClean="0"/>
              <a:t>TGFβ</a:t>
            </a:r>
            <a:r>
              <a:rPr lang="en-US" b="1" dirty="0" smtClean="0"/>
              <a:t>) Signals</a:t>
            </a:r>
            <a:endParaRPr lang="en-US" b="1" dirty="0"/>
          </a:p>
        </p:txBody>
      </p:sp>
      <p:sp>
        <p:nvSpPr>
          <p:cNvPr id="3" name="Content Placeholder 2"/>
          <p:cNvSpPr>
            <a:spLocks noGrp="1"/>
          </p:cNvSpPr>
          <p:nvPr>
            <p:ph idx="1"/>
          </p:nvPr>
        </p:nvSpPr>
        <p:spPr>
          <a:xfrm>
            <a:off x="482600" y="2667000"/>
            <a:ext cx="11887200" cy="6731000"/>
          </a:xfrm>
        </p:spPr>
        <p:txBody>
          <a:bodyPr/>
          <a:lstStyle/>
          <a:p>
            <a:pPr algn="just">
              <a:buFont typeface="Wingdings" pitchFamily="2" charset="2"/>
              <a:buChar char="§"/>
            </a:pPr>
            <a:r>
              <a:rPr lang="en-US" sz="5000" dirty="0" smtClean="0"/>
              <a:t>A large class of molecular signals involved in regulating development (bone growth, mesoderm formation, formation of cell-adhesion molecules and anti-proliferation effects).</a:t>
            </a:r>
          </a:p>
          <a:p>
            <a:pPr algn="just">
              <a:buFont typeface="Wingdings" pitchFamily="2" charset="2"/>
              <a:buChar char="§"/>
            </a:pPr>
            <a:r>
              <a:rPr lang="en-US" sz="5000" dirty="0" smtClean="0"/>
              <a:t>The activated </a:t>
            </a:r>
            <a:r>
              <a:rPr lang="en-US" sz="5000" dirty="0" err="1" smtClean="0"/>
              <a:t>TGFβ</a:t>
            </a:r>
            <a:r>
              <a:rPr lang="en-US" sz="5000" dirty="0" smtClean="0"/>
              <a:t> receptor directly </a:t>
            </a:r>
            <a:r>
              <a:rPr lang="en-US" sz="5000" dirty="0" err="1" smtClean="0"/>
              <a:t>phosphorylates</a:t>
            </a:r>
            <a:r>
              <a:rPr lang="en-US" sz="5000" dirty="0" smtClean="0"/>
              <a:t> a transcription factor.</a:t>
            </a:r>
            <a:endParaRPr lang="en-US" sz="5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Human </a:t>
            </a:r>
            <a:r>
              <a:rPr lang="en-US" sz="6000" b="1" dirty="0" err="1" smtClean="0"/>
              <a:t>TGFβ</a:t>
            </a:r>
            <a:r>
              <a:rPr lang="en-US" sz="6000" b="1" dirty="0" smtClean="0"/>
              <a:t> Signal Molecules</a:t>
            </a:r>
            <a:endParaRPr lang="en-US" sz="6000" dirty="0"/>
          </a:p>
        </p:txBody>
      </p:sp>
      <p:sp>
        <p:nvSpPr>
          <p:cNvPr id="3" name="Content Placeholder 2"/>
          <p:cNvSpPr>
            <a:spLocks noGrp="1"/>
          </p:cNvSpPr>
          <p:nvPr>
            <p:ph idx="1"/>
          </p:nvPr>
        </p:nvSpPr>
        <p:spPr/>
        <p:txBody>
          <a:bodyPr/>
          <a:lstStyle/>
          <a:p>
            <a:r>
              <a:rPr lang="en-US" sz="6000" dirty="0" smtClean="0"/>
              <a:t>Three tissue-specific </a:t>
            </a:r>
            <a:r>
              <a:rPr lang="en-US" sz="6000" dirty="0" err="1" smtClean="0"/>
              <a:t>isoforms</a:t>
            </a:r>
            <a:r>
              <a:rPr lang="en-US" sz="6000" dirty="0" smtClean="0"/>
              <a:t>:</a:t>
            </a:r>
          </a:p>
          <a:p>
            <a:pPr>
              <a:buFont typeface="Wingdings" pitchFamily="2" charset="2"/>
              <a:buChar char="q"/>
            </a:pPr>
            <a:r>
              <a:rPr lang="en-US" sz="6000" dirty="0" smtClean="0"/>
              <a:t> </a:t>
            </a:r>
            <a:r>
              <a:rPr lang="en-US" sz="6000" b="1" dirty="0" err="1" smtClean="0"/>
              <a:t>T</a:t>
            </a:r>
            <a:r>
              <a:rPr lang="en-US" sz="6000" dirty="0" err="1" smtClean="0"/>
              <a:t>GFβ</a:t>
            </a:r>
            <a:r>
              <a:rPr lang="en-US" sz="6000" dirty="0" smtClean="0"/>
              <a:t> – 1</a:t>
            </a:r>
          </a:p>
          <a:p>
            <a:pPr>
              <a:buFont typeface="Wingdings" pitchFamily="2" charset="2"/>
              <a:buChar char="q"/>
            </a:pPr>
            <a:r>
              <a:rPr lang="en-US" sz="6000" b="1" dirty="0" smtClean="0"/>
              <a:t> </a:t>
            </a:r>
            <a:r>
              <a:rPr lang="en-US" sz="6000" b="1" dirty="0" err="1" smtClean="0"/>
              <a:t>T</a:t>
            </a:r>
            <a:r>
              <a:rPr lang="en-US" sz="6000" dirty="0" err="1" smtClean="0"/>
              <a:t>GFβ</a:t>
            </a:r>
            <a:r>
              <a:rPr lang="en-US" sz="6000" dirty="0" smtClean="0"/>
              <a:t> –  2</a:t>
            </a:r>
          </a:p>
          <a:p>
            <a:pPr>
              <a:buFont typeface="Wingdings" pitchFamily="2" charset="2"/>
              <a:buChar char="q"/>
            </a:pPr>
            <a:r>
              <a:rPr lang="en-US" sz="6000" b="1" dirty="0" smtClean="0"/>
              <a:t> </a:t>
            </a:r>
            <a:r>
              <a:rPr lang="en-US" sz="6000" b="1" dirty="0" err="1" smtClean="0"/>
              <a:t>T</a:t>
            </a:r>
            <a:r>
              <a:rPr lang="en-US" sz="6000" dirty="0" err="1" smtClean="0"/>
              <a:t>GFβ</a:t>
            </a:r>
            <a:r>
              <a:rPr lang="en-US" sz="6000" dirty="0" smtClean="0"/>
              <a:t> -  3</a:t>
            </a:r>
          </a:p>
          <a:p>
            <a:pPr>
              <a:buFont typeface="Wingdings" pitchFamily="2" charset="2"/>
              <a:buChar char="q"/>
            </a:pPr>
            <a:r>
              <a:rPr lang="en-US" sz="6000" dirty="0" smtClean="0"/>
              <a:t> </a:t>
            </a:r>
            <a:r>
              <a:rPr lang="en-US" sz="6000" dirty="0" err="1" smtClean="0"/>
              <a:t>Dimeric</a:t>
            </a:r>
            <a:r>
              <a:rPr lang="en-US" sz="6000" dirty="0" smtClean="0"/>
              <a:t> homo- or hetero- forms.</a:t>
            </a:r>
            <a:endParaRPr lang="en-US" sz="6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838200"/>
            <a:ext cx="11887200" cy="6731000"/>
          </a:xfrm>
        </p:spPr>
        <p:txBody>
          <a:bodyPr/>
          <a:lstStyle/>
          <a:p>
            <a:pPr algn="just"/>
            <a:r>
              <a:rPr lang="en-US" sz="6000" dirty="0" smtClean="0"/>
              <a:t>TGF</a:t>
            </a:r>
            <a:r>
              <a:rPr lang="el-GR" sz="6000" dirty="0" smtClean="0"/>
              <a:t>β</a:t>
            </a:r>
            <a:r>
              <a:rPr lang="en-US" sz="6000" dirty="0" smtClean="0"/>
              <a:t>-1 is a multifunctional cytokine involved in the regulation of growth and differentiation of both normal and transformed cells. It has been reported that TGF</a:t>
            </a:r>
            <a:r>
              <a:rPr lang="el-GR" sz="6000" dirty="0" smtClean="0"/>
              <a:t>β</a:t>
            </a:r>
            <a:r>
              <a:rPr lang="en-US" sz="6000" dirty="0" smtClean="0"/>
              <a:t>-1 mRNA and its protein were </a:t>
            </a:r>
            <a:r>
              <a:rPr lang="en-US" sz="6000" dirty="0" err="1" smtClean="0"/>
              <a:t>overexpressed</a:t>
            </a:r>
            <a:r>
              <a:rPr lang="en-US" sz="6000" dirty="0" smtClean="0"/>
              <a:t> in </a:t>
            </a:r>
            <a:r>
              <a:rPr lang="en-US" sz="6000" dirty="0" err="1" smtClean="0"/>
              <a:t>hepatocellular</a:t>
            </a:r>
            <a:r>
              <a:rPr lang="en-US" sz="6000" dirty="0" smtClean="0"/>
              <a:t> carcinoma tissues.</a:t>
            </a:r>
            <a:endParaRPr lang="en-US" sz="6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6600" dirty="0" smtClean="0"/>
              <a:t> There is an evidence that TGF</a:t>
            </a:r>
            <a:r>
              <a:rPr lang="el-GR" sz="6600" dirty="0" smtClean="0"/>
              <a:t>β</a:t>
            </a:r>
            <a:r>
              <a:rPr lang="en-US" sz="6600" dirty="0" smtClean="0"/>
              <a:t> modulates the high-affinity receptors for EGF and </a:t>
            </a:r>
            <a:r>
              <a:rPr lang="en-US" sz="6600" dirty="0" err="1" smtClean="0"/>
              <a:t>TGFα</a:t>
            </a:r>
            <a:r>
              <a:rPr lang="en-US" sz="6600" dirty="0" smtClean="0"/>
              <a:t>. EGFR and </a:t>
            </a:r>
            <a:r>
              <a:rPr lang="en-US" sz="6600" dirty="0" err="1" smtClean="0"/>
              <a:t>TGFα</a:t>
            </a:r>
            <a:r>
              <a:rPr lang="en-US" sz="6600" dirty="0" smtClean="0"/>
              <a:t> are targets for TGF</a:t>
            </a:r>
            <a:r>
              <a:rPr lang="el-GR" sz="6600" dirty="0" smtClean="0"/>
              <a:t>β</a:t>
            </a:r>
            <a:r>
              <a:rPr lang="en-US" sz="6600" dirty="0" smtClean="0"/>
              <a:t> in some cells.</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975360" y="325120"/>
            <a:ext cx="11054080" cy="1625600"/>
          </a:xfrm>
          <a:prstGeom prst="rect">
            <a:avLst/>
          </a:prstGeom>
          <a:noFill/>
          <a:ln w="9525">
            <a:noFill/>
            <a:miter lim="800000"/>
            <a:headEnd/>
            <a:tailEnd/>
          </a:ln>
          <a:effectLst/>
        </p:spPr>
        <p:txBody>
          <a:bodyPr lIns="130046" tIns="65023" rIns="130046" bIns="65023" anchor="ctr"/>
          <a:lstStyle/>
          <a:p>
            <a:pPr algn="ctr"/>
            <a:r>
              <a:rPr lang="en-US" sz="6000" b="1" dirty="0">
                <a:solidFill>
                  <a:schemeClr val="tx2"/>
                </a:solidFill>
                <a:latin typeface="Times New Roman" pitchFamily="18" charset="0"/>
              </a:rPr>
              <a:t>Protein Tyrosine </a:t>
            </a:r>
            <a:r>
              <a:rPr lang="en-US" sz="6000" b="1" dirty="0" err="1">
                <a:solidFill>
                  <a:schemeClr val="tx2"/>
                </a:solidFill>
                <a:latin typeface="Times New Roman" pitchFamily="18" charset="0"/>
              </a:rPr>
              <a:t>Kinases</a:t>
            </a:r>
            <a:r>
              <a:rPr lang="en-US" sz="6000" b="1" dirty="0">
                <a:solidFill>
                  <a:schemeClr val="tx2"/>
                </a:solidFill>
                <a:latin typeface="Times New Roman" pitchFamily="18" charset="0"/>
              </a:rPr>
              <a:t> (TKs)</a:t>
            </a:r>
          </a:p>
        </p:txBody>
      </p:sp>
      <p:sp>
        <p:nvSpPr>
          <p:cNvPr id="133123" name="Rectangle 3"/>
          <p:cNvSpPr>
            <a:spLocks noChangeArrowheads="1"/>
          </p:cNvSpPr>
          <p:nvPr/>
        </p:nvSpPr>
        <p:spPr bwMode="auto">
          <a:xfrm>
            <a:off x="975360" y="1842347"/>
            <a:ext cx="11089640" cy="7530253"/>
          </a:xfrm>
          <a:prstGeom prst="rect">
            <a:avLst/>
          </a:prstGeom>
          <a:noFill/>
          <a:ln w="9525">
            <a:solidFill>
              <a:schemeClr val="tx2"/>
            </a:solidFill>
            <a:miter lim="800000"/>
            <a:headEnd/>
            <a:tailEnd/>
          </a:ln>
          <a:effectLst/>
        </p:spPr>
        <p:txBody>
          <a:bodyPr lIns="130046" tIns="65023" rIns="130046" bIns="65023"/>
          <a:lstStyle/>
          <a:p>
            <a:pPr marL="487672" indent="-487672">
              <a:spcBef>
                <a:spcPct val="20000"/>
              </a:spcBef>
            </a:pPr>
            <a:r>
              <a:rPr lang="en-US" dirty="0">
                <a:latin typeface="Times New Roman" pitchFamily="18" charset="0"/>
              </a:rPr>
              <a:t>	  </a:t>
            </a:r>
            <a:r>
              <a:rPr lang="en-US" sz="4000" b="1" dirty="0">
                <a:solidFill>
                  <a:schemeClr val="tx2"/>
                </a:solidFill>
                <a:latin typeface="Times New Roman" pitchFamily="18" charset="0"/>
              </a:rPr>
              <a:t>Receptor tyrosine </a:t>
            </a:r>
            <a:r>
              <a:rPr lang="en-US" sz="4000" b="1" dirty="0" err="1">
                <a:solidFill>
                  <a:schemeClr val="tx2"/>
                </a:solidFill>
                <a:latin typeface="Times New Roman" pitchFamily="18" charset="0"/>
              </a:rPr>
              <a:t>kinases</a:t>
            </a:r>
            <a:r>
              <a:rPr lang="en-US" sz="4000" b="1" dirty="0">
                <a:solidFill>
                  <a:schemeClr val="tx2"/>
                </a:solidFill>
                <a:latin typeface="Times New Roman" pitchFamily="18" charset="0"/>
              </a:rPr>
              <a:t> (RTK)</a:t>
            </a:r>
            <a:endParaRPr lang="en-US" sz="4000" dirty="0">
              <a:latin typeface="Times New Roman" pitchFamily="18" charset="0"/>
            </a:endParaRPr>
          </a:p>
          <a:p>
            <a:pPr marL="1056623" lvl="1" indent="-406394" algn="l">
              <a:spcBef>
                <a:spcPct val="20000"/>
              </a:spcBef>
              <a:buFontTx/>
              <a:buChar char="–"/>
            </a:pPr>
            <a:r>
              <a:rPr lang="en-US" sz="4000" b="1" dirty="0">
                <a:latin typeface="Times New Roman" pitchFamily="18" charset="0"/>
              </a:rPr>
              <a:t>insulin receptor</a:t>
            </a:r>
          </a:p>
          <a:p>
            <a:pPr marL="1056623" lvl="1" indent="-406394" algn="l">
              <a:spcBef>
                <a:spcPct val="20000"/>
              </a:spcBef>
              <a:buFontTx/>
              <a:buChar char="–"/>
            </a:pPr>
            <a:r>
              <a:rPr lang="en-US" sz="4000" b="1" dirty="0">
                <a:latin typeface="Times New Roman" pitchFamily="18" charset="0"/>
              </a:rPr>
              <a:t>EGF receptor</a:t>
            </a:r>
          </a:p>
          <a:p>
            <a:pPr marL="1056623" lvl="1" indent="-406394" algn="l">
              <a:spcBef>
                <a:spcPct val="20000"/>
              </a:spcBef>
              <a:buFontTx/>
              <a:buChar char="–"/>
            </a:pPr>
            <a:r>
              <a:rPr lang="en-US" sz="4000" b="1" dirty="0">
                <a:latin typeface="Times New Roman" pitchFamily="18" charset="0"/>
              </a:rPr>
              <a:t>PDGF receptor</a:t>
            </a:r>
          </a:p>
          <a:p>
            <a:pPr marL="1056623" lvl="1" indent="-406394" algn="l">
              <a:spcBef>
                <a:spcPct val="20000"/>
              </a:spcBef>
              <a:buFontTx/>
              <a:buChar char="–"/>
            </a:pPr>
            <a:r>
              <a:rPr lang="en-US" sz="4000" b="1" dirty="0" err="1">
                <a:latin typeface="Times New Roman" pitchFamily="18" charset="0"/>
              </a:rPr>
              <a:t>TrkA</a:t>
            </a:r>
            <a:endParaRPr lang="en-US" sz="4000" b="1" dirty="0">
              <a:latin typeface="Times New Roman" pitchFamily="18" charset="0"/>
            </a:endParaRPr>
          </a:p>
          <a:p>
            <a:pPr marL="1056623" lvl="1" indent="-406394">
              <a:spcBef>
                <a:spcPct val="20000"/>
              </a:spcBef>
            </a:pPr>
            <a:r>
              <a:rPr lang="en-US" sz="4000" b="1" dirty="0">
                <a:solidFill>
                  <a:schemeClr val="tx2"/>
                </a:solidFill>
                <a:latin typeface="Times New Roman" pitchFamily="18" charset="0"/>
              </a:rPr>
              <a:t>Non-receptor tyrosine </a:t>
            </a:r>
            <a:r>
              <a:rPr lang="en-US" sz="4000" b="1" dirty="0" err="1">
                <a:solidFill>
                  <a:schemeClr val="tx2"/>
                </a:solidFill>
                <a:latin typeface="Times New Roman" pitchFamily="18" charset="0"/>
              </a:rPr>
              <a:t>kinases</a:t>
            </a:r>
            <a:r>
              <a:rPr lang="en-US" sz="4000" b="1" dirty="0">
                <a:solidFill>
                  <a:schemeClr val="tx2"/>
                </a:solidFill>
                <a:latin typeface="Times New Roman" pitchFamily="18" charset="0"/>
              </a:rPr>
              <a:t> (NRTK)</a:t>
            </a:r>
            <a:r>
              <a:rPr lang="en-US" sz="4000" dirty="0">
                <a:solidFill>
                  <a:schemeClr val="tx2"/>
                </a:solidFill>
                <a:latin typeface="Times New Roman" pitchFamily="18" charset="0"/>
              </a:rPr>
              <a:t> </a:t>
            </a:r>
          </a:p>
          <a:p>
            <a:pPr marL="1056623" lvl="1" indent="-406394" algn="l">
              <a:spcBef>
                <a:spcPct val="20000"/>
              </a:spcBef>
              <a:buFontTx/>
              <a:buChar char="–"/>
            </a:pPr>
            <a:r>
              <a:rPr lang="en-US" sz="4000" b="1" dirty="0">
                <a:latin typeface="Times New Roman" pitchFamily="18" charset="0"/>
              </a:rPr>
              <a:t>c-</a:t>
            </a:r>
            <a:r>
              <a:rPr lang="en-US" sz="4000" b="1" dirty="0" err="1">
                <a:latin typeface="Times New Roman" pitchFamily="18" charset="0"/>
              </a:rPr>
              <a:t>Src</a:t>
            </a:r>
            <a:endParaRPr lang="en-US" sz="4000" b="1" dirty="0">
              <a:latin typeface="Times New Roman" pitchFamily="18" charset="0"/>
            </a:endParaRPr>
          </a:p>
          <a:p>
            <a:pPr marL="1056623" lvl="1" indent="-406394" algn="l">
              <a:spcBef>
                <a:spcPct val="20000"/>
              </a:spcBef>
              <a:buFontTx/>
              <a:buChar char="–"/>
            </a:pPr>
            <a:r>
              <a:rPr lang="en-US" sz="4000" b="1" dirty="0">
                <a:latin typeface="Times New Roman" pitchFamily="18" charset="0"/>
              </a:rPr>
              <a:t>Janus </a:t>
            </a:r>
            <a:r>
              <a:rPr lang="en-US" sz="4000" b="1" dirty="0" err="1">
                <a:latin typeface="Times New Roman" pitchFamily="18" charset="0"/>
              </a:rPr>
              <a:t>kinases</a:t>
            </a:r>
            <a:r>
              <a:rPr lang="en-US" sz="4000" b="1" dirty="0">
                <a:latin typeface="Times New Roman" pitchFamily="18" charset="0"/>
              </a:rPr>
              <a:t> (</a:t>
            </a:r>
            <a:r>
              <a:rPr lang="en-US" sz="4000" b="1" dirty="0" err="1">
                <a:latin typeface="Times New Roman" pitchFamily="18" charset="0"/>
              </a:rPr>
              <a:t>Jak</a:t>
            </a:r>
            <a:r>
              <a:rPr lang="en-US" sz="4000" b="1" dirty="0">
                <a:latin typeface="Times New Roman" pitchFamily="18" charset="0"/>
              </a:rPr>
              <a:t>)</a:t>
            </a:r>
          </a:p>
          <a:p>
            <a:pPr marL="1056623" lvl="1" indent="-406394" algn="l">
              <a:spcBef>
                <a:spcPct val="20000"/>
              </a:spcBef>
              <a:buFontTx/>
              <a:buChar char="–"/>
            </a:pPr>
            <a:r>
              <a:rPr lang="en-US" sz="4000" b="1" dirty="0" err="1">
                <a:latin typeface="Times New Roman" pitchFamily="18" charset="0"/>
              </a:rPr>
              <a:t>Csk</a:t>
            </a:r>
            <a:r>
              <a:rPr lang="en-US" sz="4000" b="1" dirty="0">
                <a:latin typeface="Times New Roman" pitchFamily="18" charset="0"/>
              </a:rPr>
              <a:t> (C-terminal </a:t>
            </a:r>
            <a:r>
              <a:rPr lang="en-US" sz="4000" b="1" dirty="0" err="1">
                <a:latin typeface="Times New Roman" pitchFamily="18" charset="0"/>
              </a:rPr>
              <a:t>src</a:t>
            </a:r>
            <a:r>
              <a:rPr lang="en-US" sz="4000" b="1" dirty="0">
                <a:latin typeface="Times New Roman" pitchFamily="18" charset="0"/>
              </a:rPr>
              <a:t> </a:t>
            </a:r>
            <a:r>
              <a:rPr lang="en-US" sz="4000" b="1" dirty="0" err="1">
                <a:latin typeface="Times New Roman" pitchFamily="18" charset="0"/>
              </a:rPr>
              <a:t>kinase</a:t>
            </a:r>
            <a:r>
              <a:rPr lang="en-US" sz="4000" b="1" dirty="0">
                <a:latin typeface="Times New Roman" pitchFamily="18" charset="0"/>
              </a:rPr>
              <a:t>)</a:t>
            </a:r>
          </a:p>
          <a:p>
            <a:pPr marL="1056623" lvl="1" indent="-406394" algn="l">
              <a:spcBef>
                <a:spcPct val="20000"/>
              </a:spcBef>
              <a:buFontTx/>
              <a:buChar char="–"/>
            </a:pPr>
            <a:r>
              <a:rPr lang="en-US" sz="4000" b="1" dirty="0">
                <a:latin typeface="Times New Roman" pitchFamily="18" charset="0"/>
              </a:rPr>
              <a:t>Focal adhesion </a:t>
            </a:r>
            <a:r>
              <a:rPr lang="en-US" sz="4000" b="1" dirty="0" err="1">
                <a:latin typeface="Times New Roman" pitchFamily="18" charset="0"/>
              </a:rPr>
              <a:t>kinase</a:t>
            </a:r>
            <a:r>
              <a:rPr lang="en-US" sz="4000" b="1" dirty="0">
                <a:latin typeface="Times New Roman" pitchFamily="18" charset="0"/>
              </a:rPr>
              <a:t> (FAK)</a:t>
            </a:r>
          </a:p>
          <a:p>
            <a:pPr marL="1056623" lvl="1" indent="-406394">
              <a:spcBef>
                <a:spcPct val="20000"/>
              </a:spcBef>
              <a:buFontTx/>
              <a:buChar char="–"/>
            </a:pP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5_049"/>
          <p:cNvPicPr>
            <a:picLocks noChangeAspect="1" noChangeArrowheads="1"/>
          </p:cNvPicPr>
          <p:nvPr/>
        </p:nvPicPr>
        <p:blipFill>
          <a:blip r:embed="rId2" cstate="print"/>
          <a:srcRect/>
          <a:stretch>
            <a:fillRect/>
          </a:stretch>
        </p:blipFill>
        <p:spPr bwMode="auto">
          <a:xfrm>
            <a:off x="330200" y="1295400"/>
            <a:ext cx="12306300" cy="7869555"/>
          </a:xfrm>
          <a:prstGeom prst="rect">
            <a:avLst/>
          </a:prstGeom>
          <a:noFill/>
        </p:spPr>
      </p:pic>
      <p:sp>
        <p:nvSpPr>
          <p:cNvPr id="132099" name="Text Box 3"/>
          <p:cNvSpPr txBox="1">
            <a:spLocks noChangeArrowheads="1"/>
          </p:cNvSpPr>
          <p:nvPr/>
        </p:nvSpPr>
        <p:spPr bwMode="auto">
          <a:xfrm>
            <a:off x="1168400" y="0"/>
            <a:ext cx="11119720" cy="869980"/>
          </a:xfrm>
          <a:prstGeom prst="rect">
            <a:avLst/>
          </a:prstGeom>
          <a:noFill/>
          <a:ln w="9525">
            <a:noFill/>
            <a:miter lim="800000"/>
            <a:headEnd/>
            <a:tailEnd/>
          </a:ln>
          <a:effectLst/>
        </p:spPr>
        <p:txBody>
          <a:bodyPr wrap="square" lIns="130046" tIns="65023" rIns="130046" bIns="65023">
            <a:spAutoFit/>
          </a:bodyPr>
          <a:lstStyle/>
          <a:p>
            <a:r>
              <a:rPr lang="en-US" sz="4800" b="1" dirty="0">
                <a:latin typeface="Times New Roman" pitchFamily="18" charset="0"/>
              </a:rPr>
              <a:t>Subfamilies of Receptor Tyrosine </a:t>
            </a:r>
            <a:r>
              <a:rPr lang="en-US" sz="4800" b="1" dirty="0" err="1">
                <a:latin typeface="Times New Roman" pitchFamily="18" charset="0"/>
              </a:rPr>
              <a:t>Kinases</a:t>
            </a:r>
            <a:endParaRPr lang="en-US" sz="4800" b="1" dirty="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lgn="just"/>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endParaRPr lang="en-US" dirty="0" smtClean="0"/>
          </a:p>
          <a:p>
            <a:pPr marL="0" indent="0" algn="just"/>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26654998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Evaluation of EGF, p-EGFR and TGF</a:t>
            </a:r>
            <a:r>
              <a:rPr lang="el-GR" sz="6000" b="1" dirty="0" smtClean="0"/>
              <a:t>β</a:t>
            </a:r>
            <a:r>
              <a:rPr lang="en-US" sz="6000" b="1" dirty="0" smtClean="0"/>
              <a:t>-1</a:t>
            </a:r>
            <a:endParaRPr lang="en-US" sz="6000" b="1" dirty="0"/>
          </a:p>
        </p:txBody>
      </p:sp>
      <p:sp>
        <p:nvSpPr>
          <p:cNvPr id="3" name="Content Placeholder 2"/>
          <p:cNvSpPr>
            <a:spLocks noGrp="1"/>
          </p:cNvSpPr>
          <p:nvPr>
            <p:ph idx="1"/>
          </p:nvPr>
        </p:nvSpPr>
        <p:spPr/>
        <p:txBody>
          <a:bodyPr/>
          <a:lstStyle/>
          <a:p>
            <a:pPr algn="just">
              <a:buFont typeface="Wingdings" pitchFamily="2" charset="2"/>
              <a:buChar char="q"/>
            </a:pPr>
            <a:r>
              <a:rPr lang="en-US" dirty="0" smtClean="0"/>
              <a:t>Levels of EGF, p-EGFR and TGFβ-1 in chronic hepatitis C (CHC) and </a:t>
            </a:r>
            <a:r>
              <a:rPr lang="en-US" dirty="0" err="1" smtClean="0"/>
              <a:t>hepatocellular</a:t>
            </a:r>
            <a:r>
              <a:rPr lang="en-US" dirty="0" smtClean="0"/>
              <a:t> carcinoma (HCC) patients in early and late stage of </a:t>
            </a:r>
            <a:r>
              <a:rPr lang="en-US" dirty="0" err="1" smtClean="0"/>
              <a:t>histopathological</a:t>
            </a:r>
            <a:r>
              <a:rPr lang="en-US" dirty="0" smtClean="0"/>
              <a:t> stages of HCC patients. </a:t>
            </a:r>
          </a:p>
          <a:p>
            <a:pPr algn="just">
              <a:buFont typeface="Wingdings" pitchFamily="2" charset="2"/>
              <a:buChar char="q"/>
            </a:pPr>
            <a:r>
              <a:rPr lang="en-US" dirty="0" smtClean="0"/>
              <a:t>EGF was determined by quantitative sandwich enzyme immunoassay technique. p-EGFR was determined by using PTK kit assay system (ELISA technique). TGF-β1 was estimated using DRG TGF-β1 ELISA technique.</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09600"/>
            <a:ext cx="13004800" cy="8001000"/>
          </a:xfrm>
        </p:spPr>
        <p:txBody>
          <a:bodyPr/>
          <a:lstStyle/>
          <a:p>
            <a:r>
              <a:rPr lang="en-US" sz="4800" dirty="0" smtClean="0"/>
              <a:t>  </a:t>
            </a:r>
            <a:r>
              <a:rPr lang="en-US" sz="6000" dirty="0" smtClean="0"/>
              <a:t>There are significant higher serum levels of EGF and TGFβ-1 in patients with HCC compared to their level in patients with CHC infection and control subjects. The levels of p-EGFR in HCC and CHC patients show a highly significant difference between patients.</a:t>
            </a:r>
            <a:endParaRPr lang="en-US" sz="6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9"/>
          <p:cNvSpPr>
            <a:spLocks noChangeArrowheads="1"/>
          </p:cNvSpPr>
          <p:nvPr/>
        </p:nvSpPr>
        <p:spPr bwMode="auto">
          <a:xfrm>
            <a:off x="3251200" y="650875"/>
            <a:ext cx="5961063" cy="1192213"/>
          </a:xfrm>
          <a:prstGeom prst="roundRect">
            <a:avLst>
              <a:gd name="adj" fmla="val 16667"/>
            </a:avLst>
          </a:prstGeom>
          <a:solidFill>
            <a:schemeClr val="accent1"/>
          </a:solidFill>
          <a:ln w="12700" cap="sq">
            <a:solidFill>
              <a:schemeClr val="tx1"/>
            </a:solidFill>
            <a:round/>
            <a:headEnd type="none" w="sm" len="sm"/>
            <a:tailEnd type="none" w="sm" len="sm"/>
          </a:ln>
        </p:spPr>
        <p:txBody>
          <a:bodyPr wrap="none" lIns="130046" tIns="65023" rIns="130046" bIns="65023" anchor="ctr"/>
          <a:lstStyle/>
          <a:p>
            <a:endParaRPr lang="en-US"/>
          </a:p>
        </p:txBody>
      </p:sp>
      <p:sp>
        <p:nvSpPr>
          <p:cNvPr id="12291" name="AutoShape 6"/>
          <p:cNvSpPr>
            <a:spLocks noChangeArrowheads="1"/>
          </p:cNvSpPr>
          <p:nvPr/>
        </p:nvSpPr>
        <p:spPr bwMode="auto">
          <a:xfrm>
            <a:off x="7153275" y="2276475"/>
            <a:ext cx="5416550" cy="7281863"/>
          </a:xfrm>
          <a:prstGeom prst="roundRect">
            <a:avLst>
              <a:gd name="adj" fmla="val 16667"/>
            </a:avLst>
          </a:prstGeom>
          <a:solidFill>
            <a:srgbClr val="92D050"/>
          </a:solidFill>
          <a:ln w="12700" cap="sq">
            <a:solidFill>
              <a:schemeClr val="tx1"/>
            </a:solidFill>
            <a:round/>
            <a:headEnd type="none" w="sm" len="sm"/>
            <a:tailEnd type="none" w="sm" len="sm"/>
          </a:ln>
        </p:spPr>
        <p:txBody>
          <a:bodyPr wrap="none" lIns="130046" tIns="65023" rIns="130046" bIns="65023" anchor="ctr"/>
          <a:lstStyle/>
          <a:p>
            <a:endParaRPr lang="en-US"/>
          </a:p>
        </p:txBody>
      </p:sp>
      <p:sp>
        <p:nvSpPr>
          <p:cNvPr id="12292" name="AutoShape 5"/>
          <p:cNvSpPr>
            <a:spLocks noChangeArrowheads="1"/>
          </p:cNvSpPr>
          <p:nvPr/>
        </p:nvSpPr>
        <p:spPr bwMode="auto">
          <a:xfrm>
            <a:off x="974725" y="2166938"/>
            <a:ext cx="5310188" cy="7369175"/>
          </a:xfrm>
          <a:prstGeom prst="roundRect">
            <a:avLst>
              <a:gd name="adj" fmla="val 16667"/>
            </a:avLst>
          </a:prstGeom>
          <a:solidFill>
            <a:srgbClr val="92D050"/>
          </a:solidFill>
          <a:ln w="12700" cap="sq">
            <a:solidFill>
              <a:schemeClr val="tx1"/>
            </a:solidFill>
            <a:round/>
            <a:headEnd type="none" w="sm" len="sm"/>
            <a:tailEnd type="none" w="sm" len="sm"/>
          </a:ln>
        </p:spPr>
        <p:txBody>
          <a:bodyPr wrap="none" lIns="130046" tIns="65023" rIns="130046" bIns="65023" anchor="ctr"/>
          <a:lstStyle/>
          <a:p>
            <a:r>
              <a:rPr lang="en-US">
                <a:latin typeface="Arial" charset="0"/>
                <a:cs typeface="Arial" charset="0"/>
              </a:rPr>
              <a:t> </a:t>
            </a:r>
          </a:p>
        </p:txBody>
      </p:sp>
      <p:sp>
        <p:nvSpPr>
          <p:cNvPr id="12293" name="Rectangle 2"/>
          <p:cNvSpPr>
            <a:spLocks noGrp="1" noChangeArrowheads="1"/>
          </p:cNvSpPr>
          <p:nvPr>
            <p:ph type="title"/>
          </p:nvPr>
        </p:nvSpPr>
        <p:spPr>
          <a:xfrm>
            <a:off x="711200" y="304800"/>
            <a:ext cx="11201400" cy="1524000"/>
          </a:xfrm>
          <a:ln>
            <a:solidFill>
              <a:srgbClr val="FF0000"/>
            </a:solidFill>
          </a:ln>
        </p:spPr>
        <p:txBody>
          <a:bodyPr/>
          <a:lstStyle/>
          <a:p>
            <a:r>
              <a:rPr lang="en-US" sz="4800" dirty="0" smtClean="0"/>
              <a:t>EGF and p-EGFR</a:t>
            </a:r>
            <a:endParaRPr lang="en-US" sz="4800" b="1" dirty="0" smtClean="0">
              <a:solidFill>
                <a:schemeClr val="bg2"/>
              </a:solidFill>
            </a:endParaRPr>
          </a:p>
        </p:txBody>
      </p:sp>
      <p:sp>
        <p:nvSpPr>
          <p:cNvPr id="12294" name="Rectangle 3"/>
          <p:cNvSpPr>
            <a:spLocks noGrp="1" noChangeArrowheads="1"/>
          </p:cNvSpPr>
          <p:nvPr>
            <p:ph type="body" sz="half" idx="1"/>
          </p:nvPr>
        </p:nvSpPr>
        <p:spPr>
          <a:xfrm>
            <a:off x="866775" y="2166938"/>
            <a:ext cx="5418138" cy="2709862"/>
          </a:xfrm>
        </p:spPr>
        <p:txBody>
          <a:bodyPr>
            <a:normAutofit/>
          </a:bodyPr>
          <a:lstStyle/>
          <a:p>
            <a:pPr marL="215900" indent="0" algn="ctr" eaLnBrk="1" hangingPunct="1">
              <a:lnSpc>
                <a:spcPct val="90000"/>
              </a:lnSpc>
              <a:defRPr/>
            </a:pPr>
            <a:r>
              <a:rPr lang="en-US" sz="3400" b="1" dirty="0" smtClean="0">
                <a:solidFill>
                  <a:schemeClr val="bg2"/>
                </a:solidFill>
              </a:rPr>
              <a:t> </a:t>
            </a:r>
            <a:r>
              <a:rPr lang="en-US" sz="4800" b="1" dirty="0" smtClean="0">
                <a:solidFill>
                  <a:schemeClr val="bg2"/>
                </a:solidFill>
              </a:rPr>
              <a:t>EGF</a:t>
            </a:r>
          </a:p>
          <a:p>
            <a:pPr marL="215900" indent="0">
              <a:lnSpc>
                <a:spcPct val="90000"/>
              </a:lnSpc>
              <a:defRPr/>
            </a:pPr>
            <a:r>
              <a:rPr lang="en-US" dirty="0" smtClean="0">
                <a:solidFill>
                  <a:schemeClr val="bg2"/>
                </a:solidFill>
              </a:rPr>
              <a:t>	</a:t>
            </a:r>
            <a:endParaRPr lang="en-US" sz="3000" dirty="0" smtClean="0"/>
          </a:p>
        </p:txBody>
      </p:sp>
      <p:sp>
        <p:nvSpPr>
          <p:cNvPr id="12295" name="Rectangle 4"/>
          <p:cNvSpPr>
            <a:spLocks noGrp="1" noChangeArrowheads="1"/>
          </p:cNvSpPr>
          <p:nvPr>
            <p:ph type="body" sz="half" idx="2"/>
          </p:nvPr>
        </p:nvSpPr>
        <p:spPr>
          <a:xfrm>
            <a:off x="7369175" y="2276475"/>
            <a:ext cx="5418138" cy="6610350"/>
          </a:xfrm>
        </p:spPr>
        <p:txBody>
          <a:bodyPr>
            <a:normAutofit/>
          </a:bodyPr>
          <a:lstStyle/>
          <a:p>
            <a:pPr marL="215900" indent="0" algn="ctr">
              <a:defRPr/>
            </a:pPr>
            <a:r>
              <a:rPr lang="en-US" sz="5400" dirty="0" smtClean="0">
                <a:solidFill>
                  <a:schemeClr val="bg2"/>
                </a:solidFill>
              </a:rPr>
              <a:t> </a:t>
            </a:r>
            <a:r>
              <a:rPr lang="en-US" sz="5400" b="1" dirty="0" smtClean="0">
                <a:solidFill>
                  <a:schemeClr val="bg2"/>
                </a:solidFill>
              </a:rPr>
              <a:t>p-EGFR</a:t>
            </a:r>
          </a:p>
          <a:p>
            <a:pPr marL="215900" indent="0" algn="ctr">
              <a:defRPr/>
            </a:pPr>
            <a:endParaRPr lang="en-US" sz="5100" b="1" dirty="0" smtClean="0">
              <a:solidFill>
                <a:schemeClr val="bg2"/>
              </a:solidFill>
            </a:endParaRPr>
          </a:p>
          <a:p>
            <a:pPr marL="215900" indent="0" algn="ctr">
              <a:defRPr/>
            </a:pPr>
            <a:endParaRPr lang="en-US" sz="5100" dirty="0" smtClean="0"/>
          </a:p>
        </p:txBody>
      </p:sp>
      <p:sp>
        <p:nvSpPr>
          <p:cNvPr id="12296" name="Rectangle 13"/>
          <p:cNvSpPr>
            <a:spLocks noChangeArrowheads="1"/>
          </p:cNvSpPr>
          <p:nvPr/>
        </p:nvSpPr>
        <p:spPr bwMode="auto">
          <a:xfrm>
            <a:off x="635000" y="457200"/>
            <a:ext cx="12369800" cy="562203"/>
          </a:xfrm>
          <a:prstGeom prst="rect">
            <a:avLst/>
          </a:prstGeom>
          <a:noFill/>
          <a:ln w="12700" cap="sq">
            <a:noFill/>
            <a:miter lim="800000"/>
            <a:headEnd type="none" w="sm" len="sm"/>
            <a:tailEnd type="none" w="sm" len="sm"/>
          </a:ln>
        </p:spPr>
        <p:txBody>
          <a:bodyPr wrap="square" lIns="130046" tIns="65023" rIns="130046" bIns="65023">
            <a:spAutoFit/>
          </a:bodyPr>
          <a:lstStyle/>
          <a:p>
            <a:endParaRPr lang="en-US"/>
          </a:p>
        </p:txBody>
      </p:sp>
      <p:pic>
        <p:nvPicPr>
          <p:cNvPr id="12299" name="Chart 3"/>
          <p:cNvPicPr>
            <a:picLocks noChangeArrowheads="1"/>
          </p:cNvPicPr>
          <p:nvPr/>
        </p:nvPicPr>
        <p:blipFill>
          <a:blip r:embed="rId3" cstate="print"/>
          <a:srcRect/>
          <a:stretch>
            <a:fillRect/>
          </a:stretch>
        </p:blipFill>
        <p:spPr bwMode="auto">
          <a:xfrm>
            <a:off x="406400" y="3200400"/>
            <a:ext cx="6019800" cy="5638801"/>
          </a:xfrm>
          <a:prstGeom prst="rect">
            <a:avLst/>
          </a:prstGeom>
          <a:noFill/>
          <a:ln w="9525">
            <a:noFill/>
            <a:miter lim="800000"/>
            <a:headEnd/>
            <a:tailEnd/>
          </a:ln>
        </p:spPr>
      </p:pic>
      <p:pic>
        <p:nvPicPr>
          <p:cNvPr id="12300" name="Chart 2"/>
          <p:cNvPicPr>
            <a:picLocks noChangeArrowheads="1"/>
          </p:cNvPicPr>
          <p:nvPr/>
        </p:nvPicPr>
        <p:blipFill>
          <a:blip r:embed="rId4" cstate="print"/>
          <a:srcRect/>
          <a:stretch>
            <a:fillRect/>
          </a:stretch>
        </p:blipFill>
        <p:spPr bwMode="auto">
          <a:xfrm>
            <a:off x="6731000" y="3200400"/>
            <a:ext cx="62738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9"/>
          <p:cNvSpPr>
            <a:spLocks noChangeArrowheads="1"/>
          </p:cNvSpPr>
          <p:nvPr/>
        </p:nvSpPr>
        <p:spPr bwMode="auto">
          <a:xfrm>
            <a:off x="3251200" y="650875"/>
            <a:ext cx="5961063" cy="1192213"/>
          </a:xfrm>
          <a:prstGeom prst="roundRect">
            <a:avLst>
              <a:gd name="adj" fmla="val 16667"/>
            </a:avLst>
          </a:prstGeom>
          <a:solidFill>
            <a:schemeClr val="accent1"/>
          </a:solidFill>
          <a:ln w="12700" cap="sq">
            <a:solidFill>
              <a:schemeClr val="tx1"/>
            </a:solidFill>
            <a:round/>
            <a:headEnd type="none" w="sm" len="sm"/>
            <a:tailEnd type="none" w="sm" len="sm"/>
          </a:ln>
        </p:spPr>
        <p:txBody>
          <a:bodyPr wrap="none" lIns="130046" tIns="65023" rIns="130046" bIns="65023" anchor="ctr"/>
          <a:lstStyle/>
          <a:p>
            <a:endParaRPr lang="en-US"/>
          </a:p>
        </p:txBody>
      </p:sp>
      <p:sp>
        <p:nvSpPr>
          <p:cNvPr id="13316" name="AutoShape 5"/>
          <p:cNvSpPr>
            <a:spLocks noChangeArrowheads="1"/>
          </p:cNvSpPr>
          <p:nvPr/>
        </p:nvSpPr>
        <p:spPr bwMode="auto">
          <a:xfrm>
            <a:off x="3454400" y="2057400"/>
            <a:ext cx="5310188" cy="7369175"/>
          </a:xfrm>
          <a:prstGeom prst="roundRect">
            <a:avLst>
              <a:gd name="adj" fmla="val 16667"/>
            </a:avLst>
          </a:prstGeom>
          <a:solidFill>
            <a:srgbClr val="92D050"/>
          </a:solidFill>
          <a:ln w="12700" cap="sq">
            <a:solidFill>
              <a:schemeClr val="tx1"/>
            </a:solidFill>
            <a:round/>
            <a:headEnd type="none" w="sm" len="sm"/>
            <a:tailEnd type="none" w="sm" len="sm"/>
          </a:ln>
        </p:spPr>
        <p:txBody>
          <a:bodyPr wrap="none" lIns="130046" tIns="65023" rIns="130046" bIns="65023" anchor="ctr"/>
          <a:lstStyle/>
          <a:p>
            <a:r>
              <a:rPr lang="en-US">
                <a:latin typeface="Arial" charset="0"/>
                <a:cs typeface="Arial" charset="0"/>
              </a:rPr>
              <a:t> </a:t>
            </a:r>
          </a:p>
        </p:txBody>
      </p:sp>
      <p:sp>
        <p:nvSpPr>
          <p:cNvPr id="12293" name="Rectangle 2"/>
          <p:cNvSpPr>
            <a:spLocks noGrp="1" noChangeArrowheads="1"/>
          </p:cNvSpPr>
          <p:nvPr>
            <p:ph type="title"/>
          </p:nvPr>
        </p:nvSpPr>
        <p:spPr>
          <a:ln>
            <a:solidFill>
              <a:srgbClr val="FF0000"/>
            </a:solidFill>
          </a:ln>
        </p:spPr>
        <p:txBody>
          <a:bodyPr/>
          <a:lstStyle/>
          <a:p>
            <a:pPr algn="l" eaLnBrk="1" hangingPunct="1">
              <a:defRPr/>
            </a:pPr>
            <a:r>
              <a:rPr lang="en-US" sz="4800" b="1" dirty="0" smtClean="0">
                <a:solidFill>
                  <a:schemeClr val="bg2"/>
                </a:solidFill>
              </a:rPr>
              <a:t>                      Levels of </a:t>
            </a:r>
            <a:r>
              <a:rPr lang="en-US" sz="4800" dirty="0" smtClean="0"/>
              <a:t>TGFβ-1</a:t>
            </a:r>
            <a:endParaRPr lang="en-US" sz="4800" b="1" dirty="0" smtClean="0">
              <a:solidFill>
                <a:schemeClr val="bg2"/>
              </a:solidFill>
            </a:endParaRPr>
          </a:p>
        </p:txBody>
      </p:sp>
      <p:sp>
        <p:nvSpPr>
          <p:cNvPr id="12294" name="Rectangle 3"/>
          <p:cNvSpPr>
            <a:spLocks noGrp="1" noChangeArrowheads="1"/>
          </p:cNvSpPr>
          <p:nvPr>
            <p:ph type="body" sz="half" idx="1"/>
          </p:nvPr>
        </p:nvSpPr>
        <p:spPr>
          <a:xfrm>
            <a:off x="3302000" y="1981200"/>
            <a:ext cx="5418138" cy="2709862"/>
          </a:xfrm>
        </p:spPr>
        <p:txBody>
          <a:bodyPr>
            <a:normAutofit/>
          </a:bodyPr>
          <a:lstStyle/>
          <a:p>
            <a:pPr marL="215900" indent="0" algn="ctr" eaLnBrk="1" hangingPunct="1">
              <a:lnSpc>
                <a:spcPct val="90000"/>
              </a:lnSpc>
              <a:defRPr/>
            </a:pPr>
            <a:r>
              <a:rPr lang="en-US" sz="3400" b="1" dirty="0" smtClean="0">
                <a:solidFill>
                  <a:schemeClr val="bg2"/>
                </a:solidFill>
              </a:rPr>
              <a:t> </a:t>
            </a:r>
          </a:p>
          <a:p>
            <a:pPr marL="215900" indent="0" algn="ctr" eaLnBrk="1" hangingPunct="1">
              <a:lnSpc>
                <a:spcPct val="90000"/>
              </a:lnSpc>
              <a:defRPr/>
            </a:pPr>
            <a:r>
              <a:rPr lang="en-US" sz="4800" dirty="0" smtClean="0"/>
              <a:t>TGFβ-1</a:t>
            </a:r>
            <a:endParaRPr lang="en-US" sz="4800" b="1" dirty="0" smtClean="0">
              <a:solidFill>
                <a:schemeClr val="bg2"/>
              </a:solidFill>
            </a:endParaRPr>
          </a:p>
          <a:p>
            <a:pPr marL="215900" indent="0">
              <a:lnSpc>
                <a:spcPct val="90000"/>
              </a:lnSpc>
              <a:defRPr/>
            </a:pPr>
            <a:r>
              <a:rPr lang="en-US" dirty="0" smtClean="0">
                <a:solidFill>
                  <a:schemeClr val="bg2"/>
                </a:solidFill>
              </a:rPr>
              <a:t>	</a:t>
            </a:r>
            <a:endParaRPr lang="en-US" sz="3000" dirty="0" smtClean="0"/>
          </a:p>
        </p:txBody>
      </p:sp>
      <p:sp>
        <p:nvSpPr>
          <p:cNvPr id="12295" name="Rectangle 4"/>
          <p:cNvSpPr>
            <a:spLocks noGrp="1" noChangeArrowheads="1"/>
          </p:cNvSpPr>
          <p:nvPr>
            <p:ph type="body" sz="half" idx="2"/>
          </p:nvPr>
        </p:nvSpPr>
        <p:spPr>
          <a:xfrm>
            <a:off x="7586662" y="2362200"/>
            <a:ext cx="5418138" cy="6610350"/>
          </a:xfrm>
        </p:spPr>
        <p:txBody>
          <a:bodyPr>
            <a:normAutofit/>
          </a:bodyPr>
          <a:lstStyle/>
          <a:p>
            <a:pPr marL="215900" indent="0" algn="ctr">
              <a:defRPr/>
            </a:pPr>
            <a:r>
              <a:rPr lang="en-US" sz="5400" dirty="0" smtClean="0">
                <a:solidFill>
                  <a:schemeClr val="bg2"/>
                </a:solidFill>
              </a:rPr>
              <a:t> </a:t>
            </a:r>
            <a:endParaRPr lang="en-US" sz="5400" b="1" dirty="0" smtClean="0">
              <a:solidFill>
                <a:schemeClr val="bg2"/>
              </a:solidFill>
            </a:endParaRPr>
          </a:p>
          <a:p>
            <a:pPr marL="215900" indent="0" algn="ctr">
              <a:defRPr/>
            </a:pPr>
            <a:endParaRPr lang="en-US" sz="5100" b="1" dirty="0" smtClean="0">
              <a:solidFill>
                <a:schemeClr val="bg2"/>
              </a:solidFill>
            </a:endParaRPr>
          </a:p>
          <a:p>
            <a:pPr marL="215900" indent="0" algn="ctr">
              <a:defRPr/>
            </a:pPr>
            <a:endParaRPr lang="en-US" sz="5100" dirty="0" smtClean="0"/>
          </a:p>
        </p:txBody>
      </p:sp>
      <p:sp>
        <p:nvSpPr>
          <p:cNvPr id="13320" name="Rectangle 13"/>
          <p:cNvSpPr>
            <a:spLocks noChangeArrowheads="1"/>
          </p:cNvSpPr>
          <p:nvPr/>
        </p:nvSpPr>
        <p:spPr bwMode="auto">
          <a:xfrm>
            <a:off x="4519613" y="1519238"/>
            <a:ext cx="13004800" cy="561975"/>
          </a:xfrm>
          <a:prstGeom prst="rect">
            <a:avLst/>
          </a:prstGeom>
          <a:noFill/>
          <a:ln w="12700" cap="sq">
            <a:noFill/>
            <a:miter lim="800000"/>
            <a:headEnd type="none" w="sm" len="sm"/>
            <a:tailEnd type="none" w="sm" len="sm"/>
          </a:ln>
        </p:spPr>
        <p:txBody>
          <a:bodyPr lIns="130046" tIns="65023" rIns="130046" bIns="65023">
            <a:spAutoFit/>
          </a:bodyPr>
          <a:lstStyle/>
          <a:p>
            <a:endParaRPr lang="en-US"/>
          </a:p>
        </p:txBody>
      </p:sp>
      <p:pic>
        <p:nvPicPr>
          <p:cNvPr id="13323" name="Chart 3"/>
          <p:cNvPicPr>
            <a:picLocks noChangeArrowheads="1"/>
          </p:cNvPicPr>
          <p:nvPr/>
        </p:nvPicPr>
        <p:blipFill>
          <a:blip r:embed="rId3" cstate="print"/>
          <a:srcRect/>
          <a:stretch>
            <a:fillRect/>
          </a:stretch>
        </p:blipFill>
        <p:spPr bwMode="auto">
          <a:xfrm>
            <a:off x="1625600" y="3276600"/>
            <a:ext cx="100584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BFCA2D8D-D702-4048-8CF1-6E5C5A2AF86C}" type="slidenum">
              <a:rPr lang="en-US"/>
              <a:pPr>
                <a:defRPr/>
              </a:pPr>
              <a:t>24</a:t>
            </a:fld>
            <a:endParaRPr lang="en-US"/>
          </a:p>
        </p:txBody>
      </p:sp>
      <p:sp>
        <p:nvSpPr>
          <p:cNvPr id="11265" name="Rectangle 1"/>
          <p:cNvSpPr>
            <a:spLocks noGrp="1" noChangeArrowheads="1"/>
          </p:cNvSpPr>
          <p:nvPr>
            <p:ph type="body" idx="1"/>
          </p:nvPr>
        </p:nvSpPr>
        <p:spPr/>
        <p:txBody>
          <a:bodyPr/>
          <a:lstStyle/>
          <a:p>
            <a:pPr>
              <a:spcAft>
                <a:spcPts val="13"/>
              </a:spcAft>
              <a:defRPr/>
            </a:pPr>
            <a:r>
              <a:rPr lang="en-US" dirty="0" smtClean="0"/>
              <a:t>  </a:t>
            </a:r>
            <a:endParaRPr lang="en-US" sz="5400" dirty="0" smtClean="0"/>
          </a:p>
        </p:txBody>
      </p:sp>
      <p:sp>
        <p:nvSpPr>
          <p:cNvPr id="11266" name="Rectangle 2"/>
          <p:cNvSpPr>
            <a:spLocks noGrp="1" noChangeArrowheads="1"/>
          </p:cNvSpPr>
          <p:nvPr>
            <p:ph type="title"/>
          </p:nvPr>
        </p:nvSpPr>
        <p:spPr>
          <a:xfrm>
            <a:off x="635000" y="990600"/>
            <a:ext cx="11887200" cy="1752600"/>
          </a:xfrm>
        </p:spPr>
        <p:txBody>
          <a:bodyPr/>
          <a:lstStyle/>
          <a:p>
            <a:r>
              <a:rPr lang="en-US" sz="4000" b="1" dirty="0" smtClean="0"/>
              <a:t/>
            </a:r>
            <a:br>
              <a:rPr lang="en-US" sz="4000" b="1" dirty="0" smtClean="0"/>
            </a:br>
            <a:r>
              <a:rPr lang="en-US" sz="4000" b="1" dirty="0" smtClean="0"/>
              <a:t>Level of serum </a:t>
            </a:r>
            <a:r>
              <a:rPr lang="en-US" sz="4000" b="1" dirty="0" err="1" smtClean="0"/>
              <a:t>alfa</a:t>
            </a:r>
            <a:r>
              <a:rPr lang="en-US" sz="4000" b="1" dirty="0" smtClean="0"/>
              <a:t>-fetoprotein (AFP), </a:t>
            </a:r>
            <a:r>
              <a:rPr lang="en-US" sz="4000" b="1" dirty="0" err="1" smtClean="0"/>
              <a:t>aspartate</a:t>
            </a:r>
            <a:r>
              <a:rPr lang="en-US" sz="4000" b="1" dirty="0" smtClean="0"/>
              <a:t> </a:t>
            </a:r>
            <a:r>
              <a:rPr lang="en-US" sz="4000" b="1" dirty="0" err="1" smtClean="0"/>
              <a:t>aminotransferase</a:t>
            </a:r>
            <a:r>
              <a:rPr lang="en-US" sz="4000" b="1" dirty="0" smtClean="0"/>
              <a:t> (AST), </a:t>
            </a:r>
            <a:r>
              <a:rPr lang="en-US" sz="4000" b="1" dirty="0" err="1" smtClean="0"/>
              <a:t>alanine</a:t>
            </a:r>
            <a:r>
              <a:rPr lang="en-US" sz="4000" b="1" dirty="0" smtClean="0"/>
              <a:t> </a:t>
            </a:r>
            <a:r>
              <a:rPr lang="en-US" sz="4000" b="1" dirty="0" err="1" smtClean="0"/>
              <a:t>aminotransferase</a:t>
            </a:r>
            <a:r>
              <a:rPr lang="en-US" sz="4000" b="1" dirty="0" smtClean="0"/>
              <a:t> (ALT) and albumin of patients having HCC and CHC compared to control subjects.</a:t>
            </a:r>
            <a:r>
              <a:rPr lang="en-US" sz="4000" dirty="0" smtClean="0"/>
              <a:t/>
            </a:r>
            <a:br>
              <a:rPr lang="en-US" sz="4000" dirty="0" smtClean="0"/>
            </a:br>
            <a:r>
              <a:rPr lang="en-US" sz="4000" b="1" dirty="0" smtClean="0"/>
              <a:t> </a:t>
            </a:r>
            <a:r>
              <a:rPr lang="en-US" sz="4000" dirty="0" smtClean="0"/>
              <a:t/>
            </a:r>
            <a:br>
              <a:rPr lang="en-US" sz="4000" dirty="0" smtClean="0"/>
            </a:br>
            <a:r>
              <a:rPr lang="en-US" sz="3000" b="1" dirty="0" smtClean="0"/>
              <a:t/>
            </a:r>
            <a:br>
              <a:rPr lang="en-US" sz="3000" b="1" dirty="0" smtClean="0"/>
            </a:br>
            <a:r>
              <a:rPr lang="en-US" sz="3000" b="1" dirty="0" smtClean="0"/>
              <a:t> </a:t>
            </a:r>
          </a:p>
        </p:txBody>
      </p:sp>
      <p:graphicFrame>
        <p:nvGraphicFramePr>
          <p:cNvPr id="6" name="Table 5"/>
          <p:cNvGraphicFramePr>
            <a:graphicFrameLocks noGrp="1"/>
          </p:cNvGraphicFramePr>
          <p:nvPr/>
        </p:nvGraphicFramePr>
        <p:xfrm>
          <a:off x="1016000" y="2895600"/>
          <a:ext cx="10363200" cy="6035040"/>
        </p:xfrm>
        <a:graphic>
          <a:graphicData uri="http://schemas.openxmlformats.org/drawingml/2006/table">
            <a:tbl>
              <a:tblPr firstRow="1" bandRow="1">
                <a:tableStyleId>{B301B821-A1FF-4177-AEE7-76D212191A09}</a:tableStyleId>
              </a:tblPr>
              <a:tblGrid>
                <a:gridCol w="3200400"/>
                <a:gridCol w="2387600"/>
                <a:gridCol w="2387600"/>
                <a:gridCol w="2387600"/>
              </a:tblGrid>
              <a:tr h="370840">
                <a:tc>
                  <a:txBody>
                    <a:bodyPr/>
                    <a:lstStyle/>
                    <a:p>
                      <a:pPr marL="0" marR="0" algn="ctr">
                        <a:spcBef>
                          <a:spcPts val="0"/>
                        </a:spcBef>
                        <a:spcAft>
                          <a:spcPts val="0"/>
                        </a:spcAft>
                      </a:pPr>
                      <a:r>
                        <a:rPr lang="en-US" sz="3600" dirty="0" smtClean="0"/>
                        <a:t>Variable</a:t>
                      </a:r>
                      <a:endParaRPr lang="en-US" sz="3600" b="1" dirty="0">
                        <a:latin typeface="Times New Roman"/>
                        <a:ea typeface="Times New Roman"/>
                        <a:cs typeface="Traditional Arabic"/>
                      </a:endParaRPr>
                    </a:p>
                  </a:txBody>
                  <a:tcPr marL="68580" marR="68580" marT="0" marB="0"/>
                </a:tc>
                <a:tc>
                  <a:txBody>
                    <a:bodyPr/>
                    <a:lstStyle/>
                    <a:p>
                      <a:pPr marL="0" marR="0" algn="ctr" rtl="0">
                        <a:spcBef>
                          <a:spcPts val="0"/>
                        </a:spcBef>
                        <a:spcAft>
                          <a:spcPts val="0"/>
                        </a:spcAft>
                      </a:pPr>
                      <a:r>
                        <a:rPr lang="en-US" sz="3600" b="1" dirty="0" smtClean="0">
                          <a:latin typeface="Times New Roman"/>
                          <a:ea typeface="Calibri"/>
                          <a:cs typeface="Arial"/>
                        </a:rPr>
                        <a:t>Control</a:t>
                      </a:r>
                      <a:endParaRPr lang="en-US" sz="3600" dirty="0" smtClean="0">
                        <a:latin typeface="Calibri"/>
                        <a:ea typeface="Calibri"/>
                        <a:cs typeface="Arial"/>
                      </a:endParaRPr>
                    </a:p>
                    <a:p>
                      <a:pPr marL="0" marR="0" algn="ctr" rtl="0">
                        <a:spcBef>
                          <a:spcPts val="0"/>
                        </a:spcBef>
                        <a:spcAft>
                          <a:spcPts val="0"/>
                        </a:spcAft>
                      </a:pPr>
                      <a:r>
                        <a:rPr lang="en-US" sz="3600" b="1" dirty="0" smtClean="0">
                          <a:latin typeface="Times New Roman"/>
                          <a:ea typeface="Calibri"/>
                          <a:cs typeface="Arial"/>
                        </a:rPr>
                        <a:t>(n = 20)</a:t>
                      </a:r>
                      <a:endParaRPr lang="en-US" sz="3600" dirty="0">
                        <a:latin typeface="Calibri"/>
                        <a:ea typeface="Calibri"/>
                        <a:cs typeface="Arial"/>
                      </a:endParaRPr>
                    </a:p>
                  </a:txBody>
                  <a:tcPr marL="68580" marR="68580" marT="0" marB="0"/>
                </a:tc>
                <a:tc>
                  <a:txBody>
                    <a:bodyPr/>
                    <a:lstStyle/>
                    <a:p>
                      <a:pPr marL="0" marR="0" algn="ctr" rtl="0">
                        <a:spcBef>
                          <a:spcPts val="0"/>
                        </a:spcBef>
                        <a:spcAft>
                          <a:spcPts val="0"/>
                        </a:spcAft>
                      </a:pPr>
                      <a:r>
                        <a:rPr lang="en-US" sz="3600" b="1" dirty="0" smtClean="0">
                          <a:latin typeface="Times New Roman"/>
                          <a:ea typeface="Calibri"/>
                          <a:cs typeface="Arial"/>
                        </a:rPr>
                        <a:t>CHC</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latin typeface="Times New Roman"/>
                          <a:ea typeface="Calibri"/>
                          <a:cs typeface="Arial"/>
                        </a:rPr>
                        <a:t>(n = 20)</a:t>
                      </a:r>
                      <a:endParaRPr lang="en-US" sz="3600" dirty="0">
                        <a:latin typeface="Calibri"/>
                        <a:ea typeface="Calibri"/>
                        <a:cs typeface="Arial"/>
                      </a:endParaRPr>
                    </a:p>
                  </a:txBody>
                  <a:tcPr marL="114300" marR="114300" marT="0" marB="0"/>
                </a:tc>
                <a:tc>
                  <a:txBody>
                    <a:bodyPr/>
                    <a:lstStyle/>
                    <a:p>
                      <a:pPr marL="0" marR="0" algn="ctr" rtl="0">
                        <a:spcBef>
                          <a:spcPts val="0"/>
                        </a:spcBef>
                        <a:spcAft>
                          <a:spcPts val="0"/>
                        </a:spcAft>
                      </a:pPr>
                      <a:r>
                        <a:rPr lang="en-US" sz="3600" b="1" dirty="0" smtClean="0">
                          <a:latin typeface="Times New Roman"/>
                          <a:ea typeface="Calibri"/>
                          <a:cs typeface="Arial"/>
                        </a:rPr>
                        <a:t>HCC</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latin typeface="Times New Roman"/>
                          <a:ea typeface="Calibri"/>
                          <a:cs typeface="Arial"/>
                        </a:rPr>
                        <a:t>(n = 30)</a:t>
                      </a:r>
                      <a:endParaRPr lang="en-US" sz="3600" dirty="0" smtClean="0">
                        <a:latin typeface="Calibri"/>
                        <a:ea typeface="Calibri"/>
                        <a:cs typeface="Arial"/>
                      </a:endParaRPr>
                    </a:p>
                    <a:p>
                      <a:pPr marL="0" marR="0" algn="ctr" rtl="0">
                        <a:spcBef>
                          <a:spcPts val="0"/>
                        </a:spcBef>
                        <a:spcAft>
                          <a:spcPts val="0"/>
                        </a:spcAft>
                      </a:pPr>
                      <a:endParaRPr lang="en-US" sz="3600" dirty="0">
                        <a:latin typeface="Calibri"/>
                        <a:ea typeface="Calibri"/>
                        <a:cs typeface="Arial"/>
                      </a:endParaRPr>
                    </a:p>
                  </a:txBody>
                  <a:tcPr marL="68580" marR="68580" marT="0" marB="0"/>
                </a:tc>
              </a:tr>
              <a:tr h="548640">
                <a:tc>
                  <a:txBody>
                    <a:bodyPr/>
                    <a:lstStyle/>
                    <a:p>
                      <a:pPr marL="0" marR="0" algn="ctr" rtl="0">
                        <a:spcBef>
                          <a:spcPts val="0"/>
                        </a:spcBef>
                        <a:spcAft>
                          <a:spcPts val="0"/>
                        </a:spcAft>
                      </a:pPr>
                      <a:r>
                        <a:rPr lang="en-US" sz="3600" b="1" dirty="0">
                          <a:latin typeface="Times New Roman"/>
                          <a:ea typeface="Calibri"/>
                          <a:cs typeface="Arial"/>
                        </a:rPr>
                        <a:t>AFP</a:t>
                      </a:r>
                      <a:endParaRPr lang="en-US" sz="3600" b="1" dirty="0">
                        <a:latin typeface="Calibri"/>
                        <a:ea typeface="Calibri"/>
                        <a:cs typeface="Arial"/>
                      </a:endParaRPr>
                    </a:p>
                    <a:p>
                      <a:pPr marL="0" marR="0" algn="ctr" rtl="0">
                        <a:spcBef>
                          <a:spcPts val="0"/>
                        </a:spcBef>
                        <a:spcAft>
                          <a:spcPts val="0"/>
                        </a:spcAft>
                      </a:pPr>
                      <a:r>
                        <a:rPr lang="en-US" sz="3600" b="1" dirty="0">
                          <a:latin typeface="Times New Roman"/>
                          <a:ea typeface="Calibri"/>
                          <a:cs typeface="Arial"/>
                        </a:rPr>
                        <a:t>(</a:t>
                      </a:r>
                      <a:r>
                        <a:rPr lang="en-US" sz="3600" b="1" dirty="0" err="1">
                          <a:latin typeface="Times New Roman"/>
                          <a:ea typeface="Calibri"/>
                          <a:cs typeface="Arial"/>
                        </a:rPr>
                        <a:t>ng</a:t>
                      </a:r>
                      <a:r>
                        <a:rPr lang="en-US" sz="3600" b="1" dirty="0">
                          <a:latin typeface="Times New Roman"/>
                          <a:ea typeface="Calibri"/>
                          <a:cs typeface="Arial"/>
                        </a:rPr>
                        <a:t>/ ml)</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smtClean="0">
                        <a:latin typeface="Times New Roman"/>
                        <a:ea typeface="Calibri"/>
                        <a:cs typeface="Arial"/>
                      </a:endParaRPr>
                    </a:p>
                    <a:p>
                      <a:pPr marL="0" marR="0" algn="ctr" rtl="0">
                        <a:spcBef>
                          <a:spcPts val="0"/>
                        </a:spcBef>
                        <a:spcAft>
                          <a:spcPts val="0"/>
                        </a:spcAft>
                        <a:tabLst>
                          <a:tab pos="1778000" algn="r"/>
                        </a:tabLst>
                      </a:pPr>
                      <a:r>
                        <a:rPr lang="en-US" sz="3600" b="1" dirty="0" smtClean="0">
                          <a:latin typeface="Times New Roman"/>
                          <a:ea typeface="Calibri"/>
                          <a:cs typeface="Arial"/>
                        </a:rPr>
                        <a:t>1.6 </a:t>
                      </a:r>
                      <a:r>
                        <a:rPr lang="en-US" sz="3600" b="1" dirty="0">
                          <a:latin typeface="Times New Roman"/>
                          <a:ea typeface="Calibri"/>
                          <a:cs typeface="Arial"/>
                        </a:rPr>
                        <a:t>± 0.26</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smtClean="0">
                        <a:latin typeface="Times New Roman"/>
                        <a:ea typeface="Calibri"/>
                        <a:cs typeface="Arial"/>
                      </a:endParaRPr>
                    </a:p>
                    <a:p>
                      <a:pPr marL="0" marR="0" algn="ctr" rtl="0">
                        <a:spcBef>
                          <a:spcPts val="0"/>
                        </a:spcBef>
                        <a:spcAft>
                          <a:spcPts val="0"/>
                        </a:spcAft>
                      </a:pPr>
                      <a:r>
                        <a:rPr lang="en-US" sz="3600" b="1" dirty="0" smtClean="0">
                          <a:latin typeface="Times New Roman"/>
                          <a:ea typeface="Calibri"/>
                          <a:cs typeface="Arial"/>
                        </a:rPr>
                        <a:t>23.5 </a:t>
                      </a:r>
                      <a:r>
                        <a:rPr lang="en-US" sz="3600" b="1" dirty="0">
                          <a:latin typeface="Times New Roman"/>
                          <a:ea typeface="Calibri"/>
                          <a:cs typeface="Arial"/>
                        </a:rPr>
                        <a:t>± 2.3</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445 ± 50.8</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r>
              <a:tr h="630936">
                <a:tc>
                  <a:txBody>
                    <a:bodyPr/>
                    <a:lstStyle/>
                    <a:p>
                      <a:pPr marL="0" marR="0" algn="ctr" rtl="0">
                        <a:spcBef>
                          <a:spcPts val="0"/>
                        </a:spcBef>
                        <a:spcAft>
                          <a:spcPts val="0"/>
                        </a:spcAft>
                      </a:pPr>
                      <a:r>
                        <a:rPr lang="en-US" sz="3600" b="1" dirty="0">
                          <a:latin typeface="Times New Roman"/>
                          <a:ea typeface="Calibri"/>
                          <a:cs typeface="Arial"/>
                        </a:rPr>
                        <a:t>ALB</a:t>
                      </a:r>
                      <a:endParaRPr lang="en-US" sz="3600" b="1" dirty="0">
                        <a:latin typeface="Calibri"/>
                        <a:ea typeface="Calibri"/>
                        <a:cs typeface="Arial"/>
                      </a:endParaRPr>
                    </a:p>
                    <a:p>
                      <a:pPr marL="0" marR="0" algn="ctr" rtl="0">
                        <a:spcBef>
                          <a:spcPts val="0"/>
                        </a:spcBef>
                        <a:spcAft>
                          <a:spcPts val="0"/>
                        </a:spcAft>
                      </a:pPr>
                      <a:r>
                        <a:rPr lang="en-US" sz="3600" b="1" dirty="0">
                          <a:latin typeface="Times New Roman"/>
                          <a:ea typeface="Calibri"/>
                          <a:cs typeface="Arial"/>
                        </a:rPr>
                        <a:t>(g/dl)</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4.6 ± 0.07</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3.3 ± 0.06</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2.6 ± 0.05</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r>
              <a:tr h="630936">
                <a:tc>
                  <a:txBody>
                    <a:bodyPr/>
                    <a:lstStyle/>
                    <a:p>
                      <a:pPr marL="0" marR="0" algn="ctr" rtl="0">
                        <a:spcBef>
                          <a:spcPts val="0"/>
                        </a:spcBef>
                        <a:spcAft>
                          <a:spcPts val="0"/>
                        </a:spcAft>
                      </a:pPr>
                      <a:r>
                        <a:rPr lang="en-US" sz="3600" b="1" dirty="0">
                          <a:latin typeface="Times New Roman"/>
                          <a:ea typeface="Calibri"/>
                          <a:cs typeface="Arial"/>
                        </a:rPr>
                        <a:t>AST</a:t>
                      </a:r>
                      <a:endParaRPr lang="en-US" sz="3600" b="1" dirty="0">
                        <a:latin typeface="Calibri"/>
                        <a:ea typeface="Calibri"/>
                        <a:cs typeface="Arial"/>
                      </a:endParaRPr>
                    </a:p>
                    <a:p>
                      <a:pPr marL="0" marR="0" algn="ctr" rtl="0">
                        <a:spcBef>
                          <a:spcPts val="0"/>
                        </a:spcBef>
                        <a:spcAft>
                          <a:spcPts val="0"/>
                        </a:spcAft>
                      </a:pPr>
                      <a:r>
                        <a:rPr lang="en-US" sz="3600" b="1" dirty="0">
                          <a:latin typeface="Times New Roman"/>
                          <a:ea typeface="Calibri"/>
                          <a:cs typeface="Arial"/>
                        </a:rPr>
                        <a:t>(U/L)</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19.4 ± 0.4</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76.4 ± 3.4</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58.5 ± 1.3</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r>
              <a:tr h="630936">
                <a:tc>
                  <a:txBody>
                    <a:bodyPr/>
                    <a:lstStyle/>
                    <a:p>
                      <a:pPr marL="0" marR="0" algn="ctr" rtl="0">
                        <a:spcBef>
                          <a:spcPts val="0"/>
                        </a:spcBef>
                        <a:spcAft>
                          <a:spcPts val="0"/>
                        </a:spcAft>
                      </a:pPr>
                      <a:r>
                        <a:rPr lang="en-US" sz="3600" b="1" dirty="0">
                          <a:latin typeface="Times New Roman"/>
                          <a:ea typeface="Calibri"/>
                          <a:cs typeface="Arial"/>
                        </a:rPr>
                        <a:t>ALT</a:t>
                      </a:r>
                      <a:endParaRPr lang="en-US" sz="3600" b="1" dirty="0">
                        <a:latin typeface="Calibri"/>
                        <a:ea typeface="Calibri"/>
                        <a:cs typeface="Arial"/>
                      </a:endParaRPr>
                    </a:p>
                    <a:p>
                      <a:pPr marL="0" marR="0" algn="ctr" rtl="0">
                        <a:spcBef>
                          <a:spcPts val="0"/>
                        </a:spcBef>
                        <a:spcAft>
                          <a:spcPts val="0"/>
                        </a:spcAft>
                      </a:pPr>
                      <a:r>
                        <a:rPr lang="en-US" sz="3600" b="1" dirty="0">
                          <a:latin typeface="Times New Roman"/>
                          <a:ea typeface="Calibri"/>
                          <a:cs typeface="Arial"/>
                        </a:rPr>
                        <a:t>(U/L)</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15.6 ± 0.59</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62.2 ± 4.97</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c>
                  <a:txBody>
                    <a:bodyPr/>
                    <a:lstStyle/>
                    <a:p>
                      <a:pPr marL="0" marR="0" algn="ctr" rtl="0">
                        <a:spcBef>
                          <a:spcPts val="0"/>
                        </a:spcBef>
                        <a:spcAft>
                          <a:spcPts val="0"/>
                        </a:spcAft>
                      </a:pPr>
                      <a:endParaRPr lang="en-US" sz="3600" b="1" dirty="0">
                        <a:latin typeface="Times New Roman"/>
                        <a:ea typeface="Calibri"/>
                        <a:cs typeface="Arial"/>
                      </a:endParaRPr>
                    </a:p>
                    <a:p>
                      <a:pPr marL="0" marR="0" algn="ctr" rtl="0">
                        <a:spcBef>
                          <a:spcPts val="0"/>
                        </a:spcBef>
                        <a:spcAft>
                          <a:spcPts val="0"/>
                        </a:spcAft>
                      </a:pPr>
                      <a:r>
                        <a:rPr lang="en-US" sz="3600" b="1" dirty="0">
                          <a:latin typeface="Times New Roman"/>
                          <a:ea typeface="Calibri"/>
                          <a:cs typeface="Arial"/>
                        </a:rPr>
                        <a:t>38.1± 1.65</a:t>
                      </a:r>
                      <a:r>
                        <a:rPr lang="en-US" sz="3600" b="1" baseline="30000" dirty="0">
                          <a:latin typeface="Times New Roman"/>
                          <a:ea typeface="Calibri"/>
                          <a:cs typeface="Arial"/>
                        </a:rPr>
                        <a:t>*</a:t>
                      </a:r>
                      <a:endParaRPr lang="en-US" sz="3600" b="1" dirty="0">
                        <a:latin typeface="Calibri"/>
                        <a:ea typeface="Calibri"/>
                        <a:cs typeface="Arial"/>
                      </a:endParaRPr>
                    </a:p>
                  </a:txBody>
                  <a:tcPr marL="68580" marR="68580" marT="0" marB="0"/>
                </a:tc>
              </a:tr>
            </a:tbl>
          </a:graphicData>
        </a:graphic>
      </p:graphicFrame>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8F9A268B-69BE-4690-84C5-4EDF13F30B01}" type="slidenum">
              <a:rPr lang="en-US"/>
              <a:pPr>
                <a:defRPr/>
              </a:pPr>
              <a:t>25</a:t>
            </a:fld>
            <a:endParaRPr lang="en-US"/>
          </a:p>
        </p:txBody>
      </p:sp>
      <p:sp>
        <p:nvSpPr>
          <p:cNvPr id="11265" name="Rectangle 1"/>
          <p:cNvSpPr>
            <a:spLocks noGrp="1" noChangeArrowheads="1"/>
          </p:cNvSpPr>
          <p:nvPr>
            <p:ph type="body" idx="1"/>
          </p:nvPr>
        </p:nvSpPr>
        <p:spPr>
          <a:xfrm>
            <a:off x="711200" y="2438400"/>
            <a:ext cx="11887200" cy="6731000"/>
          </a:xfrm>
        </p:spPr>
        <p:txBody>
          <a:bodyPr/>
          <a:lstStyle/>
          <a:p>
            <a:pPr algn="just"/>
            <a:r>
              <a:rPr lang="en-US" dirty="0" smtClean="0"/>
              <a:t>  </a:t>
            </a:r>
            <a:r>
              <a:rPr lang="en-US" sz="8000" baseline="30000" dirty="0" smtClean="0"/>
              <a:t>EGF and its </a:t>
            </a:r>
            <a:r>
              <a:rPr lang="en-US" sz="8000" baseline="30000" dirty="0" err="1" smtClean="0"/>
              <a:t>recptor</a:t>
            </a:r>
            <a:r>
              <a:rPr lang="en-US" sz="8000" baseline="30000" dirty="0" smtClean="0"/>
              <a:t> </a:t>
            </a:r>
            <a:r>
              <a:rPr lang="en-US" sz="8000" baseline="30000" dirty="0" err="1" smtClean="0"/>
              <a:t>phosphorylated</a:t>
            </a:r>
            <a:r>
              <a:rPr lang="en-US" sz="8000" baseline="30000" dirty="0" smtClean="0"/>
              <a:t> form could be used as sensitive biomarkers for the diagnosis and prognosis of HCV-induced HCC. In conclusion, various growth factors are involved in different biological processes, some of which have a clinical importance in disease.</a:t>
            </a:r>
          </a:p>
          <a:p>
            <a:r>
              <a:rPr lang="en-US" b="1" baseline="30000" dirty="0" smtClean="0"/>
              <a:t> </a:t>
            </a:r>
            <a:endParaRPr lang="en-US" baseline="30000" dirty="0" smtClean="0"/>
          </a:p>
          <a:p>
            <a:pPr algn="just">
              <a:spcAft>
                <a:spcPts val="13"/>
              </a:spcAft>
              <a:defRPr/>
            </a:pPr>
            <a:r>
              <a:rPr lang="en-US" dirty="0" smtClean="0"/>
              <a:t>.</a:t>
            </a:r>
          </a:p>
        </p:txBody>
      </p:sp>
      <p:sp>
        <p:nvSpPr>
          <p:cNvPr id="11266" name="Rectangle 2"/>
          <p:cNvSpPr>
            <a:spLocks noGrp="1" noChangeArrowheads="1"/>
          </p:cNvSpPr>
          <p:nvPr>
            <p:ph type="title"/>
          </p:nvPr>
        </p:nvSpPr>
        <p:spPr/>
        <p:txBody>
          <a:bodyPr/>
          <a:lstStyle/>
          <a:p>
            <a:pPr>
              <a:spcAft>
                <a:spcPts val="13"/>
              </a:spcAft>
              <a:defRPr/>
            </a:pPr>
            <a:r>
              <a:rPr lang="en-US" sz="8000" b="1" dirty="0" smtClean="0"/>
              <a:t>Conclusion</a:t>
            </a: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11887200" cy="1752600"/>
          </a:xfrm>
        </p:spPr>
        <p:txBody>
          <a:bodyPr/>
          <a:lstStyle/>
          <a:p>
            <a:r>
              <a:rPr lang="en-US" sz="7200" b="1" dirty="0" smtClean="0"/>
              <a:t>References</a:t>
            </a:r>
            <a:endParaRPr lang="en-US" sz="7200" b="1" dirty="0"/>
          </a:p>
        </p:txBody>
      </p:sp>
      <p:sp>
        <p:nvSpPr>
          <p:cNvPr id="3" name="Content Placeholder 2"/>
          <p:cNvSpPr>
            <a:spLocks noGrp="1"/>
          </p:cNvSpPr>
          <p:nvPr>
            <p:ph idx="1"/>
          </p:nvPr>
        </p:nvSpPr>
        <p:spPr>
          <a:xfrm>
            <a:off x="482600" y="1828800"/>
            <a:ext cx="12115800" cy="6477000"/>
          </a:xfrm>
        </p:spPr>
        <p:txBody>
          <a:bodyPr/>
          <a:lstStyle/>
          <a:p>
            <a:pPr algn="just"/>
            <a:r>
              <a:rPr lang="en-US" b="1" dirty="0" err="1" smtClean="0"/>
              <a:t>Balbaa</a:t>
            </a:r>
            <a:r>
              <a:rPr lang="en-US" b="1" dirty="0" smtClean="0"/>
              <a:t>, M., </a:t>
            </a:r>
            <a:r>
              <a:rPr lang="en-US" dirty="0" err="1" smtClean="0"/>
              <a:t>Bassiouny</a:t>
            </a:r>
            <a:r>
              <a:rPr lang="en-US" dirty="0" smtClean="0"/>
              <a:t>, K. and El-</a:t>
            </a:r>
            <a:r>
              <a:rPr lang="en-US" dirty="0" err="1" smtClean="0"/>
              <a:t>Ashry</a:t>
            </a:r>
            <a:r>
              <a:rPr lang="en-US" dirty="0" smtClean="0"/>
              <a:t>, E. </a:t>
            </a:r>
            <a:r>
              <a:rPr lang="en-US" b="1" dirty="0" smtClean="0"/>
              <a:t>S. </a:t>
            </a:r>
            <a:r>
              <a:rPr lang="en-US" dirty="0" smtClean="0"/>
              <a:t>(2008)</a:t>
            </a:r>
            <a:r>
              <a:rPr lang="en-US" b="1" dirty="0" smtClean="0"/>
              <a:t>. Current Trends in Medicinal Chemistry,</a:t>
            </a:r>
            <a:r>
              <a:rPr lang="en-US" dirty="0" smtClean="0"/>
              <a:t> 5: 33-44.</a:t>
            </a:r>
          </a:p>
          <a:p>
            <a:pPr algn="just"/>
            <a:r>
              <a:rPr lang="en-US" dirty="0" err="1" smtClean="0"/>
              <a:t>Shehata</a:t>
            </a:r>
            <a:r>
              <a:rPr lang="en-US" dirty="0" smtClean="0"/>
              <a:t>, F., Abdel </a:t>
            </a:r>
            <a:r>
              <a:rPr lang="en-US" dirty="0" err="1" smtClean="0"/>
              <a:t>Monem</a:t>
            </a:r>
            <a:r>
              <a:rPr lang="en-US" dirty="0" smtClean="0"/>
              <a:t>, N., </a:t>
            </a:r>
            <a:r>
              <a:rPr lang="en-US" dirty="0" err="1" smtClean="0"/>
              <a:t>Sakr</a:t>
            </a:r>
            <a:r>
              <a:rPr lang="en-US" dirty="0" smtClean="0"/>
              <a:t>, M., </a:t>
            </a:r>
            <a:r>
              <a:rPr lang="en-US" dirty="0" err="1" smtClean="0"/>
              <a:t>Kasem</a:t>
            </a:r>
            <a:r>
              <a:rPr lang="en-US" dirty="0" smtClean="0"/>
              <a:t>, S. and </a:t>
            </a:r>
            <a:r>
              <a:rPr lang="en-US" b="1" dirty="0" err="1" smtClean="0"/>
              <a:t>Balbaa</a:t>
            </a:r>
            <a:r>
              <a:rPr lang="en-US" b="1" dirty="0" smtClean="0"/>
              <a:t>, M. </a:t>
            </a:r>
            <a:r>
              <a:rPr lang="en-US" dirty="0" smtClean="0"/>
              <a:t>(2013). </a:t>
            </a:r>
            <a:r>
              <a:rPr lang="en-US" b="1" dirty="0" smtClean="0"/>
              <a:t>Medical Oncology</a:t>
            </a:r>
            <a:r>
              <a:rPr lang="en-US" dirty="0" smtClean="0"/>
              <a:t>. DOI: 10.1007/s12032-013-0673-x.</a:t>
            </a:r>
          </a:p>
          <a:p>
            <a:pPr lvl="0" algn="just"/>
            <a:r>
              <a:rPr lang="en-US" b="1" dirty="0" err="1" smtClean="0"/>
              <a:t>Balbaa</a:t>
            </a:r>
            <a:r>
              <a:rPr lang="en-US" b="1" dirty="0" smtClean="0"/>
              <a:t>, M. </a:t>
            </a:r>
            <a:r>
              <a:rPr lang="en-US" dirty="0" smtClean="0"/>
              <a:t>(2013). </a:t>
            </a:r>
            <a:r>
              <a:rPr lang="en-US" b="1" dirty="0" smtClean="0"/>
              <a:t>Biochemistry &amp; Physiology: Open Access</a:t>
            </a:r>
            <a:r>
              <a:rPr lang="en-US" dirty="0" smtClean="0"/>
              <a:t>, 2: 4, http://dx.doi.org/10.4172/2168 -9652.1000e118.</a:t>
            </a:r>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650240" y="3793067"/>
            <a:ext cx="11704320" cy="1625600"/>
          </a:xfrm>
        </p:spPr>
        <p:txBody>
          <a:bodyPr/>
          <a:lstStyle/>
          <a:p>
            <a:pPr eaLnBrk="1" hangingPunct="1"/>
            <a:r>
              <a:rPr lang="en-US" sz="9400" b="1" dirty="0" smtClean="0">
                <a:solidFill>
                  <a:srgbClr val="FF3399"/>
                </a:solidFill>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13316"/>
                                        </p:tgtEl>
                                        <p:attrNameLst>
                                          <p:attrName>style.color</p:attrName>
                                        </p:attrNameLst>
                                      </p:cBhvr>
                                      <p:to>
                                        <a:schemeClr val="bg1"/>
                                      </p:to>
                                    </p:animClr>
                                  </p:childTnLst>
                                </p:cTn>
                              </p:par>
                              <p:par>
                                <p:cTn id="7" presetID="4" presetClass="emph" presetSubtype="2" fill="hold" grpId="1" nodeType="withEffect">
                                  <p:stCondLst>
                                    <p:cond delay="0"/>
                                  </p:stCondLst>
                                  <p:childTnLst>
                                    <p:anim to="1.5" calcmode="lin" valueType="num">
                                      <p:cBhvr override="childStyle">
                                        <p:cTn id="8" dur="1000" fill="hold"/>
                                        <p:tgtEl>
                                          <p:spTgt spid="1331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2275841"/>
            <a:ext cx="13004800" cy="6436925"/>
          </a:xfrm>
        </p:spPr>
        <p:txBody>
          <a:bodyPr>
            <a:normAutofit/>
          </a:bodyPr>
          <a:lstStyle/>
          <a:p>
            <a:pPr marL="0" indent="0" algn="ctr"/>
            <a:endParaRPr lang="en-US" sz="4000" dirty="0"/>
          </a:p>
          <a:p>
            <a:pPr marL="0" indent="0" algn="ctr"/>
            <a:r>
              <a:rPr lang="en-US" sz="4000" dirty="0"/>
              <a:t>We welcome you all to our future conferences of OMICS International</a:t>
            </a:r>
          </a:p>
          <a:p>
            <a:pPr marL="0" indent="0"/>
            <a:r>
              <a:rPr lang="en-IN" sz="4000" dirty="0"/>
              <a:t>       4</a:t>
            </a:r>
            <a:r>
              <a:rPr lang="en-IN" sz="4000" baseline="30000" dirty="0"/>
              <a:t>th </a:t>
            </a:r>
            <a:r>
              <a:rPr lang="en-IN" sz="4000" dirty="0"/>
              <a:t>Annual Conference on European Pharma Congress</a:t>
            </a:r>
          </a:p>
          <a:p>
            <a:pPr marL="0" indent="0"/>
            <a:r>
              <a:rPr lang="en-IN" sz="4000" dirty="0"/>
              <a:t>                            June 18-20,2016, Berlin, Germany. </a:t>
            </a:r>
          </a:p>
          <a:p>
            <a:pPr marL="0" indent="0"/>
            <a:r>
              <a:rPr lang="en-US" sz="4000" dirty="0"/>
              <a:t>         </a:t>
            </a:r>
            <a:r>
              <a:rPr lang="en-US" sz="4000" dirty="0">
                <a:hlinkClick r:id="rId2"/>
              </a:rPr>
              <a:t>http://europe.pharmaceuticalconferences.com/</a:t>
            </a:r>
            <a:r>
              <a:rPr lang="en-US" sz="4000" dirty="0"/>
              <a:t> </a:t>
            </a:r>
          </a:p>
        </p:txBody>
      </p:sp>
    </p:spTree>
    <p:extLst>
      <p:ext uri="{BB962C8B-B14F-4D97-AF65-F5344CB8AC3E}">
        <p14:creationId xmlns:p14="http://schemas.microsoft.com/office/powerpoint/2010/main" val="9854868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a:xfrm>
            <a:off x="1104900" y="4406900"/>
            <a:ext cx="10795000" cy="3009900"/>
          </a:xfrm>
        </p:spPr>
        <p:txBody>
          <a:bodyPr/>
          <a:lstStyle/>
          <a:p>
            <a:pPr>
              <a:defRPr/>
            </a:pPr>
            <a:r>
              <a:rPr lang="en-US" sz="8000" i="1" baseline="30000" dirty="0" err="1" smtClean="0"/>
              <a:t>Mahmoud</a:t>
            </a:r>
            <a:r>
              <a:rPr lang="en-US" sz="8000" i="1" baseline="30000" dirty="0" smtClean="0"/>
              <a:t> </a:t>
            </a:r>
            <a:r>
              <a:rPr lang="en-US" sz="8000" i="1" baseline="30000" dirty="0" err="1" smtClean="0"/>
              <a:t>Balbaa</a:t>
            </a:r>
            <a:endParaRPr lang="en-US" sz="8000" baseline="30000" dirty="0" smtClean="0"/>
          </a:p>
          <a:p>
            <a:pPr>
              <a:defRPr/>
            </a:pPr>
            <a:r>
              <a:rPr lang="en-US" i="1" baseline="30000" dirty="0" smtClean="0"/>
              <a:t> </a:t>
            </a:r>
            <a:endParaRPr lang="en-US" baseline="30000" dirty="0" smtClean="0"/>
          </a:p>
          <a:p>
            <a:pPr>
              <a:defRPr/>
            </a:pPr>
            <a:r>
              <a:rPr lang="en-US" i="1" dirty="0" smtClean="0"/>
              <a:t>Department of Biochemistry, Faculty of Science, Alexandria University, Alexandria, Egypt</a:t>
            </a:r>
            <a:endParaRPr lang="en-US" dirty="0" smtClean="0"/>
          </a:p>
        </p:txBody>
      </p:sp>
      <p:sp>
        <p:nvSpPr>
          <p:cNvPr id="3074" name="Rectangle 2"/>
          <p:cNvSpPr>
            <a:spLocks noGrp="1" noChangeArrowheads="1"/>
          </p:cNvSpPr>
          <p:nvPr>
            <p:ph type="title"/>
          </p:nvPr>
        </p:nvSpPr>
        <p:spPr>
          <a:xfrm>
            <a:off x="1016000" y="457200"/>
            <a:ext cx="10896600" cy="2679700"/>
          </a:xfrm>
        </p:spPr>
        <p:txBody>
          <a:bodyPr/>
          <a:lstStyle/>
          <a:p>
            <a:pPr>
              <a:spcAft>
                <a:spcPts val="13"/>
              </a:spcAft>
              <a:defRPr/>
            </a:pPr>
            <a:r>
              <a:rPr lang="en-US" sz="6000" b="1" dirty="0" smtClean="0"/>
              <a:t>CELLULAR AND MOLECULAR ACTIONS OF GROWTH FACTORS</a:t>
            </a:r>
            <a:endParaRPr lang="en-US" sz="60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758613" y="1733973"/>
            <a:ext cx="4118187" cy="650240"/>
            <a:chOff x="480" y="192"/>
            <a:chExt cx="1824" cy="288"/>
          </a:xfrm>
        </p:grpSpPr>
        <p:sp>
          <p:nvSpPr>
            <p:cNvPr id="25611" name="Rectangle 11"/>
            <p:cNvSpPr>
              <a:spLocks noChangeArrowheads="1"/>
            </p:cNvSpPr>
            <p:nvPr/>
          </p:nvSpPr>
          <p:spPr bwMode="auto">
            <a:xfrm>
              <a:off x="672" y="192"/>
              <a:ext cx="1440" cy="288"/>
            </a:xfrm>
            <a:prstGeom prst="rect">
              <a:avLst/>
            </a:prstGeom>
            <a:solidFill>
              <a:schemeClr val="accent1"/>
            </a:solidFill>
            <a:ln w="9525" algn="ctr">
              <a:noFill/>
              <a:miter lim="800000"/>
              <a:headEnd/>
              <a:tailEnd/>
            </a:ln>
            <a:effectLst/>
          </p:spPr>
          <p:txBody>
            <a:bodyPr wrap="none" anchor="ctr"/>
            <a:lstStyle/>
            <a:p>
              <a:pPr>
                <a:defRPr/>
              </a:pPr>
              <a:endParaRPr lang="en-US"/>
            </a:p>
          </p:txBody>
        </p:sp>
        <p:sp>
          <p:nvSpPr>
            <p:cNvPr id="25612" name="Text Box 12"/>
            <p:cNvSpPr txBox="1">
              <a:spLocks noChangeArrowheads="1"/>
            </p:cNvSpPr>
            <p:nvPr/>
          </p:nvSpPr>
          <p:spPr bwMode="auto">
            <a:xfrm>
              <a:off x="480" y="192"/>
              <a:ext cx="1824" cy="232"/>
            </a:xfrm>
            <a:prstGeom prst="rect">
              <a:avLst/>
            </a:prstGeom>
            <a:noFill/>
            <a:ln w="9525" algn="ctr">
              <a:noFill/>
              <a:miter lim="800000"/>
              <a:headEnd/>
              <a:tailEnd/>
            </a:ln>
            <a:effectLst/>
          </p:spPr>
          <p:txBody>
            <a:bodyPr>
              <a:spAutoFit/>
            </a:bodyPr>
            <a:lstStyle/>
            <a:p>
              <a:pPr marL="487672" indent="-487672">
                <a:spcBef>
                  <a:spcPct val="50000"/>
                </a:spcBef>
                <a:defRPr/>
              </a:pPr>
              <a:r>
                <a:rPr lang="en-US" dirty="0">
                  <a:solidFill>
                    <a:schemeClr val="bg1"/>
                  </a:solidFill>
                  <a:effectLst/>
                </a:rPr>
                <a:t>Gene</a:t>
              </a:r>
              <a:r>
                <a:rPr lang="en-US" dirty="0">
                  <a:solidFill>
                    <a:schemeClr val="bg1"/>
                  </a:solidFill>
                  <a:effectLst>
                    <a:outerShdw blurRad="38100" dist="38100" dir="2700000" algn="tl">
                      <a:srgbClr val="FFFFFF"/>
                    </a:outerShdw>
                  </a:effectLst>
                </a:rPr>
                <a:t> </a:t>
              </a:r>
              <a:r>
                <a:rPr lang="en-US" dirty="0">
                  <a:solidFill>
                    <a:schemeClr val="bg1"/>
                  </a:solidFill>
                  <a:effectLst/>
                </a:rPr>
                <a:t>Transcription</a:t>
              </a:r>
            </a:p>
          </p:txBody>
        </p:sp>
      </p:grpSp>
      <p:grpSp>
        <p:nvGrpSpPr>
          <p:cNvPr id="3" name="Group 8"/>
          <p:cNvGrpSpPr>
            <a:grpSpLocks/>
          </p:cNvGrpSpPr>
          <p:nvPr/>
        </p:nvGrpSpPr>
        <p:grpSpPr bwMode="auto">
          <a:xfrm>
            <a:off x="1300480" y="5527040"/>
            <a:ext cx="975360" cy="975360"/>
            <a:chOff x="528" y="1680"/>
            <a:chExt cx="432" cy="432"/>
          </a:xfrm>
        </p:grpSpPr>
        <p:sp>
          <p:nvSpPr>
            <p:cNvPr id="25605" name="AutoShape 5"/>
            <p:cNvSpPr>
              <a:spLocks noChangeArrowheads="1"/>
            </p:cNvSpPr>
            <p:nvPr/>
          </p:nvSpPr>
          <p:spPr bwMode="auto">
            <a:xfrm>
              <a:off x="528" y="1680"/>
              <a:ext cx="384" cy="432"/>
            </a:xfrm>
            <a:prstGeom prst="flowChartConnector">
              <a:avLst/>
            </a:prstGeom>
            <a:solidFill>
              <a:srgbClr val="0000FF"/>
            </a:solidFill>
            <a:ln w="9525" algn="ctr">
              <a:noFill/>
              <a:round/>
              <a:headEnd/>
              <a:tailEnd/>
            </a:ln>
            <a:effectLst/>
          </p:spPr>
          <p:txBody>
            <a:bodyPr wrap="none" anchor="ctr"/>
            <a:lstStyle/>
            <a:p>
              <a:pPr>
                <a:defRPr/>
              </a:pPr>
              <a:endParaRPr lang="en-US"/>
            </a:p>
          </p:txBody>
        </p:sp>
        <p:sp>
          <p:nvSpPr>
            <p:cNvPr id="6191" name="Text Box 6"/>
            <p:cNvSpPr txBox="1">
              <a:spLocks noChangeArrowheads="1"/>
            </p:cNvSpPr>
            <p:nvPr/>
          </p:nvSpPr>
          <p:spPr bwMode="auto">
            <a:xfrm>
              <a:off x="528" y="1776"/>
              <a:ext cx="432" cy="232"/>
            </a:xfrm>
            <a:prstGeom prst="rect">
              <a:avLst/>
            </a:prstGeom>
            <a:noFill/>
            <a:ln w="9525" algn="ctr">
              <a:noFill/>
              <a:miter lim="800000"/>
              <a:headEnd/>
              <a:tailEnd/>
            </a:ln>
          </p:spPr>
          <p:txBody>
            <a:bodyPr>
              <a:spAutoFit/>
            </a:bodyPr>
            <a:lstStyle/>
            <a:p>
              <a:pPr marL="487672" indent="-487672">
                <a:spcBef>
                  <a:spcPct val="50000"/>
                </a:spcBef>
              </a:pPr>
              <a:r>
                <a:rPr lang="en-US" b="1" dirty="0">
                  <a:effectLst/>
                </a:rPr>
                <a:t>G</a:t>
              </a:r>
              <a:r>
                <a:rPr lang="en-US" b="1" baseline="-25000" dirty="0">
                  <a:effectLst/>
                </a:rPr>
                <a:t>0</a:t>
              </a:r>
              <a:endParaRPr lang="en-US" b="1" dirty="0">
                <a:effectLst/>
              </a:endParaRPr>
            </a:p>
          </p:txBody>
        </p:sp>
      </p:grpSp>
      <p:grpSp>
        <p:nvGrpSpPr>
          <p:cNvPr id="4" name="Group 19"/>
          <p:cNvGrpSpPr>
            <a:grpSpLocks/>
          </p:cNvGrpSpPr>
          <p:nvPr/>
        </p:nvGrpSpPr>
        <p:grpSpPr bwMode="auto">
          <a:xfrm>
            <a:off x="4226560" y="5418667"/>
            <a:ext cx="1083733" cy="1083733"/>
            <a:chOff x="1728" y="1632"/>
            <a:chExt cx="480" cy="480"/>
          </a:xfrm>
        </p:grpSpPr>
        <p:sp>
          <p:nvSpPr>
            <p:cNvPr id="25607" name="AutoShape 7"/>
            <p:cNvSpPr>
              <a:spLocks noChangeArrowheads="1"/>
            </p:cNvSpPr>
            <p:nvPr/>
          </p:nvSpPr>
          <p:spPr bwMode="auto">
            <a:xfrm>
              <a:off x="1728" y="1632"/>
              <a:ext cx="480" cy="480"/>
            </a:xfrm>
            <a:prstGeom prst="star32">
              <a:avLst>
                <a:gd name="adj" fmla="val 37500"/>
              </a:avLst>
            </a:prstGeom>
            <a:solidFill>
              <a:srgbClr val="66FF33"/>
            </a:solidFill>
            <a:ln w="9525" algn="ctr">
              <a:noFill/>
              <a:miter lim="800000"/>
              <a:headEnd/>
              <a:tailEnd/>
            </a:ln>
            <a:effectLst/>
          </p:spPr>
          <p:txBody>
            <a:bodyPr wrap="none" anchor="ctr"/>
            <a:lstStyle/>
            <a:p>
              <a:pPr>
                <a:defRPr/>
              </a:pPr>
              <a:endParaRPr lang="en-US"/>
            </a:p>
          </p:txBody>
        </p:sp>
        <p:sp>
          <p:nvSpPr>
            <p:cNvPr id="6189" name="Text Box 9"/>
            <p:cNvSpPr txBox="1">
              <a:spLocks noChangeArrowheads="1"/>
            </p:cNvSpPr>
            <p:nvPr/>
          </p:nvSpPr>
          <p:spPr bwMode="auto">
            <a:xfrm>
              <a:off x="1728" y="1728"/>
              <a:ext cx="480" cy="232"/>
            </a:xfrm>
            <a:prstGeom prst="rect">
              <a:avLst/>
            </a:prstGeom>
            <a:noFill/>
            <a:ln w="9525" algn="ctr">
              <a:noFill/>
              <a:miter lim="800000"/>
              <a:headEnd/>
              <a:tailEnd/>
            </a:ln>
          </p:spPr>
          <p:txBody>
            <a:bodyPr>
              <a:spAutoFit/>
            </a:bodyPr>
            <a:lstStyle/>
            <a:p>
              <a:pPr marL="487672" indent="-487672">
                <a:spcBef>
                  <a:spcPct val="50000"/>
                </a:spcBef>
              </a:pPr>
              <a:r>
                <a:rPr lang="en-US" b="1" dirty="0">
                  <a:solidFill>
                    <a:schemeClr val="bg1"/>
                  </a:solidFill>
                  <a:effectLst/>
                </a:rPr>
                <a:t>G</a:t>
              </a:r>
              <a:r>
                <a:rPr lang="en-US" b="1" baseline="-25000" dirty="0">
                  <a:solidFill>
                    <a:schemeClr val="bg1"/>
                  </a:solidFill>
                  <a:effectLst/>
                </a:rPr>
                <a:t>1</a:t>
              </a:r>
              <a:endParaRPr lang="en-US" b="1" dirty="0">
                <a:solidFill>
                  <a:schemeClr val="bg1"/>
                </a:solidFill>
                <a:effectLst/>
              </a:endParaRPr>
            </a:p>
          </p:txBody>
        </p:sp>
      </p:grpSp>
      <p:sp>
        <p:nvSpPr>
          <p:cNvPr id="25610" name="AutoShape 10"/>
          <p:cNvSpPr>
            <a:spLocks noChangeArrowheads="1"/>
          </p:cNvSpPr>
          <p:nvPr/>
        </p:nvSpPr>
        <p:spPr bwMode="auto">
          <a:xfrm>
            <a:off x="1625600" y="4660053"/>
            <a:ext cx="3576320" cy="650240"/>
          </a:xfrm>
          <a:prstGeom prst="curvedDownArrow">
            <a:avLst>
              <a:gd name="adj1" fmla="val 25590"/>
              <a:gd name="adj2" fmla="val 135590"/>
              <a:gd name="adj3" fmla="val 12847"/>
            </a:avLst>
          </a:prstGeom>
          <a:solidFill>
            <a:schemeClr val="tx2"/>
          </a:solidFill>
          <a:ln w="9525">
            <a:noFill/>
            <a:miter lim="800000"/>
            <a:headEnd/>
            <a:tailEnd/>
          </a:ln>
          <a:effectLst/>
        </p:spPr>
        <p:txBody>
          <a:bodyPr wrap="none" lIns="130046" tIns="65023" rIns="130046" bIns="65023" anchor="ctr"/>
          <a:lstStyle/>
          <a:p>
            <a:pPr>
              <a:defRPr/>
            </a:pPr>
            <a:endParaRPr lang="en-US"/>
          </a:p>
        </p:txBody>
      </p:sp>
      <p:grpSp>
        <p:nvGrpSpPr>
          <p:cNvPr id="5" name="Group 18"/>
          <p:cNvGrpSpPr>
            <a:grpSpLocks/>
          </p:cNvGrpSpPr>
          <p:nvPr/>
        </p:nvGrpSpPr>
        <p:grpSpPr bwMode="auto">
          <a:xfrm>
            <a:off x="2167467" y="4876800"/>
            <a:ext cx="1950720" cy="541866"/>
            <a:chOff x="816" y="1392"/>
            <a:chExt cx="864" cy="240"/>
          </a:xfrm>
        </p:grpSpPr>
        <p:sp>
          <p:nvSpPr>
            <p:cNvPr id="25614" name="Rectangle 14"/>
            <p:cNvSpPr>
              <a:spLocks noChangeArrowheads="1"/>
            </p:cNvSpPr>
            <p:nvPr/>
          </p:nvSpPr>
          <p:spPr bwMode="auto">
            <a:xfrm>
              <a:off x="816" y="1440"/>
              <a:ext cx="864" cy="192"/>
            </a:xfrm>
            <a:prstGeom prst="rect">
              <a:avLst/>
            </a:prstGeom>
            <a:solidFill>
              <a:srgbClr val="FF0066"/>
            </a:solidFill>
            <a:ln w="9525" algn="ctr">
              <a:noFill/>
              <a:miter lim="800000"/>
              <a:headEnd/>
              <a:tailEnd/>
            </a:ln>
            <a:effectLst/>
          </p:spPr>
          <p:txBody>
            <a:bodyPr wrap="none" anchor="ctr"/>
            <a:lstStyle/>
            <a:p>
              <a:pPr>
                <a:defRPr/>
              </a:pPr>
              <a:endParaRPr lang="en-US"/>
            </a:p>
          </p:txBody>
        </p:sp>
        <p:sp>
          <p:nvSpPr>
            <p:cNvPr id="6187" name="Text Box 15"/>
            <p:cNvSpPr txBox="1">
              <a:spLocks noChangeArrowheads="1"/>
            </p:cNvSpPr>
            <p:nvPr/>
          </p:nvSpPr>
          <p:spPr bwMode="auto">
            <a:xfrm>
              <a:off x="912" y="1392"/>
              <a:ext cx="672" cy="232"/>
            </a:xfrm>
            <a:prstGeom prst="rect">
              <a:avLst/>
            </a:prstGeom>
            <a:noFill/>
            <a:ln w="9525" algn="ctr">
              <a:noFill/>
              <a:miter lim="800000"/>
              <a:headEnd/>
              <a:tailEnd/>
            </a:ln>
          </p:spPr>
          <p:txBody>
            <a:bodyPr>
              <a:spAutoFit/>
            </a:bodyPr>
            <a:lstStyle/>
            <a:p>
              <a:pPr marL="487672" indent="-487672">
                <a:spcBef>
                  <a:spcPct val="50000"/>
                </a:spcBef>
              </a:pPr>
              <a:r>
                <a:rPr lang="en-US" dirty="0">
                  <a:effectLst/>
                </a:rPr>
                <a:t>Priming</a:t>
              </a:r>
            </a:p>
          </p:txBody>
        </p:sp>
      </p:grpSp>
      <p:grpSp>
        <p:nvGrpSpPr>
          <p:cNvPr id="6" name="Group 20"/>
          <p:cNvGrpSpPr>
            <a:grpSpLocks/>
          </p:cNvGrpSpPr>
          <p:nvPr/>
        </p:nvGrpSpPr>
        <p:grpSpPr bwMode="auto">
          <a:xfrm>
            <a:off x="7477760" y="2926080"/>
            <a:ext cx="1083733" cy="866987"/>
            <a:chOff x="3600" y="528"/>
            <a:chExt cx="480" cy="384"/>
          </a:xfrm>
        </p:grpSpPr>
        <p:sp>
          <p:nvSpPr>
            <p:cNvPr id="25616" name="AutoShape 16"/>
            <p:cNvSpPr>
              <a:spLocks noChangeArrowheads="1"/>
            </p:cNvSpPr>
            <p:nvPr/>
          </p:nvSpPr>
          <p:spPr bwMode="auto">
            <a:xfrm>
              <a:off x="3600" y="528"/>
              <a:ext cx="480" cy="384"/>
            </a:xfrm>
            <a:prstGeom prst="flowChartConnector">
              <a:avLst/>
            </a:prstGeom>
            <a:solidFill>
              <a:srgbClr val="FF0066"/>
            </a:solidFill>
            <a:ln w="9525" algn="ctr">
              <a:noFill/>
              <a:round/>
              <a:headEnd/>
              <a:tailEnd/>
            </a:ln>
            <a:effectLst/>
          </p:spPr>
          <p:txBody>
            <a:bodyPr wrap="none" anchor="ctr"/>
            <a:lstStyle/>
            <a:p>
              <a:pPr>
                <a:defRPr/>
              </a:pPr>
              <a:endParaRPr lang="en-US"/>
            </a:p>
          </p:txBody>
        </p:sp>
        <p:sp>
          <p:nvSpPr>
            <p:cNvPr id="6185" name="Text Box 17"/>
            <p:cNvSpPr txBox="1">
              <a:spLocks noChangeArrowheads="1"/>
            </p:cNvSpPr>
            <p:nvPr/>
          </p:nvSpPr>
          <p:spPr bwMode="auto">
            <a:xfrm>
              <a:off x="3744" y="576"/>
              <a:ext cx="288" cy="232"/>
            </a:xfrm>
            <a:prstGeom prst="rect">
              <a:avLst/>
            </a:prstGeom>
            <a:noFill/>
            <a:ln w="9525" algn="ctr">
              <a:noFill/>
              <a:miter lim="800000"/>
              <a:headEnd/>
              <a:tailEnd/>
            </a:ln>
          </p:spPr>
          <p:txBody>
            <a:bodyPr>
              <a:spAutoFit/>
            </a:bodyPr>
            <a:lstStyle/>
            <a:p>
              <a:pPr marL="487672" indent="-487672">
                <a:spcBef>
                  <a:spcPct val="50000"/>
                </a:spcBef>
              </a:pPr>
              <a:r>
                <a:rPr lang="en-US" dirty="0">
                  <a:effectLst/>
                </a:rPr>
                <a:t>S</a:t>
              </a:r>
            </a:p>
          </p:txBody>
        </p:sp>
      </p:grpSp>
      <p:grpSp>
        <p:nvGrpSpPr>
          <p:cNvPr id="7" name="Group 30"/>
          <p:cNvGrpSpPr>
            <a:grpSpLocks/>
          </p:cNvGrpSpPr>
          <p:nvPr/>
        </p:nvGrpSpPr>
        <p:grpSpPr bwMode="auto">
          <a:xfrm>
            <a:off x="10837334" y="5635414"/>
            <a:ext cx="1083733" cy="1083733"/>
            <a:chOff x="4800" y="1728"/>
            <a:chExt cx="480" cy="480"/>
          </a:xfrm>
        </p:grpSpPr>
        <p:sp>
          <p:nvSpPr>
            <p:cNvPr id="25626" name="AutoShape 26"/>
            <p:cNvSpPr>
              <a:spLocks noChangeArrowheads="1"/>
            </p:cNvSpPr>
            <p:nvPr/>
          </p:nvSpPr>
          <p:spPr bwMode="auto">
            <a:xfrm>
              <a:off x="4848" y="1728"/>
              <a:ext cx="384" cy="480"/>
            </a:xfrm>
            <a:prstGeom prst="flowChartConnector">
              <a:avLst/>
            </a:prstGeom>
            <a:solidFill>
              <a:srgbClr val="CC0000"/>
            </a:solidFill>
            <a:ln w="9525" algn="ctr">
              <a:noFill/>
              <a:round/>
              <a:headEnd/>
              <a:tailEnd/>
            </a:ln>
            <a:effectLst/>
          </p:spPr>
          <p:txBody>
            <a:bodyPr wrap="none" anchor="ctr"/>
            <a:lstStyle/>
            <a:p>
              <a:pPr>
                <a:defRPr/>
              </a:pPr>
              <a:endParaRPr lang="en-US"/>
            </a:p>
          </p:txBody>
        </p:sp>
        <p:sp>
          <p:nvSpPr>
            <p:cNvPr id="6183" name="Text Box 27"/>
            <p:cNvSpPr txBox="1">
              <a:spLocks noChangeArrowheads="1"/>
            </p:cNvSpPr>
            <p:nvPr/>
          </p:nvSpPr>
          <p:spPr bwMode="auto">
            <a:xfrm>
              <a:off x="4800" y="1824"/>
              <a:ext cx="480" cy="232"/>
            </a:xfrm>
            <a:prstGeom prst="rect">
              <a:avLst/>
            </a:prstGeom>
            <a:noFill/>
            <a:ln w="9525" algn="ctr">
              <a:noFill/>
              <a:miter lim="800000"/>
              <a:headEnd/>
              <a:tailEnd/>
            </a:ln>
          </p:spPr>
          <p:txBody>
            <a:bodyPr>
              <a:spAutoFit/>
            </a:bodyPr>
            <a:lstStyle/>
            <a:p>
              <a:pPr marL="487672" indent="-487672">
                <a:spcBef>
                  <a:spcPct val="50000"/>
                </a:spcBef>
              </a:pPr>
              <a:r>
                <a:rPr lang="en-US" dirty="0">
                  <a:effectLst/>
                </a:rPr>
                <a:t>G</a:t>
              </a:r>
              <a:r>
                <a:rPr lang="en-US" baseline="-25000" dirty="0">
                  <a:effectLst/>
                </a:rPr>
                <a:t>2</a:t>
              </a:r>
              <a:endParaRPr lang="en-US" dirty="0">
                <a:effectLst/>
              </a:endParaRPr>
            </a:p>
          </p:txBody>
        </p:sp>
      </p:grpSp>
      <p:grpSp>
        <p:nvGrpSpPr>
          <p:cNvPr id="8" name="Group 32"/>
          <p:cNvGrpSpPr>
            <a:grpSpLocks/>
          </p:cNvGrpSpPr>
          <p:nvPr/>
        </p:nvGrpSpPr>
        <p:grpSpPr bwMode="auto">
          <a:xfrm>
            <a:off x="7586134" y="8236373"/>
            <a:ext cx="1083733" cy="975360"/>
            <a:chOff x="3312" y="2832"/>
            <a:chExt cx="480" cy="432"/>
          </a:xfrm>
        </p:grpSpPr>
        <p:sp>
          <p:nvSpPr>
            <p:cNvPr id="25629" name="AutoShape 29"/>
            <p:cNvSpPr>
              <a:spLocks noChangeArrowheads="1"/>
            </p:cNvSpPr>
            <p:nvPr/>
          </p:nvSpPr>
          <p:spPr bwMode="auto">
            <a:xfrm>
              <a:off x="3312" y="2832"/>
              <a:ext cx="480" cy="432"/>
            </a:xfrm>
            <a:prstGeom prst="flowChartConnector">
              <a:avLst/>
            </a:prstGeom>
            <a:solidFill>
              <a:srgbClr val="663300"/>
            </a:solidFill>
            <a:ln w="9525" algn="ctr">
              <a:noFill/>
              <a:round/>
              <a:headEnd/>
              <a:tailEnd/>
            </a:ln>
            <a:effectLst/>
          </p:spPr>
          <p:txBody>
            <a:bodyPr wrap="none" anchor="ctr"/>
            <a:lstStyle/>
            <a:p>
              <a:pPr>
                <a:defRPr/>
              </a:pPr>
              <a:endParaRPr lang="en-US"/>
            </a:p>
          </p:txBody>
        </p:sp>
        <p:sp>
          <p:nvSpPr>
            <p:cNvPr id="6181" name="Text Box 31"/>
            <p:cNvSpPr txBox="1">
              <a:spLocks noChangeArrowheads="1"/>
            </p:cNvSpPr>
            <p:nvPr/>
          </p:nvSpPr>
          <p:spPr bwMode="auto">
            <a:xfrm>
              <a:off x="3360" y="2928"/>
              <a:ext cx="384" cy="232"/>
            </a:xfrm>
            <a:prstGeom prst="rect">
              <a:avLst/>
            </a:prstGeom>
            <a:solidFill>
              <a:srgbClr val="663300"/>
            </a:solidFill>
            <a:ln w="9525" algn="ctr">
              <a:noFill/>
              <a:miter lim="800000"/>
              <a:headEnd/>
              <a:tailEnd/>
            </a:ln>
          </p:spPr>
          <p:txBody>
            <a:bodyPr>
              <a:spAutoFit/>
            </a:bodyPr>
            <a:lstStyle/>
            <a:p>
              <a:pPr marL="487672" indent="-487672">
                <a:spcBef>
                  <a:spcPct val="50000"/>
                </a:spcBef>
              </a:pPr>
              <a:r>
                <a:rPr lang="en-US" dirty="0">
                  <a:effectLst/>
                </a:rPr>
                <a:t>M</a:t>
              </a:r>
            </a:p>
          </p:txBody>
        </p:sp>
      </p:grpSp>
      <p:grpSp>
        <p:nvGrpSpPr>
          <p:cNvPr id="9" name="Group 55"/>
          <p:cNvGrpSpPr>
            <a:grpSpLocks/>
          </p:cNvGrpSpPr>
          <p:nvPr/>
        </p:nvGrpSpPr>
        <p:grpSpPr bwMode="auto">
          <a:xfrm>
            <a:off x="5093547" y="3359573"/>
            <a:ext cx="6285653" cy="2167467"/>
            <a:chOff x="2256" y="1488"/>
            <a:chExt cx="2784" cy="960"/>
          </a:xfrm>
        </p:grpSpPr>
        <p:sp>
          <p:nvSpPr>
            <p:cNvPr id="25625" name="Freeform 25"/>
            <p:cNvSpPr>
              <a:spLocks/>
            </p:cNvSpPr>
            <p:nvPr/>
          </p:nvSpPr>
          <p:spPr bwMode="auto">
            <a:xfrm>
              <a:off x="2256" y="1536"/>
              <a:ext cx="960" cy="912"/>
            </a:xfrm>
            <a:custGeom>
              <a:avLst/>
              <a:gdLst/>
              <a:ahLst/>
              <a:cxnLst>
                <a:cxn ang="0">
                  <a:pos x="0" y="864"/>
                </a:cxn>
                <a:cxn ang="0">
                  <a:pos x="192" y="240"/>
                </a:cxn>
                <a:cxn ang="0">
                  <a:pos x="768" y="0"/>
                </a:cxn>
              </a:cxnLst>
              <a:rect l="0" t="0" r="r" b="b"/>
              <a:pathLst>
                <a:path w="768" h="864">
                  <a:moveTo>
                    <a:pt x="0" y="864"/>
                  </a:moveTo>
                  <a:cubicBezTo>
                    <a:pt x="32" y="624"/>
                    <a:pt x="64" y="384"/>
                    <a:pt x="192" y="240"/>
                  </a:cubicBezTo>
                  <a:cubicBezTo>
                    <a:pt x="320" y="96"/>
                    <a:pt x="672" y="40"/>
                    <a:pt x="768" y="0"/>
                  </a:cubicBezTo>
                </a:path>
              </a:pathLst>
            </a:custGeom>
            <a:noFill/>
            <a:ln w="76200" cap="flat" cmpd="sng">
              <a:solidFill>
                <a:schemeClr val="hlink"/>
              </a:solidFill>
              <a:prstDash val="sysDot"/>
              <a:round/>
              <a:headEnd/>
              <a:tailEnd type="stealth" w="lg" len="lg"/>
            </a:ln>
            <a:effectLst/>
          </p:spPr>
          <p:txBody>
            <a:bodyPr/>
            <a:lstStyle/>
            <a:p>
              <a:pPr>
                <a:defRPr/>
              </a:pPr>
              <a:endParaRPr lang="en-US"/>
            </a:p>
          </p:txBody>
        </p:sp>
        <p:sp>
          <p:nvSpPr>
            <p:cNvPr id="25633" name="Freeform 33"/>
            <p:cNvSpPr>
              <a:spLocks/>
            </p:cNvSpPr>
            <p:nvPr/>
          </p:nvSpPr>
          <p:spPr bwMode="auto">
            <a:xfrm>
              <a:off x="3792" y="1488"/>
              <a:ext cx="1248" cy="960"/>
            </a:xfrm>
            <a:custGeom>
              <a:avLst/>
              <a:gdLst/>
              <a:ahLst/>
              <a:cxnLst>
                <a:cxn ang="0">
                  <a:pos x="0" y="0"/>
                </a:cxn>
                <a:cxn ang="0">
                  <a:pos x="912" y="336"/>
                </a:cxn>
                <a:cxn ang="0">
                  <a:pos x="1248" y="960"/>
                </a:cxn>
              </a:cxnLst>
              <a:rect l="0" t="0" r="r" b="b"/>
              <a:pathLst>
                <a:path w="1248" h="960">
                  <a:moveTo>
                    <a:pt x="0" y="0"/>
                  </a:moveTo>
                  <a:cubicBezTo>
                    <a:pt x="352" y="88"/>
                    <a:pt x="704" y="176"/>
                    <a:pt x="912" y="336"/>
                  </a:cubicBezTo>
                  <a:cubicBezTo>
                    <a:pt x="1120" y="496"/>
                    <a:pt x="1192" y="856"/>
                    <a:pt x="1248" y="960"/>
                  </a:cubicBezTo>
                </a:path>
              </a:pathLst>
            </a:custGeom>
            <a:noFill/>
            <a:ln w="76200" cap="flat" cmpd="sng">
              <a:solidFill>
                <a:schemeClr val="hlink"/>
              </a:solidFill>
              <a:prstDash val="sysDot"/>
              <a:round/>
              <a:headEnd/>
              <a:tailEnd type="stealth" w="lg" len="lg"/>
            </a:ln>
            <a:effectLst/>
          </p:spPr>
          <p:txBody>
            <a:bodyPr/>
            <a:lstStyle/>
            <a:p>
              <a:pPr>
                <a:defRPr/>
              </a:pPr>
              <a:endParaRPr lang="en-US"/>
            </a:p>
          </p:txBody>
        </p:sp>
      </p:grpSp>
      <p:grpSp>
        <p:nvGrpSpPr>
          <p:cNvPr id="10" name="Group 56"/>
          <p:cNvGrpSpPr>
            <a:grpSpLocks/>
          </p:cNvGrpSpPr>
          <p:nvPr/>
        </p:nvGrpSpPr>
        <p:grpSpPr bwMode="auto">
          <a:xfrm>
            <a:off x="4876800" y="6502400"/>
            <a:ext cx="6484338" cy="2384213"/>
            <a:chOff x="2176" y="2880"/>
            <a:chExt cx="2872" cy="1056"/>
          </a:xfrm>
        </p:grpSpPr>
        <p:sp>
          <p:nvSpPr>
            <p:cNvPr id="25634" name="Freeform 34"/>
            <p:cNvSpPr>
              <a:spLocks/>
            </p:cNvSpPr>
            <p:nvPr/>
          </p:nvSpPr>
          <p:spPr bwMode="auto">
            <a:xfrm>
              <a:off x="3840" y="3024"/>
              <a:ext cx="1208" cy="912"/>
            </a:xfrm>
            <a:custGeom>
              <a:avLst/>
              <a:gdLst/>
              <a:ahLst/>
              <a:cxnLst>
                <a:cxn ang="0">
                  <a:pos x="0" y="912"/>
                </a:cxn>
                <a:cxn ang="0">
                  <a:pos x="1008" y="720"/>
                </a:cxn>
                <a:cxn ang="0">
                  <a:pos x="1200" y="0"/>
                </a:cxn>
              </a:cxnLst>
              <a:rect l="0" t="0" r="r" b="b"/>
              <a:pathLst>
                <a:path w="1208" h="912">
                  <a:moveTo>
                    <a:pt x="0" y="912"/>
                  </a:moveTo>
                  <a:cubicBezTo>
                    <a:pt x="404" y="892"/>
                    <a:pt x="808" y="872"/>
                    <a:pt x="1008" y="720"/>
                  </a:cubicBezTo>
                  <a:cubicBezTo>
                    <a:pt x="1208" y="568"/>
                    <a:pt x="1168" y="120"/>
                    <a:pt x="1200" y="0"/>
                  </a:cubicBezTo>
                </a:path>
              </a:pathLst>
            </a:custGeom>
            <a:noFill/>
            <a:ln w="76200" cap="flat" cmpd="sng">
              <a:solidFill>
                <a:schemeClr val="hlink"/>
              </a:solidFill>
              <a:prstDash val="sysDot"/>
              <a:round/>
              <a:headEnd type="stealth" w="lg" len="lg"/>
              <a:tailEnd type="none" w="lg" len="lg"/>
            </a:ln>
            <a:effectLst/>
          </p:spPr>
          <p:txBody>
            <a:bodyPr/>
            <a:lstStyle/>
            <a:p>
              <a:pPr>
                <a:defRPr/>
              </a:pPr>
              <a:endParaRPr lang="en-US"/>
            </a:p>
          </p:txBody>
        </p:sp>
        <p:sp>
          <p:nvSpPr>
            <p:cNvPr id="25635" name="Freeform 35"/>
            <p:cNvSpPr>
              <a:spLocks/>
            </p:cNvSpPr>
            <p:nvPr/>
          </p:nvSpPr>
          <p:spPr bwMode="auto">
            <a:xfrm>
              <a:off x="2176" y="2880"/>
              <a:ext cx="1136" cy="1056"/>
            </a:xfrm>
            <a:custGeom>
              <a:avLst/>
              <a:gdLst/>
              <a:ahLst/>
              <a:cxnLst>
                <a:cxn ang="0">
                  <a:pos x="80" y="0"/>
                </a:cxn>
                <a:cxn ang="0">
                  <a:pos x="176" y="864"/>
                </a:cxn>
                <a:cxn ang="0">
                  <a:pos x="1136" y="1056"/>
                </a:cxn>
              </a:cxnLst>
              <a:rect l="0" t="0" r="r" b="b"/>
              <a:pathLst>
                <a:path w="1136" h="1056">
                  <a:moveTo>
                    <a:pt x="80" y="0"/>
                  </a:moveTo>
                  <a:cubicBezTo>
                    <a:pt x="40" y="344"/>
                    <a:pt x="0" y="688"/>
                    <a:pt x="176" y="864"/>
                  </a:cubicBezTo>
                  <a:cubicBezTo>
                    <a:pt x="352" y="1040"/>
                    <a:pt x="976" y="1024"/>
                    <a:pt x="1136" y="1056"/>
                  </a:cubicBezTo>
                </a:path>
              </a:pathLst>
            </a:custGeom>
            <a:noFill/>
            <a:ln w="76200" cap="flat" cmpd="sng">
              <a:solidFill>
                <a:schemeClr val="hlink"/>
              </a:solidFill>
              <a:prstDash val="sysDot"/>
              <a:round/>
              <a:headEnd type="stealth" w="lg" len="lg"/>
              <a:tailEnd/>
            </a:ln>
            <a:effectLst/>
          </p:spPr>
          <p:txBody>
            <a:bodyPr/>
            <a:lstStyle/>
            <a:p>
              <a:pPr>
                <a:defRPr/>
              </a:pPr>
              <a:endParaRPr lang="en-US"/>
            </a:p>
          </p:txBody>
        </p:sp>
      </p:grpSp>
      <p:grpSp>
        <p:nvGrpSpPr>
          <p:cNvPr id="11" name="Group 39"/>
          <p:cNvGrpSpPr>
            <a:grpSpLocks/>
          </p:cNvGrpSpPr>
          <p:nvPr/>
        </p:nvGrpSpPr>
        <p:grpSpPr bwMode="auto">
          <a:xfrm>
            <a:off x="6610773" y="5743787"/>
            <a:ext cx="3142827" cy="758613"/>
            <a:chOff x="2928" y="2544"/>
            <a:chExt cx="1392" cy="336"/>
          </a:xfrm>
        </p:grpSpPr>
        <p:sp>
          <p:nvSpPr>
            <p:cNvPr id="25636" name="Rectangle 36"/>
            <p:cNvSpPr>
              <a:spLocks noChangeArrowheads="1"/>
            </p:cNvSpPr>
            <p:nvPr/>
          </p:nvSpPr>
          <p:spPr bwMode="auto">
            <a:xfrm>
              <a:off x="3024" y="2544"/>
              <a:ext cx="1200" cy="336"/>
            </a:xfrm>
            <a:prstGeom prst="rect">
              <a:avLst/>
            </a:prstGeom>
            <a:solidFill>
              <a:schemeClr val="hlink"/>
            </a:solidFill>
            <a:ln w="9525" algn="ctr">
              <a:noFill/>
              <a:miter lim="800000"/>
              <a:headEnd/>
              <a:tailEnd/>
            </a:ln>
            <a:effectLst/>
          </p:spPr>
          <p:txBody>
            <a:bodyPr wrap="none" anchor="ctr"/>
            <a:lstStyle/>
            <a:p>
              <a:pPr>
                <a:defRPr/>
              </a:pPr>
              <a:endParaRPr lang="en-US"/>
            </a:p>
          </p:txBody>
        </p:sp>
        <p:sp>
          <p:nvSpPr>
            <p:cNvPr id="25637" name="Text Box 37"/>
            <p:cNvSpPr txBox="1">
              <a:spLocks noChangeArrowheads="1"/>
            </p:cNvSpPr>
            <p:nvPr/>
          </p:nvSpPr>
          <p:spPr bwMode="auto">
            <a:xfrm>
              <a:off x="2928" y="2544"/>
              <a:ext cx="1392" cy="273"/>
            </a:xfrm>
            <a:prstGeom prst="rect">
              <a:avLst/>
            </a:prstGeom>
            <a:noFill/>
            <a:ln w="9525" algn="ctr">
              <a:noFill/>
              <a:miter lim="800000"/>
              <a:headEnd/>
              <a:tailEnd/>
            </a:ln>
            <a:effectLst/>
          </p:spPr>
          <p:txBody>
            <a:bodyPr>
              <a:spAutoFit/>
            </a:bodyPr>
            <a:lstStyle/>
            <a:p>
              <a:pPr marL="487672" indent="-487672">
                <a:spcBef>
                  <a:spcPct val="50000"/>
                </a:spcBef>
                <a:defRPr/>
              </a:pPr>
              <a:r>
                <a:rPr lang="en-US" sz="3400" dirty="0">
                  <a:solidFill>
                    <a:schemeClr val="bg1"/>
                  </a:solidFill>
                  <a:effectLst>
                    <a:outerShdw blurRad="38100" dist="38100" dir="2700000" algn="tl">
                      <a:srgbClr val="FFFFFF"/>
                    </a:outerShdw>
                  </a:effectLst>
                </a:rPr>
                <a:t>Cell </a:t>
              </a:r>
              <a:r>
                <a:rPr lang="en-US" sz="3400" dirty="0">
                  <a:solidFill>
                    <a:schemeClr val="bg1"/>
                  </a:solidFill>
                </a:rPr>
                <a:t>Cycle</a:t>
              </a:r>
            </a:p>
          </p:txBody>
        </p:sp>
      </p:grpSp>
      <p:sp>
        <p:nvSpPr>
          <p:cNvPr id="25640" name="AutoShape 40"/>
          <p:cNvSpPr>
            <a:spLocks noChangeArrowheads="1"/>
          </p:cNvSpPr>
          <p:nvPr/>
        </p:nvSpPr>
        <p:spPr bwMode="auto">
          <a:xfrm rot="10515399">
            <a:off x="1300480" y="6719147"/>
            <a:ext cx="3576320" cy="650240"/>
          </a:xfrm>
          <a:prstGeom prst="curvedDownArrow">
            <a:avLst>
              <a:gd name="adj1" fmla="val 25590"/>
              <a:gd name="adj2" fmla="val 135590"/>
              <a:gd name="adj3" fmla="val 12847"/>
            </a:avLst>
          </a:prstGeom>
          <a:solidFill>
            <a:schemeClr val="tx2"/>
          </a:solidFill>
          <a:ln w="9525">
            <a:noFill/>
            <a:miter lim="800000"/>
            <a:headEnd/>
            <a:tailEnd/>
          </a:ln>
          <a:effectLst/>
        </p:spPr>
        <p:txBody>
          <a:bodyPr wrap="none" lIns="130046" tIns="65023" rIns="130046" bIns="65023" anchor="ctr"/>
          <a:lstStyle/>
          <a:p>
            <a:pPr>
              <a:defRPr/>
            </a:pPr>
            <a:endParaRPr lang="en-US"/>
          </a:p>
        </p:txBody>
      </p:sp>
      <p:grpSp>
        <p:nvGrpSpPr>
          <p:cNvPr id="12" name="Group 46"/>
          <p:cNvGrpSpPr>
            <a:grpSpLocks/>
          </p:cNvGrpSpPr>
          <p:nvPr/>
        </p:nvGrpSpPr>
        <p:grpSpPr bwMode="auto">
          <a:xfrm>
            <a:off x="485424" y="1733974"/>
            <a:ext cx="4499750" cy="758613"/>
            <a:chOff x="2016" y="576"/>
            <a:chExt cx="1993" cy="336"/>
          </a:xfrm>
        </p:grpSpPr>
        <p:sp>
          <p:nvSpPr>
            <p:cNvPr id="25644" name="Oval 44"/>
            <p:cNvSpPr>
              <a:spLocks noChangeArrowheads="1"/>
            </p:cNvSpPr>
            <p:nvPr/>
          </p:nvSpPr>
          <p:spPr bwMode="auto">
            <a:xfrm rot="-2324425">
              <a:off x="2208" y="576"/>
              <a:ext cx="1654" cy="336"/>
            </a:xfrm>
            <a:prstGeom prst="ellipse">
              <a:avLst/>
            </a:prstGeom>
            <a:solidFill>
              <a:srgbClr val="0000CC"/>
            </a:solidFill>
            <a:ln w="9525" algn="ctr">
              <a:noFill/>
              <a:round/>
              <a:headEnd/>
              <a:tailEnd/>
            </a:ln>
            <a:effectLst/>
          </p:spPr>
          <p:txBody>
            <a:bodyPr wrap="none" anchor="ctr"/>
            <a:lstStyle/>
            <a:p>
              <a:pPr>
                <a:defRPr/>
              </a:pPr>
              <a:endParaRPr lang="en-US"/>
            </a:p>
          </p:txBody>
        </p:sp>
        <p:sp>
          <p:nvSpPr>
            <p:cNvPr id="6173" name="Text Box 43"/>
            <p:cNvSpPr txBox="1">
              <a:spLocks noChangeArrowheads="1"/>
            </p:cNvSpPr>
            <p:nvPr/>
          </p:nvSpPr>
          <p:spPr bwMode="auto">
            <a:xfrm rot="19321247">
              <a:off x="2016" y="627"/>
              <a:ext cx="1993" cy="273"/>
            </a:xfrm>
            <a:prstGeom prst="rect">
              <a:avLst/>
            </a:prstGeom>
            <a:noFill/>
            <a:ln w="9525" algn="ctr">
              <a:noFill/>
              <a:miter lim="800000"/>
              <a:headEnd/>
              <a:tailEnd/>
            </a:ln>
          </p:spPr>
          <p:txBody>
            <a:bodyPr>
              <a:spAutoFit/>
            </a:bodyPr>
            <a:lstStyle/>
            <a:p>
              <a:pPr marL="487672" indent="-487672">
                <a:spcBef>
                  <a:spcPct val="50000"/>
                </a:spcBef>
              </a:pPr>
              <a:r>
                <a:rPr lang="en-US" sz="3400" dirty="0"/>
                <a:t>Growth Factors</a:t>
              </a:r>
            </a:p>
          </p:txBody>
        </p:sp>
      </p:grpSp>
      <p:sp>
        <p:nvSpPr>
          <p:cNvPr id="25647" name="Line 47"/>
          <p:cNvSpPr>
            <a:spLocks noChangeShapeType="1"/>
          </p:cNvSpPr>
          <p:nvPr/>
        </p:nvSpPr>
        <p:spPr bwMode="auto">
          <a:xfrm>
            <a:off x="3251200" y="2492587"/>
            <a:ext cx="0" cy="2059093"/>
          </a:xfrm>
          <a:prstGeom prst="line">
            <a:avLst/>
          </a:prstGeom>
          <a:noFill/>
          <a:ln w="9525">
            <a:solidFill>
              <a:schemeClr val="hlink"/>
            </a:solidFill>
            <a:round/>
            <a:headEnd/>
            <a:tailEnd type="triangle" w="med" len="med"/>
          </a:ln>
          <a:effectLst/>
        </p:spPr>
        <p:txBody>
          <a:bodyPr lIns="130046" tIns="65023" rIns="130046" bIns="65023"/>
          <a:lstStyle/>
          <a:p>
            <a:pPr>
              <a:defRPr/>
            </a:pPr>
            <a:endParaRPr lang="en-US"/>
          </a:p>
        </p:txBody>
      </p:sp>
      <p:grpSp>
        <p:nvGrpSpPr>
          <p:cNvPr id="13" name="Group 53"/>
          <p:cNvGrpSpPr>
            <a:grpSpLocks/>
          </p:cNvGrpSpPr>
          <p:nvPr/>
        </p:nvGrpSpPr>
        <p:grpSpPr bwMode="auto">
          <a:xfrm>
            <a:off x="2729654" y="2709334"/>
            <a:ext cx="3122506" cy="1083733"/>
            <a:chOff x="1209" y="1200"/>
            <a:chExt cx="1383" cy="480"/>
          </a:xfrm>
        </p:grpSpPr>
        <p:pic>
          <p:nvPicPr>
            <p:cNvPr id="6168" name="Picture 48" descr="RBLUE"/>
            <p:cNvPicPr>
              <a:picLocks noChangeAspect="1" noChangeArrowheads="1" noCrop="1"/>
            </p:cNvPicPr>
            <p:nvPr/>
          </p:nvPicPr>
          <p:blipFill>
            <a:blip r:embed="rId3" cstate="print"/>
            <a:srcRect/>
            <a:stretch>
              <a:fillRect/>
            </a:stretch>
          </p:blipFill>
          <p:spPr bwMode="auto">
            <a:xfrm rot="2337957">
              <a:off x="1209" y="1334"/>
              <a:ext cx="1383" cy="346"/>
            </a:xfrm>
            <a:prstGeom prst="rect">
              <a:avLst/>
            </a:prstGeom>
            <a:noFill/>
            <a:ln w="9525">
              <a:noFill/>
              <a:miter lim="800000"/>
              <a:headEnd/>
              <a:tailEnd/>
            </a:ln>
          </p:spPr>
        </p:pic>
        <p:grpSp>
          <p:nvGrpSpPr>
            <p:cNvPr id="14" name="Group 52"/>
            <p:cNvGrpSpPr>
              <a:grpSpLocks/>
            </p:cNvGrpSpPr>
            <p:nvPr/>
          </p:nvGrpSpPr>
          <p:grpSpPr bwMode="auto">
            <a:xfrm>
              <a:off x="1584" y="1200"/>
              <a:ext cx="384" cy="365"/>
              <a:chOff x="2688" y="739"/>
              <a:chExt cx="384" cy="365"/>
            </a:xfrm>
          </p:grpSpPr>
          <p:sp>
            <p:nvSpPr>
              <p:cNvPr id="25650" name="AutoShape 50"/>
              <p:cNvSpPr>
                <a:spLocks noChangeArrowheads="1"/>
              </p:cNvSpPr>
              <p:nvPr/>
            </p:nvSpPr>
            <p:spPr bwMode="auto">
              <a:xfrm>
                <a:off x="2736" y="816"/>
                <a:ext cx="336" cy="240"/>
              </a:xfrm>
              <a:prstGeom prst="flowChartConnector">
                <a:avLst/>
              </a:prstGeom>
              <a:solidFill>
                <a:srgbClr val="0000CC"/>
              </a:solidFill>
              <a:ln w="9525" algn="ctr">
                <a:noFill/>
                <a:round/>
                <a:headEnd/>
                <a:tailEnd/>
              </a:ln>
              <a:effectLst/>
            </p:spPr>
            <p:txBody>
              <a:bodyPr wrap="none" anchor="ctr"/>
              <a:lstStyle/>
              <a:p>
                <a:pPr>
                  <a:defRPr/>
                </a:pPr>
                <a:endParaRPr lang="en-US"/>
              </a:p>
            </p:txBody>
          </p:sp>
          <p:sp>
            <p:nvSpPr>
              <p:cNvPr id="25651" name="Text Box 51"/>
              <p:cNvSpPr txBox="1">
                <a:spLocks noChangeArrowheads="1"/>
              </p:cNvSpPr>
              <p:nvPr/>
            </p:nvSpPr>
            <p:spPr bwMode="auto">
              <a:xfrm>
                <a:off x="2688" y="739"/>
                <a:ext cx="384" cy="365"/>
              </a:xfrm>
              <a:prstGeom prst="rect">
                <a:avLst/>
              </a:prstGeom>
              <a:noFill/>
              <a:ln w="9525" algn="ctr">
                <a:noFill/>
                <a:miter lim="800000"/>
                <a:headEnd/>
                <a:tailEnd/>
              </a:ln>
              <a:effectLst/>
            </p:spPr>
            <p:txBody>
              <a:bodyPr>
                <a:spAutoFit/>
              </a:bodyPr>
              <a:lstStyle/>
              <a:p>
                <a:pPr marL="487672" indent="-487672">
                  <a:spcBef>
                    <a:spcPct val="50000"/>
                  </a:spcBef>
                  <a:defRPr/>
                </a:pPr>
                <a:r>
                  <a:rPr lang="en-US" sz="4600" dirty="0">
                    <a:effectLst>
                      <a:outerShdw blurRad="38100" dist="38100" dir="2700000" algn="tl">
                        <a:srgbClr val="008080"/>
                      </a:outerShdw>
                    </a:effectLst>
                  </a:rPr>
                  <a:t>+</a:t>
                </a:r>
              </a:p>
            </p:txBody>
          </p:sp>
        </p:grpSp>
      </p:grpSp>
      <p:sp>
        <p:nvSpPr>
          <p:cNvPr id="6161" name="Text Box 57"/>
          <p:cNvSpPr txBox="1">
            <a:spLocks noChangeArrowheads="1"/>
          </p:cNvSpPr>
          <p:nvPr/>
        </p:nvSpPr>
        <p:spPr bwMode="auto">
          <a:xfrm>
            <a:off x="1517227" y="216746"/>
            <a:ext cx="10728960" cy="839202"/>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sz="4600" dirty="0">
                <a:solidFill>
                  <a:srgbClr val="FFFF00"/>
                </a:solidFill>
                <a:latin typeface="Lucida Casual" pitchFamily="66" charset="0"/>
              </a:rPr>
              <a:t>Growth Factors &amp; Cell Cycle</a:t>
            </a:r>
          </a:p>
        </p:txBody>
      </p:sp>
      <p:sp>
        <p:nvSpPr>
          <p:cNvPr id="25658" name="Text Box 58"/>
          <p:cNvSpPr txBox="1">
            <a:spLocks noChangeArrowheads="1"/>
          </p:cNvSpPr>
          <p:nvPr/>
        </p:nvSpPr>
        <p:spPr bwMode="auto">
          <a:xfrm>
            <a:off x="4551680" y="2492587"/>
            <a:ext cx="3034453" cy="650240"/>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sz="3400" dirty="0">
                <a:solidFill>
                  <a:srgbClr val="FF0066"/>
                </a:solidFill>
              </a:rPr>
              <a:t>Receptors</a:t>
            </a:r>
          </a:p>
        </p:txBody>
      </p:sp>
      <p:sp>
        <p:nvSpPr>
          <p:cNvPr id="25659" name="Oval 59"/>
          <p:cNvSpPr>
            <a:spLocks noChangeArrowheads="1"/>
          </p:cNvSpPr>
          <p:nvPr/>
        </p:nvSpPr>
        <p:spPr bwMode="auto">
          <a:xfrm>
            <a:off x="4334933" y="2600960"/>
            <a:ext cx="2492587" cy="866987"/>
          </a:xfrm>
          <a:prstGeom prst="ellipse">
            <a:avLst/>
          </a:prstGeom>
          <a:noFill/>
          <a:ln w="9525" algn="ctr">
            <a:noFill/>
            <a:round/>
            <a:headEnd/>
            <a:tailEnd/>
          </a:ln>
          <a:effectLst/>
        </p:spPr>
        <p:txBody>
          <a:bodyPr wrap="none" lIns="130046" tIns="65023" rIns="130046" bIns="65023" anchor="ctr"/>
          <a:lstStyle/>
          <a:p>
            <a:pPr>
              <a:defRPr/>
            </a:pPr>
            <a:endParaRPr lang="en-US"/>
          </a:p>
        </p:txBody>
      </p:sp>
      <p:sp>
        <p:nvSpPr>
          <p:cNvPr id="25660" name="Oval 60"/>
          <p:cNvSpPr>
            <a:spLocks noChangeArrowheads="1"/>
          </p:cNvSpPr>
          <p:nvPr/>
        </p:nvSpPr>
        <p:spPr bwMode="auto">
          <a:xfrm>
            <a:off x="5743787" y="2384214"/>
            <a:ext cx="1950720" cy="433493"/>
          </a:xfrm>
          <a:prstGeom prst="ellipse">
            <a:avLst/>
          </a:prstGeom>
          <a:noFill/>
          <a:ln w="9525" algn="ctr">
            <a:noFill/>
            <a:round/>
            <a:headEnd/>
            <a:tailEnd/>
          </a:ln>
          <a:effectLst/>
        </p:spPr>
        <p:txBody>
          <a:bodyPr wrap="none" lIns="130046" tIns="65023" rIns="130046" bIns="65023" anchor="ctr"/>
          <a:lstStyle/>
          <a:p>
            <a:pPr>
              <a:defRPr/>
            </a:pPr>
            <a:endParaRPr lang="en-US"/>
          </a:p>
        </p:txBody>
      </p:sp>
      <p:sp>
        <p:nvSpPr>
          <p:cNvPr id="25662" name="Oval 62"/>
          <p:cNvSpPr>
            <a:spLocks noChangeArrowheads="1"/>
          </p:cNvSpPr>
          <p:nvPr/>
        </p:nvSpPr>
        <p:spPr bwMode="auto">
          <a:xfrm>
            <a:off x="4551680" y="2167467"/>
            <a:ext cx="2384213" cy="1408853"/>
          </a:xfrm>
          <a:prstGeom prst="ellipse">
            <a:avLst/>
          </a:prstGeom>
          <a:noFill/>
          <a:ln w="9525" algn="ctr">
            <a:noFill/>
            <a:round/>
            <a:headEnd/>
            <a:tailEnd/>
          </a:ln>
          <a:effectLst/>
        </p:spPr>
        <p:txBody>
          <a:bodyPr wrap="none" lIns="130046" tIns="65023" rIns="130046" bIns="65023" anchor="ctr"/>
          <a:lstStyle/>
          <a:p>
            <a:pPr>
              <a:defRPr/>
            </a:pPr>
            <a:endParaRPr lang="en-US"/>
          </a:p>
        </p:txBody>
      </p:sp>
      <p:sp>
        <p:nvSpPr>
          <p:cNvPr id="25663" name="Oval 63"/>
          <p:cNvSpPr>
            <a:spLocks noChangeArrowheads="1"/>
          </p:cNvSpPr>
          <p:nvPr/>
        </p:nvSpPr>
        <p:spPr bwMode="auto">
          <a:xfrm>
            <a:off x="4551680" y="2384214"/>
            <a:ext cx="2059093" cy="758613"/>
          </a:xfrm>
          <a:prstGeom prst="ellipse">
            <a:avLst/>
          </a:prstGeom>
          <a:noFill/>
          <a:ln w="9525" algn="ctr">
            <a:noFill/>
            <a:round/>
            <a:headEnd/>
            <a:tailEnd/>
          </a:ln>
          <a:effectLst/>
        </p:spPr>
        <p:txBody>
          <a:bodyPr wrap="none" lIns="130046" tIns="65023" rIns="130046" bIns="65023" anchor="ctr"/>
          <a:lstStyle/>
          <a:p>
            <a:pPr>
              <a:defRPr/>
            </a:pPr>
            <a:endParaRPr lang="en-US"/>
          </a:p>
        </p:txBody>
      </p:sp>
      <p:sp>
        <p:nvSpPr>
          <p:cNvPr id="25664" name="Rectangle 64"/>
          <p:cNvSpPr>
            <a:spLocks noChangeArrowheads="1"/>
          </p:cNvSpPr>
          <p:nvPr/>
        </p:nvSpPr>
        <p:spPr bwMode="auto">
          <a:xfrm>
            <a:off x="4660054" y="2492587"/>
            <a:ext cx="2059093" cy="650240"/>
          </a:xfrm>
          <a:prstGeom prst="rect">
            <a:avLst/>
          </a:prstGeom>
          <a:noFill/>
          <a:ln w="9525" algn="ctr">
            <a:noFill/>
            <a:miter lim="800000"/>
            <a:headEnd/>
            <a:tailEnd/>
          </a:ln>
          <a:effectLst/>
        </p:spPr>
        <p:txBody>
          <a:bodyPr wrap="none" lIns="130046" tIns="65023" rIns="130046" bIns="65023" anchor="ctr"/>
          <a:lstStyle/>
          <a:p>
            <a:pPr>
              <a:defRPr/>
            </a:pPr>
            <a:endParaRPr lang="en-US"/>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647"/>
                                        </p:tgtEl>
                                        <p:attrNameLst>
                                          <p:attrName>style.visibility</p:attrName>
                                        </p:attrNameLst>
                                      </p:cBhvr>
                                      <p:to>
                                        <p:strVal val="visible"/>
                                      </p:to>
                                    </p:set>
                                    <p:animEffect transition="in" filter="wipe(up)">
                                      <p:cBhvr>
                                        <p:cTn id="11" dur="2000"/>
                                        <p:tgtEl>
                                          <p:spTgt spid="25647"/>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610"/>
                                        </p:tgtEl>
                                        <p:attrNameLst>
                                          <p:attrName>style.visibility</p:attrName>
                                        </p:attrNameLst>
                                      </p:cBhvr>
                                      <p:to>
                                        <p:strVal val="visible"/>
                                      </p:to>
                                    </p:set>
                                    <p:animEffect transition="in" filter="wipe(left)">
                                      <p:cBhvr>
                                        <p:cTn id="18" dur="2000"/>
                                        <p:tgtEl>
                                          <p:spTgt spid="25610"/>
                                        </p:tgtEl>
                                      </p:cBhvr>
                                    </p:animEffect>
                                  </p:childTnLst>
                                </p:cTn>
                              </p:par>
                            </p:childTnLst>
                          </p:cTn>
                        </p:par>
                        <p:par>
                          <p:cTn id="19" fill="hold">
                            <p:stCondLst>
                              <p:cond delay="4500"/>
                            </p:stCondLst>
                            <p:childTnLst>
                              <p:par>
                                <p:cTn id="20" presetID="3"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par>
                          <p:cTn id="26" fill="hold">
                            <p:stCondLst>
                              <p:cond delay="5000"/>
                            </p:stCondLst>
                            <p:childTnLst>
                              <p:par>
                                <p:cTn id="27" presetID="10" presetClass="exit" presetSubtype="0" fill="hold" nodeType="after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5647"/>
                                        </p:tgtEl>
                                      </p:cBhvr>
                                    </p:animEffect>
                                    <p:set>
                                      <p:cBhvr>
                                        <p:cTn id="32" dur="1" fill="hold">
                                          <p:stCondLst>
                                            <p:cond delay="499"/>
                                          </p:stCondLst>
                                        </p:cTn>
                                        <p:tgtEl>
                                          <p:spTgt spid="256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2000"/>
                                        <p:tgtEl>
                                          <p:spTgt spid="13"/>
                                        </p:tgtEl>
                                      </p:cBhvr>
                                    </p:animEffect>
                                  </p:childTnLst>
                                </p:cTn>
                              </p:par>
                              <p:par>
                                <p:cTn id="42" presetID="3"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3" presetClass="entr" presetSubtype="1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childTnLst>
                          </p:cTn>
                        </p:par>
                        <p:par>
                          <p:cTn id="52" fill="hold">
                            <p:stCondLst>
                              <p:cond delay="3000"/>
                            </p:stCondLst>
                            <p:childTnLst>
                              <p:par>
                                <p:cTn id="53" presetID="3" presetClass="entr" presetSubtype="1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par>
                          <p:cTn id="56" fill="hold">
                            <p:stCondLst>
                              <p:cond delay="3500"/>
                            </p:stCondLst>
                            <p:childTnLst>
                              <p:par>
                                <p:cTn id="57" presetID="22" presetClass="entr" presetSubtype="2"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right)">
                                      <p:cBhvr>
                                        <p:cTn id="59" dur="500"/>
                                        <p:tgtEl>
                                          <p:spTgt spid="10"/>
                                        </p:tgtEl>
                                      </p:cBhvr>
                                    </p:animEffect>
                                  </p:childTnLst>
                                </p:cTn>
                              </p:par>
                              <p:par>
                                <p:cTn id="60" presetID="3" presetClass="entr" presetSubtype="1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5640"/>
                                        </p:tgtEl>
                                        <p:attrNameLst>
                                          <p:attrName>style.visibility</p:attrName>
                                        </p:attrNameLst>
                                      </p:cBhvr>
                                      <p:to>
                                        <p:strVal val="visible"/>
                                      </p:to>
                                    </p:set>
                                    <p:animEffect transition="in" filter="wipe(right)">
                                      <p:cBhvr>
                                        <p:cTn id="66" dur="500"/>
                                        <p:tgtEl>
                                          <p:spTgt spid="25640"/>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right)">
                                      <p:cBhvr>
                                        <p:cTn id="74" dur="500"/>
                                        <p:tgtEl>
                                          <p:spTgt spid="10"/>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childTnLst>
                          </p:cTn>
                        </p:par>
                        <p:par>
                          <p:cTn id="79" fill="hold">
                            <p:stCondLst>
                              <p:cond delay="6000"/>
                            </p:stCondLst>
                            <p:childTnLst>
                              <p:par>
                                <p:cTn id="80" presetID="22" presetClass="entr" presetSubtype="2"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right)">
                                      <p:cBhvr>
                                        <p:cTn id="82" dur="500"/>
                                        <p:tgtEl>
                                          <p:spTgt spid="10"/>
                                        </p:tgtEl>
                                      </p:cBhvr>
                                    </p:animEffect>
                                  </p:childTnLst>
                                </p:cTn>
                              </p:par>
                            </p:childTnLst>
                          </p:cTn>
                        </p:par>
                        <p:par>
                          <p:cTn id="83" fill="hold">
                            <p:stCondLst>
                              <p:cond delay="6500"/>
                            </p:stCondLst>
                            <p:childTnLst>
                              <p:par>
                                <p:cTn id="84" presetID="22" presetClass="entr" presetSubtype="8"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500"/>
                                        <p:tgtEl>
                                          <p:spTgt spid="9"/>
                                        </p:tgtEl>
                                      </p:cBhvr>
                                    </p:animEffect>
                                  </p:childTnLst>
                                </p:cTn>
                              </p:par>
                            </p:childTnLst>
                          </p:cTn>
                        </p:par>
                        <p:par>
                          <p:cTn id="87" fill="hold">
                            <p:stCondLst>
                              <p:cond delay="7000"/>
                            </p:stCondLst>
                            <p:childTnLst>
                              <p:par>
                                <p:cTn id="88" presetID="22" presetClass="entr" presetSubtype="2"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right)">
                                      <p:cBhvr>
                                        <p:cTn id="90" dur="500"/>
                                        <p:tgtEl>
                                          <p:spTgt spid="10"/>
                                        </p:tgtEl>
                                      </p:cBhvr>
                                    </p:animEffect>
                                  </p:childTnLst>
                                </p:cTn>
                              </p:par>
                            </p:childTnLst>
                          </p:cTn>
                        </p:par>
                        <p:par>
                          <p:cTn id="91" fill="hold">
                            <p:stCondLst>
                              <p:cond delay="7500"/>
                            </p:stCondLst>
                            <p:childTnLst>
                              <p:par>
                                <p:cTn id="92" presetID="22" presetClass="entr" presetSubtype="8"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left)">
                                      <p:cBhvr>
                                        <p:cTn id="94" dur="500"/>
                                        <p:tgtEl>
                                          <p:spTgt spid="9"/>
                                        </p:tgtEl>
                                      </p:cBhvr>
                                    </p:animEffect>
                                  </p:childTnLst>
                                </p:cTn>
                              </p:par>
                            </p:childTnLst>
                          </p:cTn>
                        </p:par>
                        <p:par>
                          <p:cTn id="95" fill="hold">
                            <p:stCondLst>
                              <p:cond delay="8000"/>
                            </p:stCondLst>
                            <p:childTnLst>
                              <p:par>
                                <p:cTn id="96" presetID="22" presetClass="entr" presetSubtype="2" fill="hold"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right)">
                                      <p:cBhvr>
                                        <p:cTn id="98" dur="500"/>
                                        <p:tgtEl>
                                          <p:spTgt spid="10"/>
                                        </p:tgtEl>
                                      </p:cBhvr>
                                    </p:animEffect>
                                  </p:childTnLst>
                                </p:cTn>
                              </p:par>
                            </p:childTnLst>
                          </p:cTn>
                        </p:par>
                        <p:par>
                          <p:cTn id="99" fill="hold">
                            <p:stCondLst>
                              <p:cond delay="8500"/>
                            </p:stCondLst>
                            <p:childTnLst>
                              <p:par>
                                <p:cTn id="100" presetID="22" presetClass="entr" presetSubtype="8" fill="hold"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left)">
                                      <p:cBhvr>
                                        <p:cTn id="102" dur="500"/>
                                        <p:tgtEl>
                                          <p:spTgt spid="9"/>
                                        </p:tgtEl>
                                      </p:cBhvr>
                                    </p:animEffect>
                                  </p:childTnLst>
                                </p:cTn>
                              </p:par>
                            </p:childTnLst>
                          </p:cTn>
                        </p:par>
                        <p:par>
                          <p:cTn id="103" fill="hold">
                            <p:stCondLst>
                              <p:cond delay="9000"/>
                            </p:stCondLst>
                            <p:childTnLst>
                              <p:par>
                                <p:cTn id="104" presetID="22" presetClass="entr" presetSubtype="2" fill="hold"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wipe(right)">
                                      <p:cBhvr>
                                        <p:cTn id="106" dur="500"/>
                                        <p:tgtEl>
                                          <p:spTgt spid="10"/>
                                        </p:tgtEl>
                                      </p:cBhvr>
                                    </p:animEffect>
                                  </p:childTnLst>
                                </p:cTn>
                              </p:par>
                            </p:childTnLst>
                          </p:cTn>
                        </p:par>
                        <p:par>
                          <p:cTn id="107" fill="hold">
                            <p:stCondLst>
                              <p:cond delay="9500"/>
                            </p:stCondLst>
                            <p:childTnLst>
                              <p:par>
                                <p:cTn id="108" presetID="22" presetClass="entr" presetSubtype="8" fill="hold"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left)">
                                      <p:cBhvr>
                                        <p:cTn id="110" dur="500"/>
                                        <p:tgtEl>
                                          <p:spTgt spid="9"/>
                                        </p:tgtEl>
                                      </p:cBhvr>
                                    </p:animEffect>
                                  </p:childTnLst>
                                </p:cTn>
                              </p:par>
                            </p:childTnLst>
                          </p:cTn>
                        </p:par>
                        <p:par>
                          <p:cTn id="111" fill="hold">
                            <p:stCondLst>
                              <p:cond delay="10000"/>
                            </p:stCondLst>
                            <p:childTnLst>
                              <p:par>
                                <p:cTn id="112" presetID="22" presetClass="entr" presetSubtype="2" fill="hold"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right)">
                                      <p:cBhvr>
                                        <p:cTn id="114" dur="500"/>
                                        <p:tgtEl>
                                          <p:spTgt spid="10"/>
                                        </p:tgtEl>
                                      </p:cBhvr>
                                    </p:animEffect>
                                  </p:childTnLst>
                                </p:cTn>
                              </p:par>
                            </p:childTnLst>
                          </p:cTn>
                        </p:par>
                        <p:par>
                          <p:cTn id="115" fill="hold">
                            <p:stCondLst>
                              <p:cond delay="10500"/>
                            </p:stCondLst>
                            <p:childTnLst>
                              <p:par>
                                <p:cTn id="116" presetID="22" presetClass="entr" presetSubtype="8" fill="hold" nodeType="after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wipe(left)">
                                      <p:cBhvr>
                                        <p:cTn id="118" dur="500"/>
                                        <p:tgtEl>
                                          <p:spTgt spid="9"/>
                                        </p:tgtEl>
                                      </p:cBhvr>
                                    </p:animEffect>
                                  </p:childTnLst>
                                </p:cTn>
                              </p:par>
                            </p:childTnLst>
                          </p:cTn>
                        </p:par>
                        <p:par>
                          <p:cTn id="119" fill="hold">
                            <p:stCondLst>
                              <p:cond delay="11000"/>
                            </p:stCondLst>
                            <p:childTnLst>
                              <p:par>
                                <p:cTn id="120" presetID="22" presetClass="entr" presetSubtype="2" fill="hold" nodeType="after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right)">
                                      <p:cBhvr>
                                        <p:cTn id="122" dur="500"/>
                                        <p:tgtEl>
                                          <p:spTgt spid="10"/>
                                        </p:tgtEl>
                                      </p:cBhvr>
                                    </p:animEffect>
                                  </p:childTnLst>
                                </p:cTn>
                              </p:par>
                            </p:childTnLst>
                          </p:cTn>
                        </p:par>
                        <p:par>
                          <p:cTn id="123" fill="hold">
                            <p:stCondLst>
                              <p:cond delay="11500"/>
                            </p:stCondLst>
                            <p:childTnLst>
                              <p:par>
                                <p:cTn id="124" presetID="22" presetClass="entr" presetSubtype="8" fill="hold" nodeType="afterEffect">
                                  <p:stCondLst>
                                    <p:cond delay="0"/>
                                  </p:stCondLst>
                                  <p:childTnLst>
                                    <p:set>
                                      <p:cBhvr>
                                        <p:cTn id="125" dur="1" fill="hold">
                                          <p:stCondLst>
                                            <p:cond delay="0"/>
                                          </p:stCondLst>
                                        </p:cTn>
                                        <p:tgtEl>
                                          <p:spTgt spid="9"/>
                                        </p:tgtEl>
                                        <p:attrNameLst>
                                          <p:attrName>style.visibility</p:attrName>
                                        </p:attrNameLst>
                                      </p:cBhvr>
                                      <p:to>
                                        <p:strVal val="visible"/>
                                      </p:to>
                                    </p:set>
                                    <p:animEffect transition="in" filter="wipe(left)">
                                      <p:cBhvr>
                                        <p:cTn id="126" dur="500"/>
                                        <p:tgtEl>
                                          <p:spTgt spid="9"/>
                                        </p:tgtEl>
                                      </p:cBhvr>
                                    </p:animEffect>
                                  </p:childTnLst>
                                </p:cTn>
                              </p:par>
                            </p:childTnLst>
                          </p:cTn>
                        </p:par>
                        <p:par>
                          <p:cTn id="127" fill="hold">
                            <p:stCondLst>
                              <p:cond delay="12000"/>
                            </p:stCondLst>
                            <p:childTnLst>
                              <p:par>
                                <p:cTn id="128" presetID="22" presetClass="entr" presetSubtype="2" fill="hold" nodeType="after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right)">
                                      <p:cBhvr>
                                        <p:cTn id="130" dur="500"/>
                                        <p:tgtEl>
                                          <p:spTgt spid="10"/>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5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40" grpId="0" animBg="1"/>
      <p:bldP spid="256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760304-6666-429B-A9CF-AD2057F21F11}" type="slidenum">
              <a:rPr lang="en-US"/>
              <a:pPr>
                <a:defRPr/>
              </a:pPr>
              <a:t>5</a:t>
            </a:fld>
            <a:endParaRPr lang="en-US" dirty="0"/>
          </a:p>
        </p:txBody>
      </p:sp>
      <p:sp>
        <p:nvSpPr>
          <p:cNvPr id="4097" name="Rectangle 1"/>
          <p:cNvSpPr>
            <a:spLocks noGrp="1" noChangeArrowheads="1"/>
          </p:cNvSpPr>
          <p:nvPr>
            <p:ph type="body" idx="1"/>
          </p:nvPr>
        </p:nvSpPr>
        <p:spPr>
          <a:xfrm>
            <a:off x="787400" y="381000"/>
            <a:ext cx="11734800" cy="8839200"/>
          </a:xfrm>
        </p:spPr>
        <p:txBody>
          <a:bodyPr/>
          <a:lstStyle/>
          <a:p>
            <a:pPr>
              <a:buFont typeface="Wingdings" pitchFamily="2" charset="2"/>
              <a:buChar char="q"/>
              <a:defRPr/>
            </a:pPr>
            <a:r>
              <a:rPr lang="en-US" sz="4000" dirty="0" smtClean="0"/>
              <a:t> </a:t>
            </a:r>
            <a:r>
              <a:rPr lang="en-US" sz="3900" dirty="0" smtClean="0"/>
              <a:t>Growth factors and their receptors are important signaling molecules, which are involved in the regulation of cell growth. </a:t>
            </a:r>
          </a:p>
          <a:p>
            <a:pPr algn="just">
              <a:buFont typeface="Wingdings" pitchFamily="2" charset="2"/>
              <a:buChar char="q"/>
              <a:defRPr/>
            </a:pPr>
            <a:endParaRPr lang="en-US" sz="3900" dirty="0" smtClean="0"/>
          </a:p>
          <a:p>
            <a:pPr>
              <a:buFont typeface="Wingdings" pitchFamily="2" charset="2"/>
              <a:buChar char="q"/>
            </a:pPr>
            <a:r>
              <a:rPr lang="en-US" sz="3900" dirty="0" smtClean="0"/>
              <a:t> Epidermal growth factor (EGF) pathway plays an important role in </a:t>
            </a:r>
            <a:r>
              <a:rPr lang="en-US" sz="3900" dirty="0" err="1" smtClean="0"/>
              <a:t>tumorigenesis</a:t>
            </a:r>
            <a:r>
              <a:rPr lang="en-US" sz="3900" dirty="0" smtClean="0"/>
              <a:t>, including </a:t>
            </a:r>
            <a:r>
              <a:rPr lang="en-US" sz="3900" dirty="0" err="1" smtClean="0"/>
              <a:t>Hepatocellular</a:t>
            </a:r>
            <a:r>
              <a:rPr lang="en-US" sz="3900" dirty="0" smtClean="0"/>
              <a:t> Carcinoma. EGF polymorphisms are associated with susceptibility to several types of cancers.</a:t>
            </a:r>
          </a:p>
          <a:p>
            <a:pPr>
              <a:buFont typeface="Wingdings" pitchFamily="2" charset="2"/>
              <a:buChar char="q"/>
            </a:pPr>
            <a:endParaRPr lang="en-US" sz="3900" dirty="0" smtClean="0"/>
          </a:p>
          <a:p>
            <a:pPr>
              <a:buFont typeface="Wingdings" pitchFamily="2" charset="2"/>
              <a:buChar char="q"/>
            </a:pPr>
            <a:r>
              <a:rPr lang="en-US" sz="3900" dirty="0" smtClean="0"/>
              <a:t> Epidermal growth factor receptor (EGFR) is considered as an important signaling hub where different proliferative and survival signals converge.</a:t>
            </a:r>
          </a:p>
          <a:p>
            <a:pPr algn="just" fontAlgn="auto">
              <a:spcAft>
                <a:spcPts val="0"/>
              </a:spcAft>
              <a:defRPr/>
            </a:pPr>
            <a:endParaRPr lang="en-US"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760304-6666-429B-A9CF-AD2057F21F11}" type="slidenum">
              <a:rPr lang="en-US"/>
              <a:pPr>
                <a:defRPr/>
              </a:pPr>
              <a:t>6</a:t>
            </a:fld>
            <a:endParaRPr lang="en-US" dirty="0"/>
          </a:p>
        </p:txBody>
      </p:sp>
      <p:sp>
        <p:nvSpPr>
          <p:cNvPr id="4097" name="Rectangle 1"/>
          <p:cNvSpPr>
            <a:spLocks noGrp="1" noChangeArrowheads="1"/>
          </p:cNvSpPr>
          <p:nvPr>
            <p:ph type="body" idx="1"/>
          </p:nvPr>
        </p:nvSpPr>
        <p:spPr>
          <a:xfrm>
            <a:off x="863600" y="914400"/>
            <a:ext cx="11734800" cy="8839200"/>
          </a:xfrm>
        </p:spPr>
        <p:txBody>
          <a:bodyPr/>
          <a:lstStyle/>
          <a:p>
            <a:pPr>
              <a:buFont typeface="Wingdings" pitchFamily="2" charset="2"/>
              <a:buChar char="q"/>
            </a:pPr>
            <a:r>
              <a:rPr lang="en-US" sz="4000" dirty="0" smtClean="0"/>
              <a:t> </a:t>
            </a:r>
            <a:r>
              <a:rPr lang="en-US" sz="5400" dirty="0" err="1" smtClean="0"/>
              <a:t>Overexpression</a:t>
            </a:r>
            <a:r>
              <a:rPr lang="en-US" sz="5400" dirty="0" smtClean="0"/>
              <a:t>/activation of EGFR is associated with metastasis, poor prognosis and resistance to chemotherapy. </a:t>
            </a:r>
          </a:p>
          <a:p>
            <a:pPr>
              <a:buFont typeface="Wingdings" pitchFamily="2" charset="2"/>
              <a:buChar char="q"/>
            </a:pPr>
            <a:endParaRPr lang="en-US" sz="5400" dirty="0" smtClean="0"/>
          </a:p>
          <a:p>
            <a:pPr>
              <a:buFont typeface="Wingdings" pitchFamily="2" charset="2"/>
              <a:buChar char="q"/>
            </a:pPr>
            <a:r>
              <a:rPr lang="en-US" sz="5400" dirty="0" smtClean="0"/>
              <a:t>EGFR is </a:t>
            </a:r>
            <a:r>
              <a:rPr lang="en-US" sz="5400" dirty="0" err="1" smtClean="0"/>
              <a:t>overexpressed</a:t>
            </a:r>
            <a:r>
              <a:rPr lang="en-US" sz="5400" dirty="0" smtClean="0"/>
              <a:t> or activated by </a:t>
            </a:r>
            <a:r>
              <a:rPr lang="en-US" sz="5400" dirty="0" err="1" smtClean="0"/>
              <a:t>autocrine</a:t>
            </a:r>
            <a:r>
              <a:rPr lang="en-US" sz="5400" dirty="0" smtClean="0"/>
              <a:t> or </a:t>
            </a:r>
            <a:r>
              <a:rPr lang="en-US" sz="5400" dirty="0" err="1" smtClean="0"/>
              <a:t>paracrine</a:t>
            </a:r>
            <a:r>
              <a:rPr lang="en-US" sz="5400" dirty="0" smtClean="0"/>
              <a:t> growth factor loops in at least 50% of epithelial malignancies.</a:t>
            </a:r>
          </a:p>
          <a:p>
            <a:pPr algn="just">
              <a:buFont typeface="Wingdings" pitchFamily="2" charset="2"/>
              <a:buChar char="q"/>
              <a:defRPr/>
            </a:pPr>
            <a:endParaRPr lang="en-US" sz="4000" dirty="0" smtClean="0"/>
          </a:p>
          <a:p>
            <a:r>
              <a:rPr lang="en-US" sz="4000" dirty="0" smtClean="0"/>
              <a:t> </a:t>
            </a:r>
            <a:endParaRPr lang="en-US"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44747" y="2059093"/>
            <a:ext cx="1083733" cy="5527040"/>
            <a:chOff x="2208" y="336"/>
            <a:chExt cx="816" cy="2400"/>
          </a:xfrm>
        </p:grpSpPr>
        <p:sp>
          <p:nvSpPr>
            <p:cNvPr id="20483" name="Rectangle 3"/>
            <p:cNvSpPr>
              <a:spLocks noChangeArrowheads="1"/>
            </p:cNvSpPr>
            <p:nvPr/>
          </p:nvSpPr>
          <p:spPr bwMode="auto">
            <a:xfrm>
              <a:off x="2495" y="864"/>
              <a:ext cx="241" cy="1008"/>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20484" name="AutoShape 4"/>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20485" name="AutoShape 5"/>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66FF">
                    <a:gamma/>
                    <a:shade val="46275"/>
                    <a:invGamma/>
                  </a:srgbClr>
                </a:gs>
                <a:gs pos="50000">
                  <a:srgbClr val="FF66FF"/>
                </a:gs>
                <a:gs pos="100000">
                  <a:srgbClr val="FF66FF">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grpSp>
        <p:nvGrpSpPr>
          <p:cNvPr id="3" name="Group 6"/>
          <p:cNvGrpSpPr>
            <a:grpSpLocks/>
          </p:cNvGrpSpPr>
          <p:nvPr/>
        </p:nvGrpSpPr>
        <p:grpSpPr bwMode="auto">
          <a:xfrm>
            <a:off x="2492587" y="2059093"/>
            <a:ext cx="1083733" cy="5527040"/>
            <a:chOff x="1104" y="912"/>
            <a:chExt cx="480" cy="2448"/>
          </a:xfrm>
        </p:grpSpPr>
        <p:grpSp>
          <p:nvGrpSpPr>
            <p:cNvPr id="4" name="Group 7"/>
            <p:cNvGrpSpPr>
              <a:grpSpLocks/>
            </p:cNvGrpSpPr>
            <p:nvPr/>
          </p:nvGrpSpPr>
          <p:grpSpPr bwMode="auto">
            <a:xfrm>
              <a:off x="1104" y="912"/>
              <a:ext cx="480" cy="2448"/>
              <a:chOff x="2208" y="336"/>
              <a:chExt cx="816" cy="2400"/>
            </a:xfrm>
          </p:grpSpPr>
          <p:grpSp>
            <p:nvGrpSpPr>
              <p:cNvPr id="5" name="Group 8"/>
              <p:cNvGrpSpPr>
                <a:grpSpLocks/>
              </p:cNvGrpSpPr>
              <p:nvPr/>
            </p:nvGrpSpPr>
            <p:grpSpPr bwMode="auto">
              <a:xfrm>
                <a:off x="2208" y="336"/>
                <a:ext cx="816" cy="2400"/>
                <a:chOff x="2208" y="336"/>
                <a:chExt cx="816" cy="2400"/>
              </a:xfrm>
            </p:grpSpPr>
            <p:sp>
              <p:nvSpPr>
                <p:cNvPr id="20489" name="Rectangle 9"/>
                <p:cNvSpPr>
                  <a:spLocks noChangeArrowheads="1"/>
                </p:cNvSpPr>
                <p:nvPr/>
              </p:nvSpPr>
              <p:spPr bwMode="auto">
                <a:xfrm>
                  <a:off x="2495" y="864"/>
                  <a:ext cx="241"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20490" name="AutoShape 10"/>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20491" name="AutoShape 11"/>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20492" name="Oval 12"/>
              <p:cNvSpPr>
                <a:spLocks noChangeArrowheads="1"/>
              </p:cNvSpPr>
              <p:nvPr/>
            </p:nvSpPr>
            <p:spPr bwMode="auto">
              <a:xfrm>
                <a:off x="2208" y="2160"/>
                <a:ext cx="240" cy="288"/>
              </a:xfrm>
              <a:prstGeom prst="ellipse">
                <a:avLst/>
              </a:prstGeom>
              <a:solidFill>
                <a:schemeClr val="bg1"/>
              </a:solidFill>
              <a:ln w="9525">
                <a:noFill/>
                <a:round/>
                <a:headEnd/>
                <a:tailEnd/>
              </a:ln>
              <a:effectLst/>
            </p:spPr>
            <p:txBody>
              <a:bodyPr wrap="none" anchor="ctr"/>
              <a:lstStyle/>
              <a:p>
                <a:pPr>
                  <a:defRPr/>
                </a:pPr>
                <a:endParaRPr lang="en-US"/>
              </a:p>
            </p:txBody>
          </p:sp>
        </p:grpSp>
        <p:sp>
          <p:nvSpPr>
            <p:cNvPr id="10585" name="Text Box 13"/>
            <p:cNvSpPr txBox="1">
              <a:spLocks noChangeArrowheads="1"/>
            </p:cNvSpPr>
            <p:nvPr/>
          </p:nvSpPr>
          <p:spPr bwMode="auto">
            <a:xfrm>
              <a:off x="1152" y="2976"/>
              <a:ext cx="432" cy="273"/>
            </a:xfrm>
            <a:prstGeom prst="rect">
              <a:avLst/>
            </a:prstGeom>
            <a:noFill/>
            <a:ln w="9525" algn="ctr">
              <a:noFill/>
              <a:miter lim="800000"/>
              <a:headEnd/>
              <a:tailEnd/>
            </a:ln>
          </p:spPr>
          <p:txBody>
            <a:bodyPr>
              <a:spAutoFit/>
            </a:bodyPr>
            <a:lstStyle/>
            <a:p>
              <a:pPr>
                <a:spcBef>
                  <a:spcPct val="50000"/>
                </a:spcBef>
                <a:buClrTx/>
                <a:buSzTx/>
                <a:buFontTx/>
                <a:buNone/>
              </a:pPr>
              <a:r>
                <a:rPr lang="en-US" sz="3400" dirty="0">
                  <a:latin typeface="Times New Roman" pitchFamily="18" charset="0"/>
                </a:rPr>
                <a:t>TK</a:t>
              </a:r>
            </a:p>
          </p:txBody>
        </p:sp>
      </p:grpSp>
      <p:grpSp>
        <p:nvGrpSpPr>
          <p:cNvPr id="6" name="Group 14"/>
          <p:cNvGrpSpPr>
            <a:grpSpLocks/>
          </p:cNvGrpSpPr>
          <p:nvPr/>
        </p:nvGrpSpPr>
        <p:grpSpPr bwMode="auto">
          <a:xfrm>
            <a:off x="10620587" y="2059093"/>
            <a:ext cx="1083733" cy="5527040"/>
            <a:chOff x="4704" y="912"/>
            <a:chExt cx="480" cy="2448"/>
          </a:xfrm>
        </p:grpSpPr>
        <p:grpSp>
          <p:nvGrpSpPr>
            <p:cNvPr id="7" name="Group 15"/>
            <p:cNvGrpSpPr>
              <a:grpSpLocks/>
            </p:cNvGrpSpPr>
            <p:nvPr/>
          </p:nvGrpSpPr>
          <p:grpSpPr bwMode="auto">
            <a:xfrm>
              <a:off x="4704" y="912"/>
              <a:ext cx="480" cy="2448"/>
              <a:chOff x="2208" y="336"/>
              <a:chExt cx="816" cy="2400"/>
            </a:xfrm>
          </p:grpSpPr>
          <p:grpSp>
            <p:nvGrpSpPr>
              <p:cNvPr id="8" name="Group 16"/>
              <p:cNvGrpSpPr>
                <a:grpSpLocks/>
              </p:cNvGrpSpPr>
              <p:nvPr/>
            </p:nvGrpSpPr>
            <p:grpSpPr bwMode="auto">
              <a:xfrm>
                <a:off x="2208" y="336"/>
                <a:ext cx="816" cy="2400"/>
                <a:chOff x="2208" y="336"/>
                <a:chExt cx="816" cy="2400"/>
              </a:xfrm>
            </p:grpSpPr>
            <p:sp>
              <p:nvSpPr>
                <p:cNvPr id="20497" name="Rectangle 17"/>
                <p:cNvSpPr>
                  <a:spLocks noChangeArrowheads="1"/>
                </p:cNvSpPr>
                <p:nvPr/>
              </p:nvSpPr>
              <p:spPr bwMode="auto">
                <a:xfrm>
                  <a:off x="2495" y="864"/>
                  <a:ext cx="241" cy="1008"/>
                </a:xfrm>
                <a:prstGeom prst="rect">
                  <a:avLst/>
                </a:prstGeom>
                <a:gradFill rotWithShape="1">
                  <a:gsLst>
                    <a:gs pos="0">
                      <a:srgbClr val="FF9966">
                        <a:gamma/>
                        <a:shade val="46275"/>
                        <a:invGamma/>
                      </a:srgbClr>
                    </a:gs>
                    <a:gs pos="50000">
                      <a:srgbClr val="FF9966"/>
                    </a:gs>
                    <a:gs pos="100000">
                      <a:srgbClr val="FF9966">
                        <a:gamma/>
                        <a:shade val="46275"/>
                        <a:invGamma/>
                      </a:srgbClr>
                    </a:gs>
                  </a:gsLst>
                  <a:lin ang="0" scaled="1"/>
                </a:gradFill>
                <a:ln w="9525">
                  <a:noFill/>
                  <a:miter lim="800000"/>
                  <a:headEnd/>
                  <a:tailEnd/>
                </a:ln>
                <a:effectLst/>
              </p:spPr>
              <p:txBody>
                <a:bodyPr wrap="none" anchor="ctr"/>
                <a:lstStyle/>
                <a:p>
                  <a:pPr>
                    <a:defRPr/>
                  </a:pPr>
                  <a:endParaRPr lang="en-US"/>
                </a:p>
              </p:txBody>
            </p:sp>
            <p:sp>
              <p:nvSpPr>
                <p:cNvPr id="20498" name="AutoShape 18"/>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20499" name="AutoShape 19"/>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C0C0">
                        <a:gamma/>
                        <a:shade val="46275"/>
                        <a:invGamma/>
                      </a:srgbClr>
                    </a:gs>
                    <a:gs pos="50000">
                      <a:srgbClr val="C0C0C0"/>
                    </a:gs>
                    <a:gs pos="100000">
                      <a:srgbClr val="C0C0C0">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20500" name="Oval 20"/>
              <p:cNvSpPr>
                <a:spLocks noChangeArrowheads="1"/>
              </p:cNvSpPr>
              <p:nvPr/>
            </p:nvSpPr>
            <p:spPr bwMode="auto">
              <a:xfrm>
                <a:off x="2208" y="2160"/>
                <a:ext cx="240" cy="28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a:defRPr/>
                </a:pPr>
                <a:endParaRPr lang="en-US"/>
              </a:p>
            </p:txBody>
          </p:sp>
        </p:grpSp>
        <p:sp>
          <p:nvSpPr>
            <p:cNvPr id="10578" name="Rectangle 21"/>
            <p:cNvSpPr>
              <a:spLocks noChangeArrowheads="1"/>
            </p:cNvSpPr>
            <p:nvPr/>
          </p:nvSpPr>
          <p:spPr bwMode="auto">
            <a:xfrm>
              <a:off x="4781" y="2976"/>
              <a:ext cx="339" cy="273"/>
            </a:xfrm>
            <a:prstGeom prst="rect">
              <a:avLst/>
            </a:prstGeom>
            <a:noFill/>
            <a:ln w="9525" algn="ctr">
              <a:noFill/>
              <a:miter lim="800000"/>
              <a:headEnd/>
              <a:tailEnd/>
            </a:ln>
          </p:spPr>
          <p:txBody>
            <a:bodyPr wrap="none">
              <a:spAutoFit/>
            </a:bodyPr>
            <a:lstStyle/>
            <a:p>
              <a:pPr>
                <a:spcBef>
                  <a:spcPct val="50000"/>
                </a:spcBef>
                <a:buClrTx/>
                <a:buSzTx/>
                <a:buFontTx/>
                <a:buNone/>
              </a:pPr>
              <a:r>
                <a:rPr lang="en-US" sz="3400" dirty="0">
                  <a:solidFill>
                    <a:schemeClr val="bg1"/>
                  </a:solidFill>
                  <a:latin typeface="Times New Roman" pitchFamily="18" charset="0"/>
                </a:rPr>
                <a:t>TK</a:t>
              </a:r>
            </a:p>
          </p:txBody>
        </p:sp>
      </p:grpSp>
      <p:grpSp>
        <p:nvGrpSpPr>
          <p:cNvPr id="9" name="Group 22"/>
          <p:cNvGrpSpPr>
            <a:grpSpLocks/>
          </p:cNvGrpSpPr>
          <p:nvPr/>
        </p:nvGrpSpPr>
        <p:grpSpPr bwMode="auto">
          <a:xfrm>
            <a:off x="5201920" y="2059093"/>
            <a:ext cx="1083733" cy="5527040"/>
            <a:chOff x="2304" y="912"/>
            <a:chExt cx="480" cy="2448"/>
          </a:xfrm>
        </p:grpSpPr>
        <p:grpSp>
          <p:nvGrpSpPr>
            <p:cNvPr id="10" name="Group 23"/>
            <p:cNvGrpSpPr>
              <a:grpSpLocks/>
            </p:cNvGrpSpPr>
            <p:nvPr/>
          </p:nvGrpSpPr>
          <p:grpSpPr bwMode="auto">
            <a:xfrm>
              <a:off x="2304" y="912"/>
              <a:ext cx="480" cy="2448"/>
              <a:chOff x="2208" y="336"/>
              <a:chExt cx="816" cy="2400"/>
            </a:xfrm>
          </p:grpSpPr>
          <p:grpSp>
            <p:nvGrpSpPr>
              <p:cNvPr id="11" name="Group 24"/>
              <p:cNvGrpSpPr>
                <a:grpSpLocks/>
              </p:cNvGrpSpPr>
              <p:nvPr/>
            </p:nvGrpSpPr>
            <p:grpSpPr bwMode="auto">
              <a:xfrm>
                <a:off x="2208" y="336"/>
                <a:ext cx="816" cy="2400"/>
                <a:chOff x="2208" y="336"/>
                <a:chExt cx="816" cy="2400"/>
              </a:xfrm>
            </p:grpSpPr>
            <p:sp>
              <p:nvSpPr>
                <p:cNvPr id="20505" name="Rectangle 25"/>
                <p:cNvSpPr>
                  <a:spLocks noChangeArrowheads="1"/>
                </p:cNvSpPr>
                <p:nvPr/>
              </p:nvSpPr>
              <p:spPr bwMode="auto">
                <a:xfrm>
                  <a:off x="2495" y="864"/>
                  <a:ext cx="241" cy="1008"/>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noFill/>
                  <a:miter lim="800000"/>
                  <a:headEnd/>
                  <a:tailEnd/>
                </a:ln>
                <a:effectLst/>
              </p:spPr>
              <p:txBody>
                <a:bodyPr wrap="none" anchor="ctr"/>
                <a:lstStyle/>
                <a:p>
                  <a:pPr>
                    <a:defRPr/>
                  </a:pPr>
                  <a:endParaRPr lang="en-US"/>
                </a:p>
              </p:txBody>
            </p:sp>
            <p:sp>
              <p:nvSpPr>
                <p:cNvPr id="20506" name="AutoShape 26"/>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20507" name="AutoShape 27"/>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FF">
                        <a:gamma/>
                        <a:shade val="46275"/>
                        <a:invGamma/>
                      </a:srgbClr>
                    </a:gs>
                    <a:gs pos="50000">
                      <a:srgbClr val="0000FF"/>
                    </a:gs>
                    <a:gs pos="100000">
                      <a:srgbClr val="0000FF">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20508" name="Oval 28"/>
              <p:cNvSpPr>
                <a:spLocks noChangeArrowheads="1"/>
              </p:cNvSpPr>
              <p:nvPr/>
            </p:nvSpPr>
            <p:spPr bwMode="auto">
              <a:xfrm>
                <a:off x="2208" y="2160"/>
                <a:ext cx="240" cy="28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a:defRPr/>
                </a:pPr>
                <a:endParaRPr lang="en-US"/>
              </a:p>
            </p:txBody>
          </p:sp>
        </p:grpSp>
        <p:sp>
          <p:nvSpPr>
            <p:cNvPr id="10571" name="Rectangle 29"/>
            <p:cNvSpPr>
              <a:spLocks noChangeArrowheads="1"/>
            </p:cNvSpPr>
            <p:nvPr/>
          </p:nvSpPr>
          <p:spPr bwMode="auto">
            <a:xfrm>
              <a:off x="2369" y="2976"/>
              <a:ext cx="339" cy="273"/>
            </a:xfrm>
            <a:prstGeom prst="rect">
              <a:avLst/>
            </a:prstGeom>
            <a:noFill/>
            <a:ln w="9525" algn="ctr">
              <a:noFill/>
              <a:miter lim="800000"/>
              <a:headEnd/>
              <a:tailEnd/>
            </a:ln>
          </p:spPr>
          <p:txBody>
            <a:bodyPr wrap="none">
              <a:spAutoFit/>
            </a:bodyPr>
            <a:lstStyle/>
            <a:p>
              <a:pPr>
                <a:spcBef>
                  <a:spcPct val="50000"/>
                </a:spcBef>
                <a:buClrTx/>
                <a:buSzTx/>
                <a:buFontTx/>
                <a:buNone/>
              </a:pPr>
              <a:r>
                <a:rPr lang="en-US" sz="3400" dirty="0">
                  <a:latin typeface="Times New Roman" pitchFamily="18" charset="0"/>
                </a:rPr>
                <a:t>TK</a:t>
              </a:r>
            </a:p>
          </p:txBody>
        </p:sp>
      </p:grpSp>
      <p:sp>
        <p:nvSpPr>
          <p:cNvPr id="20510" name="Rectangle 30"/>
          <p:cNvSpPr>
            <a:spLocks noChangeArrowheads="1"/>
          </p:cNvSpPr>
          <p:nvPr/>
        </p:nvSpPr>
        <p:spPr bwMode="auto">
          <a:xfrm>
            <a:off x="2384214" y="7848035"/>
            <a:ext cx="1733973" cy="170097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dirty="0">
                <a:solidFill>
                  <a:srgbClr val="FFCC00"/>
                </a:solidFill>
                <a:latin typeface="Times New Roman" pitchFamily="18" charset="0"/>
              </a:rPr>
              <a:t>erbB1</a:t>
            </a:r>
            <a:r>
              <a:rPr lang="es-ES_tradnl" altLang="es-ES_tradnl" sz="3400" dirty="0">
                <a:solidFill>
                  <a:srgbClr val="FFFF00"/>
                </a:solidFill>
                <a:latin typeface="Times New Roman" pitchFamily="18" charset="0"/>
              </a:rPr>
              <a:t/>
            </a:r>
            <a:br>
              <a:rPr lang="es-ES_tradnl" altLang="es-ES_tradnl" sz="3400" dirty="0">
                <a:solidFill>
                  <a:srgbClr val="FFFF00"/>
                </a:solidFill>
                <a:latin typeface="Times New Roman" pitchFamily="18" charset="0"/>
              </a:rPr>
            </a:br>
            <a:r>
              <a:rPr lang="es-ES_tradnl" altLang="es-ES_tradnl" sz="3400" dirty="0">
                <a:latin typeface="Times New Roman" pitchFamily="18" charset="0"/>
              </a:rPr>
              <a:t>HER1</a:t>
            </a:r>
          </a:p>
          <a:p>
            <a:pPr>
              <a:spcBef>
                <a:spcPct val="0"/>
              </a:spcBef>
              <a:buClrTx/>
              <a:buSzTx/>
              <a:buFontTx/>
              <a:buNone/>
            </a:pPr>
            <a:r>
              <a:rPr lang="es-ES_tradnl" altLang="es-ES_tradnl" sz="3400" dirty="0"/>
              <a:t>EGFR</a:t>
            </a:r>
          </a:p>
        </p:txBody>
      </p:sp>
      <p:sp>
        <p:nvSpPr>
          <p:cNvPr id="20511" name="Rectangle 31"/>
          <p:cNvSpPr>
            <a:spLocks noChangeArrowheads="1"/>
          </p:cNvSpPr>
          <p:nvPr/>
        </p:nvSpPr>
        <p:spPr bwMode="auto">
          <a:xfrm>
            <a:off x="5201920" y="7848035"/>
            <a:ext cx="1517227" cy="170097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dirty="0">
                <a:solidFill>
                  <a:srgbClr val="FFCC00"/>
                </a:solidFill>
              </a:rPr>
              <a:t>erbB2</a:t>
            </a:r>
          </a:p>
          <a:p>
            <a:pPr>
              <a:spcBef>
                <a:spcPct val="0"/>
              </a:spcBef>
              <a:buClrTx/>
              <a:buSzTx/>
              <a:buFontTx/>
              <a:buNone/>
            </a:pPr>
            <a:r>
              <a:rPr lang="es-ES_tradnl" altLang="es-ES_tradnl" sz="3400" dirty="0"/>
              <a:t>HER2</a:t>
            </a:r>
          </a:p>
          <a:p>
            <a:pPr>
              <a:spcBef>
                <a:spcPct val="0"/>
              </a:spcBef>
              <a:buClrTx/>
              <a:buSzTx/>
              <a:buFontTx/>
              <a:buNone/>
            </a:pPr>
            <a:r>
              <a:rPr lang="es-ES_tradnl" altLang="es-ES_tradnl" sz="3400" dirty="0" err="1"/>
              <a:t>neu</a:t>
            </a:r>
            <a:endParaRPr lang="en-US" sz="3400" dirty="0"/>
          </a:p>
        </p:txBody>
      </p:sp>
      <p:sp>
        <p:nvSpPr>
          <p:cNvPr id="20512" name="Rectangle 32"/>
          <p:cNvSpPr>
            <a:spLocks noChangeArrowheads="1"/>
          </p:cNvSpPr>
          <p:nvPr/>
        </p:nvSpPr>
        <p:spPr bwMode="auto">
          <a:xfrm>
            <a:off x="8236373" y="7933832"/>
            <a:ext cx="1517227" cy="117775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dirty="0">
                <a:solidFill>
                  <a:srgbClr val="FFCC00"/>
                </a:solidFill>
              </a:rPr>
              <a:t>erbB3</a:t>
            </a:r>
          </a:p>
          <a:p>
            <a:pPr>
              <a:spcBef>
                <a:spcPct val="0"/>
              </a:spcBef>
              <a:buClrTx/>
              <a:buSzTx/>
              <a:buFontTx/>
              <a:buNone/>
            </a:pPr>
            <a:r>
              <a:rPr lang="es-ES_tradnl" altLang="es-ES_tradnl" sz="3400" dirty="0"/>
              <a:t>HER3</a:t>
            </a:r>
          </a:p>
        </p:txBody>
      </p:sp>
      <p:sp>
        <p:nvSpPr>
          <p:cNvPr id="20513" name="Rectangle 33"/>
          <p:cNvSpPr>
            <a:spLocks noChangeArrowheads="1"/>
          </p:cNvSpPr>
          <p:nvPr/>
        </p:nvSpPr>
        <p:spPr bwMode="auto">
          <a:xfrm>
            <a:off x="10512213" y="7933832"/>
            <a:ext cx="1625600" cy="1177756"/>
          </a:xfrm>
          <a:prstGeom prst="rect">
            <a:avLst/>
          </a:prstGeom>
          <a:noFill/>
          <a:ln w="9525" algn="ctr">
            <a:noFill/>
            <a:miter lim="800000"/>
            <a:headEnd/>
            <a:tailEnd/>
          </a:ln>
        </p:spPr>
        <p:txBody>
          <a:bodyPr lIns="130046" tIns="65023" rIns="130046" bIns="65023">
            <a:spAutoFit/>
          </a:bodyPr>
          <a:lstStyle/>
          <a:p>
            <a:pPr>
              <a:spcBef>
                <a:spcPct val="0"/>
              </a:spcBef>
              <a:buClrTx/>
              <a:buSzTx/>
              <a:buFontTx/>
              <a:buNone/>
            </a:pPr>
            <a:r>
              <a:rPr lang="es-ES_tradnl" altLang="es-ES_tradnl" sz="3400" dirty="0">
                <a:solidFill>
                  <a:srgbClr val="FFCC00"/>
                </a:solidFill>
              </a:rPr>
              <a:t>erbB4</a:t>
            </a:r>
          </a:p>
          <a:p>
            <a:pPr>
              <a:spcBef>
                <a:spcPct val="0"/>
              </a:spcBef>
              <a:buClrTx/>
              <a:buSzTx/>
              <a:buFontTx/>
              <a:buNone/>
            </a:pPr>
            <a:r>
              <a:rPr lang="es-ES_tradnl" altLang="es-ES_tradnl" sz="3400" dirty="0"/>
              <a:t>HER4</a:t>
            </a:r>
          </a:p>
        </p:txBody>
      </p:sp>
      <p:grpSp>
        <p:nvGrpSpPr>
          <p:cNvPr id="12" name="Group 34"/>
          <p:cNvGrpSpPr>
            <a:grpSpLocks/>
          </p:cNvGrpSpPr>
          <p:nvPr/>
        </p:nvGrpSpPr>
        <p:grpSpPr bwMode="auto">
          <a:xfrm>
            <a:off x="1074702" y="3793067"/>
            <a:ext cx="11930098" cy="866987"/>
            <a:chOff x="476" y="1680"/>
            <a:chExt cx="5284" cy="384"/>
          </a:xfrm>
        </p:grpSpPr>
        <p:grpSp>
          <p:nvGrpSpPr>
            <p:cNvPr id="13" name="Group 35"/>
            <p:cNvGrpSpPr>
              <a:grpSpLocks/>
            </p:cNvGrpSpPr>
            <p:nvPr/>
          </p:nvGrpSpPr>
          <p:grpSpPr bwMode="auto">
            <a:xfrm>
              <a:off x="1333" y="1680"/>
              <a:ext cx="143" cy="175"/>
              <a:chOff x="2016" y="2064"/>
              <a:chExt cx="144" cy="240"/>
            </a:xfrm>
          </p:grpSpPr>
          <p:sp>
            <p:nvSpPr>
              <p:cNvPr id="20516" name="Oval 3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17" name="Line 3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18" name="Line 3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4" name="Group 39"/>
            <p:cNvGrpSpPr>
              <a:grpSpLocks/>
            </p:cNvGrpSpPr>
            <p:nvPr/>
          </p:nvGrpSpPr>
          <p:grpSpPr bwMode="auto">
            <a:xfrm>
              <a:off x="1048" y="1680"/>
              <a:ext cx="142" cy="175"/>
              <a:chOff x="2016" y="2064"/>
              <a:chExt cx="144" cy="240"/>
            </a:xfrm>
          </p:grpSpPr>
          <p:sp>
            <p:nvSpPr>
              <p:cNvPr id="20520" name="Oval 4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21" name="Line 4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22" name="Line 4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5" name="Group 43"/>
            <p:cNvGrpSpPr>
              <a:grpSpLocks/>
            </p:cNvGrpSpPr>
            <p:nvPr/>
          </p:nvGrpSpPr>
          <p:grpSpPr bwMode="auto">
            <a:xfrm>
              <a:off x="762" y="1680"/>
              <a:ext cx="143" cy="175"/>
              <a:chOff x="2016" y="2064"/>
              <a:chExt cx="144" cy="240"/>
            </a:xfrm>
          </p:grpSpPr>
          <p:sp>
            <p:nvSpPr>
              <p:cNvPr id="20524" name="Oval 4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25" name="Line 4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26" name="Line 4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6" name="Group 47"/>
            <p:cNvGrpSpPr>
              <a:grpSpLocks/>
            </p:cNvGrpSpPr>
            <p:nvPr/>
          </p:nvGrpSpPr>
          <p:grpSpPr bwMode="auto">
            <a:xfrm>
              <a:off x="476" y="1680"/>
              <a:ext cx="143" cy="175"/>
              <a:chOff x="2016" y="2064"/>
              <a:chExt cx="144" cy="240"/>
            </a:xfrm>
          </p:grpSpPr>
          <p:sp>
            <p:nvSpPr>
              <p:cNvPr id="20528" name="Oval 4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29" name="Line 4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30" name="Line 5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7" name="Group 51"/>
            <p:cNvGrpSpPr>
              <a:grpSpLocks/>
            </p:cNvGrpSpPr>
            <p:nvPr/>
          </p:nvGrpSpPr>
          <p:grpSpPr bwMode="auto">
            <a:xfrm>
              <a:off x="619" y="1680"/>
              <a:ext cx="143" cy="175"/>
              <a:chOff x="2016" y="2064"/>
              <a:chExt cx="144" cy="240"/>
            </a:xfrm>
          </p:grpSpPr>
          <p:sp>
            <p:nvSpPr>
              <p:cNvPr id="20532" name="Oval 5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33" name="Line 5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34" name="Line 5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8" name="Group 55"/>
            <p:cNvGrpSpPr>
              <a:grpSpLocks/>
            </p:cNvGrpSpPr>
            <p:nvPr/>
          </p:nvGrpSpPr>
          <p:grpSpPr bwMode="auto">
            <a:xfrm>
              <a:off x="1190" y="1680"/>
              <a:ext cx="143" cy="175"/>
              <a:chOff x="2016" y="2064"/>
              <a:chExt cx="144" cy="240"/>
            </a:xfrm>
          </p:grpSpPr>
          <p:sp>
            <p:nvSpPr>
              <p:cNvPr id="20536" name="Oval 5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37" name="Line 5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38" name="Line 5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9" name="Group 59"/>
            <p:cNvGrpSpPr>
              <a:grpSpLocks/>
            </p:cNvGrpSpPr>
            <p:nvPr/>
          </p:nvGrpSpPr>
          <p:grpSpPr bwMode="auto">
            <a:xfrm>
              <a:off x="905" y="1680"/>
              <a:ext cx="143" cy="175"/>
              <a:chOff x="2016" y="2064"/>
              <a:chExt cx="144" cy="240"/>
            </a:xfrm>
          </p:grpSpPr>
          <p:sp>
            <p:nvSpPr>
              <p:cNvPr id="20540" name="Oval 6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41" name="Line 6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42" name="Line 6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 name="Group 63"/>
            <p:cNvGrpSpPr>
              <a:grpSpLocks/>
            </p:cNvGrpSpPr>
            <p:nvPr/>
          </p:nvGrpSpPr>
          <p:grpSpPr bwMode="auto">
            <a:xfrm>
              <a:off x="2476" y="1680"/>
              <a:ext cx="142" cy="175"/>
              <a:chOff x="2016" y="2064"/>
              <a:chExt cx="144" cy="240"/>
            </a:xfrm>
          </p:grpSpPr>
          <p:sp>
            <p:nvSpPr>
              <p:cNvPr id="20544" name="Oval 6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45" name="Line 6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46" name="Line 6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1" name="Group 67"/>
            <p:cNvGrpSpPr>
              <a:grpSpLocks/>
            </p:cNvGrpSpPr>
            <p:nvPr/>
          </p:nvGrpSpPr>
          <p:grpSpPr bwMode="auto">
            <a:xfrm>
              <a:off x="2333" y="1680"/>
              <a:ext cx="143" cy="175"/>
              <a:chOff x="2016" y="2064"/>
              <a:chExt cx="144" cy="240"/>
            </a:xfrm>
          </p:grpSpPr>
          <p:sp>
            <p:nvSpPr>
              <p:cNvPr id="20548" name="Oval 6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49" name="Line 6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50" name="Line 7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 name="Group 71"/>
            <p:cNvGrpSpPr>
              <a:grpSpLocks/>
            </p:cNvGrpSpPr>
            <p:nvPr/>
          </p:nvGrpSpPr>
          <p:grpSpPr bwMode="auto">
            <a:xfrm>
              <a:off x="2190" y="1680"/>
              <a:ext cx="143" cy="175"/>
              <a:chOff x="2016" y="2064"/>
              <a:chExt cx="144" cy="240"/>
            </a:xfrm>
          </p:grpSpPr>
          <p:sp>
            <p:nvSpPr>
              <p:cNvPr id="20552" name="Oval 7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53" name="Line 7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54" name="Line 7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3" name="Group 75"/>
            <p:cNvGrpSpPr>
              <a:grpSpLocks/>
            </p:cNvGrpSpPr>
            <p:nvPr/>
          </p:nvGrpSpPr>
          <p:grpSpPr bwMode="auto">
            <a:xfrm>
              <a:off x="1476" y="1680"/>
              <a:ext cx="143" cy="175"/>
              <a:chOff x="2016" y="2064"/>
              <a:chExt cx="144" cy="240"/>
            </a:xfrm>
          </p:grpSpPr>
          <p:sp>
            <p:nvSpPr>
              <p:cNvPr id="20556" name="Oval 7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57" name="Line 7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58" name="Line 7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4" name="Group 79"/>
            <p:cNvGrpSpPr>
              <a:grpSpLocks/>
            </p:cNvGrpSpPr>
            <p:nvPr/>
          </p:nvGrpSpPr>
          <p:grpSpPr bwMode="auto">
            <a:xfrm>
              <a:off x="1619" y="1680"/>
              <a:ext cx="143" cy="175"/>
              <a:chOff x="2016" y="2064"/>
              <a:chExt cx="144" cy="240"/>
            </a:xfrm>
          </p:grpSpPr>
          <p:sp>
            <p:nvSpPr>
              <p:cNvPr id="20560" name="Oval 8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61" name="Line 8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62" name="Line 8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5" name="Group 83"/>
            <p:cNvGrpSpPr>
              <a:grpSpLocks/>
            </p:cNvGrpSpPr>
            <p:nvPr/>
          </p:nvGrpSpPr>
          <p:grpSpPr bwMode="auto">
            <a:xfrm>
              <a:off x="1762" y="1680"/>
              <a:ext cx="142" cy="175"/>
              <a:chOff x="2016" y="2064"/>
              <a:chExt cx="144" cy="240"/>
            </a:xfrm>
          </p:grpSpPr>
          <p:sp>
            <p:nvSpPr>
              <p:cNvPr id="20564" name="Oval 8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65" name="Line 8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66" name="Line 8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6" name="Group 87"/>
            <p:cNvGrpSpPr>
              <a:grpSpLocks/>
            </p:cNvGrpSpPr>
            <p:nvPr/>
          </p:nvGrpSpPr>
          <p:grpSpPr bwMode="auto">
            <a:xfrm>
              <a:off x="1904" y="1680"/>
              <a:ext cx="143" cy="175"/>
              <a:chOff x="2016" y="2064"/>
              <a:chExt cx="144" cy="240"/>
            </a:xfrm>
          </p:grpSpPr>
          <p:sp>
            <p:nvSpPr>
              <p:cNvPr id="20568" name="Oval 8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69" name="Line 8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70" name="Line 9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7" name="Group 91"/>
            <p:cNvGrpSpPr>
              <a:grpSpLocks/>
            </p:cNvGrpSpPr>
            <p:nvPr/>
          </p:nvGrpSpPr>
          <p:grpSpPr bwMode="auto">
            <a:xfrm>
              <a:off x="2047" y="1680"/>
              <a:ext cx="143" cy="175"/>
              <a:chOff x="2016" y="2064"/>
              <a:chExt cx="144" cy="240"/>
            </a:xfrm>
          </p:grpSpPr>
          <p:sp>
            <p:nvSpPr>
              <p:cNvPr id="20572" name="Oval 9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73" name="Line 9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574" name="Line 9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8" name="Group 95"/>
            <p:cNvGrpSpPr>
              <a:grpSpLocks/>
            </p:cNvGrpSpPr>
            <p:nvPr/>
          </p:nvGrpSpPr>
          <p:grpSpPr bwMode="auto">
            <a:xfrm rot="10800000">
              <a:off x="1048" y="1889"/>
              <a:ext cx="1570" cy="175"/>
              <a:chOff x="1968" y="1968"/>
              <a:chExt cx="1584" cy="240"/>
            </a:xfrm>
          </p:grpSpPr>
          <p:grpSp>
            <p:nvGrpSpPr>
              <p:cNvPr id="29" name="Group 96"/>
              <p:cNvGrpSpPr>
                <a:grpSpLocks/>
              </p:cNvGrpSpPr>
              <p:nvPr/>
            </p:nvGrpSpPr>
            <p:grpSpPr bwMode="auto">
              <a:xfrm>
                <a:off x="1968" y="1968"/>
                <a:ext cx="144" cy="240"/>
                <a:chOff x="2016" y="2064"/>
                <a:chExt cx="144" cy="240"/>
              </a:xfrm>
            </p:grpSpPr>
            <p:sp>
              <p:nvSpPr>
                <p:cNvPr id="20577" name="Oval 9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78" name="Line 98"/>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579" name="Line 99"/>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0" name="Group 100"/>
              <p:cNvGrpSpPr>
                <a:grpSpLocks/>
              </p:cNvGrpSpPr>
              <p:nvPr/>
            </p:nvGrpSpPr>
            <p:grpSpPr bwMode="auto">
              <a:xfrm>
                <a:off x="2256" y="1968"/>
                <a:ext cx="144" cy="240"/>
                <a:chOff x="2016" y="2064"/>
                <a:chExt cx="144" cy="240"/>
              </a:xfrm>
            </p:grpSpPr>
            <p:sp>
              <p:nvSpPr>
                <p:cNvPr id="20581" name="Oval 101"/>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82" name="Line 102"/>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583" name="Line 103"/>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31" name="Group 104"/>
              <p:cNvGrpSpPr>
                <a:grpSpLocks/>
              </p:cNvGrpSpPr>
              <p:nvPr/>
            </p:nvGrpSpPr>
            <p:grpSpPr bwMode="auto">
              <a:xfrm>
                <a:off x="2112" y="1968"/>
                <a:ext cx="144" cy="240"/>
                <a:chOff x="2016" y="2064"/>
                <a:chExt cx="144" cy="240"/>
              </a:xfrm>
            </p:grpSpPr>
            <p:sp>
              <p:nvSpPr>
                <p:cNvPr id="20585" name="Oval 105"/>
                <p:cNvSpPr>
                  <a:spLocks noChangeArrowheads="1"/>
                </p:cNvSpPr>
                <p:nvPr/>
              </p:nvSpPr>
              <p:spPr bwMode="auto">
                <a:xfrm>
                  <a:off x="2018"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86" name="Line 106"/>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587" name="Line 107"/>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08" name="Group 108"/>
              <p:cNvGrpSpPr>
                <a:grpSpLocks/>
              </p:cNvGrpSpPr>
              <p:nvPr/>
            </p:nvGrpSpPr>
            <p:grpSpPr bwMode="auto">
              <a:xfrm>
                <a:off x="3408" y="1968"/>
                <a:ext cx="144" cy="240"/>
                <a:chOff x="2016" y="2064"/>
                <a:chExt cx="144" cy="240"/>
              </a:xfrm>
            </p:grpSpPr>
            <p:sp>
              <p:nvSpPr>
                <p:cNvPr id="20589" name="Oval 109"/>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90" name="Line 110"/>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591" name="Line 111"/>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12" name="Group 112"/>
              <p:cNvGrpSpPr>
                <a:grpSpLocks/>
              </p:cNvGrpSpPr>
              <p:nvPr/>
            </p:nvGrpSpPr>
            <p:grpSpPr bwMode="auto">
              <a:xfrm>
                <a:off x="3264" y="1968"/>
                <a:ext cx="144" cy="240"/>
                <a:chOff x="2016" y="2064"/>
                <a:chExt cx="144" cy="240"/>
              </a:xfrm>
            </p:grpSpPr>
            <p:sp>
              <p:nvSpPr>
                <p:cNvPr id="20593" name="Oval 113"/>
                <p:cNvSpPr>
                  <a:spLocks noChangeArrowheads="1"/>
                </p:cNvSpPr>
                <p:nvPr/>
              </p:nvSpPr>
              <p:spPr bwMode="auto">
                <a:xfrm>
                  <a:off x="2018"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94" name="Line 114"/>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595" name="Line 115"/>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16" name="Group 116"/>
              <p:cNvGrpSpPr>
                <a:grpSpLocks/>
              </p:cNvGrpSpPr>
              <p:nvPr/>
            </p:nvGrpSpPr>
            <p:grpSpPr bwMode="auto">
              <a:xfrm>
                <a:off x="3120" y="1968"/>
                <a:ext cx="144" cy="240"/>
                <a:chOff x="2016" y="2064"/>
                <a:chExt cx="144" cy="240"/>
              </a:xfrm>
            </p:grpSpPr>
            <p:sp>
              <p:nvSpPr>
                <p:cNvPr id="20597" name="Oval 11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598" name="Line 118"/>
                <p:cNvSpPr>
                  <a:spLocks noChangeShapeType="1"/>
                </p:cNvSpPr>
                <p:nvPr/>
              </p:nvSpPr>
              <p:spPr bwMode="auto">
                <a:xfrm>
                  <a:off x="2067" y="2160"/>
                  <a:ext cx="0" cy="144"/>
                </a:xfrm>
                <a:prstGeom prst="line">
                  <a:avLst/>
                </a:prstGeom>
                <a:noFill/>
                <a:ln w="9525">
                  <a:solidFill>
                    <a:srgbClr val="FF9933"/>
                  </a:solidFill>
                  <a:round/>
                  <a:headEnd/>
                  <a:tailEnd/>
                </a:ln>
                <a:effectLst/>
              </p:spPr>
              <p:txBody>
                <a:bodyPr/>
                <a:lstStyle/>
                <a:p>
                  <a:pPr>
                    <a:defRPr/>
                  </a:pPr>
                  <a:endParaRPr lang="en-US"/>
                </a:p>
              </p:txBody>
            </p:sp>
            <p:sp>
              <p:nvSpPr>
                <p:cNvPr id="20599" name="Line 119"/>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20" name="Group 120"/>
              <p:cNvGrpSpPr>
                <a:grpSpLocks/>
              </p:cNvGrpSpPr>
              <p:nvPr/>
            </p:nvGrpSpPr>
            <p:grpSpPr bwMode="auto">
              <a:xfrm>
                <a:off x="2400" y="1968"/>
                <a:ext cx="144" cy="240"/>
                <a:chOff x="2016" y="2064"/>
                <a:chExt cx="144" cy="240"/>
              </a:xfrm>
            </p:grpSpPr>
            <p:sp>
              <p:nvSpPr>
                <p:cNvPr id="20601" name="Oval 121"/>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02" name="Line 122"/>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603" name="Line 123"/>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24" name="Group 124"/>
              <p:cNvGrpSpPr>
                <a:grpSpLocks/>
              </p:cNvGrpSpPr>
              <p:nvPr/>
            </p:nvGrpSpPr>
            <p:grpSpPr bwMode="auto">
              <a:xfrm>
                <a:off x="2544" y="1968"/>
                <a:ext cx="144" cy="240"/>
                <a:chOff x="2016" y="2064"/>
                <a:chExt cx="144" cy="240"/>
              </a:xfrm>
            </p:grpSpPr>
            <p:sp>
              <p:nvSpPr>
                <p:cNvPr id="20605" name="Oval 125"/>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06" name="Line 126"/>
                <p:cNvSpPr>
                  <a:spLocks noChangeShapeType="1"/>
                </p:cNvSpPr>
                <p:nvPr/>
              </p:nvSpPr>
              <p:spPr bwMode="auto">
                <a:xfrm>
                  <a:off x="2067" y="2160"/>
                  <a:ext cx="0" cy="144"/>
                </a:xfrm>
                <a:prstGeom prst="line">
                  <a:avLst/>
                </a:prstGeom>
                <a:noFill/>
                <a:ln w="9525">
                  <a:solidFill>
                    <a:srgbClr val="FF9933"/>
                  </a:solidFill>
                  <a:round/>
                  <a:headEnd/>
                  <a:tailEnd/>
                </a:ln>
                <a:effectLst/>
              </p:spPr>
              <p:txBody>
                <a:bodyPr/>
                <a:lstStyle/>
                <a:p>
                  <a:pPr>
                    <a:defRPr/>
                  </a:pPr>
                  <a:endParaRPr lang="en-US"/>
                </a:p>
              </p:txBody>
            </p:sp>
            <p:sp>
              <p:nvSpPr>
                <p:cNvPr id="20607" name="Line 127"/>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28" name="Group 128"/>
              <p:cNvGrpSpPr>
                <a:grpSpLocks/>
              </p:cNvGrpSpPr>
              <p:nvPr/>
            </p:nvGrpSpPr>
            <p:grpSpPr bwMode="auto">
              <a:xfrm>
                <a:off x="2688" y="1968"/>
                <a:ext cx="144" cy="240"/>
                <a:chOff x="2016" y="2064"/>
                <a:chExt cx="144" cy="240"/>
              </a:xfrm>
            </p:grpSpPr>
            <p:sp>
              <p:nvSpPr>
                <p:cNvPr id="20609" name="Oval 129"/>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10" name="Line 13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611" name="Line 131"/>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32" name="Group 132"/>
              <p:cNvGrpSpPr>
                <a:grpSpLocks/>
              </p:cNvGrpSpPr>
              <p:nvPr/>
            </p:nvGrpSpPr>
            <p:grpSpPr bwMode="auto">
              <a:xfrm>
                <a:off x="2832" y="1968"/>
                <a:ext cx="144" cy="240"/>
                <a:chOff x="2016" y="2064"/>
                <a:chExt cx="144" cy="240"/>
              </a:xfrm>
            </p:grpSpPr>
            <p:sp>
              <p:nvSpPr>
                <p:cNvPr id="20613" name="Oval 133"/>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14" name="Line 134"/>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615" name="Line 135"/>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36" name="Group 136"/>
              <p:cNvGrpSpPr>
                <a:grpSpLocks/>
              </p:cNvGrpSpPr>
              <p:nvPr/>
            </p:nvGrpSpPr>
            <p:grpSpPr bwMode="auto">
              <a:xfrm>
                <a:off x="2976" y="1968"/>
                <a:ext cx="144" cy="240"/>
                <a:chOff x="2016" y="2064"/>
                <a:chExt cx="144" cy="240"/>
              </a:xfrm>
            </p:grpSpPr>
            <p:sp>
              <p:nvSpPr>
                <p:cNvPr id="20617" name="Oval 137"/>
                <p:cNvSpPr>
                  <a:spLocks noChangeArrowheads="1"/>
                </p:cNvSpPr>
                <p:nvPr/>
              </p:nvSpPr>
              <p:spPr bwMode="auto">
                <a:xfrm>
                  <a:off x="2019"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18" name="Line 138"/>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619" name="Line 139"/>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20640" name="Group 140"/>
            <p:cNvGrpSpPr>
              <a:grpSpLocks/>
            </p:cNvGrpSpPr>
            <p:nvPr/>
          </p:nvGrpSpPr>
          <p:grpSpPr bwMode="auto">
            <a:xfrm rot="10800000">
              <a:off x="1333" y="1889"/>
              <a:ext cx="143" cy="175"/>
              <a:chOff x="2016" y="2064"/>
              <a:chExt cx="144" cy="240"/>
            </a:xfrm>
          </p:grpSpPr>
          <p:sp>
            <p:nvSpPr>
              <p:cNvPr id="20621" name="Oval 141"/>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22" name="Line 14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23" name="Line 14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44" name="Group 144"/>
            <p:cNvGrpSpPr>
              <a:grpSpLocks/>
            </p:cNvGrpSpPr>
            <p:nvPr/>
          </p:nvGrpSpPr>
          <p:grpSpPr bwMode="auto">
            <a:xfrm rot="10800000">
              <a:off x="1048" y="1889"/>
              <a:ext cx="142" cy="175"/>
              <a:chOff x="2016" y="2064"/>
              <a:chExt cx="144" cy="240"/>
            </a:xfrm>
          </p:grpSpPr>
          <p:sp>
            <p:nvSpPr>
              <p:cNvPr id="20625" name="Oval 145"/>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26" name="Line 146"/>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627" name="Line 147"/>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48" name="Group 148"/>
            <p:cNvGrpSpPr>
              <a:grpSpLocks/>
            </p:cNvGrpSpPr>
            <p:nvPr/>
          </p:nvGrpSpPr>
          <p:grpSpPr bwMode="auto">
            <a:xfrm rot="10800000">
              <a:off x="1190" y="1889"/>
              <a:ext cx="143" cy="175"/>
              <a:chOff x="2016" y="2064"/>
              <a:chExt cx="144" cy="240"/>
            </a:xfrm>
          </p:grpSpPr>
          <p:sp>
            <p:nvSpPr>
              <p:cNvPr id="20629" name="Oval 149"/>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30" name="Line 15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31" name="Line 15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49" name="Group 152"/>
            <p:cNvGrpSpPr>
              <a:grpSpLocks/>
            </p:cNvGrpSpPr>
            <p:nvPr/>
          </p:nvGrpSpPr>
          <p:grpSpPr bwMode="auto">
            <a:xfrm rot="10800000">
              <a:off x="905" y="1889"/>
              <a:ext cx="143" cy="175"/>
              <a:chOff x="2016" y="2064"/>
              <a:chExt cx="144" cy="240"/>
            </a:xfrm>
          </p:grpSpPr>
          <p:sp>
            <p:nvSpPr>
              <p:cNvPr id="20633" name="Oval 15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34" name="Line 154"/>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20635" name="Line 155"/>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50" name="Group 156"/>
            <p:cNvGrpSpPr>
              <a:grpSpLocks/>
            </p:cNvGrpSpPr>
            <p:nvPr/>
          </p:nvGrpSpPr>
          <p:grpSpPr bwMode="auto">
            <a:xfrm rot="10800000">
              <a:off x="762" y="1889"/>
              <a:ext cx="143" cy="175"/>
              <a:chOff x="2016" y="2064"/>
              <a:chExt cx="144" cy="240"/>
            </a:xfrm>
          </p:grpSpPr>
          <p:sp>
            <p:nvSpPr>
              <p:cNvPr id="20637" name="Oval 15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38" name="Line 158"/>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20639" name="Line 159"/>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54" name="Group 160"/>
            <p:cNvGrpSpPr>
              <a:grpSpLocks/>
            </p:cNvGrpSpPr>
            <p:nvPr/>
          </p:nvGrpSpPr>
          <p:grpSpPr bwMode="auto">
            <a:xfrm rot="10800000">
              <a:off x="619" y="1889"/>
              <a:ext cx="143" cy="175"/>
              <a:chOff x="2016" y="2064"/>
              <a:chExt cx="144" cy="240"/>
            </a:xfrm>
          </p:grpSpPr>
          <p:sp>
            <p:nvSpPr>
              <p:cNvPr id="20641" name="Oval 161"/>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42" name="Line 162"/>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20643" name="Line 163"/>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58" name="Group 164"/>
            <p:cNvGrpSpPr>
              <a:grpSpLocks/>
            </p:cNvGrpSpPr>
            <p:nvPr/>
          </p:nvGrpSpPr>
          <p:grpSpPr bwMode="auto">
            <a:xfrm rot="10800000">
              <a:off x="476" y="1889"/>
              <a:ext cx="143" cy="175"/>
              <a:chOff x="2016" y="2064"/>
              <a:chExt cx="144" cy="240"/>
            </a:xfrm>
          </p:grpSpPr>
          <p:sp>
            <p:nvSpPr>
              <p:cNvPr id="20645" name="Oval 165"/>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46" name="Line 166"/>
              <p:cNvSpPr>
                <a:spLocks noChangeShapeType="1"/>
              </p:cNvSpPr>
              <p:nvPr/>
            </p:nvSpPr>
            <p:spPr bwMode="auto">
              <a:xfrm>
                <a:off x="2063" y="2160"/>
                <a:ext cx="0" cy="144"/>
              </a:xfrm>
              <a:prstGeom prst="line">
                <a:avLst/>
              </a:prstGeom>
              <a:noFill/>
              <a:ln w="9525">
                <a:solidFill>
                  <a:srgbClr val="FF9933"/>
                </a:solidFill>
                <a:round/>
                <a:headEnd/>
                <a:tailEnd/>
              </a:ln>
              <a:effectLst/>
            </p:spPr>
            <p:txBody>
              <a:bodyPr/>
              <a:lstStyle/>
              <a:p>
                <a:pPr>
                  <a:defRPr/>
                </a:pPr>
                <a:endParaRPr lang="en-US"/>
              </a:p>
            </p:txBody>
          </p:sp>
          <p:sp>
            <p:nvSpPr>
              <p:cNvPr id="20647" name="Line 16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62" name="Group 168"/>
            <p:cNvGrpSpPr>
              <a:grpSpLocks/>
            </p:cNvGrpSpPr>
            <p:nvPr/>
          </p:nvGrpSpPr>
          <p:grpSpPr bwMode="auto">
            <a:xfrm>
              <a:off x="2618" y="1680"/>
              <a:ext cx="3142" cy="384"/>
              <a:chOff x="1968" y="1968"/>
              <a:chExt cx="3168" cy="528"/>
            </a:xfrm>
          </p:grpSpPr>
          <p:grpSp>
            <p:nvGrpSpPr>
              <p:cNvPr id="20666" name="Group 169"/>
              <p:cNvGrpSpPr>
                <a:grpSpLocks/>
              </p:cNvGrpSpPr>
              <p:nvPr/>
            </p:nvGrpSpPr>
            <p:grpSpPr bwMode="auto">
              <a:xfrm>
                <a:off x="1968" y="1968"/>
                <a:ext cx="1584" cy="240"/>
                <a:chOff x="1968" y="1968"/>
                <a:chExt cx="1584" cy="240"/>
              </a:xfrm>
            </p:grpSpPr>
            <p:grpSp>
              <p:nvGrpSpPr>
                <p:cNvPr id="20670" name="Group 170"/>
                <p:cNvGrpSpPr>
                  <a:grpSpLocks/>
                </p:cNvGrpSpPr>
                <p:nvPr/>
              </p:nvGrpSpPr>
              <p:grpSpPr bwMode="auto">
                <a:xfrm>
                  <a:off x="1968" y="1968"/>
                  <a:ext cx="144" cy="240"/>
                  <a:chOff x="2016" y="2064"/>
                  <a:chExt cx="144" cy="240"/>
                </a:xfrm>
              </p:grpSpPr>
              <p:sp>
                <p:nvSpPr>
                  <p:cNvPr id="20651" name="Oval 171"/>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52" name="Line 17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53" name="Line 17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74" name="Group 174"/>
                <p:cNvGrpSpPr>
                  <a:grpSpLocks/>
                </p:cNvGrpSpPr>
                <p:nvPr/>
              </p:nvGrpSpPr>
              <p:grpSpPr bwMode="auto">
                <a:xfrm>
                  <a:off x="2256" y="1968"/>
                  <a:ext cx="144" cy="240"/>
                  <a:chOff x="2016" y="2064"/>
                  <a:chExt cx="144" cy="240"/>
                </a:xfrm>
              </p:grpSpPr>
              <p:sp>
                <p:nvSpPr>
                  <p:cNvPr id="20655" name="Oval 175"/>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56" name="Line 17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57" name="Line 177"/>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78" name="Group 178"/>
                <p:cNvGrpSpPr>
                  <a:grpSpLocks/>
                </p:cNvGrpSpPr>
                <p:nvPr/>
              </p:nvGrpSpPr>
              <p:grpSpPr bwMode="auto">
                <a:xfrm>
                  <a:off x="2112" y="1968"/>
                  <a:ext cx="144" cy="240"/>
                  <a:chOff x="2016" y="2064"/>
                  <a:chExt cx="144" cy="240"/>
                </a:xfrm>
              </p:grpSpPr>
              <p:sp>
                <p:nvSpPr>
                  <p:cNvPr id="20659" name="Oval 179"/>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60" name="Line 18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661" name="Line 18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82" name="Group 182"/>
                <p:cNvGrpSpPr>
                  <a:grpSpLocks/>
                </p:cNvGrpSpPr>
                <p:nvPr/>
              </p:nvGrpSpPr>
              <p:grpSpPr bwMode="auto">
                <a:xfrm>
                  <a:off x="3408" y="1968"/>
                  <a:ext cx="144" cy="240"/>
                  <a:chOff x="2016" y="2064"/>
                  <a:chExt cx="144" cy="240"/>
                </a:xfrm>
              </p:grpSpPr>
              <p:sp>
                <p:nvSpPr>
                  <p:cNvPr id="20663" name="Oval 18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64" name="Line 184"/>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65" name="Line 18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86" name="Group 186"/>
                <p:cNvGrpSpPr>
                  <a:grpSpLocks/>
                </p:cNvGrpSpPr>
                <p:nvPr/>
              </p:nvGrpSpPr>
              <p:grpSpPr bwMode="auto">
                <a:xfrm>
                  <a:off x="3264" y="1968"/>
                  <a:ext cx="144" cy="240"/>
                  <a:chOff x="2016" y="2064"/>
                  <a:chExt cx="144" cy="240"/>
                </a:xfrm>
              </p:grpSpPr>
              <p:sp>
                <p:nvSpPr>
                  <p:cNvPr id="20667" name="Oval 18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68" name="Line 18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69" name="Line 189"/>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90" name="Group 190"/>
                <p:cNvGrpSpPr>
                  <a:grpSpLocks/>
                </p:cNvGrpSpPr>
                <p:nvPr/>
              </p:nvGrpSpPr>
              <p:grpSpPr bwMode="auto">
                <a:xfrm>
                  <a:off x="3120" y="1968"/>
                  <a:ext cx="144" cy="240"/>
                  <a:chOff x="2016" y="2064"/>
                  <a:chExt cx="144" cy="240"/>
                </a:xfrm>
              </p:grpSpPr>
              <p:sp>
                <p:nvSpPr>
                  <p:cNvPr id="20671" name="Oval 191"/>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72" name="Line 19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73" name="Line 19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94" name="Group 194"/>
                <p:cNvGrpSpPr>
                  <a:grpSpLocks/>
                </p:cNvGrpSpPr>
                <p:nvPr/>
              </p:nvGrpSpPr>
              <p:grpSpPr bwMode="auto">
                <a:xfrm>
                  <a:off x="2400" y="1968"/>
                  <a:ext cx="144" cy="240"/>
                  <a:chOff x="2016" y="2064"/>
                  <a:chExt cx="144" cy="240"/>
                </a:xfrm>
              </p:grpSpPr>
              <p:sp>
                <p:nvSpPr>
                  <p:cNvPr id="20675" name="Oval 195"/>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76" name="Line 19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77" name="Line 19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95" name="Group 198"/>
                <p:cNvGrpSpPr>
                  <a:grpSpLocks/>
                </p:cNvGrpSpPr>
                <p:nvPr/>
              </p:nvGrpSpPr>
              <p:grpSpPr bwMode="auto">
                <a:xfrm>
                  <a:off x="2544" y="1968"/>
                  <a:ext cx="144" cy="240"/>
                  <a:chOff x="2016" y="2064"/>
                  <a:chExt cx="144" cy="240"/>
                </a:xfrm>
              </p:grpSpPr>
              <p:sp>
                <p:nvSpPr>
                  <p:cNvPr id="20679" name="Oval 199"/>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80" name="Line 20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81" name="Line 20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699" name="Group 202"/>
                <p:cNvGrpSpPr>
                  <a:grpSpLocks/>
                </p:cNvGrpSpPr>
                <p:nvPr/>
              </p:nvGrpSpPr>
              <p:grpSpPr bwMode="auto">
                <a:xfrm>
                  <a:off x="2688" y="1968"/>
                  <a:ext cx="144" cy="240"/>
                  <a:chOff x="2016" y="2064"/>
                  <a:chExt cx="144" cy="240"/>
                </a:xfrm>
              </p:grpSpPr>
              <p:sp>
                <p:nvSpPr>
                  <p:cNvPr id="20683" name="Oval 20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84" name="Line 204"/>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85" name="Line 20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03" name="Group 206"/>
                <p:cNvGrpSpPr>
                  <a:grpSpLocks/>
                </p:cNvGrpSpPr>
                <p:nvPr/>
              </p:nvGrpSpPr>
              <p:grpSpPr bwMode="auto">
                <a:xfrm>
                  <a:off x="2832" y="1968"/>
                  <a:ext cx="144" cy="240"/>
                  <a:chOff x="2016" y="2064"/>
                  <a:chExt cx="144" cy="240"/>
                </a:xfrm>
              </p:grpSpPr>
              <p:sp>
                <p:nvSpPr>
                  <p:cNvPr id="20687" name="Oval 20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88" name="Line 20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89" name="Line 20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07" name="Group 210"/>
                <p:cNvGrpSpPr>
                  <a:grpSpLocks/>
                </p:cNvGrpSpPr>
                <p:nvPr/>
              </p:nvGrpSpPr>
              <p:grpSpPr bwMode="auto">
                <a:xfrm>
                  <a:off x="2976" y="1968"/>
                  <a:ext cx="144" cy="240"/>
                  <a:chOff x="2016" y="2064"/>
                  <a:chExt cx="144" cy="240"/>
                </a:xfrm>
              </p:grpSpPr>
              <p:sp>
                <p:nvSpPr>
                  <p:cNvPr id="20691" name="Oval 211"/>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92" name="Line 212"/>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693" name="Line 21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20711" name="Group 214"/>
              <p:cNvGrpSpPr>
                <a:grpSpLocks/>
              </p:cNvGrpSpPr>
              <p:nvPr/>
            </p:nvGrpSpPr>
            <p:grpSpPr bwMode="auto">
              <a:xfrm>
                <a:off x="3552" y="1968"/>
                <a:ext cx="1584" cy="240"/>
                <a:chOff x="1968" y="1968"/>
                <a:chExt cx="1584" cy="240"/>
              </a:xfrm>
            </p:grpSpPr>
            <p:grpSp>
              <p:nvGrpSpPr>
                <p:cNvPr id="20715" name="Group 215"/>
                <p:cNvGrpSpPr>
                  <a:grpSpLocks/>
                </p:cNvGrpSpPr>
                <p:nvPr/>
              </p:nvGrpSpPr>
              <p:grpSpPr bwMode="auto">
                <a:xfrm>
                  <a:off x="1968" y="1968"/>
                  <a:ext cx="144" cy="240"/>
                  <a:chOff x="2016" y="2064"/>
                  <a:chExt cx="144" cy="240"/>
                </a:xfrm>
              </p:grpSpPr>
              <p:sp>
                <p:nvSpPr>
                  <p:cNvPr id="20696" name="Oval 21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697" name="Line 21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698" name="Line 21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19" name="Group 219"/>
                <p:cNvGrpSpPr>
                  <a:grpSpLocks/>
                </p:cNvGrpSpPr>
                <p:nvPr/>
              </p:nvGrpSpPr>
              <p:grpSpPr bwMode="auto">
                <a:xfrm>
                  <a:off x="2256" y="1968"/>
                  <a:ext cx="144" cy="240"/>
                  <a:chOff x="2016" y="2064"/>
                  <a:chExt cx="144" cy="240"/>
                </a:xfrm>
              </p:grpSpPr>
              <p:sp>
                <p:nvSpPr>
                  <p:cNvPr id="20700" name="Oval 220"/>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01" name="Line 22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02" name="Line 22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23" name="Group 223"/>
                <p:cNvGrpSpPr>
                  <a:grpSpLocks/>
                </p:cNvGrpSpPr>
                <p:nvPr/>
              </p:nvGrpSpPr>
              <p:grpSpPr bwMode="auto">
                <a:xfrm>
                  <a:off x="2112" y="1968"/>
                  <a:ext cx="144" cy="240"/>
                  <a:chOff x="2016" y="2064"/>
                  <a:chExt cx="144" cy="240"/>
                </a:xfrm>
              </p:grpSpPr>
              <p:sp>
                <p:nvSpPr>
                  <p:cNvPr id="20704" name="Oval 22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05" name="Line 225"/>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706" name="Line 22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27" name="Group 227"/>
                <p:cNvGrpSpPr>
                  <a:grpSpLocks/>
                </p:cNvGrpSpPr>
                <p:nvPr/>
              </p:nvGrpSpPr>
              <p:grpSpPr bwMode="auto">
                <a:xfrm>
                  <a:off x="3408" y="1968"/>
                  <a:ext cx="144" cy="240"/>
                  <a:chOff x="2016" y="2064"/>
                  <a:chExt cx="144" cy="240"/>
                </a:xfrm>
              </p:grpSpPr>
              <p:sp>
                <p:nvSpPr>
                  <p:cNvPr id="20708" name="Oval 22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09" name="Line 22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10" name="Line 23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31" name="Group 231"/>
                <p:cNvGrpSpPr>
                  <a:grpSpLocks/>
                </p:cNvGrpSpPr>
                <p:nvPr/>
              </p:nvGrpSpPr>
              <p:grpSpPr bwMode="auto">
                <a:xfrm>
                  <a:off x="3264" y="1968"/>
                  <a:ext cx="144" cy="240"/>
                  <a:chOff x="2016" y="2064"/>
                  <a:chExt cx="144" cy="240"/>
                </a:xfrm>
              </p:grpSpPr>
              <p:sp>
                <p:nvSpPr>
                  <p:cNvPr id="20712" name="Oval 23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13" name="Line 23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14" name="Line 234"/>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35" name="Group 235"/>
                <p:cNvGrpSpPr>
                  <a:grpSpLocks/>
                </p:cNvGrpSpPr>
                <p:nvPr/>
              </p:nvGrpSpPr>
              <p:grpSpPr bwMode="auto">
                <a:xfrm>
                  <a:off x="3120" y="1968"/>
                  <a:ext cx="144" cy="240"/>
                  <a:chOff x="2016" y="2064"/>
                  <a:chExt cx="144" cy="240"/>
                </a:xfrm>
              </p:grpSpPr>
              <p:sp>
                <p:nvSpPr>
                  <p:cNvPr id="20716" name="Oval 236"/>
                  <p:cNvSpPr>
                    <a:spLocks noChangeArrowheads="1"/>
                  </p:cNvSpPr>
                  <p:nvPr/>
                </p:nvSpPr>
                <p:spPr bwMode="auto">
                  <a:xfrm>
                    <a:off x="2016"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17" name="Line 23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18" name="Line 23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39" name="Group 239"/>
                <p:cNvGrpSpPr>
                  <a:grpSpLocks/>
                </p:cNvGrpSpPr>
                <p:nvPr/>
              </p:nvGrpSpPr>
              <p:grpSpPr bwMode="auto">
                <a:xfrm>
                  <a:off x="2400" y="1968"/>
                  <a:ext cx="144" cy="240"/>
                  <a:chOff x="2016" y="2064"/>
                  <a:chExt cx="144" cy="240"/>
                </a:xfrm>
              </p:grpSpPr>
              <p:sp>
                <p:nvSpPr>
                  <p:cNvPr id="20720" name="Oval 24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21" name="Line 24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22" name="Line 24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40" name="Group 243"/>
                <p:cNvGrpSpPr>
                  <a:grpSpLocks/>
                </p:cNvGrpSpPr>
                <p:nvPr/>
              </p:nvGrpSpPr>
              <p:grpSpPr bwMode="auto">
                <a:xfrm>
                  <a:off x="2544" y="1968"/>
                  <a:ext cx="144" cy="240"/>
                  <a:chOff x="2016" y="2064"/>
                  <a:chExt cx="144" cy="240"/>
                </a:xfrm>
              </p:grpSpPr>
              <p:sp>
                <p:nvSpPr>
                  <p:cNvPr id="20724" name="Oval 24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25" name="Line 24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26" name="Line 24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44" name="Group 247"/>
                <p:cNvGrpSpPr>
                  <a:grpSpLocks/>
                </p:cNvGrpSpPr>
                <p:nvPr/>
              </p:nvGrpSpPr>
              <p:grpSpPr bwMode="auto">
                <a:xfrm>
                  <a:off x="2688" y="1968"/>
                  <a:ext cx="144" cy="240"/>
                  <a:chOff x="2016" y="2064"/>
                  <a:chExt cx="144" cy="240"/>
                </a:xfrm>
              </p:grpSpPr>
              <p:sp>
                <p:nvSpPr>
                  <p:cNvPr id="20728" name="Oval 24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29" name="Line 24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30" name="Line 25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48" name="Group 251"/>
                <p:cNvGrpSpPr>
                  <a:grpSpLocks/>
                </p:cNvGrpSpPr>
                <p:nvPr/>
              </p:nvGrpSpPr>
              <p:grpSpPr bwMode="auto">
                <a:xfrm>
                  <a:off x="2832" y="1968"/>
                  <a:ext cx="144" cy="240"/>
                  <a:chOff x="2016" y="2064"/>
                  <a:chExt cx="144" cy="240"/>
                </a:xfrm>
              </p:grpSpPr>
              <p:sp>
                <p:nvSpPr>
                  <p:cNvPr id="20732" name="Oval 25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33" name="Line 25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734" name="Line 25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52" name="Group 255"/>
                <p:cNvGrpSpPr>
                  <a:grpSpLocks/>
                </p:cNvGrpSpPr>
                <p:nvPr/>
              </p:nvGrpSpPr>
              <p:grpSpPr bwMode="auto">
                <a:xfrm>
                  <a:off x="2976" y="1968"/>
                  <a:ext cx="144" cy="240"/>
                  <a:chOff x="2016" y="2064"/>
                  <a:chExt cx="144" cy="240"/>
                </a:xfrm>
              </p:grpSpPr>
              <p:sp>
                <p:nvSpPr>
                  <p:cNvPr id="20736" name="Oval 25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37" name="Line 257"/>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738" name="Line 25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20756" name="Group 259"/>
              <p:cNvGrpSpPr>
                <a:grpSpLocks/>
              </p:cNvGrpSpPr>
              <p:nvPr/>
            </p:nvGrpSpPr>
            <p:grpSpPr bwMode="auto">
              <a:xfrm rot="10800000">
                <a:off x="3552" y="2256"/>
                <a:ext cx="1584" cy="240"/>
                <a:chOff x="1968" y="1968"/>
                <a:chExt cx="1584" cy="240"/>
              </a:xfrm>
            </p:grpSpPr>
            <p:grpSp>
              <p:nvGrpSpPr>
                <p:cNvPr id="20760" name="Group 260"/>
                <p:cNvGrpSpPr>
                  <a:grpSpLocks/>
                </p:cNvGrpSpPr>
                <p:nvPr/>
              </p:nvGrpSpPr>
              <p:grpSpPr bwMode="auto">
                <a:xfrm>
                  <a:off x="1968" y="1968"/>
                  <a:ext cx="144" cy="240"/>
                  <a:chOff x="2016" y="2064"/>
                  <a:chExt cx="144" cy="240"/>
                </a:xfrm>
              </p:grpSpPr>
              <p:sp>
                <p:nvSpPr>
                  <p:cNvPr id="20741" name="Oval 261"/>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42" name="Line 262"/>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20743" name="Line 263"/>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64" name="Group 264"/>
                <p:cNvGrpSpPr>
                  <a:grpSpLocks/>
                </p:cNvGrpSpPr>
                <p:nvPr/>
              </p:nvGrpSpPr>
              <p:grpSpPr bwMode="auto">
                <a:xfrm>
                  <a:off x="2256" y="1968"/>
                  <a:ext cx="144" cy="240"/>
                  <a:chOff x="2016" y="2064"/>
                  <a:chExt cx="144" cy="240"/>
                </a:xfrm>
              </p:grpSpPr>
              <p:sp>
                <p:nvSpPr>
                  <p:cNvPr id="20745" name="Oval 265"/>
                  <p:cNvSpPr>
                    <a:spLocks noChangeArrowheads="1"/>
                  </p:cNvSpPr>
                  <p:nvPr/>
                </p:nvSpPr>
                <p:spPr bwMode="auto">
                  <a:xfrm>
                    <a:off x="2015" y="2067"/>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46" name="Line 266"/>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20747" name="Line 267"/>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68" name="Group 268"/>
                <p:cNvGrpSpPr>
                  <a:grpSpLocks/>
                </p:cNvGrpSpPr>
                <p:nvPr/>
              </p:nvGrpSpPr>
              <p:grpSpPr bwMode="auto">
                <a:xfrm>
                  <a:off x="2112" y="1968"/>
                  <a:ext cx="144" cy="240"/>
                  <a:chOff x="2016" y="2064"/>
                  <a:chExt cx="144" cy="240"/>
                </a:xfrm>
              </p:grpSpPr>
              <p:sp>
                <p:nvSpPr>
                  <p:cNvPr id="20749" name="Oval 269"/>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50" name="Line 270"/>
                  <p:cNvSpPr>
                    <a:spLocks noChangeShapeType="1"/>
                  </p:cNvSpPr>
                  <p:nvPr/>
                </p:nvSpPr>
                <p:spPr bwMode="auto">
                  <a:xfrm>
                    <a:off x="2064" y="2163"/>
                    <a:ext cx="0" cy="144"/>
                  </a:xfrm>
                  <a:prstGeom prst="line">
                    <a:avLst/>
                  </a:prstGeom>
                  <a:noFill/>
                  <a:ln w="9525">
                    <a:solidFill>
                      <a:srgbClr val="FF9933"/>
                    </a:solidFill>
                    <a:round/>
                    <a:headEnd/>
                    <a:tailEnd/>
                  </a:ln>
                  <a:effectLst/>
                </p:spPr>
                <p:txBody>
                  <a:bodyPr/>
                  <a:lstStyle/>
                  <a:p>
                    <a:pPr>
                      <a:defRPr/>
                    </a:pPr>
                    <a:endParaRPr lang="en-US"/>
                  </a:p>
                </p:txBody>
              </p:sp>
              <p:sp>
                <p:nvSpPr>
                  <p:cNvPr id="20751" name="Line 271"/>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72" name="Group 272"/>
                <p:cNvGrpSpPr>
                  <a:grpSpLocks/>
                </p:cNvGrpSpPr>
                <p:nvPr/>
              </p:nvGrpSpPr>
              <p:grpSpPr bwMode="auto">
                <a:xfrm>
                  <a:off x="3408" y="1968"/>
                  <a:ext cx="144" cy="240"/>
                  <a:chOff x="2016" y="2064"/>
                  <a:chExt cx="144" cy="240"/>
                </a:xfrm>
              </p:grpSpPr>
              <p:sp>
                <p:nvSpPr>
                  <p:cNvPr id="20753" name="Oval 273"/>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54" name="Line 274"/>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20755" name="Line 275"/>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76" name="Group 276"/>
                <p:cNvGrpSpPr>
                  <a:grpSpLocks/>
                </p:cNvGrpSpPr>
                <p:nvPr/>
              </p:nvGrpSpPr>
              <p:grpSpPr bwMode="auto">
                <a:xfrm>
                  <a:off x="3264" y="1968"/>
                  <a:ext cx="144" cy="240"/>
                  <a:chOff x="2016" y="2064"/>
                  <a:chExt cx="144" cy="240"/>
                </a:xfrm>
              </p:grpSpPr>
              <p:sp>
                <p:nvSpPr>
                  <p:cNvPr id="20757" name="Oval 277"/>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58" name="Line 278"/>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20759" name="Line 279"/>
                  <p:cNvSpPr>
                    <a:spLocks noChangeShapeType="1"/>
                  </p:cNvSpPr>
                  <p:nvPr/>
                </p:nvSpPr>
                <p:spPr bwMode="auto">
                  <a:xfrm>
                    <a:off x="2110"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80" name="Group 280"/>
                <p:cNvGrpSpPr>
                  <a:grpSpLocks/>
                </p:cNvGrpSpPr>
                <p:nvPr/>
              </p:nvGrpSpPr>
              <p:grpSpPr bwMode="auto">
                <a:xfrm>
                  <a:off x="3120" y="1968"/>
                  <a:ext cx="144" cy="240"/>
                  <a:chOff x="2016" y="2064"/>
                  <a:chExt cx="144" cy="240"/>
                </a:xfrm>
              </p:grpSpPr>
              <p:sp>
                <p:nvSpPr>
                  <p:cNvPr id="20761" name="Oval 281"/>
                  <p:cNvSpPr>
                    <a:spLocks noChangeArrowheads="1"/>
                  </p:cNvSpPr>
                  <p:nvPr/>
                </p:nvSpPr>
                <p:spPr bwMode="auto">
                  <a:xfrm>
                    <a:off x="2015" y="2065"/>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62" name="Line 282"/>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20763" name="Line 283"/>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84" name="Group 284"/>
                <p:cNvGrpSpPr>
                  <a:grpSpLocks/>
                </p:cNvGrpSpPr>
                <p:nvPr/>
              </p:nvGrpSpPr>
              <p:grpSpPr bwMode="auto">
                <a:xfrm>
                  <a:off x="2400" y="1968"/>
                  <a:ext cx="144" cy="240"/>
                  <a:chOff x="2016" y="2064"/>
                  <a:chExt cx="144" cy="240"/>
                </a:xfrm>
              </p:grpSpPr>
              <p:sp>
                <p:nvSpPr>
                  <p:cNvPr id="20765" name="Oval 285"/>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66" name="Line 286"/>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20767" name="Line 287"/>
                  <p:cNvSpPr>
                    <a:spLocks noChangeShapeType="1"/>
                  </p:cNvSpPr>
                  <p:nvPr/>
                </p:nvSpPr>
                <p:spPr bwMode="auto">
                  <a:xfrm>
                    <a:off x="2110"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85" name="Group 288"/>
                <p:cNvGrpSpPr>
                  <a:grpSpLocks/>
                </p:cNvGrpSpPr>
                <p:nvPr/>
              </p:nvGrpSpPr>
              <p:grpSpPr bwMode="auto">
                <a:xfrm>
                  <a:off x="2544" y="1968"/>
                  <a:ext cx="144" cy="240"/>
                  <a:chOff x="2016" y="2064"/>
                  <a:chExt cx="144" cy="240"/>
                </a:xfrm>
              </p:grpSpPr>
              <p:sp>
                <p:nvSpPr>
                  <p:cNvPr id="20769" name="Oval 289"/>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70" name="Line 290"/>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20771" name="Line 291"/>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89" name="Group 292"/>
                <p:cNvGrpSpPr>
                  <a:grpSpLocks/>
                </p:cNvGrpSpPr>
                <p:nvPr/>
              </p:nvGrpSpPr>
              <p:grpSpPr bwMode="auto">
                <a:xfrm>
                  <a:off x="2688" y="1968"/>
                  <a:ext cx="144" cy="240"/>
                  <a:chOff x="2016" y="2064"/>
                  <a:chExt cx="144" cy="240"/>
                </a:xfrm>
              </p:grpSpPr>
              <p:sp>
                <p:nvSpPr>
                  <p:cNvPr id="20773" name="Oval 293"/>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74" name="Line 294"/>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20775" name="Line 295"/>
                  <p:cNvSpPr>
                    <a:spLocks noChangeShapeType="1"/>
                  </p:cNvSpPr>
                  <p:nvPr/>
                </p:nvSpPr>
                <p:spPr bwMode="auto">
                  <a:xfrm>
                    <a:off x="2111"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93" name="Group 296"/>
                <p:cNvGrpSpPr>
                  <a:grpSpLocks/>
                </p:cNvGrpSpPr>
                <p:nvPr/>
              </p:nvGrpSpPr>
              <p:grpSpPr bwMode="auto">
                <a:xfrm>
                  <a:off x="2832" y="1968"/>
                  <a:ext cx="144" cy="240"/>
                  <a:chOff x="2016" y="2064"/>
                  <a:chExt cx="144" cy="240"/>
                </a:xfrm>
              </p:grpSpPr>
              <p:sp>
                <p:nvSpPr>
                  <p:cNvPr id="20777" name="Oval 297"/>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78" name="Line 298"/>
                  <p:cNvSpPr>
                    <a:spLocks noChangeShapeType="1"/>
                  </p:cNvSpPr>
                  <p:nvPr/>
                </p:nvSpPr>
                <p:spPr bwMode="auto">
                  <a:xfrm>
                    <a:off x="2063" y="2163"/>
                    <a:ext cx="0" cy="144"/>
                  </a:xfrm>
                  <a:prstGeom prst="line">
                    <a:avLst/>
                  </a:prstGeom>
                  <a:noFill/>
                  <a:ln w="9525">
                    <a:solidFill>
                      <a:srgbClr val="FF9933"/>
                    </a:solidFill>
                    <a:round/>
                    <a:headEnd/>
                    <a:tailEnd/>
                  </a:ln>
                  <a:effectLst/>
                </p:spPr>
                <p:txBody>
                  <a:bodyPr/>
                  <a:lstStyle/>
                  <a:p>
                    <a:pPr>
                      <a:defRPr/>
                    </a:pPr>
                    <a:endParaRPr lang="en-US"/>
                  </a:p>
                </p:txBody>
              </p:sp>
              <p:sp>
                <p:nvSpPr>
                  <p:cNvPr id="20779" name="Line 299"/>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797" name="Group 300"/>
                <p:cNvGrpSpPr>
                  <a:grpSpLocks/>
                </p:cNvGrpSpPr>
                <p:nvPr/>
              </p:nvGrpSpPr>
              <p:grpSpPr bwMode="auto">
                <a:xfrm>
                  <a:off x="2976" y="1968"/>
                  <a:ext cx="144" cy="240"/>
                  <a:chOff x="2016" y="2064"/>
                  <a:chExt cx="144" cy="240"/>
                </a:xfrm>
              </p:grpSpPr>
              <p:sp>
                <p:nvSpPr>
                  <p:cNvPr id="20781" name="Oval 301"/>
                  <p:cNvSpPr>
                    <a:spLocks noChangeArrowheads="1"/>
                  </p:cNvSpPr>
                  <p:nvPr/>
                </p:nvSpPr>
                <p:spPr bwMode="auto">
                  <a:xfrm>
                    <a:off x="2016" y="2067"/>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82" name="Line 302"/>
                  <p:cNvSpPr>
                    <a:spLocks noChangeShapeType="1"/>
                  </p:cNvSpPr>
                  <p:nvPr/>
                </p:nvSpPr>
                <p:spPr bwMode="auto">
                  <a:xfrm>
                    <a:off x="2064" y="2163"/>
                    <a:ext cx="0" cy="144"/>
                  </a:xfrm>
                  <a:prstGeom prst="line">
                    <a:avLst/>
                  </a:prstGeom>
                  <a:noFill/>
                  <a:ln w="9525">
                    <a:solidFill>
                      <a:srgbClr val="FF9933"/>
                    </a:solidFill>
                    <a:round/>
                    <a:headEnd/>
                    <a:tailEnd/>
                  </a:ln>
                  <a:effectLst/>
                </p:spPr>
                <p:txBody>
                  <a:bodyPr/>
                  <a:lstStyle/>
                  <a:p>
                    <a:pPr>
                      <a:defRPr/>
                    </a:pPr>
                    <a:endParaRPr lang="en-US"/>
                  </a:p>
                </p:txBody>
              </p:sp>
              <p:sp>
                <p:nvSpPr>
                  <p:cNvPr id="20783" name="Line 303"/>
                  <p:cNvSpPr>
                    <a:spLocks noChangeShapeType="1"/>
                  </p:cNvSpPr>
                  <p:nvPr/>
                </p:nvSpPr>
                <p:spPr bwMode="auto">
                  <a:xfrm>
                    <a:off x="2111" y="2163"/>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20801" name="Group 304"/>
              <p:cNvGrpSpPr>
                <a:grpSpLocks/>
              </p:cNvGrpSpPr>
              <p:nvPr/>
            </p:nvGrpSpPr>
            <p:grpSpPr bwMode="auto">
              <a:xfrm rot="10800000">
                <a:off x="1968" y="2256"/>
                <a:ext cx="1584" cy="240"/>
                <a:chOff x="1968" y="1968"/>
                <a:chExt cx="1584" cy="240"/>
              </a:xfrm>
            </p:grpSpPr>
            <p:grpSp>
              <p:nvGrpSpPr>
                <p:cNvPr id="20805" name="Group 305"/>
                <p:cNvGrpSpPr>
                  <a:grpSpLocks/>
                </p:cNvGrpSpPr>
                <p:nvPr/>
              </p:nvGrpSpPr>
              <p:grpSpPr bwMode="auto">
                <a:xfrm>
                  <a:off x="1968" y="1968"/>
                  <a:ext cx="144" cy="240"/>
                  <a:chOff x="2016" y="2064"/>
                  <a:chExt cx="144" cy="240"/>
                </a:xfrm>
              </p:grpSpPr>
              <p:sp>
                <p:nvSpPr>
                  <p:cNvPr id="20786" name="Oval 306"/>
                  <p:cNvSpPr>
                    <a:spLocks noChangeArrowheads="1"/>
                  </p:cNvSpPr>
                  <p:nvPr/>
                </p:nvSpPr>
                <p:spPr bwMode="auto">
                  <a:xfrm>
                    <a:off x="2016"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87" name="Line 307"/>
                  <p:cNvSpPr>
                    <a:spLocks noChangeShapeType="1"/>
                  </p:cNvSpPr>
                  <p:nvPr/>
                </p:nvSpPr>
                <p:spPr bwMode="auto">
                  <a:xfrm>
                    <a:off x="2063" y="2162"/>
                    <a:ext cx="0" cy="144"/>
                  </a:xfrm>
                  <a:prstGeom prst="line">
                    <a:avLst/>
                  </a:prstGeom>
                  <a:noFill/>
                  <a:ln w="9525">
                    <a:solidFill>
                      <a:srgbClr val="FF9933"/>
                    </a:solidFill>
                    <a:round/>
                    <a:headEnd/>
                    <a:tailEnd/>
                  </a:ln>
                  <a:effectLst/>
                </p:spPr>
                <p:txBody>
                  <a:bodyPr/>
                  <a:lstStyle/>
                  <a:p>
                    <a:pPr>
                      <a:defRPr/>
                    </a:pPr>
                    <a:endParaRPr lang="en-US"/>
                  </a:p>
                </p:txBody>
              </p:sp>
              <p:sp>
                <p:nvSpPr>
                  <p:cNvPr id="20788" name="Line 308"/>
                  <p:cNvSpPr>
                    <a:spLocks noChangeShapeType="1"/>
                  </p:cNvSpPr>
                  <p:nvPr/>
                </p:nvSpPr>
                <p:spPr bwMode="auto">
                  <a:xfrm>
                    <a:off x="2112" y="2162"/>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09" name="Group 309"/>
                <p:cNvGrpSpPr>
                  <a:grpSpLocks/>
                </p:cNvGrpSpPr>
                <p:nvPr/>
              </p:nvGrpSpPr>
              <p:grpSpPr bwMode="auto">
                <a:xfrm>
                  <a:off x="2256" y="1968"/>
                  <a:ext cx="144" cy="240"/>
                  <a:chOff x="2016" y="2064"/>
                  <a:chExt cx="144" cy="240"/>
                </a:xfrm>
              </p:grpSpPr>
              <p:sp>
                <p:nvSpPr>
                  <p:cNvPr id="20790" name="Oval 310"/>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91" name="Line 311"/>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792" name="Line 312"/>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13" name="Group 313"/>
                <p:cNvGrpSpPr>
                  <a:grpSpLocks/>
                </p:cNvGrpSpPr>
                <p:nvPr/>
              </p:nvGrpSpPr>
              <p:grpSpPr bwMode="auto">
                <a:xfrm>
                  <a:off x="2112" y="1968"/>
                  <a:ext cx="144" cy="240"/>
                  <a:chOff x="2016" y="2064"/>
                  <a:chExt cx="144" cy="240"/>
                </a:xfrm>
              </p:grpSpPr>
              <p:sp>
                <p:nvSpPr>
                  <p:cNvPr id="20794" name="Oval 314"/>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95" name="Line 315"/>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796" name="Line 316"/>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17" name="Group 317"/>
                <p:cNvGrpSpPr>
                  <a:grpSpLocks/>
                </p:cNvGrpSpPr>
                <p:nvPr/>
              </p:nvGrpSpPr>
              <p:grpSpPr bwMode="auto">
                <a:xfrm>
                  <a:off x="3408" y="1968"/>
                  <a:ext cx="144" cy="240"/>
                  <a:chOff x="2016" y="2064"/>
                  <a:chExt cx="144" cy="240"/>
                </a:xfrm>
              </p:grpSpPr>
              <p:sp>
                <p:nvSpPr>
                  <p:cNvPr id="20798" name="Oval 318"/>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799" name="Line 319"/>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800" name="Line 320"/>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21" name="Group 321"/>
                <p:cNvGrpSpPr>
                  <a:grpSpLocks/>
                </p:cNvGrpSpPr>
                <p:nvPr/>
              </p:nvGrpSpPr>
              <p:grpSpPr bwMode="auto">
                <a:xfrm>
                  <a:off x="3264" y="1968"/>
                  <a:ext cx="144" cy="240"/>
                  <a:chOff x="2016" y="2064"/>
                  <a:chExt cx="144" cy="240"/>
                </a:xfrm>
              </p:grpSpPr>
              <p:sp>
                <p:nvSpPr>
                  <p:cNvPr id="20802" name="Oval 322"/>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803" name="Line 323"/>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804" name="Line 32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25" name="Group 325"/>
                <p:cNvGrpSpPr>
                  <a:grpSpLocks/>
                </p:cNvGrpSpPr>
                <p:nvPr/>
              </p:nvGrpSpPr>
              <p:grpSpPr bwMode="auto">
                <a:xfrm>
                  <a:off x="3120" y="1968"/>
                  <a:ext cx="144" cy="240"/>
                  <a:chOff x="2016" y="2064"/>
                  <a:chExt cx="144" cy="240"/>
                </a:xfrm>
              </p:grpSpPr>
              <p:sp>
                <p:nvSpPr>
                  <p:cNvPr id="20806" name="Oval 326"/>
                  <p:cNvSpPr>
                    <a:spLocks noChangeArrowheads="1"/>
                  </p:cNvSpPr>
                  <p:nvPr/>
                </p:nvSpPr>
                <p:spPr bwMode="auto">
                  <a:xfrm>
                    <a:off x="2017" y="2064"/>
                    <a:ext cx="143"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807" name="Line 327"/>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808" name="Line 328"/>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29" name="Group 329"/>
                <p:cNvGrpSpPr>
                  <a:grpSpLocks/>
                </p:cNvGrpSpPr>
                <p:nvPr/>
              </p:nvGrpSpPr>
              <p:grpSpPr bwMode="auto">
                <a:xfrm>
                  <a:off x="2400" y="1968"/>
                  <a:ext cx="144" cy="240"/>
                  <a:chOff x="2016" y="2064"/>
                  <a:chExt cx="144" cy="240"/>
                </a:xfrm>
              </p:grpSpPr>
              <p:sp>
                <p:nvSpPr>
                  <p:cNvPr id="20810" name="Oval 330"/>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811" name="Line 331"/>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812" name="Line 33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35" name="Group 333"/>
                <p:cNvGrpSpPr>
                  <a:grpSpLocks/>
                </p:cNvGrpSpPr>
                <p:nvPr/>
              </p:nvGrpSpPr>
              <p:grpSpPr bwMode="auto">
                <a:xfrm>
                  <a:off x="2544" y="1968"/>
                  <a:ext cx="144" cy="240"/>
                  <a:chOff x="2016" y="2064"/>
                  <a:chExt cx="144" cy="240"/>
                </a:xfrm>
              </p:grpSpPr>
              <p:sp>
                <p:nvSpPr>
                  <p:cNvPr id="20814" name="Oval 334"/>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815" name="Line 335"/>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816" name="Line 336"/>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36" name="Group 337"/>
                <p:cNvGrpSpPr>
                  <a:grpSpLocks/>
                </p:cNvGrpSpPr>
                <p:nvPr/>
              </p:nvGrpSpPr>
              <p:grpSpPr bwMode="auto">
                <a:xfrm>
                  <a:off x="2688" y="1968"/>
                  <a:ext cx="144" cy="240"/>
                  <a:chOff x="2016" y="2064"/>
                  <a:chExt cx="144" cy="240"/>
                </a:xfrm>
              </p:grpSpPr>
              <p:sp>
                <p:nvSpPr>
                  <p:cNvPr id="20818" name="Oval 338"/>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819" name="Line 33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0820" name="Line 34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37" name="Group 341"/>
                <p:cNvGrpSpPr>
                  <a:grpSpLocks/>
                </p:cNvGrpSpPr>
                <p:nvPr/>
              </p:nvGrpSpPr>
              <p:grpSpPr bwMode="auto">
                <a:xfrm>
                  <a:off x="2832" y="1968"/>
                  <a:ext cx="144" cy="240"/>
                  <a:chOff x="2016" y="2064"/>
                  <a:chExt cx="144" cy="240"/>
                </a:xfrm>
              </p:grpSpPr>
              <p:sp>
                <p:nvSpPr>
                  <p:cNvPr id="20822" name="Oval 342"/>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823" name="Line 343"/>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0824" name="Line 344"/>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838" name="Group 345"/>
                <p:cNvGrpSpPr>
                  <a:grpSpLocks/>
                </p:cNvGrpSpPr>
                <p:nvPr/>
              </p:nvGrpSpPr>
              <p:grpSpPr bwMode="auto">
                <a:xfrm>
                  <a:off x="2976" y="1968"/>
                  <a:ext cx="144" cy="240"/>
                  <a:chOff x="2016" y="2064"/>
                  <a:chExt cx="144" cy="240"/>
                </a:xfrm>
              </p:grpSpPr>
              <p:sp>
                <p:nvSpPr>
                  <p:cNvPr id="20826" name="Oval 346"/>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0827" name="Line 347"/>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0828" name="Line 348"/>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grpSp>
      </p:grpSp>
      <p:sp>
        <p:nvSpPr>
          <p:cNvPr id="20830" name="Rectangle 350"/>
          <p:cNvSpPr>
            <a:spLocks noChangeArrowheads="1"/>
          </p:cNvSpPr>
          <p:nvPr/>
        </p:nvSpPr>
        <p:spPr bwMode="auto">
          <a:xfrm>
            <a:off x="4573964" y="754099"/>
            <a:ext cx="2578972" cy="1854865"/>
          </a:xfrm>
          <a:prstGeom prst="rect">
            <a:avLst/>
          </a:prstGeom>
          <a:noFill/>
          <a:ln w="9525" algn="ctr">
            <a:noFill/>
            <a:miter lim="800000"/>
            <a:headEnd/>
            <a:tailEnd/>
          </a:ln>
        </p:spPr>
        <p:txBody>
          <a:bodyPr wrap="none" lIns="130046" tIns="65023" rIns="130046" bIns="65023">
            <a:spAutoFit/>
          </a:bodyPr>
          <a:lstStyle/>
          <a:p>
            <a:pPr>
              <a:spcBef>
                <a:spcPct val="0"/>
              </a:spcBef>
              <a:buClrTx/>
              <a:buSzTx/>
              <a:buFontTx/>
              <a:buNone/>
            </a:pPr>
            <a:r>
              <a:rPr lang="es-ES_tradnl" altLang="es-ES_tradnl" b="1" dirty="0">
                <a:effectLst/>
              </a:rPr>
              <a:t>No </a:t>
            </a:r>
            <a:r>
              <a:rPr lang="es-ES_tradnl" altLang="es-ES_tradnl" b="1" dirty="0" err="1">
                <a:effectLst/>
              </a:rPr>
              <a:t>specific</a:t>
            </a:r>
            <a:r>
              <a:rPr lang="es-ES_tradnl" altLang="es-ES_tradnl" b="1" dirty="0">
                <a:effectLst/>
              </a:rPr>
              <a:t> </a:t>
            </a:r>
            <a:br>
              <a:rPr lang="es-ES_tradnl" altLang="es-ES_tradnl" b="1" dirty="0">
                <a:effectLst/>
              </a:rPr>
            </a:br>
            <a:r>
              <a:rPr lang="es-ES_tradnl" altLang="es-ES_tradnl" b="1" dirty="0" err="1">
                <a:effectLst/>
              </a:rPr>
              <a:t>ligands</a:t>
            </a:r>
            <a:r>
              <a:rPr lang="es-ES_tradnl" altLang="es-ES_tradnl" b="1" dirty="0">
                <a:effectLst/>
              </a:rPr>
              <a:t> - </a:t>
            </a:r>
            <a:br>
              <a:rPr lang="es-ES_tradnl" altLang="es-ES_tradnl" b="1" dirty="0">
                <a:effectLst/>
              </a:rPr>
            </a:br>
            <a:r>
              <a:rPr lang="es-ES_tradnl" altLang="es-ES_tradnl" b="1" dirty="0" err="1">
                <a:effectLst/>
              </a:rPr>
              <a:t>often</a:t>
            </a:r>
            <a:r>
              <a:rPr lang="es-ES_tradnl" altLang="es-ES_tradnl" b="1" dirty="0">
                <a:effectLst/>
              </a:rPr>
              <a:t> </a:t>
            </a:r>
            <a:r>
              <a:rPr lang="es-ES_tradnl" altLang="es-ES_tradnl" b="1" dirty="0" err="1">
                <a:effectLst/>
              </a:rPr>
              <a:t>acts</a:t>
            </a:r>
            <a:r>
              <a:rPr lang="es-ES_tradnl" altLang="es-ES_tradnl" b="1" dirty="0">
                <a:effectLst/>
              </a:rPr>
              <a:t> as </a:t>
            </a:r>
            <a:br>
              <a:rPr lang="es-ES_tradnl" altLang="es-ES_tradnl" b="1" dirty="0">
                <a:effectLst/>
              </a:rPr>
            </a:br>
            <a:r>
              <a:rPr lang="es-ES_tradnl" altLang="es-ES_tradnl" b="1" dirty="0" err="1">
                <a:effectLst/>
              </a:rPr>
              <a:t>dimer</a:t>
            </a:r>
            <a:r>
              <a:rPr lang="es-ES_tradnl" altLang="es-ES_tradnl" b="1" dirty="0">
                <a:effectLst/>
              </a:rPr>
              <a:t> </a:t>
            </a:r>
            <a:r>
              <a:rPr lang="es-ES_tradnl" altLang="es-ES_tradnl" b="1" dirty="0" err="1">
                <a:effectLst/>
              </a:rPr>
              <a:t>partner</a:t>
            </a:r>
            <a:endParaRPr lang="en-US" b="1" dirty="0">
              <a:effectLst/>
            </a:endParaRPr>
          </a:p>
        </p:txBody>
      </p:sp>
      <p:sp>
        <p:nvSpPr>
          <p:cNvPr id="20831" name="Rectangle 351"/>
          <p:cNvSpPr>
            <a:spLocks noChangeArrowheads="1"/>
          </p:cNvSpPr>
          <p:nvPr/>
        </p:nvSpPr>
        <p:spPr bwMode="auto">
          <a:xfrm>
            <a:off x="7719498" y="1948463"/>
            <a:ext cx="2514852" cy="654536"/>
          </a:xfrm>
          <a:prstGeom prst="rect">
            <a:avLst/>
          </a:prstGeom>
          <a:noFill/>
          <a:ln w="9525" algn="ctr">
            <a:noFill/>
            <a:miter lim="800000"/>
            <a:headEnd/>
            <a:tailEnd/>
          </a:ln>
        </p:spPr>
        <p:txBody>
          <a:bodyPr wrap="none" lIns="130046" tIns="65023" rIns="130046" bIns="65023">
            <a:spAutoFit/>
          </a:bodyPr>
          <a:lstStyle/>
          <a:p>
            <a:pPr eaLnBrk="0" hangingPunct="0">
              <a:spcBef>
                <a:spcPct val="0"/>
              </a:spcBef>
              <a:buClrTx/>
              <a:buSzTx/>
              <a:buFontTx/>
              <a:buNone/>
            </a:pPr>
            <a:r>
              <a:rPr lang="es-ES_tradnl" altLang="es-ES_tradnl" sz="3400" b="1" dirty="0" err="1"/>
              <a:t>Heregulins</a:t>
            </a:r>
            <a:endParaRPr lang="es-ES_tradnl" altLang="es-ES_tradnl" sz="3400" b="1" dirty="0"/>
          </a:p>
        </p:txBody>
      </p:sp>
      <p:sp>
        <p:nvSpPr>
          <p:cNvPr id="20832" name="Rectangle 352"/>
          <p:cNvSpPr>
            <a:spLocks noChangeArrowheads="1"/>
          </p:cNvSpPr>
          <p:nvPr/>
        </p:nvSpPr>
        <p:spPr bwMode="auto">
          <a:xfrm>
            <a:off x="10187093" y="758614"/>
            <a:ext cx="2167467" cy="1864924"/>
          </a:xfrm>
          <a:prstGeom prst="rect">
            <a:avLst/>
          </a:prstGeom>
          <a:noFill/>
          <a:ln w="9525" algn="ctr">
            <a:noFill/>
            <a:miter lim="800000"/>
            <a:headEnd/>
            <a:tailEnd/>
          </a:ln>
        </p:spPr>
        <p:txBody>
          <a:bodyPr lIns="130046" tIns="65023" rIns="130046" bIns="65023">
            <a:spAutoFit/>
          </a:bodyPr>
          <a:lstStyle/>
          <a:p>
            <a:pPr algn="ctr">
              <a:spcBef>
                <a:spcPct val="0"/>
              </a:spcBef>
              <a:buClrTx/>
              <a:buSzTx/>
              <a:buFontTx/>
              <a:buNone/>
            </a:pPr>
            <a:r>
              <a:rPr lang="es-ES_tradnl" altLang="es-ES_tradnl" b="1" dirty="0">
                <a:effectLst/>
              </a:rPr>
              <a:t>NRG2</a:t>
            </a:r>
          </a:p>
          <a:p>
            <a:pPr algn="ctr">
              <a:spcBef>
                <a:spcPct val="0"/>
              </a:spcBef>
              <a:buClrTx/>
              <a:buSzTx/>
              <a:buFontTx/>
              <a:buNone/>
            </a:pPr>
            <a:r>
              <a:rPr lang="es-ES_tradnl" altLang="es-ES_tradnl" b="1" dirty="0">
                <a:effectLst/>
              </a:rPr>
              <a:t>NRG3</a:t>
            </a:r>
          </a:p>
          <a:p>
            <a:pPr algn="ctr">
              <a:spcBef>
                <a:spcPct val="0"/>
              </a:spcBef>
              <a:buClrTx/>
              <a:buSzTx/>
              <a:buFontTx/>
              <a:buNone/>
            </a:pPr>
            <a:r>
              <a:rPr lang="es-ES_tradnl" altLang="es-ES_tradnl" b="1" dirty="0" err="1">
                <a:effectLst/>
              </a:rPr>
              <a:t>Heregulins</a:t>
            </a:r>
            <a:endParaRPr lang="es-ES_tradnl" altLang="es-ES_tradnl" b="1" dirty="0">
              <a:effectLst/>
            </a:endParaRPr>
          </a:p>
          <a:p>
            <a:pPr algn="ctr">
              <a:spcBef>
                <a:spcPct val="0"/>
              </a:spcBef>
              <a:buClrTx/>
              <a:buSzTx/>
              <a:buFontTx/>
              <a:buNone/>
            </a:pPr>
            <a:r>
              <a:rPr lang="el-GR" altLang="es-ES_tradnl" b="1" dirty="0">
                <a:effectLst/>
                <a:cs typeface="Times New Roman" pitchFamily="18" charset="0"/>
              </a:rPr>
              <a:t>β</a:t>
            </a:r>
            <a:r>
              <a:rPr lang="es-ES_tradnl" altLang="es-ES_tradnl" b="1" dirty="0">
                <a:effectLst/>
              </a:rPr>
              <a:t>-</a:t>
            </a:r>
            <a:r>
              <a:rPr lang="es-ES_tradnl" altLang="es-ES_tradnl" b="1" dirty="0" err="1">
                <a:effectLst/>
              </a:rPr>
              <a:t>cellulin</a:t>
            </a:r>
            <a:endParaRPr lang="es-ES_tradnl" altLang="es-ES_tradnl" b="1" dirty="0">
              <a:effectLst/>
            </a:endParaRPr>
          </a:p>
        </p:txBody>
      </p:sp>
      <p:sp>
        <p:nvSpPr>
          <p:cNvPr id="20833" name="Text Box 353"/>
          <p:cNvSpPr txBox="1">
            <a:spLocks noChangeArrowheads="1"/>
          </p:cNvSpPr>
          <p:nvPr/>
        </p:nvSpPr>
        <p:spPr bwMode="auto">
          <a:xfrm>
            <a:off x="541867" y="1083733"/>
            <a:ext cx="4118187" cy="1300480"/>
          </a:xfrm>
          <a:prstGeom prst="rect">
            <a:avLst/>
          </a:prstGeom>
          <a:noFill/>
          <a:ln w="9525" algn="ctr">
            <a:noFill/>
            <a:miter lim="800000"/>
            <a:headEnd/>
            <a:tailEnd/>
          </a:ln>
        </p:spPr>
        <p:txBody>
          <a:bodyPr lIns="130046" tIns="65023" rIns="130046" bIns="65023">
            <a:spAutoFit/>
          </a:bodyPr>
          <a:lstStyle/>
          <a:p>
            <a:pPr marL="487672" indent="-487672">
              <a:spcBef>
                <a:spcPct val="50000"/>
              </a:spcBef>
            </a:pPr>
            <a:r>
              <a:rPr lang="en-US" b="1" dirty="0">
                <a:effectLst/>
              </a:rPr>
              <a:t>EGF, </a:t>
            </a:r>
            <a:r>
              <a:rPr lang="en-US" b="1" dirty="0" err="1">
                <a:effectLst/>
              </a:rPr>
              <a:t>TGF</a:t>
            </a:r>
            <a:r>
              <a:rPr lang="en-US" sz="3400" b="1" dirty="0" err="1">
                <a:latin typeface="Symbol" pitchFamily="18" charset="2"/>
              </a:rPr>
              <a:t>a</a:t>
            </a:r>
            <a:r>
              <a:rPr lang="en-US" b="1" dirty="0">
                <a:effectLst/>
                <a:latin typeface="Symbol" pitchFamily="18" charset="2"/>
              </a:rPr>
              <a:t> ,</a:t>
            </a:r>
            <a:r>
              <a:rPr lang="en-US" b="1" dirty="0">
                <a:effectLst/>
              </a:rPr>
              <a:t> </a:t>
            </a:r>
            <a:r>
              <a:rPr lang="en-US" b="1" dirty="0">
                <a:effectLst/>
                <a:latin typeface="Symbol" pitchFamily="18" charset="2"/>
              </a:rPr>
              <a:t>b </a:t>
            </a:r>
            <a:r>
              <a:rPr lang="en-US" b="1" dirty="0" err="1">
                <a:effectLst/>
              </a:rPr>
              <a:t>Cellulin</a:t>
            </a:r>
            <a:endParaRPr lang="en-US" b="1" dirty="0">
              <a:effectLst/>
            </a:endParaRPr>
          </a:p>
          <a:p>
            <a:pPr marL="487672" indent="-487672">
              <a:spcBef>
                <a:spcPct val="50000"/>
              </a:spcBef>
            </a:pPr>
            <a:r>
              <a:rPr lang="en-US" b="1" dirty="0" err="1">
                <a:effectLst/>
              </a:rPr>
              <a:t>Amphiregulin</a:t>
            </a:r>
            <a:r>
              <a:rPr lang="en-US" b="1" dirty="0">
                <a:effectLst/>
              </a:rPr>
              <a:t>, HB-EGF</a:t>
            </a:r>
          </a:p>
        </p:txBody>
      </p:sp>
      <p:sp>
        <p:nvSpPr>
          <p:cNvPr id="20834" name="Text Box 354"/>
          <p:cNvSpPr txBox="1">
            <a:spLocks noChangeArrowheads="1"/>
          </p:cNvSpPr>
          <p:nvPr/>
        </p:nvSpPr>
        <p:spPr bwMode="auto">
          <a:xfrm>
            <a:off x="0" y="1"/>
            <a:ext cx="13004800" cy="746869"/>
          </a:xfrm>
          <a:prstGeom prst="rect">
            <a:avLst/>
          </a:prstGeom>
          <a:noFill/>
          <a:ln w="9525" algn="ctr">
            <a:noFill/>
            <a:miter lim="800000"/>
            <a:headEnd/>
            <a:tailEnd/>
          </a:ln>
          <a:effectLst/>
        </p:spPr>
        <p:txBody>
          <a:bodyPr lIns="130046" tIns="65023" rIns="130046" bIns="65023">
            <a:spAutoFit/>
          </a:bodyPr>
          <a:lstStyle/>
          <a:p>
            <a:pPr marL="487672" indent="-487672">
              <a:spcBef>
                <a:spcPct val="50000"/>
              </a:spcBef>
              <a:defRPr/>
            </a:pPr>
            <a:r>
              <a:rPr lang="en-US" sz="4000" dirty="0">
                <a:solidFill>
                  <a:srgbClr val="FFFF00"/>
                </a:solidFill>
                <a:latin typeface="Lucida Casual" pitchFamily="66" charset="0"/>
              </a:rPr>
              <a:t>Human Epidermal Growth Factor Receptor Family</a:t>
            </a:r>
            <a:r>
              <a:rPr lang="en-US" sz="4000" dirty="0">
                <a:solidFill>
                  <a:srgbClr val="FFFF00"/>
                </a:solidFill>
                <a:effectLst>
                  <a:outerShdw blurRad="38100" dist="38100" dir="2700000" algn="tl">
                    <a:srgbClr val="FFFFFF"/>
                  </a:outerShdw>
                </a:effectLst>
                <a:latin typeface="Lucida Casual"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510"/>
                                        </p:tgtEl>
                                        <p:attrNameLst>
                                          <p:attrName>style.visibility</p:attrName>
                                        </p:attrNameLst>
                                      </p:cBhvr>
                                      <p:to>
                                        <p:strVal val="visible"/>
                                      </p:to>
                                    </p:set>
                                    <p:animEffect transition="in" filter="blinds(horizontal)">
                                      <p:cBhvr>
                                        <p:cTn id="13" dur="500"/>
                                        <p:tgtEl>
                                          <p:spTgt spid="205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833"/>
                                        </p:tgtEl>
                                        <p:attrNameLst>
                                          <p:attrName>style.visibility</p:attrName>
                                        </p:attrNameLst>
                                      </p:cBhvr>
                                      <p:to>
                                        <p:strVal val="visible"/>
                                      </p:to>
                                    </p:set>
                                    <p:animEffect transition="in" filter="blinds(horizontal)">
                                      <p:cBhvr>
                                        <p:cTn id="18" dur="500"/>
                                        <p:tgtEl>
                                          <p:spTgt spid="2083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511"/>
                                        </p:tgtEl>
                                        <p:attrNameLst>
                                          <p:attrName>style.visibility</p:attrName>
                                        </p:attrNameLst>
                                      </p:cBhvr>
                                      <p:to>
                                        <p:strVal val="visible"/>
                                      </p:to>
                                    </p:set>
                                    <p:animEffect transition="in" filter="blinds(horizontal)">
                                      <p:cBhvr>
                                        <p:cTn id="26" dur="500"/>
                                        <p:tgtEl>
                                          <p:spTgt spid="205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830"/>
                                        </p:tgtEl>
                                        <p:attrNameLst>
                                          <p:attrName>style.visibility</p:attrName>
                                        </p:attrNameLst>
                                      </p:cBhvr>
                                      <p:to>
                                        <p:strVal val="visible"/>
                                      </p:to>
                                    </p:set>
                                    <p:animEffect transition="in" filter="blinds(horizontal)">
                                      <p:cBhvr>
                                        <p:cTn id="31" dur="500"/>
                                        <p:tgtEl>
                                          <p:spTgt spid="2083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512"/>
                                        </p:tgtEl>
                                        <p:attrNameLst>
                                          <p:attrName>style.visibility</p:attrName>
                                        </p:attrNameLst>
                                      </p:cBhvr>
                                      <p:to>
                                        <p:strVal val="visible"/>
                                      </p:to>
                                    </p:set>
                                    <p:animEffect transition="in" filter="blinds(horizontal)">
                                      <p:cBhvr>
                                        <p:cTn id="39" dur="500"/>
                                        <p:tgtEl>
                                          <p:spTgt spid="205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831"/>
                                        </p:tgtEl>
                                        <p:attrNameLst>
                                          <p:attrName>style.visibility</p:attrName>
                                        </p:attrNameLst>
                                      </p:cBhvr>
                                      <p:to>
                                        <p:strVal val="visible"/>
                                      </p:to>
                                    </p:set>
                                    <p:animEffect transition="in" filter="blinds(horizontal)">
                                      <p:cBhvr>
                                        <p:cTn id="44" dur="500"/>
                                        <p:tgtEl>
                                          <p:spTgt spid="2083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linds(horizontal)">
                                      <p:cBhvr>
                                        <p:cTn id="49" dur="500"/>
                                        <p:tgtEl>
                                          <p:spTgt spid="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513"/>
                                        </p:tgtEl>
                                        <p:attrNameLst>
                                          <p:attrName>style.visibility</p:attrName>
                                        </p:attrNameLst>
                                      </p:cBhvr>
                                      <p:to>
                                        <p:strVal val="visible"/>
                                      </p:to>
                                    </p:set>
                                    <p:animEffect transition="in" filter="blinds(horizontal)">
                                      <p:cBhvr>
                                        <p:cTn id="52" dur="500"/>
                                        <p:tgtEl>
                                          <p:spTgt spid="205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832"/>
                                        </p:tgtEl>
                                        <p:attrNameLst>
                                          <p:attrName>style.visibility</p:attrName>
                                        </p:attrNameLst>
                                      </p:cBhvr>
                                      <p:to>
                                        <p:strVal val="visible"/>
                                      </p:to>
                                    </p:set>
                                    <p:animEffect transition="in" filter="blinds(horizontal)">
                                      <p:cBhvr>
                                        <p:cTn id="57" dur="500"/>
                                        <p:tgtEl>
                                          <p:spTgt spid="20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0" grpId="0"/>
      <p:bldP spid="20511" grpId="0"/>
      <p:bldP spid="20512" grpId="0"/>
      <p:bldP spid="20513" grpId="0"/>
      <p:bldP spid="20830" grpId="0"/>
      <p:bldP spid="20831" grpId="0"/>
      <p:bldP spid="20832" grpId="0"/>
      <p:bldP spid="208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83734" y="1192107"/>
            <a:ext cx="7261013" cy="6719147"/>
            <a:chOff x="720" y="336"/>
            <a:chExt cx="3216" cy="2976"/>
          </a:xfrm>
        </p:grpSpPr>
        <p:grpSp>
          <p:nvGrpSpPr>
            <p:cNvPr id="3" name="Group 3"/>
            <p:cNvGrpSpPr>
              <a:grpSpLocks/>
            </p:cNvGrpSpPr>
            <p:nvPr/>
          </p:nvGrpSpPr>
          <p:grpSpPr bwMode="auto">
            <a:xfrm>
              <a:off x="1728" y="336"/>
              <a:ext cx="1296" cy="2976"/>
              <a:chOff x="2208" y="336"/>
              <a:chExt cx="816" cy="2400"/>
            </a:xfrm>
          </p:grpSpPr>
          <p:grpSp>
            <p:nvGrpSpPr>
              <p:cNvPr id="4" name="Group 4"/>
              <p:cNvGrpSpPr>
                <a:grpSpLocks/>
              </p:cNvGrpSpPr>
              <p:nvPr/>
            </p:nvGrpSpPr>
            <p:grpSpPr bwMode="auto">
              <a:xfrm>
                <a:off x="2208" y="336"/>
                <a:ext cx="816" cy="2400"/>
                <a:chOff x="2208" y="336"/>
                <a:chExt cx="816" cy="2400"/>
              </a:xfrm>
            </p:grpSpPr>
            <p:sp>
              <p:nvSpPr>
                <p:cNvPr id="22533" name="Rectangle 5"/>
                <p:cNvSpPr>
                  <a:spLocks noChangeArrowheads="1"/>
                </p:cNvSpPr>
                <p:nvPr/>
              </p:nvSpPr>
              <p:spPr bwMode="auto">
                <a:xfrm>
                  <a:off x="2496" y="864"/>
                  <a:ext cx="241" cy="1008"/>
                </a:xfrm>
                <a:prstGeom prst="rect">
                  <a:avLst/>
                </a:prstGeom>
                <a:gradFill rotWithShape="1">
                  <a:gsLst>
                    <a:gs pos="0">
                      <a:srgbClr val="00CCFF">
                        <a:gamma/>
                        <a:shade val="46275"/>
                        <a:invGamma/>
                      </a:srgbClr>
                    </a:gs>
                    <a:gs pos="50000">
                      <a:srgbClr val="00CCFF"/>
                    </a:gs>
                    <a:gs pos="100000">
                      <a:srgbClr val="00CCFF">
                        <a:gamma/>
                        <a:shade val="46275"/>
                        <a:invGamma/>
                      </a:srgbClr>
                    </a:gs>
                  </a:gsLst>
                  <a:lin ang="0" scaled="1"/>
                </a:gradFill>
                <a:ln w="9525">
                  <a:noFill/>
                  <a:miter lim="800000"/>
                  <a:headEnd/>
                  <a:tailEnd/>
                </a:ln>
                <a:effectLst/>
              </p:spPr>
              <p:txBody>
                <a:bodyPr wrap="none" anchor="ctr"/>
                <a:lstStyle/>
                <a:p>
                  <a:pPr>
                    <a:defRPr/>
                  </a:pPr>
                  <a:endParaRPr lang="en-US"/>
                </a:p>
              </p:txBody>
            </p:sp>
            <p:sp>
              <p:nvSpPr>
                <p:cNvPr id="22534" name="AutoShape 6"/>
                <p:cNvSpPr>
                  <a:spLocks noChangeArrowheads="1"/>
                </p:cNvSpPr>
                <p:nvPr/>
              </p:nvSpPr>
              <p:spPr bwMode="auto">
                <a:xfrm rot="10800000">
                  <a:off x="2400" y="336"/>
                  <a:ext cx="432" cy="5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chemeClr val="bg1"/>
                  </a:solidFill>
                  <a:miter lim="800000"/>
                  <a:headEnd/>
                  <a:tailEnd/>
                </a:ln>
                <a:effectLst/>
              </p:spPr>
              <p:txBody>
                <a:bodyPr wrap="none" anchor="ctr"/>
                <a:lstStyle/>
                <a:p>
                  <a:pPr>
                    <a:defRPr/>
                  </a:pPr>
                  <a:endParaRPr lang="en-US"/>
                </a:p>
              </p:txBody>
            </p:sp>
            <p:sp>
              <p:nvSpPr>
                <p:cNvPr id="22535" name="AutoShape 7"/>
                <p:cNvSpPr>
                  <a:spLocks noChangeArrowheads="1"/>
                </p:cNvSpPr>
                <p:nvPr/>
              </p:nvSpPr>
              <p:spPr bwMode="auto">
                <a:xfrm rot="10800000">
                  <a:off x="2208" y="1872"/>
                  <a:ext cx="816"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0066">
                        <a:gamma/>
                        <a:shade val="46275"/>
                        <a:invGamma/>
                      </a:srgbClr>
                    </a:gs>
                    <a:gs pos="50000">
                      <a:srgbClr val="FF0066"/>
                    </a:gs>
                    <a:gs pos="100000">
                      <a:srgbClr val="FF0066">
                        <a:gamma/>
                        <a:shade val="46275"/>
                        <a:invGamma/>
                      </a:srgbClr>
                    </a:gs>
                  </a:gsLst>
                  <a:lin ang="0" scaled="1"/>
                </a:gradFill>
                <a:ln w="9525">
                  <a:solidFill>
                    <a:schemeClr val="bg1"/>
                  </a:solidFill>
                  <a:miter lim="800000"/>
                  <a:headEnd/>
                  <a:tailEnd/>
                </a:ln>
                <a:effectLst/>
              </p:spPr>
              <p:txBody>
                <a:bodyPr wrap="none" anchor="ctr"/>
                <a:lstStyle/>
                <a:p>
                  <a:pPr>
                    <a:defRPr/>
                  </a:pPr>
                  <a:endParaRPr lang="en-US"/>
                </a:p>
              </p:txBody>
            </p:sp>
          </p:grpSp>
          <p:sp>
            <p:nvSpPr>
              <p:cNvPr id="22536" name="Oval 8"/>
              <p:cNvSpPr>
                <a:spLocks noChangeArrowheads="1"/>
              </p:cNvSpPr>
              <p:nvPr/>
            </p:nvSpPr>
            <p:spPr bwMode="auto">
              <a:xfrm>
                <a:off x="2208" y="2160"/>
                <a:ext cx="240" cy="288"/>
              </a:xfrm>
              <a:prstGeom prst="ellipse">
                <a:avLst/>
              </a:prstGeom>
              <a:solidFill>
                <a:schemeClr val="bg1"/>
              </a:solidFill>
              <a:ln w="9525">
                <a:noFill/>
                <a:round/>
                <a:headEnd/>
                <a:tailEnd/>
              </a:ln>
              <a:effectLst/>
            </p:spPr>
            <p:txBody>
              <a:bodyPr wrap="none" anchor="ctr"/>
              <a:lstStyle/>
              <a:p>
                <a:pPr>
                  <a:defRPr/>
                </a:pPr>
                <a:endParaRPr lang="en-US"/>
              </a:p>
            </p:txBody>
          </p:sp>
        </p:grpSp>
        <p:grpSp>
          <p:nvGrpSpPr>
            <p:cNvPr id="5" name="Group 9"/>
            <p:cNvGrpSpPr>
              <a:grpSpLocks/>
            </p:cNvGrpSpPr>
            <p:nvPr/>
          </p:nvGrpSpPr>
          <p:grpSpPr bwMode="auto">
            <a:xfrm>
              <a:off x="720" y="1296"/>
              <a:ext cx="3216" cy="624"/>
              <a:chOff x="1968" y="1968"/>
              <a:chExt cx="3168" cy="528"/>
            </a:xfrm>
          </p:grpSpPr>
          <p:grpSp>
            <p:nvGrpSpPr>
              <p:cNvPr id="6" name="Group 10"/>
              <p:cNvGrpSpPr>
                <a:grpSpLocks/>
              </p:cNvGrpSpPr>
              <p:nvPr/>
            </p:nvGrpSpPr>
            <p:grpSpPr bwMode="auto">
              <a:xfrm>
                <a:off x="1968" y="1968"/>
                <a:ext cx="1584" cy="240"/>
                <a:chOff x="1968" y="1968"/>
                <a:chExt cx="1584" cy="240"/>
              </a:xfrm>
            </p:grpSpPr>
            <p:grpSp>
              <p:nvGrpSpPr>
                <p:cNvPr id="7" name="Group 11"/>
                <p:cNvGrpSpPr>
                  <a:grpSpLocks/>
                </p:cNvGrpSpPr>
                <p:nvPr/>
              </p:nvGrpSpPr>
              <p:grpSpPr bwMode="auto">
                <a:xfrm>
                  <a:off x="1968" y="1968"/>
                  <a:ext cx="144" cy="240"/>
                  <a:chOff x="2016" y="2064"/>
                  <a:chExt cx="144" cy="240"/>
                </a:xfrm>
              </p:grpSpPr>
              <p:sp>
                <p:nvSpPr>
                  <p:cNvPr id="22540" name="Oval 1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41" name="Line 1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42" name="Line 1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8" name="Group 15"/>
                <p:cNvGrpSpPr>
                  <a:grpSpLocks/>
                </p:cNvGrpSpPr>
                <p:nvPr/>
              </p:nvGrpSpPr>
              <p:grpSpPr bwMode="auto">
                <a:xfrm>
                  <a:off x="2256" y="1968"/>
                  <a:ext cx="144" cy="240"/>
                  <a:chOff x="2016" y="2064"/>
                  <a:chExt cx="144" cy="240"/>
                </a:xfrm>
              </p:grpSpPr>
              <p:sp>
                <p:nvSpPr>
                  <p:cNvPr id="22544" name="Oval 16"/>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45" name="Line 17"/>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46" name="Line 1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9" name="Group 19"/>
                <p:cNvGrpSpPr>
                  <a:grpSpLocks/>
                </p:cNvGrpSpPr>
                <p:nvPr/>
              </p:nvGrpSpPr>
              <p:grpSpPr bwMode="auto">
                <a:xfrm>
                  <a:off x="2112" y="1968"/>
                  <a:ext cx="144" cy="240"/>
                  <a:chOff x="2016" y="2064"/>
                  <a:chExt cx="144" cy="240"/>
                </a:xfrm>
              </p:grpSpPr>
              <p:sp>
                <p:nvSpPr>
                  <p:cNvPr id="22548" name="Oval 2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49" name="Line 21"/>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50" name="Line 22"/>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0" name="Group 23"/>
                <p:cNvGrpSpPr>
                  <a:grpSpLocks/>
                </p:cNvGrpSpPr>
                <p:nvPr/>
              </p:nvGrpSpPr>
              <p:grpSpPr bwMode="auto">
                <a:xfrm>
                  <a:off x="3408" y="1968"/>
                  <a:ext cx="144" cy="240"/>
                  <a:chOff x="2016" y="2064"/>
                  <a:chExt cx="144" cy="240"/>
                </a:xfrm>
              </p:grpSpPr>
              <p:sp>
                <p:nvSpPr>
                  <p:cNvPr id="22552" name="Oval 2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53" name="Line 2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54" name="Line 2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1" name="Group 27"/>
                <p:cNvGrpSpPr>
                  <a:grpSpLocks/>
                </p:cNvGrpSpPr>
                <p:nvPr/>
              </p:nvGrpSpPr>
              <p:grpSpPr bwMode="auto">
                <a:xfrm>
                  <a:off x="3264" y="1968"/>
                  <a:ext cx="144" cy="240"/>
                  <a:chOff x="2016" y="2064"/>
                  <a:chExt cx="144" cy="240"/>
                </a:xfrm>
              </p:grpSpPr>
              <p:sp>
                <p:nvSpPr>
                  <p:cNvPr id="22556" name="Oval 2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57" name="Line 29"/>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558" name="Line 30"/>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2" name="Group 31"/>
                <p:cNvGrpSpPr>
                  <a:grpSpLocks/>
                </p:cNvGrpSpPr>
                <p:nvPr/>
              </p:nvGrpSpPr>
              <p:grpSpPr bwMode="auto">
                <a:xfrm>
                  <a:off x="3120" y="1968"/>
                  <a:ext cx="144" cy="240"/>
                  <a:chOff x="2016" y="2064"/>
                  <a:chExt cx="144" cy="240"/>
                </a:xfrm>
              </p:grpSpPr>
              <p:sp>
                <p:nvSpPr>
                  <p:cNvPr id="22560" name="Oval 32"/>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61" name="Line 3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62" name="Line 34"/>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3" name="Group 35"/>
                <p:cNvGrpSpPr>
                  <a:grpSpLocks/>
                </p:cNvGrpSpPr>
                <p:nvPr/>
              </p:nvGrpSpPr>
              <p:grpSpPr bwMode="auto">
                <a:xfrm>
                  <a:off x="2400" y="1968"/>
                  <a:ext cx="144" cy="240"/>
                  <a:chOff x="2016" y="2064"/>
                  <a:chExt cx="144" cy="240"/>
                </a:xfrm>
              </p:grpSpPr>
              <p:sp>
                <p:nvSpPr>
                  <p:cNvPr id="22564" name="Oval 36"/>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65" name="Line 37"/>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566" name="Line 38"/>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4" name="Group 39"/>
                <p:cNvGrpSpPr>
                  <a:grpSpLocks/>
                </p:cNvGrpSpPr>
                <p:nvPr/>
              </p:nvGrpSpPr>
              <p:grpSpPr bwMode="auto">
                <a:xfrm>
                  <a:off x="2544" y="1968"/>
                  <a:ext cx="144" cy="240"/>
                  <a:chOff x="2016" y="2064"/>
                  <a:chExt cx="144" cy="240"/>
                </a:xfrm>
              </p:grpSpPr>
              <p:sp>
                <p:nvSpPr>
                  <p:cNvPr id="22568" name="Oval 40"/>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69" name="Line 41"/>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570" name="Line 42"/>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5" name="Group 43"/>
                <p:cNvGrpSpPr>
                  <a:grpSpLocks/>
                </p:cNvGrpSpPr>
                <p:nvPr/>
              </p:nvGrpSpPr>
              <p:grpSpPr bwMode="auto">
                <a:xfrm>
                  <a:off x="2688" y="1968"/>
                  <a:ext cx="144" cy="240"/>
                  <a:chOff x="2016" y="2064"/>
                  <a:chExt cx="144" cy="240"/>
                </a:xfrm>
              </p:grpSpPr>
              <p:sp>
                <p:nvSpPr>
                  <p:cNvPr id="22572" name="Oval 44"/>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73" name="Line 45"/>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74" name="Line 46"/>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6" name="Group 47"/>
                <p:cNvGrpSpPr>
                  <a:grpSpLocks/>
                </p:cNvGrpSpPr>
                <p:nvPr/>
              </p:nvGrpSpPr>
              <p:grpSpPr bwMode="auto">
                <a:xfrm>
                  <a:off x="2832" y="1968"/>
                  <a:ext cx="144" cy="240"/>
                  <a:chOff x="2016" y="2064"/>
                  <a:chExt cx="144" cy="240"/>
                </a:xfrm>
              </p:grpSpPr>
              <p:sp>
                <p:nvSpPr>
                  <p:cNvPr id="22576" name="Oval 48"/>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77" name="Line 49"/>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78" name="Line 50"/>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17" name="Group 51"/>
                <p:cNvGrpSpPr>
                  <a:grpSpLocks/>
                </p:cNvGrpSpPr>
                <p:nvPr/>
              </p:nvGrpSpPr>
              <p:grpSpPr bwMode="auto">
                <a:xfrm>
                  <a:off x="2976" y="1968"/>
                  <a:ext cx="144" cy="240"/>
                  <a:chOff x="2016" y="2064"/>
                  <a:chExt cx="144" cy="240"/>
                </a:xfrm>
              </p:grpSpPr>
              <p:sp>
                <p:nvSpPr>
                  <p:cNvPr id="22580" name="Oval 52"/>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81" name="Line 53"/>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82" name="Line 54"/>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18" name="Group 55"/>
              <p:cNvGrpSpPr>
                <a:grpSpLocks/>
              </p:cNvGrpSpPr>
              <p:nvPr/>
            </p:nvGrpSpPr>
            <p:grpSpPr bwMode="auto">
              <a:xfrm>
                <a:off x="3552" y="1968"/>
                <a:ext cx="1584" cy="240"/>
                <a:chOff x="1968" y="1968"/>
                <a:chExt cx="1584" cy="240"/>
              </a:xfrm>
            </p:grpSpPr>
            <p:grpSp>
              <p:nvGrpSpPr>
                <p:cNvPr id="19" name="Group 56"/>
                <p:cNvGrpSpPr>
                  <a:grpSpLocks/>
                </p:cNvGrpSpPr>
                <p:nvPr/>
              </p:nvGrpSpPr>
              <p:grpSpPr bwMode="auto">
                <a:xfrm>
                  <a:off x="1968" y="1968"/>
                  <a:ext cx="144" cy="240"/>
                  <a:chOff x="2016" y="2064"/>
                  <a:chExt cx="144" cy="240"/>
                </a:xfrm>
              </p:grpSpPr>
              <p:sp>
                <p:nvSpPr>
                  <p:cNvPr id="22585" name="Oval 5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86" name="Line 5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87" name="Line 5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0" name="Group 60"/>
                <p:cNvGrpSpPr>
                  <a:grpSpLocks/>
                </p:cNvGrpSpPr>
                <p:nvPr/>
              </p:nvGrpSpPr>
              <p:grpSpPr bwMode="auto">
                <a:xfrm>
                  <a:off x="2256" y="1968"/>
                  <a:ext cx="144" cy="240"/>
                  <a:chOff x="2016" y="2064"/>
                  <a:chExt cx="144" cy="240"/>
                </a:xfrm>
              </p:grpSpPr>
              <p:sp>
                <p:nvSpPr>
                  <p:cNvPr id="22589" name="Oval 61"/>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90" name="Line 62"/>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91" name="Line 6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1" name="Group 64"/>
                <p:cNvGrpSpPr>
                  <a:grpSpLocks/>
                </p:cNvGrpSpPr>
                <p:nvPr/>
              </p:nvGrpSpPr>
              <p:grpSpPr bwMode="auto">
                <a:xfrm>
                  <a:off x="2112" y="1968"/>
                  <a:ext cx="144" cy="240"/>
                  <a:chOff x="2016" y="2064"/>
                  <a:chExt cx="144" cy="240"/>
                </a:xfrm>
              </p:grpSpPr>
              <p:sp>
                <p:nvSpPr>
                  <p:cNvPr id="22593" name="Oval 65"/>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94" name="Line 66"/>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95" name="Line 67"/>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 name="Group 68"/>
                <p:cNvGrpSpPr>
                  <a:grpSpLocks/>
                </p:cNvGrpSpPr>
                <p:nvPr/>
              </p:nvGrpSpPr>
              <p:grpSpPr bwMode="auto">
                <a:xfrm>
                  <a:off x="3408" y="1968"/>
                  <a:ext cx="144" cy="240"/>
                  <a:chOff x="2016" y="2064"/>
                  <a:chExt cx="144" cy="240"/>
                </a:xfrm>
              </p:grpSpPr>
              <p:sp>
                <p:nvSpPr>
                  <p:cNvPr id="22597" name="Oval 69"/>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598" name="Line 7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599" name="Line 7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3" name="Group 72"/>
                <p:cNvGrpSpPr>
                  <a:grpSpLocks/>
                </p:cNvGrpSpPr>
                <p:nvPr/>
              </p:nvGrpSpPr>
              <p:grpSpPr bwMode="auto">
                <a:xfrm>
                  <a:off x="3264" y="1968"/>
                  <a:ext cx="144" cy="240"/>
                  <a:chOff x="2016" y="2064"/>
                  <a:chExt cx="144" cy="240"/>
                </a:xfrm>
              </p:grpSpPr>
              <p:sp>
                <p:nvSpPr>
                  <p:cNvPr id="22601" name="Oval 7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02" name="Line 74"/>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603" name="Line 75"/>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4" name="Group 76"/>
                <p:cNvGrpSpPr>
                  <a:grpSpLocks/>
                </p:cNvGrpSpPr>
                <p:nvPr/>
              </p:nvGrpSpPr>
              <p:grpSpPr bwMode="auto">
                <a:xfrm>
                  <a:off x="3120" y="1968"/>
                  <a:ext cx="144" cy="240"/>
                  <a:chOff x="2016" y="2064"/>
                  <a:chExt cx="144" cy="240"/>
                </a:xfrm>
              </p:grpSpPr>
              <p:sp>
                <p:nvSpPr>
                  <p:cNvPr id="22605" name="Oval 77"/>
                  <p:cNvSpPr>
                    <a:spLocks noChangeArrowheads="1"/>
                  </p:cNvSpPr>
                  <p:nvPr/>
                </p:nvSpPr>
                <p:spPr bwMode="auto">
                  <a:xfrm>
                    <a:off x="2016"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06" name="Line 7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607" name="Line 7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5" name="Group 80"/>
                <p:cNvGrpSpPr>
                  <a:grpSpLocks/>
                </p:cNvGrpSpPr>
                <p:nvPr/>
              </p:nvGrpSpPr>
              <p:grpSpPr bwMode="auto">
                <a:xfrm>
                  <a:off x="2400" y="1968"/>
                  <a:ext cx="144" cy="240"/>
                  <a:chOff x="2016" y="2064"/>
                  <a:chExt cx="144" cy="240"/>
                </a:xfrm>
              </p:grpSpPr>
              <p:sp>
                <p:nvSpPr>
                  <p:cNvPr id="22609" name="Oval 81"/>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10" name="Line 82"/>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611" name="Line 83"/>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6" name="Group 84"/>
                <p:cNvGrpSpPr>
                  <a:grpSpLocks/>
                </p:cNvGrpSpPr>
                <p:nvPr/>
              </p:nvGrpSpPr>
              <p:grpSpPr bwMode="auto">
                <a:xfrm>
                  <a:off x="2544" y="1968"/>
                  <a:ext cx="144" cy="240"/>
                  <a:chOff x="2016" y="2064"/>
                  <a:chExt cx="144" cy="240"/>
                </a:xfrm>
              </p:grpSpPr>
              <p:sp>
                <p:nvSpPr>
                  <p:cNvPr id="22613" name="Oval 85"/>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14" name="Line 86"/>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615" name="Line 87"/>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7" name="Group 88"/>
                <p:cNvGrpSpPr>
                  <a:grpSpLocks/>
                </p:cNvGrpSpPr>
                <p:nvPr/>
              </p:nvGrpSpPr>
              <p:grpSpPr bwMode="auto">
                <a:xfrm>
                  <a:off x="2688" y="1968"/>
                  <a:ext cx="144" cy="240"/>
                  <a:chOff x="2016" y="2064"/>
                  <a:chExt cx="144" cy="240"/>
                </a:xfrm>
              </p:grpSpPr>
              <p:sp>
                <p:nvSpPr>
                  <p:cNvPr id="22617" name="Oval 89"/>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18" name="Line 90"/>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619" name="Line 91"/>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8" name="Group 92"/>
                <p:cNvGrpSpPr>
                  <a:grpSpLocks/>
                </p:cNvGrpSpPr>
                <p:nvPr/>
              </p:nvGrpSpPr>
              <p:grpSpPr bwMode="auto">
                <a:xfrm>
                  <a:off x="2832" y="1968"/>
                  <a:ext cx="144" cy="240"/>
                  <a:chOff x="2016" y="2064"/>
                  <a:chExt cx="144" cy="240"/>
                </a:xfrm>
              </p:grpSpPr>
              <p:sp>
                <p:nvSpPr>
                  <p:cNvPr id="22621" name="Oval 93"/>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22" name="Line 94"/>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623" name="Line 95"/>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9" name="Group 96"/>
                <p:cNvGrpSpPr>
                  <a:grpSpLocks/>
                </p:cNvGrpSpPr>
                <p:nvPr/>
              </p:nvGrpSpPr>
              <p:grpSpPr bwMode="auto">
                <a:xfrm>
                  <a:off x="2976" y="1968"/>
                  <a:ext cx="144" cy="240"/>
                  <a:chOff x="2016" y="2064"/>
                  <a:chExt cx="144" cy="240"/>
                </a:xfrm>
              </p:grpSpPr>
              <p:sp>
                <p:nvSpPr>
                  <p:cNvPr id="22625" name="Oval 97"/>
                  <p:cNvSpPr>
                    <a:spLocks noChangeArrowheads="1"/>
                  </p:cNvSpPr>
                  <p:nvPr/>
                </p:nvSpPr>
                <p:spPr bwMode="auto">
                  <a:xfrm>
                    <a:off x="2016"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26" name="Line 98"/>
                  <p:cNvSpPr>
                    <a:spLocks noChangeShapeType="1"/>
                  </p:cNvSpPr>
                  <p:nvPr/>
                </p:nvSpPr>
                <p:spPr bwMode="auto">
                  <a:xfrm>
                    <a:off x="2064" y="2160"/>
                    <a:ext cx="0" cy="144"/>
                  </a:xfrm>
                  <a:prstGeom prst="line">
                    <a:avLst/>
                  </a:prstGeom>
                  <a:noFill/>
                  <a:ln w="9525">
                    <a:solidFill>
                      <a:srgbClr val="FF9933"/>
                    </a:solidFill>
                    <a:round/>
                    <a:headEnd/>
                    <a:tailEnd/>
                  </a:ln>
                  <a:effectLst/>
                </p:spPr>
                <p:txBody>
                  <a:bodyPr/>
                  <a:lstStyle/>
                  <a:p>
                    <a:pPr>
                      <a:defRPr/>
                    </a:pPr>
                    <a:endParaRPr lang="en-US"/>
                  </a:p>
                </p:txBody>
              </p:sp>
              <p:sp>
                <p:nvSpPr>
                  <p:cNvPr id="22627" name="Line 99"/>
                  <p:cNvSpPr>
                    <a:spLocks noChangeShapeType="1"/>
                  </p:cNvSpPr>
                  <p:nvPr/>
                </p:nvSpPr>
                <p:spPr bwMode="auto">
                  <a:xfrm>
                    <a:off x="2111"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30" name="Group 100"/>
              <p:cNvGrpSpPr>
                <a:grpSpLocks/>
              </p:cNvGrpSpPr>
              <p:nvPr/>
            </p:nvGrpSpPr>
            <p:grpSpPr bwMode="auto">
              <a:xfrm rot="10800000">
                <a:off x="3552" y="2256"/>
                <a:ext cx="1584" cy="240"/>
                <a:chOff x="1968" y="1968"/>
                <a:chExt cx="1584" cy="240"/>
              </a:xfrm>
            </p:grpSpPr>
            <p:grpSp>
              <p:nvGrpSpPr>
                <p:cNvPr id="31" name="Group 101"/>
                <p:cNvGrpSpPr>
                  <a:grpSpLocks/>
                </p:cNvGrpSpPr>
                <p:nvPr/>
              </p:nvGrpSpPr>
              <p:grpSpPr bwMode="auto">
                <a:xfrm>
                  <a:off x="1968" y="1968"/>
                  <a:ext cx="144" cy="240"/>
                  <a:chOff x="2016" y="2064"/>
                  <a:chExt cx="144" cy="240"/>
                </a:xfrm>
              </p:grpSpPr>
              <p:sp>
                <p:nvSpPr>
                  <p:cNvPr id="22630" name="Oval 102"/>
                  <p:cNvSpPr>
                    <a:spLocks noChangeArrowheads="1"/>
                  </p:cNvSpPr>
                  <p:nvPr/>
                </p:nvSpPr>
                <p:spPr bwMode="auto">
                  <a:xfrm>
                    <a:off x="2018"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31" name="Line 103"/>
                  <p:cNvSpPr>
                    <a:spLocks noChangeShapeType="1"/>
                  </p:cNvSpPr>
                  <p:nvPr/>
                </p:nvSpPr>
                <p:spPr bwMode="auto">
                  <a:xfrm>
                    <a:off x="2066" y="2161"/>
                    <a:ext cx="0" cy="144"/>
                  </a:xfrm>
                  <a:prstGeom prst="line">
                    <a:avLst/>
                  </a:prstGeom>
                  <a:noFill/>
                  <a:ln w="9525">
                    <a:solidFill>
                      <a:srgbClr val="FF9933"/>
                    </a:solidFill>
                    <a:round/>
                    <a:headEnd/>
                    <a:tailEnd/>
                  </a:ln>
                  <a:effectLst/>
                </p:spPr>
                <p:txBody>
                  <a:bodyPr/>
                  <a:lstStyle/>
                  <a:p>
                    <a:pPr>
                      <a:defRPr/>
                    </a:pPr>
                    <a:endParaRPr lang="en-US"/>
                  </a:p>
                </p:txBody>
              </p:sp>
              <p:sp>
                <p:nvSpPr>
                  <p:cNvPr id="22632" name="Line 104"/>
                  <p:cNvSpPr>
                    <a:spLocks noChangeShapeType="1"/>
                  </p:cNvSpPr>
                  <p:nvPr/>
                </p:nvSpPr>
                <p:spPr bwMode="auto">
                  <a:xfrm>
                    <a:off x="2114" y="2161"/>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24" name="Group 105"/>
                <p:cNvGrpSpPr>
                  <a:grpSpLocks/>
                </p:cNvGrpSpPr>
                <p:nvPr/>
              </p:nvGrpSpPr>
              <p:grpSpPr bwMode="auto">
                <a:xfrm>
                  <a:off x="2256" y="1968"/>
                  <a:ext cx="144" cy="240"/>
                  <a:chOff x="2016" y="2064"/>
                  <a:chExt cx="144" cy="240"/>
                </a:xfrm>
              </p:grpSpPr>
              <p:sp>
                <p:nvSpPr>
                  <p:cNvPr id="22634" name="Oval 106"/>
                  <p:cNvSpPr>
                    <a:spLocks noChangeArrowheads="1"/>
                  </p:cNvSpPr>
                  <p:nvPr/>
                </p:nvSpPr>
                <p:spPr bwMode="auto">
                  <a:xfrm>
                    <a:off x="2019" y="2065"/>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35" name="Line 107"/>
                  <p:cNvSpPr>
                    <a:spLocks noChangeShapeType="1"/>
                  </p:cNvSpPr>
                  <p:nvPr/>
                </p:nvSpPr>
                <p:spPr bwMode="auto">
                  <a:xfrm>
                    <a:off x="2066" y="2161"/>
                    <a:ext cx="0" cy="144"/>
                  </a:xfrm>
                  <a:prstGeom prst="line">
                    <a:avLst/>
                  </a:prstGeom>
                  <a:noFill/>
                  <a:ln w="9525">
                    <a:solidFill>
                      <a:srgbClr val="FF9933"/>
                    </a:solidFill>
                    <a:round/>
                    <a:headEnd/>
                    <a:tailEnd/>
                  </a:ln>
                  <a:effectLst/>
                </p:spPr>
                <p:txBody>
                  <a:bodyPr/>
                  <a:lstStyle/>
                  <a:p>
                    <a:pPr>
                      <a:defRPr/>
                    </a:pPr>
                    <a:endParaRPr lang="en-US"/>
                  </a:p>
                </p:txBody>
              </p:sp>
              <p:sp>
                <p:nvSpPr>
                  <p:cNvPr id="22636" name="Line 108"/>
                  <p:cNvSpPr>
                    <a:spLocks noChangeShapeType="1"/>
                  </p:cNvSpPr>
                  <p:nvPr/>
                </p:nvSpPr>
                <p:spPr bwMode="auto">
                  <a:xfrm>
                    <a:off x="2114" y="2161"/>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28" name="Group 109"/>
                <p:cNvGrpSpPr>
                  <a:grpSpLocks/>
                </p:cNvGrpSpPr>
                <p:nvPr/>
              </p:nvGrpSpPr>
              <p:grpSpPr bwMode="auto">
                <a:xfrm>
                  <a:off x="2112" y="1968"/>
                  <a:ext cx="144" cy="240"/>
                  <a:chOff x="2016" y="2064"/>
                  <a:chExt cx="144" cy="240"/>
                </a:xfrm>
              </p:grpSpPr>
              <p:sp>
                <p:nvSpPr>
                  <p:cNvPr id="22638" name="Oval 110"/>
                  <p:cNvSpPr>
                    <a:spLocks noChangeArrowheads="1"/>
                  </p:cNvSpPr>
                  <p:nvPr/>
                </p:nvSpPr>
                <p:spPr bwMode="auto">
                  <a:xfrm>
                    <a:off x="2018"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39" name="Line 111"/>
                  <p:cNvSpPr>
                    <a:spLocks noChangeShapeType="1"/>
                  </p:cNvSpPr>
                  <p:nvPr/>
                </p:nvSpPr>
                <p:spPr bwMode="auto">
                  <a:xfrm>
                    <a:off x="2066" y="2161"/>
                    <a:ext cx="0" cy="144"/>
                  </a:xfrm>
                  <a:prstGeom prst="line">
                    <a:avLst/>
                  </a:prstGeom>
                  <a:noFill/>
                  <a:ln w="9525">
                    <a:solidFill>
                      <a:srgbClr val="FF9933"/>
                    </a:solidFill>
                    <a:round/>
                    <a:headEnd/>
                    <a:tailEnd/>
                  </a:ln>
                  <a:effectLst/>
                </p:spPr>
                <p:txBody>
                  <a:bodyPr/>
                  <a:lstStyle/>
                  <a:p>
                    <a:pPr>
                      <a:defRPr/>
                    </a:pPr>
                    <a:endParaRPr lang="en-US"/>
                  </a:p>
                </p:txBody>
              </p:sp>
              <p:sp>
                <p:nvSpPr>
                  <p:cNvPr id="22640" name="Line 112"/>
                  <p:cNvSpPr>
                    <a:spLocks noChangeShapeType="1"/>
                  </p:cNvSpPr>
                  <p:nvPr/>
                </p:nvSpPr>
                <p:spPr bwMode="auto">
                  <a:xfrm>
                    <a:off x="2113" y="2161"/>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29" name="Group 113"/>
                <p:cNvGrpSpPr>
                  <a:grpSpLocks/>
                </p:cNvGrpSpPr>
                <p:nvPr/>
              </p:nvGrpSpPr>
              <p:grpSpPr bwMode="auto">
                <a:xfrm>
                  <a:off x="3408" y="1968"/>
                  <a:ext cx="144" cy="240"/>
                  <a:chOff x="2016" y="2064"/>
                  <a:chExt cx="144" cy="240"/>
                </a:xfrm>
              </p:grpSpPr>
              <p:sp>
                <p:nvSpPr>
                  <p:cNvPr id="22642" name="Oval 114"/>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43" name="Line 115"/>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44" name="Line 116"/>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33" name="Group 117"/>
                <p:cNvGrpSpPr>
                  <a:grpSpLocks/>
                </p:cNvGrpSpPr>
                <p:nvPr/>
              </p:nvGrpSpPr>
              <p:grpSpPr bwMode="auto">
                <a:xfrm>
                  <a:off x="3264" y="1968"/>
                  <a:ext cx="144" cy="240"/>
                  <a:chOff x="2016" y="2064"/>
                  <a:chExt cx="144" cy="240"/>
                </a:xfrm>
              </p:grpSpPr>
              <p:sp>
                <p:nvSpPr>
                  <p:cNvPr id="22646" name="Oval 118"/>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47" name="Line 119"/>
                  <p:cNvSpPr>
                    <a:spLocks noChangeShapeType="1"/>
                  </p:cNvSpPr>
                  <p:nvPr/>
                </p:nvSpPr>
                <p:spPr bwMode="auto">
                  <a:xfrm>
                    <a:off x="2067" y="2160"/>
                    <a:ext cx="0" cy="144"/>
                  </a:xfrm>
                  <a:prstGeom prst="line">
                    <a:avLst/>
                  </a:prstGeom>
                  <a:noFill/>
                  <a:ln w="9525">
                    <a:solidFill>
                      <a:srgbClr val="FF9933"/>
                    </a:solidFill>
                    <a:round/>
                    <a:headEnd/>
                    <a:tailEnd/>
                  </a:ln>
                  <a:effectLst/>
                </p:spPr>
                <p:txBody>
                  <a:bodyPr/>
                  <a:lstStyle/>
                  <a:p>
                    <a:pPr>
                      <a:defRPr/>
                    </a:pPr>
                    <a:endParaRPr lang="en-US"/>
                  </a:p>
                </p:txBody>
              </p:sp>
              <p:sp>
                <p:nvSpPr>
                  <p:cNvPr id="22648" name="Line 120"/>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37" name="Group 121"/>
                <p:cNvGrpSpPr>
                  <a:grpSpLocks/>
                </p:cNvGrpSpPr>
                <p:nvPr/>
              </p:nvGrpSpPr>
              <p:grpSpPr bwMode="auto">
                <a:xfrm>
                  <a:off x="3120" y="1968"/>
                  <a:ext cx="144" cy="240"/>
                  <a:chOff x="2016" y="2064"/>
                  <a:chExt cx="144" cy="240"/>
                </a:xfrm>
              </p:grpSpPr>
              <p:sp>
                <p:nvSpPr>
                  <p:cNvPr id="22650" name="Oval 122"/>
                  <p:cNvSpPr>
                    <a:spLocks noChangeArrowheads="1"/>
                  </p:cNvSpPr>
                  <p:nvPr/>
                </p:nvSpPr>
                <p:spPr bwMode="auto">
                  <a:xfrm>
                    <a:off x="2019"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51" name="Line 123"/>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52" name="Line 124"/>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41" name="Group 125"/>
                <p:cNvGrpSpPr>
                  <a:grpSpLocks/>
                </p:cNvGrpSpPr>
                <p:nvPr/>
              </p:nvGrpSpPr>
              <p:grpSpPr bwMode="auto">
                <a:xfrm>
                  <a:off x="2400" y="1968"/>
                  <a:ext cx="144" cy="240"/>
                  <a:chOff x="2016" y="2064"/>
                  <a:chExt cx="144" cy="240"/>
                </a:xfrm>
              </p:grpSpPr>
              <p:sp>
                <p:nvSpPr>
                  <p:cNvPr id="22654" name="Oval 126"/>
                  <p:cNvSpPr>
                    <a:spLocks noChangeArrowheads="1"/>
                  </p:cNvSpPr>
                  <p:nvPr/>
                </p:nvSpPr>
                <p:spPr bwMode="auto">
                  <a:xfrm>
                    <a:off x="2018"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55" name="Line 127"/>
                  <p:cNvSpPr>
                    <a:spLocks noChangeShapeType="1"/>
                  </p:cNvSpPr>
                  <p:nvPr/>
                </p:nvSpPr>
                <p:spPr bwMode="auto">
                  <a:xfrm>
                    <a:off x="2067" y="2161"/>
                    <a:ext cx="0" cy="144"/>
                  </a:xfrm>
                  <a:prstGeom prst="line">
                    <a:avLst/>
                  </a:prstGeom>
                  <a:noFill/>
                  <a:ln w="9525">
                    <a:solidFill>
                      <a:srgbClr val="FF9933"/>
                    </a:solidFill>
                    <a:round/>
                    <a:headEnd/>
                    <a:tailEnd/>
                  </a:ln>
                  <a:effectLst/>
                </p:spPr>
                <p:txBody>
                  <a:bodyPr/>
                  <a:lstStyle/>
                  <a:p>
                    <a:pPr>
                      <a:defRPr/>
                    </a:pPr>
                    <a:endParaRPr lang="en-US"/>
                  </a:p>
                </p:txBody>
              </p:sp>
              <p:sp>
                <p:nvSpPr>
                  <p:cNvPr id="22656" name="Line 128"/>
                  <p:cNvSpPr>
                    <a:spLocks noChangeShapeType="1"/>
                  </p:cNvSpPr>
                  <p:nvPr/>
                </p:nvSpPr>
                <p:spPr bwMode="auto">
                  <a:xfrm>
                    <a:off x="2114" y="2161"/>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45" name="Group 129"/>
                <p:cNvGrpSpPr>
                  <a:grpSpLocks/>
                </p:cNvGrpSpPr>
                <p:nvPr/>
              </p:nvGrpSpPr>
              <p:grpSpPr bwMode="auto">
                <a:xfrm>
                  <a:off x="2544" y="1968"/>
                  <a:ext cx="144" cy="240"/>
                  <a:chOff x="2016" y="2064"/>
                  <a:chExt cx="144" cy="240"/>
                </a:xfrm>
              </p:grpSpPr>
              <p:sp>
                <p:nvSpPr>
                  <p:cNvPr id="22658" name="Oval 130"/>
                  <p:cNvSpPr>
                    <a:spLocks noChangeArrowheads="1"/>
                  </p:cNvSpPr>
                  <p:nvPr/>
                </p:nvSpPr>
                <p:spPr bwMode="auto">
                  <a:xfrm>
                    <a:off x="2018" y="2065"/>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59" name="Line 131"/>
                  <p:cNvSpPr>
                    <a:spLocks noChangeShapeType="1"/>
                  </p:cNvSpPr>
                  <p:nvPr/>
                </p:nvSpPr>
                <p:spPr bwMode="auto">
                  <a:xfrm>
                    <a:off x="2067" y="2161"/>
                    <a:ext cx="0" cy="144"/>
                  </a:xfrm>
                  <a:prstGeom prst="line">
                    <a:avLst/>
                  </a:prstGeom>
                  <a:noFill/>
                  <a:ln w="9525">
                    <a:solidFill>
                      <a:srgbClr val="FF9933"/>
                    </a:solidFill>
                    <a:round/>
                    <a:headEnd/>
                    <a:tailEnd/>
                  </a:ln>
                  <a:effectLst/>
                </p:spPr>
                <p:txBody>
                  <a:bodyPr/>
                  <a:lstStyle/>
                  <a:p>
                    <a:pPr>
                      <a:defRPr/>
                    </a:pPr>
                    <a:endParaRPr lang="en-US"/>
                  </a:p>
                </p:txBody>
              </p:sp>
              <p:sp>
                <p:nvSpPr>
                  <p:cNvPr id="22660" name="Line 132"/>
                  <p:cNvSpPr>
                    <a:spLocks noChangeShapeType="1"/>
                  </p:cNvSpPr>
                  <p:nvPr/>
                </p:nvSpPr>
                <p:spPr bwMode="auto">
                  <a:xfrm>
                    <a:off x="2114" y="2161"/>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49" name="Group 133"/>
                <p:cNvGrpSpPr>
                  <a:grpSpLocks/>
                </p:cNvGrpSpPr>
                <p:nvPr/>
              </p:nvGrpSpPr>
              <p:grpSpPr bwMode="auto">
                <a:xfrm>
                  <a:off x="2688" y="1968"/>
                  <a:ext cx="144" cy="240"/>
                  <a:chOff x="2016" y="2064"/>
                  <a:chExt cx="144" cy="240"/>
                </a:xfrm>
              </p:grpSpPr>
              <p:sp>
                <p:nvSpPr>
                  <p:cNvPr id="22662" name="Oval 134"/>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63" name="Line 135"/>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664" name="Line 136"/>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53" name="Group 137"/>
                <p:cNvGrpSpPr>
                  <a:grpSpLocks/>
                </p:cNvGrpSpPr>
                <p:nvPr/>
              </p:nvGrpSpPr>
              <p:grpSpPr bwMode="auto">
                <a:xfrm>
                  <a:off x="2832" y="1968"/>
                  <a:ext cx="144" cy="240"/>
                  <a:chOff x="2016" y="2064"/>
                  <a:chExt cx="144" cy="240"/>
                </a:xfrm>
              </p:grpSpPr>
              <p:sp>
                <p:nvSpPr>
                  <p:cNvPr id="22666" name="Oval 138"/>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67" name="Line 139"/>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68" name="Line 140"/>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57" name="Group 141"/>
                <p:cNvGrpSpPr>
                  <a:grpSpLocks/>
                </p:cNvGrpSpPr>
                <p:nvPr/>
              </p:nvGrpSpPr>
              <p:grpSpPr bwMode="auto">
                <a:xfrm>
                  <a:off x="2976" y="1968"/>
                  <a:ext cx="144" cy="240"/>
                  <a:chOff x="2016" y="2064"/>
                  <a:chExt cx="144" cy="240"/>
                </a:xfrm>
              </p:grpSpPr>
              <p:sp>
                <p:nvSpPr>
                  <p:cNvPr id="22670" name="Oval 142"/>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71" name="Line 143"/>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72" name="Line 144"/>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grpSp>
            <p:nvGrpSpPr>
              <p:cNvPr id="22661" name="Group 145"/>
              <p:cNvGrpSpPr>
                <a:grpSpLocks/>
              </p:cNvGrpSpPr>
              <p:nvPr/>
            </p:nvGrpSpPr>
            <p:grpSpPr bwMode="auto">
              <a:xfrm rot="10800000">
                <a:off x="1968" y="2256"/>
                <a:ext cx="1584" cy="240"/>
                <a:chOff x="1968" y="1968"/>
                <a:chExt cx="1584" cy="240"/>
              </a:xfrm>
            </p:grpSpPr>
            <p:grpSp>
              <p:nvGrpSpPr>
                <p:cNvPr id="22665" name="Group 146"/>
                <p:cNvGrpSpPr>
                  <a:grpSpLocks/>
                </p:cNvGrpSpPr>
                <p:nvPr/>
              </p:nvGrpSpPr>
              <p:grpSpPr bwMode="auto">
                <a:xfrm>
                  <a:off x="1968" y="1968"/>
                  <a:ext cx="144" cy="240"/>
                  <a:chOff x="2016" y="2064"/>
                  <a:chExt cx="144" cy="240"/>
                </a:xfrm>
              </p:grpSpPr>
              <p:sp>
                <p:nvSpPr>
                  <p:cNvPr id="22675" name="Oval 147"/>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76" name="Line 148"/>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77" name="Line 149"/>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69" name="Group 150"/>
                <p:cNvGrpSpPr>
                  <a:grpSpLocks/>
                </p:cNvGrpSpPr>
                <p:nvPr/>
              </p:nvGrpSpPr>
              <p:grpSpPr bwMode="auto">
                <a:xfrm>
                  <a:off x="2256" y="1968"/>
                  <a:ext cx="144" cy="240"/>
                  <a:chOff x="2016" y="2064"/>
                  <a:chExt cx="144" cy="240"/>
                </a:xfrm>
              </p:grpSpPr>
              <p:sp>
                <p:nvSpPr>
                  <p:cNvPr id="22679" name="Oval 151"/>
                  <p:cNvSpPr>
                    <a:spLocks noChangeArrowheads="1"/>
                  </p:cNvSpPr>
                  <p:nvPr/>
                </p:nvSpPr>
                <p:spPr bwMode="auto">
                  <a:xfrm>
                    <a:off x="2019"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80" name="Line 152"/>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81" name="Line 153"/>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73" name="Group 154"/>
                <p:cNvGrpSpPr>
                  <a:grpSpLocks/>
                </p:cNvGrpSpPr>
                <p:nvPr/>
              </p:nvGrpSpPr>
              <p:grpSpPr bwMode="auto">
                <a:xfrm>
                  <a:off x="2112" y="1968"/>
                  <a:ext cx="144" cy="240"/>
                  <a:chOff x="2016" y="2064"/>
                  <a:chExt cx="144" cy="240"/>
                </a:xfrm>
              </p:grpSpPr>
              <p:sp>
                <p:nvSpPr>
                  <p:cNvPr id="22683" name="Oval 155"/>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84" name="Line 156"/>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85" name="Line 157"/>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74" name="Group 158"/>
                <p:cNvGrpSpPr>
                  <a:grpSpLocks/>
                </p:cNvGrpSpPr>
                <p:nvPr/>
              </p:nvGrpSpPr>
              <p:grpSpPr bwMode="auto">
                <a:xfrm>
                  <a:off x="3408" y="1968"/>
                  <a:ext cx="144" cy="240"/>
                  <a:chOff x="2016" y="2064"/>
                  <a:chExt cx="144" cy="240"/>
                </a:xfrm>
              </p:grpSpPr>
              <p:sp>
                <p:nvSpPr>
                  <p:cNvPr id="22687" name="Oval 159"/>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88" name="Line 16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689" name="Line 161"/>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78" name="Group 162"/>
                <p:cNvGrpSpPr>
                  <a:grpSpLocks/>
                </p:cNvGrpSpPr>
                <p:nvPr/>
              </p:nvGrpSpPr>
              <p:grpSpPr bwMode="auto">
                <a:xfrm>
                  <a:off x="3264" y="1968"/>
                  <a:ext cx="144" cy="240"/>
                  <a:chOff x="2016" y="2064"/>
                  <a:chExt cx="144" cy="240"/>
                </a:xfrm>
              </p:grpSpPr>
              <p:sp>
                <p:nvSpPr>
                  <p:cNvPr id="22691" name="Oval 163"/>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92" name="Line 164"/>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693" name="Line 165"/>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82" name="Group 166"/>
                <p:cNvGrpSpPr>
                  <a:grpSpLocks/>
                </p:cNvGrpSpPr>
                <p:nvPr/>
              </p:nvGrpSpPr>
              <p:grpSpPr bwMode="auto">
                <a:xfrm>
                  <a:off x="3120" y="1968"/>
                  <a:ext cx="144" cy="240"/>
                  <a:chOff x="2016" y="2064"/>
                  <a:chExt cx="144" cy="240"/>
                </a:xfrm>
              </p:grpSpPr>
              <p:sp>
                <p:nvSpPr>
                  <p:cNvPr id="22695" name="Oval 167"/>
                  <p:cNvSpPr>
                    <a:spLocks noChangeArrowheads="1"/>
                  </p:cNvSpPr>
                  <p:nvPr/>
                </p:nvSpPr>
                <p:spPr bwMode="auto">
                  <a:xfrm>
                    <a:off x="2018" y="2064"/>
                    <a:ext cx="145"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696" name="Line 168"/>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697" name="Line 169"/>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86" name="Group 170"/>
                <p:cNvGrpSpPr>
                  <a:grpSpLocks/>
                </p:cNvGrpSpPr>
                <p:nvPr/>
              </p:nvGrpSpPr>
              <p:grpSpPr bwMode="auto">
                <a:xfrm>
                  <a:off x="2400" y="1968"/>
                  <a:ext cx="144" cy="240"/>
                  <a:chOff x="2016" y="2064"/>
                  <a:chExt cx="144" cy="240"/>
                </a:xfrm>
              </p:grpSpPr>
              <p:sp>
                <p:nvSpPr>
                  <p:cNvPr id="22699" name="Oval 171"/>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700" name="Line 172"/>
                  <p:cNvSpPr>
                    <a:spLocks noChangeShapeType="1"/>
                  </p:cNvSpPr>
                  <p:nvPr/>
                </p:nvSpPr>
                <p:spPr bwMode="auto">
                  <a:xfrm>
                    <a:off x="2067" y="2160"/>
                    <a:ext cx="0" cy="144"/>
                  </a:xfrm>
                  <a:prstGeom prst="line">
                    <a:avLst/>
                  </a:prstGeom>
                  <a:noFill/>
                  <a:ln w="9525">
                    <a:solidFill>
                      <a:srgbClr val="FF9933"/>
                    </a:solidFill>
                    <a:round/>
                    <a:headEnd/>
                    <a:tailEnd/>
                  </a:ln>
                  <a:effectLst/>
                </p:spPr>
                <p:txBody>
                  <a:bodyPr/>
                  <a:lstStyle/>
                  <a:p>
                    <a:pPr>
                      <a:defRPr/>
                    </a:pPr>
                    <a:endParaRPr lang="en-US"/>
                  </a:p>
                </p:txBody>
              </p:sp>
              <p:sp>
                <p:nvSpPr>
                  <p:cNvPr id="22701" name="Line 173"/>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90" name="Group 174"/>
                <p:cNvGrpSpPr>
                  <a:grpSpLocks/>
                </p:cNvGrpSpPr>
                <p:nvPr/>
              </p:nvGrpSpPr>
              <p:grpSpPr bwMode="auto">
                <a:xfrm>
                  <a:off x="2544" y="1968"/>
                  <a:ext cx="144" cy="240"/>
                  <a:chOff x="2016" y="2064"/>
                  <a:chExt cx="144" cy="240"/>
                </a:xfrm>
              </p:grpSpPr>
              <p:sp>
                <p:nvSpPr>
                  <p:cNvPr id="22703" name="Oval 175"/>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704" name="Line 176"/>
                  <p:cNvSpPr>
                    <a:spLocks noChangeShapeType="1"/>
                  </p:cNvSpPr>
                  <p:nvPr/>
                </p:nvSpPr>
                <p:spPr bwMode="auto">
                  <a:xfrm>
                    <a:off x="2067" y="2160"/>
                    <a:ext cx="0" cy="144"/>
                  </a:xfrm>
                  <a:prstGeom prst="line">
                    <a:avLst/>
                  </a:prstGeom>
                  <a:noFill/>
                  <a:ln w="9525">
                    <a:solidFill>
                      <a:srgbClr val="FF9933"/>
                    </a:solidFill>
                    <a:round/>
                    <a:headEnd/>
                    <a:tailEnd/>
                  </a:ln>
                  <a:effectLst/>
                </p:spPr>
                <p:txBody>
                  <a:bodyPr/>
                  <a:lstStyle/>
                  <a:p>
                    <a:pPr>
                      <a:defRPr/>
                    </a:pPr>
                    <a:endParaRPr lang="en-US"/>
                  </a:p>
                </p:txBody>
              </p:sp>
              <p:sp>
                <p:nvSpPr>
                  <p:cNvPr id="22705" name="Line 177"/>
                  <p:cNvSpPr>
                    <a:spLocks noChangeShapeType="1"/>
                  </p:cNvSpPr>
                  <p:nvPr/>
                </p:nvSpPr>
                <p:spPr bwMode="auto">
                  <a:xfrm>
                    <a:off x="2114"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94" name="Group 178"/>
                <p:cNvGrpSpPr>
                  <a:grpSpLocks/>
                </p:cNvGrpSpPr>
                <p:nvPr/>
              </p:nvGrpSpPr>
              <p:grpSpPr bwMode="auto">
                <a:xfrm>
                  <a:off x="2688" y="1968"/>
                  <a:ext cx="144" cy="240"/>
                  <a:chOff x="2016" y="2064"/>
                  <a:chExt cx="144" cy="240"/>
                </a:xfrm>
              </p:grpSpPr>
              <p:sp>
                <p:nvSpPr>
                  <p:cNvPr id="22707" name="Oval 179"/>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708" name="Line 180"/>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709" name="Line 181"/>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698" name="Group 182"/>
                <p:cNvGrpSpPr>
                  <a:grpSpLocks/>
                </p:cNvGrpSpPr>
                <p:nvPr/>
              </p:nvGrpSpPr>
              <p:grpSpPr bwMode="auto">
                <a:xfrm>
                  <a:off x="2832" y="1968"/>
                  <a:ext cx="144" cy="240"/>
                  <a:chOff x="2016" y="2064"/>
                  <a:chExt cx="144" cy="240"/>
                </a:xfrm>
              </p:grpSpPr>
              <p:sp>
                <p:nvSpPr>
                  <p:cNvPr id="22711" name="Oval 183"/>
                  <p:cNvSpPr>
                    <a:spLocks noChangeArrowheads="1"/>
                  </p:cNvSpPr>
                  <p:nvPr/>
                </p:nvSpPr>
                <p:spPr bwMode="auto">
                  <a:xfrm>
                    <a:off x="2018"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712" name="Line 184"/>
                  <p:cNvSpPr>
                    <a:spLocks noChangeShapeType="1"/>
                  </p:cNvSpPr>
                  <p:nvPr/>
                </p:nvSpPr>
                <p:spPr bwMode="auto">
                  <a:xfrm>
                    <a:off x="2066" y="2160"/>
                    <a:ext cx="0" cy="144"/>
                  </a:xfrm>
                  <a:prstGeom prst="line">
                    <a:avLst/>
                  </a:prstGeom>
                  <a:noFill/>
                  <a:ln w="9525">
                    <a:solidFill>
                      <a:srgbClr val="FF9933"/>
                    </a:solidFill>
                    <a:round/>
                    <a:headEnd/>
                    <a:tailEnd/>
                  </a:ln>
                  <a:effectLst/>
                </p:spPr>
                <p:txBody>
                  <a:bodyPr/>
                  <a:lstStyle/>
                  <a:p>
                    <a:pPr>
                      <a:defRPr/>
                    </a:pPr>
                    <a:endParaRPr lang="en-US"/>
                  </a:p>
                </p:txBody>
              </p:sp>
              <p:sp>
                <p:nvSpPr>
                  <p:cNvPr id="22713" name="Line 185"/>
                  <p:cNvSpPr>
                    <a:spLocks noChangeShapeType="1"/>
                  </p:cNvSpPr>
                  <p:nvPr/>
                </p:nvSpPr>
                <p:spPr bwMode="auto">
                  <a:xfrm>
                    <a:off x="2113" y="2160"/>
                    <a:ext cx="0" cy="144"/>
                  </a:xfrm>
                  <a:prstGeom prst="line">
                    <a:avLst/>
                  </a:prstGeom>
                  <a:noFill/>
                  <a:ln w="9525">
                    <a:solidFill>
                      <a:srgbClr val="FF9933"/>
                    </a:solidFill>
                    <a:round/>
                    <a:headEnd/>
                    <a:tailEnd/>
                  </a:ln>
                  <a:effectLst/>
                </p:spPr>
                <p:txBody>
                  <a:bodyPr/>
                  <a:lstStyle/>
                  <a:p>
                    <a:pPr>
                      <a:defRPr/>
                    </a:pPr>
                    <a:endParaRPr lang="en-US"/>
                  </a:p>
                </p:txBody>
              </p:sp>
            </p:grpSp>
            <p:grpSp>
              <p:nvGrpSpPr>
                <p:cNvPr id="22702" name="Group 186"/>
                <p:cNvGrpSpPr>
                  <a:grpSpLocks/>
                </p:cNvGrpSpPr>
                <p:nvPr/>
              </p:nvGrpSpPr>
              <p:grpSpPr bwMode="auto">
                <a:xfrm>
                  <a:off x="2976" y="1968"/>
                  <a:ext cx="144" cy="240"/>
                  <a:chOff x="2016" y="2064"/>
                  <a:chExt cx="144" cy="240"/>
                </a:xfrm>
              </p:grpSpPr>
              <p:sp>
                <p:nvSpPr>
                  <p:cNvPr id="22715" name="Oval 187"/>
                  <p:cNvSpPr>
                    <a:spLocks noChangeArrowheads="1"/>
                  </p:cNvSpPr>
                  <p:nvPr/>
                </p:nvSpPr>
                <p:spPr bwMode="auto">
                  <a:xfrm>
                    <a:off x="2017" y="2064"/>
                    <a:ext cx="144" cy="144"/>
                  </a:xfrm>
                  <a:prstGeom prst="ellipse">
                    <a:avLst/>
                  </a:prstGeom>
                  <a:solidFill>
                    <a:srgbClr val="FFFF00"/>
                  </a:solidFill>
                  <a:ln w="9525" algn="ctr">
                    <a:noFill/>
                    <a:round/>
                    <a:headEnd/>
                    <a:tailEnd/>
                  </a:ln>
                  <a:effectLst/>
                </p:spPr>
                <p:txBody>
                  <a:bodyPr wrap="none" anchor="ctr"/>
                  <a:lstStyle/>
                  <a:p>
                    <a:pPr>
                      <a:defRPr/>
                    </a:pPr>
                    <a:endParaRPr lang="en-US"/>
                  </a:p>
                </p:txBody>
              </p:sp>
              <p:sp>
                <p:nvSpPr>
                  <p:cNvPr id="22716" name="Line 188"/>
                  <p:cNvSpPr>
                    <a:spLocks noChangeShapeType="1"/>
                  </p:cNvSpPr>
                  <p:nvPr/>
                </p:nvSpPr>
                <p:spPr bwMode="auto">
                  <a:xfrm>
                    <a:off x="2065" y="2160"/>
                    <a:ext cx="0" cy="144"/>
                  </a:xfrm>
                  <a:prstGeom prst="line">
                    <a:avLst/>
                  </a:prstGeom>
                  <a:noFill/>
                  <a:ln w="9525">
                    <a:solidFill>
                      <a:srgbClr val="FF9933"/>
                    </a:solidFill>
                    <a:round/>
                    <a:headEnd/>
                    <a:tailEnd/>
                  </a:ln>
                  <a:effectLst/>
                </p:spPr>
                <p:txBody>
                  <a:bodyPr/>
                  <a:lstStyle/>
                  <a:p>
                    <a:pPr>
                      <a:defRPr/>
                    </a:pPr>
                    <a:endParaRPr lang="en-US"/>
                  </a:p>
                </p:txBody>
              </p:sp>
              <p:sp>
                <p:nvSpPr>
                  <p:cNvPr id="22717" name="Line 189"/>
                  <p:cNvSpPr>
                    <a:spLocks noChangeShapeType="1"/>
                  </p:cNvSpPr>
                  <p:nvPr/>
                </p:nvSpPr>
                <p:spPr bwMode="auto">
                  <a:xfrm>
                    <a:off x="2112" y="2160"/>
                    <a:ext cx="0" cy="144"/>
                  </a:xfrm>
                  <a:prstGeom prst="line">
                    <a:avLst/>
                  </a:prstGeom>
                  <a:noFill/>
                  <a:ln w="9525">
                    <a:solidFill>
                      <a:srgbClr val="FF9933"/>
                    </a:solidFill>
                    <a:round/>
                    <a:headEnd/>
                    <a:tailEnd/>
                  </a:ln>
                  <a:effectLst/>
                </p:spPr>
                <p:txBody>
                  <a:bodyPr/>
                  <a:lstStyle/>
                  <a:p>
                    <a:pPr>
                      <a:defRPr/>
                    </a:pPr>
                    <a:endParaRPr lang="en-US"/>
                  </a:p>
                </p:txBody>
              </p:sp>
            </p:grpSp>
          </p:grpSp>
        </p:grpSp>
        <p:sp>
          <p:nvSpPr>
            <p:cNvPr id="11278" name="Text Box 190"/>
            <p:cNvSpPr txBox="1">
              <a:spLocks noChangeArrowheads="1"/>
            </p:cNvSpPr>
            <p:nvPr/>
          </p:nvSpPr>
          <p:spPr bwMode="auto">
            <a:xfrm>
              <a:off x="2208" y="2649"/>
              <a:ext cx="432" cy="314"/>
            </a:xfrm>
            <a:prstGeom prst="rect">
              <a:avLst/>
            </a:prstGeom>
            <a:noFill/>
            <a:ln w="9525" algn="ctr">
              <a:noFill/>
              <a:miter lim="800000"/>
              <a:headEnd/>
              <a:tailEnd/>
            </a:ln>
          </p:spPr>
          <p:txBody>
            <a:bodyPr>
              <a:spAutoFit/>
            </a:bodyPr>
            <a:lstStyle/>
            <a:p>
              <a:pPr>
                <a:spcBef>
                  <a:spcPct val="50000"/>
                </a:spcBef>
                <a:buClrTx/>
                <a:buSzTx/>
                <a:buFontTx/>
                <a:buNone/>
              </a:pPr>
              <a:r>
                <a:rPr lang="en-US" sz="4000" dirty="0">
                  <a:latin typeface="Times New Roman" pitchFamily="18" charset="0"/>
                </a:rPr>
                <a:t>TK</a:t>
              </a:r>
            </a:p>
          </p:txBody>
        </p:sp>
      </p:grpSp>
      <p:sp>
        <p:nvSpPr>
          <p:cNvPr id="22719" name="Text Box 191"/>
          <p:cNvSpPr txBox="1">
            <a:spLocks noChangeArrowheads="1"/>
          </p:cNvSpPr>
          <p:nvPr/>
        </p:nvSpPr>
        <p:spPr bwMode="auto">
          <a:xfrm>
            <a:off x="9645227" y="6308232"/>
            <a:ext cx="2600960" cy="1169529"/>
          </a:xfrm>
          <a:prstGeom prst="rect">
            <a:avLst/>
          </a:prstGeom>
          <a:noFill/>
          <a:ln w="9525" algn="ctr">
            <a:noFill/>
            <a:miter lim="800000"/>
            <a:headEnd/>
            <a:tailEnd/>
          </a:ln>
        </p:spPr>
        <p:txBody>
          <a:bodyPr lIns="130046" tIns="65023" rIns="130046" bIns="65023">
            <a:spAutoFit/>
          </a:bodyPr>
          <a:lstStyle/>
          <a:p>
            <a:pPr>
              <a:spcBef>
                <a:spcPct val="50000"/>
              </a:spcBef>
              <a:buClrTx/>
              <a:buSzTx/>
              <a:buFontTx/>
              <a:buNone/>
            </a:pPr>
            <a:r>
              <a:rPr lang="en-US" sz="3400" dirty="0">
                <a:latin typeface="Times New Roman" pitchFamily="18" charset="0"/>
              </a:rPr>
              <a:t>Intracellular Domain</a:t>
            </a:r>
          </a:p>
        </p:txBody>
      </p:sp>
      <p:sp>
        <p:nvSpPr>
          <p:cNvPr id="22720" name="Text Box 192"/>
          <p:cNvSpPr txBox="1">
            <a:spLocks noChangeArrowheads="1"/>
          </p:cNvSpPr>
          <p:nvPr/>
        </p:nvSpPr>
        <p:spPr bwMode="auto">
          <a:xfrm>
            <a:off x="9645227" y="4682632"/>
            <a:ext cx="3142827" cy="1169529"/>
          </a:xfrm>
          <a:prstGeom prst="rect">
            <a:avLst/>
          </a:prstGeom>
          <a:noFill/>
          <a:ln w="9525" algn="ctr">
            <a:noFill/>
            <a:miter lim="800000"/>
            <a:headEnd/>
            <a:tailEnd/>
          </a:ln>
        </p:spPr>
        <p:txBody>
          <a:bodyPr lIns="130046" tIns="65023" rIns="130046" bIns="65023">
            <a:spAutoFit/>
          </a:bodyPr>
          <a:lstStyle/>
          <a:p>
            <a:pPr>
              <a:spcBef>
                <a:spcPct val="50000"/>
              </a:spcBef>
              <a:buClrTx/>
              <a:buSzTx/>
              <a:buFontTx/>
              <a:buNone/>
            </a:pPr>
            <a:r>
              <a:rPr lang="en-US" sz="3400" dirty="0" err="1">
                <a:latin typeface="Times New Roman" pitchFamily="18" charset="0"/>
              </a:rPr>
              <a:t>Transmembrane</a:t>
            </a:r>
            <a:r>
              <a:rPr lang="en-US" sz="3400" dirty="0">
                <a:latin typeface="Times New Roman" pitchFamily="18" charset="0"/>
              </a:rPr>
              <a:t>     Domain </a:t>
            </a:r>
          </a:p>
        </p:txBody>
      </p:sp>
      <p:sp>
        <p:nvSpPr>
          <p:cNvPr id="22721" name="Text Box 193"/>
          <p:cNvSpPr txBox="1">
            <a:spLocks noChangeArrowheads="1"/>
          </p:cNvSpPr>
          <p:nvPr/>
        </p:nvSpPr>
        <p:spPr bwMode="auto">
          <a:xfrm>
            <a:off x="9645227" y="1648178"/>
            <a:ext cx="3034453" cy="1169529"/>
          </a:xfrm>
          <a:prstGeom prst="rect">
            <a:avLst/>
          </a:prstGeom>
          <a:noFill/>
          <a:ln w="9525" algn="ctr">
            <a:noFill/>
            <a:miter lim="800000"/>
            <a:headEnd/>
            <a:tailEnd/>
          </a:ln>
        </p:spPr>
        <p:txBody>
          <a:bodyPr lIns="130046" tIns="65023" rIns="130046" bIns="65023">
            <a:spAutoFit/>
          </a:bodyPr>
          <a:lstStyle/>
          <a:p>
            <a:pPr>
              <a:spcBef>
                <a:spcPct val="50000"/>
              </a:spcBef>
              <a:buClrTx/>
              <a:buSzTx/>
              <a:buFontTx/>
              <a:buNone/>
            </a:pPr>
            <a:r>
              <a:rPr lang="en-US" sz="3400" dirty="0">
                <a:latin typeface="Times New Roman" pitchFamily="18" charset="0"/>
              </a:rPr>
              <a:t>Extracellular Domain</a:t>
            </a:r>
          </a:p>
        </p:txBody>
      </p:sp>
      <p:sp>
        <p:nvSpPr>
          <p:cNvPr id="22723" name="Line 195"/>
          <p:cNvSpPr>
            <a:spLocks noChangeShapeType="1"/>
          </p:cNvSpPr>
          <p:nvPr/>
        </p:nvSpPr>
        <p:spPr bwMode="auto">
          <a:xfrm flipH="1">
            <a:off x="5743787" y="2167467"/>
            <a:ext cx="3793067" cy="0"/>
          </a:xfrm>
          <a:prstGeom prst="line">
            <a:avLst/>
          </a:prstGeom>
          <a:noFill/>
          <a:ln w="57150">
            <a:solidFill>
              <a:srgbClr val="FF9933"/>
            </a:solidFill>
            <a:round/>
            <a:headEnd/>
            <a:tailEnd type="triangle" w="med" len="med"/>
          </a:ln>
          <a:effectLst/>
        </p:spPr>
        <p:txBody>
          <a:bodyPr lIns="130046" tIns="65023" rIns="130046" bIns="65023"/>
          <a:lstStyle/>
          <a:p>
            <a:pPr>
              <a:defRPr/>
            </a:pPr>
            <a:endParaRPr lang="en-US"/>
          </a:p>
        </p:txBody>
      </p:sp>
      <p:sp>
        <p:nvSpPr>
          <p:cNvPr id="22726" name="Line 198"/>
          <p:cNvSpPr>
            <a:spLocks noChangeShapeType="1"/>
          </p:cNvSpPr>
          <p:nvPr/>
        </p:nvSpPr>
        <p:spPr bwMode="auto">
          <a:xfrm flipH="1">
            <a:off x="6068907" y="6827520"/>
            <a:ext cx="3576320" cy="0"/>
          </a:xfrm>
          <a:prstGeom prst="line">
            <a:avLst/>
          </a:prstGeom>
          <a:noFill/>
          <a:ln w="57150">
            <a:solidFill>
              <a:srgbClr val="FF9933"/>
            </a:solidFill>
            <a:round/>
            <a:headEnd/>
            <a:tailEnd type="triangle" w="med" len="med"/>
          </a:ln>
          <a:effectLst/>
        </p:spPr>
        <p:txBody>
          <a:bodyPr lIns="130046" tIns="65023" rIns="130046" bIns="65023"/>
          <a:lstStyle/>
          <a:p>
            <a:pPr>
              <a:defRPr/>
            </a:pPr>
            <a:endParaRPr lang="en-US"/>
          </a:p>
        </p:txBody>
      </p:sp>
      <p:sp>
        <p:nvSpPr>
          <p:cNvPr id="11272" name="Text Box 199"/>
          <p:cNvSpPr txBox="1">
            <a:spLocks noChangeArrowheads="1"/>
          </p:cNvSpPr>
          <p:nvPr/>
        </p:nvSpPr>
        <p:spPr bwMode="auto">
          <a:xfrm>
            <a:off x="0" y="0"/>
            <a:ext cx="12679680" cy="839202"/>
          </a:xfrm>
          <a:prstGeom prst="rect">
            <a:avLst/>
          </a:prstGeom>
          <a:noFill/>
          <a:ln w="9525" algn="ctr">
            <a:noFill/>
            <a:miter lim="800000"/>
            <a:headEnd/>
            <a:tailEnd/>
          </a:ln>
        </p:spPr>
        <p:txBody>
          <a:bodyPr lIns="130046" tIns="65023" rIns="130046" bIns="65023">
            <a:spAutoFit/>
          </a:bodyPr>
          <a:lstStyle/>
          <a:p>
            <a:pPr algn="ctr">
              <a:spcBef>
                <a:spcPct val="50000"/>
              </a:spcBef>
              <a:buClrTx/>
              <a:buSzTx/>
              <a:buFontTx/>
              <a:buNone/>
            </a:pPr>
            <a:r>
              <a:rPr lang="en-US" sz="4600" dirty="0">
                <a:solidFill>
                  <a:srgbClr val="FFFF00"/>
                </a:solidFill>
                <a:latin typeface="Lucida Casual" pitchFamily="66" charset="0"/>
              </a:rPr>
              <a:t>EGFR Structure</a:t>
            </a:r>
          </a:p>
        </p:txBody>
      </p:sp>
      <p:grpSp>
        <p:nvGrpSpPr>
          <p:cNvPr id="22706" name="Group 202"/>
          <p:cNvGrpSpPr>
            <a:grpSpLocks/>
          </p:cNvGrpSpPr>
          <p:nvPr/>
        </p:nvGrpSpPr>
        <p:grpSpPr bwMode="auto">
          <a:xfrm>
            <a:off x="4876800" y="4009813"/>
            <a:ext cx="4443307" cy="1300480"/>
            <a:chOff x="2160" y="1776"/>
            <a:chExt cx="1968" cy="576"/>
          </a:xfrm>
        </p:grpSpPr>
        <p:sp>
          <p:nvSpPr>
            <p:cNvPr id="22728" name="Line 200"/>
            <p:cNvSpPr>
              <a:spLocks noChangeShapeType="1"/>
            </p:cNvSpPr>
            <p:nvPr/>
          </p:nvSpPr>
          <p:spPr bwMode="auto">
            <a:xfrm>
              <a:off x="2160" y="1776"/>
              <a:ext cx="432" cy="576"/>
            </a:xfrm>
            <a:prstGeom prst="line">
              <a:avLst/>
            </a:prstGeom>
            <a:noFill/>
            <a:ln w="57150">
              <a:solidFill>
                <a:srgbClr val="CC6600"/>
              </a:solidFill>
              <a:round/>
              <a:headEnd type="stealth" w="lg" len="lg"/>
              <a:tailEnd/>
            </a:ln>
            <a:effectLst/>
          </p:spPr>
          <p:txBody>
            <a:bodyPr/>
            <a:lstStyle/>
            <a:p>
              <a:pPr>
                <a:defRPr/>
              </a:pPr>
              <a:endParaRPr lang="en-US"/>
            </a:p>
          </p:txBody>
        </p:sp>
        <p:sp>
          <p:nvSpPr>
            <p:cNvPr id="22729" name="Line 201"/>
            <p:cNvSpPr>
              <a:spLocks noChangeShapeType="1"/>
            </p:cNvSpPr>
            <p:nvPr/>
          </p:nvSpPr>
          <p:spPr bwMode="auto">
            <a:xfrm>
              <a:off x="2592" y="2352"/>
              <a:ext cx="1536" cy="0"/>
            </a:xfrm>
            <a:prstGeom prst="line">
              <a:avLst/>
            </a:prstGeom>
            <a:noFill/>
            <a:ln w="57150">
              <a:solidFill>
                <a:srgbClr val="CC6600"/>
              </a:solidFill>
              <a:round/>
              <a:headEnd/>
              <a:tailEnd/>
            </a:ln>
            <a:effectLst/>
          </p:spPr>
          <p:txBody>
            <a:bodyPr/>
            <a:lstStyle/>
            <a:p>
              <a:pPr>
                <a:defRPr/>
              </a:pP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721"/>
                                        </p:tgtEl>
                                        <p:attrNameLst>
                                          <p:attrName>style.visibility</p:attrName>
                                        </p:attrNameLst>
                                      </p:cBhvr>
                                      <p:to>
                                        <p:strVal val="visible"/>
                                      </p:to>
                                    </p:set>
                                    <p:animEffect transition="in" filter="blinds(horizontal)">
                                      <p:cBhvr>
                                        <p:cTn id="7" dur="500"/>
                                        <p:tgtEl>
                                          <p:spTgt spid="2272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2723"/>
                                        </p:tgtEl>
                                        <p:attrNameLst>
                                          <p:attrName>style.visibility</p:attrName>
                                        </p:attrNameLst>
                                      </p:cBhvr>
                                      <p:to>
                                        <p:strVal val="visible"/>
                                      </p:to>
                                    </p:set>
                                    <p:animEffect transition="in" filter="wipe(right)">
                                      <p:cBhvr>
                                        <p:cTn id="11" dur="2000"/>
                                        <p:tgtEl>
                                          <p:spTgt spid="2272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2720"/>
                                        </p:tgtEl>
                                        <p:attrNameLst>
                                          <p:attrName>style.visibility</p:attrName>
                                        </p:attrNameLst>
                                      </p:cBhvr>
                                      <p:to>
                                        <p:strVal val="visible"/>
                                      </p:to>
                                    </p:set>
                                    <p:animEffect transition="in" filter="blinds(horizontal)">
                                      <p:cBhvr>
                                        <p:cTn id="16" dur="500"/>
                                        <p:tgtEl>
                                          <p:spTgt spid="22720"/>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2706"/>
                                        </p:tgtEl>
                                        <p:attrNameLst>
                                          <p:attrName>style.visibility</p:attrName>
                                        </p:attrNameLst>
                                      </p:cBhvr>
                                      <p:to>
                                        <p:strVal val="visible"/>
                                      </p:to>
                                    </p:set>
                                    <p:animEffect transition="in" filter="wipe(right)">
                                      <p:cBhvr>
                                        <p:cTn id="20" dur="2000"/>
                                        <p:tgtEl>
                                          <p:spTgt spid="2270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719"/>
                                        </p:tgtEl>
                                        <p:attrNameLst>
                                          <p:attrName>style.visibility</p:attrName>
                                        </p:attrNameLst>
                                      </p:cBhvr>
                                      <p:to>
                                        <p:strVal val="visible"/>
                                      </p:to>
                                    </p:set>
                                    <p:animEffect transition="in" filter="blinds(horizontal)">
                                      <p:cBhvr>
                                        <p:cTn id="25" dur="500"/>
                                        <p:tgtEl>
                                          <p:spTgt spid="22719"/>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2726"/>
                                        </p:tgtEl>
                                        <p:attrNameLst>
                                          <p:attrName>style.visibility</p:attrName>
                                        </p:attrNameLst>
                                      </p:cBhvr>
                                      <p:to>
                                        <p:strVal val="visible"/>
                                      </p:to>
                                    </p:set>
                                    <p:animEffect transition="in" filter="wipe(right)">
                                      <p:cBhvr>
                                        <p:cTn id="29" dur="2000"/>
                                        <p:tgtEl>
                                          <p:spTgt spid="2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9" grpId="0"/>
      <p:bldP spid="22720" grpId="0"/>
      <p:bldP spid="227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1950721" y="1625601"/>
          <a:ext cx="9353974" cy="7159414"/>
        </p:xfrm>
        <a:graphic>
          <a:graphicData uri="http://schemas.openxmlformats.org/presentationml/2006/ole">
            <mc:AlternateContent xmlns:mc="http://schemas.openxmlformats.org/markup-compatibility/2006">
              <mc:Choice xmlns:v="urn:schemas-microsoft-com:vml" Requires="v">
                <p:oleObj spid="_x0000_s131076" name="Photo Editor Photo" r:id="rId3" imgW="5687219" imgH="4352381" progId="">
                  <p:embed/>
                </p:oleObj>
              </mc:Choice>
              <mc:Fallback>
                <p:oleObj name="Photo Editor Photo" r:id="rId3" imgW="5687219" imgH="4352381"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721" y="1625601"/>
                        <a:ext cx="9353974" cy="715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5" name="Text Box 3"/>
          <p:cNvSpPr txBox="1">
            <a:spLocks noChangeArrowheads="1"/>
          </p:cNvSpPr>
          <p:nvPr/>
        </p:nvSpPr>
        <p:spPr bwMode="auto">
          <a:xfrm>
            <a:off x="2492588" y="541867"/>
            <a:ext cx="8195733" cy="650240"/>
          </a:xfrm>
          <a:prstGeom prst="rect">
            <a:avLst/>
          </a:prstGeom>
          <a:noFill/>
          <a:ln w="9525">
            <a:noFill/>
            <a:miter lim="800000"/>
            <a:headEnd/>
            <a:tailEnd/>
          </a:ln>
          <a:effectLst/>
        </p:spPr>
        <p:txBody>
          <a:bodyPr wrap="none" lIns="130046" tIns="65023" rIns="130046" bIns="65023">
            <a:spAutoFit/>
          </a:bodyPr>
          <a:lstStyle/>
          <a:p>
            <a:pPr eaLnBrk="0" hangingPunct="0"/>
            <a:r>
              <a:rPr lang="en-US" sz="3400" dirty="0">
                <a:latin typeface="Times New Roman" pitchFamily="18" charset="0"/>
              </a:rPr>
              <a:t>Receptor </a:t>
            </a:r>
            <a:r>
              <a:rPr lang="en-US" sz="3400" dirty="0" err="1">
                <a:latin typeface="Times New Roman" pitchFamily="18" charset="0"/>
              </a:rPr>
              <a:t>Dimerization</a:t>
            </a:r>
            <a:r>
              <a:rPr lang="en-US" sz="3400" dirty="0">
                <a:latin typeface="Times New Roman" pitchFamily="18" charset="0"/>
              </a:rPr>
              <a:t> and </a:t>
            </a:r>
            <a:r>
              <a:rPr lang="en-US" sz="3400" dirty="0" err="1">
                <a:latin typeface="Times New Roman" pitchFamily="18" charset="0"/>
              </a:rPr>
              <a:t>Kinase</a:t>
            </a:r>
            <a:r>
              <a:rPr lang="en-US" sz="3400" dirty="0">
                <a:latin typeface="Times New Roman" pitchFamily="18" charset="0"/>
              </a:rPr>
              <a:t> Activation</a:t>
            </a:r>
          </a:p>
        </p:txBody>
      </p:sp>
      <p:sp>
        <p:nvSpPr>
          <p:cNvPr id="136196" name="Text Box 4"/>
          <p:cNvSpPr txBox="1">
            <a:spLocks noChangeArrowheads="1"/>
          </p:cNvSpPr>
          <p:nvPr/>
        </p:nvSpPr>
        <p:spPr bwMode="auto">
          <a:xfrm>
            <a:off x="4298829" y="8994987"/>
            <a:ext cx="4698398" cy="485259"/>
          </a:xfrm>
          <a:prstGeom prst="rect">
            <a:avLst/>
          </a:prstGeom>
          <a:noFill/>
          <a:ln w="9525">
            <a:noFill/>
            <a:miter lim="800000"/>
            <a:headEnd/>
            <a:tailEnd/>
          </a:ln>
          <a:effectLst/>
        </p:spPr>
        <p:txBody>
          <a:bodyPr wrap="none" lIns="130046" tIns="65023" rIns="130046" bIns="65023">
            <a:spAutoFit/>
          </a:bodyPr>
          <a:lstStyle/>
          <a:p>
            <a:pPr eaLnBrk="0" hangingPunct="0"/>
            <a:r>
              <a:rPr lang="en-US" sz="2300" dirty="0">
                <a:latin typeface="Times New Roman" pitchFamily="18" charset="0"/>
              </a:rPr>
              <a:t>From Hunter (2001)  Nature 411,355.</a:t>
            </a:r>
            <a:endParaRPr lang="en-US" sz="3400" dirty="0">
              <a:latin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1A1844"/>
      </a:dk1>
      <a:lt1>
        <a:srgbClr val="FFFFFF"/>
      </a:lt1>
      <a:dk2>
        <a:srgbClr val="43412C"/>
      </a:dk2>
      <a:lt2>
        <a:srgbClr val="000000"/>
      </a:lt2>
      <a:accent1>
        <a:srgbClr val="BBE0E3"/>
      </a:accent1>
      <a:accent2>
        <a:srgbClr val="333399"/>
      </a:accent2>
      <a:accent3>
        <a:srgbClr val="FFFFFF"/>
      </a:accent3>
      <a:accent4>
        <a:srgbClr val="141339"/>
      </a:accent4>
      <a:accent5>
        <a:srgbClr val="DAEDEF"/>
      </a:accent5>
      <a:accent6>
        <a:srgbClr val="2D2D8A"/>
      </a:accent6>
      <a:hlink>
        <a:srgbClr val="009999"/>
      </a:hlink>
      <a:folHlink>
        <a:srgbClr val="99CC00"/>
      </a:folHlink>
    </a:clrScheme>
    <a:fontScheme name="Title &amp; Subtitle">
      <a:majorFont>
        <a:latin typeface="Times New Roman"/>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sz="2800" b="0" i="0" u="none" strike="noStrike" cap="none" normalizeH="0" baseline="0" smtClean="0">
            <a:ln>
              <a:noFill/>
            </a:ln>
            <a:solidFill>
              <a:srgbClr val="1A1844"/>
            </a:solidFill>
            <a:effectLst/>
            <a:latin typeface="Lucida Grande"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sz="2800" b="0" i="0" u="none" strike="noStrike" cap="none" normalizeH="0" baseline="0" smtClean="0">
            <a:ln>
              <a:noFill/>
            </a:ln>
            <a:solidFill>
              <a:srgbClr val="1A1844"/>
            </a:solidFill>
            <a:effectLst/>
            <a:latin typeface="Lucida Grande" pitchFamily="1"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1A1844"/>
      </a:dk1>
      <a:lt1>
        <a:srgbClr val="FFFFFF"/>
      </a:lt1>
      <a:dk2>
        <a:srgbClr val="431615"/>
      </a:dk2>
      <a:lt2>
        <a:srgbClr val="000000"/>
      </a:lt2>
      <a:accent1>
        <a:srgbClr val="000000"/>
      </a:accent1>
      <a:accent2>
        <a:srgbClr val="333399"/>
      </a:accent2>
      <a:accent3>
        <a:srgbClr val="FFFFFF"/>
      </a:accent3>
      <a:accent4>
        <a:srgbClr val="141339"/>
      </a:accent4>
      <a:accent5>
        <a:srgbClr val="AAAAAA"/>
      </a:accent5>
      <a:accent6>
        <a:srgbClr val="2D2D8A"/>
      </a:accent6>
      <a:hlink>
        <a:srgbClr val="009999"/>
      </a:hlink>
      <a:folHlink>
        <a:srgbClr val="99CC00"/>
      </a:folHlink>
    </a:clrScheme>
    <a:fontScheme name="Title &amp; Bullets">
      <a:majorFont>
        <a:latin typeface="Times New Roman"/>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sz="2800" b="0" i="0" u="none" strike="noStrike" cap="none" normalizeH="0" baseline="0" smtClean="0">
            <a:ln>
              <a:noFill/>
            </a:ln>
            <a:solidFill>
              <a:srgbClr val="1A1844"/>
            </a:solidFill>
            <a:effectLst/>
            <a:latin typeface="Lucida Grande"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sz="2800" b="0" i="0" u="none" strike="noStrike" cap="none" normalizeH="0" baseline="0" smtClean="0">
            <a:ln>
              <a:noFill/>
            </a:ln>
            <a:solidFill>
              <a:srgbClr val="1A1844"/>
            </a:solidFill>
            <a:effectLst/>
            <a:latin typeface="Lucida Grande"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Pages>0</Pages>
  <Words>1159</Words>
  <Characters>0</Characters>
  <Application>Microsoft Office PowerPoint</Application>
  <PresentationFormat>Custom</PresentationFormat>
  <Lines>0</Lines>
  <Paragraphs>242</Paragraphs>
  <Slides>28</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Title &amp; Subtitle</vt:lpstr>
      <vt:lpstr>Title &amp; Bullets</vt:lpstr>
      <vt:lpstr>Photo Editor Photo</vt:lpstr>
      <vt:lpstr>About OMICS Group</vt:lpstr>
      <vt:lpstr>OMICS International Conferences</vt:lpstr>
      <vt:lpstr>CELLULAR AND MOLECULAR ACTIONS OF GROWTH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EGFR signal transduction in tumour cells</vt:lpstr>
      <vt:lpstr>PowerPoint Presentation</vt:lpstr>
      <vt:lpstr>Transforming Growth Factor β  (TGFβ) Signals</vt:lpstr>
      <vt:lpstr>Human TGFβ Signal Molecules</vt:lpstr>
      <vt:lpstr>PowerPoint Presentation</vt:lpstr>
      <vt:lpstr>PowerPoint Presentation</vt:lpstr>
      <vt:lpstr>PowerPoint Presentation</vt:lpstr>
      <vt:lpstr>PowerPoint Presentation</vt:lpstr>
      <vt:lpstr>Evaluation of EGF, p-EGFR and TGFβ-1</vt:lpstr>
      <vt:lpstr>PowerPoint Presentation</vt:lpstr>
      <vt:lpstr>EGF and p-EGFR</vt:lpstr>
      <vt:lpstr>                      Levels of TGFβ-1</vt:lpstr>
      <vt:lpstr> Level of serum alfa-fetoprotein (AFP), aspartate aminotransferase (AST), alanine aminotransferase (ALT) and albumin of patients having HCC and CHC compared to control subjects.     </vt:lpstr>
      <vt:lpstr>Conclusion</vt:lpstr>
      <vt:lpstr>References</vt:lpstr>
      <vt:lpstr>THANK YOU</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10 - Protein Turnover and Amino Acid Catabolism</dc:title>
  <dc:creator>Mahmoud Balbaa</dc:creator>
  <cp:keywords>OPA</cp:keywords>
  <cp:lastModifiedBy>Prudhviraj Guggilla</cp:lastModifiedBy>
  <cp:revision>111</cp:revision>
  <dcterms:modified xsi:type="dcterms:W3CDTF">2015-09-23T09:03:05Z</dcterms:modified>
</cp:coreProperties>
</file>