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600" r:id="rId2"/>
    <p:sldId id="702" r:id="rId3"/>
    <p:sldId id="705" r:id="rId4"/>
    <p:sldId id="712" r:id="rId5"/>
    <p:sldId id="714" r:id="rId6"/>
    <p:sldId id="713" r:id="rId7"/>
    <p:sldId id="715" r:id="rId8"/>
    <p:sldId id="717" r:id="rId9"/>
    <p:sldId id="716" r:id="rId10"/>
    <p:sldId id="711" r:id="rId11"/>
    <p:sldId id="708" r:id="rId12"/>
    <p:sldId id="718" r:id="rId13"/>
    <p:sldId id="719" r:id="rId14"/>
    <p:sldId id="720" r:id="rId15"/>
    <p:sldId id="721" r:id="rId16"/>
    <p:sldId id="722" r:id="rId17"/>
    <p:sldId id="723" r:id="rId18"/>
    <p:sldId id="724" r:id="rId19"/>
    <p:sldId id="725" r:id="rId20"/>
    <p:sldId id="726" r:id="rId21"/>
    <p:sldId id="710"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191DCA7-F411-4652-9445-96413384E18B}" type="datetimeFigureOut">
              <a:rPr lang="en-AU" smtClean="0"/>
              <a:t>26/07/2015</a:t>
            </a:fld>
            <a:endParaRPr lang="en-AU"/>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744A713-951C-49EA-A918-F42C4A577A41}" type="slidenum">
              <a:rPr lang="en-AU" smtClean="0"/>
              <a:t>‹#›</a:t>
            </a:fld>
            <a:endParaRPr lang="en-AU"/>
          </a:p>
        </p:txBody>
      </p:sp>
    </p:spTree>
    <p:extLst>
      <p:ext uri="{BB962C8B-B14F-4D97-AF65-F5344CB8AC3E}">
        <p14:creationId xmlns:p14="http://schemas.microsoft.com/office/powerpoint/2010/main" val="87727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6ED8E164-F681-4B14-B0BD-C1B9D58C73C3}" type="slidenum">
              <a:rPr lang="ar-SA" altLang="en-US" smtClean="0"/>
              <a:pPr eaLnBrk="1" hangingPunct="1"/>
              <a:t>1</a:t>
            </a:fld>
            <a:endParaRPr lang="en-AU"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2854325" y="514350"/>
            <a:ext cx="3430588" cy="2573338"/>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sz="2400">
                <a:solidFill>
                  <a:schemeClr val="tx1"/>
                </a:solidFill>
                <a:latin typeface="Arial" pitchFamily="34" charset="0"/>
                <a:ea typeface="ＭＳ Ｐゴシック" pitchFamily="34" charset="-128"/>
              </a:defRPr>
            </a:lvl1pPr>
            <a:lvl2pPr marL="742950" indent="-285750" defTabSz="987425">
              <a:defRPr sz="2400">
                <a:solidFill>
                  <a:schemeClr val="tx1"/>
                </a:solidFill>
                <a:latin typeface="Arial" pitchFamily="34" charset="0"/>
                <a:ea typeface="ＭＳ Ｐゴシック" pitchFamily="34" charset="-128"/>
              </a:defRPr>
            </a:lvl2pPr>
            <a:lvl3pPr marL="1143000" indent="-228600" defTabSz="987425">
              <a:defRPr sz="2400">
                <a:solidFill>
                  <a:schemeClr val="tx1"/>
                </a:solidFill>
                <a:latin typeface="Arial" pitchFamily="34" charset="0"/>
                <a:ea typeface="ＭＳ Ｐゴシック" pitchFamily="34" charset="-128"/>
              </a:defRPr>
            </a:lvl3pPr>
            <a:lvl4pPr marL="1600200" indent="-228600" defTabSz="987425">
              <a:defRPr sz="2400">
                <a:solidFill>
                  <a:schemeClr val="tx1"/>
                </a:solidFill>
                <a:latin typeface="Arial" pitchFamily="34" charset="0"/>
                <a:ea typeface="ＭＳ Ｐゴシック" pitchFamily="34" charset="-128"/>
              </a:defRPr>
            </a:lvl4pPr>
            <a:lvl5pPr marL="2057400" indent="-228600" defTabSz="987425">
              <a:defRPr sz="2400">
                <a:solidFill>
                  <a:schemeClr val="tx1"/>
                </a:solidFill>
                <a:latin typeface="Arial" pitchFamily="34" charset="0"/>
                <a:ea typeface="ＭＳ Ｐゴシック" pitchFamily="34" charset="-128"/>
              </a:defRPr>
            </a:lvl5pPr>
            <a:lvl6pPr marL="2514600" indent="-228600" defTabSz="987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87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87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87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669B536-1EFA-470A-8ED9-B067AA2E084B}" type="slidenum">
              <a:rPr lang="ko-KR" altLang="en-US" sz="1200" smtClean="0"/>
              <a:pPr/>
              <a:t>10</a:t>
            </a:fld>
            <a:endParaRPr lang="en-US" altLang="ko-KR" sz="1200" smtClean="0"/>
          </a:p>
        </p:txBody>
      </p:sp>
    </p:spTree>
    <p:extLst>
      <p:ext uri="{BB962C8B-B14F-4D97-AF65-F5344CB8AC3E}">
        <p14:creationId xmlns:p14="http://schemas.microsoft.com/office/powerpoint/2010/main" val="355513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107BC434-4BC1-405F-842F-06CD51CA7094}" type="slidenum">
              <a:rPr lang="ar-SA"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E9C6D3C-D277-47F6-8B10-224A9CA027EA}" type="slidenum">
              <a:rPr lang="ar-SA" altLang="en-US" smtClean="0"/>
              <a:pPr eaLnBrk="1" hangingPunct="1"/>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9FE17DB-68DA-44B9-BDE0-4B38C35E1632}" type="slidenum">
              <a:rPr lang="ar-SA" altLang="en-US" smtClean="0"/>
              <a:pPr eaLnBrk="1" hangingPunct="1"/>
              <a:t>21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A75CBA9-7515-4E4B-9677-846E1FFF1D9C}" type="slidenum">
              <a:rPr lang="ar-SA"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5" name="Holder 5"/>
          <p:cNvSpPr>
            <a:spLocks noGrp="1"/>
          </p:cNvSpPr>
          <p:nvPr>
            <p:ph type="dt" sz="half" idx="6"/>
          </p:nvPr>
        </p:nvSpPr>
        <p:spPr/>
        <p:txBody>
          <a:bodyPr lIns="0" tIns="0" rIns="0" bIns="0"/>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5" name="Holder 5"/>
          <p:cNvSpPr>
            <a:spLocks noGrp="1"/>
          </p:cNvSpPr>
          <p:nvPr>
            <p:ph type="dt" sz="half" idx="6"/>
          </p:nvPr>
        </p:nvSpPr>
        <p:spPr/>
        <p:txBody>
          <a:bodyPr lIns="0" tIns="0" rIns="0" bIns="0"/>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43750" y="71373"/>
            <a:ext cx="1892300" cy="52451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838200" y="1571625"/>
            <a:ext cx="7734300" cy="0"/>
          </a:xfrm>
          <a:custGeom>
            <a:avLst/>
            <a:gdLst/>
            <a:ahLst/>
            <a:cxnLst/>
            <a:rect l="l" t="t" r="r" b="b"/>
            <a:pathLst>
              <a:path w="7734300">
                <a:moveTo>
                  <a:pt x="0" y="0"/>
                </a:moveTo>
                <a:lnTo>
                  <a:pt x="7734300" y="0"/>
                </a:lnTo>
              </a:path>
            </a:pathLst>
          </a:custGeom>
          <a:ln w="3175">
            <a:solidFill>
              <a:srgbClr val="C02323"/>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6" name="Holder 6"/>
          <p:cNvSpPr>
            <a:spLocks noGrp="1"/>
          </p:cNvSpPr>
          <p:nvPr>
            <p:ph type="dt" sz="half" idx="6"/>
          </p:nvPr>
        </p:nvSpPr>
        <p:spPr/>
        <p:txBody>
          <a:bodyPr lIns="0" tIns="0" rIns="0" bIns="0"/>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43750" y="71373"/>
            <a:ext cx="1892300" cy="52451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838200" y="1571625"/>
            <a:ext cx="7734300" cy="0"/>
          </a:xfrm>
          <a:custGeom>
            <a:avLst/>
            <a:gdLst/>
            <a:ahLst/>
            <a:cxnLst/>
            <a:rect l="l" t="t" r="r" b="b"/>
            <a:pathLst>
              <a:path w="7734300">
                <a:moveTo>
                  <a:pt x="0" y="0"/>
                </a:moveTo>
                <a:lnTo>
                  <a:pt x="7734300" y="0"/>
                </a:lnTo>
              </a:path>
            </a:pathLst>
          </a:custGeom>
          <a:ln w="3175">
            <a:solidFill>
              <a:srgbClr val="C02323"/>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4" name="Holder 4"/>
          <p:cNvSpPr>
            <a:spLocks noGrp="1"/>
          </p:cNvSpPr>
          <p:nvPr>
            <p:ph type="dt" sz="half" idx="6"/>
          </p:nvPr>
        </p:nvSpPr>
        <p:spPr/>
        <p:txBody>
          <a:bodyPr lIns="0" tIns="0" rIns="0" bIns="0"/>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3" name="Holder 3"/>
          <p:cNvSpPr>
            <a:spLocks noGrp="1"/>
          </p:cNvSpPr>
          <p:nvPr>
            <p:ph type="dt" sz="half" idx="6"/>
          </p:nvPr>
        </p:nvSpPr>
        <p:spPr/>
        <p:txBody>
          <a:bodyPr lIns="0" tIns="0" rIns="0" bIns="0"/>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43750" y="71373"/>
            <a:ext cx="1892300" cy="524510"/>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559206" y="605790"/>
            <a:ext cx="8025586" cy="96059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64514" y="1612138"/>
            <a:ext cx="7414971" cy="2954527"/>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7090409" y="6500164"/>
            <a:ext cx="1129470" cy="203200"/>
          </a:xfrm>
          <a:prstGeom prst="rect">
            <a:avLst/>
          </a:prstGeom>
        </p:spPr>
        <p:txBody>
          <a:bodyPr wrap="square" lIns="0" tIns="0" rIns="0" bIns="0">
            <a:noAutofit/>
          </a:bodyPr>
          <a:lstStyle/>
          <a:p>
            <a:pPr marL="12700">
              <a:lnSpc>
                <a:spcPct val="100000"/>
              </a:lnSpc>
            </a:pPr>
            <a:r>
              <a:rPr sz="1200" dirty="0" smtClean="0">
                <a:solidFill>
                  <a:srgbClr val="888888"/>
                </a:solidFill>
                <a:latin typeface="Calibri"/>
                <a:cs typeface="Calibri"/>
              </a:rPr>
              <a:t>Dr</a:t>
            </a:r>
            <a:r>
              <a:rPr sz="1200" spc="-20" dirty="0" smtClean="0">
                <a:solidFill>
                  <a:srgbClr val="888888"/>
                </a:solidFill>
                <a:latin typeface="Calibri"/>
                <a:cs typeface="Calibri"/>
              </a:rPr>
              <a:t> </a:t>
            </a:r>
            <a:r>
              <a:rPr sz="1200" spc="0" dirty="0" smtClean="0">
                <a:solidFill>
                  <a:srgbClr val="888888"/>
                </a:solidFill>
                <a:latin typeface="Calibri"/>
                <a:cs typeface="Calibri"/>
              </a:rPr>
              <a:t>F</a:t>
            </a:r>
            <a:r>
              <a:rPr sz="1200" spc="-25" dirty="0" smtClean="0">
                <a:solidFill>
                  <a:srgbClr val="888888"/>
                </a:solidFill>
                <a:latin typeface="Calibri"/>
                <a:cs typeface="Calibri"/>
              </a:rPr>
              <a:t>r</a:t>
            </a:r>
            <a:r>
              <a:rPr sz="1200" spc="0" dirty="0" smtClean="0">
                <a:solidFill>
                  <a:srgbClr val="888888"/>
                </a:solidFill>
                <a:latin typeface="Calibri"/>
                <a:cs typeface="Calibri"/>
              </a:rPr>
              <a:t>a</a:t>
            </a:r>
            <a:r>
              <a:rPr sz="1200" spc="5" dirty="0" smtClean="0">
                <a:solidFill>
                  <a:srgbClr val="888888"/>
                </a:solidFill>
                <a:latin typeface="Calibri"/>
                <a:cs typeface="Calibri"/>
              </a:rPr>
              <a:t>u</a:t>
            </a:r>
            <a:r>
              <a:rPr sz="1200" spc="-45" dirty="0" smtClean="0">
                <a:solidFill>
                  <a:srgbClr val="888888"/>
                </a:solidFill>
                <a:latin typeface="Calibri"/>
                <a:cs typeface="Calibri"/>
              </a:rPr>
              <a:t>k</a:t>
            </a:r>
            <a:r>
              <a:rPr sz="1200" spc="0" dirty="0" smtClean="0">
                <a:solidFill>
                  <a:srgbClr val="888888"/>
                </a:solidFill>
                <a:latin typeface="Calibri"/>
                <a:cs typeface="Calibri"/>
              </a:rPr>
              <a:t>e</a:t>
            </a:r>
            <a:r>
              <a:rPr sz="1200" spc="-20" dirty="0" smtClean="0">
                <a:solidFill>
                  <a:srgbClr val="888888"/>
                </a:solidFill>
                <a:latin typeface="Calibri"/>
                <a:cs typeface="Calibri"/>
              </a:rPr>
              <a:t> </a:t>
            </a:r>
            <a:r>
              <a:rPr sz="1200" spc="-40" dirty="0" smtClean="0">
                <a:solidFill>
                  <a:srgbClr val="888888"/>
                </a:solidFill>
                <a:latin typeface="Calibri"/>
                <a:cs typeface="Calibri"/>
              </a:rPr>
              <a:t>W</a:t>
            </a:r>
            <a:r>
              <a:rPr sz="1200" spc="0" dirty="0" smtClean="0">
                <a:solidFill>
                  <a:srgbClr val="888888"/>
                </a:solidFill>
                <a:latin typeface="Calibri"/>
                <a:cs typeface="Calibri"/>
              </a:rPr>
              <a:t>ar</a:t>
            </a:r>
            <a:r>
              <a:rPr sz="1200" spc="5" dirty="0" smtClean="0">
                <a:solidFill>
                  <a:srgbClr val="888888"/>
                </a:solidFill>
                <a:latin typeface="Calibri"/>
                <a:cs typeface="Calibri"/>
              </a:rPr>
              <a:t>n</a:t>
            </a:r>
            <a:r>
              <a:rPr sz="1200" spc="-45" dirty="0" smtClean="0">
                <a:solidFill>
                  <a:srgbClr val="888888"/>
                </a:solidFill>
                <a:latin typeface="Calibri"/>
                <a:cs typeface="Calibri"/>
              </a:rPr>
              <a:t>k</a:t>
            </a:r>
            <a:r>
              <a:rPr sz="1200" spc="0" dirty="0" smtClean="0">
                <a:solidFill>
                  <a:srgbClr val="888888"/>
                </a:solidFill>
                <a:latin typeface="Calibri"/>
                <a:cs typeface="Calibri"/>
              </a:rPr>
              <a:t>e</a:t>
            </a:r>
            <a:endParaRPr sz="1200">
              <a:latin typeface="Calibri"/>
              <a:cs typeface="Calibri"/>
            </a:endParaRPr>
          </a:p>
        </p:txBody>
      </p:sp>
      <p:sp>
        <p:nvSpPr>
          <p:cNvPr id="5" name="Holder 5"/>
          <p:cNvSpPr>
            <a:spLocks noGrp="1"/>
          </p:cNvSpPr>
          <p:nvPr>
            <p:ph type="dt" sz="half" idx="6"/>
          </p:nvPr>
        </p:nvSpPr>
        <p:spPr>
          <a:xfrm>
            <a:off x="3470909" y="6439814"/>
            <a:ext cx="2200512" cy="203199"/>
          </a:xfrm>
          <a:prstGeom prst="rect">
            <a:avLst/>
          </a:prstGeom>
        </p:spPr>
        <p:txBody>
          <a:bodyPr wrap="square" lIns="0" tIns="0" rIns="0" bIns="0">
            <a:noAutofit/>
          </a:bodyPr>
          <a:lstStyle/>
          <a:p>
            <a:pPr marL="12700">
              <a:lnSpc>
                <a:spcPct val="100000"/>
              </a:lnSpc>
            </a:pPr>
            <a:r>
              <a:rPr sz="1200" dirty="0" smtClean="0">
                <a:solidFill>
                  <a:srgbClr val="888888"/>
                </a:solidFill>
                <a:latin typeface="Calibri"/>
                <a:cs typeface="Calibri"/>
              </a:rPr>
              <a:t>School</a:t>
            </a:r>
            <a:r>
              <a:rPr sz="1200" spc="-10" dirty="0" smtClean="0">
                <a:solidFill>
                  <a:srgbClr val="888888"/>
                </a:solidFill>
                <a:latin typeface="Calibri"/>
                <a:cs typeface="Calibri"/>
              </a:rPr>
              <a:t> </a:t>
            </a:r>
            <a:r>
              <a:rPr sz="1200" spc="0" dirty="0" smtClean="0">
                <a:solidFill>
                  <a:srgbClr val="888888"/>
                </a:solidFill>
                <a:latin typeface="Calibri"/>
                <a:cs typeface="Calibri"/>
              </a:rPr>
              <a:t>of</a:t>
            </a:r>
            <a:r>
              <a:rPr sz="1200" spc="-5" dirty="0" smtClean="0">
                <a:solidFill>
                  <a:srgbClr val="888888"/>
                </a:solidFill>
                <a:latin typeface="Calibri"/>
                <a:cs typeface="Calibri"/>
              </a:rPr>
              <a:t> </a:t>
            </a:r>
            <a:r>
              <a:rPr sz="1200" spc="0" dirty="0" smtClean="0">
                <a:solidFill>
                  <a:srgbClr val="888888"/>
                </a:solidFill>
                <a:latin typeface="Calibri"/>
                <a:cs typeface="Calibri"/>
              </a:rPr>
              <a:t>De</a:t>
            </a:r>
            <a:r>
              <a:rPr sz="1200" spc="-5" dirty="0" smtClean="0">
                <a:solidFill>
                  <a:srgbClr val="888888"/>
                </a:solidFill>
                <a:latin typeface="Calibri"/>
                <a:cs typeface="Calibri"/>
              </a:rPr>
              <a:t>n</a:t>
            </a:r>
            <a:r>
              <a:rPr sz="1200" spc="0" dirty="0" smtClean="0">
                <a:solidFill>
                  <a:srgbClr val="888888"/>
                </a:solidFill>
                <a:latin typeface="Calibri"/>
                <a:cs typeface="Calibri"/>
              </a:rPr>
              <a:t>ti</a:t>
            </a:r>
            <a:r>
              <a:rPr sz="1200" spc="-15" dirty="0" smtClean="0">
                <a:solidFill>
                  <a:srgbClr val="888888"/>
                </a:solidFill>
                <a:latin typeface="Calibri"/>
                <a:cs typeface="Calibri"/>
              </a:rPr>
              <a:t>s</a:t>
            </a:r>
            <a:r>
              <a:rPr sz="1200" spc="0" dirty="0" smtClean="0">
                <a:solidFill>
                  <a:srgbClr val="888888"/>
                </a:solidFill>
                <a:latin typeface="Calibri"/>
                <a:cs typeface="Calibri"/>
              </a:rPr>
              <a:t>try</a:t>
            </a:r>
            <a:r>
              <a:rPr sz="1200" spc="-35" dirty="0" smtClean="0">
                <a:solidFill>
                  <a:srgbClr val="888888"/>
                </a:solidFill>
                <a:latin typeface="Calibri"/>
                <a:cs typeface="Calibri"/>
              </a:rPr>
              <a:t> </a:t>
            </a:r>
            <a:r>
              <a:rPr sz="1200" spc="0" dirty="0" smtClean="0">
                <a:solidFill>
                  <a:srgbClr val="888888"/>
                </a:solidFill>
                <a:latin typeface="Calibri"/>
                <a:cs typeface="Calibri"/>
              </a:rPr>
              <a:t>a</a:t>
            </a:r>
            <a:r>
              <a:rPr sz="1200" spc="5" dirty="0" smtClean="0">
                <a:solidFill>
                  <a:srgbClr val="888888"/>
                </a:solidFill>
                <a:latin typeface="Calibri"/>
                <a:cs typeface="Calibri"/>
              </a:rPr>
              <a:t>n</a:t>
            </a:r>
            <a:r>
              <a:rPr sz="1200" spc="0" dirty="0" smtClean="0">
                <a:solidFill>
                  <a:srgbClr val="888888"/>
                </a:solidFill>
                <a:latin typeface="Calibri"/>
                <a:cs typeface="Calibri"/>
              </a:rPr>
              <a:t>d</a:t>
            </a:r>
            <a:r>
              <a:rPr sz="1200" spc="-15" dirty="0" smtClean="0">
                <a:solidFill>
                  <a:srgbClr val="888888"/>
                </a:solidFill>
                <a:latin typeface="Calibri"/>
                <a:cs typeface="Calibri"/>
              </a:rPr>
              <a:t> </a:t>
            </a:r>
            <a:r>
              <a:rPr sz="1200" spc="0" dirty="0" smtClean="0">
                <a:solidFill>
                  <a:srgbClr val="888888"/>
                </a:solidFill>
                <a:latin typeface="Calibri"/>
                <a:cs typeface="Calibri"/>
              </a:rPr>
              <a:t>O</a:t>
            </a:r>
            <a:r>
              <a:rPr sz="1200" spc="-25" dirty="0" smtClean="0">
                <a:solidFill>
                  <a:srgbClr val="888888"/>
                </a:solidFill>
                <a:latin typeface="Calibri"/>
                <a:cs typeface="Calibri"/>
              </a:rPr>
              <a:t>r</a:t>
            </a:r>
            <a:r>
              <a:rPr sz="1200" spc="0" dirty="0" smtClean="0">
                <a:solidFill>
                  <a:srgbClr val="888888"/>
                </a:solidFill>
                <a:latin typeface="Calibri"/>
                <a:cs typeface="Calibri"/>
              </a:rPr>
              <a:t>al</a:t>
            </a:r>
            <a:r>
              <a:rPr sz="1200" spc="5" dirty="0" smtClean="0">
                <a:solidFill>
                  <a:srgbClr val="888888"/>
                </a:solidFill>
                <a:latin typeface="Calibri"/>
                <a:cs typeface="Calibri"/>
              </a:rPr>
              <a:t> </a:t>
            </a:r>
            <a:r>
              <a:rPr sz="1200" spc="-5" dirty="0" smtClean="0">
                <a:solidFill>
                  <a:srgbClr val="888888"/>
                </a:solidFill>
                <a:latin typeface="Calibri"/>
                <a:cs typeface="Calibri"/>
              </a:rPr>
              <a:t>H</a:t>
            </a:r>
            <a:r>
              <a:rPr sz="1200" spc="0" dirty="0" smtClean="0">
                <a:solidFill>
                  <a:srgbClr val="888888"/>
                </a:solidFill>
                <a:latin typeface="Calibri"/>
                <a:cs typeface="Calibri"/>
              </a:rPr>
              <a:t>eal</a:t>
            </a:r>
            <a:r>
              <a:rPr sz="1200" spc="5" dirty="0" smtClean="0">
                <a:solidFill>
                  <a:srgbClr val="888888"/>
                </a:solidFill>
                <a:latin typeface="Calibri"/>
                <a:cs typeface="Calibri"/>
              </a:rPr>
              <a:t>t</a:t>
            </a:r>
            <a:r>
              <a:rPr sz="1200" spc="0" dirty="0" smtClean="0">
                <a:solidFill>
                  <a:srgbClr val="888888"/>
                </a:solidFill>
                <a:latin typeface="Calibri"/>
                <a:cs typeface="Calibri"/>
              </a:rPr>
              <a:t>h</a:t>
            </a:r>
            <a:endParaRPr sz="1200">
              <a:latin typeface="Calibri"/>
              <a:cs typeface="Calibri"/>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9524" y="609600"/>
            <a:ext cx="9134475" cy="6248400"/>
          </a:xfrm>
        </p:spPr>
        <p:txBody>
          <a:bodyPr/>
          <a:lstStyle/>
          <a:p>
            <a:pPr algn="ctr" eaLnBrk="1" hangingPunct="1">
              <a:buFontTx/>
              <a:buNone/>
            </a:pPr>
            <a:r>
              <a:rPr lang="en-US" sz="3600" dirty="0" smtClean="0">
                <a:latin typeface="Times New Roman" panose="02020603050405020304" pitchFamily="18" charset="0"/>
                <a:cs typeface="Times New Roman" panose="02020603050405020304" pitchFamily="18" charset="0"/>
              </a:rPr>
              <a:t>The effect of early exposure to haptic feedback during preclinical dental education on the development of psychomotor skills in Restorative Dentistry?</a:t>
            </a:r>
            <a:endParaRPr lang="en-US" altLang="en-US" sz="3600" b="1" dirty="0" smtClean="0">
              <a:latin typeface="Times New Roman" panose="02020603050405020304" pitchFamily="18" charset="0"/>
              <a:cs typeface="Times New Roman" panose="02020603050405020304" pitchFamily="18" charset="0"/>
            </a:endParaRPr>
          </a:p>
          <a:p>
            <a:pPr algn="ctr" eaLnBrk="1" hangingPunct="1">
              <a:buFontTx/>
              <a:buNone/>
            </a:pPr>
            <a:endParaRPr lang="en-US" altLang="en-US" dirty="0" smtClean="0"/>
          </a:p>
          <a:p>
            <a:pPr lvl="1" algn="ctr" eaLnBrk="1" hangingPunct="1">
              <a:lnSpc>
                <a:spcPct val="150000"/>
              </a:lnSpc>
              <a:buFontTx/>
              <a:buNone/>
            </a:pPr>
            <a:r>
              <a:rPr lang="en-US" altLang="en-US" sz="2000" b="1" i="1" dirty="0" smtClean="0">
                <a:latin typeface="Times New Roman" panose="02020603050405020304" pitchFamily="18" charset="0"/>
                <a:cs typeface="Times New Roman" panose="02020603050405020304" pitchFamily="18" charset="0"/>
              </a:rPr>
              <a:t>Mahmoud M Bakr, Ward L Massey, Heather Alexander</a:t>
            </a:r>
          </a:p>
          <a:p>
            <a:pPr lvl="1" algn="l" eaLnBrk="1" hangingPunct="1">
              <a:lnSpc>
                <a:spcPct val="150000"/>
              </a:lnSpc>
              <a:buFontTx/>
              <a:buNone/>
            </a:pPr>
            <a:r>
              <a:rPr lang="en-US" altLang="en-US" sz="2000" b="1" dirty="0" smtClean="0">
                <a:latin typeface="Times New Roman" panose="02020603050405020304" pitchFamily="18" charset="0"/>
                <a:cs typeface="Times New Roman" panose="02020603050405020304" pitchFamily="18" charset="0"/>
              </a:rPr>
              <a:t>Presenter:</a:t>
            </a:r>
          </a:p>
          <a:p>
            <a:pPr lvl="1" algn="l" eaLnBrk="1" hangingPunct="1">
              <a:lnSpc>
                <a:spcPct val="150000"/>
              </a:lnSpc>
              <a:buFontTx/>
              <a:buNone/>
            </a:pPr>
            <a:r>
              <a:rPr lang="en-US" altLang="en-US" sz="2000" b="1" dirty="0" smtClean="0">
                <a:latin typeface="Times New Roman" panose="02020603050405020304" pitchFamily="18" charset="0"/>
                <a:cs typeface="Times New Roman" panose="02020603050405020304" pitchFamily="18" charset="0"/>
              </a:rPr>
              <a:t>Dr. Mahmoud Bakr</a:t>
            </a:r>
          </a:p>
          <a:p>
            <a:pPr lvl="1" algn="l" eaLnBrk="1" hangingPunct="1">
              <a:lnSpc>
                <a:spcPct val="150000"/>
              </a:lnSpc>
              <a:buFontTx/>
              <a:buNone/>
            </a:pPr>
            <a:r>
              <a:rPr lang="en-US" altLang="en-US" sz="2000" b="1" dirty="0" smtClean="0">
                <a:latin typeface="Times New Roman" panose="02020603050405020304" pitchFamily="18" charset="0"/>
                <a:cs typeface="Times New Roman" panose="02020603050405020304" pitchFamily="18" charset="0"/>
              </a:rPr>
              <a:t>Lecturer in General Dental Practice</a:t>
            </a:r>
          </a:p>
          <a:p>
            <a:pPr lvl="1" algn="l" eaLnBrk="1" hangingPunct="1">
              <a:lnSpc>
                <a:spcPct val="150000"/>
              </a:lnSpc>
              <a:buFontTx/>
              <a:buNone/>
            </a:pPr>
            <a:r>
              <a:rPr lang="en-US" altLang="en-US" sz="2000" b="1" dirty="0" smtClean="0">
                <a:latin typeface="Times New Roman" panose="02020603050405020304" pitchFamily="18" charset="0"/>
                <a:cs typeface="Times New Roman" panose="02020603050405020304" pitchFamily="18" charset="0"/>
              </a:rPr>
              <a:t>B.D.S, M.D.S (Cairo University), Grad Cert High ED (Griffith university), ADC     </a:t>
            </a:r>
          </a:p>
          <a:p>
            <a:pPr lvl="1" algn="l" eaLnBrk="1" hangingPunct="1">
              <a:lnSpc>
                <a:spcPct val="150000"/>
              </a:lnSpc>
              <a:buFontTx/>
              <a:buNone/>
            </a:pPr>
            <a:r>
              <a:rPr lang="en-US" altLang="en-US" sz="2000" b="1" dirty="0" smtClean="0">
                <a:latin typeface="Times New Roman" panose="02020603050405020304" pitchFamily="18" charset="0"/>
                <a:cs typeface="Times New Roman" panose="02020603050405020304" pitchFamily="18" charset="0"/>
              </a:rPr>
              <a:t>Member of the Australian Dental Association (ADA), the Australian Biology Institute Inc. (ABI) the International Association of Dental Research (IADR) and the Egyptian Dental Union (EDU)</a:t>
            </a:r>
          </a:p>
          <a:p>
            <a:pPr lvl="1" algn="ctr" eaLnBrk="1" hangingPunct="1">
              <a:lnSpc>
                <a:spcPct val="150000"/>
              </a:lnSpc>
              <a:buFontTx/>
              <a:buNone/>
            </a:pPr>
            <a:endParaRPr lang="en-US" altLang="en-US" sz="2000" dirty="0" smtClean="0"/>
          </a:p>
        </p:txBody>
      </p:sp>
    </p:spTree>
    <p:extLst>
      <p:ext uri="{BB962C8B-B14F-4D97-AF65-F5344CB8AC3E}">
        <p14:creationId xmlns:p14="http://schemas.microsoft.com/office/powerpoint/2010/main" val="250044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Arrow 1"/>
          <p:cNvSpPr/>
          <p:nvPr/>
        </p:nvSpPr>
        <p:spPr bwMode="auto">
          <a:xfrm>
            <a:off x="107504" y="1628800"/>
            <a:ext cx="9036496" cy="3312368"/>
          </a:xfrm>
          <a:prstGeom prst="curvedDownArrow">
            <a:avLst/>
          </a:prstGeom>
          <a:solidFill>
            <a:schemeClr val="accent1">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8674" name="Title 2"/>
          <p:cNvSpPr>
            <a:spLocks noGrp="1"/>
          </p:cNvSpPr>
          <p:nvPr>
            <p:ph type="title"/>
          </p:nvPr>
        </p:nvSpPr>
        <p:spPr/>
        <p:txBody>
          <a:bodyPr/>
          <a:lstStyle/>
          <a:p>
            <a:r>
              <a:rPr lang="nl-NL" altLang="en-US" sz="2800" b="1" u="sng" dirty="0" smtClean="0">
                <a:solidFill>
                  <a:srgbClr val="FF0000"/>
                </a:solidFill>
                <a:latin typeface="Times New Roman" panose="02020603050405020304" pitchFamily="18" charset="0"/>
                <a:cs typeface="Times New Roman" panose="02020603050405020304" pitchFamily="18" charset="0"/>
              </a:rPr>
              <a:t>Development of the Simodont Dental Trainer</a:t>
            </a:r>
          </a:p>
        </p:txBody>
      </p:sp>
      <p:sp>
        <p:nvSpPr>
          <p:cNvPr id="5" name="Footer Placeholder 4"/>
          <p:cNvSpPr>
            <a:spLocks noGrp="1"/>
          </p:cNvSpPr>
          <p:nvPr>
            <p:ph type="ftr" sz="quarter" idx="4294967295"/>
          </p:nvPr>
        </p:nvSpPr>
        <p:spPr>
          <a:xfrm>
            <a:off x="7028677" y="6324600"/>
            <a:ext cx="1962924" cy="304800"/>
          </a:xfrm>
          <a:prstGeom prst="rect">
            <a:avLst/>
          </a:prstGeom>
        </p:spPr>
        <p:txBody>
          <a:bodyPr/>
          <a:lstStyle/>
          <a:p>
            <a:pPr>
              <a:defRPr/>
            </a:pPr>
            <a:r>
              <a:rPr lang="ko-KR" altLang="en-US" dirty="0" smtClean="0">
                <a:latin typeface="Times New Roman" panose="02020603050405020304" pitchFamily="18" charset="0"/>
                <a:cs typeface="Times New Roman" panose="02020603050405020304" pitchFamily="18" charset="0"/>
              </a:rPr>
              <a:t>Moog proprietary</a:t>
            </a:r>
          </a:p>
          <a:p>
            <a:pPr>
              <a:defRPr/>
            </a:pPr>
            <a:endParaRPr lang="en-US" altLang="ko-KR" dirty="0"/>
          </a:p>
        </p:txBody>
      </p:sp>
      <p:pic>
        <p:nvPicPr>
          <p:cNvPr id="28678" name="Picture 2" descr="sketch_simulator_bu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36506"/>
            <a:ext cx="1440160" cy="1440161"/>
          </a:xfrm>
          <a:prstGeom prst="rect">
            <a:avLst/>
          </a:prstGeom>
          <a:noFill/>
          <a:ln>
            <a:noFill/>
          </a:ln>
          <a:effectLst>
            <a:outerShdw blurRad="50800" dist="38100" dir="2700000" algn="tl"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10" descr="C:\Documents and Settings\ishafiel\Desktop\SimodontSesc1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615" b="89973" l="9865" r="89942">
                        <a14:foregroundMark x1="74081" y1="37088" x2="74081" y2="37088"/>
                        <a14:foregroundMark x1="67505" y1="30495" x2="80464" y2="37363"/>
                        <a14:foregroundMark x1="78337" y1="41484" x2="71180" y2="39423"/>
                      </a14:backgroundRemoval>
                    </a14:imgEffect>
                  </a14:imgLayer>
                </a14:imgProps>
              </a:ext>
              <a:ext uri="{28A0092B-C50C-407E-A947-70E740481C1C}">
                <a14:useLocalDpi xmlns:a14="http://schemas.microsoft.com/office/drawing/2010/main" val="0"/>
              </a:ext>
            </a:extLst>
          </a:blip>
          <a:srcRect/>
          <a:stretch>
            <a:fillRect/>
          </a:stretch>
        </p:blipFill>
        <p:spPr bwMode="auto">
          <a:xfrm>
            <a:off x="5508103" y="1131807"/>
            <a:ext cx="1090517" cy="1537668"/>
          </a:xfrm>
          <a:prstGeom prst="rect">
            <a:avLst/>
          </a:prstGeom>
          <a:noFill/>
          <a:ln>
            <a:noFill/>
          </a:ln>
          <a:effectLst>
            <a:outerShdw blurRad="50800" dist="38100" dir="2700000" algn="tl"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ACTA_0932_pp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1172434"/>
            <a:ext cx="1092442" cy="1456414"/>
          </a:xfrm>
          <a:prstGeom prst="rect">
            <a:avLst/>
          </a:prstGeom>
          <a:noFill/>
          <a:ln>
            <a:noFill/>
          </a:ln>
          <a:effectLst>
            <a:outerShdw blurRad="50800" dist="38100" dir="2700000" algn="tl"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IMG_2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0636" y="1484784"/>
            <a:ext cx="1244928" cy="1941552"/>
          </a:xfrm>
          <a:prstGeom prst="rect">
            <a:avLst/>
          </a:prstGeom>
          <a:noFill/>
          <a:ln>
            <a:noFill/>
          </a:ln>
          <a:effectLst>
            <a:outerShdw blurRad="50800" dist="38100" dir="2700000" algn="tl"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13" name="Afbeelding 25" descr="Simodont1279b.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9214" y="3676667"/>
            <a:ext cx="1532701" cy="1017216"/>
          </a:xfrm>
          <a:prstGeom prst="rect">
            <a:avLst/>
          </a:prstGeom>
          <a:noFill/>
          <a:ln>
            <a:noFill/>
          </a:ln>
          <a:effectLst>
            <a:outerShdw blurRad="50800" dist="38100" dir="2700000" algn="tl"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4185275"/>
            <a:ext cx="1008112" cy="461665"/>
          </a:xfrm>
          <a:prstGeom prst="rect">
            <a:avLst/>
          </a:prstGeom>
          <a:noFill/>
        </p:spPr>
        <p:txBody>
          <a:bodyPr wrap="square" rtlCol="0">
            <a:spAutoFit/>
          </a:bodyPr>
          <a:lstStyle/>
          <a:p>
            <a:pPr algn="ctr"/>
            <a:r>
              <a:rPr lang="nl-NL" dirty="0" smtClean="0">
                <a:latin typeface="Century Gothic" panose="020B0502020202020204" pitchFamily="34" charset="0"/>
              </a:rPr>
              <a:t>2005</a:t>
            </a:r>
            <a:endParaRPr lang="en-GB" dirty="0">
              <a:latin typeface="Century Gothic" panose="020B0502020202020204" pitchFamily="34" charset="0"/>
            </a:endParaRPr>
          </a:p>
        </p:txBody>
      </p:sp>
      <p:sp>
        <p:nvSpPr>
          <p:cNvPr id="15" name="TextBox 14"/>
          <p:cNvSpPr txBox="1"/>
          <p:nvPr/>
        </p:nvSpPr>
        <p:spPr>
          <a:xfrm>
            <a:off x="2741957" y="3195503"/>
            <a:ext cx="1008112" cy="461665"/>
          </a:xfrm>
          <a:prstGeom prst="rect">
            <a:avLst/>
          </a:prstGeom>
          <a:noFill/>
        </p:spPr>
        <p:txBody>
          <a:bodyPr wrap="square" rtlCol="0">
            <a:spAutoFit/>
          </a:bodyPr>
          <a:lstStyle/>
          <a:p>
            <a:pPr algn="ctr"/>
            <a:r>
              <a:rPr lang="nl-NL" dirty="0" smtClean="0">
                <a:latin typeface="Century Gothic" panose="020B0502020202020204" pitchFamily="34" charset="0"/>
              </a:rPr>
              <a:t>2006</a:t>
            </a:r>
            <a:endParaRPr lang="en-GB" dirty="0">
              <a:latin typeface="Century Gothic" panose="020B0502020202020204" pitchFamily="34" charset="0"/>
            </a:endParaRPr>
          </a:p>
        </p:txBody>
      </p:sp>
      <p:sp>
        <p:nvSpPr>
          <p:cNvPr id="16" name="TextBox 15"/>
          <p:cNvSpPr txBox="1"/>
          <p:nvPr/>
        </p:nvSpPr>
        <p:spPr>
          <a:xfrm>
            <a:off x="5490964" y="3195502"/>
            <a:ext cx="1008112" cy="461665"/>
          </a:xfrm>
          <a:prstGeom prst="rect">
            <a:avLst/>
          </a:prstGeom>
          <a:noFill/>
        </p:spPr>
        <p:txBody>
          <a:bodyPr wrap="square" rtlCol="0">
            <a:spAutoFit/>
          </a:bodyPr>
          <a:lstStyle/>
          <a:p>
            <a:pPr algn="ctr"/>
            <a:r>
              <a:rPr lang="nl-NL" dirty="0" smtClean="0">
                <a:latin typeface="Century Gothic" panose="020B0502020202020204" pitchFamily="34" charset="0"/>
              </a:rPr>
              <a:t>2007</a:t>
            </a:r>
            <a:endParaRPr lang="en-GB" dirty="0">
              <a:latin typeface="Century Gothic" panose="020B0502020202020204" pitchFamily="34" charset="0"/>
            </a:endParaRPr>
          </a:p>
        </p:txBody>
      </p:sp>
      <p:sp>
        <p:nvSpPr>
          <p:cNvPr id="17" name="TextBox 16"/>
          <p:cNvSpPr txBox="1"/>
          <p:nvPr/>
        </p:nvSpPr>
        <p:spPr>
          <a:xfrm>
            <a:off x="6524620" y="3670942"/>
            <a:ext cx="1008112" cy="461665"/>
          </a:xfrm>
          <a:prstGeom prst="rect">
            <a:avLst/>
          </a:prstGeom>
          <a:noFill/>
        </p:spPr>
        <p:txBody>
          <a:bodyPr wrap="square" rtlCol="0">
            <a:spAutoFit/>
          </a:bodyPr>
          <a:lstStyle/>
          <a:p>
            <a:pPr algn="ctr"/>
            <a:r>
              <a:rPr lang="nl-NL" dirty="0" smtClean="0">
                <a:latin typeface="Century Gothic" panose="020B0502020202020204" pitchFamily="34" charset="0"/>
              </a:rPr>
              <a:t>2010</a:t>
            </a:r>
            <a:endParaRPr lang="en-GB" dirty="0">
              <a:latin typeface="Century Gothic" panose="020B0502020202020204" pitchFamily="34" charset="0"/>
            </a:endParaRPr>
          </a:p>
        </p:txBody>
      </p:sp>
    </p:spTree>
    <p:extLst>
      <p:ext uri="{BB962C8B-B14F-4D97-AF65-F5344CB8AC3E}">
        <p14:creationId xmlns:p14="http://schemas.microsoft.com/office/powerpoint/2010/main" val="142605485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5" y="76200"/>
            <a:ext cx="8584794" cy="960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Subjects:</a:t>
            </a:r>
          </a:p>
        </p:txBody>
      </p:sp>
      <p:sp>
        <p:nvSpPr>
          <p:cNvPr id="12291" name="Rectangle 3"/>
          <p:cNvSpPr>
            <a:spLocks noGrp="1" noChangeArrowheads="1"/>
          </p:cNvSpPr>
          <p:nvPr>
            <p:ph idx="1"/>
          </p:nvPr>
        </p:nvSpPr>
        <p:spPr>
          <a:xfrm>
            <a:off x="38100" y="1066800"/>
            <a:ext cx="8991600" cy="3657600"/>
          </a:xfrm>
        </p:spPr>
        <p:txBody>
          <a:bodyPr/>
          <a:lstStyle/>
          <a:p>
            <a:pPr algn="just" rtl="0">
              <a:spcAft>
                <a:spcPts val="0"/>
              </a:spcAft>
            </a:pPr>
            <a:r>
              <a:rPr lang="en-US" sz="2000" dirty="0" smtClean="0">
                <a:effectLst/>
                <a:latin typeface="Times New Roman"/>
                <a:ea typeface="TimesNewRoman"/>
              </a:rPr>
              <a:t>Forty (40) second year dentistry student volunteers, who at the time of participation had received only eight weeks of preclinical training on a manikin-based (ADEC) dental simulator, participated in the study and were randomly divided into two groups:</a:t>
            </a:r>
          </a:p>
          <a:p>
            <a:pPr algn="just" rtl="0">
              <a:spcAft>
                <a:spcPts val="0"/>
              </a:spcAft>
            </a:pPr>
            <a:endParaRPr lang="en-AU" sz="2000" dirty="0" smtClean="0">
              <a:effectLst/>
              <a:latin typeface="Times New Roman"/>
              <a:ea typeface="Times New Roman"/>
            </a:endParaRPr>
          </a:p>
          <a:p>
            <a:pPr marL="342900" lvl="0" indent="-342900" algn="just" rtl="0">
              <a:spcAft>
                <a:spcPts val="0"/>
              </a:spcAft>
              <a:buFont typeface="Symbol"/>
              <a:buChar char=""/>
              <a:tabLst>
                <a:tab pos="457200" algn="l"/>
              </a:tabLst>
            </a:pPr>
            <a:r>
              <a:rPr lang="en-US" sz="2000" dirty="0" smtClean="0">
                <a:effectLst/>
                <a:latin typeface="Times New Roman"/>
                <a:ea typeface="TimesNewRoman"/>
              </a:rPr>
              <a:t>Group (A) (Early haptic group): twenty students who received their initial training on the haptic trainer, followed by a second session where they were asked to perform a similar task in a non-haptic environment.</a:t>
            </a:r>
            <a:endParaRPr lang="en-AU" sz="2000" dirty="0" smtClean="0">
              <a:effectLst/>
              <a:latin typeface="Times New Roman"/>
              <a:ea typeface="Times New Roman"/>
            </a:endParaRPr>
          </a:p>
          <a:p>
            <a:pPr marL="342900" lvl="0" indent="-342900" algn="just" rtl="0">
              <a:spcAft>
                <a:spcPts val="0"/>
              </a:spcAft>
              <a:buFont typeface="Symbol"/>
              <a:buChar char=""/>
              <a:tabLst>
                <a:tab pos="457200" algn="l"/>
              </a:tabLst>
            </a:pPr>
            <a:r>
              <a:rPr lang="en-US" sz="2000" dirty="0" smtClean="0">
                <a:effectLst/>
                <a:latin typeface="Times New Roman"/>
                <a:ea typeface="TimesNewRoman"/>
              </a:rPr>
              <a:t>Group (B) (Late haptic group): twenty students who commenced training in a non-haptic environment, followed by a second session where they were asked to perform a similar task in a haptic environment.</a:t>
            </a:r>
          </a:p>
          <a:p>
            <a:pPr marL="342900" lvl="0" indent="-342900" algn="just" rtl="0">
              <a:spcAft>
                <a:spcPts val="0"/>
              </a:spcAft>
              <a:buFont typeface="Symbol"/>
              <a:buChar char=""/>
              <a:tabLst>
                <a:tab pos="457200" algn="l"/>
              </a:tabLst>
            </a:pPr>
            <a:endParaRPr lang="en-US" sz="2000" dirty="0">
              <a:latin typeface="Times New Roman"/>
              <a:ea typeface="TimesNewRoman"/>
            </a:endParaRPr>
          </a:p>
          <a:p>
            <a:pPr lvl="0" algn="just" rtl="0">
              <a:spcAft>
                <a:spcPts val="0"/>
              </a:spcAft>
              <a:tabLst>
                <a:tab pos="457200" algn="l"/>
              </a:tabLst>
            </a:pPr>
            <a:r>
              <a:rPr lang="en-US" sz="2000" dirty="0" smtClean="0">
                <a:effectLst/>
                <a:latin typeface="Times New Roman"/>
                <a:ea typeface="TimesNewRoman"/>
              </a:rPr>
              <a:t>Students were asked to complete a pre-experimental and post-experimental questionnaire before after using the </a:t>
            </a:r>
            <a:r>
              <a:rPr lang="en-US" sz="2000" dirty="0" err="1" smtClean="0">
                <a:effectLst/>
                <a:latin typeface="Times New Roman"/>
                <a:ea typeface="TimesNewRoman"/>
              </a:rPr>
              <a:t>Simodont</a:t>
            </a:r>
            <a:r>
              <a:rPr lang="en-US" sz="2000" dirty="0" smtClean="0">
                <a:effectLst/>
                <a:latin typeface="Times New Roman"/>
                <a:ea typeface="TimesNewRoman"/>
              </a:rPr>
              <a:t>®. All students were then asked to perform </a:t>
            </a:r>
            <a:r>
              <a:rPr lang="en-US" sz="2000" dirty="0" smtClean="0">
                <a:effectLst/>
                <a:latin typeface="Times New Roman"/>
                <a:ea typeface="Times New Roman"/>
              </a:rPr>
              <a:t>to perform an additional unseen and previously un-attempted task (a Class II </a:t>
            </a:r>
            <a:r>
              <a:rPr lang="en-US" sz="2000" dirty="0" err="1" smtClean="0">
                <a:effectLst/>
                <a:latin typeface="Times New Roman"/>
                <a:ea typeface="Times New Roman"/>
              </a:rPr>
              <a:t>Disto</a:t>
            </a:r>
            <a:r>
              <a:rPr lang="en-US" sz="2000" dirty="0" smtClean="0">
                <a:effectLst/>
                <a:latin typeface="Times New Roman"/>
                <a:ea typeface="Times New Roman"/>
              </a:rPr>
              <a:t>-occlusal Amalgam preparation on a Permanent Mandibular First Molar represented on a Learn-A-Prep II block) to assess any changes in their psychomotor skills. </a:t>
            </a:r>
            <a:endParaRPr lang="en-US" sz="2000" dirty="0" smtClean="0">
              <a:effectLst/>
              <a:latin typeface="Times New Roman"/>
              <a:ea typeface="TimesNewRoman"/>
            </a:endParaRPr>
          </a:p>
          <a:p>
            <a:pPr eaLnBrk="1" hangingPunct="1"/>
            <a:endParaRPr lang="en-US" altLang="en-US" sz="2000" dirty="0" smtClean="0">
              <a:latin typeface="Times New Roman" panose="02020603050405020304" pitchFamily="18" charset="0"/>
              <a:cs typeface="Times New Roman" panose="02020603050405020304" pitchFamily="18" charset="0"/>
            </a:endParaRPr>
          </a:p>
          <a:p>
            <a:pPr eaLnBrk="1" hangingPunct="1"/>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00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004"/>
            <a:ext cx="8584794" cy="960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Study design:</a:t>
            </a:r>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1525"/>
            <a:ext cx="4876801" cy="696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177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004"/>
            <a:ext cx="8584794" cy="960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Results:</a:t>
            </a:r>
            <a:br>
              <a:rPr lang="en-US" altLang="en-US" sz="4000" b="1" u="sng" dirty="0" smtClean="0">
                <a:solidFill>
                  <a:srgbClr val="FF0000"/>
                </a:solidFill>
                <a:latin typeface="Times New Roman" panose="02020603050405020304" pitchFamily="18" charset="0"/>
                <a:cs typeface="Times New Roman" panose="02020603050405020304" pitchFamily="18" charset="0"/>
              </a:rPr>
            </a:br>
            <a:r>
              <a:rPr lang="en-US" altLang="en-US" sz="2800" b="1" u="sng" dirty="0" smtClean="0">
                <a:solidFill>
                  <a:srgbClr val="FF0000"/>
                </a:solidFill>
                <a:latin typeface="Times New Roman" panose="02020603050405020304" pitchFamily="18" charset="0"/>
                <a:cs typeface="Times New Roman" panose="02020603050405020304" pitchFamily="18" charset="0"/>
              </a:rPr>
              <a:t>Pre-experimental questionnaire:</a:t>
            </a:r>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9" t="28049" r="5966" b="23049"/>
          <a:stretch/>
        </p:blipFill>
        <p:spPr bwMode="auto">
          <a:xfrm>
            <a:off x="76200" y="3676650"/>
            <a:ext cx="8976707" cy="294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371600"/>
            <a:ext cx="9067800" cy="2031325"/>
          </a:xfrm>
          <a:prstGeom prst="rect">
            <a:avLst/>
          </a:prstGeom>
          <a:noFill/>
        </p:spPr>
        <p:txBody>
          <a:bodyPr wrap="square" rtlCol="0">
            <a:spAutoFit/>
          </a:bodyPr>
          <a:lstStyle/>
          <a:p>
            <a:r>
              <a:rPr lang="en-US" dirty="0">
                <a:latin typeface="Times New Roman"/>
                <a:ea typeface="Times New Roman"/>
              </a:rPr>
              <a:t>The students showed enthusiasm about using </a:t>
            </a:r>
            <a:r>
              <a:rPr lang="en-US" dirty="0" err="1">
                <a:latin typeface="Times New Roman"/>
                <a:ea typeface="Times New Roman"/>
              </a:rPr>
              <a:t>Simodont</a:t>
            </a:r>
            <a:r>
              <a:rPr lang="en-US" dirty="0">
                <a:latin typeface="Times New Roman"/>
                <a:ea typeface="Times New Roman"/>
              </a:rPr>
              <a:t>® dental trainer. They were less positive about the expected realism of working on the </a:t>
            </a:r>
            <a:r>
              <a:rPr lang="en-US" dirty="0" err="1">
                <a:latin typeface="Times New Roman"/>
                <a:ea typeface="Times New Roman"/>
              </a:rPr>
              <a:t>Simodont</a:t>
            </a:r>
            <a:r>
              <a:rPr lang="en-US" dirty="0">
                <a:latin typeface="Times New Roman"/>
                <a:ea typeface="Times New Roman"/>
              </a:rPr>
              <a:t>.</a:t>
            </a:r>
            <a:r>
              <a:rPr lang="en-US" b="1" dirty="0">
                <a:latin typeface="Times New Roman"/>
                <a:ea typeface="Times New Roman"/>
              </a:rPr>
              <a:t> </a:t>
            </a:r>
            <a:r>
              <a:rPr lang="en-US" dirty="0">
                <a:latin typeface="Times New Roman"/>
                <a:ea typeface="Times New Roman"/>
              </a:rPr>
              <a:t>They were almost neutral in their expectations to acquire manual dexterity skills quicker with the </a:t>
            </a:r>
            <a:r>
              <a:rPr lang="en-US" dirty="0" err="1">
                <a:latin typeface="Times New Roman"/>
                <a:ea typeface="Times New Roman"/>
              </a:rPr>
              <a:t>Simodont</a:t>
            </a:r>
            <a:r>
              <a:rPr lang="en-US" dirty="0">
                <a:latin typeface="Times New Roman"/>
                <a:ea typeface="Times New Roman"/>
              </a:rPr>
              <a:t>® than in the traditional preclinical training methods. Overall, the students’ attitude towards using </a:t>
            </a:r>
            <a:r>
              <a:rPr lang="en-US" dirty="0" err="1">
                <a:latin typeface="Times New Roman"/>
                <a:ea typeface="Times New Roman"/>
              </a:rPr>
              <a:t>Simodont</a:t>
            </a:r>
            <a:r>
              <a:rPr lang="en-US" dirty="0">
                <a:latin typeface="Times New Roman"/>
                <a:ea typeface="Times New Roman"/>
              </a:rPr>
              <a:t>® in education was positive. They expected added value in the use of </a:t>
            </a:r>
            <a:r>
              <a:rPr lang="en-US" dirty="0" err="1">
                <a:latin typeface="Times New Roman"/>
                <a:ea typeface="Times New Roman"/>
              </a:rPr>
              <a:t>Simodont</a:t>
            </a:r>
            <a:r>
              <a:rPr lang="en-US" dirty="0">
                <a:latin typeface="Times New Roman"/>
                <a:ea typeface="Times New Roman"/>
              </a:rPr>
              <a:t>® in their dental training, and also expected to be able to integrate the dental simulator easily in their learning environment.</a:t>
            </a:r>
            <a:endParaRPr lang="en-AU" dirty="0"/>
          </a:p>
        </p:txBody>
      </p:sp>
    </p:spTree>
    <p:extLst>
      <p:ext uri="{BB962C8B-B14F-4D97-AF65-F5344CB8AC3E}">
        <p14:creationId xmlns:p14="http://schemas.microsoft.com/office/powerpoint/2010/main" val="111023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004"/>
            <a:ext cx="8584794" cy="579596"/>
          </a:xfrm>
        </p:spPr>
        <p:txBody>
          <a:bodyPr/>
          <a:lstStyle/>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Post-experimental questionnaire:</a:t>
            </a:r>
          </a:p>
        </p:txBody>
      </p:sp>
      <p:sp>
        <p:nvSpPr>
          <p:cNvPr id="2" name="TextBox 1"/>
          <p:cNvSpPr txBox="1"/>
          <p:nvPr/>
        </p:nvSpPr>
        <p:spPr>
          <a:xfrm>
            <a:off x="57151" y="457200"/>
            <a:ext cx="8976706" cy="1754326"/>
          </a:xfrm>
          <a:prstGeom prst="rect">
            <a:avLst/>
          </a:prstGeom>
          <a:noFill/>
        </p:spPr>
        <p:txBody>
          <a:bodyPr wrap="square" rtlCol="0">
            <a:spAutoFit/>
          </a:bodyPr>
          <a:lstStyle/>
          <a:p>
            <a:pPr algn="just"/>
            <a:r>
              <a:rPr lang="en-AU" dirty="0"/>
              <a:t>T</a:t>
            </a:r>
            <a:r>
              <a:rPr lang="en-US" dirty="0" smtClean="0">
                <a:latin typeface="Times New Roman"/>
                <a:ea typeface="Times New Roman"/>
              </a:rPr>
              <a:t>here </a:t>
            </a:r>
            <a:r>
              <a:rPr lang="en-US" dirty="0">
                <a:latin typeface="Times New Roman"/>
                <a:ea typeface="Times New Roman"/>
              </a:rPr>
              <a:t>was a degree of satisfaction with some features of </a:t>
            </a:r>
            <a:r>
              <a:rPr lang="en-US" dirty="0" err="1">
                <a:latin typeface="Times New Roman"/>
                <a:ea typeface="Times New Roman"/>
              </a:rPr>
              <a:t>Simodont</a:t>
            </a:r>
            <a:r>
              <a:rPr lang="en-US" dirty="0">
                <a:latin typeface="Times New Roman"/>
                <a:ea typeface="Times New Roman"/>
              </a:rPr>
              <a:t>® dental trainer, while the feedback about other features was less positive. Students rated the realism of the images of anatomical models and instruments in </a:t>
            </a:r>
            <a:r>
              <a:rPr lang="en-US" dirty="0" err="1">
                <a:latin typeface="Times New Roman"/>
                <a:ea typeface="Times New Roman"/>
              </a:rPr>
              <a:t>Simodont</a:t>
            </a:r>
            <a:r>
              <a:rPr lang="en-US" dirty="0">
                <a:latin typeface="Times New Roman"/>
                <a:ea typeface="Times New Roman"/>
              </a:rPr>
              <a:t> higher than the fidelity of the hardness, texture and tactile feedback provided by </a:t>
            </a:r>
            <a:r>
              <a:rPr lang="en-US" dirty="0" err="1">
                <a:latin typeface="Times New Roman"/>
                <a:ea typeface="Times New Roman"/>
              </a:rPr>
              <a:t>Simodont</a:t>
            </a:r>
            <a:r>
              <a:rPr lang="en-US" dirty="0">
                <a:latin typeface="Times New Roman"/>
                <a:ea typeface="Times New Roman"/>
              </a:rPr>
              <a:t>®. Overall, only 22.5% of participants agreed that </a:t>
            </a:r>
            <a:r>
              <a:rPr lang="en-US" dirty="0" err="1">
                <a:latin typeface="Times New Roman"/>
                <a:ea typeface="Times New Roman"/>
              </a:rPr>
              <a:t>Simodont</a:t>
            </a:r>
            <a:r>
              <a:rPr lang="en-US" dirty="0">
                <a:latin typeface="Times New Roman"/>
                <a:ea typeface="Times New Roman"/>
              </a:rPr>
              <a:t>® approximates of a real preclinical experience.</a:t>
            </a:r>
            <a:endParaRPr lang="en-AU" sz="2000" dirty="0">
              <a:latin typeface="Times New Roman"/>
              <a:ea typeface="Times New Roman"/>
            </a:endParaRPr>
          </a:p>
          <a:p>
            <a:endParaRPr lang="en-AU" dirty="0"/>
          </a:p>
        </p:txBody>
      </p:sp>
      <p:pic>
        <p:nvPicPr>
          <p:cNvPr id="552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8" t="5006" r="5859" b="11288"/>
          <a:stretch/>
        </p:blipFill>
        <p:spPr bwMode="auto">
          <a:xfrm>
            <a:off x="1066800" y="2017233"/>
            <a:ext cx="6857999" cy="484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536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1" y="381000"/>
            <a:ext cx="8584794" cy="579596"/>
          </a:xfrm>
        </p:spPr>
        <p:txBody>
          <a:bodyPr/>
          <a:lstStyle/>
          <a:p>
            <a:pPr eaLnBrk="1" hangingPunct="1"/>
            <a:r>
              <a:rPr lang="en-US" altLang="en-US" sz="2800" b="1" u="sng" dirty="0" err="1" smtClean="0">
                <a:solidFill>
                  <a:srgbClr val="FF0000"/>
                </a:solidFill>
                <a:latin typeface="Times New Roman" panose="02020603050405020304" pitchFamily="18" charset="0"/>
                <a:cs typeface="Times New Roman" panose="02020603050405020304" pitchFamily="18" charset="0"/>
              </a:rPr>
              <a:t>Psychmetric</a:t>
            </a:r>
            <a:r>
              <a:rPr lang="en-US" altLang="en-US" sz="2800" b="1" u="sng" dirty="0" smtClean="0">
                <a:solidFill>
                  <a:srgbClr val="FF0000"/>
                </a:solidFill>
                <a:latin typeface="Times New Roman" panose="02020603050405020304" pitchFamily="18" charset="0"/>
                <a:cs typeface="Times New Roman" panose="02020603050405020304" pitchFamily="18" charset="0"/>
              </a:rPr>
              <a:t> tests:</a:t>
            </a:r>
          </a:p>
        </p:txBody>
      </p:sp>
      <p:sp>
        <p:nvSpPr>
          <p:cNvPr id="2" name="TextBox 1"/>
          <p:cNvSpPr txBox="1"/>
          <p:nvPr/>
        </p:nvSpPr>
        <p:spPr>
          <a:xfrm>
            <a:off x="76201" y="1066800"/>
            <a:ext cx="8976706" cy="2092881"/>
          </a:xfrm>
          <a:prstGeom prst="rect">
            <a:avLst/>
          </a:prstGeom>
          <a:noFill/>
        </p:spPr>
        <p:txBody>
          <a:bodyPr wrap="square" rtlCol="0">
            <a:spAutoFit/>
          </a:bodyPr>
          <a:lstStyle/>
          <a:p>
            <a:pPr algn="just"/>
            <a:r>
              <a:rPr lang="en-AU" sz="2800" dirty="0" smtClean="0">
                <a:latin typeface="Times New Roman"/>
                <a:ea typeface="Times New Roman"/>
              </a:rPr>
              <a:t>Statistical </a:t>
            </a:r>
            <a:r>
              <a:rPr lang="en-AU" sz="2800" dirty="0">
                <a:latin typeface="Times New Roman"/>
                <a:ea typeface="Times New Roman"/>
              </a:rPr>
              <a:t>analysis showed the absence of significant differences between participants of both groups in terms of visual-spatial abilities, mental effort and responses to the flow questionnaire. </a:t>
            </a:r>
          </a:p>
          <a:p>
            <a:endParaRPr lang="en-AU" dirty="0"/>
          </a:p>
        </p:txBody>
      </p:sp>
      <p:pic>
        <p:nvPicPr>
          <p:cNvPr id="563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1" t="28142" r="6581" b="48143"/>
          <a:stretch/>
        </p:blipFill>
        <p:spPr bwMode="auto">
          <a:xfrm>
            <a:off x="-7446" y="3505200"/>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257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152400"/>
            <a:ext cx="8584794" cy="579596"/>
          </a:xfrm>
        </p:spPr>
        <p:txBody>
          <a:bodyPr/>
          <a:lstStyle/>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Manual training tasks:</a:t>
            </a:r>
          </a:p>
        </p:txBody>
      </p:sp>
      <p:sp>
        <p:nvSpPr>
          <p:cNvPr id="2" name="TextBox 1"/>
          <p:cNvSpPr txBox="1"/>
          <p:nvPr/>
        </p:nvSpPr>
        <p:spPr>
          <a:xfrm>
            <a:off x="76200" y="616506"/>
            <a:ext cx="8976706" cy="2831544"/>
          </a:xfrm>
          <a:prstGeom prst="rect">
            <a:avLst/>
          </a:prstGeom>
          <a:noFill/>
        </p:spPr>
        <p:txBody>
          <a:bodyPr wrap="square" rtlCol="0">
            <a:spAutoFit/>
          </a:bodyPr>
          <a:lstStyle/>
          <a:p>
            <a:pPr algn="just"/>
            <a:r>
              <a:rPr lang="en-AU" sz="2000" dirty="0" smtClean="0">
                <a:latin typeface="Times New Roman"/>
                <a:ea typeface="Times New Roman"/>
              </a:rPr>
              <a:t>There </a:t>
            </a:r>
            <a:r>
              <a:rPr lang="en-AU" sz="2000" dirty="0">
                <a:latin typeface="Times New Roman"/>
                <a:ea typeface="Times New Roman"/>
              </a:rPr>
              <a:t>were no significant differences between students of group A and group B in terms of their performance in the haptic session (Paired t-test; P= 0.549 for the first exercise and P= 0.942 for the second exercise). There was a clear trend of obtaining higher scores in the second exercise in both haptic and non-haptic sessions. </a:t>
            </a:r>
            <a:r>
              <a:rPr lang="en-US" sz="2000" dirty="0">
                <a:latin typeface="Times New Roman"/>
                <a:ea typeface="Times New Roman"/>
              </a:rPr>
              <a:t>Statistical analysis of the students’ marks in the final unseen task showed a non- significant difference between the average scores of both groups in this task (Paired t-test; P= 0.066) which indicates that (B) students (late haptics) performed slightly better than group (A) students (early haptics) in the final unseen exercise.</a:t>
            </a:r>
            <a:endParaRPr lang="en-AU" sz="2000" dirty="0">
              <a:latin typeface="Times New Roman"/>
              <a:ea typeface="Times New Roman"/>
            </a:endParaRPr>
          </a:p>
          <a:p>
            <a:endParaRPr lang="en-AU" dirty="0"/>
          </a:p>
        </p:txBody>
      </p:sp>
      <p:pic>
        <p:nvPicPr>
          <p:cNvPr id="57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9" t="58324" r="6038" b="21912"/>
          <a:stretch/>
        </p:blipFill>
        <p:spPr bwMode="auto">
          <a:xfrm>
            <a:off x="76198" y="3152775"/>
            <a:ext cx="9067799" cy="204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398" t="42326" r="6551"/>
          <a:stretch/>
        </p:blipFill>
        <p:spPr bwMode="auto">
          <a:xfrm>
            <a:off x="7162800" y="5246754"/>
            <a:ext cx="1990725" cy="169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545" t="28728" r="47005" b="38998"/>
          <a:stretch/>
        </p:blipFill>
        <p:spPr bwMode="auto">
          <a:xfrm>
            <a:off x="-1" y="5311648"/>
            <a:ext cx="2143807" cy="15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81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1" y="152400"/>
            <a:ext cx="8584794" cy="579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Discussion:</a:t>
            </a:r>
          </a:p>
        </p:txBody>
      </p:sp>
      <p:sp>
        <p:nvSpPr>
          <p:cNvPr id="2" name="TextBox 1"/>
          <p:cNvSpPr txBox="1"/>
          <p:nvPr/>
        </p:nvSpPr>
        <p:spPr>
          <a:xfrm>
            <a:off x="76201" y="1066800"/>
            <a:ext cx="8976706" cy="5601533"/>
          </a:xfrm>
          <a:prstGeom prst="rect">
            <a:avLst/>
          </a:prstGeom>
          <a:noFill/>
        </p:spPr>
        <p:txBody>
          <a:bodyPr wrap="square" rtlCol="0">
            <a:spAutoFit/>
          </a:bodyPr>
          <a:lstStyle/>
          <a:p>
            <a:pPr algn="just"/>
            <a:r>
              <a:rPr lang="en-AU" sz="2400" dirty="0" smtClean="0">
                <a:latin typeface="Times New Roman"/>
                <a:ea typeface="Times New Roman"/>
              </a:rPr>
              <a:t>The results obtained from this study confirmed the results from a previous study by the same research, which aimed at evaluation of the </a:t>
            </a:r>
            <a:r>
              <a:rPr lang="en-AU" sz="2400" dirty="0" err="1" smtClean="0">
                <a:latin typeface="Times New Roman"/>
                <a:ea typeface="Times New Roman"/>
              </a:rPr>
              <a:t>Simodont</a:t>
            </a:r>
            <a:r>
              <a:rPr lang="en-AU" sz="2400" dirty="0" smtClean="0">
                <a:latin typeface="Times New Roman"/>
                <a:ea typeface="Times New Roman"/>
              </a:rPr>
              <a:t>® dental trainer by a group of academics.</a:t>
            </a:r>
          </a:p>
          <a:p>
            <a:pPr algn="just"/>
            <a:endParaRPr lang="en-AU" sz="2400" dirty="0" smtClean="0">
              <a:latin typeface="Times New Roman"/>
              <a:ea typeface="Times New Roman"/>
            </a:endParaRPr>
          </a:p>
          <a:p>
            <a:pPr algn="just"/>
            <a:r>
              <a:rPr lang="en-US" sz="2400" dirty="0" smtClean="0">
                <a:latin typeface="Times New Roman"/>
                <a:ea typeface="Times New Roman"/>
              </a:rPr>
              <a:t>Our </a:t>
            </a:r>
            <a:r>
              <a:rPr lang="en-US" sz="2400" dirty="0">
                <a:latin typeface="Times New Roman"/>
                <a:ea typeface="Times New Roman"/>
              </a:rPr>
              <a:t>results suggest that longer exposure to haptic feedback might affect the performance curve positively and improve skills, speed and accuracy, which is a point for studies in the future. </a:t>
            </a:r>
            <a:endParaRPr lang="en-AU" sz="2400" dirty="0">
              <a:latin typeface="Times New Roman"/>
              <a:ea typeface="Times New Roman"/>
            </a:endParaRPr>
          </a:p>
          <a:p>
            <a:pPr algn="just"/>
            <a:endParaRPr lang="en-AU" sz="2400" dirty="0" smtClean="0">
              <a:latin typeface="Times New Roman"/>
              <a:ea typeface="Times New Roman"/>
            </a:endParaRPr>
          </a:p>
          <a:p>
            <a:pPr algn="just"/>
            <a:r>
              <a:rPr lang="en-US" sz="2400" dirty="0">
                <a:latin typeface="Times New Roman"/>
                <a:ea typeface="Times New Roman"/>
              </a:rPr>
              <a:t>Including two additional groups (One group using haptic feedback in both sessions and one group performing without haptic feedback in both sessions) and investigating the effect of long term exposure to haptics on performance in Restorative Dentistry tasks would have aided in developing a better understanding of the value of haptic </a:t>
            </a:r>
            <a:r>
              <a:rPr lang="en-US" sz="2400" dirty="0" smtClean="0">
                <a:latin typeface="Times New Roman"/>
                <a:ea typeface="Times New Roman"/>
              </a:rPr>
              <a:t>feedback.</a:t>
            </a:r>
            <a:endParaRPr lang="en-AU" sz="2400" dirty="0" smtClean="0">
              <a:latin typeface="Times New Roman"/>
              <a:ea typeface="Times New Roman"/>
            </a:endParaRPr>
          </a:p>
          <a:p>
            <a:pPr algn="just"/>
            <a:r>
              <a:rPr lang="en-AU" sz="2800" dirty="0" smtClean="0">
                <a:latin typeface="Times New Roman"/>
                <a:ea typeface="Times New Roman"/>
              </a:rPr>
              <a:t> </a:t>
            </a:r>
            <a:endParaRPr lang="en-AU" sz="2800" dirty="0">
              <a:latin typeface="Times New Roman"/>
              <a:ea typeface="Times New Roman"/>
            </a:endParaRPr>
          </a:p>
          <a:p>
            <a:endParaRPr lang="en-AU" dirty="0"/>
          </a:p>
        </p:txBody>
      </p:sp>
    </p:spTree>
    <p:extLst>
      <p:ext uri="{BB962C8B-B14F-4D97-AF65-F5344CB8AC3E}">
        <p14:creationId xmlns:p14="http://schemas.microsoft.com/office/powerpoint/2010/main" val="245236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1" y="152400"/>
            <a:ext cx="8584794" cy="579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Discussion:</a:t>
            </a:r>
          </a:p>
        </p:txBody>
      </p:sp>
      <p:sp>
        <p:nvSpPr>
          <p:cNvPr id="2" name="TextBox 1"/>
          <p:cNvSpPr txBox="1"/>
          <p:nvPr/>
        </p:nvSpPr>
        <p:spPr>
          <a:xfrm>
            <a:off x="76201" y="1066800"/>
            <a:ext cx="8976706" cy="2831544"/>
          </a:xfrm>
          <a:prstGeom prst="rect">
            <a:avLst/>
          </a:prstGeom>
          <a:noFill/>
        </p:spPr>
        <p:txBody>
          <a:bodyPr wrap="square" rtlCol="0">
            <a:spAutoFit/>
          </a:bodyPr>
          <a:lstStyle/>
          <a:p>
            <a:pPr algn="just"/>
            <a:endParaRPr lang="en-AU" sz="2400" dirty="0" smtClean="0">
              <a:latin typeface="Times New Roman"/>
              <a:ea typeface="Times New Roman"/>
            </a:endParaRPr>
          </a:p>
          <a:p>
            <a:pPr algn="just"/>
            <a:r>
              <a:rPr lang="en-US" sz="2800" dirty="0">
                <a:latin typeface="Times New Roman"/>
                <a:ea typeface="Times New Roman"/>
              </a:rPr>
              <a:t>The question of whether students with lower levels of visual-spatial ability would perform well on the </a:t>
            </a:r>
            <a:r>
              <a:rPr lang="en-US" sz="2800" dirty="0" err="1">
                <a:latin typeface="Times New Roman"/>
                <a:ea typeface="Times New Roman"/>
              </a:rPr>
              <a:t>Simodont</a:t>
            </a:r>
            <a:r>
              <a:rPr lang="en-US" sz="2800" dirty="0">
                <a:latin typeface="Times New Roman"/>
                <a:ea typeface="Times New Roman"/>
              </a:rPr>
              <a:t>® or </a:t>
            </a:r>
            <a:r>
              <a:rPr lang="en-US" sz="2800" dirty="0" smtClean="0">
                <a:latin typeface="Times New Roman"/>
                <a:ea typeface="Times New Roman"/>
              </a:rPr>
              <a:t>not? still </a:t>
            </a:r>
            <a:r>
              <a:rPr lang="en-US" sz="2800" dirty="0">
                <a:latin typeface="Times New Roman"/>
                <a:ea typeface="Times New Roman"/>
              </a:rPr>
              <a:t>requires further </a:t>
            </a:r>
            <a:r>
              <a:rPr lang="en-US" sz="2800" dirty="0" smtClean="0">
                <a:latin typeface="Times New Roman"/>
                <a:ea typeface="Times New Roman"/>
              </a:rPr>
              <a:t>investigations.</a:t>
            </a:r>
            <a:endParaRPr lang="en-AU" sz="2800" dirty="0">
              <a:latin typeface="Times New Roman"/>
              <a:ea typeface="Times New Roman"/>
            </a:endParaRPr>
          </a:p>
          <a:p>
            <a:pPr algn="just"/>
            <a:endParaRPr lang="en-AU" sz="2400" dirty="0" smtClean="0">
              <a:latin typeface="Times New Roman"/>
              <a:ea typeface="Times New Roman"/>
            </a:endParaRPr>
          </a:p>
          <a:p>
            <a:pPr algn="just"/>
            <a:r>
              <a:rPr lang="en-AU" sz="2800" dirty="0" smtClean="0">
                <a:latin typeface="Times New Roman"/>
                <a:ea typeface="Times New Roman"/>
              </a:rPr>
              <a:t> </a:t>
            </a:r>
            <a:endParaRPr lang="en-AU" sz="2800" dirty="0">
              <a:latin typeface="Times New Roman"/>
              <a:ea typeface="Times New Roman"/>
            </a:endParaRPr>
          </a:p>
          <a:p>
            <a:endParaRPr lang="en-AU"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623" y="2971800"/>
            <a:ext cx="429962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54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2157" y="609600"/>
            <a:ext cx="8584794" cy="579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Conclusions and recommendations:</a:t>
            </a:r>
          </a:p>
        </p:txBody>
      </p:sp>
      <p:sp>
        <p:nvSpPr>
          <p:cNvPr id="2" name="TextBox 1"/>
          <p:cNvSpPr txBox="1"/>
          <p:nvPr/>
        </p:nvSpPr>
        <p:spPr>
          <a:xfrm>
            <a:off x="76201" y="1420614"/>
            <a:ext cx="8976706" cy="5437386"/>
          </a:xfrm>
          <a:prstGeom prst="rect">
            <a:avLst/>
          </a:prstGeom>
          <a:noFill/>
        </p:spPr>
        <p:txBody>
          <a:bodyPr wrap="square" rtlCol="0">
            <a:spAutoFit/>
          </a:bodyPr>
          <a:lstStyle/>
          <a:p>
            <a:pPr algn="just"/>
            <a:endParaRPr lang="en-AU" sz="2400" dirty="0" smtClean="0">
              <a:latin typeface="Times New Roman"/>
              <a:ea typeface="Times New Roman"/>
            </a:endParaRPr>
          </a:p>
          <a:p>
            <a:pPr marL="342900" lvl="0" indent="-342900" algn="just">
              <a:buFont typeface="+mj-lt"/>
              <a:buAutoNum type="arabicPeriod"/>
            </a:pPr>
            <a:r>
              <a:rPr lang="en-US" sz="2000" dirty="0">
                <a:latin typeface="Times New Roman"/>
                <a:ea typeface="Times New Roman"/>
              </a:rPr>
              <a:t>The </a:t>
            </a:r>
            <a:r>
              <a:rPr lang="en-US" sz="2000" dirty="0" err="1">
                <a:latin typeface="Times New Roman"/>
                <a:ea typeface="Times New Roman"/>
              </a:rPr>
              <a:t>Simodont</a:t>
            </a:r>
            <a:r>
              <a:rPr lang="en-US" sz="2000" dirty="0">
                <a:latin typeface="Times New Roman"/>
                <a:ea typeface="Times New Roman"/>
              </a:rPr>
              <a:t>® dental trainer was well accepted by students in our study and they felt it could be easily integrated in their learning environment.</a:t>
            </a:r>
            <a:endParaRPr lang="en-AU" sz="2000" dirty="0">
              <a:latin typeface="Times New Roman"/>
              <a:ea typeface="Times New Roman"/>
            </a:endParaRPr>
          </a:p>
          <a:p>
            <a:pPr marL="342900" lvl="0" indent="-342900" algn="justLow">
              <a:spcAft>
                <a:spcPts val="1000"/>
              </a:spcAft>
              <a:buFont typeface="+mj-lt"/>
              <a:buAutoNum type="arabicPeriod"/>
            </a:pPr>
            <a:r>
              <a:rPr lang="en-US" sz="2000" dirty="0">
                <a:latin typeface="Times New Roman"/>
                <a:ea typeface="Times New Roman"/>
              </a:rPr>
              <a:t>Students perceived many educational advantages to the </a:t>
            </a:r>
            <a:r>
              <a:rPr lang="en-US" sz="2000" dirty="0" err="1">
                <a:latin typeface="Times New Roman"/>
                <a:ea typeface="Times New Roman"/>
              </a:rPr>
              <a:t>Simodont</a:t>
            </a:r>
            <a:r>
              <a:rPr lang="en-US" sz="2000" dirty="0">
                <a:latin typeface="Times New Roman"/>
                <a:ea typeface="Times New Roman"/>
              </a:rPr>
              <a:t>® dental trainer and noted some technical limitations.</a:t>
            </a:r>
            <a:endParaRPr lang="en-AU" sz="2000" dirty="0">
              <a:latin typeface="Times New Roman"/>
              <a:ea typeface="Times New Roman"/>
            </a:endParaRPr>
          </a:p>
          <a:p>
            <a:pPr marL="342900" lvl="0" indent="-342900" algn="justLow">
              <a:spcAft>
                <a:spcPts val="1000"/>
              </a:spcAft>
              <a:buFont typeface="+mj-lt"/>
              <a:buAutoNum type="arabicPeriod"/>
            </a:pPr>
            <a:r>
              <a:rPr lang="en-US" sz="2000" dirty="0">
                <a:latin typeface="Times New Roman"/>
                <a:ea typeface="Times New Roman"/>
              </a:rPr>
              <a:t>Students’ responses indicated they felt that the </a:t>
            </a:r>
            <a:r>
              <a:rPr lang="en-US" sz="2000" dirty="0" err="1">
                <a:latin typeface="Times New Roman"/>
                <a:ea typeface="Times New Roman"/>
              </a:rPr>
              <a:t>Simodont</a:t>
            </a:r>
            <a:r>
              <a:rPr lang="en-US" sz="2000" dirty="0">
                <a:latin typeface="Times New Roman"/>
                <a:ea typeface="Times New Roman"/>
              </a:rPr>
              <a:t>® cannot solely replace neither traditional educational methods nor a human lecturer or tutor.</a:t>
            </a:r>
            <a:endParaRPr lang="en-AU" sz="2000" dirty="0">
              <a:latin typeface="Times New Roman"/>
              <a:ea typeface="Times New Roman"/>
            </a:endParaRPr>
          </a:p>
          <a:p>
            <a:pPr marL="342900" lvl="0" indent="-342900" algn="justLow">
              <a:spcAft>
                <a:spcPts val="1000"/>
              </a:spcAft>
              <a:buFont typeface="+mj-lt"/>
              <a:buAutoNum type="arabicPeriod"/>
            </a:pPr>
            <a:r>
              <a:rPr lang="en-US" sz="2000" dirty="0">
                <a:latin typeface="Times New Roman"/>
                <a:ea typeface="Times New Roman"/>
              </a:rPr>
              <a:t>There is no clear evidence in this study that short-term and early exposure to haptic 3D VR feedback helps in development of psychomotor skills in Restorative Dentistry ahead of existing manikin based methods.</a:t>
            </a:r>
            <a:endParaRPr lang="en-AU" sz="2000" dirty="0">
              <a:latin typeface="Times New Roman"/>
              <a:ea typeface="Times New Roman"/>
            </a:endParaRPr>
          </a:p>
          <a:p>
            <a:pPr marL="342900" lvl="0" indent="-342900" algn="justLow">
              <a:spcAft>
                <a:spcPts val="1000"/>
              </a:spcAft>
              <a:buFont typeface="+mj-lt"/>
              <a:buAutoNum type="arabicPeriod"/>
            </a:pPr>
            <a:r>
              <a:rPr lang="en-US" sz="2000" dirty="0">
                <a:latin typeface="Times New Roman"/>
                <a:ea typeface="Times New Roman"/>
              </a:rPr>
              <a:t>More studies are required to investigate the value of long-term use of the </a:t>
            </a:r>
            <a:r>
              <a:rPr lang="en-US" sz="2000" dirty="0" err="1">
                <a:latin typeface="Times New Roman"/>
                <a:ea typeface="Times New Roman"/>
              </a:rPr>
              <a:t>Simodont</a:t>
            </a:r>
            <a:r>
              <a:rPr lang="en-US" sz="2000" dirty="0">
                <a:latin typeface="Times New Roman"/>
                <a:ea typeface="Times New Roman"/>
              </a:rPr>
              <a:t>® dental trainer for novice and expert users</a:t>
            </a:r>
            <a:r>
              <a:rPr lang="en-US" sz="2000" dirty="0" smtClean="0">
                <a:latin typeface="Times New Roman"/>
                <a:ea typeface="Times New Roman"/>
              </a:rPr>
              <a:t>.</a:t>
            </a:r>
            <a:endParaRPr lang="en-AU" sz="2000" dirty="0">
              <a:latin typeface="Times New Roman"/>
              <a:ea typeface="Times New Roman"/>
            </a:endParaRPr>
          </a:p>
          <a:p>
            <a:pPr algn="just"/>
            <a:endParaRPr lang="en-AU" sz="2400" dirty="0" smtClean="0">
              <a:latin typeface="Times New Roman"/>
              <a:ea typeface="Times New Roman"/>
            </a:endParaRPr>
          </a:p>
          <a:p>
            <a:pPr algn="just"/>
            <a:r>
              <a:rPr lang="en-AU" sz="2800" dirty="0" smtClean="0">
                <a:latin typeface="Times New Roman"/>
                <a:ea typeface="Times New Roman"/>
              </a:rPr>
              <a:t> </a:t>
            </a:r>
            <a:endParaRPr lang="en-AU" sz="2800" dirty="0">
              <a:latin typeface="Times New Roman"/>
              <a:ea typeface="Times New Roman"/>
            </a:endParaRPr>
          </a:p>
          <a:p>
            <a:endParaRPr lang="en-AU" dirty="0"/>
          </a:p>
        </p:txBody>
      </p:sp>
    </p:spTree>
    <p:extLst>
      <p:ext uri="{BB962C8B-B14F-4D97-AF65-F5344CB8AC3E}">
        <p14:creationId xmlns:p14="http://schemas.microsoft.com/office/powerpoint/2010/main" val="310517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533400" y="38100"/>
            <a:ext cx="8229600" cy="1377950"/>
          </a:xfrm>
        </p:spPr>
        <p:txBody>
          <a:bodyPr/>
          <a:lstStyle/>
          <a:p>
            <a:pPr algn="l"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Introduction</a:t>
            </a:r>
            <a:r>
              <a:rPr lang="en-US" altLang="en-US" sz="4000" b="1" u="sng" dirty="0">
                <a:solidFill>
                  <a:srgbClr val="FF0000"/>
                </a:solidFill>
                <a:latin typeface="Times New Roman" panose="02020603050405020304" pitchFamily="18" charset="0"/>
                <a:cs typeface="Times New Roman" panose="02020603050405020304" pitchFamily="18" charset="0"/>
              </a:rPr>
              <a:t> </a:t>
            </a:r>
            <a:r>
              <a:rPr lang="en-US" altLang="en-US" sz="4000" b="1" u="sng" dirty="0" smtClean="0">
                <a:solidFill>
                  <a:srgbClr val="FF0000"/>
                </a:solidFill>
                <a:latin typeface="Times New Roman" panose="02020603050405020304" pitchFamily="18" charset="0"/>
                <a:cs typeface="Times New Roman" panose="02020603050405020304" pitchFamily="18" charset="0"/>
              </a:rPr>
              <a:t>and background</a:t>
            </a:r>
            <a:br>
              <a:rPr lang="en-US" altLang="en-US" sz="4000" b="1" u="sng" dirty="0" smtClean="0">
                <a:solidFill>
                  <a:srgbClr val="FF0000"/>
                </a:solidFill>
                <a:latin typeface="Times New Roman" panose="02020603050405020304" pitchFamily="18" charset="0"/>
                <a:cs typeface="Times New Roman" panose="02020603050405020304" pitchFamily="18" charset="0"/>
              </a:rPr>
            </a:br>
            <a:endParaRPr lang="en-US" altLang="en-US" sz="4000" b="1" u="sng" dirty="0" smtClean="0">
              <a:solidFill>
                <a:srgbClr val="FF0000"/>
              </a:solidFill>
              <a:latin typeface="Times New Roman" panose="02020603050405020304" pitchFamily="18" charset="0"/>
              <a:cs typeface="Times New Roman" panose="02020603050405020304" pitchFamily="18" charset="0"/>
            </a:endParaRPr>
          </a:p>
        </p:txBody>
      </p:sp>
      <p:sp>
        <p:nvSpPr>
          <p:cNvPr id="6147" name="Rectangle 5"/>
          <p:cNvSpPr>
            <a:spLocks noGrp="1" noChangeArrowheads="1"/>
          </p:cNvSpPr>
          <p:nvPr>
            <p:ph idx="1"/>
          </p:nvPr>
        </p:nvSpPr>
        <p:spPr>
          <a:xfrm>
            <a:off x="228600" y="838200"/>
            <a:ext cx="8763000" cy="5867400"/>
          </a:xfrm>
        </p:spPr>
        <p:txBody>
          <a:bodyPr/>
          <a:lstStyle/>
          <a:p>
            <a:pPr algn="just" eaLnBrk="1" hangingPunct="1">
              <a:buFont typeface="Wingdings" pitchFamily="2" charset="2"/>
              <a:buNone/>
            </a:pPr>
            <a:r>
              <a:rPr lang="en-US" altLang="en-US" sz="2800" dirty="0" smtClean="0">
                <a:latin typeface="Times New Roman" panose="02020603050405020304" pitchFamily="18" charset="0"/>
                <a:cs typeface="Times New Roman" panose="02020603050405020304" pitchFamily="18" charset="0"/>
              </a:rPr>
              <a:t>In dentistry, the early development of clinical skills is a very important factor in professional training. The most important skill is the development of a fine sense of touch and pressure.</a:t>
            </a:r>
          </a:p>
          <a:p>
            <a:pPr algn="just" eaLnBrk="1" hangingPunct="1">
              <a:buFont typeface="Wingdings" pitchFamily="2" charset="2"/>
              <a:buNone/>
            </a:pPr>
            <a:endParaRPr lang="en-US" altLang="en-US" sz="2800" dirty="0">
              <a:latin typeface="Times New Roman" panose="02020603050405020304" pitchFamily="18" charset="0"/>
              <a:cs typeface="Times New Roman" panose="02020603050405020304" pitchFamily="18" charset="0"/>
            </a:endParaRPr>
          </a:p>
          <a:p>
            <a:pPr algn="just" eaLnBrk="1" hangingPunct="1">
              <a:buFont typeface="Wingdings" pitchFamily="2" charset="2"/>
              <a:buNone/>
            </a:pPr>
            <a:r>
              <a:rPr lang="en-US" altLang="en-US" sz="2800" dirty="0" smtClean="0">
                <a:latin typeface="Times New Roman" panose="02020603050405020304" pitchFamily="18" charset="0"/>
                <a:cs typeface="Times New Roman" panose="02020603050405020304" pitchFamily="18" charset="0"/>
              </a:rPr>
              <a:t>Visual skills are easily taught as they can be described. However, the tactile sense is not easily described and needs to be experienced together with feedback from a supervisor.</a:t>
            </a:r>
          </a:p>
          <a:p>
            <a:pPr algn="just" eaLnBrk="1" hangingPunct="1">
              <a:buFont typeface="Wingdings" pitchFamily="2" charset="2"/>
              <a:buNone/>
            </a:pPr>
            <a:endParaRPr lang="en-US" altLang="en-US" sz="2800" dirty="0">
              <a:latin typeface="Times New Roman" panose="02020603050405020304" pitchFamily="18" charset="0"/>
              <a:cs typeface="Times New Roman" panose="02020603050405020304" pitchFamily="18" charset="0"/>
            </a:endParaRPr>
          </a:p>
          <a:p>
            <a:pPr algn="just" eaLnBrk="1" hangingPunct="1">
              <a:buFont typeface="Wingdings" pitchFamily="2" charset="2"/>
              <a:buNone/>
            </a:pPr>
            <a:r>
              <a:rPr lang="en-US" altLang="en-US" sz="2800" dirty="0" smtClean="0">
                <a:latin typeface="Times New Roman" panose="02020603050405020304" pitchFamily="18" charset="0"/>
                <a:cs typeface="Times New Roman" panose="02020603050405020304" pitchFamily="18" charset="0"/>
              </a:rPr>
              <a:t>  </a:t>
            </a:r>
            <a:endParaRPr lang="en-US" altLang="en-US" sz="2800" u="sng"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5791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7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2157" y="152400"/>
            <a:ext cx="8584794" cy="579596"/>
          </a:xfrm>
        </p:spPr>
        <p:txBody>
          <a:bodyPr/>
          <a:lstStyle/>
          <a:p>
            <a:pPr eaLnBrk="1" hangingPunct="1"/>
            <a:r>
              <a:rPr lang="en-US" altLang="en-US" sz="4000" b="1" u="sng" dirty="0" smtClean="0">
                <a:solidFill>
                  <a:srgbClr val="FF0000"/>
                </a:solidFill>
                <a:latin typeface="Times New Roman" panose="02020603050405020304" pitchFamily="18" charset="0"/>
                <a:cs typeface="Times New Roman" panose="02020603050405020304" pitchFamily="18" charset="0"/>
              </a:rPr>
              <a:t>Acknowledgements:</a:t>
            </a:r>
          </a:p>
        </p:txBody>
      </p:sp>
      <p:sp>
        <p:nvSpPr>
          <p:cNvPr id="2" name="TextBox 1"/>
          <p:cNvSpPr txBox="1"/>
          <p:nvPr/>
        </p:nvSpPr>
        <p:spPr>
          <a:xfrm>
            <a:off x="85726" y="1447800"/>
            <a:ext cx="8976706" cy="4621778"/>
          </a:xfrm>
          <a:prstGeom prst="rect">
            <a:avLst/>
          </a:prstGeom>
          <a:noFill/>
        </p:spPr>
        <p:txBody>
          <a:bodyPr wrap="square" rtlCol="0">
            <a:spAutoFit/>
          </a:bodyPr>
          <a:lstStyle/>
          <a:p>
            <a:pPr algn="justLow">
              <a:spcAft>
                <a:spcPts val="1000"/>
              </a:spcAft>
            </a:pPr>
            <a:r>
              <a:rPr lang="en-US" sz="2400" dirty="0" err="1" smtClean="0">
                <a:latin typeface="Times New Roman"/>
                <a:ea typeface="Times New Roman"/>
              </a:rPr>
              <a:t>Simodont</a:t>
            </a:r>
            <a:r>
              <a:rPr lang="en-US" sz="2400" dirty="0">
                <a:latin typeface="Times New Roman"/>
                <a:ea typeface="Times New Roman"/>
              </a:rPr>
              <a:t>® dental trainers were leased from the manufacturers for evaluation and assessment. No </a:t>
            </a:r>
            <a:r>
              <a:rPr lang="en-US" sz="2400" dirty="0" err="1">
                <a:latin typeface="Times New Roman"/>
                <a:ea typeface="Times New Roman"/>
              </a:rPr>
              <a:t>Simodont</a:t>
            </a:r>
            <a:r>
              <a:rPr lang="en-US" sz="2400" dirty="0">
                <a:latin typeface="Times New Roman"/>
                <a:ea typeface="Times New Roman"/>
              </a:rPr>
              <a:t> company representative was involved in designing the study or analyzing the results. This study was not financially supported by any commercial sources.</a:t>
            </a:r>
            <a:endParaRPr lang="en-AU" sz="2400" dirty="0">
              <a:latin typeface="Times New Roman"/>
              <a:ea typeface="Times New Roman"/>
            </a:endParaRPr>
          </a:p>
          <a:p>
            <a:pPr algn="just"/>
            <a:endParaRPr lang="en-US" sz="2400" dirty="0" smtClean="0">
              <a:latin typeface="Times New Roman"/>
              <a:ea typeface="Times New Roman"/>
            </a:endParaRPr>
          </a:p>
          <a:p>
            <a:pPr algn="just"/>
            <a:r>
              <a:rPr lang="en-US" sz="2400" dirty="0" smtClean="0">
                <a:latin typeface="Times New Roman"/>
                <a:ea typeface="Times New Roman"/>
              </a:rPr>
              <a:t>The </a:t>
            </a:r>
            <a:r>
              <a:rPr lang="en-US" sz="2400" dirty="0">
                <a:latin typeface="Times New Roman"/>
                <a:ea typeface="Times New Roman"/>
              </a:rPr>
              <a:t>images used in this study remain the proprietary property of MOOG Inc. and can only be used and reproduced with the explicit approval of MOOG Inc.</a:t>
            </a:r>
            <a:endParaRPr lang="en-AU" sz="2400" dirty="0">
              <a:latin typeface="Times New Roman"/>
              <a:ea typeface="Times New Roman"/>
            </a:endParaRPr>
          </a:p>
          <a:p>
            <a:pPr algn="just"/>
            <a:endParaRPr lang="en-AU" sz="2400" dirty="0" smtClean="0">
              <a:latin typeface="Times New Roman"/>
              <a:ea typeface="Times New Roman"/>
            </a:endParaRPr>
          </a:p>
          <a:p>
            <a:pPr algn="just"/>
            <a:endParaRPr lang="en-AU" sz="2400" dirty="0" smtClean="0">
              <a:latin typeface="Times New Roman"/>
              <a:ea typeface="Times New Roman"/>
            </a:endParaRPr>
          </a:p>
          <a:p>
            <a:pPr algn="just"/>
            <a:r>
              <a:rPr lang="en-AU" sz="2800" dirty="0" smtClean="0">
                <a:latin typeface="Times New Roman"/>
                <a:ea typeface="Times New Roman"/>
              </a:rPr>
              <a:t> </a:t>
            </a:r>
            <a:endParaRPr lang="en-AU" sz="2800" dirty="0">
              <a:latin typeface="Times New Roman"/>
              <a:ea typeface="Times New Roman"/>
            </a:endParaRPr>
          </a:p>
          <a:p>
            <a:endParaRPr lang="en-AU" dirty="0"/>
          </a:p>
        </p:txBody>
      </p:sp>
    </p:spTree>
    <p:extLst>
      <p:ext uri="{BB962C8B-B14F-4D97-AF65-F5344CB8AC3E}">
        <p14:creationId xmlns:p14="http://schemas.microsoft.com/office/powerpoint/2010/main" val="1467970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152400" y="9525"/>
            <a:ext cx="8508594" cy="960596"/>
          </a:xfrm>
        </p:spPr>
        <p:txBody>
          <a:bodyPr rtlCol="0">
            <a:noAutofit/>
          </a:bodyPr>
          <a:lstStyle/>
          <a:p>
            <a:pPr eaLnBrk="1" fontAlgn="auto" hangingPunct="1">
              <a:spcAft>
                <a:spcPts val="0"/>
              </a:spcAft>
              <a:defRPr/>
            </a:pPr>
            <a:r>
              <a:rPr lang="en-US" altLang="en-US" sz="2800" b="1" u="sng" dirty="0" smtClean="0">
                <a:solidFill>
                  <a:srgbClr val="FF0000"/>
                </a:solidFill>
              </a:rPr>
              <a:t>References:</a:t>
            </a:r>
            <a:r>
              <a:rPr lang="en-US" altLang="en-US" sz="4000" b="1" u="sng" dirty="0" smtClean="0">
                <a:solidFill>
                  <a:srgbClr val="660000"/>
                </a:solidFill>
              </a:rPr>
              <a:t> </a:t>
            </a:r>
            <a:r>
              <a:rPr lang="en-US" altLang="en-US" sz="4000" b="1" u="sng" dirty="0" smtClean="0"/>
              <a:t/>
            </a:r>
            <a:br>
              <a:rPr lang="en-US" altLang="en-US" sz="4000" b="1" u="sng" dirty="0" smtClean="0"/>
            </a:br>
            <a:endParaRPr lang="en-US" altLang="en-US" sz="4000" b="1" u="sng" dirty="0" smtClean="0"/>
          </a:p>
        </p:txBody>
      </p:sp>
      <p:sp>
        <p:nvSpPr>
          <p:cNvPr id="14339" name="Rectangle 7"/>
          <p:cNvSpPr>
            <a:spLocks noGrp="1" noChangeArrowheads="1"/>
          </p:cNvSpPr>
          <p:nvPr>
            <p:ph idx="1"/>
          </p:nvPr>
        </p:nvSpPr>
        <p:spPr>
          <a:xfrm>
            <a:off x="0" y="1066800"/>
            <a:ext cx="9144000" cy="4572000"/>
          </a:xfrm>
        </p:spPr>
        <p:txBody>
          <a:bodyPr/>
          <a:lstStyle/>
          <a:p>
            <a:pPr marL="171450" marR="0" lvl="0" indent="-171450" algn="justLow"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rPr>
              <a:t>Arnold DS, Philip GB, James D, </a:t>
            </a:r>
            <a:r>
              <a:rPr kumimoji="0" lang="en-US" sz="1400" b="0" i="0" u="none" strike="noStrike" kern="0" cap="none" spc="0" normalizeH="0" baseline="0" noProof="0" dirty="0" err="1" smtClean="0">
                <a:ln>
                  <a:noFill/>
                </a:ln>
                <a:solidFill>
                  <a:sysClr val="windowText" lastClr="000000"/>
                </a:solidFill>
                <a:effectLst/>
                <a:uLnTx/>
                <a:uFillTx/>
                <a:latin typeface="Times New Roman"/>
                <a:ea typeface="Times New Roman"/>
              </a:rPr>
              <a:t>Seema</a:t>
            </a:r>
            <a:r>
              <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rPr>
              <a:t> A, Milos Z. Assessment of Faculty Perception of Content Validity of </a:t>
            </a:r>
            <a:r>
              <a:rPr kumimoji="0" lang="en-US" sz="1400" b="0" i="0" u="none" strike="noStrike" kern="0" cap="none" spc="0" normalizeH="0" baseline="0" noProof="0" dirty="0" err="1" smtClean="0">
                <a:ln>
                  <a:noFill/>
                </a:ln>
                <a:solidFill>
                  <a:sysClr val="windowText" lastClr="000000"/>
                </a:solidFill>
                <a:effectLst/>
                <a:uLnTx/>
                <a:uFillTx/>
                <a:latin typeface="Times New Roman"/>
                <a:ea typeface="Times New Roman"/>
              </a:rPr>
              <a:t>PerioSim</a:t>
            </a:r>
            <a:r>
              <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rPr>
              <a:t>©, a Haptic-3D Virtual Reality Dental Training Simulator. </a:t>
            </a:r>
            <a:r>
              <a:rPr kumimoji="0" lang="en-US" sz="1400" b="0" i="1" u="none" strike="noStrike" kern="0" cap="none" spc="0" normalizeH="0" baseline="0" noProof="0" dirty="0" smtClean="0">
                <a:ln>
                  <a:noFill/>
                </a:ln>
                <a:solidFill>
                  <a:sysClr val="windowText" lastClr="000000"/>
                </a:solidFill>
                <a:effectLst/>
                <a:uLnTx/>
                <a:uFillTx/>
                <a:latin typeface="Times New Roman"/>
                <a:ea typeface="Times New Roman"/>
              </a:rPr>
              <a:t>J. </a:t>
            </a:r>
            <a:r>
              <a:rPr kumimoji="0" lang="en-US" sz="1400" b="0" i="1" u="none" strike="noStrike" kern="0" cap="none" spc="0" normalizeH="0" baseline="0" noProof="0" dirty="0" err="1" smtClean="0">
                <a:ln>
                  <a:noFill/>
                </a:ln>
                <a:solidFill>
                  <a:sysClr val="windowText" lastClr="000000"/>
                </a:solidFill>
                <a:effectLst/>
                <a:uLnTx/>
                <a:uFillTx/>
                <a:latin typeface="Times New Roman"/>
                <a:ea typeface="Times New Roman"/>
              </a:rPr>
              <a:t>Dent.Edu</a:t>
            </a:r>
            <a:r>
              <a:rPr kumimoji="0" lang="en-US" sz="1400" b="0" i="1" u="none" strike="noStrike" kern="0" cap="none" spc="0" normalizeH="0" baseline="0" noProof="0" dirty="0" smtClean="0">
                <a:ln>
                  <a:noFill/>
                </a:ln>
                <a:solidFill>
                  <a:sysClr val="windowText" lastClr="000000"/>
                </a:solidFill>
                <a:effectLst/>
                <a:uLnTx/>
                <a:uFillTx/>
                <a:latin typeface="Times New Roman"/>
                <a:ea typeface="Times New Roman"/>
              </a:rPr>
              <a:t> </a:t>
            </a:r>
            <a:r>
              <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rPr>
              <a:t>2007; 71(12): 1574-1582.</a:t>
            </a:r>
          </a:p>
          <a:p>
            <a:pPr marL="171450" marR="0" lvl="0" indent="-171450" algn="justLow"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Times New Roman"/>
                <a:ea typeface="Times New Roman"/>
              </a:rPr>
              <a:t>Bakr M, Massey W, Alexander H. Academic evaluation of </a:t>
            </a:r>
            <a:r>
              <a:rPr lang="en-US" sz="1400" dirty="0" err="1" smtClean="0">
                <a:latin typeface="Times New Roman"/>
                <a:ea typeface="Times New Roman"/>
              </a:rPr>
              <a:t>Simodont</a:t>
            </a:r>
            <a:r>
              <a:rPr lang="en-US" sz="1400" dirty="0" smtClean="0">
                <a:latin typeface="Times New Roman"/>
                <a:ea typeface="Times New Roman"/>
              </a:rPr>
              <a:t>® haptic 3D virtual reality dental training simulator. </a:t>
            </a:r>
            <a:r>
              <a:rPr lang="en-US" sz="1400" dirty="0" err="1" smtClean="0">
                <a:latin typeface="Times New Roman"/>
                <a:ea typeface="Times New Roman"/>
              </a:rPr>
              <a:t>Int</a:t>
            </a:r>
            <a:r>
              <a:rPr lang="en-US" sz="1400" dirty="0" smtClean="0">
                <a:latin typeface="Times New Roman"/>
                <a:ea typeface="Times New Roman"/>
              </a:rPr>
              <a:t> J Dent </a:t>
            </a:r>
            <a:r>
              <a:rPr lang="en-US" sz="1400" dirty="0" err="1" smtClean="0">
                <a:latin typeface="Times New Roman"/>
                <a:ea typeface="Times New Roman"/>
              </a:rPr>
              <a:t>Clin</a:t>
            </a:r>
            <a:r>
              <a:rPr lang="en-US" sz="1400" dirty="0" smtClean="0">
                <a:latin typeface="Times New Roman"/>
                <a:ea typeface="Times New Roman"/>
              </a:rPr>
              <a:t>. 5(4): 1-6.</a:t>
            </a:r>
            <a:endPar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Carriere</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J, </a:t>
            </a: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Carriere</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L. </a:t>
            </a: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Softlanding</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treatment through </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inverse anchorage and virtual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reality.J</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Clin</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Orthod</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1995;29:479–86.</a:t>
            </a:r>
            <a:endParaRPr kumimoji="0" lang="en-US" sz="1400" b="0" i="0" u="none" strike="noStrike" kern="0" cap="none" spc="0" normalizeH="0" baseline="0" noProof="0" dirty="0" smtClean="0">
              <a:ln>
                <a:noFill/>
              </a:ln>
              <a:solidFill>
                <a:sysClr val="windowText" lastClr="000000"/>
              </a:solidFill>
              <a:effectLst/>
              <a:uLnTx/>
              <a:uFillTx/>
              <a:latin typeface="Times New Roman"/>
              <a:ea typeface="Times New Roman"/>
            </a:endParaRPr>
          </a:p>
          <a:p>
            <a:pPr marL="171450" indent="-171450" algn="justLow" rtl="0">
              <a:spcAft>
                <a:spcPts val="0"/>
              </a:spcAft>
              <a:buFont typeface="Arial" panose="020B0604020202020204" pitchFamily="34" charset="0"/>
              <a:buChar char="•"/>
            </a:pPr>
            <a:r>
              <a:rPr lang="en-US" sz="1400" dirty="0" smtClean="0">
                <a:solidFill>
                  <a:srgbClr val="000000"/>
                </a:solidFill>
                <a:effectLst/>
                <a:latin typeface="Times New Roman"/>
                <a:ea typeface="Times New Roman"/>
              </a:rPr>
              <a:t>Harris W. How Haptic Technology Works. </a:t>
            </a:r>
            <a:r>
              <a:rPr lang="en-US" sz="1400" i="1" dirty="0" smtClean="0">
                <a:solidFill>
                  <a:srgbClr val="000000"/>
                </a:solidFill>
                <a:effectLst/>
                <a:latin typeface="Times New Roman"/>
                <a:ea typeface="Times New Roman"/>
              </a:rPr>
              <a:t>[Accessed September 26, 2013].</a:t>
            </a:r>
            <a:r>
              <a:rPr lang="en-US" sz="1400" dirty="0" smtClean="0">
                <a:solidFill>
                  <a:srgbClr val="000000"/>
                </a:solidFill>
                <a:effectLst/>
                <a:latin typeface="Times New Roman"/>
                <a:ea typeface="Times New Roman"/>
              </a:rPr>
              <a:t> Available </a:t>
            </a:r>
            <a:r>
              <a:rPr lang="en-US" sz="1400" dirty="0" err="1" smtClean="0">
                <a:solidFill>
                  <a:srgbClr val="000000"/>
                </a:solidFill>
                <a:effectLst/>
                <a:latin typeface="Times New Roman"/>
                <a:ea typeface="Times New Roman"/>
              </a:rPr>
              <a:t>from:</a:t>
            </a:r>
            <a:r>
              <a:rPr lang="en-US" sz="1400" dirty="0" err="1" smtClean="0">
                <a:solidFill>
                  <a:srgbClr val="0000FF"/>
                </a:solidFill>
                <a:effectLst/>
                <a:latin typeface="Times New Roman"/>
                <a:ea typeface="Times New Roman"/>
              </a:rPr>
              <a:t>http</a:t>
            </a:r>
            <a:r>
              <a:rPr lang="en-US" sz="1400" dirty="0" smtClean="0">
                <a:solidFill>
                  <a:srgbClr val="0000FF"/>
                </a:solidFill>
                <a:effectLst/>
                <a:latin typeface="Times New Roman"/>
                <a:ea typeface="Times New Roman"/>
              </a:rPr>
              <a:t>://electronics.howstuffworks.com/gadgets/other-gadgets/haptic-technology.html</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Herder J, </a:t>
            </a: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Myszkowski</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K, Kunii TL, </a:t>
            </a: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Ibusuki</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M. A virtual </a:t>
            </a:r>
            <a:r>
              <a:rPr kumimoji="0" lang="en-AU" sz="1400" b="0" i="0" u="none" strike="noStrike" kern="0" cap="none" spc="0" normalizeH="0" baseline="0" noProof="0" dirty="0" smtClean="0">
                <a:ln>
                  <a:noFill/>
                </a:ln>
                <a:solidFill>
                  <a:sysClr val="windowText" lastClr="000000"/>
                </a:solidFill>
                <a:effectLst/>
                <a:uLnTx/>
                <a:uFillTx/>
                <a:latin typeface="Times New Roman"/>
                <a:ea typeface="Calibri"/>
                <a:cs typeface="Times New Roman"/>
              </a:rPr>
              <a:t>reality interface to an intelligent dental care system. Stud Health </a:t>
            </a:r>
            <a:r>
              <a:rPr kumimoji="0" lang="en-AU" sz="1400" b="0" i="0" u="none" strike="noStrike" kern="0" cap="none" spc="0" normalizeH="0" baseline="0" noProof="0" dirty="0" err="1" smtClean="0">
                <a:ln>
                  <a:noFill/>
                </a:ln>
                <a:solidFill>
                  <a:sysClr val="windowText" lastClr="000000"/>
                </a:solidFill>
                <a:effectLst/>
                <a:uLnTx/>
                <a:uFillTx/>
                <a:latin typeface="Times New Roman"/>
                <a:ea typeface="Calibri"/>
                <a:cs typeface="Times New Roman"/>
              </a:rPr>
              <a:t>Technol</a:t>
            </a:r>
            <a:r>
              <a:rPr kumimoji="0" lang="en-AU" sz="1400" b="0" i="0" u="none" strike="noStrike" kern="0" cap="none" spc="0" normalizeH="0" baseline="0" noProof="0" dirty="0" smtClean="0">
                <a:ln>
                  <a:noFill/>
                </a:ln>
                <a:solidFill>
                  <a:sysClr val="windowText" lastClr="000000"/>
                </a:solidFill>
                <a:effectLst/>
                <a:uLnTx/>
                <a:uFillTx/>
                <a:latin typeface="Times New Roman"/>
                <a:ea typeface="Calibri"/>
                <a:cs typeface="Times New Roman"/>
              </a:rPr>
              <a:t> Inform 1996;29:400–10.</a:t>
            </a:r>
            <a:r>
              <a:rPr lang="en-AU" sz="1400" dirty="0" smtClean="0">
                <a:solidFill>
                  <a:srgbClr val="221E1F"/>
                </a:solidFill>
                <a:effectLst/>
                <a:latin typeface="Times New Roman"/>
                <a:ea typeface="Calibri"/>
                <a:cs typeface="Times New Roman"/>
              </a:rPr>
              <a:t>	</a:t>
            </a:r>
            <a:endParaRPr lang="en-AU" sz="1400" dirty="0" smtClean="0">
              <a:effectLst/>
              <a:latin typeface="TimesNewRomanPS"/>
              <a:ea typeface="Calibri"/>
              <a:cs typeface="Times New Roman"/>
            </a:endParaRPr>
          </a:p>
          <a:p>
            <a:pPr marL="171450" marR="0" lvl="0" indent="-171450" algn="justLow"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Times New Roman"/>
                <a:ea typeface="TimesNewRoman"/>
              </a:rPr>
              <a:t>Kim L, Hwang Y, Park SH, and Ha S. Dental training system using multi-modal interface. </a:t>
            </a:r>
            <a:r>
              <a:rPr kumimoji="0" lang="en-US" sz="1400" b="0" i="1" u="none" strike="noStrike" kern="0" cap="none" spc="0" normalizeH="0" baseline="0" noProof="0" dirty="0" smtClean="0">
                <a:ln>
                  <a:noFill/>
                </a:ln>
                <a:solidFill>
                  <a:sysClr val="windowText" lastClr="000000"/>
                </a:solidFill>
                <a:effectLst/>
                <a:uLnTx/>
                <a:uFillTx/>
                <a:latin typeface="Times New Roman"/>
                <a:ea typeface="TimesNewRoman"/>
              </a:rPr>
              <a:t>Computer-Aided Design &amp; Applications.</a:t>
            </a:r>
            <a:r>
              <a:rPr kumimoji="0" lang="en-US" sz="1400" b="0" i="0" u="none" strike="noStrike" kern="0" cap="none" spc="0" normalizeH="0" baseline="0" noProof="0" dirty="0" smtClean="0">
                <a:ln>
                  <a:noFill/>
                </a:ln>
                <a:solidFill>
                  <a:sysClr val="windowText" lastClr="000000"/>
                </a:solidFill>
                <a:effectLst/>
                <a:uLnTx/>
                <a:uFillTx/>
                <a:latin typeface="Times New Roman"/>
                <a:ea typeface="TimesNewRoman"/>
              </a:rPr>
              <a:t> 2005; 2(5) :591–598</a:t>
            </a:r>
            <a:r>
              <a:rPr kumimoji="0" lang="en-US" sz="1050" b="0" i="0" u="none" strike="noStrike" kern="0" cap="none" spc="0" normalizeH="0" baseline="0" noProof="0" dirty="0" smtClean="0">
                <a:ln>
                  <a:noFill/>
                </a:ln>
                <a:solidFill>
                  <a:sysClr val="windowText" lastClr="000000"/>
                </a:solidFill>
                <a:effectLst/>
                <a:uLnTx/>
                <a:uFillTx/>
                <a:latin typeface="Times New Roman"/>
                <a:ea typeface="TimesNewRoman"/>
              </a:rPr>
              <a:t>.</a:t>
            </a:r>
          </a:p>
          <a:p>
            <a:pPr marL="171450" marR="0" lvl="0" indent="-171450" algn="justLow"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Times New Roman"/>
                <a:ea typeface="TimesNewRoman"/>
              </a:rPr>
              <a:t>Luciano CJ. “Haptics-based virtual reality periodontal training simulator,” Master's thesis, Graduate College of the University of Illinois, 2006.</a:t>
            </a:r>
            <a:endParaRPr lang="en-AU" sz="1400" dirty="0" smtClean="0">
              <a:effectLst/>
              <a:latin typeface="TimesNewRomanPS"/>
              <a:ea typeface="Calibri"/>
              <a:cs typeface="Times New Roman"/>
            </a:endParaRPr>
          </a:p>
          <a:p>
            <a:pPr marL="171450" indent="-171450">
              <a:spcAft>
                <a:spcPts val="0"/>
              </a:spcAft>
              <a:buFont typeface="Arial" panose="020B0604020202020204" pitchFamily="34" charset="0"/>
              <a:buChar char="•"/>
            </a:pPr>
            <a:r>
              <a:rPr lang="en-AU" sz="1400" dirty="0" err="1" smtClean="0">
                <a:solidFill>
                  <a:srgbClr val="221E1F"/>
                </a:solidFill>
                <a:effectLst/>
                <a:latin typeface="Times New Roman"/>
                <a:ea typeface="Calibri"/>
                <a:cs typeface="Times New Roman"/>
              </a:rPr>
              <a:t>Lyroudia</a:t>
            </a:r>
            <a:r>
              <a:rPr lang="en-AU" sz="1400" dirty="0" smtClean="0">
                <a:solidFill>
                  <a:srgbClr val="221E1F"/>
                </a:solidFill>
                <a:effectLst/>
                <a:latin typeface="Times New Roman"/>
                <a:ea typeface="Calibri"/>
                <a:cs typeface="Times New Roman"/>
              </a:rPr>
              <a:t> K, </a:t>
            </a:r>
            <a:r>
              <a:rPr lang="en-AU" sz="1400" dirty="0" err="1" smtClean="0">
                <a:solidFill>
                  <a:srgbClr val="221E1F"/>
                </a:solidFill>
                <a:effectLst/>
                <a:latin typeface="Times New Roman"/>
                <a:ea typeface="Calibri"/>
                <a:cs typeface="Times New Roman"/>
              </a:rPr>
              <a:t>Mikrogeorgis</a:t>
            </a:r>
            <a:r>
              <a:rPr lang="en-AU" sz="1400" dirty="0" smtClean="0">
                <a:solidFill>
                  <a:srgbClr val="221E1F"/>
                </a:solidFill>
                <a:effectLst/>
                <a:latin typeface="Times New Roman"/>
                <a:ea typeface="Calibri"/>
                <a:cs typeface="Times New Roman"/>
              </a:rPr>
              <a:t> G, </a:t>
            </a:r>
            <a:r>
              <a:rPr lang="en-AU" sz="1400" dirty="0" err="1" smtClean="0">
                <a:solidFill>
                  <a:srgbClr val="221E1F"/>
                </a:solidFill>
                <a:effectLst/>
                <a:latin typeface="Times New Roman"/>
                <a:ea typeface="Calibri"/>
                <a:cs typeface="Times New Roman"/>
              </a:rPr>
              <a:t>Bakaloudi</a:t>
            </a:r>
            <a:r>
              <a:rPr lang="en-AU" sz="1400" dirty="0" smtClean="0">
                <a:solidFill>
                  <a:srgbClr val="221E1F"/>
                </a:solidFill>
                <a:effectLst/>
                <a:latin typeface="Times New Roman"/>
                <a:ea typeface="Calibri"/>
                <a:cs typeface="Times New Roman"/>
              </a:rPr>
              <a:t> P, </a:t>
            </a:r>
            <a:r>
              <a:rPr lang="en-AU" sz="1400" dirty="0" err="1" smtClean="0">
                <a:solidFill>
                  <a:srgbClr val="221E1F"/>
                </a:solidFill>
                <a:effectLst/>
                <a:latin typeface="Times New Roman"/>
                <a:ea typeface="Calibri"/>
                <a:cs typeface="Times New Roman"/>
              </a:rPr>
              <a:t>Kechagia</a:t>
            </a:r>
            <a:r>
              <a:rPr lang="en-AU" sz="1400" dirty="0" smtClean="0">
                <a:solidFill>
                  <a:srgbClr val="221E1F"/>
                </a:solidFill>
                <a:effectLst/>
                <a:latin typeface="Times New Roman"/>
                <a:ea typeface="Calibri"/>
                <a:cs typeface="Times New Roman"/>
              </a:rPr>
              <a:t> E, </a:t>
            </a:r>
            <a:r>
              <a:rPr lang="en-AU" sz="1400" dirty="0" err="1" smtClean="0">
                <a:solidFill>
                  <a:srgbClr val="221E1F"/>
                </a:solidFill>
                <a:effectLst/>
                <a:latin typeface="Times New Roman"/>
                <a:ea typeface="Calibri"/>
                <a:cs typeface="Times New Roman"/>
              </a:rPr>
              <a:t>Nikolaidis</a:t>
            </a:r>
            <a:r>
              <a:rPr lang="en-AU" sz="1400" dirty="0" smtClean="0">
                <a:solidFill>
                  <a:srgbClr val="221E1F"/>
                </a:solidFill>
                <a:effectLst/>
                <a:latin typeface="Times New Roman"/>
                <a:ea typeface="Calibri"/>
                <a:cs typeface="Times New Roman"/>
              </a:rPr>
              <a:t> N, Pitas I. Virtual endodontics: three dimensional tooth volume representations and their pulp cavity access. J </a:t>
            </a:r>
            <a:r>
              <a:rPr lang="en-AU" sz="1400" dirty="0" err="1" smtClean="0">
                <a:solidFill>
                  <a:srgbClr val="221E1F"/>
                </a:solidFill>
                <a:effectLst/>
                <a:latin typeface="Times New Roman"/>
                <a:ea typeface="Calibri"/>
                <a:cs typeface="Times New Roman"/>
              </a:rPr>
              <a:t>Endod</a:t>
            </a:r>
            <a:r>
              <a:rPr lang="en-AU" sz="1400" dirty="0" smtClean="0">
                <a:solidFill>
                  <a:srgbClr val="221E1F"/>
                </a:solidFill>
                <a:effectLst/>
                <a:latin typeface="Times New Roman"/>
                <a:ea typeface="Calibri"/>
                <a:cs typeface="Times New Roman"/>
              </a:rPr>
              <a:t> 2002;28:599-602.</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err="1">
                <a:solidFill>
                  <a:srgbClr val="221E1F"/>
                </a:solidFill>
                <a:latin typeface="Times New Roman"/>
                <a:ea typeface="Calibri"/>
                <a:cs typeface="Times New Roman"/>
              </a:rPr>
              <a:t>Seipel</a:t>
            </a:r>
            <a:r>
              <a:rPr lang="en-AU" sz="1400" dirty="0">
                <a:solidFill>
                  <a:srgbClr val="221E1F"/>
                </a:solidFill>
                <a:latin typeface="Times New Roman"/>
                <a:ea typeface="Calibri"/>
                <a:cs typeface="Times New Roman"/>
              </a:rPr>
              <a:t> S, Wagner IV, Koch S, </a:t>
            </a:r>
            <a:r>
              <a:rPr lang="en-AU" sz="1400" dirty="0" err="1">
                <a:solidFill>
                  <a:srgbClr val="221E1F"/>
                </a:solidFill>
                <a:latin typeface="Times New Roman"/>
                <a:ea typeface="Calibri"/>
                <a:cs typeface="Times New Roman"/>
              </a:rPr>
              <a:t>Schneide</a:t>
            </a:r>
            <a:r>
              <a:rPr lang="en-AU" sz="1400" dirty="0">
                <a:solidFill>
                  <a:srgbClr val="221E1F"/>
                </a:solidFill>
                <a:latin typeface="Times New Roman"/>
                <a:ea typeface="Calibri"/>
                <a:cs typeface="Times New Roman"/>
              </a:rPr>
              <a:t> W. Oral implant treatment planning in a virtual reality environment. </a:t>
            </a:r>
            <a:r>
              <a:rPr lang="en-AU" sz="1400" dirty="0" err="1">
                <a:solidFill>
                  <a:srgbClr val="221E1F"/>
                </a:solidFill>
                <a:latin typeface="Times New Roman"/>
                <a:ea typeface="Calibri"/>
                <a:cs typeface="Times New Roman"/>
              </a:rPr>
              <a:t>Comput</a:t>
            </a:r>
            <a:r>
              <a:rPr lang="en-AU" sz="1400" dirty="0">
                <a:solidFill>
                  <a:srgbClr val="221E1F"/>
                </a:solidFill>
                <a:latin typeface="Times New Roman"/>
                <a:ea typeface="Calibri"/>
                <a:cs typeface="Times New Roman"/>
              </a:rPr>
              <a:t> Methods Programs Biomed 1998;57:95–103.</a:t>
            </a:r>
            <a:endParaRPr lang="en-US" sz="1400" dirty="0">
              <a:solidFill>
                <a:srgbClr val="0000FF"/>
              </a:solidFill>
              <a:latin typeface="Times New Roman"/>
              <a:ea typeface="Times New Roman"/>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Snow MD, Graham JA, Yates WJ. Interactive computer technologies in dentistry: virtual reality in orthodontics. Stud Health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Technol</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Inform 1996;29:411–22.</a:t>
            </a:r>
            <a:endParaRPr lang="en-AU" sz="1400" dirty="0" smtClean="0">
              <a:solidFill>
                <a:srgbClr val="221E1F"/>
              </a:solidFill>
              <a:effectLst/>
              <a:latin typeface="Times New Roman"/>
              <a:ea typeface="Calibri"/>
              <a:cs typeface="Times New Roman"/>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dirty="0" err="1" smtClean="0">
                <a:ln>
                  <a:noFill/>
                </a:ln>
                <a:solidFill>
                  <a:srgbClr val="000000"/>
                </a:solidFill>
                <a:effectLst/>
                <a:uLnTx/>
                <a:uFillTx/>
                <a:latin typeface="Times New Roman"/>
                <a:ea typeface="Calibri"/>
                <a:cs typeface="Times New Roman"/>
              </a:rPr>
              <a:t>Verstreken</a:t>
            </a:r>
            <a:r>
              <a:rPr kumimoji="0" lang="en-AU" sz="1400" b="0" i="0" u="none" strike="noStrike" kern="0" cap="none" spc="0" normalizeH="0" baseline="0" noProof="0" dirty="0" smtClean="0">
                <a:ln>
                  <a:noFill/>
                </a:ln>
                <a:solidFill>
                  <a:srgbClr val="000000"/>
                </a:solidFill>
                <a:effectLst/>
                <a:uLnTx/>
                <a:uFillTx/>
                <a:latin typeface="Times New Roman"/>
                <a:ea typeface="Calibri"/>
                <a:cs typeface="Times New Roman"/>
              </a:rPr>
              <a:t> </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K, Van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Cleynenbreugel</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J,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Marchal</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G , Van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Steenberghe</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D,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Suetens</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P. Computer assisted planning of oral implant surgery: an approach using virtual reality. Stud Health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Technol</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Inform 1996;29:423–34.</a:t>
            </a:r>
            <a:endParaRPr kumimoji="0" lang="en-AU" sz="1400" b="0" i="0" u="none" strike="noStrike" kern="0" cap="none" spc="0" normalizeH="0" baseline="0" noProof="0" dirty="0" smtClean="0">
              <a:ln>
                <a:noFill/>
              </a:ln>
              <a:solidFill>
                <a:sysClr val="windowText" lastClr="000000"/>
              </a:solidFill>
              <a:effectLst/>
              <a:uLnTx/>
              <a:uFillTx/>
              <a:latin typeface="TimesNewRomanPS"/>
              <a:ea typeface="Calibri"/>
              <a:cs typeface="Times New Roman"/>
            </a:endParaRPr>
          </a:p>
          <a:p>
            <a:pPr marL="171450" indent="-171450">
              <a:spcAft>
                <a:spcPts val="0"/>
              </a:spcAft>
              <a:buFont typeface="Arial" panose="020B0604020202020204" pitchFamily="34" charset="0"/>
              <a:buChar char="•"/>
            </a:pP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Wagner A,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Rasse</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M,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Millesi</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W, Ewers R. Virtual reality for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orthognathic</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surgery: the augmented reality environment concept. J Oral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Maxillofac</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a:t>
            </a:r>
            <a:r>
              <a:rPr kumimoji="0" lang="en-AU" sz="1400" b="0" i="0" u="none" strike="noStrike" kern="0" cap="none" spc="0" normalizeH="0" baseline="0" noProof="0" dirty="0" err="1" smtClean="0">
                <a:ln>
                  <a:noFill/>
                </a:ln>
                <a:solidFill>
                  <a:srgbClr val="221E1F"/>
                </a:solidFill>
                <a:effectLst/>
                <a:uLnTx/>
                <a:uFillTx/>
                <a:latin typeface="Times New Roman"/>
                <a:ea typeface="Calibri"/>
                <a:cs typeface="Times New Roman"/>
              </a:rPr>
              <a:t>Surg</a:t>
            </a:r>
            <a:r>
              <a:rPr kumimoji="0" lang="en-AU" sz="1400" b="0" i="0" u="none" strike="noStrike" kern="0" cap="none" spc="0" normalizeH="0" baseline="0" noProof="0" dirty="0" smtClean="0">
                <a:ln>
                  <a:noFill/>
                </a:ln>
                <a:solidFill>
                  <a:srgbClr val="221E1F"/>
                </a:solidFill>
                <a:effectLst/>
                <a:uLnTx/>
                <a:uFillTx/>
                <a:latin typeface="Times New Roman"/>
                <a:ea typeface="Calibri"/>
                <a:cs typeface="Times New Roman"/>
              </a:rPr>
              <a:t> 1997;55:456–63.</a:t>
            </a:r>
            <a:endParaRPr lang="en-AU" sz="1400" dirty="0" smtClean="0">
              <a:solidFill>
                <a:srgbClr val="221E1F"/>
              </a:solidFill>
              <a:effectLst/>
              <a:latin typeface="Times New Roman"/>
              <a:ea typeface="Calibri"/>
              <a:cs typeface="Times New Roman"/>
            </a:endParaRPr>
          </a:p>
          <a:p>
            <a:pPr>
              <a:lnSpc>
                <a:spcPct val="115000"/>
              </a:lnSpc>
              <a:spcAft>
                <a:spcPts val="0"/>
              </a:spcAft>
            </a:pPr>
            <a:endParaRPr lang="en-AU" sz="1050" dirty="0" smtClean="0">
              <a:effectLst/>
              <a:latin typeface="Calibri"/>
              <a:ea typeface="Calibri"/>
              <a:cs typeface="Times New Roman"/>
            </a:endParaRPr>
          </a:p>
          <a:p>
            <a:pPr marL="171450" indent="-171450" algn="justLow" rtl="0">
              <a:lnSpc>
                <a:spcPct val="150000"/>
              </a:lnSpc>
              <a:spcAft>
                <a:spcPts val="0"/>
              </a:spcAft>
              <a:buFont typeface="Arial" panose="020B0604020202020204" pitchFamily="34" charset="0"/>
              <a:buChar char="•"/>
            </a:pPr>
            <a:endParaRPr lang="en-US" sz="1100" dirty="0" smtClean="0">
              <a:solidFill>
                <a:srgbClr val="0000FF"/>
              </a:solidFill>
              <a:effectLst/>
              <a:latin typeface="Times New Roman"/>
              <a:ea typeface="Times New Roman"/>
            </a:endParaRPr>
          </a:p>
          <a:p>
            <a:pPr marL="171450" indent="-171450" algn="justLow" rtl="0">
              <a:lnSpc>
                <a:spcPct val="150000"/>
              </a:lnSpc>
              <a:spcAft>
                <a:spcPts val="0"/>
              </a:spcAft>
              <a:buFont typeface="Arial" panose="020B0604020202020204" pitchFamily="34" charset="0"/>
              <a:buChar char="•"/>
            </a:pPr>
            <a:endParaRPr lang="en-AU" sz="1100" dirty="0">
              <a:effectLst/>
              <a:latin typeface="Times New Roman"/>
              <a:ea typeface="Times New Roman"/>
            </a:endParaRPr>
          </a:p>
        </p:txBody>
      </p:sp>
    </p:spTree>
    <p:extLst>
      <p:ext uri="{BB962C8B-B14F-4D97-AF65-F5344CB8AC3E}">
        <p14:creationId xmlns:p14="http://schemas.microsoft.com/office/powerpoint/2010/main" val="12258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190500" y="744537"/>
            <a:ext cx="8763000" cy="5029200"/>
          </a:xfrm>
        </p:spPr>
        <p:txBody>
          <a:bodyPr/>
          <a:lstStyle/>
          <a:p>
            <a:pPr eaLnBrk="1" hangingPunct="1">
              <a:lnSpc>
                <a:spcPct val="90000"/>
              </a:lnSpc>
            </a:pPr>
            <a:r>
              <a:rPr lang="en-US" sz="2400" dirty="0" smtClean="0">
                <a:effectLst/>
                <a:latin typeface="Times New Roman"/>
                <a:ea typeface="Times New Roman"/>
                <a:cs typeface="TTE20811B0t00"/>
              </a:rPr>
              <a:t>Haptic technology is a tactile feedback technology that takes advantage of a user's sense of touch by applying realistic force feedback to the user</a:t>
            </a:r>
            <a:r>
              <a:rPr lang="en-US" sz="2400" dirty="0" smtClean="0">
                <a:latin typeface="Times New Roman" panose="02020603050405020304" pitchFamily="18" charset="0"/>
                <a:ea typeface="Times New Roman"/>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Haptic technology has been used with great success in the fields of medicine and surgery.</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endParaRPr lang="en-US" altLang="en-US" sz="2400" dirty="0" smtClean="0"/>
          </a:p>
        </p:txBody>
      </p:sp>
      <p:sp>
        <p:nvSpPr>
          <p:cNvPr id="5" name="Rectangle 4"/>
          <p:cNvSpPr txBox="1">
            <a:spLocks noChangeArrowheads="1"/>
          </p:cNvSpPr>
          <p:nvPr/>
        </p:nvSpPr>
        <p:spPr>
          <a:xfrm>
            <a:off x="0" y="0"/>
            <a:ext cx="9144000" cy="1470025"/>
          </a:xfrm>
          <a:prstGeom prst="rect">
            <a:avLst/>
          </a:prstGeom>
        </p:spPr>
        <p:txBody>
          <a:bodyPr wrap="square" lIns="0" tIns="0" rIns="0" bIns="0">
            <a:noAutofit/>
          </a:bodyPr>
          <a:lstStyle/>
          <a:p>
            <a:r>
              <a:rPr lang="en-US" altLang="en-US" sz="4000" b="1" u="sng" kern="0" dirty="0" smtClean="0">
                <a:solidFill>
                  <a:srgbClr val="FF0000"/>
                </a:solidFill>
                <a:latin typeface="Times New Roman" panose="02020603050405020304" pitchFamily="18" charset="0"/>
                <a:cs typeface="Times New Roman" panose="02020603050405020304" pitchFamily="18" charset="0"/>
              </a:rPr>
              <a:t>Haptic technology</a:t>
            </a:r>
            <a:r>
              <a:rPr lang="en-US" altLang="en-US" sz="5000" b="1" kern="0" dirty="0" smtClean="0">
                <a:solidFill>
                  <a:srgbClr val="FF0000"/>
                </a:solidFill>
              </a:rPr>
              <a:t>:</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3657600"/>
            <a:ext cx="7077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90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76200" y="647700"/>
            <a:ext cx="8915400" cy="2781300"/>
          </a:xfrm>
        </p:spPr>
        <p:txBody>
          <a:bodyPr/>
          <a:lstStyle/>
          <a:p>
            <a:pPr eaLnBrk="1" hangingPunct="1">
              <a:lnSpc>
                <a:spcPct val="90000"/>
              </a:lnSpc>
            </a:pPr>
            <a:endParaRPr lang="en-US" sz="2400" dirty="0" smtClean="0">
              <a:effectLst/>
              <a:latin typeface="Times New Roman"/>
              <a:ea typeface="Times New Roman"/>
            </a:endParaRPr>
          </a:p>
          <a:p>
            <a:pPr eaLnBrk="1" hangingPunct="1">
              <a:lnSpc>
                <a:spcPct val="90000"/>
              </a:lnSpc>
            </a:pPr>
            <a:r>
              <a:rPr lang="en-US" sz="2400" dirty="0" smtClean="0">
                <a:effectLst/>
                <a:latin typeface="Times New Roman"/>
                <a:ea typeface="Times New Roman"/>
              </a:rPr>
              <a:t>Trials to develop a haptic-based Virtual Reality Dental Simulator started in 2006 </a:t>
            </a:r>
            <a:r>
              <a:rPr lang="en-US" sz="2400" dirty="0" smtClean="0">
                <a:effectLst/>
                <a:latin typeface="Times New Roman"/>
                <a:ea typeface="TimesNewRoman"/>
              </a:rPr>
              <a:t>by developing </a:t>
            </a:r>
            <a:r>
              <a:rPr lang="en-US" sz="2400" b="1" dirty="0" err="1" smtClean="0">
                <a:effectLst/>
                <a:latin typeface="Times New Roman"/>
                <a:ea typeface="TimesNewRoman"/>
              </a:rPr>
              <a:t>PerioSim</a:t>
            </a:r>
            <a:r>
              <a:rPr lang="en-US" sz="2400" b="1" dirty="0" smtClean="0">
                <a:effectLst/>
                <a:latin typeface="Times New Roman"/>
                <a:ea typeface="TimesNewRoman"/>
              </a:rPr>
              <a:t>™</a:t>
            </a:r>
            <a:r>
              <a:rPr lang="en-US" sz="2400" dirty="0" smtClean="0">
                <a:effectLst/>
                <a:latin typeface="Times New Roman"/>
                <a:ea typeface="TimesNewRoman"/>
              </a:rPr>
              <a:t> which allows trainee to practice diagnosing periodontal diseases.</a:t>
            </a:r>
          </a:p>
          <a:p>
            <a:pPr eaLnBrk="1" hangingPunct="1">
              <a:lnSpc>
                <a:spcPct val="90000"/>
              </a:lnSpc>
            </a:pPr>
            <a:endParaRPr lang="en-US" altLang="en-US" sz="2400" dirty="0">
              <a:latin typeface="Times New Roman"/>
              <a:cs typeface="Times New Roman" panose="02020603050405020304" pitchFamily="18" charset="0"/>
            </a:endParaRPr>
          </a:p>
          <a:p>
            <a:pPr eaLnBrk="1" hangingPunct="1">
              <a:lnSpc>
                <a:spcPct val="90000"/>
              </a:lnSpc>
            </a:pPr>
            <a:r>
              <a:rPr lang="en-AU" sz="2400" dirty="0">
                <a:latin typeface="Times New Roman" panose="02020603050405020304" pitchFamily="18" charset="0"/>
                <a:cs typeface="Times New Roman" panose="02020603050405020304" pitchFamily="18" charset="0"/>
              </a:rPr>
              <a:t>In Dentistry, early studies investigated the use of virtual reality technology in different fields such as </a:t>
            </a:r>
            <a:r>
              <a:rPr lang="en-AU" sz="2400" dirty="0" smtClean="0">
                <a:latin typeface="Times New Roman" panose="02020603050405020304" pitchFamily="18" charset="0"/>
                <a:cs typeface="Times New Roman" panose="02020603050405020304" pitchFamily="18" charset="0"/>
              </a:rPr>
              <a:t>Orthodontics, </a:t>
            </a:r>
            <a:r>
              <a:rPr lang="en-AU" sz="2400" dirty="0">
                <a:latin typeface="Times New Roman" panose="02020603050405020304" pitchFamily="18" charset="0"/>
                <a:cs typeface="Times New Roman" panose="02020603050405020304" pitchFamily="18" charset="0"/>
              </a:rPr>
              <a:t>Restorative </a:t>
            </a:r>
            <a:r>
              <a:rPr lang="en-AU" sz="2400" dirty="0" smtClean="0">
                <a:latin typeface="Times New Roman" panose="02020603050405020304" pitchFamily="18" charset="0"/>
                <a:cs typeface="Times New Roman" panose="02020603050405020304" pitchFamily="18" charset="0"/>
              </a:rPr>
              <a:t>Dentistry, </a:t>
            </a:r>
            <a:r>
              <a:rPr lang="en-AU" sz="2400" dirty="0" err="1">
                <a:latin typeface="Times New Roman" panose="02020603050405020304" pitchFamily="18" charset="0"/>
                <a:cs typeface="Times New Roman" panose="02020603050405020304" pitchFamily="18" charset="0"/>
              </a:rPr>
              <a:t>Orthognathic</a:t>
            </a:r>
            <a:r>
              <a:rPr lang="en-AU" sz="2400" dirty="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Surgery, </a:t>
            </a:r>
            <a:r>
              <a:rPr lang="en-AU" sz="2400" dirty="0" err="1">
                <a:latin typeface="Times New Roman" panose="02020603050405020304" pitchFamily="18" charset="0"/>
                <a:cs typeface="Times New Roman" panose="02020603050405020304" pitchFamily="18" charset="0"/>
              </a:rPr>
              <a:t>Implantology</a:t>
            </a:r>
            <a:r>
              <a:rPr lang="en-AU" sz="2400" dirty="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and Endodontics.</a:t>
            </a: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a:xfrm>
            <a:off x="0" y="0"/>
            <a:ext cx="9144000" cy="1470025"/>
          </a:xfrm>
          <a:prstGeom prst="rect">
            <a:avLst/>
          </a:prstGeom>
        </p:spPr>
        <p:txBody>
          <a:bodyPr wrap="square" lIns="0" tIns="0" rIns="0" bIns="0">
            <a:noAutofit/>
          </a:bodyPr>
          <a:lstStyle/>
          <a:p>
            <a:r>
              <a:rPr lang="en-US" altLang="en-US" sz="4000" b="1" u="sng" kern="0" dirty="0" smtClean="0">
                <a:solidFill>
                  <a:srgbClr val="FF0000"/>
                </a:solidFill>
                <a:latin typeface="Times New Roman" panose="02020603050405020304" pitchFamily="18" charset="0"/>
                <a:cs typeface="Times New Roman" panose="02020603050405020304" pitchFamily="18" charset="0"/>
              </a:rPr>
              <a:t>Virtual dental simulation</a:t>
            </a:r>
            <a:r>
              <a:rPr lang="en-US" altLang="en-US" sz="5000" b="1" kern="0" dirty="0" smtClean="0">
                <a:solidFill>
                  <a:srgbClr val="FF0000"/>
                </a:solidFill>
              </a:rPr>
              <a:t>:</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5292238"/>
            <a:ext cx="5054600" cy="156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0787"/>
            <a:ext cx="410845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20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76200" y="647700"/>
            <a:ext cx="8915400" cy="2781300"/>
          </a:xfrm>
        </p:spPr>
        <p:txBody>
          <a:bodyPr/>
          <a:lstStyle/>
          <a:p>
            <a:pPr eaLnBrk="1" hangingPunct="1">
              <a:lnSpc>
                <a:spcPct val="90000"/>
              </a:lnSpc>
            </a:pPr>
            <a:endParaRPr lang="en-AU" sz="2400" dirty="0" smtClean="0">
              <a:latin typeface="Times New Roman" panose="02020603050405020304" pitchFamily="18" charset="0"/>
              <a:cs typeface="Times New Roman" panose="02020603050405020304" pitchFamily="18" charset="0"/>
            </a:endParaRPr>
          </a:p>
          <a:p>
            <a:pPr eaLnBrk="1" hangingPunct="1">
              <a:lnSpc>
                <a:spcPct val="90000"/>
              </a:lnSpc>
            </a:pPr>
            <a:r>
              <a:rPr kumimoji="0" lang="en-US" sz="2400" b="0" i="0" u="none" strike="noStrike" kern="0" cap="none" spc="0" normalizeH="0" baseline="0" noProof="0" dirty="0" smtClean="0">
                <a:ln>
                  <a:noFill/>
                </a:ln>
                <a:solidFill>
                  <a:srgbClr val="000000"/>
                </a:solidFill>
                <a:effectLst/>
                <a:uLnTx/>
                <a:uFillTx/>
                <a:latin typeface="Times New Roman"/>
                <a:ea typeface="Times New Roman"/>
                <a:cs typeface="TimesNewRomanPS"/>
              </a:rPr>
              <a:t>Recently in Japan, a robot patient capable of performing unexpected real life situation reactions such coughing, shaking neck, tongue thrusting and salivary secretion was introduced to be used in dental education as well as medical emergency education in a dental setting, and showed effectiveness in those fields.</a:t>
            </a:r>
            <a:r>
              <a:rPr kumimoji="0" lang="en-US" alt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r>
            <a:br>
              <a:rPr kumimoji="0" lang="en-US" alt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br>
            <a:endParaRPr lang="en-US" alt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a:xfrm>
            <a:off x="0" y="0"/>
            <a:ext cx="9144000" cy="1470025"/>
          </a:xfrm>
          <a:prstGeom prst="rect">
            <a:avLst/>
          </a:prstGeom>
        </p:spPr>
        <p:txBody>
          <a:bodyPr wrap="square" lIns="0" tIns="0" rIns="0" bIns="0">
            <a:noAutofit/>
          </a:bodyPr>
          <a:lstStyle/>
          <a:p>
            <a:r>
              <a:rPr lang="en-US" altLang="en-US" sz="4000" b="1" u="sng" kern="0" dirty="0" smtClean="0">
                <a:solidFill>
                  <a:srgbClr val="FF0000"/>
                </a:solidFill>
                <a:latin typeface="Times New Roman" panose="02020603050405020304" pitchFamily="18" charset="0"/>
                <a:cs typeface="Times New Roman" panose="02020603050405020304" pitchFamily="18" charset="0"/>
              </a:rPr>
              <a:t>Virtual dental simulation</a:t>
            </a:r>
            <a:r>
              <a:rPr lang="en-US" altLang="en-US" sz="5000" b="1" kern="0" dirty="0" smtClean="0">
                <a:solidFill>
                  <a:srgbClr val="FF0000"/>
                </a:solidFill>
              </a:rPr>
              <a:t>:</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19401"/>
            <a:ext cx="4152900" cy="315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67000" y="6143625"/>
            <a:ext cx="5181600" cy="523220"/>
          </a:xfrm>
          <a:prstGeom prst="rect">
            <a:avLst/>
          </a:prstGeom>
          <a:noFill/>
        </p:spPr>
        <p:txBody>
          <a:bodyPr wrap="square" rtlCol="0">
            <a:spAutoFit/>
          </a:bodyPr>
          <a:lstStyle/>
          <a:p>
            <a:r>
              <a:rPr lang="en-AU" sz="2800" dirty="0" smtClean="0">
                <a:latin typeface="Times New Roman" panose="02020603050405020304" pitchFamily="18" charset="0"/>
                <a:cs typeface="Times New Roman" panose="02020603050405020304" pitchFamily="18" charset="0"/>
              </a:rPr>
              <a:t>This is a robot not a real patient!</a:t>
            </a: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74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190500" y="744537"/>
            <a:ext cx="8763000" cy="5029200"/>
          </a:xfrm>
        </p:spPr>
        <p:txBody>
          <a:bodyPr/>
          <a:lstStyle/>
          <a:p>
            <a:pPr eaLnBrk="1" hangingPunct="1">
              <a:lnSpc>
                <a:spcPct val="90000"/>
              </a:lnSpc>
            </a:pPr>
            <a:endParaRPr lang="en-US" sz="2400" dirty="0" smtClean="0">
              <a:effectLst/>
              <a:latin typeface="Times New Roman"/>
              <a:ea typeface="Times New Roman"/>
            </a:endParaRPr>
          </a:p>
          <a:p>
            <a:pPr eaLnBrk="1" hangingPunct="1">
              <a:lnSpc>
                <a:spcPct val="90000"/>
              </a:lnSpc>
            </a:pPr>
            <a:endParaRPr lang="en-US" sz="2400" dirty="0" smtClean="0">
              <a:latin typeface="Times New Roman"/>
              <a:ea typeface="TimesNewRoman"/>
            </a:endParaRPr>
          </a:p>
          <a:p>
            <a:pPr eaLnBrk="1" hangingPunct="1">
              <a:lnSpc>
                <a:spcPct val="90000"/>
              </a:lnSpc>
            </a:pPr>
            <a:r>
              <a:rPr lang="en-US" sz="2400" dirty="0" smtClean="0">
                <a:latin typeface="Times New Roman"/>
                <a:ea typeface="TimesNewRoman"/>
              </a:rPr>
              <a:t>Current traditional pre-clinical simulation methods require the use of human extracted  or plastic teeth on a manikin. The limitations of these methods include:</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Shortage of suitable human extracted teeth for training.</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Plastic teeth do not simulate the pathologies in real teeth.</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Lack of flexibility in simulating real clinical cases. </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Subjective feedback in some cases from instructors.  </a:t>
            </a:r>
            <a:endParaRPr lang="en-US" sz="2400" dirty="0" smtClean="0">
              <a:effectLst/>
              <a:latin typeface="Times New Roman"/>
              <a:ea typeface="TimesNewRoman"/>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endParaRPr lang="en-US" altLang="en-US" sz="2400" dirty="0" smtClean="0"/>
          </a:p>
        </p:txBody>
      </p:sp>
      <p:sp>
        <p:nvSpPr>
          <p:cNvPr id="5" name="Rectangle 4"/>
          <p:cNvSpPr txBox="1">
            <a:spLocks noChangeArrowheads="1"/>
          </p:cNvSpPr>
          <p:nvPr/>
        </p:nvSpPr>
        <p:spPr>
          <a:xfrm>
            <a:off x="0" y="152400"/>
            <a:ext cx="9144000" cy="1470025"/>
          </a:xfrm>
          <a:prstGeom prst="rect">
            <a:avLst/>
          </a:prstGeom>
        </p:spPr>
        <p:txBody>
          <a:bodyPr wrap="square" lIns="0" tIns="0" rIns="0" bIns="0">
            <a:noAutofit/>
          </a:bodyPr>
          <a:lstStyle/>
          <a:p>
            <a:r>
              <a:rPr lang="en-US" altLang="en-US" sz="4000" b="1" u="sng" kern="0" dirty="0" smtClean="0">
                <a:solidFill>
                  <a:srgbClr val="FF0000"/>
                </a:solidFill>
                <a:latin typeface="Times New Roman" panose="02020603050405020304" pitchFamily="18" charset="0"/>
                <a:cs typeface="Times New Roman" panose="02020603050405020304" pitchFamily="18" charset="0"/>
              </a:rPr>
              <a:t>Why Virtual dental simulation</a:t>
            </a:r>
            <a:r>
              <a:rPr lang="en-US" altLang="en-US" sz="5000" b="1" kern="0" dirty="0">
                <a:solidFill>
                  <a:srgbClr val="FF0000"/>
                </a:solidFill>
              </a:rPr>
              <a:t>?</a:t>
            </a:r>
            <a:endParaRPr lang="en-US" altLang="en-US" sz="5000" b="1" kern="0" dirty="0" smtClean="0">
              <a:solidFill>
                <a:srgbClr val="FF0000"/>
              </a:solidFill>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4267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3401"/>
            <a:ext cx="486558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74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190500" y="1143000"/>
            <a:ext cx="8763000" cy="5029200"/>
          </a:xfrm>
        </p:spPr>
        <p:txBody>
          <a:bodyPr/>
          <a:lstStyle/>
          <a:p>
            <a:pPr eaLnBrk="1" hangingPunct="1">
              <a:lnSpc>
                <a:spcPct val="90000"/>
              </a:lnSpc>
            </a:pPr>
            <a:r>
              <a:rPr lang="en-US" sz="2400" dirty="0" smtClean="0">
                <a:latin typeface="Times New Roman"/>
                <a:ea typeface="TimesNewRoman"/>
              </a:rPr>
              <a:t>Advantages include:</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Ability to perform complex procedures in a safe environment.</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A well calibrated non-subjective feedback mechanism.</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Less number of </a:t>
            </a:r>
            <a:r>
              <a:rPr lang="en-US" sz="2400" dirty="0">
                <a:latin typeface="Times New Roman"/>
                <a:ea typeface="TimesNewRoman"/>
              </a:rPr>
              <a:t>i</a:t>
            </a:r>
            <a:r>
              <a:rPr lang="en-US" sz="2400" dirty="0" smtClean="0">
                <a:latin typeface="Times New Roman"/>
                <a:ea typeface="TimesNewRoman"/>
              </a:rPr>
              <a:t>nstructors required per session.</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Ease of accessibility for students at any time for extra practice.  </a:t>
            </a:r>
          </a:p>
          <a:p>
            <a:pPr eaLnBrk="1" hangingPunct="1">
              <a:lnSpc>
                <a:spcPct val="90000"/>
              </a:lnSpc>
            </a:pPr>
            <a:endParaRPr lang="en-US" sz="2400" dirty="0">
              <a:latin typeface="Times New Roman"/>
              <a:ea typeface="TimesNewRoman"/>
            </a:endParaRPr>
          </a:p>
          <a:p>
            <a:pPr eaLnBrk="1" hangingPunct="1">
              <a:lnSpc>
                <a:spcPct val="90000"/>
              </a:lnSpc>
            </a:pPr>
            <a:r>
              <a:rPr lang="en-US" sz="2400" dirty="0" smtClean="0">
                <a:latin typeface="Times New Roman"/>
                <a:ea typeface="TimesNewRoman"/>
              </a:rPr>
              <a:t>Disadvantages include:</a:t>
            </a:r>
          </a:p>
          <a:p>
            <a:pPr marL="342900" indent="-342900" eaLnBrk="1" hangingPunct="1">
              <a:lnSpc>
                <a:spcPct val="90000"/>
              </a:lnSpc>
              <a:buFont typeface="Arial" panose="020B0604020202020204" pitchFamily="34" charset="0"/>
              <a:buChar char="•"/>
            </a:pPr>
            <a:r>
              <a:rPr lang="en-US" sz="2400" dirty="0" smtClean="0">
                <a:latin typeface="Times New Roman"/>
                <a:ea typeface="TimesNewRoman"/>
              </a:rPr>
              <a:t>High cost and a long process of</a:t>
            </a:r>
            <a:r>
              <a:rPr lang="en-AU" sz="2400" dirty="0" smtClean="0">
                <a:solidFill>
                  <a:srgbClr val="000000"/>
                </a:solidFill>
                <a:effectLst/>
                <a:latin typeface="Times New Roman"/>
                <a:ea typeface="Calibri"/>
              </a:rPr>
              <a:t> assimilation.</a:t>
            </a:r>
          </a:p>
          <a:p>
            <a:pPr marL="342900" indent="-342900" eaLnBrk="1" hangingPunct="1">
              <a:lnSpc>
                <a:spcPct val="90000"/>
              </a:lnSpc>
              <a:buFont typeface="Arial" panose="020B0604020202020204" pitchFamily="34" charset="0"/>
              <a:buChar char="•"/>
            </a:pPr>
            <a:r>
              <a:rPr lang="en-AU" sz="2400" dirty="0" smtClean="0">
                <a:solidFill>
                  <a:srgbClr val="000000"/>
                </a:solidFill>
                <a:latin typeface="Times New Roman"/>
                <a:ea typeface="TimesNewRoman"/>
              </a:rPr>
              <a:t>Lack of acceptance by some staff.</a:t>
            </a:r>
          </a:p>
          <a:p>
            <a:pPr marL="342900" indent="-342900" eaLnBrk="1" hangingPunct="1">
              <a:lnSpc>
                <a:spcPct val="90000"/>
              </a:lnSpc>
              <a:buFont typeface="Arial" panose="020B0604020202020204" pitchFamily="34" charset="0"/>
              <a:buChar char="•"/>
            </a:pPr>
            <a:r>
              <a:rPr lang="en-AU" sz="2400" dirty="0" smtClean="0">
                <a:solidFill>
                  <a:srgbClr val="000000"/>
                </a:solidFill>
                <a:latin typeface="Times New Roman"/>
                <a:ea typeface="TimesNewRoman"/>
              </a:rPr>
              <a:t>Lack of long term data validating the current technologies.</a:t>
            </a:r>
          </a:p>
          <a:p>
            <a:pPr marL="342900" indent="-342900" eaLnBrk="1" hangingPunct="1">
              <a:lnSpc>
                <a:spcPct val="90000"/>
              </a:lnSpc>
              <a:buFont typeface="Arial" panose="020B0604020202020204" pitchFamily="34" charset="0"/>
              <a:buChar char="•"/>
            </a:pPr>
            <a:r>
              <a:rPr lang="en-AU" sz="2400" dirty="0" smtClean="0">
                <a:solidFill>
                  <a:srgbClr val="000000"/>
                </a:solidFill>
                <a:latin typeface="Times New Roman"/>
                <a:ea typeface="TimesNewRoman"/>
              </a:rPr>
              <a:t>Decreases the element of human interaction between students and instructors which builds up their communication skills and clinical judgement.  </a:t>
            </a:r>
            <a:r>
              <a:rPr lang="en-US" sz="2400" dirty="0" smtClean="0">
                <a:latin typeface="Times New Roman"/>
                <a:ea typeface="TimesNewRoman"/>
              </a:rPr>
              <a:t> </a:t>
            </a:r>
            <a:endParaRPr lang="en-US" sz="2400" dirty="0" smtClean="0">
              <a:effectLst/>
              <a:latin typeface="Times New Roman"/>
              <a:ea typeface="TimesNewRoman"/>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endParaRPr lang="en-US" altLang="en-US" sz="2400" dirty="0" smtClean="0"/>
          </a:p>
        </p:txBody>
      </p:sp>
      <p:sp>
        <p:nvSpPr>
          <p:cNvPr id="5" name="Rectangle 4"/>
          <p:cNvSpPr txBox="1">
            <a:spLocks noChangeArrowheads="1"/>
          </p:cNvSpPr>
          <p:nvPr/>
        </p:nvSpPr>
        <p:spPr>
          <a:xfrm>
            <a:off x="228600" y="609600"/>
            <a:ext cx="9144000" cy="1470025"/>
          </a:xfrm>
          <a:prstGeom prst="rect">
            <a:avLst/>
          </a:prstGeom>
        </p:spPr>
        <p:txBody>
          <a:bodyPr wrap="square" lIns="0" tIns="0" rIns="0" bIns="0">
            <a:noAutofit/>
          </a:bodyPr>
          <a:lstStyle/>
          <a:p>
            <a:r>
              <a:rPr lang="en-US" altLang="en-US" sz="2800" b="1" u="sng" kern="0" dirty="0" smtClean="0">
                <a:solidFill>
                  <a:srgbClr val="FF0000"/>
                </a:solidFill>
                <a:latin typeface="Times New Roman" panose="02020603050405020304" pitchFamily="18" charset="0"/>
                <a:cs typeface="Times New Roman" panose="02020603050405020304" pitchFamily="18" charset="0"/>
              </a:rPr>
              <a:t>Advantages and disadvantages of virtual dental simulation</a:t>
            </a:r>
            <a:endParaRPr lang="en-US" altLang="en-US" sz="2800" b="1" kern="0" dirty="0" smtClean="0">
              <a:solidFill>
                <a:srgbClr val="FF0000"/>
              </a:solidFill>
            </a:endParaRPr>
          </a:p>
        </p:txBody>
      </p:sp>
      <p:pic>
        <p:nvPicPr>
          <p:cNvPr id="501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284" t="48562" r="3407" b="22892"/>
          <a:stretch/>
        </p:blipFill>
        <p:spPr bwMode="auto">
          <a:xfrm>
            <a:off x="6429375" y="5203031"/>
            <a:ext cx="2714625" cy="165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58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0" y="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95250" y="647700"/>
            <a:ext cx="8953500" cy="5029200"/>
          </a:xfrm>
        </p:spPr>
        <p:txBody>
          <a:bodyPr/>
          <a:lstStyle/>
          <a:p>
            <a:pPr eaLnBrk="1" hangingPunct="1">
              <a:lnSpc>
                <a:spcPct val="90000"/>
              </a:lnSpc>
            </a:pPr>
            <a:endParaRPr lang="en-US" sz="2400" dirty="0" smtClean="0">
              <a:effectLst/>
              <a:latin typeface="Times New Roman"/>
              <a:ea typeface="Times New Roman"/>
            </a:endParaRPr>
          </a:p>
          <a:p>
            <a:pPr eaLnBrk="1" hangingPunct="1">
              <a:lnSpc>
                <a:spcPct val="90000"/>
              </a:lnSpc>
            </a:pPr>
            <a:r>
              <a:rPr lang="en-US" sz="2400" dirty="0" smtClean="0">
                <a:latin typeface="Times New Roman"/>
                <a:ea typeface="TimesNewRoman"/>
              </a:rPr>
              <a:t>Most of the virtual simulators are still new and well controlled studies of their effectiveness are lacking.</a:t>
            </a:r>
          </a:p>
          <a:p>
            <a:pPr eaLnBrk="1" hangingPunct="1">
              <a:lnSpc>
                <a:spcPct val="90000"/>
              </a:lnSpc>
            </a:pPr>
            <a:endParaRPr lang="en-US" sz="2400" dirty="0">
              <a:latin typeface="Times New Roman"/>
              <a:ea typeface="TimesNewRoman"/>
            </a:endParaRPr>
          </a:p>
          <a:p>
            <a:pPr eaLnBrk="1" hangingPunct="1">
              <a:lnSpc>
                <a:spcPct val="90000"/>
              </a:lnSpc>
            </a:pPr>
            <a:r>
              <a:rPr lang="en-US" sz="2400" dirty="0" smtClean="0">
                <a:latin typeface="Times New Roman"/>
                <a:ea typeface="TimesNewRoman"/>
              </a:rPr>
              <a:t>T</a:t>
            </a:r>
            <a:r>
              <a:rPr lang="en-US" sz="2400" dirty="0" smtClean="0">
                <a:effectLst/>
                <a:latin typeface="Times New Roman"/>
                <a:ea typeface="Times New Roman"/>
              </a:rPr>
              <a:t>he aim of this study was to investigate the students’ perception of the MOOG </a:t>
            </a:r>
            <a:r>
              <a:rPr lang="en-US" sz="2400" dirty="0" err="1" smtClean="0">
                <a:effectLst/>
                <a:latin typeface="Times New Roman"/>
                <a:ea typeface="Times New Roman"/>
              </a:rPr>
              <a:t>Simodont</a:t>
            </a:r>
            <a:r>
              <a:rPr lang="en-US" sz="2400" dirty="0" smtClean="0">
                <a:effectLst/>
                <a:latin typeface="Times New Roman"/>
                <a:ea typeface="Times New Roman"/>
              </a:rPr>
              <a:t>® Virtual Dental Trainer, and </a:t>
            </a:r>
            <a:r>
              <a:rPr lang="en-US" sz="2400" dirty="0" smtClean="0">
                <a:solidFill>
                  <a:srgbClr val="000000"/>
                </a:solidFill>
                <a:effectLst/>
                <a:latin typeface="Times New Roman"/>
                <a:ea typeface="Times New Roman"/>
              </a:rPr>
              <a:t>evaluate the effect of early exposure to </a:t>
            </a:r>
            <a:r>
              <a:rPr lang="en-US" sz="2400" dirty="0" smtClean="0">
                <a:effectLst/>
                <a:latin typeface="Times New Roman"/>
                <a:ea typeface="Times New Roman"/>
              </a:rPr>
              <a:t>haptic feedback via this simulator on the development of psychomotor skills and on the subsequent performance of a previously unseen manual task. </a:t>
            </a:r>
            <a:endParaRPr lang="en-US" sz="2400" dirty="0" smtClean="0">
              <a:effectLst/>
              <a:latin typeface="Times New Roman"/>
              <a:ea typeface="TimesNewRoman"/>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endParaRPr lang="en-US" altLang="en-US" sz="2400" dirty="0" smtClean="0"/>
          </a:p>
        </p:txBody>
      </p:sp>
      <p:sp>
        <p:nvSpPr>
          <p:cNvPr id="5" name="Rectangle 4"/>
          <p:cNvSpPr txBox="1">
            <a:spLocks noChangeArrowheads="1"/>
          </p:cNvSpPr>
          <p:nvPr/>
        </p:nvSpPr>
        <p:spPr>
          <a:xfrm>
            <a:off x="0" y="9525"/>
            <a:ext cx="9144000" cy="1470025"/>
          </a:xfrm>
          <a:prstGeom prst="rect">
            <a:avLst/>
          </a:prstGeom>
        </p:spPr>
        <p:txBody>
          <a:bodyPr wrap="square" lIns="0" tIns="0" rIns="0" bIns="0">
            <a:noAutofit/>
          </a:bodyPr>
          <a:lstStyle/>
          <a:p>
            <a:r>
              <a:rPr lang="en-US" altLang="en-US" sz="4000" b="1" u="sng" kern="0" dirty="0" smtClean="0">
                <a:solidFill>
                  <a:srgbClr val="FF0000"/>
                </a:solidFill>
                <a:latin typeface="Times New Roman" panose="02020603050405020304" pitchFamily="18" charset="0"/>
                <a:cs typeface="Times New Roman" panose="02020603050405020304" pitchFamily="18" charset="0"/>
              </a:rPr>
              <a:t>Aim of the study</a:t>
            </a:r>
            <a:endParaRPr lang="en-US" altLang="en-US" sz="5000" b="1" kern="0" dirty="0" smtClean="0">
              <a:solidFill>
                <a:srgbClr val="FF0000"/>
              </a:solidFill>
            </a:endParaRPr>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00" y="3498605"/>
            <a:ext cx="2524125" cy="336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3482" y="3529013"/>
            <a:ext cx="2356394"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17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31623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3200">
                <a:solidFill>
                  <a:schemeClr val="tx1"/>
                </a:solidFill>
                <a:latin typeface="Calibri" pitchFamily="34" charset="0"/>
              </a:defRPr>
            </a:lvl1pPr>
            <a:lvl2pPr marL="742950" indent="-285750" algn="l" rtl="0" eaLnBrk="0" hangingPunct="0">
              <a:spcBef>
                <a:spcPct val="20000"/>
              </a:spcBef>
              <a:buFont typeface="Arial" charset="0"/>
              <a:buChar char="–"/>
              <a:defRPr sz="2800">
                <a:solidFill>
                  <a:schemeClr val="tx1"/>
                </a:solidFill>
                <a:latin typeface="Calibri" pitchFamily="34" charset="0"/>
              </a:defRPr>
            </a:lvl2pPr>
            <a:lvl3pPr marL="1143000" indent="-228600" algn="l" rtl="0" eaLnBrk="0" hangingPunct="0">
              <a:spcBef>
                <a:spcPct val="20000"/>
              </a:spcBef>
              <a:buFont typeface="Arial" charset="0"/>
              <a:buChar char="•"/>
              <a:defRPr sz="2400">
                <a:solidFill>
                  <a:schemeClr val="tx1"/>
                </a:solidFill>
                <a:latin typeface="Calibri" pitchFamily="34" charset="0"/>
              </a:defRPr>
            </a:lvl3pPr>
            <a:lvl4pPr marL="1600200" indent="-228600" algn="l" rtl="0" eaLnBrk="0" hangingPunct="0">
              <a:spcBef>
                <a:spcPct val="20000"/>
              </a:spcBef>
              <a:buFont typeface="Arial" charset="0"/>
              <a:buChar char="–"/>
              <a:defRPr sz="2000">
                <a:solidFill>
                  <a:schemeClr val="tx1"/>
                </a:solidFill>
                <a:latin typeface="Calibri" pitchFamily="34" charset="0"/>
              </a:defRPr>
            </a:lvl4pPr>
            <a:lvl5pPr marL="2057400" indent="-228600" algn="l" rtl="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8"/>
          <p:cNvSpPr>
            <a:spLocks noGrp="1" noChangeArrowheads="1"/>
          </p:cNvSpPr>
          <p:nvPr>
            <p:ph type="title"/>
          </p:nvPr>
        </p:nvSpPr>
        <p:spPr>
          <a:xfrm>
            <a:off x="-19050" y="304800"/>
            <a:ext cx="8584792" cy="914400"/>
          </a:xfrm>
        </p:spPr>
        <p:txBody>
          <a:bodyPr rtlCol="0">
            <a:normAutofit fontScale="90000"/>
          </a:bodyPr>
          <a:lstStyle/>
          <a:p>
            <a:pPr eaLnBrk="1" fontAlgn="auto" hangingPunct="1">
              <a:spcAft>
                <a:spcPts val="0"/>
              </a:spcAft>
              <a:defRPr/>
            </a:pPr>
            <a:r>
              <a:rPr lang="en-US" altLang="en-US" sz="4000" dirty="0" smtClean="0">
                <a:solidFill>
                  <a:srgbClr val="000000"/>
                </a:solidFill>
              </a:rPr>
              <a:t/>
            </a:r>
            <a:br>
              <a:rPr lang="en-US" altLang="en-US" sz="4000" dirty="0" smtClean="0">
                <a:solidFill>
                  <a:srgbClr val="000000"/>
                </a:solidFill>
              </a:rPr>
            </a:br>
            <a:r>
              <a:rPr lang="en-US" altLang="en-US" sz="3100" b="1" u="sng" dirty="0" smtClean="0">
                <a:solidFill>
                  <a:srgbClr val="000000"/>
                </a:solidFill>
                <a:latin typeface="Times New Roman" panose="02020603050405020304" pitchFamily="18" charset="0"/>
                <a:cs typeface="Times New Roman" panose="02020603050405020304" pitchFamily="18" charset="0"/>
              </a:rPr>
              <a:t/>
            </a:r>
            <a:br>
              <a:rPr lang="en-US" altLang="en-US" sz="3100" b="1" u="sng" dirty="0" smtClean="0">
                <a:solidFill>
                  <a:srgbClr val="000000"/>
                </a:solidFill>
                <a:latin typeface="Times New Roman" panose="02020603050405020304" pitchFamily="18" charset="0"/>
                <a:cs typeface="Times New Roman" panose="02020603050405020304" pitchFamily="18" charset="0"/>
              </a:rPr>
            </a:br>
            <a:endParaRPr lang="en-US" altLang="en-US" sz="3100" b="1" u="sng" dirty="0" smtClean="0">
              <a:solidFill>
                <a:srgbClr val="000000"/>
              </a:solidFill>
              <a:latin typeface="Times New Roman" panose="02020603050405020304" pitchFamily="18" charset="0"/>
              <a:cs typeface="Times New Roman" panose="02020603050405020304" pitchFamily="18" charset="0"/>
            </a:endParaRPr>
          </a:p>
        </p:txBody>
      </p:sp>
      <p:sp>
        <p:nvSpPr>
          <p:cNvPr id="9220" name="Rectangle 9"/>
          <p:cNvSpPr>
            <a:spLocks noGrp="1" noChangeArrowheads="1"/>
          </p:cNvSpPr>
          <p:nvPr>
            <p:ph idx="1"/>
          </p:nvPr>
        </p:nvSpPr>
        <p:spPr>
          <a:xfrm>
            <a:off x="76200" y="533400"/>
            <a:ext cx="8991600" cy="5029200"/>
          </a:xfrm>
        </p:spPr>
        <p:txBody>
          <a:bodyPr/>
          <a:lstStyle/>
          <a:p>
            <a:pPr eaLnBrk="1" hangingPunct="1">
              <a:lnSpc>
                <a:spcPct val="90000"/>
              </a:lnSpc>
            </a:pPr>
            <a:endParaRPr lang="en-US" sz="2400" dirty="0" smtClean="0">
              <a:effectLst/>
              <a:latin typeface="Times New Roman"/>
              <a:ea typeface="Times New Roman"/>
            </a:endParaRPr>
          </a:p>
          <a:p>
            <a:pPr eaLnBrk="1" hangingPunct="1">
              <a:lnSpc>
                <a:spcPct val="90000"/>
              </a:lnSpc>
            </a:pPr>
            <a:r>
              <a:rPr lang="en-AU" sz="2400" dirty="0" smtClean="0">
                <a:effectLst/>
                <a:latin typeface="Times New Roman"/>
                <a:ea typeface="TimesNewRoman"/>
              </a:rPr>
              <a:t>The </a:t>
            </a:r>
            <a:r>
              <a:rPr lang="en-AU" sz="2400" dirty="0" err="1" smtClean="0">
                <a:effectLst/>
                <a:latin typeface="Times New Roman"/>
                <a:ea typeface="TimesNewRoman"/>
              </a:rPr>
              <a:t>Simodont</a:t>
            </a:r>
            <a:r>
              <a:rPr lang="en-AU" sz="2400" dirty="0" smtClean="0">
                <a:effectLst/>
                <a:latin typeface="Times New Roman"/>
                <a:ea typeface="TimesNewRoman"/>
              </a:rPr>
              <a:t>® Dental Trainer was used in the present study </a:t>
            </a:r>
            <a:r>
              <a:rPr lang="en-AU" sz="2400" dirty="0" smtClean="0">
                <a:solidFill>
                  <a:schemeClr val="tx1"/>
                </a:solidFill>
                <a:effectLst/>
                <a:latin typeface="Times New Roman"/>
                <a:ea typeface="TimesNewRoman"/>
              </a:rPr>
              <a:t>(manufactured by Moog Industrial Group, Amsterdam). </a:t>
            </a:r>
            <a:r>
              <a:rPr lang="en-AU" sz="2400" dirty="0" smtClean="0">
                <a:effectLst/>
                <a:latin typeface="Times New Roman"/>
                <a:ea typeface="TimesNewRoman"/>
              </a:rPr>
              <a:t>The </a:t>
            </a:r>
            <a:r>
              <a:rPr lang="en-AU" sz="2400" dirty="0" err="1" smtClean="0">
                <a:effectLst/>
                <a:latin typeface="Times New Roman"/>
                <a:ea typeface="TimesNewRoman"/>
              </a:rPr>
              <a:t>Simodont</a:t>
            </a:r>
            <a:r>
              <a:rPr lang="en-AU" sz="2400" dirty="0" smtClean="0">
                <a:effectLst/>
                <a:latin typeface="Times New Roman"/>
                <a:ea typeface="TimesNewRoman"/>
              </a:rPr>
              <a:t>® courseware has been developed by ACTA (Academic Centre for Dentistry in Amsterdam) and is currently being trialled in a variety of curricula. </a:t>
            </a:r>
            <a:endParaRPr lang="en-US" sz="2400" dirty="0" smtClean="0">
              <a:effectLst/>
              <a:latin typeface="Times New Roman"/>
              <a:ea typeface="TimesNewRoman"/>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r>
            <a:br>
              <a:rPr lang="en-US" altLang="en-US" sz="2400" b="1" dirty="0" smtClean="0">
                <a:latin typeface="Times New Roman" panose="02020603050405020304" pitchFamily="18" charset="0"/>
                <a:cs typeface="Times New Roman" panose="02020603050405020304" pitchFamily="18" charset="0"/>
              </a:rPr>
            </a:br>
            <a:endParaRPr lang="en-US" altLang="en-US" sz="2400" dirty="0" smtClean="0"/>
          </a:p>
        </p:txBody>
      </p:sp>
      <p:sp>
        <p:nvSpPr>
          <p:cNvPr id="5" name="Rectangle 4"/>
          <p:cNvSpPr txBox="1">
            <a:spLocks noChangeArrowheads="1"/>
          </p:cNvSpPr>
          <p:nvPr/>
        </p:nvSpPr>
        <p:spPr>
          <a:xfrm>
            <a:off x="228600" y="0"/>
            <a:ext cx="9144000" cy="1470025"/>
          </a:xfrm>
          <a:prstGeom prst="rect">
            <a:avLst/>
          </a:prstGeom>
        </p:spPr>
        <p:txBody>
          <a:bodyPr wrap="square" lIns="0" tIns="0" rIns="0" bIns="0">
            <a:noAutofit/>
          </a:bodyPr>
          <a:lstStyle/>
          <a:p>
            <a:r>
              <a:rPr lang="en-US" altLang="en-US" sz="4000" b="1" u="sng" kern="0" dirty="0" err="1" smtClean="0">
                <a:solidFill>
                  <a:srgbClr val="FF0000"/>
                </a:solidFill>
                <a:latin typeface="Times New Roman" panose="02020603050405020304" pitchFamily="18" charset="0"/>
                <a:cs typeface="Times New Roman" panose="02020603050405020304" pitchFamily="18" charset="0"/>
              </a:rPr>
              <a:t>Simodont</a:t>
            </a:r>
            <a:r>
              <a:rPr lang="en-US" altLang="en-US" sz="4000" b="1" u="sng" kern="0" dirty="0" smtClean="0">
                <a:solidFill>
                  <a:srgbClr val="FF0000"/>
                </a:solidFill>
                <a:latin typeface="Times New Roman" panose="02020603050405020304" pitchFamily="18" charset="0"/>
                <a:cs typeface="Times New Roman" panose="02020603050405020304" pitchFamily="18" charset="0"/>
              </a:rPr>
              <a:t> dental trainer</a:t>
            </a:r>
            <a:r>
              <a:rPr lang="en-US" sz="2800" dirty="0">
                <a:solidFill>
                  <a:srgbClr val="FF0000"/>
                </a:solidFill>
                <a:latin typeface="Times New Roman"/>
                <a:ea typeface="TimesNewRoman"/>
              </a:rPr>
              <a:t>®</a:t>
            </a:r>
            <a:endParaRPr lang="en-US" altLang="en-US" sz="2800" b="1" kern="0" dirty="0" smtClean="0">
              <a:solidFill>
                <a:srgbClr val="FF0000"/>
              </a:solidFill>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4" y="2355674"/>
            <a:ext cx="2809875" cy="367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876330"/>
            <a:ext cx="8610600" cy="646331"/>
          </a:xfrm>
          <a:prstGeom prst="rect">
            <a:avLst/>
          </a:prstGeom>
        </p:spPr>
        <p:txBody>
          <a:bodyPr wrap="square">
            <a:spAutoFit/>
          </a:bodyPr>
          <a:lstStyle/>
          <a:p>
            <a:pPr algn="ctr" rtl="1">
              <a:spcAft>
                <a:spcPts val="0"/>
              </a:spcAft>
            </a:pPr>
            <a:r>
              <a:rPr lang="en-US" dirty="0" err="1">
                <a:latin typeface="Times New Roman"/>
                <a:ea typeface="TimesNewRoman"/>
              </a:rPr>
              <a:t>Simodont</a:t>
            </a:r>
            <a:r>
              <a:rPr lang="en-US" dirty="0">
                <a:latin typeface="Times New Roman"/>
                <a:ea typeface="TimesNewRoman"/>
              </a:rPr>
              <a:t>® dental trainer. A= The simulator unit, B= Panel PC, C= Stereo projection, D= </a:t>
            </a:r>
            <a:r>
              <a:rPr lang="en-US" dirty="0" err="1">
                <a:latin typeface="Times New Roman"/>
                <a:ea typeface="TimesNewRoman"/>
              </a:rPr>
              <a:t>Spacemouse</a:t>
            </a:r>
            <a:r>
              <a:rPr lang="en-US" dirty="0">
                <a:latin typeface="Times New Roman"/>
                <a:ea typeface="TimesNewRoman"/>
              </a:rPr>
              <a:t>, E= </a:t>
            </a:r>
            <a:r>
              <a:rPr lang="en-US" dirty="0" err="1">
                <a:latin typeface="Times New Roman"/>
                <a:ea typeface="TimesNewRoman"/>
              </a:rPr>
              <a:t>Handpiece</a:t>
            </a:r>
            <a:r>
              <a:rPr lang="en-US" dirty="0">
                <a:latin typeface="Times New Roman"/>
                <a:ea typeface="TimesNewRoman"/>
              </a:rPr>
              <a:t>, F= Foot pedal, G= Projector.</a:t>
            </a:r>
            <a:endParaRPr lang="en-AU" sz="2000" dirty="0">
              <a:effectLst/>
              <a:latin typeface="Times New Roman"/>
              <a:ea typeface="Times New Roman"/>
            </a:endParaRPr>
          </a:p>
        </p:txBody>
      </p:sp>
    </p:spTree>
    <p:extLst>
      <p:ext uri="{BB962C8B-B14F-4D97-AF65-F5344CB8AC3E}">
        <p14:creationId xmlns:p14="http://schemas.microsoft.com/office/powerpoint/2010/main" val="3286888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1714</Words>
  <Application>Microsoft Office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Introduction and background </vt:lpstr>
      <vt:lpstr>  </vt:lpstr>
      <vt:lpstr>  </vt:lpstr>
      <vt:lpstr>  </vt:lpstr>
      <vt:lpstr>  </vt:lpstr>
      <vt:lpstr>  </vt:lpstr>
      <vt:lpstr>  </vt:lpstr>
      <vt:lpstr>  </vt:lpstr>
      <vt:lpstr>Development of the Simodont Dental Trainer</vt:lpstr>
      <vt:lpstr>Subjects:</vt:lpstr>
      <vt:lpstr>Study design:</vt:lpstr>
      <vt:lpstr>Results: Pre-experimental questionnaire:</vt:lpstr>
      <vt:lpstr>Post-experimental questionnaire:</vt:lpstr>
      <vt:lpstr>Psychmetric tests:</vt:lpstr>
      <vt:lpstr>Manual training tasks:</vt:lpstr>
      <vt:lpstr>Discussion:</vt:lpstr>
      <vt:lpstr>Discussion:</vt:lpstr>
      <vt:lpstr>Conclusions and recommendations:</vt:lpstr>
      <vt:lpstr>Acknowledgements: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restorations</dc:title>
  <dc:creator>s2755708</dc:creator>
  <cp:lastModifiedBy>soeadmin</cp:lastModifiedBy>
  <cp:revision>50</cp:revision>
  <dcterms:created xsi:type="dcterms:W3CDTF">2015-04-17T10:03:26Z</dcterms:created>
  <dcterms:modified xsi:type="dcterms:W3CDTF">2015-07-26T02:33:43Z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2013-03-18T00:00:00Z</vt:filetime>
  </property>
  <property fmtid="{D5CDD505-2E9C-101B-9397-08002B2CF9AE}" pid="3" name="LastSaved">
    <vt:filetime>2015-04-17T00:00:00Z</vt:filetime>
  </property>
</Properties>
</file>