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notesMasterIdLst>
    <p:notesMasterId r:id="rId40"/>
  </p:notesMasterIdLst>
  <p:sldIdLst>
    <p:sldId id="711" r:id="rId2"/>
    <p:sldId id="712" r:id="rId3"/>
    <p:sldId id="710" r:id="rId4"/>
    <p:sldId id="704" r:id="rId5"/>
    <p:sldId id="673" r:id="rId6"/>
    <p:sldId id="688" r:id="rId7"/>
    <p:sldId id="674" r:id="rId8"/>
    <p:sldId id="641" r:id="rId9"/>
    <p:sldId id="701" r:id="rId10"/>
    <p:sldId id="623" r:id="rId11"/>
    <p:sldId id="624" r:id="rId12"/>
    <p:sldId id="590" r:id="rId13"/>
    <p:sldId id="626" r:id="rId14"/>
    <p:sldId id="706" r:id="rId15"/>
    <p:sldId id="627" r:id="rId16"/>
    <p:sldId id="702" r:id="rId17"/>
    <p:sldId id="698" r:id="rId18"/>
    <p:sldId id="699" r:id="rId19"/>
    <p:sldId id="708" r:id="rId20"/>
    <p:sldId id="703" r:id="rId21"/>
    <p:sldId id="700" r:id="rId22"/>
    <p:sldId id="677" r:id="rId23"/>
    <p:sldId id="679" r:id="rId24"/>
    <p:sldId id="667" r:id="rId25"/>
    <p:sldId id="690" r:id="rId26"/>
    <p:sldId id="614" r:id="rId27"/>
    <p:sldId id="617" r:id="rId28"/>
    <p:sldId id="439" r:id="rId29"/>
    <p:sldId id="707" r:id="rId30"/>
    <p:sldId id="664" r:id="rId31"/>
    <p:sldId id="684" r:id="rId32"/>
    <p:sldId id="671" r:id="rId33"/>
    <p:sldId id="685" r:id="rId34"/>
    <p:sldId id="653" r:id="rId35"/>
    <p:sldId id="692" r:id="rId36"/>
    <p:sldId id="693" r:id="rId37"/>
    <p:sldId id="683" r:id="rId38"/>
    <p:sldId id="713" r:id="rId3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Bauhaus 93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Bauhaus 93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Bauhaus 93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Bauhaus 93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Bauhaus 93" pitchFamily="82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Bauhaus 93" pitchFamily="82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Bauhaus 93" pitchFamily="82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Bauhaus 93" pitchFamily="82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Bauhaus 93" pitchFamily="8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6600FF"/>
    <a:srgbClr val="CCFFFF"/>
    <a:srgbClr val="FF0000"/>
    <a:srgbClr val="FFFF00"/>
    <a:srgbClr val="CCFF66"/>
    <a:srgbClr val="CCFF33"/>
    <a:srgbClr val="EAEAEA"/>
    <a:srgbClr val="00990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298" autoAdjust="0"/>
    <p:restoredTop sz="93237" autoAdjust="0"/>
  </p:normalViewPr>
  <p:slideViewPr>
    <p:cSldViewPr snapToGrid="0">
      <p:cViewPr varScale="1">
        <p:scale>
          <a:sx n="73" d="100"/>
          <a:sy n="73" d="100"/>
        </p:scale>
        <p:origin x="-13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63.wmf"/><Relationship Id="rId1" Type="http://schemas.openxmlformats.org/officeDocument/2006/relationships/image" Target="../media/image6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83.wmf"/><Relationship Id="rId1" Type="http://schemas.openxmlformats.org/officeDocument/2006/relationships/image" Target="../media/image77.wmf"/><Relationship Id="rId4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e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1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e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fld id="{A01BD35E-4DC4-4583-AEBC-40ECA85F1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9289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AC133-0523-4835-BA14-F35160A1C1D6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1697379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4C69F-4F2A-40B8-9CD8-17102F29EF7F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3664990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4C69F-4F2A-40B8-9CD8-17102F29EF7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2700352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CBD8D-2383-4EA0-97A2-80205C0912CC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3802390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4C69F-4F2A-40B8-9CD8-17102F29EF7F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1750009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4C69F-4F2A-40B8-9CD8-17102F29EF7F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4052747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D6821-05D7-44FC-8B6E-079EBF4BB2D7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012444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75968A-E66F-45B4-A4B6-49D5D9C58F4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2316564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2812B3-B62A-4C62-B6A9-1E734CA33501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774004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FF15B-A0AF-4F46-8114-E2B1ED1785D6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3242651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615517-AAEC-45FC-B562-6D1EC6811AD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342669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DB783-FDF1-401D-8EFA-D958833D9A88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108828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C2D24-EC5A-4BB6-ADAB-24F995759DF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2404993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1BD35E-4DC4-4583-AEBC-40ECA85F12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6911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1BD35E-4DC4-4583-AEBC-40ECA85F12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3556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92E92D-9945-4972-98F7-9CF77737D489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220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4ED8F-6CC7-41ED-8C99-A8A22993B898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467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E93C0E-10FE-4BA4-886B-3BB9030DEC9A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193963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4C69F-4F2A-40B8-9CD8-17102F29EF7F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xmlns="" val="105941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3B97E-CB9A-43D1-B676-E88FB276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FD2E6-F101-4AC2-ABEE-9A6C91E22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B6614-95C7-45B2-8898-C99D3A2C7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3D50E-79CE-4533-98DC-F468D4740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0E08B-3A26-4557-AA0E-9382E7730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C8C11-1AE9-4964-ABEB-FD6331E23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F174-9B0E-4E8C-8AD6-239139106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C5BC1-C8BB-447C-BE38-DACBDE7C8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9C3E1-D4CF-4621-8E31-24AA5EC23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06C64-B4C6-45FE-BA62-0743BD265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4960C-23D1-4945-84BE-56A1C7A26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1A349-E782-4889-B536-CFBBB3988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E7AF1-3EB2-4EF0-A110-8CB0C5A52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ED7D3-987B-4A5E-A02B-2E6A7479B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0F968-ED76-40FB-B852-739FD179A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3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3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3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87B29BEE-9C27-466C-9955-218243195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ionalsymposium.com/link%20her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emf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jpeg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ionalsymposium.com/link%20her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cations.uwo.ca/anniversary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gif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2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image" Target="../media/image6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7.bin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4.png"/><Relationship Id="rId11" Type="http://schemas.openxmlformats.org/officeDocument/2006/relationships/oleObject" Target="../embeddings/oleObject31.bin"/><Relationship Id="rId5" Type="http://schemas.openxmlformats.org/officeDocument/2006/relationships/image" Target="../media/image73.png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72.png"/><Relationship Id="rId9" Type="http://schemas.openxmlformats.org/officeDocument/2006/relationships/oleObject" Target="../embeddings/oleObject2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5.bin"/><Relationship Id="rId5" Type="http://schemas.openxmlformats.org/officeDocument/2006/relationships/oleObject" Target="../embeddings/oleObject34.bin"/><Relationship Id="rId4" Type="http://schemas.openxmlformats.org/officeDocument/2006/relationships/oleObject" Target="../embeddings/oleObject33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84.jpeg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5.png"/><Relationship Id="rId9" Type="http://schemas.openxmlformats.org/officeDocument/2006/relationships/oleObject" Target="../embeddings/oleObject4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90.png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3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0.png"/><Relationship Id="rId4" Type="http://schemas.openxmlformats.org/officeDocument/2006/relationships/image" Target="../media/image91.png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erenceseries.com/" TargetMode="External"/><Relationship Id="rId2" Type="http://schemas.openxmlformats.org/officeDocument/2006/relationships/hyperlink" Target="http://www.omicsgrou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tics.conferenceserie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662" y="428604"/>
            <a:ext cx="7772400" cy="898521"/>
          </a:xfrm>
        </p:spPr>
        <p:txBody>
          <a:bodyPr/>
          <a:lstStyle/>
          <a:p>
            <a:pPr algn="ctr"/>
            <a:r>
              <a:rPr lang="en-IN" dirty="0" smtClean="0"/>
              <a:t>About Omics Group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643050"/>
            <a:ext cx="8715436" cy="442915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IN" dirty="0">
                <a:solidFill>
                  <a:schemeClr val="tx1"/>
                </a:solidFill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solidFill>
                  <a:schemeClr val="tx1"/>
                </a:solidFill>
                <a:cs typeface="Times New Roman" pitchFamily="18" charset="0"/>
              </a:rPr>
              <a:t> International through its Open Access Initiative is committed to make genuine and reliable contributions to the scientific community. </a:t>
            </a:r>
            <a:r>
              <a:rPr lang="en-IN" dirty="0">
                <a:solidFill>
                  <a:schemeClr val="tx1"/>
                </a:solidFill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solidFill>
                  <a:schemeClr val="tx1"/>
                </a:solidFill>
                <a:cs typeface="Times New Roman" pitchFamily="18" charset="0"/>
              </a:rPr>
              <a:t> hosts over 400 leading-edge peer reviewed Open Access Journals and organize over 300 International Conferences annually all over the world. OMICS Publishing Group journals have over 3 million readers and the fame and success of the same can be attributed to the strong editorial board which contains over 30000 eminent personalities that ensure a rapid, quality and quick review process. 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8" name="AutoShape 10"/>
          <p:cNvSpPr>
            <a:spLocks noChangeArrowheads="1"/>
          </p:cNvSpPr>
          <p:nvPr/>
        </p:nvSpPr>
        <p:spPr bwMode="auto">
          <a:xfrm>
            <a:off x="130630" y="0"/>
            <a:ext cx="5178488" cy="76676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Metallic Nanomaterial: Graphene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30630" y="3148013"/>
            <a:ext cx="5613009" cy="2413000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50800" cmpd="thickThin">
            <a:solidFill>
              <a:schemeClr val="accent4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marL="457200" indent="-457200">
              <a:buFont typeface="Wingdings" pitchFamily="2" charset="2"/>
              <a:buNone/>
              <a:defRPr/>
            </a:pPr>
            <a:r>
              <a:rPr lang="en-US" sz="2000" dirty="0">
                <a:latin typeface="Humanst521 BT"/>
              </a:rPr>
              <a:t>1947: P.R. Wallace : </a:t>
            </a:r>
            <a:r>
              <a:rPr lang="en-US" dirty="0">
                <a:latin typeface="Humanst521 BT"/>
              </a:rPr>
              <a:t>Phys. Rev. 71, 622-634 (</a:t>
            </a:r>
            <a:r>
              <a:rPr lang="en-US" dirty="0" smtClean="0">
                <a:latin typeface="Humanst521 BT"/>
              </a:rPr>
              <a:t>1947)</a:t>
            </a:r>
            <a:endParaRPr lang="en-US" dirty="0">
              <a:latin typeface="Humanst521 BT"/>
            </a:endParaRP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dirty="0">
                <a:latin typeface="Humanst521 BT"/>
              </a:rPr>
              <a:t>						</a:t>
            </a:r>
            <a:endParaRPr lang="en-US" sz="2000" dirty="0">
              <a:latin typeface="Humanst521 BT"/>
            </a:endParaRPr>
          </a:p>
          <a:p>
            <a:pPr marL="457200" indent="-457200">
              <a:defRPr/>
            </a:pPr>
            <a:r>
              <a:rPr lang="en-US" sz="2000" dirty="0">
                <a:latin typeface="Humanst521 BT"/>
              </a:rPr>
              <a:t>Graphite-moderated nuclear reactor project </a:t>
            </a:r>
          </a:p>
          <a:p>
            <a:pPr marL="457200" indent="-457200">
              <a:defRPr/>
            </a:pPr>
            <a:r>
              <a:rPr lang="en-US" sz="2000" dirty="0" smtClean="0">
                <a:latin typeface="Humanst521 BT"/>
              </a:rPr>
              <a:t>(</a:t>
            </a:r>
            <a:r>
              <a:rPr lang="en-US" sz="2000" b="0" dirty="0" smtClean="0">
                <a:latin typeface="Humanst521 BT"/>
              </a:rPr>
              <a:t>this  project was </a:t>
            </a:r>
            <a:r>
              <a:rPr lang="en-US" sz="2000" b="0" dirty="0">
                <a:latin typeface="Humanst521 BT"/>
              </a:rPr>
              <a:t>part of a plan to develop </a:t>
            </a:r>
          </a:p>
          <a:p>
            <a:pPr marL="457200" indent="-457200">
              <a:defRPr/>
            </a:pPr>
            <a:r>
              <a:rPr lang="en-US" sz="2000" b="0" dirty="0">
                <a:latin typeface="Humanst521 BT"/>
              </a:rPr>
              <a:t>nuclear weapons during the </a:t>
            </a:r>
            <a:r>
              <a:rPr lang="en-US" sz="2000" dirty="0">
                <a:latin typeface="Humanst521 BT"/>
              </a:rPr>
              <a:t>II world war)</a:t>
            </a:r>
          </a:p>
          <a:p>
            <a:pPr marL="457200" indent="-457200">
              <a:buFont typeface="Wingdings" pitchFamily="2" charset="2"/>
              <a:buNone/>
              <a:defRPr/>
            </a:pPr>
            <a:endParaRPr lang="en-US" sz="2000" dirty="0">
              <a:latin typeface="Humanst521 BT"/>
            </a:endParaRP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sz="2000" dirty="0">
                <a:latin typeface="Humanst521 BT"/>
              </a:rPr>
              <a:t>Graphene is a gapless semiconductor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sz="2000" dirty="0">
                <a:latin typeface="Humanst521 BT" pitchFamily="34" charset="0"/>
              </a:rPr>
              <a:t> </a:t>
            </a:r>
            <a:endParaRPr lang="en-US" sz="2000" dirty="0">
              <a:latin typeface="+mj-lt"/>
            </a:endParaRPr>
          </a:p>
          <a:p>
            <a:pPr marL="457200" indent="-457200">
              <a:defRPr/>
            </a:pPr>
            <a:endParaRPr lang="en-US" sz="2000" dirty="0">
              <a:latin typeface="+mj-lt"/>
            </a:endParaRPr>
          </a:p>
          <a:p>
            <a:pPr marL="457200" indent="-457200">
              <a:defRPr/>
            </a:pPr>
            <a:r>
              <a:rPr lang="en-US" sz="2000" dirty="0">
                <a:latin typeface="+mj-lt"/>
              </a:rPr>
              <a:t>2010 Nobel Prize in Physics</a:t>
            </a:r>
            <a:r>
              <a:rPr lang="en-US" sz="1600" dirty="0">
                <a:latin typeface="+mj-lt"/>
              </a:rPr>
              <a:t>:</a:t>
            </a:r>
          </a:p>
          <a:p>
            <a:pPr marL="457200" indent="-457200">
              <a:defRPr/>
            </a:pPr>
            <a:r>
              <a:rPr lang="en-US" sz="1600" dirty="0">
                <a:latin typeface="+mj-lt"/>
              </a:rPr>
              <a:t> Andre </a:t>
            </a:r>
            <a:r>
              <a:rPr lang="en-US" sz="1600" dirty="0" err="1">
                <a:latin typeface="+mj-lt"/>
              </a:rPr>
              <a:t>Geim</a:t>
            </a:r>
            <a:r>
              <a:rPr lang="en-US" sz="1600" dirty="0">
                <a:latin typeface="+mj-lt"/>
              </a:rPr>
              <a:t>, Konstantin </a:t>
            </a:r>
            <a:r>
              <a:rPr lang="en-US" sz="1600" dirty="0" err="1">
                <a:latin typeface="+mj-lt"/>
              </a:rPr>
              <a:t>Novoselov</a:t>
            </a:r>
            <a:endParaRPr lang="en-US" sz="1600" dirty="0">
              <a:latin typeface="+mj-lt"/>
            </a:endParaRPr>
          </a:p>
          <a:p>
            <a:pPr marL="457200" indent="-457200">
              <a:buFont typeface="Wingdings" pitchFamily="2" charset="2"/>
              <a:buNone/>
              <a:defRPr/>
            </a:pPr>
            <a:endParaRPr lang="en-US" sz="1400" dirty="0">
              <a:latin typeface="Humanst521 BT" pitchFamily="34" charset="0"/>
            </a:endParaRPr>
          </a:p>
        </p:txBody>
      </p:sp>
      <p:pic>
        <p:nvPicPr>
          <p:cNvPr id="174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8200" y="134938"/>
            <a:ext cx="2903538" cy="4219575"/>
          </a:xfrm>
          <a:prstGeom prst="rect">
            <a:avLst/>
          </a:prstGeom>
          <a:noFill/>
          <a:ln w="60325" cmpd="thickThin">
            <a:solidFill>
              <a:schemeClr val="accent4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198858" y="1511657"/>
            <a:ext cx="47831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en-US" sz="1600" dirty="0" smtClean="0">
                <a:latin typeface="Humanst521 BT"/>
              </a:rPr>
              <a:t>P.R</a:t>
            </a:r>
            <a:r>
              <a:rPr lang="en-US" sz="1600" dirty="0">
                <a:latin typeface="Humanst521 BT"/>
              </a:rPr>
              <a:t>. </a:t>
            </a:r>
            <a:r>
              <a:rPr lang="en-US" sz="1600" dirty="0" smtClean="0">
                <a:latin typeface="Humanst521 BT"/>
              </a:rPr>
              <a:t>Wallace (1915-2006) </a:t>
            </a:r>
            <a:endParaRPr lang="en-US" dirty="0">
              <a:latin typeface="Humanst521 BT"/>
            </a:endParaRPr>
          </a:p>
          <a:p>
            <a:pPr marL="457200" indent="-457200" algn="ctr">
              <a:buFont typeface="Wingdings" pitchFamily="2" charset="2"/>
              <a:buNone/>
            </a:pPr>
            <a:r>
              <a:rPr lang="en-US" dirty="0">
                <a:latin typeface="Humanst521 BT"/>
              </a:rPr>
              <a:t>McGill University, Montreal</a:t>
            </a:r>
            <a:endParaRPr lang="en-US" dirty="0"/>
          </a:p>
        </p:txBody>
      </p:sp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229479" y="2090372"/>
            <a:ext cx="55927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Humanst521 BT"/>
              </a:rPr>
              <a:t>Worked with Leopold </a:t>
            </a:r>
            <a:r>
              <a:rPr lang="en-US" sz="1400" dirty="0" err="1">
                <a:latin typeface="Humanst521 BT"/>
              </a:rPr>
              <a:t>Infeld</a:t>
            </a:r>
            <a:r>
              <a:rPr lang="en-US" sz="1400" dirty="0">
                <a:latin typeface="Humanst521 BT"/>
              </a:rPr>
              <a:t>, (Albert Einstein), NF Mott </a:t>
            </a:r>
          </a:p>
        </p:txBody>
      </p:sp>
      <p:sp>
        <p:nvSpPr>
          <p:cNvPr id="7" name="Rectangle 6"/>
          <p:cNvSpPr/>
          <p:nvPr/>
        </p:nvSpPr>
        <p:spPr>
          <a:xfrm>
            <a:off x="-503853" y="856183"/>
            <a:ext cx="661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latin typeface="Humanst521 BT" pitchFamily="34" charset="0"/>
                <a:cs typeface="Arial" charset="0"/>
              </a:rPr>
              <a:t>Graphene was invented by  a Canadian physicist</a:t>
            </a:r>
            <a:endParaRPr lang="en-US" sz="1800" dirty="0">
              <a:latin typeface="Humanst521 BT" pitchFamily="34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8" name="AutoShape 10"/>
          <p:cNvSpPr>
            <a:spLocks noChangeArrowheads="1"/>
          </p:cNvSpPr>
          <p:nvPr/>
        </p:nvSpPr>
        <p:spPr bwMode="auto">
          <a:xfrm>
            <a:off x="336550" y="352523"/>
            <a:ext cx="5791200" cy="70326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  <a:cs typeface="Arial" charset="0"/>
              </a:rPr>
              <a:t>Mahi Singh and PR Wallace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Humanst521 BT"/>
                <a:cs typeface="Times New Roman" pitchFamily="18" charset="0"/>
              </a:rPr>
              <a:t>Gapless Semiconductors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/>
              <a:cs typeface="Times New Roman" pitchFamily="18" charset="0"/>
            </a:endParaRPr>
          </a:p>
        </p:txBody>
      </p:sp>
      <p:sp>
        <p:nvSpPr>
          <p:cNvPr id="6" name="AutoShape 35"/>
          <p:cNvSpPr>
            <a:spLocks noChangeArrowheads="1"/>
          </p:cNvSpPr>
          <p:nvPr/>
        </p:nvSpPr>
        <p:spPr bwMode="auto">
          <a:xfrm>
            <a:off x="128588" y="1383393"/>
            <a:ext cx="6302375" cy="4970754"/>
          </a:xfrm>
          <a:prstGeom prst="roundRect">
            <a:avLst>
              <a:gd name="adj" fmla="val 6116"/>
            </a:avLst>
          </a:prstGeom>
          <a:solidFill>
            <a:srgbClr val="EAEAEA">
              <a:alpha val="31000"/>
            </a:srgbClr>
          </a:solidFill>
          <a:ln w="50800" cmpd="thickThin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72000" tIns="72000" rIns="72000" bIns="72000"/>
          <a:lstStyle/>
          <a:p>
            <a:pPr algn="ctr">
              <a:defRPr/>
            </a:pPr>
            <a:endParaRPr lang="en-US" sz="1400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1400" dirty="0">
                <a:latin typeface="+mj-lt"/>
                <a:cs typeface="Aharoni" pitchFamily="2" charset="-79"/>
              </a:rPr>
              <a:t>  </a:t>
            </a:r>
            <a:r>
              <a:rPr lang="en-US" dirty="0">
                <a:latin typeface="+mj-lt"/>
                <a:cs typeface="Aharoni" pitchFamily="2" charset="-79"/>
              </a:rPr>
              <a:t>M. SINGH and P.R. WALLACE , J. PHYSICS C 20, 2169, (1987).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GUPTA, WALLACE and SINGH , J .PHYSICS C19, 6373 (1986).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M. SINGH and P.R. WALLACE, SOLID STATE COMMUN. 53, 165 (1985).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M. SINGH and P.R. WALLACE, J. PHYSICS C17, 5303 (1984).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M. SINGH </a:t>
            </a:r>
            <a:r>
              <a:rPr lang="en-US" dirty="0" err="1">
                <a:latin typeface="+mj-lt"/>
                <a:cs typeface="Aharoni" pitchFamily="2" charset="-79"/>
              </a:rPr>
              <a:t>amd</a:t>
            </a:r>
            <a:r>
              <a:rPr lang="en-US" dirty="0">
                <a:latin typeface="+mj-lt"/>
                <a:cs typeface="Aharoni" pitchFamily="2" charset="-79"/>
              </a:rPr>
              <a:t> PR Wallace, J. PHYS. CHEM. SOLIDS 45,409 (1984).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M. SINGH, P.R. Wallace and J. </a:t>
            </a:r>
            <a:r>
              <a:rPr lang="en-US" dirty="0" err="1">
                <a:latin typeface="+mj-lt"/>
                <a:cs typeface="Aharoni" pitchFamily="2" charset="-79"/>
              </a:rPr>
              <a:t>Leotin</a:t>
            </a:r>
            <a:r>
              <a:rPr lang="en-US" dirty="0">
                <a:latin typeface="+mj-lt"/>
                <a:cs typeface="Aharoni" pitchFamily="2" charset="-79"/>
              </a:rPr>
              <a:t>, J. PHYS. C17, 1385 (1983).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M. SINGH and P.R. WALLACE , J. PHYS. C16, 3877 (1983).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SINGH, LEOTIN and WALLACE, PHYS. STAT. SOLIDI B115, 105 (1983). 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M. SINGH and P.R. WALLACE , SOLID STATE COMM. 45, 9 (1983).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M. SINGH, J. and P.R. WALLACE , PHYSICA B117, 441 (1983).</a:t>
            </a:r>
          </a:p>
          <a:p>
            <a:pPr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SINGH, P.R. WALLACE,  ASKENAZY, J. PHYSICS C15, 6731 (1982).</a:t>
            </a:r>
          </a:p>
          <a:p>
            <a:pPr>
              <a:buFont typeface="Wingdings" pitchFamily="2" charset="2"/>
              <a:buChar char="Ø"/>
              <a:defRPr/>
            </a:pPr>
            <a:endParaRPr lang="en-US" dirty="0">
              <a:latin typeface="+mj-lt"/>
              <a:cs typeface="Aharoni" pitchFamily="2" charset="-79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+mj-lt"/>
                <a:cs typeface="Aharoni" pitchFamily="2" charset="-79"/>
              </a:rPr>
              <a:t>  SINGH, CISOWSKI, WALLACE, PORTAL, BROTO,</a:t>
            </a:r>
          </a:p>
          <a:p>
            <a:pPr>
              <a:defRPr/>
            </a:pPr>
            <a:r>
              <a:rPr lang="en-US" dirty="0">
                <a:latin typeface="+mj-lt"/>
                <a:cs typeface="Aharoni" pitchFamily="2" charset="-79"/>
              </a:rPr>
              <a:t>	 Phys. Stat SOLIDI B114, 481 (1982).</a:t>
            </a:r>
          </a:p>
        </p:txBody>
      </p:sp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538" y="0"/>
            <a:ext cx="2100262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6718300" y="3062288"/>
            <a:ext cx="2201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buFont typeface="Wingdings" pitchFamily="2" charset="2"/>
              <a:buNone/>
            </a:pPr>
            <a:r>
              <a:rPr lang="en-US">
                <a:latin typeface="Humanst521 BT"/>
              </a:rPr>
              <a:t>(1915-2006)</a:t>
            </a:r>
          </a:p>
          <a:p>
            <a:pPr marL="457200" indent="-457200" algn="ctr">
              <a:buFont typeface="Wingdings" pitchFamily="2" charset="2"/>
              <a:buNone/>
            </a:pPr>
            <a:r>
              <a:rPr lang="en-US" sz="1600">
                <a:latin typeface="Humanst521 BT"/>
              </a:rPr>
              <a:t> P.R. Wallace </a:t>
            </a:r>
            <a:endParaRPr lang="en-US">
              <a:latin typeface="Humanst521 BT"/>
            </a:endParaRPr>
          </a:p>
          <a:p>
            <a:pPr marL="457200" indent="-457200" algn="ctr">
              <a:buFont typeface="Wingdings" pitchFamily="2" charset="2"/>
              <a:buNone/>
            </a:pPr>
            <a:r>
              <a:rPr lang="en-US">
                <a:latin typeface="Humanst521 BT"/>
              </a:rPr>
              <a:t>McGill University, Montreal</a:t>
            </a:r>
            <a:endParaRPr lang="en-US"/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6496050" y="4030416"/>
            <a:ext cx="2647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dirty="0">
                <a:latin typeface="Humanst521 BT"/>
              </a:rPr>
              <a:t>I called him “SIR” and he did not like it.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>
                <a:latin typeface="Humanst521 BT"/>
              </a:rPr>
              <a:t>I have a graduate student </a:t>
            </a:r>
            <a:r>
              <a:rPr lang="en-US" dirty="0" smtClean="0">
                <a:latin typeface="Humanst521 BT"/>
              </a:rPr>
              <a:t>who always </a:t>
            </a:r>
            <a:r>
              <a:rPr lang="en-US" dirty="0">
                <a:latin typeface="Humanst521 BT"/>
              </a:rPr>
              <a:t>calls me “SIR” </a:t>
            </a:r>
            <a:r>
              <a:rPr lang="en-US" dirty="0" smtClean="0">
                <a:latin typeface="Humanst521 BT"/>
              </a:rPr>
              <a:t>and </a:t>
            </a:r>
            <a:r>
              <a:rPr lang="en-US" dirty="0">
                <a:latin typeface="Humanst521 BT"/>
              </a:rPr>
              <a:t>I like it and he is my favorite student.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0669" y="325766"/>
            <a:ext cx="3339547" cy="42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6372" name="AutoShape 20"/>
          <p:cNvSpPr>
            <a:spLocks noChangeArrowheads="1"/>
          </p:cNvSpPr>
          <p:nvPr/>
        </p:nvSpPr>
        <p:spPr bwMode="auto">
          <a:xfrm>
            <a:off x="1272208" y="152400"/>
            <a:ext cx="6897757" cy="85145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Graphene : Plasmonics</a:t>
            </a: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Humanst521 BT" pitchFamily="34" charset="0"/>
              </a:rPr>
              <a:t>P.R. Wallace, Phys. Rev. 71, 622-634 (1947)</a:t>
            </a:r>
          </a:p>
          <a:p>
            <a:pPr algn="ctr">
              <a:defRPr/>
            </a:pPr>
            <a:endParaRPr lang="en-CA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sp>
        <p:nvSpPr>
          <p:cNvPr id="47106" name="AutoShape 2" descr="data:image/jpeg;base64,/9j/4AAQSkZJRgABAQAAAQABAAD/2wCEAAkGBhESEBUUERMWFRUWFx4aFxcYGBYVFxUYGBgXFhkUFxgYHCYeGRkvGRUYHy8gJScqLCwtGiAxNTAsNiYrLCoBCQoKDgwOGg8PGjEkHyUsKiwvLSwrKiwsKSwsLC0sLS8sLC4pLCwsLCwsLCwsLCksLCwsLCwtKiosLCwsLCwsLP/AABEIAM0A9gMBIgACEQEDEQH/xAAcAAEAAwADAQEAAAAAAAAAAAAABQYHAwQIAQL/xABDEAACAQIFAgUCBAMFBQcFAAABAgMAEQQFEiExBkEHEyJRYRQyI0JxgWKRoRUkUrHwM4LB0eFDU3Kiw9LxFhclg5L/xAAYAQEBAQEBAAAAAAAAAAAAAAAAAgEDBP/EACwRAAICAQIDCAMBAQEBAAAAAAABAhEhEjEDQVETImFxgZGhwTJCsdHx4SP/2gAMAwEAAhEDEQA/ANxpSlAKUpQClKUApSlAKUpQClKUApSvjMALnYCgPtK4MPjUf7GBsbH4PsR2rnoYmmrQpSqp1Z15Hg3SMeuRiLRi5ZgWANrfbYG9ztQSdKy10rhwmIDoGHeuahopUJ1bj5IYNcYvY+qzFTaxFwR/FauHozO2xOHV27i/zY7i+w3t8D9BWaldczO90x1x/wBLDSldR82hBYeYmpfuUMCw+Co3vRuss3c55sQqC7sFHuSAP03r9qwPFUXM+o/qbfSlZDewGzxgBhqD9mY6bWBsPc7irR0/h3SFRJzasjJSjaJampuLWMZsk6UpVFClKUApSlAKUpQClKUApSlAKUpQClKUApUGvVUX1Bh2uLjk6tjY3UgbfIJ5HvU2DQxOz7XWzNFMMgc2XSdRJtZbG5v22712aq3iHnEEeClilZrzo0Sqm8jF1K2Qd23v7e+1Y5KOWUo6sFI6N62ihxzQzvKvmuPJeVWCyAgBbM24BIJF7X1fNalic6gjjaR5VCopZjcGwUXJsPgVgGXQ55JMis+lQR+IAjPpUaQoaxI2JG1h332rRh0BNNERNNMwcEMDNLYgixGkNa3xauaUopRjt4v/AMKuLtv4OvmniziYmBfAMuHZQ4lWRXkRH+1pFtpU/Grb3Nq7vTXSyzSyYmQG8jajclrD8qAn8oH8zc96oOM6PxGCifDyzMYpZUBa5GqIEDQwO33adx7mts6ciC4dACDtSLUpN81j7NknGK8ckjDCFAA4FfuuLE4lI0Z5GVEUXZmIVVA5JJ2Aqvw+ImXyq3kYmKVlF9IYA/ya23/T3ro2oq2QleEQ3iznqwRQRytImHmdhPJH96qq3VA35dTEb82BHes/8POrocJIyQ4uadGW4g8pn8s6uzuygC1r22N/jeefKsRnEhfFArCfshuQFH+KS3L+y8L8niydM+FWGwjXVRvzyb/ubmoVyXT+lOovqRfVHiDiWwcwggmVyhs2mNSo/MRpmZtWnVawve1ZusmDmQ4vCRSYaZXSOARm4aT06y7XuBZtyfmvRhyiK1tArLuvMlWCUJgoQ8tvqHRbIqorW8xzbv6ltyd/askpRWM559OZsXFvOP8AS89G5MkcCkKBsLbWAAGwHsLVZKo/QHX8eKiKyQvBJHbUrAlSDwyvYAjb4I/kas2YdQQQxPK7HRGjOxCsfSoLHgW4FW5JcyKZJVC9QZ0IkbSSNIu5W11FjYDVsWJtZeTWeZp4i5wrq8cGHeFo/NMcZZ5Yo+fU+rTrt/Db4qfySH6/TJuIfuVTuW1b63PdyD+3AqZOepKK9Q4xlBpv23LJ03mzToSSSAdmI0lh2JHY2qargwuEWNbKLCueurIiqSQpSlYUKUpQClKUApSlAKUpQChrhxOLjjF5HVBe12YKL+1z3qE6q6o+ng1RIZXc6Y1UgAsQTctwqgAkt225JAqZSUVk1KzNczzjEyY5cbhIEmh9Q0K/42hXCmR+yXKXAPY7n20oda4VVHmSIhtw0kQP9XrKf/tXPPK8sbmBJv8AaRRaljN92VbtfSTvY+/bgaNlHh9DHGFYC4HtUaZfrj0v7K1L9slSx3iBjsVIWy7FYddLyD6d0UkxxXHmSSE8mxICkAC3PNSXTKf2q0eLkjCnywALltIPqYajySTue9h2qH696Fw2DSfErZRMumS5sCb6tvZiARsd7+9X3oDDwrhE8llZbbFSCthttba1F3pO1t9hqopp7k7h8ujQABRtXarpZtnMGFiMs8gRBtc3JJPCqBcs3wATVPzDxbwbwMcE/nS6tCx2ZH1G5F1cAhbKSWtYAe9gblLSrJSt0VXxlzqKPFqmLhMsDQaY7HaOYu2tyt92CaLX7H5NdLoDqkRRtHl0eJki1XXz5EQAkDUEURyWF7n7u/A3qw5F0K2KZpsYRI7/AHEi6gchEB4QH9ydzvxecm6Vgwwsij+VZTku9jyKtJ4M360zjNJMOCIFZY5EkaPU0nmBDfQV8tQwvZrfw1Uo8OcVisFKMOqSOzyzMvFjZUj0kekghv8AQr0VJhUIsVFqxLPM3lixi4vCYXzsPreNSHAaQow1sigGyhlaxPNzxUuMotadrz7f6anFp36Gx5PgVjiUAW2rv1DZN1HHNAkmmRNSg6XjcMLi9iLc1FdVdZvE6QYQR+fIrPqn1pGiJa7EbF2JIAAI73O1jalFukyNL6FskkCgljYDk1g/iPipMdjWfLi+tEEUjBrRuAzN5fG7AsSd7AWHNd9+tcxxajCYyIRNMCY5YiyKyA2cqpJOvcAG9gCTa4F9D6T6Qiw8a+kCw2HYVPecuiXyVhLx/hn3THTmZ4p9WLmdRpVVjjZ40VVFhcIRqb3JvVmxHhXG6MHZm1Ag3eRuf/ExrQEiUcACv3VaY3dGantZgA6GxOXLiFaZtMi2WQEqwQBtaEbj7d7/AMNa30JAiYRAhBFgBY32A2/pVW8Ys1SJsKuIieTCHzGnCX3KhBErsOFu5Nu5A9qpPRmPwmDkSfCzykz6w2Fj0kLYgqz6jYAC+/O9u9qhLS5Su/DoU3qUY16noOlZ3L1xi2B8vDyfBZ4gB82CMT/OpTpnPJJZPslUHcrIQ2k3Oyt7WtXSD1JvbzOE5OE1Crvmtl5lwpSlaWKUpQClKUApSlAfDVEzHqLHRzEJEW7byKE2JsyWiZhcWuD7fqavlcZgW97CsatUZXeUunsYb1PmM8+N8vH4QSRyoBG2rUIQmp5dBKqBIbX4uQFHapjwvy8SlwvmfTJI306yX1LGbG1uw1aj+9WnxJxUceH0qjvOysUSNbtpS2tzewVBqG59wBeuh4T9RYabDWB0yoAJFYaWDW5t3BsSCKhXqp7Uq8839HV1ptb2/bBoMcQUWAr91F511FDhkDNqkZm0pHGA8kjWJ0otx2BJJIAA5qnR+LcOJjlSBJIsSossUy2JY+kNdWIKA7sb37AEkVUnSshKyC8ZeoRBioi8aTxGF00MbmJ2Yapgvvp0qG7WI7moroTOGGsZZhXiiYg3meRizaQCVRCFA25B3+bVdOmuhdeqXEEyPJu7ty57C35VHAUbAfzq5ZdkUMP2KBWadSqXxZV08GUdYNnIEWIRVdoGZgirIb6lKFrSSNcgE2sL+o1F5FlckuaRN5aKqwAOU2MryHzCzA7g2sLfA+a3TG+WI2MlgqqSxPAAFyT+1YtB1LLhces/0chw+IVSmkh5AmptMhjUGxIYDTe+w/Sppxa07Zs20073xRtmGhCqABbauWuhFnMRUG7D/df/AJVReqvEXFqZv7PSBlgkEb+aW1yPYMwRAV0qOCx7g7C29qSezIaa3LxnudxYWFpZWChRe5/1+n9B3rzs/SuYSzGTBPLBEzFkUyOHQMbm+gbXuTpvtexPerfkGayZ7KksoCrGbeUGLL5g3MjXAvs3pH5dzck3rXMtymOJAoAqY6m7fsU6SpGeZB4ZM0K/UO7sByzuSf8AzV0+rvBgSRBsO/lyJexFzcHlW3v+/atdArjxMmlGa17Am3c2HA+apRS2RLk3uzG+mMoLZmPMZvwolVELFljW51BAePWp/l81tCCwFec0xa42SPEQZg0GKKvJMS3lwwgXYRqONO3e9+971o+S+J6GFNTmZtI1PHBPpY23IBUbX+a5xfZxSln3Z0l/9JNxNGJrpYjNYwt1Ick2UKQbn22rJuu/EhXWFJY5vpmk/vA0NCZFCkrHqLElS25G19I/SqvlWEhieKfByvE2KkKHD2IvhyCS3yNuf+dU5OUe7h+JKVPJp2aI+NLwKdSuNMrjgr/3Sfwe57/pzy9N+FWFwralQX79yf3O9WfIMuSKFdI3IqUpw+GoKl/0yUnJ2cC4GMDZRX6jwyLwAK5aV0JFKUoBSlKAUpSgFKVW8/6q+mk0m4AAP+zd9YPOlk4IPYg/1pysmUtNeLr3LJXxmAFzWe554qRpGiowjeVwnmSJNpiBBJlKui6rBbAX3JHa9V/B9Z5lHKiTyx4mHE6xh5VCI6lN9RRAAdgbXGxt+lRquNxydNNOmfvxRkfETLJl8zfUQ3hkRb6Ch9TK7cB9VvSL7fdbavz09lua4kkzN5IIFkiAVRYAXJtuxsL/AKVfOl+lY4Y19I42Ht3/AJ33J7k1Y0iUcACs0Jqp5Gpp3HBkfV/QuY+WkuHxEhmhJKam7MNLAEAWNrb/AB83rodP5XNPmaF2DLh4hGLKFYlrSMz25bcD9vjfXOpM2TC4SaeQXWNCxA5NuFv2ubC/zWTZLjMfh8eZVjhngkKea0LWWHUNgHdgCQvN7XttascdLTWIq7KT1J3l4NoiSygV+6gP/rXCAeqRR7+uP/3VmHUPinj/AC1xeFxGHEW5OHKAsqatKCRz6i5uNlsB+16qM4y/F2S4uO6NI676hgw+GdJbuZlMaxr98mtSCqj3seeByfnDsv6LzcuBHiJI4jYemV7heyGwAa3vx3q+9DZW+YMMbiDqeQX/AIY1O/lRjsPc8sdzWp4fBIgACjakU95ewbWyM/y7wyDRgyszHvqZ2P8AU1WM/wDCn6fEGdGJiZWDx3IGplKBgQfcjY1t1UTxVz9YI8PFJI0MU8hWWZRdkRVLWX2Ymwv2Aa2+4yfDTi1HFoqM6km8kb4MdPpDhgy/m9RJ5JPv/l+1abXn3oHqxMJiWCZgHw51fgyLOzjf0lCsbb8kgbc9600eJ0Fu5/SPEn/0KPiRjh/xmKDeUXQmqR111x5P93wwEmIkGw7KOC7kcIP6nYVls2dpmbJI+Omw+KBd5GaR0hw6C9kRQRpAG1+Sebk1bvCrA/Vr9ROxkdjvI3LhCVTb8q6QLLta59zSacsLbmItLJE4TwY+pbzpmZnY3c/aHJ3J0jgfArTsj6KggjC6BsLcVYkjAFhX6q0qwiG7IPNej8LPE0bxqVYbggWrM81hwuW4rDxzOiKl1XUd1jO6nffTqDLf9K2djtXnnrDOBHisTFjsPdcTiWZMSRcmBTpVUbiwTSLdv335zgpONvKdnSE3FOuao3zLMbFLErxOroRdWUhgR7gjY12ZJVUXYgD3JsKxXpPNxGHiyqItAHJWSSSYaiQL2VCAADttzb3vU9I+ZswZo4nXgoVksQbX3d23sNrAcmqjJuVNUupy4tx4blHL6GmhgeK+1CdLJKI/xBp32Xeyjsov2HFTdWE21bFKUoaKUpQClKUArq4vLY5PvW9dqlAVnqToXC4rDtE6bH9iCOCD2NUHpHp6GXHswFjDaMewsik6QNhzv+lXbxQzKWHL3aIMwDKZQhIfyAwMpUruvp2J7Ak1kvTeaZdHiUxODllieRm1YWNQ6hbba9TKLfN73tXKaWpT6X80dIy7rj1r4PQ0a2AHtX0sBzWcZl4myx4eRkgkLrGxXVEunUFJFysx2vWX591ewVcVhMfizK2lCjszCR7XkOk/hqguLKBsWFh7Up6lj5wS40at171UsofA4dFld1tJq3jiVu8luT7INzzsOaHk3g1iNY1zSNDcN5e4UkbgsL2P8q0XoLpeNYg5G53JO7Mx3LMTuzE8k1eAoFIxayxJrkVDDeHGHCAFVv8A+Ff+VZv1f4ZYfCLLYEpMyEe8RD2Og2uB6+Pit4rGPFbqGGTFTYXEYh4BEkZhCXAkdxqZ5GG5UbAKNrgnnjOJHVGl4fDs2EtLt+P8NF6IylYMKirxYAD2AFrVYqx/oTrxcPEYpcamL0t6WSPEMwW2wZhEbn5/5V2usfFKPy4kDyxRyS6ZpUSVHWMKxIRnRdLEgC43Avb3DtI3p+mNDqzUMVi1jUs5AA/b/Osj6hx0mdSGGMWwoP3W3mIPKk8Rg/m5Yj2FZvhc7kfH/TRT4h8JM9tDyOdaHffUb6dt7fcBXo3pjI44YlIAvb+XxRxcnnYJ0sblG6W8F4cNJrNyfdjc29hV/XpbD2toFS9K6EGU9Y+HUEInmhXT5yMsm/pJO4YjgHUBv81Y/DEQ/RoYitio2W1hsPTtxb2qD8Y86WF8KMTE0uEOszKtwrOAoiD27XLkA7Ej4qg9I5xg8JiUkwks7PKjF4Ignlr6hpDlyBe1yLbjbfex5adMpT60dNWqKj0s9G1FZx1XgsIVGJxMURbgO4BI97c2+eKpw8QcSRthp/8A+sOv/urNZs9GJxM2FxeFLTTTl2lNmkWEC6qCNtIjA422rVxE91XmY4PlnyNqzbqSNogyNqib7ShB84/4YyNtPu3H/GFXokY4iTFqpt9iEAqg9lB4/wCPeq34aZZAcVMkBd8Mkn4Ou+2w12B4Gu/73rY0QAWFTDh1LW3b/i8DZSxpRE5J01DhlsigftUtpHtX2ldjmfAK+0pQClKUApSlAK4MTjo47eY6rfYXIFydu/zXPVd6myaaU6oZXjNtJCkWIvccg2O53HuaEy1fr4e3Mm5cdGqM7OqooJZiQFUDckngC1VvA+J2XTTmCOb8WxIEiSRBgBclTIoBFgT72qqdT9F5g2FdUmLtswVlisxRlcKWCBgLrbn9dqqGOGIxPkJiIEOKeRZXmHpaJUb/AGVu5NrbfNctb2lhvbmdtPNZSL3MMVmM8is1sNqssYAs4U7SSEi5uRqCcAWvc8TWUeGuEgbUqKCdzYAXPzap3p/AiOFRaxtvUnVxioohuzoPksJW2gVkvUfTOFgx+HgUIqGR3VNtmZQdQUnbdDx3rZppAqkntXmXMs8wM7vHmSPHiEaQyzp+JJJJc6VG9gosAOwAHapnFSa8MlRk4344PSeWYdUiULxauabEIgu7BR7sQB+lzWXdO9dTrh4xHBiJFCgBpGhLkAbFtx6veqX1p1T9VPiIsXhJHlKA4Zb38pFTU7AKStywYlvYW7WpHiXya8w4UbP1X1lDg4wTd5H2jjXdpG9lH9SeANz2BziboGbNm87GE6z9oUkLEvOhf8Xyx5PtUF4K5acQzGUFgh0IWJOleSi3+1bm9h3NegcPhlRQFFgK1RzbMcsUil9KeGWHwi20j/O59yTyalc76FwuIhaN4wQw/wDggjcH5qyVH9Q4mSPCTvCLyLE5jFr3cKdAt39VtqskyTLchhjzZYm03jiVVvu2lGK29/t01tEKAKAOK8r5lneXSmMuuJhnRfxJls8rT95GLupvetdyjxHYRKFTEyAKPW0MQZtvuP8AeBueeK4xrhRUd9+R1k+0erY0x5AoJYgAck7AfJqJzrqjD4fDtM0i6AL3BuPYcc77WHJrI+t+v45Z40xsMpwvlsRGQIw817BmCyOGCrawJ5Y7cVXsmyiBMdBBDI7hwZZoSGCQycR3U7FwGPbbUO/FtuSxhkJU8lvXK8RnMxfEKVh/7OE9h/3kluXtwvC/rVq6b8KcLhW1Kg+e5P7nerblGXJFGAo7V362MVFUhKTk7Z1ly6IflFVzqfpSFrYhY18yLdTYarfmUHncXH71bKpPi7mEkWXEorMrSIJgl9XkbtJxuAQoBPsTScVKLT5iLcWmjoeGmOw+uWJHQujsLBlJsDsbA8WI3rRa824ZsrllfGwyNhPJZTHHFbzGsQCEvtftY81pUHiFLpGiDEMP/wBC/wCZrmpdmlGm8dC2u0blhGkUrPMv6xkkcahOklwCjAGNgSdwRsCBbjvWgQvdQTXoao8vC4vaJumqdZP3SlKk6ilKUApSlAKUpQHSznNI8PA8st9CC5sLkkkAKo7sWIAHuRWN4bqbyc5P1mHeBZCqJqIcISzkayuyk6wNr2t+9XDxXzeGTCtg1LNPLYoqH1KUYMsrHhYwyi5PPA3Nxn/T+GzuwhLBV8zUZfukYWtpBI2BB71zdSystFq1h7M3uDEIygqQR8VUcw8XcshmEbyPubCTy38kkGxtJaxF9tQuPmoWbo/HmJh9Q3qUjdITa4tcHy9V9/esuzyHNfpVw86J+G4gQaQWChdWpG4Cn/FzsRtvcptfnj1v6GlP8cmmZx1NPmb+ThCyYe9mmXZpexWE9k7GTvwvc1KZf4U4XSheNLqNvSNv0PNdzw1yPycJGHF2CKL+9gB/wq51sY6fMxysj8DkkUShVUVX+uMkw4i89giNHeztpGkN6T6jwLGrhWT+MnUIw8+HM8Inw2iQaCfSJzbS5HchL29rn3pxIqUXF88Gwk4yUlyySvhFFCcIjoVJ0i+kiwNtxtxv2rQ6859CdQYSDEM+BTFszxjzEvEkQbUexvc8WNx+bbmrt1H4g4wYOby4ZUfQbN+EdPuw0te4W5Fhzap109NMabV2jTGzSEOU8xNY3KagXH+6N/6VnXVnV02LlbCYElQp0yzD8h7xxngye7cJ8msV6ozaJ5Ip8DA+HAsPMBbU0q2JYPyWub3vfet/8NciRcNG5QBtI29ja5H871so6/IJ6fMhct8F8MdLvGNQtzc/ub8n5O9X/AdOQxoFCipWldCCtdTdD4XFxaJI1Ntx7g+4I3B/SqN0vgY1zWUSW1kI3a5sCh/8yH+daH1rmMsGX4mWAfipExTvZrbEDuRzbvavP04yzE/jQzthHhi1tKzM0ss3N1N9TOW+a5yhc1LpfyWp1Fx618HpteNq+1mmU+JaiJRqml9I9f0pBbb7rCWwvzUL1v4lpIsEcgmXDPJ/eLRvAzIFuIwxY7E8gdltwTWR4ibqn7BwaVmty5lGFJDBrbWUgm/t+tVXOM2keTy4t5Tt7rCD/nJ/l/IDIMHhI4P/AMhl2I8m8yxrAD6nR20kEd+f2IBG4rcuk8oRIg1rs25J5rJ8Nzl3tunV+JsZaVjcp+U+CmGjkEmkX55JAPwCbCtCwmTRIoUKNq79K7HM6oyuK99IvXZAr7SgFKUoBSlKAVAdRdWJhWAbR+Utrfy7IxK6luCG3Frbcip+ozNsgixFvMUEjg23H6e1CZJuqfNe3QreaeKOGSIeU0bSu6ogMkekM35pNLFggAJO3a3eqyPEbMoJwMZHFNhpHMcc0IMYMn5RuzXS+x7/AD2Nl6o8MsPicM0e6nkMOVYcEf64Jqg5V0j5mMihEjmPDKn4epiglKgtLYk+o/0ri3VQlm78DvVpyXIu3R/Rg3mmJd5Dqd23Z29z7DsFGwHFXqPCIvCimDg0IF9hXNXVKsI5N2fKxjxF6rwqY2IgOY45bSSBCY9QWRGUN+YgsL6QeD3Fq1vNszjgiZ5HCKouSSAAB3JPArzdhM/xca/TyYY4zDqrrBqRkQh7gSna42OqxIPz3qZKMnXTJcW459D0dkeNilgR4mDIyggg3BBFwRXXz/q7BYIA4qdY9XAN2Yj3CqC1vm1qzfptMzEK+XHDELfYiSIo7kDRKo5PYVWs7zTMI8XPFPhlmOJQEE6rBIkJMaPISV3DEi5PquORUqb/AGVLzRrgv1dmn574n4VYVOEcYiSX/ZLGQdVuSx/Io7luOOeK7lPQsmOYzY4iR2Ftx6EU7+XGp4X55J3NU/wWyhpZ5ZHjCo5FgBYbargfw7j+VehYYQosBYVSjnUydWKRWci8PsLhj6EUfAAA/pU9LlcTCxQV26+MbCrJMa6u6bgw+Kw8SoixtMWAsNmdW3UdvUg4rWcnwypCoXi1ec82zjA41rY9nhxZlbzZn1sI1DHTEiqCQoFhYD5q/dE9eRYfDJH9TJigtwJDh5uATtqBJYDi5A4riq4V+LvY6tviV4KjW6/EkoUXJsKy7q3xVUQIscjReZIqPKI5keOM3LshkjC6rLpBvcarjiqDmIkiSfG4DHSeRrEeiSQvJL5npNlcm72JINri1+1Wpalcf8IcadM0Lq7rWXEzHCYBiCDaWYb+V/CnYy/0X9eIzAeBsDFZHU35ILMQT7kE71bugelYooVYKPgf8fk/NXQCkIacvcSleFsQmW9JwRIF0A1wZ/0NhcVC0Txgg/tv2II3B+asdDVkmMydKxxYjCxMLiG8ak7kWsy/vpe1/itgwcQVFA4tWHdW5nisZ/fMJNGgWcrDCAGkfRqTzX1DuCfTwBbki9aF0H1Ri5cPbHYd45EYqSsbsr2/MAoNu4I9wa4cKPZJqTxbr1O3El2jTXRF1pXQfOowOJL9h5bgm29hqA7An9q/eX5rHMLoT8gggg+xB4rusq1sedzipaLz05ncpSlChSlKAUpSgFKVxzYhUF2IH/TmgK/131N9Fh0IKq0sqxK77pGWDEyMByAqk27m1Zh08+YYbMRMCMVhZ3IMv4aH0BV1KBbjUPSASQD7VL9Z5r/bAOFw6g4cMC0xF9TKTtBf23Bk45AvuTH5H4OTBkE0zyRpcojfYt+Tp4Jrn+Stb8rL/F0zUsT1Zh4oWllZkVV1G6OP2FxuSdgO5Iqk5p4yyYacJisBJDGQGDhxIyqeC6KoHHYN/OuXPPCSN8O6RHQxXYi4AYHUCVBsdwKzbM+nMyMcOFlnJ8xmMw2P2NpQBvuYaSCBsLnfgVmpxpTeXhUbpTzHkXiDB4nNphJiAVhBukF7qPZ5Tw8nsPtXtWhYLpWBFAKgn3r50nlnk4dVIsbVN1cYqKpENtnHDh1UWUACq117FEmGMrsqaeGYhRcgrydu9WmsV8V+pI4sxKYuHzYDh9MF76EkLMJZB2Lj0j3AA9984kVOLi+eCoScZKS5Ft8J0ibBo62JKi5FjvYX4+avtef+hs4wOCnc4GfEzB1Uuiw3jVv990Yte427Hv2umd+K7R4WV0jcOEOjVA6gNwCTqYWHO/tU9ok9NP2ZuhtX9mllgKonXHXZiP02FAkxDjjlY1P/AGkv8PsvLfp92ZYiL6lmxWBzCUSQw+ZM80p9bDdhpJ06f4bW7Wq++G+VDEp9XMAZJrSObAXZgN7Dt2A9v3JqUXLHImLSyQeF8HRivxsSWeRjd3ZmBcnuQDYDsB2FhWgZD0Jh8PGE0DYW44qzIgAsK/VUlWETuVnP+gsLiYGiZBZh+hHcEHsb1lmN6JignweHYXEbyAMbXY7SqWsBc2Y7/wANbyawzrTNsXiyMXg2iEaTlYUtqlkKak8xvZTc2UdrX3rnxIOTi1ydnSEkk0+aNoyvCiOJVHtXbql9CdYTT4YHGYeSGRSVP4chRtO2tDY+ntzsQasGN6kw0UbySPpVFLMSGFgoJPI5sOKvXHaydL6EpXVxuL0iw3Y8D2+T8VlXUHipmsBilXBw+RKNSIWdptHYsynSrW7aTb55qXwHUBzRFGHDrG4vKzbOTw0ZtwARY+9vao4jntDnz6GxS3ZneedGTR47zcqYtGDq9ROlZLkto23T2/fkWNW/p/oLFYgtLjJGMjnUxBZRewFhYjbatNyzJo4UChRXfVQOKpQWlJ58zNTTtYM8fwzdfVHNIrDg+Y5t+zMRxtxVk6cyiaNmeZy7NyTYcCw424FWClWsLStjm4Rc9bWeopSlChSlKAUpSgFUfrXJJ8QXj0q8cmncgh0sV1AEcqQtiP4jV4r5atToifDjOtXJ36ohOnOnUgjGwvb+Vuw+KnKUrCzjxE6ojO5CqoJYnYAAXJJ7CwrD+oOuIY80imlhmjgZSFkdbalYoRIE+4L6TzvvxWodf+W+X4iF5ki8yNl1ubAEgkD3J2+0XJ9qwfD55mEiGLEYP6iQmMRvMpKRiNg3BFmFha3yf0rm6k/FFptep6UwOKR0VkIIIFiOKi8363y/CyCPEYqKOQ/lZhcX3BYD7R+tqomW/wBppGuhIQoA9KiaIADsAklgPi1UXL8yjnVsPmUDIsMjNicQFJcyOSQXb5sbfHxSM3+yr2Div1dmu9X9eiBUjw6+bNKuqNRcKVOwlZx9sfyN27e9VjL/AA2bG3lxx8135ZhYKOyRqPsQdgP3ri8IspEqFm1tGrMIdd7iIMdAseBuSB81r0cYAsKRhm3uY5YpFT6d8OcLhRZEFvb/AFzUzjOmsPIjK0akMCCLCxB2IqVpXQkw3qXoCDBRGBVvHJiI23NyAx0ab8lbhdie5rWelcuWLDqF9qzfxHzObGNiEw8scS4V1j0kBpZ5AVc6QdlUMAOLkg72Nqm/DXqrGtE0WYYeRGjNhII30SC1+wIBG1+24+a4xXZuTbw39I6ylrUUuS+zRqVDZr1bhcPC8rvsgvpA9TEmyooNrsWIA/Ws+zbxjxmFxATF4ARxtY3WQySRofzEaQrG2+nb9a6qSatHNprc0vNszWGJ2Y/Yhdu+lVBYsQPgHbvb+XnGPJcaMV9Tl0bpEXLxxysCUvvcgAAAncDkDY+9a/8AWtmB0QE+Qd2fvNfv8Lxt3+NgLdl2TRxIFCiuXDcpd6WOi/0qVLCMu6a6Dxs4aTFzymR2LMQ7oAWN7KFIsP2qVzLwwleGSP6mezqVIM0rDcW3UtYj4NaUqAcCv1V6I70ZrltZ556dwGZYKSd57M2HQCNXGtJFYlbqb+kD08i/q+K0fwoyh4sPqktqcsxtxd2LED4ubVL9ZZYHT0LdnVlsLXN1J7+xVT+1cnRGJvAEYaXXZgdiDUx7TXK/xxX2JT4VKKfezaLJSlK6kilKUApSlAKUpQClKUApSlAKhM76gELiPUisV1es21KCdQU8BgB3vyNqm66GZ5NHOB5gvatTSeTnxYylGoOn13KTHk/9o4pcQ6EIi6YwxvpFyS9uA5vufYAX97lh+noEAsg2ruYPBrEoVRYCueojFRVI6t2fhYgBa21Zt4h5bGZAgAHmPGW4uwXzNj7itMqk9R4LENM66EkjcgqxuHiYaQbEcj03H6mkuGuIqbrZ+zsiXFnwswjqvG9VfMsHTmVJDCoUdqlq6uWxlYlDcgV2qooVxzyhR89h7muLMsZ5UTyWvoUtbngXqm4vqOSWyQukjS7rIm2hOLabnS3zf+oFskpaW4o59rBcRcOW7+jL+qcjkxWYPictDg+YfML7JJIpsZIgATpuCPVza45tVn6e6Ex2Id5sbPIZHIJKu6BbCwVdJG1q0vIen0gQCwJ71MKoHFYoqqeTtqadoynqfwyxL4WRY8TMTsyq8sjJqQhluGJ7jntzVOy6XMIsJM2IjWSWVjBplB1R2CnXq4IsTa3+E16HIqh9cZfY3RCbNG50i9rFwSf2b+lc+IpRS7Nc1suXM1TgrfFdKnlv2JLw6yg4fBxoeygX97AC9Wuuhkc6vAhXi1d+uxApSlAQ/U2SfUxBQzKynUrKbMpFxcfsSLV1+ncmliZnmcuzck97Cw4+BVgpW26ojs46tdZ6ilKVhYpSlAKUpQClKUApSlAKUpQClKUApSlAK+FRX2lAKUpQH5kjDAg96jMD05DE5dVAJqVpQClKUAqt9R5LO8qzYeRkdRYjYqw3IupHIubH5qyUrU2soifDjxFpkrRF9PZa0MIVjc1KUpWFpUKUpQClKUApSlAKUpQClKUApSlAKUpQH//Z"/>
          <p:cNvSpPr>
            <a:spLocks noChangeAspect="1" noChangeArrowheads="1"/>
          </p:cNvSpPr>
          <p:nvPr/>
        </p:nvSpPr>
        <p:spPr bwMode="auto">
          <a:xfrm>
            <a:off x="155575" y="-936625"/>
            <a:ext cx="2343150" cy="195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AutoShape 4" descr="data:image/jpeg;base64,/9j/4AAQSkZJRgABAQAAAQABAAD/2wCEAAkGBhESEBUUERMWFRUWFx4aFxcYGBYVFxUYGBgXFhkUFxgYHCYeGRkvGRUYHy8gJScqLCwtGiAxNTAsNiYrLCoBCQoKDgwOGg8PGjEkHyUsKiwvLSwrKiwsKSwsLC0sLS8sLC4pLCwsLCwsLCwsLCksLCwsLCwtKiosLCwsLCwsLP/AABEIAM0A9gMBIgACEQEDEQH/xAAcAAEAAwADAQEAAAAAAAAAAAAABQYHAwQIAQL/xABDEAACAQIFAgUCBAMFBQcFAAABAgMAEQQFEiExBkEHEyJRYRQyI0JxgWKRoRUkUrHwM4LB0eFDU3Kiw9LxFhclg5L/xAAYAQEBAQEBAAAAAAAAAAAAAAAAAgEDBP/EACwRAAICAQIDCAMBAQEBAAAAAAABAhEhEjEDQVETImFxgZGhwTJCsdHx4SP/2gAMAwEAAhEDEQA/ANxpSlAKUpQClKUApSlAKUpQClKUApSvjMALnYCgPtK4MPjUf7GBsbH4PsR2rnoYmmrQpSqp1Z15Hg3SMeuRiLRi5ZgWANrfbYG9ztQSdKy10rhwmIDoGHeuahopUJ1bj5IYNcYvY+qzFTaxFwR/FauHozO2xOHV27i/zY7i+w3t8D9BWaldczO90x1x/wBLDSldR82hBYeYmpfuUMCw+Co3vRuss3c55sQqC7sFHuSAP03r9qwPFUXM+o/qbfSlZDewGzxgBhqD9mY6bWBsPc7irR0/h3SFRJzasjJSjaJampuLWMZsk6UpVFClKUApSlAKUpQClKUApSlAKUpQClKUApUGvVUX1Bh2uLjk6tjY3UgbfIJ5HvU2DQxOz7XWzNFMMgc2XSdRJtZbG5v22712aq3iHnEEeClilZrzo0Sqm8jF1K2Qd23v7e+1Y5KOWUo6sFI6N62ihxzQzvKvmuPJeVWCyAgBbM24BIJF7X1fNalic6gjjaR5VCopZjcGwUXJsPgVgGXQ55JMis+lQR+IAjPpUaQoaxI2JG1h332rRh0BNNERNNMwcEMDNLYgixGkNa3xauaUopRjt4v/AMKuLtv4OvmniziYmBfAMuHZQ4lWRXkRH+1pFtpU/Grb3Nq7vTXSyzSyYmQG8jajclrD8qAn8oH8zc96oOM6PxGCifDyzMYpZUBa5GqIEDQwO33adx7mts6ciC4dACDtSLUpN81j7NknGK8ckjDCFAA4FfuuLE4lI0Z5GVEUXZmIVVA5JJ2Aqvw+ImXyq3kYmKVlF9IYA/ya23/T3ro2oq2QleEQ3iznqwRQRytImHmdhPJH96qq3VA35dTEb82BHes/8POrocJIyQ4uadGW4g8pn8s6uzuygC1r22N/jeefKsRnEhfFArCfshuQFH+KS3L+y8L8niydM+FWGwjXVRvzyb/ubmoVyXT+lOovqRfVHiDiWwcwggmVyhs2mNSo/MRpmZtWnVawve1ZusmDmQ4vCRSYaZXSOARm4aT06y7XuBZtyfmvRhyiK1tArLuvMlWCUJgoQ8tvqHRbIqorW8xzbv6ltyd/askpRWM559OZsXFvOP8AS89G5MkcCkKBsLbWAAGwHsLVZKo/QHX8eKiKyQvBJHbUrAlSDwyvYAjb4I/kas2YdQQQxPK7HRGjOxCsfSoLHgW4FW5JcyKZJVC9QZ0IkbSSNIu5W11FjYDVsWJtZeTWeZp4i5wrq8cGHeFo/NMcZZ5Yo+fU+rTrt/Db4qfySH6/TJuIfuVTuW1b63PdyD+3AqZOepKK9Q4xlBpv23LJ03mzToSSSAdmI0lh2JHY2qargwuEWNbKLCueurIiqSQpSlYUKUpQClKUApSlAKUpQChrhxOLjjF5HVBe12YKL+1z3qE6q6o+ng1RIZXc6Y1UgAsQTctwqgAkt225JAqZSUVk1KzNczzjEyY5cbhIEmh9Q0K/42hXCmR+yXKXAPY7n20oda4VVHmSIhtw0kQP9XrKf/tXPPK8sbmBJv8AaRRaljN92VbtfSTvY+/bgaNlHh9DHGFYC4HtUaZfrj0v7K1L9slSx3iBjsVIWy7FYddLyD6d0UkxxXHmSSE8mxICkAC3PNSXTKf2q0eLkjCnywALltIPqYajySTue9h2qH696Fw2DSfErZRMumS5sCb6tvZiARsd7+9X3oDDwrhE8llZbbFSCthttba1F3pO1t9hqopp7k7h8ujQABRtXarpZtnMGFiMs8gRBtc3JJPCqBcs3wATVPzDxbwbwMcE/nS6tCx2ZH1G5F1cAhbKSWtYAe9gblLSrJSt0VXxlzqKPFqmLhMsDQaY7HaOYu2tyt92CaLX7H5NdLoDqkRRtHl0eJki1XXz5EQAkDUEURyWF7n7u/A3qw5F0K2KZpsYRI7/AHEi6gchEB4QH9ydzvxecm6Vgwwsij+VZTku9jyKtJ4M360zjNJMOCIFZY5EkaPU0nmBDfQV8tQwvZrfw1Uo8OcVisFKMOqSOzyzMvFjZUj0kekghv8AQr0VJhUIsVFqxLPM3lixi4vCYXzsPreNSHAaQow1sigGyhlaxPNzxUuMotadrz7f6anFp36Gx5PgVjiUAW2rv1DZN1HHNAkmmRNSg6XjcMLi9iLc1FdVdZvE6QYQR+fIrPqn1pGiJa7EbF2JIAAI73O1jalFukyNL6FskkCgljYDk1g/iPipMdjWfLi+tEEUjBrRuAzN5fG7AsSd7AWHNd9+tcxxajCYyIRNMCY5YiyKyA2cqpJOvcAG9gCTa4F9D6T6Qiw8a+kCw2HYVPecuiXyVhLx/hn3THTmZ4p9WLmdRpVVjjZ40VVFhcIRqb3JvVmxHhXG6MHZm1Ag3eRuf/ExrQEiUcACv3VaY3dGantZgA6GxOXLiFaZtMi2WQEqwQBtaEbj7d7/AMNa30JAiYRAhBFgBY32A2/pVW8Ys1SJsKuIieTCHzGnCX3KhBErsOFu5Nu5A9qpPRmPwmDkSfCzykz6w2Fj0kLYgqz6jYAC+/O9u9qhLS5Su/DoU3qUY16noOlZ3L1xi2B8vDyfBZ4gB82CMT/OpTpnPJJZPslUHcrIQ2k3Oyt7WtXSD1JvbzOE5OE1Crvmtl5lwpSlaWKUpQClKUApSlAfDVEzHqLHRzEJEW7byKE2JsyWiZhcWuD7fqavlcZgW97CsatUZXeUunsYb1PmM8+N8vH4QSRyoBG2rUIQmp5dBKqBIbX4uQFHapjwvy8SlwvmfTJI306yX1LGbG1uw1aj+9WnxJxUceH0qjvOysUSNbtpS2tzewVBqG59wBeuh4T9RYabDWB0yoAJFYaWDW5t3BsSCKhXqp7Uq8839HV1ptb2/bBoMcQUWAr91F511FDhkDNqkZm0pHGA8kjWJ0otx2BJJIAA5qnR+LcOJjlSBJIsSossUy2JY+kNdWIKA7sb37AEkVUnSshKyC8ZeoRBioi8aTxGF00MbmJ2Yapgvvp0qG7WI7moroTOGGsZZhXiiYg3meRizaQCVRCFA25B3+bVdOmuhdeqXEEyPJu7ty57C35VHAUbAfzq5ZdkUMP2KBWadSqXxZV08GUdYNnIEWIRVdoGZgirIb6lKFrSSNcgE2sL+o1F5FlckuaRN5aKqwAOU2MryHzCzA7g2sLfA+a3TG+WI2MlgqqSxPAAFyT+1YtB1LLhces/0chw+IVSmkh5AmptMhjUGxIYDTe+w/Sppxa07Zs20073xRtmGhCqABbauWuhFnMRUG7D/df/AJVReqvEXFqZv7PSBlgkEb+aW1yPYMwRAV0qOCx7g7C29qSezIaa3LxnudxYWFpZWChRe5/1+n9B3rzs/SuYSzGTBPLBEzFkUyOHQMbm+gbXuTpvtexPerfkGayZ7KksoCrGbeUGLL5g3MjXAvs3pH5dzck3rXMtymOJAoAqY6m7fsU6SpGeZB4ZM0K/UO7sByzuSf8AzV0+rvBgSRBsO/lyJexFzcHlW3v+/atdArjxMmlGa17Am3c2HA+apRS2RLk3uzG+mMoLZmPMZvwolVELFljW51BAePWp/l81tCCwFec0xa42SPEQZg0GKKvJMS3lwwgXYRqONO3e9+971o+S+J6GFNTmZtI1PHBPpY23IBUbX+a5xfZxSln3Z0l/9JNxNGJrpYjNYwt1Ick2UKQbn22rJuu/EhXWFJY5vpmk/vA0NCZFCkrHqLElS25G19I/SqvlWEhieKfByvE2KkKHD2IvhyCS3yNuf+dU5OUe7h+JKVPJp2aI+NLwKdSuNMrjgr/3Sfwe57/pzy9N+FWFwralQX79yf3O9WfIMuSKFdI3IqUpw+GoKl/0yUnJ2cC4GMDZRX6jwyLwAK5aV0JFKUoBSlKAUpSgFKVW8/6q+mk0m4AAP+zd9YPOlk4IPYg/1pysmUtNeLr3LJXxmAFzWe554qRpGiowjeVwnmSJNpiBBJlKui6rBbAX3JHa9V/B9Z5lHKiTyx4mHE6xh5VCI6lN9RRAAdgbXGxt+lRquNxydNNOmfvxRkfETLJl8zfUQ3hkRb6Ch9TK7cB9VvSL7fdbavz09lua4kkzN5IIFkiAVRYAXJtuxsL/AKVfOl+lY4Y19I42Ht3/AJ33J7k1Y0iUcACs0Jqp5Gpp3HBkfV/QuY+WkuHxEhmhJKam7MNLAEAWNrb/AB83rodP5XNPmaF2DLh4hGLKFYlrSMz25bcD9vjfXOpM2TC4SaeQXWNCxA5NuFv2ubC/zWTZLjMfh8eZVjhngkKea0LWWHUNgHdgCQvN7XttascdLTWIq7KT1J3l4NoiSygV+6gP/rXCAeqRR7+uP/3VmHUPinj/AC1xeFxGHEW5OHKAsqatKCRz6i5uNlsB+16qM4y/F2S4uO6NI676hgw+GdJbuZlMaxr98mtSCqj3seeByfnDsv6LzcuBHiJI4jYemV7heyGwAa3vx3q+9DZW+YMMbiDqeQX/AIY1O/lRjsPc8sdzWp4fBIgACjakU95ewbWyM/y7wyDRgyszHvqZ2P8AU1WM/wDCn6fEGdGJiZWDx3IGplKBgQfcjY1t1UTxVz9YI8PFJI0MU8hWWZRdkRVLWX2Ymwv2Aa2+4yfDTi1HFoqM6km8kb4MdPpDhgy/m9RJ5JPv/l+1abXn3oHqxMJiWCZgHw51fgyLOzjf0lCsbb8kgbc9600eJ0Fu5/SPEn/0KPiRjh/xmKDeUXQmqR111x5P93wwEmIkGw7KOC7kcIP6nYVls2dpmbJI+Omw+KBd5GaR0hw6C9kRQRpAG1+Sebk1bvCrA/Vr9ROxkdjvI3LhCVTb8q6QLLta59zSacsLbmItLJE4TwY+pbzpmZnY3c/aHJ3J0jgfArTsj6KggjC6BsLcVYkjAFhX6q0qwiG7IPNej8LPE0bxqVYbggWrM81hwuW4rDxzOiKl1XUd1jO6nffTqDLf9K2djtXnnrDOBHisTFjsPdcTiWZMSRcmBTpVUbiwTSLdv335zgpONvKdnSE3FOuao3zLMbFLErxOroRdWUhgR7gjY12ZJVUXYgD3JsKxXpPNxGHiyqItAHJWSSSYaiQL2VCAADttzb3vU9I+ZswZo4nXgoVksQbX3d23sNrAcmqjJuVNUupy4tx4blHL6GmhgeK+1CdLJKI/xBp32Xeyjsov2HFTdWE21bFKUoaKUpQClKUArq4vLY5PvW9dqlAVnqToXC4rDtE6bH9iCOCD2NUHpHp6GXHswFjDaMewsik6QNhzv+lXbxQzKWHL3aIMwDKZQhIfyAwMpUruvp2J7Ak1kvTeaZdHiUxODllieRm1YWNQ6hbba9TKLfN73tXKaWpT6X80dIy7rj1r4PQ0a2AHtX0sBzWcZl4myx4eRkgkLrGxXVEunUFJFysx2vWX591ewVcVhMfizK2lCjszCR7XkOk/hqguLKBsWFh7Up6lj5wS40at171UsofA4dFld1tJq3jiVu8luT7INzzsOaHk3g1iNY1zSNDcN5e4UkbgsL2P8q0XoLpeNYg5G53JO7Mx3LMTuzE8k1eAoFIxayxJrkVDDeHGHCAFVv8A+Ff+VZv1f4ZYfCLLYEpMyEe8RD2Og2uB6+Pit4rGPFbqGGTFTYXEYh4BEkZhCXAkdxqZ5GG5UbAKNrgnnjOJHVGl4fDs2EtLt+P8NF6IylYMKirxYAD2AFrVYqx/oTrxcPEYpcamL0t6WSPEMwW2wZhEbn5/5V2usfFKPy4kDyxRyS6ZpUSVHWMKxIRnRdLEgC43Avb3DtI3p+mNDqzUMVi1jUs5AA/b/Osj6hx0mdSGGMWwoP3W3mIPKk8Rg/m5Yj2FZvhc7kfH/TRT4h8JM9tDyOdaHffUb6dt7fcBXo3pjI44YlIAvb+XxRxcnnYJ0sblG6W8F4cNJrNyfdjc29hV/XpbD2toFS9K6EGU9Y+HUEInmhXT5yMsm/pJO4YjgHUBv81Y/DEQ/RoYitio2W1hsPTtxb2qD8Y86WF8KMTE0uEOszKtwrOAoiD27XLkA7Ej4qg9I5xg8JiUkwks7PKjF4Ignlr6hpDlyBe1yLbjbfex5adMpT60dNWqKj0s9G1FZx1XgsIVGJxMURbgO4BI97c2+eKpw8QcSRthp/8A+sOv/urNZs9GJxM2FxeFLTTTl2lNmkWEC6qCNtIjA422rVxE91XmY4PlnyNqzbqSNogyNqib7ShB84/4YyNtPu3H/GFXokY4iTFqpt9iEAqg9lB4/wCPeq34aZZAcVMkBd8Mkn4Ou+2w12B4Gu/73rY0QAWFTDh1LW3b/i8DZSxpRE5J01DhlsigftUtpHtX2ldjmfAK+0pQClKUApSlAK4MTjo47eY6rfYXIFydu/zXPVd6myaaU6oZXjNtJCkWIvccg2O53HuaEy1fr4e3Mm5cdGqM7OqooJZiQFUDckngC1VvA+J2XTTmCOb8WxIEiSRBgBclTIoBFgT72qqdT9F5g2FdUmLtswVlisxRlcKWCBgLrbn9dqqGOGIxPkJiIEOKeRZXmHpaJUb/AGVu5NrbfNctb2lhvbmdtPNZSL3MMVmM8is1sNqssYAs4U7SSEi5uRqCcAWvc8TWUeGuEgbUqKCdzYAXPzap3p/AiOFRaxtvUnVxioohuzoPksJW2gVkvUfTOFgx+HgUIqGR3VNtmZQdQUnbdDx3rZppAqkntXmXMs8wM7vHmSPHiEaQyzp+JJJJc6VG9gosAOwAHapnFSa8MlRk4344PSeWYdUiULxauabEIgu7BR7sQB+lzWXdO9dTrh4xHBiJFCgBpGhLkAbFtx6veqX1p1T9VPiIsXhJHlKA4Zb38pFTU7AKStywYlvYW7WpHiXya8w4UbP1X1lDg4wTd5H2jjXdpG9lH9SeANz2BziboGbNm87GE6z9oUkLEvOhf8Xyx5PtUF4K5acQzGUFgh0IWJOleSi3+1bm9h3NegcPhlRQFFgK1RzbMcsUil9KeGWHwi20j/O59yTyalc76FwuIhaN4wQw/wDggjcH5qyVH9Q4mSPCTvCLyLE5jFr3cKdAt39VtqskyTLchhjzZYm03jiVVvu2lGK29/t01tEKAKAOK8r5lneXSmMuuJhnRfxJls8rT95GLupvetdyjxHYRKFTEyAKPW0MQZtvuP8AeBueeK4xrhRUd9+R1k+0erY0x5AoJYgAck7AfJqJzrqjD4fDtM0i6AL3BuPYcc77WHJrI+t+v45Z40xsMpwvlsRGQIw817BmCyOGCrawJ5Y7cVXsmyiBMdBBDI7hwZZoSGCQycR3U7FwGPbbUO/FtuSxhkJU8lvXK8RnMxfEKVh/7OE9h/3kluXtwvC/rVq6b8KcLhW1Kg+e5P7nerblGXJFGAo7V362MVFUhKTk7Z1ly6IflFVzqfpSFrYhY18yLdTYarfmUHncXH71bKpPi7mEkWXEorMrSIJgl9XkbtJxuAQoBPsTScVKLT5iLcWmjoeGmOw+uWJHQujsLBlJsDsbA8WI3rRa824ZsrllfGwyNhPJZTHHFbzGsQCEvtftY81pUHiFLpGiDEMP/wBC/wCZrmpdmlGm8dC2u0blhGkUrPMv6xkkcahOklwCjAGNgSdwRsCBbjvWgQvdQTXoao8vC4vaJumqdZP3SlKk6ilKUApSlAKUpQHSznNI8PA8st9CC5sLkkkAKo7sWIAHuRWN4bqbyc5P1mHeBZCqJqIcISzkayuyk6wNr2t+9XDxXzeGTCtg1LNPLYoqH1KUYMsrHhYwyi5PPA3Nxn/T+GzuwhLBV8zUZfukYWtpBI2BB71zdSystFq1h7M3uDEIygqQR8VUcw8XcshmEbyPubCTy38kkGxtJaxF9tQuPmoWbo/HmJh9Q3qUjdITa4tcHy9V9/esuzyHNfpVw86J+G4gQaQWChdWpG4Cn/FzsRtvcptfnj1v6GlP8cmmZx1NPmb+ThCyYe9mmXZpexWE9k7GTvwvc1KZf4U4XSheNLqNvSNv0PNdzw1yPycJGHF2CKL+9gB/wq51sY6fMxysj8DkkUShVUVX+uMkw4i89giNHeztpGkN6T6jwLGrhWT+MnUIw8+HM8Inw2iQaCfSJzbS5HchL29rn3pxIqUXF88Gwk4yUlyySvhFFCcIjoVJ0i+kiwNtxtxv2rQ6859CdQYSDEM+BTFszxjzEvEkQbUexvc8WNx+bbmrt1H4g4wYOby4ZUfQbN+EdPuw0te4W5Fhzap109NMabV2jTGzSEOU8xNY3KagXH+6N/6VnXVnV02LlbCYElQp0yzD8h7xxngye7cJ8msV6ozaJ5Ip8DA+HAsPMBbU0q2JYPyWub3vfet/8NciRcNG5QBtI29ja5H871so6/IJ6fMhct8F8MdLvGNQtzc/ub8n5O9X/AdOQxoFCipWldCCtdTdD4XFxaJI1Ntx7g+4I3B/SqN0vgY1zWUSW1kI3a5sCh/8yH+daH1rmMsGX4mWAfipExTvZrbEDuRzbvavP04yzE/jQzthHhi1tKzM0ss3N1N9TOW+a5yhc1LpfyWp1Fx618HpteNq+1mmU+JaiJRqml9I9f0pBbb7rCWwvzUL1v4lpIsEcgmXDPJ/eLRvAzIFuIwxY7E8gdltwTWR4ibqn7BwaVmty5lGFJDBrbWUgm/t+tVXOM2keTy4t5Tt7rCD/nJ/l/IDIMHhI4P/AMhl2I8m8yxrAD6nR20kEd+f2IBG4rcuk8oRIg1rs25J5rJ8Nzl3tunV+JsZaVjcp+U+CmGjkEmkX55JAPwCbCtCwmTRIoUKNq79K7HM6oyuK99IvXZAr7SgFKUoBSlKAVAdRdWJhWAbR+Utrfy7IxK6luCG3Frbcip+ozNsgixFvMUEjg23H6e1CZJuqfNe3QreaeKOGSIeU0bSu6ogMkekM35pNLFggAJO3a3eqyPEbMoJwMZHFNhpHMcc0IMYMn5RuzXS+x7/AD2Nl6o8MsPicM0e6nkMOVYcEf64Jqg5V0j5mMihEjmPDKn4epiglKgtLYk+o/0ri3VQlm78DvVpyXIu3R/Rg3mmJd5Dqd23Z29z7DsFGwHFXqPCIvCimDg0IF9hXNXVKsI5N2fKxjxF6rwqY2IgOY45bSSBCY9QWRGUN+YgsL6QeD3Fq1vNszjgiZ5HCKouSSAAB3JPArzdhM/xca/TyYY4zDqrrBqRkQh7gSna42OqxIPz3qZKMnXTJcW459D0dkeNilgR4mDIyggg3BBFwRXXz/q7BYIA4qdY9XAN2Yj3CqC1vm1qzfptMzEK+XHDELfYiSIo7kDRKo5PYVWs7zTMI8XPFPhlmOJQEE6rBIkJMaPISV3DEi5PquORUqb/AGVLzRrgv1dmn574n4VYVOEcYiSX/ZLGQdVuSx/Io7luOOeK7lPQsmOYzY4iR2Ftx6EU7+XGp4X55J3NU/wWyhpZ5ZHjCo5FgBYbargfw7j+VehYYQosBYVSjnUydWKRWci8PsLhj6EUfAAA/pU9LlcTCxQV26+MbCrJMa6u6bgw+Kw8SoixtMWAsNmdW3UdvUg4rWcnwypCoXi1ec82zjA41rY9nhxZlbzZn1sI1DHTEiqCQoFhYD5q/dE9eRYfDJH9TJigtwJDh5uATtqBJYDi5A4riq4V+LvY6tviV4KjW6/EkoUXJsKy7q3xVUQIscjReZIqPKI5keOM3LshkjC6rLpBvcarjiqDmIkiSfG4DHSeRrEeiSQvJL5npNlcm72JINri1+1Wpalcf8IcadM0Lq7rWXEzHCYBiCDaWYb+V/CnYy/0X9eIzAeBsDFZHU35ILMQT7kE71bugelYooVYKPgf8fk/NXQCkIacvcSleFsQmW9JwRIF0A1wZ/0NhcVC0Txgg/tv2II3B+asdDVkmMydKxxYjCxMLiG8ak7kWsy/vpe1/itgwcQVFA4tWHdW5nisZ/fMJNGgWcrDCAGkfRqTzX1DuCfTwBbki9aF0H1Ri5cPbHYd45EYqSsbsr2/MAoNu4I9wa4cKPZJqTxbr1O3El2jTXRF1pXQfOowOJL9h5bgm29hqA7An9q/eX5rHMLoT8gggg+xB4rusq1sedzipaLz05ncpSlChSlKAUpSgFKVxzYhUF2IH/TmgK/131N9Fh0IKq0sqxK77pGWDEyMByAqk27m1Zh08+YYbMRMCMVhZ3IMv4aH0BV1KBbjUPSASQD7VL9Z5r/bAOFw6g4cMC0xF9TKTtBf23Bk45AvuTH5H4OTBkE0zyRpcojfYt+Tp4Jrn+Stb8rL/F0zUsT1Zh4oWllZkVV1G6OP2FxuSdgO5Iqk5p4yyYacJisBJDGQGDhxIyqeC6KoHHYN/OuXPPCSN8O6RHQxXYi4AYHUCVBsdwKzbM+nMyMcOFlnJ8xmMw2P2NpQBvuYaSCBsLnfgVmpxpTeXhUbpTzHkXiDB4nNphJiAVhBukF7qPZ5Tw8nsPtXtWhYLpWBFAKgn3r50nlnk4dVIsbVN1cYqKpENtnHDh1UWUACq117FEmGMrsqaeGYhRcgrydu9WmsV8V+pI4sxKYuHzYDh9MF76EkLMJZB2Lj0j3AA9984kVOLi+eCoScZKS5Ft8J0ibBo62JKi5FjvYX4+avtef+hs4wOCnc4GfEzB1Uuiw3jVv990Yte427Hv2umd+K7R4WV0jcOEOjVA6gNwCTqYWHO/tU9ok9NP2ZuhtX9mllgKonXHXZiP02FAkxDjjlY1P/AGkv8PsvLfp92ZYiL6lmxWBzCUSQw+ZM80p9bDdhpJ06f4bW7Wq++G+VDEp9XMAZJrSObAXZgN7Dt2A9v3JqUXLHImLSyQeF8HRivxsSWeRjd3ZmBcnuQDYDsB2FhWgZD0Jh8PGE0DYW44qzIgAsK/VUlWETuVnP+gsLiYGiZBZh+hHcEHsb1lmN6JignweHYXEbyAMbXY7SqWsBc2Y7/wANbyawzrTNsXiyMXg2iEaTlYUtqlkKak8xvZTc2UdrX3rnxIOTi1ydnSEkk0+aNoyvCiOJVHtXbql9CdYTT4YHGYeSGRSVP4chRtO2tDY+ntzsQasGN6kw0UbySPpVFLMSGFgoJPI5sOKvXHaydL6EpXVxuL0iw3Y8D2+T8VlXUHipmsBilXBw+RKNSIWdptHYsynSrW7aTb55qXwHUBzRFGHDrG4vKzbOTw0ZtwARY+9vao4jntDnz6GxS3ZneedGTR47zcqYtGDq9ROlZLkto23T2/fkWNW/p/oLFYgtLjJGMjnUxBZRewFhYjbatNyzJo4UChRXfVQOKpQWlJ58zNTTtYM8fwzdfVHNIrDg+Y5t+zMRxtxVk6cyiaNmeZy7NyTYcCw424FWClWsLStjm4Rc9bWeopSlChSlKAUpSgFUfrXJJ8QXj0q8cmncgh0sV1AEcqQtiP4jV4r5atToifDjOtXJ36ohOnOnUgjGwvb+Vuw+KnKUrCzjxE6ojO5CqoJYnYAAXJJ7CwrD+oOuIY80imlhmjgZSFkdbalYoRIE+4L6TzvvxWodf+W+X4iF5ki8yNl1ubAEgkD3J2+0XJ9qwfD55mEiGLEYP6iQmMRvMpKRiNg3BFmFha3yf0rm6k/FFptep6UwOKR0VkIIIFiOKi8363y/CyCPEYqKOQ/lZhcX3BYD7R+tqomW/wBppGuhIQoA9KiaIADsAklgPi1UXL8yjnVsPmUDIsMjNicQFJcyOSQXb5sbfHxSM3+yr2Div1dmu9X9eiBUjw6+bNKuqNRcKVOwlZx9sfyN27e9VjL/AA2bG3lxx8135ZhYKOyRqPsQdgP3ri8IspEqFm1tGrMIdd7iIMdAseBuSB81r0cYAsKRhm3uY5YpFT6d8OcLhRZEFvb/AFzUzjOmsPIjK0akMCCLCxB2IqVpXQkw3qXoCDBRGBVvHJiI23NyAx0ab8lbhdie5rWelcuWLDqF9qzfxHzObGNiEw8scS4V1j0kBpZ5AVc6QdlUMAOLkg72Nqm/DXqrGtE0WYYeRGjNhII30SC1+wIBG1+24+a4xXZuTbw39I6ylrUUuS+zRqVDZr1bhcPC8rvsgvpA9TEmyooNrsWIA/Ws+zbxjxmFxATF4ARxtY3WQySRofzEaQrG2+nb9a6qSatHNprc0vNszWGJ2Y/Yhdu+lVBYsQPgHbvb+XnGPJcaMV9Tl0bpEXLxxysCUvvcgAAAncDkDY+9a/8AWtmB0QE+Qd2fvNfv8Lxt3+NgLdl2TRxIFCiuXDcpd6WOi/0qVLCMu6a6Dxs4aTFzymR2LMQ7oAWN7KFIsP2qVzLwwleGSP6mezqVIM0rDcW3UtYj4NaUqAcCv1V6I70ZrltZ556dwGZYKSd57M2HQCNXGtJFYlbqb+kD08i/q+K0fwoyh4sPqktqcsxtxd2LED4ubVL9ZZYHT0LdnVlsLXN1J7+xVT+1cnRGJvAEYaXXZgdiDUx7TXK/xxX2JT4VKKfezaLJSlK6kilKUApSlAKUpQClKUApSlAKhM76gELiPUisV1es21KCdQU8BgB3vyNqm66GZ5NHOB5gvatTSeTnxYylGoOn13KTHk/9o4pcQ6EIi6YwxvpFyS9uA5vufYAX97lh+noEAsg2ruYPBrEoVRYCueojFRVI6t2fhYgBa21Zt4h5bGZAgAHmPGW4uwXzNj7itMqk9R4LENM66EkjcgqxuHiYaQbEcj03H6mkuGuIqbrZ+zsiXFnwswjqvG9VfMsHTmVJDCoUdqlq6uWxlYlDcgV2qooVxzyhR89h7muLMsZ5UTyWvoUtbngXqm4vqOSWyQukjS7rIm2hOLabnS3zf+oFskpaW4o59rBcRcOW7+jL+qcjkxWYPictDg+YfML7JJIpsZIgATpuCPVza45tVn6e6Ex2Id5sbPIZHIJKu6BbCwVdJG1q0vIen0gQCwJ71MKoHFYoqqeTtqadoynqfwyxL4WRY8TMTsyq8sjJqQhluGJ7jntzVOy6XMIsJM2IjWSWVjBplB1R2CnXq4IsTa3+E16HIqh9cZfY3RCbNG50i9rFwSf2b+lc+IpRS7Nc1suXM1TgrfFdKnlv2JLw6yg4fBxoeygX97AC9Wuuhkc6vAhXi1d+uxApSlAQ/U2SfUxBQzKynUrKbMpFxcfsSLV1+ncmliZnmcuzck97Cw4+BVgpW26ojs46tdZ6ilKVhYpSlAKUpQClKUApSlAKUpQClKUApSlAK+FRX2lAKUpQH5kjDAg96jMD05DE5dVAJqVpQClKUAqt9R5LO8qzYeRkdRYjYqw3IupHIubH5qyUrU2soifDjxFpkrRF9PZa0MIVjc1KUpWFpUKUpQClKUApSlAKUpQClKUApSlAKUpQH//Z"/>
          <p:cNvSpPr>
            <a:spLocks noChangeAspect="1" noChangeArrowheads="1"/>
          </p:cNvSpPr>
          <p:nvPr/>
        </p:nvSpPr>
        <p:spPr bwMode="auto">
          <a:xfrm>
            <a:off x="155575" y="-936625"/>
            <a:ext cx="2343150" cy="195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8"/>
          <p:cNvGrpSpPr/>
          <p:nvPr/>
        </p:nvGrpSpPr>
        <p:grpSpPr>
          <a:xfrm>
            <a:off x="607586" y="2061459"/>
            <a:ext cx="3088582" cy="1827892"/>
            <a:chOff x="3157192" y="5208104"/>
            <a:chExt cx="2617443" cy="1549061"/>
          </a:xfrm>
        </p:grpSpPr>
        <p:pic>
          <p:nvPicPr>
            <p:cNvPr id="47110" name="Picture 6" descr="http://www.quirkyscience.com/wp-content/uploads/2012/05/LBL-graphene_sheet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7192" y="5208104"/>
              <a:ext cx="1791994" cy="1490869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800600" y="6052930"/>
              <a:ext cx="974035" cy="70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Carbon atoms (Honey comb structure)</a:t>
              </a:r>
              <a:endParaRPr lang="en-US" dirty="0">
                <a:latin typeface="+mj-lt"/>
              </a:endParaRPr>
            </a:p>
          </p:txBody>
        </p:sp>
        <p:cxnSp>
          <p:nvCxnSpPr>
            <p:cNvPr id="13" name="Straight Arrow Connector 12"/>
            <p:cNvCxnSpPr>
              <a:stCxn id="11" idx="1"/>
            </p:cNvCxnSpPr>
            <p:nvPr/>
          </p:nvCxnSpPr>
          <p:spPr bwMode="auto">
            <a:xfrm rot="10800000">
              <a:off x="4482549" y="6122505"/>
              <a:ext cx="318051" cy="2825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4674706" y="5797827"/>
              <a:ext cx="245164" cy="26504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31"/>
          <p:cNvGrpSpPr/>
          <p:nvPr/>
        </p:nvGrpSpPr>
        <p:grpSpPr>
          <a:xfrm>
            <a:off x="4757581" y="4939856"/>
            <a:ext cx="3832483" cy="1703632"/>
            <a:chOff x="938299" y="2186609"/>
            <a:chExt cx="3832483" cy="1703632"/>
          </a:xfrm>
        </p:grpSpPr>
        <p:pic>
          <p:nvPicPr>
            <p:cNvPr id="4711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38299" y="2186609"/>
              <a:ext cx="3424735" cy="1493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192697" y="3644020"/>
              <a:ext cx="35780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+mj-lt"/>
                </a:rPr>
                <a:t>A.N. </a:t>
              </a:r>
              <a:r>
                <a:rPr lang="en-US" sz="1000" dirty="0" err="1" smtClean="0">
                  <a:latin typeface="+mj-lt"/>
                </a:rPr>
                <a:t>Grigorenko</a:t>
              </a:r>
              <a:r>
                <a:rPr lang="en-US" sz="1000" dirty="0" smtClean="0">
                  <a:latin typeface="+mj-lt"/>
                </a:rPr>
                <a:t> et al, </a:t>
              </a:r>
              <a:r>
                <a:rPr lang="en-US" sz="1000" dirty="0" smtClean="0">
                  <a:latin typeface="Modern No. 20" pitchFamily="18" charset="0"/>
                </a:rPr>
                <a:t> Nature Photonics </a:t>
              </a:r>
              <a:r>
                <a:rPr lang="en-US" sz="1000" dirty="0" smtClean="0">
                  <a:latin typeface="+mj-lt"/>
                </a:rPr>
                <a:t>6, 749 (2012) 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641806" y="4041072"/>
            <a:ext cx="30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Mahi R. Singh, Electronic, Photonic, Polaritonic and Plasmonic Properties of </a:t>
            </a:r>
            <a:r>
              <a:rPr lang="en-US" sz="1000" dirty="0" err="1" smtClean="0">
                <a:latin typeface="+mj-lt"/>
              </a:rPr>
              <a:t>aterials</a:t>
            </a:r>
            <a:endParaRPr lang="en-US" sz="1000" dirty="0" smtClean="0">
              <a:latin typeface="+mj-lt"/>
            </a:endParaRPr>
          </a:p>
          <a:p>
            <a:r>
              <a:rPr lang="en-US" sz="1000" dirty="0" smtClean="0">
                <a:latin typeface="+mj-lt"/>
              </a:rPr>
              <a:t>(Wiley Custom,  Toronto, 2014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5416825" y="2445028"/>
            <a:ext cx="258418" cy="25543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238540" y="4333460"/>
            <a:ext cx="4475350" cy="8492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CA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1282636"/>
            <a:ext cx="5141167" cy="853025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endParaRPr lang="en-US" sz="2000" dirty="0" smtClean="0">
              <a:latin typeface="Humanst521 BT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600" dirty="0" smtClean="0">
                <a:latin typeface="Humanst521 BT"/>
                <a:cs typeface="Times New Roman" pitchFamily="18" charset="0"/>
              </a:rPr>
              <a:t>Graphene is a  two dimensional sheet  of carbon atoms which are arranged  in the honey comb structure.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CA" sz="6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umanst521 BT"/>
            </a:endParaRPr>
          </a:p>
        </p:txBody>
      </p: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4801407" y="3309096"/>
            <a:ext cx="548004" cy="500308"/>
            <a:chOff x="5040" y="8724"/>
            <a:chExt cx="862" cy="787"/>
          </a:xfrm>
        </p:grpSpPr>
        <p:cxnSp>
          <p:nvCxnSpPr>
            <p:cNvPr id="19" name="AutoShape 8"/>
            <p:cNvCxnSpPr>
              <a:cxnSpLocks noChangeShapeType="1"/>
            </p:cNvCxnSpPr>
            <p:nvPr/>
          </p:nvCxnSpPr>
          <p:spPr bwMode="auto">
            <a:xfrm flipV="1">
              <a:off x="5070" y="8881"/>
              <a:ext cx="1" cy="56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9"/>
            <p:cNvCxnSpPr>
              <a:cxnSpLocks noChangeShapeType="1"/>
            </p:cNvCxnSpPr>
            <p:nvPr/>
          </p:nvCxnSpPr>
          <p:spPr bwMode="auto">
            <a:xfrm rot="5400000" flipV="1">
              <a:off x="5354" y="9166"/>
              <a:ext cx="1" cy="56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5040" y="8724"/>
              <a:ext cx="390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5400" y="9037"/>
              <a:ext cx="502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4695390" y="5986035"/>
            <a:ext cx="548004" cy="500308"/>
            <a:chOff x="5040" y="8724"/>
            <a:chExt cx="862" cy="787"/>
          </a:xfrm>
        </p:grpSpPr>
        <p:cxnSp>
          <p:nvCxnSpPr>
            <p:cNvPr id="29" name="AutoShape 8"/>
            <p:cNvCxnSpPr>
              <a:cxnSpLocks noChangeShapeType="1"/>
            </p:cNvCxnSpPr>
            <p:nvPr/>
          </p:nvCxnSpPr>
          <p:spPr bwMode="auto">
            <a:xfrm flipV="1">
              <a:off x="5070" y="8881"/>
              <a:ext cx="1" cy="56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1" name="AutoShape 9"/>
            <p:cNvCxnSpPr>
              <a:cxnSpLocks noChangeShapeType="1"/>
            </p:cNvCxnSpPr>
            <p:nvPr/>
          </p:nvCxnSpPr>
          <p:spPr bwMode="auto">
            <a:xfrm rot="5400000" flipV="1">
              <a:off x="5354" y="9166"/>
              <a:ext cx="1" cy="56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2" name="Text Box 10"/>
            <p:cNvSpPr txBox="1">
              <a:spLocks noChangeArrowheads="1"/>
            </p:cNvSpPr>
            <p:nvPr/>
          </p:nvSpPr>
          <p:spPr bwMode="auto">
            <a:xfrm>
              <a:off x="5040" y="8724"/>
              <a:ext cx="390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5400" y="9037"/>
              <a:ext cx="502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06985180"/>
              </p:ext>
            </p:extLst>
          </p:nvPr>
        </p:nvGraphicFramePr>
        <p:xfrm>
          <a:off x="2398252" y="4676947"/>
          <a:ext cx="1205650" cy="434389"/>
        </p:xfrm>
        <a:graphic>
          <a:graphicData uri="http://schemas.openxmlformats.org/presentationml/2006/ole">
            <p:oleObj spid="_x0000_s505978" name="Equation" r:id="rId7" imgW="634680" imgH="228600" progId="Equation.3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72124" y="3543542"/>
            <a:ext cx="4572000" cy="14957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endParaRPr lang="en-US" dirty="0" smtClean="0">
              <a:latin typeface="Humanst521 BT"/>
              <a:cs typeface="Times New Roman" pitchFamily="18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Humanst521 BT"/>
                <a:cs typeface="Times New Roman" pitchFamily="18" charset="0"/>
              </a:rPr>
              <a:t>Band structure</a:t>
            </a:r>
            <a:r>
              <a:rPr lang="en-US" sz="1800" dirty="0" smtClean="0">
                <a:latin typeface="Humanst521 BT"/>
                <a:cs typeface="Times New Roman" pitchFamily="18" charset="0"/>
              </a:rPr>
              <a:t>:</a:t>
            </a:r>
          </a:p>
          <a:p>
            <a:pPr eaLnBrk="0" hangingPunct="0">
              <a:spcBef>
                <a:spcPct val="20000"/>
              </a:spcBef>
            </a:pPr>
            <a:endParaRPr lang="en-US" dirty="0">
              <a:latin typeface="Humanst521 BT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>
                <a:latin typeface="Humanst521 BT"/>
                <a:cs typeface="Times New Roman" pitchFamily="18" charset="0"/>
              </a:rPr>
              <a:t>Gapless </a:t>
            </a:r>
            <a:r>
              <a:rPr lang="en-US" dirty="0">
                <a:latin typeface="Humanst521 BT"/>
                <a:cs typeface="Times New Roman" pitchFamily="18" charset="0"/>
              </a:rPr>
              <a:t>semiconductor and acts as a metal</a:t>
            </a:r>
            <a:r>
              <a:rPr lang="en-US" dirty="0" smtClean="0">
                <a:latin typeface="Humanst521 BT"/>
                <a:cs typeface="Times New Roman" pitchFamily="18" charset="0"/>
              </a:rPr>
              <a:t>.</a:t>
            </a:r>
            <a:endParaRPr lang="en-US" dirty="0">
              <a:latin typeface="Humanst521 BT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err="1">
                <a:latin typeface="Humanst521 BT"/>
                <a:cs typeface="Times New Roman" pitchFamily="18" charset="0"/>
              </a:rPr>
              <a:t>k.p</a:t>
            </a:r>
            <a:r>
              <a:rPr lang="en-US" dirty="0">
                <a:latin typeface="Humanst521 BT"/>
                <a:cs typeface="Times New Roman" pitchFamily="18" charset="0"/>
              </a:rPr>
              <a:t>  method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>
                <a:latin typeface="Humanst521 BT"/>
                <a:cs typeface="Times New Roman" pitchFamily="18" charset="0"/>
              </a:rPr>
              <a:t>Tight binding method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9392" y="6380004"/>
            <a:ext cx="578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Dielectric constant  </a:t>
            </a:r>
            <a:r>
              <a:rPr lang="en-CA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is negative  </a:t>
            </a:r>
            <a:endParaRPr lang="en-CA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09354067"/>
              </p:ext>
            </p:extLst>
          </p:nvPr>
        </p:nvGraphicFramePr>
        <p:xfrm>
          <a:off x="373518" y="5638329"/>
          <a:ext cx="2143410" cy="756778"/>
        </p:xfrm>
        <a:graphic>
          <a:graphicData uri="http://schemas.openxmlformats.org/presentationml/2006/ole">
            <p:oleObj spid="_x0000_s505979" name="Equation" r:id="rId8" imgW="1434960" imgH="507960" progId="Equation.3">
              <p:embed/>
            </p:oleObj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21029774"/>
              </p:ext>
            </p:extLst>
          </p:nvPr>
        </p:nvGraphicFramePr>
        <p:xfrm>
          <a:off x="2333451" y="5708393"/>
          <a:ext cx="1425837" cy="666625"/>
        </p:xfrm>
        <a:graphic>
          <a:graphicData uri="http://schemas.openxmlformats.org/presentationml/2006/ole">
            <p:oleObj spid="_x0000_s505980" name="Equation" r:id="rId9" imgW="977760" imgH="457200" progId="Equation.3">
              <p:embed/>
            </p:oleObj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148601" y="5309667"/>
            <a:ext cx="239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Dielectric constant</a:t>
            </a:r>
            <a:endParaRPr lang="en-CA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AutoShape 3"/>
          <p:cNvSpPr>
            <a:spLocks noChangeArrowheads="1"/>
          </p:cNvSpPr>
          <p:nvPr/>
        </p:nvSpPr>
        <p:spPr bwMode="auto">
          <a:xfrm>
            <a:off x="111967" y="1175655"/>
            <a:ext cx="8877487" cy="1023327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>
              <a:buFont typeface="Wingdings" pitchFamily="2" charset="2"/>
              <a:buNone/>
            </a:pPr>
            <a:r>
              <a:rPr lang="en-US" sz="160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J.C. Bose</a:t>
            </a:r>
            <a:r>
              <a:rPr lang="en-US" sz="16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, Proc. Royal Soc. 63, 146 (1988)</a:t>
            </a:r>
          </a:p>
          <a:p>
            <a:pPr>
              <a:buFont typeface="Wingdings" pitchFamily="2" charset="2"/>
              <a:buNone/>
            </a:pPr>
            <a:r>
              <a:rPr lang="en-US" sz="1600" u="sng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J.B. </a:t>
            </a:r>
            <a:r>
              <a:rPr lang="en-US" sz="1600" u="sng" dirty="0" err="1" smtClean="0">
                <a:solidFill>
                  <a:srgbClr val="333399"/>
                </a:solidFill>
                <a:latin typeface="Arial" charset="0"/>
                <a:cs typeface="Arial" charset="0"/>
              </a:rPr>
              <a:t>Pendry</a:t>
            </a:r>
            <a:r>
              <a:rPr lang="en-US" sz="16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, Phys. Rev. </a:t>
            </a:r>
            <a:r>
              <a:rPr lang="en-US" sz="1600" b="0" dirty="0" err="1" smtClean="0">
                <a:solidFill>
                  <a:srgbClr val="333399"/>
                </a:solidFill>
                <a:latin typeface="Arial" charset="0"/>
                <a:cs typeface="Arial" charset="0"/>
              </a:rPr>
              <a:t>Lett</a:t>
            </a:r>
            <a:r>
              <a:rPr lang="en-US" sz="16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. 85, 3966 (2000)</a:t>
            </a:r>
          </a:p>
          <a:p>
            <a:pPr>
              <a:buFont typeface="Wingdings" pitchFamily="2" charset="2"/>
              <a:buNone/>
            </a:pPr>
            <a:r>
              <a:rPr lang="en-US" sz="16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Artificial materials made from negative  dielectric constant an negative magnetic permeability</a:t>
            </a:r>
            <a:r>
              <a:rPr lang="en-US" sz="18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en-US" sz="1800" b="0" dirty="0" smtClean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18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b="0" dirty="0" smtClean="0"/>
              <a:t>Unit cell =20-500nm, energy range= GHz-THz</a:t>
            </a:r>
            <a:endParaRPr lang="en-US" b="0" dirty="0"/>
          </a:p>
          <a:p>
            <a:pPr>
              <a:buFont typeface="Wingdings" pitchFamily="2" charset="2"/>
              <a:buNone/>
            </a:pPr>
            <a:endParaRPr lang="en-CA" sz="1800" b="0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850994" name="AutoShape 50"/>
          <p:cNvSpPr>
            <a:spLocks noChangeArrowheads="1"/>
          </p:cNvSpPr>
          <p:nvPr/>
        </p:nvSpPr>
        <p:spPr bwMode="auto">
          <a:xfrm>
            <a:off x="914400" y="-42216"/>
            <a:ext cx="6782559" cy="116355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Metamaterials: Plasmonics</a:t>
            </a:r>
          </a:p>
          <a:p>
            <a:pPr lvl="0" algn="ctr">
              <a:defRPr/>
            </a:pPr>
            <a:r>
              <a:rPr lang="en-CA" dirty="0" smtClean="0">
                <a:latin typeface="+mn-lt"/>
              </a:rPr>
              <a:t>Mahi Singh. J. Cox,  M. </a:t>
            </a:r>
            <a:r>
              <a:rPr lang="en-US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 smtClean="0">
                <a:latin typeface="+mn-lt"/>
              </a:rPr>
              <a:t> :  </a:t>
            </a:r>
            <a:r>
              <a:rPr lang="en-US" dirty="0" smtClean="0">
                <a:latin typeface="+mn-lt"/>
              </a:rPr>
              <a:t>J. Physics D: Applied Physics  </a:t>
            </a:r>
            <a:r>
              <a:rPr lang="en-CA" dirty="0" smtClean="0">
                <a:latin typeface="+mn-lt"/>
              </a:rPr>
              <a:t>(2014)</a:t>
            </a:r>
          </a:p>
          <a:p>
            <a:pPr lvl="0" algn="ctr">
              <a:defRPr/>
            </a:pPr>
            <a:r>
              <a:rPr lang="en-CA" dirty="0" smtClean="0">
                <a:latin typeface="+mn-lt"/>
              </a:rPr>
              <a:t>Mahi  </a:t>
            </a:r>
            <a:r>
              <a:rPr lang="en-CA" dirty="0">
                <a:latin typeface="+mn-lt"/>
              </a:rPr>
              <a:t>Singh. </a:t>
            </a:r>
            <a:r>
              <a:rPr lang="en-CA" dirty="0" smtClean="0">
                <a:latin typeface="+mn-lt"/>
              </a:rPr>
              <a:t>C. </a:t>
            </a:r>
            <a:r>
              <a:rPr lang="en-CA" dirty="0" err="1" smtClean="0">
                <a:latin typeface="+mn-lt"/>
              </a:rPr>
              <a:t>Rackner</a:t>
            </a:r>
            <a:r>
              <a:rPr lang="en-CA" dirty="0">
                <a:latin typeface="+mn-lt"/>
              </a:rPr>
              <a:t>, </a:t>
            </a:r>
            <a:r>
              <a:rPr lang="en-CA" dirty="0" smtClean="0">
                <a:latin typeface="+mn-lt"/>
              </a:rPr>
              <a:t>M. </a:t>
            </a:r>
            <a:r>
              <a:rPr lang="en-US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 smtClean="0">
                <a:latin typeface="+mn-lt"/>
              </a:rPr>
              <a:t>:               </a:t>
            </a:r>
            <a:r>
              <a:rPr lang="en-CA" dirty="0" smtClean="0">
                <a:latin typeface="+mj-lt"/>
              </a:rPr>
              <a:t>Physical Review A (2014)</a:t>
            </a:r>
            <a:endParaRPr lang="en-US" dirty="0" smtClean="0">
              <a:latin typeface="+mj-lt"/>
            </a:endParaRPr>
          </a:p>
          <a:p>
            <a:pPr algn="ctr">
              <a:defRPr/>
            </a:pPr>
            <a:endParaRPr lang="en-CA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grpSp>
        <p:nvGrpSpPr>
          <p:cNvPr id="103" name="Group 1031"/>
          <p:cNvGrpSpPr>
            <a:grpSpLocks/>
          </p:cNvGrpSpPr>
          <p:nvPr/>
        </p:nvGrpSpPr>
        <p:grpSpPr bwMode="auto">
          <a:xfrm>
            <a:off x="3090660" y="2630659"/>
            <a:ext cx="2863756" cy="1100280"/>
            <a:chOff x="762001" y="921655"/>
            <a:chExt cx="6266544" cy="2407926"/>
          </a:xfrm>
        </p:grpSpPr>
        <p:grpSp>
          <p:nvGrpSpPr>
            <p:cNvPr id="104" name="Group 138"/>
            <p:cNvGrpSpPr>
              <a:grpSpLocks/>
            </p:cNvGrpSpPr>
            <p:nvPr/>
          </p:nvGrpSpPr>
          <p:grpSpPr bwMode="auto">
            <a:xfrm>
              <a:off x="762001" y="921655"/>
              <a:ext cx="5047348" cy="652890"/>
              <a:chOff x="152400" y="3505199"/>
              <a:chExt cx="8153400" cy="1054669"/>
            </a:xfrm>
          </p:grpSpPr>
          <p:grpSp>
            <p:nvGrpSpPr>
              <p:cNvPr id="970" name="Group 52"/>
              <p:cNvGrpSpPr>
                <a:grpSpLocks/>
              </p:cNvGrpSpPr>
              <p:nvPr/>
            </p:nvGrpSpPr>
            <p:grpSpPr bwMode="auto">
              <a:xfrm>
                <a:off x="1447575" y="3505199"/>
                <a:ext cx="989975" cy="1041384"/>
                <a:chOff x="989864" y="4114486"/>
                <a:chExt cx="3245521" cy="2887818"/>
              </a:xfrm>
            </p:grpSpPr>
            <p:grpSp>
              <p:nvGrpSpPr>
                <p:cNvPr id="106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7284" y="4953802"/>
                  <a:ext cx="1294845" cy="1166509"/>
                  <a:chOff x="6221204" y="3053828"/>
                  <a:chExt cx="1599514" cy="1440981"/>
                </a:xfrm>
              </p:grpSpPr>
              <p:grpSp>
                <p:nvGrpSpPr>
                  <p:cNvPr id="107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1204" y="3053828"/>
                    <a:ext cx="1599514" cy="1440981"/>
                    <a:chOff x="7059404" y="3434828"/>
                    <a:chExt cx="1599514" cy="1440981"/>
                  </a:xfrm>
                </p:grpSpPr>
                <p:sp>
                  <p:nvSpPr>
                    <p:cNvPr id="1075" name="Donut 1074"/>
                    <p:cNvSpPr/>
                    <p:nvPr/>
                  </p:nvSpPr>
                  <p:spPr bwMode="auto">
                    <a:xfrm>
                      <a:off x="7059404" y="3434828"/>
                      <a:ext cx="1433330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76" name="Rectangle 1075"/>
                    <p:cNvSpPr/>
                    <p:nvPr/>
                  </p:nvSpPr>
                  <p:spPr bwMode="auto">
                    <a:xfrm>
                      <a:off x="8046114" y="4164108"/>
                      <a:ext cx="612804" cy="7907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73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74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066" name="Group 46"/>
                <p:cNvGrpSpPr>
                  <a:grpSpLocks/>
                </p:cNvGrpSpPr>
                <p:nvPr/>
              </p:nvGrpSpPr>
              <p:grpSpPr bwMode="auto">
                <a:xfrm>
                  <a:off x="989864" y="4114486"/>
                  <a:ext cx="3245521" cy="2887818"/>
                  <a:chOff x="6171823" y="3047843"/>
                  <a:chExt cx="1662340" cy="1443909"/>
                </a:xfrm>
              </p:grpSpPr>
              <p:grpSp>
                <p:nvGrpSpPr>
                  <p:cNvPr id="106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823" y="3047843"/>
                    <a:ext cx="1662340" cy="1443909"/>
                    <a:chOff x="7010023" y="3428843"/>
                    <a:chExt cx="1662340" cy="1443909"/>
                  </a:xfrm>
                </p:grpSpPr>
                <p:sp>
                  <p:nvSpPr>
                    <p:cNvPr id="1070" name="Donut 1069"/>
                    <p:cNvSpPr/>
                    <p:nvPr/>
                  </p:nvSpPr>
                  <p:spPr bwMode="auto">
                    <a:xfrm>
                      <a:off x="7010023" y="3428843"/>
                      <a:ext cx="1447011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71" name="Rectangle 1070"/>
                    <p:cNvSpPr/>
                    <p:nvPr/>
                  </p:nvSpPr>
                  <p:spPr bwMode="auto">
                    <a:xfrm>
                      <a:off x="8060829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68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69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71" name="Group 52"/>
              <p:cNvGrpSpPr>
                <a:grpSpLocks/>
              </p:cNvGrpSpPr>
              <p:nvPr/>
            </p:nvGrpSpPr>
            <p:grpSpPr bwMode="auto">
              <a:xfrm>
                <a:off x="2591432" y="3505199"/>
                <a:ext cx="989972" cy="1041384"/>
                <a:chOff x="992672" y="4114486"/>
                <a:chExt cx="3245519" cy="2887818"/>
              </a:xfrm>
            </p:grpSpPr>
            <p:grpSp>
              <p:nvGrpSpPr>
                <p:cNvPr id="105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40092" y="4953802"/>
                  <a:ext cx="1294844" cy="1166509"/>
                  <a:chOff x="6217737" y="3053828"/>
                  <a:chExt cx="1599513" cy="1440981"/>
                </a:xfrm>
              </p:grpSpPr>
              <p:grpSp>
                <p:nvGrpSpPr>
                  <p:cNvPr id="106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17737" y="3053828"/>
                    <a:ext cx="1599513" cy="1440981"/>
                    <a:chOff x="7055937" y="3434828"/>
                    <a:chExt cx="1599513" cy="1440981"/>
                  </a:xfrm>
                </p:grpSpPr>
                <p:sp>
                  <p:nvSpPr>
                    <p:cNvPr id="1063" name="Donut 1062"/>
                    <p:cNvSpPr/>
                    <p:nvPr/>
                  </p:nvSpPr>
                  <p:spPr bwMode="auto">
                    <a:xfrm>
                      <a:off x="7055937" y="3434828"/>
                      <a:ext cx="1433330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64" name="Rectangle 1063"/>
                    <p:cNvSpPr/>
                    <p:nvPr/>
                  </p:nvSpPr>
                  <p:spPr bwMode="auto">
                    <a:xfrm>
                      <a:off x="8042646" y="4164108"/>
                      <a:ext cx="612804" cy="7907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61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62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054" name="Group 46"/>
                <p:cNvGrpSpPr>
                  <a:grpSpLocks/>
                </p:cNvGrpSpPr>
                <p:nvPr/>
              </p:nvGrpSpPr>
              <p:grpSpPr bwMode="auto">
                <a:xfrm>
                  <a:off x="992672" y="4114486"/>
                  <a:ext cx="3245519" cy="2887818"/>
                  <a:chOff x="6173261" y="3047843"/>
                  <a:chExt cx="1662339" cy="1443909"/>
                </a:xfrm>
              </p:grpSpPr>
              <p:grpSp>
                <p:nvGrpSpPr>
                  <p:cNvPr id="105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261" y="3047843"/>
                    <a:ext cx="1662339" cy="1443909"/>
                    <a:chOff x="7011461" y="3428843"/>
                    <a:chExt cx="1662339" cy="1443909"/>
                  </a:xfrm>
                </p:grpSpPr>
                <p:sp>
                  <p:nvSpPr>
                    <p:cNvPr id="1058" name="Donut 1057"/>
                    <p:cNvSpPr/>
                    <p:nvPr/>
                  </p:nvSpPr>
                  <p:spPr bwMode="auto">
                    <a:xfrm>
                      <a:off x="7011461" y="3428843"/>
                      <a:ext cx="1447011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59" name="Rectangle 59"/>
                    <p:cNvSpPr/>
                    <p:nvPr/>
                  </p:nvSpPr>
                  <p:spPr bwMode="auto">
                    <a:xfrm>
                      <a:off x="8062266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56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57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72" name="Group 52"/>
              <p:cNvGrpSpPr>
                <a:grpSpLocks/>
              </p:cNvGrpSpPr>
              <p:nvPr/>
            </p:nvGrpSpPr>
            <p:grpSpPr bwMode="auto">
              <a:xfrm>
                <a:off x="3732724" y="3505199"/>
                <a:ext cx="992539" cy="1041384"/>
                <a:chOff x="987073" y="4114486"/>
                <a:chExt cx="3253932" cy="2887818"/>
              </a:xfrm>
            </p:grpSpPr>
            <p:grpSp>
              <p:nvGrpSpPr>
                <p:cNvPr id="104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088" y="4953802"/>
                  <a:ext cx="1294844" cy="1166509"/>
                  <a:chOff x="6235036" y="3053828"/>
                  <a:chExt cx="1599513" cy="1440981"/>
                </a:xfrm>
              </p:grpSpPr>
              <p:grpSp>
                <p:nvGrpSpPr>
                  <p:cNvPr id="104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5036" y="3053828"/>
                    <a:ext cx="1599513" cy="1440981"/>
                    <a:chOff x="7073236" y="3434828"/>
                    <a:chExt cx="1599513" cy="1440981"/>
                  </a:xfrm>
                </p:grpSpPr>
                <p:sp>
                  <p:nvSpPr>
                    <p:cNvPr id="1051" name="Donut 90"/>
                    <p:cNvSpPr/>
                    <p:nvPr/>
                  </p:nvSpPr>
                  <p:spPr bwMode="auto">
                    <a:xfrm>
                      <a:off x="7073236" y="3434828"/>
                      <a:ext cx="1443713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52" name="Rectangle 1051"/>
                    <p:cNvSpPr/>
                    <p:nvPr/>
                  </p:nvSpPr>
                  <p:spPr bwMode="auto">
                    <a:xfrm>
                      <a:off x="8059945" y="4164108"/>
                      <a:ext cx="612804" cy="7907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49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50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042" name="Group 46"/>
                <p:cNvGrpSpPr>
                  <a:grpSpLocks/>
                </p:cNvGrpSpPr>
                <p:nvPr/>
              </p:nvGrpSpPr>
              <p:grpSpPr bwMode="auto">
                <a:xfrm>
                  <a:off x="987073" y="4114486"/>
                  <a:ext cx="3253932" cy="2887818"/>
                  <a:chOff x="6170393" y="3047843"/>
                  <a:chExt cx="1666648" cy="1443909"/>
                </a:xfrm>
              </p:grpSpPr>
              <p:grpSp>
                <p:nvGrpSpPr>
                  <p:cNvPr id="104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393" y="3047843"/>
                    <a:ext cx="1666648" cy="1443909"/>
                    <a:chOff x="7008593" y="3428843"/>
                    <a:chExt cx="1666648" cy="1443909"/>
                  </a:xfrm>
                </p:grpSpPr>
                <p:sp>
                  <p:nvSpPr>
                    <p:cNvPr id="1046" name="Donut 85"/>
                    <p:cNvSpPr/>
                    <p:nvPr/>
                  </p:nvSpPr>
                  <p:spPr bwMode="auto">
                    <a:xfrm>
                      <a:off x="7008593" y="3428843"/>
                      <a:ext cx="1451319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47" name="Rectangle 1046"/>
                    <p:cNvSpPr/>
                    <p:nvPr/>
                  </p:nvSpPr>
                  <p:spPr bwMode="auto">
                    <a:xfrm>
                      <a:off x="8063707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44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45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73" name="Group 52"/>
              <p:cNvGrpSpPr>
                <a:grpSpLocks/>
              </p:cNvGrpSpPr>
              <p:nvPr/>
            </p:nvGrpSpPr>
            <p:grpSpPr bwMode="auto">
              <a:xfrm>
                <a:off x="7161731" y="3505199"/>
                <a:ext cx="992539" cy="1041384"/>
                <a:chOff x="987094" y="4114486"/>
                <a:chExt cx="3253926" cy="2887818"/>
              </a:xfrm>
            </p:grpSpPr>
            <p:grpSp>
              <p:nvGrpSpPr>
                <p:cNvPr id="102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147" y="4953802"/>
                  <a:ext cx="1294845" cy="1166509"/>
                  <a:chOff x="6183080" y="3053828"/>
                  <a:chExt cx="1599514" cy="1440981"/>
                </a:xfrm>
              </p:grpSpPr>
              <p:grpSp>
                <p:nvGrpSpPr>
                  <p:cNvPr id="103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3080" y="3053828"/>
                    <a:ext cx="1599514" cy="1440981"/>
                    <a:chOff x="7021280" y="3434828"/>
                    <a:chExt cx="1599514" cy="1440981"/>
                  </a:xfrm>
                </p:grpSpPr>
                <p:sp>
                  <p:nvSpPr>
                    <p:cNvPr id="1039" name="Donut 1038"/>
                    <p:cNvSpPr/>
                    <p:nvPr/>
                  </p:nvSpPr>
                  <p:spPr bwMode="auto">
                    <a:xfrm>
                      <a:off x="7021280" y="3434828"/>
                      <a:ext cx="1443713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40" name="Rectangle 1039"/>
                    <p:cNvSpPr/>
                    <p:nvPr/>
                  </p:nvSpPr>
                  <p:spPr bwMode="auto">
                    <a:xfrm>
                      <a:off x="8007990" y="4164108"/>
                      <a:ext cx="612804" cy="7907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37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38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030" name="Group 46"/>
                <p:cNvGrpSpPr>
                  <a:grpSpLocks/>
                </p:cNvGrpSpPr>
                <p:nvPr/>
              </p:nvGrpSpPr>
              <p:grpSpPr bwMode="auto">
                <a:xfrm>
                  <a:off x="987094" y="4114486"/>
                  <a:ext cx="3253926" cy="2887818"/>
                  <a:chOff x="6170404" y="3047843"/>
                  <a:chExt cx="1666645" cy="1443909"/>
                </a:xfrm>
              </p:grpSpPr>
              <p:grpSp>
                <p:nvGrpSpPr>
                  <p:cNvPr id="103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04" y="3047843"/>
                    <a:ext cx="1666645" cy="1443909"/>
                    <a:chOff x="7008604" y="3428843"/>
                    <a:chExt cx="1666645" cy="1443909"/>
                  </a:xfrm>
                </p:grpSpPr>
                <p:sp>
                  <p:nvSpPr>
                    <p:cNvPr id="1034" name="Donut 1033"/>
                    <p:cNvSpPr/>
                    <p:nvPr/>
                  </p:nvSpPr>
                  <p:spPr bwMode="auto">
                    <a:xfrm>
                      <a:off x="7008604" y="3428843"/>
                      <a:ext cx="1451316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35" name="Rectangle 1034"/>
                    <p:cNvSpPr/>
                    <p:nvPr/>
                  </p:nvSpPr>
                  <p:spPr bwMode="auto">
                    <a:xfrm>
                      <a:off x="8063715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32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33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74" name="Group 52"/>
              <p:cNvGrpSpPr>
                <a:grpSpLocks/>
              </p:cNvGrpSpPr>
              <p:nvPr/>
            </p:nvGrpSpPr>
            <p:grpSpPr bwMode="auto">
              <a:xfrm>
                <a:off x="4876580" y="3505200"/>
                <a:ext cx="989973" cy="1041384"/>
                <a:chOff x="989879" y="4114486"/>
                <a:chExt cx="3245521" cy="2887818"/>
              </a:xfrm>
            </p:grpSpPr>
            <p:grpSp>
              <p:nvGrpSpPr>
                <p:cNvPr id="101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7306" y="4946687"/>
                  <a:ext cx="1294844" cy="1166509"/>
                  <a:chOff x="6221178" y="3062617"/>
                  <a:chExt cx="1599513" cy="1440981"/>
                </a:xfrm>
              </p:grpSpPr>
              <p:grpSp>
                <p:nvGrpSpPr>
                  <p:cNvPr id="102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1178" y="3062617"/>
                    <a:ext cx="1599513" cy="1440981"/>
                    <a:chOff x="7059378" y="3443617"/>
                    <a:chExt cx="1599513" cy="1440981"/>
                  </a:xfrm>
                </p:grpSpPr>
                <p:sp>
                  <p:nvSpPr>
                    <p:cNvPr id="1027" name="Donut 1026"/>
                    <p:cNvSpPr/>
                    <p:nvPr/>
                  </p:nvSpPr>
                  <p:spPr bwMode="auto">
                    <a:xfrm>
                      <a:off x="7059378" y="3443617"/>
                      <a:ext cx="1433330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28" name="Rectangle 1027"/>
                    <p:cNvSpPr/>
                    <p:nvPr/>
                  </p:nvSpPr>
                  <p:spPr bwMode="auto">
                    <a:xfrm>
                      <a:off x="8046094" y="4172892"/>
                      <a:ext cx="612797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25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26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018" name="Group 46"/>
                <p:cNvGrpSpPr>
                  <a:grpSpLocks/>
                </p:cNvGrpSpPr>
                <p:nvPr/>
              </p:nvGrpSpPr>
              <p:grpSpPr bwMode="auto">
                <a:xfrm>
                  <a:off x="989879" y="4114486"/>
                  <a:ext cx="3245521" cy="2887818"/>
                  <a:chOff x="6171831" y="3047843"/>
                  <a:chExt cx="1662340" cy="1443909"/>
                </a:xfrm>
              </p:grpSpPr>
              <p:grpSp>
                <p:nvGrpSpPr>
                  <p:cNvPr id="101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831" y="3047843"/>
                    <a:ext cx="1662340" cy="1443909"/>
                    <a:chOff x="7010031" y="3428843"/>
                    <a:chExt cx="1662340" cy="1443909"/>
                  </a:xfrm>
                </p:grpSpPr>
                <p:sp>
                  <p:nvSpPr>
                    <p:cNvPr id="1022" name="Donut 125"/>
                    <p:cNvSpPr/>
                    <p:nvPr/>
                  </p:nvSpPr>
                  <p:spPr bwMode="auto">
                    <a:xfrm>
                      <a:off x="7010031" y="3428843"/>
                      <a:ext cx="1447011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23" name="Rectangle 1022"/>
                    <p:cNvSpPr/>
                    <p:nvPr/>
                  </p:nvSpPr>
                  <p:spPr bwMode="auto">
                    <a:xfrm>
                      <a:off x="8060837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20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21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75" name="Group 52"/>
              <p:cNvGrpSpPr>
                <a:grpSpLocks/>
              </p:cNvGrpSpPr>
              <p:nvPr/>
            </p:nvGrpSpPr>
            <p:grpSpPr bwMode="auto">
              <a:xfrm>
                <a:off x="6020437" y="3505200"/>
                <a:ext cx="989974" cy="1041384"/>
                <a:chOff x="992687" y="4114486"/>
                <a:chExt cx="3245521" cy="2887818"/>
              </a:xfrm>
            </p:grpSpPr>
            <p:grpSp>
              <p:nvGrpSpPr>
                <p:cNvPr id="100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40115" y="4946687"/>
                  <a:ext cx="1294843" cy="1166509"/>
                  <a:chOff x="6217711" y="3062617"/>
                  <a:chExt cx="1599512" cy="1440981"/>
                </a:xfrm>
              </p:grpSpPr>
              <p:grpSp>
                <p:nvGrpSpPr>
                  <p:cNvPr id="101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17711" y="3062617"/>
                    <a:ext cx="1599512" cy="1440981"/>
                    <a:chOff x="7055911" y="3443617"/>
                    <a:chExt cx="1599512" cy="1440981"/>
                  </a:xfrm>
                </p:grpSpPr>
                <p:sp>
                  <p:nvSpPr>
                    <p:cNvPr id="1015" name="Donut 1014"/>
                    <p:cNvSpPr/>
                    <p:nvPr/>
                  </p:nvSpPr>
                  <p:spPr bwMode="auto">
                    <a:xfrm>
                      <a:off x="7055911" y="3443617"/>
                      <a:ext cx="1433330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6" name="Rectangle 1015"/>
                    <p:cNvSpPr/>
                    <p:nvPr/>
                  </p:nvSpPr>
                  <p:spPr bwMode="auto">
                    <a:xfrm>
                      <a:off x="8042626" y="4172892"/>
                      <a:ext cx="612797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13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14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006" name="Group 46"/>
                <p:cNvGrpSpPr>
                  <a:grpSpLocks/>
                </p:cNvGrpSpPr>
                <p:nvPr/>
              </p:nvGrpSpPr>
              <p:grpSpPr bwMode="auto">
                <a:xfrm>
                  <a:off x="992687" y="4114486"/>
                  <a:ext cx="3245521" cy="2887818"/>
                  <a:chOff x="6173269" y="3047843"/>
                  <a:chExt cx="1662340" cy="1443909"/>
                </a:xfrm>
              </p:grpSpPr>
              <p:grpSp>
                <p:nvGrpSpPr>
                  <p:cNvPr id="100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269" y="3047843"/>
                    <a:ext cx="1662340" cy="1443909"/>
                    <a:chOff x="7011469" y="3428843"/>
                    <a:chExt cx="1662340" cy="1443909"/>
                  </a:xfrm>
                </p:grpSpPr>
                <p:sp>
                  <p:nvSpPr>
                    <p:cNvPr id="1010" name="Donut 140"/>
                    <p:cNvSpPr/>
                    <p:nvPr/>
                  </p:nvSpPr>
                  <p:spPr bwMode="auto">
                    <a:xfrm>
                      <a:off x="7011469" y="3428843"/>
                      <a:ext cx="1447011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1" name="Rectangle 1010"/>
                    <p:cNvSpPr/>
                    <p:nvPr/>
                  </p:nvSpPr>
                  <p:spPr bwMode="auto">
                    <a:xfrm>
                      <a:off x="8062275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08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09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76" name="Group 71"/>
              <p:cNvGrpSpPr>
                <a:grpSpLocks/>
              </p:cNvGrpSpPr>
              <p:nvPr/>
            </p:nvGrpSpPr>
            <p:grpSpPr bwMode="auto">
              <a:xfrm>
                <a:off x="380656" y="3505200"/>
                <a:ext cx="989972" cy="1054668"/>
                <a:chOff x="5637888" y="1828543"/>
                <a:chExt cx="2647660" cy="2385903"/>
              </a:xfrm>
            </p:grpSpPr>
            <p:grpSp>
              <p:nvGrpSpPr>
                <p:cNvPr id="991" name="Group 52"/>
                <p:cNvGrpSpPr>
                  <a:grpSpLocks/>
                </p:cNvGrpSpPr>
                <p:nvPr/>
              </p:nvGrpSpPr>
              <p:grpSpPr bwMode="auto">
                <a:xfrm>
                  <a:off x="5637888" y="1828543"/>
                  <a:ext cx="2647660" cy="2332640"/>
                  <a:chOff x="989483" y="4114486"/>
                  <a:chExt cx="3245519" cy="2859366"/>
                </a:xfrm>
              </p:grpSpPr>
              <p:grpSp>
                <p:nvGrpSpPr>
                  <p:cNvPr id="993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8498" y="4932461"/>
                    <a:ext cx="1294844" cy="1145173"/>
                    <a:chOff x="6232059" y="3106547"/>
                    <a:chExt cx="1599513" cy="1414625"/>
                  </a:xfrm>
                </p:grpSpPr>
                <p:grpSp>
                  <p:nvGrpSpPr>
                    <p:cNvPr id="1000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32059" y="3106547"/>
                      <a:ext cx="1599513" cy="1414625"/>
                      <a:chOff x="7070259" y="3487547"/>
                      <a:chExt cx="1599513" cy="1414625"/>
                    </a:xfrm>
                  </p:grpSpPr>
                  <p:sp>
                    <p:nvSpPr>
                      <p:cNvPr id="1003" name="Donut 1002"/>
                      <p:cNvSpPr/>
                      <p:nvPr/>
                    </p:nvSpPr>
                    <p:spPr bwMode="auto">
                      <a:xfrm>
                        <a:off x="7070259" y="3487547"/>
                        <a:ext cx="1433330" cy="141462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004" name="Rectangle 161"/>
                      <p:cNvSpPr/>
                      <p:nvPr/>
                    </p:nvSpPr>
                    <p:spPr bwMode="auto">
                      <a:xfrm>
                        <a:off x="8056975" y="4225610"/>
                        <a:ext cx="612797" cy="70292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1001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02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994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483" y="4114486"/>
                    <a:ext cx="3245519" cy="2859366"/>
                    <a:chOff x="6171628" y="3047843"/>
                    <a:chExt cx="1662339" cy="1429683"/>
                  </a:xfrm>
                </p:grpSpPr>
                <p:grpSp>
                  <p:nvGrpSpPr>
                    <p:cNvPr id="995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628" y="3047843"/>
                      <a:ext cx="1662339" cy="1429683"/>
                      <a:chOff x="7009828" y="3428843"/>
                      <a:chExt cx="1662339" cy="1429683"/>
                    </a:xfrm>
                  </p:grpSpPr>
                  <p:sp>
                    <p:nvSpPr>
                      <p:cNvPr id="998" name="Donut 155"/>
                      <p:cNvSpPr/>
                      <p:nvPr/>
                    </p:nvSpPr>
                    <p:spPr bwMode="auto">
                      <a:xfrm>
                        <a:off x="7009828" y="3428843"/>
                        <a:ext cx="1447011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99" name="Rectangle 156"/>
                      <p:cNvSpPr/>
                      <p:nvPr/>
                    </p:nvSpPr>
                    <p:spPr bwMode="auto">
                      <a:xfrm>
                        <a:off x="8060633" y="4189918"/>
                        <a:ext cx="611534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996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997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992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977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78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79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0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1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2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3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4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5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6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7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8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89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90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sp>
          <p:nvSpPr>
            <p:cNvPr id="105" name="TextBox 26"/>
            <p:cNvSpPr txBox="1">
              <a:spLocks noChangeArrowheads="1"/>
            </p:cNvSpPr>
            <p:nvPr/>
          </p:nvSpPr>
          <p:spPr bwMode="auto">
            <a:xfrm>
              <a:off x="3276600" y="2819397"/>
              <a:ext cx="3547723" cy="510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haroni" pitchFamily="2" charset="-79"/>
                  <a:cs typeface="Aharoni" pitchFamily="2" charset="-79"/>
                </a:rPr>
                <a:t>2-D-Metamaterial</a:t>
              </a:r>
              <a:endParaRPr lang="en-US" sz="1400" dirty="0">
                <a:latin typeface="Aharoni" pitchFamily="2" charset="-79"/>
                <a:cs typeface="Aharoni" pitchFamily="2" charset="-79"/>
              </a:endParaRPr>
            </a:p>
          </p:txBody>
        </p:sp>
        <p:grpSp>
          <p:nvGrpSpPr>
            <p:cNvPr id="106" name="Group 138"/>
            <p:cNvGrpSpPr>
              <a:grpSpLocks/>
            </p:cNvGrpSpPr>
            <p:nvPr/>
          </p:nvGrpSpPr>
          <p:grpSpPr bwMode="auto">
            <a:xfrm>
              <a:off x="914402" y="1074053"/>
              <a:ext cx="5047338" cy="652889"/>
              <a:chOff x="152400" y="3505200"/>
              <a:chExt cx="8153400" cy="1054669"/>
            </a:xfrm>
          </p:grpSpPr>
          <p:grpSp>
            <p:nvGrpSpPr>
              <p:cNvPr id="863" name="Group 52"/>
              <p:cNvGrpSpPr>
                <a:grpSpLocks/>
              </p:cNvGrpSpPr>
              <p:nvPr/>
            </p:nvGrpSpPr>
            <p:grpSpPr bwMode="auto">
              <a:xfrm>
                <a:off x="1447604" y="3505254"/>
                <a:ext cx="989976" cy="1041385"/>
                <a:chOff x="989949" y="4114642"/>
                <a:chExt cx="3245527" cy="2887824"/>
              </a:xfrm>
            </p:grpSpPr>
            <p:grpSp>
              <p:nvGrpSpPr>
                <p:cNvPr id="95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8962" y="4946845"/>
                  <a:ext cx="1294849" cy="1166510"/>
                  <a:chOff x="6231483" y="3062422"/>
                  <a:chExt cx="1599520" cy="1440983"/>
                </a:xfrm>
              </p:grpSpPr>
              <p:grpSp>
                <p:nvGrpSpPr>
                  <p:cNvPr id="9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483" y="3062422"/>
                    <a:ext cx="1599520" cy="1440983"/>
                    <a:chOff x="7069683" y="3443422"/>
                    <a:chExt cx="1599520" cy="1440983"/>
                  </a:xfrm>
                </p:grpSpPr>
                <p:sp>
                  <p:nvSpPr>
                    <p:cNvPr id="968" name="Donut 68"/>
                    <p:cNvSpPr/>
                    <p:nvPr/>
                  </p:nvSpPr>
                  <p:spPr bwMode="auto">
                    <a:xfrm>
                      <a:off x="7069683" y="3443422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69" name="Rectangle 273"/>
                    <p:cNvSpPr/>
                    <p:nvPr/>
                  </p:nvSpPr>
                  <p:spPr bwMode="auto">
                    <a:xfrm>
                      <a:off x="8056403" y="4172697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66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67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59" name="Group 46"/>
                <p:cNvGrpSpPr>
                  <a:grpSpLocks/>
                </p:cNvGrpSpPr>
                <p:nvPr/>
              </p:nvGrpSpPr>
              <p:grpSpPr bwMode="auto">
                <a:xfrm>
                  <a:off x="989949" y="4114642"/>
                  <a:ext cx="3245527" cy="2887824"/>
                  <a:chOff x="6171866" y="3047921"/>
                  <a:chExt cx="1662343" cy="1443912"/>
                </a:xfrm>
              </p:grpSpPr>
              <p:grpSp>
                <p:nvGrpSpPr>
                  <p:cNvPr id="96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866" y="3047921"/>
                    <a:ext cx="1662343" cy="1443912"/>
                    <a:chOff x="7010066" y="3428921"/>
                    <a:chExt cx="1662343" cy="1443912"/>
                  </a:xfrm>
                </p:grpSpPr>
                <p:sp>
                  <p:nvSpPr>
                    <p:cNvPr id="963" name="Donut 63"/>
                    <p:cNvSpPr/>
                    <p:nvPr/>
                  </p:nvSpPr>
                  <p:spPr bwMode="auto">
                    <a:xfrm>
                      <a:off x="7010066" y="3428921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64" name="Rectangle 268"/>
                    <p:cNvSpPr/>
                    <p:nvPr/>
                  </p:nvSpPr>
                  <p:spPr bwMode="auto">
                    <a:xfrm>
                      <a:off x="8060874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61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62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64" name="Group 52"/>
              <p:cNvGrpSpPr>
                <a:grpSpLocks/>
              </p:cNvGrpSpPr>
              <p:nvPr/>
            </p:nvGrpSpPr>
            <p:grpSpPr bwMode="auto">
              <a:xfrm>
                <a:off x="2591461" y="3505254"/>
                <a:ext cx="989975" cy="1041385"/>
                <a:chOff x="992762" y="4114642"/>
                <a:chExt cx="3245525" cy="2887824"/>
              </a:xfrm>
            </p:grpSpPr>
            <p:grpSp>
              <p:nvGrpSpPr>
                <p:cNvPr id="94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1774" y="4946845"/>
                  <a:ext cx="1294849" cy="1166510"/>
                  <a:chOff x="6228009" y="3062422"/>
                  <a:chExt cx="1599520" cy="1440983"/>
                </a:xfrm>
              </p:grpSpPr>
              <p:grpSp>
                <p:nvGrpSpPr>
                  <p:cNvPr id="95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8009" y="3062422"/>
                    <a:ext cx="1599520" cy="1440983"/>
                    <a:chOff x="7066209" y="3443422"/>
                    <a:chExt cx="1599520" cy="1440983"/>
                  </a:xfrm>
                </p:grpSpPr>
                <p:sp>
                  <p:nvSpPr>
                    <p:cNvPr id="956" name="Donut 75"/>
                    <p:cNvSpPr/>
                    <p:nvPr/>
                  </p:nvSpPr>
                  <p:spPr bwMode="auto">
                    <a:xfrm>
                      <a:off x="7066209" y="3443422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57" name="Rectangle 261"/>
                    <p:cNvSpPr/>
                    <p:nvPr/>
                  </p:nvSpPr>
                  <p:spPr bwMode="auto">
                    <a:xfrm>
                      <a:off x="8052929" y="4172697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54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55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47" name="Group 46"/>
                <p:cNvGrpSpPr>
                  <a:grpSpLocks/>
                </p:cNvGrpSpPr>
                <p:nvPr/>
              </p:nvGrpSpPr>
              <p:grpSpPr bwMode="auto">
                <a:xfrm>
                  <a:off x="992762" y="4114642"/>
                  <a:ext cx="3245525" cy="2887824"/>
                  <a:chOff x="6173307" y="3047921"/>
                  <a:chExt cx="1662342" cy="1443912"/>
                </a:xfrm>
              </p:grpSpPr>
              <p:grpSp>
                <p:nvGrpSpPr>
                  <p:cNvPr id="94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07" y="3047921"/>
                    <a:ext cx="1662342" cy="1443912"/>
                    <a:chOff x="7011507" y="3428921"/>
                    <a:chExt cx="1662342" cy="1443912"/>
                  </a:xfrm>
                </p:grpSpPr>
                <p:sp>
                  <p:nvSpPr>
                    <p:cNvPr id="951" name="Donut 950"/>
                    <p:cNvSpPr/>
                    <p:nvPr/>
                  </p:nvSpPr>
                  <p:spPr bwMode="auto">
                    <a:xfrm>
                      <a:off x="7011507" y="3428921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52" name="Rectangle 256"/>
                    <p:cNvSpPr/>
                    <p:nvPr/>
                  </p:nvSpPr>
                  <p:spPr bwMode="auto">
                    <a:xfrm>
                      <a:off x="8062314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49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50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65" name="Group 52"/>
              <p:cNvGrpSpPr>
                <a:grpSpLocks/>
              </p:cNvGrpSpPr>
              <p:nvPr/>
            </p:nvGrpSpPr>
            <p:grpSpPr bwMode="auto">
              <a:xfrm>
                <a:off x="3732753" y="3505254"/>
                <a:ext cx="992541" cy="1041385"/>
                <a:chOff x="987159" y="4114642"/>
                <a:chExt cx="3253936" cy="2887824"/>
              </a:xfrm>
            </p:grpSpPr>
            <p:grpSp>
              <p:nvGrpSpPr>
                <p:cNvPr id="93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167" y="4946845"/>
                  <a:ext cx="1294849" cy="1166510"/>
                  <a:chOff x="6234931" y="3062422"/>
                  <a:chExt cx="1599519" cy="1440983"/>
                </a:xfrm>
              </p:grpSpPr>
              <p:grpSp>
                <p:nvGrpSpPr>
                  <p:cNvPr id="94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931" y="3062422"/>
                    <a:ext cx="1599519" cy="1440983"/>
                    <a:chOff x="7073131" y="3443422"/>
                    <a:chExt cx="1599519" cy="1440983"/>
                  </a:xfrm>
                </p:grpSpPr>
                <p:sp>
                  <p:nvSpPr>
                    <p:cNvPr id="944" name="Donut 943"/>
                    <p:cNvSpPr/>
                    <p:nvPr/>
                  </p:nvSpPr>
                  <p:spPr bwMode="auto">
                    <a:xfrm>
                      <a:off x="7073131" y="3443422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45" name="Rectangle 249"/>
                    <p:cNvSpPr/>
                    <p:nvPr/>
                  </p:nvSpPr>
                  <p:spPr bwMode="auto">
                    <a:xfrm>
                      <a:off x="8059844" y="4172697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42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43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35" name="Group 46"/>
                <p:cNvGrpSpPr>
                  <a:grpSpLocks/>
                </p:cNvGrpSpPr>
                <p:nvPr/>
              </p:nvGrpSpPr>
              <p:grpSpPr bwMode="auto">
                <a:xfrm>
                  <a:off x="987159" y="4114642"/>
                  <a:ext cx="3253936" cy="2887824"/>
                  <a:chOff x="6170437" y="3047921"/>
                  <a:chExt cx="1666650" cy="1443912"/>
                </a:xfrm>
              </p:grpSpPr>
              <p:grpSp>
                <p:nvGrpSpPr>
                  <p:cNvPr id="93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37" y="3047921"/>
                    <a:ext cx="1666650" cy="1443912"/>
                    <a:chOff x="7008637" y="3428921"/>
                    <a:chExt cx="1666650" cy="1443912"/>
                  </a:xfrm>
                </p:grpSpPr>
                <p:sp>
                  <p:nvSpPr>
                    <p:cNvPr id="939" name="Donut 938"/>
                    <p:cNvSpPr/>
                    <p:nvPr/>
                  </p:nvSpPr>
                  <p:spPr bwMode="auto">
                    <a:xfrm>
                      <a:off x="7008637" y="3428921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40" name="Rectangle 939"/>
                    <p:cNvSpPr/>
                    <p:nvPr/>
                  </p:nvSpPr>
                  <p:spPr bwMode="auto">
                    <a:xfrm>
                      <a:off x="8063752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37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38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66" name="Group 52"/>
              <p:cNvGrpSpPr>
                <a:grpSpLocks/>
              </p:cNvGrpSpPr>
              <p:nvPr/>
            </p:nvGrpSpPr>
            <p:grpSpPr bwMode="auto">
              <a:xfrm>
                <a:off x="7161758" y="3505254"/>
                <a:ext cx="992539" cy="1041385"/>
                <a:chOff x="987184" y="4114642"/>
                <a:chExt cx="3253932" cy="2887824"/>
              </a:xfrm>
            </p:grpSpPr>
            <p:grpSp>
              <p:nvGrpSpPr>
                <p:cNvPr id="92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237" y="4946845"/>
                  <a:ext cx="1294850" cy="1166510"/>
                  <a:chOff x="6182962" y="3062422"/>
                  <a:chExt cx="1599520" cy="1440983"/>
                </a:xfrm>
              </p:grpSpPr>
              <p:grpSp>
                <p:nvGrpSpPr>
                  <p:cNvPr id="92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962" y="3062422"/>
                    <a:ext cx="1599520" cy="1440983"/>
                    <a:chOff x="7021162" y="3443422"/>
                    <a:chExt cx="1599520" cy="1440983"/>
                  </a:xfrm>
                </p:grpSpPr>
                <p:sp>
                  <p:nvSpPr>
                    <p:cNvPr id="932" name="Donut 931"/>
                    <p:cNvSpPr/>
                    <p:nvPr/>
                  </p:nvSpPr>
                  <p:spPr bwMode="auto">
                    <a:xfrm>
                      <a:off x="7021162" y="3443422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33" name="Rectangle 932"/>
                    <p:cNvSpPr/>
                    <p:nvPr/>
                  </p:nvSpPr>
                  <p:spPr bwMode="auto">
                    <a:xfrm>
                      <a:off x="8007876" y="4172697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30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31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23" name="Group 46"/>
                <p:cNvGrpSpPr>
                  <a:grpSpLocks/>
                </p:cNvGrpSpPr>
                <p:nvPr/>
              </p:nvGrpSpPr>
              <p:grpSpPr bwMode="auto">
                <a:xfrm>
                  <a:off x="987184" y="4114642"/>
                  <a:ext cx="3253932" cy="2887824"/>
                  <a:chOff x="6170450" y="3047921"/>
                  <a:chExt cx="1666648" cy="1443912"/>
                </a:xfrm>
              </p:grpSpPr>
              <p:grpSp>
                <p:nvGrpSpPr>
                  <p:cNvPr id="92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50" y="3047921"/>
                    <a:ext cx="1666648" cy="1443912"/>
                    <a:chOff x="7008650" y="3428921"/>
                    <a:chExt cx="1666648" cy="1443912"/>
                  </a:xfrm>
                </p:grpSpPr>
                <p:sp>
                  <p:nvSpPr>
                    <p:cNvPr id="927" name="Donut 231"/>
                    <p:cNvSpPr/>
                    <p:nvPr/>
                  </p:nvSpPr>
                  <p:spPr bwMode="auto">
                    <a:xfrm>
                      <a:off x="7008650" y="3428921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28" name="Rectangle 232"/>
                    <p:cNvSpPr/>
                    <p:nvPr/>
                  </p:nvSpPr>
                  <p:spPr bwMode="auto">
                    <a:xfrm>
                      <a:off x="8063763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25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26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67" name="Group 52"/>
              <p:cNvGrpSpPr>
                <a:grpSpLocks/>
              </p:cNvGrpSpPr>
              <p:nvPr/>
            </p:nvGrpSpPr>
            <p:grpSpPr bwMode="auto">
              <a:xfrm>
                <a:off x="4876608" y="3505254"/>
                <a:ext cx="989978" cy="1041385"/>
                <a:chOff x="989964" y="4114642"/>
                <a:chExt cx="3245527" cy="2887824"/>
              </a:xfrm>
            </p:grpSpPr>
            <p:grpSp>
              <p:nvGrpSpPr>
                <p:cNvPr id="91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8974" y="4939735"/>
                  <a:ext cx="1294850" cy="1166510"/>
                  <a:chOff x="6231463" y="3071205"/>
                  <a:chExt cx="1599520" cy="1440983"/>
                </a:xfrm>
              </p:grpSpPr>
              <p:grpSp>
                <p:nvGrpSpPr>
                  <p:cNvPr id="91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463" y="3071205"/>
                    <a:ext cx="1599520" cy="1440983"/>
                    <a:chOff x="7069663" y="3452205"/>
                    <a:chExt cx="1599520" cy="1440983"/>
                  </a:xfrm>
                </p:grpSpPr>
                <p:sp>
                  <p:nvSpPr>
                    <p:cNvPr id="920" name="Donut 919"/>
                    <p:cNvSpPr/>
                    <p:nvPr/>
                  </p:nvSpPr>
                  <p:spPr bwMode="auto">
                    <a:xfrm>
                      <a:off x="7069663" y="3452205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21" name="Rectangle 920"/>
                    <p:cNvSpPr/>
                    <p:nvPr/>
                  </p:nvSpPr>
                  <p:spPr bwMode="auto">
                    <a:xfrm>
                      <a:off x="8056377" y="4181486"/>
                      <a:ext cx="612806" cy="7907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18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19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11" name="Group 46"/>
                <p:cNvGrpSpPr>
                  <a:grpSpLocks/>
                </p:cNvGrpSpPr>
                <p:nvPr/>
              </p:nvGrpSpPr>
              <p:grpSpPr bwMode="auto">
                <a:xfrm>
                  <a:off x="989964" y="4114642"/>
                  <a:ext cx="3245527" cy="2887824"/>
                  <a:chOff x="6171874" y="3047921"/>
                  <a:chExt cx="1662343" cy="1443912"/>
                </a:xfrm>
              </p:grpSpPr>
              <p:grpSp>
                <p:nvGrpSpPr>
                  <p:cNvPr id="91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874" y="3047921"/>
                    <a:ext cx="1662343" cy="1443912"/>
                    <a:chOff x="7010074" y="3428921"/>
                    <a:chExt cx="1662343" cy="1443912"/>
                  </a:xfrm>
                </p:grpSpPr>
                <p:sp>
                  <p:nvSpPr>
                    <p:cNvPr id="915" name="Donut 914"/>
                    <p:cNvSpPr/>
                    <p:nvPr/>
                  </p:nvSpPr>
                  <p:spPr bwMode="auto">
                    <a:xfrm>
                      <a:off x="7010074" y="3428921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16" name="Rectangle 915"/>
                    <p:cNvSpPr/>
                    <p:nvPr/>
                  </p:nvSpPr>
                  <p:spPr bwMode="auto">
                    <a:xfrm>
                      <a:off x="8060882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13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14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68" name="Group 52"/>
              <p:cNvGrpSpPr>
                <a:grpSpLocks/>
              </p:cNvGrpSpPr>
              <p:nvPr/>
            </p:nvGrpSpPr>
            <p:grpSpPr bwMode="auto">
              <a:xfrm>
                <a:off x="6020466" y="3505254"/>
                <a:ext cx="989975" cy="1041385"/>
                <a:chOff x="992777" y="4114642"/>
                <a:chExt cx="3245525" cy="2887824"/>
              </a:xfrm>
            </p:grpSpPr>
            <p:grpSp>
              <p:nvGrpSpPr>
                <p:cNvPr id="89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1787" y="4939735"/>
                  <a:ext cx="1294849" cy="1166510"/>
                  <a:chOff x="6227989" y="3071205"/>
                  <a:chExt cx="1599519" cy="1440983"/>
                </a:xfrm>
              </p:grpSpPr>
              <p:grpSp>
                <p:nvGrpSpPr>
                  <p:cNvPr id="90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989" y="3071205"/>
                    <a:ext cx="1599519" cy="1440983"/>
                    <a:chOff x="7066189" y="3452205"/>
                    <a:chExt cx="1599519" cy="1440983"/>
                  </a:xfrm>
                </p:grpSpPr>
                <p:sp>
                  <p:nvSpPr>
                    <p:cNvPr id="908" name="Donut 907"/>
                    <p:cNvSpPr/>
                    <p:nvPr/>
                  </p:nvSpPr>
                  <p:spPr bwMode="auto">
                    <a:xfrm>
                      <a:off x="7066189" y="3452205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09" name="Rectangle 908"/>
                    <p:cNvSpPr/>
                    <p:nvPr/>
                  </p:nvSpPr>
                  <p:spPr bwMode="auto">
                    <a:xfrm>
                      <a:off x="8052902" y="4181486"/>
                      <a:ext cx="612806" cy="7907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06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07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99" name="Group 46"/>
                <p:cNvGrpSpPr>
                  <a:grpSpLocks/>
                </p:cNvGrpSpPr>
                <p:nvPr/>
              </p:nvGrpSpPr>
              <p:grpSpPr bwMode="auto">
                <a:xfrm>
                  <a:off x="992777" y="4114642"/>
                  <a:ext cx="3245525" cy="2887824"/>
                  <a:chOff x="6173315" y="3047921"/>
                  <a:chExt cx="1662342" cy="1443912"/>
                </a:xfrm>
              </p:grpSpPr>
              <p:grpSp>
                <p:nvGrpSpPr>
                  <p:cNvPr id="90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15" y="3047921"/>
                    <a:ext cx="1662342" cy="1443912"/>
                    <a:chOff x="7011515" y="3428921"/>
                    <a:chExt cx="1662342" cy="1443912"/>
                  </a:xfrm>
                </p:grpSpPr>
                <p:sp>
                  <p:nvSpPr>
                    <p:cNvPr id="903" name="Donut 902"/>
                    <p:cNvSpPr/>
                    <p:nvPr/>
                  </p:nvSpPr>
                  <p:spPr bwMode="auto">
                    <a:xfrm>
                      <a:off x="7011515" y="3428921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04" name="Rectangle 903"/>
                    <p:cNvSpPr/>
                    <p:nvPr/>
                  </p:nvSpPr>
                  <p:spPr bwMode="auto">
                    <a:xfrm>
                      <a:off x="8062322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01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02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69" name="Group 71"/>
              <p:cNvGrpSpPr>
                <a:grpSpLocks/>
              </p:cNvGrpSpPr>
              <p:nvPr/>
            </p:nvGrpSpPr>
            <p:grpSpPr bwMode="auto">
              <a:xfrm>
                <a:off x="380687" y="3505254"/>
                <a:ext cx="989974" cy="1054615"/>
                <a:chOff x="5637956" y="1828665"/>
                <a:chExt cx="2647657" cy="2385781"/>
              </a:xfrm>
            </p:grpSpPr>
            <p:grpSp>
              <p:nvGrpSpPr>
                <p:cNvPr id="884" name="Group 52"/>
                <p:cNvGrpSpPr>
                  <a:grpSpLocks/>
                </p:cNvGrpSpPr>
                <p:nvPr/>
              </p:nvGrpSpPr>
              <p:grpSpPr bwMode="auto">
                <a:xfrm>
                  <a:off x="5637956" y="1828665"/>
                  <a:ext cx="2647657" cy="2332641"/>
                  <a:chOff x="989566" y="4114634"/>
                  <a:chExt cx="3245515" cy="2859366"/>
                </a:xfrm>
              </p:grpSpPr>
              <p:grpSp>
                <p:nvGrpSpPr>
                  <p:cNvPr id="886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167" y="4932607"/>
                    <a:ext cx="1294844" cy="1138058"/>
                    <a:chOff x="6242350" y="3115153"/>
                    <a:chExt cx="1599513" cy="1405835"/>
                  </a:xfrm>
                </p:grpSpPr>
                <p:grpSp>
                  <p:nvGrpSpPr>
                    <p:cNvPr id="893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2350" y="3115153"/>
                      <a:ext cx="1599513" cy="1405835"/>
                      <a:chOff x="7080550" y="3496153"/>
                      <a:chExt cx="1599513" cy="1405835"/>
                    </a:xfrm>
                  </p:grpSpPr>
                  <p:sp>
                    <p:nvSpPr>
                      <p:cNvPr id="896" name="Donut 895"/>
                      <p:cNvSpPr/>
                      <p:nvPr/>
                    </p:nvSpPr>
                    <p:spPr bwMode="auto">
                      <a:xfrm>
                        <a:off x="7080550" y="3496153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97" name="Rectangle 896"/>
                      <p:cNvSpPr/>
                      <p:nvPr/>
                    </p:nvSpPr>
                    <p:spPr bwMode="auto">
                      <a:xfrm>
                        <a:off x="8067259" y="4243000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894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895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887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566" y="4114634"/>
                    <a:ext cx="3245515" cy="2859366"/>
                    <a:chOff x="6171671" y="3047917"/>
                    <a:chExt cx="1662337" cy="1429683"/>
                  </a:xfrm>
                </p:grpSpPr>
                <p:grpSp>
                  <p:nvGrpSpPr>
                    <p:cNvPr id="888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671" y="3047917"/>
                      <a:ext cx="1662337" cy="1429683"/>
                      <a:chOff x="7009871" y="3428917"/>
                      <a:chExt cx="1662337" cy="1429683"/>
                    </a:xfrm>
                  </p:grpSpPr>
                  <p:sp>
                    <p:nvSpPr>
                      <p:cNvPr id="891" name="Donut 890"/>
                      <p:cNvSpPr/>
                      <p:nvPr/>
                    </p:nvSpPr>
                    <p:spPr bwMode="auto">
                      <a:xfrm>
                        <a:off x="7009871" y="3428917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92" name="Rectangle 891"/>
                      <p:cNvSpPr/>
                      <p:nvPr/>
                    </p:nvSpPr>
                    <p:spPr bwMode="auto">
                      <a:xfrm>
                        <a:off x="8060675" y="4189992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889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890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885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870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1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2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3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4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5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6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7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8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9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80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81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82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83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07" name="Group 138"/>
            <p:cNvGrpSpPr>
              <a:grpSpLocks/>
            </p:cNvGrpSpPr>
            <p:nvPr/>
          </p:nvGrpSpPr>
          <p:grpSpPr bwMode="auto">
            <a:xfrm>
              <a:off x="1066801" y="1226453"/>
              <a:ext cx="5047339" cy="652889"/>
              <a:chOff x="152400" y="3505200"/>
              <a:chExt cx="8153400" cy="1054669"/>
            </a:xfrm>
          </p:grpSpPr>
          <p:grpSp>
            <p:nvGrpSpPr>
              <p:cNvPr id="756" name="Group 52"/>
              <p:cNvGrpSpPr>
                <a:grpSpLocks/>
              </p:cNvGrpSpPr>
              <p:nvPr/>
            </p:nvGrpSpPr>
            <p:grpSpPr bwMode="auto">
              <a:xfrm>
                <a:off x="1447628" y="3505309"/>
                <a:ext cx="989975" cy="1041385"/>
                <a:chOff x="990030" y="4114796"/>
                <a:chExt cx="3245524" cy="2887824"/>
              </a:xfrm>
            </p:grpSpPr>
            <p:grpSp>
              <p:nvGrpSpPr>
                <p:cNvPr id="85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632" y="4946998"/>
                  <a:ext cx="1294849" cy="1166510"/>
                  <a:chOff x="6241768" y="3062233"/>
                  <a:chExt cx="1599519" cy="1440983"/>
                </a:xfrm>
              </p:grpSpPr>
              <p:grpSp>
                <p:nvGrpSpPr>
                  <p:cNvPr id="85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768" y="3062233"/>
                    <a:ext cx="1599519" cy="1440983"/>
                    <a:chOff x="7079968" y="3443233"/>
                    <a:chExt cx="1599519" cy="1440983"/>
                  </a:xfrm>
                </p:grpSpPr>
                <p:sp>
                  <p:nvSpPr>
                    <p:cNvPr id="861" name="Donut 68"/>
                    <p:cNvSpPr/>
                    <p:nvPr/>
                  </p:nvSpPr>
                  <p:spPr bwMode="auto">
                    <a:xfrm>
                      <a:off x="7079968" y="3443233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62" name="Rectangle 381"/>
                    <p:cNvSpPr/>
                    <p:nvPr/>
                  </p:nvSpPr>
                  <p:spPr bwMode="auto">
                    <a:xfrm>
                      <a:off x="8066681" y="4172509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59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60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52" name="Group 46"/>
                <p:cNvGrpSpPr>
                  <a:grpSpLocks/>
                </p:cNvGrpSpPr>
                <p:nvPr/>
              </p:nvGrpSpPr>
              <p:grpSpPr bwMode="auto">
                <a:xfrm>
                  <a:off x="990030" y="4114796"/>
                  <a:ext cx="3245524" cy="2887824"/>
                  <a:chOff x="6171910" y="3047998"/>
                  <a:chExt cx="1662342" cy="1443912"/>
                </a:xfrm>
              </p:grpSpPr>
              <p:grpSp>
                <p:nvGrpSpPr>
                  <p:cNvPr id="85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10" y="3047998"/>
                    <a:ext cx="1662342" cy="1443912"/>
                    <a:chOff x="7010110" y="3428998"/>
                    <a:chExt cx="1662342" cy="1443912"/>
                  </a:xfrm>
                </p:grpSpPr>
                <p:sp>
                  <p:nvSpPr>
                    <p:cNvPr id="856" name="Donut 63"/>
                    <p:cNvSpPr/>
                    <p:nvPr/>
                  </p:nvSpPr>
                  <p:spPr bwMode="auto">
                    <a:xfrm>
                      <a:off x="7010110" y="3428998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57" name="Rectangle 856"/>
                    <p:cNvSpPr/>
                    <p:nvPr/>
                  </p:nvSpPr>
                  <p:spPr bwMode="auto">
                    <a:xfrm>
                      <a:off x="8060917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54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55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57" name="Group 52"/>
              <p:cNvGrpSpPr>
                <a:grpSpLocks/>
              </p:cNvGrpSpPr>
              <p:nvPr/>
            </p:nvGrpSpPr>
            <p:grpSpPr bwMode="auto">
              <a:xfrm>
                <a:off x="2591487" y="3505309"/>
                <a:ext cx="989975" cy="1041385"/>
                <a:chOff x="992846" y="4114796"/>
                <a:chExt cx="3245527" cy="2887824"/>
              </a:xfrm>
            </p:grpSpPr>
            <p:grpSp>
              <p:nvGrpSpPr>
                <p:cNvPr id="83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3445" y="4946998"/>
                  <a:ext cx="1294849" cy="1166510"/>
                  <a:chOff x="6238294" y="3062233"/>
                  <a:chExt cx="1599519" cy="1440983"/>
                </a:xfrm>
              </p:grpSpPr>
              <p:grpSp>
                <p:nvGrpSpPr>
                  <p:cNvPr id="84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8294" y="3062233"/>
                    <a:ext cx="1599519" cy="1440983"/>
                    <a:chOff x="7076494" y="3443233"/>
                    <a:chExt cx="1599519" cy="1440983"/>
                  </a:xfrm>
                </p:grpSpPr>
                <p:sp>
                  <p:nvSpPr>
                    <p:cNvPr id="849" name="Donut 75"/>
                    <p:cNvSpPr/>
                    <p:nvPr/>
                  </p:nvSpPr>
                  <p:spPr bwMode="auto">
                    <a:xfrm>
                      <a:off x="7076494" y="3443233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50" name="Rectangle 369"/>
                    <p:cNvSpPr/>
                    <p:nvPr/>
                  </p:nvSpPr>
                  <p:spPr bwMode="auto">
                    <a:xfrm>
                      <a:off x="8063207" y="4172509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47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48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40" name="Group 46"/>
                <p:cNvGrpSpPr>
                  <a:grpSpLocks/>
                </p:cNvGrpSpPr>
                <p:nvPr/>
              </p:nvGrpSpPr>
              <p:grpSpPr bwMode="auto">
                <a:xfrm>
                  <a:off x="992846" y="4114796"/>
                  <a:ext cx="3245527" cy="2887824"/>
                  <a:chOff x="6173350" y="3047998"/>
                  <a:chExt cx="1662343" cy="1443912"/>
                </a:xfrm>
              </p:grpSpPr>
              <p:grpSp>
                <p:nvGrpSpPr>
                  <p:cNvPr id="84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50" y="3047998"/>
                    <a:ext cx="1662343" cy="1443912"/>
                    <a:chOff x="7011550" y="3428998"/>
                    <a:chExt cx="1662343" cy="1443912"/>
                  </a:xfrm>
                </p:grpSpPr>
                <p:sp>
                  <p:nvSpPr>
                    <p:cNvPr id="844" name="Donut 363"/>
                    <p:cNvSpPr/>
                    <p:nvPr/>
                  </p:nvSpPr>
                  <p:spPr bwMode="auto">
                    <a:xfrm>
                      <a:off x="7011550" y="3428998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45" name="Rectangle 844"/>
                    <p:cNvSpPr/>
                    <p:nvPr/>
                  </p:nvSpPr>
                  <p:spPr bwMode="auto">
                    <a:xfrm>
                      <a:off x="8062358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42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43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58" name="Group 52"/>
              <p:cNvGrpSpPr>
                <a:grpSpLocks/>
              </p:cNvGrpSpPr>
              <p:nvPr/>
            </p:nvGrpSpPr>
            <p:grpSpPr bwMode="auto">
              <a:xfrm>
                <a:off x="3732777" y="3505309"/>
                <a:ext cx="992541" cy="1041385"/>
                <a:chOff x="987243" y="4114796"/>
                <a:chExt cx="3253936" cy="2887824"/>
              </a:xfrm>
            </p:grpSpPr>
            <p:grpSp>
              <p:nvGrpSpPr>
                <p:cNvPr id="82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252" y="4946998"/>
                  <a:ext cx="1294849" cy="1166510"/>
                  <a:chOff x="6234826" y="3062233"/>
                  <a:chExt cx="1599519" cy="1440983"/>
                </a:xfrm>
              </p:grpSpPr>
              <p:grpSp>
                <p:nvGrpSpPr>
                  <p:cNvPr id="83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826" y="3062233"/>
                    <a:ext cx="1599519" cy="1440983"/>
                    <a:chOff x="7073026" y="3443233"/>
                    <a:chExt cx="1599519" cy="1440983"/>
                  </a:xfrm>
                </p:grpSpPr>
                <p:sp>
                  <p:nvSpPr>
                    <p:cNvPr id="837" name="Donut 356"/>
                    <p:cNvSpPr/>
                    <p:nvPr/>
                  </p:nvSpPr>
                  <p:spPr bwMode="auto">
                    <a:xfrm>
                      <a:off x="7073026" y="3443233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8" name="Rectangle 357"/>
                    <p:cNvSpPr/>
                    <p:nvPr/>
                  </p:nvSpPr>
                  <p:spPr bwMode="auto">
                    <a:xfrm>
                      <a:off x="8059739" y="4172509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35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36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28" name="Group 46"/>
                <p:cNvGrpSpPr>
                  <a:grpSpLocks/>
                </p:cNvGrpSpPr>
                <p:nvPr/>
              </p:nvGrpSpPr>
              <p:grpSpPr bwMode="auto">
                <a:xfrm>
                  <a:off x="987243" y="4114796"/>
                  <a:ext cx="3253936" cy="2887824"/>
                  <a:chOff x="6170480" y="3047998"/>
                  <a:chExt cx="1666650" cy="1443912"/>
                </a:xfrm>
              </p:grpSpPr>
              <p:grpSp>
                <p:nvGrpSpPr>
                  <p:cNvPr id="82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80" y="3047998"/>
                    <a:ext cx="1666650" cy="1443912"/>
                    <a:chOff x="7008680" y="3428998"/>
                    <a:chExt cx="1666650" cy="1443912"/>
                  </a:xfrm>
                </p:grpSpPr>
                <p:sp>
                  <p:nvSpPr>
                    <p:cNvPr id="832" name="Donut 831"/>
                    <p:cNvSpPr/>
                    <p:nvPr/>
                  </p:nvSpPr>
                  <p:spPr bwMode="auto">
                    <a:xfrm>
                      <a:off x="7008680" y="3428998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3" name="Rectangle 832"/>
                    <p:cNvSpPr/>
                    <p:nvPr/>
                  </p:nvSpPr>
                  <p:spPr bwMode="auto">
                    <a:xfrm>
                      <a:off x="8063795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30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31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59" name="Group 52"/>
              <p:cNvGrpSpPr>
                <a:grpSpLocks/>
              </p:cNvGrpSpPr>
              <p:nvPr/>
            </p:nvGrpSpPr>
            <p:grpSpPr bwMode="auto">
              <a:xfrm>
                <a:off x="7161784" y="3505309"/>
                <a:ext cx="992539" cy="1041385"/>
                <a:chOff x="987270" y="4114796"/>
                <a:chExt cx="3253930" cy="2887824"/>
              </a:xfrm>
            </p:grpSpPr>
            <p:grpSp>
              <p:nvGrpSpPr>
                <p:cNvPr id="81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322" y="4946998"/>
                  <a:ext cx="1294849" cy="1166510"/>
                  <a:chOff x="6182858" y="3062233"/>
                  <a:chExt cx="1599519" cy="1440983"/>
                </a:xfrm>
              </p:grpSpPr>
              <p:grpSp>
                <p:nvGrpSpPr>
                  <p:cNvPr id="82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858" y="3062233"/>
                    <a:ext cx="1599519" cy="1440983"/>
                    <a:chOff x="7021058" y="3443233"/>
                    <a:chExt cx="1599519" cy="1440983"/>
                  </a:xfrm>
                </p:grpSpPr>
                <p:sp>
                  <p:nvSpPr>
                    <p:cNvPr id="825" name="Donut 824"/>
                    <p:cNvSpPr/>
                    <p:nvPr/>
                  </p:nvSpPr>
                  <p:spPr bwMode="auto">
                    <a:xfrm>
                      <a:off x="7021058" y="3443233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26" name="Rectangle 825"/>
                    <p:cNvSpPr/>
                    <p:nvPr/>
                  </p:nvSpPr>
                  <p:spPr bwMode="auto">
                    <a:xfrm>
                      <a:off x="8007771" y="4172509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23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24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16" name="Group 46"/>
                <p:cNvGrpSpPr>
                  <a:grpSpLocks/>
                </p:cNvGrpSpPr>
                <p:nvPr/>
              </p:nvGrpSpPr>
              <p:grpSpPr bwMode="auto">
                <a:xfrm>
                  <a:off x="987270" y="4114796"/>
                  <a:ext cx="3253930" cy="2887824"/>
                  <a:chOff x="6170494" y="3047998"/>
                  <a:chExt cx="1666647" cy="1443912"/>
                </a:xfrm>
              </p:grpSpPr>
              <p:grpSp>
                <p:nvGrpSpPr>
                  <p:cNvPr id="81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94" y="3047998"/>
                    <a:ext cx="1666647" cy="1443912"/>
                    <a:chOff x="7008694" y="3428998"/>
                    <a:chExt cx="1666647" cy="1443912"/>
                  </a:xfrm>
                </p:grpSpPr>
                <p:sp>
                  <p:nvSpPr>
                    <p:cNvPr id="820" name="Donut 339"/>
                    <p:cNvSpPr/>
                    <p:nvPr/>
                  </p:nvSpPr>
                  <p:spPr bwMode="auto">
                    <a:xfrm>
                      <a:off x="7008694" y="3428998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21" name="Rectangle 820"/>
                    <p:cNvSpPr/>
                    <p:nvPr/>
                  </p:nvSpPr>
                  <p:spPr bwMode="auto">
                    <a:xfrm>
                      <a:off x="8063806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18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19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60" name="Group 52"/>
              <p:cNvGrpSpPr>
                <a:grpSpLocks/>
              </p:cNvGrpSpPr>
              <p:nvPr/>
            </p:nvGrpSpPr>
            <p:grpSpPr bwMode="auto">
              <a:xfrm>
                <a:off x="4876634" y="3505309"/>
                <a:ext cx="989975" cy="1041385"/>
                <a:chOff x="990049" y="4114796"/>
                <a:chExt cx="3245525" cy="2887824"/>
              </a:xfrm>
            </p:grpSpPr>
            <p:grpSp>
              <p:nvGrpSpPr>
                <p:cNvPr id="80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059" y="4939887"/>
                  <a:ext cx="1294849" cy="1166510"/>
                  <a:chOff x="6231359" y="3071017"/>
                  <a:chExt cx="1599519" cy="1440983"/>
                </a:xfrm>
              </p:grpSpPr>
              <p:grpSp>
                <p:nvGrpSpPr>
                  <p:cNvPr id="81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359" y="3071017"/>
                    <a:ext cx="1599519" cy="1440983"/>
                    <a:chOff x="7069559" y="3452017"/>
                    <a:chExt cx="1599519" cy="1440983"/>
                  </a:xfrm>
                </p:grpSpPr>
                <p:sp>
                  <p:nvSpPr>
                    <p:cNvPr id="813" name="Donut 812"/>
                    <p:cNvSpPr/>
                    <p:nvPr/>
                  </p:nvSpPr>
                  <p:spPr bwMode="auto">
                    <a:xfrm>
                      <a:off x="7069559" y="345201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14" name="Rectangle 333"/>
                    <p:cNvSpPr/>
                    <p:nvPr/>
                  </p:nvSpPr>
                  <p:spPr bwMode="auto">
                    <a:xfrm>
                      <a:off x="8056272" y="4181298"/>
                      <a:ext cx="612806" cy="7907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11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12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04" name="Group 46"/>
                <p:cNvGrpSpPr>
                  <a:grpSpLocks/>
                </p:cNvGrpSpPr>
                <p:nvPr/>
              </p:nvGrpSpPr>
              <p:grpSpPr bwMode="auto">
                <a:xfrm>
                  <a:off x="990049" y="4114796"/>
                  <a:ext cx="3245525" cy="2887824"/>
                  <a:chOff x="6171918" y="3047998"/>
                  <a:chExt cx="1662342" cy="1443912"/>
                </a:xfrm>
              </p:grpSpPr>
              <p:grpSp>
                <p:nvGrpSpPr>
                  <p:cNvPr id="80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18" y="3047998"/>
                    <a:ext cx="1662342" cy="1443912"/>
                    <a:chOff x="7010118" y="3428998"/>
                    <a:chExt cx="1662342" cy="1443912"/>
                  </a:xfrm>
                </p:grpSpPr>
                <p:sp>
                  <p:nvSpPr>
                    <p:cNvPr id="808" name="Donut 807"/>
                    <p:cNvSpPr/>
                    <p:nvPr/>
                  </p:nvSpPr>
                  <p:spPr bwMode="auto">
                    <a:xfrm>
                      <a:off x="7010118" y="3428998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09" name="Rectangle 328"/>
                    <p:cNvSpPr/>
                    <p:nvPr/>
                  </p:nvSpPr>
                  <p:spPr bwMode="auto">
                    <a:xfrm>
                      <a:off x="8060925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06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07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61" name="Group 52"/>
              <p:cNvGrpSpPr>
                <a:grpSpLocks/>
              </p:cNvGrpSpPr>
              <p:nvPr/>
            </p:nvGrpSpPr>
            <p:grpSpPr bwMode="auto">
              <a:xfrm>
                <a:off x="6020492" y="3505309"/>
                <a:ext cx="989978" cy="1041385"/>
                <a:chOff x="992861" y="4114796"/>
                <a:chExt cx="3245527" cy="2887824"/>
              </a:xfrm>
            </p:grpSpPr>
            <p:grpSp>
              <p:nvGrpSpPr>
                <p:cNvPr id="79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1871" y="4939887"/>
                  <a:ext cx="1294850" cy="1166510"/>
                  <a:chOff x="6227884" y="3071017"/>
                  <a:chExt cx="1599520" cy="1440983"/>
                </a:xfrm>
              </p:grpSpPr>
              <p:grpSp>
                <p:nvGrpSpPr>
                  <p:cNvPr id="79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884" y="3071017"/>
                    <a:ext cx="1599520" cy="1440983"/>
                    <a:chOff x="7066084" y="3452017"/>
                    <a:chExt cx="1599520" cy="1440983"/>
                  </a:xfrm>
                </p:grpSpPr>
                <p:sp>
                  <p:nvSpPr>
                    <p:cNvPr id="801" name="Donut 800"/>
                    <p:cNvSpPr/>
                    <p:nvPr/>
                  </p:nvSpPr>
                  <p:spPr bwMode="auto">
                    <a:xfrm>
                      <a:off x="7066084" y="345201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02" name="Rectangle 321"/>
                    <p:cNvSpPr/>
                    <p:nvPr/>
                  </p:nvSpPr>
                  <p:spPr bwMode="auto">
                    <a:xfrm>
                      <a:off x="8052798" y="4181298"/>
                      <a:ext cx="612806" cy="7907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99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00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92" name="Group 46"/>
                <p:cNvGrpSpPr>
                  <a:grpSpLocks/>
                </p:cNvGrpSpPr>
                <p:nvPr/>
              </p:nvGrpSpPr>
              <p:grpSpPr bwMode="auto">
                <a:xfrm>
                  <a:off x="992861" y="4114796"/>
                  <a:ext cx="3245527" cy="2887824"/>
                  <a:chOff x="6173358" y="3047998"/>
                  <a:chExt cx="1662343" cy="1443912"/>
                </a:xfrm>
              </p:grpSpPr>
              <p:grpSp>
                <p:nvGrpSpPr>
                  <p:cNvPr id="79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58" y="3047998"/>
                    <a:ext cx="1662343" cy="1443912"/>
                    <a:chOff x="7011558" y="3428998"/>
                    <a:chExt cx="1662343" cy="1443912"/>
                  </a:xfrm>
                </p:grpSpPr>
                <p:sp>
                  <p:nvSpPr>
                    <p:cNvPr id="796" name="Donut 795"/>
                    <p:cNvSpPr/>
                    <p:nvPr/>
                  </p:nvSpPr>
                  <p:spPr bwMode="auto">
                    <a:xfrm>
                      <a:off x="7011558" y="3428998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97" name="Rectangle 316"/>
                    <p:cNvSpPr/>
                    <p:nvPr/>
                  </p:nvSpPr>
                  <p:spPr bwMode="auto">
                    <a:xfrm>
                      <a:off x="8062366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94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95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62" name="Group 71"/>
              <p:cNvGrpSpPr>
                <a:grpSpLocks/>
              </p:cNvGrpSpPr>
              <p:nvPr/>
            </p:nvGrpSpPr>
            <p:grpSpPr bwMode="auto">
              <a:xfrm>
                <a:off x="380714" y="3505309"/>
                <a:ext cx="989975" cy="1054560"/>
                <a:chOff x="5638026" y="1828789"/>
                <a:chExt cx="2647657" cy="2385657"/>
              </a:xfrm>
            </p:grpSpPr>
            <p:grpSp>
              <p:nvGrpSpPr>
                <p:cNvPr id="777" name="Group 52"/>
                <p:cNvGrpSpPr>
                  <a:grpSpLocks/>
                </p:cNvGrpSpPr>
                <p:nvPr/>
              </p:nvGrpSpPr>
              <p:grpSpPr bwMode="auto">
                <a:xfrm>
                  <a:off x="5638026" y="1828789"/>
                  <a:ext cx="2647657" cy="2332641"/>
                  <a:chOff x="989651" y="4114786"/>
                  <a:chExt cx="3245515" cy="2859366"/>
                </a:xfrm>
              </p:grpSpPr>
              <p:grpSp>
                <p:nvGrpSpPr>
                  <p:cNvPr id="779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250" y="4932759"/>
                    <a:ext cx="1294845" cy="1138058"/>
                    <a:chOff x="6242245" y="3114965"/>
                    <a:chExt cx="1599514" cy="1405835"/>
                  </a:xfrm>
                </p:grpSpPr>
                <p:grpSp>
                  <p:nvGrpSpPr>
                    <p:cNvPr id="786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2245" y="3114965"/>
                      <a:ext cx="1599514" cy="1405835"/>
                      <a:chOff x="7080445" y="3495965"/>
                      <a:chExt cx="1599514" cy="1405835"/>
                    </a:xfrm>
                  </p:grpSpPr>
                  <p:sp>
                    <p:nvSpPr>
                      <p:cNvPr id="789" name="Donut 788"/>
                      <p:cNvSpPr/>
                      <p:nvPr/>
                    </p:nvSpPr>
                    <p:spPr bwMode="auto">
                      <a:xfrm>
                        <a:off x="7080445" y="3495965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790" name="Rectangle 309"/>
                      <p:cNvSpPr/>
                      <p:nvPr/>
                    </p:nvSpPr>
                    <p:spPr bwMode="auto">
                      <a:xfrm>
                        <a:off x="8067155" y="4242811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787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788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780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651" y="4114786"/>
                    <a:ext cx="3245515" cy="2859366"/>
                    <a:chOff x="6171714" y="3047993"/>
                    <a:chExt cx="1662337" cy="1429683"/>
                  </a:xfrm>
                </p:grpSpPr>
                <p:grpSp>
                  <p:nvGrpSpPr>
                    <p:cNvPr id="781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714" y="3047993"/>
                      <a:ext cx="1662337" cy="1429683"/>
                      <a:chOff x="7009914" y="3428993"/>
                      <a:chExt cx="1662337" cy="1429683"/>
                    </a:xfrm>
                  </p:grpSpPr>
                  <p:sp>
                    <p:nvSpPr>
                      <p:cNvPr id="784" name="Donut 783"/>
                      <p:cNvSpPr/>
                      <p:nvPr/>
                    </p:nvSpPr>
                    <p:spPr bwMode="auto">
                      <a:xfrm>
                        <a:off x="7009914" y="3428993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785" name="Rectangle 304"/>
                      <p:cNvSpPr/>
                      <p:nvPr/>
                    </p:nvSpPr>
                    <p:spPr bwMode="auto">
                      <a:xfrm>
                        <a:off x="8060718" y="4190068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782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783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778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763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64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65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66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67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68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69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70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71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72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73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74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75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76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08" name="Group 138"/>
            <p:cNvGrpSpPr>
              <a:grpSpLocks/>
            </p:cNvGrpSpPr>
            <p:nvPr/>
          </p:nvGrpSpPr>
          <p:grpSpPr bwMode="auto">
            <a:xfrm>
              <a:off x="1219200" y="1378853"/>
              <a:ext cx="5047342" cy="652888"/>
              <a:chOff x="152400" y="3505200"/>
              <a:chExt cx="8153400" cy="1054667"/>
            </a:xfrm>
          </p:grpSpPr>
          <p:grpSp>
            <p:nvGrpSpPr>
              <p:cNvPr id="649" name="Group 52"/>
              <p:cNvGrpSpPr>
                <a:grpSpLocks/>
              </p:cNvGrpSpPr>
              <p:nvPr/>
            </p:nvGrpSpPr>
            <p:grpSpPr bwMode="auto">
              <a:xfrm>
                <a:off x="1447657" y="3505363"/>
                <a:ext cx="989975" cy="1041385"/>
                <a:chOff x="990124" y="4114944"/>
                <a:chExt cx="3245525" cy="2887824"/>
              </a:xfrm>
            </p:grpSpPr>
            <p:grpSp>
              <p:nvGrpSpPr>
                <p:cNvPr id="74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722" y="4947145"/>
                  <a:ext cx="1294849" cy="1166510"/>
                  <a:chOff x="6241657" y="3062051"/>
                  <a:chExt cx="1599519" cy="1440983"/>
                </a:xfrm>
              </p:grpSpPr>
              <p:grpSp>
                <p:nvGrpSpPr>
                  <p:cNvPr id="75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657" y="3062051"/>
                    <a:ext cx="1599519" cy="1440983"/>
                    <a:chOff x="7079857" y="3443051"/>
                    <a:chExt cx="1599519" cy="1440983"/>
                  </a:xfrm>
                </p:grpSpPr>
                <p:sp>
                  <p:nvSpPr>
                    <p:cNvPr id="754" name="Donut 68"/>
                    <p:cNvSpPr/>
                    <p:nvPr/>
                  </p:nvSpPr>
                  <p:spPr bwMode="auto">
                    <a:xfrm>
                      <a:off x="7079857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55" name="Rectangle 489"/>
                    <p:cNvSpPr/>
                    <p:nvPr/>
                  </p:nvSpPr>
                  <p:spPr bwMode="auto">
                    <a:xfrm>
                      <a:off x="8066570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52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53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45" name="Group 46"/>
                <p:cNvGrpSpPr>
                  <a:grpSpLocks/>
                </p:cNvGrpSpPr>
                <p:nvPr/>
              </p:nvGrpSpPr>
              <p:grpSpPr bwMode="auto">
                <a:xfrm>
                  <a:off x="990124" y="4114944"/>
                  <a:ext cx="3245525" cy="2887824"/>
                  <a:chOff x="6171956" y="3048072"/>
                  <a:chExt cx="1662342" cy="1443912"/>
                </a:xfrm>
              </p:grpSpPr>
              <p:grpSp>
                <p:nvGrpSpPr>
                  <p:cNvPr id="74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56" y="3048072"/>
                    <a:ext cx="1662342" cy="1443912"/>
                    <a:chOff x="7010156" y="3429072"/>
                    <a:chExt cx="1662342" cy="1443912"/>
                  </a:xfrm>
                </p:grpSpPr>
                <p:sp>
                  <p:nvSpPr>
                    <p:cNvPr id="749" name="Donut 63"/>
                    <p:cNvSpPr/>
                    <p:nvPr/>
                  </p:nvSpPr>
                  <p:spPr bwMode="auto">
                    <a:xfrm>
                      <a:off x="7010156" y="34290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50" name="Rectangle 749"/>
                    <p:cNvSpPr/>
                    <p:nvPr/>
                  </p:nvSpPr>
                  <p:spPr bwMode="auto">
                    <a:xfrm>
                      <a:off x="8060963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47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48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50" name="Group 52"/>
              <p:cNvGrpSpPr>
                <a:grpSpLocks/>
              </p:cNvGrpSpPr>
              <p:nvPr/>
            </p:nvGrpSpPr>
            <p:grpSpPr bwMode="auto">
              <a:xfrm>
                <a:off x="2591514" y="3505363"/>
                <a:ext cx="989975" cy="1041385"/>
                <a:chOff x="992935" y="4114944"/>
                <a:chExt cx="3245527" cy="2887824"/>
              </a:xfrm>
            </p:grpSpPr>
            <p:grpSp>
              <p:nvGrpSpPr>
                <p:cNvPr id="73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3535" y="4947145"/>
                  <a:ext cx="1294849" cy="1166510"/>
                  <a:chOff x="6238183" y="3062051"/>
                  <a:chExt cx="1599519" cy="1440983"/>
                </a:xfrm>
              </p:grpSpPr>
              <p:grpSp>
                <p:nvGrpSpPr>
                  <p:cNvPr id="73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8183" y="3062051"/>
                    <a:ext cx="1599519" cy="1440983"/>
                    <a:chOff x="7076383" y="3443051"/>
                    <a:chExt cx="1599519" cy="1440983"/>
                  </a:xfrm>
                </p:grpSpPr>
                <p:sp>
                  <p:nvSpPr>
                    <p:cNvPr id="742" name="Donut 75"/>
                    <p:cNvSpPr/>
                    <p:nvPr/>
                  </p:nvSpPr>
                  <p:spPr bwMode="auto">
                    <a:xfrm>
                      <a:off x="7076383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43" name="Rectangle 477"/>
                    <p:cNvSpPr/>
                    <p:nvPr/>
                  </p:nvSpPr>
                  <p:spPr bwMode="auto">
                    <a:xfrm>
                      <a:off x="8063096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40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41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33" name="Group 46"/>
                <p:cNvGrpSpPr>
                  <a:grpSpLocks/>
                </p:cNvGrpSpPr>
                <p:nvPr/>
              </p:nvGrpSpPr>
              <p:grpSpPr bwMode="auto">
                <a:xfrm>
                  <a:off x="992935" y="4114944"/>
                  <a:ext cx="3245527" cy="2887824"/>
                  <a:chOff x="6173396" y="3048072"/>
                  <a:chExt cx="1662343" cy="1443912"/>
                </a:xfrm>
              </p:grpSpPr>
              <p:grpSp>
                <p:nvGrpSpPr>
                  <p:cNvPr id="73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96" y="3048072"/>
                    <a:ext cx="1662343" cy="1443912"/>
                    <a:chOff x="7011596" y="3429072"/>
                    <a:chExt cx="1662343" cy="1443912"/>
                  </a:xfrm>
                </p:grpSpPr>
                <p:sp>
                  <p:nvSpPr>
                    <p:cNvPr id="737" name="Donut 736"/>
                    <p:cNvSpPr/>
                    <p:nvPr/>
                  </p:nvSpPr>
                  <p:spPr bwMode="auto">
                    <a:xfrm>
                      <a:off x="7011596" y="34290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38" name="Rectangle 737"/>
                    <p:cNvSpPr/>
                    <p:nvPr/>
                  </p:nvSpPr>
                  <p:spPr bwMode="auto">
                    <a:xfrm>
                      <a:off x="8062404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35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36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51" name="Group 52"/>
              <p:cNvGrpSpPr>
                <a:grpSpLocks/>
              </p:cNvGrpSpPr>
              <p:nvPr/>
            </p:nvGrpSpPr>
            <p:grpSpPr bwMode="auto">
              <a:xfrm>
                <a:off x="3732806" y="3505363"/>
                <a:ext cx="992544" cy="1041385"/>
                <a:chOff x="987333" y="4114944"/>
                <a:chExt cx="3253938" cy="2887824"/>
              </a:xfrm>
            </p:grpSpPr>
            <p:grpSp>
              <p:nvGrpSpPr>
                <p:cNvPr id="72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342" y="4947145"/>
                  <a:ext cx="1294849" cy="1166510"/>
                  <a:chOff x="6234715" y="3062051"/>
                  <a:chExt cx="1599519" cy="1440983"/>
                </a:xfrm>
              </p:grpSpPr>
              <p:grpSp>
                <p:nvGrpSpPr>
                  <p:cNvPr id="72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715" y="3062051"/>
                    <a:ext cx="1599519" cy="1440983"/>
                    <a:chOff x="7072915" y="3443051"/>
                    <a:chExt cx="1599519" cy="1440983"/>
                  </a:xfrm>
                </p:grpSpPr>
                <p:sp>
                  <p:nvSpPr>
                    <p:cNvPr id="730" name="Donut 464"/>
                    <p:cNvSpPr/>
                    <p:nvPr/>
                  </p:nvSpPr>
                  <p:spPr bwMode="auto">
                    <a:xfrm>
                      <a:off x="7072915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31" name="Rectangle 465"/>
                    <p:cNvSpPr/>
                    <p:nvPr/>
                  </p:nvSpPr>
                  <p:spPr bwMode="auto">
                    <a:xfrm>
                      <a:off x="8059628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28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29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21" name="Group 46"/>
                <p:cNvGrpSpPr>
                  <a:grpSpLocks/>
                </p:cNvGrpSpPr>
                <p:nvPr/>
              </p:nvGrpSpPr>
              <p:grpSpPr bwMode="auto">
                <a:xfrm>
                  <a:off x="987333" y="4114944"/>
                  <a:ext cx="3253938" cy="2887824"/>
                  <a:chOff x="6170526" y="3048072"/>
                  <a:chExt cx="1666651" cy="1443912"/>
                </a:xfrm>
              </p:grpSpPr>
              <p:grpSp>
                <p:nvGrpSpPr>
                  <p:cNvPr id="72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526" y="3048072"/>
                    <a:ext cx="1666651" cy="1443912"/>
                    <a:chOff x="7008726" y="3429072"/>
                    <a:chExt cx="1666651" cy="1443912"/>
                  </a:xfrm>
                </p:grpSpPr>
                <p:sp>
                  <p:nvSpPr>
                    <p:cNvPr id="725" name="Donut 724"/>
                    <p:cNvSpPr/>
                    <p:nvPr/>
                  </p:nvSpPr>
                  <p:spPr bwMode="auto">
                    <a:xfrm>
                      <a:off x="7008726" y="3429072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26" name="Rectangle 725"/>
                    <p:cNvSpPr/>
                    <p:nvPr/>
                  </p:nvSpPr>
                  <p:spPr bwMode="auto">
                    <a:xfrm>
                      <a:off x="8063842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23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24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52" name="Group 52"/>
              <p:cNvGrpSpPr>
                <a:grpSpLocks/>
              </p:cNvGrpSpPr>
              <p:nvPr/>
            </p:nvGrpSpPr>
            <p:grpSpPr bwMode="auto">
              <a:xfrm>
                <a:off x="7161812" y="3505363"/>
                <a:ext cx="992538" cy="1041385"/>
                <a:chOff x="987360" y="4114944"/>
                <a:chExt cx="3253930" cy="2887824"/>
              </a:xfrm>
            </p:grpSpPr>
            <p:grpSp>
              <p:nvGrpSpPr>
                <p:cNvPr id="70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412" y="4947145"/>
                  <a:ext cx="1294850" cy="1166510"/>
                  <a:chOff x="6182746" y="3062051"/>
                  <a:chExt cx="1599520" cy="1440983"/>
                </a:xfrm>
              </p:grpSpPr>
              <p:grpSp>
                <p:nvGrpSpPr>
                  <p:cNvPr id="71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746" y="3062051"/>
                    <a:ext cx="1599520" cy="1440983"/>
                    <a:chOff x="7020946" y="3443051"/>
                    <a:chExt cx="1599520" cy="1440983"/>
                  </a:xfrm>
                </p:grpSpPr>
                <p:sp>
                  <p:nvSpPr>
                    <p:cNvPr id="718" name="Donut 717"/>
                    <p:cNvSpPr/>
                    <p:nvPr/>
                  </p:nvSpPr>
                  <p:spPr bwMode="auto">
                    <a:xfrm>
                      <a:off x="7020946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19" name="Rectangle 718"/>
                    <p:cNvSpPr/>
                    <p:nvPr/>
                  </p:nvSpPr>
                  <p:spPr bwMode="auto">
                    <a:xfrm>
                      <a:off x="8007660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16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17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09" name="Group 46"/>
                <p:cNvGrpSpPr>
                  <a:grpSpLocks/>
                </p:cNvGrpSpPr>
                <p:nvPr/>
              </p:nvGrpSpPr>
              <p:grpSpPr bwMode="auto">
                <a:xfrm>
                  <a:off x="987360" y="4114944"/>
                  <a:ext cx="3253930" cy="2887824"/>
                  <a:chOff x="6170540" y="3048072"/>
                  <a:chExt cx="1666647" cy="1443912"/>
                </a:xfrm>
              </p:grpSpPr>
              <p:grpSp>
                <p:nvGrpSpPr>
                  <p:cNvPr id="71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540" y="3048072"/>
                    <a:ext cx="1666647" cy="1443912"/>
                    <a:chOff x="7008740" y="3429072"/>
                    <a:chExt cx="1666647" cy="1443912"/>
                  </a:xfrm>
                </p:grpSpPr>
                <p:sp>
                  <p:nvSpPr>
                    <p:cNvPr id="713" name="Donut 712"/>
                    <p:cNvSpPr/>
                    <p:nvPr/>
                  </p:nvSpPr>
                  <p:spPr bwMode="auto">
                    <a:xfrm>
                      <a:off x="7008740" y="3429072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14" name="Rectangle 713"/>
                    <p:cNvSpPr/>
                    <p:nvPr/>
                  </p:nvSpPr>
                  <p:spPr bwMode="auto">
                    <a:xfrm>
                      <a:off x="8063852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11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12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53" name="Group 52"/>
              <p:cNvGrpSpPr>
                <a:grpSpLocks/>
              </p:cNvGrpSpPr>
              <p:nvPr/>
            </p:nvGrpSpPr>
            <p:grpSpPr bwMode="auto">
              <a:xfrm>
                <a:off x="4876661" y="3505363"/>
                <a:ext cx="989977" cy="1041385"/>
                <a:chOff x="990139" y="4114944"/>
                <a:chExt cx="3245525" cy="2887824"/>
              </a:xfrm>
            </p:grpSpPr>
            <p:grpSp>
              <p:nvGrpSpPr>
                <p:cNvPr id="69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148" y="4947145"/>
                  <a:ext cx="1294850" cy="1166510"/>
                  <a:chOff x="6231247" y="3062051"/>
                  <a:chExt cx="1599520" cy="1440983"/>
                </a:xfrm>
              </p:grpSpPr>
              <p:grpSp>
                <p:nvGrpSpPr>
                  <p:cNvPr id="70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247" y="3062051"/>
                    <a:ext cx="1599520" cy="1440983"/>
                    <a:chOff x="7069447" y="3443051"/>
                    <a:chExt cx="1599520" cy="1440983"/>
                  </a:xfrm>
                </p:grpSpPr>
                <p:sp>
                  <p:nvSpPr>
                    <p:cNvPr id="706" name="Donut 440"/>
                    <p:cNvSpPr/>
                    <p:nvPr/>
                  </p:nvSpPr>
                  <p:spPr bwMode="auto">
                    <a:xfrm>
                      <a:off x="7069447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07" name="Rectangle 441"/>
                    <p:cNvSpPr/>
                    <p:nvPr/>
                  </p:nvSpPr>
                  <p:spPr bwMode="auto">
                    <a:xfrm>
                      <a:off x="8056161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04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05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97" name="Group 46"/>
                <p:cNvGrpSpPr>
                  <a:grpSpLocks/>
                </p:cNvGrpSpPr>
                <p:nvPr/>
              </p:nvGrpSpPr>
              <p:grpSpPr bwMode="auto">
                <a:xfrm>
                  <a:off x="990139" y="4114944"/>
                  <a:ext cx="3245525" cy="2887824"/>
                  <a:chOff x="6171964" y="3048072"/>
                  <a:chExt cx="1662342" cy="1443912"/>
                </a:xfrm>
              </p:grpSpPr>
              <p:grpSp>
                <p:nvGrpSpPr>
                  <p:cNvPr id="69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64" y="3048072"/>
                    <a:ext cx="1662342" cy="1443912"/>
                    <a:chOff x="7010164" y="3429072"/>
                    <a:chExt cx="1662342" cy="1443912"/>
                  </a:xfrm>
                </p:grpSpPr>
                <p:sp>
                  <p:nvSpPr>
                    <p:cNvPr id="701" name="Donut 435"/>
                    <p:cNvSpPr/>
                    <p:nvPr/>
                  </p:nvSpPr>
                  <p:spPr bwMode="auto">
                    <a:xfrm>
                      <a:off x="7010164" y="34290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02" name="Rectangle 701"/>
                    <p:cNvSpPr/>
                    <p:nvPr/>
                  </p:nvSpPr>
                  <p:spPr bwMode="auto">
                    <a:xfrm>
                      <a:off x="8060971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99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00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54" name="Group 52"/>
              <p:cNvGrpSpPr>
                <a:grpSpLocks/>
              </p:cNvGrpSpPr>
              <p:nvPr/>
            </p:nvGrpSpPr>
            <p:grpSpPr bwMode="auto">
              <a:xfrm>
                <a:off x="6020519" y="3505363"/>
                <a:ext cx="989975" cy="1041385"/>
                <a:chOff x="992951" y="4114944"/>
                <a:chExt cx="3245527" cy="2887824"/>
              </a:xfrm>
            </p:grpSpPr>
            <p:grpSp>
              <p:nvGrpSpPr>
                <p:cNvPr id="68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1962" y="4947145"/>
                  <a:ext cx="1294849" cy="1166510"/>
                  <a:chOff x="6227773" y="3062051"/>
                  <a:chExt cx="1599519" cy="1440983"/>
                </a:xfrm>
              </p:grpSpPr>
              <p:grpSp>
                <p:nvGrpSpPr>
                  <p:cNvPr id="69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773" y="3062051"/>
                    <a:ext cx="1599519" cy="1440983"/>
                    <a:chOff x="7065973" y="3443051"/>
                    <a:chExt cx="1599519" cy="1440983"/>
                  </a:xfrm>
                </p:grpSpPr>
                <p:sp>
                  <p:nvSpPr>
                    <p:cNvPr id="694" name="Donut 428"/>
                    <p:cNvSpPr/>
                    <p:nvPr/>
                  </p:nvSpPr>
                  <p:spPr bwMode="auto">
                    <a:xfrm>
                      <a:off x="7065973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95" name="Rectangle 429"/>
                    <p:cNvSpPr/>
                    <p:nvPr/>
                  </p:nvSpPr>
                  <p:spPr bwMode="auto">
                    <a:xfrm>
                      <a:off x="8052686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92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93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85" name="Group 46"/>
                <p:cNvGrpSpPr>
                  <a:grpSpLocks/>
                </p:cNvGrpSpPr>
                <p:nvPr/>
              </p:nvGrpSpPr>
              <p:grpSpPr bwMode="auto">
                <a:xfrm>
                  <a:off x="992951" y="4114944"/>
                  <a:ext cx="3245527" cy="2887824"/>
                  <a:chOff x="6173404" y="3048072"/>
                  <a:chExt cx="1662343" cy="1443912"/>
                </a:xfrm>
              </p:grpSpPr>
              <p:grpSp>
                <p:nvGrpSpPr>
                  <p:cNvPr id="68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04" y="3048072"/>
                    <a:ext cx="1662343" cy="1443912"/>
                    <a:chOff x="7011604" y="3429072"/>
                    <a:chExt cx="1662343" cy="1443912"/>
                  </a:xfrm>
                </p:grpSpPr>
                <p:sp>
                  <p:nvSpPr>
                    <p:cNvPr id="689" name="Donut 423"/>
                    <p:cNvSpPr/>
                    <p:nvPr/>
                  </p:nvSpPr>
                  <p:spPr bwMode="auto">
                    <a:xfrm>
                      <a:off x="7011604" y="34290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90" name="Rectangle 689"/>
                    <p:cNvSpPr/>
                    <p:nvPr/>
                  </p:nvSpPr>
                  <p:spPr bwMode="auto">
                    <a:xfrm>
                      <a:off x="8062412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87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88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55" name="Group 71"/>
              <p:cNvGrpSpPr>
                <a:grpSpLocks/>
              </p:cNvGrpSpPr>
              <p:nvPr/>
            </p:nvGrpSpPr>
            <p:grpSpPr bwMode="auto">
              <a:xfrm>
                <a:off x="380746" y="3505313"/>
                <a:ext cx="989976" cy="1054554"/>
                <a:chOff x="5638100" y="1828800"/>
                <a:chExt cx="2647655" cy="2385646"/>
              </a:xfrm>
            </p:grpSpPr>
            <p:grpSp>
              <p:nvGrpSpPr>
                <p:cNvPr id="670" name="Group 52"/>
                <p:cNvGrpSpPr>
                  <a:grpSpLocks/>
                </p:cNvGrpSpPr>
                <p:nvPr/>
              </p:nvGrpSpPr>
              <p:grpSpPr bwMode="auto">
                <a:xfrm>
                  <a:off x="5638100" y="1828910"/>
                  <a:ext cx="2647655" cy="2332641"/>
                  <a:chOff x="989742" y="4114934"/>
                  <a:chExt cx="3245513" cy="2859366"/>
                </a:xfrm>
              </p:grpSpPr>
              <p:grpSp>
                <p:nvGrpSpPr>
                  <p:cNvPr id="672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342" y="4932908"/>
                    <a:ext cx="1294844" cy="1138058"/>
                    <a:chOff x="6242134" y="3114782"/>
                    <a:chExt cx="1599513" cy="1405835"/>
                  </a:xfrm>
                </p:grpSpPr>
                <p:grpSp>
                  <p:nvGrpSpPr>
                    <p:cNvPr id="679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2134" y="3114782"/>
                      <a:ext cx="1599513" cy="1405835"/>
                      <a:chOff x="7080334" y="3495782"/>
                      <a:chExt cx="1599513" cy="1405835"/>
                    </a:xfrm>
                  </p:grpSpPr>
                  <p:sp>
                    <p:nvSpPr>
                      <p:cNvPr id="682" name="Donut 416"/>
                      <p:cNvSpPr/>
                      <p:nvPr/>
                    </p:nvSpPr>
                    <p:spPr bwMode="auto">
                      <a:xfrm>
                        <a:off x="7080334" y="3495782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683" name="Rectangle 417"/>
                      <p:cNvSpPr/>
                      <p:nvPr/>
                    </p:nvSpPr>
                    <p:spPr bwMode="auto">
                      <a:xfrm>
                        <a:off x="8067043" y="4242629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680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681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673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742" y="4114934"/>
                    <a:ext cx="3245513" cy="2859366"/>
                    <a:chOff x="6171761" y="3048067"/>
                    <a:chExt cx="1662336" cy="1429683"/>
                  </a:xfrm>
                </p:grpSpPr>
                <p:grpSp>
                  <p:nvGrpSpPr>
                    <p:cNvPr id="674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761" y="3048067"/>
                      <a:ext cx="1662336" cy="1429683"/>
                      <a:chOff x="7009961" y="3429067"/>
                      <a:chExt cx="1662336" cy="1429683"/>
                    </a:xfrm>
                  </p:grpSpPr>
                  <p:sp>
                    <p:nvSpPr>
                      <p:cNvPr id="677" name="Donut 411"/>
                      <p:cNvSpPr/>
                      <p:nvPr/>
                    </p:nvSpPr>
                    <p:spPr bwMode="auto">
                      <a:xfrm>
                        <a:off x="7009961" y="3429067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678" name="Rectangle 677"/>
                      <p:cNvSpPr/>
                      <p:nvPr/>
                    </p:nvSpPr>
                    <p:spPr bwMode="auto">
                      <a:xfrm>
                        <a:off x="8060764" y="4190142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675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676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671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656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57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58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59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0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1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2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3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4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5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6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7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8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69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09" name="Group 138"/>
            <p:cNvGrpSpPr>
              <a:grpSpLocks/>
            </p:cNvGrpSpPr>
            <p:nvPr/>
          </p:nvGrpSpPr>
          <p:grpSpPr bwMode="auto">
            <a:xfrm>
              <a:off x="1371601" y="1531254"/>
              <a:ext cx="5047339" cy="652888"/>
              <a:chOff x="152400" y="3505200"/>
              <a:chExt cx="8153400" cy="1054667"/>
            </a:xfrm>
          </p:grpSpPr>
          <p:grpSp>
            <p:nvGrpSpPr>
              <p:cNvPr id="542" name="Group 52"/>
              <p:cNvGrpSpPr>
                <a:grpSpLocks/>
              </p:cNvGrpSpPr>
              <p:nvPr/>
            </p:nvGrpSpPr>
            <p:grpSpPr bwMode="auto">
              <a:xfrm>
                <a:off x="1447683" y="3505415"/>
                <a:ext cx="989976" cy="1041385"/>
                <a:chOff x="990208" y="4115090"/>
                <a:chExt cx="3245527" cy="2887824"/>
              </a:xfrm>
            </p:grpSpPr>
            <p:grpSp>
              <p:nvGrpSpPr>
                <p:cNvPr id="63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807" y="4947294"/>
                  <a:ext cx="1294849" cy="1166510"/>
                  <a:chOff x="6241552" y="3061868"/>
                  <a:chExt cx="1599519" cy="1440983"/>
                </a:xfrm>
              </p:grpSpPr>
              <p:grpSp>
                <p:nvGrpSpPr>
                  <p:cNvPr id="64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552" y="3061868"/>
                    <a:ext cx="1599519" cy="1440983"/>
                    <a:chOff x="7079752" y="3442868"/>
                    <a:chExt cx="1599519" cy="1440983"/>
                  </a:xfrm>
                </p:grpSpPr>
                <p:sp>
                  <p:nvSpPr>
                    <p:cNvPr id="647" name="Donut 68"/>
                    <p:cNvSpPr/>
                    <p:nvPr/>
                  </p:nvSpPr>
                  <p:spPr bwMode="auto">
                    <a:xfrm>
                      <a:off x="7079752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48" name="Rectangle 647"/>
                    <p:cNvSpPr/>
                    <p:nvPr/>
                  </p:nvSpPr>
                  <p:spPr bwMode="auto">
                    <a:xfrm>
                      <a:off x="8066465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45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46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38" name="Group 46"/>
                <p:cNvGrpSpPr>
                  <a:grpSpLocks/>
                </p:cNvGrpSpPr>
                <p:nvPr/>
              </p:nvGrpSpPr>
              <p:grpSpPr bwMode="auto">
                <a:xfrm>
                  <a:off x="990208" y="4115090"/>
                  <a:ext cx="3245527" cy="2887824"/>
                  <a:chOff x="6171999" y="3048145"/>
                  <a:chExt cx="1662343" cy="1443912"/>
                </a:xfrm>
              </p:grpSpPr>
              <p:grpSp>
                <p:nvGrpSpPr>
                  <p:cNvPr id="63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99" y="3048145"/>
                    <a:ext cx="1662343" cy="1443912"/>
                    <a:chOff x="7010199" y="3429145"/>
                    <a:chExt cx="1662343" cy="1443912"/>
                  </a:xfrm>
                </p:grpSpPr>
                <p:sp>
                  <p:nvSpPr>
                    <p:cNvPr id="642" name="Donut 63"/>
                    <p:cNvSpPr/>
                    <p:nvPr/>
                  </p:nvSpPr>
                  <p:spPr bwMode="auto">
                    <a:xfrm>
                      <a:off x="7010199" y="3429145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43" name="Rectangle 642"/>
                    <p:cNvSpPr/>
                    <p:nvPr/>
                  </p:nvSpPr>
                  <p:spPr bwMode="auto">
                    <a:xfrm>
                      <a:off x="8061007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40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41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543" name="Group 52"/>
              <p:cNvGrpSpPr>
                <a:grpSpLocks/>
              </p:cNvGrpSpPr>
              <p:nvPr/>
            </p:nvGrpSpPr>
            <p:grpSpPr bwMode="auto">
              <a:xfrm>
                <a:off x="2591541" y="3505415"/>
                <a:ext cx="989975" cy="1041385"/>
                <a:chOff x="993021" y="4115090"/>
                <a:chExt cx="3245525" cy="2887824"/>
              </a:xfrm>
            </p:grpSpPr>
            <p:grpSp>
              <p:nvGrpSpPr>
                <p:cNvPr id="62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3620" y="4947294"/>
                  <a:ext cx="1294849" cy="1166510"/>
                  <a:chOff x="6238078" y="3061868"/>
                  <a:chExt cx="1599519" cy="1440983"/>
                </a:xfrm>
              </p:grpSpPr>
              <p:grpSp>
                <p:nvGrpSpPr>
                  <p:cNvPr id="63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8078" y="3061868"/>
                    <a:ext cx="1599519" cy="1440983"/>
                    <a:chOff x="7076278" y="3442868"/>
                    <a:chExt cx="1599519" cy="1440983"/>
                  </a:xfrm>
                </p:grpSpPr>
                <p:sp>
                  <p:nvSpPr>
                    <p:cNvPr id="635" name="Donut 75"/>
                    <p:cNvSpPr/>
                    <p:nvPr/>
                  </p:nvSpPr>
                  <p:spPr bwMode="auto">
                    <a:xfrm>
                      <a:off x="7076278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36" name="Rectangle 635"/>
                    <p:cNvSpPr/>
                    <p:nvPr/>
                  </p:nvSpPr>
                  <p:spPr bwMode="auto">
                    <a:xfrm>
                      <a:off x="8062991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33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34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26" name="Group 46"/>
                <p:cNvGrpSpPr>
                  <a:grpSpLocks/>
                </p:cNvGrpSpPr>
                <p:nvPr/>
              </p:nvGrpSpPr>
              <p:grpSpPr bwMode="auto">
                <a:xfrm>
                  <a:off x="993021" y="4115090"/>
                  <a:ext cx="3245525" cy="2887824"/>
                  <a:chOff x="6173440" y="3048145"/>
                  <a:chExt cx="1662342" cy="1443912"/>
                </a:xfrm>
              </p:grpSpPr>
              <p:grpSp>
                <p:nvGrpSpPr>
                  <p:cNvPr id="62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40" y="3048145"/>
                    <a:ext cx="1662342" cy="1443912"/>
                    <a:chOff x="7011640" y="3429145"/>
                    <a:chExt cx="1662342" cy="1443912"/>
                  </a:xfrm>
                </p:grpSpPr>
                <p:sp>
                  <p:nvSpPr>
                    <p:cNvPr id="630" name="Donut 629"/>
                    <p:cNvSpPr/>
                    <p:nvPr/>
                  </p:nvSpPr>
                  <p:spPr bwMode="auto">
                    <a:xfrm>
                      <a:off x="7011640" y="3429145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31" name="Rectangle 630"/>
                    <p:cNvSpPr/>
                    <p:nvPr/>
                  </p:nvSpPr>
                  <p:spPr bwMode="auto">
                    <a:xfrm>
                      <a:off x="8062447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28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29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544" name="Group 52"/>
              <p:cNvGrpSpPr>
                <a:grpSpLocks/>
              </p:cNvGrpSpPr>
              <p:nvPr/>
            </p:nvGrpSpPr>
            <p:grpSpPr bwMode="auto">
              <a:xfrm>
                <a:off x="3732833" y="3505415"/>
                <a:ext cx="992543" cy="1041385"/>
                <a:chOff x="987419" y="4115090"/>
                <a:chExt cx="3253936" cy="2887824"/>
              </a:xfrm>
            </p:grpSpPr>
            <p:grpSp>
              <p:nvGrpSpPr>
                <p:cNvPr id="61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426" y="4947294"/>
                  <a:ext cx="1294850" cy="1166510"/>
                  <a:chOff x="6234610" y="3061868"/>
                  <a:chExt cx="1599520" cy="1440983"/>
                </a:xfrm>
              </p:grpSpPr>
              <p:grpSp>
                <p:nvGrpSpPr>
                  <p:cNvPr id="62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610" y="3061868"/>
                    <a:ext cx="1599520" cy="1440983"/>
                    <a:chOff x="7072810" y="3442868"/>
                    <a:chExt cx="1599520" cy="1440983"/>
                  </a:xfrm>
                </p:grpSpPr>
                <p:sp>
                  <p:nvSpPr>
                    <p:cNvPr id="623" name="Donut 622"/>
                    <p:cNvSpPr/>
                    <p:nvPr/>
                  </p:nvSpPr>
                  <p:spPr bwMode="auto">
                    <a:xfrm>
                      <a:off x="7072810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24" name="Rectangle 623"/>
                    <p:cNvSpPr/>
                    <p:nvPr/>
                  </p:nvSpPr>
                  <p:spPr bwMode="auto">
                    <a:xfrm>
                      <a:off x="8059524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21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22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14" name="Group 46"/>
                <p:cNvGrpSpPr>
                  <a:grpSpLocks/>
                </p:cNvGrpSpPr>
                <p:nvPr/>
              </p:nvGrpSpPr>
              <p:grpSpPr bwMode="auto">
                <a:xfrm>
                  <a:off x="987419" y="4115090"/>
                  <a:ext cx="3253936" cy="2887824"/>
                  <a:chOff x="6170570" y="3048145"/>
                  <a:chExt cx="1666650" cy="1443912"/>
                </a:xfrm>
              </p:grpSpPr>
              <p:grpSp>
                <p:nvGrpSpPr>
                  <p:cNvPr id="61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570" y="3048145"/>
                    <a:ext cx="1666650" cy="1443912"/>
                    <a:chOff x="7008770" y="3429145"/>
                    <a:chExt cx="1666650" cy="1443912"/>
                  </a:xfrm>
                </p:grpSpPr>
                <p:sp>
                  <p:nvSpPr>
                    <p:cNvPr id="618" name="Donut 617"/>
                    <p:cNvSpPr/>
                    <p:nvPr/>
                  </p:nvSpPr>
                  <p:spPr bwMode="auto">
                    <a:xfrm>
                      <a:off x="7008770" y="3429145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19" name="Rectangle 618"/>
                    <p:cNvSpPr/>
                    <p:nvPr/>
                  </p:nvSpPr>
                  <p:spPr bwMode="auto">
                    <a:xfrm>
                      <a:off x="8063885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16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17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545" name="Group 52"/>
              <p:cNvGrpSpPr>
                <a:grpSpLocks/>
              </p:cNvGrpSpPr>
              <p:nvPr/>
            </p:nvGrpSpPr>
            <p:grpSpPr bwMode="auto">
              <a:xfrm>
                <a:off x="7161837" y="3505415"/>
                <a:ext cx="992540" cy="1041385"/>
                <a:chOff x="987444" y="4115090"/>
                <a:chExt cx="3253932" cy="2887824"/>
              </a:xfrm>
            </p:grpSpPr>
            <p:grpSp>
              <p:nvGrpSpPr>
                <p:cNvPr id="60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497" y="4947294"/>
                  <a:ext cx="1294849" cy="1166510"/>
                  <a:chOff x="6182642" y="3061868"/>
                  <a:chExt cx="1599519" cy="1440983"/>
                </a:xfrm>
              </p:grpSpPr>
              <p:grpSp>
                <p:nvGrpSpPr>
                  <p:cNvPr id="60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642" y="3061868"/>
                    <a:ext cx="1599519" cy="1440983"/>
                    <a:chOff x="7020842" y="3442868"/>
                    <a:chExt cx="1599519" cy="1440983"/>
                  </a:xfrm>
                </p:grpSpPr>
                <p:sp>
                  <p:nvSpPr>
                    <p:cNvPr id="611" name="Donut 610"/>
                    <p:cNvSpPr/>
                    <p:nvPr/>
                  </p:nvSpPr>
                  <p:spPr bwMode="auto">
                    <a:xfrm>
                      <a:off x="7020842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12" name="Rectangle 611"/>
                    <p:cNvSpPr/>
                    <p:nvPr/>
                  </p:nvSpPr>
                  <p:spPr bwMode="auto">
                    <a:xfrm>
                      <a:off x="8007555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09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10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02" name="Group 46"/>
                <p:cNvGrpSpPr>
                  <a:grpSpLocks/>
                </p:cNvGrpSpPr>
                <p:nvPr/>
              </p:nvGrpSpPr>
              <p:grpSpPr bwMode="auto">
                <a:xfrm>
                  <a:off x="987444" y="4115090"/>
                  <a:ext cx="3253932" cy="2887824"/>
                  <a:chOff x="6170583" y="3048145"/>
                  <a:chExt cx="1666648" cy="1443912"/>
                </a:xfrm>
              </p:grpSpPr>
              <p:grpSp>
                <p:nvGrpSpPr>
                  <p:cNvPr id="60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583" y="3048145"/>
                    <a:ext cx="1666648" cy="1443912"/>
                    <a:chOff x="7008783" y="3429145"/>
                    <a:chExt cx="1666648" cy="1443912"/>
                  </a:xfrm>
                </p:grpSpPr>
                <p:sp>
                  <p:nvSpPr>
                    <p:cNvPr id="606" name="Donut 605"/>
                    <p:cNvSpPr/>
                    <p:nvPr/>
                  </p:nvSpPr>
                  <p:spPr bwMode="auto">
                    <a:xfrm>
                      <a:off x="7008783" y="3429145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07" name="Rectangle 606"/>
                    <p:cNvSpPr/>
                    <p:nvPr/>
                  </p:nvSpPr>
                  <p:spPr bwMode="auto">
                    <a:xfrm>
                      <a:off x="8063896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04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05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546" name="Group 52"/>
              <p:cNvGrpSpPr>
                <a:grpSpLocks/>
              </p:cNvGrpSpPr>
              <p:nvPr/>
            </p:nvGrpSpPr>
            <p:grpSpPr bwMode="auto">
              <a:xfrm>
                <a:off x="4876687" y="3505415"/>
                <a:ext cx="989976" cy="1041385"/>
                <a:chOff x="990224" y="4115090"/>
                <a:chExt cx="3245527" cy="2887824"/>
              </a:xfrm>
            </p:grpSpPr>
            <p:grpSp>
              <p:nvGrpSpPr>
                <p:cNvPr id="58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234" y="4947294"/>
                  <a:ext cx="1294849" cy="1166510"/>
                  <a:chOff x="6231143" y="3061868"/>
                  <a:chExt cx="1599519" cy="1440983"/>
                </a:xfrm>
              </p:grpSpPr>
              <p:grpSp>
                <p:nvGrpSpPr>
                  <p:cNvPr id="59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143" y="3061868"/>
                    <a:ext cx="1599519" cy="1440983"/>
                    <a:chOff x="7069343" y="3442868"/>
                    <a:chExt cx="1599519" cy="1440983"/>
                  </a:xfrm>
                </p:grpSpPr>
                <p:sp>
                  <p:nvSpPr>
                    <p:cNvPr id="599" name="Donut 598"/>
                    <p:cNvSpPr/>
                    <p:nvPr/>
                  </p:nvSpPr>
                  <p:spPr bwMode="auto">
                    <a:xfrm>
                      <a:off x="7069343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00" name="Rectangle 599"/>
                    <p:cNvSpPr/>
                    <p:nvPr/>
                  </p:nvSpPr>
                  <p:spPr bwMode="auto">
                    <a:xfrm>
                      <a:off x="8056056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97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98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90" name="Group 46"/>
                <p:cNvGrpSpPr>
                  <a:grpSpLocks/>
                </p:cNvGrpSpPr>
                <p:nvPr/>
              </p:nvGrpSpPr>
              <p:grpSpPr bwMode="auto">
                <a:xfrm>
                  <a:off x="990224" y="4115090"/>
                  <a:ext cx="3245527" cy="2887824"/>
                  <a:chOff x="6172007" y="3048145"/>
                  <a:chExt cx="1662343" cy="1443912"/>
                </a:xfrm>
              </p:grpSpPr>
              <p:grpSp>
                <p:nvGrpSpPr>
                  <p:cNvPr id="59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07" y="3048145"/>
                    <a:ext cx="1662343" cy="1443912"/>
                    <a:chOff x="7010207" y="3429145"/>
                    <a:chExt cx="1662343" cy="1443912"/>
                  </a:xfrm>
                </p:grpSpPr>
                <p:sp>
                  <p:nvSpPr>
                    <p:cNvPr id="594" name="Donut 593"/>
                    <p:cNvSpPr/>
                    <p:nvPr/>
                  </p:nvSpPr>
                  <p:spPr bwMode="auto">
                    <a:xfrm>
                      <a:off x="7010207" y="3429145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95" name="Rectangle 594"/>
                    <p:cNvSpPr/>
                    <p:nvPr/>
                  </p:nvSpPr>
                  <p:spPr bwMode="auto">
                    <a:xfrm>
                      <a:off x="8061015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92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93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547" name="Group 52"/>
              <p:cNvGrpSpPr>
                <a:grpSpLocks/>
              </p:cNvGrpSpPr>
              <p:nvPr/>
            </p:nvGrpSpPr>
            <p:grpSpPr bwMode="auto">
              <a:xfrm>
                <a:off x="6020546" y="3505415"/>
                <a:ext cx="989977" cy="1041385"/>
                <a:chOff x="993037" y="4115090"/>
                <a:chExt cx="3245525" cy="2887824"/>
              </a:xfrm>
            </p:grpSpPr>
            <p:grpSp>
              <p:nvGrpSpPr>
                <p:cNvPr id="57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046" y="4947294"/>
                  <a:ext cx="1294850" cy="1166510"/>
                  <a:chOff x="6227668" y="3061868"/>
                  <a:chExt cx="1599520" cy="1440983"/>
                </a:xfrm>
              </p:grpSpPr>
              <p:grpSp>
                <p:nvGrpSpPr>
                  <p:cNvPr id="58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668" y="3061868"/>
                    <a:ext cx="1599520" cy="1440983"/>
                    <a:chOff x="7065868" y="3442868"/>
                    <a:chExt cx="1599520" cy="1440983"/>
                  </a:xfrm>
                </p:grpSpPr>
                <p:sp>
                  <p:nvSpPr>
                    <p:cNvPr id="587" name="Donut 586"/>
                    <p:cNvSpPr/>
                    <p:nvPr/>
                  </p:nvSpPr>
                  <p:spPr bwMode="auto">
                    <a:xfrm>
                      <a:off x="7065868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88" name="Rectangle 587"/>
                    <p:cNvSpPr/>
                    <p:nvPr/>
                  </p:nvSpPr>
                  <p:spPr bwMode="auto">
                    <a:xfrm>
                      <a:off x="8052582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85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86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78" name="Group 46"/>
                <p:cNvGrpSpPr>
                  <a:grpSpLocks/>
                </p:cNvGrpSpPr>
                <p:nvPr/>
              </p:nvGrpSpPr>
              <p:grpSpPr bwMode="auto">
                <a:xfrm>
                  <a:off x="993037" y="4115090"/>
                  <a:ext cx="3245525" cy="2887824"/>
                  <a:chOff x="6173448" y="3048145"/>
                  <a:chExt cx="1662342" cy="1443912"/>
                </a:xfrm>
              </p:grpSpPr>
              <p:grpSp>
                <p:nvGrpSpPr>
                  <p:cNvPr id="57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48" y="3048145"/>
                    <a:ext cx="1662342" cy="1443912"/>
                    <a:chOff x="7011648" y="3429145"/>
                    <a:chExt cx="1662342" cy="1443912"/>
                  </a:xfrm>
                </p:grpSpPr>
                <p:sp>
                  <p:nvSpPr>
                    <p:cNvPr id="582" name="Donut 581"/>
                    <p:cNvSpPr/>
                    <p:nvPr/>
                  </p:nvSpPr>
                  <p:spPr bwMode="auto">
                    <a:xfrm>
                      <a:off x="7011648" y="3429145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83" name="Rectangle 582"/>
                    <p:cNvSpPr/>
                    <p:nvPr/>
                  </p:nvSpPr>
                  <p:spPr bwMode="auto">
                    <a:xfrm>
                      <a:off x="8062455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80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81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548" name="Group 71"/>
              <p:cNvGrpSpPr>
                <a:grpSpLocks/>
              </p:cNvGrpSpPr>
              <p:nvPr/>
            </p:nvGrpSpPr>
            <p:grpSpPr bwMode="auto">
              <a:xfrm>
                <a:off x="380771" y="3505313"/>
                <a:ext cx="989976" cy="1054554"/>
                <a:chOff x="5638169" y="1828800"/>
                <a:chExt cx="2647657" cy="2385646"/>
              </a:xfrm>
            </p:grpSpPr>
            <p:grpSp>
              <p:nvGrpSpPr>
                <p:cNvPr id="563" name="Group 52"/>
                <p:cNvGrpSpPr>
                  <a:grpSpLocks/>
                </p:cNvGrpSpPr>
                <p:nvPr/>
              </p:nvGrpSpPr>
              <p:grpSpPr bwMode="auto">
                <a:xfrm>
                  <a:off x="5638169" y="1829030"/>
                  <a:ext cx="2647657" cy="2332641"/>
                  <a:chOff x="989826" y="4115082"/>
                  <a:chExt cx="3245515" cy="2859366"/>
                </a:xfrm>
              </p:grpSpPr>
              <p:grpSp>
                <p:nvGrpSpPr>
                  <p:cNvPr id="565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426" y="4933056"/>
                    <a:ext cx="1294844" cy="1138058"/>
                    <a:chOff x="6242030" y="3114599"/>
                    <a:chExt cx="1599513" cy="1405835"/>
                  </a:xfrm>
                </p:grpSpPr>
                <p:grpSp>
                  <p:nvGrpSpPr>
                    <p:cNvPr id="572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2030" y="3114599"/>
                      <a:ext cx="1599513" cy="1405835"/>
                      <a:chOff x="7080230" y="3495599"/>
                      <a:chExt cx="1599513" cy="1405835"/>
                    </a:xfrm>
                  </p:grpSpPr>
                  <p:sp>
                    <p:nvSpPr>
                      <p:cNvPr id="575" name="Donut 574"/>
                      <p:cNvSpPr/>
                      <p:nvPr/>
                    </p:nvSpPr>
                    <p:spPr bwMode="auto">
                      <a:xfrm>
                        <a:off x="7080230" y="3495599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576" name="Rectangle 575"/>
                      <p:cNvSpPr/>
                      <p:nvPr/>
                    </p:nvSpPr>
                    <p:spPr bwMode="auto">
                      <a:xfrm>
                        <a:off x="8066939" y="4242446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573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574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566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826" y="4115082"/>
                    <a:ext cx="3245515" cy="2859366"/>
                    <a:chOff x="6171804" y="3048141"/>
                    <a:chExt cx="1662337" cy="1429683"/>
                  </a:xfrm>
                </p:grpSpPr>
                <p:grpSp>
                  <p:nvGrpSpPr>
                    <p:cNvPr id="567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804" y="3048141"/>
                      <a:ext cx="1662337" cy="1429683"/>
                      <a:chOff x="7010004" y="3429141"/>
                      <a:chExt cx="1662337" cy="1429683"/>
                    </a:xfrm>
                  </p:grpSpPr>
                  <p:sp>
                    <p:nvSpPr>
                      <p:cNvPr id="570" name="Donut 569"/>
                      <p:cNvSpPr/>
                      <p:nvPr/>
                    </p:nvSpPr>
                    <p:spPr bwMode="auto">
                      <a:xfrm>
                        <a:off x="7010004" y="3429141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571" name="Rectangle 570"/>
                      <p:cNvSpPr/>
                      <p:nvPr/>
                    </p:nvSpPr>
                    <p:spPr bwMode="auto">
                      <a:xfrm>
                        <a:off x="8060808" y="4190216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568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569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564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549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0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1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2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3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4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5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6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7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8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59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60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61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62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10" name="Group 138"/>
            <p:cNvGrpSpPr>
              <a:grpSpLocks/>
            </p:cNvGrpSpPr>
            <p:nvPr/>
          </p:nvGrpSpPr>
          <p:grpSpPr bwMode="auto">
            <a:xfrm>
              <a:off x="1524001" y="1683653"/>
              <a:ext cx="5047343" cy="652888"/>
              <a:chOff x="152400" y="3505200"/>
              <a:chExt cx="8153400" cy="1054667"/>
            </a:xfrm>
          </p:grpSpPr>
          <p:grpSp>
            <p:nvGrpSpPr>
              <p:cNvPr id="435" name="Group 52"/>
              <p:cNvGrpSpPr>
                <a:grpSpLocks/>
              </p:cNvGrpSpPr>
              <p:nvPr/>
            </p:nvGrpSpPr>
            <p:grpSpPr bwMode="auto">
              <a:xfrm>
                <a:off x="1447710" y="3505471"/>
                <a:ext cx="989976" cy="1041385"/>
                <a:chOff x="990298" y="4115244"/>
                <a:chExt cx="3245527" cy="2887824"/>
              </a:xfrm>
            </p:grpSpPr>
            <p:grpSp>
              <p:nvGrpSpPr>
                <p:cNvPr id="53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897" y="4947446"/>
                  <a:ext cx="1294849" cy="1166510"/>
                  <a:chOff x="6241441" y="3061680"/>
                  <a:chExt cx="1599519" cy="1440983"/>
                </a:xfrm>
              </p:grpSpPr>
              <p:grpSp>
                <p:nvGrpSpPr>
                  <p:cNvPr id="53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441" y="3061680"/>
                    <a:ext cx="1599519" cy="1440983"/>
                    <a:chOff x="7079641" y="3442680"/>
                    <a:chExt cx="1599519" cy="1440983"/>
                  </a:xfrm>
                </p:grpSpPr>
                <p:sp>
                  <p:nvSpPr>
                    <p:cNvPr id="540" name="Donut 68"/>
                    <p:cNvSpPr/>
                    <p:nvPr/>
                  </p:nvSpPr>
                  <p:spPr bwMode="auto">
                    <a:xfrm>
                      <a:off x="7079641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41" name="Rectangle 540"/>
                    <p:cNvSpPr/>
                    <p:nvPr/>
                  </p:nvSpPr>
                  <p:spPr bwMode="auto">
                    <a:xfrm>
                      <a:off x="8066354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38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39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31" name="Group 46"/>
                <p:cNvGrpSpPr>
                  <a:grpSpLocks/>
                </p:cNvGrpSpPr>
                <p:nvPr/>
              </p:nvGrpSpPr>
              <p:grpSpPr bwMode="auto">
                <a:xfrm>
                  <a:off x="990298" y="4115244"/>
                  <a:ext cx="3245527" cy="2887824"/>
                  <a:chOff x="6172045" y="3048222"/>
                  <a:chExt cx="1662343" cy="1443912"/>
                </a:xfrm>
              </p:grpSpPr>
              <p:grpSp>
                <p:nvGrpSpPr>
                  <p:cNvPr id="53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45" y="3048222"/>
                    <a:ext cx="1662343" cy="1443912"/>
                    <a:chOff x="7010245" y="3429222"/>
                    <a:chExt cx="1662343" cy="1443912"/>
                  </a:xfrm>
                </p:grpSpPr>
                <p:sp>
                  <p:nvSpPr>
                    <p:cNvPr id="535" name="Donut 63"/>
                    <p:cNvSpPr/>
                    <p:nvPr/>
                  </p:nvSpPr>
                  <p:spPr bwMode="auto">
                    <a:xfrm>
                      <a:off x="7010245" y="342922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36" name="Rectangle 535"/>
                    <p:cNvSpPr/>
                    <p:nvPr/>
                  </p:nvSpPr>
                  <p:spPr bwMode="auto">
                    <a:xfrm>
                      <a:off x="8061053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33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34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36" name="Group 52"/>
              <p:cNvGrpSpPr>
                <a:grpSpLocks/>
              </p:cNvGrpSpPr>
              <p:nvPr/>
            </p:nvGrpSpPr>
            <p:grpSpPr bwMode="auto">
              <a:xfrm>
                <a:off x="2591568" y="3505471"/>
                <a:ext cx="989975" cy="1041385"/>
                <a:chOff x="993111" y="4115244"/>
                <a:chExt cx="3245525" cy="2887824"/>
              </a:xfrm>
            </p:grpSpPr>
            <p:grpSp>
              <p:nvGrpSpPr>
                <p:cNvPr id="51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3714" y="4947446"/>
                  <a:ext cx="1303259" cy="1166510"/>
                  <a:chOff x="6227577" y="3061680"/>
                  <a:chExt cx="1609909" cy="1440983"/>
                </a:xfrm>
              </p:grpSpPr>
              <p:grpSp>
                <p:nvGrpSpPr>
                  <p:cNvPr id="52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577" y="3061680"/>
                    <a:ext cx="1609909" cy="1440983"/>
                    <a:chOff x="7065777" y="3442680"/>
                    <a:chExt cx="1609909" cy="1440983"/>
                  </a:xfrm>
                </p:grpSpPr>
                <p:sp>
                  <p:nvSpPr>
                    <p:cNvPr id="528" name="Donut 75"/>
                    <p:cNvSpPr/>
                    <p:nvPr/>
                  </p:nvSpPr>
                  <p:spPr bwMode="auto">
                    <a:xfrm>
                      <a:off x="7065777" y="3442680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29" name="Rectangle 528"/>
                    <p:cNvSpPr/>
                    <p:nvPr/>
                  </p:nvSpPr>
                  <p:spPr bwMode="auto">
                    <a:xfrm>
                      <a:off x="8062880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26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27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19" name="Group 46"/>
                <p:cNvGrpSpPr>
                  <a:grpSpLocks/>
                </p:cNvGrpSpPr>
                <p:nvPr/>
              </p:nvGrpSpPr>
              <p:grpSpPr bwMode="auto">
                <a:xfrm>
                  <a:off x="993111" y="4115244"/>
                  <a:ext cx="3245525" cy="2887824"/>
                  <a:chOff x="6173486" y="3048222"/>
                  <a:chExt cx="1662342" cy="1443912"/>
                </a:xfrm>
              </p:grpSpPr>
              <p:grpSp>
                <p:nvGrpSpPr>
                  <p:cNvPr id="52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86" y="3048222"/>
                    <a:ext cx="1662342" cy="1443912"/>
                    <a:chOff x="7011686" y="3429222"/>
                    <a:chExt cx="1662342" cy="1443912"/>
                  </a:xfrm>
                </p:grpSpPr>
                <p:sp>
                  <p:nvSpPr>
                    <p:cNvPr id="523" name="Donut 522"/>
                    <p:cNvSpPr/>
                    <p:nvPr/>
                  </p:nvSpPr>
                  <p:spPr bwMode="auto">
                    <a:xfrm>
                      <a:off x="7011686" y="342922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24" name="Rectangle 523"/>
                    <p:cNvSpPr/>
                    <p:nvPr/>
                  </p:nvSpPr>
                  <p:spPr bwMode="auto">
                    <a:xfrm>
                      <a:off x="8062493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21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22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37" name="Group 52"/>
              <p:cNvGrpSpPr>
                <a:grpSpLocks/>
              </p:cNvGrpSpPr>
              <p:nvPr/>
            </p:nvGrpSpPr>
            <p:grpSpPr bwMode="auto">
              <a:xfrm>
                <a:off x="3732858" y="3505471"/>
                <a:ext cx="992541" cy="1041385"/>
                <a:chOff x="987508" y="4115244"/>
                <a:chExt cx="3253936" cy="2887824"/>
              </a:xfrm>
            </p:grpSpPr>
            <p:grpSp>
              <p:nvGrpSpPr>
                <p:cNvPr id="50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517" y="4947446"/>
                  <a:ext cx="1294849" cy="1166510"/>
                  <a:chOff x="6234499" y="3061680"/>
                  <a:chExt cx="1599519" cy="1440983"/>
                </a:xfrm>
              </p:grpSpPr>
              <p:grpSp>
                <p:nvGrpSpPr>
                  <p:cNvPr id="51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499" y="3061680"/>
                    <a:ext cx="1599519" cy="1440983"/>
                    <a:chOff x="7072699" y="3442680"/>
                    <a:chExt cx="1599519" cy="1440983"/>
                  </a:xfrm>
                </p:grpSpPr>
                <p:sp>
                  <p:nvSpPr>
                    <p:cNvPr id="516" name="Donut 515"/>
                    <p:cNvSpPr/>
                    <p:nvPr/>
                  </p:nvSpPr>
                  <p:spPr bwMode="auto">
                    <a:xfrm>
                      <a:off x="7072699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17" name="Rectangle 516"/>
                    <p:cNvSpPr/>
                    <p:nvPr/>
                  </p:nvSpPr>
                  <p:spPr bwMode="auto">
                    <a:xfrm>
                      <a:off x="8059412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14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15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07" name="Group 46"/>
                <p:cNvGrpSpPr>
                  <a:grpSpLocks/>
                </p:cNvGrpSpPr>
                <p:nvPr/>
              </p:nvGrpSpPr>
              <p:grpSpPr bwMode="auto">
                <a:xfrm>
                  <a:off x="987508" y="4115244"/>
                  <a:ext cx="3253936" cy="2887824"/>
                  <a:chOff x="6170616" y="3048222"/>
                  <a:chExt cx="1666650" cy="1443912"/>
                </a:xfrm>
              </p:grpSpPr>
              <p:grpSp>
                <p:nvGrpSpPr>
                  <p:cNvPr id="50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616" y="3048222"/>
                    <a:ext cx="1666650" cy="1443912"/>
                    <a:chOff x="7008816" y="3429222"/>
                    <a:chExt cx="1666650" cy="1443912"/>
                  </a:xfrm>
                </p:grpSpPr>
                <p:sp>
                  <p:nvSpPr>
                    <p:cNvPr id="511" name="Donut 510"/>
                    <p:cNvSpPr/>
                    <p:nvPr/>
                  </p:nvSpPr>
                  <p:spPr bwMode="auto">
                    <a:xfrm>
                      <a:off x="7008816" y="3429222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12" name="Rectangle 511"/>
                    <p:cNvSpPr/>
                    <p:nvPr/>
                  </p:nvSpPr>
                  <p:spPr bwMode="auto">
                    <a:xfrm>
                      <a:off x="8063931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09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10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38" name="Group 52"/>
              <p:cNvGrpSpPr>
                <a:grpSpLocks/>
              </p:cNvGrpSpPr>
              <p:nvPr/>
            </p:nvGrpSpPr>
            <p:grpSpPr bwMode="auto">
              <a:xfrm>
                <a:off x="7161866" y="3505471"/>
                <a:ext cx="992540" cy="1041385"/>
                <a:chOff x="987533" y="4115244"/>
                <a:chExt cx="3253932" cy="2887824"/>
              </a:xfrm>
            </p:grpSpPr>
            <p:grpSp>
              <p:nvGrpSpPr>
                <p:cNvPr id="49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587" y="4947446"/>
                  <a:ext cx="1294849" cy="1166510"/>
                  <a:chOff x="6182531" y="3061680"/>
                  <a:chExt cx="1599519" cy="1440983"/>
                </a:xfrm>
              </p:grpSpPr>
              <p:grpSp>
                <p:nvGrpSpPr>
                  <p:cNvPr id="50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531" y="3061680"/>
                    <a:ext cx="1599519" cy="1440983"/>
                    <a:chOff x="7020731" y="3442680"/>
                    <a:chExt cx="1599519" cy="1440983"/>
                  </a:xfrm>
                </p:grpSpPr>
                <p:sp>
                  <p:nvSpPr>
                    <p:cNvPr id="504" name="Donut 503"/>
                    <p:cNvSpPr/>
                    <p:nvPr/>
                  </p:nvSpPr>
                  <p:spPr bwMode="auto">
                    <a:xfrm>
                      <a:off x="7020731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05" name="Rectangle 504"/>
                    <p:cNvSpPr/>
                    <p:nvPr/>
                  </p:nvSpPr>
                  <p:spPr bwMode="auto">
                    <a:xfrm>
                      <a:off x="8007444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02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03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95" name="Group 46"/>
                <p:cNvGrpSpPr>
                  <a:grpSpLocks/>
                </p:cNvGrpSpPr>
                <p:nvPr/>
              </p:nvGrpSpPr>
              <p:grpSpPr bwMode="auto">
                <a:xfrm>
                  <a:off x="987533" y="4115244"/>
                  <a:ext cx="3253932" cy="2887824"/>
                  <a:chOff x="6170629" y="3048222"/>
                  <a:chExt cx="1666648" cy="1443912"/>
                </a:xfrm>
              </p:grpSpPr>
              <p:grpSp>
                <p:nvGrpSpPr>
                  <p:cNvPr id="49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629" y="3048222"/>
                    <a:ext cx="1666648" cy="1443912"/>
                    <a:chOff x="7008829" y="3429222"/>
                    <a:chExt cx="1666648" cy="1443912"/>
                  </a:xfrm>
                </p:grpSpPr>
                <p:sp>
                  <p:nvSpPr>
                    <p:cNvPr id="499" name="Donut 498"/>
                    <p:cNvSpPr/>
                    <p:nvPr/>
                  </p:nvSpPr>
                  <p:spPr bwMode="auto">
                    <a:xfrm>
                      <a:off x="7008829" y="3429222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00" name="Rectangle 499"/>
                    <p:cNvSpPr/>
                    <p:nvPr/>
                  </p:nvSpPr>
                  <p:spPr bwMode="auto">
                    <a:xfrm>
                      <a:off x="8063942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97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8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39" name="Group 52"/>
              <p:cNvGrpSpPr>
                <a:grpSpLocks/>
              </p:cNvGrpSpPr>
              <p:nvPr/>
            </p:nvGrpSpPr>
            <p:grpSpPr bwMode="auto">
              <a:xfrm>
                <a:off x="4876715" y="3505471"/>
                <a:ext cx="989975" cy="1041385"/>
                <a:chOff x="990315" y="4115244"/>
                <a:chExt cx="3245525" cy="2887824"/>
              </a:xfrm>
            </p:grpSpPr>
            <p:grpSp>
              <p:nvGrpSpPr>
                <p:cNvPr id="48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323" y="4947446"/>
                  <a:ext cx="1294850" cy="1166510"/>
                  <a:chOff x="6231031" y="3061680"/>
                  <a:chExt cx="1599520" cy="1440983"/>
                </a:xfrm>
              </p:grpSpPr>
              <p:grpSp>
                <p:nvGrpSpPr>
                  <p:cNvPr id="48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031" y="3061680"/>
                    <a:ext cx="1599520" cy="1440983"/>
                    <a:chOff x="7069231" y="3442680"/>
                    <a:chExt cx="1599520" cy="1440983"/>
                  </a:xfrm>
                </p:grpSpPr>
                <p:sp>
                  <p:nvSpPr>
                    <p:cNvPr id="492" name="Donut 491"/>
                    <p:cNvSpPr/>
                    <p:nvPr/>
                  </p:nvSpPr>
                  <p:spPr bwMode="auto">
                    <a:xfrm>
                      <a:off x="7069231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93" name="Rectangle 492"/>
                    <p:cNvSpPr/>
                    <p:nvPr/>
                  </p:nvSpPr>
                  <p:spPr bwMode="auto">
                    <a:xfrm>
                      <a:off x="8055945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90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1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83" name="Group 46"/>
                <p:cNvGrpSpPr>
                  <a:grpSpLocks/>
                </p:cNvGrpSpPr>
                <p:nvPr/>
              </p:nvGrpSpPr>
              <p:grpSpPr bwMode="auto">
                <a:xfrm>
                  <a:off x="990315" y="4115244"/>
                  <a:ext cx="3245525" cy="2887824"/>
                  <a:chOff x="6172054" y="3048222"/>
                  <a:chExt cx="1662342" cy="1443912"/>
                </a:xfrm>
              </p:grpSpPr>
              <p:grpSp>
                <p:nvGrpSpPr>
                  <p:cNvPr id="48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54" y="3048222"/>
                    <a:ext cx="1662342" cy="1443912"/>
                    <a:chOff x="7010254" y="3429222"/>
                    <a:chExt cx="1662342" cy="1443912"/>
                  </a:xfrm>
                </p:grpSpPr>
                <p:sp>
                  <p:nvSpPr>
                    <p:cNvPr id="487" name="Donut 486"/>
                    <p:cNvSpPr/>
                    <p:nvPr/>
                  </p:nvSpPr>
                  <p:spPr bwMode="auto">
                    <a:xfrm>
                      <a:off x="7010254" y="342922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88" name="Rectangle 487"/>
                    <p:cNvSpPr/>
                    <p:nvPr/>
                  </p:nvSpPr>
                  <p:spPr bwMode="auto">
                    <a:xfrm>
                      <a:off x="8061061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85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86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40" name="Group 52"/>
              <p:cNvGrpSpPr>
                <a:grpSpLocks/>
              </p:cNvGrpSpPr>
              <p:nvPr/>
            </p:nvGrpSpPr>
            <p:grpSpPr bwMode="auto">
              <a:xfrm>
                <a:off x="6020573" y="3505471"/>
                <a:ext cx="989977" cy="1041385"/>
                <a:chOff x="993127" y="4115244"/>
                <a:chExt cx="3245525" cy="2887824"/>
              </a:xfrm>
            </p:grpSpPr>
            <p:grpSp>
              <p:nvGrpSpPr>
                <p:cNvPr id="47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136" y="4947446"/>
                  <a:ext cx="1294850" cy="1166510"/>
                  <a:chOff x="6227557" y="3061680"/>
                  <a:chExt cx="1599520" cy="1440983"/>
                </a:xfrm>
              </p:grpSpPr>
              <p:grpSp>
                <p:nvGrpSpPr>
                  <p:cNvPr id="47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557" y="3061680"/>
                    <a:ext cx="1599520" cy="1440983"/>
                    <a:chOff x="7065757" y="3442680"/>
                    <a:chExt cx="1599520" cy="1440983"/>
                  </a:xfrm>
                </p:grpSpPr>
                <p:sp>
                  <p:nvSpPr>
                    <p:cNvPr id="480" name="Donut 479"/>
                    <p:cNvSpPr/>
                    <p:nvPr/>
                  </p:nvSpPr>
                  <p:spPr bwMode="auto">
                    <a:xfrm>
                      <a:off x="7065757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81" name="Rectangle 480"/>
                    <p:cNvSpPr/>
                    <p:nvPr/>
                  </p:nvSpPr>
                  <p:spPr bwMode="auto">
                    <a:xfrm>
                      <a:off x="8052471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78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79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71" name="Group 46"/>
                <p:cNvGrpSpPr>
                  <a:grpSpLocks/>
                </p:cNvGrpSpPr>
                <p:nvPr/>
              </p:nvGrpSpPr>
              <p:grpSpPr bwMode="auto">
                <a:xfrm>
                  <a:off x="993127" y="4115244"/>
                  <a:ext cx="3245525" cy="2887824"/>
                  <a:chOff x="6173494" y="3048222"/>
                  <a:chExt cx="1662342" cy="1443912"/>
                </a:xfrm>
              </p:grpSpPr>
              <p:grpSp>
                <p:nvGrpSpPr>
                  <p:cNvPr id="47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94" y="3048222"/>
                    <a:ext cx="1662342" cy="1443912"/>
                    <a:chOff x="7011694" y="3429222"/>
                    <a:chExt cx="1662342" cy="1443912"/>
                  </a:xfrm>
                </p:grpSpPr>
                <p:sp>
                  <p:nvSpPr>
                    <p:cNvPr id="475" name="Donut 474"/>
                    <p:cNvSpPr/>
                    <p:nvPr/>
                  </p:nvSpPr>
                  <p:spPr bwMode="auto">
                    <a:xfrm>
                      <a:off x="7011694" y="342922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76" name="Rectangle 475"/>
                    <p:cNvSpPr/>
                    <p:nvPr/>
                  </p:nvSpPr>
                  <p:spPr bwMode="auto">
                    <a:xfrm>
                      <a:off x="8062501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73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74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41" name="Group 71"/>
              <p:cNvGrpSpPr>
                <a:grpSpLocks/>
              </p:cNvGrpSpPr>
              <p:nvPr/>
            </p:nvGrpSpPr>
            <p:grpSpPr bwMode="auto">
              <a:xfrm>
                <a:off x="380795" y="3505313"/>
                <a:ext cx="989975" cy="1054554"/>
                <a:chOff x="5638246" y="1828800"/>
                <a:chExt cx="2647658" cy="2385646"/>
              </a:xfrm>
            </p:grpSpPr>
            <p:grpSp>
              <p:nvGrpSpPr>
                <p:cNvPr id="456" name="Group 52"/>
                <p:cNvGrpSpPr>
                  <a:grpSpLocks/>
                </p:cNvGrpSpPr>
                <p:nvPr/>
              </p:nvGrpSpPr>
              <p:grpSpPr bwMode="auto">
                <a:xfrm>
                  <a:off x="5638246" y="1829154"/>
                  <a:ext cx="2647658" cy="2332641"/>
                  <a:chOff x="989920" y="4115234"/>
                  <a:chExt cx="3245516" cy="2859366"/>
                </a:xfrm>
              </p:grpSpPr>
              <p:grpSp>
                <p:nvGrpSpPr>
                  <p:cNvPr id="458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515" y="4933208"/>
                    <a:ext cx="1294845" cy="1138058"/>
                    <a:chOff x="6241918" y="3114411"/>
                    <a:chExt cx="1599514" cy="1405835"/>
                  </a:xfrm>
                </p:grpSpPr>
                <p:grpSp>
                  <p:nvGrpSpPr>
                    <p:cNvPr id="465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1918" y="3114411"/>
                      <a:ext cx="1599514" cy="1405835"/>
                      <a:chOff x="7080118" y="3495411"/>
                      <a:chExt cx="1599514" cy="1405835"/>
                    </a:xfrm>
                  </p:grpSpPr>
                  <p:sp>
                    <p:nvSpPr>
                      <p:cNvPr id="468" name="Donut 467"/>
                      <p:cNvSpPr/>
                      <p:nvPr/>
                    </p:nvSpPr>
                    <p:spPr bwMode="auto">
                      <a:xfrm>
                        <a:off x="7080118" y="3495411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469" name="Rectangle 468"/>
                      <p:cNvSpPr/>
                      <p:nvPr/>
                    </p:nvSpPr>
                    <p:spPr bwMode="auto">
                      <a:xfrm>
                        <a:off x="8066828" y="4242258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466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467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459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920" y="4115234"/>
                    <a:ext cx="3245516" cy="2859366"/>
                    <a:chOff x="6171850" y="3048217"/>
                    <a:chExt cx="1662337" cy="1429683"/>
                  </a:xfrm>
                </p:grpSpPr>
                <p:grpSp>
                  <p:nvGrpSpPr>
                    <p:cNvPr id="460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850" y="3048217"/>
                      <a:ext cx="1662337" cy="1429683"/>
                      <a:chOff x="7010050" y="3429217"/>
                      <a:chExt cx="1662337" cy="1429683"/>
                    </a:xfrm>
                  </p:grpSpPr>
                  <p:sp>
                    <p:nvSpPr>
                      <p:cNvPr id="463" name="Donut 462"/>
                      <p:cNvSpPr/>
                      <p:nvPr/>
                    </p:nvSpPr>
                    <p:spPr bwMode="auto">
                      <a:xfrm>
                        <a:off x="7010050" y="3429217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464" name="Rectangle 463"/>
                      <p:cNvSpPr/>
                      <p:nvPr/>
                    </p:nvSpPr>
                    <p:spPr bwMode="auto">
                      <a:xfrm>
                        <a:off x="8060854" y="4190292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461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462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457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442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43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44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45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46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47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48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49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50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51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52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53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54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55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11" name="Group 138"/>
            <p:cNvGrpSpPr>
              <a:grpSpLocks/>
            </p:cNvGrpSpPr>
            <p:nvPr/>
          </p:nvGrpSpPr>
          <p:grpSpPr bwMode="auto">
            <a:xfrm>
              <a:off x="1676401" y="1836054"/>
              <a:ext cx="5047341" cy="652888"/>
              <a:chOff x="152400" y="3505200"/>
              <a:chExt cx="8153400" cy="1054667"/>
            </a:xfrm>
          </p:grpSpPr>
          <p:grpSp>
            <p:nvGrpSpPr>
              <p:cNvPr id="328" name="Group 52"/>
              <p:cNvGrpSpPr>
                <a:grpSpLocks/>
              </p:cNvGrpSpPr>
              <p:nvPr/>
            </p:nvGrpSpPr>
            <p:grpSpPr bwMode="auto">
              <a:xfrm>
                <a:off x="1447736" y="3505524"/>
                <a:ext cx="989975" cy="1041385"/>
                <a:chOff x="990384" y="4115392"/>
                <a:chExt cx="3245525" cy="2887824"/>
              </a:xfrm>
            </p:grpSpPr>
            <p:grpSp>
              <p:nvGrpSpPr>
                <p:cNvPr id="42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982" y="4947594"/>
                  <a:ext cx="1294849" cy="1166510"/>
                  <a:chOff x="6241336" y="3061497"/>
                  <a:chExt cx="1599519" cy="1440983"/>
                </a:xfrm>
              </p:grpSpPr>
              <p:grpSp>
                <p:nvGrpSpPr>
                  <p:cNvPr id="43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336" y="3061497"/>
                    <a:ext cx="1599519" cy="1440983"/>
                    <a:chOff x="7079536" y="3442497"/>
                    <a:chExt cx="1599519" cy="1440983"/>
                  </a:xfrm>
                </p:grpSpPr>
                <p:sp>
                  <p:nvSpPr>
                    <p:cNvPr id="433" name="Donut 68"/>
                    <p:cNvSpPr/>
                    <p:nvPr/>
                  </p:nvSpPr>
                  <p:spPr bwMode="auto">
                    <a:xfrm>
                      <a:off x="7079536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34" name="Rectangle 433"/>
                    <p:cNvSpPr/>
                    <p:nvPr/>
                  </p:nvSpPr>
                  <p:spPr bwMode="auto">
                    <a:xfrm>
                      <a:off x="8066249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31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32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24" name="Group 46"/>
                <p:cNvGrpSpPr>
                  <a:grpSpLocks/>
                </p:cNvGrpSpPr>
                <p:nvPr/>
              </p:nvGrpSpPr>
              <p:grpSpPr bwMode="auto">
                <a:xfrm>
                  <a:off x="990384" y="4115392"/>
                  <a:ext cx="3245525" cy="2887824"/>
                  <a:chOff x="6172089" y="3048296"/>
                  <a:chExt cx="1662342" cy="1443912"/>
                </a:xfrm>
              </p:grpSpPr>
              <p:grpSp>
                <p:nvGrpSpPr>
                  <p:cNvPr id="42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89" y="3048296"/>
                    <a:ext cx="1662342" cy="1443912"/>
                    <a:chOff x="7010289" y="3429296"/>
                    <a:chExt cx="1662342" cy="1443912"/>
                  </a:xfrm>
                </p:grpSpPr>
                <p:sp>
                  <p:nvSpPr>
                    <p:cNvPr id="428" name="Donut 63"/>
                    <p:cNvSpPr/>
                    <p:nvPr/>
                  </p:nvSpPr>
                  <p:spPr bwMode="auto">
                    <a:xfrm>
                      <a:off x="7010289" y="342929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29" name="Rectangle 428"/>
                    <p:cNvSpPr/>
                    <p:nvPr/>
                  </p:nvSpPr>
                  <p:spPr bwMode="auto">
                    <a:xfrm>
                      <a:off x="8061096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26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27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29" name="Group 52"/>
              <p:cNvGrpSpPr>
                <a:grpSpLocks/>
              </p:cNvGrpSpPr>
              <p:nvPr/>
            </p:nvGrpSpPr>
            <p:grpSpPr bwMode="auto">
              <a:xfrm>
                <a:off x="2591594" y="3505524"/>
                <a:ext cx="989975" cy="1041385"/>
                <a:chOff x="993195" y="4115392"/>
                <a:chExt cx="3245527" cy="2887824"/>
              </a:xfrm>
            </p:grpSpPr>
            <p:grpSp>
              <p:nvGrpSpPr>
                <p:cNvPr id="41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209" y="4947594"/>
                  <a:ext cx="1294849" cy="1166510"/>
                  <a:chOff x="6227472" y="3061497"/>
                  <a:chExt cx="1599520" cy="1440983"/>
                </a:xfrm>
              </p:grpSpPr>
              <p:grpSp>
                <p:nvGrpSpPr>
                  <p:cNvPr id="41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472" y="3061497"/>
                    <a:ext cx="1599520" cy="1440983"/>
                    <a:chOff x="7065672" y="3442497"/>
                    <a:chExt cx="1599520" cy="1440983"/>
                  </a:xfrm>
                </p:grpSpPr>
                <p:sp>
                  <p:nvSpPr>
                    <p:cNvPr id="421" name="Donut 75"/>
                    <p:cNvSpPr/>
                    <p:nvPr/>
                  </p:nvSpPr>
                  <p:spPr bwMode="auto">
                    <a:xfrm>
                      <a:off x="7065672" y="3442497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22" name="Rectangle 421"/>
                    <p:cNvSpPr/>
                    <p:nvPr/>
                  </p:nvSpPr>
                  <p:spPr bwMode="auto">
                    <a:xfrm>
                      <a:off x="8052392" y="4171773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19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20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12" name="Group 46"/>
                <p:cNvGrpSpPr>
                  <a:grpSpLocks/>
                </p:cNvGrpSpPr>
                <p:nvPr/>
              </p:nvGrpSpPr>
              <p:grpSpPr bwMode="auto">
                <a:xfrm>
                  <a:off x="993195" y="4115392"/>
                  <a:ext cx="3245527" cy="2887824"/>
                  <a:chOff x="6173529" y="3048296"/>
                  <a:chExt cx="1662343" cy="1443912"/>
                </a:xfrm>
              </p:grpSpPr>
              <p:grpSp>
                <p:nvGrpSpPr>
                  <p:cNvPr id="41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529" y="3048296"/>
                    <a:ext cx="1662343" cy="1443912"/>
                    <a:chOff x="7011729" y="3429296"/>
                    <a:chExt cx="1662343" cy="1443912"/>
                  </a:xfrm>
                </p:grpSpPr>
                <p:sp>
                  <p:nvSpPr>
                    <p:cNvPr id="416" name="Donut 415"/>
                    <p:cNvSpPr/>
                    <p:nvPr/>
                  </p:nvSpPr>
                  <p:spPr bwMode="auto">
                    <a:xfrm>
                      <a:off x="7011729" y="342929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17" name="Rectangle 416"/>
                    <p:cNvSpPr/>
                    <p:nvPr/>
                  </p:nvSpPr>
                  <p:spPr bwMode="auto">
                    <a:xfrm>
                      <a:off x="8062537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14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15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30" name="Group 52"/>
              <p:cNvGrpSpPr>
                <a:grpSpLocks/>
              </p:cNvGrpSpPr>
              <p:nvPr/>
            </p:nvGrpSpPr>
            <p:grpSpPr bwMode="auto">
              <a:xfrm>
                <a:off x="3732885" y="3505524"/>
                <a:ext cx="992543" cy="1041385"/>
                <a:chOff x="987592" y="4115392"/>
                <a:chExt cx="3253936" cy="2887824"/>
              </a:xfrm>
            </p:grpSpPr>
            <p:grpSp>
              <p:nvGrpSpPr>
                <p:cNvPr id="39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601" y="4947594"/>
                  <a:ext cx="1294850" cy="1166510"/>
                  <a:chOff x="6234394" y="3061497"/>
                  <a:chExt cx="1599520" cy="1440983"/>
                </a:xfrm>
              </p:grpSpPr>
              <p:grpSp>
                <p:nvGrpSpPr>
                  <p:cNvPr id="40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394" y="3061497"/>
                    <a:ext cx="1599520" cy="1440983"/>
                    <a:chOff x="7072594" y="3442497"/>
                    <a:chExt cx="1599520" cy="1440983"/>
                  </a:xfrm>
                </p:grpSpPr>
                <p:sp>
                  <p:nvSpPr>
                    <p:cNvPr id="409" name="Donut 408"/>
                    <p:cNvSpPr/>
                    <p:nvPr/>
                  </p:nvSpPr>
                  <p:spPr bwMode="auto">
                    <a:xfrm>
                      <a:off x="7072594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10" name="Rectangle 409"/>
                    <p:cNvSpPr/>
                    <p:nvPr/>
                  </p:nvSpPr>
                  <p:spPr bwMode="auto">
                    <a:xfrm>
                      <a:off x="8059308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07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08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00" name="Group 46"/>
                <p:cNvGrpSpPr>
                  <a:grpSpLocks/>
                </p:cNvGrpSpPr>
                <p:nvPr/>
              </p:nvGrpSpPr>
              <p:grpSpPr bwMode="auto">
                <a:xfrm>
                  <a:off x="987592" y="4115392"/>
                  <a:ext cx="3253936" cy="2887824"/>
                  <a:chOff x="6170659" y="3048296"/>
                  <a:chExt cx="1666650" cy="1443912"/>
                </a:xfrm>
              </p:grpSpPr>
              <p:grpSp>
                <p:nvGrpSpPr>
                  <p:cNvPr id="40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659" y="3048296"/>
                    <a:ext cx="1666650" cy="1443912"/>
                    <a:chOff x="7008859" y="3429296"/>
                    <a:chExt cx="1666650" cy="1443912"/>
                  </a:xfrm>
                </p:grpSpPr>
                <p:sp>
                  <p:nvSpPr>
                    <p:cNvPr id="404" name="Donut 403"/>
                    <p:cNvSpPr/>
                    <p:nvPr/>
                  </p:nvSpPr>
                  <p:spPr bwMode="auto">
                    <a:xfrm>
                      <a:off x="7008859" y="3429296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05" name="Rectangle 404"/>
                    <p:cNvSpPr/>
                    <p:nvPr/>
                  </p:nvSpPr>
                  <p:spPr bwMode="auto">
                    <a:xfrm>
                      <a:off x="8063974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02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03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31" name="Group 52"/>
              <p:cNvGrpSpPr>
                <a:grpSpLocks/>
              </p:cNvGrpSpPr>
              <p:nvPr/>
            </p:nvGrpSpPr>
            <p:grpSpPr bwMode="auto">
              <a:xfrm>
                <a:off x="7161892" y="3505524"/>
                <a:ext cx="992539" cy="1041385"/>
                <a:chOff x="987619" y="4115392"/>
                <a:chExt cx="3253930" cy="2887824"/>
              </a:xfrm>
            </p:grpSpPr>
            <p:grpSp>
              <p:nvGrpSpPr>
                <p:cNvPr id="38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672" y="4947594"/>
                  <a:ext cx="1294849" cy="1166510"/>
                  <a:chOff x="6182426" y="3061497"/>
                  <a:chExt cx="1599519" cy="1440983"/>
                </a:xfrm>
              </p:grpSpPr>
              <p:grpSp>
                <p:nvGrpSpPr>
                  <p:cNvPr id="39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426" y="3061497"/>
                    <a:ext cx="1599519" cy="1440983"/>
                    <a:chOff x="7020626" y="3442497"/>
                    <a:chExt cx="1599519" cy="1440983"/>
                  </a:xfrm>
                </p:grpSpPr>
                <p:sp>
                  <p:nvSpPr>
                    <p:cNvPr id="397" name="Donut 396"/>
                    <p:cNvSpPr/>
                    <p:nvPr/>
                  </p:nvSpPr>
                  <p:spPr bwMode="auto">
                    <a:xfrm>
                      <a:off x="7020626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98" name="Rectangle 397"/>
                    <p:cNvSpPr/>
                    <p:nvPr/>
                  </p:nvSpPr>
                  <p:spPr bwMode="auto">
                    <a:xfrm>
                      <a:off x="8007339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95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96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88" name="Group 46"/>
                <p:cNvGrpSpPr>
                  <a:grpSpLocks/>
                </p:cNvGrpSpPr>
                <p:nvPr/>
              </p:nvGrpSpPr>
              <p:grpSpPr bwMode="auto">
                <a:xfrm>
                  <a:off x="987619" y="4115392"/>
                  <a:ext cx="3253930" cy="2887824"/>
                  <a:chOff x="6170673" y="3048296"/>
                  <a:chExt cx="1666647" cy="1443912"/>
                </a:xfrm>
              </p:grpSpPr>
              <p:grpSp>
                <p:nvGrpSpPr>
                  <p:cNvPr id="38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673" y="3048296"/>
                    <a:ext cx="1666647" cy="1443912"/>
                    <a:chOff x="7008873" y="3429296"/>
                    <a:chExt cx="1666647" cy="1443912"/>
                  </a:xfrm>
                </p:grpSpPr>
                <p:sp>
                  <p:nvSpPr>
                    <p:cNvPr id="392" name="Donut 391"/>
                    <p:cNvSpPr/>
                    <p:nvPr/>
                  </p:nvSpPr>
                  <p:spPr bwMode="auto">
                    <a:xfrm>
                      <a:off x="7008873" y="3429296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93" name="Rectangle 392"/>
                    <p:cNvSpPr/>
                    <p:nvPr/>
                  </p:nvSpPr>
                  <p:spPr bwMode="auto">
                    <a:xfrm>
                      <a:off x="8063985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90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91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32" name="Group 52"/>
              <p:cNvGrpSpPr>
                <a:grpSpLocks/>
              </p:cNvGrpSpPr>
              <p:nvPr/>
            </p:nvGrpSpPr>
            <p:grpSpPr bwMode="auto">
              <a:xfrm>
                <a:off x="4876741" y="3505524"/>
                <a:ext cx="989975" cy="1041385"/>
                <a:chOff x="990400" y="4115392"/>
                <a:chExt cx="3245525" cy="2887824"/>
              </a:xfrm>
            </p:grpSpPr>
            <p:grpSp>
              <p:nvGrpSpPr>
                <p:cNvPr id="37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408" y="4947594"/>
                  <a:ext cx="1294849" cy="1166510"/>
                  <a:chOff x="6230927" y="3061497"/>
                  <a:chExt cx="1599519" cy="1440983"/>
                </a:xfrm>
              </p:grpSpPr>
              <p:grpSp>
                <p:nvGrpSpPr>
                  <p:cNvPr id="38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0927" y="3061497"/>
                    <a:ext cx="1599519" cy="1440983"/>
                    <a:chOff x="7069127" y="3442497"/>
                    <a:chExt cx="1599519" cy="1440983"/>
                  </a:xfrm>
                </p:grpSpPr>
                <p:sp>
                  <p:nvSpPr>
                    <p:cNvPr id="385" name="Donut 384"/>
                    <p:cNvSpPr/>
                    <p:nvPr/>
                  </p:nvSpPr>
                  <p:spPr bwMode="auto">
                    <a:xfrm>
                      <a:off x="7069127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86" name="Rectangle 385"/>
                    <p:cNvSpPr/>
                    <p:nvPr/>
                  </p:nvSpPr>
                  <p:spPr bwMode="auto">
                    <a:xfrm>
                      <a:off x="8055840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83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84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76" name="Group 46"/>
                <p:cNvGrpSpPr>
                  <a:grpSpLocks/>
                </p:cNvGrpSpPr>
                <p:nvPr/>
              </p:nvGrpSpPr>
              <p:grpSpPr bwMode="auto">
                <a:xfrm>
                  <a:off x="990400" y="4115392"/>
                  <a:ext cx="3245525" cy="2887824"/>
                  <a:chOff x="6172097" y="3048296"/>
                  <a:chExt cx="1662342" cy="1443912"/>
                </a:xfrm>
              </p:grpSpPr>
              <p:grpSp>
                <p:nvGrpSpPr>
                  <p:cNvPr id="37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97" y="3048296"/>
                    <a:ext cx="1662342" cy="1443912"/>
                    <a:chOff x="7010297" y="3429296"/>
                    <a:chExt cx="1662342" cy="1443912"/>
                  </a:xfrm>
                </p:grpSpPr>
                <p:sp>
                  <p:nvSpPr>
                    <p:cNvPr id="380" name="Donut 379"/>
                    <p:cNvSpPr/>
                    <p:nvPr/>
                  </p:nvSpPr>
                  <p:spPr bwMode="auto">
                    <a:xfrm>
                      <a:off x="7010297" y="342929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81" name="Rectangle 380"/>
                    <p:cNvSpPr/>
                    <p:nvPr/>
                  </p:nvSpPr>
                  <p:spPr bwMode="auto">
                    <a:xfrm>
                      <a:off x="8061104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78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79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33" name="Group 52"/>
              <p:cNvGrpSpPr>
                <a:grpSpLocks/>
              </p:cNvGrpSpPr>
              <p:nvPr/>
            </p:nvGrpSpPr>
            <p:grpSpPr bwMode="auto">
              <a:xfrm>
                <a:off x="6020599" y="3505524"/>
                <a:ext cx="989975" cy="1041385"/>
                <a:chOff x="993211" y="4115392"/>
                <a:chExt cx="3245527" cy="2887824"/>
              </a:xfrm>
            </p:grpSpPr>
            <p:grpSp>
              <p:nvGrpSpPr>
                <p:cNvPr id="36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221" y="4947594"/>
                  <a:ext cx="1294849" cy="1166510"/>
                  <a:chOff x="6227453" y="3061497"/>
                  <a:chExt cx="1599519" cy="1440983"/>
                </a:xfrm>
              </p:grpSpPr>
              <p:grpSp>
                <p:nvGrpSpPr>
                  <p:cNvPr id="37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453" y="3061497"/>
                    <a:ext cx="1599519" cy="1440983"/>
                    <a:chOff x="7065653" y="3442497"/>
                    <a:chExt cx="1599519" cy="1440983"/>
                  </a:xfrm>
                </p:grpSpPr>
                <p:sp>
                  <p:nvSpPr>
                    <p:cNvPr id="373" name="Donut 372"/>
                    <p:cNvSpPr/>
                    <p:nvPr/>
                  </p:nvSpPr>
                  <p:spPr bwMode="auto">
                    <a:xfrm>
                      <a:off x="7065653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74" name="Rectangle 373"/>
                    <p:cNvSpPr/>
                    <p:nvPr/>
                  </p:nvSpPr>
                  <p:spPr bwMode="auto">
                    <a:xfrm>
                      <a:off x="8052366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71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72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64" name="Group 46"/>
                <p:cNvGrpSpPr>
                  <a:grpSpLocks/>
                </p:cNvGrpSpPr>
                <p:nvPr/>
              </p:nvGrpSpPr>
              <p:grpSpPr bwMode="auto">
                <a:xfrm>
                  <a:off x="993211" y="4115392"/>
                  <a:ext cx="3245527" cy="2887824"/>
                  <a:chOff x="6173537" y="3048296"/>
                  <a:chExt cx="1662343" cy="1443912"/>
                </a:xfrm>
              </p:grpSpPr>
              <p:grpSp>
                <p:nvGrpSpPr>
                  <p:cNvPr id="3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537" y="3048296"/>
                    <a:ext cx="1662343" cy="1443912"/>
                    <a:chOff x="7011737" y="3429296"/>
                    <a:chExt cx="1662343" cy="1443912"/>
                  </a:xfrm>
                </p:grpSpPr>
                <p:sp>
                  <p:nvSpPr>
                    <p:cNvPr id="368" name="Donut 367"/>
                    <p:cNvSpPr/>
                    <p:nvPr/>
                  </p:nvSpPr>
                  <p:spPr bwMode="auto">
                    <a:xfrm>
                      <a:off x="7011737" y="342929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9" name="Rectangle 368"/>
                    <p:cNvSpPr/>
                    <p:nvPr/>
                  </p:nvSpPr>
                  <p:spPr bwMode="auto">
                    <a:xfrm>
                      <a:off x="8062545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66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67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34" name="Group 71"/>
              <p:cNvGrpSpPr>
                <a:grpSpLocks/>
              </p:cNvGrpSpPr>
              <p:nvPr/>
            </p:nvGrpSpPr>
            <p:grpSpPr bwMode="auto">
              <a:xfrm>
                <a:off x="380819" y="3505313"/>
                <a:ext cx="989974" cy="1054554"/>
                <a:chOff x="5638313" y="1828800"/>
                <a:chExt cx="2647658" cy="2385646"/>
              </a:xfrm>
            </p:grpSpPr>
            <p:grpSp>
              <p:nvGrpSpPr>
                <p:cNvPr id="349" name="Group 52"/>
                <p:cNvGrpSpPr>
                  <a:grpSpLocks/>
                </p:cNvGrpSpPr>
                <p:nvPr/>
              </p:nvGrpSpPr>
              <p:grpSpPr bwMode="auto">
                <a:xfrm>
                  <a:off x="5638313" y="1829275"/>
                  <a:ext cx="2647658" cy="2332641"/>
                  <a:chOff x="990003" y="4115382"/>
                  <a:chExt cx="3245516" cy="2859366"/>
                </a:xfrm>
              </p:grpSpPr>
              <p:grpSp>
                <p:nvGrpSpPr>
                  <p:cNvPr id="351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601" y="4933355"/>
                    <a:ext cx="1294844" cy="1138058"/>
                    <a:chOff x="6241814" y="3114229"/>
                    <a:chExt cx="1599513" cy="1405835"/>
                  </a:xfrm>
                </p:grpSpPr>
                <p:grpSp>
                  <p:nvGrpSpPr>
                    <p:cNvPr id="358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1814" y="3114229"/>
                      <a:ext cx="1599513" cy="1405835"/>
                      <a:chOff x="7080014" y="3495229"/>
                      <a:chExt cx="1599513" cy="1405835"/>
                    </a:xfrm>
                  </p:grpSpPr>
                  <p:sp>
                    <p:nvSpPr>
                      <p:cNvPr id="361" name="Donut 360"/>
                      <p:cNvSpPr/>
                      <p:nvPr/>
                    </p:nvSpPr>
                    <p:spPr bwMode="auto">
                      <a:xfrm>
                        <a:off x="7080014" y="3495229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362" name="Rectangle 361"/>
                      <p:cNvSpPr/>
                      <p:nvPr/>
                    </p:nvSpPr>
                    <p:spPr bwMode="auto">
                      <a:xfrm>
                        <a:off x="8066723" y="4242075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359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360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352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90003" y="4115382"/>
                    <a:ext cx="3245516" cy="2859366"/>
                    <a:chOff x="6171893" y="3048291"/>
                    <a:chExt cx="1662337" cy="1429683"/>
                  </a:xfrm>
                </p:grpSpPr>
                <p:grpSp>
                  <p:nvGrpSpPr>
                    <p:cNvPr id="353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893" y="3048291"/>
                      <a:ext cx="1662337" cy="1429683"/>
                      <a:chOff x="7010093" y="3429291"/>
                      <a:chExt cx="1662337" cy="1429683"/>
                    </a:xfrm>
                  </p:grpSpPr>
                  <p:sp>
                    <p:nvSpPr>
                      <p:cNvPr id="356" name="Donut 355"/>
                      <p:cNvSpPr/>
                      <p:nvPr/>
                    </p:nvSpPr>
                    <p:spPr bwMode="auto">
                      <a:xfrm>
                        <a:off x="7010093" y="3429291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357" name="Rectangle 356"/>
                      <p:cNvSpPr/>
                      <p:nvPr/>
                    </p:nvSpPr>
                    <p:spPr bwMode="auto">
                      <a:xfrm>
                        <a:off x="8060897" y="4190366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354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355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350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335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36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37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38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39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40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41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42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43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44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45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46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47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48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12" name="Group 138"/>
            <p:cNvGrpSpPr>
              <a:grpSpLocks/>
            </p:cNvGrpSpPr>
            <p:nvPr/>
          </p:nvGrpSpPr>
          <p:grpSpPr bwMode="auto">
            <a:xfrm>
              <a:off x="1828801" y="1988454"/>
              <a:ext cx="5047341" cy="652888"/>
              <a:chOff x="152400" y="3505200"/>
              <a:chExt cx="8153400" cy="1054667"/>
            </a:xfrm>
          </p:grpSpPr>
          <p:grpSp>
            <p:nvGrpSpPr>
              <p:cNvPr id="221" name="Group 52"/>
              <p:cNvGrpSpPr>
                <a:grpSpLocks/>
              </p:cNvGrpSpPr>
              <p:nvPr/>
            </p:nvGrpSpPr>
            <p:grpSpPr bwMode="auto">
              <a:xfrm>
                <a:off x="1447763" y="3505579"/>
                <a:ext cx="989975" cy="1041385"/>
                <a:chOff x="990474" y="4115544"/>
                <a:chExt cx="3245525" cy="2887824"/>
              </a:xfrm>
            </p:grpSpPr>
            <p:grpSp>
              <p:nvGrpSpPr>
                <p:cNvPr id="31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1072" y="4947746"/>
                  <a:ext cx="1294849" cy="1166510"/>
                  <a:chOff x="6241225" y="3061309"/>
                  <a:chExt cx="1599519" cy="1440983"/>
                </a:xfrm>
              </p:grpSpPr>
              <p:grpSp>
                <p:nvGrpSpPr>
                  <p:cNvPr id="32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225" y="3061309"/>
                    <a:ext cx="1599519" cy="1440983"/>
                    <a:chOff x="7079425" y="3442309"/>
                    <a:chExt cx="1599519" cy="1440983"/>
                  </a:xfrm>
                </p:grpSpPr>
                <p:sp>
                  <p:nvSpPr>
                    <p:cNvPr id="326" name="Donut 68"/>
                    <p:cNvSpPr/>
                    <p:nvPr/>
                  </p:nvSpPr>
                  <p:spPr bwMode="auto">
                    <a:xfrm>
                      <a:off x="7079425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27" name="Rectangle 326"/>
                    <p:cNvSpPr/>
                    <p:nvPr/>
                  </p:nvSpPr>
                  <p:spPr bwMode="auto">
                    <a:xfrm>
                      <a:off x="8066138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24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25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17" name="Group 46"/>
                <p:cNvGrpSpPr>
                  <a:grpSpLocks/>
                </p:cNvGrpSpPr>
                <p:nvPr/>
              </p:nvGrpSpPr>
              <p:grpSpPr bwMode="auto">
                <a:xfrm>
                  <a:off x="990474" y="4115544"/>
                  <a:ext cx="3245525" cy="2887824"/>
                  <a:chOff x="6172135" y="3048372"/>
                  <a:chExt cx="1662342" cy="1443912"/>
                </a:xfrm>
              </p:grpSpPr>
              <p:grpSp>
                <p:nvGrpSpPr>
                  <p:cNvPr id="31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135" y="3048372"/>
                    <a:ext cx="1662342" cy="1443912"/>
                    <a:chOff x="7010335" y="3429372"/>
                    <a:chExt cx="1662342" cy="1443912"/>
                  </a:xfrm>
                </p:grpSpPr>
                <p:sp>
                  <p:nvSpPr>
                    <p:cNvPr id="321" name="Donut 63"/>
                    <p:cNvSpPr/>
                    <p:nvPr/>
                  </p:nvSpPr>
                  <p:spPr bwMode="auto">
                    <a:xfrm>
                      <a:off x="7010335" y="34293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22" name="Rectangle 321"/>
                    <p:cNvSpPr/>
                    <p:nvPr/>
                  </p:nvSpPr>
                  <p:spPr bwMode="auto">
                    <a:xfrm>
                      <a:off x="8061142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19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20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22" name="Group 52"/>
              <p:cNvGrpSpPr>
                <a:grpSpLocks/>
              </p:cNvGrpSpPr>
              <p:nvPr/>
            </p:nvGrpSpPr>
            <p:grpSpPr bwMode="auto">
              <a:xfrm>
                <a:off x="2591621" y="3505579"/>
                <a:ext cx="989975" cy="1041385"/>
                <a:chOff x="993285" y="4115544"/>
                <a:chExt cx="3245527" cy="2887824"/>
              </a:xfrm>
            </p:grpSpPr>
            <p:grpSp>
              <p:nvGrpSpPr>
                <p:cNvPr id="30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299" y="4947746"/>
                  <a:ext cx="1294849" cy="1166510"/>
                  <a:chOff x="6227361" y="3061309"/>
                  <a:chExt cx="1599520" cy="1440983"/>
                </a:xfrm>
              </p:grpSpPr>
              <p:grpSp>
                <p:nvGrpSpPr>
                  <p:cNvPr id="31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361" y="3061309"/>
                    <a:ext cx="1599520" cy="1440983"/>
                    <a:chOff x="7065561" y="3442309"/>
                    <a:chExt cx="1599520" cy="1440983"/>
                  </a:xfrm>
                </p:grpSpPr>
                <p:sp>
                  <p:nvSpPr>
                    <p:cNvPr id="314" name="Donut 75"/>
                    <p:cNvSpPr/>
                    <p:nvPr/>
                  </p:nvSpPr>
                  <p:spPr bwMode="auto">
                    <a:xfrm>
                      <a:off x="7065561" y="3442309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15" name="Rectangle 314"/>
                    <p:cNvSpPr/>
                    <p:nvPr/>
                  </p:nvSpPr>
                  <p:spPr bwMode="auto">
                    <a:xfrm>
                      <a:off x="8052281" y="4171584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12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13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05" name="Group 46"/>
                <p:cNvGrpSpPr>
                  <a:grpSpLocks/>
                </p:cNvGrpSpPr>
                <p:nvPr/>
              </p:nvGrpSpPr>
              <p:grpSpPr bwMode="auto">
                <a:xfrm>
                  <a:off x="993285" y="4115544"/>
                  <a:ext cx="3245527" cy="2887824"/>
                  <a:chOff x="6173575" y="3048372"/>
                  <a:chExt cx="1662343" cy="1443912"/>
                </a:xfrm>
              </p:grpSpPr>
              <p:grpSp>
                <p:nvGrpSpPr>
                  <p:cNvPr id="30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575" y="3048372"/>
                    <a:ext cx="1662343" cy="1443912"/>
                    <a:chOff x="7011775" y="3429372"/>
                    <a:chExt cx="1662343" cy="1443912"/>
                  </a:xfrm>
                </p:grpSpPr>
                <p:sp>
                  <p:nvSpPr>
                    <p:cNvPr id="309" name="Donut 308"/>
                    <p:cNvSpPr/>
                    <p:nvPr/>
                  </p:nvSpPr>
                  <p:spPr bwMode="auto">
                    <a:xfrm>
                      <a:off x="7011775" y="34293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10" name="Rectangle 309"/>
                    <p:cNvSpPr/>
                    <p:nvPr/>
                  </p:nvSpPr>
                  <p:spPr bwMode="auto">
                    <a:xfrm>
                      <a:off x="8062583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07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08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23" name="Group 52"/>
              <p:cNvGrpSpPr>
                <a:grpSpLocks/>
              </p:cNvGrpSpPr>
              <p:nvPr/>
            </p:nvGrpSpPr>
            <p:grpSpPr bwMode="auto">
              <a:xfrm>
                <a:off x="3732913" y="3505579"/>
                <a:ext cx="992544" cy="1041385"/>
                <a:chOff x="987682" y="4115544"/>
                <a:chExt cx="3253938" cy="2887824"/>
              </a:xfrm>
            </p:grpSpPr>
            <p:grpSp>
              <p:nvGrpSpPr>
                <p:cNvPr id="29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692" y="4947746"/>
                  <a:ext cx="1294849" cy="1166510"/>
                  <a:chOff x="6234283" y="3061309"/>
                  <a:chExt cx="1599519" cy="1440983"/>
                </a:xfrm>
              </p:grpSpPr>
              <p:grpSp>
                <p:nvGrpSpPr>
                  <p:cNvPr id="29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283" y="3061309"/>
                    <a:ext cx="1599519" cy="1440983"/>
                    <a:chOff x="7072483" y="3442309"/>
                    <a:chExt cx="1599519" cy="1440983"/>
                  </a:xfrm>
                </p:grpSpPr>
                <p:sp>
                  <p:nvSpPr>
                    <p:cNvPr id="302" name="Donut 301"/>
                    <p:cNvSpPr/>
                    <p:nvPr/>
                  </p:nvSpPr>
                  <p:spPr bwMode="auto">
                    <a:xfrm>
                      <a:off x="7072483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03" name="Rectangle 302"/>
                    <p:cNvSpPr/>
                    <p:nvPr/>
                  </p:nvSpPr>
                  <p:spPr bwMode="auto">
                    <a:xfrm>
                      <a:off x="8059196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00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01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93" name="Group 46"/>
                <p:cNvGrpSpPr>
                  <a:grpSpLocks/>
                </p:cNvGrpSpPr>
                <p:nvPr/>
              </p:nvGrpSpPr>
              <p:grpSpPr bwMode="auto">
                <a:xfrm>
                  <a:off x="987682" y="4115544"/>
                  <a:ext cx="3253938" cy="2887824"/>
                  <a:chOff x="6170705" y="3048372"/>
                  <a:chExt cx="1666651" cy="1443912"/>
                </a:xfrm>
              </p:grpSpPr>
              <p:grpSp>
                <p:nvGrpSpPr>
                  <p:cNvPr id="29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705" y="3048372"/>
                    <a:ext cx="1666651" cy="1443912"/>
                    <a:chOff x="7008905" y="3429372"/>
                    <a:chExt cx="1666651" cy="1443912"/>
                  </a:xfrm>
                </p:grpSpPr>
                <p:sp>
                  <p:nvSpPr>
                    <p:cNvPr id="297" name="Donut 296"/>
                    <p:cNvSpPr/>
                    <p:nvPr/>
                  </p:nvSpPr>
                  <p:spPr bwMode="auto">
                    <a:xfrm>
                      <a:off x="7008905" y="3429372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98" name="Rectangle 297"/>
                    <p:cNvSpPr/>
                    <p:nvPr/>
                  </p:nvSpPr>
                  <p:spPr bwMode="auto">
                    <a:xfrm>
                      <a:off x="8064021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95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96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24" name="Group 52"/>
              <p:cNvGrpSpPr>
                <a:grpSpLocks/>
              </p:cNvGrpSpPr>
              <p:nvPr/>
            </p:nvGrpSpPr>
            <p:grpSpPr bwMode="auto">
              <a:xfrm>
                <a:off x="7161919" y="3505579"/>
                <a:ext cx="992539" cy="1041385"/>
                <a:chOff x="987709" y="4115544"/>
                <a:chExt cx="3253930" cy="2887824"/>
              </a:xfrm>
            </p:grpSpPr>
            <p:grpSp>
              <p:nvGrpSpPr>
                <p:cNvPr id="28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762" y="4947746"/>
                  <a:ext cx="1294849" cy="1166510"/>
                  <a:chOff x="6182315" y="3061309"/>
                  <a:chExt cx="1599519" cy="1440983"/>
                </a:xfrm>
              </p:grpSpPr>
              <p:grpSp>
                <p:nvGrpSpPr>
                  <p:cNvPr id="28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315" y="3061309"/>
                    <a:ext cx="1599519" cy="1440983"/>
                    <a:chOff x="7020515" y="3442309"/>
                    <a:chExt cx="1599519" cy="1440983"/>
                  </a:xfrm>
                </p:grpSpPr>
                <p:sp>
                  <p:nvSpPr>
                    <p:cNvPr id="290" name="Donut 289"/>
                    <p:cNvSpPr/>
                    <p:nvPr/>
                  </p:nvSpPr>
                  <p:spPr bwMode="auto">
                    <a:xfrm>
                      <a:off x="7020515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91" name="Rectangle 290"/>
                    <p:cNvSpPr/>
                    <p:nvPr/>
                  </p:nvSpPr>
                  <p:spPr bwMode="auto">
                    <a:xfrm>
                      <a:off x="8007228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88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9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81" name="Group 46"/>
                <p:cNvGrpSpPr>
                  <a:grpSpLocks/>
                </p:cNvGrpSpPr>
                <p:nvPr/>
              </p:nvGrpSpPr>
              <p:grpSpPr bwMode="auto">
                <a:xfrm>
                  <a:off x="987709" y="4115544"/>
                  <a:ext cx="3253930" cy="2887824"/>
                  <a:chOff x="6170719" y="3048372"/>
                  <a:chExt cx="1666647" cy="1443912"/>
                </a:xfrm>
              </p:grpSpPr>
              <p:grpSp>
                <p:nvGrpSpPr>
                  <p:cNvPr id="28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719" y="3048372"/>
                    <a:ext cx="1666647" cy="1443912"/>
                    <a:chOff x="7008919" y="3429372"/>
                    <a:chExt cx="1666647" cy="1443912"/>
                  </a:xfrm>
                </p:grpSpPr>
                <p:sp>
                  <p:nvSpPr>
                    <p:cNvPr id="285" name="Donut 284"/>
                    <p:cNvSpPr/>
                    <p:nvPr/>
                  </p:nvSpPr>
                  <p:spPr bwMode="auto">
                    <a:xfrm>
                      <a:off x="7008919" y="3429372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86" name="Rectangle 285"/>
                    <p:cNvSpPr/>
                    <p:nvPr/>
                  </p:nvSpPr>
                  <p:spPr bwMode="auto">
                    <a:xfrm>
                      <a:off x="8064031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83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4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25" name="Group 52"/>
              <p:cNvGrpSpPr>
                <a:grpSpLocks/>
              </p:cNvGrpSpPr>
              <p:nvPr/>
            </p:nvGrpSpPr>
            <p:grpSpPr bwMode="auto">
              <a:xfrm>
                <a:off x="4876767" y="3505579"/>
                <a:ext cx="989975" cy="1041385"/>
                <a:chOff x="990486" y="4115544"/>
                <a:chExt cx="3245524" cy="2887824"/>
              </a:xfrm>
            </p:grpSpPr>
            <p:grpSp>
              <p:nvGrpSpPr>
                <p:cNvPr id="26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498" y="4947746"/>
                  <a:ext cx="1294849" cy="1166510"/>
                  <a:chOff x="6230816" y="3061309"/>
                  <a:chExt cx="1599519" cy="1440983"/>
                </a:xfrm>
              </p:grpSpPr>
              <p:grpSp>
                <p:nvGrpSpPr>
                  <p:cNvPr id="27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0816" y="3061309"/>
                    <a:ext cx="1599519" cy="1440983"/>
                    <a:chOff x="7069016" y="3442309"/>
                    <a:chExt cx="1599519" cy="1440983"/>
                  </a:xfrm>
                </p:grpSpPr>
                <p:sp>
                  <p:nvSpPr>
                    <p:cNvPr id="278" name="Donut 277"/>
                    <p:cNvSpPr/>
                    <p:nvPr/>
                  </p:nvSpPr>
                  <p:spPr bwMode="auto">
                    <a:xfrm>
                      <a:off x="7069016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79" name="Rectangle 278"/>
                    <p:cNvSpPr/>
                    <p:nvPr/>
                  </p:nvSpPr>
                  <p:spPr bwMode="auto">
                    <a:xfrm>
                      <a:off x="8055729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76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77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69" name="Group 46"/>
                <p:cNvGrpSpPr>
                  <a:grpSpLocks/>
                </p:cNvGrpSpPr>
                <p:nvPr/>
              </p:nvGrpSpPr>
              <p:grpSpPr bwMode="auto">
                <a:xfrm>
                  <a:off x="990486" y="4115544"/>
                  <a:ext cx="3245524" cy="2887824"/>
                  <a:chOff x="6172143" y="3048372"/>
                  <a:chExt cx="1662342" cy="1443912"/>
                </a:xfrm>
              </p:grpSpPr>
              <p:grpSp>
                <p:nvGrpSpPr>
                  <p:cNvPr id="27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143" y="3048372"/>
                    <a:ext cx="1662342" cy="1443912"/>
                    <a:chOff x="7010343" y="3429372"/>
                    <a:chExt cx="1662342" cy="1443912"/>
                  </a:xfrm>
                </p:grpSpPr>
                <p:sp>
                  <p:nvSpPr>
                    <p:cNvPr id="273" name="Donut 272"/>
                    <p:cNvSpPr/>
                    <p:nvPr/>
                  </p:nvSpPr>
                  <p:spPr bwMode="auto">
                    <a:xfrm>
                      <a:off x="7010343" y="34293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74" name="Rectangle 273"/>
                    <p:cNvSpPr/>
                    <p:nvPr/>
                  </p:nvSpPr>
                  <p:spPr bwMode="auto">
                    <a:xfrm>
                      <a:off x="8061150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71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72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26" name="Group 52"/>
              <p:cNvGrpSpPr>
                <a:grpSpLocks/>
              </p:cNvGrpSpPr>
              <p:nvPr/>
            </p:nvGrpSpPr>
            <p:grpSpPr bwMode="auto">
              <a:xfrm>
                <a:off x="6020628" y="3505579"/>
                <a:ext cx="989977" cy="1041385"/>
                <a:chOff x="993303" y="4115544"/>
                <a:chExt cx="3245525" cy="2887824"/>
              </a:xfrm>
            </p:grpSpPr>
            <p:grpSp>
              <p:nvGrpSpPr>
                <p:cNvPr id="25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310" y="4947746"/>
                  <a:ext cx="1294850" cy="1166510"/>
                  <a:chOff x="6227341" y="3061309"/>
                  <a:chExt cx="1599520" cy="1440983"/>
                </a:xfrm>
              </p:grpSpPr>
              <p:grpSp>
                <p:nvGrpSpPr>
                  <p:cNvPr id="26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341" y="3061309"/>
                    <a:ext cx="1599520" cy="1440983"/>
                    <a:chOff x="7065541" y="3442309"/>
                    <a:chExt cx="1599520" cy="1440983"/>
                  </a:xfrm>
                </p:grpSpPr>
                <p:sp>
                  <p:nvSpPr>
                    <p:cNvPr id="266" name="Donut 265"/>
                    <p:cNvSpPr/>
                    <p:nvPr/>
                  </p:nvSpPr>
                  <p:spPr bwMode="auto">
                    <a:xfrm>
                      <a:off x="7065541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67" name="Rectangle 266"/>
                    <p:cNvSpPr/>
                    <p:nvPr/>
                  </p:nvSpPr>
                  <p:spPr bwMode="auto">
                    <a:xfrm>
                      <a:off x="8052255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64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65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57" name="Group 46"/>
                <p:cNvGrpSpPr>
                  <a:grpSpLocks/>
                </p:cNvGrpSpPr>
                <p:nvPr/>
              </p:nvGrpSpPr>
              <p:grpSpPr bwMode="auto">
                <a:xfrm>
                  <a:off x="993303" y="4115544"/>
                  <a:ext cx="3245525" cy="2887824"/>
                  <a:chOff x="6173584" y="3048372"/>
                  <a:chExt cx="1662342" cy="1443912"/>
                </a:xfrm>
              </p:grpSpPr>
              <p:grpSp>
                <p:nvGrpSpPr>
                  <p:cNvPr id="25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584" y="3048372"/>
                    <a:ext cx="1662342" cy="1443912"/>
                    <a:chOff x="7011784" y="3429372"/>
                    <a:chExt cx="1662342" cy="1443912"/>
                  </a:xfrm>
                </p:grpSpPr>
                <p:sp>
                  <p:nvSpPr>
                    <p:cNvPr id="261" name="Donut 260"/>
                    <p:cNvSpPr/>
                    <p:nvPr/>
                  </p:nvSpPr>
                  <p:spPr bwMode="auto">
                    <a:xfrm>
                      <a:off x="7011784" y="34293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62" name="Rectangle 261"/>
                    <p:cNvSpPr/>
                    <p:nvPr/>
                  </p:nvSpPr>
                  <p:spPr bwMode="auto">
                    <a:xfrm>
                      <a:off x="8062591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59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60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27" name="Group 71"/>
              <p:cNvGrpSpPr>
                <a:grpSpLocks/>
              </p:cNvGrpSpPr>
              <p:nvPr/>
            </p:nvGrpSpPr>
            <p:grpSpPr bwMode="auto">
              <a:xfrm>
                <a:off x="380851" y="3505313"/>
                <a:ext cx="989975" cy="1054554"/>
                <a:chOff x="5638386" y="1828800"/>
                <a:chExt cx="2647656" cy="2385646"/>
              </a:xfrm>
            </p:grpSpPr>
            <p:grpSp>
              <p:nvGrpSpPr>
                <p:cNvPr id="242" name="Group 52"/>
                <p:cNvGrpSpPr>
                  <a:grpSpLocks/>
                </p:cNvGrpSpPr>
                <p:nvPr/>
              </p:nvGrpSpPr>
              <p:grpSpPr bwMode="auto">
                <a:xfrm>
                  <a:off x="5638386" y="1829399"/>
                  <a:ext cx="2647656" cy="2332641"/>
                  <a:chOff x="990092" y="4115534"/>
                  <a:chExt cx="3245515" cy="2859366"/>
                </a:xfrm>
              </p:grpSpPr>
              <p:grpSp>
                <p:nvGrpSpPr>
                  <p:cNvPr id="244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689" y="4933508"/>
                    <a:ext cx="1294845" cy="1138058"/>
                    <a:chOff x="6241702" y="3114040"/>
                    <a:chExt cx="1599514" cy="1405835"/>
                  </a:xfrm>
                </p:grpSpPr>
                <p:grpSp>
                  <p:nvGrpSpPr>
                    <p:cNvPr id="251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1702" y="3114040"/>
                      <a:ext cx="1599514" cy="1405835"/>
                      <a:chOff x="7079902" y="3495040"/>
                      <a:chExt cx="1599514" cy="1405835"/>
                    </a:xfrm>
                  </p:grpSpPr>
                  <p:sp>
                    <p:nvSpPr>
                      <p:cNvPr id="254" name="Donut 253"/>
                      <p:cNvSpPr/>
                      <p:nvPr/>
                    </p:nvSpPr>
                    <p:spPr bwMode="auto">
                      <a:xfrm>
                        <a:off x="7079902" y="3495040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255" name="Rectangle 254"/>
                      <p:cNvSpPr/>
                      <p:nvPr/>
                    </p:nvSpPr>
                    <p:spPr bwMode="auto">
                      <a:xfrm>
                        <a:off x="8066612" y="4241887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252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53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245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90092" y="4115534"/>
                    <a:ext cx="3245515" cy="2859366"/>
                    <a:chOff x="6171940" y="3048367"/>
                    <a:chExt cx="1662337" cy="1429683"/>
                  </a:xfrm>
                </p:grpSpPr>
                <p:grpSp>
                  <p:nvGrpSpPr>
                    <p:cNvPr id="246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940" y="3048367"/>
                      <a:ext cx="1662337" cy="1429683"/>
                      <a:chOff x="7010140" y="3429367"/>
                      <a:chExt cx="1662337" cy="1429683"/>
                    </a:xfrm>
                  </p:grpSpPr>
                  <p:sp>
                    <p:nvSpPr>
                      <p:cNvPr id="249" name="Donut 248"/>
                      <p:cNvSpPr/>
                      <p:nvPr/>
                    </p:nvSpPr>
                    <p:spPr bwMode="auto">
                      <a:xfrm>
                        <a:off x="7010140" y="3429367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250" name="Rectangle 249"/>
                      <p:cNvSpPr/>
                      <p:nvPr/>
                    </p:nvSpPr>
                    <p:spPr bwMode="auto">
                      <a:xfrm>
                        <a:off x="8060944" y="4190442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247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48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243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228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29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0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1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2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3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4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5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6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7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8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9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40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41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113" name="Group 138"/>
            <p:cNvGrpSpPr>
              <a:grpSpLocks/>
            </p:cNvGrpSpPr>
            <p:nvPr/>
          </p:nvGrpSpPr>
          <p:grpSpPr bwMode="auto">
            <a:xfrm>
              <a:off x="1981201" y="2140854"/>
              <a:ext cx="5047344" cy="652888"/>
              <a:chOff x="152400" y="3505200"/>
              <a:chExt cx="8153400" cy="1054667"/>
            </a:xfrm>
          </p:grpSpPr>
          <p:grpSp>
            <p:nvGrpSpPr>
              <p:cNvPr id="114" name="Group 52"/>
              <p:cNvGrpSpPr>
                <a:grpSpLocks/>
              </p:cNvGrpSpPr>
              <p:nvPr/>
            </p:nvGrpSpPr>
            <p:grpSpPr bwMode="auto">
              <a:xfrm>
                <a:off x="1447788" y="3505633"/>
                <a:ext cx="989976" cy="1041385"/>
                <a:chOff x="990557" y="4115692"/>
                <a:chExt cx="3245527" cy="2887824"/>
              </a:xfrm>
            </p:grpSpPr>
            <p:grpSp>
              <p:nvGrpSpPr>
                <p:cNvPr id="20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1157" y="4947894"/>
                  <a:ext cx="1294849" cy="1166510"/>
                  <a:chOff x="6241120" y="3061126"/>
                  <a:chExt cx="1599519" cy="1440983"/>
                </a:xfrm>
              </p:grpSpPr>
              <p:grpSp>
                <p:nvGrpSpPr>
                  <p:cNvPr id="21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120" y="3061126"/>
                    <a:ext cx="1599519" cy="1440983"/>
                    <a:chOff x="7079320" y="3442126"/>
                    <a:chExt cx="1599519" cy="1440983"/>
                  </a:xfrm>
                </p:grpSpPr>
                <p:sp>
                  <p:nvSpPr>
                    <p:cNvPr id="219" name="Donut 68"/>
                    <p:cNvSpPr/>
                    <p:nvPr/>
                  </p:nvSpPr>
                  <p:spPr bwMode="auto">
                    <a:xfrm>
                      <a:off x="7079320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20" name="Rectangle 219"/>
                    <p:cNvSpPr/>
                    <p:nvPr/>
                  </p:nvSpPr>
                  <p:spPr bwMode="auto">
                    <a:xfrm>
                      <a:off x="8066033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17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8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10" name="Group 46"/>
                <p:cNvGrpSpPr>
                  <a:grpSpLocks/>
                </p:cNvGrpSpPr>
                <p:nvPr/>
              </p:nvGrpSpPr>
              <p:grpSpPr bwMode="auto">
                <a:xfrm>
                  <a:off x="990557" y="4115692"/>
                  <a:ext cx="3245527" cy="2887824"/>
                  <a:chOff x="6172178" y="3048446"/>
                  <a:chExt cx="1662343" cy="1443912"/>
                </a:xfrm>
              </p:grpSpPr>
              <p:grpSp>
                <p:nvGrpSpPr>
                  <p:cNvPr id="21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178" y="3048446"/>
                    <a:ext cx="1662343" cy="1443912"/>
                    <a:chOff x="7010378" y="3429446"/>
                    <a:chExt cx="1662343" cy="1443912"/>
                  </a:xfrm>
                </p:grpSpPr>
                <p:sp>
                  <p:nvSpPr>
                    <p:cNvPr id="214" name="Donut 63"/>
                    <p:cNvSpPr/>
                    <p:nvPr/>
                  </p:nvSpPr>
                  <p:spPr bwMode="auto">
                    <a:xfrm>
                      <a:off x="7010378" y="342944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15" name="Rectangle 214"/>
                    <p:cNvSpPr/>
                    <p:nvPr/>
                  </p:nvSpPr>
                  <p:spPr bwMode="auto">
                    <a:xfrm>
                      <a:off x="8061186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12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3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15" name="Group 52"/>
              <p:cNvGrpSpPr>
                <a:grpSpLocks/>
              </p:cNvGrpSpPr>
              <p:nvPr/>
            </p:nvGrpSpPr>
            <p:grpSpPr bwMode="auto">
              <a:xfrm>
                <a:off x="2591648" y="3505633"/>
                <a:ext cx="989975" cy="1041385"/>
                <a:chOff x="993371" y="4115692"/>
                <a:chExt cx="3245525" cy="2887824"/>
              </a:xfrm>
            </p:grpSpPr>
            <p:grpSp>
              <p:nvGrpSpPr>
                <p:cNvPr id="19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384" y="4947894"/>
                  <a:ext cx="1294849" cy="1166510"/>
                  <a:chOff x="6227256" y="3061126"/>
                  <a:chExt cx="1599520" cy="1440983"/>
                </a:xfrm>
              </p:grpSpPr>
              <p:grpSp>
                <p:nvGrpSpPr>
                  <p:cNvPr id="20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256" y="3061126"/>
                    <a:ext cx="1599520" cy="1440983"/>
                    <a:chOff x="7065456" y="3442126"/>
                    <a:chExt cx="1599520" cy="1440983"/>
                  </a:xfrm>
                </p:grpSpPr>
                <p:sp>
                  <p:nvSpPr>
                    <p:cNvPr id="207" name="Donut 75"/>
                    <p:cNvSpPr/>
                    <p:nvPr/>
                  </p:nvSpPr>
                  <p:spPr bwMode="auto">
                    <a:xfrm>
                      <a:off x="7065456" y="3442126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08" name="Rectangle 207"/>
                    <p:cNvSpPr/>
                    <p:nvPr/>
                  </p:nvSpPr>
                  <p:spPr bwMode="auto">
                    <a:xfrm>
                      <a:off x="8052176" y="4171402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05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6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98" name="Group 46"/>
                <p:cNvGrpSpPr>
                  <a:grpSpLocks/>
                </p:cNvGrpSpPr>
                <p:nvPr/>
              </p:nvGrpSpPr>
              <p:grpSpPr bwMode="auto">
                <a:xfrm>
                  <a:off x="993371" y="4115692"/>
                  <a:ext cx="3245525" cy="2887824"/>
                  <a:chOff x="6173619" y="3048446"/>
                  <a:chExt cx="1662342" cy="1443912"/>
                </a:xfrm>
              </p:grpSpPr>
              <p:grpSp>
                <p:nvGrpSpPr>
                  <p:cNvPr id="19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619" y="3048446"/>
                    <a:ext cx="1662342" cy="1443912"/>
                    <a:chOff x="7011819" y="3429446"/>
                    <a:chExt cx="1662342" cy="1443912"/>
                  </a:xfrm>
                </p:grpSpPr>
                <p:sp>
                  <p:nvSpPr>
                    <p:cNvPr id="202" name="Donut 201"/>
                    <p:cNvSpPr/>
                    <p:nvPr/>
                  </p:nvSpPr>
                  <p:spPr bwMode="auto">
                    <a:xfrm>
                      <a:off x="7011819" y="342944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03" name="Rectangle 202"/>
                    <p:cNvSpPr/>
                    <p:nvPr/>
                  </p:nvSpPr>
                  <p:spPr bwMode="auto">
                    <a:xfrm>
                      <a:off x="8062626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00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1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16" name="Group 52"/>
              <p:cNvGrpSpPr>
                <a:grpSpLocks/>
              </p:cNvGrpSpPr>
              <p:nvPr/>
            </p:nvGrpSpPr>
            <p:grpSpPr bwMode="auto">
              <a:xfrm>
                <a:off x="3732939" y="3505633"/>
                <a:ext cx="992543" cy="1041385"/>
                <a:chOff x="987768" y="4115692"/>
                <a:chExt cx="3253936" cy="2887824"/>
              </a:xfrm>
            </p:grpSpPr>
            <p:grpSp>
              <p:nvGrpSpPr>
                <p:cNvPr id="18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776" y="4947894"/>
                  <a:ext cx="1294850" cy="1166510"/>
                  <a:chOff x="6234178" y="3061126"/>
                  <a:chExt cx="1599520" cy="1440983"/>
                </a:xfrm>
              </p:grpSpPr>
              <p:grpSp>
                <p:nvGrpSpPr>
                  <p:cNvPr id="19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178" y="3061126"/>
                    <a:ext cx="1599520" cy="1440983"/>
                    <a:chOff x="7072378" y="3442126"/>
                    <a:chExt cx="1599520" cy="1440983"/>
                  </a:xfrm>
                </p:grpSpPr>
                <p:sp>
                  <p:nvSpPr>
                    <p:cNvPr id="195" name="Donut 194"/>
                    <p:cNvSpPr/>
                    <p:nvPr/>
                  </p:nvSpPr>
                  <p:spPr bwMode="auto">
                    <a:xfrm>
                      <a:off x="7072378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96" name="Rectangle 195"/>
                    <p:cNvSpPr/>
                    <p:nvPr/>
                  </p:nvSpPr>
                  <p:spPr bwMode="auto">
                    <a:xfrm>
                      <a:off x="8059092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93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94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86" name="Group 46"/>
                <p:cNvGrpSpPr>
                  <a:grpSpLocks/>
                </p:cNvGrpSpPr>
                <p:nvPr/>
              </p:nvGrpSpPr>
              <p:grpSpPr bwMode="auto">
                <a:xfrm>
                  <a:off x="987768" y="4115692"/>
                  <a:ext cx="3253936" cy="2887824"/>
                  <a:chOff x="6170749" y="3048446"/>
                  <a:chExt cx="1666650" cy="1443912"/>
                </a:xfrm>
              </p:grpSpPr>
              <p:grpSp>
                <p:nvGrpSpPr>
                  <p:cNvPr id="18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749" y="3048446"/>
                    <a:ext cx="1666650" cy="1443912"/>
                    <a:chOff x="7008949" y="3429446"/>
                    <a:chExt cx="1666650" cy="1443912"/>
                  </a:xfrm>
                </p:grpSpPr>
                <p:sp>
                  <p:nvSpPr>
                    <p:cNvPr id="190" name="Donut 189"/>
                    <p:cNvSpPr/>
                    <p:nvPr/>
                  </p:nvSpPr>
                  <p:spPr bwMode="auto">
                    <a:xfrm>
                      <a:off x="7008949" y="3429446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91" name="Rectangle 190"/>
                    <p:cNvSpPr/>
                    <p:nvPr/>
                  </p:nvSpPr>
                  <p:spPr bwMode="auto">
                    <a:xfrm>
                      <a:off x="8064064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88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89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17" name="Group 52"/>
              <p:cNvGrpSpPr>
                <a:grpSpLocks/>
              </p:cNvGrpSpPr>
              <p:nvPr/>
            </p:nvGrpSpPr>
            <p:grpSpPr bwMode="auto">
              <a:xfrm>
                <a:off x="7161945" y="3505633"/>
                <a:ext cx="992540" cy="1041385"/>
                <a:chOff x="987793" y="4115692"/>
                <a:chExt cx="3253932" cy="2887824"/>
              </a:xfrm>
            </p:grpSpPr>
            <p:grpSp>
              <p:nvGrpSpPr>
                <p:cNvPr id="17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847" y="4947894"/>
                  <a:ext cx="1294849" cy="1166510"/>
                  <a:chOff x="6182210" y="3061126"/>
                  <a:chExt cx="1599519" cy="1440983"/>
                </a:xfrm>
              </p:grpSpPr>
              <p:grpSp>
                <p:nvGrpSpPr>
                  <p:cNvPr id="18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210" y="3061126"/>
                    <a:ext cx="1599519" cy="1440983"/>
                    <a:chOff x="7020410" y="3442126"/>
                    <a:chExt cx="1599519" cy="1440983"/>
                  </a:xfrm>
                </p:grpSpPr>
                <p:sp>
                  <p:nvSpPr>
                    <p:cNvPr id="183" name="Donut 182"/>
                    <p:cNvSpPr/>
                    <p:nvPr/>
                  </p:nvSpPr>
                  <p:spPr bwMode="auto">
                    <a:xfrm>
                      <a:off x="7020410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84" name="Rectangle 183"/>
                    <p:cNvSpPr/>
                    <p:nvPr/>
                  </p:nvSpPr>
                  <p:spPr bwMode="auto">
                    <a:xfrm>
                      <a:off x="8007123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81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82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74" name="Group 46"/>
                <p:cNvGrpSpPr>
                  <a:grpSpLocks/>
                </p:cNvGrpSpPr>
                <p:nvPr/>
              </p:nvGrpSpPr>
              <p:grpSpPr bwMode="auto">
                <a:xfrm>
                  <a:off x="987793" y="4115692"/>
                  <a:ext cx="3253932" cy="2887824"/>
                  <a:chOff x="6170762" y="3048446"/>
                  <a:chExt cx="1666648" cy="1443912"/>
                </a:xfrm>
              </p:grpSpPr>
              <p:grpSp>
                <p:nvGrpSpPr>
                  <p:cNvPr id="17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762" y="3048446"/>
                    <a:ext cx="1666648" cy="1443912"/>
                    <a:chOff x="7008962" y="3429446"/>
                    <a:chExt cx="1666648" cy="1443912"/>
                  </a:xfrm>
                </p:grpSpPr>
                <p:sp>
                  <p:nvSpPr>
                    <p:cNvPr id="178" name="Donut 177"/>
                    <p:cNvSpPr/>
                    <p:nvPr/>
                  </p:nvSpPr>
                  <p:spPr bwMode="auto">
                    <a:xfrm>
                      <a:off x="7008962" y="3429446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79" name="Rectangle 178"/>
                    <p:cNvSpPr/>
                    <p:nvPr/>
                  </p:nvSpPr>
                  <p:spPr bwMode="auto">
                    <a:xfrm>
                      <a:off x="8064075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76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7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18" name="Group 52"/>
              <p:cNvGrpSpPr>
                <a:grpSpLocks/>
              </p:cNvGrpSpPr>
              <p:nvPr/>
            </p:nvGrpSpPr>
            <p:grpSpPr bwMode="auto">
              <a:xfrm>
                <a:off x="4876795" y="3505633"/>
                <a:ext cx="989977" cy="1041385"/>
                <a:chOff x="990573" y="4115692"/>
                <a:chExt cx="3245527" cy="2887824"/>
              </a:xfrm>
            </p:grpSpPr>
            <p:grpSp>
              <p:nvGrpSpPr>
                <p:cNvPr id="16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583" y="4947894"/>
                  <a:ext cx="1294849" cy="1166510"/>
                  <a:chOff x="6230711" y="3061126"/>
                  <a:chExt cx="1599519" cy="1440983"/>
                </a:xfrm>
              </p:grpSpPr>
              <p:grpSp>
                <p:nvGrpSpPr>
                  <p:cNvPr id="16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0711" y="3061126"/>
                    <a:ext cx="1599519" cy="1440983"/>
                    <a:chOff x="7068911" y="3442126"/>
                    <a:chExt cx="1599519" cy="1440983"/>
                  </a:xfrm>
                </p:grpSpPr>
                <p:sp>
                  <p:nvSpPr>
                    <p:cNvPr id="171" name="Donut 170"/>
                    <p:cNvSpPr/>
                    <p:nvPr/>
                  </p:nvSpPr>
                  <p:spPr bwMode="auto">
                    <a:xfrm>
                      <a:off x="7068911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72" name="Rectangle 171"/>
                    <p:cNvSpPr/>
                    <p:nvPr/>
                  </p:nvSpPr>
                  <p:spPr bwMode="auto">
                    <a:xfrm>
                      <a:off x="8055624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69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0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62" name="Group 46"/>
                <p:cNvGrpSpPr>
                  <a:grpSpLocks/>
                </p:cNvGrpSpPr>
                <p:nvPr/>
              </p:nvGrpSpPr>
              <p:grpSpPr bwMode="auto">
                <a:xfrm>
                  <a:off x="990573" y="4115692"/>
                  <a:ext cx="3245527" cy="2887824"/>
                  <a:chOff x="6172186" y="3048446"/>
                  <a:chExt cx="1662343" cy="1443912"/>
                </a:xfrm>
              </p:grpSpPr>
              <p:grpSp>
                <p:nvGrpSpPr>
                  <p:cNvPr id="16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186" y="3048446"/>
                    <a:ext cx="1662343" cy="1443912"/>
                    <a:chOff x="7010386" y="3429446"/>
                    <a:chExt cx="1662343" cy="1443912"/>
                  </a:xfrm>
                </p:grpSpPr>
                <p:sp>
                  <p:nvSpPr>
                    <p:cNvPr id="166" name="Donut 165"/>
                    <p:cNvSpPr/>
                    <p:nvPr/>
                  </p:nvSpPr>
                  <p:spPr bwMode="auto">
                    <a:xfrm>
                      <a:off x="7010386" y="342944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67" name="Rectangle 166"/>
                    <p:cNvSpPr/>
                    <p:nvPr/>
                  </p:nvSpPr>
                  <p:spPr bwMode="auto">
                    <a:xfrm>
                      <a:off x="8061194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64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65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19" name="Group 52"/>
              <p:cNvGrpSpPr>
                <a:grpSpLocks/>
              </p:cNvGrpSpPr>
              <p:nvPr/>
            </p:nvGrpSpPr>
            <p:grpSpPr bwMode="auto">
              <a:xfrm>
                <a:off x="6020652" y="3505633"/>
                <a:ext cx="989975" cy="1041385"/>
                <a:chOff x="993386" y="4115692"/>
                <a:chExt cx="3245525" cy="2887824"/>
              </a:xfrm>
            </p:grpSpPr>
            <p:grpSp>
              <p:nvGrpSpPr>
                <p:cNvPr id="14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396" y="4947894"/>
                  <a:ext cx="1294849" cy="1166510"/>
                  <a:chOff x="6227237" y="3061126"/>
                  <a:chExt cx="1599519" cy="1440983"/>
                </a:xfrm>
              </p:grpSpPr>
              <p:grpSp>
                <p:nvGrpSpPr>
                  <p:cNvPr id="15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237" y="3061126"/>
                    <a:ext cx="1599519" cy="1440983"/>
                    <a:chOff x="7065437" y="3442126"/>
                    <a:chExt cx="1599519" cy="1440983"/>
                  </a:xfrm>
                </p:grpSpPr>
                <p:sp>
                  <p:nvSpPr>
                    <p:cNvPr id="159" name="Donut 158"/>
                    <p:cNvSpPr/>
                    <p:nvPr/>
                  </p:nvSpPr>
                  <p:spPr bwMode="auto">
                    <a:xfrm>
                      <a:off x="7065437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60" name="Rectangle 159"/>
                    <p:cNvSpPr/>
                    <p:nvPr/>
                  </p:nvSpPr>
                  <p:spPr bwMode="auto">
                    <a:xfrm>
                      <a:off x="8052150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57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58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50" name="Group 46"/>
                <p:cNvGrpSpPr>
                  <a:grpSpLocks/>
                </p:cNvGrpSpPr>
                <p:nvPr/>
              </p:nvGrpSpPr>
              <p:grpSpPr bwMode="auto">
                <a:xfrm>
                  <a:off x="993386" y="4115692"/>
                  <a:ext cx="3245525" cy="2887824"/>
                  <a:chOff x="6173627" y="3048446"/>
                  <a:chExt cx="1662342" cy="1443912"/>
                </a:xfrm>
              </p:grpSpPr>
              <p:grpSp>
                <p:nvGrpSpPr>
                  <p:cNvPr id="15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627" y="3048446"/>
                    <a:ext cx="1662342" cy="1443912"/>
                    <a:chOff x="7011827" y="3429446"/>
                    <a:chExt cx="1662342" cy="1443912"/>
                  </a:xfrm>
                </p:grpSpPr>
                <p:sp>
                  <p:nvSpPr>
                    <p:cNvPr id="154" name="Donut 153"/>
                    <p:cNvSpPr/>
                    <p:nvPr/>
                  </p:nvSpPr>
                  <p:spPr bwMode="auto">
                    <a:xfrm>
                      <a:off x="7011827" y="342944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55" name="Rectangle 154"/>
                    <p:cNvSpPr/>
                    <p:nvPr/>
                  </p:nvSpPr>
                  <p:spPr bwMode="auto">
                    <a:xfrm>
                      <a:off x="8062634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52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53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20" name="Group 71"/>
              <p:cNvGrpSpPr>
                <a:grpSpLocks/>
              </p:cNvGrpSpPr>
              <p:nvPr/>
            </p:nvGrpSpPr>
            <p:grpSpPr bwMode="auto">
              <a:xfrm>
                <a:off x="380872" y="3505313"/>
                <a:ext cx="989974" cy="1054554"/>
                <a:chOff x="5638454" y="1828800"/>
                <a:chExt cx="2647657" cy="2385646"/>
              </a:xfrm>
            </p:grpSpPr>
            <p:grpSp>
              <p:nvGrpSpPr>
                <p:cNvPr id="135" name="Group 52"/>
                <p:cNvGrpSpPr>
                  <a:grpSpLocks/>
                </p:cNvGrpSpPr>
                <p:nvPr/>
              </p:nvGrpSpPr>
              <p:grpSpPr bwMode="auto">
                <a:xfrm>
                  <a:off x="5638454" y="1829520"/>
                  <a:ext cx="2647657" cy="2332641"/>
                  <a:chOff x="990176" y="4115682"/>
                  <a:chExt cx="3245515" cy="2859366"/>
                </a:xfrm>
              </p:grpSpPr>
              <p:grpSp>
                <p:nvGrpSpPr>
                  <p:cNvPr id="137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776" y="4933656"/>
                    <a:ext cx="1294844" cy="1138058"/>
                    <a:chOff x="6241598" y="3113858"/>
                    <a:chExt cx="1599513" cy="1405835"/>
                  </a:xfrm>
                </p:grpSpPr>
                <p:grpSp>
                  <p:nvGrpSpPr>
                    <p:cNvPr id="144" name="Group 1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1598" y="3113858"/>
                      <a:ext cx="1599513" cy="1405835"/>
                      <a:chOff x="7079798" y="3494858"/>
                      <a:chExt cx="1599513" cy="1405835"/>
                    </a:xfrm>
                  </p:grpSpPr>
                  <p:sp>
                    <p:nvSpPr>
                      <p:cNvPr id="147" name="Donut 146"/>
                      <p:cNvSpPr/>
                      <p:nvPr/>
                    </p:nvSpPr>
                    <p:spPr bwMode="auto">
                      <a:xfrm>
                        <a:off x="7079798" y="3494858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48" name="Rectangle 147"/>
                      <p:cNvSpPr/>
                      <p:nvPr/>
                    </p:nvSpPr>
                    <p:spPr bwMode="auto">
                      <a:xfrm>
                        <a:off x="8066507" y="4241705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145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46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138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90176" y="4115682"/>
                    <a:ext cx="3245515" cy="2859366"/>
                    <a:chOff x="6171983" y="3048441"/>
                    <a:chExt cx="1662337" cy="1429683"/>
                  </a:xfrm>
                </p:grpSpPr>
                <p:grpSp>
                  <p:nvGrpSpPr>
                    <p:cNvPr id="139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983" y="3048441"/>
                      <a:ext cx="1662337" cy="1429683"/>
                      <a:chOff x="7010183" y="3429441"/>
                      <a:chExt cx="1662337" cy="1429683"/>
                    </a:xfrm>
                  </p:grpSpPr>
                  <p:sp>
                    <p:nvSpPr>
                      <p:cNvPr id="142" name="Donut 141"/>
                      <p:cNvSpPr/>
                      <p:nvPr/>
                    </p:nvSpPr>
                    <p:spPr bwMode="auto">
                      <a:xfrm>
                        <a:off x="7010183" y="3429441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43" name="Rectangle 142"/>
                      <p:cNvSpPr/>
                      <p:nvPr/>
                    </p:nvSpPr>
                    <p:spPr bwMode="auto">
                      <a:xfrm>
                        <a:off x="8060987" y="4190516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140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41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136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121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22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23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24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25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26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27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28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29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30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31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32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33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34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</p:grpSp>
      <p:pic>
        <p:nvPicPr>
          <p:cNvPr id="1106" name="Picture 14" descr="model of a three-dimensional metamat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8598" y="2347583"/>
            <a:ext cx="2430134" cy="145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" name="Group 1125"/>
          <p:cNvGrpSpPr/>
          <p:nvPr/>
        </p:nvGrpSpPr>
        <p:grpSpPr>
          <a:xfrm>
            <a:off x="353414" y="2477843"/>
            <a:ext cx="2496915" cy="2139499"/>
            <a:chOff x="-195943" y="2155544"/>
            <a:chExt cx="2496915" cy="2139499"/>
          </a:xfrm>
        </p:grpSpPr>
        <p:sp>
          <p:nvSpPr>
            <p:cNvPr id="1116" name="TextBox 26"/>
            <p:cNvSpPr txBox="1">
              <a:spLocks noChangeArrowheads="1"/>
            </p:cNvSpPr>
            <p:nvPr/>
          </p:nvSpPr>
          <p:spPr bwMode="auto">
            <a:xfrm>
              <a:off x="0" y="2382588"/>
              <a:ext cx="93306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latin typeface="Aharoni" pitchFamily="2" charset="-79"/>
                  <a:cs typeface="Aharoni" pitchFamily="2" charset="-79"/>
                </a:rPr>
                <a:t>Split ring </a:t>
              </a:r>
            </a:p>
            <a:p>
              <a:pPr algn="ctr"/>
              <a:r>
                <a:rPr lang="en-US" sz="1100" dirty="0" smtClean="0">
                  <a:latin typeface="Aharoni" pitchFamily="2" charset="-79"/>
                  <a:cs typeface="Aharoni" pitchFamily="2" charset="-79"/>
                </a:rPr>
                <a:t>resonators</a:t>
              </a:r>
            </a:p>
            <a:p>
              <a:pPr algn="ctr"/>
              <a:r>
                <a:rPr lang="en-US" sz="1400" dirty="0" smtClean="0">
                  <a:latin typeface="Aharoni" pitchFamily="2" charset="-79"/>
                  <a:cs typeface="Aharoni" pitchFamily="2" charset="-79"/>
                </a:rPr>
                <a:t>(SRR)</a:t>
              </a:r>
              <a:endParaRPr lang="en-US" sz="1400" dirty="0">
                <a:latin typeface="Aharoni" pitchFamily="2" charset="-79"/>
                <a:cs typeface="Aharoni" pitchFamily="2" charset="-79"/>
              </a:endParaRPr>
            </a:p>
          </p:txBody>
        </p:sp>
        <p:grpSp>
          <p:nvGrpSpPr>
            <p:cNvPr id="1123" name="Group 1122"/>
            <p:cNvGrpSpPr/>
            <p:nvPr/>
          </p:nvGrpSpPr>
          <p:grpSpPr>
            <a:xfrm>
              <a:off x="-195943" y="2155544"/>
              <a:ext cx="2496915" cy="2139499"/>
              <a:chOff x="214603" y="2080898"/>
              <a:chExt cx="2496915" cy="2139499"/>
            </a:xfrm>
          </p:grpSpPr>
          <p:grpSp>
            <p:nvGrpSpPr>
              <p:cNvPr id="1077" name="Group 165"/>
              <p:cNvGrpSpPr>
                <a:grpSpLocks/>
              </p:cNvGrpSpPr>
              <p:nvPr/>
            </p:nvGrpSpPr>
            <p:grpSpPr bwMode="auto">
              <a:xfrm>
                <a:off x="1153888" y="2080898"/>
                <a:ext cx="1557630" cy="2139499"/>
                <a:chOff x="6490996" y="3517812"/>
                <a:chExt cx="1557630" cy="2103209"/>
              </a:xfrm>
            </p:grpSpPr>
            <p:grpSp>
              <p:nvGrpSpPr>
                <p:cNvPr id="1078" name="Group 603"/>
                <p:cNvGrpSpPr>
                  <a:grpSpLocks/>
                </p:cNvGrpSpPr>
                <p:nvPr/>
              </p:nvGrpSpPr>
              <p:grpSpPr bwMode="auto">
                <a:xfrm>
                  <a:off x="6490996" y="3517812"/>
                  <a:ext cx="1557630" cy="2103209"/>
                  <a:chOff x="2909596" y="2222424"/>
                  <a:chExt cx="1557630" cy="2103013"/>
                </a:xfrm>
              </p:grpSpPr>
              <p:sp>
                <p:nvSpPr>
                  <p:cNvPr id="1080" name="Rectangle 554"/>
                  <p:cNvSpPr>
                    <a:spLocks noChangeArrowheads="1"/>
                  </p:cNvSpPr>
                  <p:nvPr/>
                </p:nvSpPr>
                <p:spPr bwMode="auto">
                  <a:xfrm>
                    <a:off x="3124200" y="2590800"/>
                    <a:ext cx="1295400" cy="1258065"/>
                  </a:xfrm>
                  <a:prstGeom prst="rect">
                    <a:avLst/>
                  </a:prstGeom>
                  <a:noFill/>
                  <a:ln w="15875" algn="ctr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lIns="92075" tIns="46038" rIns="92075" bIns="46038" anchor="ctr"/>
                  <a:lstStyle/>
                  <a:p>
                    <a:endParaRPr lang="en-US"/>
                  </a:p>
                </p:txBody>
              </p:sp>
              <p:cxnSp>
                <p:nvCxnSpPr>
                  <p:cNvPr id="1081" name="Straight Arrow Connector 1080"/>
                  <p:cNvCxnSpPr/>
                  <p:nvPr/>
                </p:nvCxnSpPr>
                <p:spPr bwMode="auto">
                  <a:xfrm>
                    <a:off x="3124200" y="3962252"/>
                    <a:ext cx="1295400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accent6"/>
                    </a:solidFill>
                    <a:prstDash val="dash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1082" name="Text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9000" y="3962403"/>
                    <a:ext cx="313237" cy="3630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 smtClean="0">
                        <a:latin typeface="Aharoni" pitchFamily="2" charset="-79"/>
                        <a:cs typeface="Aharoni" pitchFamily="2" charset="-79"/>
                      </a:rPr>
                      <a:t>a</a:t>
                    </a:r>
                    <a:endParaRPr lang="en-US" sz="1800" dirty="0">
                      <a:latin typeface="Aharoni" pitchFamily="2" charset="-79"/>
                      <a:cs typeface="Aharoni" pitchFamily="2" charset="-79"/>
                    </a:endParaRPr>
                  </a:p>
                </p:txBody>
              </p:sp>
              <p:grpSp>
                <p:nvGrpSpPr>
                  <p:cNvPr id="1083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3184525" y="2666972"/>
                    <a:ext cx="1282701" cy="1144482"/>
                    <a:chOff x="991846" y="4114730"/>
                    <a:chExt cx="3246935" cy="2895956"/>
                  </a:xfrm>
                </p:grpSpPr>
                <p:grpSp>
                  <p:nvGrpSpPr>
                    <p:cNvPr id="1093" name="Group 45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1638824" y="4954197"/>
                      <a:ext cx="1301988" cy="1172841"/>
                      <a:chOff x="6210482" y="3045519"/>
                      <a:chExt cx="1608339" cy="1448803"/>
                    </a:xfrm>
                  </p:grpSpPr>
                  <p:grpSp>
                    <p:nvGrpSpPr>
                      <p:cNvPr id="1100" name="Group 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10482" y="3045519"/>
                        <a:ext cx="1608339" cy="1448803"/>
                        <a:chOff x="7048682" y="3426519"/>
                        <a:chExt cx="1608339" cy="1448803"/>
                      </a:xfrm>
                    </p:grpSpPr>
                    <p:sp>
                      <p:nvSpPr>
                        <p:cNvPr id="1103" name="Donut 1102"/>
                        <p:cNvSpPr/>
                        <p:nvPr/>
                      </p:nvSpPr>
                      <p:spPr bwMode="auto">
                        <a:xfrm>
                          <a:off x="7048682" y="3426519"/>
                          <a:ext cx="1444528" cy="1448803"/>
                        </a:xfrm>
                        <a:prstGeom prst="donut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lIns="92075" tIns="46038" rIns="92075" bIns="46038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1104" name="Rectangle 1103"/>
                        <p:cNvSpPr/>
                        <p:nvPr/>
                      </p:nvSpPr>
                      <p:spPr bwMode="auto">
                        <a:xfrm>
                          <a:off x="8046449" y="4190614"/>
                          <a:ext cx="610572" cy="79386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lIns="92075" tIns="46038" rIns="92075" bIns="46038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cxnSp>
                    <p:nvCxnSpPr>
                      <p:cNvPr id="1101" name="Straight Connector 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239000" y="3810000"/>
                        <a:ext cx="381000" cy="0"/>
                      </a:xfrm>
                      <a:prstGeom prst="line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</p:cxnSp>
                  <p:cxnSp>
                    <p:nvCxnSpPr>
                      <p:cNvPr id="1102" name="Straight Connector 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239000" y="3886200"/>
                        <a:ext cx="381000" cy="0"/>
                      </a:xfrm>
                      <a:prstGeom prst="line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</p:cxnSp>
                </p:grpSp>
                <p:grpSp>
                  <p:nvGrpSpPr>
                    <p:cNvPr id="1094" name="Group 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91846" y="4114730"/>
                      <a:ext cx="3246935" cy="2895956"/>
                      <a:chOff x="6172837" y="3047965"/>
                      <a:chExt cx="1663064" cy="1447978"/>
                    </a:xfrm>
                  </p:grpSpPr>
                  <p:grpSp>
                    <p:nvGrpSpPr>
                      <p:cNvPr id="1095" name="Group 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172837" y="3047965"/>
                        <a:ext cx="1663064" cy="1447978"/>
                        <a:chOff x="7011037" y="3428965"/>
                        <a:chExt cx="1663064" cy="1447978"/>
                      </a:xfrm>
                    </p:grpSpPr>
                    <p:sp>
                      <p:nvSpPr>
                        <p:cNvPr id="1098" name="Donut 1097"/>
                        <p:cNvSpPr/>
                        <p:nvPr/>
                      </p:nvSpPr>
                      <p:spPr bwMode="auto">
                        <a:xfrm>
                          <a:off x="7011037" y="3428965"/>
                          <a:ext cx="1446948" cy="1447978"/>
                        </a:xfrm>
                        <a:prstGeom prst="donut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lIns="92075" tIns="46038" rIns="92075" bIns="46038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1099" name="Rectangle 1098"/>
                        <p:cNvSpPr/>
                        <p:nvPr/>
                      </p:nvSpPr>
                      <p:spPr bwMode="auto">
                        <a:xfrm>
                          <a:off x="8064860" y="4190108"/>
                          <a:ext cx="609241" cy="76315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lIns="92075" tIns="46038" rIns="92075" bIns="46038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cxnSp>
                    <p:nvCxnSpPr>
                      <p:cNvPr id="1096" name="Straight Connector 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239000" y="3810000"/>
                        <a:ext cx="381000" cy="0"/>
                      </a:xfrm>
                      <a:prstGeom prst="line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</p:cxnSp>
                  <p:cxnSp>
                    <p:nvCxnSpPr>
                      <p:cNvPr id="1097" name="Straight Connector 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239000" y="3886200"/>
                        <a:ext cx="381000" cy="0"/>
                      </a:xfrm>
                      <a:prstGeom prst="line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</p:cxnSp>
                </p:grpSp>
              </p:grpSp>
              <p:sp>
                <p:nvSpPr>
                  <p:cNvPr id="1084" name="Text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09596" y="2222424"/>
                    <a:ext cx="1524000" cy="33852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haroni" pitchFamily="2" charset="-79"/>
                        <a:cs typeface="Aharoni" pitchFamily="2" charset="-79"/>
                      </a:rPr>
                      <a:t>Unit </a:t>
                    </a:r>
                    <a:r>
                      <a:rPr lang="en-US" sz="1600" dirty="0">
                        <a:latin typeface="Aharoni" pitchFamily="2" charset="-79"/>
                        <a:cs typeface="Aharoni" pitchFamily="2" charset="-79"/>
                      </a:rPr>
                      <a:t>cell</a:t>
                    </a:r>
                  </a:p>
                </p:txBody>
              </p:sp>
            </p:grpSp>
            <p:sp>
              <p:nvSpPr>
                <p:cNvPr id="1079" name="Can 149"/>
                <p:cNvSpPr>
                  <a:spLocks noChangeArrowheads="1"/>
                </p:cNvSpPr>
                <p:nvPr/>
              </p:nvSpPr>
              <p:spPr bwMode="auto">
                <a:xfrm>
                  <a:off x="7315200" y="3962400"/>
                  <a:ext cx="76200" cy="1143000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1117" name="TextBox 26"/>
              <p:cNvSpPr txBox="1">
                <a:spLocks noChangeArrowheads="1"/>
              </p:cNvSpPr>
              <p:nvPr/>
            </p:nvSpPr>
            <p:spPr bwMode="auto">
              <a:xfrm>
                <a:off x="214603" y="3138367"/>
                <a:ext cx="1104125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latin typeface="Aharoni" pitchFamily="2" charset="-79"/>
                    <a:cs typeface="Aharoni" pitchFamily="2" charset="-79"/>
                  </a:rPr>
                  <a:t>Metallic</a:t>
                </a:r>
              </a:p>
              <a:p>
                <a:pPr algn="ctr"/>
                <a:r>
                  <a:rPr lang="en-US" sz="1400" dirty="0" smtClean="0">
                    <a:latin typeface="Aharoni" pitchFamily="2" charset="-79"/>
                    <a:cs typeface="Aharoni" pitchFamily="2" charset="-79"/>
                  </a:rPr>
                  <a:t> rod</a:t>
                </a:r>
                <a:endParaRPr lang="en-US" sz="1400" dirty="0">
                  <a:latin typeface="Aharoni" pitchFamily="2" charset="-79"/>
                  <a:cs typeface="Aharoni" pitchFamily="2" charset="-79"/>
                </a:endParaRPr>
              </a:p>
            </p:txBody>
          </p:sp>
          <p:cxnSp>
            <p:nvCxnSpPr>
              <p:cNvPr id="1119" name="Straight Arrow Connector 1118"/>
              <p:cNvCxnSpPr/>
              <p:nvPr/>
            </p:nvCxnSpPr>
            <p:spPr bwMode="auto">
              <a:xfrm>
                <a:off x="1138335" y="3442996"/>
                <a:ext cx="877077" cy="4665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22" name="Straight Arrow Connector 1121"/>
              <p:cNvCxnSpPr/>
              <p:nvPr/>
            </p:nvCxnSpPr>
            <p:spPr bwMode="auto">
              <a:xfrm>
                <a:off x="1082351" y="2659224"/>
                <a:ext cx="550506" cy="22393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085" name="TextBox 1084"/>
          <p:cNvSpPr txBox="1"/>
          <p:nvPr/>
        </p:nvSpPr>
        <p:spPr>
          <a:xfrm>
            <a:off x="6836899" y="3896751"/>
            <a:ext cx="191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3-D </a:t>
            </a:r>
            <a:r>
              <a:rPr lang="en-CA" dirty="0" smtClean="0">
                <a:latin typeface="Aharoni" pitchFamily="2" charset="-79"/>
                <a:cs typeface="Aharoni" pitchFamily="2" charset="-79"/>
              </a:rPr>
              <a:t>metamaterials</a:t>
            </a:r>
            <a:endParaRPr lang="en-CA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108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27260805"/>
              </p:ext>
            </p:extLst>
          </p:nvPr>
        </p:nvGraphicFramePr>
        <p:xfrm>
          <a:off x="2052071" y="4890796"/>
          <a:ext cx="1659392" cy="1295846"/>
        </p:xfrm>
        <a:graphic>
          <a:graphicData uri="http://schemas.openxmlformats.org/presentationml/2006/ole">
            <p:oleObj spid="_x0000_s501916" name="Equation" r:id="rId5" imgW="1218671" imgH="952087" progId="Equation.3">
              <p:embed/>
            </p:oleObj>
          </a:graphicData>
        </a:graphic>
      </p:graphicFrame>
      <p:grpSp>
        <p:nvGrpSpPr>
          <p:cNvPr id="1087" name="Group 1086"/>
          <p:cNvGrpSpPr/>
          <p:nvPr/>
        </p:nvGrpSpPr>
        <p:grpSpPr>
          <a:xfrm>
            <a:off x="5566156" y="4772065"/>
            <a:ext cx="2923570" cy="2082604"/>
            <a:chOff x="1045029" y="4364321"/>
            <a:chExt cx="2483602" cy="1769193"/>
          </a:xfrm>
        </p:grpSpPr>
        <p:pic>
          <p:nvPicPr>
            <p:cNvPr id="108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5029" y="4364321"/>
              <a:ext cx="2483602" cy="17691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89" name="TextBox 26"/>
            <p:cNvSpPr txBox="1">
              <a:spLocks noChangeArrowheads="1"/>
            </p:cNvSpPr>
            <p:nvPr/>
          </p:nvSpPr>
          <p:spPr bwMode="auto">
            <a:xfrm>
              <a:off x="2202028" y="4668588"/>
              <a:ext cx="429205" cy="307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haroni" pitchFamily="2" charset="-79"/>
                  <a:cs typeface="Aharoni" pitchFamily="2" charset="-79"/>
                </a:rPr>
                <a:t>A</a:t>
              </a:r>
              <a:endParaRPr lang="en-US" sz="1400" dirty="0"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090" name="TextBox 26"/>
            <p:cNvSpPr txBox="1">
              <a:spLocks noChangeArrowheads="1"/>
            </p:cNvSpPr>
            <p:nvPr/>
          </p:nvSpPr>
          <p:spPr bwMode="auto">
            <a:xfrm>
              <a:off x="2743203" y="4715239"/>
              <a:ext cx="429205" cy="307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haroni" pitchFamily="2" charset="-79"/>
                  <a:cs typeface="Aharoni" pitchFamily="2" charset="-79"/>
                </a:rPr>
                <a:t>B</a:t>
              </a:r>
              <a:endParaRPr lang="en-US" sz="1400" dirty="0">
                <a:latin typeface="Aharoni" pitchFamily="2" charset="-79"/>
                <a:cs typeface="Aharoni" pitchFamily="2" charset="-79"/>
              </a:endParaRPr>
            </a:p>
          </p:txBody>
        </p:sp>
        <p:cxnSp>
          <p:nvCxnSpPr>
            <p:cNvPr id="1091" name="Straight Arrow Connector 1090"/>
            <p:cNvCxnSpPr/>
            <p:nvPr/>
          </p:nvCxnSpPr>
          <p:spPr bwMode="auto">
            <a:xfrm rot="5400000">
              <a:off x="2607114" y="4931230"/>
              <a:ext cx="327362" cy="1687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92" name="Straight Arrow Connector 1091"/>
            <p:cNvCxnSpPr/>
            <p:nvPr/>
          </p:nvCxnSpPr>
          <p:spPr bwMode="auto">
            <a:xfrm rot="5400000">
              <a:off x="2099388" y="4991877"/>
              <a:ext cx="186613" cy="14929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05" name="Rectangle 1104"/>
          <p:cNvSpPr/>
          <p:nvPr/>
        </p:nvSpPr>
        <p:spPr>
          <a:xfrm>
            <a:off x="657886" y="6316419"/>
            <a:ext cx="30696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en-US" dirty="0" smtClean="0">
                <a:latin typeface="Humanst521 BT" pitchFamily="34" charset="0"/>
              </a:rPr>
              <a:t>Note: </a:t>
            </a:r>
            <a:r>
              <a:rPr lang="el-GR" dirty="0" smtClean="0">
                <a:latin typeface="Times New Roman"/>
                <a:cs typeface="Times New Roman"/>
              </a:rPr>
              <a:t>ϵ</a:t>
            </a:r>
            <a:r>
              <a:rPr lang="en-US" dirty="0" smtClean="0">
                <a:latin typeface="Times New Roman"/>
                <a:cs typeface="Times New Roman"/>
              </a:rPr>
              <a:t> and </a:t>
            </a:r>
            <a:r>
              <a:rPr lang="el-GR" dirty="0" smtClean="0">
                <a:latin typeface="Times New Roman"/>
                <a:cs typeface="Times New Roman"/>
              </a:rPr>
              <a:t>µ</a:t>
            </a:r>
            <a:r>
              <a:rPr lang="en-US" dirty="0" smtClean="0">
                <a:latin typeface="Times New Roman"/>
                <a:cs typeface="Times New Roman"/>
              </a:rPr>
              <a:t> are negative between A and B</a:t>
            </a:r>
            <a:endParaRPr lang="en-US" b="0" dirty="0">
              <a:latin typeface="Humanst521 B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314" y="4549553"/>
            <a:ext cx="36439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333399"/>
                </a:solidFill>
                <a:latin typeface="Arial" charset="0"/>
                <a:cs typeface="Arial" charset="0"/>
              </a:rPr>
              <a:t>D</a:t>
            </a:r>
            <a:r>
              <a:rPr lang="en-US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ielectric </a:t>
            </a:r>
            <a:r>
              <a:rPr lang="en-US" b="0" dirty="0">
                <a:solidFill>
                  <a:srgbClr val="333399"/>
                </a:solidFill>
                <a:latin typeface="Arial" charset="0"/>
                <a:cs typeface="Arial" charset="0"/>
              </a:rPr>
              <a:t>constant </a:t>
            </a:r>
            <a:r>
              <a:rPr lang="en-US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negative </a:t>
            </a:r>
            <a:r>
              <a:rPr lang="en-US" b="0" dirty="0">
                <a:solidFill>
                  <a:srgbClr val="333399"/>
                </a:solidFill>
                <a:latin typeface="Arial" charset="0"/>
                <a:cs typeface="Arial" charset="0"/>
              </a:rPr>
              <a:t>magnetic permeability</a:t>
            </a:r>
            <a:r>
              <a:rPr lang="en-US" sz="1400" b="0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endParaRPr lang="en-CA" dirty="0"/>
          </a:p>
        </p:txBody>
      </p:sp>
      <p:sp>
        <p:nvSpPr>
          <p:cNvPr id="1107" name="TextBox 1106"/>
          <p:cNvSpPr txBox="1"/>
          <p:nvPr/>
        </p:nvSpPr>
        <p:spPr>
          <a:xfrm>
            <a:off x="77480" y="6404297"/>
            <a:ext cx="578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Dielectric constant  </a:t>
            </a:r>
            <a:r>
              <a:rPr lang="en-CA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is negative  </a:t>
            </a:r>
            <a:endParaRPr lang="en-CA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26"/>
          <p:cNvSpPr txBox="1">
            <a:spLocks noChangeArrowheads="1"/>
          </p:cNvSpPr>
          <p:nvPr/>
        </p:nvSpPr>
        <p:spPr bwMode="auto">
          <a:xfrm>
            <a:off x="372826" y="4303547"/>
            <a:ext cx="24598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haroni" pitchFamily="2" charset="-79"/>
                <a:cs typeface="Aharoni" pitchFamily="2" charset="-79"/>
              </a:rPr>
              <a:t>Maxwell equations: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4" name="AutoShape 50"/>
          <p:cNvSpPr>
            <a:spLocks noChangeArrowheads="1"/>
          </p:cNvSpPr>
          <p:nvPr/>
        </p:nvSpPr>
        <p:spPr bwMode="auto">
          <a:xfrm>
            <a:off x="914400" y="41249"/>
            <a:ext cx="6812924" cy="94935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Metamaterials: plasmonics</a:t>
            </a:r>
          </a:p>
          <a:p>
            <a:pPr lvl="0" algn="ctr">
              <a:defRPr/>
            </a:pPr>
            <a:r>
              <a:rPr lang="en-CA" dirty="0" smtClean="0">
                <a:solidFill>
                  <a:schemeClr val="bg1"/>
                </a:solidFill>
                <a:latin typeface="+mn-lt"/>
              </a:rPr>
              <a:t>Mahi Singh. J. Cox,  M. </a:t>
            </a:r>
            <a:r>
              <a:rPr lang="en-US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 : 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J. Physics D: Applied Physics 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(2014)</a:t>
            </a:r>
          </a:p>
          <a:p>
            <a:pPr lvl="0" algn="ctr">
              <a:defRPr/>
            </a:pPr>
            <a:r>
              <a:rPr lang="en-CA" dirty="0" smtClean="0">
                <a:solidFill>
                  <a:schemeClr val="bg1"/>
                </a:solidFill>
                <a:latin typeface="+mn-lt"/>
              </a:rPr>
              <a:t>Mahi  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Singh.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C. </a:t>
            </a:r>
            <a:r>
              <a:rPr lang="en-CA" dirty="0" err="1" smtClean="0">
                <a:solidFill>
                  <a:schemeClr val="bg1"/>
                </a:solidFill>
                <a:latin typeface="+mn-lt"/>
              </a:rPr>
              <a:t>Rackner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M. </a:t>
            </a:r>
            <a:r>
              <a:rPr lang="en-US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:               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Physical Review A (2014)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18637" y="18932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373262" y="1958976"/>
          <a:ext cx="1366302" cy="682014"/>
        </p:xfrm>
        <a:graphic>
          <a:graphicData uri="http://schemas.openxmlformats.org/presentationml/2006/ole">
            <p:oleObj spid="_x0000_s513046" name="Equation" r:id="rId4" imgW="1015920" imgH="50796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372826" y="3578104"/>
            <a:ext cx="56536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A" sz="14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atural materials follow the Right </a:t>
            </a:r>
            <a:r>
              <a:rPr lang="en-CA" sz="1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14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CA" sz="1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14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ule  (Right handed materials</a:t>
            </a:r>
            <a:r>
              <a:rPr lang="en-CA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CA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27551" y="32468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749446" y="5824267"/>
          <a:ext cx="1444723" cy="591023"/>
        </p:xfrm>
        <a:graphic>
          <a:graphicData uri="http://schemas.openxmlformats.org/presentationml/2006/ole">
            <p:oleObj spid="_x0000_s513047" name="Equation" r:id="rId5" imgW="1397520" imgH="559080" progId="Equation.3">
              <p:embed/>
            </p:oleObj>
          </a:graphicData>
        </a:graphic>
      </p:graphicFrame>
      <p:sp>
        <p:nvSpPr>
          <p:cNvPr id="39" name="TextBox 26"/>
          <p:cNvSpPr txBox="1">
            <a:spLocks noChangeArrowheads="1"/>
          </p:cNvSpPr>
          <p:nvPr/>
        </p:nvSpPr>
        <p:spPr bwMode="auto">
          <a:xfrm>
            <a:off x="32631" y="5347707"/>
            <a:ext cx="5254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latin typeface="Aharoni" pitchFamily="2" charset="-79"/>
                <a:cs typeface="Aharoni" pitchFamily="2" charset="-79"/>
              </a:rPr>
              <a:t>Poynting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 Vector (direction of the energy flow)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04841" name="Picture 9" descr="1-RHRu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8241" y="1411224"/>
            <a:ext cx="292576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" name="Object 40"/>
          <p:cNvGraphicFramePr>
            <a:graphicFrameLocks noChangeAspect="1"/>
          </p:cNvGraphicFramePr>
          <p:nvPr>
            <p:extLst/>
          </p:nvPr>
        </p:nvGraphicFramePr>
        <p:xfrm>
          <a:off x="2056864" y="4585530"/>
          <a:ext cx="1442439" cy="720019"/>
        </p:xfrm>
        <a:graphic>
          <a:graphicData uri="http://schemas.openxmlformats.org/presentationml/2006/ole">
            <p:oleObj spid="_x0000_s513048" name="Equation" r:id="rId7" imgW="1015920" imgH="507960" progId="Equation.3">
              <p:embed/>
            </p:oleObj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/>
          </p:nvPr>
        </p:nvGraphicFramePr>
        <p:xfrm>
          <a:off x="2315987" y="3016262"/>
          <a:ext cx="1290098" cy="527768"/>
        </p:xfrm>
        <a:graphic>
          <a:graphicData uri="http://schemas.openxmlformats.org/presentationml/2006/ole">
            <p:oleObj spid="_x0000_s513049" name="Equation" r:id="rId8" imgW="1397520" imgH="55908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381122" y="3830283"/>
            <a:ext cx="1943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Aharoni" pitchFamily="2" charset="-79"/>
                <a:cs typeface="Aharoni" pitchFamily="2" charset="-79"/>
              </a:rPr>
              <a:t>Metamaterials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4" name="TextBox 26"/>
          <p:cNvSpPr txBox="1">
            <a:spLocks noChangeArrowheads="1"/>
          </p:cNvSpPr>
          <p:nvPr/>
        </p:nvSpPr>
        <p:spPr bwMode="auto">
          <a:xfrm>
            <a:off x="721194" y="1657850"/>
            <a:ext cx="24598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haroni" pitchFamily="2" charset="-79"/>
                <a:cs typeface="Aharoni" pitchFamily="2" charset="-79"/>
              </a:rPr>
              <a:t>Maxwell equations: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6" name="TextBox 26"/>
          <p:cNvSpPr txBox="1">
            <a:spLocks noChangeArrowheads="1"/>
          </p:cNvSpPr>
          <p:nvPr/>
        </p:nvSpPr>
        <p:spPr bwMode="auto">
          <a:xfrm>
            <a:off x="638760" y="2640990"/>
            <a:ext cx="46481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latin typeface="Aharoni" pitchFamily="2" charset="-79"/>
                <a:cs typeface="Aharoni" pitchFamily="2" charset="-79"/>
              </a:rPr>
              <a:t>Poynting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 Vector (direction of the energy flow)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45086" y="1226392"/>
            <a:ext cx="2334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Aharoni" pitchFamily="2" charset="-79"/>
                <a:cs typeface="Aharoni" pitchFamily="2" charset="-79"/>
              </a:rPr>
              <a:t>Natural Materials</a:t>
            </a:r>
          </a:p>
        </p:txBody>
      </p:sp>
      <p:pic>
        <p:nvPicPr>
          <p:cNvPr id="504845" name="Picture 13" descr="1-LHRu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4243" y="4076346"/>
            <a:ext cx="28638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517667" y="6441508"/>
            <a:ext cx="5838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Metamaterials follow the Left </a:t>
            </a:r>
            <a:r>
              <a:rPr lang="en-CA" sz="1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14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CA" sz="1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14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ule  (Left handed handed materials</a:t>
            </a:r>
            <a:r>
              <a:rPr lang="en-CA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3680009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679" y="4111098"/>
            <a:ext cx="2229237" cy="234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8" name="Group 35"/>
          <p:cNvGrpSpPr>
            <a:grpSpLocks/>
          </p:cNvGrpSpPr>
          <p:nvPr/>
        </p:nvGrpSpPr>
        <p:grpSpPr bwMode="auto">
          <a:xfrm>
            <a:off x="3565255" y="1292749"/>
            <a:ext cx="4925588" cy="2574209"/>
            <a:chOff x="1676400" y="1371600"/>
            <a:chExt cx="6705600" cy="4505587"/>
          </a:xfrm>
        </p:grpSpPr>
        <p:pic>
          <p:nvPicPr>
            <p:cNvPr id="49" name="irc_mi" descr="metax_we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0400" y="3124200"/>
              <a:ext cx="3048000" cy="225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4724400" y="1371600"/>
              <a:ext cx="1676400" cy="182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TextBox 14"/>
            <p:cNvSpPr txBox="1">
              <a:spLocks noChangeArrowheads="1"/>
            </p:cNvSpPr>
            <p:nvPr/>
          </p:nvSpPr>
          <p:spPr bwMode="auto">
            <a:xfrm>
              <a:off x="4556292" y="1486643"/>
              <a:ext cx="2107279" cy="492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haroni" pitchFamily="2" charset="-79"/>
                  <a:cs typeface="Aharoni" pitchFamily="2" charset="-79"/>
                </a:rPr>
                <a:t>Metamaterial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971800" y="1371600"/>
              <a:ext cx="1752600" cy="1828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2590800" y="2286000"/>
              <a:ext cx="4572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3276600" y="2286000"/>
              <a:ext cx="1447800" cy="838200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4724400" y="2286000"/>
              <a:ext cx="1219200" cy="838200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26"/>
            <p:cNvSpPr txBox="1">
              <a:spLocks noChangeArrowheads="1"/>
            </p:cNvSpPr>
            <p:nvPr/>
          </p:nvSpPr>
          <p:spPr bwMode="auto">
            <a:xfrm>
              <a:off x="2890505" y="1523999"/>
              <a:ext cx="1605296" cy="80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haroni" pitchFamily="2" charset="-79"/>
                  <a:cs typeface="Aharoni" pitchFamily="2" charset="-79"/>
                </a:rPr>
                <a:t>Natural </a:t>
              </a:r>
            </a:p>
            <a:p>
              <a:r>
                <a:rPr lang="en-US" sz="1000" dirty="0">
                  <a:latin typeface="Aharoni" pitchFamily="2" charset="-79"/>
                  <a:cs typeface="Aharoni" pitchFamily="2" charset="-79"/>
                </a:rPr>
                <a:t>material</a:t>
              </a:r>
            </a:p>
          </p:txBody>
        </p:sp>
        <p:sp>
          <p:nvSpPr>
            <p:cNvPr id="65" name="TextBox 27"/>
            <p:cNvSpPr txBox="1">
              <a:spLocks noChangeArrowheads="1"/>
            </p:cNvSpPr>
            <p:nvPr/>
          </p:nvSpPr>
          <p:spPr bwMode="auto">
            <a:xfrm>
              <a:off x="1922192" y="2519057"/>
              <a:ext cx="1864882" cy="924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haroni" pitchFamily="2" charset="-79"/>
                  <a:cs typeface="Aharoni" pitchFamily="2" charset="-79"/>
                </a:rPr>
                <a:t>Incident light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V="1">
              <a:off x="3276600" y="4572000"/>
              <a:ext cx="1447800" cy="838200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4724400" y="4572000"/>
              <a:ext cx="1295400" cy="762000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32"/>
            <p:cNvSpPr txBox="1">
              <a:spLocks noChangeArrowheads="1"/>
            </p:cNvSpPr>
            <p:nvPr/>
          </p:nvSpPr>
          <p:spPr bwMode="auto">
            <a:xfrm>
              <a:off x="1676400" y="5029200"/>
              <a:ext cx="1524000" cy="80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dirty="0">
                  <a:latin typeface="Aharoni" pitchFamily="2" charset="-79"/>
                  <a:cs typeface="Aharoni" pitchFamily="2" charset="-79"/>
                </a:rPr>
                <a:t>Incident light</a:t>
              </a:r>
            </a:p>
          </p:txBody>
        </p:sp>
        <p:sp>
          <p:nvSpPr>
            <p:cNvPr id="69" name="TextBox 33"/>
            <p:cNvSpPr txBox="1">
              <a:spLocks noChangeArrowheads="1"/>
            </p:cNvSpPr>
            <p:nvPr/>
          </p:nvSpPr>
          <p:spPr bwMode="auto">
            <a:xfrm>
              <a:off x="5789715" y="2422693"/>
              <a:ext cx="2133600" cy="86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/>
                <a:t>Refracted  light</a:t>
              </a:r>
            </a:p>
          </p:txBody>
        </p:sp>
        <p:sp>
          <p:nvSpPr>
            <p:cNvPr id="71" name="TextBox 34"/>
            <p:cNvSpPr txBox="1">
              <a:spLocks noChangeArrowheads="1"/>
            </p:cNvSpPr>
            <p:nvPr/>
          </p:nvSpPr>
          <p:spPr bwMode="auto">
            <a:xfrm>
              <a:off x="6248400" y="4952999"/>
              <a:ext cx="2133600" cy="924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Aharoni" pitchFamily="2" charset="-79"/>
                  <a:cs typeface="Aharoni" pitchFamily="2" charset="-79"/>
                </a:rPr>
                <a:t>Refracted  light</a:t>
              </a:r>
            </a:p>
          </p:txBody>
        </p:sp>
      </p:grpSp>
      <p:pic>
        <p:nvPicPr>
          <p:cNvPr id="74" name="Picture 34" descr="Negative refraction. The picture on the left shows how a spoon in a glass of water appears to break at the air-water interface, and then continues inside the liquid slightly shifted to one side, but still keeping the same orientation as in air — left-to-right in this case. This optical illusion is due to the fact that the refractive index of water is different from the one of air — still positive though, as in any other natural material. On the right, there is a basic illustration of what would happen by filling the glass with a liquid with a negative index of refraction: the orientation of the spoon inside the liquid would appear to be diametrically opposite to the spoon in the air, namely right-to-left instead of left-to-right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9259" y="4111098"/>
            <a:ext cx="2261333" cy="177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74"/>
          <p:cNvSpPr txBox="1"/>
          <p:nvPr/>
        </p:nvSpPr>
        <p:spPr>
          <a:xfrm>
            <a:off x="1042246" y="3594796"/>
            <a:ext cx="191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3-D </a:t>
            </a:r>
            <a:r>
              <a:rPr lang="en-CA" dirty="0" smtClean="0">
                <a:latin typeface="Aharoni" pitchFamily="2" charset="-79"/>
                <a:cs typeface="Aharoni" pitchFamily="2" charset="-79"/>
              </a:rPr>
              <a:t>metamaterials</a:t>
            </a:r>
            <a:endParaRPr lang="en-CA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9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90293372"/>
              </p:ext>
            </p:extLst>
          </p:nvPr>
        </p:nvGraphicFramePr>
        <p:xfrm>
          <a:off x="875693" y="1916166"/>
          <a:ext cx="2246313" cy="760412"/>
        </p:xfrm>
        <a:graphic>
          <a:graphicData uri="http://schemas.openxmlformats.org/presentationml/2006/ole">
            <p:oleObj spid="_x0000_s350373" name="Equation" r:id="rId7" imgW="1650960" imgH="558720" progId="Equation.3">
              <p:embed/>
            </p:oleObj>
          </a:graphicData>
        </a:graphic>
      </p:graphicFrame>
      <p:sp>
        <p:nvSpPr>
          <p:cNvPr id="92" name="TextBox 26"/>
          <p:cNvSpPr txBox="1">
            <a:spLocks noChangeArrowheads="1"/>
          </p:cNvSpPr>
          <p:nvPr/>
        </p:nvSpPr>
        <p:spPr bwMode="auto">
          <a:xfrm>
            <a:off x="4884932" y="6133590"/>
            <a:ext cx="42590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haroni" pitchFamily="2" charset="-79"/>
                <a:cs typeface="Aharoni" pitchFamily="2" charset="-79"/>
              </a:rPr>
              <a:t>Cloaking: </a:t>
            </a: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spaceships and individuals  entirely invisible in light.</a:t>
            </a:r>
            <a:endParaRPr lang="en-US" sz="1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3" name="TextBox 26"/>
          <p:cNvSpPr txBox="1">
            <a:spLocks noChangeArrowheads="1"/>
          </p:cNvSpPr>
          <p:nvPr/>
        </p:nvSpPr>
        <p:spPr bwMode="auto">
          <a:xfrm>
            <a:off x="320025" y="1202486"/>
            <a:ext cx="14958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haroni" pitchFamily="2" charset="-79"/>
                <a:cs typeface="Aharoni" pitchFamily="2" charset="-79"/>
              </a:rPr>
              <a:t>Snell’s law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8" name="AutoShape 3"/>
          <p:cNvSpPr>
            <a:spLocks noChangeArrowheads="1"/>
          </p:cNvSpPr>
          <p:nvPr/>
        </p:nvSpPr>
        <p:spPr bwMode="auto">
          <a:xfrm>
            <a:off x="599724" y="3030109"/>
            <a:ext cx="2217573" cy="401218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>
              <a:buFont typeface="Wingdings" pitchFamily="2" charset="2"/>
              <a:buNone/>
            </a:pPr>
            <a:r>
              <a:rPr lang="en-US" sz="18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Band structure</a:t>
            </a:r>
            <a:endParaRPr lang="en-CA" sz="1800" b="0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9185" y="3987011"/>
            <a:ext cx="4455747" cy="2752683"/>
            <a:chOff x="368214" y="3905795"/>
            <a:chExt cx="4455747" cy="2752683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H="1">
              <a:off x="439579" y="3834430"/>
              <a:ext cx="2752683" cy="2895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 bwMode="auto">
            <a:xfrm flipH="1">
              <a:off x="2413113" y="4810524"/>
              <a:ext cx="12879" cy="42817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03" name="TextBox 26"/>
            <p:cNvSpPr txBox="1">
              <a:spLocks noChangeArrowheads="1"/>
            </p:cNvSpPr>
            <p:nvPr/>
          </p:nvSpPr>
          <p:spPr bwMode="auto">
            <a:xfrm>
              <a:off x="3328065" y="4900146"/>
              <a:ext cx="149589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Aharoni" pitchFamily="2" charset="-79"/>
                  <a:cs typeface="Aharoni" pitchFamily="2" charset="-79"/>
                </a:rPr>
                <a:t>Band gap</a:t>
              </a:r>
              <a:endParaRPr lang="en-US" sz="1600" dirty="0">
                <a:latin typeface="Aharoni" pitchFamily="2" charset="-79"/>
                <a:cs typeface="Aharoni" pitchFamily="2" charset="-79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2788916" y="5069423"/>
              <a:ext cx="77633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4" name="AutoShape 50"/>
          <p:cNvSpPr>
            <a:spLocks noChangeArrowheads="1"/>
          </p:cNvSpPr>
          <p:nvPr/>
        </p:nvSpPr>
        <p:spPr bwMode="auto">
          <a:xfrm>
            <a:off x="914400" y="41249"/>
            <a:ext cx="6812924" cy="94935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Metamaterials: plasmonics</a:t>
            </a:r>
          </a:p>
          <a:p>
            <a:pPr lvl="0" algn="ctr">
              <a:defRPr/>
            </a:pPr>
            <a:r>
              <a:rPr lang="en-CA" dirty="0" smtClean="0">
                <a:solidFill>
                  <a:schemeClr val="bg1"/>
                </a:solidFill>
                <a:latin typeface="+mn-lt"/>
              </a:rPr>
              <a:t>Mahi Singh. J. Cox,  M. </a:t>
            </a:r>
            <a:r>
              <a:rPr lang="en-US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 : 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J. Physics D: Applied Physics 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(2014)</a:t>
            </a:r>
          </a:p>
          <a:p>
            <a:pPr lvl="0" algn="ctr">
              <a:defRPr/>
            </a:pPr>
            <a:r>
              <a:rPr lang="en-CA" dirty="0" smtClean="0">
                <a:solidFill>
                  <a:schemeClr val="bg1"/>
                </a:solidFill>
                <a:latin typeface="+mn-lt"/>
              </a:rPr>
              <a:t>Mahi  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Singh.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C. </a:t>
            </a:r>
            <a:r>
              <a:rPr lang="en-CA" dirty="0" err="1" smtClean="0">
                <a:solidFill>
                  <a:schemeClr val="bg1"/>
                </a:solidFill>
                <a:latin typeface="+mn-lt"/>
              </a:rPr>
              <a:t>Rackner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M. </a:t>
            </a:r>
            <a:r>
              <a:rPr lang="en-US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:               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Physical Review A (2014)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amma_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8531" y="2623778"/>
            <a:ext cx="4134574" cy="2617465"/>
          </a:xfrm>
          <a:prstGeom prst="rect">
            <a:avLst/>
          </a:prstGeom>
        </p:spPr>
      </p:pic>
      <p:sp>
        <p:nvSpPr>
          <p:cNvPr id="439" name="Text Box 828"/>
          <p:cNvSpPr txBox="1">
            <a:spLocks noChangeArrowheads="1"/>
          </p:cNvSpPr>
          <p:nvPr/>
        </p:nvSpPr>
        <p:spPr bwMode="auto">
          <a:xfrm>
            <a:off x="5650355" y="6152676"/>
            <a:ext cx="2345981" cy="42540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Parameters:</a:t>
            </a:r>
            <a:r>
              <a:rPr kumimoji="0" lang="en-CA" sz="1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1000" dirty="0" smtClean="0">
                <a:latin typeface="Times New Roman" pitchFamily="18" charset="0"/>
                <a:cs typeface="Times New Roman" pitchFamily="18" charset="0"/>
              </a:rPr>
              <a:t>Radius= 8 nm; </a:t>
            </a:r>
            <a:r>
              <a:rPr kumimoji="0" lang="en-US" sz="1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0" lang="en-US" sz="100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= c/300;</a:t>
            </a:r>
            <a:r>
              <a:rPr kumimoji="0" lang="en-US" sz="1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= 10000 cm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</a:rPr>
              <a:t>-1;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ε</a:t>
            </a:r>
            <a:r>
              <a:rPr kumimoji="0" lang="en-US" sz="100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= 10.89 (GaAs)</a:t>
            </a:r>
            <a:endParaRPr kumimoji="0" lang="en-US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6" name="AutoShape 20"/>
          <p:cNvSpPr>
            <a:spLocks noChangeArrowheads="1"/>
          </p:cNvSpPr>
          <p:nvPr/>
        </p:nvSpPr>
        <p:spPr bwMode="auto">
          <a:xfrm>
            <a:off x="597158" y="152400"/>
            <a:ext cx="7819053" cy="75266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3200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Electric Field: Metallic Nanomaterials</a:t>
            </a:r>
          </a:p>
          <a:p>
            <a:pPr algn="ctr">
              <a:defRPr/>
            </a:pPr>
            <a:r>
              <a:rPr lang="en-CA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J. Cox and Mahi Singh,  Nanotechnology (2013)</a:t>
            </a:r>
          </a:p>
          <a:p>
            <a:pPr algn="ctr">
              <a:defRPr/>
            </a:pPr>
            <a:endParaRPr lang="en-CA" sz="3200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sp>
        <p:nvSpPr>
          <p:cNvPr id="627" name="Content Placeholder 2"/>
          <p:cNvSpPr>
            <a:spLocks noGrp="1"/>
          </p:cNvSpPr>
          <p:nvPr>
            <p:ph sz="quarter" idx="1"/>
          </p:nvPr>
        </p:nvSpPr>
        <p:spPr>
          <a:xfrm>
            <a:off x="0" y="4035982"/>
            <a:ext cx="5895183" cy="7137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1400" dirty="0" smtClean="0"/>
              <a:t>Plasmon frequency can be changed by applying the gate voltage.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1400" dirty="0" smtClean="0"/>
              <a:t>Gate </a:t>
            </a:r>
            <a:r>
              <a:rPr lang="en-CA" sz="1400" dirty="0"/>
              <a:t>voltage changes the Fermi energy.</a:t>
            </a:r>
          </a:p>
          <a:p>
            <a:pPr>
              <a:buNone/>
            </a:pPr>
            <a:endParaRPr lang="en-CA" sz="1400" dirty="0"/>
          </a:p>
        </p:txBody>
      </p:sp>
      <p:sp>
        <p:nvSpPr>
          <p:cNvPr id="628" name="Content Placeholder 2"/>
          <p:cNvSpPr txBox="1">
            <a:spLocks/>
          </p:cNvSpPr>
          <p:nvPr/>
        </p:nvSpPr>
        <p:spPr bwMode="auto">
          <a:xfrm>
            <a:off x="0" y="3638732"/>
            <a:ext cx="2313992" cy="33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Graphene: Gate voltage</a:t>
            </a:r>
            <a:endParaRPr kumimoji="0" lang="en-C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08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57978234"/>
              </p:ext>
            </p:extLst>
          </p:nvPr>
        </p:nvGraphicFramePr>
        <p:xfrm>
          <a:off x="592464" y="1427946"/>
          <a:ext cx="4516067" cy="1981688"/>
        </p:xfrm>
        <a:graphic>
          <a:graphicData uri="http://schemas.openxmlformats.org/presentationml/2006/ole">
            <p:oleObj spid="_x0000_s512059" name="Equation" r:id="rId4" imgW="2311200" imgH="1015920" progId="Equation.3">
              <p:embed/>
            </p:oleObj>
          </a:graphicData>
        </a:graphic>
      </p:graphicFrame>
      <p:graphicFrame>
        <p:nvGraphicFramePr>
          <p:cNvPr id="202" name="Object 2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19256561"/>
              </p:ext>
            </p:extLst>
          </p:nvPr>
        </p:nvGraphicFramePr>
        <p:xfrm>
          <a:off x="177281" y="5456731"/>
          <a:ext cx="1359716" cy="635712"/>
        </p:xfrm>
        <a:graphic>
          <a:graphicData uri="http://schemas.openxmlformats.org/presentationml/2006/ole">
            <p:oleObj spid="_x0000_s512060" name="Equation" r:id="rId5" imgW="977760" imgH="457200" progId="Equation.3">
              <p:embed/>
            </p:oleObj>
          </a:graphicData>
        </a:graphic>
      </p:graphicFrame>
      <p:graphicFrame>
        <p:nvGraphicFramePr>
          <p:cNvPr id="203" name="Object 202"/>
          <p:cNvGraphicFramePr>
            <a:graphicFrameLocks noChangeAspect="1"/>
          </p:cNvGraphicFramePr>
          <p:nvPr>
            <p:extLst/>
          </p:nvPr>
        </p:nvGraphicFramePr>
        <p:xfrm>
          <a:off x="2044351" y="5812767"/>
          <a:ext cx="1749320" cy="326796"/>
        </p:xfrm>
        <a:graphic>
          <a:graphicData uri="http://schemas.openxmlformats.org/presentationml/2006/ole">
            <p:oleObj spid="_x0000_s512061" name="Equation" r:id="rId6" imgW="1155600" imgH="215640" progId="Equation.3">
              <p:embed/>
            </p:oleObj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1699" y="1139358"/>
            <a:ext cx="257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SPP Electric Field</a:t>
            </a:r>
            <a:endParaRPr lang="en-CA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581103" y="1236372"/>
            <a:ext cx="1519707" cy="50227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auhaus 93" pitchFamily="82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581104" y="1738648"/>
            <a:ext cx="1519707" cy="59242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auhaus 93" pitchFamily="82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6619741" y="1528238"/>
            <a:ext cx="1450528" cy="416480"/>
          </a:xfrm>
          <a:custGeom>
            <a:avLst/>
            <a:gdLst>
              <a:gd name="connsiteX0" fmla="*/ 0 w 1450528"/>
              <a:gd name="connsiteY0" fmla="*/ 236168 h 416480"/>
              <a:gd name="connsiteX1" fmla="*/ 128789 w 1450528"/>
              <a:gd name="connsiteY1" fmla="*/ 4348 h 416480"/>
              <a:gd name="connsiteX2" fmla="*/ 360608 w 1450528"/>
              <a:gd name="connsiteY2" fmla="*/ 416472 h 416480"/>
              <a:gd name="connsiteX3" fmla="*/ 540913 w 1450528"/>
              <a:gd name="connsiteY3" fmla="*/ 17227 h 416480"/>
              <a:gd name="connsiteX4" fmla="*/ 734096 w 1450528"/>
              <a:gd name="connsiteY4" fmla="*/ 377835 h 416480"/>
              <a:gd name="connsiteX5" fmla="*/ 914400 w 1450528"/>
              <a:gd name="connsiteY5" fmla="*/ 68742 h 416480"/>
              <a:gd name="connsiteX6" fmla="*/ 1094704 w 1450528"/>
              <a:gd name="connsiteY6" fmla="*/ 403593 h 416480"/>
              <a:gd name="connsiteX7" fmla="*/ 1262129 w 1450528"/>
              <a:gd name="connsiteY7" fmla="*/ 42985 h 416480"/>
              <a:gd name="connsiteX8" fmla="*/ 1429555 w 1450528"/>
              <a:gd name="connsiteY8" fmla="*/ 377835 h 416480"/>
              <a:gd name="connsiteX9" fmla="*/ 1442434 w 1450528"/>
              <a:gd name="connsiteY9" fmla="*/ 120258 h 4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50528" h="416480">
                <a:moveTo>
                  <a:pt x="0" y="236168"/>
                </a:moveTo>
                <a:cubicBezTo>
                  <a:pt x="34344" y="105232"/>
                  <a:pt x="68688" y="-25703"/>
                  <a:pt x="128789" y="4348"/>
                </a:cubicBezTo>
                <a:cubicBezTo>
                  <a:pt x="188890" y="34399"/>
                  <a:pt x="291921" y="414326"/>
                  <a:pt x="360608" y="416472"/>
                </a:cubicBezTo>
                <a:cubicBezTo>
                  <a:pt x="429295" y="418618"/>
                  <a:pt x="478665" y="23667"/>
                  <a:pt x="540913" y="17227"/>
                </a:cubicBezTo>
                <a:cubicBezTo>
                  <a:pt x="603161" y="10787"/>
                  <a:pt x="671848" y="369249"/>
                  <a:pt x="734096" y="377835"/>
                </a:cubicBezTo>
                <a:cubicBezTo>
                  <a:pt x="796344" y="386421"/>
                  <a:pt x="854299" y="64449"/>
                  <a:pt x="914400" y="68742"/>
                </a:cubicBezTo>
                <a:cubicBezTo>
                  <a:pt x="974501" y="73035"/>
                  <a:pt x="1036749" y="407886"/>
                  <a:pt x="1094704" y="403593"/>
                </a:cubicBezTo>
                <a:cubicBezTo>
                  <a:pt x="1152659" y="399300"/>
                  <a:pt x="1206320" y="47278"/>
                  <a:pt x="1262129" y="42985"/>
                </a:cubicBezTo>
                <a:cubicBezTo>
                  <a:pt x="1317938" y="38692"/>
                  <a:pt x="1399504" y="364956"/>
                  <a:pt x="1429555" y="377835"/>
                </a:cubicBezTo>
                <a:cubicBezTo>
                  <a:pt x="1459606" y="390714"/>
                  <a:pt x="1451020" y="255486"/>
                  <a:pt x="1442434" y="12025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auhaus 93" pitchFamily="8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8100810" y="905069"/>
            <a:ext cx="515156" cy="8335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279967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ci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5734050"/>
            <a:ext cx="974725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3" name="Picture 3" descr="photonic-intro-2"/>
          <p:cNvPicPr>
            <a:picLocks noGrp="1" noChangeArrowheads="1"/>
          </p:cNvPicPr>
          <p:nvPr>
            <p:ph sz="half" idx="1"/>
          </p:nvPr>
        </p:nvPicPr>
        <p:blipFill>
          <a:blip r:embed="rId4" cstate="print"/>
          <a:srcRect b="32823"/>
          <a:stretch>
            <a:fillRect/>
          </a:stretch>
        </p:blipFill>
        <p:spPr>
          <a:xfrm>
            <a:off x="1476375" y="4005263"/>
            <a:ext cx="6192838" cy="2663825"/>
          </a:xfrm>
          <a:noFill/>
        </p:spPr>
      </p:pic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643438" y="1196975"/>
            <a:ext cx="4176712" cy="576263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algn="ctr">
              <a:lnSpc>
                <a:spcPct val="125000"/>
              </a:lnSpc>
              <a:buFont typeface="Wingdings" pitchFamily="2" charset="2"/>
              <a:buNone/>
            </a:pPr>
            <a:r>
              <a:rPr lang="en-US" sz="1800">
                <a:solidFill>
                  <a:srgbClr val="333399"/>
                </a:solidFill>
                <a:latin typeface="Arial" charset="0"/>
                <a:cs typeface="Arial" charset="0"/>
              </a:rPr>
              <a:t>Semiconductors of Light</a:t>
            </a:r>
            <a:endParaRPr lang="en-US" sz="1800" b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049605" name="Rectangle 5"/>
          <p:cNvSpPr>
            <a:spLocks noChangeArrowheads="1"/>
          </p:cNvSpPr>
          <p:nvPr/>
        </p:nvSpPr>
        <p:spPr bwMode="auto">
          <a:xfrm>
            <a:off x="7451725" y="4581525"/>
            <a:ext cx="13684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>
                <a:solidFill>
                  <a:srgbClr val="080808"/>
                </a:solidFill>
                <a:latin typeface="Arial" charset="0"/>
              </a:rPr>
              <a:t>Source:</a:t>
            </a:r>
            <a:r>
              <a:rPr lang="en-US" b="0">
                <a:solidFill>
                  <a:srgbClr val="080808"/>
                </a:solidFill>
                <a:latin typeface="Arial" charset="0"/>
              </a:rPr>
              <a:t> “Photonic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b="0">
                <a:solidFill>
                  <a:srgbClr val="080808"/>
                </a:solidFill>
                <a:latin typeface="Arial" charset="0"/>
              </a:rPr>
              <a:t>                 Crystals”,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b="0">
                <a:solidFill>
                  <a:srgbClr val="080808"/>
                </a:solidFill>
                <a:latin typeface="Arial" charset="0"/>
              </a:rPr>
              <a:t>                         Joannopoulos,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b="0">
                <a:solidFill>
                  <a:srgbClr val="080808"/>
                </a:solidFill>
                <a:latin typeface="Arial" charset="0"/>
              </a:rPr>
              <a:t>                    Meade and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b="0">
                <a:solidFill>
                  <a:srgbClr val="080808"/>
                </a:solidFill>
                <a:latin typeface="Arial" charset="0"/>
              </a:rPr>
              <a:t>            Winn.</a:t>
            </a:r>
          </a:p>
        </p:txBody>
      </p:sp>
      <p:sp>
        <p:nvSpPr>
          <p:cNvPr id="1049606" name="AutoShape 6"/>
          <p:cNvSpPr>
            <a:spLocks noChangeArrowheads="1"/>
          </p:cNvSpPr>
          <p:nvPr/>
        </p:nvSpPr>
        <p:spPr bwMode="auto">
          <a:xfrm>
            <a:off x="323850" y="1196975"/>
            <a:ext cx="4176713" cy="576263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algn="ctr">
              <a:lnSpc>
                <a:spcPct val="125000"/>
              </a:lnSpc>
              <a:buFont typeface="Wingdings" pitchFamily="2" charset="2"/>
              <a:buNone/>
            </a:pPr>
            <a:r>
              <a:rPr lang="en-US" sz="1800">
                <a:solidFill>
                  <a:srgbClr val="333399"/>
                </a:solidFill>
                <a:latin typeface="Arial" charset="0"/>
                <a:cs typeface="Arial" charset="0"/>
              </a:rPr>
              <a:t>Photonic Insulators</a:t>
            </a:r>
            <a:endParaRPr lang="en-US" sz="1800" b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049607" name="AutoShape 7"/>
          <p:cNvSpPr>
            <a:spLocks noChangeArrowheads="1"/>
          </p:cNvSpPr>
          <p:nvPr/>
        </p:nvSpPr>
        <p:spPr bwMode="auto">
          <a:xfrm>
            <a:off x="3059113" y="1989138"/>
            <a:ext cx="3025775" cy="792162"/>
          </a:xfrm>
          <a:prstGeom prst="roundRect">
            <a:avLst>
              <a:gd name="adj" fmla="val 6116"/>
            </a:avLst>
          </a:prstGeom>
          <a:noFill/>
          <a:ln w="47625" cmpd="thickThin">
            <a:noFill/>
            <a:round/>
            <a:headEnd/>
            <a:tailEnd/>
          </a:ln>
        </p:spPr>
        <p:txBody>
          <a:bodyPr wrap="none" lIns="0" tIns="0" rIns="0" bIns="0" anchorCtr="1"/>
          <a:lstStyle/>
          <a:p>
            <a:pPr algn="ctr">
              <a:lnSpc>
                <a:spcPct val="125000"/>
              </a:lnSpc>
              <a:buFont typeface="Wingdings" pitchFamily="2" charset="2"/>
              <a:buNone/>
            </a:pPr>
            <a:r>
              <a:rPr lang="en-US" sz="3600" b="0">
                <a:solidFill>
                  <a:srgbClr val="CC0000"/>
                </a:solidFill>
                <a:latin typeface="Creeper" pitchFamily="2" charset="0"/>
                <a:cs typeface="Arial" charset="0"/>
              </a:rPr>
              <a:t>Revenge of</a:t>
            </a:r>
          </a:p>
          <a:p>
            <a:pPr algn="ctr">
              <a:lnSpc>
                <a:spcPct val="125000"/>
              </a:lnSpc>
              <a:buFont typeface="Wingdings" pitchFamily="2" charset="2"/>
              <a:buNone/>
            </a:pPr>
            <a:r>
              <a:rPr lang="en-US" sz="3600" b="0">
                <a:solidFill>
                  <a:srgbClr val="CC0000"/>
                </a:solidFill>
                <a:latin typeface="Creeper" pitchFamily="2" charset="0"/>
                <a:cs typeface="Arial" charset="0"/>
              </a:rPr>
              <a:t>Electromagnetism</a:t>
            </a:r>
          </a:p>
        </p:txBody>
      </p:sp>
      <p:sp>
        <p:nvSpPr>
          <p:cNvPr id="1049608" name="AutoShape 8"/>
          <p:cNvSpPr>
            <a:spLocks noChangeArrowheads="1"/>
          </p:cNvSpPr>
          <p:nvPr/>
        </p:nvSpPr>
        <p:spPr bwMode="auto">
          <a:xfrm>
            <a:off x="466725" y="4870450"/>
            <a:ext cx="576263" cy="503238"/>
          </a:xfrm>
          <a:prstGeom prst="roundRect">
            <a:avLst>
              <a:gd name="adj" fmla="val 6116"/>
            </a:avLst>
          </a:prstGeom>
          <a:solidFill>
            <a:srgbClr val="FF0000"/>
          </a:solidFill>
          <a:ln w="47625" cmpd="thickThin">
            <a:noFill/>
            <a:round/>
            <a:headEnd/>
            <a:tailEnd/>
          </a:ln>
        </p:spPr>
        <p:txBody>
          <a:bodyPr wrap="none" lIns="72000" tIns="0" rIns="72000" bIns="72000" anchor="ctr"/>
          <a:lstStyle/>
          <a:p>
            <a:pPr algn="ctr">
              <a:lnSpc>
                <a:spcPct val="125000"/>
              </a:lnSpc>
              <a:buFont typeface="Wingdings" pitchFamily="2" charset="2"/>
              <a:buNone/>
            </a:pPr>
            <a:r>
              <a:rPr lang="en-US" sz="2000">
                <a:latin typeface="Arial" charset="0"/>
                <a:cs typeface="Arial" charset="0"/>
              </a:rPr>
              <a:t>n</a:t>
            </a:r>
            <a:r>
              <a:rPr lang="en-US" sz="2000" baseline="-25000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049609" name="AutoShape 9"/>
          <p:cNvSpPr>
            <a:spLocks noChangeArrowheads="1"/>
          </p:cNvSpPr>
          <p:nvPr/>
        </p:nvSpPr>
        <p:spPr bwMode="auto">
          <a:xfrm>
            <a:off x="466725" y="5662613"/>
            <a:ext cx="576263" cy="503237"/>
          </a:xfrm>
          <a:prstGeom prst="roundRect">
            <a:avLst>
              <a:gd name="adj" fmla="val 6116"/>
            </a:avLst>
          </a:prstGeom>
          <a:solidFill>
            <a:srgbClr val="FFCC00"/>
          </a:solidFill>
          <a:ln w="47625" cmpd="thickThin">
            <a:noFill/>
            <a:round/>
            <a:headEnd/>
            <a:tailEnd/>
          </a:ln>
        </p:spPr>
        <p:txBody>
          <a:bodyPr wrap="none" lIns="72000" tIns="0" rIns="72000" bIns="72000" anchor="ctr"/>
          <a:lstStyle/>
          <a:p>
            <a:pPr algn="ctr">
              <a:lnSpc>
                <a:spcPct val="125000"/>
              </a:lnSpc>
              <a:buFont typeface="Wingdings" pitchFamily="2" charset="2"/>
              <a:buNone/>
            </a:pPr>
            <a:r>
              <a:rPr lang="en-US" sz="2000">
                <a:latin typeface="Arial" charset="0"/>
                <a:cs typeface="Arial" charset="0"/>
              </a:rPr>
              <a:t>n</a:t>
            </a:r>
            <a:r>
              <a:rPr lang="en-US" sz="2000" baseline="-250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049611" name="AutoShape 11"/>
          <p:cNvSpPr>
            <a:spLocks noChangeArrowheads="1"/>
          </p:cNvSpPr>
          <p:nvPr/>
        </p:nvSpPr>
        <p:spPr bwMode="auto">
          <a:xfrm>
            <a:off x="323850" y="1989138"/>
            <a:ext cx="2592388" cy="1873250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 Periodic dielectric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   lattice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endParaRPr lang="en-US" sz="1000" b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 Periodic dielectric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   constant function</a:t>
            </a:r>
          </a:p>
        </p:txBody>
      </p:sp>
      <p:sp>
        <p:nvSpPr>
          <p:cNvPr id="1049612" name="AutoShape 12"/>
          <p:cNvSpPr>
            <a:spLocks noChangeArrowheads="1"/>
          </p:cNvSpPr>
          <p:nvPr/>
        </p:nvSpPr>
        <p:spPr bwMode="auto">
          <a:xfrm>
            <a:off x="6227763" y="1989138"/>
            <a:ext cx="2592387" cy="1873250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 Stop Bands:</a:t>
            </a:r>
            <a:r>
              <a:rPr lang="en-US" sz="1800" b="0">
                <a:solidFill>
                  <a:srgbClr val="990000"/>
                </a:solidFill>
                <a:latin typeface="Arial" charset="0"/>
                <a:cs typeface="Arial" charset="0"/>
              </a:rPr>
              <a:t> control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   of light propagation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endParaRPr lang="en-US" sz="1000" b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800" b="0">
                <a:solidFill>
                  <a:srgbClr val="990000"/>
                </a:solidFill>
                <a:latin typeface="Arial" charset="0"/>
                <a:cs typeface="Arial" charset="0"/>
              </a:rPr>
              <a:t>Complete</a:t>
            </a: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 and </a:t>
            </a:r>
            <a:r>
              <a:rPr lang="en-US" sz="1800" b="0">
                <a:solidFill>
                  <a:srgbClr val="990000"/>
                </a:solidFill>
                <a:latin typeface="Arial" charset="0"/>
                <a:cs typeface="Arial" charset="0"/>
              </a:rPr>
              <a:t>Partial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   gaps</a:t>
            </a:r>
          </a:p>
        </p:txBody>
      </p:sp>
      <p:sp>
        <p:nvSpPr>
          <p:cNvPr id="1049613" name="Rectangle 13"/>
          <p:cNvSpPr>
            <a:spLocks noChangeArrowheads="1"/>
          </p:cNvSpPr>
          <p:nvPr/>
        </p:nvSpPr>
        <p:spPr bwMode="auto">
          <a:xfrm>
            <a:off x="2916238" y="3716338"/>
            <a:ext cx="3240087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>
                <a:solidFill>
                  <a:srgbClr val="080808"/>
                </a:solidFill>
                <a:latin typeface="Arial" charset="0"/>
              </a:rPr>
              <a:t>Source:</a:t>
            </a:r>
            <a:r>
              <a:rPr lang="en-US" b="0">
                <a:solidFill>
                  <a:srgbClr val="080808"/>
                </a:solidFill>
                <a:latin typeface="Arial" charset="0"/>
              </a:rPr>
              <a:t> </a:t>
            </a:r>
            <a:r>
              <a:rPr lang="en-US" b="0">
                <a:latin typeface="Arial" charset="0"/>
              </a:rPr>
              <a:t>math.utwente.nl/~hammer/Metric/Illust/</a:t>
            </a:r>
          </a:p>
        </p:txBody>
      </p:sp>
      <p:sp>
        <p:nvSpPr>
          <p:cNvPr id="1049614" name="AutoShape 14"/>
          <p:cNvSpPr>
            <a:spLocks noChangeArrowheads="1"/>
          </p:cNvSpPr>
          <p:nvPr/>
        </p:nvSpPr>
        <p:spPr bwMode="auto">
          <a:xfrm>
            <a:off x="4643438" y="1196975"/>
            <a:ext cx="4176712" cy="576263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algn="ctr">
              <a:lnSpc>
                <a:spcPct val="125000"/>
              </a:lnSpc>
              <a:buFont typeface="Wingdings" pitchFamily="2" charset="2"/>
              <a:buNone/>
            </a:pPr>
            <a:r>
              <a:rPr lang="en-CA" sz="2400" u="sng" dirty="0">
                <a:solidFill>
                  <a:srgbClr val="333399"/>
                </a:solidFill>
                <a:latin typeface="Arial" charset="0"/>
                <a:cs typeface="Arial" charset="0"/>
              </a:rPr>
              <a:t>S. John</a:t>
            </a:r>
            <a:r>
              <a:rPr lang="en-CA" sz="1800" dirty="0">
                <a:solidFill>
                  <a:srgbClr val="333399"/>
                </a:solidFill>
                <a:latin typeface="Arial" charset="0"/>
                <a:cs typeface="Arial" charset="0"/>
              </a:rPr>
              <a:t>, PRL 58, 2486 </a:t>
            </a:r>
            <a:r>
              <a:rPr lang="en-CA" sz="1800" dirty="0">
                <a:solidFill>
                  <a:srgbClr val="CC0000"/>
                </a:solidFill>
                <a:latin typeface="Arial" charset="0"/>
                <a:cs typeface="Arial" charset="0"/>
              </a:rPr>
              <a:t>1987</a:t>
            </a:r>
            <a:r>
              <a:rPr lang="en-CA" sz="1800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endParaRPr lang="en-US" sz="1800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049615" name="AutoShape 15"/>
          <p:cNvSpPr>
            <a:spLocks noChangeArrowheads="1"/>
          </p:cNvSpPr>
          <p:nvPr/>
        </p:nvSpPr>
        <p:spPr bwMode="auto">
          <a:xfrm>
            <a:off x="323850" y="1196975"/>
            <a:ext cx="4176713" cy="576263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algn="ctr">
              <a:lnSpc>
                <a:spcPct val="125000"/>
              </a:lnSpc>
              <a:buFont typeface="Wingdings" pitchFamily="2" charset="2"/>
              <a:buNone/>
            </a:pPr>
            <a:r>
              <a:rPr lang="en-CA" sz="2000" u="sng" dirty="0">
                <a:solidFill>
                  <a:srgbClr val="333399"/>
                </a:solidFill>
                <a:latin typeface="Arial" charset="0"/>
                <a:cs typeface="Arial" charset="0"/>
              </a:rPr>
              <a:t>E. </a:t>
            </a:r>
            <a:r>
              <a:rPr lang="en-CA" sz="2000" u="sng" dirty="0" err="1">
                <a:solidFill>
                  <a:srgbClr val="333399"/>
                </a:solidFill>
                <a:latin typeface="Arial" charset="0"/>
                <a:cs typeface="Arial" charset="0"/>
              </a:rPr>
              <a:t>Yablonovitch</a:t>
            </a:r>
            <a:r>
              <a:rPr lang="en-CA" sz="1800" dirty="0">
                <a:solidFill>
                  <a:srgbClr val="333399"/>
                </a:solidFill>
                <a:latin typeface="Arial" charset="0"/>
                <a:cs typeface="Arial" charset="0"/>
              </a:rPr>
              <a:t>, PRL 58, 2059 </a:t>
            </a:r>
            <a:r>
              <a:rPr lang="en-CA" sz="1800" dirty="0">
                <a:solidFill>
                  <a:srgbClr val="CC0000"/>
                </a:solidFill>
                <a:latin typeface="Arial" charset="0"/>
                <a:cs typeface="Arial" charset="0"/>
              </a:rPr>
              <a:t>1987</a:t>
            </a:r>
            <a:r>
              <a:rPr lang="en-CA" sz="1800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endParaRPr lang="en-US" sz="1800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733911" y="117475"/>
            <a:ext cx="7819053" cy="80865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Photonic Crystals: Photonics</a:t>
            </a:r>
            <a:endParaRPr lang="en-CA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endParaRPr lang="en-CA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5643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9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9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49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49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49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49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49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49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49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49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49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9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9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9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9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9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49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9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604" grpId="0" animBg="1"/>
      <p:bldP spid="1049604" grpId="1" animBg="1"/>
      <p:bldP spid="1049605" grpId="0"/>
      <p:bldP spid="1049606" grpId="0" animBg="1"/>
      <p:bldP spid="1049606" grpId="1" animBg="1"/>
      <p:bldP spid="1049607" grpId="0"/>
      <p:bldP spid="1049607" grpId="1"/>
      <p:bldP spid="1049608" grpId="0" animBg="1"/>
      <p:bldP spid="1049609" grpId="0" animBg="1"/>
      <p:bldP spid="1049611" grpId="0" animBg="1"/>
      <p:bldP spid="1049612" grpId="0" animBg="1"/>
      <p:bldP spid="1049613" grpId="0"/>
      <p:bldP spid="1049614" grpId="0" animBg="1"/>
      <p:bldP spid="10496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5334000" y="1828800"/>
            <a:ext cx="3429000" cy="2794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4114800" y="1447800"/>
            <a:ext cx="2667000" cy="1174750"/>
            <a:chOff x="2640" y="1248"/>
            <a:chExt cx="1680" cy="740"/>
          </a:xfrm>
        </p:grpSpPr>
        <p:sp>
          <p:nvSpPr>
            <p:cNvPr id="2114" name="Text Box 41"/>
            <p:cNvSpPr txBox="1">
              <a:spLocks noChangeArrowheads="1"/>
            </p:cNvSpPr>
            <p:nvPr/>
          </p:nvSpPr>
          <p:spPr bwMode="auto">
            <a:xfrm>
              <a:off x="3552" y="1248"/>
              <a:ext cx="76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r>
                <a:rPr lang="en-US" sz="1600"/>
                <a:t>a=300nm</a:t>
              </a:r>
            </a:p>
          </p:txBody>
        </p:sp>
        <p:sp>
          <p:nvSpPr>
            <p:cNvPr id="2115" name="Line 40"/>
            <p:cNvSpPr>
              <a:spLocks noChangeShapeType="1"/>
            </p:cNvSpPr>
            <p:nvPr/>
          </p:nvSpPr>
          <p:spPr bwMode="auto">
            <a:xfrm>
              <a:off x="3600" y="1536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116" name="Line 42"/>
            <p:cNvSpPr>
              <a:spLocks noChangeShapeType="1"/>
            </p:cNvSpPr>
            <p:nvPr/>
          </p:nvSpPr>
          <p:spPr bwMode="auto">
            <a:xfrm flipV="1">
              <a:off x="3072" y="1728"/>
              <a:ext cx="43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117" name="Text Box 43"/>
            <p:cNvSpPr txBox="1">
              <a:spLocks noChangeArrowheads="1"/>
            </p:cNvSpPr>
            <p:nvPr/>
          </p:nvSpPr>
          <p:spPr bwMode="auto">
            <a:xfrm>
              <a:off x="2640" y="1776"/>
              <a:ext cx="86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Radius= r</a:t>
              </a:r>
            </a:p>
          </p:txBody>
        </p:sp>
      </p:grpSp>
      <p:grpSp>
        <p:nvGrpSpPr>
          <p:cNvPr id="2057" name="Group 81"/>
          <p:cNvGrpSpPr>
            <a:grpSpLocks/>
          </p:cNvGrpSpPr>
          <p:nvPr/>
        </p:nvGrpSpPr>
        <p:grpSpPr bwMode="auto">
          <a:xfrm>
            <a:off x="7696200" y="1066800"/>
            <a:ext cx="685800" cy="838200"/>
            <a:chOff x="4656" y="1152"/>
            <a:chExt cx="432" cy="528"/>
          </a:xfrm>
        </p:grpSpPr>
        <p:sp>
          <p:nvSpPr>
            <p:cNvPr id="2112" name="Text Box 46"/>
            <p:cNvSpPr txBox="1">
              <a:spLocks noChangeArrowheads="1"/>
            </p:cNvSpPr>
            <p:nvPr/>
          </p:nvSpPr>
          <p:spPr bwMode="auto">
            <a:xfrm>
              <a:off x="4752" y="1152"/>
              <a:ext cx="33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Air</a:t>
              </a:r>
            </a:p>
          </p:txBody>
        </p:sp>
        <p:sp>
          <p:nvSpPr>
            <p:cNvPr id="2113" name="Line 47"/>
            <p:cNvSpPr>
              <a:spLocks noChangeShapeType="1"/>
            </p:cNvSpPr>
            <p:nvPr/>
          </p:nvSpPr>
          <p:spPr bwMode="auto">
            <a:xfrm flipH="1">
              <a:off x="4656" y="1296"/>
              <a:ext cx="14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2058" name="AutoShape 3"/>
          <p:cNvSpPr>
            <a:spLocks noChangeArrowheads="1"/>
          </p:cNvSpPr>
          <p:nvPr/>
        </p:nvSpPr>
        <p:spPr bwMode="auto">
          <a:xfrm>
            <a:off x="152400" y="1371600"/>
            <a:ext cx="3200400" cy="914400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chemeClr val="accent2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>
              <a:buFont typeface="Wingdings" pitchFamily="2" charset="2"/>
              <a:buNone/>
            </a:pPr>
            <a:r>
              <a:rPr lang="en-US" sz="1800" b="0">
                <a:solidFill>
                  <a:srgbClr val="333399"/>
                </a:solidFill>
                <a:latin typeface="Arial" charset="0"/>
                <a:cs typeface="Arial" charset="0"/>
              </a:rPr>
              <a:t>Dielectric spheres (Si) in air</a:t>
            </a:r>
          </a:p>
          <a:p>
            <a:r>
              <a:rPr lang="en-US" b="0" dirty="0"/>
              <a:t>Lattice constant a=300nm; Radius r/a=0.3; </a:t>
            </a:r>
          </a:p>
          <a:p>
            <a:r>
              <a:rPr lang="en-US" b="0" dirty="0"/>
              <a:t>Spheres= Si (n=3.4); Background air (n=1)</a:t>
            </a:r>
          </a:p>
          <a:p>
            <a:pPr>
              <a:buFont typeface="Wingdings" pitchFamily="2" charset="2"/>
              <a:buNone/>
            </a:pPr>
            <a:endParaRPr lang="en-CA" sz="1800" b="0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562600" y="1981200"/>
            <a:ext cx="2984500" cy="2540000"/>
            <a:chOff x="1776" y="1344"/>
            <a:chExt cx="2256" cy="1920"/>
          </a:xfrm>
        </p:grpSpPr>
        <p:grpSp>
          <p:nvGrpSpPr>
            <p:cNvPr id="2082" name="Group 7"/>
            <p:cNvGrpSpPr>
              <a:grpSpLocks/>
            </p:cNvGrpSpPr>
            <p:nvPr/>
          </p:nvGrpSpPr>
          <p:grpSpPr bwMode="auto">
            <a:xfrm>
              <a:off x="1776" y="1344"/>
              <a:ext cx="2256" cy="288"/>
              <a:chOff x="1776" y="1344"/>
              <a:chExt cx="2256" cy="288"/>
            </a:xfrm>
          </p:grpSpPr>
          <p:sp>
            <p:nvSpPr>
              <p:cNvPr id="2107" name="Oval 8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8" name="Oval 9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" name="Oval 10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0" name="Oval 11"/>
              <p:cNvSpPr>
                <a:spLocks noChangeArrowheads="1"/>
              </p:cNvSpPr>
              <p:nvPr/>
            </p:nvSpPr>
            <p:spPr bwMode="auto">
              <a:xfrm>
                <a:off x="326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1" name="Oval 12"/>
              <p:cNvSpPr>
                <a:spLocks noChangeArrowheads="1"/>
              </p:cNvSpPr>
              <p:nvPr/>
            </p:nvSpPr>
            <p:spPr bwMode="auto">
              <a:xfrm>
                <a:off x="374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83" name="Group 13"/>
            <p:cNvGrpSpPr>
              <a:grpSpLocks/>
            </p:cNvGrpSpPr>
            <p:nvPr/>
          </p:nvGrpSpPr>
          <p:grpSpPr bwMode="auto">
            <a:xfrm>
              <a:off x="1776" y="1728"/>
              <a:ext cx="2256" cy="288"/>
              <a:chOff x="1776" y="1344"/>
              <a:chExt cx="2256" cy="288"/>
            </a:xfrm>
          </p:grpSpPr>
          <p:sp>
            <p:nvSpPr>
              <p:cNvPr id="2102" name="Oval 14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" name="Oval 15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4" name="Oval 16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5" name="Oval 17"/>
              <p:cNvSpPr>
                <a:spLocks noChangeArrowheads="1"/>
              </p:cNvSpPr>
              <p:nvPr/>
            </p:nvSpPr>
            <p:spPr bwMode="auto">
              <a:xfrm>
                <a:off x="326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6" name="Oval 18"/>
              <p:cNvSpPr>
                <a:spLocks noChangeArrowheads="1"/>
              </p:cNvSpPr>
              <p:nvPr/>
            </p:nvSpPr>
            <p:spPr bwMode="auto">
              <a:xfrm>
                <a:off x="374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84" name="Group 19"/>
            <p:cNvGrpSpPr>
              <a:grpSpLocks/>
            </p:cNvGrpSpPr>
            <p:nvPr/>
          </p:nvGrpSpPr>
          <p:grpSpPr bwMode="auto">
            <a:xfrm>
              <a:off x="1776" y="2112"/>
              <a:ext cx="2256" cy="288"/>
              <a:chOff x="1776" y="1344"/>
              <a:chExt cx="2256" cy="288"/>
            </a:xfrm>
          </p:grpSpPr>
          <p:sp>
            <p:nvSpPr>
              <p:cNvPr id="2097" name="Oval 20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" name="Oval 21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" name="Oval 22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" name="Oval 23"/>
              <p:cNvSpPr>
                <a:spLocks noChangeArrowheads="1"/>
              </p:cNvSpPr>
              <p:nvPr/>
            </p:nvSpPr>
            <p:spPr bwMode="auto">
              <a:xfrm>
                <a:off x="326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" name="Oval 24"/>
              <p:cNvSpPr>
                <a:spLocks noChangeArrowheads="1"/>
              </p:cNvSpPr>
              <p:nvPr/>
            </p:nvSpPr>
            <p:spPr bwMode="auto">
              <a:xfrm>
                <a:off x="374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85" name="Group 25"/>
            <p:cNvGrpSpPr>
              <a:grpSpLocks/>
            </p:cNvGrpSpPr>
            <p:nvPr/>
          </p:nvGrpSpPr>
          <p:grpSpPr bwMode="auto">
            <a:xfrm>
              <a:off x="1776" y="2544"/>
              <a:ext cx="2256" cy="288"/>
              <a:chOff x="1776" y="1344"/>
              <a:chExt cx="2256" cy="288"/>
            </a:xfrm>
          </p:grpSpPr>
          <p:sp>
            <p:nvSpPr>
              <p:cNvPr id="2092" name="Oval 26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" name="Oval 27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" name="Oval 28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" name="Oval 29"/>
              <p:cNvSpPr>
                <a:spLocks noChangeArrowheads="1"/>
              </p:cNvSpPr>
              <p:nvPr/>
            </p:nvSpPr>
            <p:spPr bwMode="auto">
              <a:xfrm>
                <a:off x="326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6" name="Oval 30"/>
              <p:cNvSpPr>
                <a:spLocks noChangeArrowheads="1"/>
              </p:cNvSpPr>
              <p:nvPr/>
            </p:nvSpPr>
            <p:spPr bwMode="auto">
              <a:xfrm>
                <a:off x="374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86" name="Group 31"/>
            <p:cNvGrpSpPr>
              <a:grpSpLocks/>
            </p:cNvGrpSpPr>
            <p:nvPr/>
          </p:nvGrpSpPr>
          <p:grpSpPr bwMode="auto">
            <a:xfrm>
              <a:off x="1776" y="2976"/>
              <a:ext cx="2256" cy="288"/>
              <a:chOff x="1776" y="1344"/>
              <a:chExt cx="2256" cy="288"/>
            </a:xfrm>
          </p:grpSpPr>
          <p:sp>
            <p:nvSpPr>
              <p:cNvPr id="2087" name="Oval 32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8" name="Oval 33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" name="Oval 34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" name="Oval 35"/>
              <p:cNvSpPr>
                <a:spLocks noChangeArrowheads="1"/>
              </p:cNvSpPr>
              <p:nvPr/>
            </p:nvSpPr>
            <p:spPr bwMode="auto">
              <a:xfrm>
                <a:off x="326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" name="Oval 36"/>
              <p:cNvSpPr>
                <a:spLocks noChangeArrowheads="1"/>
              </p:cNvSpPr>
              <p:nvPr/>
            </p:nvSpPr>
            <p:spPr bwMode="auto">
              <a:xfrm>
                <a:off x="3744" y="1344"/>
                <a:ext cx="288" cy="288"/>
              </a:xfrm>
              <a:prstGeom prst="ellipse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0994" name="AutoShape 50"/>
          <p:cNvSpPr>
            <a:spLocks noChangeArrowheads="1"/>
          </p:cNvSpPr>
          <p:nvPr/>
        </p:nvSpPr>
        <p:spPr bwMode="auto">
          <a:xfrm>
            <a:off x="914400" y="152400"/>
            <a:ext cx="6858000" cy="8382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Photonic Materials: </a:t>
            </a: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Photonics</a:t>
            </a:r>
          </a:p>
          <a:p>
            <a:pPr lvl="0" algn="ctr">
              <a:defRPr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I. Haque and Mahi Singh. J. Phys.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Condens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. Matter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 19, 156229  (2007)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1066800" y="3962400"/>
            <a:ext cx="3048000" cy="914400"/>
            <a:chOff x="1248" y="2784"/>
            <a:chExt cx="1920" cy="576"/>
          </a:xfrm>
        </p:grpSpPr>
        <p:sp>
          <p:nvSpPr>
            <p:cNvPr id="2076" name="Line 52"/>
            <p:cNvSpPr>
              <a:spLocks noChangeShapeType="1"/>
            </p:cNvSpPr>
            <p:nvPr/>
          </p:nvSpPr>
          <p:spPr bwMode="auto">
            <a:xfrm>
              <a:off x="1680" y="2923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077" name="Line 53"/>
            <p:cNvSpPr>
              <a:spLocks noChangeShapeType="1"/>
            </p:cNvSpPr>
            <p:nvPr/>
          </p:nvSpPr>
          <p:spPr bwMode="auto">
            <a:xfrm>
              <a:off x="1680" y="3137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078" name="Text Box 54"/>
            <p:cNvSpPr txBox="1">
              <a:spLocks noChangeArrowheads="1"/>
            </p:cNvSpPr>
            <p:nvPr/>
          </p:nvSpPr>
          <p:spPr bwMode="auto">
            <a:xfrm>
              <a:off x="2256" y="2784"/>
              <a:ext cx="91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Conduction band (CB)</a:t>
              </a:r>
            </a:p>
          </p:txBody>
        </p:sp>
        <p:sp>
          <p:nvSpPr>
            <p:cNvPr id="2079" name="Text Box 55"/>
            <p:cNvSpPr txBox="1">
              <a:spLocks noChangeArrowheads="1"/>
            </p:cNvSpPr>
            <p:nvPr/>
          </p:nvSpPr>
          <p:spPr bwMode="auto">
            <a:xfrm>
              <a:off x="2304" y="3072"/>
              <a:ext cx="81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Valence band (VB)</a:t>
              </a:r>
            </a:p>
          </p:txBody>
        </p:sp>
        <p:sp>
          <p:nvSpPr>
            <p:cNvPr id="2080" name="Line 56"/>
            <p:cNvSpPr>
              <a:spLocks noChangeShapeType="1"/>
            </p:cNvSpPr>
            <p:nvPr/>
          </p:nvSpPr>
          <p:spPr bwMode="auto">
            <a:xfrm>
              <a:off x="1920" y="2923"/>
              <a:ext cx="0" cy="2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081" name="Text Box 57"/>
            <p:cNvSpPr txBox="1">
              <a:spLocks noChangeArrowheads="1"/>
            </p:cNvSpPr>
            <p:nvPr/>
          </p:nvSpPr>
          <p:spPr bwMode="auto">
            <a:xfrm>
              <a:off x="1248" y="2880"/>
              <a:ext cx="52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Energy gap</a:t>
              </a:r>
            </a:p>
          </p:txBody>
        </p:sp>
      </p:grpSp>
      <p:sp>
        <p:nvSpPr>
          <p:cNvPr id="851003" name="AutoShape 59"/>
          <p:cNvSpPr>
            <a:spLocks noChangeArrowheads="1"/>
          </p:cNvSpPr>
          <p:nvPr/>
        </p:nvSpPr>
        <p:spPr bwMode="auto">
          <a:xfrm>
            <a:off x="152400" y="6019800"/>
            <a:ext cx="4191000" cy="609600"/>
          </a:xfrm>
          <a:prstGeom prst="roundRect">
            <a:avLst>
              <a:gd name="adj" fmla="val 6116"/>
            </a:avLst>
          </a:prstGeom>
          <a:solidFill>
            <a:schemeClr val="accent3">
              <a:lumMod val="85000"/>
            </a:schemeClr>
          </a:solidFill>
          <a:ln w="50800" cmpd="thickThin">
            <a:solidFill>
              <a:schemeClr val="accent2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marL="457200" indent="-457200">
              <a:buFont typeface="Wingdings" pitchFamily="2" charset="2"/>
              <a:buNone/>
            </a:pPr>
            <a:r>
              <a:rPr lang="en-US" sz="1600" dirty="0">
                <a:latin typeface="Humanst521 BT" pitchFamily="34" charset="0"/>
              </a:rPr>
              <a:t>Note:</a:t>
            </a:r>
            <a:r>
              <a:rPr lang="en-US" sz="1600" b="0" dirty="0">
                <a:latin typeface="Humanst521 BT" pitchFamily="34" charset="0"/>
              </a:rPr>
              <a:t> The location and value of the gap </a:t>
            </a:r>
          </a:p>
          <a:p>
            <a:pPr marL="457200" indent="-457200">
              <a:buFont typeface="Wingdings" pitchFamily="2" charset="2"/>
              <a:buNone/>
            </a:pPr>
            <a:r>
              <a:rPr lang="en-US" sz="1600" b="0" dirty="0">
                <a:latin typeface="Humanst521 BT" pitchFamily="34" charset="0"/>
              </a:rPr>
              <a:t>depend on the refractive index.</a:t>
            </a:r>
          </a:p>
        </p:txBody>
      </p: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304800" y="2590800"/>
            <a:ext cx="1524000" cy="3352800"/>
            <a:chOff x="720" y="3024"/>
            <a:chExt cx="1392" cy="1523"/>
          </a:xfrm>
        </p:grpSpPr>
        <p:grpSp>
          <p:nvGrpSpPr>
            <p:cNvPr id="2066" name="Group 64"/>
            <p:cNvGrpSpPr>
              <a:grpSpLocks/>
            </p:cNvGrpSpPr>
            <p:nvPr/>
          </p:nvGrpSpPr>
          <p:grpSpPr bwMode="auto">
            <a:xfrm>
              <a:off x="720" y="3216"/>
              <a:ext cx="1392" cy="1331"/>
              <a:chOff x="2592" y="1344"/>
              <a:chExt cx="2964" cy="2221"/>
            </a:xfrm>
          </p:grpSpPr>
          <p:graphicFrame>
            <p:nvGraphicFramePr>
              <p:cNvPr id="2050" name="Object 65"/>
              <p:cNvGraphicFramePr>
                <a:graphicFrameLocks noChangeAspect="1"/>
              </p:cNvGraphicFramePr>
              <p:nvPr/>
            </p:nvGraphicFramePr>
            <p:xfrm>
              <a:off x="2880" y="1344"/>
              <a:ext cx="252" cy="288"/>
            </p:xfrm>
            <a:graphic>
              <a:graphicData uri="http://schemas.openxmlformats.org/presentationml/2006/ole">
                <p:oleObj spid="_x0000_s509080" name="Equation" r:id="rId4" imgW="177569" imgH="202936" progId="Equation.2">
                  <p:embed/>
                </p:oleObj>
              </a:graphicData>
            </a:graphic>
          </p:graphicFrame>
          <p:sp>
            <p:nvSpPr>
              <p:cNvPr id="2068" name="Line 66"/>
              <p:cNvSpPr>
                <a:spLocks noChangeShapeType="1"/>
              </p:cNvSpPr>
              <p:nvPr/>
            </p:nvSpPr>
            <p:spPr bwMode="auto">
              <a:xfrm flipV="1">
                <a:off x="2836" y="1488"/>
                <a:ext cx="0" cy="1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67"/>
              <p:cNvSpPr>
                <a:spLocks noChangeShapeType="1"/>
              </p:cNvSpPr>
              <p:nvPr/>
            </p:nvSpPr>
            <p:spPr bwMode="auto">
              <a:xfrm flipV="1">
                <a:off x="2836" y="3185"/>
                <a:ext cx="2266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68"/>
              <p:cNvSpPr>
                <a:spLocks/>
              </p:cNvSpPr>
              <p:nvPr/>
            </p:nvSpPr>
            <p:spPr bwMode="auto">
              <a:xfrm>
                <a:off x="2836" y="2464"/>
                <a:ext cx="1228" cy="723"/>
              </a:xfrm>
              <a:custGeom>
                <a:avLst/>
                <a:gdLst>
                  <a:gd name="T0" fmla="*/ 0 w 1536"/>
                  <a:gd name="T1" fmla="*/ 41 h 856"/>
                  <a:gd name="T2" fmla="*/ 21 w 1536"/>
                  <a:gd name="T3" fmla="*/ 7 h 856"/>
                  <a:gd name="T4" fmla="*/ 27 w 1536"/>
                  <a:gd name="T5" fmla="*/ 3 h 856"/>
                  <a:gd name="T6" fmla="*/ 0 60000 65536"/>
                  <a:gd name="T7" fmla="*/ 0 60000 65536"/>
                  <a:gd name="T8" fmla="*/ 0 60000 65536"/>
                  <a:gd name="T9" fmla="*/ 0 w 1536"/>
                  <a:gd name="T10" fmla="*/ 0 h 856"/>
                  <a:gd name="T11" fmla="*/ 1536 w 1536"/>
                  <a:gd name="T12" fmla="*/ 856 h 8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36" h="856">
                    <a:moveTo>
                      <a:pt x="0" y="856"/>
                    </a:moveTo>
                    <a:cubicBezTo>
                      <a:pt x="448" y="564"/>
                      <a:pt x="896" y="272"/>
                      <a:pt x="1152" y="136"/>
                    </a:cubicBezTo>
                    <a:cubicBezTo>
                      <a:pt x="1408" y="0"/>
                      <a:pt x="1472" y="56"/>
                      <a:pt x="1536" y="4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69"/>
              <p:cNvSpPr>
                <a:spLocks/>
              </p:cNvSpPr>
              <p:nvPr/>
            </p:nvSpPr>
            <p:spPr bwMode="auto">
              <a:xfrm>
                <a:off x="4064" y="1614"/>
                <a:ext cx="1101" cy="645"/>
              </a:xfrm>
              <a:custGeom>
                <a:avLst/>
                <a:gdLst>
                  <a:gd name="T0" fmla="*/ 69 w 1296"/>
                  <a:gd name="T1" fmla="*/ 0 h 744"/>
                  <a:gd name="T2" fmla="*/ 15 w 1296"/>
                  <a:gd name="T3" fmla="*/ 48 h 744"/>
                  <a:gd name="T4" fmla="*/ 0 w 1296"/>
                  <a:gd name="T5" fmla="*/ 55 h 744"/>
                  <a:gd name="T6" fmla="*/ 0 60000 65536"/>
                  <a:gd name="T7" fmla="*/ 0 60000 65536"/>
                  <a:gd name="T8" fmla="*/ 0 60000 65536"/>
                  <a:gd name="T9" fmla="*/ 0 w 1296"/>
                  <a:gd name="T10" fmla="*/ 0 h 744"/>
                  <a:gd name="T11" fmla="*/ 1296 w 1296"/>
                  <a:gd name="T12" fmla="*/ 744 h 7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96" h="744">
                    <a:moveTo>
                      <a:pt x="1296" y="0"/>
                    </a:moveTo>
                    <a:cubicBezTo>
                      <a:pt x="900" y="252"/>
                      <a:pt x="504" y="504"/>
                      <a:pt x="288" y="624"/>
                    </a:cubicBezTo>
                    <a:cubicBezTo>
                      <a:pt x="72" y="744"/>
                      <a:pt x="36" y="732"/>
                      <a:pt x="0" y="72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Line 70"/>
              <p:cNvSpPr>
                <a:spLocks noChangeShapeType="1"/>
              </p:cNvSpPr>
              <p:nvPr/>
            </p:nvSpPr>
            <p:spPr bwMode="auto">
              <a:xfrm flipH="1">
                <a:off x="2836" y="2243"/>
                <a:ext cx="236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Line 71"/>
              <p:cNvSpPr>
                <a:spLocks noChangeShapeType="1"/>
              </p:cNvSpPr>
              <p:nvPr/>
            </p:nvSpPr>
            <p:spPr bwMode="auto">
              <a:xfrm>
                <a:off x="2867" y="2495"/>
                <a:ext cx="23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Line 72"/>
              <p:cNvSpPr>
                <a:spLocks noChangeShapeType="1"/>
              </p:cNvSpPr>
              <p:nvPr/>
            </p:nvSpPr>
            <p:spPr bwMode="auto">
              <a:xfrm>
                <a:off x="5102" y="3185"/>
                <a:ext cx="378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Line 73"/>
              <p:cNvSpPr>
                <a:spLocks noChangeShapeType="1"/>
              </p:cNvSpPr>
              <p:nvPr/>
            </p:nvSpPr>
            <p:spPr bwMode="auto">
              <a:xfrm>
                <a:off x="4064" y="2243"/>
                <a:ext cx="0" cy="9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graphicFrame>
            <p:nvGraphicFramePr>
              <p:cNvPr id="2051" name="Object 74"/>
              <p:cNvGraphicFramePr>
                <a:graphicFrameLocks noChangeAspect="1"/>
              </p:cNvGraphicFramePr>
              <p:nvPr/>
            </p:nvGraphicFramePr>
            <p:xfrm>
              <a:off x="5435" y="3244"/>
              <a:ext cx="121" cy="170"/>
            </p:xfrm>
            <a:graphic>
              <a:graphicData uri="http://schemas.openxmlformats.org/presentationml/2006/ole">
                <p:oleObj spid="_x0000_s509081" name="Equation" r:id="rId5" imgW="2942280" imgH="3981240" progId="Equation.3">
                  <p:embed/>
                </p:oleObj>
              </a:graphicData>
            </a:graphic>
          </p:graphicFrame>
          <p:graphicFrame>
            <p:nvGraphicFramePr>
              <p:cNvPr id="2052" name="Object 75"/>
              <p:cNvGraphicFramePr>
                <a:graphicFrameLocks noChangeAspect="1"/>
              </p:cNvGraphicFramePr>
              <p:nvPr/>
            </p:nvGraphicFramePr>
            <p:xfrm>
              <a:off x="2592" y="2102"/>
              <a:ext cx="205" cy="283"/>
            </p:xfrm>
            <a:graphic>
              <a:graphicData uri="http://schemas.openxmlformats.org/presentationml/2006/ole">
                <p:oleObj spid="_x0000_s509082" name="Equation" r:id="rId6" imgW="165028" imgH="228501" progId="Equation.3">
                  <p:embed/>
                </p:oleObj>
              </a:graphicData>
            </a:graphic>
          </p:graphicFrame>
          <p:graphicFrame>
            <p:nvGraphicFramePr>
              <p:cNvPr id="2053" name="Object 76"/>
              <p:cNvGraphicFramePr>
                <a:graphicFrameLocks noChangeAspect="1"/>
              </p:cNvGraphicFramePr>
              <p:nvPr/>
            </p:nvGraphicFramePr>
            <p:xfrm>
              <a:off x="2592" y="2353"/>
              <a:ext cx="205" cy="284"/>
            </p:xfrm>
            <a:graphic>
              <a:graphicData uri="http://schemas.openxmlformats.org/presentationml/2006/ole">
                <p:oleObj spid="_x0000_s509083" name="Equation" r:id="rId7" imgW="165028" imgH="228501" progId="Equation.3">
                  <p:embed/>
                </p:oleObj>
              </a:graphicData>
            </a:graphic>
          </p:graphicFrame>
          <p:graphicFrame>
            <p:nvGraphicFramePr>
              <p:cNvPr id="2054" name="Object 77"/>
              <p:cNvGraphicFramePr>
                <a:graphicFrameLocks noChangeAspect="1"/>
              </p:cNvGraphicFramePr>
              <p:nvPr/>
            </p:nvGraphicFramePr>
            <p:xfrm>
              <a:off x="3969" y="3219"/>
              <a:ext cx="240" cy="346"/>
            </p:xfrm>
            <a:graphic>
              <a:graphicData uri="http://schemas.openxmlformats.org/presentationml/2006/ole">
                <p:oleObj spid="_x0000_s509084" name="Equation" r:id="rId8" imgW="164957" imgH="393359" progId="Equation.3">
                  <p:embed/>
                </p:oleObj>
              </a:graphicData>
            </a:graphic>
          </p:graphicFrame>
        </p:grpSp>
        <p:sp>
          <p:nvSpPr>
            <p:cNvPr id="2067" name="AutoShape 78"/>
            <p:cNvSpPr>
              <a:spLocks noChangeArrowheads="1"/>
            </p:cNvSpPr>
            <p:nvPr/>
          </p:nvSpPr>
          <p:spPr bwMode="auto">
            <a:xfrm>
              <a:off x="1056" y="3024"/>
              <a:ext cx="843" cy="240"/>
            </a:xfrm>
            <a:prstGeom prst="roundRect">
              <a:avLst>
                <a:gd name="adj" fmla="val 6116"/>
              </a:avLst>
            </a:prstGeom>
            <a:solidFill>
              <a:srgbClr val="EAEAEA"/>
            </a:solidFill>
            <a:ln w="47625" cmpd="thickThin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72000" tIns="72000" rIns="72000" bIns="72000"/>
            <a:lstStyle/>
            <a:p>
              <a:pPr>
                <a:buFont typeface="Wingdings" pitchFamily="2" charset="2"/>
                <a:buNone/>
              </a:pPr>
              <a:r>
                <a:rPr lang="en-US" sz="1400" dirty="0">
                  <a:solidFill>
                    <a:srgbClr val="333399"/>
                  </a:solidFill>
                  <a:latin typeface="Arial" charset="0"/>
                  <a:cs typeface="Arial" charset="0"/>
                </a:rPr>
                <a:t>Photonic </a:t>
              </a:r>
            </a:p>
            <a:p>
              <a:pPr>
                <a:buFont typeface="Wingdings" pitchFamily="2" charset="2"/>
                <a:buNone/>
              </a:pPr>
              <a:r>
                <a:rPr lang="en-US" sz="1400" dirty="0">
                  <a:solidFill>
                    <a:srgbClr val="333399"/>
                  </a:solidFill>
                  <a:latin typeface="Arial" charset="0"/>
                  <a:cs typeface="Arial" charset="0"/>
                </a:rPr>
                <a:t>crystal</a:t>
              </a:r>
              <a:endParaRPr lang="en-US" sz="1400" dirty="0">
                <a:solidFill>
                  <a:srgbClr val="333399"/>
                </a:solidFill>
                <a:latin typeface="Arial" charset="0"/>
              </a:endParaRPr>
            </a:p>
            <a:p>
              <a:pPr>
                <a:buFont typeface="Wingdings" pitchFamily="2" charset="2"/>
                <a:buNone/>
              </a:pPr>
              <a:endParaRPr lang="en-US" b="0" dirty="0">
                <a:solidFill>
                  <a:srgbClr val="333399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2064" name="Picture 82" descr="Encyclopedia-5"/>
          <p:cNvPicPr>
            <a:picLocks noChangeAspect="1" noChangeArrowheads="1"/>
          </p:cNvPicPr>
          <p:nvPr/>
        </p:nvPicPr>
        <p:blipFill>
          <a:blip r:embed="rId9" cstate="print"/>
          <a:srcRect l="8128" t="8240" r="11237" b="25064"/>
          <a:stretch>
            <a:fillRect/>
          </a:stretch>
        </p:blipFill>
        <p:spPr bwMode="auto">
          <a:xfrm>
            <a:off x="6096000" y="4816475"/>
            <a:ext cx="22860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1027" name="Rectangle 83"/>
          <p:cNvSpPr>
            <a:spLocks noChangeArrowheads="1"/>
          </p:cNvSpPr>
          <p:nvPr/>
        </p:nvSpPr>
        <p:spPr bwMode="auto">
          <a:xfrm>
            <a:off x="4876800" y="6705600"/>
            <a:ext cx="426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800">
                <a:solidFill>
                  <a:srgbClr val="080808"/>
                </a:solidFill>
                <a:latin typeface="Arial" charset="0"/>
              </a:rPr>
              <a:t>Source:</a:t>
            </a:r>
            <a:r>
              <a:rPr lang="en-US" sz="800" b="0">
                <a:solidFill>
                  <a:srgbClr val="080808"/>
                </a:solidFill>
                <a:latin typeface="Arial" charset="0"/>
              </a:rPr>
              <a:t> </a:t>
            </a:r>
            <a:r>
              <a:rPr lang="en-US" sz="800" b="0">
                <a:latin typeface="Arial" charset="0"/>
              </a:rPr>
              <a:t>S. John, O. Toader and K. Busch, </a:t>
            </a:r>
            <a:r>
              <a:rPr lang="en-US" sz="800" b="0" i="1">
                <a:latin typeface="Arial" charset="0"/>
              </a:rPr>
              <a:t>PBG Materials: A Semiconductor for Light</a:t>
            </a:r>
            <a:r>
              <a:rPr lang="en-US" sz="800" b="0">
                <a:latin typeface="Arial" charset="0"/>
              </a:rPr>
              <a:t>, 2002.</a:t>
            </a:r>
          </a:p>
        </p:txBody>
      </p:sp>
    </p:spTree>
    <p:extLst>
      <p:ext uri="{BB962C8B-B14F-4D97-AF65-F5344CB8AC3E}">
        <p14:creationId xmlns:p14="http://schemas.microsoft.com/office/powerpoint/2010/main" xmlns="" val="2316647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85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510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5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5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1003" grpId="0" animBg="1"/>
      <p:bldP spid="8510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7885" y="4201173"/>
            <a:ext cx="2229237" cy="234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TextBox 74"/>
          <p:cNvSpPr txBox="1"/>
          <p:nvPr/>
        </p:nvSpPr>
        <p:spPr>
          <a:xfrm>
            <a:off x="1042246" y="3594796"/>
            <a:ext cx="191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3-D </a:t>
            </a:r>
            <a:r>
              <a:rPr lang="en-CA" dirty="0" smtClean="0">
                <a:latin typeface="Aharoni" pitchFamily="2" charset="-79"/>
                <a:cs typeface="Aharoni" pitchFamily="2" charset="-79"/>
              </a:rPr>
              <a:t>metamaterials</a:t>
            </a:r>
            <a:endParaRPr lang="en-CA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8" name="AutoShape 3"/>
          <p:cNvSpPr>
            <a:spLocks noChangeArrowheads="1"/>
          </p:cNvSpPr>
          <p:nvPr/>
        </p:nvSpPr>
        <p:spPr bwMode="auto">
          <a:xfrm>
            <a:off x="1171463" y="1549455"/>
            <a:ext cx="2217573" cy="401218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>
              <a:buFont typeface="Wingdings" pitchFamily="2" charset="2"/>
              <a:buNone/>
            </a:pPr>
            <a:r>
              <a:rPr lang="en-US" sz="18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Band structure: </a:t>
            </a:r>
          </a:p>
          <a:p>
            <a:pPr>
              <a:buFont typeface="Wingdings" pitchFamily="2" charset="2"/>
              <a:buNone/>
            </a:pPr>
            <a:endParaRPr lang="en-US" sz="1800" b="0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18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Metamaterials have Periodic structure</a:t>
            </a:r>
          </a:p>
          <a:p>
            <a:pPr>
              <a:buFont typeface="Wingdings" pitchFamily="2" charset="2"/>
              <a:buNone/>
            </a:pPr>
            <a:endParaRPr lang="en-US" sz="1800" b="0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Solving Maxwell equations in </a:t>
            </a:r>
          </a:p>
          <a:p>
            <a:pPr>
              <a:buFont typeface="Wingdings" pitchFamily="2" charset="2"/>
              <a:buNone/>
            </a:pPr>
            <a:r>
              <a:rPr lang="en-US" sz="1400" b="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periodic refractive index</a:t>
            </a:r>
            <a:endParaRPr lang="en-CA" sz="1400" b="0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03818" y="3400872"/>
            <a:ext cx="5164880" cy="3186715"/>
            <a:chOff x="368214" y="3905795"/>
            <a:chExt cx="4455747" cy="2752683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 flipH="1">
              <a:off x="439579" y="3834430"/>
              <a:ext cx="2752683" cy="2895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 bwMode="auto">
            <a:xfrm flipH="1">
              <a:off x="2413113" y="4810524"/>
              <a:ext cx="12879" cy="42817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03" name="TextBox 26"/>
            <p:cNvSpPr txBox="1">
              <a:spLocks noChangeArrowheads="1"/>
            </p:cNvSpPr>
            <p:nvPr/>
          </p:nvSpPr>
          <p:spPr bwMode="auto">
            <a:xfrm>
              <a:off x="3328065" y="4900146"/>
              <a:ext cx="149589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Aharoni" pitchFamily="2" charset="-79"/>
                  <a:cs typeface="Aharoni" pitchFamily="2" charset="-79"/>
                </a:rPr>
                <a:t>Band gap</a:t>
              </a:r>
              <a:endParaRPr lang="en-US" sz="1600" dirty="0">
                <a:latin typeface="Aharoni" pitchFamily="2" charset="-79"/>
                <a:cs typeface="Aharoni" pitchFamily="2" charset="-79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2788916" y="5069423"/>
              <a:ext cx="77633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4" name="AutoShape 50"/>
          <p:cNvSpPr>
            <a:spLocks noChangeArrowheads="1"/>
          </p:cNvSpPr>
          <p:nvPr/>
        </p:nvSpPr>
        <p:spPr bwMode="auto">
          <a:xfrm>
            <a:off x="914400" y="41249"/>
            <a:ext cx="6812924" cy="94935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Metamaterials: Photonics</a:t>
            </a:r>
          </a:p>
          <a:p>
            <a:pPr lvl="0" algn="ctr">
              <a:defRPr/>
            </a:pPr>
            <a:r>
              <a:rPr lang="en-CA" dirty="0" smtClean="0">
                <a:solidFill>
                  <a:schemeClr val="bg1"/>
                </a:solidFill>
                <a:latin typeface="+mn-lt"/>
              </a:rPr>
              <a:t>Mahi Singh. J. Cox,  M. </a:t>
            </a:r>
            <a:r>
              <a:rPr lang="en-US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 : 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J. Physics D: Applied Physics 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(2014)</a:t>
            </a:r>
          </a:p>
          <a:p>
            <a:pPr lvl="0" algn="ctr">
              <a:defRPr/>
            </a:pPr>
            <a:r>
              <a:rPr lang="en-CA" dirty="0" smtClean="0">
                <a:solidFill>
                  <a:schemeClr val="bg1"/>
                </a:solidFill>
                <a:latin typeface="+mn-lt"/>
              </a:rPr>
              <a:t>Mahi  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Singh.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C. </a:t>
            </a:r>
            <a:r>
              <a:rPr lang="en-CA" dirty="0" err="1" smtClean="0">
                <a:solidFill>
                  <a:schemeClr val="bg1"/>
                </a:solidFill>
                <a:latin typeface="+mn-lt"/>
              </a:rPr>
              <a:t>Rackner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M. </a:t>
            </a:r>
            <a:r>
              <a:rPr lang="en-US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 smtClean="0">
                <a:solidFill>
                  <a:schemeClr val="bg1"/>
                </a:solidFill>
                <a:latin typeface="+mn-lt"/>
              </a:rPr>
              <a:t>:               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Physical Review A (2014)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grpSp>
        <p:nvGrpSpPr>
          <p:cNvPr id="30" name="Group 1031"/>
          <p:cNvGrpSpPr>
            <a:grpSpLocks/>
          </p:cNvGrpSpPr>
          <p:nvPr/>
        </p:nvGrpSpPr>
        <p:grpSpPr bwMode="auto">
          <a:xfrm>
            <a:off x="4974900" y="1491904"/>
            <a:ext cx="3731217" cy="2102891"/>
            <a:chOff x="762001" y="921655"/>
            <a:chExt cx="6266544" cy="2407926"/>
          </a:xfrm>
        </p:grpSpPr>
        <p:grpSp>
          <p:nvGrpSpPr>
            <p:cNvPr id="31" name="Group 138"/>
            <p:cNvGrpSpPr>
              <a:grpSpLocks/>
            </p:cNvGrpSpPr>
            <p:nvPr/>
          </p:nvGrpSpPr>
          <p:grpSpPr bwMode="auto">
            <a:xfrm>
              <a:off x="762001" y="921655"/>
              <a:ext cx="5047348" cy="652890"/>
              <a:chOff x="152400" y="3505199"/>
              <a:chExt cx="8153400" cy="1054669"/>
            </a:xfrm>
          </p:grpSpPr>
          <p:grpSp>
            <p:nvGrpSpPr>
              <p:cNvPr id="921" name="Group 52"/>
              <p:cNvGrpSpPr>
                <a:grpSpLocks/>
              </p:cNvGrpSpPr>
              <p:nvPr/>
            </p:nvGrpSpPr>
            <p:grpSpPr bwMode="auto">
              <a:xfrm>
                <a:off x="1447575" y="3505199"/>
                <a:ext cx="989975" cy="1041384"/>
                <a:chOff x="989864" y="4114486"/>
                <a:chExt cx="3245521" cy="2887818"/>
              </a:xfrm>
            </p:grpSpPr>
            <p:grpSp>
              <p:nvGrpSpPr>
                <p:cNvPr id="101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7284" y="4953802"/>
                  <a:ext cx="1294845" cy="1166509"/>
                  <a:chOff x="6221204" y="3053828"/>
                  <a:chExt cx="1599514" cy="1440981"/>
                </a:xfrm>
              </p:grpSpPr>
              <p:grpSp>
                <p:nvGrpSpPr>
                  <p:cNvPr id="102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1204" y="3053828"/>
                    <a:ext cx="1599514" cy="1440981"/>
                    <a:chOff x="7059404" y="3434828"/>
                    <a:chExt cx="1599514" cy="1440981"/>
                  </a:xfrm>
                </p:grpSpPr>
                <p:sp>
                  <p:nvSpPr>
                    <p:cNvPr id="1026" name="Donut 1025"/>
                    <p:cNvSpPr/>
                    <p:nvPr/>
                  </p:nvSpPr>
                  <p:spPr bwMode="auto">
                    <a:xfrm>
                      <a:off x="7059404" y="3434828"/>
                      <a:ext cx="1433330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27" name="Rectangle 1026"/>
                    <p:cNvSpPr/>
                    <p:nvPr/>
                  </p:nvSpPr>
                  <p:spPr bwMode="auto">
                    <a:xfrm>
                      <a:off x="8046114" y="4164108"/>
                      <a:ext cx="612804" cy="7907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24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25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017" name="Group 46"/>
                <p:cNvGrpSpPr>
                  <a:grpSpLocks/>
                </p:cNvGrpSpPr>
                <p:nvPr/>
              </p:nvGrpSpPr>
              <p:grpSpPr bwMode="auto">
                <a:xfrm>
                  <a:off x="989864" y="4114486"/>
                  <a:ext cx="3245521" cy="2887818"/>
                  <a:chOff x="6171823" y="3047843"/>
                  <a:chExt cx="1662340" cy="1443909"/>
                </a:xfrm>
              </p:grpSpPr>
              <p:grpSp>
                <p:nvGrpSpPr>
                  <p:cNvPr id="101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823" y="3047843"/>
                    <a:ext cx="1662340" cy="1443909"/>
                    <a:chOff x="7010023" y="3428843"/>
                    <a:chExt cx="1662340" cy="1443909"/>
                  </a:xfrm>
                </p:grpSpPr>
                <p:sp>
                  <p:nvSpPr>
                    <p:cNvPr id="1021" name="Donut 1020"/>
                    <p:cNvSpPr/>
                    <p:nvPr/>
                  </p:nvSpPr>
                  <p:spPr bwMode="auto">
                    <a:xfrm>
                      <a:off x="7010023" y="3428843"/>
                      <a:ext cx="1447011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22" name="Rectangle 1021"/>
                    <p:cNvSpPr/>
                    <p:nvPr/>
                  </p:nvSpPr>
                  <p:spPr bwMode="auto">
                    <a:xfrm>
                      <a:off x="8060829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19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20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22" name="Group 52"/>
              <p:cNvGrpSpPr>
                <a:grpSpLocks/>
              </p:cNvGrpSpPr>
              <p:nvPr/>
            </p:nvGrpSpPr>
            <p:grpSpPr bwMode="auto">
              <a:xfrm>
                <a:off x="2591432" y="3505199"/>
                <a:ext cx="989972" cy="1041384"/>
                <a:chOff x="992672" y="4114486"/>
                <a:chExt cx="3245519" cy="2887818"/>
              </a:xfrm>
            </p:grpSpPr>
            <p:grpSp>
              <p:nvGrpSpPr>
                <p:cNvPr id="100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40092" y="4953802"/>
                  <a:ext cx="1294844" cy="1166509"/>
                  <a:chOff x="6217737" y="3053828"/>
                  <a:chExt cx="1599513" cy="1440981"/>
                </a:xfrm>
              </p:grpSpPr>
              <p:grpSp>
                <p:nvGrpSpPr>
                  <p:cNvPr id="101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17737" y="3053828"/>
                    <a:ext cx="1599513" cy="1440981"/>
                    <a:chOff x="7055937" y="3434828"/>
                    <a:chExt cx="1599513" cy="1440981"/>
                  </a:xfrm>
                </p:grpSpPr>
                <p:sp>
                  <p:nvSpPr>
                    <p:cNvPr id="1014" name="Donut 1013"/>
                    <p:cNvSpPr/>
                    <p:nvPr/>
                  </p:nvSpPr>
                  <p:spPr bwMode="auto">
                    <a:xfrm>
                      <a:off x="7055937" y="3434828"/>
                      <a:ext cx="1433330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5" name="Rectangle 1014"/>
                    <p:cNvSpPr/>
                    <p:nvPr/>
                  </p:nvSpPr>
                  <p:spPr bwMode="auto">
                    <a:xfrm>
                      <a:off x="8042646" y="4164108"/>
                      <a:ext cx="612804" cy="7907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12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13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005" name="Group 46"/>
                <p:cNvGrpSpPr>
                  <a:grpSpLocks/>
                </p:cNvGrpSpPr>
                <p:nvPr/>
              </p:nvGrpSpPr>
              <p:grpSpPr bwMode="auto">
                <a:xfrm>
                  <a:off x="992672" y="4114486"/>
                  <a:ext cx="3245519" cy="2887818"/>
                  <a:chOff x="6173261" y="3047843"/>
                  <a:chExt cx="1662339" cy="1443909"/>
                </a:xfrm>
              </p:grpSpPr>
              <p:grpSp>
                <p:nvGrpSpPr>
                  <p:cNvPr id="100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261" y="3047843"/>
                    <a:ext cx="1662339" cy="1443909"/>
                    <a:chOff x="7011461" y="3428843"/>
                    <a:chExt cx="1662339" cy="1443909"/>
                  </a:xfrm>
                </p:grpSpPr>
                <p:sp>
                  <p:nvSpPr>
                    <p:cNvPr id="1009" name="Donut 1008"/>
                    <p:cNvSpPr/>
                    <p:nvPr/>
                  </p:nvSpPr>
                  <p:spPr bwMode="auto">
                    <a:xfrm>
                      <a:off x="7011461" y="3428843"/>
                      <a:ext cx="1447011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0" name="Rectangle 59"/>
                    <p:cNvSpPr/>
                    <p:nvPr/>
                  </p:nvSpPr>
                  <p:spPr bwMode="auto">
                    <a:xfrm>
                      <a:off x="8062266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07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08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23" name="Group 52"/>
              <p:cNvGrpSpPr>
                <a:grpSpLocks/>
              </p:cNvGrpSpPr>
              <p:nvPr/>
            </p:nvGrpSpPr>
            <p:grpSpPr bwMode="auto">
              <a:xfrm>
                <a:off x="3732724" y="3505199"/>
                <a:ext cx="992539" cy="1041384"/>
                <a:chOff x="987073" y="4114486"/>
                <a:chExt cx="3253932" cy="2887818"/>
              </a:xfrm>
            </p:grpSpPr>
            <p:grpSp>
              <p:nvGrpSpPr>
                <p:cNvPr id="99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088" y="4953802"/>
                  <a:ext cx="1294844" cy="1166509"/>
                  <a:chOff x="6235036" y="3053828"/>
                  <a:chExt cx="1599513" cy="1440981"/>
                </a:xfrm>
              </p:grpSpPr>
              <p:grpSp>
                <p:nvGrpSpPr>
                  <p:cNvPr id="99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5036" y="3053828"/>
                    <a:ext cx="1599513" cy="1440981"/>
                    <a:chOff x="7073236" y="3434828"/>
                    <a:chExt cx="1599513" cy="1440981"/>
                  </a:xfrm>
                </p:grpSpPr>
                <p:sp>
                  <p:nvSpPr>
                    <p:cNvPr id="1002" name="Donut 90"/>
                    <p:cNvSpPr/>
                    <p:nvPr/>
                  </p:nvSpPr>
                  <p:spPr bwMode="auto">
                    <a:xfrm>
                      <a:off x="7073236" y="3434828"/>
                      <a:ext cx="1443713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03" name="Rectangle 1002"/>
                    <p:cNvSpPr/>
                    <p:nvPr/>
                  </p:nvSpPr>
                  <p:spPr bwMode="auto">
                    <a:xfrm>
                      <a:off x="8059945" y="4164108"/>
                      <a:ext cx="612804" cy="7907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00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01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93" name="Group 46"/>
                <p:cNvGrpSpPr>
                  <a:grpSpLocks/>
                </p:cNvGrpSpPr>
                <p:nvPr/>
              </p:nvGrpSpPr>
              <p:grpSpPr bwMode="auto">
                <a:xfrm>
                  <a:off x="987073" y="4114486"/>
                  <a:ext cx="3253932" cy="2887818"/>
                  <a:chOff x="6170393" y="3047843"/>
                  <a:chExt cx="1666648" cy="1443909"/>
                </a:xfrm>
              </p:grpSpPr>
              <p:grpSp>
                <p:nvGrpSpPr>
                  <p:cNvPr id="99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393" y="3047843"/>
                    <a:ext cx="1666648" cy="1443909"/>
                    <a:chOff x="7008593" y="3428843"/>
                    <a:chExt cx="1666648" cy="1443909"/>
                  </a:xfrm>
                </p:grpSpPr>
                <p:sp>
                  <p:nvSpPr>
                    <p:cNvPr id="997" name="Donut 85"/>
                    <p:cNvSpPr/>
                    <p:nvPr/>
                  </p:nvSpPr>
                  <p:spPr bwMode="auto">
                    <a:xfrm>
                      <a:off x="7008593" y="3428843"/>
                      <a:ext cx="1451319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98" name="Rectangle 997"/>
                    <p:cNvSpPr/>
                    <p:nvPr/>
                  </p:nvSpPr>
                  <p:spPr bwMode="auto">
                    <a:xfrm>
                      <a:off x="8063707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95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96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24" name="Group 52"/>
              <p:cNvGrpSpPr>
                <a:grpSpLocks/>
              </p:cNvGrpSpPr>
              <p:nvPr/>
            </p:nvGrpSpPr>
            <p:grpSpPr bwMode="auto">
              <a:xfrm>
                <a:off x="7161731" y="3505199"/>
                <a:ext cx="992539" cy="1041384"/>
                <a:chOff x="987094" y="4114486"/>
                <a:chExt cx="3253926" cy="2887818"/>
              </a:xfrm>
            </p:grpSpPr>
            <p:grpSp>
              <p:nvGrpSpPr>
                <p:cNvPr id="98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147" y="4953802"/>
                  <a:ext cx="1294845" cy="1166509"/>
                  <a:chOff x="6183080" y="3053828"/>
                  <a:chExt cx="1599514" cy="1440981"/>
                </a:xfrm>
              </p:grpSpPr>
              <p:grpSp>
                <p:nvGrpSpPr>
                  <p:cNvPr id="98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3080" y="3053828"/>
                    <a:ext cx="1599514" cy="1440981"/>
                    <a:chOff x="7021280" y="3434828"/>
                    <a:chExt cx="1599514" cy="1440981"/>
                  </a:xfrm>
                </p:grpSpPr>
                <p:sp>
                  <p:nvSpPr>
                    <p:cNvPr id="990" name="Donut 989"/>
                    <p:cNvSpPr/>
                    <p:nvPr/>
                  </p:nvSpPr>
                  <p:spPr bwMode="auto">
                    <a:xfrm>
                      <a:off x="7021280" y="3434828"/>
                      <a:ext cx="1443713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91" name="Rectangle 990"/>
                    <p:cNvSpPr/>
                    <p:nvPr/>
                  </p:nvSpPr>
                  <p:spPr bwMode="auto">
                    <a:xfrm>
                      <a:off x="8007990" y="4164108"/>
                      <a:ext cx="612804" cy="7907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88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89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81" name="Group 46"/>
                <p:cNvGrpSpPr>
                  <a:grpSpLocks/>
                </p:cNvGrpSpPr>
                <p:nvPr/>
              </p:nvGrpSpPr>
              <p:grpSpPr bwMode="auto">
                <a:xfrm>
                  <a:off x="987094" y="4114486"/>
                  <a:ext cx="3253926" cy="2887818"/>
                  <a:chOff x="6170404" y="3047843"/>
                  <a:chExt cx="1666645" cy="1443909"/>
                </a:xfrm>
              </p:grpSpPr>
              <p:grpSp>
                <p:nvGrpSpPr>
                  <p:cNvPr id="98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04" y="3047843"/>
                    <a:ext cx="1666645" cy="1443909"/>
                    <a:chOff x="7008604" y="3428843"/>
                    <a:chExt cx="1666645" cy="1443909"/>
                  </a:xfrm>
                </p:grpSpPr>
                <p:sp>
                  <p:nvSpPr>
                    <p:cNvPr id="985" name="Donut 984"/>
                    <p:cNvSpPr/>
                    <p:nvPr/>
                  </p:nvSpPr>
                  <p:spPr bwMode="auto">
                    <a:xfrm>
                      <a:off x="7008604" y="3428843"/>
                      <a:ext cx="1451316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86" name="Rectangle 985"/>
                    <p:cNvSpPr/>
                    <p:nvPr/>
                  </p:nvSpPr>
                  <p:spPr bwMode="auto">
                    <a:xfrm>
                      <a:off x="8063715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83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84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25" name="Group 52"/>
              <p:cNvGrpSpPr>
                <a:grpSpLocks/>
              </p:cNvGrpSpPr>
              <p:nvPr/>
            </p:nvGrpSpPr>
            <p:grpSpPr bwMode="auto">
              <a:xfrm>
                <a:off x="4876580" y="3505200"/>
                <a:ext cx="989973" cy="1041384"/>
                <a:chOff x="989879" y="4114486"/>
                <a:chExt cx="3245521" cy="2887818"/>
              </a:xfrm>
            </p:grpSpPr>
            <p:grpSp>
              <p:nvGrpSpPr>
                <p:cNvPr id="96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7306" y="4946687"/>
                  <a:ext cx="1294844" cy="1166509"/>
                  <a:chOff x="6221178" y="3062617"/>
                  <a:chExt cx="1599513" cy="1440981"/>
                </a:xfrm>
              </p:grpSpPr>
              <p:grpSp>
                <p:nvGrpSpPr>
                  <p:cNvPr id="97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1178" y="3062617"/>
                    <a:ext cx="1599513" cy="1440981"/>
                    <a:chOff x="7059378" y="3443617"/>
                    <a:chExt cx="1599513" cy="1440981"/>
                  </a:xfrm>
                </p:grpSpPr>
                <p:sp>
                  <p:nvSpPr>
                    <p:cNvPr id="978" name="Donut 977"/>
                    <p:cNvSpPr/>
                    <p:nvPr/>
                  </p:nvSpPr>
                  <p:spPr bwMode="auto">
                    <a:xfrm>
                      <a:off x="7059378" y="3443617"/>
                      <a:ext cx="1433330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79" name="Rectangle 978"/>
                    <p:cNvSpPr/>
                    <p:nvPr/>
                  </p:nvSpPr>
                  <p:spPr bwMode="auto">
                    <a:xfrm>
                      <a:off x="8046094" y="4172892"/>
                      <a:ext cx="612797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76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77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69" name="Group 46"/>
                <p:cNvGrpSpPr>
                  <a:grpSpLocks/>
                </p:cNvGrpSpPr>
                <p:nvPr/>
              </p:nvGrpSpPr>
              <p:grpSpPr bwMode="auto">
                <a:xfrm>
                  <a:off x="989879" y="4114486"/>
                  <a:ext cx="3245521" cy="2887818"/>
                  <a:chOff x="6171831" y="3047843"/>
                  <a:chExt cx="1662340" cy="1443909"/>
                </a:xfrm>
              </p:grpSpPr>
              <p:grpSp>
                <p:nvGrpSpPr>
                  <p:cNvPr id="97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831" y="3047843"/>
                    <a:ext cx="1662340" cy="1443909"/>
                    <a:chOff x="7010031" y="3428843"/>
                    <a:chExt cx="1662340" cy="1443909"/>
                  </a:xfrm>
                </p:grpSpPr>
                <p:sp>
                  <p:nvSpPr>
                    <p:cNvPr id="973" name="Donut 125"/>
                    <p:cNvSpPr/>
                    <p:nvPr/>
                  </p:nvSpPr>
                  <p:spPr bwMode="auto">
                    <a:xfrm>
                      <a:off x="7010031" y="3428843"/>
                      <a:ext cx="1447011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74" name="Rectangle 973"/>
                    <p:cNvSpPr/>
                    <p:nvPr/>
                  </p:nvSpPr>
                  <p:spPr bwMode="auto">
                    <a:xfrm>
                      <a:off x="8060837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71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72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26" name="Group 52"/>
              <p:cNvGrpSpPr>
                <a:grpSpLocks/>
              </p:cNvGrpSpPr>
              <p:nvPr/>
            </p:nvGrpSpPr>
            <p:grpSpPr bwMode="auto">
              <a:xfrm>
                <a:off x="6020437" y="3505200"/>
                <a:ext cx="989974" cy="1041384"/>
                <a:chOff x="992687" y="4114486"/>
                <a:chExt cx="3245521" cy="2887818"/>
              </a:xfrm>
            </p:grpSpPr>
            <p:grpSp>
              <p:nvGrpSpPr>
                <p:cNvPr id="95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40115" y="4946687"/>
                  <a:ext cx="1294843" cy="1166509"/>
                  <a:chOff x="6217711" y="3062617"/>
                  <a:chExt cx="1599512" cy="1440981"/>
                </a:xfrm>
              </p:grpSpPr>
              <p:grpSp>
                <p:nvGrpSpPr>
                  <p:cNvPr id="96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17711" y="3062617"/>
                    <a:ext cx="1599512" cy="1440981"/>
                    <a:chOff x="7055911" y="3443617"/>
                    <a:chExt cx="1599512" cy="1440981"/>
                  </a:xfrm>
                </p:grpSpPr>
                <p:sp>
                  <p:nvSpPr>
                    <p:cNvPr id="966" name="Donut 965"/>
                    <p:cNvSpPr/>
                    <p:nvPr/>
                  </p:nvSpPr>
                  <p:spPr bwMode="auto">
                    <a:xfrm>
                      <a:off x="7055911" y="3443617"/>
                      <a:ext cx="1433330" cy="1440981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67" name="Rectangle 966"/>
                    <p:cNvSpPr/>
                    <p:nvPr/>
                  </p:nvSpPr>
                  <p:spPr bwMode="auto">
                    <a:xfrm>
                      <a:off x="8042626" y="4172892"/>
                      <a:ext cx="612797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64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65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57" name="Group 46"/>
                <p:cNvGrpSpPr>
                  <a:grpSpLocks/>
                </p:cNvGrpSpPr>
                <p:nvPr/>
              </p:nvGrpSpPr>
              <p:grpSpPr bwMode="auto">
                <a:xfrm>
                  <a:off x="992687" y="4114486"/>
                  <a:ext cx="3245521" cy="2887818"/>
                  <a:chOff x="6173269" y="3047843"/>
                  <a:chExt cx="1662340" cy="1443909"/>
                </a:xfrm>
              </p:grpSpPr>
              <p:grpSp>
                <p:nvGrpSpPr>
                  <p:cNvPr id="95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269" y="3047843"/>
                    <a:ext cx="1662340" cy="1443909"/>
                    <a:chOff x="7011469" y="3428843"/>
                    <a:chExt cx="1662340" cy="1443909"/>
                  </a:xfrm>
                </p:grpSpPr>
                <p:sp>
                  <p:nvSpPr>
                    <p:cNvPr id="961" name="Donut 140"/>
                    <p:cNvSpPr/>
                    <p:nvPr/>
                  </p:nvSpPr>
                  <p:spPr bwMode="auto">
                    <a:xfrm>
                      <a:off x="7011469" y="3428843"/>
                      <a:ext cx="1447011" cy="1443909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62" name="Rectangle 961"/>
                    <p:cNvSpPr/>
                    <p:nvPr/>
                  </p:nvSpPr>
                  <p:spPr bwMode="auto">
                    <a:xfrm>
                      <a:off x="8062275" y="4189918"/>
                      <a:ext cx="611534" cy="71129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59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60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927" name="Group 71"/>
              <p:cNvGrpSpPr>
                <a:grpSpLocks/>
              </p:cNvGrpSpPr>
              <p:nvPr/>
            </p:nvGrpSpPr>
            <p:grpSpPr bwMode="auto">
              <a:xfrm>
                <a:off x="380656" y="3505200"/>
                <a:ext cx="989972" cy="1054668"/>
                <a:chOff x="5637888" y="1828543"/>
                <a:chExt cx="2647660" cy="2385903"/>
              </a:xfrm>
            </p:grpSpPr>
            <p:grpSp>
              <p:nvGrpSpPr>
                <p:cNvPr id="942" name="Group 52"/>
                <p:cNvGrpSpPr>
                  <a:grpSpLocks/>
                </p:cNvGrpSpPr>
                <p:nvPr/>
              </p:nvGrpSpPr>
              <p:grpSpPr bwMode="auto">
                <a:xfrm>
                  <a:off x="5637888" y="1828543"/>
                  <a:ext cx="2647660" cy="2332640"/>
                  <a:chOff x="989483" y="4114486"/>
                  <a:chExt cx="3245519" cy="2859366"/>
                </a:xfrm>
              </p:grpSpPr>
              <p:grpSp>
                <p:nvGrpSpPr>
                  <p:cNvPr id="944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8498" y="4932461"/>
                    <a:ext cx="1294844" cy="1145173"/>
                    <a:chOff x="6232059" y="3106547"/>
                    <a:chExt cx="1599513" cy="1414625"/>
                  </a:xfrm>
                </p:grpSpPr>
                <p:grpSp>
                  <p:nvGrpSpPr>
                    <p:cNvPr id="951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32059" y="3106547"/>
                      <a:ext cx="1599513" cy="1414625"/>
                      <a:chOff x="7070259" y="3487547"/>
                      <a:chExt cx="1599513" cy="1414625"/>
                    </a:xfrm>
                  </p:grpSpPr>
                  <p:sp>
                    <p:nvSpPr>
                      <p:cNvPr id="954" name="Donut 953"/>
                      <p:cNvSpPr/>
                      <p:nvPr/>
                    </p:nvSpPr>
                    <p:spPr bwMode="auto">
                      <a:xfrm>
                        <a:off x="7070259" y="3487547"/>
                        <a:ext cx="1433330" cy="141462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55" name="Rectangle 161"/>
                      <p:cNvSpPr/>
                      <p:nvPr/>
                    </p:nvSpPr>
                    <p:spPr bwMode="auto">
                      <a:xfrm>
                        <a:off x="8056975" y="4225610"/>
                        <a:ext cx="612797" cy="70292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952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953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945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483" y="4114486"/>
                    <a:ext cx="3245519" cy="2859366"/>
                    <a:chOff x="6171628" y="3047843"/>
                    <a:chExt cx="1662339" cy="1429683"/>
                  </a:xfrm>
                </p:grpSpPr>
                <p:grpSp>
                  <p:nvGrpSpPr>
                    <p:cNvPr id="946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628" y="3047843"/>
                      <a:ext cx="1662339" cy="1429683"/>
                      <a:chOff x="7009828" y="3428843"/>
                      <a:chExt cx="1662339" cy="1429683"/>
                    </a:xfrm>
                  </p:grpSpPr>
                  <p:sp>
                    <p:nvSpPr>
                      <p:cNvPr id="949" name="Donut 155"/>
                      <p:cNvSpPr/>
                      <p:nvPr/>
                    </p:nvSpPr>
                    <p:spPr bwMode="auto">
                      <a:xfrm>
                        <a:off x="7009828" y="3428843"/>
                        <a:ext cx="1447011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50" name="Rectangle 156"/>
                      <p:cNvSpPr/>
                      <p:nvPr/>
                    </p:nvSpPr>
                    <p:spPr bwMode="auto">
                      <a:xfrm>
                        <a:off x="8060633" y="4189918"/>
                        <a:ext cx="611534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947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948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943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928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29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0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1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2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3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4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5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6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7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8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39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40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41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sp>
          <p:nvSpPr>
            <p:cNvPr id="32" name="TextBox 26"/>
            <p:cNvSpPr txBox="1">
              <a:spLocks noChangeArrowheads="1"/>
            </p:cNvSpPr>
            <p:nvPr/>
          </p:nvSpPr>
          <p:spPr bwMode="auto">
            <a:xfrm>
              <a:off x="3276600" y="2819397"/>
              <a:ext cx="3547723" cy="510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haroni" pitchFamily="2" charset="-79"/>
                  <a:cs typeface="Aharoni" pitchFamily="2" charset="-79"/>
                </a:rPr>
                <a:t>2-D-Metamaterial</a:t>
              </a:r>
              <a:endParaRPr lang="en-US" sz="1400" dirty="0">
                <a:latin typeface="Aharoni" pitchFamily="2" charset="-79"/>
                <a:cs typeface="Aharoni" pitchFamily="2" charset="-79"/>
              </a:endParaRPr>
            </a:p>
          </p:txBody>
        </p:sp>
        <p:grpSp>
          <p:nvGrpSpPr>
            <p:cNvPr id="33" name="Group 138"/>
            <p:cNvGrpSpPr>
              <a:grpSpLocks/>
            </p:cNvGrpSpPr>
            <p:nvPr/>
          </p:nvGrpSpPr>
          <p:grpSpPr bwMode="auto">
            <a:xfrm>
              <a:off x="914402" y="1074053"/>
              <a:ext cx="5047338" cy="652889"/>
              <a:chOff x="152400" y="3505200"/>
              <a:chExt cx="8153400" cy="1054669"/>
            </a:xfrm>
          </p:grpSpPr>
          <p:grpSp>
            <p:nvGrpSpPr>
              <p:cNvPr id="814" name="Group 52"/>
              <p:cNvGrpSpPr>
                <a:grpSpLocks/>
              </p:cNvGrpSpPr>
              <p:nvPr/>
            </p:nvGrpSpPr>
            <p:grpSpPr bwMode="auto">
              <a:xfrm>
                <a:off x="1447604" y="3505254"/>
                <a:ext cx="989976" cy="1041385"/>
                <a:chOff x="989949" y="4114642"/>
                <a:chExt cx="3245527" cy="2887824"/>
              </a:xfrm>
            </p:grpSpPr>
            <p:grpSp>
              <p:nvGrpSpPr>
                <p:cNvPr id="90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8962" y="4946845"/>
                  <a:ext cx="1294849" cy="1166510"/>
                  <a:chOff x="6231483" y="3062422"/>
                  <a:chExt cx="1599520" cy="1440983"/>
                </a:xfrm>
              </p:grpSpPr>
              <p:grpSp>
                <p:nvGrpSpPr>
                  <p:cNvPr id="91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483" y="3062422"/>
                    <a:ext cx="1599520" cy="1440983"/>
                    <a:chOff x="7069683" y="3443422"/>
                    <a:chExt cx="1599520" cy="1440983"/>
                  </a:xfrm>
                </p:grpSpPr>
                <p:sp>
                  <p:nvSpPr>
                    <p:cNvPr id="919" name="Donut 68"/>
                    <p:cNvSpPr/>
                    <p:nvPr/>
                  </p:nvSpPr>
                  <p:spPr bwMode="auto">
                    <a:xfrm>
                      <a:off x="7069683" y="3443422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20" name="Rectangle 273"/>
                    <p:cNvSpPr/>
                    <p:nvPr/>
                  </p:nvSpPr>
                  <p:spPr bwMode="auto">
                    <a:xfrm>
                      <a:off x="8056403" y="4172697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17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18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10" name="Group 46"/>
                <p:cNvGrpSpPr>
                  <a:grpSpLocks/>
                </p:cNvGrpSpPr>
                <p:nvPr/>
              </p:nvGrpSpPr>
              <p:grpSpPr bwMode="auto">
                <a:xfrm>
                  <a:off x="989949" y="4114642"/>
                  <a:ext cx="3245527" cy="2887824"/>
                  <a:chOff x="6171866" y="3047921"/>
                  <a:chExt cx="1662343" cy="1443912"/>
                </a:xfrm>
              </p:grpSpPr>
              <p:grpSp>
                <p:nvGrpSpPr>
                  <p:cNvPr id="91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866" y="3047921"/>
                    <a:ext cx="1662343" cy="1443912"/>
                    <a:chOff x="7010066" y="3428921"/>
                    <a:chExt cx="1662343" cy="1443912"/>
                  </a:xfrm>
                </p:grpSpPr>
                <p:sp>
                  <p:nvSpPr>
                    <p:cNvPr id="914" name="Donut 63"/>
                    <p:cNvSpPr/>
                    <p:nvPr/>
                  </p:nvSpPr>
                  <p:spPr bwMode="auto">
                    <a:xfrm>
                      <a:off x="7010066" y="3428921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15" name="Rectangle 268"/>
                    <p:cNvSpPr/>
                    <p:nvPr/>
                  </p:nvSpPr>
                  <p:spPr bwMode="auto">
                    <a:xfrm>
                      <a:off x="8060874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12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13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15" name="Group 52"/>
              <p:cNvGrpSpPr>
                <a:grpSpLocks/>
              </p:cNvGrpSpPr>
              <p:nvPr/>
            </p:nvGrpSpPr>
            <p:grpSpPr bwMode="auto">
              <a:xfrm>
                <a:off x="2591461" y="3505254"/>
                <a:ext cx="989975" cy="1041385"/>
                <a:chOff x="992762" y="4114642"/>
                <a:chExt cx="3245525" cy="2887824"/>
              </a:xfrm>
            </p:grpSpPr>
            <p:grpSp>
              <p:nvGrpSpPr>
                <p:cNvPr id="89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1774" y="4946845"/>
                  <a:ext cx="1294849" cy="1166510"/>
                  <a:chOff x="6228009" y="3062422"/>
                  <a:chExt cx="1599520" cy="1440983"/>
                </a:xfrm>
              </p:grpSpPr>
              <p:grpSp>
                <p:nvGrpSpPr>
                  <p:cNvPr id="90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8009" y="3062422"/>
                    <a:ext cx="1599520" cy="1440983"/>
                    <a:chOff x="7066209" y="3443422"/>
                    <a:chExt cx="1599520" cy="1440983"/>
                  </a:xfrm>
                </p:grpSpPr>
                <p:sp>
                  <p:nvSpPr>
                    <p:cNvPr id="907" name="Donut 75"/>
                    <p:cNvSpPr/>
                    <p:nvPr/>
                  </p:nvSpPr>
                  <p:spPr bwMode="auto">
                    <a:xfrm>
                      <a:off x="7066209" y="3443422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08" name="Rectangle 261"/>
                    <p:cNvSpPr/>
                    <p:nvPr/>
                  </p:nvSpPr>
                  <p:spPr bwMode="auto">
                    <a:xfrm>
                      <a:off x="8052929" y="4172697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05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06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98" name="Group 46"/>
                <p:cNvGrpSpPr>
                  <a:grpSpLocks/>
                </p:cNvGrpSpPr>
                <p:nvPr/>
              </p:nvGrpSpPr>
              <p:grpSpPr bwMode="auto">
                <a:xfrm>
                  <a:off x="992762" y="4114642"/>
                  <a:ext cx="3245525" cy="2887824"/>
                  <a:chOff x="6173307" y="3047921"/>
                  <a:chExt cx="1662342" cy="1443912"/>
                </a:xfrm>
              </p:grpSpPr>
              <p:grpSp>
                <p:nvGrpSpPr>
                  <p:cNvPr id="89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07" y="3047921"/>
                    <a:ext cx="1662342" cy="1443912"/>
                    <a:chOff x="7011507" y="3428921"/>
                    <a:chExt cx="1662342" cy="1443912"/>
                  </a:xfrm>
                </p:grpSpPr>
                <p:sp>
                  <p:nvSpPr>
                    <p:cNvPr id="902" name="Donut 901"/>
                    <p:cNvSpPr/>
                    <p:nvPr/>
                  </p:nvSpPr>
                  <p:spPr bwMode="auto">
                    <a:xfrm>
                      <a:off x="7011507" y="3428921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03" name="Rectangle 256"/>
                    <p:cNvSpPr/>
                    <p:nvPr/>
                  </p:nvSpPr>
                  <p:spPr bwMode="auto">
                    <a:xfrm>
                      <a:off x="8062314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900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901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16" name="Group 52"/>
              <p:cNvGrpSpPr>
                <a:grpSpLocks/>
              </p:cNvGrpSpPr>
              <p:nvPr/>
            </p:nvGrpSpPr>
            <p:grpSpPr bwMode="auto">
              <a:xfrm>
                <a:off x="3732753" y="3505254"/>
                <a:ext cx="992541" cy="1041385"/>
                <a:chOff x="987159" y="4114642"/>
                <a:chExt cx="3253936" cy="2887824"/>
              </a:xfrm>
            </p:grpSpPr>
            <p:grpSp>
              <p:nvGrpSpPr>
                <p:cNvPr id="88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167" y="4946845"/>
                  <a:ext cx="1294849" cy="1166510"/>
                  <a:chOff x="6234931" y="3062422"/>
                  <a:chExt cx="1599519" cy="1440983"/>
                </a:xfrm>
              </p:grpSpPr>
              <p:grpSp>
                <p:nvGrpSpPr>
                  <p:cNvPr id="89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931" y="3062422"/>
                    <a:ext cx="1599519" cy="1440983"/>
                    <a:chOff x="7073131" y="3443422"/>
                    <a:chExt cx="1599519" cy="1440983"/>
                  </a:xfrm>
                </p:grpSpPr>
                <p:sp>
                  <p:nvSpPr>
                    <p:cNvPr id="895" name="Donut 894"/>
                    <p:cNvSpPr/>
                    <p:nvPr/>
                  </p:nvSpPr>
                  <p:spPr bwMode="auto">
                    <a:xfrm>
                      <a:off x="7073131" y="3443422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96" name="Rectangle 249"/>
                    <p:cNvSpPr/>
                    <p:nvPr/>
                  </p:nvSpPr>
                  <p:spPr bwMode="auto">
                    <a:xfrm>
                      <a:off x="8059844" y="4172697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93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94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86" name="Group 46"/>
                <p:cNvGrpSpPr>
                  <a:grpSpLocks/>
                </p:cNvGrpSpPr>
                <p:nvPr/>
              </p:nvGrpSpPr>
              <p:grpSpPr bwMode="auto">
                <a:xfrm>
                  <a:off x="987159" y="4114642"/>
                  <a:ext cx="3253936" cy="2887824"/>
                  <a:chOff x="6170437" y="3047921"/>
                  <a:chExt cx="1666650" cy="1443912"/>
                </a:xfrm>
              </p:grpSpPr>
              <p:grpSp>
                <p:nvGrpSpPr>
                  <p:cNvPr id="88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37" y="3047921"/>
                    <a:ext cx="1666650" cy="1443912"/>
                    <a:chOff x="7008637" y="3428921"/>
                    <a:chExt cx="1666650" cy="1443912"/>
                  </a:xfrm>
                </p:grpSpPr>
                <p:sp>
                  <p:nvSpPr>
                    <p:cNvPr id="890" name="Donut 889"/>
                    <p:cNvSpPr/>
                    <p:nvPr/>
                  </p:nvSpPr>
                  <p:spPr bwMode="auto">
                    <a:xfrm>
                      <a:off x="7008637" y="3428921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91" name="Rectangle 890"/>
                    <p:cNvSpPr/>
                    <p:nvPr/>
                  </p:nvSpPr>
                  <p:spPr bwMode="auto">
                    <a:xfrm>
                      <a:off x="8063752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88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89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17" name="Group 52"/>
              <p:cNvGrpSpPr>
                <a:grpSpLocks/>
              </p:cNvGrpSpPr>
              <p:nvPr/>
            </p:nvGrpSpPr>
            <p:grpSpPr bwMode="auto">
              <a:xfrm>
                <a:off x="7161758" y="3505254"/>
                <a:ext cx="992539" cy="1041385"/>
                <a:chOff x="987184" y="4114642"/>
                <a:chExt cx="3253932" cy="2887824"/>
              </a:xfrm>
            </p:grpSpPr>
            <p:grpSp>
              <p:nvGrpSpPr>
                <p:cNvPr id="87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237" y="4946845"/>
                  <a:ext cx="1294850" cy="1166510"/>
                  <a:chOff x="6182962" y="3062422"/>
                  <a:chExt cx="1599520" cy="1440983"/>
                </a:xfrm>
              </p:grpSpPr>
              <p:grpSp>
                <p:nvGrpSpPr>
                  <p:cNvPr id="88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962" y="3062422"/>
                    <a:ext cx="1599520" cy="1440983"/>
                    <a:chOff x="7021162" y="3443422"/>
                    <a:chExt cx="1599520" cy="1440983"/>
                  </a:xfrm>
                </p:grpSpPr>
                <p:sp>
                  <p:nvSpPr>
                    <p:cNvPr id="883" name="Donut 882"/>
                    <p:cNvSpPr/>
                    <p:nvPr/>
                  </p:nvSpPr>
                  <p:spPr bwMode="auto">
                    <a:xfrm>
                      <a:off x="7021162" y="3443422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84" name="Rectangle 883"/>
                    <p:cNvSpPr/>
                    <p:nvPr/>
                  </p:nvSpPr>
                  <p:spPr bwMode="auto">
                    <a:xfrm>
                      <a:off x="8007876" y="4172697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81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82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74" name="Group 46"/>
                <p:cNvGrpSpPr>
                  <a:grpSpLocks/>
                </p:cNvGrpSpPr>
                <p:nvPr/>
              </p:nvGrpSpPr>
              <p:grpSpPr bwMode="auto">
                <a:xfrm>
                  <a:off x="987184" y="4114642"/>
                  <a:ext cx="3253932" cy="2887824"/>
                  <a:chOff x="6170450" y="3047921"/>
                  <a:chExt cx="1666648" cy="1443912"/>
                </a:xfrm>
              </p:grpSpPr>
              <p:grpSp>
                <p:nvGrpSpPr>
                  <p:cNvPr id="87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50" y="3047921"/>
                    <a:ext cx="1666648" cy="1443912"/>
                    <a:chOff x="7008650" y="3428921"/>
                    <a:chExt cx="1666648" cy="1443912"/>
                  </a:xfrm>
                </p:grpSpPr>
                <p:sp>
                  <p:nvSpPr>
                    <p:cNvPr id="878" name="Donut 231"/>
                    <p:cNvSpPr/>
                    <p:nvPr/>
                  </p:nvSpPr>
                  <p:spPr bwMode="auto">
                    <a:xfrm>
                      <a:off x="7008650" y="3428921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79" name="Rectangle 232"/>
                    <p:cNvSpPr/>
                    <p:nvPr/>
                  </p:nvSpPr>
                  <p:spPr bwMode="auto">
                    <a:xfrm>
                      <a:off x="8063763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76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77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18" name="Group 52"/>
              <p:cNvGrpSpPr>
                <a:grpSpLocks/>
              </p:cNvGrpSpPr>
              <p:nvPr/>
            </p:nvGrpSpPr>
            <p:grpSpPr bwMode="auto">
              <a:xfrm>
                <a:off x="4876608" y="3505254"/>
                <a:ext cx="989978" cy="1041385"/>
                <a:chOff x="989964" y="4114642"/>
                <a:chExt cx="3245527" cy="2887824"/>
              </a:xfrm>
            </p:grpSpPr>
            <p:grpSp>
              <p:nvGrpSpPr>
                <p:cNvPr id="86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8974" y="4939735"/>
                  <a:ext cx="1294850" cy="1166510"/>
                  <a:chOff x="6231463" y="3071205"/>
                  <a:chExt cx="1599520" cy="1440983"/>
                </a:xfrm>
              </p:grpSpPr>
              <p:grpSp>
                <p:nvGrpSpPr>
                  <p:cNvPr id="86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463" y="3071205"/>
                    <a:ext cx="1599520" cy="1440983"/>
                    <a:chOff x="7069663" y="3452205"/>
                    <a:chExt cx="1599520" cy="1440983"/>
                  </a:xfrm>
                </p:grpSpPr>
                <p:sp>
                  <p:nvSpPr>
                    <p:cNvPr id="871" name="Donut 870"/>
                    <p:cNvSpPr/>
                    <p:nvPr/>
                  </p:nvSpPr>
                  <p:spPr bwMode="auto">
                    <a:xfrm>
                      <a:off x="7069663" y="3452205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72" name="Rectangle 871"/>
                    <p:cNvSpPr/>
                    <p:nvPr/>
                  </p:nvSpPr>
                  <p:spPr bwMode="auto">
                    <a:xfrm>
                      <a:off x="8056377" y="4181486"/>
                      <a:ext cx="612806" cy="7907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69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70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62" name="Group 46"/>
                <p:cNvGrpSpPr>
                  <a:grpSpLocks/>
                </p:cNvGrpSpPr>
                <p:nvPr/>
              </p:nvGrpSpPr>
              <p:grpSpPr bwMode="auto">
                <a:xfrm>
                  <a:off x="989964" y="4114642"/>
                  <a:ext cx="3245527" cy="2887824"/>
                  <a:chOff x="6171874" y="3047921"/>
                  <a:chExt cx="1662343" cy="1443912"/>
                </a:xfrm>
              </p:grpSpPr>
              <p:grpSp>
                <p:nvGrpSpPr>
                  <p:cNvPr id="86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874" y="3047921"/>
                    <a:ext cx="1662343" cy="1443912"/>
                    <a:chOff x="7010074" y="3428921"/>
                    <a:chExt cx="1662343" cy="1443912"/>
                  </a:xfrm>
                </p:grpSpPr>
                <p:sp>
                  <p:nvSpPr>
                    <p:cNvPr id="866" name="Donut 865"/>
                    <p:cNvSpPr/>
                    <p:nvPr/>
                  </p:nvSpPr>
                  <p:spPr bwMode="auto">
                    <a:xfrm>
                      <a:off x="7010074" y="3428921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67" name="Rectangle 866"/>
                    <p:cNvSpPr/>
                    <p:nvPr/>
                  </p:nvSpPr>
                  <p:spPr bwMode="auto">
                    <a:xfrm>
                      <a:off x="8060882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64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65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19" name="Group 52"/>
              <p:cNvGrpSpPr>
                <a:grpSpLocks/>
              </p:cNvGrpSpPr>
              <p:nvPr/>
            </p:nvGrpSpPr>
            <p:grpSpPr bwMode="auto">
              <a:xfrm>
                <a:off x="6020466" y="3505254"/>
                <a:ext cx="989975" cy="1041385"/>
                <a:chOff x="992777" y="4114642"/>
                <a:chExt cx="3245525" cy="2887824"/>
              </a:xfrm>
            </p:grpSpPr>
            <p:grpSp>
              <p:nvGrpSpPr>
                <p:cNvPr id="84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1787" y="4939735"/>
                  <a:ext cx="1294849" cy="1166510"/>
                  <a:chOff x="6227989" y="3071205"/>
                  <a:chExt cx="1599519" cy="1440983"/>
                </a:xfrm>
              </p:grpSpPr>
              <p:grpSp>
                <p:nvGrpSpPr>
                  <p:cNvPr id="85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989" y="3071205"/>
                    <a:ext cx="1599519" cy="1440983"/>
                    <a:chOff x="7066189" y="3452205"/>
                    <a:chExt cx="1599519" cy="1440983"/>
                  </a:xfrm>
                </p:grpSpPr>
                <p:sp>
                  <p:nvSpPr>
                    <p:cNvPr id="859" name="Donut 858"/>
                    <p:cNvSpPr/>
                    <p:nvPr/>
                  </p:nvSpPr>
                  <p:spPr bwMode="auto">
                    <a:xfrm>
                      <a:off x="7066189" y="3452205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60" name="Rectangle 859"/>
                    <p:cNvSpPr/>
                    <p:nvPr/>
                  </p:nvSpPr>
                  <p:spPr bwMode="auto">
                    <a:xfrm>
                      <a:off x="8052902" y="4181486"/>
                      <a:ext cx="612806" cy="7907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57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58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50" name="Group 46"/>
                <p:cNvGrpSpPr>
                  <a:grpSpLocks/>
                </p:cNvGrpSpPr>
                <p:nvPr/>
              </p:nvGrpSpPr>
              <p:grpSpPr bwMode="auto">
                <a:xfrm>
                  <a:off x="992777" y="4114642"/>
                  <a:ext cx="3245525" cy="2887824"/>
                  <a:chOff x="6173315" y="3047921"/>
                  <a:chExt cx="1662342" cy="1443912"/>
                </a:xfrm>
              </p:grpSpPr>
              <p:grpSp>
                <p:nvGrpSpPr>
                  <p:cNvPr id="85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15" y="3047921"/>
                    <a:ext cx="1662342" cy="1443912"/>
                    <a:chOff x="7011515" y="3428921"/>
                    <a:chExt cx="1662342" cy="1443912"/>
                  </a:xfrm>
                </p:grpSpPr>
                <p:sp>
                  <p:nvSpPr>
                    <p:cNvPr id="854" name="Donut 853"/>
                    <p:cNvSpPr/>
                    <p:nvPr/>
                  </p:nvSpPr>
                  <p:spPr bwMode="auto">
                    <a:xfrm>
                      <a:off x="7011515" y="3428921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55" name="Rectangle 854"/>
                    <p:cNvSpPr/>
                    <p:nvPr/>
                  </p:nvSpPr>
                  <p:spPr bwMode="auto">
                    <a:xfrm>
                      <a:off x="8062322" y="41899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52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53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20" name="Group 71"/>
              <p:cNvGrpSpPr>
                <a:grpSpLocks/>
              </p:cNvGrpSpPr>
              <p:nvPr/>
            </p:nvGrpSpPr>
            <p:grpSpPr bwMode="auto">
              <a:xfrm>
                <a:off x="380687" y="3505254"/>
                <a:ext cx="989974" cy="1054615"/>
                <a:chOff x="5637956" y="1828665"/>
                <a:chExt cx="2647657" cy="2385781"/>
              </a:xfrm>
            </p:grpSpPr>
            <p:grpSp>
              <p:nvGrpSpPr>
                <p:cNvPr id="835" name="Group 52"/>
                <p:cNvGrpSpPr>
                  <a:grpSpLocks/>
                </p:cNvGrpSpPr>
                <p:nvPr/>
              </p:nvGrpSpPr>
              <p:grpSpPr bwMode="auto">
                <a:xfrm>
                  <a:off x="5637956" y="1828665"/>
                  <a:ext cx="2647657" cy="2332641"/>
                  <a:chOff x="989566" y="4114634"/>
                  <a:chExt cx="3245515" cy="2859366"/>
                </a:xfrm>
              </p:grpSpPr>
              <p:grpSp>
                <p:nvGrpSpPr>
                  <p:cNvPr id="837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167" y="4932607"/>
                    <a:ext cx="1294844" cy="1138058"/>
                    <a:chOff x="6242350" y="3115153"/>
                    <a:chExt cx="1599513" cy="1405835"/>
                  </a:xfrm>
                </p:grpSpPr>
                <p:grpSp>
                  <p:nvGrpSpPr>
                    <p:cNvPr id="844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2350" y="3115153"/>
                      <a:ext cx="1599513" cy="1405835"/>
                      <a:chOff x="7080550" y="3496153"/>
                      <a:chExt cx="1599513" cy="1405835"/>
                    </a:xfrm>
                  </p:grpSpPr>
                  <p:sp>
                    <p:nvSpPr>
                      <p:cNvPr id="847" name="Donut 846"/>
                      <p:cNvSpPr/>
                      <p:nvPr/>
                    </p:nvSpPr>
                    <p:spPr bwMode="auto">
                      <a:xfrm>
                        <a:off x="7080550" y="3496153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48" name="Rectangle 847"/>
                      <p:cNvSpPr/>
                      <p:nvPr/>
                    </p:nvSpPr>
                    <p:spPr bwMode="auto">
                      <a:xfrm>
                        <a:off x="8067259" y="4243000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845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846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838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566" y="4114634"/>
                    <a:ext cx="3245515" cy="2859366"/>
                    <a:chOff x="6171671" y="3047917"/>
                    <a:chExt cx="1662337" cy="1429683"/>
                  </a:xfrm>
                </p:grpSpPr>
                <p:grpSp>
                  <p:nvGrpSpPr>
                    <p:cNvPr id="839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671" y="3047917"/>
                      <a:ext cx="1662337" cy="1429683"/>
                      <a:chOff x="7009871" y="3428917"/>
                      <a:chExt cx="1662337" cy="1429683"/>
                    </a:xfrm>
                  </p:grpSpPr>
                  <p:sp>
                    <p:nvSpPr>
                      <p:cNvPr id="842" name="Donut 841"/>
                      <p:cNvSpPr/>
                      <p:nvPr/>
                    </p:nvSpPr>
                    <p:spPr bwMode="auto">
                      <a:xfrm>
                        <a:off x="7009871" y="3428917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43" name="Rectangle 842"/>
                      <p:cNvSpPr/>
                      <p:nvPr/>
                    </p:nvSpPr>
                    <p:spPr bwMode="auto">
                      <a:xfrm>
                        <a:off x="8060675" y="4189992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840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841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836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821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22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23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24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25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26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27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28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29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30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31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32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33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34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34" name="Group 138"/>
            <p:cNvGrpSpPr>
              <a:grpSpLocks/>
            </p:cNvGrpSpPr>
            <p:nvPr/>
          </p:nvGrpSpPr>
          <p:grpSpPr bwMode="auto">
            <a:xfrm>
              <a:off x="1066801" y="1226453"/>
              <a:ext cx="5047339" cy="652889"/>
              <a:chOff x="152400" y="3505200"/>
              <a:chExt cx="8153400" cy="1054669"/>
            </a:xfrm>
          </p:grpSpPr>
          <p:grpSp>
            <p:nvGrpSpPr>
              <p:cNvPr id="707" name="Group 52"/>
              <p:cNvGrpSpPr>
                <a:grpSpLocks/>
              </p:cNvGrpSpPr>
              <p:nvPr/>
            </p:nvGrpSpPr>
            <p:grpSpPr bwMode="auto">
              <a:xfrm>
                <a:off x="1447628" y="3505309"/>
                <a:ext cx="989975" cy="1041385"/>
                <a:chOff x="990030" y="4114796"/>
                <a:chExt cx="3245524" cy="2887824"/>
              </a:xfrm>
            </p:grpSpPr>
            <p:grpSp>
              <p:nvGrpSpPr>
                <p:cNvPr id="80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632" y="4946998"/>
                  <a:ext cx="1294849" cy="1166510"/>
                  <a:chOff x="6241768" y="3062233"/>
                  <a:chExt cx="1599519" cy="1440983"/>
                </a:xfrm>
              </p:grpSpPr>
              <p:grpSp>
                <p:nvGrpSpPr>
                  <p:cNvPr id="80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768" y="3062233"/>
                    <a:ext cx="1599519" cy="1440983"/>
                    <a:chOff x="7079968" y="3443233"/>
                    <a:chExt cx="1599519" cy="1440983"/>
                  </a:xfrm>
                </p:grpSpPr>
                <p:sp>
                  <p:nvSpPr>
                    <p:cNvPr id="812" name="Donut 68"/>
                    <p:cNvSpPr/>
                    <p:nvPr/>
                  </p:nvSpPr>
                  <p:spPr bwMode="auto">
                    <a:xfrm>
                      <a:off x="7079968" y="3443233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13" name="Rectangle 381"/>
                    <p:cNvSpPr/>
                    <p:nvPr/>
                  </p:nvSpPr>
                  <p:spPr bwMode="auto">
                    <a:xfrm>
                      <a:off x="8066681" y="4172509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10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11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03" name="Group 46"/>
                <p:cNvGrpSpPr>
                  <a:grpSpLocks/>
                </p:cNvGrpSpPr>
                <p:nvPr/>
              </p:nvGrpSpPr>
              <p:grpSpPr bwMode="auto">
                <a:xfrm>
                  <a:off x="990030" y="4114796"/>
                  <a:ext cx="3245524" cy="2887824"/>
                  <a:chOff x="6171910" y="3047998"/>
                  <a:chExt cx="1662342" cy="1443912"/>
                </a:xfrm>
              </p:grpSpPr>
              <p:grpSp>
                <p:nvGrpSpPr>
                  <p:cNvPr id="80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10" y="3047998"/>
                    <a:ext cx="1662342" cy="1443912"/>
                    <a:chOff x="7010110" y="3428998"/>
                    <a:chExt cx="1662342" cy="1443912"/>
                  </a:xfrm>
                </p:grpSpPr>
                <p:sp>
                  <p:nvSpPr>
                    <p:cNvPr id="807" name="Donut 63"/>
                    <p:cNvSpPr/>
                    <p:nvPr/>
                  </p:nvSpPr>
                  <p:spPr bwMode="auto">
                    <a:xfrm>
                      <a:off x="7010110" y="3428998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08" name="Rectangle 807"/>
                    <p:cNvSpPr/>
                    <p:nvPr/>
                  </p:nvSpPr>
                  <p:spPr bwMode="auto">
                    <a:xfrm>
                      <a:off x="8060917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805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06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08" name="Group 52"/>
              <p:cNvGrpSpPr>
                <a:grpSpLocks/>
              </p:cNvGrpSpPr>
              <p:nvPr/>
            </p:nvGrpSpPr>
            <p:grpSpPr bwMode="auto">
              <a:xfrm>
                <a:off x="2591487" y="3505309"/>
                <a:ext cx="989975" cy="1041385"/>
                <a:chOff x="992846" y="4114796"/>
                <a:chExt cx="3245527" cy="2887824"/>
              </a:xfrm>
            </p:grpSpPr>
            <p:grpSp>
              <p:nvGrpSpPr>
                <p:cNvPr id="79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3445" y="4946998"/>
                  <a:ext cx="1294849" cy="1166510"/>
                  <a:chOff x="6238294" y="3062233"/>
                  <a:chExt cx="1599519" cy="1440983"/>
                </a:xfrm>
              </p:grpSpPr>
              <p:grpSp>
                <p:nvGrpSpPr>
                  <p:cNvPr id="79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8294" y="3062233"/>
                    <a:ext cx="1599519" cy="1440983"/>
                    <a:chOff x="7076494" y="3443233"/>
                    <a:chExt cx="1599519" cy="1440983"/>
                  </a:xfrm>
                </p:grpSpPr>
                <p:sp>
                  <p:nvSpPr>
                    <p:cNvPr id="800" name="Donut 75"/>
                    <p:cNvSpPr/>
                    <p:nvPr/>
                  </p:nvSpPr>
                  <p:spPr bwMode="auto">
                    <a:xfrm>
                      <a:off x="7076494" y="3443233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01" name="Rectangle 369"/>
                    <p:cNvSpPr/>
                    <p:nvPr/>
                  </p:nvSpPr>
                  <p:spPr bwMode="auto">
                    <a:xfrm>
                      <a:off x="8063207" y="4172509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98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99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91" name="Group 46"/>
                <p:cNvGrpSpPr>
                  <a:grpSpLocks/>
                </p:cNvGrpSpPr>
                <p:nvPr/>
              </p:nvGrpSpPr>
              <p:grpSpPr bwMode="auto">
                <a:xfrm>
                  <a:off x="992846" y="4114796"/>
                  <a:ext cx="3245527" cy="2887824"/>
                  <a:chOff x="6173350" y="3047998"/>
                  <a:chExt cx="1662343" cy="1443912"/>
                </a:xfrm>
              </p:grpSpPr>
              <p:grpSp>
                <p:nvGrpSpPr>
                  <p:cNvPr id="79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50" y="3047998"/>
                    <a:ext cx="1662343" cy="1443912"/>
                    <a:chOff x="7011550" y="3428998"/>
                    <a:chExt cx="1662343" cy="1443912"/>
                  </a:xfrm>
                </p:grpSpPr>
                <p:sp>
                  <p:nvSpPr>
                    <p:cNvPr id="795" name="Donut 363"/>
                    <p:cNvSpPr/>
                    <p:nvPr/>
                  </p:nvSpPr>
                  <p:spPr bwMode="auto">
                    <a:xfrm>
                      <a:off x="7011550" y="3428998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96" name="Rectangle 795"/>
                    <p:cNvSpPr/>
                    <p:nvPr/>
                  </p:nvSpPr>
                  <p:spPr bwMode="auto">
                    <a:xfrm>
                      <a:off x="8062358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93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94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09" name="Group 52"/>
              <p:cNvGrpSpPr>
                <a:grpSpLocks/>
              </p:cNvGrpSpPr>
              <p:nvPr/>
            </p:nvGrpSpPr>
            <p:grpSpPr bwMode="auto">
              <a:xfrm>
                <a:off x="3732777" y="3505309"/>
                <a:ext cx="992541" cy="1041385"/>
                <a:chOff x="987243" y="4114796"/>
                <a:chExt cx="3253936" cy="2887824"/>
              </a:xfrm>
            </p:grpSpPr>
            <p:grpSp>
              <p:nvGrpSpPr>
                <p:cNvPr id="77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252" y="4946998"/>
                  <a:ext cx="1294849" cy="1166510"/>
                  <a:chOff x="6234826" y="3062233"/>
                  <a:chExt cx="1599519" cy="1440983"/>
                </a:xfrm>
              </p:grpSpPr>
              <p:grpSp>
                <p:nvGrpSpPr>
                  <p:cNvPr id="78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826" y="3062233"/>
                    <a:ext cx="1599519" cy="1440983"/>
                    <a:chOff x="7073026" y="3443233"/>
                    <a:chExt cx="1599519" cy="1440983"/>
                  </a:xfrm>
                </p:grpSpPr>
                <p:sp>
                  <p:nvSpPr>
                    <p:cNvPr id="788" name="Donut 356"/>
                    <p:cNvSpPr/>
                    <p:nvPr/>
                  </p:nvSpPr>
                  <p:spPr bwMode="auto">
                    <a:xfrm>
                      <a:off x="7073026" y="3443233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89" name="Rectangle 357"/>
                    <p:cNvSpPr/>
                    <p:nvPr/>
                  </p:nvSpPr>
                  <p:spPr bwMode="auto">
                    <a:xfrm>
                      <a:off x="8059739" y="4172509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86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87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79" name="Group 46"/>
                <p:cNvGrpSpPr>
                  <a:grpSpLocks/>
                </p:cNvGrpSpPr>
                <p:nvPr/>
              </p:nvGrpSpPr>
              <p:grpSpPr bwMode="auto">
                <a:xfrm>
                  <a:off x="987243" y="4114796"/>
                  <a:ext cx="3253936" cy="2887824"/>
                  <a:chOff x="6170480" y="3047998"/>
                  <a:chExt cx="1666650" cy="1443912"/>
                </a:xfrm>
              </p:grpSpPr>
              <p:grpSp>
                <p:nvGrpSpPr>
                  <p:cNvPr id="78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80" y="3047998"/>
                    <a:ext cx="1666650" cy="1443912"/>
                    <a:chOff x="7008680" y="3428998"/>
                    <a:chExt cx="1666650" cy="1443912"/>
                  </a:xfrm>
                </p:grpSpPr>
                <p:sp>
                  <p:nvSpPr>
                    <p:cNvPr id="783" name="Donut 782"/>
                    <p:cNvSpPr/>
                    <p:nvPr/>
                  </p:nvSpPr>
                  <p:spPr bwMode="auto">
                    <a:xfrm>
                      <a:off x="7008680" y="3428998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84" name="Rectangle 783"/>
                    <p:cNvSpPr/>
                    <p:nvPr/>
                  </p:nvSpPr>
                  <p:spPr bwMode="auto">
                    <a:xfrm>
                      <a:off x="8063795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81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82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10" name="Group 52"/>
              <p:cNvGrpSpPr>
                <a:grpSpLocks/>
              </p:cNvGrpSpPr>
              <p:nvPr/>
            </p:nvGrpSpPr>
            <p:grpSpPr bwMode="auto">
              <a:xfrm>
                <a:off x="7161784" y="3505309"/>
                <a:ext cx="992539" cy="1041385"/>
                <a:chOff x="987270" y="4114796"/>
                <a:chExt cx="3253930" cy="2887824"/>
              </a:xfrm>
            </p:grpSpPr>
            <p:grpSp>
              <p:nvGrpSpPr>
                <p:cNvPr id="76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322" y="4946998"/>
                  <a:ext cx="1294849" cy="1166510"/>
                  <a:chOff x="6182858" y="3062233"/>
                  <a:chExt cx="1599519" cy="1440983"/>
                </a:xfrm>
              </p:grpSpPr>
              <p:grpSp>
                <p:nvGrpSpPr>
                  <p:cNvPr id="77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858" y="3062233"/>
                    <a:ext cx="1599519" cy="1440983"/>
                    <a:chOff x="7021058" y="3443233"/>
                    <a:chExt cx="1599519" cy="1440983"/>
                  </a:xfrm>
                </p:grpSpPr>
                <p:sp>
                  <p:nvSpPr>
                    <p:cNvPr id="776" name="Donut 775"/>
                    <p:cNvSpPr/>
                    <p:nvPr/>
                  </p:nvSpPr>
                  <p:spPr bwMode="auto">
                    <a:xfrm>
                      <a:off x="7021058" y="3443233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77" name="Rectangle 776"/>
                    <p:cNvSpPr/>
                    <p:nvPr/>
                  </p:nvSpPr>
                  <p:spPr bwMode="auto">
                    <a:xfrm>
                      <a:off x="8007771" y="4172509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74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75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67" name="Group 46"/>
                <p:cNvGrpSpPr>
                  <a:grpSpLocks/>
                </p:cNvGrpSpPr>
                <p:nvPr/>
              </p:nvGrpSpPr>
              <p:grpSpPr bwMode="auto">
                <a:xfrm>
                  <a:off x="987270" y="4114796"/>
                  <a:ext cx="3253930" cy="2887824"/>
                  <a:chOff x="6170494" y="3047998"/>
                  <a:chExt cx="1666647" cy="1443912"/>
                </a:xfrm>
              </p:grpSpPr>
              <p:grpSp>
                <p:nvGrpSpPr>
                  <p:cNvPr id="76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494" y="3047998"/>
                    <a:ext cx="1666647" cy="1443912"/>
                    <a:chOff x="7008694" y="3428998"/>
                    <a:chExt cx="1666647" cy="1443912"/>
                  </a:xfrm>
                </p:grpSpPr>
                <p:sp>
                  <p:nvSpPr>
                    <p:cNvPr id="771" name="Donut 339"/>
                    <p:cNvSpPr/>
                    <p:nvPr/>
                  </p:nvSpPr>
                  <p:spPr bwMode="auto">
                    <a:xfrm>
                      <a:off x="7008694" y="3428998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72" name="Rectangle 771"/>
                    <p:cNvSpPr/>
                    <p:nvPr/>
                  </p:nvSpPr>
                  <p:spPr bwMode="auto">
                    <a:xfrm>
                      <a:off x="8063806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69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70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11" name="Group 52"/>
              <p:cNvGrpSpPr>
                <a:grpSpLocks/>
              </p:cNvGrpSpPr>
              <p:nvPr/>
            </p:nvGrpSpPr>
            <p:grpSpPr bwMode="auto">
              <a:xfrm>
                <a:off x="4876634" y="3505309"/>
                <a:ext cx="989975" cy="1041385"/>
                <a:chOff x="990049" y="4114796"/>
                <a:chExt cx="3245525" cy="2887824"/>
              </a:xfrm>
            </p:grpSpPr>
            <p:grpSp>
              <p:nvGrpSpPr>
                <p:cNvPr id="75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059" y="4939887"/>
                  <a:ext cx="1294849" cy="1166510"/>
                  <a:chOff x="6231359" y="3071017"/>
                  <a:chExt cx="1599519" cy="1440983"/>
                </a:xfrm>
              </p:grpSpPr>
              <p:grpSp>
                <p:nvGrpSpPr>
                  <p:cNvPr id="76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359" y="3071017"/>
                    <a:ext cx="1599519" cy="1440983"/>
                    <a:chOff x="7069559" y="3452017"/>
                    <a:chExt cx="1599519" cy="1440983"/>
                  </a:xfrm>
                </p:grpSpPr>
                <p:sp>
                  <p:nvSpPr>
                    <p:cNvPr id="764" name="Donut 763"/>
                    <p:cNvSpPr/>
                    <p:nvPr/>
                  </p:nvSpPr>
                  <p:spPr bwMode="auto">
                    <a:xfrm>
                      <a:off x="7069559" y="345201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65" name="Rectangle 333"/>
                    <p:cNvSpPr/>
                    <p:nvPr/>
                  </p:nvSpPr>
                  <p:spPr bwMode="auto">
                    <a:xfrm>
                      <a:off x="8056272" y="4181298"/>
                      <a:ext cx="612806" cy="7907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62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63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55" name="Group 46"/>
                <p:cNvGrpSpPr>
                  <a:grpSpLocks/>
                </p:cNvGrpSpPr>
                <p:nvPr/>
              </p:nvGrpSpPr>
              <p:grpSpPr bwMode="auto">
                <a:xfrm>
                  <a:off x="990049" y="4114796"/>
                  <a:ext cx="3245525" cy="2887824"/>
                  <a:chOff x="6171918" y="3047998"/>
                  <a:chExt cx="1662342" cy="1443912"/>
                </a:xfrm>
              </p:grpSpPr>
              <p:grpSp>
                <p:nvGrpSpPr>
                  <p:cNvPr id="75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18" y="3047998"/>
                    <a:ext cx="1662342" cy="1443912"/>
                    <a:chOff x="7010118" y="3428998"/>
                    <a:chExt cx="1662342" cy="1443912"/>
                  </a:xfrm>
                </p:grpSpPr>
                <p:sp>
                  <p:nvSpPr>
                    <p:cNvPr id="759" name="Donut 758"/>
                    <p:cNvSpPr/>
                    <p:nvPr/>
                  </p:nvSpPr>
                  <p:spPr bwMode="auto">
                    <a:xfrm>
                      <a:off x="7010118" y="3428998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60" name="Rectangle 328"/>
                    <p:cNvSpPr/>
                    <p:nvPr/>
                  </p:nvSpPr>
                  <p:spPr bwMode="auto">
                    <a:xfrm>
                      <a:off x="8060925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57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58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12" name="Group 52"/>
              <p:cNvGrpSpPr>
                <a:grpSpLocks/>
              </p:cNvGrpSpPr>
              <p:nvPr/>
            </p:nvGrpSpPr>
            <p:grpSpPr bwMode="auto">
              <a:xfrm>
                <a:off x="6020492" y="3505309"/>
                <a:ext cx="989978" cy="1041385"/>
                <a:chOff x="992861" y="4114796"/>
                <a:chExt cx="3245527" cy="2887824"/>
              </a:xfrm>
            </p:grpSpPr>
            <p:grpSp>
              <p:nvGrpSpPr>
                <p:cNvPr id="74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1871" y="4939887"/>
                  <a:ext cx="1294850" cy="1166510"/>
                  <a:chOff x="6227884" y="3071017"/>
                  <a:chExt cx="1599520" cy="1440983"/>
                </a:xfrm>
              </p:grpSpPr>
              <p:grpSp>
                <p:nvGrpSpPr>
                  <p:cNvPr id="74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884" y="3071017"/>
                    <a:ext cx="1599520" cy="1440983"/>
                    <a:chOff x="7066084" y="3452017"/>
                    <a:chExt cx="1599520" cy="1440983"/>
                  </a:xfrm>
                </p:grpSpPr>
                <p:sp>
                  <p:nvSpPr>
                    <p:cNvPr id="752" name="Donut 751"/>
                    <p:cNvSpPr/>
                    <p:nvPr/>
                  </p:nvSpPr>
                  <p:spPr bwMode="auto">
                    <a:xfrm>
                      <a:off x="7066084" y="345201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53" name="Rectangle 321"/>
                    <p:cNvSpPr/>
                    <p:nvPr/>
                  </p:nvSpPr>
                  <p:spPr bwMode="auto">
                    <a:xfrm>
                      <a:off x="8052798" y="4181298"/>
                      <a:ext cx="612806" cy="79076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50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51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43" name="Group 46"/>
                <p:cNvGrpSpPr>
                  <a:grpSpLocks/>
                </p:cNvGrpSpPr>
                <p:nvPr/>
              </p:nvGrpSpPr>
              <p:grpSpPr bwMode="auto">
                <a:xfrm>
                  <a:off x="992861" y="4114796"/>
                  <a:ext cx="3245527" cy="2887824"/>
                  <a:chOff x="6173358" y="3047998"/>
                  <a:chExt cx="1662343" cy="1443912"/>
                </a:xfrm>
              </p:grpSpPr>
              <p:grpSp>
                <p:nvGrpSpPr>
                  <p:cNvPr id="74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58" y="3047998"/>
                    <a:ext cx="1662343" cy="1443912"/>
                    <a:chOff x="7011558" y="3428998"/>
                    <a:chExt cx="1662343" cy="1443912"/>
                  </a:xfrm>
                </p:grpSpPr>
                <p:sp>
                  <p:nvSpPr>
                    <p:cNvPr id="747" name="Donut 746"/>
                    <p:cNvSpPr/>
                    <p:nvPr/>
                  </p:nvSpPr>
                  <p:spPr bwMode="auto">
                    <a:xfrm>
                      <a:off x="7011558" y="3428998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48" name="Rectangle 316"/>
                    <p:cNvSpPr/>
                    <p:nvPr/>
                  </p:nvSpPr>
                  <p:spPr bwMode="auto">
                    <a:xfrm>
                      <a:off x="8062366" y="4190074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45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46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713" name="Group 71"/>
              <p:cNvGrpSpPr>
                <a:grpSpLocks/>
              </p:cNvGrpSpPr>
              <p:nvPr/>
            </p:nvGrpSpPr>
            <p:grpSpPr bwMode="auto">
              <a:xfrm>
                <a:off x="380714" y="3505309"/>
                <a:ext cx="989975" cy="1054560"/>
                <a:chOff x="5638026" y="1828789"/>
                <a:chExt cx="2647657" cy="2385657"/>
              </a:xfrm>
            </p:grpSpPr>
            <p:grpSp>
              <p:nvGrpSpPr>
                <p:cNvPr id="728" name="Group 52"/>
                <p:cNvGrpSpPr>
                  <a:grpSpLocks/>
                </p:cNvGrpSpPr>
                <p:nvPr/>
              </p:nvGrpSpPr>
              <p:grpSpPr bwMode="auto">
                <a:xfrm>
                  <a:off x="5638026" y="1828789"/>
                  <a:ext cx="2647657" cy="2332641"/>
                  <a:chOff x="989651" y="4114786"/>
                  <a:chExt cx="3245515" cy="2859366"/>
                </a:xfrm>
              </p:grpSpPr>
              <p:grpSp>
                <p:nvGrpSpPr>
                  <p:cNvPr id="730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250" y="4932759"/>
                    <a:ext cx="1294845" cy="1138058"/>
                    <a:chOff x="6242245" y="3114965"/>
                    <a:chExt cx="1599514" cy="1405835"/>
                  </a:xfrm>
                </p:grpSpPr>
                <p:grpSp>
                  <p:nvGrpSpPr>
                    <p:cNvPr id="737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2245" y="3114965"/>
                      <a:ext cx="1599514" cy="1405835"/>
                      <a:chOff x="7080445" y="3495965"/>
                      <a:chExt cx="1599514" cy="1405835"/>
                    </a:xfrm>
                  </p:grpSpPr>
                  <p:sp>
                    <p:nvSpPr>
                      <p:cNvPr id="740" name="Donut 739"/>
                      <p:cNvSpPr/>
                      <p:nvPr/>
                    </p:nvSpPr>
                    <p:spPr bwMode="auto">
                      <a:xfrm>
                        <a:off x="7080445" y="3495965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741" name="Rectangle 309"/>
                      <p:cNvSpPr/>
                      <p:nvPr/>
                    </p:nvSpPr>
                    <p:spPr bwMode="auto">
                      <a:xfrm>
                        <a:off x="8067155" y="4242811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738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739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731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651" y="4114786"/>
                    <a:ext cx="3245515" cy="2859366"/>
                    <a:chOff x="6171714" y="3047993"/>
                    <a:chExt cx="1662337" cy="1429683"/>
                  </a:xfrm>
                </p:grpSpPr>
                <p:grpSp>
                  <p:nvGrpSpPr>
                    <p:cNvPr id="732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714" y="3047993"/>
                      <a:ext cx="1662337" cy="1429683"/>
                      <a:chOff x="7009914" y="3428993"/>
                      <a:chExt cx="1662337" cy="1429683"/>
                    </a:xfrm>
                  </p:grpSpPr>
                  <p:sp>
                    <p:nvSpPr>
                      <p:cNvPr id="735" name="Donut 734"/>
                      <p:cNvSpPr/>
                      <p:nvPr/>
                    </p:nvSpPr>
                    <p:spPr bwMode="auto">
                      <a:xfrm>
                        <a:off x="7009914" y="3428993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736" name="Rectangle 304"/>
                      <p:cNvSpPr/>
                      <p:nvPr/>
                    </p:nvSpPr>
                    <p:spPr bwMode="auto">
                      <a:xfrm>
                        <a:off x="8060718" y="4190068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733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734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729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714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15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16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17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18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19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20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21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22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23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24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25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26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27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35" name="Group 138"/>
            <p:cNvGrpSpPr>
              <a:grpSpLocks/>
            </p:cNvGrpSpPr>
            <p:nvPr/>
          </p:nvGrpSpPr>
          <p:grpSpPr bwMode="auto">
            <a:xfrm>
              <a:off x="1219200" y="1378853"/>
              <a:ext cx="5047342" cy="652888"/>
              <a:chOff x="152400" y="3505200"/>
              <a:chExt cx="8153400" cy="1054667"/>
            </a:xfrm>
          </p:grpSpPr>
          <p:grpSp>
            <p:nvGrpSpPr>
              <p:cNvPr id="600" name="Group 52"/>
              <p:cNvGrpSpPr>
                <a:grpSpLocks/>
              </p:cNvGrpSpPr>
              <p:nvPr/>
            </p:nvGrpSpPr>
            <p:grpSpPr bwMode="auto">
              <a:xfrm>
                <a:off x="1447657" y="3505363"/>
                <a:ext cx="989975" cy="1041385"/>
                <a:chOff x="990124" y="4114944"/>
                <a:chExt cx="3245525" cy="2887824"/>
              </a:xfrm>
            </p:grpSpPr>
            <p:grpSp>
              <p:nvGrpSpPr>
                <p:cNvPr id="69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722" y="4947145"/>
                  <a:ext cx="1294849" cy="1166510"/>
                  <a:chOff x="6241657" y="3062051"/>
                  <a:chExt cx="1599519" cy="1440983"/>
                </a:xfrm>
              </p:grpSpPr>
              <p:grpSp>
                <p:nvGrpSpPr>
                  <p:cNvPr id="70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657" y="3062051"/>
                    <a:ext cx="1599519" cy="1440983"/>
                    <a:chOff x="7079857" y="3443051"/>
                    <a:chExt cx="1599519" cy="1440983"/>
                  </a:xfrm>
                </p:grpSpPr>
                <p:sp>
                  <p:nvSpPr>
                    <p:cNvPr id="705" name="Donut 68"/>
                    <p:cNvSpPr/>
                    <p:nvPr/>
                  </p:nvSpPr>
                  <p:spPr bwMode="auto">
                    <a:xfrm>
                      <a:off x="7079857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06" name="Rectangle 489"/>
                    <p:cNvSpPr/>
                    <p:nvPr/>
                  </p:nvSpPr>
                  <p:spPr bwMode="auto">
                    <a:xfrm>
                      <a:off x="8066570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703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04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96" name="Group 46"/>
                <p:cNvGrpSpPr>
                  <a:grpSpLocks/>
                </p:cNvGrpSpPr>
                <p:nvPr/>
              </p:nvGrpSpPr>
              <p:grpSpPr bwMode="auto">
                <a:xfrm>
                  <a:off x="990124" y="4114944"/>
                  <a:ext cx="3245525" cy="2887824"/>
                  <a:chOff x="6171956" y="3048072"/>
                  <a:chExt cx="1662342" cy="1443912"/>
                </a:xfrm>
              </p:grpSpPr>
              <p:grpSp>
                <p:nvGrpSpPr>
                  <p:cNvPr id="69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56" y="3048072"/>
                    <a:ext cx="1662342" cy="1443912"/>
                    <a:chOff x="7010156" y="3429072"/>
                    <a:chExt cx="1662342" cy="1443912"/>
                  </a:xfrm>
                </p:grpSpPr>
                <p:sp>
                  <p:nvSpPr>
                    <p:cNvPr id="700" name="Donut 63"/>
                    <p:cNvSpPr/>
                    <p:nvPr/>
                  </p:nvSpPr>
                  <p:spPr bwMode="auto">
                    <a:xfrm>
                      <a:off x="7010156" y="34290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01" name="Rectangle 700"/>
                    <p:cNvSpPr/>
                    <p:nvPr/>
                  </p:nvSpPr>
                  <p:spPr bwMode="auto">
                    <a:xfrm>
                      <a:off x="8060963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98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99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01" name="Group 52"/>
              <p:cNvGrpSpPr>
                <a:grpSpLocks/>
              </p:cNvGrpSpPr>
              <p:nvPr/>
            </p:nvGrpSpPr>
            <p:grpSpPr bwMode="auto">
              <a:xfrm>
                <a:off x="2591514" y="3505363"/>
                <a:ext cx="989975" cy="1041385"/>
                <a:chOff x="992935" y="4114944"/>
                <a:chExt cx="3245527" cy="2887824"/>
              </a:xfrm>
            </p:grpSpPr>
            <p:grpSp>
              <p:nvGrpSpPr>
                <p:cNvPr id="68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3535" y="4947145"/>
                  <a:ext cx="1294849" cy="1166510"/>
                  <a:chOff x="6238183" y="3062051"/>
                  <a:chExt cx="1599519" cy="1440983"/>
                </a:xfrm>
              </p:grpSpPr>
              <p:grpSp>
                <p:nvGrpSpPr>
                  <p:cNvPr id="69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8183" y="3062051"/>
                    <a:ext cx="1599519" cy="1440983"/>
                    <a:chOff x="7076383" y="3443051"/>
                    <a:chExt cx="1599519" cy="1440983"/>
                  </a:xfrm>
                </p:grpSpPr>
                <p:sp>
                  <p:nvSpPr>
                    <p:cNvPr id="693" name="Donut 75"/>
                    <p:cNvSpPr/>
                    <p:nvPr/>
                  </p:nvSpPr>
                  <p:spPr bwMode="auto">
                    <a:xfrm>
                      <a:off x="7076383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94" name="Rectangle 477"/>
                    <p:cNvSpPr/>
                    <p:nvPr/>
                  </p:nvSpPr>
                  <p:spPr bwMode="auto">
                    <a:xfrm>
                      <a:off x="8063096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91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92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84" name="Group 46"/>
                <p:cNvGrpSpPr>
                  <a:grpSpLocks/>
                </p:cNvGrpSpPr>
                <p:nvPr/>
              </p:nvGrpSpPr>
              <p:grpSpPr bwMode="auto">
                <a:xfrm>
                  <a:off x="992935" y="4114944"/>
                  <a:ext cx="3245527" cy="2887824"/>
                  <a:chOff x="6173396" y="3048072"/>
                  <a:chExt cx="1662343" cy="1443912"/>
                </a:xfrm>
              </p:grpSpPr>
              <p:grpSp>
                <p:nvGrpSpPr>
                  <p:cNvPr id="68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396" y="3048072"/>
                    <a:ext cx="1662343" cy="1443912"/>
                    <a:chOff x="7011596" y="3429072"/>
                    <a:chExt cx="1662343" cy="1443912"/>
                  </a:xfrm>
                </p:grpSpPr>
                <p:sp>
                  <p:nvSpPr>
                    <p:cNvPr id="688" name="Donut 687"/>
                    <p:cNvSpPr/>
                    <p:nvPr/>
                  </p:nvSpPr>
                  <p:spPr bwMode="auto">
                    <a:xfrm>
                      <a:off x="7011596" y="34290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89" name="Rectangle 688"/>
                    <p:cNvSpPr/>
                    <p:nvPr/>
                  </p:nvSpPr>
                  <p:spPr bwMode="auto">
                    <a:xfrm>
                      <a:off x="8062404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86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87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02" name="Group 52"/>
              <p:cNvGrpSpPr>
                <a:grpSpLocks/>
              </p:cNvGrpSpPr>
              <p:nvPr/>
            </p:nvGrpSpPr>
            <p:grpSpPr bwMode="auto">
              <a:xfrm>
                <a:off x="3732806" y="3505363"/>
                <a:ext cx="992544" cy="1041385"/>
                <a:chOff x="987333" y="4114944"/>
                <a:chExt cx="3253938" cy="2887824"/>
              </a:xfrm>
            </p:grpSpPr>
            <p:grpSp>
              <p:nvGrpSpPr>
                <p:cNvPr id="67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342" y="4947145"/>
                  <a:ext cx="1294849" cy="1166510"/>
                  <a:chOff x="6234715" y="3062051"/>
                  <a:chExt cx="1599519" cy="1440983"/>
                </a:xfrm>
              </p:grpSpPr>
              <p:grpSp>
                <p:nvGrpSpPr>
                  <p:cNvPr id="67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715" y="3062051"/>
                    <a:ext cx="1599519" cy="1440983"/>
                    <a:chOff x="7072915" y="3443051"/>
                    <a:chExt cx="1599519" cy="1440983"/>
                  </a:xfrm>
                </p:grpSpPr>
                <p:sp>
                  <p:nvSpPr>
                    <p:cNvPr id="681" name="Donut 464"/>
                    <p:cNvSpPr/>
                    <p:nvPr/>
                  </p:nvSpPr>
                  <p:spPr bwMode="auto">
                    <a:xfrm>
                      <a:off x="7072915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82" name="Rectangle 465"/>
                    <p:cNvSpPr/>
                    <p:nvPr/>
                  </p:nvSpPr>
                  <p:spPr bwMode="auto">
                    <a:xfrm>
                      <a:off x="8059628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79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80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72" name="Group 46"/>
                <p:cNvGrpSpPr>
                  <a:grpSpLocks/>
                </p:cNvGrpSpPr>
                <p:nvPr/>
              </p:nvGrpSpPr>
              <p:grpSpPr bwMode="auto">
                <a:xfrm>
                  <a:off x="987333" y="4114944"/>
                  <a:ext cx="3253938" cy="2887824"/>
                  <a:chOff x="6170526" y="3048072"/>
                  <a:chExt cx="1666651" cy="1443912"/>
                </a:xfrm>
              </p:grpSpPr>
              <p:grpSp>
                <p:nvGrpSpPr>
                  <p:cNvPr id="67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526" y="3048072"/>
                    <a:ext cx="1666651" cy="1443912"/>
                    <a:chOff x="7008726" y="3429072"/>
                    <a:chExt cx="1666651" cy="1443912"/>
                  </a:xfrm>
                </p:grpSpPr>
                <p:sp>
                  <p:nvSpPr>
                    <p:cNvPr id="676" name="Donut 675"/>
                    <p:cNvSpPr/>
                    <p:nvPr/>
                  </p:nvSpPr>
                  <p:spPr bwMode="auto">
                    <a:xfrm>
                      <a:off x="7008726" y="3429072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77" name="Rectangle 676"/>
                    <p:cNvSpPr/>
                    <p:nvPr/>
                  </p:nvSpPr>
                  <p:spPr bwMode="auto">
                    <a:xfrm>
                      <a:off x="8063842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74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75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03" name="Group 52"/>
              <p:cNvGrpSpPr>
                <a:grpSpLocks/>
              </p:cNvGrpSpPr>
              <p:nvPr/>
            </p:nvGrpSpPr>
            <p:grpSpPr bwMode="auto">
              <a:xfrm>
                <a:off x="7161812" y="3505363"/>
                <a:ext cx="992538" cy="1041385"/>
                <a:chOff x="987360" y="4114944"/>
                <a:chExt cx="3253930" cy="2887824"/>
              </a:xfrm>
            </p:grpSpPr>
            <p:grpSp>
              <p:nvGrpSpPr>
                <p:cNvPr id="65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412" y="4947145"/>
                  <a:ext cx="1294850" cy="1166510"/>
                  <a:chOff x="6182746" y="3062051"/>
                  <a:chExt cx="1599520" cy="1440983"/>
                </a:xfrm>
              </p:grpSpPr>
              <p:grpSp>
                <p:nvGrpSpPr>
                  <p:cNvPr id="66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746" y="3062051"/>
                    <a:ext cx="1599520" cy="1440983"/>
                    <a:chOff x="7020946" y="3443051"/>
                    <a:chExt cx="1599520" cy="1440983"/>
                  </a:xfrm>
                </p:grpSpPr>
                <p:sp>
                  <p:nvSpPr>
                    <p:cNvPr id="669" name="Donut 668"/>
                    <p:cNvSpPr/>
                    <p:nvPr/>
                  </p:nvSpPr>
                  <p:spPr bwMode="auto">
                    <a:xfrm>
                      <a:off x="7020946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70" name="Rectangle 669"/>
                    <p:cNvSpPr/>
                    <p:nvPr/>
                  </p:nvSpPr>
                  <p:spPr bwMode="auto">
                    <a:xfrm>
                      <a:off x="8007660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67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68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60" name="Group 46"/>
                <p:cNvGrpSpPr>
                  <a:grpSpLocks/>
                </p:cNvGrpSpPr>
                <p:nvPr/>
              </p:nvGrpSpPr>
              <p:grpSpPr bwMode="auto">
                <a:xfrm>
                  <a:off x="987360" y="4114944"/>
                  <a:ext cx="3253930" cy="2887824"/>
                  <a:chOff x="6170540" y="3048072"/>
                  <a:chExt cx="1666647" cy="1443912"/>
                </a:xfrm>
              </p:grpSpPr>
              <p:grpSp>
                <p:nvGrpSpPr>
                  <p:cNvPr id="66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540" y="3048072"/>
                    <a:ext cx="1666647" cy="1443912"/>
                    <a:chOff x="7008740" y="3429072"/>
                    <a:chExt cx="1666647" cy="1443912"/>
                  </a:xfrm>
                </p:grpSpPr>
                <p:sp>
                  <p:nvSpPr>
                    <p:cNvPr id="664" name="Donut 663"/>
                    <p:cNvSpPr/>
                    <p:nvPr/>
                  </p:nvSpPr>
                  <p:spPr bwMode="auto">
                    <a:xfrm>
                      <a:off x="7008740" y="3429072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65" name="Rectangle 664"/>
                    <p:cNvSpPr/>
                    <p:nvPr/>
                  </p:nvSpPr>
                  <p:spPr bwMode="auto">
                    <a:xfrm>
                      <a:off x="8063852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62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63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04" name="Group 52"/>
              <p:cNvGrpSpPr>
                <a:grpSpLocks/>
              </p:cNvGrpSpPr>
              <p:nvPr/>
            </p:nvGrpSpPr>
            <p:grpSpPr bwMode="auto">
              <a:xfrm>
                <a:off x="4876661" y="3505363"/>
                <a:ext cx="989977" cy="1041385"/>
                <a:chOff x="990139" y="4114944"/>
                <a:chExt cx="3245525" cy="2887824"/>
              </a:xfrm>
            </p:grpSpPr>
            <p:grpSp>
              <p:nvGrpSpPr>
                <p:cNvPr id="64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148" y="4947145"/>
                  <a:ext cx="1294850" cy="1166510"/>
                  <a:chOff x="6231247" y="3062051"/>
                  <a:chExt cx="1599520" cy="1440983"/>
                </a:xfrm>
              </p:grpSpPr>
              <p:grpSp>
                <p:nvGrpSpPr>
                  <p:cNvPr id="65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247" y="3062051"/>
                    <a:ext cx="1599520" cy="1440983"/>
                    <a:chOff x="7069447" y="3443051"/>
                    <a:chExt cx="1599520" cy="1440983"/>
                  </a:xfrm>
                </p:grpSpPr>
                <p:sp>
                  <p:nvSpPr>
                    <p:cNvPr id="657" name="Donut 440"/>
                    <p:cNvSpPr/>
                    <p:nvPr/>
                  </p:nvSpPr>
                  <p:spPr bwMode="auto">
                    <a:xfrm>
                      <a:off x="7069447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58" name="Rectangle 441"/>
                    <p:cNvSpPr/>
                    <p:nvPr/>
                  </p:nvSpPr>
                  <p:spPr bwMode="auto">
                    <a:xfrm>
                      <a:off x="8056161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55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56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48" name="Group 46"/>
                <p:cNvGrpSpPr>
                  <a:grpSpLocks/>
                </p:cNvGrpSpPr>
                <p:nvPr/>
              </p:nvGrpSpPr>
              <p:grpSpPr bwMode="auto">
                <a:xfrm>
                  <a:off x="990139" y="4114944"/>
                  <a:ext cx="3245525" cy="2887824"/>
                  <a:chOff x="6171964" y="3048072"/>
                  <a:chExt cx="1662342" cy="1443912"/>
                </a:xfrm>
              </p:grpSpPr>
              <p:grpSp>
                <p:nvGrpSpPr>
                  <p:cNvPr id="64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64" y="3048072"/>
                    <a:ext cx="1662342" cy="1443912"/>
                    <a:chOff x="7010164" y="3429072"/>
                    <a:chExt cx="1662342" cy="1443912"/>
                  </a:xfrm>
                </p:grpSpPr>
                <p:sp>
                  <p:nvSpPr>
                    <p:cNvPr id="652" name="Donut 435"/>
                    <p:cNvSpPr/>
                    <p:nvPr/>
                  </p:nvSpPr>
                  <p:spPr bwMode="auto">
                    <a:xfrm>
                      <a:off x="7010164" y="34290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53" name="Rectangle 652"/>
                    <p:cNvSpPr/>
                    <p:nvPr/>
                  </p:nvSpPr>
                  <p:spPr bwMode="auto">
                    <a:xfrm>
                      <a:off x="8060971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50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51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05" name="Group 52"/>
              <p:cNvGrpSpPr>
                <a:grpSpLocks/>
              </p:cNvGrpSpPr>
              <p:nvPr/>
            </p:nvGrpSpPr>
            <p:grpSpPr bwMode="auto">
              <a:xfrm>
                <a:off x="6020519" y="3505363"/>
                <a:ext cx="989975" cy="1041385"/>
                <a:chOff x="992951" y="4114944"/>
                <a:chExt cx="3245527" cy="2887824"/>
              </a:xfrm>
            </p:grpSpPr>
            <p:grpSp>
              <p:nvGrpSpPr>
                <p:cNvPr id="63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1962" y="4947145"/>
                  <a:ext cx="1294849" cy="1166510"/>
                  <a:chOff x="6227773" y="3062051"/>
                  <a:chExt cx="1599519" cy="1440983"/>
                </a:xfrm>
              </p:grpSpPr>
              <p:grpSp>
                <p:nvGrpSpPr>
                  <p:cNvPr id="64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773" y="3062051"/>
                    <a:ext cx="1599519" cy="1440983"/>
                    <a:chOff x="7065973" y="3443051"/>
                    <a:chExt cx="1599519" cy="1440983"/>
                  </a:xfrm>
                </p:grpSpPr>
                <p:sp>
                  <p:nvSpPr>
                    <p:cNvPr id="645" name="Donut 428"/>
                    <p:cNvSpPr/>
                    <p:nvPr/>
                  </p:nvSpPr>
                  <p:spPr bwMode="auto">
                    <a:xfrm>
                      <a:off x="7065973" y="3443051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46" name="Rectangle 429"/>
                    <p:cNvSpPr/>
                    <p:nvPr/>
                  </p:nvSpPr>
                  <p:spPr bwMode="auto">
                    <a:xfrm>
                      <a:off x="8052686" y="4172326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43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44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636" name="Group 46"/>
                <p:cNvGrpSpPr>
                  <a:grpSpLocks/>
                </p:cNvGrpSpPr>
                <p:nvPr/>
              </p:nvGrpSpPr>
              <p:grpSpPr bwMode="auto">
                <a:xfrm>
                  <a:off x="992951" y="4114944"/>
                  <a:ext cx="3245527" cy="2887824"/>
                  <a:chOff x="6173404" y="3048072"/>
                  <a:chExt cx="1662343" cy="1443912"/>
                </a:xfrm>
              </p:grpSpPr>
              <p:grpSp>
                <p:nvGrpSpPr>
                  <p:cNvPr id="63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04" y="3048072"/>
                    <a:ext cx="1662343" cy="1443912"/>
                    <a:chOff x="7011604" y="3429072"/>
                    <a:chExt cx="1662343" cy="1443912"/>
                  </a:xfrm>
                </p:grpSpPr>
                <p:sp>
                  <p:nvSpPr>
                    <p:cNvPr id="640" name="Donut 423"/>
                    <p:cNvSpPr/>
                    <p:nvPr/>
                  </p:nvSpPr>
                  <p:spPr bwMode="auto">
                    <a:xfrm>
                      <a:off x="7011604" y="34290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41" name="Rectangle 640"/>
                    <p:cNvSpPr/>
                    <p:nvPr/>
                  </p:nvSpPr>
                  <p:spPr bwMode="auto">
                    <a:xfrm>
                      <a:off x="8062412" y="41901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38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39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606" name="Group 71"/>
              <p:cNvGrpSpPr>
                <a:grpSpLocks/>
              </p:cNvGrpSpPr>
              <p:nvPr/>
            </p:nvGrpSpPr>
            <p:grpSpPr bwMode="auto">
              <a:xfrm>
                <a:off x="380746" y="3505313"/>
                <a:ext cx="989976" cy="1054554"/>
                <a:chOff x="5638100" y="1828800"/>
                <a:chExt cx="2647655" cy="2385646"/>
              </a:xfrm>
            </p:grpSpPr>
            <p:grpSp>
              <p:nvGrpSpPr>
                <p:cNvPr id="621" name="Group 52"/>
                <p:cNvGrpSpPr>
                  <a:grpSpLocks/>
                </p:cNvGrpSpPr>
                <p:nvPr/>
              </p:nvGrpSpPr>
              <p:grpSpPr bwMode="auto">
                <a:xfrm>
                  <a:off x="5638100" y="1828910"/>
                  <a:ext cx="2647655" cy="2332641"/>
                  <a:chOff x="989742" y="4114934"/>
                  <a:chExt cx="3245513" cy="2859366"/>
                </a:xfrm>
              </p:grpSpPr>
              <p:grpSp>
                <p:nvGrpSpPr>
                  <p:cNvPr id="623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342" y="4932908"/>
                    <a:ext cx="1294844" cy="1138058"/>
                    <a:chOff x="6242134" y="3114782"/>
                    <a:chExt cx="1599513" cy="1405835"/>
                  </a:xfrm>
                </p:grpSpPr>
                <p:grpSp>
                  <p:nvGrpSpPr>
                    <p:cNvPr id="630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2134" y="3114782"/>
                      <a:ext cx="1599513" cy="1405835"/>
                      <a:chOff x="7080334" y="3495782"/>
                      <a:chExt cx="1599513" cy="1405835"/>
                    </a:xfrm>
                  </p:grpSpPr>
                  <p:sp>
                    <p:nvSpPr>
                      <p:cNvPr id="633" name="Donut 416"/>
                      <p:cNvSpPr/>
                      <p:nvPr/>
                    </p:nvSpPr>
                    <p:spPr bwMode="auto">
                      <a:xfrm>
                        <a:off x="7080334" y="3495782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634" name="Rectangle 417"/>
                      <p:cNvSpPr/>
                      <p:nvPr/>
                    </p:nvSpPr>
                    <p:spPr bwMode="auto">
                      <a:xfrm>
                        <a:off x="8067043" y="4242629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631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632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624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742" y="4114934"/>
                    <a:ext cx="3245513" cy="2859366"/>
                    <a:chOff x="6171761" y="3048067"/>
                    <a:chExt cx="1662336" cy="1429683"/>
                  </a:xfrm>
                </p:grpSpPr>
                <p:grpSp>
                  <p:nvGrpSpPr>
                    <p:cNvPr id="625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761" y="3048067"/>
                      <a:ext cx="1662336" cy="1429683"/>
                      <a:chOff x="7009961" y="3429067"/>
                      <a:chExt cx="1662336" cy="1429683"/>
                    </a:xfrm>
                  </p:grpSpPr>
                  <p:sp>
                    <p:nvSpPr>
                      <p:cNvPr id="628" name="Donut 411"/>
                      <p:cNvSpPr/>
                      <p:nvPr/>
                    </p:nvSpPr>
                    <p:spPr bwMode="auto">
                      <a:xfrm>
                        <a:off x="7009961" y="3429067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629" name="Rectangle 628"/>
                      <p:cNvSpPr/>
                      <p:nvPr/>
                    </p:nvSpPr>
                    <p:spPr bwMode="auto">
                      <a:xfrm>
                        <a:off x="8060764" y="4190142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626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627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622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607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08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09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0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1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2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3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4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5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6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7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8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9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20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36" name="Group 138"/>
            <p:cNvGrpSpPr>
              <a:grpSpLocks/>
            </p:cNvGrpSpPr>
            <p:nvPr/>
          </p:nvGrpSpPr>
          <p:grpSpPr bwMode="auto">
            <a:xfrm>
              <a:off x="1371601" y="1531254"/>
              <a:ext cx="5047339" cy="652888"/>
              <a:chOff x="152400" y="3505200"/>
              <a:chExt cx="8153400" cy="1054667"/>
            </a:xfrm>
          </p:grpSpPr>
          <p:grpSp>
            <p:nvGrpSpPr>
              <p:cNvPr id="493" name="Group 52"/>
              <p:cNvGrpSpPr>
                <a:grpSpLocks/>
              </p:cNvGrpSpPr>
              <p:nvPr/>
            </p:nvGrpSpPr>
            <p:grpSpPr bwMode="auto">
              <a:xfrm>
                <a:off x="1447683" y="3505415"/>
                <a:ext cx="989976" cy="1041385"/>
                <a:chOff x="990208" y="4115090"/>
                <a:chExt cx="3245527" cy="2887824"/>
              </a:xfrm>
            </p:grpSpPr>
            <p:grpSp>
              <p:nvGrpSpPr>
                <p:cNvPr id="58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807" y="4947294"/>
                  <a:ext cx="1294849" cy="1166510"/>
                  <a:chOff x="6241552" y="3061868"/>
                  <a:chExt cx="1599519" cy="1440983"/>
                </a:xfrm>
              </p:grpSpPr>
              <p:grpSp>
                <p:nvGrpSpPr>
                  <p:cNvPr id="59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552" y="3061868"/>
                    <a:ext cx="1599519" cy="1440983"/>
                    <a:chOff x="7079752" y="3442868"/>
                    <a:chExt cx="1599519" cy="1440983"/>
                  </a:xfrm>
                </p:grpSpPr>
                <p:sp>
                  <p:nvSpPr>
                    <p:cNvPr id="598" name="Donut 68"/>
                    <p:cNvSpPr/>
                    <p:nvPr/>
                  </p:nvSpPr>
                  <p:spPr bwMode="auto">
                    <a:xfrm>
                      <a:off x="7079752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99" name="Rectangle 598"/>
                    <p:cNvSpPr/>
                    <p:nvPr/>
                  </p:nvSpPr>
                  <p:spPr bwMode="auto">
                    <a:xfrm>
                      <a:off x="8066465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96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97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89" name="Group 46"/>
                <p:cNvGrpSpPr>
                  <a:grpSpLocks/>
                </p:cNvGrpSpPr>
                <p:nvPr/>
              </p:nvGrpSpPr>
              <p:grpSpPr bwMode="auto">
                <a:xfrm>
                  <a:off x="990208" y="4115090"/>
                  <a:ext cx="3245527" cy="2887824"/>
                  <a:chOff x="6171999" y="3048145"/>
                  <a:chExt cx="1662343" cy="1443912"/>
                </a:xfrm>
              </p:grpSpPr>
              <p:grpSp>
                <p:nvGrpSpPr>
                  <p:cNvPr id="59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1999" y="3048145"/>
                    <a:ext cx="1662343" cy="1443912"/>
                    <a:chOff x="7010199" y="3429145"/>
                    <a:chExt cx="1662343" cy="1443912"/>
                  </a:xfrm>
                </p:grpSpPr>
                <p:sp>
                  <p:nvSpPr>
                    <p:cNvPr id="593" name="Donut 63"/>
                    <p:cNvSpPr/>
                    <p:nvPr/>
                  </p:nvSpPr>
                  <p:spPr bwMode="auto">
                    <a:xfrm>
                      <a:off x="7010199" y="3429145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94" name="Rectangle 593"/>
                    <p:cNvSpPr/>
                    <p:nvPr/>
                  </p:nvSpPr>
                  <p:spPr bwMode="auto">
                    <a:xfrm>
                      <a:off x="8061007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91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92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94" name="Group 52"/>
              <p:cNvGrpSpPr>
                <a:grpSpLocks/>
              </p:cNvGrpSpPr>
              <p:nvPr/>
            </p:nvGrpSpPr>
            <p:grpSpPr bwMode="auto">
              <a:xfrm>
                <a:off x="2591541" y="3505415"/>
                <a:ext cx="989975" cy="1041385"/>
                <a:chOff x="993021" y="4115090"/>
                <a:chExt cx="3245525" cy="2887824"/>
              </a:xfrm>
            </p:grpSpPr>
            <p:grpSp>
              <p:nvGrpSpPr>
                <p:cNvPr id="57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3620" y="4947294"/>
                  <a:ext cx="1294849" cy="1166510"/>
                  <a:chOff x="6238078" y="3061868"/>
                  <a:chExt cx="1599519" cy="1440983"/>
                </a:xfrm>
              </p:grpSpPr>
              <p:grpSp>
                <p:nvGrpSpPr>
                  <p:cNvPr id="58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8078" y="3061868"/>
                    <a:ext cx="1599519" cy="1440983"/>
                    <a:chOff x="7076278" y="3442868"/>
                    <a:chExt cx="1599519" cy="1440983"/>
                  </a:xfrm>
                </p:grpSpPr>
                <p:sp>
                  <p:nvSpPr>
                    <p:cNvPr id="586" name="Donut 75"/>
                    <p:cNvSpPr/>
                    <p:nvPr/>
                  </p:nvSpPr>
                  <p:spPr bwMode="auto">
                    <a:xfrm>
                      <a:off x="7076278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87" name="Rectangle 586"/>
                    <p:cNvSpPr/>
                    <p:nvPr/>
                  </p:nvSpPr>
                  <p:spPr bwMode="auto">
                    <a:xfrm>
                      <a:off x="8062991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84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85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77" name="Group 46"/>
                <p:cNvGrpSpPr>
                  <a:grpSpLocks/>
                </p:cNvGrpSpPr>
                <p:nvPr/>
              </p:nvGrpSpPr>
              <p:grpSpPr bwMode="auto">
                <a:xfrm>
                  <a:off x="993021" y="4115090"/>
                  <a:ext cx="3245525" cy="2887824"/>
                  <a:chOff x="6173440" y="3048145"/>
                  <a:chExt cx="1662342" cy="1443912"/>
                </a:xfrm>
              </p:grpSpPr>
              <p:grpSp>
                <p:nvGrpSpPr>
                  <p:cNvPr id="57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40" y="3048145"/>
                    <a:ext cx="1662342" cy="1443912"/>
                    <a:chOff x="7011640" y="3429145"/>
                    <a:chExt cx="1662342" cy="1443912"/>
                  </a:xfrm>
                </p:grpSpPr>
                <p:sp>
                  <p:nvSpPr>
                    <p:cNvPr id="581" name="Donut 580"/>
                    <p:cNvSpPr/>
                    <p:nvPr/>
                  </p:nvSpPr>
                  <p:spPr bwMode="auto">
                    <a:xfrm>
                      <a:off x="7011640" y="3429145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82" name="Rectangle 581"/>
                    <p:cNvSpPr/>
                    <p:nvPr/>
                  </p:nvSpPr>
                  <p:spPr bwMode="auto">
                    <a:xfrm>
                      <a:off x="8062447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79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80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95" name="Group 52"/>
              <p:cNvGrpSpPr>
                <a:grpSpLocks/>
              </p:cNvGrpSpPr>
              <p:nvPr/>
            </p:nvGrpSpPr>
            <p:grpSpPr bwMode="auto">
              <a:xfrm>
                <a:off x="3732833" y="3505415"/>
                <a:ext cx="992543" cy="1041385"/>
                <a:chOff x="987419" y="4115090"/>
                <a:chExt cx="3253936" cy="2887824"/>
              </a:xfrm>
            </p:grpSpPr>
            <p:grpSp>
              <p:nvGrpSpPr>
                <p:cNvPr id="56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426" y="4947294"/>
                  <a:ext cx="1294850" cy="1166510"/>
                  <a:chOff x="6234610" y="3061868"/>
                  <a:chExt cx="1599520" cy="1440983"/>
                </a:xfrm>
              </p:grpSpPr>
              <p:grpSp>
                <p:nvGrpSpPr>
                  <p:cNvPr id="57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610" y="3061868"/>
                    <a:ext cx="1599520" cy="1440983"/>
                    <a:chOff x="7072810" y="3442868"/>
                    <a:chExt cx="1599520" cy="1440983"/>
                  </a:xfrm>
                </p:grpSpPr>
                <p:sp>
                  <p:nvSpPr>
                    <p:cNvPr id="574" name="Donut 573"/>
                    <p:cNvSpPr/>
                    <p:nvPr/>
                  </p:nvSpPr>
                  <p:spPr bwMode="auto">
                    <a:xfrm>
                      <a:off x="7072810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75" name="Rectangle 574"/>
                    <p:cNvSpPr/>
                    <p:nvPr/>
                  </p:nvSpPr>
                  <p:spPr bwMode="auto">
                    <a:xfrm>
                      <a:off x="8059524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72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73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65" name="Group 46"/>
                <p:cNvGrpSpPr>
                  <a:grpSpLocks/>
                </p:cNvGrpSpPr>
                <p:nvPr/>
              </p:nvGrpSpPr>
              <p:grpSpPr bwMode="auto">
                <a:xfrm>
                  <a:off x="987419" y="4115090"/>
                  <a:ext cx="3253936" cy="2887824"/>
                  <a:chOff x="6170570" y="3048145"/>
                  <a:chExt cx="1666650" cy="1443912"/>
                </a:xfrm>
              </p:grpSpPr>
              <p:grpSp>
                <p:nvGrpSpPr>
                  <p:cNvPr id="56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570" y="3048145"/>
                    <a:ext cx="1666650" cy="1443912"/>
                    <a:chOff x="7008770" y="3429145"/>
                    <a:chExt cx="1666650" cy="1443912"/>
                  </a:xfrm>
                </p:grpSpPr>
                <p:sp>
                  <p:nvSpPr>
                    <p:cNvPr id="569" name="Donut 568"/>
                    <p:cNvSpPr/>
                    <p:nvPr/>
                  </p:nvSpPr>
                  <p:spPr bwMode="auto">
                    <a:xfrm>
                      <a:off x="7008770" y="3429145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70" name="Rectangle 569"/>
                    <p:cNvSpPr/>
                    <p:nvPr/>
                  </p:nvSpPr>
                  <p:spPr bwMode="auto">
                    <a:xfrm>
                      <a:off x="8063885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67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68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96" name="Group 52"/>
              <p:cNvGrpSpPr>
                <a:grpSpLocks/>
              </p:cNvGrpSpPr>
              <p:nvPr/>
            </p:nvGrpSpPr>
            <p:grpSpPr bwMode="auto">
              <a:xfrm>
                <a:off x="7161837" y="3505415"/>
                <a:ext cx="992540" cy="1041385"/>
                <a:chOff x="987444" y="4115090"/>
                <a:chExt cx="3253932" cy="2887824"/>
              </a:xfrm>
            </p:grpSpPr>
            <p:grpSp>
              <p:nvGrpSpPr>
                <p:cNvPr id="55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497" y="4947294"/>
                  <a:ext cx="1294849" cy="1166510"/>
                  <a:chOff x="6182642" y="3061868"/>
                  <a:chExt cx="1599519" cy="1440983"/>
                </a:xfrm>
              </p:grpSpPr>
              <p:grpSp>
                <p:nvGrpSpPr>
                  <p:cNvPr id="55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642" y="3061868"/>
                    <a:ext cx="1599519" cy="1440983"/>
                    <a:chOff x="7020842" y="3442868"/>
                    <a:chExt cx="1599519" cy="1440983"/>
                  </a:xfrm>
                </p:grpSpPr>
                <p:sp>
                  <p:nvSpPr>
                    <p:cNvPr id="562" name="Donut 561"/>
                    <p:cNvSpPr/>
                    <p:nvPr/>
                  </p:nvSpPr>
                  <p:spPr bwMode="auto">
                    <a:xfrm>
                      <a:off x="7020842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63" name="Rectangle 562"/>
                    <p:cNvSpPr/>
                    <p:nvPr/>
                  </p:nvSpPr>
                  <p:spPr bwMode="auto">
                    <a:xfrm>
                      <a:off x="8007555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60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61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53" name="Group 46"/>
                <p:cNvGrpSpPr>
                  <a:grpSpLocks/>
                </p:cNvGrpSpPr>
                <p:nvPr/>
              </p:nvGrpSpPr>
              <p:grpSpPr bwMode="auto">
                <a:xfrm>
                  <a:off x="987444" y="4115090"/>
                  <a:ext cx="3253932" cy="2887824"/>
                  <a:chOff x="6170583" y="3048145"/>
                  <a:chExt cx="1666648" cy="1443912"/>
                </a:xfrm>
              </p:grpSpPr>
              <p:grpSp>
                <p:nvGrpSpPr>
                  <p:cNvPr id="55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583" y="3048145"/>
                    <a:ext cx="1666648" cy="1443912"/>
                    <a:chOff x="7008783" y="3429145"/>
                    <a:chExt cx="1666648" cy="1443912"/>
                  </a:xfrm>
                </p:grpSpPr>
                <p:sp>
                  <p:nvSpPr>
                    <p:cNvPr id="557" name="Donut 556"/>
                    <p:cNvSpPr/>
                    <p:nvPr/>
                  </p:nvSpPr>
                  <p:spPr bwMode="auto">
                    <a:xfrm>
                      <a:off x="7008783" y="3429145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58" name="Rectangle 557"/>
                    <p:cNvSpPr/>
                    <p:nvPr/>
                  </p:nvSpPr>
                  <p:spPr bwMode="auto">
                    <a:xfrm>
                      <a:off x="8063896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55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56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97" name="Group 52"/>
              <p:cNvGrpSpPr>
                <a:grpSpLocks/>
              </p:cNvGrpSpPr>
              <p:nvPr/>
            </p:nvGrpSpPr>
            <p:grpSpPr bwMode="auto">
              <a:xfrm>
                <a:off x="4876687" y="3505415"/>
                <a:ext cx="989976" cy="1041385"/>
                <a:chOff x="990224" y="4115090"/>
                <a:chExt cx="3245527" cy="2887824"/>
              </a:xfrm>
            </p:grpSpPr>
            <p:grpSp>
              <p:nvGrpSpPr>
                <p:cNvPr id="54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234" y="4947294"/>
                  <a:ext cx="1294849" cy="1166510"/>
                  <a:chOff x="6231143" y="3061868"/>
                  <a:chExt cx="1599519" cy="1440983"/>
                </a:xfrm>
              </p:grpSpPr>
              <p:grpSp>
                <p:nvGrpSpPr>
                  <p:cNvPr id="54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143" y="3061868"/>
                    <a:ext cx="1599519" cy="1440983"/>
                    <a:chOff x="7069343" y="3442868"/>
                    <a:chExt cx="1599519" cy="1440983"/>
                  </a:xfrm>
                </p:grpSpPr>
                <p:sp>
                  <p:nvSpPr>
                    <p:cNvPr id="550" name="Donut 549"/>
                    <p:cNvSpPr/>
                    <p:nvPr/>
                  </p:nvSpPr>
                  <p:spPr bwMode="auto">
                    <a:xfrm>
                      <a:off x="7069343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51" name="Rectangle 550"/>
                    <p:cNvSpPr/>
                    <p:nvPr/>
                  </p:nvSpPr>
                  <p:spPr bwMode="auto">
                    <a:xfrm>
                      <a:off x="8056056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48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49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41" name="Group 46"/>
                <p:cNvGrpSpPr>
                  <a:grpSpLocks/>
                </p:cNvGrpSpPr>
                <p:nvPr/>
              </p:nvGrpSpPr>
              <p:grpSpPr bwMode="auto">
                <a:xfrm>
                  <a:off x="990224" y="4115090"/>
                  <a:ext cx="3245527" cy="2887824"/>
                  <a:chOff x="6172007" y="3048145"/>
                  <a:chExt cx="1662343" cy="1443912"/>
                </a:xfrm>
              </p:grpSpPr>
              <p:grpSp>
                <p:nvGrpSpPr>
                  <p:cNvPr id="54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07" y="3048145"/>
                    <a:ext cx="1662343" cy="1443912"/>
                    <a:chOff x="7010207" y="3429145"/>
                    <a:chExt cx="1662343" cy="1443912"/>
                  </a:xfrm>
                </p:grpSpPr>
                <p:sp>
                  <p:nvSpPr>
                    <p:cNvPr id="545" name="Donut 544"/>
                    <p:cNvSpPr/>
                    <p:nvPr/>
                  </p:nvSpPr>
                  <p:spPr bwMode="auto">
                    <a:xfrm>
                      <a:off x="7010207" y="3429145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46" name="Rectangle 545"/>
                    <p:cNvSpPr/>
                    <p:nvPr/>
                  </p:nvSpPr>
                  <p:spPr bwMode="auto">
                    <a:xfrm>
                      <a:off x="8061015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43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44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98" name="Group 52"/>
              <p:cNvGrpSpPr>
                <a:grpSpLocks/>
              </p:cNvGrpSpPr>
              <p:nvPr/>
            </p:nvGrpSpPr>
            <p:grpSpPr bwMode="auto">
              <a:xfrm>
                <a:off x="6020546" y="3505415"/>
                <a:ext cx="989977" cy="1041385"/>
                <a:chOff x="993037" y="4115090"/>
                <a:chExt cx="3245525" cy="2887824"/>
              </a:xfrm>
            </p:grpSpPr>
            <p:grpSp>
              <p:nvGrpSpPr>
                <p:cNvPr id="52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046" y="4947294"/>
                  <a:ext cx="1294850" cy="1166510"/>
                  <a:chOff x="6227668" y="3061868"/>
                  <a:chExt cx="1599520" cy="1440983"/>
                </a:xfrm>
              </p:grpSpPr>
              <p:grpSp>
                <p:nvGrpSpPr>
                  <p:cNvPr id="53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668" y="3061868"/>
                    <a:ext cx="1599520" cy="1440983"/>
                    <a:chOff x="7065868" y="3442868"/>
                    <a:chExt cx="1599520" cy="1440983"/>
                  </a:xfrm>
                </p:grpSpPr>
                <p:sp>
                  <p:nvSpPr>
                    <p:cNvPr id="538" name="Donut 537"/>
                    <p:cNvSpPr/>
                    <p:nvPr/>
                  </p:nvSpPr>
                  <p:spPr bwMode="auto">
                    <a:xfrm>
                      <a:off x="7065868" y="3442868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39" name="Rectangle 538"/>
                    <p:cNvSpPr/>
                    <p:nvPr/>
                  </p:nvSpPr>
                  <p:spPr bwMode="auto">
                    <a:xfrm>
                      <a:off x="8052582" y="417214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36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37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29" name="Group 46"/>
                <p:cNvGrpSpPr>
                  <a:grpSpLocks/>
                </p:cNvGrpSpPr>
                <p:nvPr/>
              </p:nvGrpSpPr>
              <p:grpSpPr bwMode="auto">
                <a:xfrm>
                  <a:off x="993037" y="4115090"/>
                  <a:ext cx="3245525" cy="2887824"/>
                  <a:chOff x="6173448" y="3048145"/>
                  <a:chExt cx="1662342" cy="1443912"/>
                </a:xfrm>
              </p:grpSpPr>
              <p:grpSp>
                <p:nvGrpSpPr>
                  <p:cNvPr id="53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48" y="3048145"/>
                    <a:ext cx="1662342" cy="1443912"/>
                    <a:chOff x="7011648" y="3429145"/>
                    <a:chExt cx="1662342" cy="1443912"/>
                  </a:xfrm>
                </p:grpSpPr>
                <p:sp>
                  <p:nvSpPr>
                    <p:cNvPr id="533" name="Donut 532"/>
                    <p:cNvSpPr/>
                    <p:nvPr/>
                  </p:nvSpPr>
                  <p:spPr bwMode="auto">
                    <a:xfrm>
                      <a:off x="7011648" y="3429145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534" name="Rectangle 533"/>
                    <p:cNvSpPr/>
                    <p:nvPr/>
                  </p:nvSpPr>
                  <p:spPr bwMode="auto">
                    <a:xfrm>
                      <a:off x="8062455" y="41902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531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32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99" name="Group 71"/>
              <p:cNvGrpSpPr>
                <a:grpSpLocks/>
              </p:cNvGrpSpPr>
              <p:nvPr/>
            </p:nvGrpSpPr>
            <p:grpSpPr bwMode="auto">
              <a:xfrm>
                <a:off x="380771" y="3505313"/>
                <a:ext cx="989976" cy="1054554"/>
                <a:chOff x="5638169" y="1828800"/>
                <a:chExt cx="2647657" cy="2385646"/>
              </a:xfrm>
            </p:grpSpPr>
            <p:grpSp>
              <p:nvGrpSpPr>
                <p:cNvPr id="514" name="Group 52"/>
                <p:cNvGrpSpPr>
                  <a:grpSpLocks/>
                </p:cNvGrpSpPr>
                <p:nvPr/>
              </p:nvGrpSpPr>
              <p:grpSpPr bwMode="auto">
                <a:xfrm>
                  <a:off x="5638169" y="1829030"/>
                  <a:ext cx="2647657" cy="2332641"/>
                  <a:chOff x="989826" y="4115082"/>
                  <a:chExt cx="3245515" cy="2859366"/>
                </a:xfrm>
              </p:grpSpPr>
              <p:grpSp>
                <p:nvGrpSpPr>
                  <p:cNvPr id="516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426" y="4933056"/>
                    <a:ext cx="1294844" cy="1138058"/>
                    <a:chOff x="6242030" y="3114599"/>
                    <a:chExt cx="1599513" cy="1405835"/>
                  </a:xfrm>
                </p:grpSpPr>
                <p:grpSp>
                  <p:nvGrpSpPr>
                    <p:cNvPr id="523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2030" y="3114599"/>
                      <a:ext cx="1599513" cy="1405835"/>
                      <a:chOff x="7080230" y="3495599"/>
                      <a:chExt cx="1599513" cy="1405835"/>
                    </a:xfrm>
                  </p:grpSpPr>
                  <p:sp>
                    <p:nvSpPr>
                      <p:cNvPr id="526" name="Donut 525"/>
                      <p:cNvSpPr/>
                      <p:nvPr/>
                    </p:nvSpPr>
                    <p:spPr bwMode="auto">
                      <a:xfrm>
                        <a:off x="7080230" y="3495599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527" name="Rectangle 526"/>
                      <p:cNvSpPr/>
                      <p:nvPr/>
                    </p:nvSpPr>
                    <p:spPr bwMode="auto">
                      <a:xfrm>
                        <a:off x="8066939" y="4242446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524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525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517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826" y="4115082"/>
                    <a:ext cx="3245515" cy="2859366"/>
                    <a:chOff x="6171804" y="3048141"/>
                    <a:chExt cx="1662337" cy="1429683"/>
                  </a:xfrm>
                </p:grpSpPr>
                <p:grpSp>
                  <p:nvGrpSpPr>
                    <p:cNvPr id="518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804" y="3048141"/>
                      <a:ext cx="1662337" cy="1429683"/>
                      <a:chOff x="7010004" y="3429141"/>
                      <a:chExt cx="1662337" cy="1429683"/>
                    </a:xfrm>
                  </p:grpSpPr>
                  <p:sp>
                    <p:nvSpPr>
                      <p:cNvPr id="521" name="Donut 520"/>
                      <p:cNvSpPr/>
                      <p:nvPr/>
                    </p:nvSpPr>
                    <p:spPr bwMode="auto">
                      <a:xfrm>
                        <a:off x="7010004" y="3429141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522" name="Rectangle 521"/>
                      <p:cNvSpPr/>
                      <p:nvPr/>
                    </p:nvSpPr>
                    <p:spPr bwMode="auto">
                      <a:xfrm>
                        <a:off x="8060808" y="4190216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519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520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515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500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01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02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03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04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05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06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07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08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09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10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11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12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13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37" name="Group 138"/>
            <p:cNvGrpSpPr>
              <a:grpSpLocks/>
            </p:cNvGrpSpPr>
            <p:nvPr/>
          </p:nvGrpSpPr>
          <p:grpSpPr bwMode="auto">
            <a:xfrm>
              <a:off x="1524001" y="1683653"/>
              <a:ext cx="5047343" cy="652888"/>
              <a:chOff x="152400" y="3505200"/>
              <a:chExt cx="8153400" cy="1054667"/>
            </a:xfrm>
          </p:grpSpPr>
          <p:grpSp>
            <p:nvGrpSpPr>
              <p:cNvPr id="386" name="Group 52"/>
              <p:cNvGrpSpPr>
                <a:grpSpLocks/>
              </p:cNvGrpSpPr>
              <p:nvPr/>
            </p:nvGrpSpPr>
            <p:grpSpPr bwMode="auto">
              <a:xfrm>
                <a:off x="1447710" y="3505471"/>
                <a:ext cx="989976" cy="1041385"/>
                <a:chOff x="990298" y="4115244"/>
                <a:chExt cx="3245527" cy="2887824"/>
              </a:xfrm>
            </p:grpSpPr>
            <p:grpSp>
              <p:nvGrpSpPr>
                <p:cNvPr id="48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897" y="4947446"/>
                  <a:ext cx="1294849" cy="1166510"/>
                  <a:chOff x="6241441" y="3061680"/>
                  <a:chExt cx="1599519" cy="1440983"/>
                </a:xfrm>
              </p:grpSpPr>
              <p:grpSp>
                <p:nvGrpSpPr>
                  <p:cNvPr id="48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441" y="3061680"/>
                    <a:ext cx="1599519" cy="1440983"/>
                    <a:chOff x="7079641" y="3442680"/>
                    <a:chExt cx="1599519" cy="1440983"/>
                  </a:xfrm>
                </p:grpSpPr>
                <p:sp>
                  <p:nvSpPr>
                    <p:cNvPr id="491" name="Donut 68"/>
                    <p:cNvSpPr/>
                    <p:nvPr/>
                  </p:nvSpPr>
                  <p:spPr bwMode="auto">
                    <a:xfrm>
                      <a:off x="7079641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92" name="Rectangle 491"/>
                    <p:cNvSpPr/>
                    <p:nvPr/>
                  </p:nvSpPr>
                  <p:spPr bwMode="auto">
                    <a:xfrm>
                      <a:off x="8066354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89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0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82" name="Group 46"/>
                <p:cNvGrpSpPr>
                  <a:grpSpLocks/>
                </p:cNvGrpSpPr>
                <p:nvPr/>
              </p:nvGrpSpPr>
              <p:grpSpPr bwMode="auto">
                <a:xfrm>
                  <a:off x="990298" y="4115244"/>
                  <a:ext cx="3245527" cy="2887824"/>
                  <a:chOff x="6172045" y="3048222"/>
                  <a:chExt cx="1662343" cy="1443912"/>
                </a:xfrm>
              </p:grpSpPr>
              <p:grpSp>
                <p:nvGrpSpPr>
                  <p:cNvPr id="48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45" y="3048222"/>
                    <a:ext cx="1662343" cy="1443912"/>
                    <a:chOff x="7010245" y="3429222"/>
                    <a:chExt cx="1662343" cy="1443912"/>
                  </a:xfrm>
                </p:grpSpPr>
                <p:sp>
                  <p:nvSpPr>
                    <p:cNvPr id="486" name="Donut 63"/>
                    <p:cNvSpPr/>
                    <p:nvPr/>
                  </p:nvSpPr>
                  <p:spPr bwMode="auto">
                    <a:xfrm>
                      <a:off x="7010245" y="342922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87" name="Rectangle 486"/>
                    <p:cNvSpPr/>
                    <p:nvPr/>
                  </p:nvSpPr>
                  <p:spPr bwMode="auto">
                    <a:xfrm>
                      <a:off x="8061053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84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85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87" name="Group 52"/>
              <p:cNvGrpSpPr>
                <a:grpSpLocks/>
              </p:cNvGrpSpPr>
              <p:nvPr/>
            </p:nvGrpSpPr>
            <p:grpSpPr bwMode="auto">
              <a:xfrm>
                <a:off x="2591568" y="3505471"/>
                <a:ext cx="989975" cy="1041385"/>
                <a:chOff x="993111" y="4115244"/>
                <a:chExt cx="3245525" cy="2887824"/>
              </a:xfrm>
            </p:grpSpPr>
            <p:grpSp>
              <p:nvGrpSpPr>
                <p:cNvPr id="46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3714" y="4947446"/>
                  <a:ext cx="1303259" cy="1166510"/>
                  <a:chOff x="6227577" y="3061680"/>
                  <a:chExt cx="1609909" cy="1440983"/>
                </a:xfrm>
              </p:grpSpPr>
              <p:grpSp>
                <p:nvGrpSpPr>
                  <p:cNvPr id="47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577" y="3061680"/>
                    <a:ext cx="1609909" cy="1440983"/>
                    <a:chOff x="7065777" y="3442680"/>
                    <a:chExt cx="1609909" cy="1440983"/>
                  </a:xfrm>
                </p:grpSpPr>
                <p:sp>
                  <p:nvSpPr>
                    <p:cNvPr id="479" name="Donut 75"/>
                    <p:cNvSpPr/>
                    <p:nvPr/>
                  </p:nvSpPr>
                  <p:spPr bwMode="auto">
                    <a:xfrm>
                      <a:off x="7065777" y="3442680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80" name="Rectangle 479"/>
                    <p:cNvSpPr/>
                    <p:nvPr/>
                  </p:nvSpPr>
                  <p:spPr bwMode="auto">
                    <a:xfrm>
                      <a:off x="8062880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77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78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70" name="Group 46"/>
                <p:cNvGrpSpPr>
                  <a:grpSpLocks/>
                </p:cNvGrpSpPr>
                <p:nvPr/>
              </p:nvGrpSpPr>
              <p:grpSpPr bwMode="auto">
                <a:xfrm>
                  <a:off x="993111" y="4115244"/>
                  <a:ext cx="3245525" cy="2887824"/>
                  <a:chOff x="6173486" y="3048222"/>
                  <a:chExt cx="1662342" cy="1443912"/>
                </a:xfrm>
              </p:grpSpPr>
              <p:grpSp>
                <p:nvGrpSpPr>
                  <p:cNvPr id="47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86" y="3048222"/>
                    <a:ext cx="1662342" cy="1443912"/>
                    <a:chOff x="7011686" y="3429222"/>
                    <a:chExt cx="1662342" cy="1443912"/>
                  </a:xfrm>
                </p:grpSpPr>
                <p:sp>
                  <p:nvSpPr>
                    <p:cNvPr id="474" name="Donut 473"/>
                    <p:cNvSpPr/>
                    <p:nvPr/>
                  </p:nvSpPr>
                  <p:spPr bwMode="auto">
                    <a:xfrm>
                      <a:off x="7011686" y="342922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75" name="Rectangle 474"/>
                    <p:cNvSpPr/>
                    <p:nvPr/>
                  </p:nvSpPr>
                  <p:spPr bwMode="auto">
                    <a:xfrm>
                      <a:off x="8062493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72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73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88" name="Group 52"/>
              <p:cNvGrpSpPr>
                <a:grpSpLocks/>
              </p:cNvGrpSpPr>
              <p:nvPr/>
            </p:nvGrpSpPr>
            <p:grpSpPr bwMode="auto">
              <a:xfrm>
                <a:off x="3732858" y="3505471"/>
                <a:ext cx="992541" cy="1041385"/>
                <a:chOff x="987508" y="4115244"/>
                <a:chExt cx="3253936" cy="2887824"/>
              </a:xfrm>
            </p:grpSpPr>
            <p:grpSp>
              <p:nvGrpSpPr>
                <p:cNvPr id="45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517" y="4947446"/>
                  <a:ext cx="1294849" cy="1166510"/>
                  <a:chOff x="6234499" y="3061680"/>
                  <a:chExt cx="1599519" cy="1440983"/>
                </a:xfrm>
              </p:grpSpPr>
              <p:grpSp>
                <p:nvGrpSpPr>
                  <p:cNvPr id="46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499" y="3061680"/>
                    <a:ext cx="1599519" cy="1440983"/>
                    <a:chOff x="7072699" y="3442680"/>
                    <a:chExt cx="1599519" cy="1440983"/>
                  </a:xfrm>
                </p:grpSpPr>
                <p:sp>
                  <p:nvSpPr>
                    <p:cNvPr id="467" name="Donut 466"/>
                    <p:cNvSpPr/>
                    <p:nvPr/>
                  </p:nvSpPr>
                  <p:spPr bwMode="auto">
                    <a:xfrm>
                      <a:off x="7072699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68" name="Rectangle 467"/>
                    <p:cNvSpPr/>
                    <p:nvPr/>
                  </p:nvSpPr>
                  <p:spPr bwMode="auto">
                    <a:xfrm>
                      <a:off x="8059412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65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66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58" name="Group 46"/>
                <p:cNvGrpSpPr>
                  <a:grpSpLocks/>
                </p:cNvGrpSpPr>
                <p:nvPr/>
              </p:nvGrpSpPr>
              <p:grpSpPr bwMode="auto">
                <a:xfrm>
                  <a:off x="987508" y="4115244"/>
                  <a:ext cx="3253936" cy="2887824"/>
                  <a:chOff x="6170616" y="3048222"/>
                  <a:chExt cx="1666650" cy="1443912"/>
                </a:xfrm>
              </p:grpSpPr>
              <p:grpSp>
                <p:nvGrpSpPr>
                  <p:cNvPr id="45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616" y="3048222"/>
                    <a:ext cx="1666650" cy="1443912"/>
                    <a:chOff x="7008816" y="3429222"/>
                    <a:chExt cx="1666650" cy="1443912"/>
                  </a:xfrm>
                </p:grpSpPr>
                <p:sp>
                  <p:nvSpPr>
                    <p:cNvPr id="462" name="Donut 461"/>
                    <p:cNvSpPr/>
                    <p:nvPr/>
                  </p:nvSpPr>
                  <p:spPr bwMode="auto">
                    <a:xfrm>
                      <a:off x="7008816" y="3429222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63" name="Rectangle 462"/>
                    <p:cNvSpPr/>
                    <p:nvPr/>
                  </p:nvSpPr>
                  <p:spPr bwMode="auto">
                    <a:xfrm>
                      <a:off x="8063931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60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61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89" name="Group 52"/>
              <p:cNvGrpSpPr>
                <a:grpSpLocks/>
              </p:cNvGrpSpPr>
              <p:nvPr/>
            </p:nvGrpSpPr>
            <p:grpSpPr bwMode="auto">
              <a:xfrm>
                <a:off x="7161866" y="3505471"/>
                <a:ext cx="992540" cy="1041385"/>
                <a:chOff x="987533" y="4115244"/>
                <a:chExt cx="3253932" cy="2887824"/>
              </a:xfrm>
            </p:grpSpPr>
            <p:grpSp>
              <p:nvGrpSpPr>
                <p:cNvPr id="44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587" y="4947446"/>
                  <a:ext cx="1294849" cy="1166510"/>
                  <a:chOff x="6182531" y="3061680"/>
                  <a:chExt cx="1599519" cy="1440983"/>
                </a:xfrm>
              </p:grpSpPr>
              <p:grpSp>
                <p:nvGrpSpPr>
                  <p:cNvPr id="45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531" y="3061680"/>
                    <a:ext cx="1599519" cy="1440983"/>
                    <a:chOff x="7020731" y="3442680"/>
                    <a:chExt cx="1599519" cy="1440983"/>
                  </a:xfrm>
                </p:grpSpPr>
                <p:sp>
                  <p:nvSpPr>
                    <p:cNvPr id="455" name="Donut 454"/>
                    <p:cNvSpPr/>
                    <p:nvPr/>
                  </p:nvSpPr>
                  <p:spPr bwMode="auto">
                    <a:xfrm>
                      <a:off x="7020731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56" name="Rectangle 455"/>
                    <p:cNvSpPr/>
                    <p:nvPr/>
                  </p:nvSpPr>
                  <p:spPr bwMode="auto">
                    <a:xfrm>
                      <a:off x="8007444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53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54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46" name="Group 46"/>
                <p:cNvGrpSpPr>
                  <a:grpSpLocks/>
                </p:cNvGrpSpPr>
                <p:nvPr/>
              </p:nvGrpSpPr>
              <p:grpSpPr bwMode="auto">
                <a:xfrm>
                  <a:off x="987533" y="4115244"/>
                  <a:ext cx="3253932" cy="2887824"/>
                  <a:chOff x="6170629" y="3048222"/>
                  <a:chExt cx="1666648" cy="1443912"/>
                </a:xfrm>
              </p:grpSpPr>
              <p:grpSp>
                <p:nvGrpSpPr>
                  <p:cNvPr id="44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629" y="3048222"/>
                    <a:ext cx="1666648" cy="1443912"/>
                    <a:chOff x="7008829" y="3429222"/>
                    <a:chExt cx="1666648" cy="1443912"/>
                  </a:xfrm>
                </p:grpSpPr>
                <p:sp>
                  <p:nvSpPr>
                    <p:cNvPr id="450" name="Donut 449"/>
                    <p:cNvSpPr/>
                    <p:nvPr/>
                  </p:nvSpPr>
                  <p:spPr bwMode="auto">
                    <a:xfrm>
                      <a:off x="7008829" y="3429222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51" name="Rectangle 450"/>
                    <p:cNvSpPr/>
                    <p:nvPr/>
                  </p:nvSpPr>
                  <p:spPr bwMode="auto">
                    <a:xfrm>
                      <a:off x="8063942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48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49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90" name="Group 52"/>
              <p:cNvGrpSpPr>
                <a:grpSpLocks/>
              </p:cNvGrpSpPr>
              <p:nvPr/>
            </p:nvGrpSpPr>
            <p:grpSpPr bwMode="auto">
              <a:xfrm>
                <a:off x="4876715" y="3505471"/>
                <a:ext cx="989975" cy="1041385"/>
                <a:chOff x="990315" y="4115244"/>
                <a:chExt cx="3245525" cy="2887824"/>
              </a:xfrm>
            </p:grpSpPr>
            <p:grpSp>
              <p:nvGrpSpPr>
                <p:cNvPr id="43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323" y="4947446"/>
                  <a:ext cx="1294850" cy="1166510"/>
                  <a:chOff x="6231031" y="3061680"/>
                  <a:chExt cx="1599520" cy="1440983"/>
                </a:xfrm>
              </p:grpSpPr>
              <p:grpSp>
                <p:nvGrpSpPr>
                  <p:cNvPr id="44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1031" y="3061680"/>
                    <a:ext cx="1599520" cy="1440983"/>
                    <a:chOff x="7069231" y="3442680"/>
                    <a:chExt cx="1599520" cy="1440983"/>
                  </a:xfrm>
                </p:grpSpPr>
                <p:sp>
                  <p:nvSpPr>
                    <p:cNvPr id="443" name="Donut 442"/>
                    <p:cNvSpPr/>
                    <p:nvPr/>
                  </p:nvSpPr>
                  <p:spPr bwMode="auto">
                    <a:xfrm>
                      <a:off x="7069231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44" name="Rectangle 443"/>
                    <p:cNvSpPr/>
                    <p:nvPr/>
                  </p:nvSpPr>
                  <p:spPr bwMode="auto">
                    <a:xfrm>
                      <a:off x="8055945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41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42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34" name="Group 46"/>
                <p:cNvGrpSpPr>
                  <a:grpSpLocks/>
                </p:cNvGrpSpPr>
                <p:nvPr/>
              </p:nvGrpSpPr>
              <p:grpSpPr bwMode="auto">
                <a:xfrm>
                  <a:off x="990315" y="4115244"/>
                  <a:ext cx="3245525" cy="2887824"/>
                  <a:chOff x="6172054" y="3048222"/>
                  <a:chExt cx="1662342" cy="1443912"/>
                </a:xfrm>
              </p:grpSpPr>
              <p:grpSp>
                <p:nvGrpSpPr>
                  <p:cNvPr id="43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54" y="3048222"/>
                    <a:ext cx="1662342" cy="1443912"/>
                    <a:chOff x="7010254" y="3429222"/>
                    <a:chExt cx="1662342" cy="1443912"/>
                  </a:xfrm>
                </p:grpSpPr>
                <p:sp>
                  <p:nvSpPr>
                    <p:cNvPr id="438" name="Donut 437"/>
                    <p:cNvSpPr/>
                    <p:nvPr/>
                  </p:nvSpPr>
                  <p:spPr bwMode="auto">
                    <a:xfrm>
                      <a:off x="7010254" y="342922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39" name="Rectangle 438"/>
                    <p:cNvSpPr/>
                    <p:nvPr/>
                  </p:nvSpPr>
                  <p:spPr bwMode="auto">
                    <a:xfrm>
                      <a:off x="8061061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36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37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91" name="Group 52"/>
              <p:cNvGrpSpPr>
                <a:grpSpLocks/>
              </p:cNvGrpSpPr>
              <p:nvPr/>
            </p:nvGrpSpPr>
            <p:grpSpPr bwMode="auto">
              <a:xfrm>
                <a:off x="6020573" y="3505471"/>
                <a:ext cx="989977" cy="1041385"/>
                <a:chOff x="993127" y="4115244"/>
                <a:chExt cx="3245525" cy="2887824"/>
              </a:xfrm>
            </p:grpSpPr>
            <p:grpSp>
              <p:nvGrpSpPr>
                <p:cNvPr id="42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136" y="4947446"/>
                  <a:ext cx="1294850" cy="1166510"/>
                  <a:chOff x="6227557" y="3061680"/>
                  <a:chExt cx="1599520" cy="1440983"/>
                </a:xfrm>
              </p:grpSpPr>
              <p:grpSp>
                <p:nvGrpSpPr>
                  <p:cNvPr id="42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557" y="3061680"/>
                    <a:ext cx="1599520" cy="1440983"/>
                    <a:chOff x="7065757" y="3442680"/>
                    <a:chExt cx="1599520" cy="1440983"/>
                  </a:xfrm>
                </p:grpSpPr>
                <p:sp>
                  <p:nvSpPr>
                    <p:cNvPr id="431" name="Donut 430"/>
                    <p:cNvSpPr/>
                    <p:nvPr/>
                  </p:nvSpPr>
                  <p:spPr bwMode="auto">
                    <a:xfrm>
                      <a:off x="7065757" y="3442680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32" name="Rectangle 431"/>
                    <p:cNvSpPr/>
                    <p:nvPr/>
                  </p:nvSpPr>
                  <p:spPr bwMode="auto">
                    <a:xfrm>
                      <a:off x="8052471" y="4171955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29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30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22" name="Group 46"/>
                <p:cNvGrpSpPr>
                  <a:grpSpLocks/>
                </p:cNvGrpSpPr>
                <p:nvPr/>
              </p:nvGrpSpPr>
              <p:grpSpPr bwMode="auto">
                <a:xfrm>
                  <a:off x="993127" y="4115244"/>
                  <a:ext cx="3245525" cy="2887824"/>
                  <a:chOff x="6173494" y="3048222"/>
                  <a:chExt cx="1662342" cy="1443912"/>
                </a:xfrm>
              </p:grpSpPr>
              <p:grpSp>
                <p:nvGrpSpPr>
                  <p:cNvPr id="42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494" y="3048222"/>
                    <a:ext cx="1662342" cy="1443912"/>
                    <a:chOff x="7011694" y="3429222"/>
                    <a:chExt cx="1662342" cy="1443912"/>
                  </a:xfrm>
                </p:grpSpPr>
                <p:sp>
                  <p:nvSpPr>
                    <p:cNvPr id="426" name="Donut 425"/>
                    <p:cNvSpPr/>
                    <p:nvPr/>
                  </p:nvSpPr>
                  <p:spPr bwMode="auto">
                    <a:xfrm>
                      <a:off x="7011694" y="342922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27" name="Rectangle 426"/>
                    <p:cNvSpPr/>
                    <p:nvPr/>
                  </p:nvSpPr>
                  <p:spPr bwMode="auto">
                    <a:xfrm>
                      <a:off x="8062501" y="419029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424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25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392" name="Group 71"/>
              <p:cNvGrpSpPr>
                <a:grpSpLocks/>
              </p:cNvGrpSpPr>
              <p:nvPr/>
            </p:nvGrpSpPr>
            <p:grpSpPr bwMode="auto">
              <a:xfrm>
                <a:off x="380795" y="3505313"/>
                <a:ext cx="989975" cy="1054554"/>
                <a:chOff x="5638246" y="1828800"/>
                <a:chExt cx="2647658" cy="2385646"/>
              </a:xfrm>
            </p:grpSpPr>
            <p:grpSp>
              <p:nvGrpSpPr>
                <p:cNvPr id="407" name="Group 52"/>
                <p:cNvGrpSpPr>
                  <a:grpSpLocks/>
                </p:cNvGrpSpPr>
                <p:nvPr/>
              </p:nvGrpSpPr>
              <p:grpSpPr bwMode="auto">
                <a:xfrm>
                  <a:off x="5638246" y="1829154"/>
                  <a:ext cx="2647658" cy="2332641"/>
                  <a:chOff x="989920" y="4115234"/>
                  <a:chExt cx="3245516" cy="2859366"/>
                </a:xfrm>
              </p:grpSpPr>
              <p:grpSp>
                <p:nvGrpSpPr>
                  <p:cNvPr id="409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515" y="4933208"/>
                    <a:ext cx="1294845" cy="1138058"/>
                    <a:chOff x="6241918" y="3114411"/>
                    <a:chExt cx="1599514" cy="1405835"/>
                  </a:xfrm>
                </p:grpSpPr>
                <p:grpSp>
                  <p:nvGrpSpPr>
                    <p:cNvPr id="416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1918" y="3114411"/>
                      <a:ext cx="1599514" cy="1405835"/>
                      <a:chOff x="7080118" y="3495411"/>
                      <a:chExt cx="1599514" cy="1405835"/>
                    </a:xfrm>
                  </p:grpSpPr>
                  <p:sp>
                    <p:nvSpPr>
                      <p:cNvPr id="419" name="Donut 418"/>
                      <p:cNvSpPr/>
                      <p:nvPr/>
                    </p:nvSpPr>
                    <p:spPr bwMode="auto">
                      <a:xfrm>
                        <a:off x="7080118" y="3495411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420" name="Rectangle 419"/>
                      <p:cNvSpPr/>
                      <p:nvPr/>
                    </p:nvSpPr>
                    <p:spPr bwMode="auto">
                      <a:xfrm>
                        <a:off x="8066828" y="4242258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417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418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410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89920" y="4115234"/>
                    <a:ext cx="3245516" cy="2859366"/>
                    <a:chOff x="6171850" y="3048217"/>
                    <a:chExt cx="1662337" cy="1429683"/>
                  </a:xfrm>
                </p:grpSpPr>
                <p:grpSp>
                  <p:nvGrpSpPr>
                    <p:cNvPr id="411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850" y="3048217"/>
                      <a:ext cx="1662337" cy="1429683"/>
                      <a:chOff x="7010050" y="3429217"/>
                      <a:chExt cx="1662337" cy="1429683"/>
                    </a:xfrm>
                  </p:grpSpPr>
                  <p:sp>
                    <p:nvSpPr>
                      <p:cNvPr id="414" name="Donut 413"/>
                      <p:cNvSpPr/>
                      <p:nvPr/>
                    </p:nvSpPr>
                    <p:spPr bwMode="auto">
                      <a:xfrm>
                        <a:off x="7010050" y="3429217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415" name="Rectangle 414"/>
                      <p:cNvSpPr/>
                      <p:nvPr/>
                    </p:nvSpPr>
                    <p:spPr bwMode="auto">
                      <a:xfrm>
                        <a:off x="8060854" y="4190292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412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413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408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393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94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95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96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97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98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99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00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01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02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03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04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05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06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38" name="Group 138"/>
            <p:cNvGrpSpPr>
              <a:grpSpLocks/>
            </p:cNvGrpSpPr>
            <p:nvPr/>
          </p:nvGrpSpPr>
          <p:grpSpPr bwMode="auto">
            <a:xfrm>
              <a:off x="1676401" y="1836054"/>
              <a:ext cx="5047341" cy="652888"/>
              <a:chOff x="152400" y="3505200"/>
              <a:chExt cx="8153400" cy="1054667"/>
            </a:xfrm>
          </p:grpSpPr>
          <p:grpSp>
            <p:nvGrpSpPr>
              <p:cNvPr id="279" name="Group 52"/>
              <p:cNvGrpSpPr>
                <a:grpSpLocks/>
              </p:cNvGrpSpPr>
              <p:nvPr/>
            </p:nvGrpSpPr>
            <p:grpSpPr bwMode="auto">
              <a:xfrm>
                <a:off x="1447736" y="3505524"/>
                <a:ext cx="989975" cy="1041385"/>
                <a:chOff x="990384" y="4115392"/>
                <a:chExt cx="3245525" cy="2887824"/>
              </a:xfrm>
            </p:grpSpPr>
            <p:grpSp>
              <p:nvGrpSpPr>
                <p:cNvPr id="37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0982" y="4947594"/>
                  <a:ext cx="1294849" cy="1166510"/>
                  <a:chOff x="6241336" y="3061497"/>
                  <a:chExt cx="1599519" cy="1440983"/>
                </a:xfrm>
              </p:grpSpPr>
              <p:grpSp>
                <p:nvGrpSpPr>
                  <p:cNvPr id="38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336" y="3061497"/>
                    <a:ext cx="1599519" cy="1440983"/>
                    <a:chOff x="7079536" y="3442497"/>
                    <a:chExt cx="1599519" cy="1440983"/>
                  </a:xfrm>
                </p:grpSpPr>
                <p:sp>
                  <p:nvSpPr>
                    <p:cNvPr id="384" name="Donut 68"/>
                    <p:cNvSpPr/>
                    <p:nvPr/>
                  </p:nvSpPr>
                  <p:spPr bwMode="auto">
                    <a:xfrm>
                      <a:off x="7079536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85" name="Rectangle 384"/>
                    <p:cNvSpPr/>
                    <p:nvPr/>
                  </p:nvSpPr>
                  <p:spPr bwMode="auto">
                    <a:xfrm>
                      <a:off x="8066249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82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83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75" name="Group 46"/>
                <p:cNvGrpSpPr>
                  <a:grpSpLocks/>
                </p:cNvGrpSpPr>
                <p:nvPr/>
              </p:nvGrpSpPr>
              <p:grpSpPr bwMode="auto">
                <a:xfrm>
                  <a:off x="990384" y="4115392"/>
                  <a:ext cx="3245525" cy="2887824"/>
                  <a:chOff x="6172089" y="3048296"/>
                  <a:chExt cx="1662342" cy="1443912"/>
                </a:xfrm>
              </p:grpSpPr>
              <p:grpSp>
                <p:nvGrpSpPr>
                  <p:cNvPr id="37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89" y="3048296"/>
                    <a:ext cx="1662342" cy="1443912"/>
                    <a:chOff x="7010289" y="3429296"/>
                    <a:chExt cx="1662342" cy="1443912"/>
                  </a:xfrm>
                </p:grpSpPr>
                <p:sp>
                  <p:nvSpPr>
                    <p:cNvPr id="379" name="Donut 63"/>
                    <p:cNvSpPr/>
                    <p:nvPr/>
                  </p:nvSpPr>
                  <p:spPr bwMode="auto">
                    <a:xfrm>
                      <a:off x="7010289" y="342929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80" name="Rectangle 379"/>
                    <p:cNvSpPr/>
                    <p:nvPr/>
                  </p:nvSpPr>
                  <p:spPr bwMode="auto">
                    <a:xfrm>
                      <a:off x="8061096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77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78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80" name="Group 52"/>
              <p:cNvGrpSpPr>
                <a:grpSpLocks/>
              </p:cNvGrpSpPr>
              <p:nvPr/>
            </p:nvGrpSpPr>
            <p:grpSpPr bwMode="auto">
              <a:xfrm>
                <a:off x="2591594" y="3505524"/>
                <a:ext cx="989975" cy="1041385"/>
                <a:chOff x="993195" y="4115392"/>
                <a:chExt cx="3245527" cy="2887824"/>
              </a:xfrm>
            </p:grpSpPr>
            <p:grpSp>
              <p:nvGrpSpPr>
                <p:cNvPr id="36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209" y="4947594"/>
                  <a:ext cx="1294849" cy="1166510"/>
                  <a:chOff x="6227472" y="3061497"/>
                  <a:chExt cx="1599520" cy="1440983"/>
                </a:xfrm>
              </p:grpSpPr>
              <p:grpSp>
                <p:nvGrpSpPr>
                  <p:cNvPr id="36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472" y="3061497"/>
                    <a:ext cx="1599520" cy="1440983"/>
                    <a:chOff x="7065672" y="3442497"/>
                    <a:chExt cx="1599520" cy="1440983"/>
                  </a:xfrm>
                </p:grpSpPr>
                <p:sp>
                  <p:nvSpPr>
                    <p:cNvPr id="372" name="Donut 75"/>
                    <p:cNvSpPr/>
                    <p:nvPr/>
                  </p:nvSpPr>
                  <p:spPr bwMode="auto">
                    <a:xfrm>
                      <a:off x="7065672" y="3442497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73" name="Rectangle 372"/>
                    <p:cNvSpPr/>
                    <p:nvPr/>
                  </p:nvSpPr>
                  <p:spPr bwMode="auto">
                    <a:xfrm>
                      <a:off x="8052392" y="4171773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70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71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63" name="Group 46"/>
                <p:cNvGrpSpPr>
                  <a:grpSpLocks/>
                </p:cNvGrpSpPr>
                <p:nvPr/>
              </p:nvGrpSpPr>
              <p:grpSpPr bwMode="auto">
                <a:xfrm>
                  <a:off x="993195" y="4115392"/>
                  <a:ext cx="3245527" cy="2887824"/>
                  <a:chOff x="6173529" y="3048296"/>
                  <a:chExt cx="1662343" cy="1443912"/>
                </a:xfrm>
              </p:grpSpPr>
              <p:grpSp>
                <p:nvGrpSpPr>
                  <p:cNvPr id="36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529" y="3048296"/>
                    <a:ext cx="1662343" cy="1443912"/>
                    <a:chOff x="7011729" y="3429296"/>
                    <a:chExt cx="1662343" cy="1443912"/>
                  </a:xfrm>
                </p:grpSpPr>
                <p:sp>
                  <p:nvSpPr>
                    <p:cNvPr id="367" name="Donut 366"/>
                    <p:cNvSpPr/>
                    <p:nvPr/>
                  </p:nvSpPr>
                  <p:spPr bwMode="auto">
                    <a:xfrm>
                      <a:off x="7011729" y="342929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8" name="Rectangle 367"/>
                    <p:cNvSpPr/>
                    <p:nvPr/>
                  </p:nvSpPr>
                  <p:spPr bwMode="auto">
                    <a:xfrm>
                      <a:off x="8062537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65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66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81" name="Group 52"/>
              <p:cNvGrpSpPr>
                <a:grpSpLocks/>
              </p:cNvGrpSpPr>
              <p:nvPr/>
            </p:nvGrpSpPr>
            <p:grpSpPr bwMode="auto">
              <a:xfrm>
                <a:off x="3732885" y="3505524"/>
                <a:ext cx="992543" cy="1041385"/>
                <a:chOff x="987592" y="4115392"/>
                <a:chExt cx="3253936" cy="2887824"/>
              </a:xfrm>
            </p:grpSpPr>
            <p:grpSp>
              <p:nvGrpSpPr>
                <p:cNvPr id="35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601" y="4947594"/>
                  <a:ext cx="1294850" cy="1166510"/>
                  <a:chOff x="6234394" y="3061497"/>
                  <a:chExt cx="1599520" cy="1440983"/>
                </a:xfrm>
              </p:grpSpPr>
              <p:grpSp>
                <p:nvGrpSpPr>
                  <p:cNvPr id="35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394" y="3061497"/>
                    <a:ext cx="1599520" cy="1440983"/>
                    <a:chOff x="7072594" y="3442497"/>
                    <a:chExt cx="1599520" cy="1440983"/>
                  </a:xfrm>
                </p:grpSpPr>
                <p:sp>
                  <p:nvSpPr>
                    <p:cNvPr id="360" name="Donut 359"/>
                    <p:cNvSpPr/>
                    <p:nvPr/>
                  </p:nvSpPr>
                  <p:spPr bwMode="auto">
                    <a:xfrm>
                      <a:off x="7072594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1" name="Rectangle 360"/>
                    <p:cNvSpPr/>
                    <p:nvPr/>
                  </p:nvSpPr>
                  <p:spPr bwMode="auto">
                    <a:xfrm>
                      <a:off x="8059308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58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59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51" name="Group 46"/>
                <p:cNvGrpSpPr>
                  <a:grpSpLocks/>
                </p:cNvGrpSpPr>
                <p:nvPr/>
              </p:nvGrpSpPr>
              <p:grpSpPr bwMode="auto">
                <a:xfrm>
                  <a:off x="987592" y="4115392"/>
                  <a:ext cx="3253936" cy="2887824"/>
                  <a:chOff x="6170659" y="3048296"/>
                  <a:chExt cx="1666650" cy="1443912"/>
                </a:xfrm>
              </p:grpSpPr>
              <p:grpSp>
                <p:nvGrpSpPr>
                  <p:cNvPr id="35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659" y="3048296"/>
                    <a:ext cx="1666650" cy="1443912"/>
                    <a:chOff x="7008859" y="3429296"/>
                    <a:chExt cx="1666650" cy="1443912"/>
                  </a:xfrm>
                </p:grpSpPr>
                <p:sp>
                  <p:nvSpPr>
                    <p:cNvPr id="355" name="Donut 354"/>
                    <p:cNvSpPr/>
                    <p:nvPr/>
                  </p:nvSpPr>
                  <p:spPr bwMode="auto">
                    <a:xfrm>
                      <a:off x="7008859" y="3429296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56" name="Rectangle 355"/>
                    <p:cNvSpPr/>
                    <p:nvPr/>
                  </p:nvSpPr>
                  <p:spPr bwMode="auto">
                    <a:xfrm>
                      <a:off x="8063974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53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54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82" name="Group 52"/>
              <p:cNvGrpSpPr>
                <a:grpSpLocks/>
              </p:cNvGrpSpPr>
              <p:nvPr/>
            </p:nvGrpSpPr>
            <p:grpSpPr bwMode="auto">
              <a:xfrm>
                <a:off x="7161892" y="3505524"/>
                <a:ext cx="992539" cy="1041385"/>
                <a:chOff x="987619" y="4115392"/>
                <a:chExt cx="3253930" cy="2887824"/>
              </a:xfrm>
            </p:grpSpPr>
            <p:grpSp>
              <p:nvGrpSpPr>
                <p:cNvPr id="33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672" y="4947594"/>
                  <a:ext cx="1294849" cy="1166510"/>
                  <a:chOff x="6182426" y="3061497"/>
                  <a:chExt cx="1599519" cy="1440983"/>
                </a:xfrm>
              </p:grpSpPr>
              <p:grpSp>
                <p:nvGrpSpPr>
                  <p:cNvPr id="3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426" y="3061497"/>
                    <a:ext cx="1599519" cy="1440983"/>
                    <a:chOff x="7020626" y="3442497"/>
                    <a:chExt cx="1599519" cy="1440983"/>
                  </a:xfrm>
                </p:grpSpPr>
                <p:sp>
                  <p:nvSpPr>
                    <p:cNvPr id="348" name="Donut 347"/>
                    <p:cNvSpPr/>
                    <p:nvPr/>
                  </p:nvSpPr>
                  <p:spPr bwMode="auto">
                    <a:xfrm>
                      <a:off x="7020626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49" name="Rectangle 348"/>
                    <p:cNvSpPr/>
                    <p:nvPr/>
                  </p:nvSpPr>
                  <p:spPr bwMode="auto">
                    <a:xfrm>
                      <a:off x="8007339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46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47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39" name="Group 46"/>
                <p:cNvGrpSpPr>
                  <a:grpSpLocks/>
                </p:cNvGrpSpPr>
                <p:nvPr/>
              </p:nvGrpSpPr>
              <p:grpSpPr bwMode="auto">
                <a:xfrm>
                  <a:off x="987619" y="4115392"/>
                  <a:ext cx="3253930" cy="2887824"/>
                  <a:chOff x="6170673" y="3048296"/>
                  <a:chExt cx="1666647" cy="1443912"/>
                </a:xfrm>
              </p:grpSpPr>
              <p:grpSp>
                <p:nvGrpSpPr>
                  <p:cNvPr id="34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673" y="3048296"/>
                    <a:ext cx="1666647" cy="1443912"/>
                    <a:chOff x="7008873" y="3429296"/>
                    <a:chExt cx="1666647" cy="1443912"/>
                  </a:xfrm>
                </p:grpSpPr>
                <p:sp>
                  <p:nvSpPr>
                    <p:cNvPr id="343" name="Donut 342"/>
                    <p:cNvSpPr/>
                    <p:nvPr/>
                  </p:nvSpPr>
                  <p:spPr bwMode="auto">
                    <a:xfrm>
                      <a:off x="7008873" y="3429296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44" name="Rectangle 343"/>
                    <p:cNvSpPr/>
                    <p:nvPr/>
                  </p:nvSpPr>
                  <p:spPr bwMode="auto">
                    <a:xfrm>
                      <a:off x="8063985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41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42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83" name="Group 52"/>
              <p:cNvGrpSpPr>
                <a:grpSpLocks/>
              </p:cNvGrpSpPr>
              <p:nvPr/>
            </p:nvGrpSpPr>
            <p:grpSpPr bwMode="auto">
              <a:xfrm>
                <a:off x="4876741" y="3505524"/>
                <a:ext cx="989975" cy="1041385"/>
                <a:chOff x="990400" y="4115392"/>
                <a:chExt cx="3245525" cy="2887824"/>
              </a:xfrm>
            </p:grpSpPr>
            <p:grpSp>
              <p:nvGrpSpPr>
                <p:cNvPr id="32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408" y="4947594"/>
                  <a:ext cx="1294849" cy="1166510"/>
                  <a:chOff x="6230927" y="3061497"/>
                  <a:chExt cx="1599519" cy="1440983"/>
                </a:xfrm>
              </p:grpSpPr>
              <p:grpSp>
                <p:nvGrpSpPr>
                  <p:cNvPr id="33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0927" y="3061497"/>
                    <a:ext cx="1599519" cy="1440983"/>
                    <a:chOff x="7069127" y="3442497"/>
                    <a:chExt cx="1599519" cy="1440983"/>
                  </a:xfrm>
                </p:grpSpPr>
                <p:sp>
                  <p:nvSpPr>
                    <p:cNvPr id="336" name="Donut 335"/>
                    <p:cNvSpPr/>
                    <p:nvPr/>
                  </p:nvSpPr>
                  <p:spPr bwMode="auto">
                    <a:xfrm>
                      <a:off x="7069127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37" name="Rectangle 336"/>
                    <p:cNvSpPr/>
                    <p:nvPr/>
                  </p:nvSpPr>
                  <p:spPr bwMode="auto">
                    <a:xfrm>
                      <a:off x="8055840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34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35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27" name="Group 46"/>
                <p:cNvGrpSpPr>
                  <a:grpSpLocks/>
                </p:cNvGrpSpPr>
                <p:nvPr/>
              </p:nvGrpSpPr>
              <p:grpSpPr bwMode="auto">
                <a:xfrm>
                  <a:off x="990400" y="4115392"/>
                  <a:ext cx="3245525" cy="2887824"/>
                  <a:chOff x="6172097" y="3048296"/>
                  <a:chExt cx="1662342" cy="1443912"/>
                </a:xfrm>
              </p:grpSpPr>
              <p:grpSp>
                <p:nvGrpSpPr>
                  <p:cNvPr id="32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097" y="3048296"/>
                    <a:ext cx="1662342" cy="1443912"/>
                    <a:chOff x="7010297" y="3429296"/>
                    <a:chExt cx="1662342" cy="1443912"/>
                  </a:xfrm>
                </p:grpSpPr>
                <p:sp>
                  <p:nvSpPr>
                    <p:cNvPr id="331" name="Donut 330"/>
                    <p:cNvSpPr/>
                    <p:nvPr/>
                  </p:nvSpPr>
                  <p:spPr bwMode="auto">
                    <a:xfrm>
                      <a:off x="7010297" y="342929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32" name="Rectangle 331"/>
                    <p:cNvSpPr/>
                    <p:nvPr/>
                  </p:nvSpPr>
                  <p:spPr bwMode="auto">
                    <a:xfrm>
                      <a:off x="8061104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29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30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84" name="Group 52"/>
              <p:cNvGrpSpPr>
                <a:grpSpLocks/>
              </p:cNvGrpSpPr>
              <p:nvPr/>
            </p:nvGrpSpPr>
            <p:grpSpPr bwMode="auto">
              <a:xfrm>
                <a:off x="6020599" y="3505524"/>
                <a:ext cx="989975" cy="1041385"/>
                <a:chOff x="993211" y="4115392"/>
                <a:chExt cx="3245527" cy="2887824"/>
              </a:xfrm>
            </p:grpSpPr>
            <p:grpSp>
              <p:nvGrpSpPr>
                <p:cNvPr id="31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221" y="4947594"/>
                  <a:ext cx="1294849" cy="1166510"/>
                  <a:chOff x="6227453" y="3061497"/>
                  <a:chExt cx="1599519" cy="1440983"/>
                </a:xfrm>
              </p:grpSpPr>
              <p:grpSp>
                <p:nvGrpSpPr>
                  <p:cNvPr id="32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453" y="3061497"/>
                    <a:ext cx="1599519" cy="1440983"/>
                    <a:chOff x="7065653" y="3442497"/>
                    <a:chExt cx="1599519" cy="1440983"/>
                  </a:xfrm>
                </p:grpSpPr>
                <p:sp>
                  <p:nvSpPr>
                    <p:cNvPr id="324" name="Donut 323"/>
                    <p:cNvSpPr/>
                    <p:nvPr/>
                  </p:nvSpPr>
                  <p:spPr bwMode="auto">
                    <a:xfrm>
                      <a:off x="7065653" y="3442497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25" name="Rectangle 324"/>
                    <p:cNvSpPr/>
                    <p:nvPr/>
                  </p:nvSpPr>
                  <p:spPr bwMode="auto">
                    <a:xfrm>
                      <a:off x="8052366" y="4171773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22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23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15" name="Group 46"/>
                <p:cNvGrpSpPr>
                  <a:grpSpLocks/>
                </p:cNvGrpSpPr>
                <p:nvPr/>
              </p:nvGrpSpPr>
              <p:grpSpPr bwMode="auto">
                <a:xfrm>
                  <a:off x="993211" y="4115392"/>
                  <a:ext cx="3245527" cy="2887824"/>
                  <a:chOff x="6173537" y="3048296"/>
                  <a:chExt cx="1662343" cy="1443912"/>
                </a:xfrm>
              </p:grpSpPr>
              <p:grpSp>
                <p:nvGrpSpPr>
                  <p:cNvPr id="31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537" y="3048296"/>
                    <a:ext cx="1662343" cy="1443912"/>
                    <a:chOff x="7011737" y="3429296"/>
                    <a:chExt cx="1662343" cy="1443912"/>
                  </a:xfrm>
                </p:grpSpPr>
                <p:sp>
                  <p:nvSpPr>
                    <p:cNvPr id="319" name="Donut 318"/>
                    <p:cNvSpPr/>
                    <p:nvPr/>
                  </p:nvSpPr>
                  <p:spPr bwMode="auto">
                    <a:xfrm>
                      <a:off x="7011737" y="342929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20" name="Rectangle 319"/>
                    <p:cNvSpPr/>
                    <p:nvPr/>
                  </p:nvSpPr>
                  <p:spPr bwMode="auto">
                    <a:xfrm>
                      <a:off x="8062545" y="419037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317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18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285" name="Group 71"/>
              <p:cNvGrpSpPr>
                <a:grpSpLocks/>
              </p:cNvGrpSpPr>
              <p:nvPr/>
            </p:nvGrpSpPr>
            <p:grpSpPr bwMode="auto">
              <a:xfrm>
                <a:off x="380819" y="3505313"/>
                <a:ext cx="989974" cy="1054554"/>
                <a:chOff x="5638313" y="1828800"/>
                <a:chExt cx="2647658" cy="2385646"/>
              </a:xfrm>
            </p:grpSpPr>
            <p:grpSp>
              <p:nvGrpSpPr>
                <p:cNvPr id="300" name="Group 52"/>
                <p:cNvGrpSpPr>
                  <a:grpSpLocks/>
                </p:cNvGrpSpPr>
                <p:nvPr/>
              </p:nvGrpSpPr>
              <p:grpSpPr bwMode="auto">
                <a:xfrm>
                  <a:off x="5638313" y="1829275"/>
                  <a:ext cx="2647658" cy="2332641"/>
                  <a:chOff x="990003" y="4115382"/>
                  <a:chExt cx="3245516" cy="2859366"/>
                </a:xfrm>
              </p:grpSpPr>
              <p:grpSp>
                <p:nvGrpSpPr>
                  <p:cNvPr id="302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601" y="4933355"/>
                    <a:ext cx="1294844" cy="1138058"/>
                    <a:chOff x="6241814" y="3114229"/>
                    <a:chExt cx="1599513" cy="1405835"/>
                  </a:xfrm>
                </p:grpSpPr>
                <p:grpSp>
                  <p:nvGrpSpPr>
                    <p:cNvPr id="309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1814" y="3114229"/>
                      <a:ext cx="1599513" cy="1405835"/>
                      <a:chOff x="7080014" y="3495229"/>
                      <a:chExt cx="1599513" cy="1405835"/>
                    </a:xfrm>
                  </p:grpSpPr>
                  <p:sp>
                    <p:nvSpPr>
                      <p:cNvPr id="312" name="Donut 311"/>
                      <p:cNvSpPr/>
                      <p:nvPr/>
                    </p:nvSpPr>
                    <p:spPr bwMode="auto">
                      <a:xfrm>
                        <a:off x="7080014" y="3495229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313" name="Rectangle 312"/>
                      <p:cNvSpPr/>
                      <p:nvPr/>
                    </p:nvSpPr>
                    <p:spPr bwMode="auto">
                      <a:xfrm>
                        <a:off x="8066723" y="4242075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310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311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303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90003" y="4115382"/>
                    <a:ext cx="3245516" cy="2859366"/>
                    <a:chOff x="6171893" y="3048291"/>
                    <a:chExt cx="1662337" cy="1429683"/>
                  </a:xfrm>
                </p:grpSpPr>
                <p:grpSp>
                  <p:nvGrpSpPr>
                    <p:cNvPr id="304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893" y="3048291"/>
                      <a:ext cx="1662337" cy="1429683"/>
                      <a:chOff x="7010093" y="3429291"/>
                      <a:chExt cx="1662337" cy="1429683"/>
                    </a:xfrm>
                  </p:grpSpPr>
                  <p:sp>
                    <p:nvSpPr>
                      <p:cNvPr id="307" name="Donut 306"/>
                      <p:cNvSpPr/>
                      <p:nvPr/>
                    </p:nvSpPr>
                    <p:spPr bwMode="auto">
                      <a:xfrm>
                        <a:off x="7010093" y="3429291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308" name="Rectangle 307"/>
                      <p:cNvSpPr/>
                      <p:nvPr/>
                    </p:nvSpPr>
                    <p:spPr bwMode="auto">
                      <a:xfrm>
                        <a:off x="8060897" y="4190366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305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306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301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286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87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88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89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0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1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2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3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4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5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6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7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8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9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39" name="Group 138"/>
            <p:cNvGrpSpPr>
              <a:grpSpLocks/>
            </p:cNvGrpSpPr>
            <p:nvPr/>
          </p:nvGrpSpPr>
          <p:grpSpPr bwMode="auto">
            <a:xfrm>
              <a:off x="1828801" y="1988454"/>
              <a:ext cx="5047341" cy="652888"/>
              <a:chOff x="152400" y="3505200"/>
              <a:chExt cx="8153400" cy="1054667"/>
            </a:xfrm>
          </p:grpSpPr>
          <p:grpSp>
            <p:nvGrpSpPr>
              <p:cNvPr id="172" name="Group 52"/>
              <p:cNvGrpSpPr>
                <a:grpSpLocks/>
              </p:cNvGrpSpPr>
              <p:nvPr/>
            </p:nvGrpSpPr>
            <p:grpSpPr bwMode="auto">
              <a:xfrm>
                <a:off x="1447763" y="3505579"/>
                <a:ext cx="989975" cy="1041385"/>
                <a:chOff x="990474" y="4115544"/>
                <a:chExt cx="3245525" cy="2887824"/>
              </a:xfrm>
            </p:grpSpPr>
            <p:grpSp>
              <p:nvGrpSpPr>
                <p:cNvPr id="26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1072" y="4947746"/>
                  <a:ext cx="1294849" cy="1166510"/>
                  <a:chOff x="6241225" y="3061309"/>
                  <a:chExt cx="1599519" cy="1440983"/>
                </a:xfrm>
              </p:grpSpPr>
              <p:grpSp>
                <p:nvGrpSpPr>
                  <p:cNvPr id="27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225" y="3061309"/>
                    <a:ext cx="1599519" cy="1440983"/>
                    <a:chOff x="7079425" y="3442309"/>
                    <a:chExt cx="1599519" cy="1440983"/>
                  </a:xfrm>
                </p:grpSpPr>
                <p:sp>
                  <p:nvSpPr>
                    <p:cNvPr id="277" name="Donut 68"/>
                    <p:cNvSpPr/>
                    <p:nvPr/>
                  </p:nvSpPr>
                  <p:spPr bwMode="auto">
                    <a:xfrm>
                      <a:off x="7079425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78" name="Rectangle 277"/>
                    <p:cNvSpPr/>
                    <p:nvPr/>
                  </p:nvSpPr>
                  <p:spPr bwMode="auto">
                    <a:xfrm>
                      <a:off x="8066138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75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76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68" name="Group 46"/>
                <p:cNvGrpSpPr>
                  <a:grpSpLocks/>
                </p:cNvGrpSpPr>
                <p:nvPr/>
              </p:nvGrpSpPr>
              <p:grpSpPr bwMode="auto">
                <a:xfrm>
                  <a:off x="990474" y="4115544"/>
                  <a:ext cx="3245525" cy="2887824"/>
                  <a:chOff x="6172135" y="3048372"/>
                  <a:chExt cx="1662342" cy="1443912"/>
                </a:xfrm>
              </p:grpSpPr>
              <p:grpSp>
                <p:nvGrpSpPr>
                  <p:cNvPr id="26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135" y="3048372"/>
                    <a:ext cx="1662342" cy="1443912"/>
                    <a:chOff x="7010335" y="3429372"/>
                    <a:chExt cx="1662342" cy="1443912"/>
                  </a:xfrm>
                </p:grpSpPr>
                <p:sp>
                  <p:nvSpPr>
                    <p:cNvPr id="272" name="Donut 63"/>
                    <p:cNvSpPr/>
                    <p:nvPr/>
                  </p:nvSpPr>
                  <p:spPr bwMode="auto">
                    <a:xfrm>
                      <a:off x="7010335" y="34293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73" name="Rectangle 272"/>
                    <p:cNvSpPr/>
                    <p:nvPr/>
                  </p:nvSpPr>
                  <p:spPr bwMode="auto">
                    <a:xfrm>
                      <a:off x="8061142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70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71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73" name="Group 52"/>
              <p:cNvGrpSpPr>
                <a:grpSpLocks/>
              </p:cNvGrpSpPr>
              <p:nvPr/>
            </p:nvGrpSpPr>
            <p:grpSpPr bwMode="auto">
              <a:xfrm>
                <a:off x="2591621" y="3505579"/>
                <a:ext cx="989975" cy="1041385"/>
                <a:chOff x="993285" y="4115544"/>
                <a:chExt cx="3245527" cy="2887824"/>
              </a:xfrm>
            </p:grpSpPr>
            <p:grpSp>
              <p:nvGrpSpPr>
                <p:cNvPr id="255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299" y="4947746"/>
                  <a:ext cx="1294849" cy="1166510"/>
                  <a:chOff x="6227361" y="3061309"/>
                  <a:chExt cx="1599520" cy="1440983"/>
                </a:xfrm>
              </p:grpSpPr>
              <p:grpSp>
                <p:nvGrpSpPr>
                  <p:cNvPr id="26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361" y="3061309"/>
                    <a:ext cx="1599520" cy="1440983"/>
                    <a:chOff x="7065561" y="3442309"/>
                    <a:chExt cx="1599520" cy="1440983"/>
                  </a:xfrm>
                </p:grpSpPr>
                <p:sp>
                  <p:nvSpPr>
                    <p:cNvPr id="265" name="Donut 75"/>
                    <p:cNvSpPr/>
                    <p:nvPr/>
                  </p:nvSpPr>
                  <p:spPr bwMode="auto">
                    <a:xfrm>
                      <a:off x="7065561" y="3442309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66" name="Rectangle 265"/>
                    <p:cNvSpPr/>
                    <p:nvPr/>
                  </p:nvSpPr>
                  <p:spPr bwMode="auto">
                    <a:xfrm>
                      <a:off x="8052281" y="4171584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63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64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56" name="Group 46"/>
                <p:cNvGrpSpPr>
                  <a:grpSpLocks/>
                </p:cNvGrpSpPr>
                <p:nvPr/>
              </p:nvGrpSpPr>
              <p:grpSpPr bwMode="auto">
                <a:xfrm>
                  <a:off x="993285" y="4115544"/>
                  <a:ext cx="3245527" cy="2887824"/>
                  <a:chOff x="6173575" y="3048372"/>
                  <a:chExt cx="1662343" cy="1443912"/>
                </a:xfrm>
              </p:grpSpPr>
              <p:grpSp>
                <p:nvGrpSpPr>
                  <p:cNvPr id="25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575" y="3048372"/>
                    <a:ext cx="1662343" cy="1443912"/>
                    <a:chOff x="7011775" y="3429372"/>
                    <a:chExt cx="1662343" cy="1443912"/>
                  </a:xfrm>
                </p:grpSpPr>
                <p:sp>
                  <p:nvSpPr>
                    <p:cNvPr id="260" name="Donut 259"/>
                    <p:cNvSpPr/>
                    <p:nvPr/>
                  </p:nvSpPr>
                  <p:spPr bwMode="auto">
                    <a:xfrm>
                      <a:off x="7011775" y="34293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61" name="Rectangle 260"/>
                    <p:cNvSpPr/>
                    <p:nvPr/>
                  </p:nvSpPr>
                  <p:spPr bwMode="auto">
                    <a:xfrm>
                      <a:off x="8062583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58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59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74" name="Group 52"/>
              <p:cNvGrpSpPr>
                <a:grpSpLocks/>
              </p:cNvGrpSpPr>
              <p:nvPr/>
            </p:nvGrpSpPr>
            <p:grpSpPr bwMode="auto">
              <a:xfrm>
                <a:off x="3732913" y="3505579"/>
                <a:ext cx="992544" cy="1041385"/>
                <a:chOff x="987682" y="4115544"/>
                <a:chExt cx="3253938" cy="2887824"/>
              </a:xfrm>
            </p:grpSpPr>
            <p:grpSp>
              <p:nvGrpSpPr>
                <p:cNvPr id="243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692" y="4947746"/>
                  <a:ext cx="1294849" cy="1166510"/>
                  <a:chOff x="6234283" y="3061309"/>
                  <a:chExt cx="1599519" cy="1440983"/>
                </a:xfrm>
              </p:grpSpPr>
              <p:grpSp>
                <p:nvGrpSpPr>
                  <p:cNvPr id="25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283" y="3061309"/>
                    <a:ext cx="1599519" cy="1440983"/>
                    <a:chOff x="7072483" y="3442309"/>
                    <a:chExt cx="1599519" cy="1440983"/>
                  </a:xfrm>
                </p:grpSpPr>
                <p:sp>
                  <p:nvSpPr>
                    <p:cNvPr id="253" name="Donut 252"/>
                    <p:cNvSpPr/>
                    <p:nvPr/>
                  </p:nvSpPr>
                  <p:spPr bwMode="auto">
                    <a:xfrm>
                      <a:off x="7072483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54" name="Rectangle 253"/>
                    <p:cNvSpPr/>
                    <p:nvPr/>
                  </p:nvSpPr>
                  <p:spPr bwMode="auto">
                    <a:xfrm>
                      <a:off x="8059196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51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52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44" name="Group 46"/>
                <p:cNvGrpSpPr>
                  <a:grpSpLocks/>
                </p:cNvGrpSpPr>
                <p:nvPr/>
              </p:nvGrpSpPr>
              <p:grpSpPr bwMode="auto">
                <a:xfrm>
                  <a:off x="987682" y="4115544"/>
                  <a:ext cx="3253938" cy="2887824"/>
                  <a:chOff x="6170705" y="3048372"/>
                  <a:chExt cx="1666651" cy="1443912"/>
                </a:xfrm>
              </p:grpSpPr>
              <p:grpSp>
                <p:nvGrpSpPr>
                  <p:cNvPr id="2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705" y="3048372"/>
                    <a:ext cx="1666651" cy="1443912"/>
                    <a:chOff x="7008905" y="3429372"/>
                    <a:chExt cx="1666651" cy="1443912"/>
                  </a:xfrm>
                </p:grpSpPr>
                <p:sp>
                  <p:nvSpPr>
                    <p:cNvPr id="248" name="Donut 247"/>
                    <p:cNvSpPr/>
                    <p:nvPr/>
                  </p:nvSpPr>
                  <p:spPr bwMode="auto">
                    <a:xfrm>
                      <a:off x="7008905" y="3429372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49" name="Rectangle 248"/>
                    <p:cNvSpPr/>
                    <p:nvPr/>
                  </p:nvSpPr>
                  <p:spPr bwMode="auto">
                    <a:xfrm>
                      <a:off x="8064021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46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47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75" name="Group 52"/>
              <p:cNvGrpSpPr>
                <a:grpSpLocks/>
              </p:cNvGrpSpPr>
              <p:nvPr/>
            </p:nvGrpSpPr>
            <p:grpSpPr bwMode="auto">
              <a:xfrm>
                <a:off x="7161919" y="3505579"/>
                <a:ext cx="992539" cy="1041385"/>
                <a:chOff x="987709" y="4115544"/>
                <a:chExt cx="3253930" cy="2887824"/>
              </a:xfrm>
            </p:grpSpPr>
            <p:grpSp>
              <p:nvGrpSpPr>
                <p:cNvPr id="231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762" y="4947746"/>
                  <a:ext cx="1294849" cy="1166510"/>
                  <a:chOff x="6182315" y="3061309"/>
                  <a:chExt cx="1599519" cy="1440983"/>
                </a:xfrm>
              </p:grpSpPr>
              <p:grpSp>
                <p:nvGrpSpPr>
                  <p:cNvPr id="23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315" y="3061309"/>
                    <a:ext cx="1599519" cy="1440983"/>
                    <a:chOff x="7020515" y="3442309"/>
                    <a:chExt cx="1599519" cy="1440983"/>
                  </a:xfrm>
                </p:grpSpPr>
                <p:sp>
                  <p:nvSpPr>
                    <p:cNvPr id="241" name="Donut 240"/>
                    <p:cNvSpPr/>
                    <p:nvPr/>
                  </p:nvSpPr>
                  <p:spPr bwMode="auto">
                    <a:xfrm>
                      <a:off x="7020515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42" name="Rectangle 241"/>
                    <p:cNvSpPr/>
                    <p:nvPr/>
                  </p:nvSpPr>
                  <p:spPr bwMode="auto">
                    <a:xfrm>
                      <a:off x="8007228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39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40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32" name="Group 46"/>
                <p:cNvGrpSpPr>
                  <a:grpSpLocks/>
                </p:cNvGrpSpPr>
                <p:nvPr/>
              </p:nvGrpSpPr>
              <p:grpSpPr bwMode="auto">
                <a:xfrm>
                  <a:off x="987709" y="4115544"/>
                  <a:ext cx="3253930" cy="2887824"/>
                  <a:chOff x="6170719" y="3048372"/>
                  <a:chExt cx="1666647" cy="1443912"/>
                </a:xfrm>
              </p:grpSpPr>
              <p:grpSp>
                <p:nvGrpSpPr>
                  <p:cNvPr id="23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719" y="3048372"/>
                    <a:ext cx="1666647" cy="1443912"/>
                    <a:chOff x="7008919" y="3429372"/>
                    <a:chExt cx="1666647" cy="1443912"/>
                  </a:xfrm>
                </p:grpSpPr>
                <p:sp>
                  <p:nvSpPr>
                    <p:cNvPr id="236" name="Donut 235"/>
                    <p:cNvSpPr/>
                    <p:nvPr/>
                  </p:nvSpPr>
                  <p:spPr bwMode="auto">
                    <a:xfrm>
                      <a:off x="7008919" y="3429372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37" name="Rectangle 236"/>
                    <p:cNvSpPr/>
                    <p:nvPr/>
                  </p:nvSpPr>
                  <p:spPr bwMode="auto">
                    <a:xfrm>
                      <a:off x="8064031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34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35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76" name="Group 52"/>
              <p:cNvGrpSpPr>
                <a:grpSpLocks/>
              </p:cNvGrpSpPr>
              <p:nvPr/>
            </p:nvGrpSpPr>
            <p:grpSpPr bwMode="auto">
              <a:xfrm>
                <a:off x="4876767" y="3505579"/>
                <a:ext cx="989975" cy="1041385"/>
                <a:chOff x="990486" y="4115544"/>
                <a:chExt cx="3245524" cy="2887824"/>
              </a:xfrm>
            </p:grpSpPr>
            <p:grpSp>
              <p:nvGrpSpPr>
                <p:cNvPr id="219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498" y="4947746"/>
                  <a:ext cx="1294849" cy="1166510"/>
                  <a:chOff x="6230816" y="3061309"/>
                  <a:chExt cx="1599519" cy="1440983"/>
                </a:xfrm>
              </p:grpSpPr>
              <p:grpSp>
                <p:nvGrpSpPr>
                  <p:cNvPr id="22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0816" y="3061309"/>
                    <a:ext cx="1599519" cy="1440983"/>
                    <a:chOff x="7069016" y="3442309"/>
                    <a:chExt cx="1599519" cy="1440983"/>
                  </a:xfrm>
                </p:grpSpPr>
                <p:sp>
                  <p:nvSpPr>
                    <p:cNvPr id="229" name="Donut 228"/>
                    <p:cNvSpPr/>
                    <p:nvPr/>
                  </p:nvSpPr>
                  <p:spPr bwMode="auto">
                    <a:xfrm>
                      <a:off x="7069016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30" name="Rectangle 229"/>
                    <p:cNvSpPr/>
                    <p:nvPr/>
                  </p:nvSpPr>
                  <p:spPr bwMode="auto">
                    <a:xfrm>
                      <a:off x="8055729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27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28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20" name="Group 46"/>
                <p:cNvGrpSpPr>
                  <a:grpSpLocks/>
                </p:cNvGrpSpPr>
                <p:nvPr/>
              </p:nvGrpSpPr>
              <p:grpSpPr bwMode="auto">
                <a:xfrm>
                  <a:off x="990486" y="4115544"/>
                  <a:ext cx="3245524" cy="2887824"/>
                  <a:chOff x="6172143" y="3048372"/>
                  <a:chExt cx="1662342" cy="1443912"/>
                </a:xfrm>
              </p:grpSpPr>
              <p:grpSp>
                <p:nvGrpSpPr>
                  <p:cNvPr id="22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143" y="3048372"/>
                    <a:ext cx="1662342" cy="1443912"/>
                    <a:chOff x="7010343" y="3429372"/>
                    <a:chExt cx="1662342" cy="1443912"/>
                  </a:xfrm>
                </p:grpSpPr>
                <p:sp>
                  <p:nvSpPr>
                    <p:cNvPr id="224" name="Donut 223"/>
                    <p:cNvSpPr/>
                    <p:nvPr/>
                  </p:nvSpPr>
                  <p:spPr bwMode="auto">
                    <a:xfrm>
                      <a:off x="7010343" y="34293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25" name="Rectangle 224"/>
                    <p:cNvSpPr/>
                    <p:nvPr/>
                  </p:nvSpPr>
                  <p:spPr bwMode="auto">
                    <a:xfrm>
                      <a:off x="8061150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22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23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77" name="Group 52"/>
              <p:cNvGrpSpPr>
                <a:grpSpLocks/>
              </p:cNvGrpSpPr>
              <p:nvPr/>
            </p:nvGrpSpPr>
            <p:grpSpPr bwMode="auto">
              <a:xfrm>
                <a:off x="6020628" y="3505579"/>
                <a:ext cx="989977" cy="1041385"/>
                <a:chOff x="993303" y="4115544"/>
                <a:chExt cx="3245525" cy="2887824"/>
              </a:xfrm>
            </p:grpSpPr>
            <p:grpSp>
              <p:nvGrpSpPr>
                <p:cNvPr id="20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310" y="4947746"/>
                  <a:ext cx="1294850" cy="1166510"/>
                  <a:chOff x="6227341" y="3061309"/>
                  <a:chExt cx="1599520" cy="1440983"/>
                </a:xfrm>
              </p:grpSpPr>
              <p:grpSp>
                <p:nvGrpSpPr>
                  <p:cNvPr id="21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341" y="3061309"/>
                    <a:ext cx="1599520" cy="1440983"/>
                    <a:chOff x="7065541" y="3442309"/>
                    <a:chExt cx="1599520" cy="1440983"/>
                  </a:xfrm>
                </p:grpSpPr>
                <p:sp>
                  <p:nvSpPr>
                    <p:cNvPr id="217" name="Donut 216"/>
                    <p:cNvSpPr/>
                    <p:nvPr/>
                  </p:nvSpPr>
                  <p:spPr bwMode="auto">
                    <a:xfrm>
                      <a:off x="7065541" y="3442309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18" name="Rectangle 217"/>
                    <p:cNvSpPr/>
                    <p:nvPr/>
                  </p:nvSpPr>
                  <p:spPr bwMode="auto">
                    <a:xfrm>
                      <a:off x="8052255" y="4171584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15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6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08" name="Group 46"/>
                <p:cNvGrpSpPr>
                  <a:grpSpLocks/>
                </p:cNvGrpSpPr>
                <p:nvPr/>
              </p:nvGrpSpPr>
              <p:grpSpPr bwMode="auto">
                <a:xfrm>
                  <a:off x="993303" y="4115544"/>
                  <a:ext cx="3245525" cy="2887824"/>
                  <a:chOff x="6173584" y="3048372"/>
                  <a:chExt cx="1662342" cy="1443912"/>
                </a:xfrm>
              </p:grpSpPr>
              <p:grpSp>
                <p:nvGrpSpPr>
                  <p:cNvPr id="20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584" y="3048372"/>
                    <a:ext cx="1662342" cy="1443912"/>
                    <a:chOff x="7011784" y="3429372"/>
                    <a:chExt cx="1662342" cy="1443912"/>
                  </a:xfrm>
                </p:grpSpPr>
                <p:sp>
                  <p:nvSpPr>
                    <p:cNvPr id="212" name="Donut 211"/>
                    <p:cNvSpPr/>
                    <p:nvPr/>
                  </p:nvSpPr>
                  <p:spPr bwMode="auto">
                    <a:xfrm>
                      <a:off x="7011784" y="3429372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13" name="Rectangle 212"/>
                    <p:cNvSpPr/>
                    <p:nvPr/>
                  </p:nvSpPr>
                  <p:spPr bwMode="auto">
                    <a:xfrm>
                      <a:off x="8062591" y="4190448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10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78" name="Group 71"/>
              <p:cNvGrpSpPr>
                <a:grpSpLocks/>
              </p:cNvGrpSpPr>
              <p:nvPr/>
            </p:nvGrpSpPr>
            <p:grpSpPr bwMode="auto">
              <a:xfrm>
                <a:off x="380851" y="3505313"/>
                <a:ext cx="989975" cy="1054554"/>
                <a:chOff x="5638386" y="1828800"/>
                <a:chExt cx="2647656" cy="2385646"/>
              </a:xfrm>
            </p:grpSpPr>
            <p:grpSp>
              <p:nvGrpSpPr>
                <p:cNvPr id="193" name="Group 52"/>
                <p:cNvGrpSpPr>
                  <a:grpSpLocks/>
                </p:cNvGrpSpPr>
                <p:nvPr/>
              </p:nvGrpSpPr>
              <p:grpSpPr bwMode="auto">
                <a:xfrm>
                  <a:off x="5638386" y="1829399"/>
                  <a:ext cx="2647656" cy="2332641"/>
                  <a:chOff x="990092" y="4115534"/>
                  <a:chExt cx="3245515" cy="2859366"/>
                </a:xfrm>
              </p:grpSpPr>
              <p:grpSp>
                <p:nvGrpSpPr>
                  <p:cNvPr id="195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689" y="4933508"/>
                    <a:ext cx="1294845" cy="1138058"/>
                    <a:chOff x="6241702" y="3114040"/>
                    <a:chExt cx="1599514" cy="1405835"/>
                  </a:xfrm>
                </p:grpSpPr>
                <p:grpSp>
                  <p:nvGrpSpPr>
                    <p:cNvPr id="202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1702" y="3114040"/>
                      <a:ext cx="1599514" cy="1405835"/>
                      <a:chOff x="7079902" y="3495040"/>
                      <a:chExt cx="1599514" cy="1405835"/>
                    </a:xfrm>
                  </p:grpSpPr>
                  <p:sp>
                    <p:nvSpPr>
                      <p:cNvPr id="205" name="Donut 204"/>
                      <p:cNvSpPr/>
                      <p:nvPr/>
                    </p:nvSpPr>
                    <p:spPr bwMode="auto">
                      <a:xfrm>
                        <a:off x="7079902" y="3495040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206" name="Rectangle 205"/>
                      <p:cNvSpPr/>
                      <p:nvPr/>
                    </p:nvSpPr>
                    <p:spPr bwMode="auto">
                      <a:xfrm>
                        <a:off x="8066612" y="4241887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203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04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196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90092" y="4115534"/>
                    <a:ext cx="3245515" cy="2859366"/>
                    <a:chOff x="6171940" y="3048367"/>
                    <a:chExt cx="1662337" cy="1429683"/>
                  </a:xfrm>
                </p:grpSpPr>
                <p:grpSp>
                  <p:nvGrpSpPr>
                    <p:cNvPr id="197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940" y="3048367"/>
                      <a:ext cx="1662337" cy="1429683"/>
                      <a:chOff x="7010140" y="3429367"/>
                      <a:chExt cx="1662337" cy="1429683"/>
                    </a:xfrm>
                  </p:grpSpPr>
                  <p:sp>
                    <p:nvSpPr>
                      <p:cNvPr id="200" name="Donut 199"/>
                      <p:cNvSpPr/>
                      <p:nvPr/>
                    </p:nvSpPr>
                    <p:spPr bwMode="auto">
                      <a:xfrm>
                        <a:off x="7010140" y="3429367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201" name="Rectangle 200"/>
                      <p:cNvSpPr/>
                      <p:nvPr/>
                    </p:nvSpPr>
                    <p:spPr bwMode="auto">
                      <a:xfrm>
                        <a:off x="8060944" y="4190442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198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99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194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179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0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1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2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3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4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5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6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7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8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89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90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91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92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40" name="Group 138"/>
            <p:cNvGrpSpPr>
              <a:grpSpLocks/>
            </p:cNvGrpSpPr>
            <p:nvPr/>
          </p:nvGrpSpPr>
          <p:grpSpPr bwMode="auto">
            <a:xfrm>
              <a:off x="1981201" y="2140854"/>
              <a:ext cx="5047344" cy="652888"/>
              <a:chOff x="152400" y="3505200"/>
              <a:chExt cx="8153400" cy="1054667"/>
            </a:xfrm>
          </p:grpSpPr>
          <p:grpSp>
            <p:nvGrpSpPr>
              <p:cNvPr id="41" name="Group 52"/>
              <p:cNvGrpSpPr>
                <a:grpSpLocks/>
              </p:cNvGrpSpPr>
              <p:nvPr/>
            </p:nvGrpSpPr>
            <p:grpSpPr bwMode="auto">
              <a:xfrm>
                <a:off x="1447788" y="3505633"/>
                <a:ext cx="989976" cy="1041385"/>
                <a:chOff x="990557" y="4115692"/>
                <a:chExt cx="3245527" cy="2887824"/>
              </a:xfrm>
            </p:grpSpPr>
            <p:grpSp>
              <p:nvGrpSpPr>
                <p:cNvPr id="160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1157" y="4947894"/>
                  <a:ext cx="1294849" cy="1166510"/>
                  <a:chOff x="6241120" y="3061126"/>
                  <a:chExt cx="1599519" cy="1440983"/>
                </a:xfrm>
              </p:grpSpPr>
              <p:grpSp>
                <p:nvGrpSpPr>
                  <p:cNvPr id="16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41120" y="3061126"/>
                    <a:ext cx="1599519" cy="1440983"/>
                    <a:chOff x="7079320" y="3442126"/>
                    <a:chExt cx="1599519" cy="1440983"/>
                  </a:xfrm>
                </p:grpSpPr>
                <p:sp>
                  <p:nvSpPr>
                    <p:cNvPr id="170" name="Donut 68"/>
                    <p:cNvSpPr/>
                    <p:nvPr/>
                  </p:nvSpPr>
                  <p:spPr bwMode="auto">
                    <a:xfrm>
                      <a:off x="7079320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71" name="Rectangle 170"/>
                    <p:cNvSpPr/>
                    <p:nvPr/>
                  </p:nvSpPr>
                  <p:spPr bwMode="auto">
                    <a:xfrm>
                      <a:off x="8066033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68" name="Straight Connector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69" name="Straight Connector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61" name="Group 46"/>
                <p:cNvGrpSpPr>
                  <a:grpSpLocks/>
                </p:cNvGrpSpPr>
                <p:nvPr/>
              </p:nvGrpSpPr>
              <p:grpSpPr bwMode="auto">
                <a:xfrm>
                  <a:off x="990557" y="4115692"/>
                  <a:ext cx="3245527" cy="2887824"/>
                  <a:chOff x="6172178" y="3048446"/>
                  <a:chExt cx="1662343" cy="1443912"/>
                </a:xfrm>
              </p:grpSpPr>
              <p:grpSp>
                <p:nvGrpSpPr>
                  <p:cNvPr id="16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178" y="3048446"/>
                    <a:ext cx="1662343" cy="1443912"/>
                    <a:chOff x="7010378" y="3429446"/>
                    <a:chExt cx="1662343" cy="1443912"/>
                  </a:xfrm>
                </p:grpSpPr>
                <p:sp>
                  <p:nvSpPr>
                    <p:cNvPr id="165" name="Donut 63"/>
                    <p:cNvSpPr/>
                    <p:nvPr/>
                  </p:nvSpPr>
                  <p:spPr bwMode="auto">
                    <a:xfrm>
                      <a:off x="7010378" y="342944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 bwMode="auto">
                    <a:xfrm>
                      <a:off x="8061186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63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64" name="Straight Connector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2" name="Group 52"/>
              <p:cNvGrpSpPr>
                <a:grpSpLocks/>
              </p:cNvGrpSpPr>
              <p:nvPr/>
            </p:nvGrpSpPr>
            <p:grpSpPr bwMode="auto">
              <a:xfrm>
                <a:off x="2591648" y="3505633"/>
                <a:ext cx="989975" cy="1041385"/>
                <a:chOff x="993371" y="4115692"/>
                <a:chExt cx="3245525" cy="2887824"/>
              </a:xfrm>
            </p:grpSpPr>
            <p:grpSp>
              <p:nvGrpSpPr>
                <p:cNvPr id="148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384" y="4947894"/>
                  <a:ext cx="1294849" cy="1166510"/>
                  <a:chOff x="6227256" y="3061126"/>
                  <a:chExt cx="1599520" cy="1440983"/>
                </a:xfrm>
              </p:grpSpPr>
              <p:grpSp>
                <p:nvGrpSpPr>
                  <p:cNvPr id="15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256" y="3061126"/>
                    <a:ext cx="1599520" cy="1440983"/>
                    <a:chOff x="7065456" y="3442126"/>
                    <a:chExt cx="1599520" cy="1440983"/>
                  </a:xfrm>
                </p:grpSpPr>
                <p:sp>
                  <p:nvSpPr>
                    <p:cNvPr id="158" name="Donut 75"/>
                    <p:cNvSpPr/>
                    <p:nvPr/>
                  </p:nvSpPr>
                  <p:spPr bwMode="auto">
                    <a:xfrm>
                      <a:off x="7065456" y="3442126"/>
                      <a:ext cx="1443725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59" name="Rectangle 158"/>
                    <p:cNvSpPr/>
                    <p:nvPr/>
                  </p:nvSpPr>
                  <p:spPr bwMode="auto">
                    <a:xfrm>
                      <a:off x="8052176" y="4171402"/>
                      <a:ext cx="612800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56" name="Straight Connector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57" name="Straight Connector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49" name="Group 46"/>
                <p:cNvGrpSpPr>
                  <a:grpSpLocks/>
                </p:cNvGrpSpPr>
                <p:nvPr/>
              </p:nvGrpSpPr>
              <p:grpSpPr bwMode="auto">
                <a:xfrm>
                  <a:off x="993371" y="4115692"/>
                  <a:ext cx="3245525" cy="2887824"/>
                  <a:chOff x="6173619" y="3048446"/>
                  <a:chExt cx="1662342" cy="1443912"/>
                </a:xfrm>
              </p:grpSpPr>
              <p:grpSp>
                <p:nvGrpSpPr>
                  <p:cNvPr id="15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619" y="3048446"/>
                    <a:ext cx="1662342" cy="1443912"/>
                    <a:chOff x="7011819" y="3429446"/>
                    <a:chExt cx="1662342" cy="1443912"/>
                  </a:xfrm>
                </p:grpSpPr>
                <p:sp>
                  <p:nvSpPr>
                    <p:cNvPr id="153" name="Donut 152"/>
                    <p:cNvSpPr/>
                    <p:nvPr/>
                  </p:nvSpPr>
                  <p:spPr bwMode="auto">
                    <a:xfrm>
                      <a:off x="7011819" y="342944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54" name="Rectangle 153"/>
                    <p:cNvSpPr/>
                    <p:nvPr/>
                  </p:nvSpPr>
                  <p:spPr bwMode="auto">
                    <a:xfrm>
                      <a:off x="8062626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51" name="Straight Connector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52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3" name="Group 52"/>
              <p:cNvGrpSpPr>
                <a:grpSpLocks/>
              </p:cNvGrpSpPr>
              <p:nvPr/>
            </p:nvGrpSpPr>
            <p:grpSpPr bwMode="auto">
              <a:xfrm>
                <a:off x="3732939" y="3505633"/>
                <a:ext cx="992543" cy="1041385"/>
                <a:chOff x="987768" y="4115692"/>
                <a:chExt cx="3253936" cy="2887824"/>
              </a:xfrm>
            </p:grpSpPr>
            <p:grpSp>
              <p:nvGrpSpPr>
                <p:cNvPr id="136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6776" y="4947894"/>
                  <a:ext cx="1294850" cy="1166510"/>
                  <a:chOff x="6234178" y="3061126"/>
                  <a:chExt cx="1599520" cy="1440983"/>
                </a:xfrm>
              </p:grpSpPr>
              <p:grpSp>
                <p:nvGrpSpPr>
                  <p:cNvPr id="14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4178" y="3061126"/>
                    <a:ext cx="1599520" cy="1440983"/>
                    <a:chOff x="7072378" y="3442126"/>
                    <a:chExt cx="1599520" cy="1440983"/>
                  </a:xfrm>
                </p:grpSpPr>
                <p:sp>
                  <p:nvSpPr>
                    <p:cNvPr id="146" name="Donut 145"/>
                    <p:cNvSpPr/>
                    <p:nvPr/>
                  </p:nvSpPr>
                  <p:spPr bwMode="auto">
                    <a:xfrm>
                      <a:off x="7072378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47" name="Rectangle 146"/>
                    <p:cNvSpPr/>
                    <p:nvPr/>
                  </p:nvSpPr>
                  <p:spPr bwMode="auto">
                    <a:xfrm>
                      <a:off x="8059092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44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45" name="Straight Connector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37" name="Group 46"/>
                <p:cNvGrpSpPr>
                  <a:grpSpLocks/>
                </p:cNvGrpSpPr>
                <p:nvPr/>
              </p:nvGrpSpPr>
              <p:grpSpPr bwMode="auto">
                <a:xfrm>
                  <a:off x="987768" y="4115692"/>
                  <a:ext cx="3253936" cy="2887824"/>
                  <a:chOff x="6170749" y="3048446"/>
                  <a:chExt cx="1666650" cy="1443912"/>
                </a:xfrm>
              </p:grpSpPr>
              <p:grpSp>
                <p:nvGrpSpPr>
                  <p:cNvPr id="13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749" y="3048446"/>
                    <a:ext cx="1666650" cy="1443912"/>
                    <a:chOff x="7008949" y="3429446"/>
                    <a:chExt cx="1666650" cy="1443912"/>
                  </a:xfrm>
                </p:grpSpPr>
                <p:sp>
                  <p:nvSpPr>
                    <p:cNvPr id="141" name="Donut 140"/>
                    <p:cNvSpPr/>
                    <p:nvPr/>
                  </p:nvSpPr>
                  <p:spPr bwMode="auto">
                    <a:xfrm>
                      <a:off x="7008949" y="3429446"/>
                      <a:ext cx="1451321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42" name="Rectangle 141"/>
                    <p:cNvSpPr/>
                    <p:nvPr/>
                  </p:nvSpPr>
                  <p:spPr bwMode="auto">
                    <a:xfrm>
                      <a:off x="8064064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39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40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4" name="Group 52"/>
              <p:cNvGrpSpPr>
                <a:grpSpLocks/>
              </p:cNvGrpSpPr>
              <p:nvPr/>
            </p:nvGrpSpPr>
            <p:grpSpPr bwMode="auto">
              <a:xfrm>
                <a:off x="7161945" y="3505633"/>
                <a:ext cx="992540" cy="1041385"/>
                <a:chOff x="987793" y="4115692"/>
                <a:chExt cx="3253932" cy="2887824"/>
              </a:xfrm>
            </p:grpSpPr>
            <p:grpSp>
              <p:nvGrpSpPr>
                <p:cNvPr id="124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68847" y="4947894"/>
                  <a:ext cx="1294849" cy="1166510"/>
                  <a:chOff x="6182210" y="3061126"/>
                  <a:chExt cx="1599519" cy="1440983"/>
                </a:xfrm>
              </p:grpSpPr>
              <p:grpSp>
                <p:nvGrpSpPr>
                  <p:cNvPr id="13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82210" y="3061126"/>
                    <a:ext cx="1599519" cy="1440983"/>
                    <a:chOff x="7020410" y="3442126"/>
                    <a:chExt cx="1599519" cy="1440983"/>
                  </a:xfrm>
                </p:grpSpPr>
                <p:sp>
                  <p:nvSpPr>
                    <p:cNvPr id="134" name="Donut 133"/>
                    <p:cNvSpPr/>
                    <p:nvPr/>
                  </p:nvSpPr>
                  <p:spPr bwMode="auto">
                    <a:xfrm>
                      <a:off x="7020410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35" name="Rectangle 134"/>
                    <p:cNvSpPr/>
                    <p:nvPr/>
                  </p:nvSpPr>
                  <p:spPr bwMode="auto">
                    <a:xfrm>
                      <a:off x="8007123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32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3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25" name="Group 46"/>
                <p:cNvGrpSpPr>
                  <a:grpSpLocks/>
                </p:cNvGrpSpPr>
                <p:nvPr/>
              </p:nvGrpSpPr>
              <p:grpSpPr bwMode="auto">
                <a:xfrm>
                  <a:off x="987793" y="4115692"/>
                  <a:ext cx="3253932" cy="2887824"/>
                  <a:chOff x="6170762" y="3048446"/>
                  <a:chExt cx="1666648" cy="1443912"/>
                </a:xfrm>
              </p:grpSpPr>
              <p:grpSp>
                <p:nvGrpSpPr>
                  <p:cNvPr id="12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0762" y="3048446"/>
                    <a:ext cx="1666648" cy="1443912"/>
                    <a:chOff x="7008962" y="3429446"/>
                    <a:chExt cx="1666648" cy="1443912"/>
                  </a:xfrm>
                </p:grpSpPr>
                <p:sp>
                  <p:nvSpPr>
                    <p:cNvPr id="129" name="Donut 128"/>
                    <p:cNvSpPr/>
                    <p:nvPr/>
                  </p:nvSpPr>
                  <p:spPr bwMode="auto">
                    <a:xfrm>
                      <a:off x="7008962" y="3429446"/>
                      <a:ext cx="1451319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30" name="Rectangle 129"/>
                    <p:cNvSpPr/>
                    <p:nvPr/>
                  </p:nvSpPr>
                  <p:spPr bwMode="auto">
                    <a:xfrm>
                      <a:off x="8064075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27" name="Straight Connector 1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28" name="Straight Connector 1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5" name="Group 52"/>
              <p:cNvGrpSpPr>
                <a:grpSpLocks/>
              </p:cNvGrpSpPr>
              <p:nvPr/>
            </p:nvGrpSpPr>
            <p:grpSpPr bwMode="auto">
              <a:xfrm>
                <a:off x="4876795" y="3505633"/>
                <a:ext cx="989977" cy="1041385"/>
                <a:chOff x="990573" y="4115692"/>
                <a:chExt cx="3245527" cy="2887824"/>
              </a:xfrm>
            </p:grpSpPr>
            <p:grpSp>
              <p:nvGrpSpPr>
                <p:cNvPr id="112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29583" y="4947894"/>
                  <a:ext cx="1294849" cy="1166510"/>
                  <a:chOff x="6230711" y="3061126"/>
                  <a:chExt cx="1599519" cy="1440983"/>
                </a:xfrm>
              </p:grpSpPr>
              <p:grpSp>
                <p:nvGrpSpPr>
                  <p:cNvPr id="119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30711" y="3061126"/>
                    <a:ext cx="1599519" cy="1440983"/>
                    <a:chOff x="7068911" y="3442126"/>
                    <a:chExt cx="1599519" cy="1440983"/>
                  </a:xfrm>
                </p:grpSpPr>
                <p:sp>
                  <p:nvSpPr>
                    <p:cNvPr id="122" name="Donut 121"/>
                    <p:cNvSpPr/>
                    <p:nvPr/>
                  </p:nvSpPr>
                  <p:spPr bwMode="auto">
                    <a:xfrm>
                      <a:off x="7068911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23" name="Rectangle 122"/>
                    <p:cNvSpPr/>
                    <p:nvPr/>
                  </p:nvSpPr>
                  <p:spPr bwMode="auto">
                    <a:xfrm>
                      <a:off x="8055624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20" name="Straight Connector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21" name="Straight Connector 1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13" name="Group 46"/>
                <p:cNvGrpSpPr>
                  <a:grpSpLocks/>
                </p:cNvGrpSpPr>
                <p:nvPr/>
              </p:nvGrpSpPr>
              <p:grpSpPr bwMode="auto">
                <a:xfrm>
                  <a:off x="990573" y="4115692"/>
                  <a:ext cx="3245527" cy="2887824"/>
                  <a:chOff x="6172186" y="3048446"/>
                  <a:chExt cx="1662343" cy="1443912"/>
                </a:xfrm>
              </p:grpSpPr>
              <p:grpSp>
                <p:nvGrpSpPr>
                  <p:cNvPr id="11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2186" y="3048446"/>
                    <a:ext cx="1662343" cy="1443912"/>
                    <a:chOff x="7010386" y="3429446"/>
                    <a:chExt cx="1662343" cy="1443912"/>
                  </a:xfrm>
                </p:grpSpPr>
                <p:sp>
                  <p:nvSpPr>
                    <p:cNvPr id="117" name="Donut 116"/>
                    <p:cNvSpPr/>
                    <p:nvPr/>
                  </p:nvSpPr>
                  <p:spPr bwMode="auto">
                    <a:xfrm>
                      <a:off x="7010386" y="342944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18" name="Rectangle 117"/>
                    <p:cNvSpPr/>
                    <p:nvPr/>
                  </p:nvSpPr>
                  <p:spPr bwMode="auto">
                    <a:xfrm>
                      <a:off x="8061194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15" name="Straight Connector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16" name="Straight Connector 1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6" name="Group 52"/>
              <p:cNvGrpSpPr>
                <a:grpSpLocks/>
              </p:cNvGrpSpPr>
              <p:nvPr/>
            </p:nvGrpSpPr>
            <p:grpSpPr bwMode="auto">
              <a:xfrm>
                <a:off x="6020652" y="3505633"/>
                <a:ext cx="989975" cy="1041385"/>
                <a:chOff x="993386" y="4115692"/>
                <a:chExt cx="3245525" cy="2887824"/>
              </a:xfrm>
            </p:grpSpPr>
            <p:grpSp>
              <p:nvGrpSpPr>
                <p:cNvPr id="97" name="Group 45"/>
                <p:cNvGrpSpPr>
                  <a:grpSpLocks/>
                </p:cNvGrpSpPr>
                <p:nvPr/>
              </p:nvGrpSpPr>
              <p:grpSpPr bwMode="auto">
                <a:xfrm rot="10800000">
                  <a:off x="1632396" y="4947894"/>
                  <a:ext cx="1294849" cy="1166510"/>
                  <a:chOff x="6227237" y="3061126"/>
                  <a:chExt cx="1599519" cy="1440983"/>
                </a:xfrm>
              </p:grpSpPr>
              <p:grpSp>
                <p:nvGrpSpPr>
                  <p:cNvPr id="10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227237" y="3061126"/>
                    <a:ext cx="1599519" cy="1440983"/>
                    <a:chOff x="7065437" y="3442126"/>
                    <a:chExt cx="1599519" cy="1440983"/>
                  </a:xfrm>
                </p:grpSpPr>
                <p:sp>
                  <p:nvSpPr>
                    <p:cNvPr id="110" name="Donut 109"/>
                    <p:cNvSpPr/>
                    <p:nvPr/>
                  </p:nvSpPr>
                  <p:spPr bwMode="auto">
                    <a:xfrm>
                      <a:off x="7065437" y="3442126"/>
                      <a:ext cx="1443719" cy="1440983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11" name="Rectangle 110"/>
                    <p:cNvSpPr/>
                    <p:nvPr/>
                  </p:nvSpPr>
                  <p:spPr bwMode="auto">
                    <a:xfrm>
                      <a:off x="8052150" y="4171402"/>
                      <a:ext cx="612806" cy="79081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8" name="Straight Connector 1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9" name="Straight Connector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99" name="Group 46"/>
                <p:cNvGrpSpPr>
                  <a:grpSpLocks/>
                </p:cNvGrpSpPr>
                <p:nvPr/>
              </p:nvGrpSpPr>
              <p:grpSpPr bwMode="auto">
                <a:xfrm>
                  <a:off x="993386" y="4115692"/>
                  <a:ext cx="3245525" cy="2887824"/>
                  <a:chOff x="6173627" y="3048446"/>
                  <a:chExt cx="1662342" cy="1443912"/>
                </a:xfrm>
              </p:grpSpPr>
              <p:grpSp>
                <p:nvGrpSpPr>
                  <p:cNvPr id="10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173627" y="3048446"/>
                    <a:ext cx="1662342" cy="1443912"/>
                    <a:chOff x="7011827" y="3429446"/>
                    <a:chExt cx="1662342" cy="1443912"/>
                  </a:xfrm>
                </p:grpSpPr>
                <p:sp>
                  <p:nvSpPr>
                    <p:cNvPr id="105" name="Donut 104"/>
                    <p:cNvSpPr/>
                    <p:nvPr/>
                  </p:nvSpPr>
                  <p:spPr bwMode="auto">
                    <a:xfrm>
                      <a:off x="7011827" y="3429446"/>
                      <a:ext cx="1447013" cy="1443912"/>
                    </a:xfrm>
                    <a:prstGeom prst="donu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6" name="Rectangle 105"/>
                    <p:cNvSpPr/>
                    <p:nvPr/>
                  </p:nvSpPr>
                  <p:spPr bwMode="auto">
                    <a:xfrm>
                      <a:off x="8062634" y="4190522"/>
                      <a:ext cx="611535" cy="74684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92075" tIns="46038" rIns="92075" bIns="46038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101" name="Straight Connector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100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2" name="Straight Connector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39000" y="3886200"/>
                    <a:ext cx="38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7" name="Group 71"/>
              <p:cNvGrpSpPr>
                <a:grpSpLocks/>
              </p:cNvGrpSpPr>
              <p:nvPr/>
            </p:nvGrpSpPr>
            <p:grpSpPr bwMode="auto">
              <a:xfrm>
                <a:off x="380872" y="3505313"/>
                <a:ext cx="989974" cy="1054554"/>
                <a:chOff x="5638454" y="1828800"/>
                <a:chExt cx="2647657" cy="2385646"/>
              </a:xfrm>
            </p:grpSpPr>
            <p:grpSp>
              <p:nvGrpSpPr>
                <p:cNvPr id="80" name="Group 52"/>
                <p:cNvGrpSpPr>
                  <a:grpSpLocks/>
                </p:cNvGrpSpPr>
                <p:nvPr/>
              </p:nvGrpSpPr>
              <p:grpSpPr bwMode="auto">
                <a:xfrm>
                  <a:off x="5638454" y="1829520"/>
                  <a:ext cx="2647657" cy="2332641"/>
                  <a:chOff x="990176" y="4115682"/>
                  <a:chExt cx="3245515" cy="2859366"/>
                </a:xfrm>
              </p:grpSpPr>
              <p:grpSp>
                <p:nvGrpSpPr>
                  <p:cNvPr id="82" name="Group 4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620776" y="4933656"/>
                    <a:ext cx="1294844" cy="1138058"/>
                    <a:chOff x="6241598" y="3113858"/>
                    <a:chExt cx="1599513" cy="1405835"/>
                  </a:xfrm>
                </p:grpSpPr>
                <p:grpSp>
                  <p:nvGrpSpPr>
                    <p:cNvPr id="89" name="Group 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1598" y="3113858"/>
                      <a:ext cx="1599513" cy="1405835"/>
                      <a:chOff x="7079798" y="3494858"/>
                      <a:chExt cx="1599513" cy="1405835"/>
                    </a:xfrm>
                  </p:grpSpPr>
                  <p:sp>
                    <p:nvSpPr>
                      <p:cNvPr id="95" name="Donut 94"/>
                      <p:cNvSpPr/>
                      <p:nvPr/>
                    </p:nvSpPr>
                    <p:spPr bwMode="auto">
                      <a:xfrm>
                        <a:off x="7079798" y="3494858"/>
                        <a:ext cx="1443713" cy="1405835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6" name="Rectangle 95"/>
                      <p:cNvSpPr/>
                      <p:nvPr/>
                    </p:nvSpPr>
                    <p:spPr bwMode="auto">
                      <a:xfrm>
                        <a:off x="8066507" y="4241705"/>
                        <a:ext cx="612804" cy="79081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90" name="Straight Connector 1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94" name="Straight Connector 1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83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990176" y="4115682"/>
                    <a:ext cx="3245515" cy="2859366"/>
                    <a:chOff x="6171983" y="3048441"/>
                    <a:chExt cx="1662337" cy="1429683"/>
                  </a:xfrm>
                </p:grpSpPr>
                <p:grpSp>
                  <p:nvGrpSpPr>
                    <p:cNvPr id="84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1983" y="3048441"/>
                      <a:ext cx="1662337" cy="1429683"/>
                      <a:chOff x="7010183" y="3429441"/>
                      <a:chExt cx="1662337" cy="1429683"/>
                    </a:xfrm>
                  </p:grpSpPr>
                  <p:sp>
                    <p:nvSpPr>
                      <p:cNvPr id="87" name="Donut 86"/>
                      <p:cNvSpPr/>
                      <p:nvPr/>
                    </p:nvSpPr>
                    <p:spPr bwMode="auto">
                      <a:xfrm>
                        <a:off x="7010183" y="3429441"/>
                        <a:ext cx="1447009" cy="1429683"/>
                      </a:xfrm>
                      <a:prstGeom prst="donu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8" name="Rectangle 87"/>
                      <p:cNvSpPr/>
                      <p:nvPr/>
                    </p:nvSpPr>
                    <p:spPr bwMode="auto">
                      <a:xfrm>
                        <a:off x="8060987" y="4190516"/>
                        <a:ext cx="611533" cy="6045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lIns="92075" tIns="46038" rIns="92075" bIns="46038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cxnSp>
                  <p:nvCxnSpPr>
                    <p:cNvPr id="85" name="Straight Connector 1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100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86" name="Straight Connector 15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39000" y="3886200"/>
                      <a:ext cx="38100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sp>
              <p:nvSpPr>
                <p:cNvPr id="81" name="Can 149"/>
                <p:cNvSpPr>
                  <a:spLocks noChangeArrowheads="1"/>
                </p:cNvSpPr>
                <p:nvPr/>
              </p:nvSpPr>
              <p:spPr bwMode="auto">
                <a:xfrm>
                  <a:off x="6705600" y="1828800"/>
                  <a:ext cx="213823" cy="2385646"/>
                </a:xfrm>
                <a:prstGeom prst="can">
                  <a:avLst>
                    <a:gd name="adj" fmla="val 25000"/>
                  </a:avLst>
                </a:prstGeom>
                <a:solidFill>
                  <a:srgbClr val="CCFF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55" name="Left-Right Arrow 166"/>
              <p:cNvSpPr>
                <a:spLocks noChangeArrowheads="1"/>
              </p:cNvSpPr>
              <p:nvPr/>
            </p:nvSpPr>
            <p:spPr bwMode="auto">
              <a:xfrm>
                <a:off x="2286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6" name="Left-Right Arrow 167"/>
              <p:cNvSpPr>
                <a:spLocks noChangeArrowheads="1"/>
              </p:cNvSpPr>
              <p:nvPr/>
            </p:nvSpPr>
            <p:spPr bwMode="auto">
              <a:xfrm>
                <a:off x="12192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7" name="Left-Right Arrow 168"/>
              <p:cNvSpPr>
                <a:spLocks noChangeArrowheads="1"/>
              </p:cNvSpPr>
              <p:nvPr/>
            </p:nvSpPr>
            <p:spPr bwMode="auto">
              <a:xfrm>
                <a:off x="3429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58" name="Left-Right Arrow 169"/>
              <p:cNvSpPr>
                <a:spLocks noChangeArrowheads="1"/>
              </p:cNvSpPr>
              <p:nvPr/>
            </p:nvSpPr>
            <p:spPr bwMode="auto">
              <a:xfrm>
                <a:off x="4572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0" name="Left-Right Arrow 170"/>
              <p:cNvSpPr>
                <a:spLocks noChangeArrowheads="1"/>
              </p:cNvSpPr>
              <p:nvPr/>
            </p:nvSpPr>
            <p:spPr bwMode="auto">
              <a:xfrm>
                <a:off x="1524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" name="Left-Right Arrow 171"/>
              <p:cNvSpPr>
                <a:spLocks noChangeArrowheads="1"/>
              </p:cNvSpPr>
              <p:nvPr/>
            </p:nvSpPr>
            <p:spPr bwMode="auto">
              <a:xfrm>
                <a:off x="8001000" y="3962650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2" name="Left-Right Arrow 172"/>
              <p:cNvSpPr>
                <a:spLocks noChangeArrowheads="1"/>
              </p:cNvSpPr>
              <p:nvPr/>
            </p:nvSpPr>
            <p:spPr bwMode="auto">
              <a:xfrm>
                <a:off x="57912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0" name="Left-Right Arrow 173"/>
              <p:cNvSpPr>
                <a:spLocks noChangeArrowheads="1"/>
              </p:cNvSpPr>
              <p:nvPr/>
            </p:nvSpPr>
            <p:spPr bwMode="auto">
              <a:xfrm>
                <a:off x="6858000" y="4038872"/>
                <a:ext cx="304800" cy="152445"/>
              </a:xfrm>
              <a:prstGeom prst="left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2" name="Can 149"/>
              <p:cNvSpPr>
                <a:spLocks noChangeArrowheads="1"/>
              </p:cNvSpPr>
              <p:nvPr/>
            </p:nvSpPr>
            <p:spPr bwMode="auto">
              <a:xfrm>
                <a:off x="1828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3" name="Can 149"/>
              <p:cNvSpPr>
                <a:spLocks noChangeArrowheads="1"/>
              </p:cNvSpPr>
              <p:nvPr/>
            </p:nvSpPr>
            <p:spPr bwMode="auto">
              <a:xfrm>
                <a:off x="2971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6" name="Can 149"/>
              <p:cNvSpPr>
                <a:spLocks noChangeArrowheads="1"/>
              </p:cNvSpPr>
              <p:nvPr/>
            </p:nvSpPr>
            <p:spPr bwMode="auto">
              <a:xfrm>
                <a:off x="4114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7" name="Can 149"/>
              <p:cNvSpPr>
                <a:spLocks noChangeArrowheads="1"/>
              </p:cNvSpPr>
              <p:nvPr/>
            </p:nvSpPr>
            <p:spPr bwMode="auto">
              <a:xfrm>
                <a:off x="5257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8" name="Can 149"/>
              <p:cNvSpPr>
                <a:spLocks noChangeArrowheads="1"/>
              </p:cNvSpPr>
              <p:nvPr/>
            </p:nvSpPr>
            <p:spPr bwMode="auto">
              <a:xfrm>
                <a:off x="6400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79" name="Can 149"/>
              <p:cNvSpPr>
                <a:spLocks noChangeArrowheads="1"/>
              </p:cNvSpPr>
              <p:nvPr/>
            </p:nvSpPr>
            <p:spPr bwMode="auto">
              <a:xfrm>
                <a:off x="7543800" y="3505200"/>
                <a:ext cx="79950" cy="1054554"/>
              </a:xfrm>
              <a:prstGeom prst="can">
                <a:avLst>
                  <a:gd name="adj" fmla="val 24976"/>
                </a:avLst>
              </a:prstGeom>
              <a:solidFill>
                <a:srgbClr val="CC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227676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About Omics Group conferences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504351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IN" dirty="0"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cs typeface="Times New Roman" pitchFamily="18" charset="0"/>
              </a:rPr>
              <a:t> signed an agreement with more than 1000 International Societies to make healthcare information Open Access. </a:t>
            </a:r>
            <a:r>
              <a:rPr lang="en-IN" dirty="0">
                <a:cs typeface="Times New Roman" pitchFamily="18" charset="0"/>
                <a:hlinkClick r:id="rId2"/>
              </a:rPr>
              <a:t>OMICS Group</a:t>
            </a:r>
            <a:r>
              <a:rPr lang="en-IN" dirty="0">
                <a:cs typeface="Times New Roman" pitchFamily="18" charset="0"/>
              </a:rPr>
              <a:t> Conferences make the perfect platform for global networking as it brings together renowned speakers and scientists across the globe to a most exciting and memorable scientific event filled with much enlightening interactive sessions, world class exhibitions and poster </a:t>
            </a:r>
            <a:r>
              <a:rPr lang="en-IN" dirty="0" smtClean="0">
                <a:cs typeface="Times New Roman" pitchFamily="18" charset="0"/>
              </a:rPr>
              <a:t>presentations</a:t>
            </a:r>
          </a:p>
          <a:p>
            <a:pPr algn="just"/>
            <a:r>
              <a:rPr lang="en-IN" dirty="0" smtClean="0">
                <a:cs typeface="Times New Roman" pitchFamily="18" charset="0"/>
              </a:rPr>
              <a:t>Omics group has organised 500 conferences, workshops and national symposium across the major cities including SanFrancisco,Omaha,Orlado,Rayleigh,SantaClara,Chicago,Philadelphia,Unitedkingdom,Baltimore,SanAntanio,Dubai,Hyderabad,Bangaluru and Mumbai.</a:t>
            </a:r>
            <a:endParaRPr lang="en-IN" dirty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4725" y="6172200"/>
            <a:ext cx="5492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6355" name="AutoShape 3"/>
          <p:cNvSpPr>
            <a:spLocks noChangeArrowheads="1"/>
          </p:cNvSpPr>
          <p:nvPr/>
        </p:nvSpPr>
        <p:spPr bwMode="auto">
          <a:xfrm>
            <a:off x="5791200" y="1295400"/>
            <a:ext cx="1828800" cy="838200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50800" cmpd="thickThin">
            <a:solidFill>
              <a:schemeClr val="accent2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marL="457200" indent="-457200">
              <a:buFont typeface="Wingdings" pitchFamily="2" charset="2"/>
              <a:buNone/>
            </a:pPr>
            <a:r>
              <a:rPr lang="en-US" sz="1400">
                <a:latin typeface="Humanst521 BT" pitchFamily="34" charset="0"/>
              </a:rPr>
              <a:t>Reflected Colours</a:t>
            </a:r>
          </a:p>
          <a:p>
            <a:pPr marL="457200" indent="-457200">
              <a:buFont typeface="Wingdings" pitchFamily="2" charset="2"/>
              <a:buNone/>
            </a:pPr>
            <a:r>
              <a:rPr lang="en-US" sz="1400" b="0">
                <a:latin typeface="Humanst521 BT" pitchFamily="34" charset="0"/>
              </a:rPr>
              <a:t>-Yellow </a:t>
            </a:r>
          </a:p>
          <a:p>
            <a:pPr marL="457200" indent="-457200">
              <a:buFont typeface="Wingdings" pitchFamily="2" charset="2"/>
              <a:buNone/>
            </a:pPr>
            <a:r>
              <a:rPr lang="en-US" sz="1400" b="0">
                <a:latin typeface="Humanst521 BT" pitchFamily="34" charset="0"/>
              </a:rPr>
              <a:t>-Green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47800" y="1143000"/>
            <a:ext cx="3581400" cy="3248025"/>
            <a:chOff x="2064" y="2208"/>
            <a:chExt cx="1836" cy="1704"/>
          </a:xfrm>
        </p:grpSpPr>
        <p:pic>
          <p:nvPicPr>
            <p:cNvPr id="2869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4" y="2208"/>
              <a:ext cx="1836" cy="17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8692" name="Text Box 6"/>
            <p:cNvSpPr txBox="1">
              <a:spLocks noChangeArrowheads="1"/>
            </p:cNvSpPr>
            <p:nvPr/>
          </p:nvSpPr>
          <p:spPr bwMode="auto">
            <a:xfrm>
              <a:off x="2112" y="3648"/>
              <a:ext cx="1440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 b="0">
                  <a:latin typeface="Allegro BT" pitchFamily="82" charset="0"/>
                </a:rPr>
                <a:t>http://people.umass.edu/dinsmore/gif_images/photonics3.gif</a:t>
              </a:r>
            </a:p>
          </p:txBody>
        </p:sp>
      </p:grpSp>
      <p:sp>
        <p:nvSpPr>
          <p:cNvPr id="996359" name="AutoShape 7"/>
          <p:cNvSpPr>
            <a:spLocks noChangeArrowheads="1"/>
          </p:cNvSpPr>
          <p:nvPr/>
        </p:nvSpPr>
        <p:spPr bwMode="auto">
          <a:xfrm>
            <a:off x="5638800" y="2743200"/>
            <a:ext cx="1905000" cy="1219200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50800" cmpd="thickThin">
            <a:solidFill>
              <a:schemeClr val="accent2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marL="457200" indent="-457200">
              <a:buFont typeface="Wingdings" pitchFamily="2" charset="2"/>
              <a:buNone/>
            </a:pPr>
            <a:r>
              <a:rPr lang="en-US" sz="1400">
                <a:latin typeface="Humanst521 BT" pitchFamily="34" charset="0"/>
              </a:rPr>
              <a:t>Transmitted Colours</a:t>
            </a:r>
          </a:p>
          <a:p>
            <a:pPr marL="457200" indent="-457200">
              <a:buFont typeface="Wingdings" pitchFamily="2" charset="2"/>
              <a:buNone/>
            </a:pPr>
            <a:r>
              <a:rPr lang="en-US" sz="1400" b="0">
                <a:latin typeface="Humanst521 BT" pitchFamily="34" charset="0"/>
              </a:rPr>
              <a:t>-Purple</a:t>
            </a:r>
          </a:p>
          <a:p>
            <a:pPr marL="457200" indent="-457200">
              <a:buFont typeface="Wingdings" pitchFamily="2" charset="2"/>
              <a:buNone/>
            </a:pPr>
            <a:r>
              <a:rPr lang="en-US" sz="1400" b="0">
                <a:latin typeface="Humanst521 BT" pitchFamily="34" charset="0"/>
              </a:rPr>
              <a:t>-Orange</a:t>
            </a:r>
          </a:p>
          <a:p>
            <a:pPr marL="457200" indent="-457200">
              <a:buFont typeface="Wingdings" pitchFamily="2" charset="2"/>
              <a:buNone/>
            </a:pPr>
            <a:r>
              <a:rPr lang="en-US" sz="1400" b="0">
                <a:latin typeface="Humanst521 BT" pitchFamily="34" charset="0"/>
              </a:rPr>
              <a:t>-Red</a:t>
            </a:r>
          </a:p>
          <a:p>
            <a:pPr marL="457200" indent="-457200">
              <a:buFont typeface="Wingdings" pitchFamily="2" charset="2"/>
              <a:buNone/>
            </a:pPr>
            <a:r>
              <a:rPr lang="en-US" sz="1400" b="0">
                <a:latin typeface="Humanst521 BT" pitchFamily="34" charset="0"/>
              </a:rPr>
              <a:t>-Blue</a:t>
            </a:r>
          </a:p>
        </p:txBody>
      </p:sp>
      <p:pic>
        <p:nvPicPr>
          <p:cNvPr id="996360" name="Picture 8"/>
          <p:cNvPicPr>
            <a:picLocks noChangeAspect="1" noChangeArrowheads="1"/>
          </p:cNvPicPr>
          <p:nvPr/>
        </p:nvPicPr>
        <p:blipFill>
          <a:blip r:embed="rId6" cstate="print"/>
          <a:srcRect l="29353" t="41855" r="49901" b="39064"/>
          <a:stretch>
            <a:fillRect/>
          </a:stretch>
        </p:blipFill>
        <p:spPr bwMode="auto">
          <a:xfrm>
            <a:off x="2667000" y="4419600"/>
            <a:ext cx="4114800" cy="1993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3400" y="5562600"/>
            <a:ext cx="990600" cy="457200"/>
            <a:chOff x="528" y="1536"/>
            <a:chExt cx="624" cy="672"/>
          </a:xfrm>
        </p:grpSpPr>
        <p:sp>
          <p:nvSpPr>
            <p:cNvPr id="28687" name="Freeform 10"/>
            <p:cNvSpPr>
              <a:spLocks/>
            </p:cNvSpPr>
            <p:nvPr/>
          </p:nvSpPr>
          <p:spPr bwMode="auto">
            <a:xfrm>
              <a:off x="528" y="1536"/>
              <a:ext cx="624" cy="144"/>
            </a:xfrm>
            <a:custGeom>
              <a:avLst/>
              <a:gdLst>
                <a:gd name="T0" fmla="*/ 0 w 454"/>
                <a:gd name="T1" fmla="*/ 98 h 144"/>
                <a:gd name="T2" fmla="*/ 418 w 454"/>
                <a:gd name="T3" fmla="*/ 8 h 144"/>
                <a:gd name="T4" fmla="*/ 841 w 454"/>
                <a:gd name="T5" fmla="*/ 144 h 144"/>
                <a:gd name="T6" fmla="*/ 1260 w 454"/>
                <a:gd name="T7" fmla="*/ 8 h 144"/>
                <a:gd name="T8" fmla="*/ 1686 w 454"/>
                <a:gd name="T9" fmla="*/ 144 h 144"/>
                <a:gd name="T10" fmla="*/ 2107 w 454"/>
                <a:gd name="T11" fmla="*/ 8 h 144"/>
                <a:gd name="T12" fmla="*/ 2518 w 454"/>
                <a:gd name="T13" fmla="*/ 144 h 144"/>
                <a:gd name="T14" fmla="*/ 2947 w 454"/>
                <a:gd name="T15" fmla="*/ 8 h 144"/>
                <a:gd name="T16" fmla="*/ 3365 w 454"/>
                <a:gd name="T17" fmla="*/ 98 h 144"/>
                <a:gd name="T18" fmla="*/ 4207 w 454"/>
                <a:gd name="T19" fmla="*/ 98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4"/>
                <a:gd name="T31" fmla="*/ 0 h 144"/>
                <a:gd name="T32" fmla="*/ 454 w 454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4" h="144">
                  <a:moveTo>
                    <a:pt x="0" y="98"/>
                  </a:moveTo>
                  <a:cubicBezTo>
                    <a:pt x="15" y="49"/>
                    <a:pt x="30" y="0"/>
                    <a:pt x="45" y="8"/>
                  </a:cubicBezTo>
                  <a:cubicBezTo>
                    <a:pt x="60" y="16"/>
                    <a:pt x="76" y="144"/>
                    <a:pt x="91" y="144"/>
                  </a:cubicBezTo>
                  <a:cubicBezTo>
                    <a:pt x="106" y="144"/>
                    <a:pt x="121" y="8"/>
                    <a:pt x="136" y="8"/>
                  </a:cubicBezTo>
                  <a:cubicBezTo>
                    <a:pt x="151" y="8"/>
                    <a:pt x="167" y="144"/>
                    <a:pt x="182" y="144"/>
                  </a:cubicBezTo>
                  <a:cubicBezTo>
                    <a:pt x="197" y="144"/>
                    <a:pt x="212" y="8"/>
                    <a:pt x="227" y="8"/>
                  </a:cubicBezTo>
                  <a:cubicBezTo>
                    <a:pt x="242" y="8"/>
                    <a:pt x="257" y="144"/>
                    <a:pt x="272" y="144"/>
                  </a:cubicBezTo>
                  <a:cubicBezTo>
                    <a:pt x="287" y="144"/>
                    <a:pt x="303" y="16"/>
                    <a:pt x="318" y="8"/>
                  </a:cubicBezTo>
                  <a:cubicBezTo>
                    <a:pt x="333" y="0"/>
                    <a:pt x="340" y="83"/>
                    <a:pt x="363" y="98"/>
                  </a:cubicBezTo>
                  <a:cubicBezTo>
                    <a:pt x="386" y="113"/>
                    <a:pt x="420" y="105"/>
                    <a:pt x="454" y="98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11"/>
            <p:cNvSpPr>
              <a:spLocks/>
            </p:cNvSpPr>
            <p:nvPr/>
          </p:nvSpPr>
          <p:spPr bwMode="auto">
            <a:xfrm>
              <a:off x="528" y="1728"/>
              <a:ext cx="624" cy="144"/>
            </a:xfrm>
            <a:custGeom>
              <a:avLst/>
              <a:gdLst>
                <a:gd name="T0" fmla="*/ 0 w 454"/>
                <a:gd name="T1" fmla="*/ 98 h 144"/>
                <a:gd name="T2" fmla="*/ 418 w 454"/>
                <a:gd name="T3" fmla="*/ 8 h 144"/>
                <a:gd name="T4" fmla="*/ 841 w 454"/>
                <a:gd name="T5" fmla="*/ 144 h 144"/>
                <a:gd name="T6" fmla="*/ 1260 w 454"/>
                <a:gd name="T7" fmla="*/ 8 h 144"/>
                <a:gd name="T8" fmla="*/ 1686 w 454"/>
                <a:gd name="T9" fmla="*/ 144 h 144"/>
                <a:gd name="T10" fmla="*/ 2107 w 454"/>
                <a:gd name="T11" fmla="*/ 8 h 144"/>
                <a:gd name="T12" fmla="*/ 2518 w 454"/>
                <a:gd name="T13" fmla="*/ 144 h 144"/>
                <a:gd name="T14" fmla="*/ 2947 w 454"/>
                <a:gd name="T15" fmla="*/ 8 h 144"/>
                <a:gd name="T16" fmla="*/ 3365 w 454"/>
                <a:gd name="T17" fmla="*/ 98 h 144"/>
                <a:gd name="T18" fmla="*/ 4207 w 454"/>
                <a:gd name="T19" fmla="*/ 98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4"/>
                <a:gd name="T31" fmla="*/ 0 h 144"/>
                <a:gd name="T32" fmla="*/ 454 w 454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4" h="144">
                  <a:moveTo>
                    <a:pt x="0" y="98"/>
                  </a:moveTo>
                  <a:cubicBezTo>
                    <a:pt x="15" y="49"/>
                    <a:pt x="30" y="0"/>
                    <a:pt x="45" y="8"/>
                  </a:cubicBezTo>
                  <a:cubicBezTo>
                    <a:pt x="60" y="16"/>
                    <a:pt x="76" y="144"/>
                    <a:pt x="91" y="144"/>
                  </a:cubicBezTo>
                  <a:cubicBezTo>
                    <a:pt x="106" y="144"/>
                    <a:pt x="121" y="8"/>
                    <a:pt x="136" y="8"/>
                  </a:cubicBezTo>
                  <a:cubicBezTo>
                    <a:pt x="151" y="8"/>
                    <a:pt x="167" y="144"/>
                    <a:pt x="182" y="144"/>
                  </a:cubicBezTo>
                  <a:cubicBezTo>
                    <a:pt x="197" y="144"/>
                    <a:pt x="212" y="8"/>
                    <a:pt x="227" y="8"/>
                  </a:cubicBezTo>
                  <a:cubicBezTo>
                    <a:pt x="242" y="8"/>
                    <a:pt x="257" y="144"/>
                    <a:pt x="272" y="144"/>
                  </a:cubicBezTo>
                  <a:cubicBezTo>
                    <a:pt x="287" y="144"/>
                    <a:pt x="303" y="16"/>
                    <a:pt x="318" y="8"/>
                  </a:cubicBezTo>
                  <a:cubicBezTo>
                    <a:pt x="333" y="0"/>
                    <a:pt x="340" y="83"/>
                    <a:pt x="363" y="98"/>
                  </a:cubicBezTo>
                  <a:cubicBezTo>
                    <a:pt x="386" y="113"/>
                    <a:pt x="420" y="105"/>
                    <a:pt x="454" y="9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12"/>
            <p:cNvSpPr>
              <a:spLocks/>
            </p:cNvSpPr>
            <p:nvPr/>
          </p:nvSpPr>
          <p:spPr bwMode="auto">
            <a:xfrm>
              <a:off x="576" y="1920"/>
              <a:ext cx="576" cy="144"/>
            </a:xfrm>
            <a:custGeom>
              <a:avLst/>
              <a:gdLst>
                <a:gd name="T0" fmla="*/ 0 w 454"/>
                <a:gd name="T1" fmla="*/ 98 h 144"/>
                <a:gd name="T2" fmla="*/ 235 w 454"/>
                <a:gd name="T3" fmla="*/ 8 h 144"/>
                <a:gd name="T4" fmla="*/ 480 w 454"/>
                <a:gd name="T5" fmla="*/ 144 h 144"/>
                <a:gd name="T6" fmla="*/ 721 w 454"/>
                <a:gd name="T7" fmla="*/ 8 h 144"/>
                <a:gd name="T8" fmla="*/ 964 w 454"/>
                <a:gd name="T9" fmla="*/ 144 h 144"/>
                <a:gd name="T10" fmla="*/ 1199 w 454"/>
                <a:gd name="T11" fmla="*/ 8 h 144"/>
                <a:gd name="T12" fmla="*/ 1439 w 454"/>
                <a:gd name="T13" fmla="*/ 144 h 144"/>
                <a:gd name="T14" fmla="*/ 1679 w 454"/>
                <a:gd name="T15" fmla="*/ 8 h 144"/>
                <a:gd name="T16" fmla="*/ 1922 w 454"/>
                <a:gd name="T17" fmla="*/ 98 h 144"/>
                <a:gd name="T18" fmla="*/ 2402 w 454"/>
                <a:gd name="T19" fmla="*/ 98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4"/>
                <a:gd name="T31" fmla="*/ 0 h 144"/>
                <a:gd name="T32" fmla="*/ 454 w 454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4" h="144">
                  <a:moveTo>
                    <a:pt x="0" y="98"/>
                  </a:moveTo>
                  <a:cubicBezTo>
                    <a:pt x="15" y="49"/>
                    <a:pt x="30" y="0"/>
                    <a:pt x="45" y="8"/>
                  </a:cubicBezTo>
                  <a:cubicBezTo>
                    <a:pt x="60" y="16"/>
                    <a:pt x="76" y="144"/>
                    <a:pt x="91" y="144"/>
                  </a:cubicBezTo>
                  <a:cubicBezTo>
                    <a:pt x="106" y="144"/>
                    <a:pt x="121" y="8"/>
                    <a:pt x="136" y="8"/>
                  </a:cubicBezTo>
                  <a:cubicBezTo>
                    <a:pt x="151" y="8"/>
                    <a:pt x="167" y="144"/>
                    <a:pt x="182" y="144"/>
                  </a:cubicBezTo>
                  <a:cubicBezTo>
                    <a:pt x="197" y="144"/>
                    <a:pt x="212" y="8"/>
                    <a:pt x="227" y="8"/>
                  </a:cubicBezTo>
                  <a:cubicBezTo>
                    <a:pt x="242" y="8"/>
                    <a:pt x="257" y="144"/>
                    <a:pt x="272" y="144"/>
                  </a:cubicBezTo>
                  <a:cubicBezTo>
                    <a:pt x="287" y="144"/>
                    <a:pt x="303" y="16"/>
                    <a:pt x="318" y="8"/>
                  </a:cubicBezTo>
                  <a:cubicBezTo>
                    <a:pt x="333" y="0"/>
                    <a:pt x="340" y="83"/>
                    <a:pt x="363" y="98"/>
                  </a:cubicBezTo>
                  <a:cubicBezTo>
                    <a:pt x="386" y="113"/>
                    <a:pt x="420" y="105"/>
                    <a:pt x="454" y="9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3"/>
            <p:cNvSpPr>
              <a:spLocks/>
            </p:cNvSpPr>
            <p:nvPr/>
          </p:nvSpPr>
          <p:spPr bwMode="auto">
            <a:xfrm>
              <a:off x="576" y="2112"/>
              <a:ext cx="528" cy="96"/>
            </a:xfrm>
            <a:custGeom>
              <a:avLst/>
              <a:gdLst>
                <a:gd name="T0" fmla="*/ 0 w 454"/>
                <a:gd name="T1" fmla="*/ 6 h 144"/>
                <a:gd name="T2" fmla="*/ 127 w 454"/>
                <a:gd name="T3" fmla="*/ 1 h 144"/>
                <a:gd name="T4" fmla="*/ 261 w 454"/>
                <a:gd name="T5" fmla="*/ 9 h 144"/>
                <a:gd name="T6" fmla="*/ 392 w 454"/>
                <a:gd name="T7" fmla="*/ 1 h 144"/>
                <a:gd name="T8" fmla="*/ 525 w 454"/>
                <a:gd name="T9" fmla="*/ 9 h 144"/>
                <a:gd name="T10" fmla="*/ 654 w 454"/>
                <a:gd name="T11" fmla="*/ 1 h 144"/>
                <a:gd name="T12" fmla="*/ 783 w 454"/>
                <a:gd name="T13" fmla="*/ 9 h 144"/>
                <a:gd name="T14" fmla="*/ 914 w 454"/>
                <a:gd name="T15" fmla="*/ 1 h 144"/>
                <a:gd name="T16" fmla="*/ 1044 w 454"/>
                <a:gd name="T17" fmla="*/ 6 h 144"/>
                <a:gd name="T18" fmla="*/ 1305 w 454"/>
                <a:gd name="T19" fmla="*/ 6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4"/>
                <a:gd name="T31" fmla="*/ 0 h 144"/>
                <a:gd name="T32" fmla="*/ 454 w 454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4" h="144">
                  <a:moveTo>
                    <a:pt x="0" y="98"/>
                  </a:moveTo>
                  <a:cubicBezTo>
                    <a:pt x="15" y="49"/>
                    <a:pt x="30" y="0"/>
                    <a:pt x="45" y="8"/>
                  </a:cubicBezTo>
                  <a:cubicBezTo>
                    <a:pt x="60" y="16"/>
                    <a:pt x="76" y="144"/>
                    <a:pt x="91" y="144"/>
                  </a:cubicBezTo>
                  <a:cubicBezTo>
                    <a:pt x="106" y="144"/>
                    <a:pt x="121" y="8"/>
                    <a:pt x="136" y="8"/>
                  </a:cubicBezTo>
                  <a:cubicBezTo>
                    <a:pt x="151" y="8"/>
                    <a:pt x="167" y="144"/>
                    <a:pt x="182" y="144"/>
                  </a:cubicBezTo>
                  <a:cubicBezTo>
                    <a:pt x="197" y="144"/>
                    <a:pt x="212" y="8"/>
                    <a:pt x="227" y="8"/>
                  </a:cubicBezTo>
                  <a:cubicBezTo>
                    <a:pt x="242" y="8"/>
                    <a:pt x="257" y="144"/>
                    <a:pt x="272" y="144"/>
                  </a:cubicBezTo>
                  <a:cubicBezTo>
                    <a:pt x="287" y="144"/>
                    <a:pt x="303" y="16"/>
                    <a:pt x="318" y="8"/>
                  </a:cubicBezTo>
                  <a:cubicBezTo>
                    <a:pt x="333" y="0"/>
                    <a:pt x="340" y="83"/>
                    <a:pt x="363" y="98"/>
                  </a:cubicBezTo>
                  <a:cubicBezTo>
                    <a:pt x="386" y="113"/>
                    <a:pt x="420" y="105"/>
                    <a:pt x="454" y="98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33400" y="5334000"/>
            <a:ext cx="914400" cy="228600"/>
            <a:chOff x="1488" y="2448"/>
            <a:chExt cx="576" cy="192"/>
          </a:xfrm>
        </p:grpSpPr>
        <p:sp>
          <p:nvSpPr>
            <p:cNvPr id="28685" name="Freeform 15"/>
            <p:cNvSpPr>
              <a:spLocks/>
            </p:cNvSpPr>
            <p:nvPr/>
          </p:nvSpPr>
          <p:spPr bwMode="auto">
            <a:xfrm>
              <a:off x="1488" y="2544"/>
              <a:ext cx="576" cy="96"/>
            </a:xfrm>
            <a:custGeom>
              <a:avLst/>
              <a:gdLst>
                <a:gd name="T0" fmla="*/ 0 w 454"/>
                <a:gd name="T1" fmla="*/ 6 h 144"/>
                <a:gd name="T2" fmla="*/ 235 w 454"/>
                <a:gd name="T3" fmla="*/ 1 h 144"/>
                <a:gd name="T4" fmla="*/ 480 w 454"/>
                <a:gd name="T5" fmla="*/ 9 h 144"/>
                <a:gd name="T6" fmla="*/ 721 w 454"/>
                <a:gd name="T7" fmla="*/ 1 h 144"/>
                <a:gd name="T8" fmla="*/ 964 w 454"/>
                <a:gd name="T9" fmla="*/ 9 h 144"/>
                <a:gd name="T10" fmla="*/ 1199 w 454"/>
                <a:gd name="T11" fmla="*/ 1 h 144"/>
                <a:gd name="T12" fmla="*/ 1439 w 454"/>
                <a:gd name="T13" fmla="*/ 9 h 144"/>
                <a:gd name="T14" fmla="*/ 1679 w 454"/>
                <a:gd name="T15" fmla="*/ 1 h 144"/>
                <a:gd name="T16" fmla="*/ 1922 w 454"/>
                <a:gd name="T17" fmla="*/ 6 h 144"/>
                <a:gd name="T18" fmla="*/ 2402 w 454"/>
                <a:gd name="T19" fmla="*/ 6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4"/>
                <a:gd name="T31" fmla="*/ 0 h 144"/>
                <a:gd name="T32" fmla="*/ 454 w 454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4" h="144">
                  <a:moveTo>
                    <a:pt x="0" y="98"/>
                  </a:moveTo>
                  <a:cubicBezTo>
                    <a:pt x="15" y="49"/>
                    <a:pt x="30" y="0"/>
                    <a:pt x="45" y="8"/>
                  </a:cubicBezTo>
                  <a:cubicBezTo>
                    <a:pt x="60" y="16"/>
                    <a:pt x="76" y="144"/>
                    <a:pt x="91" y="144"/>
                  </a:cubicBezTo>
                  <a:cubicBezTo>
                    <a:pt x="106" y="144"/>
                    <a:pt x="121" y="8"/>
                    <a:pt x="136" y="8"/>
                  </a:cubicBezTo>
                  <a:cubicBezTo>
                    <a:pt x="151" y="8"/>
                    <a:pt x="167" y="144"/>
                    <a:pt x="182" y="144"/>
                  </a:cubicBezTo>
                  <a:cubicBezTo>
                    <a:pt x="197" y="144"/>
                    <a:pt x="212" y="8"/>
                    <a:pt x="227" y="8"/>
                  </a:cubicBezTo>
                  <a:cubicBezTo>
                    <a:pt x="242" y="8"/>
                    <a:pt x="257" y="144"/>
                    <a:pt x="272" y="144"/>
                  </a:cubicBezTo>
                  <a:cubicBezTo>
                    <a:pt x="287" y="144"/>
                    <a:pt x="303" y="16"/>
                    <a:pt x="318" y="8"/>
                  </a:cubicBezTo>
                  <a:cubicBezTo>
                    <a:pt x="333" y="0"/>
                    <a:pt x="340" y="83"/>
                    <a:pt x="363" y="98"/>
                  </a:cubicBezTo>
                  <a:cubicBezTo>
                    <a:pt x="386" y="113"/>
                    <a:pt x="420" y="105"/>
                    <a:pt x="454" y="9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16"/>
            <p:cNvSpPr>
              <a:spLocks/>
            </p:cNvSpPr>
            <p:nvPr/>
          </p:nvSpPr>
          <p:spPr bwMode="auto">
            <a:xfrm>
              <a:off x="1488" y="2448"/>
              <a:ext cx="576" cy="96"/>
            </a:xfrm>
            <a:custGeom>
              <a:avLst/>
              <a:gdLst>
                <a:gd name="T0" fmla="*/ 0 w 454"/>
                <a:gd name="T1" fmla="*/ 6 h 144"/>
                <a:gd name="T2" fmla="*/ 235 w 454"/>
                <a:gd name="T3" fmla="*/ 1 h 144"/>
                <a:gd name="T4" fmla="*/ 480 w 454"/>
                <a:gd name="T5" fmla="*/ 9 h 144"/>
                <a:gd name="T6" fmla="*/ 721 w 454"/>
                <a:gd name="T7" fmla="*/ 1 h 144"/>
                <a:gd name="T8" fmla="*/ 964 w 454"/>
                <a:gd name="T9" fmla="*/ 9 h 144"/>
                <a:gd name="T10" fmla="*/ 1199 w 454"/>
                <a:gd name="T11" fmla="*/ 1 h 144"/>
                <a:gd name="T12" fmla="*/ 1439 w 454"/>
                <a:gd name="T13" fmla="*/ 9 h 144"/>
                <a:gd name="T14" fmla="*/ 1679 w 454"/>
                <a:gd name="T15" fmla="*/ 1 h 144"/>
                <a:gd name="T16" fmla="*/ 1922 w 454"/>
                <a:gd name="T17" fmla="*/ 6 h 144"/>
                <a:gd name="T18" fmla="*/ 2402 w 454"/>
                <a:gd name="T19" fmla="*/ 6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4"/>
                <a:gd name="T31" fmla="*/ 0 h 144"/>
                <a:gd name="T32" fmla="*/ 454 w 454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4" h="144">
                  <a:moveTo>
                    <a:pt x="0" y="98"/>
                  </a:moveTo>
                  <a:cubicBezTo>
                    <a:pt x="15" y="49"/>
                    <a:pt x="30" y="0"/>
                    <a:pt x="45" y="8"/>
                  </a:cubicBezTo>
                  <a:cubicBezTo>
                    <a:pt x="60" y="16"/>
                    <a:pt x="76" y="144"/>
                    <a:pt x="91" y="144"/>
                  </a:cubicBezTo>
                  <a:cubicBezTo>
                    <a:pt x="106" y="144"/>
                    <a:pt x="121" y="8"/>
                    <a:pt x="136" y="8"/>
                  </a:cubicBezTo>
                  <a:cubicBezTo>
                    <a:pt x="151" y="8"/>
                    <a:pt x="167" y="144"/>
                    <a:pt x="182" y="144"/>
                  </a:cubicBezTo>
                  <a:cubicBezTo>
                    <a:pt x="197" y="144"/>
                    <a:pt x="212" y="8"/>
                    <a:pt x="227" y="8"/>
                  </a:cubicBezTo>
                  <a:cubicBezTo>
                    <a:pt x="242" y="8"/>
                    <a:pt x="257" y="144"/>
                    <a:pt x="272" y="144"/>
                  </a:cubicBezTo>
                  <a:cubicBezTo>
                    <a:pt x="287" y="144"/>
                    <a:pt x="303" y="16"/>
                    <a:pt x="318" y="8"/>
                  </a:cubicBezTo>
                  <a:cubicBezTo>
                    <a:pt x="333" y="0"/>
                    <a:pt x="340" y="83"/>
                    <a:pt x="363" y="98"/>
                  </a:cubicBezTo>
                  <a:cubicBezTo>
                    <a:pt x="386" y="113"/>
                    <a:pt x="420" y="105"/>
                    <a:pt x="454" y="98"/>
                  </a:cubicBezTo>
                </a:path>
              </a:pathLst>
            </a:custGeom>
            <a:noFill/>
            <a:ln w="38100">
              <a:solidFill>
                <a:srgbClr val="0099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 rot="10512398">
            <a:off x="3276600" y="5029200"/>
            <a:ext cx="914400" cy="228600"/>
            <a:chOff x="1488" y="2448"/>
            <a:chExt cx="576" cy="192"/>
          </a:xfrm>
        </p:grpSpPr>
        <p:sp>
          <p:nvSpPr>
            <p:cNvPr id="28683" name="Freeform 18"/>
            <p:cNvSpPr>
              <a:spLocks/>
            </p:cNvSpPr>
            <p:nvPr/>
          </p:nvSpPr>
          <p:spPr bwMode="auto">
            <a:xfrm>
              <a:off x="1488" y="2544"/>
              <a:ext cx="576" cy="96"/>
            </a:xfrm>
            <a:custGeom>
              <a:avLst/>
              <a:gdLst>
                <a:gd name="T0" fmla="*/ 0 w 454"/>
                <a:gd name="T1" fmla="*/ 6 h 144"/>
                <a:gd name="T2" fmla="*/ 235 w 454"/>
                <a:gd name="T3" fmla="*/ 1 h 144"/>
                <a:gd name="T4" fmla="*/ 480 w 454"/>
                <a:gd name="T5" fmla="*/ 9 h 144"/>
                <a:gd name="T6" fmla="*/ 721 w 454"/>
                <a:gd name="T7" fmla="*/ 1 h 144"/>
                <a:gd name="T8" fmla="*/ 964 w 454"/>
                <a:gd name="T9" fmla="*/ 9 h 144"/>
                <a:gd name="T10" fmla="*/ 1199 w 454"/>
                <a:gd name="T11" fmla="*/ 1 h 144"/>
                <a:gd name="T12" fmla="*/ 1439 w 454"/>
                <a:gd name="T13" fmla="*/ 9 h 144"/>
                <a:gd name="T14" fmla="*/ 1679 w 454"/>
                <a:gd name="T15" fmla="*/ 1 h 144"/>
                <a:gd name="T16" fmla="*/ 1922 w 454"/>
                <a:gd name="T17" fmla="*/ 6 h 144"/>
                <a:gd name="T18" fmla="*/ 2402 w 454"/>
                <a:gd name="T19" fmla="*/ 6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4"/>
                <a:gd name="T31" fmla="*/ 0 h 144"/>
                <a:gd name="T32" fmla="*/ 454 w 454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4" h="144">
                  <a:moveTo>
                    <a:pt x="0" y="98"/>
                  </a:moveTo>
                  <a:cubicBezTo>
                    <a:pt x="15" y="49"/>
                    <a:pt x="30" y="0"/>
                    <a:pt x="45" y="8"/>
                  </a:cubicBezTo>
                  <a:cubicBezTo>
                    <a:pt x="60" y="16"/>
                    <a:pt x="76" y="144"/>
                    <a:pt x="91" y="144"/>
                  </a:cubicBezTo>
                  <a:cubicBezTo>
                    <a:pt x="106" y="144"/>
                    <a:pt x="121" y="8"/>
                    <a:pt x="136" y="8"/>
                  </a:cubicBezTo>
                  <a:cubicBezTo>
                    <a:pt x="151" y="8"/>
                    <a:pt x="167" y="144"/>
                    <a:pt x="182" y="144"/>
                  </a:cubicBezTo>
                  <a:cubicBezTo>
                    <a:pt x="197" y="144"/>
                    <a:pt x="212" y="8"/>
                    <a:pt x="227" y="8"/>
                  </a:cubicBezTo>
                  <a:cubicBezTo>
                    <a:pt x="242" y="8"/>
                    <a:pt x="257" y="144"/>
                    <a:pt x="272" y="144"/>
                  </a:cubicBezTo>
                  <a:cubicBezTo>
                    <a:pt x="287" y="144"/>
                    <a:pt x="303" y="16"/>
                    <a:pt x="318" y="8"/>
                  </a:cubicBezTo>
                  <a:cubicBezTo>
                    <a:pt x="333" y="0"/>
                    <a:pt x="340" y="83"/>
                    <a:pt x="363" y="98"/>
                  </a:cubicBezTo>
                  <a:cubicBezTo>
                    <a:pt x="386" y="113"/>
                    <a:pt x="420" y="105"/>
                    <a:pt x="454" y="9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19"/>
            <p:cNvSpPr>
              <a:spLocks/>
            </p:cNvSpPr>
            <p:nvPr/>
          </p:nvSpPr>
          <p:spPr bwMode="auto">
            <a:xfrm>
              <a:off x="1488" y="2448"/>
              <a:ext cx="576" cy="96"/>
            </a:xfrm>
            <a:custGeom>
              <a:avLst/>
              <a:gdLst>
                <a:gd name="T0" fmla="*/ 0 w 454"/>
                <a:gd name="T1" fmla="*/ 6 h 144"/>
                <a:gd name="T2" fmla="*/ 235 w 454"/>
                <a:gd name="T3" fmla="*/ 1 h 144"/>
                <a:gd name="T4" fmla="*/ 480 w 454"/>
                <a:gd name="T5" fmla="*/ 9 h 144"/>
                <a:gd name="T6" fmla="*/ 721 w 454"/>
                <a:gd name="T7" fmla="*/ 1 h 144"/>
                <a:gd name="T8" fmla="*/ 964 w 454"/>
                <a:gd name="T9" fmla="*/ 9 h 144"/>
                <a:gd name="T10" fmla="*/ 1199 w 454"/>
                <a:gd name="T11" fmla="*/ 1 h 144"/>
                <a:gd name="T12" fmla="*/ 1439 w 454"/>
                <a:gd name="T13" fmla="*/ 9 h 144"/>
                <a:gd name="T14" fmla="*/ 1679 w 454"/>
                <a:gd name="T15" fmla="*/ 1 h 144"/>
                <a:gd name="T16" fmla="*/ 1922 w 454"/>
                <a:gd name="T17" fmla="*/ 6 h 144"/>
                <a:gd name="T18" fmla="*/ 2402 w 454"/>
                <a:gd name="T19" fmla="*/ 6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4"/>
                <a:gd name="T31" fmla="*/ 0 h 144"/>
                <a:gd name="T32" fmla="*/ 454 w 454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4" h="144">
                  <a:moveTo>
                    <a:pt x="0" y="98"/>
                  </a:moveTo>
                  <a:cubicBezTo>
                    <a:pt x="15" y="49"/>
                    <a:pt x="30" y="0"/>
                    <a:pt x="45" y="8"/>
                  </a:cubicBezTo>
                  <a:cubicBezTo>
                    <a:pt x="60" y="16"/>
                    <a:pt x="76" y="144"/>
                    <a:pt x="91" y="144"/>
                  </a:cubicBezTo>
                  <a:cubicBezTo>
                    <a:pt x="106" y="144"/>
                    <a:pt x="121" y="8"/>
                    <a:pt x="136" y="8"/>
                  </a:cubicBezTo>
                  <a:cubicBezTo>
                    <a:pt x="151" y="8"/>
                    <a:pt x="167" y="144"/>
                    <a:pt x="182" y="144"/>
                  </a:cubicBezTo>
                  <a:cubicBezTo>
                    <a:pt x="197" y="144"/>
                    <a:pt x="212" y="8"/>
                    <a:pt x="227" y="8"/>
                  </a:cubicBezTo>
                  <a:cubicBezTo>
                    <a:pt x="242" y="8"/>
                    <a:pt x="257" y="144"/>
                    <a:pt x="272" y="144"/>
                  </a:cubicBezTo>
                  <a:cubicBezTo>
                    <a:pt x="287" y="144"/>
                    <a:pt x="303" y="16"/>
                    <a:pt x="318" y="8"/>
                  </a:cubicBezTo>
                  <a:cubicBezTo>
                    <a:pt x="333" y="0"/>
                    <a:pt x="340" y="83"/>
                    <a:pt x="363" y="98"/>
                  </a:cubicBezTo>
                  <a:cubicBezTo>
                    <a:pt x="386" y="113"/>
                    <a:pt x="420" y="105"/>
                    <a:pt x="454" y="98"/>
                  </a:cubicBezTo>
                </a:path>
              </a:pathLst>
            </a:custGeom>
            <a:noFill/>
            <a:ln w="38100">
              <a:solidFill>
                <a:srgbClr val="0099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6372" name="AutoShape 20"/>
          <p:cNvSpPr>
            <a:spLocks noChangeArrowheads="1"/>
          </p:cNvSpPr>
          <p:nvPr/>
        </p:nvSpPr>
        <p:spPr bwMode="auto">
          <a:xfrm>
            <a:off x="914400" y="152400"/>
            <a:ext cx="6858000" cy="8382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Metamaterials/photonic crystal</a:t>
            </a:r>
            <a:endParaRPr lang="en-CA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8530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9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9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6994E-6 L 1.0125 -2.46994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22109E-6 L 0.33333 0.0055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10916E-6 L -0.375 -0.005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355" grpId="0" animBg="1"/>
      <p:bldP spid="9963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7" name="Picture 4" descr="animation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4087" y="2122948"/>
            <a:ext cx="6017687" cy="367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defcav_f"/>
          <p:cNvPicPr>
            <a:picLocks noGrp="1" noChangeAspect="1" noChangeArrowheads="1" noCrop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10184" y="2424786"/>
            <a:ext cx="3033754" cy="1132801"/>
          </a:xfrm>
          <a:noFill/>
        </p:spPr>
      </p:pic>
      <p:sp>
        <p:nvSpPr>
          <p:cNvPr id="1043461" name="AutoShape 5"/>
          <p:cNvSpPr>
            <a:spLocks noChangeArrowheads="1"/>
          </p:cNvSpPr>
          <p:nvPr/>
        </p:nvSpPr>
        <p:spPr bwMode="auto">
          <a:xfrm>
            <a:off x="0" y="1300314"/>
            <a:ext cx="5791200" cy="533400"/>
          </a:xfrm>
          <a:prstGeom prst="roundRect">
            <a:avLst>
              <a:gd name="adj" fmla="val 6116"/>
            </a:avLst>
          </a:prstGeom>
          <a:noFill/>
          <a:ln w="50800" cmpd="thickThin">
            <a:noFill/>
            <a:round/>
            <a:headEnd/>
            <a:tailEnd/>
          </a:ln>
          <a:effectLst/>
        </p:spPr>
        <p:txBody>
          <a:bodyPr wrap="none" lIns="72000" tIns="72000" rIns="72000" bIns="72000"/>
          <a:lstStyle/>
          <a:p>
            <a:pPr marL="457200" indent="-457200">
              <a:buFont typeface="Wingdings" pitchFamily="2" charset="2"/>
              <a:buChar char="q"/>
              <a:defRPr/>
            </a:pPr>
            <a:r>
              <a:rPr lang="en-US" sz="1800" dirty="0">
                <a:latin typeface="Humanst521 BT" pitchFamily="34" charset="0"/>
              </a:rPr>
              <a:t>Photons are confined in a </a:t>
            </a:r>
            <a:r>
              <a:rPr lang="en-US" sz="1800" dirty="0" smtClean="0">
                <a:latin typeface="Humanst521 BT" pitchFamily="34" charset="0"/>
              </a:rPr>
              <a:t>nano-size </a:t>
            </a:r>
            <a:r>
              <a:rPr lang="en-US" sz="1800" dirty="0">
                <a:latin typeface="Humanst521 BT" pitchFamily="34" charset="0"/>
              </a:rPr>
              <a:t>material 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sz="1800" dirty="0">
                <a:latin typeface="Humanst521 BT" pitchFamily="34" charset="0"/>
              </a:rPr>
              <a:t> </a:t>
            </a:r>
          </a:p>
        </p:txBody>
      </p:sp>
      <p:sp>
        <p:nvSpPr>
          <p:cNvPr id="1043465" name="AutoShape 9"/>
          <p:cNvSpPr>
            <a:spLocks noChangeArrowheads="1"/>
          </p:cNvSpPr>
          <p:nvPr/>
        </p:nvSpPr>
        <p:spPr bwMode="auto">
          <a:xfrm>
            <a:off x="471487" y="1711239"/>
            <a:ext cx="2895600" cy="381000"/>
          </a:xfrm>
          <a:prstGeom prst="roundRect">
            <a:avLst>
              <a:gd name="adj" fmla="val 6116"/>
            </a:avLst>
          </a:prstGeom>
          <a:noFill/>
          <a:ln w="50800" cmpd="thickThin">
            <a:noFill/>
            <a:round/>
            <a:headEnd/>
            <a:tailEnd/>
          </a:ln>
          <a:effectLst/>
        </p:spPr>
        <p:txBody>
          <a:bodyPr wrap="none" lIns="72000" tIns="72000" rIns="72000" bIns="72000"/>
          <a:lstStyle/>
          <a:p>
            <a:pPr marL="457200" indent="-457200">
              <a:buFont typeface="Wingdings" pitchFamily="2" charset="2"/>
              <a:buNone/>
              <a:defRPr/>
            </a:pPr>
            <a:r>
              <a:rPr lang="en-US" sz="1600" dirty="0">
                <a:latin typeface="Humanst521 BT" pitchFamily="34" charset="0"/>
              </a:rPr>
              <a:t>Photons are confined in 2-d</a:t>
            </a:r>
            <a:r>
              <a:rPr lang="en-US" sz="1800" dirty="0">
                <a:latin typeface="Humanst521 BT" pitchFamily="34" charset="0"/>
              </a:rPr>
              <a:t>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257800" y="4038600"/>
            <a:ext cx="1447800" cy="685800"/>
            <a:chOff x="3312" y="2544"/>
            <a:chExt cx="912" cy="432"/>
          </a:xfrm>
        </p:grpSpPr>
        <p:sp>
          <p:nvSpPr>
            <p:cNvPr id="29709" name="Line 11"/>
            <p:cNvSpPr>
              <a:spLocks noChangeShapeType="1"/>
            </p:cNvSpPr>
            <p:nvPr/>
          </p:nvSpPr>
          <p:spPr bwMode="auto">
            <a:xfrm flipV="1">
              <a:off x="3312" y="2544"/>
              <a:ext cx="432" cy="432"/>
            </a:xfrm>
            <a:prstGeom prst="line">
              <a:avLst/>
            </a:prstGeom>
            <a:noFill/>
            <a:ln w="47625" cmpd="thickThin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lIns="72000" tIns="72000" rIns="72000" bIns="72000"/>
            <a:lstStyle/>
            <a:p>
              <a:endParaRPr lang="en-US"/>
            </a:p>
          </p:txBody>
        </p:sp>
        <p:sp>
          <p:nvSpPr>
            <p:cNvPr id="29710" name="Rectangle 12"/>
            <p:cNvSpPr>
              <a:spLocks noChangeArrowheads="1"/>
            </p:cNvSpPr>
            <p:nvPr/>
          </p:nvSpPr>
          <p:spPr bwMode="auto">
            <a:xfrm>
              <a:off x="3456" y="2832"/>
              <a:ext cx="768" cy="144"/>
            </a:xfrm>
            <a:prstGeom prst="rect">
              <a:avLst/>
            </a:prstGeom>
            <a:noFill/>
            <a:ln w="47625" cmpd="thickThin" algn="ctr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 algn="ctr">
                <a:buFont typeface="Wingdings" pitchFamily="2" charset="2"/>
                <a:buNone/>
              </a:pPr>
              <a:r>
                <a:rPr lang="en-US" sz="1400" b="0">
                  <a:solidFill>
                    <a:schemeClr val="bg1"/>
                  </a:solidFill>
                  <a:latin typeface="Arial Rounded MT Bold" pitchFamily="34" charset="0"/>
                </a:rPr>
                <a:t>nanometer</a:t>
              </a:r>
            </a:p>
          </p:txBody>
        </p:sp>
      </p:grpSp>
      <p:pic>
        <p:nvPicPr>
          <p:cNvPr id="13" name="Picture 3" descr="pcwg_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7877" y="3986905"/>
            <a:ext cx="2209360" cy="181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AutoShape 7"/>
          <p:cNvSpPr>
            <a:spLocks noChangeArrowheads="1"/>
          </p:cNvSpPr>
          <p:nvPr/>
        </p:nvSpPr>
        <p:spPr bwMode="auto">
          <a:xfrm>
            <a:off x="4809700" y="6226589"/>
            <a:ext cx="3427927" cy="504665"/>
          </a:xfrm>
          <a:prstGeom prst="roundRect">
            <a:avLst>
              <a:gd name="adj" fmla="val 6116"/>
            </a:avLst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2000" tIns="72000" rIns="72000" bIns="72000"/>
          <a:lstStyle/>
          <a:p>
            <a:pPr marL="457200" indent="-457200" algn="ctr">
              <a:buFont typeface="Wingdings" pitchFamily="2" charset="2"/>
              <a:buNone/>
            </a:pPr>
            <a:r>
              <a:rPr lang="en-CA" sz="2800" dirty="0">
                <a:latin typeface="Humanst521 BT"/>
              </a:rPr>
              <a:t>90</a:t>
            </a:r>
            <a:r>
              <a:rPr lang="en-US" sz="2800" dirty="0">
                <a:latin typeface="Humanst521 BT"/>
              </a:rPr>
              <a:t>º </a:t>
            </a:r>
            <a:r>
              <a:rPr lang="en-US" sz="2800" dirty="0">
                <a:solidFill>
                  <a:schemeClr val="accent2"/>
                </a:solidFill>
                <a:latin typeface="Humanst521 BT"/>
              </a:rPr>
              <a:t>Light Splitter</a:t>
            </a:r>
            <a:endParaRPr lang="en-US" sz="2800" dirty="0">
              <a:latin typeface="Humanst521 BT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52400" y="6226589"/>
            <a:ext cx="37338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>
                <a:solidFill>
                  <a:srgbClr val="080808"/>
                </a:solidFill>
                <a:latin typeface="Arial" charset="0"/>
              </a:rPr>
              <a:t>Source:</a:t>
            </a:r>
            <a:r>
              <a:rPr lang="en-US" b="0">
                <a:solidFill>
                  <a:srgbClr val="080808"/>
                </a:solidFill>
                <a:latin typeface="Arial" charset="0"/>
              </a:rPr>
              <a:t> </a:t>
            </a:r>
            <a:r>
              <a:rPr lang="en-US" b="0">
                <a:latin typeface="Arial" charset="0"/>
              </a:rPr>
              <a:t>math.utwente.nl/~hammer/Metric/Illust/</a:t>
            </a: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1027658" y="196947"/>
            <a:ext cx="6343813" cy="78779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2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Photonic Crystals: Applications</a:t>
            </a:r>
            <a:endParaRPr lang="en-CA" sz="2000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914400" y="6393432"/>
            <a:ext cx="2771775" cy="4623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+mj-lt"/>
              </a:rPr>
              <a:t>http://www.photeon.com/images/pc/animation.gif</a:t>
            </a:r>
          </a:p>
        </p:txBody>
      </p:sp>
    </p:spTree>
    <p:extLst>
      <p:ext uri="{BB962C8B-B14F-4D97-AF65-F5344CB8AC3E}">
        <p14:creationId xmlns:p14="http://schemas.microsoft.com/office/powerpoint/2010/main" xmlns="" val="22913992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 txBox="1">
            <a:spLocks/>
          </p:cNvSpPr>
          <p:nvPr/>
        </p:nvSpPr>
        <p:spPr bwMode="auto">
          <a:xfrm>
            <a:off x="248427" y="1665806"/>
            <a:ext cx="8363728" cy="195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b="0" dirty="0" smtClean="0">
                <a:latin typeface="Humanst521 BT"/>
              </a:rPr>
              <a:t>Polaritonic </a:t>
            </a:r>
            <a:r>
              <a:rPr lang="en-US" sz="1800" b="0" dirty="0">
                <a:latin typeface="Humanst521 BT"/>
              </a:rPr>
              <a:t>materials </a:t>
            </a:r>
            <a:r>
              <a:rPr lang="en-US" sz="1800" b="0" dirty="0" smtClean="0">
                <a:latin typeface="Humanst521 BT"/>
              </a:rPr>
              <a:t>have a </a:t>
            </a:r>
            <a:r>
              <a:rPr lang="en-US" sz="1800" b="0" dirty="0">
                <a:latin typeface="Humanst521 BT"/>
              </a:rPr>
              <a:t>band gap that lies in the terahertz frequency range. </a:t>
            </a:r>
            <a:endParaRPr lang="en-US" sz="1800" b="0" dirty="0" smtClean="0">
              <a:latin typeface="Humanst521 BT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b="0" dirty="0" smtClean="0">
                <a:latin typeface="Humanst521 BT"/>
              </a:rPr>
              <a:t>This </a:t>
            </a:r>
            <a:r>
              <a:rPr lang="en-US" sz="1800" b="0" dirty="0">
                <a:latin typeface="Humanst521 BT"/>
              </a:rPr>
              <a:t>opens a new realm of possibilities for opto-electronic devices because this range of frequencies is intermediate between the operational frequency ranges of photonics and </a:t>
            </a:r>
            <a:r>
              <a:rPr lang="en-US" sz="1800" b="0" dirty="0" smtClean="0">
                <a:latin typeface="Humanst521 BT"/>
              </a:rPr>
              <a:t>electronics</a:t>
            </a:r>
            <a:r>
              <a:rPr lang="en-US" sz="1800" b="0" dirty="0">
                <a:latin typeface="Humanst521 BT"/>
              </a:rPr>
              <a:t>.</a:t>
            </a:r>
            <a:endParaRPr lang="en-US" sz="1800" b="0" dirty="0" smtClean="0">
              <a:latin typeface="Humanst521 BT"/>
            </a:endParaRPr>
          </a:p>
        </p:txBody>
      </p:sp>
      <p:pic>
        <p:nvPicPr>
          <p:cNvPr id="26628" name="Picture 9" descr="http://upload.wikimedia.org/wikipedia/en/a/aa/PolaritonicsSpectr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74" y="3821080"/>
            <a:ext cx="87915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0"/>
          <p:cNvSpPr>
            <a:spLocks noChangeArrowheads="1"/>
          </p:cNvSpPr>
          <p:nvPr/>
        </p:nvSpPr>
        <p:spPr bwMode="auto">
          <a:xfrm>
            <a:off x="1272208" y="152400"/>
            <a:ext cx="7209319" cy="12192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Applications: Polaritonic Materials</a:t>
            </a:r>
          </a:p>
          <a:p>
            <a:pPr lvl="0" algn="ctr">
              <a:defRPr/>
            </a:pPr>
            <a:r>
              <a:rPr lang="en-CA" sz="1400" b="0" dirty="0" smtClean="0">
                <a:solidFill>
                  <a:schemeClr val="bg1"/>
                </a:solidFill>
                <a:latin typeface="+mj-lt"/>
              </a:rPr>
              <a:t>C. Racknor, Mahi Singh. Phys. Rev. B 82, 155130 (2010)</a:t>
            </a:r>
            <a:endParaRPr lang="en-CA" sz="1400" b="0" dirty="0" smtClean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lang="en-CA" sz="1400" b="0" dirty="0" smtClean="0">
                <a:solidFill>
                  <a:schemeClr val="bg1"/>
                </a:solidFill>
                <a:latin typeface="+mj-lt"/>
              </a:rPr>
              <a:t>Cox, Singh and Racknor,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Nano Lett. 11, 5284 (2011)</a:t>
            </a:r>
            <a:endParaRPr lang="en-US" sz="1400" b="0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latin typeface="Humanst521 BT" pitchFamily="34" charset="0"/>
            </a:endParaRPr>
          </a:p>
          <a:p>
            <a:pPr algn="ctr">
              <a:defRPr/>
            </a:pPr>
            <a:endParaRPr lang="en-CA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AutoShape 6"/>
          <p:cNvSpPr>
            <a:spLocks noChangeArrowheads="1"/>
          </p:cNvSpPr>
          <p:nvPr/>
        </p:nvSpPr>
        <p:spPr bwMode="auto">
          <a:xfrm>
            <a:off x="158620" y="0"/>
            <a:ext cx="8742783" cy="105435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Graphene/Quantum Dot </a:t>
            </a: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Hybrid</a:t>
            </a:r>
            <a:endParaRPr lang="en-CA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deposited on 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a Photonic </a:t>
            </a: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Crystal /Metamaterials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68144" y="4293096"/>
            <a:ext cx="2774950" cy="1798637"/>
            <a:chOff x="2201" y="3504"/>
            <a:chExt cx="4412" cy="2860"/>
          </a:xfrm>
        </p:grpSpPr>
        <p:sp>
          <p:nvSpPr>
            <p:cNvPr id="1578" name="Oval 3"/>
            <p:cNvSpPr>
              <a:spLocks noChangeArrowheads="1"/>
            </p:cNvSpPr>
            <p:nvPr/>
          </p:nvSpPr>
          <p:spPr bwMode="auto">
            <a:xfrm>
              <a:off x="2201" y="350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9" name="Oval 4"/>
            <p:cNvSpPr>
              <a:spLocks noChangeArrowheads="1"/>
            </p:cNvSpPr>
            <p:nvPr/>
          </p:nvSpPr>
          <p:spPr bwMode="auto">
            <a:xfrm>
              <a:off x="2589" y="3505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0" name="Oval 5"/>
            <p:cNvSpPr>
              <a:spLocks noChangeArrowheads="1"/>
            </p:cNvSpPr>
            <p:nvPr/>
          </p:nvSpPr>
          <p:spPr bwMode="auto">
            <a:xfrm>
              <a:off x="2976" y="350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1" name="Oval 6"/>
            <p:cNvSpPr>
              <a:spLocks noChangeArrowheads="1"/>
            </p:cNvSpPr>
            <p:nvPr/>
          </p:nvSpPr>
          <p:spPr bwMode="auto">
            <a:xfrm>
              <a:off x="2202" y="3892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2" name="Oval 7"/>
            <p:cNvSpPr>
              <a:spLocks noChangeArrowheads="1"/>
            </p:cNvSpPr>
            <p:nvPr/>
          </p:nvSpPr>
          <p:spPr bwMode="auto">
            <a:xfrm>
              <a:off x="2590" y="3892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3" name="Oval 8"/>
            <p:cNvSpPr>
              <a:spLocks noChangeArrowheads="1"/>
            </p:cNvSpPr>
            <p:nvPr/>
          </p:nvSpPr>
          <p:spPr bwMode="auto">
            <a:xfrm>
              <a:off x="2977" y="3892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4" name="Oval 9"/>
            <p:cNvSpPr>
              <a:spLocks noChangeArrowheads="1"/>
            </p:cNvSpPr>
            <p:nvPr/>
          </p:nvSpPr>
          <p:spPr bwMode="auto">
            <a:xfrm>
              <a:off x="2201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5" name="Oval 10"/>
            <p:cNvSpPr>
              <a:spLocks noChangeArrowheads="1"/>
            </p:cNvSpPr>
            <p:nvPr/>
          </p:nvSpPr>
          <p:spPr bwMode="auto">
            <a:xfrm>
              <a:off x="2589" y="428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6" name="Oval 11"/>
            <p:cNvSpPr>
              <a:spLocks noChangeArrowheads="1"/>
            </p:cNvSpPr>
            <p:nvPr/>
          </p:nvSpPr>
          <p:spPr bwMode="auto">
            <a:xfrm>
              <a:off x="2976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" name="Oval 12"/>
            <p:cNvSpPr>
              <a:spLocks noChangeArrowheads="1"/>
            </p:cNvSpPr>
            <p:nvPr/>
          </p:nvSpPr>
          <p:spPr bwMode="auto">
            <a:xfrm>
              <a:off x="2201" y="466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8" name="Oval 13"/>
            <p:cNvSpPr>
              <a:spLocks noChangeArrowheads="1"/>
            </p:cNvSpPr>
            <p:nvPr/>
          </p:nvSpPr>
          <p:spPr bwMode="auto">
            <a:xfrm>
              <a:off x="2589" y="466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9" name="Oval 14"/>
            <p:cNvSpPr>
              <a:spLocks noChangeArrowheads="1"/>
            </p:cNvSpPr>
            <p:nvPr/>
          </p:nvSpPr>
          <p:spPr bwMode="auto">
            <a:xfrm>
              <a:off x="2976" y="466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0" name="Oval 15"/>
            <p:cNvSpPr>
              <a:spLocks noChangeArrowheads="1"/>
            </p:cNvSpPr>
            <p:nvPr/>
          </p:nvSpPr>
          <p:spPr bwMode="auto">
            <a:xfrm>
              <a:off x="3364" y="350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1" name="Oval 16"/>
            <p:cNvSpPr>
              <a:spLocks noChangeArrowheads="1"/>
            </p:cNvSpPr>
            <p:nvPr/>
          </p:nvSpPr>
          <p:spPr bwMode="auto">
            <a:xfrm>
              <a:off x="3364" y="3892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2" name="Oval 17"/>
            <p:cNvSpPr>
              <a:spLocks noChangeArrowheads="1"/>
            </p:cNvSpPr>
            <p:nvPr/>
          </p:nvSpPr>
          <p:spPr bwMode="auto">
            <a:xfrm>
              <a:off x="3364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3" name="Oval 18"/>
            <p:cNvSpPr>
              <a:spLocks noChangeArrowheads="1"/>
            </p:cNvSpPr>
            <p:nvPr/>
          </p:nvSpPr>
          <p:spPr bwMode="auto">
            <a:xfrm>
              <a:off x="3364" y="466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4" name="Oval 19"/>
            <p:cNvSpPr>
              <a:spLocks noChangeArrowheads="1"/>
            </p:cNvSpPr>
            <p:nvPr/>
          </p:nvSpPr>
          <p:spPr bwMode="auto">
            <a:xfrm>
              <a:off x="2201" y="5054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5" name="Oval 20"/>
            <p:cNvSpPr>
              <a:spLocks noChangeArrowheads="1"/>
            </p:cNvSpPr>
            <p:nvPr/>
          </p:nvSpPr>
          <p:spPr bwMode="auto">
            <a:xfrm>
              <a:off x="2590" y="505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6" name="Oval 21"/>
            <p:cNvSpPr>
              <a:spLocks noChangeArrowheads="1"/>
            </p:cNvSpPr>
            <p:nvPr/>
          </p:nvSpPr>
          <p:spPr bwMode="auto">
            <a:xfrm>
              <a:off x="2977" y="505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7" name="Oval 22"/>
            <p:cNvSpPr>
              <a:spLocks noChangeArrowheads="1"/>
            </p:cNvSpPr>
            <p:nvPr/>
          </p:nvSpPr>
          <p:spPr bwMode="auto">
            <a:xfrm>
              <a:off x="3364" y="505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8" name="Oval 23"/>
            <p:cNvSpPr>
              <a:spLocks noChangeArrowheads="1"/>
            </p:cNvSpPr>
            <p:nvPr/>
          </p:nvSpPr>
          <p:spPr bwMode="auto">
            <a:xfrm>
              <a:off x="3752" y="350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" name="Oval 24"/>
            <p:cNvSpPr>
              <a:spLocks noChangeArrowheads="1"/>
            </p:cNvSpPr>
            <p:nvPr/>
          </p:nvSpPr>
          <p:spPr bwMode="auto">
            <a:xfrm>
              <a:off x="4139" y="350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0" name="Oval 25"/>
            <p:cNvSpPr>
              <a:spLocks noChangeArrowheads="1"/>
            </p:cNvSpPr>
            <p:nvPr/>
          </p:nvSpPr>
          <p:spPr bwMode="auto">
            <a:xfrm>
              <a:off x="4527" y="350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1" name="Oval 26"/>
            <p:cNvSpPr>
              <a:spLocks noChangeArrowheads="1"/>
            </p:cNvSpPr>
            <p:nvPr/>
          </p:nvSpPr>
          <p:spPr bwMode="auto">
            <a:xfrm>
              <a:off x="4914" y="350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2" name="Oval 27"/>
            <p:cNvSpPr>
              <a:spLocks noChangeArrowheads="1"/>
            </p:cNvSpPr>
            <p:nvPr/>
          </p:nvSpPr>
          <p:spPr bwMode="auto">
            <a:xfrm>
              <a:off x="3752" y="3891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3" name="Oval 28"/>
            <p:cNvSpPr>
              <a:spLocks noChangeArrowheads="1"/>
            </p:cNvSpPr>
            <p:nvPr/>
          </p:nvSpPr>
          <p:spPr bwMode="auto">
            <a:xfrm>
              <a:off x="4140" y="3891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4" name="Oval 29"/>
            <p:cNvSpPr>
              <a:spLocks noChangeArrowheads="1"/>
            </p:cNvSpPr>
            <p:nvPr/>
          </p:nvSpPr>
          <p:spPr bwMode="auto">
            <a:xfrm>
              <a:off x="4527" y="3891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5" name="Oval 30"/>
            <p:cNvSpPr>
              <a:spLocks noChangeArrowheads="1"/>
            </p:cNvSpPr>
            <p:nvPr/>
          </p:nvSpPr>
          <p:spPr bwMode="auto">
            <a:xfrm>
              <a:off x="4914" y="3891"/>
              <a:ext cx="389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6" name="Oval 31"/>
            <p:cNvSpPr>
              <a:spLocks noChangeArrowheads="1"/>
            </p:cNvSpPr>
            <p:nvPr/>
          </p:nvSpPr>
          <p:spPr bwMode="auto">
            <a:xfrm>
              <a:off x="3752" y="428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7" name="Oval 32"/>
            <p:cNvSpPr>
              <a:spLocks noChangeArrowheads="1"/>
            </p:cNvSpPr>
            <p:nvPr/>
          </p:nvSpPr>
          <p:spPr bwMode="auto">
            <a:xfrm>
              <a:off x="4139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8" name="Oval 33"/>
            <p:cNvSpPr>
              <a:spLocks noChangeArrowheads="1"/>
            </p:cNvSpPr>
            <p:nvPr/>
          </p:nvSpPr>
          <p:spPr bwMode="auto">
            <a:xfrm>
              <a:off x="4527" y="428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9" name="Oval 34"/>
            <p:cNvSpPr>
              <a:spLocks noChangeArrowheads="1"/>
            </p:cNvSpPr>
            <p:nvPr/>
          </p:nvSpPr>
          <p:spPr bwMode="auto">
            <a:xfrm>
              <a:off x="4914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0" name="Oval 35"/>
            <p:cNvSpPr>
              <a:spLocks noChangeArrowheads="1"/>
            </p:cNvSpPr>
            <p:nvPr/>
          </p:nvSpPr>
          <p:spPr bwMode="auto">
            <a:xfrm>
              <a:off x="3752" y="466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1" name="Oval 36"/>
            <p:cNvSpPr>
              <a:spLocks noChangeArrowheads="1"/>
            </p:cNvSpPr>
            <p:nvPr/>
          </p:nvSpPr>
          <p:spPr bwMode="auto">
            <a:xfrm>
              <a:off x="4139" y="4667"/>
              <a:ext cx="388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2" name="Oval 37"/>
            <p:cNvSpPr>
              <a:spLocks noChangeArrowheads="1"/>
            </p:cNvSpPr>
            <p:nvPr/>
          </p:nvSpPr>
          <p:spPr bwMode="auto">
            <a:xfrm>
              <a:off x="4527" y="466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3" name="Oval 38"/>
            <p:cNvSpPr>
              <a:spLocks noChangeArrowheads="1"/>
            </p:cNvSpPr>
            <p:nvPr/>
          </p:nvSpPr>
          <p:spPr bwMode="auto">
            <a:xfrm>
              <a:off x="4914" y="4667"/>
              <a:ext cx="388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4" name="Oval 39"/>
            <p:cNvSpPr>
              <a:spLocks noChangeArrowheads="1"/>
            </p:cNvSpPr>
            <p:nvPr/>
          </p:nvSpPr>
          <p:spPr bwMode="auto">
            <a:xfrm>
              <a:off x="5302" y="350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5" name="Oval 40"/>
            <p:cNvSpPr>
              <a:spLocks noChangeArrowheads="1"/>
            </p:cNvSpPr>
            <p:nvPr/>
          </p:nvSpPr>
          <p:spPr bwMode="auto">
            <a:xfrm>
              <a:off x="5302" y="3891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6" name="Oval 41"/>
            <p:cNvSpPr>
              <a:spLocks noChangeArrowheads="1"/>
            </p:cNvSpPr>
            <p:nvPr/>
          </p:nvSpPr>
          <p:spPr bwMode="auto">
            <a:xfrm>
              <a:off x="5302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" name="Oval 42"/>
            <p:cNvSpPr>
              <a:spLocks noChangeArrowheads="1"/>
            </p:cNvSpPr>
            <p:nvPr/>
          </p:nvSpPr>
          <p:spPr bwMode="auto">
            <a:xfrm>
              <a:off x="5302" y="4667"/>
              <a:ext cx="388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8" name="Oval 43"/>
            <p:cNvSpPr>
              <a:spLocks noChangeArrowheads="1"/>
            </p:cNvSpPr>
            <p:nvPr/>
          </p:nvSpPr>
          <p:spPr bwMode="auto">
            <a:xfrm>
              <a:off x="3752" y="5052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9" name="Oval 44"/>
            <p:cNvSpPr>
              <a:spLocks noChangeArrowheads="1"/>
            </p:cNvSpPr>
            <p:nvPr/>
          </p:nvSpPr>
          <p:spPr bwMode="auto">
            <a:xfrm>
              <a:off x="4139" y="505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0" name="Oval 45"/>
            <p:cNvSpPr>
              <a:spLocks noChangeArrowheads="1"/>
            </p:cNvSpPr>
            <p:nvPr/>
          </p:nvSpPr>
          <p:spPr bwMode="auto">
            <a:xfrm>
              <a:off x="4527" y="5052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1" name="Oval 46"/>
            <p:cNvSpPr>
              <a:spLocks noChangeArrowheads="1"/>
            </p:cNvSpPr>
            <p:nvPr/>
          </p:nvSpPr>
          <p:spPr bwMode="auto">
            <a:xfrm>
              <a:off x="4914" y="505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2" name="Oval 47"/>
            <p:cNvSpPr>
              <a:spLocks noChangeArrowheads="1"/>
            </p:cNvSpPr>
            <p:nvPr/>
          </p:nvSpPr>
          <p:spPr bwMode="auto">
            <a:xfrm>
              <a:off x="5302" y="505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3" name="Oval 48"/>
            <p:cNvSpPr>
              <a:spLocks noChangeArrowheads="1"/>
            </p:cNvSpPr>
            <p:nvPr/>
          </p:nvSpPr>
          <p:spPr bwMode="auto">
            <a:xfrm>
              <a:off x="2386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4" name="Oval 49"/>
            <p:cNvSpPr>
              <a:spLocks noChangeArrowheads="1"/>
            </p:cNvSpPr>
            <p:nvPr/>
          </p:nvSpPr>
          <p:spPr bwMode="auto">
            <a:xfrm>
              <a:off x="2774" y="369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5" name="Oval 50"/>
            <p:cNvSpPr>
              <a:spLocks noChangeArrowheads="1"/>
            </p:cNvSpPr>
            <p:nvPr/>
          </p:nvSpPr>
          <p:spPr bwMode="auto">
            <a:xfrm>
              <a:off x="3161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6" name="Oval 51"/>
            <p:cNvSpPr>
              <a:spLocks noChangeArrowheads="1"/>
            </p:cNvSpPr>
            <p:nvPr/>
          </p:nvSpPr>
          <p:spPr bwMode="auto">
            <a:xfrm>
              <a:off x="2387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7" name="Oval 52"/>
            <p:cNvSpPr>
              <a:spLocks noChangeArrowheads="1"/>
            </p:cNvSpPr>
            <p:nvPr/>
          </p:nvSpPr>
          <p:spPr bwMode="auto">
            <a:xfrm>
              <a:off x="2774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8" name="Oval 53"/>
            <p:cNvSpPr>
              <a:spLocks noChangeArrowheads="1"/>
            </p:cNvSpPr>
            <p:nvPr/>
          </p:nvSpPr>
          <p:spPr bwMode="auto">
            <a:xfrm>
              <a:off x="3161" y="4077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9" name="Oval 54"/>
            <p:cNvSpPr>
              <a:spLocks noChangeArrowheads="1"/>
            </p:cNvSpPr>
            <p:nvPr/>
          </p:nvSpPr>
          <p:spPr bwMode="auto">
            <a:xfrm>
              <a:off x="2386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0" name="Oval 55"/>
            <p:cNvSpPr>
              <a:spLocks noChangeArrowheads="1"/>
            </p:cNvSpPr>
            <p:nvPr/>
          </p:nvSpPr>
          <p:spPr bwMode="auto">
            <a:xfrm>
              <a:off x="2774" y="446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1" name="Oval 56"/>
            <p:cNvSpPr>
              <a:spLocks noChangeArrowheads="1"/>
            </p:cNvSpPr>
            <p:nvPr/>
          </p:nvSpPr>
          <p:spPr bwMode="auto">
            <a:xfrm>
              <a:off x="3161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2" name="Oval 57"/>
            <p:cNvSpPr>
              <a:spLocks noChangeArrowheads="1"/>
            </p:cNvSpPr>
            <p:nvPr/>
          </p:nvSpPr>
          <p:spPr bwMode="auto">
            <a:xfrm>
              <a:off x="2386" y="4851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3" name="Oval 58"/>
            <p:cNvSpPr>
              <a:spLocks noChangeArrowheads="1"/>
            </p:cNvSpPr>
            <p:nvPr/>
          </p:nvSpPr>
          <p:spPr bwMode="auto">
            <a:xfrm>
              <a:off x="2774" y="4851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4" name="Oval 59"/>
            <p:cNvSpPr>
              <a:spLocks noChangeArrowheads="1"/>
            </p:cNvSpPr>
            <p:nvPr/>
          </p:nvSpPr>
          <p:spPr bwMode="auto">
            <a:xfrm>
              <a:off x="3161" y="4851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5" name="Oval 60"/>
            <p:cNvSpPr>
              <a:spLocks noChangeArrowheads="1"/>
            </p:cNvSpPr>
            <p:nvPr/>
          </p:nvSpPr>
          <p:spPr bwMode="auto">
            <a:xfrm>
              <a:off x="3549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6" name="Oval 61"/>
            <p:cNvSpPr>
              <a:spLocks noChangeArrowheads="1"/>
            </p:cNvSpPr>
            <p:nvPr/>
          </p:nvSpPr>
          <p:spPr bwMode="auto">
            <a:xfrm>
              <a:off x="3549" y="407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7" name="Oval 62"/>
            <p:cNvSpPr>
              <a:spLocks noChangeArrowheads="1"/>
            </p:cNvSpPr>
            <p:nvPr/>
          </p:nvSpPr>
          <p:spPr bwMode="auto">
            <a:xfrm>
              <a:off x="3549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" name="Oval 63"/>
            <p:cNvSpPr>
              <a:spLocks noChangeArrowheads="1"/>
            </p:cNvSpPr>
            <p:nvPr/>
          </p:nvSpPr>
          <p:spPr bwMode="auto">
            <a:xfrm>
              <a:off x="3549" y="4851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" name="Oval 64"/>
            <p:cNvSpPr>
              <a:spLocks noChangeArrowheads="1"/>
            </p:cNvSpPr>
            <p:nvPr/>
          </p:nvSpPr>
          <p:spPr bwMode="auto">
            <a:xfrm>
              <a:off x="2386" y="5238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" name="Oval 65"/>
            <p:cNvSpPr>
              <a:spLocks noChangeArrowheads="1"/>
            </p:cNvSpPr>
            <p:nvPr/>
          </p:nvSpPr>
          <p:spPr bwMode="auto">
            <a:xfrm>
              <a:off x="2774" y="5238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" name="Oval 66"/>
            <p:cNvSpPr>
              <a:spLocks noChangeArrowheads="1"/>
            </p:cNvSpPr>
            <p:nvPr/>
          </p:nvSpPr>
          <p:spPr bwMode="auto">
            <a:xfrm>
              <a:off x="3161" y="5238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" name="Oval 67"/>
            <p:cNvSpPr>
              <a:spLocks noChangeArrowheads="1"/>
            </p:cNvSpPr>
            <p:nvPr/>
          </p:nvSpPr>
          <p:spPr bwMode="auto">
            <a:xfrm>
              <a:off x="3549" y="5238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" name="Oval 68"/>
            <p:cNvSpPr>
              <a:spLocks noChangeArrowheads="1"/>
            </p:cNvSpPr>
            <p:nvPr/>
          </p:nvSpPr>
          <p:spPr bwMode="auto">
            <a:xfrm>
              <a:off x="3937" y="369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" name="Oval 69"/>
            <p:cNvSpPr>
              <a:spLocks noChangeArrowheads="1"/>
            </p:cNvSpPr>
            <p:nvPr/>
          </p:nvSpPr>
          <p:spPr bwMode="auto">
            <a:xfrm>
              <a:off x="4324" y="369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" name="Oval 70"/>
            <p:cNvSpPr>
              <a:spLocks noChangeArrowheads="1"/>
            </p:cNvSpPr>
            <p:nvPr/>
          </p:nvSpPr>
          <p:spPr bwMode="auto">
            <a:xfrm>
              <a:off x="4711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6" name="Oval 71"/>
            <p:cNvSpPr>
              <a:spLocks noChangeArrowheads="1"/>
            </p:cNvSpPr>
            <p:nvPr/>
          </p:nvSpPr>
          <p:spPr bwMode="auto">
            <a:xfrm>
              <a:off x="5099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7" name="Oval 72"/>
            <p:cNvSpPr>
              <a:spLocks noChangeArrowheads="1"/>
            </p:cNvSpPr>
            <p:nvPr/>
          </p:nvSpPr>
          <p:spPr bwMode="auto">
            <a:xfrm>
              <a:off x="3937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" name="Oval 73"/>
            <p:cNvSpPr>
              <a:spLocks noChangeArrowheads="1"/>
            </p:cNvSpPr>
            <p:nvPr/>
          </p:nvSpPr>
          <p:spPr bwMode="auto">
            <a:xfrm>
              <a:off x="4324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9" name="Oval 74"/>
            <p:cNvSpPr>
              <a:spLocks noChangeArrowheads="1"/>
            </p:cNvSpPr>
            <p:nvPr/>
          </p:nvSpPr>
          <p:spPr bwMode="auto">
            <a:xfrm>
              <a:off x="4711" y="407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0" name="Oval 75"/>
            <p:cNvSpPr>
              <a:spLocks noChangeArrowheads="1"/>
            </p:cNvSpPr>
            <p:nvPr/>
          </p:nvSpPr>
          <p:spPr bwMode="auto">
            <a:xfrm>
              <a:off x="5099" y="407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1" name="Oval 76"/>
            <p:cNvSpPr>
              <a:spLocks noChangeArrowheads="1"/>
            </p:cNvSpPr>
            <p:nvPr/>
          </p:nvSpPr>
          <p:spPr bwMode="auto">
            <a:xfrm>
              <a:off x="3937" y="446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2" name="Oval 77"/>
            <p:cNvSpPr>
              <a:spLocks noChangeArrowheads="1"/>
            </p:cNvSpPr>
            <p:nvPr/>
          </p:nvSpPr>
          <p:spPr bwMode="auto">
            <a:xfrm>
              <a:off x="4324" y="446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3" name="Oval 78"/>
            <p:cNvSpPr>
              <a:spLocks noChangeArrowheads="1"/>
            </p:cNvSpPr>
            <p:nvPr/>
          </p:nvSpPr>
          <p:spPr bwMode="auto">
            <a:xfrm>
              <a:off x="4711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4" name="Oval 79"/>
            <p:cNvSpPr>
              <a:spLocks noChangeArrowheads="1"/>
            </p:cNvSpPr>
            <p:nvPr/>
          </p:nvSpPr>
          <p:spPr bwMode="auto">
            <a:xfrm>
              <a:off x="5099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5" name="Oval 80"/>
            <p:cNvSpPr>
              <a:spLocks noChangeArrowheads="1"/>
            </p:cNvSpPr>
            <p:nvPr/>
          </p:nvSpPr>
          <p:spPr bwMode="auto">
            <a:xfrm>
              <a:off x="3937" y="4851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6" name="Oval 81"/>
            <p:cNvSpPr>
              <a:spLocks noChangeArrowheads="1"/>
            </p:cNvSpPr>
            <p:nvPr/>
          </p:nvSpPr>
          <p:spPr bwMode="auto">
            <a:xfrm>
              <a:off x="4324" y="4851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7" name="Oval 82"/>
            <p:cNvSpPr>
              <a:spLocks noChangeArrowheads="1"/>
            </p:cNvSpPr>
            <p:nvPr/>
          </p:nvSpPr>
          <p:spPr bwMode="auto">
            <a:xfrm>
              <a:off x="4711" y="4851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8" name="Oval 83"/>
            <p:cNvSpPr>
              <a:spLocks noChangeArrowheads="1"/>
            </p:cNvSpPr>
            <p:nvPr/>
          </p:nvSpPr>
          <p:spPr bwMode="auto">
            <a:xfrm>
              <a:off x="5099" y="4851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9" name="Oval 84"/>
            <p:cNvSpPr>
              <a:spLocks noChangeArrowheads="1"/>
            </p:cNvSpPr>
            <p:nvPr/>
          </p:nvSpPr>
          <p:spPr bwMode="auto">
            <a:xfrm>
              <a:off x="5487" y="369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0" name="Oval 85"/>
            <p:cNvSpPr>
              <a:spLocks noChangeArrowheads="1"/>
            </p:cNvSpPr>
            <p:nvPr/>
          </p:nvSpPr>
          <p:spPr bwMode="auto">
            <a:xfrm>
              <a:off x="5487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1" name="Oval 86"/>
            <p:cNvSpPr>
              <a:spLocks noChangeArrowheads="1"/>
            </p:cNvSpPr>
            <p:nvPr/>
          </p:nvSpPr>
          <p:spPr bwMode="auto">
            <a:xfrm>
              <a:off x="5487" y="446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2" name="Oval 87"/>
            <p:cNvSpPr>
              <a:spLocks noChangeArrowheads="1"/>
            </p:cNvSpPr>
            <p:nvPr/>
          </p:nvSpPr>
          <p:spPr bwMode="auto">
            <a:xfrm>
              <a:off x="5487" y="4851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3" name="Oval 88"/>
            <p:cNvSpPr>
              <a:spLocks noChangeArrowheads="1"/>
            </p:cNvSpPr>
            <p:nvPr/>
          </p:nvSpPr>
          <p:spPr bwMode="auto">
            <a:xfrm>
              <a:off x="3937" y="5237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4" name="Oval 89"/>
            <p:cNvSpPr>
              <a:spLocks noChangeArrowheads="1"/>
            </p:cNvSpPr>
            <p:nvPr/>
          </p:nvSpPr>
          <p:spPr bwMode="auto">
            <a:xfrm>
              <a:off x="4324" y="5237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5" name="Oval 90"/>
            <p:cNvSpPr>
              <a:spLocks noChangeArrowheads="1"/>
            </p:cNvSpPr>
            <p:nvPr/>
          </p:nvSpPr>
          <p:spPr bwMode="auto">
            <a:xfrm>
              <a:off x="4711" y="5237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6" name="Oval 91"/>
            <p:cNvSpPr>
              <a:spLocks noChangeArrowheads="1"/>
            </p:cNvSpPr>
            <p:nvPr/>
          </p:nvSpPr>
          <p:spPr bwMode="auto">
            <a:xfrm>
              <a:off x="5099" y="5237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7" name="Oval 92"/>
            <p:cNvSpPr>
              <a:spLocks noChangeArrowheads="1"/>
            </p:cNvSpPr>
            <p:nvPr/>
          </p:nvSpPr>
          <p:spPr bwMode="auto">
            <a:xfrm>
              <a:off x="5487" y="5237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8" name="Oval 93"/>
            <p:cNvSpPr>
              <a:spLocks noChangeArrowheads="1"/>
            </p:cNvSpPr>
            <p:nvPr/>
          </p:nvSpPr>
          <p:spPr bwMode="auto">
            <a:xfrm>
              <a:off x="2571" y="387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" name="Oval 94"/>
            <p:cNvSpPr>
              <a:spLocks noChangeArrowheads="1"/>
            </p:cNvSpPr>
            <p:nvPr/>
          </p:nvSpPr>
          <p:spPr bwMode="auto">
            <a:xfrm>
              <a:off x="2958" y="387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" name="Oval 95"/>
            <p:cNvSpPr>
              <a:spLocks noChangeArrowheads="1"/>
            </p:cNvSpPr>
            <p:nvPr/>
          </p:nvSpPr>
          <p:spPr bwMode="auto">
            <a:xfrm>
              <a:off x="3345" y="3874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1" name="Oval 96"/>
            <p:cNvSpPr>
              <a:spLocks noChangeArrowheads="1"/>
            </p:cNvSpPr>
            <p:nvPr/>
          </p:nvSpPr>
          <p:spPr bwMode="auto">
            <a:xfrm>
              <a:off x="2571" y="426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2" name="Oval 97"/>
            <p:cNvSpPr>
              <a:spLocks noChangeArrowheads="1"/>
            </p:cNvSpPr>
            <p:nvPr/>
          </p:nvSpPr>
          <p:spPr bwMode="auto">
            <a:xfrm>
              <a:off x="2959" y="4261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3" name="Oval 98"/>
            <p:cNvSpPr>
              <a:spLocks noChangeArrowheads="1"/>
            </p:cNvSpPr>
            <p:nvPr/>
          </p:nvSpPr>
          <p:spPr bwMode="auto">
            <a:xfrm>
              <a:off x="3346" y="426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4" name="Oval 99"/>
            <p:cNvSpPr>
              <a:spLocks noChangeArrowheads="1"/>
            </p:cNvSpPr>
            <p:nvPr/>
          </p:nvSpPr>
          <p:spPr bwMode="auto">
            <a:xfrm>
              <a:off x="2571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5" name="Oval 100"/>
            <p:cNvSpPr>
              <a:spLocks noChangeArrowheads="1"/>
            </p:cNvSpPr>
            <p:nvPr/>
          </p:nvSpPr>
          <p:spPr bwMode="auto">
            <a:xfrm>
              <a:off x="2958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6" name="Oval 101"/>
            <p:cNvSpPr>
              <a:spLocks noChangeArrowheads="1"/>
            </p:cNvSpPr>
            <p:nvPr/>
          </p:nvSpPr>
          <p:spPr bwMode="auto">
            <a:xfrm>
              <a:off x="3345" y="4649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7" name="Oval 102"/>
            <p:cNvSpPr>
              <a:spLocks noChangeArrowheads="1"/>
            </p:cNvSpPr>
            <p:nvPr/>
          </p:nvSpPr>
          <p:spPr bwMode="auto">
            <a:xfrm>
              <a:off x="2571" y="503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8" name="Oval 103"/>
            <p:cNvSpPr>
              <a:spLocks noChangeArrowheads="1"/>
            </p:cNvSpPr>
            <p:nvPr/>
          </p:nvSpPr>
          <p:spPr bwMode="auto">
            <a:xfrm>
              <a:off x="2958" y="503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" name="Oval 104"/>
            <p:cNvSpPr>
              <a:spLocks noChangeArrowheads="1"/>
            </p:cNvSpPr>
            <p:nvPr/>
          </p:nvSpPr>
          <p:spPr bwMode="auto">
            <a:xfrm>
              <a:off x="3345" y="5037"/>
              <a:ext cx="389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0" name="Oval 105"/>
            <p:cNvSpPr>
              <a:spLocks noChangeArrowheads="1"/>
            </p:cNvSpPr>
            <p:nvPr/>
          </p:nvSpPr>
          <p:spPr bwMode="auto">
            <a:xfrm>
              <a:off x="3734" y="387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1" name="Oval 106"/>
            <p:cNvSpPr>
              <a:spLocks noChangeArrowheads="1"/>
            </p:cNvSpPr>
            <p:nvPr/>
          </p:nvSpPr>
          <p:spPr bwMode="auto">
            <a:xfrm>
              <a:off x="3734" y="426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2" name="Oval 107"/>
            <p:cNvSpPr>
              <a:spLocks noChangeArrowheads="1"/>
            </p:cNvSpPr>
            <p:nvPr/>
          </p:nvSpPr>
          <p:spPr bwMode="auto">
            <a:xfrm>
              <a:off x="3734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3" name="Oval 108"/>
            <p:cNvSpPr>
              <a:spLocks noChangeArrowheads="1"/>
            </p:cNvSpPr>
            <p:nvPr/>
          </p:nvSpPr>
          <p:spPr bwMode="auto">
            <a:xfrm>
              <a:off x="3734" y="503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4" name="Oval 109"/>
            <p:cNvSpPr>
              <a:spLocks noChangeArrowheads="1"/>
            </p:cNvSpPr>
            <p:nvPr/>
          </p:nvSpPr>
          <p:spPr bwMode="auto">
            <a:xfrm>
              <a:off x="2571" y="542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5" name="Oval 110"/>
            <p:cNvSpPr>
              <a:spLocks noChangeArrowheads="1"/>
            </p:cNvSpPr>
            <p:nvPr/>
          </p:nvSpPr>
          <p:spPr bwMode="auto">
            <a:xfrm>
              <a:off x="2959" y="5422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6" name="Oval 111"/>
            <p:cNvSpPr>
              <a:spLocks noChangeArrowheads="1"/>
            </p:cNvSpPr>
            <p:nvPr/>
          </p:nvSpPr>
          <p:spPr bwMode="auto">
            <a:xfrm>
              <a:off x="3346" y="542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7" name="Oval 112"/>
            <p:cNvSpPr>
              <a:spLocks noChangeArrowheads="1"/>
            </p:cNvSpPr>
            <p:nvPr/>
          </p:nvSpPr>
          <p:spPr bwMode="auto">
            <a:xfrm>
              <a:off x="3734" y="5422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8" name="Oval 113"/>
            <p:cNvSpPr>
              <a:spLocks noChangeArrowheads="1"/>
            </p:cNvSpPr>
            <p:nvPr/>
          </p:nvSpPr>
          <p:spPr bwMode="auto">
            <a:xfrm>
              <a:off x="4121" y="387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9" name="Oval 114"/>
            <p:cNvSpPr>
              <a:spLocks noChangeArrowheads="1"/>
            </p:cNvSpPr>
            <p:nvPr/>
          </p:nvSpPr>
          <p:spPr bwMode="auto">
            <a:xfrm>
              <a:off x="4508" y="387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0" name="Oval 115"/>
            <p:cNvSpPr>
              <a:spLocks noChangeArrowheads="1"/>
            </p:cNvSpPr>
            <p:nvPr/>
          </p:nvSpPr>
          <p:spPr bwMode="auto">
            <a:xfrm>
              <a:off x="4896" y="387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1" name="Oval 116"/>
            <p:cNvSpPr>
              <a:spLocks noChangeArrowheads="1"/>
            </p:cNvSpPr>
            <p:nvPr/>
          </p:nvSpPr>
          <p:spPr bwMode="auto">
            <a:xfrm>
              <a:off x="5284" y="387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2" name="Oval 117"/>
            <p:cNvSpPr>
              <a:spLocks noChangeArrowheads="1"/>
            </p:cNvSpPr>
            <p:nvPr/>
          </p:nvSpPr>
          <p:spPr bwMode="auto">
            <a:xfrm>
              <a:off x="4121" y="4260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3" name="Oval 118"/>
            <p:cNvSpPr>
              <a:spLocks noChangeArrowheads="1"/>
            </p:cNvSpPr>
            <p:nvPr/>
          </p:nvSpPr>
          <p:spPr bwMode="auto">
            <a:xfrm>
              <a:off x="4509" y="4260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4" name="Oval 119"/>
            <p:cNvSpPr>
              <a:spLocks noChangeArrowheads="1"/>
            </p:cNvSpPr>
            <p:nvPr/>
          </p:nvSpPr>
          <p:spPr bwMode="auto">
            <a:xfrm>
              <a:off x="4896" y="4260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5" name="Oval 120"/>
            <p:cNvSpPr>
              <a:spLocks noChangeArrowheads="1"/>
            </p:cNvSpPr>
            <p:nvPr/>
          </p:nvSpPr>
          <p:spPr bwMode="auto">
            <a:xfrm>
              <a:off x="5284" y="4260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6" name="Oval 121"/>
            <p:cNvSpPr>
              <a:spLocks noChangeArrowheads="1"/>
            </p:cNvSpPr>
            <p:nvPr/>
          </p:nvSpPr>
          <p:spPr bwMode="auto">
            <a:xfrm>
              <a:off x="4121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7" name="Oval 122"/>
            <p:cNvSpPr>
              <a:spLocks noChangeArrowheads="1"/>
            </p:cNvSpPr>
            <p:nvPr/>
          </p:nvSpPr>
          <p:spPr bwMode="auto">
            <a:xfrm>
              <a:off x="4508" y="464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8" name="Oval 123"/>
            <p:cNvSpPr>
              <a:spLocks noChangeArrowheads="1"/>
            </p:cNvSpPr>
            <p:nvPr/>
          </p:nvSpPr>
          <p:spPr bwMode="auto">
            <a:xfrm>
              <a:off x="4896" y="464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9" name="Oval 124"/>
            <p:cNvSpPr>
              <a:spLocks noChangeArrowheads="1"/>
            </p:cNvSpPr>
            <p:nvPr/>
          </p:nvSpPr>
          <p:spPr bwMode="auto">
            <a:xfrm>
              <a:off x="5284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0" name="Oval 125"/>
            <p:cNvSpPr>
              <a:spLocks noChangeArrowheads="1"/>
            </p:cNvSpPr>
            <p:nvPr/>
          </p:nvSpPr>
          <p:spPr bwMode="auto">
            <a:xfrm>
              <a:off x="4121" y="5037"/>
              <a:ext cx="387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1" name="Oval 126"/>
            <p:cNvSpPr>
              <a:spLocks noChangeArrowheads="1"/>
            </p:cNvSpPr>
            <p:nvPr/>
          </p:nvSpPr>
          <p:spPr bwMode="auto">
            <a:xfrm>
              <a:off x="4508" y="5037"/>
              <a:ext cx="388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2" name="Oval 127"/>
            <p:cNvSpPr>
              <a:spLocks noChangeArrowheads="1"/>
            </p:cNvSpPr>
            <p:nvPr/>
          </p:nvSpPr>
          <p:spPr bwMode="auto">
            <a:xfrm>
              <a:off x="4896" y="5037"/>
              <a:ext cx="388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3" name="Oval 128"/>
            <p:cNvSpPr>
              <a:spLocks noChangeArrowheads="1"/>
            </p:cNvSpPr>
            <p:nvPr/>
          </p:nvSpPr>
          <p:spPr bwMode="auto">
            <a:xfrm>
              <a:off x="5284" y="5037"/>
              <a:ext cx="387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4" name="Oval 129"/>
            <p:cNvSpPr>
              <a:spLocks noChangeArrowheads="1"/>
            </p:cNvSpPr>
            <p:nvPr/>
          </p:nvSpPr>
          <p:spPr bwMode="auto">
            <a:xfrm>
              <a:off x="5671" y="387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5" name="Oval 130"/>
            <p:cNvSpPr>
              <a:spLocks noChangeArrowheads="1"/>
            </p:cNvSpPr>
            <p:nvPr/>
          </p:nvSpPr>
          <p:spPr bwMode="auto">
            <a:xfrm>
              <a:off x="5671" y="4260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6" name="Oval 131"/>
            <p:cNvSpPr>
              <a:spLocks noChangeArrowheads="1"/>
            </p:cNvSpPr>
            <p:nvPr/>
          </p:nvSpPr>
          <p:spPr bwMode="auto">
            <a:xfrm>
              <a:off x="5671" y="464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7" name="Oval 132"/>
            <p:cNvSpPr>
              <a:spLocks noChangeArrowheads="1"/>
            </p:cNvSpPr>
            <p:nvPr/>
          </p:nvSpPr>
          <p:spPr bwMode="auto">
            <a:xfrm>
              <a:off x="5671" y="5037"/>
              <a:ext cx="388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8" name="Oval 133"/>
            <p:cNvSpPr>
              <a:spLocks noChangeArrowheads="1"/>
            </p:cNvSpPr>
            <p:nvPr/>
          </p:nvSpPr>
          <p:spPr bwMode="auto">
            <a:xfrm>
              <a:off x="4121" y="5421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9" name="Oval 134"/>
            <p:cNvSpPr>
              <a:spLocks noChangeArrowheads="1"/>
            </p:cNvSpPr>
            <p:nvPr/>
          </p:nvSpPr>
          <p:spPr bwMode="auto">
            <a:xfrm>
              <a:off x="4508" y="5421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" name="Oval 135"/>
            <p:cNvSpPr>
              <a:spLocks noChangeArrowheads="1"/>
            </p:cNvSpPr>
            <p:nvPr/>
          </p:nvSpPr>
          <p:spPr bwMode="auto">
            <a:xfrm>
              <a:off x="4896" y="5421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" name="Oval 136"/>
            <p:cNvSpPr>
              <a:spLocks noChangeArrowheads="1"/>
            </p:cNvSpPr>
            <p:nvPr/>
          </p:nvSpPr>
          <p:spPr bwMode="auto">
            <a:xfrm>
              <a:off x="5284" y="5421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" name="Oval 137"/>
            <p:cNvSpPr>
              <a:spLocks noChangeArrowheads="1"/>
            </p:cNvSpPr>
            <p:nvPr/>
          </p:nvSpPr>
          <p:spPr bwMode="auto">
            <a:xfrm>
              <a:off x="5671" y="5421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3" name="Oval 138"/>
            <p:cNvSpPr>
              <a:spLocks noChangeArrowheads="1"/>
            </p:cNvSpPr>
            <p:nvPr/>
          </p:nvSpPr>
          <p:spPr bwMode="auto">
            <a:xfrm>
              <a:off x="2755" y="406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4" name="Oval 139"/>
            <p:cNvSpPr>
              <a:spLocks noChangeArrowheads="1"/>
            </p:cNvSpPr>
            <p:nvPr/>
          </p:nvSpPr>
          <p:spPr bwMode="auto">
            <a:xfrm>
              <a:off x="3143" y="406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5" name="Oval 140"/>
            <p:cNvSpPr>
              <a:spLocks noChangeArrowheads="1"/>
            </p:cNvSpPr>
            <p:nvPr/>
          </p:nvSpPr>
          <p:spPr bwMode="auto">
            <a:xfrm>
              <a:off x="3530" y="406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6" name="Oval 141"/>
            <p:cNvSpPr>
              <a:spLocks noChangeArrowheads="1"/>
            </p:cNvSpPr>
            <p:nvPr/>
          </p:nvSpPr>
          <p:spPr bwMode="auto">
            <a:xfrm>
              <a:off x="2756" y="444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7" name="Oval 142"/>
            <p:cNvSpPr>
              <a:spLocks noChangeArrowheads="1"/>
            </p:cNvSpPr>
            <p:nvPr/>
          </p:nvSpPr>
          <p:spPr bwMode="auto">
            <a:xfrm>
              <a:off x="3144" y="444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8" name="Oval 143"/>
            <p:cNvSpPr>
              <a:spLocks noChangeArrowheads="1"/>
            </p:cNvSpPr>
            <p:nvPr/>
          </p:nvSpPr>
          <p:spPr bwMode="auto">
            <a:xfrm>
              <a:off x="3531" y="444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9" name="Oval 144"/>
            <p:cNvSpPr>
              <a:spLocks noChangeArrowheads="1"/>
            </p:cNvSpPr>
            <p:nvPr/>
          </p:nvSpPr>
          <p:spPr bwMode="auto">
            <a:xfrm>
              <a:off x="2755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0" name="Oval 145"/>
            <p:cNvSpPr>
              <a:spLocks noChangeArrowheads="1"/>
            </p:cNvSpPr>
            <p:nvPr/>
          </p:nvSpPr>
          <p:spPr bwMode="auto">
            <a:xfrm>
              <a:off x="3143" y="483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1" name="Oval 146"/>
            <p:cNvSpPr>
              <a:spLocks noChangeArrowheads="1"/>
            </p:cNvSpPr>
            <p:nvPr/>
          </p:nvSpPr>
          <p:spPr bwMode="auto">
            <a:xfrm>
              <a:off x="3530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2" name="Oval 147"/>
            <p:cNvSpPr>
              <a:spLocks noChangeArrowheads="1"/>
            </p:cNvSpPr>
            <p:nvPr/>
          </p:nvSpPr>
          <p:spPr bwMode="auto">
            <a:xfrm>
              <a:off x="2755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3" name="Oval 148"/>
            <p:cNvSpPr>
              <a:spLocks noChangeArrowheads="1"/>
            </p:cNvSpPr>
            <p:nvPr/>
          </p:nvSpPr>
          <p:spPr bwMode="auto">
            <a:xfrm>
              <a:off x="3143" y="522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4" name="Oval 149"/>
            <p:cNvSpPr>
              <a:spLocks noChangeArrowheads="1"/>
            </p:cNvSpPr>
            <p:nvPr/>
          </p:nvSpPr>
          <p:spPr bwMode="auto">
            <a:xfrm>
              <a:off x="3530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5" name="Oval 150"/>
            <p:cNvSpPr>
              <a:spLocks noChangeArrowheads="1"/>
            </p:cNvSpPr>
            <p:nvPr/>
          </p:nvSpPr>
          <p:spPr bwMode="auto">
            <a:xfrm>
              <a:off x="3918" y="406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6" name="Oval 151"/>
            <p:cNvSpPr>
              <a:spLocks noChangeArrowheads="1"/>
            </p:cNvSpPr>
            <p:nvPr/>
          </p:nvSpPr>
          <p:spPr bwMode="auto">
            <a:xfrm>
              <a:off x="3918" y="4447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7" name="Oval 152"/>
            <p:cNvSpPr>
              <a:spLocks noChangeArrowheads="1"/>
            </p:cNvSpPr>
            <p:nvPr/>
          </p:nvSpPr>
          <p:spPr bwMode="auto">
            <a:xfrm>
              <a:off x="3918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8" name="Oval 153"/>
            <p:cNvSpPr>
              <a:spLocks noChangeArrowheads="1"/>
            </p:cNvSpPr>
            <p:nvPr/>
          </p:nvSpPr>
          <p:spPr bwMode="auto">
            <a:xfrm>
              <a:off x="3918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9" name="Oval 154"/>
            <p:cNvSpPr>
              <a:spLocks noChangeArrowheads="1"/>
            </p:cNvSpPr>
            <p:nvPr/>
          </p:nvSpPr>
          <p:spPr bwMode="auto">
            <a:xfrm>
              <a:off x="2755" y="5607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" name="Oval 155"/>
            <p:cNvSpPr>
              <a:spLocks noChangeArrowheads="1"/>
            </p:cNvSpPr>
            <p:nvPr/>
          </p:nvSpPr>
          <p:spPr bwMode="auto">
            <a:xfrm>
              <a:off x="3144" y="5607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" name="Oval 156"/>
            <p:cNvSpPr>
              <a:spLocks noChangeArrowheads="1"/>
            </p:cNvSpPr>
            <p:nvPr/>
          </p:nvSpPr>
          <p:spPr bwMode="auto">
            <a:xfrm>
              <a:off x="3531" y="5607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" name="Oval 157"/>
            <p:cNvSpPr>
              <a:spLocks noChangeArrowheads="1"/>
            </p:cNvSpPr>
            <p:nvPr/>
          </p:nvSpPr>
          <p:spPr bwMode="auto">
            <a:xfrm>
              <a:off x="3918" y="5607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" name="Oval 158"/>
            <p:cNvSpPr>
              <a:spLocks noChangeArrowheads="1"/>
            </p:cNvSpPr>
            <p:nvPr/>
          </p:nvSpPr>
          <p:spPr bwMode="auto">
            <a:xfrm>
              <a:off x="4306" y="405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4" name="Oval 159"/>
            <p:cNvSpPr>
              <a:spLocks noChangeArrowheads="1"/>
            </p:cNvSpPr>
            <p:nvPr/>
          </p:nvSpPr>
          <p:spPr bwMode="auto">
            <a:xfrm>
              <a:off x="4693" y="405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5" name="Oval 160"/>
            <p:cNvSpPr>
              <a:spLocks noChangeArrowheads="1"/>
            </p:cNvSpPr>
            <p:nvPr/>
          </p:nvSpPr>
          <p:spPr bwMode="auto">
            <a:xfrm>
              <a:off x="5081" y="405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6" name="Oval 161"/>
            <p:cNvSpPr>
              <a:spLocks noChangeArrowheads="1"/>
            </p:cNvSpPr>
            <p:nvPr/>
          </p:nvSpPr>
          <p:spPr bwMode="auto">
            <a:xfrm>
              <a:off x="5468" y="405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7" name="Oval 162"/>
            <p:cNvSpPr>
              <a:spLocks noChangeArrowheads="1"/>
            </p:cNvSpPr>
            <p:nvPr/>
          </p:nvSpPr>
          <p:spPr bwMode="auto">
            <a:xfrm>
              <a:off x="4306" y="444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8" name="Oval 163"/>
            <p:cNvSpPr>
              <a:spLocks noChangeArrowheads="1"/>
            </p:cNvSpPr>
            <p:nvPr/>
          </p:nvSpPr>
          <p:spPr bwMode="auto">
            <a:xfrm>
              <a:off x="4694" y="4445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9" name="Oval 164"/>
            <p:cNvSpPr>
              <a:spLocks noChangeArrowheads="1"/>
            </p:cNvSpPr>
            <p:nvPr/>
          </p:nvSpPr>
          <p:spPr bwMode="auto">
            <a:xfrm>
              <a:off x="5081" y="4445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0" name="Oval 165"/>
            <p:cNvSpPr>
              <a:spLocks noChangeArrowheads="1"/>
            </p:cNvSpPr>
            <p:nvPr/>
          </p:nvSpPr>
          <p:spPr bwMode="auto">
            <a:xfrm>
              <a:off x="5468" y="4445"/>
              <a:ext cx="389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" name="Oval 166"/>
            <p:cNvSpPr>
              <a:spLocks noChangeArrowheads="1"/>
            </p:cNvSpPr>
            <p:nvPr/>
          </p:nvSpPr>
          <p:spPr bwMode="auto">
            <a:xfrm>
              <a:off x="4306" y="483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" name="Oval 167"/>
            <p:cNvSpPr>
              <a:spLocks noChangeArrowheads="1"/>
            </p:cNvSpPr>
            <p:nvPr/>
          </p:nvSpPr>
          <p:spPr bwMode="auto">
            <a:xfrm>
              <a:off x="4693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" name="Oval 168"/>
            <p:cNvSpPr>
              <a:spLocks noChangeArrowheads="1"/>
            </p:cNvSpPr>
            <p:nvPr/>
          </p:nvSpPr>
          <p:spPr bwMode="auto">
            <a:xfrm>
              <a:off x="5081" y="483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4" name="Oval 169"/>
            <p:cNvSpPr>
              <a:spLocks noChangeArrowheads="1"/>
            </p:cNvSpPr>
            <p:nvPr/>
          </p:nvSpPr>
          <p:spPr bwMode="auto">
            <a:xfrm>
              <a:off x="5468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5" name="Oval 170"/>
            <p:cNvSpPr>
              <a:spLocks noChangeArrowheads="1"/>
            </p:cNvSpPr>
            <p:nvPr/>
          </p:nvSpPr>
          <p:spPr bwMode="auto">
            <a:xfrm>
              <a:off x="4306" y="522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6" name="Oval 171"/>
            <p:cNvSpPr>
              <a:spLocks noChangeArrowheads="1"/>
            </p:cNvSpPr>
            <p:nvPr/>
          </p:nvSpPr>
          <p:spPr bwMode="auto">
            <a:xfrm>
              <a:off x="4693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7" name="Oval 172"/>
            <p:cNvSpPr>
              <a:spLocks noChangeArrowheads="1"/>
            </p:cNvSpPr>
            <p:nvPr/>
          </p:nvSpPr>
          <p:spPr bwMode="auto">
            <a:xfrm>
              <a:off x="5081" y="522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8" name="Oval 173"/>
            <p:cNvSpPr>
              <a:spLocks noChangeArrowheads="1"/>
            </p:cNvSpPr>
            <p:nvPr/>
          </p:nvSpPr>
          <p:spPr bwMode="auto">
            <a:xfrm>
              <a:off x="5468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9" name="Oval 174"/>
            <p:cNvSpPr>
              <a:spLocks noChangeArrowheads="1"/>
            </p:cNvSpPr>
            <p:nvPr/>
          </p:nvSpPr>
          <p:spPr bwMode="auto">
            <a:xfrm>
              <a:off x="5856" y="405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" name="Oval 175"/>
            <p:cNvSpPr>
              <a:spLocks noChangeArrowheads="1"/>
            </p:cNvSpPr>
            <p:nvPr/>
          </p:nvSpPr>
          <p:spPr bwMode="auto">
            <a:xfrm>
              <a:off x="5856" y="444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" name="Oval 176"/>
            <p:cNvSpPr>
              <a:spLocks noChangeArrowheads="1"/>
            </p:cNvSpPr>
            <p:nvPr/>
          </p:nvSpPr>
          <p:spPr bwMode="auto">
            <a:xfrm>
              <a:off x="5856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" name="Oval 177"/>
            <p:cNvSpPr>
              <a:spLocks noChangeArrowheads="1"/>
            </p:cNvSpPr>
            <p:nvPr/>
          </p:nvSpPr>
          <p:spPr bwMode="auto">
            <a:xfrm>
              <a:off x="5856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" name="Oval 178"/>
            <p:cNvSpPr>
              <a:spLocks noChangeArrowheads="1"/>
            </p:cNvSpPr>
            <p:nvPr/>
          </p:nvSpPr>
          <p:spPr bwMode="auto">
            <a:xfrm>
              <a:off x="4306" y="5607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4" name="Oval 179"/>
            <p:cNvSpPr>
              <a:spLocks noChangeArrowheads="1"/>
            </p:cNvSpPr>
            <p:nvPr/>
          </p:nvSpPr>
          <p:spPr bwMode="auto">
            <a:xfrm>
              <a:off x="4693" y="5607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5" name="Oval 180"/>
            <p:cNvSpPr>
              <a:spLocks noChangeArrowheads="1"/>
            </p:cNvSpPr>
            <p:nvPr/>
          </p:nvSpPr>
          <p:spPr bwMode="auto">
            <a:xfrm>
              <a:off x="5081" y="5607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6" name="Oval 181"/>
            <p:cNvSpPr>
              <a:spLocks noChangeArrowheads="1"/>
            </p:cNvSpPr>
            <p:nvPr/>
          </p:nvSpPr>
          <p:spPr bwMode="auto">
            <a:xfrm>
              <a:off x="5468" y="5607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7" name="Oval 182"/>
            <p:cNvSpPr>
              <a:spLocks noChangeArrowheads="1"/>
            </p:cNvSpPr>
            <p:nvPr/>
          </p:nvSpPr>
          <p:spPr bwMode="auto">
            <a:xfrm>
              <a:off x="5856" y="5607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8" name="Oval 183"/>
            <p:cNvSpPr>
              <a:spLocks noChangeArrowheads="1"/>
            </p:cNvSpPr>
            <p:nvPr/>
          </p:nvSpPr>
          <p:spPr bwMode="auto">
            <a:xfrm>
              <a:off x="2940" y="424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9" name="Oval 184"/>
            <p:cNvSpPr>
              <a:spLocks noChangeArrowheads="1"/>
            </p:cNvSpPr>
            <p:nvPr/>
          </p:nvSpPr>
          <p:spPr bwMode="auto">
            <a:xfrm>
              <a:off x="3327" y="424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0" name="Oval 185"/>
            <p:cNvSpPr>
              <a:spLocks noChangeArrowheads="1"/>
            </p:cNvSpPr>
            <p:nvPr/>
          </p:nvSpPr>
          <p:spPr bwMode="auto">
            <a:xfrm>
              <a:off x="3714" y="4244"/>
              <a:ext cx="389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" name="Oval 186"/>
            <p:cNvSpPr>
              <a:spLocks noChangeArrowheads="1"/>
            </p:cNvSpPr>
            <p:nvPr/>
          </p:nvSpPr>
          <p:spPr bwMode="auto">
            <a:xfrm>
              <a:off x="2941" y="4630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2" name="Oval 187"/>
            <p:cNvSpPr>
              <a:spLocks noChangeArrowheads="1"/>
            </p:cNvSpPr>
            <p:nvPr/>
          </p:nvSpPr>
          <p:spPr bwMode="auto">
            <a:xfrm>
              <a:off x="3328" y="4630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3" name="Oval 188"/>
            <p:cNvSpPr>
              <a:spLocks noChangeArrowheads="1"/>
            </p:cNvSpPr>
            <p:nvPr/>
          </p:nvSpPr>
          <p:spPr bwMode="auto">
            <a:xfrm>
              <a:off x="3715" y="4630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4" name="Oval 189"/>
            <p:cNvSpPr>
              <a:spLocks noChangeArrowheads="1"/>
            </p:cNvSpPr>
            <p:nvPr/>
          </p:nvSpPr>
          <p:spPr bwMode="auto">
            <a:xfrm>
              <a:off x="2940" y="501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5" name="Oval 190"/>
            <p:cNvSpPr>
              <a:spLocks noChangeArrowheads="1"/>
            </p:cNvSpPr>
            <p:nvPr/>
          </p:nvSpPr>
          <p:spPr bwMode="auto">
            <a:xfrm>
              <a:off x="3327" y="501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6" name="Oval 191"/>
            <p:cNvSpPr>
              <a:spLocks noChangeArrowheads="1"/>
            </p:cNvSpPr>
            <p:nvPr/>
          </p:nvSpPr>
          <p:spPr bwMode="auto">
            <a:xfrm>
              <a:off x="3714" y="5018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7" name="Oval 192"/>
            <p:cNvSpPr>
              <a:spLocks noChangeArrowheads="1"/>
            </p:cNvSpPr>
            <p:nvPr/>
          </p:nvSpPr>
          <p:spPr bwMode="auto">
            <a:xfrm>
              <a:off x="2940" y="5405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8" name="Oval 193"/>
            <p:cNvSpPr>
              <a:spLocks noChangeArrowheads="1"/>
            </p:cNvSpPr>
            <p:nvPr/>
          </p:nvSpPr>
          <p:spPr bwMode="auto">
            <a:xfrm>
              <a:off x="3327" y="5405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9" name="Oval 194"/>
            <p:cNvSpPr>
              <a:spLocks noChangeArrowheads="1"/>
            </p:cNvSpPr>
            <p:nvPr/>
          </p:nvSpPr>
          <p:spPr bwMode="auto">
            <a:xfrm>
              <a:off x="3714" y="5405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0" name="Oval 195"/>
            <p:cNvSpPr>
              <a:spLocks noChangeArrowheads="1"/>
            </p:cNvSpPr>
            <p:nvPr/>
          </p:nvSpPr>
          <p:spPr bwMode="auto">
            <a:xfrm>
              <a:off x="4103" y="424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" name="Oval 196"/>
            <p:cNvSpPr>
              <a:spLocks noChangeArrowheads="1"/>
            </p:cNvSpPr>
            <p:nvPr/>
          </p:nvSpPr>
          <p:spPr bwMode="auto">
            <a:xfrm>
              <a:off x="4103" y="4630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" name="Oval 197"/>
            <p:cNvSpPr>
              <a:spLocks noChangeArrowheads="1"/>
            </p:cNvSpPr>
            <p:nvPr/>
          </p:nvSpPr>
          <p:spPr bwMode="auto">
            <a:xfrm>
              <a:off x="4103" y="501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3" name="Oval 198"/>
            <p:cNvSpPr>
              <a:spLocks noChangeArrowheads="1"/>
            </p:cNvSpPr>
            <p:nvPr/>
          </p:nvSpPr>
          <p:spPr bwMode="auto">
            <a:xfrm>
              <a:off x="4103" y="540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4" name="Oval 199"/>
            <p:cNvSpPr>
              <a:spLocks noChangeArrowheads="1"/>
            </p:cNvSpPr>
            <p:nvPr/>
          </p:nvSpPr>
          <p:spPr bwMode="auto">
            <a:xfrm>
              <a:off x="2940" y="579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5" name="Oval 200"/>
            <p:cNvSpPr>
              <a:spLocks noChangeArrowheads="1"/>
            </p:cNvSpPr>
            <p:nvPr/>
          </p:nvSpPr>
          <p:spPr bwMode="auto">
            <a:xfrm>
              <a:off x="3328" y="579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6" name="Oval 201"/>
            <p:cNvSpPr>
              <a:spLocks noChangeArrowheads="1"/>
            </p:cNvSpPr>
            <p:nvPr/>
          </p:nvSpPr>
          <p:spPr bwMode="auto">
            <a:xfrm>
              <a:off x="3715" y="579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7" name="Oval 202"/>
            <p:cNvSpPr>
              <a:spLocks noChangeArrowheads="1"/>
            </p:cNvSpPr>
            <p:nvPr/>
          </p:nvSpPr>
          <p:spPr bwMode="auto">
            <a:xfrm>
              <a:off x="4103" y="579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8" name="Oval 203"/>
            <p:cNvSpPr>
              <a:spLocks noChangeArrowheads="1"/>
            </p:cNvSpPr>
            <p:nvPr/>
          </p:nvSpPr>
          <p:spPr bwMode="auto">
            <a:xfrm>
              <a:off x="4491" y="4242"/>
              <a:ext cx="386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9" name="Oval 204"/>
            <p:cNvSpPr>
              <a:spLocks noChangeArrowheads="1"/>
            </p:cNvSpPr>
            <p:nvPr/>
          </p:nvSpPr>
          <p:spPr bwMode="auto">
            <a:xfrm>
              <a:off x="4877" y="424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0" name="Oval 205"/>
            <p:cNvSpPr>
              <a:spLocks noChangeArrowheads="1"/>
            </p:cNvSpPr>
            <p:nvPr/>
          </p:nvSpPr>
          <p:spPr bwMode="auto">
            <a:xfrm>
              <a:off x="5265" y="424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1" name="Oval 206"/>
            <p:cNvSpPr>
              <a:spLocks noChangeArrowheads="1"/>
            </p:cNvSpPr>
            <p:nvPr/>
          </p:nvSpPr>
          <p:spPr bwMode="auto">
            <a:xfrm>
              <a:off x="5653" y="424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2" name="Oval 207"/>
            <p:cNvSpPr>
              <a:spLocks noChangeArrowheads="1"/>
            </p:cNvSpPr>
            <p:nvPr/>
          </p:nvSpPr>
          <p:spPr bwMode="auto">
            <a:xfrm>
              <a:off x="4491" y="4629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3" name="Oval 208"/>
            <p:cNvSpPr>
              <a:spLocks noChangeArrowheads="1"/>
            </p:cNvSpPr>
            <p:nvPr/>
          </p:nvSpPr>
          <p:spPr bwMode="auto">
            <a:xfrm>
              <a:off x="4878" y="4629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4" name="Oval 209"/>
            <p:cNvSpPr>
              <a:spLocks noChangeArrowheads="1"/>
            </p:cNvSpPr>
            <p:nvPr/>
          </p:nvSpPr>
          <p:spPr bwMode="auto">
            <a:xfrm>
              <a:off x="5265" y="4629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5" name="Oval 210"/>
            <p:cNvSpPr>
              <a:spLocks noChangeArrowheads="1"/>
            </p:cNvSpPr>
            <p:nvPr/>
          </p:nvSpPr>
          <p:spPr bwMode="auto">
            <a:xfrm>
              <a:off x="5653" y="4629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6" name="Oval 211"/>
            <p:cNvSpPr>
              <a:spLocks noChangeArrowheads="1"/>
            </p:cNvSpPr>
            <p:nvPr/>
          </p:nvSpPr>
          <p:spPr bwMode="auto">
            <a:xfrm>
              <a:off x="4491" y="5018"/>
              <a:ext cx="386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7" name="Oval 212"/>
            <p:cNvSpPr>
              <a:spLocks noChangeArrowheads="1"/>
            </p:cNvSpPr>
            <p:nvPr/>
          </p:nvSpPr>
          <p:spPr bwMode="auto">
            <a:xfrm>
              <a:off x="4877" y="501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8" name="Oval 213"/>
            <p:cNvSpPr>
              <a:spLocks noChangeArrowheads="1"/>
            </p:cNvSpPr>
            <p:nvPr/>
          </p:nvSpPr>
          <p:spPr bwMode="auto">
            <a:xfrm>
              <a:off x="5265" y="501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9" name="Oval 214"/>
            <p:cNvSpPr>
              <a:spLocks noChangeArrowheads="1"/>
            </p:cNvSpPr>
            <p:nvPr/>
          </p:nvSpPr>
          <p:spPr bwMode="auto">
            <a:xfrm>
              <a:off x="5653" y="501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0" name="Oval 215"/>
            <p:cNvSpPr>
              <a:spLocks noChangeArrowheads="1"/>
            </p:cNvSpPr>
            <p:nvPr/>
          </p:nvSpPr>
          <p:spPr bwMode="auto">
            <a:xfrm>
              <a:off x="4491" y="5405"/>
              <a:ext cx="386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1" name="Oval 216"/>
            <p:cNvSpPr>
              <a:spLocks noChangeArrowheads="1"/>
            </p:cNvSpPr>
            <p:nvPr/>
          </p:nvSpPr>
          <p:spPr bwMode="auto">
            <a:xfrm>
              <a:off x="4877" y="5405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" name="Oval 217"/>
            <p:cNvSpPr>
              <a:spLocks noChangeArrowheads="1"/>
            </p:cNvSpPr>
            <p:nvPr/>
          </p:nvSpPr>
          <p:spPr bwMode="auto">
            <a:xfrm>
              <a:off x="5265" y="5405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3" name="Oval 218"/>
            <p:cNvSpPr>
              <a:spLocks noChangeArrowheads="1"/>
            </p:cNvSpPr>
            <p:nvPr/>
          </p:nvSpPr>
          <p:spPr bwMode="auto">
            <a:xfrm>
              <a:off x="5653" y="5405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4" name="Oval 219"/>
            <p:cNvSpPr>
              <a:spLocks noChangeArrowheads="1"/>
            </p:cNvSpPr>
            <p:nvPr/>
          </p:nvSpPr>
          <p:spPr bwMode="auto">
            <a:xfrm>
              <a:off x="6041" y="424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5" name="Oval 220"/>
            <p:cNvSpPr>
              <a:spLocks noChangeArrowheads="1"/>
            </p:cNvSpPr>
            <p:nvPr/>
          </p:nvSpPr>
          <p:spPr bwMode="auto">
            <a:xfrm>
              <a:off x="6041" y="4629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6" name="Oval 221"/>
            <p:cNvSpPr>
              <a:spLocks noChangeArrowheads="1"/>
            </p:cNvSpPr>
            <p:nvPr/>
          </p:nvSpPr>
          <p:spPr bwMode="auto">
            <a:xfrm>
              <a:off x="6041" y="501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7" name="Oval 222"/>
            <p:cNvSpPr>
              <a:spLocks noChangeArrowheads="1"/>
            </p:cNvSpPr>
            <p:nvPr/>
          </p:nvSpPr>
          <p:spPr bwMode="auto">
            <a:xfrm>
              <a:off x="6041" y="5405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8" name="Oval 223"/>
            <p:cNvSpPr>
              <a:spLocks noChangeArrowheads="1"/>
            </p:cNvSpPr>
            <p:nvPr/>
          </p:nvSpPr>
          <p:spPr bwMode="auto">
            <a:xfrm>
              <a:off x="4491" y="5791"/>
              <a:ext cx="386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9" name="Oval 224"/>
            <p:cNvSpPr>
              <a:spLocks noChangeArrowheads="1"/>
            </p:cNvSpPr>
            <p:nvPr/>
          </p:nvSpPr>
          <p:spPr bwMode="auto">
            <a:xfrm>
              <a:off x="4877" y="579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0" name="Oval 225"/>
            <p:cNvSpPr>
              <a:spLocks noChangeArrowheads="1"/>
            </p:cNvSpPr>
            <p:nvPr/>
          </p:nvSpPr>
          <p:spPr bwMode="auto">
            <a:xfrm>
              <a:off x="5265" y="579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1" name="Oval 226"/>
            <p:cNvSpPr>
              <a:spLocks noChangeArrowheads="1"/>
            </p:cNvSpPr>
            <p:nvPr/>
          </p:nvSpPr>
          <p:spPr bwMode="auto">
            <a:xfrm>
              <a:off x="5653" y="579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2" name="Oval 227"/>
            <p:cNvSpPr>
              <a:spLocks noChangeArrowheads="1"/>
            </p:cNvSpPr>
            <p:nvPr/>
          </p:nvSpPr>
          <p:spPr bwMode="auto">
            <a:xfrm>
              <a:off x="6041" y="5791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3" name="Oval 228"/>
            <p:cNvSpPr>
              <a:spLocks noChangeArrowheads="1"/>
            </p:cNvSpPr>
            <p:nvPr/>
          </p:nvSpPr>
          <p:spPr bwMode="auto">
            <a:xfrm>
              <a:off x="3124" y="442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4" name="Oval 229"/>
            <p:cNvSpPr>
              <a:spLocks noChangeArrowheads="1"/>
            </p:cNvSpPr>
            <p:nvPr/>
          </p:nvSpPr>
          <p:spPr bwMode="auto">
            <a:xfrm>
              <a:off x="3512" y="442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5" name="Oval 230"/>
            <p:cNvSpPr>
              <a:spLocks noChangeArrowheads="1"/>
            </p:cNvSpPr>
            <p:nvPr/>
          </p:nvSpPr>
          <p:spPr bwMode="auto">
            <a:xfrm>
              <a:off x="3899" y="442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6" name="Oval 231"/>
            <p:cNvSpPr>
              <a:spLocks noChangeArrowheads="1"/>
            </p:cNvSpPr>
            <p:nvPr/>
          </p:nvSpPr>
          <p:spPr bwMode="auto">
            <a:xfrm>
              <a:off x="3125" y="481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7" name="Oval 232"/>
            <p:cNvSpPr>
              <a:spLocks noChangeArrowheads="1"/>
            </p:cNvSpPr>
            <p:nvPr/>
          </p:nvSpPr>
          <p:spPr bwMode="auto">
            <a:xfrm>
              <a:off x="3513" y="4815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8" name="Oval 233"/>
            <p:cNvSpPr>
              <a:spLocks noChangeArrowheads="1"/>
            </p:cNvSpPr>
            <p:nvPr/>
          </p:nvSpPr>
          <p:spPr bwMode="auto">
            <a:xfrm>
              <a:off x="3900" y="481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9" name="Oval 234"/>
            <p:cNvSpPr>
              <a:spLocks noChangeArrowheads="1"/>
            </p:cNvSpPr>
            <p:nvPr/>
          </p:nvSpPr>
          <p:spPr bwMode="auto">
            <a:xfrm>
              <a:off x="3124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0" name="Oval 235"/>
            <p:cNvSpPr>
              <a:spLocks noChangeArrowheads="1"/>
            </p:cNvSpPr>
            <p:nvPr/>
          </p:nvSpPr>
          <p:spPr bwMode="auto">
            <a:xfrm>
              <a:off x="3512" y="520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1" name="Oval 236"/>
            <p:cNvSpPr>
              <a:spLocks noChangeArrowheads="1"/>
            </p:cNvSpPr>
            <p:nvPr/>
          </p:nvSpPr>
          <p:spPr bwMode="auto">
            <a:xfrm>
              <a:off x="3899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" name="Oval 237"/>
            <p:cNvSpPr>
              <a:spLocks noChangeArrowheads="1"/>
            </p:cNvSpPr>
            <p:nvPr/>
          </p:nvSpPr>
          <p:spPr bwMode="auto">
            <a:xfrm>
              <a:off x="3124" y="558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3" name="Oval 238"/>
            <p:cNvSpPr>
              <a:spLocks noChangeArrowheads="1"/>
            </p:cNvSpPr>
            <p:nvPr/>
          </p:nvSpPr>
          <p:spPr bwMode="auto">
            <a:xfrm>
              <a:off x="3512" y="558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4" name="Oval 239"/>
            <p:cNvSpPr>
              <a:spLocks noChangeArrowheads="1"/>
            </p:cNvSpPr>
            <p:nvPr/>
          </p:nvSpPr>
          <p:spPr bwMode="auto">
            <a:xfrm>
              <a:off x="3899" y="558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5" name="Oval 240"/>
            <p:cNvSpPr>
              <a:spLocks noChangeArrowheads="1"/>
            </p:cNvSpPr>
            <p:nvPr/>
          </p:nvSpPr>
          <p:spPr bwMode="auto">
            <a:xfrm>
              <a:off x="4287" y="442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6" name="Oval 241"/>
            <p:cNvSpPr>
              <a:spLocks noChangeArrowheads="1"/>
            </p:cNvSpPr>
            <p:nvPr/>
          </p:nvSpPr>
          <p:spPr bwMode="auto">
            <a:xfrm>
              <a:off x="4287" y="4815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7" name="Oval 242"/>
            <p:cNvSpPr>
              <a:spLocks noChangeArrowheads="1"/>
            </p:cNvSpPr>
            <p:nvPr/>
          </p:nvSpPr>
          <p:spPr bwMode="auto">
            <a:xfrm>
              <a:off x="4287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8" name="Oval 243"/>
            <p:cNvSpPr>
              <a:spLocks noChangeArrowheads="1"/>
            </p:cNvSpPr>
            <p:nvPr/>
          </p:nvSpPr>
          <p:spPr bwMode="auto">
            <a:xfrm>
              <a:off x="4287" y="558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9" name="Oval 244"/>
            <p:cNvSpPr>
              <a:spLocks noChangeArrowheads="1"/>
            </p:cNvSpPr>
            <p:nvPr/>
          </p:nvSpPr>
          <p:spPr bwMode="auto">
            <a:xfrm>
              <a:off x="3124" y="5977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0" name="Oval 245"/>
            <p:cNvSpPr>
              <a:spLocks noChangeArrowheads="1"/>
            </p:cNvSpPr>
            <p:nvPr/>
          </p:nvSpPr>
          <p:spPr bwMode="auto">
            <a:xfrm>
              <a:off x="3513" y="59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1" name="Oval 246"/>
            <p:cNvSpPr>
              <a:spLocks noChangeArrowheads="1"/>
            </p:cNvSpPr>
            <p:nvPr/>
          </p:nvSpPr>
          <p:spPr bwMode="auto">
            <a:xfrm>
              <a:off x="3900" y="59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2" name="Oval 247"/>
            <p:cNvSpPr>
              <a:spLocks noChangeArrowheads="1"/>
            </p:cNvSpPr>
            <p:nvPr/>
          </p:nvSpPr>
          <p:spPr bwMode="auto">
            <a:xfrm>
              <a:off x="4287" y="597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" name="Oval 248"/>
            <p:cNvSpPr>
              <a:spLocks noChangeArrowheads="1"/>
            </p:cNvSpPr>
            <p:nvPr/>
          </p:nvSpPr>
          <p:spPr bwMode="auto">
            <a:xfrm>
              <a:off x="4675" y="442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4" name="Oval 249"/>
            <p:cNvSpPr>
              <a:spLocks noChangeArrowheads="1"/>
            </p:cNvSpPr>
            <p:nvPr/>
          </p:nvSpPr>
          <p:spPr bwMode="auto">
            <a:xfrm>
              <a:off x="5062" y="442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5" name="Oval 250"/>
            <p:cNvSpPr>
              <a:spLocks noChangeArrowheads="1"/>
            </p:cNvSpPr>
            <p:nvPr/>
          </p:nvSpPr>
          <p:spPr bwMode="auto">
            <a:xfrm>
              <a:off x="5450" y="442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6" name="Oval 251"/>
            <p:cNvSpPr>
              <a:spLocks noChangeArrowheads="1"/>
            </p:cNvSpPr>
            <p:nvPr/>
          </p:nvSpPr>
          <p:spPr bwMode="auto">
            <a:xfrm>
              <a:off x="5837" y="442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7" name="Oval 252"/>
            <p:cNvSpPr>
              <a:spLocks noChangeArrowheads="1"/>
            </p:cNvSpPr>
            <p:nvPr/>
          </p:nvSpPr>
          <p:spPr bwMode="auto">
            <a:xfrm>
              <a:off x="4675" y="4814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8" name="Oval 253"/>
            <p:cNvSpPr>
              <a:spLocks noChangeArrowheads="1"/>
            </p:cNvSpPr>
            <p:nvPr/>
          </p:nvSpPr>
          <p:spPr bwMode="auto">
            <a:xfrm>
              <a:off x="5063" y="4814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9" name="Oval 254"/>
            <p:cNvSpPr>
              <a:spLocks noChangeArrowheads="1"/>
            </p:cNvSpPr>
            <p:nvPr/>
          </p:nvSpPr>
          <p:spPr bwMode="auto">
            <a:xfrm>
              <a:off x="5450" y="4814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0" name="Oval 255"/>
            <p:cNvSpPr>
              <a:spLocks noChangeArrowheads="1"/>
            </p:cNvSpPr>
            <p:nvPr/>
          </p:nvSpPr>
          <p:spPr bwMode="auto">
            <a:xfrm>
              <a:off x="5837" y="4814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1" name="Oval 256"/>
            <p:cNvSpPr>
              <a:spLocks noChangeArrowheads="1"/>
            </p:cNvSpPr>
            <p:nvPr/>
          </p:nvSpPr>
          <p:spPr bwMode="auto">
            <a:xfrm>
              <a:off x="4675" y="520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2" name="Oval 257"/>
            <p:cNvSpPr>
              <a:spLocks noChangeArrowheads="1"/>
            </p:cNvSpPr>
            <p:nvPr/>
          </p:nvSpPr>
          <p:spPr bwMode="auto">
            <a:xfrm>
              <a:off x="5062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" name="Oval 258"/>
            <p:cNvSpPr>
              <a:spLocks noChangeArrowheads="1"/>
            </p:cNvSpPr>
            <p:nvPr/>
          </p:nvSpPr>
          <p:spPr bwMode="auto">
            <a:xfrm>
              <a:off x="5450" y="520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4" name="Oval 259"/>
            <p:cNvSpPr>
              <a:spLocks noChangeArrowheads="1"/>
            </p:cNvSpPr>
            <p:nvPr/>
          </p:nvSpPr>
          <p:spPr bwMode="auto">
            <a:xfrm>
              <a:off x="5837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5" name="Oval 260"/>
            <p:cNvSpPr>
              <a:spLocks noChangeArrowheads="1"/>
            </p:cNvSpPr>
            <p:nvPr/>
          </p:nvSpPr>
          <p:spPr bwMode="auto">
            <a:xfrm>
              <a:off x="4675" y="5589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6" name="Oval 261"/>
            <p:cNvSpPr>
              <a:spLocks noChangeArrowheads="1"/>
            </p:cNvSpPr>
            <p:nvPr/>
          </p:nvSpPr>
          <p:spPr bwMode="auto">
            <a:xfrm>
              <a:off x="5062" y="5589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7" name="Oval 262"/>
            <p:cNvSpPr>
              <a:spLocks noChangeArrowheads="1"/>
            </p:cNvSpPr>
            <p:nvPr/>
          </p:nvSpPr>
          <p:spPr bwMode="auto">
            <a:xfrm>
              <a:off x="5450" y="5589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8" name="Oval 263"/>
            <p:cNvSpPr>
              <a:spLocks noChangeArrowheads="1"/>
            </p:cNvSpPr>
            <p:nvPr/>
          </p:nvSpPr>
          <p:spPr bwMode="auto">
            <a:xfrm>
              <a:off x="5837" y="5589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9" name="Oval 264"/>
            <p:cNvSpPr>
              <a:spLocks noChangeArrowheads="1"/>
            </p:cNvSpPr>
            <p:nvPr/>
          </p:nvSpPr>
          <p:spPr bwMode="auto">
            <a:xfrm>
              <a:off x="6225" y="442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0" name="Oval 265"/>
            <p:cNvSpPr>
              <a:spLocks noChangeArrowheads="1"/>
            </p:cNvSpPr>
            <p:nvPr/>
          </p:nvSpPr>
          <p:spPr bwMode="auto">
            <a:xfrm>
              <a:off x="6225" y="4814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1" name="Oval 266"/>
            <p:cNvSpPr>
              <a:spLocks noChangeArrowheads="1"/>
            </p:cNvSpPr>
            <p:nvPr/>
          </p:nvSpPr>
          <p:spPr bwMode="auto">
            <a:xfrm>
              <a:off x="6225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2" name="Oval 267"/>
            <p:cNvSpPr>
              <a:spLocks noChangeArrowheads="1"/>
            </p:cNvSpPr>
            <p:nvPr/>
          </p:nvSpPr>
          <p:spPr bwMode="auto">
            <a:xfrm>
              <a:off x="6225" y="5589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" name="Oval 268"/>
            <p:cNvSpPr>
              <a:spLocks noChangeArrowheads="1"/>
            </p:cNvSpPr>
            <p:nvPr/>
          </p:nvSpPr>
          <p:spPr bwMode="auto">
            <a:xfrm>
              <a:off x="4675" y="5975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" name="Oval 269"/>
            <p:cNvSpPr>
              <a:spLocks noChangeArrowheads="1"/>
            </p:cNvSpPr>
            <p:nvPr/>
          </p:nvSpPr>
          <p:spPr bwMode="auto">
            <a:xfrm>
              <a:off x="5062" y="597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" name="Oval 270"/>
            <p:cNvSpPr>
              <a:spLocks noChangeArrowheads="1"/>
            </p:cNvSpPr>
            <p:nvPr/>
          </p:nvSpPr>
          <p:spPr bwMode="auto">
            <a:xfrm>
              <a:off x="5450" y="5975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" name="Oval 271"/>
            <p:cNvSpPr>
              <a:spLocks noChangeArrowheads="1"/>
            </p:cNvSpPr>
            <p:nvPr/>
          </p:nvSpPr>
          <p:spPr bwMode="auto">
            <a:xfrm>
              <a:off x="5837" y="597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7" name="Oval 272"/>
            <p:cNvSpPr>
              <a:spLocks noChangeArrowheads="1"/>
            </p:cNvSpPr>
            <p:nvPr/>
          </p:nvSpPr>
          <p:spPr bwMode="auto">
            <a:xfrm>
              <a:off x="6225" y="597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48" name="Oval 273"/>
          <p:cNvSpPr>
            <a:spLocks noChangeArrowheads="1"/>
          </p:cNvSpPr>
          <p:nvPr/>
        </p:nvSpPr>
        <p:spPr bwMode="auto">
          <a:xfrm>
            <a:off x="7020272" y="4509120"/>
            <a:ext cx="504056" cy="213842"/>
          </a:xfrm>
          <a:prstGeom prst="ellipse">
            <a:avLst/>
          </a:prstGeom>
          <a:solidFill>
            <a:srgbClr val="7F7F7F"/>
          </a:solidFill>
          <a:ln w="9525">
            <a:solidFill>
              <a:srgbClr val="BFBFB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" name="Text Box 274"/>
          <p:cNvSpPr txBox="1">
            <a:spLocks noChangeArrowheads="1"/>
          </p:cNvSpPr>
          <p:nvPr/>
        </p:nvSpPr>
        <p:spPr bwMode="auto">
          <a:xfrm>
            <a:off x="7020272" y="5180235"/>
            <a:ext cx="1080120" cy="625029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Photonic Crystal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50" name="Oval 275"/>
          <p:cNvSpPr>
            <a:spLocks noChangeArrowheads="1"/>
          </p:cNvSpPr>
          <p:nvPr/>
        </p:nvSpPr>
        <p:spPr bwMode="auto">
          <a:xfrm flipH="1">
            <a:off x="7185781" y="4480098"/>
            <a:ext cx="173038" cy="173038"/>
          </a:xfrm>
          <a:prstGeom prst="ellipse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868144" y="1988840"/>
            <a:ext cx="2774950" cy="1798637"/>
            <a:chOff x="2201" y="3504"/>
            <a:chExt cx="4412" cy="2860"/>
          </a:xfrm>
        </p:grpSpPr>
        <p:sp>
          <p:nvSpPr>
            <p:cNvPr id="1852" name="Oval 3"/>
            <p:cNvSpPr>
              <a:spLocks noChangeArrowheads="1"/>
            </p:cNvSpPr>
            <p:nvPr/>
          </p:nvSpPr>
          <p:spPr bwMode="auto">
            <a:xfrm>
              <a:off x="2201" y="350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" name="Oval 4"/>
            <p:cNvSpPr>
              <a:spLocks noChangeArrowheads="1"/>
            </p:cNvSpPr>
            <p:nvPr/>
          </p:nvSpPr>
          <p:spPr bwMode="auto">
            <a:xfrm>
              <a:off x="2589" y="3505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" name="Oval 5"/>
            <p:cNvSpPr>
              <a:spLocks noChangeArrowheads="1"/>
            </p:cNvSpPr>
            <p:nvPr/>
          </p:nvSpPr>
          <p:spPr bwMode="auto">
            <a:xfrm>
              <a:off x="2976" y="350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" name="Oval 6"/>
            <p:cNvSpPr>
              <a:spLocks noChangeArrowheads="1"/>
            </p:cNvSpPr>
            <p:nvPr/>
          </p:nvSpPr>
          <p:spPr bwMode="auto">
            <a:xfrm>
              <a:off x="2202" y="3892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" name="Oval 7"/>
            <p:cNvSpPr>
              <a:spLocks noChangeArrowheads="1"/>
            </p:cNvSpPr>
            <p:nvPr/>
          </p:nvSpPr>
          <p:spPr bwMode="auto">
            <a:xfrm>
              <a:off x="2590" y="3892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" name="Oval 8"/>
            <p:cNvSpPr>
              <a:spLocks noChangeArrowheads="1"/>
            </p:cNvSpPr>
            <p:nvPr/>
          </p:nvSpPr>
          <p:spPr bwMode="auto">
            <a:xfrm>
              <a:off x="2977" y="3892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" name="Oval 9"/>
            <p:cNvSpPr>
              <a:spLocks noChangeArrowheads="1"/>
            </p:cNvSpPr>
            <p:nvPr/>
          </p:nvSpPr>
          <p:spPr bwMode="auto">
            <a:xfrm>
              <a:off x="2201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" name="Oval 10"/>
            <p:cNvSpPr>
              <a:spLocks noChangeArrowheads="1"/>
            </p:cNvSpPr>
            <p:nvPr/>
          </p:nvSpPr>
          <p:spPr bwMode="auto">
            <a:xfrm>
              <a:off x="2589" y="428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" name="Oval 11"/>
            <p:cNvSpPr>
              <a:spLocks noChangeArrowheads="1"/>
            </p:cNvSpPr>
            <p:nvPr/>
          </p:nvSpPr>
          <p:spPr bwMode="auto">
            <a:xfrm>
              <a:off x="2976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" name="Oval 12"/>
            <p:cNvSpPr>
              <a:spLocks noChangeArrowheads="1"/>
            </p:cNvSpPr>
            <p:nvPr/>
          </p:nvSpPr>
          <p:spPr bwMode="auto">
            <a:xfrm>
              <a:off x="2201" y="466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" name="Oval 13"/>
            <p:cNvSpPr>
              <a:spLocks noChangeArrowheads="1"/>
            </p:cNvSpPr>
            <p:nvPr/>
          </p:nvSpPr>
          <p:spPr bwMode="auto">
            <a:xfrm>
              <a:off x="2589" y="466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3" name="Oval 14"/>
            <p:cNvSpPr>
              <a:spLocks noChangeArrowheads="1"/>
            </p:cNvSpPr>
            <p:nvPr/>
          </p:nvSpPr>
          <p:spPr bwMode="auto">
            <a:xfrm>
              <a:off x="2976" y="466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4" name="Oval 15"/>
            <p:cNvSpPr>
              <a:spLocks noChangeArrowheads="1"/>
            </p:cNvSpPr>
            <p:nvPr/>
          </p:nvSpPr>
          <p:spPr bwMode="auto">
            <a:xfrm>
              <a:off x="3364" y="350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5" name="Oval 16"/>
            <p:cNvSpPr>
              <a:spLocks noChangeArrowheads="1"/>
            </p:cNvSpPr>
            <p:nvPr/>
          </p:nvSpPr>
          <p:spPr bwMode="auto">
            <a:xfrm>
              <a:off x="3364" y="3892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6" name="Oval 17"/>
            <p:cNvSpPr>
              <a:spLocks noChangeArrowheads="1"/>
            </p:cNvSpPr>
            <p:nvPr/>
          </p:nvSpPr>
          <p:spPr bwMode="auto">
            <a:xfrm>
              <a:off x="3364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7" name="Oval 18"/>
            <p:cNvSpPr>
              <a:spLocks noChangeArrowheads="1"/>
            </p:cNvSpPr>
            <p:nvPr/>
          </p:nvSpPr>
          <p:spPr bwMode="auto">
            <a:xfrm>
              <a:off x="3364" y="466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8" name="Oval 19"/>
            <p:cNvSpPr>
              <a:spLocks noChangeArrowheads="1"/>
            </p:cNvSpPr>
            <p:nvPr/>
          </p:nvSpPr>
          <p:spPr bwMode="auto">
            <a:xfrm>
              <a:off x="2201" y="5054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9" name="Oval 20"/>
            <p:cNvSpPr>
              <a:spLocks noChangeArrowheads="1"/>
            </p:cNvSpPr>
            <p:nvPr/>
          </p:nvSpPr>
          <p:spPr bwMode="auto">
            <a:xfrm>
              <a:off x="2590" y="505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0" name="Oval 21"/>
            <p:cNvSpPr>
              <a:spLocks noChangeArrowheads="1"/>
            </p:cNvSpPr>
            <p:nvPr/>
          </p:nvSpPr>
          <p:spPr bwMode="auto">
            <a:xfrm>
              <a:off x="2977" y="505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1" name="Oval 22"/>
            <p:cNvSpPr>
              <a:spLocks noChangeArrowheads="1"/>
            </p:cNvSpPr>
            <p:nvPr/>
          </p:nvSpPr>
          <p:spPr bwMode="auto">
            <a:xfrm>
              <a:off x="3364" y="505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2" name="Oval 23"/>
            <p:cNvSpPr>
              <a:spLocks noChangeArrowheads="1"/>
            </p:cNvSpPr>
            <p:nvPr/>
          </p:nvSpPr>
          <p:spPr bwMode="auto">
            <a:xfrm>
              <a:off x="3752" y="350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3" name="Oval 24"/>
            <p:cNvSpPr>
              <a:spLocks noChangeArrowheads="1"/>
            </p:cNvSpPr>
            <p:nvPr/>
          </p:nvSpPr>
          <p:spPr bwMode="auto">
            <a:xfrm>
              <a:off x="4139" y="350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4" name="Oval 25"/>
            <p:cNvSpPr>
              <a:spLocks noChangeArrowheads="1"/>
            </p:cNvSpPr>
            <p:nvPr/>
          </p:nvSpPr>
          <p:spPr bwMode="auto">
            <a:xfrm>
              <a:off x="4527" y="350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5" name="Oval 26"/>
            <p:cNvSpPr>
              <a:spLocks noChangeArrowheads="1"/>
            </p:cNvSpPr>
            <p:nvPr/>
          </p:nvSpPr>
          <p:spPr bwMode="auto">
            <a:xfrm>
              <a:off x="4914" y="350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6" name="Oval 27"/>
            <p:cNvSpPr>
              <a:spLocks noChangeArrowheads="1"/>
            </p:cNvSpPr>
            <p:nvPr/>
          </p:nvSpPr>
          <p:spPr bwMode="auto">
            <a:xfrm>
              <a:off x="3752" y="3891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7" name="Oval 28"/>
            <p:cNvSpPr>
              <a:spLocks noChangeArrowheads="1"/>
            </p:cNvSpPr>
            <p:nvPr/>
          </p:nvSpPr>
          <p:spPr bwMode="auto">
            <a:xfrm>
              <a:off x="4140" y="3891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8" name="Oval 29"/>
            <p:cNvSpPr>
              <a:spLocks noChangeArrowheads="1"/>
            </p:cNvSpPr>
            <p:nvPr/>
          </p:nvSpPr>
          <p:spPr bwMode="auto">
            <a:xfrm>
              <a:off x="4527" y="3891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9" name="Oval 30"/>
            <p:cNvSpPr>
              <a:spLocks noChangeArrowheads="1"/>
            </p:cNvSpPr>
            <p:nvPr/>
          </p:nvSpPr>
          <p:spPr bwMode="auto">
            <a:xfrm>
              <a:off x="4914" y="3891"/>
              <a:ext cx="389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0" name="Oval 31"/>
            <p:cNvSpPr>
              <a:spLocks noChangeArrowheads="1"/>
            </p:cNvSpPr>
            <p:nvPr/>
          </p:nvSpPr>
          <p:spPr bwMode="auto">
            <a:xfrm>
              <a:off x="3752" y="428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1" name="Oval 32"/>
            <p:cNvSpPr>
              <a:spLocks noChangeArrowheads="1"/>
            </p:cNvSpPr>
            <p:nvPr/>
          </p:nvSpPr>
          <p:spPr bwMode="auto">
            <a:xfrm>
              <a:off x="4139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2" name="Oval 33"/>
            <p:cNvSpPr>
              <a:spLocks noChangeArrowheads="1"/>
            </p:cNvSpPr>
            <p:nvPr/>
          </p:nvSpPr>
          <p:spPr bwMode="auto">
            <a:xfrm>
              <a:off x="4527" y="428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3" name="Oval 34"/>
            <p:cNvSpPr>
              <a:spLocks noChangeArrowheads="1"/>
            </p:cNvSpPr>
            <p:nvPr/>
          </p:nvSpPr>
          <p:spPr bwMode="auto">
            <a:xfrm>
              <a:off x="4914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4" name="Oval 35"/>
            <p:cNvSpPr>
              <a:spLocks noChangeArrowheads="1"/>
            </p:cNvSpPr>
            <p:nvPr/>
          </p:nvSpPr>
          <p:spPr bwMode="auto">
            <a:xfrm>
              <a:off x="3752" y="466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5" name="Oval 36"/>
            <p:cNvSpPr>
              <a:spLocks noChangeArrowheads="1"/>
            </p:cNvSpPr>
            <p:nvPr/>
          </p:nvSpPr>
          <p:spPr bwMode="auto">
            <a:xfrm>
              <a:off x="4139" y="4667"/>
              <a:ext cx="388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6" name="Oval 37"/>
            <p:cNvSpPr>
              <a:spLocks noChangeArrowheads="1"/>
            </p:cNvSpPr>
            <p:nvPr/>
          </p:nvSpPr>
          <p:spPr bwMode="auto">
            <a:xfrm>
              <a:off x="4527" y="466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7" name="Oval 38"/>
            <p:cNvSpPr>
              <a:spLocks noChangeArrowheads="1"/>
            </p:cNvSpPr>
            <p:nvPr/>
          </p:nvSpPr>
          <p:spPr bwMode="auto">
            <a:xfrm>
              <a:off x="4914" y="4667"/>
              <a:ext cx="388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8" name="Oval 39"/>
            <p:cNvSpPr>
              <a:spLocks noChangeArrowheads="1"/>
            </p:cNvSpPr>
            <p:nvPr/>
          </p:nvSpPr>
          <p:spPr bwMode="auto">
            <a:xfrm>
              <a:off x="5302" y="350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9" name="Oval 40"/>
            <p:cNvSpPr>
              <a:spLocks noChangeArrowheads="1"/>
            </p:cNvSpPr>
            <p:nvPr/>
          </p:nvSpPr>
          <p:spPr bwMode="auto">
            <a:xfrm>
              <a:off x="5302" y="3891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0" name="Oval 41"/>
            <p:cNvSpPr>
              <a:spLocks noChangeArrowheads="1"/>
            </p:cNvSpPr>
            <p:nvPr/>
          </p:nvSpPr>
          <p:spPr bwMode="auto">
            <a:xfrm>
              <a:off x="5302" y="428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1" name="Oval 42"/>
            <p:cNvSpPr>
              <a:spLocks noChangeArrowheads="1"/>
            </p:cNvSpPr>
            <p:nvPr/>
          </p:nvSpPr>
          <p:spPr bwMode="auto">
            <a:xfrm>
              <a:off x="5302" y="4667"/>
              <a:ext cx="388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2" name="Oval 43"/>
            <p:cNvSpPr>
              <a:spLocks noChangeArrowheads="1"/>
            </p:cNvSpPr>
            <p:nvPr/>
          </p:nvSpPr>
          <p:spPr bwMode="auto">
            <a:xfrm>
              <a:off x="3752" y="5052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3" name="Oval 44"/>
            <p:cNvSpPr>
              <a:spLocks noChangeArrowheads="1"/>
            </p:cNvSpPr>
            <p:nvPr/>
          </p:nvSpPr>
          <p:spPr bwMode="auto">
            <a:xfrm>
              <a:off x="4139" y="505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4" name="Oval 45"/>
            <p:cNvSpPr>
              <a:spLocks noChangeArrowheads="1"/>
            </p:cNvSpPr>
            <p:nvPr/>
          </p:nvSpPr>
          <p:spPr bwMode="auto">
            <a:xfrm>
              <a:off x="4527" y="5052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5" name="Oval 46"/>
            <p:cNvSpPr>
              <a:spLocks noChangeArrowheads="1"/>
            </p:cNvSpPr>
            <p:nvPr/>
          </p:nvSpPr>
          <p:spPr bwMode="auto">
            <a:xfrm>
              <a:off x="4914" y="505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6" name="Oval 47"/>
            <p:cNvSpPr>
              <a:spLocks noChangeArrowheads="1"/>
            </p:cNvSpPr>
            <p:nvPr/>
          </p:nvSpPr>
          <p:spPr bwMode="auto">
            <a:xfrm>
              <a:off x="5302" y="505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7" name="Oval 48"/>
            <p:cNvSpPr>
              <a:spLocks noChangeArrowheads="1"/>
            </p:cNvSpPr>
            <p:nvPr/>
          </p:nvSpPr>
          <p:spPr bwMode="auto">
            <a:xfrm>
              <a:off x="2386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8" name="Oval 49"/>
            <p:cNvSpPr>
              <a:spLocks noChangeArrowheads="1"/>
            </p:cNvSpPr>
            <p:nvPr/>
          </p:nvSpPr>
          <p:spPr bwMode="auto">
            <a:xfrm>
              <a:off x="2774" y="369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9" name="Oval 50"/>
            <p:cNvSpPr>
              <a:spLocks noChangeArrowheads="1"/>
            </p:cNvSpPr>
            <p:nvPr/>
          </p:nvSpPr>
          <p:spPr bwMode="auto">
            <a:xfrm>
              <a:off x="3161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0" name="Oval 51"/>
            <p:cNvSpPr>
              <a:spLocks noChangeArrowheads="1"/>
            </p:cNvSpPr>
            <p:nvPr/>
          </p:nvSpPr>
          <p:spPr bwMode="auto">
            <a:xfrm>
              <a:off x="2387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1" name="Oval 52"/>
            <p:cNvSpPr>
              <a:spLocks noChangeArrowheads="1"/>
            </p:cNvSpPr>
            <p:nvPr/>
          </p:nvSpPr>
          <p:spPr bwMode="auto">
            <a:xfrm>
              <a:off x="2774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2" name="Oval 53"/>
            <p:cNvSpPr>
              <a:spLocks noChangeArrowheads="1"/>
            </p:cNvSpPr>
            <p:nvPr/>
          </p:nvSpPr>
          <p:spPr bwMode="auto">
            <a:xfrm>
              <a:off x="3161" y="4077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3" name="Oval 54"/>
            <p:cNvSpPr>
              <a:spLocks noChangeArrowheads="1"/>
            </p:cNvSpPr>
            <p:nvPr/>
          </p:nvSpPr>
          <p:spPr bwMode="auto">
            <a:xfrm>
              <a:off x="2386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" name="Oval 55"/>
            <p:cNvSpPr>
              <a:spLocks noChangeArrowheads="1"/>
            </p:cNvSpPr>
            <p:nvPr/>
          </p:nvSpPr>
          <p:spPr bwMode="auto">
            <a:xfrm>
              <a:off x="2774" y="446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5" name="Oval 56"/>
            <p:cNvSpPr>
              <a:spLocks noChangeArrowheads="1"/>
            </p:cNvSpPr>
            <p:nvPr/>
          </p:nvSpPr>
          <p:spPr bwMode="auto">
            <a:xfrm>
              <a:off x="3161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6" name="Oval 57"/>
            <p:cNvSpPr>
              <a:spLocks noChangeArrowheads="1"/>
            </p:cNvSpPr>
            <p:nvPr/>
          </p:nvSpPr>
          <p:spPr bwMode="auto">
            <a:xfrm>
              <a:off x="2386" y="4851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7" name="Oval 58"/>
            <p:cNvSpPr>
              <a:spLocks noChangeArrowheads="1"/>
            </p:cNvSpPr>
            <p:nvPr/>
          </p:nvSpPr>
          <p:spPr bwMode="auto">
            <a:xfrm>
              <a:off x="2774" y="4851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8" name="Oval 59"/>
            <p:cNvSpPr>
              <a:spLocks noChangeArrowheads="1"/>
            </p:cNvSpPr>
            <p:nvPr/>
          </p:nvSpPr>
          <p:spPr bwMode="auto">
            <a:xfrm>
              <a:off x="3161" y="4851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9" name="Oval 60"/>
            <p:cNvSpPr>
              <a:spLocks noChangeArrowheads="1"/>
            </p:cNvSpPr>
            <p:nvPr/>
          </p:nvSpPr>
          <p:spPr bwMode="auto">
            <a:xfrm>
              <a:off x="3549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0" name="Oval 61"/>
            <p:cNvSpPr>
              <a:spLocks noChangeArrowheads="1"/>
            </p:cNvSpPr>
            <p:nvPr/>
          </p:nvSpPr>
          <p:spPr bwMode="auto">
            <a:xfrm>
              <a:off x="3549" y="407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1" name="Oval 62"/>
            <p:cNvSpPr>
              <a:spLocks noChangeArrowheads="1"/>
            </p:cNvSpPr>
            <p:nvPr/>
          </p:nvSpPr>
          <p:spPr bwMode="auto">
            <a:xfrm>
              <a:off x="3549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2" name="Oval 63"/>
            <p:cNvSpPr>
              <a:spLocks noChangeArrowheads="1"/>
            </p:cNvSpPr>
            <p:nvPr/>
          </p:nvSpPr>
          <p:spPr bwMode="auto">
            <a:xfrm>
              <a:off x="3549" y="4851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3" name="Oval 64"/>
            <p:cNvSpPr>
              <a:spLocks noChangeArrowheads="1"/>
            </p:cNvSpPr>
            <p:nvPr/>
          </p:nvSpPr>
          <p:spPr bwMode="auto">
            <a:xfrm>
              <a:off x="2386" y="5238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4" name="Oval 65"/>
            <p:cNvSpPr>
              <a:spLocks noChangeArrowheads="1"/>
            </p:cNvSpPr>
            <p:nvPr/>
          </p:nvSpPr>
          <p:spPr bwMode="auto">
            <a:xfrm>
              <a:off x="2774" y="5238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5" name="Oval 66"/>
            <p:cNvSpPr>
              <a:spLocks noChangeArrowheads="1"/>
            </p:cNvSpPr>
            <p:nvPr/>
          </p:nvSpPr>
          <p:spPr bwMode="auto">
            <a:xfrm>
              <a:off x="3161" y="5238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6" name="Oval 67"/>
            <p:cNvSpPr>
              <a:spLocks noChangeArrowheads="1"/>
            </p:cNvSpPr>
            <p:nvPr/>
          </p:nvSpPr>
          <p:spPr bwMode="auto">
            <a:xfrm>
              <a:off x="3549" y="5238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7" name="Oval 68"/>
            <p:cNvSpPr>
              <a:spLocks noChangeArrowheads="1"/>
            </p:cNvSpPr>
            <p:nvPr/>
          </p:nvSpPr>
          <p:spPr bwMode="auto">
            <a:xfrm>
              <a:off x="3937" y="369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8" name="Oval 69"/>
            <p:cNvSpPr>
              <a:spLocks noChangeArrowheads="1"/>
            </p:cNvSpPr>
            <p:nvPr/>
          </p:nvSpPr>
          <p:spPr bwMode="auto">
            <a:xfrm>
              <a:off x="4324" y="369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9" name="Oval 70"/>
            <p:cNvSpPr>
              <a:spLocks noChangeArrowheads="1"/>
            </p:cNvSpPr>
            <p:nvPr/>
          </p:nvSpPr>
          <p:spPr bwMode="auto">
            <a:xfrm>
              <a:off x="4711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0" name="Oval 71"/>
            <p:cNvSpPr>
              <a:spLocks noChangeArrowheads="1"/>
            </p:cNvSpPr>
            <p:nvPr/>
          </p:nvSpPr>
          <p:spPr bwMode="auto">
            <a:xfrm>
              <a:off x="5099" y="369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1" name="Oval 72"/>
            <p:cNvSpPr>
              <a:spLocks noChangeArrowheads="1"/>
            </p:cNvSpPr>
            <p:nvPr/>
          </p:nvSpPr>
          <p:spPr bwMode="auto">
            <a:xfrm>
              <a:off x="3937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2" name="Oval 73"/>
            <p:cNvSpPr>
              <a:spLocks noChangeArrowheads="1"/>
            </p:cNvSpPr>
            <p:nvPr/>
          </p:nvSpPr>
          <p:spPr bwMode="auto">
            <a:xfrm>
              <a:off x="4324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3" name="Oval 74"/>
            <p:cNvSpPr>
              <a:spLocks noChangeArrowheads="1"/>
            </p:cNvSpPr>
            <p:nvPr/>
          </p:nvSpPr>
          <p:spPr bwMode="auto">
            <a:xfrm>
              <a:off x="4711" y="407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4" name="Oval 75"/>
            <p:cNvSpPr>
              <a:spLocks noChangeArrowheads="1"/>
            </p:cNvSpPr>
            <p:nvPr/>
          </p:nvSpPr>
          <p:spPr bwMode="auto">
            <a:xfrm>
              <a:off x="5099" y="407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5" name="Oval 76"/>
            <p:cNvSpPr>
              <a:spLocks noChangeArrowheads="1"/>
            </p:cNvSpPr>
            <p:nvPr/>
          </p:nvSpPr>
          <p:spPr bwMode="auto">
            <a:xfrm>
              <a:off x="3937" y="446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6" name="Oval 77"/>
            <p:cNvSpPr>
              <a:spLocks noChangeArrowheads="1"/>
            </p:cNvSpPr>
            <p:nvPr/>
          </p:nvSpPr>
          <p:spPr bwMode="auto">
            <a:xfrm>
              <a:off x="4324" y="446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7" name="Oval 78"/>
            <p:cNvSpPr>
              <a:spLocks noChangeArrowheads="1"/>
            </p:cNvSpPr>
            <p:nvPr/>
          </p:nvSpPr>
          <p:spPr bwMode="auto">
            <a:xfrm>
              <a:off x="4711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8" name="Oval 79"/>
            <p:cNvSpPr>
              <a:spLocks noChangeArrowheads="1"/>
            </p:cNvSpPr>
            <p:nvPr/>
          </p:nvSpPr>
          <p:spPr bwMode="auto">
            <a:xfrm>
              <a:off x="5099" y="4464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9" name="Oval 80"/>
            <p:cNvSpPr>
              <a:spLocks noChangeArrowheads="1"/>
            </p:cNvSpPr>
            <p:nvPr/>
          </p:nvSpPr>
          <p:spPr bwMode="auto">
            <a:xfrm>
              <a:off x="3937" y="4851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0" name="Oval 81"/>
            <p:cNvSpPr>
              <a:spLocks noChangeArrowheads="1"/>
            </p:cNvSpPr>
            <p:nvPr/>
          </p:nvSpPr>
          <p:spPr bwMode="auto">
            <a:xfrm>
              <a:off x="4324" y="4851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1" name="Oval 82"/>
            <p:cNvSpPr>
              <a:spLocks noChangeArrowheads="1"/>
            </p:cNvSpPr>
            <p:nvPr/>
          </p:nvSpPr>
          <p:spPr bwMode="auto">
            <a:xfrm>
              <a:off x="4711" y="4851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2" name="Oval 83"/>
            <p:cNvSpPr>
              <a:spLocks noChangeArrowheads="1"/>
            </p:cNvSpPr>
            <p:nvPr/>
          </p:nvSpPr>
          <p:spPr bwMode="auto">
            <a:xfrm>
              <a:off x="5099" y="4851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3" name="Oval 84"/>
            <p:cNvSpPr>
              <a:spLocks noChangeArrowheads="1"/>
            </p:cNvSpPr>
            <p:nvPr/>
          </p:nvSpPr>
          <p:spPr bwMode="auto">
            <a:xfrm>
              <a:off x="5487" y="369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4" name="Oval 85"/>
            <p:cNvSpPr>
              <a:spLocks noChangeArrowheads="1"/>
            </p:cNvSpPr>
            <p:nvPr/>
          </p:nvSpPr>
          <p:spPr bwMode="auto">
            <a:xfrm>
              <a:off x="5487" y="40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5" name="Oval 86"/>
            <p:cNvSpPr>
              <a:spLocks noChangeArrowheads="1"/>
            </p:cNvSpPr>
            <p:nvPr/>
          </p:nvSpPr>
          <p:spPr bwMode="auto">
            <a:xfrm>
              <a:off x="5487" y="446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6" name="Oval 87"/>
            <p:cNvSpPr>
              <a:spLocks noChangeArrowheads="1"/>
            </p:cNvSpPr>
            <p:nvPr/>
          </p:nvSpPr>
          <p:spPr bwMode="auto">
            <a:xfrm>
              <a:off x="5487" y="4851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7" name="Oval 88"/>
            <p:cNvSpPr>
              <a:spLocks noChangeArrowheads="1"/>
            </p:cNvSpPr>
            <p:nvPr/>
          </p:nvSpPr>
          <p:spPr bwMode="auto">
            <a:xfrm>
              <a:off x="3937" y="5237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8" name="Oval 89"/>
            <p:cNvSpPr>
              <a:spLocks noChangeArrowheads="1"/>
            </p:cNvSpPr>
            <p:nvPr/>
          </p:nvSpPr>
          <p:spPr bwMode="auto">
            <a:xfrm>
              <a:off x="4324" y="5237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9" name="Oval 90"/>
            <p:cNvSpPr>
              <a:spLocks noChangeArrowheads="1"/>
            </p:cNvSpPr>
            <p:nvPr/>
          </p:nvSpPr>
          <p:spPr bwMode="auto">
            <a:xfrm>
              <a:off x="4711" y="5237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0" name="Oval 91"/>
            <p:cNvSpPr>
              <a:spLocks noChangeArrowheads="1"/>
            </p:cNvSpPr>
            <p:nvPr/>
          </p:nvSpPr>
          <p:spPr bwMode="auto">
            <a:xfrm>
              <a:off x="5099" y="5237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1" name="Oval 92"/>
            <p:cNvSpPr>
              <a:spLocks noChangeArrowheads="1"/>
            </p:cNvSpPr>
            <p:nvPr/>
          </p:nvSpPr>
          <p:spPr bwMode="auto">
            <a:xfrm>
              <a:off x="5487" y="5237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2" name="Oval 93"/>
            <p:cNvSpPr>
              <a:spLocks noChangeArrowheads="1"/>
            </p:cNvSpPr>
            <p:nvPr/>
          </p:nvSpPr>
          <p:spPr bwMode="auto">
            <a:xfrm>
              <a:off x="2571" y="387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3" name="Oval 94"/>
            <p:cNvSpPr>
              <a:spLocks noChangeArrowheads="1"/>
            </p:cNvSpPr>
            <p:nvPr/>
          </p:nvSpPr>
          <p:spPr bwMode="auto">
            <a:xfrm>
              <a:off x="2958" y="387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4" name="Oval 95"/>
            <p:cNvSpPr>
              <a:spLocks noChangeArrowheads="1"/>
            </p:cNvSpPr>
            <p:nvPr/>
          </p:nvSpPr>
          <p:spPr bwMode="auto">
            <a:xfrm>
              <a:off x="3345" y="3874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5" name="Oval 96"/>
            <p:cNvSpPr>
              <a:spLocks noChangeArrowheads="1"/>
            </p:cNvSpPr>
            <p:nvPr/>
          </p:nvSpPr>
          <p:spPr bwMode="auto">
            <a:xfrm>
              <a:off x="2571" y="426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6" name="Oval 97"/>
            <p:cNvSpPr>
              <a:spLocks noChangeArrowheads="1"/>
            </p:cNvSpPr>
            <p:nvPr/>
          </p:nvSpPr>
          <p:spPr bwMode="auto">
            <a:xfrm>
              <a:off x="2959" y="4261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" name="Oval 98"/>
            <p:cNvSpPr>
              <a:spLocks noChangeArrowheads="1"/>
            </p:cNvSpPr>
            <p:nvPr/>
          </p:nvSpPr>
          <p:spPr bwMode="auto">
            <a:xfrm>
              <a:off x="3346" y="426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" name="Oval 99"/>
            <p:cNvSpPr>
              <a:spLocks noChangeArrowheads="1"/>
            </p:cNvSpPr>
            <p:nvPr/>
          </p:nvSpPr>
          <p:spPr bwMode="auto">
            <a:xfrm>
              <a:off x="2571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9" name="Oval 100"/>
            <p:cNvSpPr>
              <a:spLocks noChangeArrowheads="1"/>
            </p:cNvSpPr>
            <p:nvPr/>
          </p:nvSpPr>
          <p:spPr bwMode="auto">
            <a:xfrm>
              <a:off x="2958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0" name="Oval 101"/>
            <p:cNvSpPr>
              <a:spLocks noChangeArrowheads="1"/>
            </p:cNvSpPr>
            <p:nvPr/>
          </p:nvSpPr>
          <p:spPr bwMode="auto">
            <a:xfrm>
              <a:off x="3345" y="4649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1" name="Oval 102"/>
            <p:cNvSpPr>
              <a:spLocks noChangeArrowheads="1"/>
            </p:cNvSpPr>
            <p:nvPr/>
          </p:nvSpPr>
          <p:spPr bwMode="auto">
            <a:xfrm>
              <a:off x="2571" y="503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2" name="Oval 103"/>
            <p:cNvSpPr>
              <a:spLocks noChangeArrowheads="1"/>
            </p:cNvSpPr>
            <p:nvPr/>
          </p:nvSpPr>
          <p:spPr bwMode="auto">
            <a:xfrm>
              <a:off x="2958" y="503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3" name="Oval 104"/>
            <p:cNvSpPr>
              <a:spLocks noChangeArrowheads="1"/>
            </p:cNvSpPr>
            <p:nvPr/>
          </p:nvSpPr>
          <p:spPr bwMode="auto">
            <a:xfrm>
              <a:off x="3345" y="5037"/>
              <a:ext cx="389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4" name="Oval 105"/>
            <p:cNvSpPr>
              <a:spLocks noChangeArrowheads="1"/>
            </p:cNvSpPr>
            <p:nvPr/>
          </p:nvSpPr>
          <p:spPr bwMode="auto">
            <a:xfrm>
              <a:off x="3734" y="3874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5" name="Oval 106"/>
            <p:cNvSpPr>
              <a:spLocks noChangeArrowheads="1"/>
            </p:cNvSpPr>
            <p:nvPr/>
          </p:nvSpPr>
          <p:spPr bwMode="auto">
            <a:xfrm>
              <a:off x="3734" y="426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6" name="Oval 107"/>
            <p:cNvSpPr>
              <a:spLocks noChangeArrowheads="1"/>
            </p:cNvSpPr>
            <p:nvPr/>
          </p:nvSpPr>
          <p:spPr bwMode="auto">
            <a:xfrm>
              <a:off x="3734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7" name="Oval 108"/>
            <p:cNvSpPr>
              <a:spLocks noChangeArrowheads="1"/>
            </p:cNvSpPr>
            <p:nvPr/>
          </p:nvSpPr>
          <p:spPr bwMode="auto">
            <a:xfrm>
              <a:off x="3734" y="5037"/>
              <a:ext cx="387" cy="385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8" name="Oval 109"/>
            <p:cNvSpPr>
              <a:spLocks noChangeArrowheads="1"/>
            </p:cNvSpPr>
            <p:nvPr/>
          </p:nvSpPr>
          <p:spPr bwMode="auto">
            <a:xfrm>
              <a:off x="2571" y="542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9" name="Oval 110"/>
            <p:cNvSpPr>
              <a:spLocks noChangeArrowheads="1"/>
            </p:cNvSpPr>
            <p:nvPr/>
          </p:nvSpPr>
          <p:spPr bwMode="auto">
            <a:xfrm>
              <a:off x="2959" y="5422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0" name="Oval 111"/>
            <p:cNvSpPr>
              <a:spLocks noChangeArrowheads="1"/>
            </p:cNvSpPr>
            <p:nvPr/>
          </p:nvSpPr>
          <p:spPr bwMode="auto">
            <a:xfrm>
              <a:off x="3346" y="5422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1" name="Oval 112"/>
            <p:cNvSpPr>
              <a:spLocks noChangeArrowheads="1"/>
            </p:cNvSpPr>
            <p:nvPr/>
          </p:nvSpPr>
          <p:spPr bwMode="auto">
            <a:xfrm>
              <a:off x="3734" y="5422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2" name="Oval 113"/>
            <p:cNvSpPr>
              <a:spLocks noChangeArrowheads="1"/>
            </p:cNvSpPr>
            <p:nvPr/>
          </p:nvSpPr>
          <p:spPr bwMode="auto">
            <a:xfrm>
              <a:off x="4121" y="387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3" name="Oval 114"/>
            <p:cNvSpPr>
              <a:spLocks noChangeArrowheads="1"/>
            </p:cNvSpPr>
            <p:nvPr/>
          </p:nvSpPr>
          <p:spPr bwMode="auto">
            <a:xfrm>
              <a:off x="4508" y="387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4" name="Oval 115"/>
            <p:cNvSpPr>
              <a:spLocks noChangeArrowheads="1"/>
            </p:cNvSpPr>
            <p:nvPr/>
          </p:nvSpPr>
          <p:spPr bwMode="auto">
            <a:xfrm>
              <a:off x="4896" y="387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5" name="Oval 116"/>
            <p:cNvSpPr>
              <a:spLocks noChangeArrowheads="1"/>
            </p:cNvSpPr>
            <p:nvPr/>
          </p:nvSpPr>
          <p:spPr bwMode="auto">
            <a:xfrm>
              <a:off x="5284" y="387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6" name="Oval 117"/>
            <p:cNvSpPr>
              <a:spLocks noChangeArrowheads="1"/>
            </p:cNvSpPr>
            <p:nvPr/>
          </p:nvSpPr>
          <p:spPr bwMode="auto">
            <a:xfrm>
              <a:off x="4121" y="4260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7" name="Oval 118"/>
            <p:cNvSpPr>
              <a:spLocks noChangeArrowheads="1"/>
            </p:cNvSpPr>
            <p:nvPr/>
          </p:nvSpPr>
          <p:spPr bwMode="auto">
            <a:xfrm>
              <a:off x="4509" y="4260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8" name="Oval 119"/>
            <p:cNvSpPr>
              <a:spLocks noChangeArrowheads="1"/>
            </p:cNvSpPr>
            <p:nvPr/>
          </p:nvSpPr>
          <p:spPr bwMode="auto">
            <a:xfrm>
              <a:off x="4896" y="4260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9" name="Oval 120"/>
            <p:cNvSpPr>
              <a:spLocks noChangeArrowheads="1"/>
            </p:cNvSpPr>
            <p:nvPr/>
          </p:nvSpPr>
          <p:spPr bwMode="auto">
            <a:xfrm>
              <a:off x="5284" y="4260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0" name="Oval 121"/>
            <p:cNvSpPr>
              <a:spLocks noChangeArrowheads="1"/>
            </p:cNvSpPr>
            <p:nvPr/>
          </p:nvSpPr>
          <p:spPr bwMode="auto">
            <a:xfrm>
              <a:off x="4121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1" name="Oval 122"/>
            <p:cNvSpPr>
              <a:spLocks noChangeArrowheads="1"/>
            </p:cNvSpPr>
            <p:nvPr/>
          </p:nvSpPr>
          <p:spPr bwMode="auto">
            <a:xfrm>
              <a:off x="4508" y="464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2" name="Oval 123"/>
            <p:cNvSpPr>
              <a:spLocks noChangeArrowheads="1"/>
            </p:cNvSpPr>
            <p:nvPr/>
          </p:nvSpPr>
          <p:spPr bwMode="auto">
            <a:xfrm>
              <a:off x="4896" y="464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3" name="Oval 124"/>
            <p:cNvSpPr>
              <a:spLocks noChangeArrowheads="1"/>
            </p:cNvSpPr>
            <p:nvPr/>
          </p:nvSpPr>
          <p:spPr bwMode="auto">
            <a:xfrm>
              <a:off x="5284" y="464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4" name="Oval 125"/>
            <p:cNvSpPr>
              <a:spLocks noChangeArrowheads="1"/>
            </p:cNvSpPr>
            <p:nvPr/>
          </p:nvSpPr>
          <p:spPr bwMode="auto">
            <a:xfrm>
              <a:off x="4121" y="5037"/>
              <a:ext cx="387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5" name="Oval 126"/>
            <p:cNvSpPr>
              <a:spLocks noChangeArrowheads="1"/>
            </p:cNvSpPr>
            <p:nvPr/>
          </p:nvSpPr>
          <p:spPr bwMode="auto">
            <a:xfrm>
              <a:off x="4508" y="5037"/>
              <a:ext cx="388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6" name="Oval 127"/>
            <p:cNvSpPr>
              <a:spLocks noChangeArrowheads="1"/>
            </p:cNvSpPr>
            <p:nvPr/>
          </p:nvSpPr>
          <p:spPr bwMode="auto">
            <a:xfrm>
              <a:off x="4896" y="5037"/>
              <a:ext cx="388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7" name="Oval 128"/>
            <p:cNvSpPr>
              <a:spLocks noChangeArrowheads="1"/>
            </p:cNvSpPr>
            <p:nvPr/>
          </p:nvSpPr>
          <p:spPr bwMode="auto">
            <a:xfrm>
              <a:off x="5284" y="5037"/>
              <a:ext cx="387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8" name="Oval 129"/>
            <p:cNvSpPr>
              <a:spLocks noChangeArrowheads="1"/>
            </p:cNvSpPr>
            <p:nvPr/>
          </p:nvSpPr>
          <p:spPr bwMode="auto">
            <a:xfrm>
              <a:off x="5671" y="387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9" name="Oval 130"/>
            <p:cNvSpPr>
              <a:spLocks noChangeArrowheads="1"/>
            </p:cNvSpPr>
            <p:nvPr/>
          </p:nvSpPr>
          <p:spPr bwMode="auto">
            <a:xfrm>
              <a:off x="5671" y="4260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0" name="Oval 131"/>
            <p:cNvSpPr>
              <a:spLocks noChangeArrowheads="1"/>
            </p:cNvSpPr>
            <p:nvPr/>
          </p:nvSpPr>
          <p:spPr bwMode="auto">
            <a:xfrm>
              <a:off x="5671" y="464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1" name="Oval 132"/>
            <p:cNvSpPr>
              <a:spLocks noChangeArrowheads="1"/>
            </p:cNvSpPr>
            <p:nvPr/>
          </p:nvSpPr>
          <p:spPr bwMode="auto">
            <a:xfrm>
              <a:off x="5671" y="5037"/>
              <a:ext cx="388" cy="384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2" name="Oval 133"/>
            <p:cNvSpPr>
              <a:spLocks noChangeArrowheads="1"/>
            </p:cNvSpPr>
            <p:nvPr/>
          </p:nvSpPr>
          <p:spPr bwMode="auto">
            <a:xfrm>
              <a:off x="4121" y="5421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3" name="Oval 134"/>
            <p:cNvSpPr>
              <a:spLocks noChangeArrowheads="1"/>
            </p:cNvSpPr>
            <p:nvPr/>
          </p:nvSpPr>
          <p:spPr bwMode="auto">
            <a:xfrm>
              <a:off x="4508" y="5421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4" name="Oval 135"/>
            <p:cNvSpPr>
              <a:spLocks noChangeArrowheads="1"/>
            </p:cNvSpPr>
            <p:nvPr/>
          </p:nvSpPr>
          <p:spPr bwMode="auto">
            <a:xfrm>
              <a:off x="4896" y="5421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5" name="Oval 136"/>
            <p:cNvSpPr>
              <a:spLocks noChangeArrowheads="1"/>
            </p:cNvSpPr>
            <p:nvPr/>
          </p:nvSpPr>
          <p:spPr bwMode="auto">
            <a:xfrm>
              <a:off x="5284" y="5421"/>
              <a:ext cx="387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" name="Oval 137"/>
            <p:cNvSpPr>
              <a:spLocks noChangeArrowheads="1"/>
            </p:cNvSpPr>
            <p:nvPr/>
          </p:nvSpPr>
          <p:spPr bwMode="auto">
            <a:xfrm>
              <a:off x="5671" y="5421"/>
              <a:ext cx="388" cy="390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7" name="Oval 138"/>
            <p:cNvSpPr>
              <a:spLocks noChangeArrowheads="1"/>
            </p:cNvSpPr>
            <p:nvPr/>
          </p:nvSpPr>
          <p:spPr bwMode="auto">
            <a:xfrm>
              <a:off x="2755" y="406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8" name="Oval 139"/>
            <p:cNvSpPr>
              <a:spLocks noChangeArrowheads="1"/>
            </p:cNvSpPr>
            <p:nvPr/>
          </p:nvSpPr>
          <p:spPr bwMode="auto">
            <a:xfrm>
              <a:off x="3143" y="406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9" name="Oval 140"/>
            <p:cNvSpPr>
              <a:spLocks noChangeArrowheads="1"/>
            </p:cNvSpPr>
            <p:nvPr/>
          </p:nvSpPr>
          <p:spPr bwMode="auto">
            <a:xfrm>
              <a:off x="3530" y="406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0" name="Oval 141"/>
            <p:cNvSpPr>
              <a:spLocks noChangeArrowheads="1"/>
            </p:cNvSpPr>
            <p:nvPr/>
          </p:nvSpPr>
          <p:spPr bwMode="auto">
            <a:xfrm>
              <a:off x="2756" y="444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1" name="Oval 142"/>
            <p:cNvSpPr>
              <a:spLocks noChangeArrowheads="1"/>
            </p:cNvSpPr>
            <p:nvPr/>
          </p:nvSpPr>
          <p:spPr bwMode="auto">
            <a:xfrm>
              <a:off x="3144" y="444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2" name="Oval 143"/>
            <p:cNvSpPr>
              <a:spLocks noChangeArrowheads="1"/>
            </p:cNvSpPr>
            <p:nvPr/>
          </p:nvSpPr>
          <p:spPr bwMode="auto">
            <a:xfrm>
              <a:off x="3531" y="444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3" name="Oval 144"/>
            <p:cNvSpPr>
              <a:spLocks noChangeArrowheads="1"/>
            </p:cNvSpPr>
            <p:nvPr/>
          </p:nvSpPr>
          <p:spPr bwMode="auto">
            <a:xfrm>
              <a:off x="2755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4" name="Oval 145"/>
            <p:cNvSpPr>
              <a:spLocks noChangeArrowheads="1"/>
            </p:cNvSpPr>
            <p:nvPr/>
          </p:nvSpPr>
          <p:spPr bwMode="auto">
            <a:xfrm>
              <a:off x="3143" y="483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5" name="Oval 146"/>
            <p:cNvSpPr>
              <a:spLocks noChangeArrowheads="1"/>
            </p:cNvSpPr>
            <p:nvPr/>
          </p:nvSpPr>
          <p:spPr bwMode="auto">
            <a:xfrm>
              <a:off x="3530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6" name="Oval 147"/>
            <p:cNvSpPr>
              <a:spLocks noChangeArrowheads="1"/>
            </p:cNvSpPr>
            <p:nvPr/>
          </p:nvSpPr>
          <p:spPr bwMode="auto">
            <a:xfrm>
              <a:off x="2755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7" name="Oval 148"/>
            <p:cNvSpPr>
              <a:spLocks noChangeArrowheads="1"/>
            </p:cNvSpPr>
            <p:nvPr/>
          </p:nvSpPr>
          <p:spPr bwMode="auto">
            <a:xfrm>
              <a:off x="3143" y="522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8" name="Oval 149"/>
            <p:cNvSpPr>
              <a:spLocks noChangeArrowheads="1"/>
            </p:cNvSpPr>
            <p:nvPr/>
          </p:nvSpPr>
          <p:spPr bwMode="auto">
            <a:xfrm>
              <a:off x="3530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9" name="Oval 150"/>
            <p:cNvSpPr>
              <a:spLocks noChangeArrowheads="1"/>
            </p:cNvSpPr>
            <p:nvPr/>
          </p:nvSpPr>
          <p:spPr bwMode="auto">
            <a:xfrm>
              <a:off x="3918" y="406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0" name="Oval 151"/>
            <p:cNvSpPr>
              <a:spLocks noChangeArrowheads="1"/>
            </p:cNvSpPr>
            <p:nvPr/>
          </p:nvSpPr>
          <p:spPr bwMode="auto">
            <a:xfrm>
              <a:off x="3918" y="4447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1" name="Oval 152"/>
            <p:cNvSpPr>
              <a:spLocks noChangeArrowheads="1"/>
            </p:cNvSpPr>
            <p:nvPr/>
          </p:nvSpPr>
          <p:spPr bwMode="auto">
            <a:xfrm>
              <a:off x="3918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2" name="Oval 153"/>
            <p:cNvSpPr>
              <a:spLocks noChangeArrowheads="1"/>
            </p:cNvSpPr>
            <p:nvPr/>
          </p:nvSpPr>
          <p:spPr bwMode="auto">
            <a:xfrm>
              <a:off x="3918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3" name="Oval 154"/>
            <p:cNvSpPr>
              <a:spLocks noChangeArrowheads="1"/>
            </p:cNvSpPr>
            <p:nvPr/>
          </p:nvSpPr>
          <p:spPr bwMode="auto">
            <a:xfrm>
              <a:off x="2755" y="5607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4" name="Oval 155"/>
            <p:cNvSpPr>
              <a:spLocks noChangeArrowheads="1"/>
            </p:cNvSpPr>
            <p:nvPr/>
          </p:nvSpPr>
          <p:spPr bwMode="auto">
            <a:xfrm>
              <a:off x="3144" y="5607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5" name="Oval 156"/>
            <p:cNvSpPr>
              <a:spLocks noChangeArrowheads="1"/>
            </p:cNvSpPr>
            <p:nvPr/>
          </p:nvSpPr>
          <p:spPr bwMode="auto">
            <a:xfrm>
              <a:off x="3531" y="5607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6" name="Oval 157"/>
            <p:cNvSpPr>
              <a:spLocks noChangeArrowheads="1"/>
            </p:cNvSpPr>
            <p:nvPr/>
          </p:nvSpPr>
          <p:spPr bwMode="auto">
            <a:xfrm>
              <a:off x="3918" y="5607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" name="Oval 158"/>
            <p:cNvSpPr>
              <a:spLocks noChangeArrowheads="1"/>
            </p:cNvSpPr>
            <p:nvPr/>
          </p:nvSpPr>
          <p:spPr bwMode="auto">
            <a:xfrm>
              <a:off x="4306" y="405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8" name="Oval 159"/>
            <p:cNvSpPr>
              <a:spLocks noChangeArrowheads="1"/>
            </p:cNvSpPr>
            <p:nvPr/>
          </p:nvSpPr>
          <p:spPr bwMode="auto">
            <a:xfrm>
              <a:off x="4693" y="405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9" name="Oval 160"/>
            <p:cNvSpPr>
              <a:spLocks noChangeArrowheads="1"/>
            </p:cNvSpPr>
            <p:nvPr/>
          </p:nvSpPr>
          <p:spPr bwMode="auto">
            <a:xfrm>
              <a:off x="5081" y="405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0" name="Oval 161"/>
            <p:cNvSpPr>
              <a:spLocks noChangeArrowheads="1"/>
            </p:cNvSpPr>
            <p:nvPr/>
          </p:nvSpPr>
          <p:spPr bwMode="auto">
            <a:xfrm>
              <a:off x="5468" y="405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1" name="Oval 162"/>
            <p:cNvSpPr>
              <a:spLocks noChangeArrowheads="1"/>
            </p:cNvSpPr>
            <p:nvPr/>
          </p:nvSpPr>
          <p:spPr bwMode="auto">
            <a:xfrm>
              <a:off x="4306" y="444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2" name="Oval 163"/>
            <p:cNvSpPr>
              <a:spLocks noChangeArrowheads="1"/>
            </p:cNvSpPr>
            <p:nvPr/>
          </p:nvSpPr>
          <p:spPr bwMode="auto">
            <a:xfrm>
              <a:off x="4694" y="4445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3" name="Oval 164"/>
            <p:cNvSpPr>
              <a:spLocks noChangeArrowheads="1"/>
            </p:cNvSpPr>
            <p:nvPr/>
          </p:nvSpPr>
          <p:spPr bwMode="auto">
            <a:xfrm>
              <a:off x="5081" y="4445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4" name="Oval 165"/>
            <p:cNvSpPr>
              <a:spLocks noChangeArrowheads="1"/>
            </p:cNvSpPr>
            <p:nvPr/>
          </p:nvSpPr>
          <p:spPr bwMode="auto">
            <a:xfrm>
              <a:off x="5468" y="4445"/>
              <a:ext cx="389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5" name="Oval 166"/>
            <p:cNvSpPr>
              <a:spLocks noChangeArrowheads="1"/>
            </p:cNvSpPr>
            <p:nvPr/>
          </p:nvSpPr>
          <p:spPr bwMode="auto">
            <a:xfrm>
              <a:off x="4306" y="483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6" name="Oval 167"/>
            <p:cNvSpPr>
              <a:spLocks noChangeArrowheads="1"/>
            </p:cNvSpPr>
            <p:nvPr/>
          </p:nvSpPr>
          <p:spPr bwMode="auto">
            <a:xfrm>
              <a:off x="4693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7" name="Oval 168"/>
            <p:cNvSpPr>
              <a:spLocks noChangeArrowheads="1"/>
            </p:cNvSpPr>
            <p:nvPr/>
          </p:nvSpPr>
          <p:spPr bwMode="auto">
            <a:xfrm>
              <a:off x="5081" y="483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8" name="Oval 169"/>
            <p:cNvSpPr>
              <a:spLocks noChangeArrowheads="1"/>
            </p:cNvSpPr>
            <p:nvPr/>
          </p:nvSpPr>
          <p:spPr bwMode="auto">
            <a:xfrm>
              <a:off x="5468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9" name="Oval 170"/>
            <p:cNvSpPr>
              <a:spLocks noChangeArrowheads="1"/>
            </p:cNvSpPr>
            <p:nvPr/>
          </p:nvSpPr>
          <p:spPr bwMode="auto">
            <a:xfrm>
              <a:off x="4306" y="522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0" name="Oval 171"/>
            <p:cNvSpPr>
              <a:spLocks noChangeArrowheads="1"/>
            </p:cNvSpPr>
            <p:nvPr/>
          </p:nvSpPr>
          <p:spPr bwMode="auto">
            <a:xfrm>
              <a:off x="4693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1" name="Oval 172"/>
            <p:cNvSpPr>
              <a:spLocks noChangeArrowheads="1"/>
            </p:cNvSpPr>
            <p:nvPr/>
          </p:nvSpPr>
          <p:spPr bwMode="auto">
            <a:xfrm>
              <a:off x="5081" y="5220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2" name="Oval 173"/>
            <p:cNvSpPr>
              <a:spLocks noChangeArrowheads="1"/>
            </p:cNvSpPr>
            <p:nvPr/>
          </p:nvSpPr>
          <p:spPr bwMode="auto">
            <a:xfrm>
              <a:off x="5468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3" name="Oval 174"/>
            <p:cNvSpPr>
              <a:spLocks noChangeArrowheads="1"/>
            </p:cNvSpPr>
            <p:nvPr/>
          </p:nvSpPr>
          <p:spPr bwMode="auto">
            <a:xfrm>
              <a:off x="5856" y="405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4" name="Oval 175"/>
            <p:cNvSpPr>
              <a:spLocks noChangeArrowheads="1"/>
            </p:cNvSpPr>
            <p:nvPr/>
          </p:nvSpPr>
          <p:spPr bwMode="auto">
            <a:xfrm>
              <a:off x="5856" y="444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5" name="Oval 176"/>
            <p:cNvSpPr>
              <a:spLocks noChangeArrowheads="1"/>
            </p:cNvSpPr>
            <p:nvPr/>
          </p:nvSpPr>
          <p:spPr bwMode="auto">
            <a:xfrm>
              <a:off x="5856" y="483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6" name="Oval 177"/>
            <p:cNvSpPr>
              <a:spLocks noChangeArrowheads="1"/>
            </p:cNvSpPr>
            <p:nvPr/>
          </p:nvSpPr>
          <p:spPr bwMode="auto">
            <a:xfrm>
              <a:off x="5856" y="5220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7" name="Oval 178"/>
            <p:cNvSpPr>
              <a:spLocks noChangeArrowheads="1"/>
            </p:cNvSpPr>
            <p:nvPr/>
          </p:nvSpPr>
          <p:spPr bwMode="auto">
            <a:xfrm>
              <a:off x="4306" y="5607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8" name="Oval 179"/>
            <p:cNvSpPr>
              <a:spLocks noChangeArrowheads="1"/>
            </p:cNvSpPr>
            <p:nvPr/>
          </p:nvSpPr>
          <p:spPr bwMode="auto">
            <a:xfrm>
              <a:off x="4693" y="5607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9" name="Oval 180"/>
            <p:cNvSpPr>
              <a:spLocks noChangeArrowheads="1"/>
            </p:cNvSpPr>
            <p:nvPr/>
          </p:nvSpPr>
          <p:spPr bwMode="auto">
            <a:xfrm>
              <a:off x="5081" y="5607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0" name="Oval 181"/>
            <p:cNvSpPr>
              <a:spLocks noChangeArrowheads="1"/>
            </p:cNvSpPr>
            <p:nvPr/>
          </p:nvSpPr>
          <p:spPr bwMode="auto">
            <a:xfrm>
              <a:off x="5468" y="5607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1" name="Oval 182"/>
            <p:cNvSpPr>
              <a:spLocks noChangeArrowheads="1"/>
            </p:cNvSpPr>
            <p:nvPr/>
          </p:nvSpPr>
          <p:spPr bwMode="auto">
            <a:xfrm>
              <a:off x="5856" y="5607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2" name="Oval 183"/>
            <p:cNvSpPr>
              <a:spLocks noChangeArrowheads="1"/>
            </p:cNvSpPr>
            <p:nvPr/>
          </p:nvSpPr>
          <p:spPr bwMode="auto">
            <a:xfrm>
              <a:off x="2940" y="424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3" name="Oval 184"/>
            <p:cNvSpPr>
              <a:spLocks noChangeArrowheads="1"/>
            </p:cNvSpPr>
            <p:nvPr/>
          </p:nvSpPr>
          <p:spPr bwMode="auto">
            <a:xfrm>
              <a:off x="3327" y="4244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4" name="Oval 185"/>
            <p:cNvSpPr>
              <a:spLocks noChangeArrowheads="1"/>
            </p:cNvSpPr>
            <p:nvPr/>
          </p:nvSpPr>
          <p:spPr bwMode="auto">
            <a:xfrm>
              <a:off x="3714" y="4244"/>
              <a:ext cx="389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5" name="Oval 186"/>
            <p:cNvSpPr>
              <a:spLocks noChangeArrowheads="1"/>
            </p:cNvSpPr>
            <p:nvPr/>
          </p:nvSpPr>
          <p:spPr bwMode="auto">
            <a:xfrm>
              <a:off x="2941" y="4630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6" name="Oval 187"/>
            <p:cNvSpPr>
              <a:spLocks noChangeArrowheads="1"/>
            </p:cNvSpPr>
            <p:nvPr/>
          </p:nvSpPr>
          <p:spPr bwMode="auto">
            <a:xfrm>
              <a:off x="3328" y="4630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7" name="Oval 188"/>
            <p:cNvSpPr>
              <a:spLocks noChangeArrowheads="1"/>
            </p:cNvSpPr>
            <p:nvPr/>
          </p:nvSpPr>
          <p:spPr bwMode="auto">
            <a:xfrm>
              <a:off x="3715" y="4630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" name="Oval 189"/>
            <p:cNvSpPr>
              <a:spLocks noChangeArrowheads="1"/>
            </p:cNvSpPr>
            <p:nvPr/>
          </p:nvSpPr>
          <p:spPr bwMode="auto">
            <a:xfrm>
              <a:off x="2940" y="501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9" name="Oval 190"/>
            <p:cNvSpPr>
              <a:spLocks noChangeArrowheads="1"/>
            </p:cNvSpPr>
            <p:nvPr/>
          </p:nvSpPr>
          <p:spPr bwMode="auto">
            <a:xfrm>
              <a:off x="3327" y="501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0" name="Oval 191"/>
            <p:cNvSpPr>
              <a:spLocks noChangeArrowheads="1"/>
            </p:cNvSpPr>
            <p:nvPr/>
          </p:nvSpPr>
          <p:spPr bwMode="auto">
            <a:xfrm>
              <a:off x="3714" y="5018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1" name="Oval 192"/>
            <p:cNvSpPr>
              <a:spLocks noChangeArrowheads="1"/>
            </p:cNvSpPr>
            <p:nvPr/>
          </p:nvSpPr>
          <p:spPr bwMode="auto">
            <a:xfrm>
              <a:off x="2940" y="5405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2" name="Oval 193"/>
            <p:cNvSpPr>
              <a:spLocks noChangeArrowheads="1"/>
            </p:cNvSpPr>
            <p:nvPr/>
          </p:nvSpPr>
          <p:spPr bwMode="auto">
            <a:xfrm>
              <a:off x="3327" y="5405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3" name="Oval 194"/>
            <p:cNvSpPr>
              <a:spLocks noChangeArrowheads="1"/>
            </p:cNvSpPr>
            <p:nvPr/>
          </p:nvSpPr>
          <p:spPr bwMode="auto">
            <a:xfrm>
              <a:off x="3714" y="5405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4" name="Oval 195"/>
            <p:cNvSpPr>
              <a:spLocks noChangeArrowheads="1"/>
            </p:cNvSpPr>
            <p:nvPr/>
          </p:nvSpPr>
          <p:spPr bwMode="auto">
            <a:xfrm>
              <a:off x="4103" y="4244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5" name="Oval 196"/>
            <p:cNvSpPr>
              <a:spLocks noChangeArrowheads="1"/>
            </p:cNvSpPr>
            <p:nvPr/>
          </p:nvSpPr>
          <p:spPr bwMode="auto">
            <a:xfrm>
              <a:off x="4103" y="4630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6" name="Oval 197"/>
            <p:cNvSpPr>
              <a:spLocks noChangeArrowheads="1"/>
            </p:cNvSpPr>
            <p:nvPr/>
          </p:nvSpPr>
          <p:spPr bwMode="auto">
            <a:xfrm>
              <a:off x="4103" y="501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7" name="Oval 198"/>
            <p:cNvSpPr>
              <a:spLocks noChangeArrowheads="1"/>
            </p:cNvSpPr>
            <p:nvPr/>
          </p:nvSpPr>
          <p:spPr bwMode="auto">
            <a:xfrm>
              <a:off x="4103" y="540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Oval 199"/>
            <p:cNvSpPr>
              <a:spLocks noChangeArrowheads="1"/>
            </p:cNvSpPr>
            <p:nvPr/>
          </p:nvSpPr>
          <p:spPr bwMode="auto">
            <a:xfrm>
              <a:off x="2940" y="579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Oval 200"/>
            <p:cNvSpPr>
              <a:spLocks noChangeArrowheads="1"/>
            </p:cNvSpPr>
            <p:nvPr/>
          </p:nvSpPr>
          <p:spPr bwMode="auto">
            <a:xfrm>
              <a:off x="3328" y="579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" name="Oval 201"/>
            <p:cNvSpPr>
              <a:spLocks noChangeArrowheads="1"/>
            </p:cNvSpPr>
            <p:nvPr/>
          </p:nvSpPr>
          <p:spPr bwMode="auto">
            <a:xfrm>
              <a:off x="3715" y="579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" name="Oval 202"/>
            <p:cNvSpPr>
              <a:spLocks noChangeArrowheads="1"/>
            </p:cNvSpPr>
            <p:nvPr/>
          </p:nvSpPr>
          <p:spPr bwMode="auto">
            <a:xfrm>
              <a:off x="4103" y="579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" name="Oval 203"/>
            <p:cNvSpPr>
              <a:spLocks noChangeArrowheads="1"/>
            </p:cNvSpPr>
            <p:nvPr/>
          </p:nvSpPr>
          <p:spPr bwMode="auto">
            <a:xfrm>
              <a:off x="4491" y="4242"/>
              <a:ext cx="386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Oval 204"/>
            <p:cNvSpPr>
              <a:spLocks noChangeArrowheads="1"/>
            </p:cNvSpPr>
            <p:nvPr/>
          </p:nvSpPr>
          <p:spPr bwMode="auto">
            <a:xfrm>
              <a:off x="4877" y="424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Oval 205"/>
            <p:cNvSpPr>
              <a:spLocks noChangeArrowheads="1"/>
            </p:cNvSpPr>
            <p:nvPr/>
          </p:nvSpPr>
          <p:spPr bwMode="auto">
            <a:xfrm>
              <a:off x="5265" y="424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Oval 206"/>
            <p:cNvSpPr>
              <a:spLocks noChangeArrowheads="1"/>
            </p:cNvSpPr>
            <p:nvPr/>
          </p:nvSpPr>
          <p:spPr bwMode="auto">
            <a:xfrm>
              <a:off x="5653" y="424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Oval 207"/>
            <p:cNvSpPr>
              <a:spLocks noChangeArrowheads="1"/>
            </p:cNvSpPr>
            <p:nvPr/>
          </p:nvSpPr>
          <p:spPr bwMode="auto">
            <a:xfrm>
              <a:off x="4491" y="4629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Oval 208"/>
            <p:cNvSpPr>
              <a:spLocks noChangeArrowheads="1"/>
            </p:cNvSpPr>
            <p:nvPr/>
          </p:nvSpPr>
          <p:spPr bwMode="auto">
            <a:xfrm>
              <a:off x="4878" y="4629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Oval 209"/>
            <p:cNvSpPr>
              <a:spLocks noChangeArrowheads="1"/>
            </p:cNvSpPr>
            <p:nvPr/>
          </p:nvSpPr>
          <p:spPr bwMode="auto">
            <a:xfrm>
              <a:off x="5265" y="4629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Oval 210"/>
            <p:cNvSpPr>
              <a:spLocks noChangeArrowheads="1"/>
            </p:cNvSpPr>
            <p:nvPr/>
          </p:nvSpPr>
          <p:spPr bwMode="auto">
            <a:xfrm>
              <a:off x="5653" y="4629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" name="Oval 211"/>
            <p:cNvSpPr>
              <a:spLocks noChangeArrowheads="1"/>
            </p:cNvSpPr>
            <p:nvPr/>
          </p:nvSpPr>
          <p:spPr bwMode="auto">
            <a:xfrm>
              <a:off x="4491" y="5018"/>
              <a:ext cx="386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" name="Oval 212"/>
            <p:cNvSpPr>
              <a:spLocks noChangeArrowheads="1"/>
            </p:cNvSpPr>
            <p:nvPr/>
          </p:nvSpPr>
          <p:spPr bwMode="auto">
            <a:xfrm>
              <a:off x="4877" y="501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2" name="Oval 213"/>
            <p:cNvSpPr>
              <a:spLocks noChangeArrowheads="1"/>
            </p:cNvSpPr>
            <p:nvPr/>
          </p:nvSpPr>
          <p:spPr bwMode="auto">
            <a:xfrm>
              <a:off x="5265" y="501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3" name="Oval 214"/>
            <p:cNvSpPr>
              <a:spLocks noChangeArrowheads="1"/>
            </p:cNvSpPr>
            <p:nvPr/>
          </p:nvSpPr>
          <p:spPr bwMode="auto">
            <a:xfrm>
              <a:off x="5653" y="501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4" name="Oval 215"/>
            <p:cNvSpPr>
              <a:spLocks noChangeArrowheads="1"/>
            </p:cNvSpPr>
            <p:nvPr/>
          </p:nvSpPr>
          <p:spPr bwMode="auto">
            <a:xfrm>
              <a:off x="4491" y="5405"/>
              <a:ext cx="386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5" name="Oval 216"/>
            <p:cNvSpPr>
              <a:spLocks noChangeArrowheads="1"/>
            </p:cNvSpPr>
            <p:nvPr/>
          </p:nvSpPr>
          <p:spPr bwMode="auto">
            <a:xfrm>
              <a:off x="4877" y="5405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6" name="Oval 217"/>
            <p:cNvSpPr>
              <a:spLocks noChangeArrowheads="1"/>
            </p:cNvSpPr>
            <p:nvPr/>
          </p:nvSpPr>
          <p:spPr bwMode="auto">
            <a:xfrm>
              <a:off x="5265" y="5405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7" name="Oval 218"/>
            <p:cNvSpPr>
              <a:spLocks noChangeArrowheads="1"/>
            </p:cNvSpPr>
            <p:nvPr/>
          </p:nvSpPr>
          <p:spPr bwMode="auto">
            <a:xfrm>
              <a:off x="5653" y="5405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" name="Oval 219"/>
            <p:cNvSpPr>
              <a:spLocks noChangeArrowheads="1"/>
            </p:cNvSpPr>
            <p:nvPr/>
          </p:nvSpPr>
          <p:spPr bwMode="auto">
            <a:xfrm>
              <a:off x="6041" y="424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9" name="Oval 220"/>
            <p:cNvSpPr>
              <a:spLocks noChangeArrowheads="1"/>
            </p:cNvSpPr>
            <p:nvPr/>
          </p:nvSpPr>
          <p:spPr bwMode="auto">
            <a:xfrm>
              <a:off x="6041" y="4629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0" name="Oval 221"/>
            <p:cNvSpPr>
              <a:spLocks noChangeArrowheads="1"/>
            </p:cNvSpPr>
            <p:nvPr/>
          </p:nvSpPr>
          <p:spPr bwMode="auto">
            <a:xfrm>
              <a:off x="6041" y="501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1" name="Oval 222"/>
            <p:cNvSpPr>
              <a:spLocks noChangeArrowheads="1"/>
            </p:cNvSpPr>
            <p:nvPr/>
          </p:nvSpPr>
          <p:spPr bwMode="auto">
            <a:xfrm>
              <a:off x="6041" y="5405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2" name="Oval 223"/>
            <p:cNvSpPr>
              <a:spLocks noChangeArrowheads="1"/>
            </p:cNvSpPr>
            <p:nvPr/>
          </p:nvSpPr>
          <p:spPr bwMode="auto">
            <a:xfrm>
              <a:off x="4491" y="5791"/>
              <a:ext cx="386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3" name="Oval 224"/>
            <p:cNvSpPr>
              <a:spLocks noChangeArrowheads="1"/>
            </p:cNvSpPr>
            <p:nvPr/>
          </p:nvSpPr>
          <p:spPr bwMode="auto">
            <a:xfrm>
              <a:off x="4877" y="579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4" name="Oval 225"/>
            <p:cNvSpPr>
              <a:spLocks noChangeArrowheads="1"/>
            </p:cNvSpPr>
            <p:nvPr/>
          </p:nvSpPr>
          <p:spPr bwMode="auto">
            <a:xfrm>
              <a:off x="5265" y="579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5" name="Oval 226"/>
            <p:cNvSpPr>
              <a:spLocks noChangeArrowheads="1"/>
            </p:cNvSpPr>
            <p:nvPr/>
          </p:nvSpPr>
          <p:spPr bwMode="auto">
            <a:xfrm>
              <a:off x="5653" y="5791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6" name="Oval 227"/>
            <p:cNvSpPr>
              <a:spLocks noChangeArrowheads="1"/>
            </p:cNvSpPr>
            <p:nvPr/>
          </p:nvSpPr>
          <p:spPr bwMode="auto">
            <a:xfrm>
              <a:off x="6041" y="5791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7" name="Oval 228"/>
            <p:cNvSpPr>
              <a:spLocks noChangeArrowheads="1"/>
            </p:cNvSpPr>
            <p:nvPr/>
          </p:nvSpPr>
          <p:spPr bwMode="auto">
            <a:xfrm>
              <a:off x="3124" y="442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8" name="Oval 229"/>
            <p:cNvSpPr>
              <a:spLocks noChangeArrowheads="1"/>
            </p:cNvSpPr>
            <p:nvPr/>
          </p:nvSpPr>
          <p:spPr bwMode="auto">
            <a:xfrm>
              <a:off x="3512" y="4428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" name="Oval 230"/>
            <p:cNvSpPr>
              <a:spLocks noChangeArrowheads="1"/>
            </p:cNvSpPr>
            <p:nvPr/>
          </p:nvSpPr>
          <p:spPr bwMode="auto">
            <a:xfrm>
              <a:off x="3899" y="442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" name="Oval 231"/>
            <p:cNvSpPr>
              <a:spLocks noChangeArrowheads="1"/>
            </p:cNvSpPr>
            <p:nvPr/>
          </p:nvSpPr>
          <p:spPr bwMode="auto">
            <a:xfrm>
              <a:off x="3125" y="481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1" name="Oval 232"/>
            <p:cNvSpPr>
              <a:spLocks noChangeArrowheads="1"/>
            </p:cNvSpPr>
            <p:nvPr/>
          </p:nvSpPr>
          <p:spPr bwMode="auto">
            <a:xfrm>
              <a:off x="3513" y="4815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2" name="Oval 233"/>
            <p:cNvSpPr>
              <a:spLocks noChangeArrowheads="1"/>
            </p:cNvSpPr>
            <p:nvPr/>
          </p:nvSpPr>
          <p:spPr bwMode="auto">
            <a:xfrm>
              <a:off x="3900" y="4815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3" name="Oval 234"/>
            <p:cNvSpPr>
              <a:spLocks noChangeArrowheads="1"/>
            </p:cNvSpPr>
            <p:nvPr/>
          </p:nvSpPr>
          <p:spPr bwMode="auto">
            <a:xfrm>
              <a:off x="3124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4" name="Oval 235"/>
            <p:cNvSpPr>
              <a:spLocks noChangeArrowheads="1"/>
            </p:cNvSpPr>
            <p:nvPr/>
          </p:nvSpPr>
          <p:spPr bwMode="auto">
            <a:xfrm>
              <a:off x="3512" y="520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5" name="Oval 236"/>
            <p:cNvSpPr>
              <a:spLocks noChangeArrowheads="1"/>
            </p:cNvSpPr>
            <p:nvPr/>
          </p:nvSpPr>
          <p:spPr bwMode="auto">
            <a:xfrm>
              <a:off x="3899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6" name="Oval 237"/>
            <p:cNvSpPr>
              <a:spLocks noChangeArrowheads="1"/>
            </p:cNvSpPr>
            <p:nvPr/>
          </p:nvSpPr>
          <p:spPr bwMode="auto">
            <a:xfrm>
              <a:off x="3124" y="558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7" name="Oval 238"/>
            <p:cNvSpPr>
              <a:spLocks noChangeArrowheads="1"/>
            </p:cNvSpPr>
            <p:nvPr/>
          </p:nvSpPr>
          <p:spPr bwMode="auto">
            <a:xfrm>
              <a:off x="3512" y="5589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8" name="Oval 239"/>
            <p:cNvSpPr>
              <a:spLocks noChangeArrowheads="1"/>
            </p:cNvSpPr>
            <p:nvPr/>
          </p:nvSpPr>
          <p:spPr bwMode="auto">
            <a:xfrm>
              <a:off x="3899" y="558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9" name="Oval 240"/>
            <p:cNvSpPr>
              <a:spLocks noChangeArrowheads="1"/>
            </p:cNvSpPr>
            <p:nvPr/>
          </p:nvSpPr>
          <p:spPr bwMode="auto">
            <a:xfrm>
              <a:off x="4287" y="4428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0" name="Oval 241"/>
            <p:cNvSpPr>
              <a:spLocks noChangeArrowheads="1"/>
            </p:cNvSpPr>
            <p:nvPr/>
          </p:nvSpPr>
          <p:spPr bwMode="auto">
            <a:xfrm>
              <a:off x="4287" y="4815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1" name="Oval 242"/>
            <p:cNvSpPr>
              <a:spLocks noChangeArrowheads="1"/>
            </p:cNvSpPr>
            <p:nvPr/>
          </p:nvSpPr>
          <p:spPr bwMode="auto">
            <a:xfrm>
              <a:off x="4287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2" name="Oval 243"/>
            <p:cNvSpPr>
              <a:spLocks noChangeArrowheads="1"/>
            </p:cNvSpPr>
            <p:nvPr/>
          </p:nvSpPr>
          <p:spPr bwMode="auto">
            <a:xfrm>
              <a:off x="4287" y="5589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3" name="Oval 244"/>
            <p:cNvSpPr>
              <a:spLocks noChangeArrowheads="1"/>
            </p:cNvSpPr>
            <p:nvPr/>
          </p:nvSpPr>
          <p:spPr bwMode="auto">
            <a:xfrm>
              <a:off x="3124" y="5977"/>
              <a:ext cx="389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4" name="Oval 245"/>
            <p:cNvSpPr>
              <a:spLocks noChangeArrowheads="1"/>
            </p:cNvSpPr>
            <p:nvPr/>
          </p:nvSpPr>
          <p:spPr bwMode="auto">
            <a:xfrm>
              <a:off x="3513" y="59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5" name="Oval 246"/>
            <p:cNvSpPr>
              <a:spLocks noChangeArrowheads="1"/>
            </p:cNvSpPr>
            <p:nvPr/>
          </p:nvSpPr>
          <p:spPr bwMode="auto">
            <a:xfrm>
              <a:off x="3900" y="597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6" name="Oval 247"/>
            <p:cNvSpPr>
              <a:spLocks noChangeArrowheads="1"/>
            </p:cNvSpPr>
            <p:nvPr/>
          </p:nvSpPr>
          <p:spPr bwMode="auto">
            <a:xfrm>
              <a:off x="4287" y="597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7" name="Oval 248"/>
            <p:cNvSpPr>
              <a:spLocks noChangeArrowheads="1"/>
            </p:cNvSpPr>
            <p:nvPr/>
          </p:nvSpPr>
          <p:spPr bwMode="auto">
            <a:xfrm>
              <a:off x="4675" y="442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8" name="Oval 249"/>
            <p:cNvSpPr>
              <a:spLocks noChangeArrowheads="1"/>
            </p:cNvSpPr>
            <p:nvPr/>
          </p:nvSpPr>
          <p:spPr bwMode="auto">
            <a:xfrm>
              <a:off x="5062" y="442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9" name="Oval 250"/>
            <p:cNvSpPr>
              <a:spLocks noChangeArrowheads="1"/>
            </p:cNvSpPr>
            <p:nvPr/>
          </p:nvSpPr>
          <p:spPr bwMode="auto">
            <a:xfrm>
              <a:off x="5450" y="4427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0" name="Oval 251"/>
            <p:cNvSpPr>
              <a:spLocks noChangeArrowheads="1"/>
            </p:cNvSpPr>
            <p:nvPr/>
          </p:nvSpPr>
          <p:spPr bwMode="auto">
            <a:xfrm>
              <a:off x="5837" y="442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1" name="Oval 252"/>
            <p:cNvSpPr>
              <a:spLocks noChangeArrowheads="1"/>
            </p:cNvSpPr>
            <p:nvPr/>
          </p:nvSpPr>
          <p:spPr bwMode="auto">
            <a:xfrm>
              <a:off x="4675" y="4814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2" name="Oval 253"/>
            <p:cNvSpPr>
              <a:spLocks noChangeArrowheads="1"/>
            </p:cNvSpPr>
            <p:nvPr/>
          </p:nvSpPr>
          <p:spPr bwMode="auto">
            <a:xfrm>
              <a:off x="5063" y="4814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3" name="Oval 254"/>
            <p:cNvSpPr>
              <a:spLocks noChangeArrowheads="1"/>
            </p:cNvSpPr>
            <p:nvPr/>
          </p:nvSpPr>
          <p:spPr bwMode="auto">
            <a:xfrm>
              <a:off x="5450" y="4814"/>
              <a:ext cx="387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4" name="Oval 255"/>
            <p:cNvSpPr>
              <a:spLocks noChangeArrowheads="1"/>
            </p:cNvSpPr>
            <p:nvPr/>
          </p:nvSpPr>
          <p:spPr bwMode="auto">
            <a:xfrm>
              <a:off x="5837" y="4814"/>
              <a:ext cx="389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5" name="Oval 256"/>
            <p:cNvSpPr>
              <a:spLocks noChangeArrowheads="1"/>
            </p:cNvSpPr>
            <p:nvPr/>
          </p:nvSpPr>
          <p:spPr bwMode="auto">
            <a:xfrm>
              <a:off x="4675" y="520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6" name="Oval 257"/>
            <p:cNvSpPr>
              <a:spLocks noChangeArrowheads="1"/>
            </p:cNvSpPr>
            <p:nvPr/>
          </p:nvSpPr>
          <p:spPr bwMode="auto">
            <a:xfrm>
              <a:off x="5062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7" name="Oval 258"/>
            <p:cNvSpPr>
              <a:spLocks noChangeArrowheads="1"/>
            </p:cNvSpPr>
            <p:nvPr/>
          </p:nvSpPr>
          <p:spPr bwMode="auto">
            <a:xfrm>
              <a:off x="5450" y="5202"/>
              <a:ext cx="387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8" name="Oval 259"/>
            <p:cNvSpPr>
              <a:spLocks noChangeArrowheads="1"/>
            </p:cNvSpPr>
            <p:nvPr/>
          </p:nvSpPr>
          <p:spPr bwMode="auto">
            <a:xfrm>
              <a:off x="5837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9" name="Oval 260"/>
            <p:cNvSpPr>
              <a:spLocks noChangeArrowheads="1"/>
            </p:cNvSpPr>
            <p:nvPr/>
          </p:nvSpPr>
          <p:spPr bwMode="auto">
            <a:xfrm>
              <a:off x="4675" y="5589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0" name="Oval 261"/>
            <p:cNvSpPr>
              <a:spLocks noChangeArrowheads="1"/>
            </p:cNvSpPr>
            <p:nvPr/>
          </p:nvSpPr>
          <p:spPr bwMode="auto">
            <a:xfrm>
              <a:off x="5062" y="5589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1" name="Oval 262"/>
            <p:cNvSpPr>
              <a:spLocks noChangeArrowheads="1"/>
            </p:cNvSpPr>
            <p:nvPr/>
          </p:nvSpPr>
          <p:spPr bwMode="auto">
            <a:xfrm>
              <a:off x="5450" y="5589"/>
              <a:ext cx="387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2" name="Oval 263"/>
            <p:cNvSpPr>
              <a:spLocks noChangeArrowheads="1"/>
            </p:cNvSpPr>
            <p:nvPr/>
          </p:nvSpPr>
          <p:spPr bwMode="auto">
            <a:xfrm>
              <a:off x="5837" y="5589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3" name="Oval 264"/>
            <p:cNvSpPr>
              <a:spLocks noChangeArrowheads="1"/>
            </p:cNvSpPr>
            <p:nvPr/>
          </p:nvSpPr>
          <p:spPr bwMode="auto">
            <a:xfrm>
              <a:off x="6225" y="4427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4" name="Oval 265"/>
            <p:cNvSpPr>
              <a:spLocks noChangeArrowheads="1"/>
            </p:cNvSpPr>
            <p:nvPr/>
          </p:nvSpPr>
          <p:spPr bwMode="auto">
            <a:xfrm>
              <a:off x="6225" y="4814"/>
              <a:ext cx="388" cy="388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5" name="Oval 266"/>
            <p:cNvSpPr>
              <a:spLocks noChangeArrowheads="1"/>
            </p:cNvSpPr>
            <p:nvPr/>
          </p:nvSpPr>
          <p:spPr bwMode="auto">
            <a:xfrm>
              <a:off x="6225" y="5202"/>
              <a:ext cx="388" cy="38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6" name="Oval 267"/>
            <p:cNvSpPr>
              <a:spLocks noChangeArrowheads="1"/>
            </p:cNvSpPr>
            <p:nvPr/>
          </p:nvSpPr>
          <p:spPr bwMode="auto">
            <a:xfrm>
              <a:off x="6225" y="5589"/>
              <a:ext cx="388" cy="386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7" name="Oval 268"/>
            <p:cNvSpPr>
              <a:spLocks noChangeArrowheads="1"/>
            </p:cNvSpPr>
            <p:nvPr/>
          </p:nvSpPr>
          <p:spPr bwMode="auto">
            <a:xfrm>
              <a:off x="4675" y="5975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8" name="Oval 269"/>
            <p:cNvSpPr>
              <a:spLocks noChangeArrowheads="1"/>
            </p:cNvSpPr>
            <p:nvPr/>
          </p:nvSpPr>
          <p:spPr bwMode="auto">
            <a:xfrm>
              <a:off x="5062" y="597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9" name="Oval 270"/>
            <p:cNvSpPr>
              <a:spLocks noChangeArrowheads="1"/>
            </p:cNvSpPr>
            <p:nvPr/>
          </p:nvSpPr>
          <p:spPr bwMode="auto">
            <a:xfrm>
              <a:off x="5450" y="5975"/>
              <a:ext cx="387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0" name="Oval 271"/>
            <p:cNvSpPr>
              <a:spLocks noChangeArrowheads="1"/>
            </p:cNvSpPr>
            <p:nvPr/>
          </p:nvSpPr>
          <p:spPr bwMode="auto">
            <a:xfrm>
              <a:off x="5837" y="597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1" name="Oval 272"/>
            <p:cNvSpPr>
              <a:spLocks noChangeArrowheads="1"/>
            </p:cNvSpPr>
            <p:nvPr/>
          </p:nvSpPr>
          <p:spPr bwMode="auto">
            <a:xfrm>
              <a:off x="6225" y="5975"/>
              <a:ext cx="388" cy="389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22" name="Text Box 274"/>
          <p:cNvSpPr txBox="1">
            <a:spLocks noChangeArrowheads="1"/>
          </p:cNvSpPr>
          <p:nvPr/>
        </p:nvSpPr>
        <p:spPr bwMode="auto">
          <a:xfrm>
            <a:off x="4499992" y="4509120"/>
            <a:ext cx="136815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Graphene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Nanoflake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23" name="Straight Arrow Connector 2122"/>
          <p:cNvCxnSpPr>
            <a:endCxn id="1848" idx="2"/>
          </p:cNvCxnSpPr>
          <p:nvPr/>
        </p:nvCxnSpPr>
        <p:spPr>
          <a:xfrm flipV="1">
            <a:off x="5724128" y="4616041"/>
            <a:ext cx="1296144" cy="1811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4" name="Text Box 274"/>
          <p:cNvSpPr txBox="1">
            <a:spLocks noChangeArrowheads="1"/>
          </p:cNvSpPr>
          <p:nvPr/>
        </p:nvSpPr>
        <p:spPr bwMode="auto">
          <a:xfrm>
            <a:off x="4932040" y="3717032"/>
            <a:ext cx="13681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Quantum Dot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25" name="Straight Arrow Connector 2124"/>
          <p:cNvCxnSpPr>
            <a:endCxn id="1850" idx="7"/>
          </p:cNvCxnSpPr>
          <p:nvPr/>
        </p:nvCxnSpPr>
        <p:spPr>
          <a:xfrm>
            <a:off x="6300192" y="3933056"/>
            <a:ext cx="910930" cy="5723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6" name="Straight Arrow Connector 2125"/>
          <p:cNvCxnSpPr/>
          <p:nvPr/>
        </p:nvCxnSpPr>
        <p:spPr>
          <a:xfrm>
            <a:off x="8244408" y="3861048"/>
            <a:ext cx="0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7" name="Content Placeholder 2"/>
          <p:cNvSpPr>
            <a:spLocks noGrp="1"/>
          </p:cNvSpPr>
          <p:nvPr>
            <p:ph sz="quarter" idx="1"/>
          </p:nvPr>
        </p:nvSpPr>
        <p:spPr>
          <a:xfrm>
            <a:off x="345233" y="1089648"/>
            <a:ext cx="4722338" cy="297782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CA" sz="1800" dirty="0" smtClean="0">
              <a:latin typeface="Humanst521 BT"/>
            </a:endParaRPr>
          </a:p>
          <a:p>
            <a:pPr>
              <a:buFont typeface="Wingdings" pitchFamily="2" charset="2"/>
              <a:buChar char="Ø"/>
            </a:pPr>
            <a:r>
              <a:rPr lang="en-CA" sz="1600" dirty="0" smtClean="0">
                <a:latin typeface="Humanst521 BT"/>
              </a:rPr>
              <a:t>We consider a nanocomposite consisting of a graphene nanoflake and a QD</a:t>
            </a:r>
          </a:p>
          <a:p>
            <a:pPr>
              <a:buFont typeface="Wingdings" pitchFamily="2" charset="2"/>
              <a:buChar char="Ø"/>
            </a:pPr>
            <a:r>
              <a:rPr lang="en-CA" sz="1600" dirty="0" smtClean="0">
                <a:latin typeface="Humanst521 BT"/>
              </a:rPr>
              <a:t>The graphene-QD nanocomposite is embedded in a photonic crystal</a:t>
            </a:r>
          </a:p>
          <a:p>
            <a:pPr>
              <a:buFont typeface="Wingdings" pitchFamily="2" charset="2"/>
              <a:buChar char="Ø"/>
            </a:pPr>
            <a:r>
              <a:rPr lang="en-CA" sz="1600" dirty="0" smtClean="0">
                <a:latin typeface="Humanst521 BT"/>
              </a:rPr>
              <a:t>When external laser fields are applied, plasmons in graphene interact with excitons in the QD</a:t>
            </a:r>
          </a:p>
          <a:p>
            <a:pPr>
              <a:buFont typeface="Wingdings" pitchFamily="2" charset="2"/>
              <a:buChar char="Ø"/>
            </a:pPr>
            <a:r>
              <a:rPr lang="en-CA" sz="1600" dirty="0" smtClean="0">
                <a:latin typeface="Humanst521 BT"/>
              </a:rPr>
              <a:t>Photonic crystal serves as an electromagnetic reservoir for the QD</a:t>
            </a:r>
            <a:endParaRPr lang="en-CA" sz="1600" dirty="0">
              <a:latin typeface="Humanst521 BT"/>
            </a:endParaRPr>
          </a:p>
        </p:txBody>
      </p:sp>
      <p:sp>
        <p:nvSpPr>
          <p:cNvPr id="554" name="Text Box 6"/>
          <p:cNvSpPr txBox="1">
            <a:spLocks noChangeArrowheads="1"/>
          </p:cNvSpPr>
          <p:nvPr/>
        </p:nvSpPr>
        <p:spPr bwMode="auto">
          <a:xfrm>
            <a:off x="4388499" y="1097700"/>
            <a:ext cx="4264089" cy="39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/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555" name="Rectangle 554"/>
          <p:cNvSpPr/>
          <p:nvPr/>
        </p:nvSpPr>
        <p:spPr>
          <a:xfrm>
            <a:off x="4679356" y="62030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b="0" dirty="0" smtClean="0">
                <a:latin typeface="+mj-lt"/>
                <a:ea typeface="Calibri" pitchFamily="34" charset="0"/>
                <a:cs typeface="Times New Roman" pitchFamily="18" charset="0"/>
              </a:rPr>
              <a:t>Cox , Singh et al, Physical Review </a:t>
            </a:r>
            <a:r>
              <a:rPr lang="en-US" b="0" dirty="0" smtClean="0">
                <a:latin typeface="+mj-lt"/>
              </a:rPr>
              <a:t>B 86, 125452 (2112)  </a:t>
            </a:r>
          </a:p>
          <a:p>
            <a:pPr lvl="0" algn="ctr">
              <a:defRPr/>
            </a:pPr>
            <a:r>
              <a:rPr lang="en-US" b="0" dirty="0" smtClean="0">
                <a:latin typeface="+mj-lt"/>
              </a:rPr>
              <a:t>Singh ,Cox et al , Advance Materials (2013) </a:t>
            </a:r>
          </a:p>
        </p:txBody>
      </p:sp>
      <p:pic>
        <p:nvPicPr>
          <p:cNvPr id="559" name="Picture 5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64" y="3933056"/>
            <a:ext cx="3866985" cy="284763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" grpId="0" animBg="1"/>
      <p:bldP spid="1849" grpId="0" animBg="1"/>
      <p:bldP spid="1850" grpId="0" animBg="1"/>
      <p:bldP spid="2122" grpId="0"/>
      <p:bldP spid="21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Rectangle 444"/>
          <p:cNvSpPr/>
          <p:nvPr/>
        </p:nvSpPr>
        <p:spPr bwMode="auto">
          <a:xfrm>
            <a:off x="111967" y="3526970"/>
            <a:ext cx="4534678" cy="31257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auhaus 93" pitchFamily="8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1277" y="972009"/>
            <a:ext cx="8622093" cy="13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CA" sz="1700" b="0" dirty="0" smtClean="0">
                <a:latin typeface="+mj-lt"/>
              </a:rPr>
              <a:t>In QD-MNP hybrids, excitons in the QD and localized surface plasmons in the MNP interact via the dipole-dipole interaction (DDI)</a:t>
            </a:r>
          </a:p>
          <a:p>
            <a:pPr algn="just"/>
            <a:endParaRPr lang="en-CA" sz="1700" b="0" dirty="0" smtClean="0">
              <a:latin typeface="+mj-lt"/>
            </a:endParaRPr>
          </a:p>
          <a:p>
            <a:pPr algn="just">
              <a:buFont typeface="Wingdings" pitchFamily="2" charset="2"/>
              <a:buChar char="Ø"/>
            </a:pPr>
            <a:r>
              <a:rPr lang="en-CA" sz="1700" b="0" dirty="0" smtClean="0">
                <a:latin typeface="+mj-lt"/>
              </a:rPr>
              <a:t>This interaction is strong when the QD and MNP are in close proximity and their optical excitation frequencies are resonant</a:t>
            </a:r>
          </a:p>
          <a:p>
            <a:pPr marL="285750" indent="-285750" algn="just" eaLnBrk="0" hangingPunct="0">
              <a:spcBef>
                <a:spcPct val="20000"/>
              </a:spcBef>
              <a:buFontTx/>
              <a:buChar char="–"/>
            </a:pPr>
            <a:endParaRPr kumimoji="0" lang="en-CA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AutoShape 18"/>
          <p:cNvSpPr>
            <a:spLocks noChangeAspect="1" noChangeArrowheads="1" noTextEdit="1"/>
          </p:cNvSpPr>
          <p:nvPr/>
        </p:nvSpPr>
        <p:spPr bwMode="auto">
          <a:xfrm>
            <a:off x="0" y="3957803"/>
            <a:ext cx="5335588" cy="2609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Oval 17"/>
          <p:cNvSpPr>
            <a:spLocks noChangeArrowheads="1"/>
          </p:cNvSpPr>
          <p:nvPr/>
        </p:nvSpPr>
        <p:spPr bwMode="auto">
          <a:xfrm>
            <a:off x="1472478" y="4768698"/>
            <a:ext cx="1195634" cy="1195705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3433241" y="4929988"/>
            <a:ext cx="848945" cy="849630"/>
          </a:xfrm>
          <a:prstGeom prst="ellipse">
            <a:avLst/>
          </a:prstGeom>
          <a:gradFill rotWithShape="0">
            <a:gsLst>
              <a:gs pos="0">
                <a:srgbClr val="4F81BD"/>
              </a:gs>
              <a:gs pos="100000">
                <a:srgbClr val="4F81BD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 rot="10490598">
            <a:off x="1807103" y="5944718"/>
            <a:ext cx="2181730" cy="622935"/>
          </a:xfrm>
          <a:prstGeom prst="curvedDownArrow">
            <a:avLst>
              <a:gd name="adj1" fmla="val 23269"/>
              <a:gd name="adj2" fmla="val 9332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2021404">
            <a:off x="318751" y="4134333"/>
            <a:ext cx="1488352" cy="727075"/>
            <a:chOff x="3418" y="6973"/>
            <a:chExt cx="2344" cy="1145"/>
          </a:xfrm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418" y="6973"/>
              <a:ext cx="2072" cy="1145"/>
            </a:xfrm>
            <a:custGeom>
              <a:avLst/>
              <a:gdLst/>
              <a:ahLst/>
              <a:cxnLst>
                <a:cxn ang="0">
                  <a:pos x="0" y="527"/>
                </a:cxn>
                <a:cxn ang="0">
                  <a:pos x="189" y="1034"/>
                </a:cxn>
                <a:cxn ang="0">
                  <a:pos x="411" y="5"/>
                </a:cxn>
                <a:cxn ang="0">
                  <a:pos x="716" y="1065"/>
                </a:cxn>
                <a:cxn ang="0">
                  <a:pos x="981" y="5"/>
                </a:cxn>
                <a:cxn ang="0">
                  <a:pos x="1234" y="1065"/>
                </a:cxn>
                <a:cxn ang="0">
                  <a:pos x="1519" y="5"/>
                </a:cxn>
                <a:cxn ang="0">
                  <a:pos x="1741" y="1034"/>
                </a:cxn>
                <a:cxn ang="0">
                  <a:pos x="1962" y="670"/>
                </a:cxn>
                <a:cxn ang="0">
                  <a:pos x="2072" y="591"/>
                </a:cxn>
              </a:cxnLst>
              <a:rect l="0" t="0" r="r" b="b"/>
              <a:pathLst>
                <a:path w="2072" h="1145">
                  <a:moveTo>
                    <a:pt x="0" y="527"/>
                  </a:moveTo>
                  <a:cubicBezTo>
                    <a:pt x="60" y="824"/>
                    <a:pt x="120" y="1121"/>
                    <a:pt x="189" y="1034"/>
                  </a:cubicBezTo>
                  <a:cubicBezTo>
                    <a:pt x="258" y="947"/>
                    <a:pt x="323" y="0"/>
                    <a:pt x="411" y="5"/>
                  </a:cubicBezTo>
                  <a:cubicBezTo>
                    <a:pt x="499" y="10"/>
                    <a:pt x="621" y="1065"/>
                    <a:pt x="716" y="1065"/>
                  </a:cubicBezTo>
                  <a:cubicBezTo>
                    <a:pt x="811" y="1065"/>
                    <a:pt x="895" y="5"/>
                    <a:pt x="981" y="5"/>
                  </a:cubicBezTo>
                  <a:cubicBezTo>
                    <a:pt x="1067" y="5"/>
                    <a:pt x="1144" y="1065"/>
                    <a:pt x="1234" y="1065"/>
                  </a:cubicBezTo>
                  <a:cubicBezTo>
                    <a:pt x="1324" y="1065"/>
                    <a:pt x="1435" y="10"/>
                    <a:pt x="1519" y="5"/>
                  </a:cubicBezTo>
                  <a:cubicBezTo>
                    <a:pt x="1603" y="0"/>
                    <a:pt x="1667" y="923"/>
                    <a:pt x="1741" y="1034"/>
                  </a:cubicBezTo>
                  <a:cubicBezTo>
                    <a:pt x="1815" y="1145"/>
                    <a:pt x="1907" y="744"/>
                    <a:pt x="1962" y="670"/>
                  </a:cubicBezTo>
                  <a:cubicBezTo>
                    <a:pt x="2017" y="596"/>
                    <a:pt x="2044" y="593"/>
                    <a:pt x="2072" y="591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 rot="-1832512">
              <a:off x="5395" y="7358"/>
              <a:ext cx="367" cy="317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2021404">
            <a:off x="2226813" y="4202913"/>
            <a:ext cx="1488352" cy="727075"/>
            <a:chOff x="3418" y="6973"/>
            <a:chExt cx="2344" cy="1145"/>
          </a:xfrm>
        </p:grpSpPr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3418" y="6973"/>
              <a:ext cx="2072" cy="1145"/>
            </a:xfrm>
            <a:custGeom>
              <a:avLst/>
              <a:gdLst/>
              <a:ahLst/>
              <a:cxnLst>
                <a:cxn ang="0">
                  <a:pos x="0" y="527"/>
                </a:cxn>
                <a:cxn ang="0">
                  <a:pos x="189" y="1034"/>
                </a:cxn>
                <a:cxn ang="0">
                  <a:pos x="411" y="5"/>
                </a:cxn>
                <a:cxn ang="0">
                  <a:pos x="716" y="1065"/>
                </a:cxn>
                <a:cxn ang="0">
                  <a:pos x="981" y="5"/>
                </a:cxn>
                <a:cxn ang="0">
                  <a:pos x="1234" y="1065"/>
                </a:cxn>
                <a:cxn ang="0">
                  <a:pos x="1519" y="5"/>
                </a:cxn>
                <a:cxn ang="0">
                  <a:pos x="1741" y="1034"/>
                </a:cxn>
                <a:cxn ang="0">
                  <a:pos x="1962" y="670"/>
                </a:cxn>
                <a:cxn ang="0">
                  <a:pos x="2072" y="591"/>
                </a:cxn>
              </a:cxnLst>
              <a:rect l="0" t="0" r="r" b="b"/>
              <a:pathLst>
                <a:path w="2072" h="1145">
                  <a:moveTo>
                    <a:pt x="0" y="527"/>
                  </a:moveTo>
                  <a:cubicBezTo>
                    <a:pt x="60" y="824"/>
                    <a:pt x="120" y="1121"/>
                    <a:pt x="189" y="1034"/>
                  </a:cubicBezTo>
                  <a:cubicBezTo>
                    <a:pt x="258" y="947"/>
                    <a:pt x="323" y="0"/>
                    <a:pt x="411" y="5"/>
                  </a:cubicBezTo>
                  <a:cubicBezTo>
                    <a:pt x="499" y="10"/>
                    <a:pt x="621" y="1065"/>
                    <a:pt x="716" y="1065"/>
                  </a:cubicBezTo>
                  <a:cubicBezTo>
                    <a:pt x="811" y="1065"/>
                    <a:pt x="895" y="5"/>
                    <a:pt x="981" y="5"/>
                  </a:cubicBezTo>
                  <a:cubicBezTo>
                    <a:pt x="1067" y="5"/>
                    <a:pt x="1144" y="1065"/>
                    <a:pt x="1234" y="1065"/>
                  </a:cubicBezTo>
                  <a:cubicBezTo>
                    <a:pt x="1324" y="1065"/>
                    <a:pt x="1435" y="10"/>
                    <a:pt x="1519" y="5"/>
                  </a:cubicBezTo>
                  <a:cubicBezTo>
                    <a:pt x="1603" y="0"/>
                    <a:pt x="1667" y="923"/>
                    <a:pt x="1741" y="1034"/>
                  </a:cubicBezTo>
                  <a:cubicBezTo>
                    <a:pt x="1815" y="1145"/>
                    <a:pt x="1907" y="744"/>
                    <a:pt x="1962" y="670"/>
                  </a:cubicBezTo>
                  <a:cubicBezTo>
                    <a:pt x="2017" y="596"/>
                    <a:pt x="2044" y="593"/>
                    <a:pt x="2072" y="591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 rot="-1832512">
              <a:off x="5395" y="7358"/>
              <a:ext cx="367" cy="317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5418938"/>
            <a:ext cx="1520100" cy="75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Metal 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Nanoparticle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142996" y="3470786"/>
            <a:ext cx="1536609" cy="78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Semiconductor Quantum Dot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utoShape 5"/>
          <p:cNvSpPr>
            <a:spLocks noChangeShapeType="1"/>
          </p:cNvSpPr>
          <p:nvPr/>
        </p:nvSpPr>
        <p:spPr bwMode="auto">
          <a:xfrm flipV="1">
            <a:off x="1106104" y="5435448"/>
            <a:ext cx="366373" cy="22098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" name="AutoShape 4"/>
          <p:cNvSpPr>
            <a:spLocks noChangeShapeType="1"/>
          </p:cNvSpPr>
          <p:nvPr/>
        </p:nvSpPr>
        <p:spPr bwMode="auto">
          <a:xfrm>
            <a:off x="4055165" y="4075043"/>
            <a:ext cx="102568" cy="97940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917586" y="4906493"/>
            <a:ext cx="290178" cy="929640"/>
          </a:xfrm>
          <a:prstGeom prst="upDownArrow">
            <a:avLst>
              <a:gd name="adj1" fmla="val 50000"/>
              <a:gd name="adj2" fmla="val 64070"/>
            </a:avLst>
          </a:prstGeom>
          <a:solidFill>
            <a:srgbClr val="92CDD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3731673" y="5024603"/>
            <a:ext cx="273669" cy="670560"/>
          </a:xfrm>
          <a:prstGeom prst="upDownArrow">
            <a:avLst>
              <a:gd name="adj1" fmla="val 50000"/>
              <a:gd name="adj2" fmla="val 49002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 rot="393322">
            <a:off x="2033784" y="4134333"/>
            <a:ext cx="2181095" cy="674370"/>
          </a:xfrm>
          <a:prstGeom prst="curvedDownArrow">
            <a:avLst>
              <a:gd name="adj1" fmla="val 21488"/>
              <a:gd name="adj2" fmla="val 86177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1272208" y="152400"/>
            <a:ext cx="6897757" cy="57538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Dipole-Dipole Interaction</a:t>
            </a:r>
            <a:endParaRPr lang="en-US" sz="1400" dirty="0" smtClean="0">
              <a:solidFill>
                <a:schemeClr val="bg1"/>
              </a:solidFill>
              <a:latin typeface="Humanst521 BT" pitchFamily="34" charset="0"/>
            </a:endParaRPr>
          </a:p>
          <a:p>
            <a:pPr algn="ctr">
              <a:defRPr/>
            </a:pPr>
            <a:endParaRPr lang="en-CA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grpSp>
        <p:nvGrpSpPr>
          <p:cNvPr id="9" name="Group 416"/>
          <p:cNvGrpSpPr>
            <a:grpSpLocks/>
          </p:cNvGrpSpPr>
          <p:nvPr/>
        </p:nvGrpSpPr>
        <p:grpSpPr bwMode="auto">
          <a:xfrm>
            <a:off x="5954891" y="4741374"/>
            <a:ext cx="2754312" cy="1535113"/>
            <a:chOff x="2129" y="3479"/>
            <a:chExt cx="4338" cy="2417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grpSp>
          <p:nvGrpSpPr>
            <p:cNvPr id="12" name="Group 417"/>
            <p:cNvGrpSpPr>
              <a:grpSpLocks/>
            </p:cNvGrpSpPr>
            <p:nvPr/>
          </p:nvGrpSpPr>
          <p:grpSpPr bwMode="auto">
            <a:xfrm>
              <a:off x="2700" y="5291"/>
              <a:ext cx="891" cy="353"/>
              <a:chOff x="6257" y="6578"/>
              <a:chExt cx="671" cy="339"/>
            </a:xfrm>
          </p:grpSpPr>
          <p:sp>
            <p:nvSpPr>
              <p:cNvPr id="426" name="AutoShape 418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7" name="Oval 419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8" name="Oval 420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9" name="Oval 421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0" name="Oval 422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1" name="Oval 423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2" name="Oval 424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23" name="Group 425"/>
            <p:cNvGrpSpPr>
              <a:grpSpLocks/>
            </p:cNvGrpSpPr>
            <p:nvPr/>
          </p:nvGrpSpPr>
          <p:grpSpPr bwMode="auto">
            <a:xfrm>
              <a:off x="2700" y="5033"/>
              <a:ext cx="891" cy="353"/>
              <a:chOff x="6257" y="6578"/>
              <a:chExt cx="671" cy="339"/>
            </a:xfrm>
          </p:grpSpPr>
          <p:sp>
            <p:nvSpPr>
              <p:cNvPr id="419" name="AutoShape 426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0" name="Oval 427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1" name="Oval 428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2" name="Oval 429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3" name="Oval 430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4" name="Oval 431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5" name="Oval 432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24" name="Group 433"/>
            <p:cNvGrpSpPr>
              <a:grpSpLocks/>
            </p:cNvGrpSpPr>
            <p:nvPr/>
          </p:nvGrpSpPr>
          <p:grpSpPr bwMode="auto">
            <a:xfrm>
              <a:off x="3274" y="5417"/>
              <a:ext cx="891" cy="353"/>
              <a:chOff x="6257" y="6578"/>
              <a:chExt cx="671" cy="339"/>
            </a:xfrm>
          </p:grpSpPr>
          <p:sp>
            <p:nvSpPr>
              <p:cNvPr id="412" name="AutoShape 434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3" name="Oval 435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4" name="Oval 436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5" name="Oval 437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6" name="Oval 438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7" name="Oval 439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8" name="Oval 440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25" name="Group 441"/>
            <p:cNvGrpSpPr>
              <a:grpSpLocks/>
            </p:cNvGrpSpPr>
            <p:nvPr/>
          </p:nvGrpSpPr>
          <p:grpSpPr bwMode="auto">
            <a:xfrm>
              <a:off x="3274" y="5159"/>
              <a:ext cx="891" cy="353"/>
              <a:chOff x="6257" y="6578"/>
              <a:chExt cx="671" cy="339"/>
            </a:xfrm>
          </p:grpSpPr>
          <p:sp>
            <p:nvSpPr>
              <p:cNvPr id="405" name="AutoShape 442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6" name="Oval 443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7" name="Oval 444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8" name="Oval 445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9" name="Oval 446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0" name="Oval 447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1" name="Oval 448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26" name="Group 449"/>
            <p:cNvGrpSpPr>
              <a:grpSpLocks/>
            </p:cNvGrpSpPr>
            <p:nvPr/>
          </p:nvGrpSpPr>
          <p:grpSpPr bwMode="auto">
            <a:xfrm>
              <a:off x="3274" y="4901"/>
              <a:ext cx="891" cy="353"/>
              <a:chOff x="6257" y="6578"/>
              <a:chExt cx="671" cy="339"/>
            </a:xfrm>
          </p:grpSpPr>
          <p:sp>
            <p:nvSpPr>
              <p:cNvPr id="398" name="AutoShape 450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9" name="Oval 451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0" name="Oval 452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1" name="Oval 453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2" name="Oval 454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3" name="Oval 455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4" name="Oval 456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27" name="Group 457"/>
            <p:cNvGrpSpPr>
              <a:grpSpLocks/>
            </p:cNvGrpSpPr>
            <p:nvPr/>
          </p:nvGrpSpPr>
          <p:grpSpPr bwMode="auto">
            <a:xfrm>
              <a:off x="3274" y="4643"/>
              <a:ext cx="891" cy="353"/>
              <a:chOff x="6257" y="6578"/>
              <a:chExt cx="671" cy="339"/>
            </a:xfrm>
          </p:grpSpPr>
          <p:sp>
            <p:nvSpPr>
              <p:cNvPr id="391" name="AutoShape 458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2" name="Oval 459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3" name="Oval 460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4" name="Oval 461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5" name="Oval 462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6" name="Oval 463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7" name="Oval 464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28" name="Group 465"/>
            <p:cNvGrpSpPr>
              <a:grpSpLocks/>
            </p:cNvGrpSpPr>
            <p:nvPr/>
          </p:nvGrpSpPr>
          <p:grpSpPr bwMode="auto">
            <a:xfrm>
              <a:off x="2703" y="4775"/>
              <a:ext cx="891" cy="353"/>
              <a:chOff x="6257" y="6578"/>
              <a:chExt cx="671" cy="339"/>
            </a:xfrm>
          </p:grpSpPr>
          <p:sp>
            <p:nvSpPr>
              <p:cNvPr id="384" name="AutoShape 466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5" name="Oval 467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6" name="Oval 468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7" name="Oval 469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8" name="Oval 470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9" name="Oval 471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0" name="Oval 472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29" name="Group 473"/>
            <p:cNvGrpSpPr>
              <a:grpSpLocks/>
            </p:cNvGrpSpPr>
            <p:nvPr/>
          </p:nvGrpSpPr>
          <p:grpSpPr bwMode="auto">
            <a:xfrm>
              <a:off x="2703" y="4517"/>
              <a:ext cx="891" cy="353"/>
              <a:chOff x="6257" y="6578"/>
              <a:chExt cx="671" cy="339"/>
            </a:xfrm>
          </p:grpSpPr>
          <p:sp>
            <p:nvSpPr>
              <p:cNvPr id="377" name="AutoShape 474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8" name="Oval 475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9" name="Oval 476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0" name="Oval 477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1" name="Oval 478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2" name="Oval 479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3" name="Oval 480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0" name="Group 481"/>
            <p:cNvGrpSpPr>
              <a:grpSpLocks/>
            </p:cNvGrpSpPr>
            <p:nvPr/>
          </p:nvGrpSpPr>
          <p:grpSpPr bwMode="auto">
            <a:xfrm>
              <a:off x="3274" y="4385"/>
              <a:ext cx="891" cy="353"/>
              <a:chOff x="6257" y="6578"/>
              <a:chExt cx="671" cy="339"/>
            </a:xfrm>
          </p:grpSpPr>
          <p:sp>
            <p:nvSpPr>
              <p:cNvPr id="370" name="AutoShape 482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1" name="Oval 483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2" name="Oval 484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3" name="Oval 485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4" name="Oval 486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5" name="Oval 487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6" name="Oval 488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1" name="Group 489"/>
            <p:cNvGrpSpPr>
              <a:grpSpLocks/>
            </p:cNvGrpSpPr>
            <p:nvPr/>
          </p:nvGrpSpPr>
          <p:grpSpPr bwMode="auto">
            <a:xfrm>
              <a:off x="3274" y="4127"/>
              <a:ext cx="891" cy="353"/>
              <a:chOff x="6257" y="6578"/>
              <a:chExt cx="671" cy="339"/>
            </a:xfrm>
          </p:grpSpPr>
          <p:sp>
            <p:nvSpPr>
              <p:cNvPr id="363" name="AutoShape 490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4" name="Oval 491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5" name="Oval 492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6" name="Oval 493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7" name="Oval 494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8" name="Oval 495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9" name="Oval 496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2" name="Group 497"/>
            <p:cNvGrpSpPr>
              <a:grpSpLocks/>
            </p:cNvGrpSpPr>
            <p:nvPr/>
          </p:nvGrpSpPr>
          <p:grpSpPr bwMode="auto">
            <a:xfrm>
              <a:off x="3274" y="3869"/>
              <a:ext cx="891" cy="353"/>
              <a:chOff x="6257" y="6578"/>
              <a:chExt cx="671" cy="339"/>
            </a:xfrm>
          </p:grpSpPr>
          <p:sp>
            <p:nvSpPr>
              <p:cNvPr id="356" name="AutoShape 498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7" name="Oval 499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8" name="Oval 500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9" name="Oval 501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0" name="Oval 502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1" name="Oval 503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2" name="Oval 504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3" name="Group 505"/>
            <p:cNvGrpSpPr>
              <a:grpSpLocks/>
            </p:cNvGrpSpPr>
            <p:nvPr/>
          </p:nvGrpSpPr>
          <p:grpSpPr bwMode="auto">
            <a:xfrm>
              <a:off x="3274" y="3611"/>
              <a:ext cx="891" cy="353"/>
              <a:chOff x="6257" y="6578"/>
              <a:chExt cx="671" cy="339"/>
            </a:xfrm>
          </p:grpSpPr>
          <p:sp>
            <p:nvSpPr>
              <p:cNvPr id="349" name="AutoShape 506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0" name="Oval 507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1" name="Oval 508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2" name="Oval 509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3" name="Oval 510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4" name="Oval 511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5" name="Oval 512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4" name="Group 513"/>
            <p:cNvGrpSpPr>
              <a:grpSpLocks/>
            </p:cNvGrpSpPr>
            <p:nvPr/>
          </p:nvGrpSpPr>
          <p:grpSpPr bwMode="auto">
            <a:xfrm>
              <a:off x="2700" y="4253"/>
              <a:ext cx="891" cy="353"/>
              <a:chOff x="6257" y="6578"/>
              <a:chExt cx="671" cy="339"/>
            </a:xfrm>
          </p:grpSpPr>
          <p:sp>
            <p:nvSpPr>
              <p:cNvPr id="342" name="AutoShape 514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3" name="Oval 515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4" name="Oval 516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5" name="Oval 517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6" name="Oval 518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7" name="Oval 519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8" name="Oval 520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5" name="Group 521"/>
            <p:cNvGrpSpPr>
              <a:grpSpLocks/>
            </p:cNvGrpSpPr>
            <p:nvPr/>
          </p:nvGrpSpPr>
          <p:grpSpPr bwMode="auto">
            <a:xfrm>
              <a:off x="2700" y="3995"/>
              <a:ext cx="891" cy="353"/>
              <a:chOff x="6257" y="6578"/>
              <a:chExt cx="671" cy="339"/>
            </a:xfrm>
          </p:grpSpPr>
          <p:sp>
            <p:nvSpPr>
              <p:cNvPr id="335" name="AutoShape 522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6" name="Oval 523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7" name="Oval 524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8" name="Oval 525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9" name="Oval 526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0" name="Oval 527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1" name="Oval 528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6" name="Group 529"/>
            <p:cNvGrpSpPr>
              <a:grpSpLocks/>
            </p:cNvGrpSpPr>
            <p:nvPr/>
          </p:nvGrpSpPr>
          <p:grpSpPr bwMode="auto">
            <a:xfrm>
              <a:off x="2703" y="3737"/>
              <a:ext cx="891" cy="353"/>
              <a:chOff x="6257" y="6578"/>
              <a:chExt cx="671" cy="339"/>
            </a:xfrm>
          </p:grpSpPr>
          <p:sp>
            <p:nvSpPr>
              <p:cNvPr id="328" name="AutoShape 530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9" name="Oval 531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0" name="Oval 532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1" name="Oval 533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2" name="Oval 534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3" name="Oval 535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4" name="Oval 536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7" name="Group 537"/>
            <p:cNvGrpSpPr>
              <a:grpSpLocks/>
            </p:cNvGrpSpPr>
            <p:nvPr/>
          </p:nvGrpSpPr>
          <p:grpSpPr bwMode="auto">
            <a:xfrm>
              <a:off x="2132" y="4643"/>
              <a:ext cx="891" cy="353"/>
              <a:chOff x="6257" y="6578"/>
              <a:chExt cx="671" cy="339"/>
            </a:xfrm>
          </p:grpSpPr>
          <p:sp>
            <p:nvSpPr>
              <p:cNvPr id="321" name="AutoShape 538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2" name="Oval 539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3" name="Oval 540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4" name="Oval 541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5" name="Oval 542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6" name="Oval 543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7" name="Oval 544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8" name="Group 545"/>
            <p:cNvGrpSpPr>
              <a:grpSpLocks/>
            </p:cNvGrpSpPr>
            <p:nvPr/>
          </p:nvGrpSpPr>
          <p:grpSpPr bwMode="auto">
            <a:xfrm>
              <a:off x="2132" y="4385"/>
              <a:ext cx="891" cy="353"/>
              <a:chOff x="6257" y="6578"/>
              <a:chExt cx="671" cy="339"/>
            </a:xfrm>
          </p:grpSpPr>
          <p:sp>
            <p:nvSpPr>
              <p:cNvPr id="314" name="AutoShape 546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5" name="Oval 547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6" name="Oval 548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7" name="Oval 549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8" name="Oval 550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9" name="Oval 551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0" name="Oval 552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39" name="Group 553"/>
            <p:cNvGrpSpPr>
              <a:grpSpLocks/>
            </p:cNvGrpSpPr>
            <p:nvPr/>
          </p:nvGrpSpPr>
          <p:grpSpPr bwMode="auto">
            <a:xfrm>
              <a:off x="2135" y="4127"/>
              <a:ext cx="891" cy="353"/>
              <a:chOff x="6257" y="6578"/>
              <a:chExt cx="671" cy="339"/>
            </a:xfrm>
          </p:grpSpPr>
          <p:sp>
            <p:nvSpPr>
              <p:cNvPr id="307" name="AutoShape 554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8" name="Oval 555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9" name="Oval 556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0" name="Oval 557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1" name="Oval 558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2" name="Oval 559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3" name="Oval 560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40" name="Group 561"/>
            <p:cNvGrpSpPr>
              <a:grpSpLocks/>
            </p:cNvGrpSpPr>
            <p:nvPr/>
          </p:nvGrpSpPr>
          <p:grpSpPr bwMode="auto">
            <a:xfrm>
              <a:off x="2135" y="4901"/>
              <a:ext cx="891" cy="353"/>
              <a:chOff x="6257" y="6578"/>
              <a:chExt cx="671" cy="339"/>
            </a:xfrm>
          </p:grpSpPr>
          <p:sp>
            <p:nvSpPr>
              <p:cNvPr id="300" name="AutoShape 562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1" name="Oval 563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2" name="Oval 564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3" name="Oval 565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4" name="Oval 566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5" name="Oval 567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6" name="Oval 568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41" name="Group 569"/>
            <p:cNvGrpSpPr>
              <a:grpSpLocks/>
            </p:cNvGrpSpPr>
            <p:nvPr/>
          </p:nvGrpSpPr>
          <p:grpSpPr bwMode="auto">
            <a:xfrm flipH="1">
              <a:off x="3848" y="3737"/>
              <a:ext cx="2033" cy="2159"/>
              <a:chOff x="4798" y="3030"/>
              <a:chExt cx="2033" cy="2159"/>
            </a:xfrm>
          </p:grpSpPr>
          <p:grpSp>
            <p:nvGrpSpPr>
              <p:cNvPr id="42" name="Group 570"/>
              <p:cNvGrpSpPr>
                <a:grpSpLocks/>
              </p:cNvGrpSpPr>
              <p:nvPr/>
            </p:nvGrpSpPr>
            <p:grpSpPr bwMode="auto">
              <a:xfrm flipH="1">
                <a:off x="5366" y="4710"/>
                <a:ext cx="891" cy="353"/>
                <a:chOff x="6257" y="6578"/>
                <a:chExt cx="671" cy="339"/>
              </a:xfrm>
            </p:grpSpPr>
            <p:sp>
              <p:nvSpPr>
                <p:cNvPr id="293" name="AutoShape 57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4" name="Oval 57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5" name="Oval 57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6" name="Oval 57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7" name="Oval 57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8" name="Oval 57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9" name="Oval 57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3" name="Group 578"/>
              <p:cNvGrpSpPr>
                <a:grpSpLocks/>
              </p:cNvGrpSpPr>
              <p:nvPr/>
            </p:nvGrpSpPr>
            <p:grpSpPr bwMode="auto">
              <a:xfrm flipH="1">
                <a:off x="5366" y="4452"/>
                <a:ext cx="891" cy="353"/>
                <a:chOff x="6257" y="6578"/>
                <a:chExt cx="671" cy="339"/>
              </a:xfrm>
            </p:grpSpPr>
            <p:sp>
              <p:nvSpPr>
                <p:cNvPr id="286" name="AutoShape 57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7" name="Oval 58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8" name="Oval 58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9" name="Oval 58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0" name="Oval 58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1" name="Oval 58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2" name="Oval 58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4" name="Group 586"/>
              <p:cNvGrpSpPr>
                <a:grpSpLocks/>
              </p:cNvGrpSpPr>
              <p:nvPr/>
            </p:nvGrpSpPr>
            <p:grpSpPr bwMode="auto">
              <a:xfrm flipH="1">
                <a:off x="5940" y="4836"/>
                <a:ext cx="891" cy="353"/>
                <a:chOff x="6257" y="6578"/>
                <a:chExt cx="671" cy="339"/>
              </a:xfrm>
            </p:grpSpPr>
            <p:sp>
              <p:nvSpPr>
                <p:cNvPr id="279" name="AutoShape 58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0" name="Oval 58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1" name="Oval 58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2" name="Oval 59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3" name="Oval 59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4" name="Oval 59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5" name="Oval 59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5" name="Group 594"/>
              <p:cNvGrpSpPr>
                <a:grpSpLocks/>
              </p:cNvGrpSpPr>
              <p:nvPr/>
            </p:nvGrpSpPr>
            <p:grpSpPr bwMode="auto">
              <a:xfrm flipH="1">
                <a:off x="5940" y="4578"/>
                <a:ext cx="891" cy="353"/>
                <a:chOff x="6257" y="6578"/>
                <a:chExt cx="671" cy="339"/>
              </a:xfrm>
            </p:grpSpPr>
            <p:sp>
              <p:nvSpPr>
                <p:cNvPr id="272" name="AutoShape 59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73" name="Oval 59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74" name="Oval 59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75" name="Oval 59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76" name="Oval 59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77" name="Oval 60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78" name="Oval 60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6" name="Group 602"/>
              <p:cNvGrpSpPr>
                <a:grpSpLocks/>
              </p:cNvGrpSpPr>
              <p:nvPr/>
            </p:nvGrpSpPr>
            <p:grpSpPr bwMode="auto">
              <a:xfrm flipH="1">
                <a:off x="5940" y="4320"/>
                <a:ext cx="891" cy="353"/>
                <a:chOff x="6257" y="6578"/>
                <a:chExt cx="671" cy="339"/>
              </a:xfrm>
            </p:grpSpPr>
            <p:sp>
              <p:nvSpPr>
                <p:cNvPr id="265" name="AutoShape 60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6" name="Oval 60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7" name="Oval 60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8" name="Oval 60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9" name="Oval 60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70" name="Oval 60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71" name="Oval 60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7" name="Group 610"/>
              <p:cNvGrpSpPr>
                <a:grpSpLocks/>
              </p:cNvGrpSpPr>
              <p:nvPr/>
            </p:nvGrpSpPr>
            <p:grpSpPr bwMode="auto">
              <a:xfrm flipH="1">
                <a:off x="5940" y="4062"/>
                <a:ext cx="891" cy="353"/>
                <a:chOff x="6257" y="6578"/>
                <a:chExt cx="671" cy="339"/>
              </a:xfrm>
            </p:grpSpPr>
            <p:sp>
              <p:nvSpPr>
                <p:cNvPr id="258" name="AutoShape 61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59" name="Oval 61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0" name="Oval 61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1" name="Oval 61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2" name="Oval 61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3" name="Oval 61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64" name="Oval 61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8" name="Group 618"/>
              <p:cNvGrpSpPr>
                <a:grpSpLocks/>
              </p:cNvGrpSpPr>
              <p:nvPr/>
            </p:nvGrpSpPr>
            <p:grpSpPr bwMode="auto">
              <a:xfrm flipH="1">
                <a:off x="5369" y="4194"/>
                <a:ext cx="891" cy="353"/>
                <a:chOff x="6257" y="6578"/>
                <a:chExt cx="671" cy="339"/>
              </a:xfrm>
            </p:grpSpPr>
            <p:sp>
              <p:nvSpPr>
                <p:cNvPr id="251" name="AutoShape 61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52" name="Oval 62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53" name="Oval 62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54" name="Oval 62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55" name="Oval 62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56" name="Oval 62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57" name="Oval 62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9" name="Group 626"/>
              <p:cNvGrpSpPr>
                <a:grpSpLocks/>
              </p:cNvGrpSpPr>
              <p:nvPr/>
            </p:nvGrpSpPr>
            <p:grpSpPr bwMode="auto">
              <a:xfrm flipH="1">
                <a:off x="5369" y="3936"/>
                <a:ext cx="891" cy="353"/>
                <a:chOff x="6257" y="6578"/>
                <a:chExt cx="671" cy="339"/>
              </a:xfrm>
            </p:grpSpPr>
            <p:sp>
              <p:nvSpPr>
                <p:cNvPr id="244" name="AutoShape 62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45" name="Oval 62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46" name="Oval 62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47" name="Oval 63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48" name="Oval 63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49" name="Oval 63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50" name="Oval 63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50" name="Group 634"/>
              <p:cNvGrpSpPr>
                <a:grpSpLocks/>
              </p:cNvGrpSpPr>
              <p:nvPr/>
            </p:nvGrpSpPr>
            <p:grpSpPr bwMode="auto">
              <a:xfrm flipH="1">
                <a:off x="5940" y="3804"/>
                <a:ext cx="891" cy="353"/>
                <a:chOff x="6257" y="6578"/>
                <a:chExt cx="671" cy="339"/>
              </a:xfrm>
            </p:grpSpPr>
            <p:sp>
              <p:nvSpPr>
                <p:cNvPr id="237" name="AutoShape 63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38" name="Oval 63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39" name="Oval 63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40" name="Oval 63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41" name="Oval 63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42" name="Oval 64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43" name="Oval 64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51" name="Group 642"/>
              <p:cNvGrpSpPr>
                <a:grpSpLocks/>
              </p:cNvGrpSpPr>
              <p:nvPr/>
            </p:nvGrpSpPr>
            <p:grpSpPr bwMode="auto">
              <a:xfrm flipH="1">
                <a:off x="5940" y="3546"/>
                <a:ext cx="891" cy="353"/>
                <a:chOff x="6257" y="6578"/>
                <a:chExt cx="671" cy="339"/>
              </a:xfrm>
            </p:grpSpPr>
            <p:sp>
              <p:nvSpPr>
                <p:cNvPr id="230" name="AutoShape 64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31" name="Oval 64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32" name="Oval 64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33" name="Oval 64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34" name="Oval 64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35" name="Oval 64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36" name="Oval 64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52" name="Group 650"/>
              <p:cNvGrpSpPr>
                <a:grpSpLocks/>
              </p:cNvGrpSpPr>
              <p:nvPr/>
            </p:nvGrpSpPr>
            <p:grpSpPr bwMode="auto">
              <a:xfrm flipH="1">
                <a:off x="5940" y="3288"/>
                <a:ext cx="891" cy="353"/>
                <a:chOff x="6257" y="6578"/>
                <a:chExt cx="671" cy="339"/>
              </a:xfrm>
            </p:grpSpPr>
            <p:sp>
              <p:nvSpPr>
                <p:cNvPr id="223" name="AutoShape 65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4" name="Oval 65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5" name="Oval 65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6" name="Oval 65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7" name="Oval 65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8" name="Oval 65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9" name="Oval 65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53" name="Group 658"/>
              <p:cNvGrpSpPr>
                <a:grpSpLocks/>
              </p:cNvGrpSpPr>
              <p:nvPr/>
            </p:nvGrpSpPr>
            <p:grpSpPr bwMode="auto">
              <a:xfrm flipH="1">
                <a:off x="5940" y="3030"/>
                <a:ext cx="891" cy="353"/>
                <a:chOff x="6257" y="6578"/>
                <a:chExt cx="671" cy="339"/>
              </a:xfrm>
            </p:grpSpPr>
            <p:sp>
              <p:nvSpPr>
                <p:cNvPr id="216" name="AutoShape 65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7" name="Oval 66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8" name="Oval 66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9" name="Oval 66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0" name="Oval 66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1" name="Oval 66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22" name="Oval 66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54" name="Group 666"/>
              <p:cNvGrpSpPr>
                <a:grpSpLocks/>
              </p:cNvGrpSpPr>
              <p:nvPr/>
            </p:nvGrpSpPr>
            <p:grpSpPr bwMode="auto">
              <a:xfrm flipH="1">
                <a:off x="5366" y="3672"/>
                <a:ext cx="891" cy="353"/>
                <a:chOff x="6257" y="6578"/>
                <a:chExt cx="671" cy="339"/>
              </a:xfrm>
            </p:grpSpPr>
            <p:sp>
              <p:nvSpPr>
                <p:cNvPr id="209" name="AutoShape 66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0" name="Oval 66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1" name="Oval 66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2" name="Oval 67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3" name="Oval 67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4" name="Oval 67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15" name="Oval 67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55" name="Group 674"/>
              <p:cNvGrpSpPr>
                <a:grpSpLocks/>
              </p:cNvGrpSpPr>
              <p:nvPr/>
            </p:nvGrpSpPr>
            <p:grpSpPr bwMode="auto">
              <a:xfrm flipH="1">
                <a:off x="5366" y="3414"/>
                <a:ext cx="891" cy="353"/>
                <a:chOff x="6257" y="6578"/>
                <a:chExt cx="671" cy="339"/>
              </a:xfrm>
            </p:grpSpPr>
            <p:sp>
              <p:nvSpPr>
                <p:cNvPr id="202" name="AutoShape 67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03" name="Oval 67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04" name="Oval 67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05" name="Oval 67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06" name="Oval 67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07" name="Oval 68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08" name="Oval 68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56" name="Group 682"/>
              <p:cNvGrpSpPr>
                <a:grpSpLocks/>
              </p:cNvGrpSpPr>
              <p:nvPr/>
            </p:nvGrpSpPr>
            <p:grpSpPr bwMode="auto">
              <a:xfrm flipH="1">
                <a:off x="5369" y="3156"/>
                <a:ext cx="891" cy="353"/>
                <a:chOff x="6257" y="6578"/>
                <a:chExt cx="671" cy="339"/>
              </a:xfrm>
            </p:grpSpPr>
            <p:sp>
              <p:nvSpPr>
                <p:cNvPr id="195" name="AutoShape 68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96" name="Oval 68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97" name="Oval 68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98" name="Oval 68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99" name="Oval 68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00" name="Oval 68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01" name="Oval 68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8" name="Group 690"/>
              <p:cNvGrpSpPr>
                <a:grpSpLocks/>
              </p:cNvGrpSpPr>
              <p:nvPr/>
            </p:nvGrpSpPr>
            <p:grpSpPr bwMode="auto">
              <a:xfrm flipH="1">
                <a:off x="4798" y="4062"/>
                <a:ext cx="891" cy="353"/>
                <a:chOff x="6257" y="6578"/>
                <a:chExt cx="671" cy="339"/>
              </a:xfrm>
            </p:grpSpPr>
            <p:sp>
              <p:nvSpPr>
                <p:cNvPr id="188" name="AutoShape 69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89" name="Oval 69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90" name="Oval 69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91" name="Oval 69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92" name="Oval 69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93" name="Oval 69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94" name="Oval 69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9" name="Group 698"/>
              <p:cNvGrpSpPr>
                <a:grpSpLocks/>
              </p:cNvGrpSpPr>
              <p:nvPr/>
            </p:nvGrpSpPr>
            <p:grpSpPr bwMode="auto">
              <a:xfrm flipH="1">
                <a:off x="4798" y="3804"/>
                <a:ext cx="891" cy="353"/>
                <a:chOff x="6257" y="6578"/>
                <a:chExt cx="671" cy="339"/>
              </a:xfrm>
            </p:grpSpPr>
            <p:sp>
              <p:nvSpPr>
                <p:cNvPr id="181" name="AutoShape 69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82" name="Oval 70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83" name="Oval 70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84" name="Oval 70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85" name="Oval 70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86" name="Oval 70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87" name="Oval 70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50" name="Group 706"/>
              <p:cNvGrpSpPr>
                <a:grpSpLocks/>
              </p:cNvGrpSpPr>
              <p:nvPr/>
            </p:nvGrpSpPr>
            <p:grpSpPr bwMode="auto">
              <a:xfrm flipH="1">
                <a:off x="4801" y="3546"/>
                <a:ext cx="891" cy="353"/>
                <a:chOff x="6257" y="6578"/>
                <a:chExt cx="671" cy="339"/>
              </a:xfrm>
            </p:grpSpPr>
            <p:sp>
              <p:nvSpPr>
                <p:cNvPr id="174" name="AutoShape 70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75" name="Oval 70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76" name="Oval 70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77" name="Oval 71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78" name="Oval 71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79" name="Oval 71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80" name="Oval 71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51" name="Group 714"/>
              <p:cNvGrpSpPr>
                <a:grpSpLocks/>
              </p:cNvGrpSpPr>
              <p:nvPr/>
            </p:nvGrpSpPr>
            <p:grpSpPr bwMode="auto">
              <a:xfrm flipH="1">
                <a:off x="4801" y="4320"/>
                <a:ext cx="891" cy="353"/>
                <a:chOff x="6257" y="6578"/>
                <a:chExt cx="671" cy="339"/>
              </a:xfrm>
            </p:grpSpPr>
            <p:sp>
              <p:nvSpPr>
                <p:cNvPr id="167" name="AutoShape 71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68" name="Oval 71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69" name="Oval 71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70" name="Oval 71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71" name="Oval 71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72" name="Oval 72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73" name="Oval 72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</p:grpSp>
        <p:grpSp>
          <p:nvGrpSpPr>
            <p:cNvPr id="152" name="Group 722"/>
            <p:cNvGrpSpPr>
              <a:grpSpLocks/>
            </p:cNvGrpSpPr>
            <p:nvPr/>
          </p:nvGrpSpPr>
          <p:grpSpPr bwMode="auto">
            <a:xfrm>
              <a:off x="3851" y="3479"/>
              <a:ext cx="891" cy="353"/>
              <a:chOff x="6257" y="6578"/>
              <a:chExt cx="671" cy="339"/>
            </a:xfrm>
          </p:grpSpPr>
          <p:sp>
            <p:nvSpPr>
              <p:cNvPr id="141" name="AutoShape 723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42" name="Oval 724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43" name="Oval 725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44" name="Oval 726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45" name="Oval 727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46" name="Oval 728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47" name="Oval 729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53" name="Group 730"/>
            <p:cNvGrpSpPr>
              <a:grpSpLocks/>
            </p:cNvGrpSpPr>
            <p:nvPr/>
          </p:nvGrpSpPr>
          <p:grpSpPr bwMode="auto">
            <a:xfrm>
              <a:off x="4425" y="3611"/>
              <a:ext cx="891" cy="353"/>
              <a:chOff x="6257" y="6578"/>
              <a:chExt cx="671" cy="339"/>
            </a:xfrm>
          </p:grpSpPr>
          <p:sp>
            <p:nvSpPr>
              <p:cNvPr id="134" name="AutoShape 731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5" name="Oval 732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6" name="Oval 733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7" name="Oval 734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8" name="Oval 735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9" name="Oval 736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40" name="Oval 737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54" name="Group 738"/>
            <p:cNvGrpSpPr>
              <a:grpSpLocks/>
            </p:cNvGrpSpPr>
            <p:nvPr/>
          </p:nvGrpSpPr>
          <p:grpSpPr bwMode="auto">
            <a:xfrm>
              <a:off x="4993" y="3737"/>
              <a:ext cx="891" cy="353"/>
              <a:chOff x="6257" y="6578"/>
              <a:chExt cx="671" cy="339"/>
            </a:xfrm>
          </p:grpSpPr>
          <p:sp>
            <p:nvSpPr>
              <p:cNvPr id="127" name="AutoShape 739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28" name="Oval 740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29" name="Oval 741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0" name="Oval 742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1" name="Oval 743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2" name="Oval 744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" name="Oval 745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55" name="Group 746"/>
            <p:cNvGrpSpPr>
              <a:grpSpLocks/>
            </p:cNvGrpSpPr>
            <p:nvPr/>
          </p:nvGrpSpPr>
          <p:grpSpPr bwMode="auto">
            <a:xfrm>
              <a:off x="4999" y="3989"/>
              <a:ext cx="891" cy="353"/>
              <a:chOff x="6257" y="6578"/>
              <a:chExt cx="671" cy="339"/>
            </a:xfrm>
          </p:grpSpPr>
          <p:sp>
            <p:nvSpPr>
              <p:cNvPr id="120" name="AutoShape 747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21" name="Oval 748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22" name="Oval 749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23" name="Oval 750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24" name="Oval 751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25" name="Oval 752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26" name="Oval 753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56" name="Group 754"/>
            <p:cNvGrpSpPr>
              <a:grpSpLocks/>
            </p:cNvGrpSpPr>
            <p:nvPr/>
          </p:nvGrpSpPr>
          <p:grpSpPr bwMode="auto">
            <a:xfrm>
              <a:off x="5573" y="3869"/>
              <a:ext cx="891" cy="353"/>
              <a:chOff x="6257" y="6578"/>
              <a:chExt cx="671" cy="339"/>
            </a:xfrm>
          </p:grpSpPr>
          <p:sp>
            <p:nvSpPr>
              <p:cNvPr id="113" name="AutoShape 755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4" name="Oval 756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5" name="Oval 757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6" name="Oval 758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7" name="Oval 759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8" name="Oval 760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9" name="Oval 761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57" name="Group 762"/>
            <p:cNvGrpSpPr>
              <a:grpSpLocks/>
            </p:cNvGrpSpPr>
            <p:nvPr/>
          </p:nvGrpSpPr>
          <p:grpSpPr bwMode="auto">
            <a:xfrm>
              <a:off x="5573" y="4127"/>
              <a:ext cx="891" cy="353"/>
              <a:chOff x="6257" y="6578"/>
              <a:chExt cx="671" cy="339"/>
            </a:xfrm>
          </p:grpSpPr>
          <p:sp>
            <p:nvSpPr>
              <p:cNvPr id="106" name="AutoShape 763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7" name="Oval 764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8" name="Oval 765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9" name="Oval 766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0" name="Oval 767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1" name="Oval 768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12" name="Oval 769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58" name="Group 770"/>
            <p:cNvGrpSpPr>
              <a:grpSpLocks/>
            </p:cNvGrpSpPr>
            <p:nvPr/>
          </p:nvGrpSpPr>
          <p:grpSpPr bwMode="auto">
            <a:xfrm>
              <a:off x="2129" y="3869"/>
              <a:ext cx="891" cy="353"/>
              <a:chOff x="6257" y="6578"/>
              <a:chExt cx="671" cy="339"/>
            </a:xfrm>
          </p:grpSpPr>
          <p:sp>
            <p:nvSpPr>
              <p:cNvPr id="99" name="AutoShape 771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0" name="Oval 772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1" name="Oval 773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2" name="Oval 774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3" name="Oval 775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4" name="Oval 776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5" name="Oval 777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59" name="Group 778"/>
            <p:cNvGrpSpPr>
              <a:grpSpLocks/>
            </p:cNvGrpSpPr>
            <p:nvPr/>
          </p:nvGrpSpPr>
          <p:grpSpPr bwMode="auto">
            <a:xfrm>
              <a:off x="5573" y="4379"/>
              <a:ext cx="891" cy="353"/>
              <a:chOff x="6257" y="6578"/>
              <a:chExt cx="671" cy="339"/>
            </a:xfrm>
          </p:grpSpPr>
          <p:sp>
            <p:nvSpPr>
              <p:cNvPr id="92" name="AutoShape 779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93" name="Oval 780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94" name="Oval 781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95" name="Oval 782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96" name="Oval 783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97" name="Oval 784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98" name="Oval 785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60" name="Group 786"/>
            <p:cNvGrpSpPr>
              <a:grpSpLocks/>
            </p:cNvGrpSpPr>
            <p:nvPr/>
          </p:nvGrpSpPr>
          <p:grpSpPr bwMode="auto">
            <a:xfrm>
              <a:off x="5573" y="4643"/>
              <a:ext cx="891" cy="353"/>
              <a:chOff x="6257" y="6578"/>
              <a:chExt cx="671" cy="339"/>
            </a:xfrm>
          </p:grpSpPr>
          <p:sp>
            <p:nvSpPr>
              <p:cNvPr id="85" name="AutoShape 787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6" name="Oval 788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7" name="Oval 789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8" name="Oval 790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9" name="Oval 791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90" name="Oval 792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91" name="Oval 793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61" name="Group 794"/>
            <p:cNvGrpSpPr>
              <a:grpSpLocks/>
            </p:cNvGrpSpPr>
            <p:nvPr/>
          </p:nvGrpSpPr>
          <p:grpSpPr bwMode="auto">
            <a:xfrm>
              <a:off x="5573" y="4895"/>
              <a:ext cx="891" cy="353"/>
              <a:chOff x="6257" y="6578"/>
              <a:chExt cx="671" cy="339"/>
            </a:xfrm>
          </p:grpSpPr>
          <p:sp>
            <p:nvSpPr>
              <p:cNvPr id="78" name="AutoShape 795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9" name="Oval 796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0" name="Oval 797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1" name="Oval 798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2" name="Oval 799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3" name="Oval 800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84" name="Oval 801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62" name="Group 802"/>
            <p:cNvGrpSpPr>
              <a:grpSpLocks/>
            </p:cNvGrpSpPr>
            <p:nvPr/>
          </p:nvGrpSpPr>
          <p:grpSpPr bwMode="auto">
            <a:xfrm>
              <a:off x="5002" y="5285"/>
              <a:ext cx="891" cy="353"/>
              <a:chOff x="6257" y="6578"/>
              <a:chExt cx="671" cy="339"/>
            </a:xfrm>
          </p:grpSpPr>
          <p:sp>
            <p:nvSpPr>
              <p:cNvPr id="71" name="AutoShape 803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" name="Oval 804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" name="Oval 805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" name="Oval 806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" name="Oval 807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" name="Oval 808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" name="Oval 809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63" name="Group 810"/>
            <p:cNvGrpSpPr>
              <a:grpSpLocks/>
            </p:cNvGrpSpPr>
            <p:nvPr/>
          </p:nvGrpSpPr>
          <p:grpSpPr bwMode="auto">
            <a:xfrm>
              <a:off x="5576" y="5159"/>
              <a:ext cx="891" cy="353"/>
              <a:chOff x="6257" y="6578"/>
              <a:chExt cx="671" cy="339"/>
            </a:xfrm>
          </p:grpSpPr>
          <p:sp>
            <p:nvSpPr>
              <p:cNvPr id="64" name="AutoShape 811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" name="Oval 812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" name="Oval 813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" name="Oval 814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" name="Oval 815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" name="Oval 816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" name="Oval 817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164" name="Group 818"/>
            <p:cNvGrpSpPr>
              <a:grpSpLocks/>
            </p:cNvGrpSpPr>
            <p:nvPr/>
          </p:nvGrpSpPr>
          <p:grpSpPr bwMode="auto">
            <a:xfrm>
              <a:off x="2132" y="5159"/>
              <a:ext cx="891" cy="353"/>
              <a:chOff x="6257" y="6578"/>
              <a:chExt cx="671" cy="339"/>
            </a:xfrm>
          </p:grpSpPr>
          <p:sp>
            <p:nvSpPr>
              <p:cNvPr id="57" name="AutoShape 819"/>
              <p:cNvSpPr>
                <a:spLocks noChangeArrowheads="1"/>
              </p:cNvSpPr>
              <p:nvPr/>
            </p:nvSpPr>
            <p:spPr bwMode="auto">
              <a:xfrm>
                <a:off x="6300" y="6626"/>
                <a:ext cx="592" cy="246"/>
              </a:xfrm>
              <a:prstGeom prst="hexagon">
                <a:avLst>
                  <a:gd name="adj" fmla="val 60163"/>
                  <a:gd name="vf" fmla="val 115470"/>
                </a:avLst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" name="Oval 820"/>
              <p:cNvSpPr>
                <a:spLocks noChangeArrowheads="1"/>
              </p:cNvSpPr>
              <p:nvPr/>
            </p:nvSpPr>
            <p:spPr bwMode="auto">
              <a:xfrm>
                <a:off x="6407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" name="Oval 821"/>
              <p:cNvSpPr>
                <a:spLocks noChangeArrowheads="1"/>
              </p:cNvSpPr>
              <p:nvPr/>
            </p:nvSpPr>
            <p:spPr bwMode="auto">
              <a:xfrm>
                <a:off x="6689" y="6578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" name="Oval 822"/>
              <p:cNvSpPr>
                <a:spLocks noChangeArrowheads="1"/>
              </p:cNvSpPr>
              <p:nvPr/>
            </p:nvSpPr>
            <p:spPr bwMode="auto">
              <a:xfrm>
                <a:off x="6407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" name="Oval 823"/>
              <p:cNvSpPr>
                <a:spLocks noChangeArrowheads="1"/>
              </p:cNvSpPr>
              <p:nvPr/>
            </p:nvSpPr>
            <p:spPr bwMode="auto">
              <a:xfrm>
                <a:off x="6689" y="6826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" name="Oval 824"/>
              <p:cNvSpPr>
                <a:spLocks noChangeArrowheads="1"/>
              </p:cNvSpPr>
              <p:nvPr/>
            </p:nvSpPr>
            <p:spPr bwMode="auto">
              <a:xfrm>
                <a:off x="683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" name="Oval 825"/>
              <p:cNvSpPr>
                <a:spLocks noChangeArrowheads="1"/>
              </p:cNvSpPr>
              <p:nvPr/>
            </p:nvSpPr>
            <p:spPr bwMode="auto">
              <a:xfrm>
                <a:off x="6257" y="669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</p:grpSp>
      <p:sp>
        <p:nvSpPr>
          <p:cNvPr id="433" name="Text Box 826"/>
          <p:cNvSpPr txBox="1">
            <a:spLocks noChangeArrowheads="1"/>
          </p:cNvSpPr>
          <p:nvPr/>
        </p:nvSpPr>
        <p:spPr bwMode="auto">
          <a:xfrm>
            <a:off x="6394628" y="6322524"/>
            <a:ext cx="1882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Graphene</a:t>
            </a:r>
            <a:r>
              <a: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C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Nanodisk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4" name="Oval 827"/>
          <p:cNvSpPr>
            <a:spLocks noChangeArrowheads="1"/>
          </p:cNvSpPr>
          <p:nvPr/>
        </p:nvSpPr>
        <p:spPr bwMode="auto">
          <a:xfrm>
            <a:off x="6802616" y="3287224"/>
            <a:ext cx="1058862" cy="1058863"/>
          </a:xfrm>
          <a:prstGeom prst="ellipse">
            <a:avLst/>
          </a:prstGeom>
          <a:gradFill rotWithShape="0">
            <a:gsLst>
              <a:gs pos="0">
                <a:srgbClr val="DBE5F1">
                  <a:alpha val="80000"/>
                </a:srgbClr>
              </a:gs>
              <a:gs pos="100000">
                <a:srgbClr val="365F91">
                  <a:alpha val="60001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35" name="Text Box 828"/>
          <p:cNvSpPr txBox="1">
            <a:spLocks noChangeArrowheads="1"/>
          </p:cNvSpPr>
          <p:nvPr/>
        </p:nvSpPr>
        <p:spPr bwMode="auto">
          <a:xfrm>
            <a:off x="5834241" y="2879237"/>
            <a:ext cx="148748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Quantum Dot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6" name="AutoShape 829"/>
          <p:cNvCxnSpPr>
            <a:cxnSpLocks noChangeShapeType="1"/>
          </p:cNvCxnSpPr>
          <p:nvPr/>
        </p:nvCxnSpPr>
        <p:spPr bwMode="auto">
          <a:xfrm>
            <a:off x="7321728" y="3806337"/>
            <a:ext cx="0" cy="173037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37" name="Text Box 830"/>
          <p:cNvSpPr txBox="1">
            <a:spLocks noChangeArrowheads="1"/>
          </p:cNvSpPr>
          <p:nvPr/>
        </p:nvSpPr>
        <p:spPr bwMode="auto">
          <a:xfrm>
            <a:off x="7299503" y="4365137"/>
            <a:ext cx="4778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1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8" name="Oval 831"/>
          <p:cNvSpPr>
            <a:spLocks noChangeArrowheads="1"/>
          </p:cNvSpPr>
          <p:nvPr/>
        </p:nvSpPr>
        <p:spPr bwMode="auto">
          <a:xfrm>
            <a:off x="5426898" y="4076157"/>
            <a:ext cx="1695450" cy="1062037"/>
          </a:xfrm>
          <a:prstGeom prst="ellipse">
            <a:avLst/>
          </a:prstGeom>
          <a:gradFill rotWithShape="0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gamma/>
                  <a:tint val="20000"/>
                  <a:invGamma/>
                  <a:alpha val="3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39" name="Freeform 832"/>
          <p:cNvSpPr>
            <a:spLocks/>
          </p:cNvSpPr>
          <p:nvPr/>
        </p:nvSpPr>
        <p:spPr bwMode="auto">
          <a:xfrm rot="-21745">
            <a:off x="5722933" y="4179344"/>
            <a:ext cx="1063625" cy="855663"/>
          </a:xfrm>
          <a:custGeom>
            <a:avLst/>
            <a:gdLst/>
            <a:ahLst/>
            <a:cxnLst>
              <a:cxn ang="0">
                <a:pos x="0" y="272"/>
              </a:cxn>
              <a:cxn ang="0">
                <a:pos x="142" y="529"/>
              </a:cxn>
              <a:cxn ang="0">
                <a:pos x="331" y="31"/>
              </a:cxn>
              <a:cxn ang="0">
                <a:pos x="505" y="530"/>
              </a:cxn>
              <a:cxn ang="0">
                <a:pos x="705" y="31"/>
              </a:cxn>
              <a:cxn ang="0">
                <a:pos x="876" y="530"/>
              </a:cxn>
              <a:cxn ang="0">
                <a:pos x="1061" y="31"/>
              </a:cxn>
              <a:cxn ang="0">
                <a:pos x="1204" y="529"/>
              </a:cxn>
              <a:cxn ang="0">
                <a:pos x="1404" y="31"/>
              </a:cxn>
              <a:cxn ang="0">
                <a:pos x="1553" y="344"/>
              </a:cxn>
            </a:cxnLst>
            <a:rect l="0" t="0" r="r" b="b"/>
            <a:pathLst>
              <a:path w="1553" h="569">
                <a:moveTo>
                  <a:pt x="0" y="272"/>
                </a:moveTo>
                <a:cubicBezTo>
                  <a:pt x="43" y="420"/>
                  <a:pt x="87" y="569"/>
                  <a:pt x="142" y="529"/>
                </a:cubicBezTo>
                <a:cubicBezTo>
                  <a:pt x="197" y="489"/>
                  <a:pt x="271" y="31"/>
                  <a:pt x="331" y="31"/>
                </a:cubicBezTo>
                <a:cubicBezTo>
                  <a:pt x="391" y="31"/>
                  <a:pt x="443" y="530"/>
                  <a:pt x="505" y="530"/>
                </a:cubicBezTo>
                <a:cubicBezTo>
                  <a:pt x="567" y="530"/>
                  <a:pt x="643" y="31"/>
                  <a:pt x="705" y="31"/>
                </a:cubicBezTo>
                <a:cubicBezTo>
                  <a:pt x="767" y="31"/>
                  <a:pt x="817" y="530"/>
                  <a:pt x="876" y="530"/>
                </a:cubicBezTo>
                <a:cubicBezTo>
                  <a:pt x="935" y="530"/>
                  <a:pt x="1006" y="31"/>
                  <a:pt x="1061" y="31"/>
                </a:cubicBezTo>
                <a:cubicBezTo>
                  <a:pt x="1116" y="31"/>
                  <a:pt x="1147" y="529"/>
                  <a:pt x="1204" y="529"/>
                </a:cubicBezTo>
                <a:cubicBezTo>
                  <a:pt x="1261" y="529"/>
                  <a:pt x="1346" y="62"/>
                  <a:pt x="1404" y="31"/>
                </a:cubicBezTo>
                <a:cubicBezTo>
                  <a:pt x="1462" y="0"/>
                  <a:pt x="1507" y="172"/>
                  <a:pt x="1553" y="34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40" name="Text Box 833"/>
          <p:cNvSpPr txBox="1">
            <a:spLocks noChangeArrowheads="1"/>
          </p:cNvSpPr>
          <p:nvPr/>
        </p:nvSpPr>
        <p:spPr bwMode="auto">
          <a:xfrm>
            <a:off x="5127063" y="3515985"/>
            <a:ext cx="1582737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External Field   </a:t>
            </a:r>
            <a:r>
              <a:rPr kumimoji="0" lang="en-CA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r>
              <a:rPr kumimoji="0" lang="en-CA" sz="1600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0 </a:t>
            </a:r>
            <a:r>
              <a:rPr kumimoji="0" lang="en-C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cos</a:t>
            </a:r>
            <a:r>
              <a:rPr kumimoji="0" lang="en-C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</a:t>
            </a:r>
            <a:r>
              <a:rPr kumimoji="0" lang="en-CA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ωt</a:t>
            </a:r>
            <a:r>
              <a:rPr kumimoji="0" lang="en-C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)</a:t>
            </a:r>
            <a:r>
              <a:rPr kumimoji="0" lang="en-C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1" name="Text Box 834"/>
          <p:cNvSpPr txBox="1">
            <a:spLocks noChangeArrowheads="1"/>
          </p:cNvSpPr>
          <p:nvPr/>
        </p:nvSpPr>
        <p:spPr bwMode="auto">
          <a:xfrm>
            <a:off x="7507412" y="2885918"/>
            <a:ext cx="163658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Dipole-Dipole</a:t>
            </a:r>
            <a:r>
              <a:rPr kumimoji="0" lang="en-CA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Interaction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2" name="AutoShape 835"/>
          <p:cNvSpPr>
            <a:spLocks noChangeArrowheads="1"/>
          </p:cNvSpPr>
          <p:nvPr/>
        </p:nvSpPr>
        <p:spPr bwMode="auto">
          <a:xfrm rot="10800000">
            <a:off x="7774631" y="3548993"/>
            <a:ext cx="500063" cy="2087562"/>
          </a:xfrm>
          <a:prstGeom prst="curvedRightArrow">
            <a:avLst>
              <a:gd name="adj1" fmla="val 41340"/>
              <a:gd name="adj2" fmla="val 124832"/>
              <a:gd name="adj3" fmla="val 52477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443" name="Straight Connector 442"/>
          <p:cNvCxnSpPr/>
          <p:nvPr/>
        </p:nvCxnSpPr>
        <p:spPr>
          <a:xfrm flipH="1">
            <a:off x="8242125" y="3431122"/>
            <a:ext cx="182684" cy="6089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AutoShape 835"/>
          <p:cNvSpPr>
            <a:spLocks noChangeArrowheads="1"/>
          </p:cNvSpPr>
          <p:nvPr/>
        </p:nvSpPr>
        <p:spPr bwMode="auto">
          <a:xfrm>
            <a:off x="6426222" y="3751088"/>
            <a:ext cx="500063" cy="2087562"/>
          </a:xfrm>
          <a:prstGeom prst="curvedRightArrow">
            <a:avLst>
              <a:gd name="adj1" fmla="val 41340"/>
              <a:gd name="adj2" fmla="val 124832"/>
              <a:gd name="adj3" fmla="val 52477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46" name="Rectangle 445"/>
          <p:cNvSpPr/>
          <p:nvPr/>
        </p:nvSpPr>
        <p:spPr bwMode="auto">
          <a:xfrm>
            <a:off x="5187820" y="2957804"/>
            <a:ext cx="3956180" cy="39001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auhaus 93" pitchFamily="82" charset="0"/>
            </a:endParaRPr>
          </a:p>
        </p:txBody>
      </p:sp>
      <p:sp>
        <p:nvSpPr>
          <p:cNvPr id="447" name="Text Box 6"/>
          <p:cNvSpPr txBox="1">
            <a:spLocks noChangeArrowheads="1"/>
          </p:cNvSpPr>
          <p:nvPr/>
        </p:nvSpPr>
        <p:spPr bwMode="auto">
          <a:xfrm>
            <a:off x="4646645" y="2316476"/>
            <a:ext cx="4357396" cy="58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en-US" b="0" dirty="0" smtClean="0">
                <a:latin typeface="+mj-lt"/>
                <a:ea typeface="Calibri" pitchFamily="34" charset="0"/>
                <a:cs typeface="Times New Roman" pitchFamily="18" charset="0"/>
              </a:rPr>
              <a:t>Cox and  Singh, Physical </a:t>
            </a:r>
            <a:r>
              <a:rPr lang="en-US" b="0" dirty="0" smtClean="0">
                <a:latin typeface="+mj-lt"/>
              </a:rPr>
              <a:t>B 86, 125452 (2012) </a:t>
            </a:r>
            <a:endParaRPr lang="en-US" b="0" dirty="0" smtClean="0">
              <a:latin typeface="+mj-lt"/>
              <a:cs typeface="Arial" pitchFamily="34" charset="0"/>
            </a:endParaRPr>
          </a:p>
          <a:p>
            <a:pPr marL="342900" lvl="0" indent="-342900"/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Hatef and  Singh, Nanotechnology </a:t>
            </a:r>
            <a:r>
              <a:rPr lang="en-US" b="0" dirty="0" smtClean="0">
                <a:latin typeface="+mj-lt"/>
              </a:rPr>
              <a:t>23, 205203 (2012)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48" name="Text Box 6"/>
          <p:cNvSpPr txBox="1">
            <a:spLocks noChangeArrowheads="1"/>
          </p:cNvSpPr>
          <p:nvPr/>
        </p:nvSpPr>
        <p:spPr bwMode="auto">
          <a:xfrm>
            <a:off x="5477564" y="2500472"/>
            <a:ext cx="3666436" cy="39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/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11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1649" name="Object 1"/>
          <p:cNvGraphicFramePr>
            <a:graphicFrameLocks noChangeAspect="1"/>
          </p:cNvGraphicFramePr>
          <p:nvPr/>
        </p:nvGraphicFramePr>
        <p:xfrm>
          <a:off x="1408923" y="2565920"/>
          <a:ext cx="1463675" cy="739775"/>
        </p:xfrm>
        <a:graphic>
          <a:graphicData uri="http://schemas.openxmlformats.org/presentationml/2006/ole">
            <p:oleObj spid="_x0000_s411811" name="Equation" r:id="rId3" imgW="710891" imgH="355446" progId="Equation.3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433" grpId="0"/>
      <p:bldP spid="434" grpId="0" animBg="1"/>
      <p:bldP spid="437" grpId="0"/>
      <p:bldP spid="438" grpId="0" animBg="1"/>
      <p:bldP spid="439" grpId="0" animBg="1"/>
      <p:bldP spid="4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Rectangle 444"/>
          <p:cNvSpPr/>
          <p:nvPr/>
        </p:nvSpPr>
        <p:spPr bwMode="auto">
          <a:xfrm>
            <a:off x="111967" y="3526970"/>
            <a:ext cx="4534678" cy="31257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auhaus 93" pitchFamily="8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18214" y="1476417"/>
            <a:ext cx="8622093" cy="13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CA" sz="1700" b="0" dirty="0" smtClean="0">
                <a:latin typeface="+mj-lt"/>
              </a:rPr>
              <a:t>In QD-MNP hybrids, excitons in the QD and localized surface plasmons in the MNP interact via the excitons-SPPs (dipole-dipole interaction (DDI)).</a:t>
            </a:r>
          </a:p>
          <a:p>
            <a:pPr algn="just"/>
            <a:endParaRPr lang="en-CA" sz="1700" b="0" dirty="0" smtClean="0">
              <a:latin typeface="+mj-lt"/>
            </a:endParaRPr>
          </a:p>
          <a:p>
            <a:pPr algn="just">
              <a:buFont typeface="Wingdings" pitchFamily="2" charset="2"/>
              <a:buChar char="Ø"/>
            </a:pPr>
            <a:r>
              <a:rPr lang="en-CA" sz="1700" b="0" dirty="0" smtClean="0">
                <a:latin typeface="+mj-lt"/>
              </a:rPr>
              <a:t>This interaction is strong when the QD and MNP are in close proximity and their optical excitation frequencies are resonant</a:t>
            </a:r>
          </a:p>
          <a:p>
            <a:pPr marL="285750" indent="-285750" algn="just" eaLnBrk="0" hangingPunct="0">
              <a:spcBef>
                <a:spcPct val="20000"/>
              </a:spcBef>
              <a:buFontTx/>
              <a:buChar char="–"/>
            </a:pPr>
            <a:endParaRPr kumimoji="0" lang="en-CA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AutoShape 18"/>
          <p:cNvSpPr>
            <a:spLocks noChangeAspect="1" noChangeArrowheads="1" noTextEdit="1"/>
          </p:cNvSpPr>
          <p:nvPr/>
        </p:nvSpPr>
        <p:spPr bwMode="auto">
          <a:xfrm>
            <a:off x="0" y="3957803"/>
            <a:ext cx="5335588" cy="2609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1302773" y="296247"/>
            <a:ext cx="6897757" cy="91495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Excitons-SPPs Interaction</a:t>
            </a:r>
          </a:p>
          <a:p>
            <a:pPr lvl="0" algn="ctr">
              <a:defRPr/>
            </a:pPr>
            <a:r>
              <a:rPr lang="en-CA" sz="1400" dirty="0">
                <a:latin typeface="Aharoni" panose="02010803020104030203" pitchFamily="2" charset="-79"/>
                <a:cs typeface="Aharoni" panose="02010803020104030203" pitchFamily="2" charset="-79"/>
              </a:rPr>
              <a:t>Mahi Singh. J. Cox,  M. </a:t>
            </a:r>
            <a:r>
              <a:rPr lang="en-US" sz="1400" dirty="0" err="1"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sz="1400" dirty="0">
                <a:latin typeface="Aharoni" panose="02010803020104030203" pitchFamily="2" charset="-79"/>
                <a:cs typeface="Aharoni" panose="02010803020104030203" pitchFamily="2" charset="-79"/>
              </a:rPr>
              <a:t> :  </a:t>
            </a:r>
            <a:r>
              <a:rPr lang="en-US" sz="1400" dirty="0">
                <a:latin typeface="Aharoni" panose="02010803020104030203" pitchFamily="2" charset="-79"/>
                <a:cs typeface="Aharoni" panose="02010803020104030203" pitchFamily="2" charset="-79"/>
              </a:rPr>
              <a:t>J. Physics D: Applied Physics  </a:t>
            </a:r>
            <a:r>
              <a:rPr lang="en-CA" sz="1400" dirty="0">
                <a:latin typeface="Aharoni" panose="02010803020104030203" pitchFamily="2" charset="-79"/>
                <a:cs typeface="Aharoni" panose="02010803020104030203" pitchFamily="2" charset="-79"/>
              </a:rPr>
              <a:t>(2014)</a:t>
            </a:r>
          </a:p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latin typeface="Humanst521 BT" pitchFamily="34" charset="0"/>
            </a:endParaRPr>
          </a:p>
          <a:p>
            <a:pPr algn="ctr">
              <a:defRPr/>
            </a:pPr>
            <a:endParaRPr lang="en-CA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sp>
        <p:nvSpPr>
          <p:cNvPr id="433" name="Text Box 826"/>
          <p:cNvSpPr txBox="1">
            <a:spLocks noChangeArrowheads="1"/>
          </p:cNvSpPr>
          <p:nvPr/>
        </p:nvSpPr>
        <p:spPr bwMode="auto">
          <a:xfrm>
            <a:off x="5211882" y="6008703"/>
            <a:ext cx="2098900" cy="83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QD-metamaterial</a:t>
            </a:r>
            <a:r>
              <a:rPr kumimoji="0" lang="en-CA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nanocomposites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5" name="Group 164"/>
          <p:cNvGrpSpPr/>
          <p:nvPr/>
        </p:nvGrpSpPr>
        <p:grpSpPr>
          <a:xfrm>
            <a:off x="1420497" y="3262106"/>
            <a:ext cx="4027058" cy="3544387"/>
            <a:chOff x="5127063" y="2879237"/>
            <a:chExt cx="4016937" cy="3978763"/>
          </a:xfrm>
        </p:grpSpPr>
        <p:grpSp>
          <p:nvGrpSpPr>
            <p:cNvPr id="449" name="Group 76"/>
            <p:cNvGrpSpPr/>
            <p:nvPr/>
          </p:nvGrpSpPr>
          <p:grpSpPr>
            <a:xfrm>
              <a:off x="6466228" y="4916851"/>
              <a:ext cx="2116307" cy="1834775"/>
              <a:chOff x="1867886" y="1988396"/>
              <a:chExt cx="4461368" cy="3867874"/>
            </a:xfrm>
          </p:grpSpPr>
          <p:sp>
            <p:nvSpPr>
              <p:cNvPr id="450" name="Rectangle 449"/>
              <p:cNvSpPr/>
              <p:nvPr/>
            </p:nvSpPr>
            <p:spPr>
              <a:xfrm>
                <a:off x="2065106" y="1988396"/>
                <a:ext cx="4253501" cy="386787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threePt" dir="t">
                  <a:rot lat="0" lon="0" rev="0"/>
                </a:lightRig>
              </a:scene3d>
              <a:sp3d extrusionH="38100" prstMaterial="clear">
                <a:bevelT w="260350" h="50800" prst="softRound"/>
                <a:bevelB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1" name="Group 4"/>
              <p:cNvGrpSpPr/>
              <p:nvPr/>
            </p:nvGrpSpPr>
            <p:grpSpPr>
              <a:xfrm>
                <a:off x="1867886" y="3517851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506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20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1" name="L-Shape 8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2" name="Rectangle 21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7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17" name="L-Shape 16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8" name="L-Shape 17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9" name="Rectangle 18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8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509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14" name="L-Shape 13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5" name="L-Shape 14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6" name="Rectangle 15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0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11" name="L-Shape 10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2" name="L-Shape 11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3" name="Rectangle 12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452" name="Group 22"/>
              <p:cNvGrpSpPr/>
              <p:nvPr/>
            </p:nvGrpSpPr>
            <p:grpSpPr>
              <a:xfrm>
                <a:off x="2657283" y="3207914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489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03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4" name="L-Shape 503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5" name="Rectangle 504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0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00" name="L-Shape 34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1" name="L-Shape 500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2" name="Rectangle 501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1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492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497" name="L-Shape 31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8" name="L-Shape 32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9" name="Rectangle 33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3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494" name="L-Shape 493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5" name="L-Shape 494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6" name="Rectangle 30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453" name="Group 40"/>
              <p:cNvGrpSpPr/>
              <p:nvPr/>
            </p:nvGrpSpPr>
            <p:grpSpPr>
              <a:xfrm>
                <a:off x="3479215" y="2920239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472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486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7" name="L-Shape 486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8" name="Rectangle 487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3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483" name="L-Shape 482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4" name="L-Shape 483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5" name="Rectangle 484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4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475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480" name="L-Shape 479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1" name="L-Shape 480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2" name="Rectangle 481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6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477" name="L-Shape 476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8" name="L-Shape 477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Rectangle 478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454" name="Group 58"/>
              <p:cNvGrpSpPr/>
              <p:nvPr/>
            </p:nvGrpSpPr>
            <p:grpSpPr>
              <a:xfrm>
                <a:off x="4289160" y="2610302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455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469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0" name="L-Shape 469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1" name="Rectangle 470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6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466" name="L-Shape 46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7" name="L-Shape 466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8" name="Rectangle 467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7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458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463" name="L-Shape 462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4" name="L-Shape 463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5" name="Rectangle 464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9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460" name="L-Shape 459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1" name="L-Shape 460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Rectangle 461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434" name="Oval 827"/>
            <p:cNvSpPr>
              <a:spLocks noChangeArrowheads="1"/>
            </p:cNvSpPr>
            <p:nvPr/>
          </p:nvSpPr>
          <p:spPr bwMode="auto">
            <a:xfrm>
              <a:off x="6802616" y="3287224"/>
              <a:ext cx="1058862" cy="1058863"/>
            </a:xfrm>
            <a:prstGeom prst="ellipse">
              <a:avLst/>
            </a:prstGeom>
            <a:gradFill rotWithShape="0">
              <a:gsLst>
                <a:gs pos="0">
                  <a:srgbClr val="DBE5F1">
                    <a:alpha val="80000"/>
                  </a:srgbClr>
                </a:gs>
                <a:gs pos="100000">
                  <a:srgbClr val="365F91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35" name="Text Box 828"/>
            <p:cNvSpPr txBox="1">
              <a:spLocks noChangeArrowheads="1"/>
            </p:cNvSpPr>
            <p:nvPr/>
          </p:nvSpPr>
          <p:spPr bwMode="auto">
            <a:xfrm>
              <a:off x="5834241" y="2879237"/>
              <a:ext cx="1487487" cy="40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Quantum Dot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36" name="AutoShape 829"/>
            <p:cNvCxnSpPr>
              <a:cxnSpLocks noChangeShapeType="1"/>
            </p:cNvCxnSpPr>
            <p:nvPr/>
          </p:nvCxnSpPr>
          <p:spPr bwMode="auto">
            <a:xfrm>
              <a:off x="7321728" y="3806337"/>
              <a:ext cx="0" cy="173037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437" name="Text Box 830"/>
            <p:cNvSpPr txBox="1">
              <a:spLocks noChangeArrowheads="1"/>
            </p:cNvSpPr>
            <p:nvPr/>
          </p:nvSpPr>
          <p:spPr bwMode="auto">
            <a:xfrm>
              <a:off x="7299503" y="4365137"/>
              <a:ext cx="477838" cy="40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8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8" name="Oval 831"/>
            <p:cNvSpPr>
              <a:spLocks noChangeArrowheads="1"/>
            </p:cNvSpPr>
            <p:nvPr/>
          </p:nvSpPr>
          <p:spPr bwMode="auto">
            <a:xfrm>
              <a:off x="5426898" y="4076157"/>
              <a:ext cx="1695450" cy="1062037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80000"/>
                  </a:srgbClr>
                </a:gs>
                <a:gs pos="100000">
                  <a:srgbClr val="FF0000">
                    <a:gamma/>
                    <a:tint val="20000"/>
                    <a:invGamma/>
                    <a:alpha val="3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39" name="Freeform 832"/>
            <p:cNvSpPr>
              <a:spLocks/>
            </p:cNvSpPr>
            <p:nvPr/>
          </p:nvSpPr>
          <p:spPr bwMode="auto">
            <a:xfrm rot="21578255">
              <a:off x="5722933" y="4179344"/>
              <a:ext cx="1063625" cy="855663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0" name="Text Box 833"/>
            <p:cNvSpPr txBox="1">
              <a:spLocks noChangeArrowheads="1"/>
            </p:cNvSpPr>
            <p:nvPr/>
          </p:nvSpPr>
          <p:spPr bwMode="auto">
            <a:xfrm>
              <a:off x="5127063" y="3515985"/>
              <a:ext cx="1582737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External Field   </a:t>
              </a:r>
              <a:r>
                <a:rPr kumimoji="0" lang="en-CA" sz="16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E</a:t>
              </a:r>
              <a:r>
                <a:rPr kumimoji="0" lang="en-CA" sz="1600" b="0" i="1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0 </a:t>
              </a:r>
              <a:r>
                <a:rPr kumimoji="0" lang="en-CA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cos</a:t>
              </a:r>
              <a:r>
                <a:rPr kumimoji="0" lang="en-CA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(</a:t>
              </a:r>
              <a:r>
                <a:rPr kumimoji="0" lang="en-CA" sz="1600" b="0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ωt</a:t>
              </a:r>
              <a:r>
                <a:rPr kumimoji="0" lang="en-CA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)</a:t>
              </a:r>
              <a:r>
                <a:rPr kumimoji="0" lang="en-CA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" name="Text Box 834"/>
            <p:cNvSpPr txBox="1">
              <a:spLocks noChangeArrowheads="1"/>
            </p:cNvSpPr>
            <p:nvPr/>
          </p:nvSpPr>
          <p:spPr bwMode="auto">
            <a:xfrm>
              <a:off x="7507412" y="2885918"/>
              <a:ext cx="1636588" cy="719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Dipole-Dipole</a:t>
              </a:r>
              <a:r>
                <a:rPr kumimoji="0" lang="en-CA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Interaction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" name="AutoShape 835"/>
            <p:cNvSpPr>
              <a:spLocks noChangeArrowheads="1"/>
            </p:cNvSpPr>
            <p:nvPr/>
          </p:nvSpPr>
          <p:spPr bwMode="auto">
            <a:xfrm rot="10800000">
              <a:off x="7774631" y="3548993"/>
              <a:ext cx="500063" cy="2087562"/>
            </a:xfrm>
            <a:prstGeom prst="curvedRightArrow">
              <a:avLst>
                <a:gd name="adj1" fmla="val 41340"/>
                <a:gd name="adj2" fmla="val 124832"/>
                <a:gd name="adj3" fmla="val 52477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cxnSp>
          <p:nvCxnSpPr>
            <p:cNvPr id="443" name="Straight Connector 442"/>
            <p:cNvCxnSpPr/>
            <p:nvPr/>
          </p:nvCxnSpPr>
          <p:spPr>
            <a:xfrm flipH="1">
              <a:off x="8242125" y="3431122"/>
              <a:ext cx="182684" cy="608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AutoShape 835"/>
            <p:cNvSpPr>
              <a:spLocks noChangeArrowheads="1"/>
            </p:cNvSpPr>
            <p:nvPr/>
          </p:nvSpPr>
          <p:spPr bwMode="auto">
            <a:xfrm>
              <a:off x="6426222" y="3751088"/>
              <a:ext cx="500063" cy="2087562"/>
            </a:xfrm>
            <a:prstGeom prst="curvedRightArrow">
              <a:avLst>
                <a:gd name="adj1" fmla="val 41340"/>
                <a:gd name="adj2" fmla="val 124832"/>
                <a:gd name="adj3" fmla="val 52477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6" name="Rectangle 445"/>
            <p:cNvSpPr/>
            <p:nvPr/>
          </p:nvSpPr>
          <p:spPr bwMode="auto">
            <a:xfrm>
              <a:off x="5187820" y="2957804"/>
              <a:ext cx="3956180" cy="39001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</p:grpSp>
      <p:sp>
        <p:nvSpPr>
          <p:cNvPr id="448" name="Text Box 6"/>
          <p:cNvSpPr txBox="1">
            <a:spLocks noChangeArrowheads="1"/>
          </p:cNvSpPr>
          <p:nvPr/>
        </p:nvSpPr>
        <p:spPr bwMode="auto">
          <a:xfrm>
            <a:off x="5477564" y="2500472"/>
            <a:ext cx="3666436" cy="39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/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11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3900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809" y="1480932"/>
            <a:ext cx="5842992" cy="218883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CA" sz="1800" dirty="0" smtClean="0">
                <a:latin typeface="Humanst521 BT"/>
              </a:rPr>
              <a:t>It is considered that the resonance frequencies of the QD lie near </a:t>
            </a:r>
            <a:r>
              <a:rPr lang="el-GR" sz="1800" i="1" dirty="0" smtClean="0"/>
              <a:t>ω</a:t>
            </a:r>
            <a:r>
              <a:rPr lang="en-CA" sz="1800" baseline="-25000" dirty="0" smtClean="0">
                <a:latin typeface="Humanst521 BT"/>
              </a:rPr>
              <a:t>sp</a:t>
            </a:r>
            <a:r>
              <a:rPr lang="en-CA" sz="1800" dirty="0" smtClean="0">
                <a:latin typeface="Humanst521 BT"/>
              </a:rPr>
              <a:t> = 0.803 eV</a:t>
            </a:r>
            <a:endParaRPr lang="en-CA" sz="1800" baseline="30000" dirty="0" smtClean="0">
              <a:latin typeface="Humanst521 BT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CA" sz="1800" dirty="0" smtClean="0">
                <a:latin typeface="Humanst521 BT"/>
              </a:rPr>
              <a:t>Initially we consider the case where the transition dipole moments (fields) </a:t>
            </a:r>
            <a:r>
              <a:rPr lang="en-CA" sz="1800" i="1" dirty="0" smtClean="0">
                <a:latin typeface="Humanst521 BT"/>
              </a:rPr>
              <a:t>µ</a:t>
            </a:r>
            <a:r>
              <a:rPr lang="en-CA" sz="1800" baseline="-25000" dirty="0" smtClean="0">
                <a:latin typeface="Humanst521 BT"/>
              </a:rPr>
              <a:t>12</a:t>
            </a:r>
            <a:r>
              <a:rPr lang="en-CA" sz="1800" dirty="0" smtClean="0">
                <a:latin typeface="Humanst521 BT"/>
              </a:rPr>
              <a:t> (</a:t>
            </a:r>
            <a:r>
              <a:rPr lang="en-CA" sz="1800" i="1" dirty="0" smtClean="0">
                <a:latin typeface="Humanst521 BT"/>
              </a:rPr>
              <a:t>E</a:t>
            </a:r>
            <a:r>
              <a:rPr lang="en-CA" sz="1800" baseline="-25000" dirty="0" smtClean="0">
                <a:latin typeface="Humanst521 BT"/>
              </a:rPr>
              <a:t>2</a:t>
            </a:r>
            <a:r>
              <a:rPr lang="en-CA" sz="1800" dirty="0" smtClean="0">
                <a:latin typeface="Humanst521 BT"/>
              </a:rPr>
              <a:t>) and </a:t>
            </a:r>
            <a:r>
              <a:rPr lang="en-CA" sz="1800" i="1" dirty="0" smtClean="0">
                <a:latin typeface="Humanst521 BT"/>
              </a:rPr>
              <a:t>µ</a:t>
            </a:r>
            <a:r>
              <a:rPr lang="en-CA" sz="1800" baseline="-25000" dirty="0" smtClean="0">
                <a:latin typeface="Humanst521 BT"/>
              </a:rPr>
              <a:t>13</a:t>
            </a:r>
            <a:r>
              <a:rPr lang="en-CA" sz="1800" dirty="0" smtClean="0">
                <a:latin typeface="Humanst521 BT"/>
              </a:rPr>
              <a:t> (</a:t>
            </a:r>
            <a:r>
              <a:rPr lang="en-CA" sz="1800" i="1" dirty="0" smtClean="0">
                <a:latin typeface="Humanst521 BT"/>
              </a:rPr>
              <a:t>E</a:t>
            </a:r>
            <a:r>
              <a:rPr lang="en-CA" sz="1800" baseline="-25000" dirty="0" smtClean="0">
                <a:latin typeface="Humanst521 BT"/>
              </a:rPr>
              <a:t>3</a:t>
            </a:r>
            <a:r>
              <a:rPr lang="en-CA" sz="1800" dirty="0" smtClean="0">
                <a:latin typeface="Humanst521 BT"/>
              </a:rPr>
              <a:t>) are aligned along the </a:t>
            </a:r>
            <a:r>
              <a:rPr lang="en-CA" sz="1800" i="1" dirty="0" smtClean="0">
                <a:latin typeface="Humanst521 BT"/>
              </a:rPr>
              <a:t>z</a:t>
            </a:r>
            <a:r>
              <a:rPr lang="en-CA" sz="1800" dirty="0" smtClean="0">
                <a:latin typeface="Humanst521 BT"/>
              </a:rPr>
              <a:t>- and </a:t>
            </a:r>
            <a:r>
              <a:rPr lang="en-CA" sz="1800" i="1" dirty="0" smtClean="0">
                <a:latin typeface="Humanst521 BT"/>
              </a:rPr>
              <a:t>x</a:t>
            </a:r>
            <a:r>
              <a:rPr lang="en-CA" sz="1800" dirty="0" smtClean="0">
                <a:latin typeface="Humanst521 BT"/>
              </a:rPr>
              <a:t>-directions, respectively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CA" sz="1800" dirty="0" smtClean="0">
                <a:latin typeface="Humanst521 BT"/>
              </a:rPr>
              <a:t>Therefore only </a:t>
            </a:r>
            <a:r>
              <a:rPr lang="en-CA" sz="1800" i="1" dirty="0" smtClean="0">
                <a:latin typeface="Humanst521 BT"/>
              </a:rPr>
              <a:t>µ</a:t>
            </a:r>
            <a:r>
              <a:rPr lang="en-CA" sz="1800" baseline="-25000" dirty="0" smtClean="0">
                <a:latin typeface="Humanst521 BT"/>
              </a:rPr>
              <a:t>13</a:t>
            </a:r>
            <a:r>
              <a:rPr lang="en-CA" sz="1800" dirty="0" smtClean="0">
                <a:latin typeface="Humanst521 BT"/>
              </a:rPr>
              <a:t> and </a:t>
            </a:r>
            <a:r>
              <a:rPr lang="en-CA" sz="1800" i="1" dirty="0" smtClean="0">
                <a:latin typeface="Humanst521 BT"/>
              </a:rPr>
              <a:t>E</a:t>
            </a:r>
            <a:r>
              <a:rPr lang="en-CA" sz="1800" baseline="-25000" dirty="0" smtClean="0">
                <a:latin typeface="Humanst521 BT"/>
              </a:rPr>
              <a:t>3</a:t>
            </a:r>
            <a:r>
              <a:rPr lang="en-CA" sz="1800" dirty="0" smtClean="0">
                <a:latin typeface="Humanst521 BT"/>
              </a:rPr>
              <a:t> couple to </a:t>
            </a:r>
            <a:r>
              <a:rPr lang="en-CA" sz="1800" dirty="0" err="1" smtClean="0">
                <a:latin typeface="Humanst521 BT"/>
              </a:rPr>
              <a:t>graphene</a:t>
            </a:r>
            <a:endParaRPr lang="en-CA" sz="1800" baseline="-25000" dirty="0">
              <a:latin typeface="Humanst521 BT"/>
            </a:endParaRPr>
          </a:p>
        </p:txBody>
      </p:sp>
      <p:grpSp>
        <p:nvGrpSpPr>
          <p:cNvPr id="4" name="Group 1"/>
          <p:cNvGrpSpPr>
            <a:grpSpLocks noChangeAspect="1"/>
          </p:cNvGrpSpPr>
          <p:nvPr/>
        </p:nvGrpSpPr>
        <p:grpSpPr bwMode="auto">
          <a:xfrm>
            <a:off x="1619672" y="3961085"/>
            <a:ext cx="6188075" cy="2708275"/>
            <a:chOff x="1933" y="1884"/>
            <a:chExt cx="9744" cy="4265"/>
          </a:xfrm>
        </p:grpSpPr>
        <p:sp>
          <p:nvSpPr>
            <p:cNvPr id="5" name="AutoShape 785"/>
            <p:cNvSpPr>
              <a:spLocks noChangeAspect="1" noChangeArrowheads="1" noTextEdit="1"/>
            </p:cNvSpPr>
            <p:nvPr/>
          </p:nvSpPr>
          <p:spPr bwMode="auto">
            <a:xfrm>
              <a:off x="1933" y="1884"/>
              <a:ext cx="9744" cy="426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" name="AutoShape 784"/>
            <p:cNvSpPr>
              <a:spLocks noChangeShapeType="1"/>
            </p:cNvSpPr>
            <p:nvPr/>
          </p:nvSpPr>
          <p:spPr bwMode="auto">
            <a:xfrm flipH="1" flipV="1">
              <a:off x="2987" y="2523"/>
              <a:ext cx="2573" cy="930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7" name="Group 779"/>
            <p:cNvGrpSpPr>
              <a:grpSpLocks/>
            </p:cNvGrpSpPr>
            <p:nvPr/>
          </p:nvGrpSpPr>
          <p:grpSpPr bwMode="auto">
            <a:xfrm>
              <a:off x="10603" y="2837"/>
              <a:ext cx="1018" cy="2137"/>
              <a:chOff x="9365" y="2396"/>
              <a:chExt cx="1018" cy="2137"/>
            </a:xfrm>
          </p:grpSpPr>
          <p:sp>
            <p:nvSpPr>
              <p:cNvPr id="782" name="AutoShape 783"/>
              <p:cNvSpPr>
                <a:spLocks noChangeShapeType="1"/>
              </p:cNvSpPr>
              <p:nvPr/>
            </p:nvSpPr>
            <p:spPr bwMode="auto">
              <a:xfrm>
                <a:off x="9707" y="2412"/>
                <a:ext cx="1" cy="211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83" name="AutoShape 782"/>
              <p:cNvSpPr>
                <a:spLocks noChangeShapeType="1"/>
              </p:cNvSpPr>
              <p:nvPr/>
            </p:nvSpPr>
            <p:spPr bwMode="auto">
              <a:xfrm>
                <a:off x="9365" y="4532"/>
                <a:ext cx="720" cy="1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84" name="AutoShape 781"/>
              <p:cNvSpPr>
                <a:spLocks noChangeShapeType="1"/>
              </p:cNvSpPr>
              <p:nvPr/>
            </p:nvSpPr>
            <p:spPr bwMode="auto">
              <a:xfrm>
                <a:off x="9365" y="2396"/>
                <a:ext cx="720" cy="1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85" name="Text Box 780"/>
              <p:cNvSpPr txBox="1">
                <a:spLocks noChangeArrowheads="1"/>
              </p:cNvSpPr>
              <p:nvPr/>
            </p:nvSpPr>
            <p:spPr bwMode="auto">
              <a:xfrm>
                <a:off x="9681" y="3261"/>
                <a:ext cx="702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ω</a:t>
                </a:r>
                <a:r>
                  <a:rPr kumimoji="0" lang="en-US" sz="1400" b="0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sp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508"/>
            <p:cNvGrpSpPr>
              <a:grpSpLocks/>
            </p:cNvGrpSpPr>
            <p:nvPr/>
          </p:nvGrpSpPr>
          <p:grpSpPr bwMode="auto">
            <a:xfrm>
              <a:off x="1933" y="4027"/>
              <a:ext cx="3182" cy="2065"/>
              <a:chOff x="2201" y="3504"/>
              <a:chExt cx="4412" cy="2860"/>
            </a:xfrm>
          </p:grpSpPr>
          <p:sp>
            <p:nvSpPr>
              <p:cNvPr id="512" name="Oval 778"/>
              <p:cNvSpPr>
                <a:spLocks noChangeArrowheads="1"/>
              </p:cNvSpPr>
              <p:nvPr/>
            </p:nvSpPr>
            <p:spPr bwMode="auto">
              <a:xfrm>
                <a:off x="2201" y="350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13" name="Oval 777"/>
              <p:cNvSpPr>
                <a:spLocks noChangeArrowheads="1"/>
              </p:cNvSpPr>
              <p:nvPr/>
            </p:nvSpPr>
            <p:spPr bwMode="auto">
              <a:xfrm>
                <a:off x="2589" y="3505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14" name="Oval 776"/>
              <p:cNvSpPr>
                <a:spLocks noChangeArrowheads="1"/>
              </p:cNvSpPr>
              <p:nvPr/>
            </p:nvSpPr>
            <p:spPr bwMode="auto">
              <a:xfrm>
                <a:off x="2976" y="350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15" name="Oval 775"/>
              <p:cNvSpPr>
                <a:spLocks noChangeArrowheads="1"/>
              </p:cNvSpPr>
              <p:nvPr/>
            </p:nvSpPr>
            <p:spPr bwMode="auto">
              <a:xfrm>
                <a:off x="2202" y="3892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16" name="Oval 774"/>
              <p:cNvSpPr>
                <a:spLocks noChangeArrowheads="1"/>
              </p:cNvSpPr>
              <p:nvPr/>
            </p:nvSpPr>
            <p:spPr bwMode="auto">
              <a:xfrm>
                <a:off x="2590" y="3892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17" name="Oval 773"/>
              <p:cNvSpPr>
                <a:spLocks noChangeArrowheads="1"/>
              </p:cNvSpPr>
              <p:nvPr/>
            </p:nvSpPr>
            <p:spPr bwMode="auto">
              <a:xfrm>
                <a:off x="2977" y="3892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18" name="Oval 772"/>
              <p:cNvSpPr>
                <a:spLocks noChangeArrowheads="1"/>
              </p:cNvSpPr>
              <p:nvPr/>
            </p:nvSpPr>
            <p:spPr bwMode="auto">
              <a:xfrm>
                <a:off x="2201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19" name="Oval 771"/>
              <p:cNvSpPr>
                <a:spLocks noChangeArrowheads="1"/>
              </p:cNvSpPr>
              <p:nvPr/>
            </p:nvSpPr>
            <p:spPr bwMode="auto">
              <a:xfrm>
                <a:off x="2589" y="428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0" name="Oval 770"/>
              <p:cNvSpPr>
                <a:spLocks noChangeArrowheads="1"/>
              </p:cNvSpPr>
              <p:nvPr/>
            </p:nvSpPr>
            <p:spPr bwMode="auto">
              <a:xfrm>
                <a:off x="2976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1" name="Oval 769"/>
              <p:cNvSpPr>
                <a:spLocks noChangeArrowheads="1"/>
              </p:cNvSpPr>
              <p:nvPr/>
            </p:nvSpPr>
            <p:spPr bwMode="auto">
              <a:xfrm>
                <a:off x="2201" y="466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2" name="Oval 768"/>
              <p:cNvSpPr>
                <a:spLocks noChangeArrowheads="1"/>
              </p:cNvSpPr>
              <p:nvPr/>
            </p:nvSpPr>
            <p:spPr bwMode="auto">
              <a:xfrm>
                <a:off x="2589" y="466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3" name="Oval 767"/>
              <p:cNvSpPr>
                <a:spLocks noChangeArrowheads="1"/>
              </p:cNvSpPr>
              <p:nvPr/>
            </p:nvSpPr>
            <p:spPr bwMode="auto">
              <a:xfrm>
                <a:off x="2976" y="466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4" name="Oval 766"/>
              <p:cNvSpPr>
                <a:spLocks noChangeArrowheads="1"/>
              </p:cNvSpPr>
              <p:nvPr/>
            </p:nvSpPr>
            <p:spPr bwMode="auto">
              <a:xfrm>
                <a:off x="3364" y="350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5" name="Oval 765"/>
              <p:cNvSpPr>
                <a:spLocks noChangeArrowheads="1"/>
              </p:cNvSpPr>
              <p:nvPr/>
            </p:nvSpPr>
            <p:spPr bwMode="auto">
              <a:xfrm>
                <a:off x="3364" y="3892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6" name="Oval 764"/>
              <p:cNvSpPr>
                <a:spLocks noChangeArrowheads="1"/>
              </p:cNvSpPr>
              <p:nvPr/>
            </p:nvSpPr>
            <p:spPr bwMode="auto">
              <a:xfrm>
                <a:off x="3364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7" name="Oval 763"/>
              <p:cNvSpPr>
                <a:spLocks noChangeArrowheads="1"/>
              </p:cNvSpPr>
              <p:nvPr/>
            </p:nvSpPr>
            <p:spPr bwMode="auto">
              <a:xfrm>
                <a:off x="3364" y="466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8" name="Oval 762"/>
              <p:cNvSpPr>
                <a:spLocks noChangeArrowheads="1"/>
              </p:cNvSpPr>
              <p:nvPr/>
            </p:nvSpPr>
            <p:spPr bwMode="auto">
              <a:xfrm>
                <a:off x="2201" y="5054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29" name="Oval 761"/>
              <p:cNvSpPr>
                <a:spLocks noChangeArrowheads="1"/>
              </p:cNvSpPr>
              <p:nvPr/>
            </p:nvSpPr>
            <p:spPr bwMode="auto">
              <a:xfrm>
                <a:off x="2590" y="505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0" name="Oval 760"/>
              <p:cNvSpPr>
                <a:spLocks noChangeArrowheads="1"/>
              </p:cNvSpPr>
              <p:nvPr/>
            </p:nvSpPr>
            <p:spPr bwMode="auto">
              <a:xfrm>
                <a:off x="2977" y="505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1" name="Oval 759"/>
              <p:cNvSpPr>
                <a:spLocks noChangeArrowheads="1"/>
              </p:cNvSpPr>
              <p:nvPr/>
            </p:nvSpPr>
            <p:spPr bwMode="auto">
              <a:xfrm>
                <a:off x="3364" y="505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2" name="Oval 758"/>
              <p:cNvSpPr>
                <a:spLocks noChangeArrowheads="1"/>
              </p:cNvSpPr>
              <p:nvPr/>
            </p:nvSpPr>
            <p:spPr bwMode="auto">
              <a:xfrm>
                <a:off x="3752" y="350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3" name="Oval 757"/>
              <p:cNvSpPr>
                <a:spLocks noChangeArrowheads="1"/>
              </p:cNvSpPr>
              <p:nvPr/>
            </p:nvSpPr>
            <p:spPr bwMode="auto">
              <a:xfrm>
                <a:off x="4139" y="350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4" name="Oval 756"/>
              <p:cNvSpPr>
                <a:spLocks noChangeArrowheads="1"/>
              </p:cNvSpPr>
              <p:nvPr/>
            </p:nvSpPr>
            <p:spPr bwMode="auto">
              <a:xfrm>
                <a:off x="4527" y="350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5" name="Oval 755"/>
              <p:cNvSpPr>
                <a:spLocks noChangeArrowheads="1"/>
              </p:cNvSpPr>
              <p:nvPr/>
            </p:nvSpPr>
            <p:spPr bwMode="auto">
              <a:xfrm>
                <a:off x="4914" y="350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6" name="Oval 754"/>
              <p:cNvSpPr>
                <a:spLocks noChangeArrowheads="1"/>
              </p:cNvSpPr>
              <p:nvPr/>
            </p:nvSpPr>
            <p:spPr bwMode="auto">
              <a:xfrm>
                <a:off x="3752" y="3891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7" name="Oval 753"/>
              <p:cNvSpPr>
                <a:spLocks noChangeArrowheads="1"/>
              </p:cNvSpPr>
              <p:nvPr/>
            </p:nvSpPr>
            <p:spPr bwMode="auto">
              <a:xfrm>
                <a:off x="4140" y="3891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8" name="Oval 752"/>
              <p:cNvSpPr>
                <a:spLocks noChangeArrowheads="1"/>
              </p:cNvSpPr>
              <p:nvPr/>
            </p:nvSpPr>
            <p:spPr bwMode="auto">
              <a:xfrm>
                <a:off x="4527" y="3891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9" name="Oval 751"/>
              <p:cNvSpPr>
                <a:spLocks noChangeArrowheads="1"/>
              </p:cNvSpPr>
              <p:nvPr/>
            </p:nvSpPr>
            <p:spPr bwMode="auto">
              <a:xfrm>
                <a:off x="4914" y="3891"/>
                <a:ext cx="389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0" name="Oval 750"/>
              <p:cNvSpPr>
                <a:spLocks noChangeArrowheads="1"/>
              </p:cNvSpPr>
              <p:nvPr/>
            </p:nvSpPr>
            <p:spPr bwMode="auto">
              <a:xfrm>
                <a:off x="3752" y="428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1" name="Oval 749"/>
              <p:cNvSpPr>
                <a:spLocks noChangeArrowheads="1"/>
              </p:cNvSpPr>
              <p:nvPr/>
            </p:nvSpPr>
            <p:spPr bwMode="auto">
              <a:xfrm>
                <a:off x="4139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2" name="Oval 748"/>
              <p:cNvSpPr>
                <a:spLocks noChangeArrowheads="1"/>
              </p:cNvSpPr>
              <p:nvPr/>
            </p:nvSpPr>
            <p:spPr bwMode="auto">
              <a:xfrm>
                <a:off x="4527" y="428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3" name="Oval 747"/>
              <p:cNvSpPr>
                <a:spLocks noChangeArrowheads="1"/>
              </p:cNvSpPr>
              <p:nvPr/>
            </p:nvSpPr>
            <p:spPr bwMode="auto">
              <a:xfrm>
                <a:off x="4914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4" name="Oval 746"/>
              <p:cNvSpPr>
                <a:spLocks noChangeArrowheads="1"/>
              </p:cNvSpPr>
              <p:nvPr/>
            </p:nvSpPr>
            <p:spPr bwMode="auto">
              <a:xfrm>
                <a:off x="3752" y="466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5" name="Oval 745"/>
              <p:cNvSpPr>
                <a:spLocks noChangeArrowheads="1"/>
              </p:cNvSpPr>
              <p:nvPr/>
            </p:nvSpPr>
            <p:spPr bwMode="auto">
              <a:xfrm>
                <a:off x="4139" y="4667"/>
                <a:ext cx="388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6" name="Oval 744"/>
              <p:cNvSpPr>
                <a:spLocks noChangeArrowheads="1"/>
              </p:cNvSpPr>
              <p:nvPr/>
            </p:nvSpPr>
            <p:spPr bwMode="auto">
              <a:xfrm>
                <a:off x="4527" y="466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7" name="Oval 743"/>
              <p:cNvSpPr>
                <a:spLocks noChangeArrowheads="1"/>
              </p:cNvSpPr>
              <p:nvPr/>
            </p:nvSpPr>
            <p:spPr bwMode="auto">
              <a:xfrm>
                <a:off x="4914" y="4667"/>
                <a:ext cx="388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8" name="Oval 742"/>
              <p:cNvSpPr>
                <a:spLocks noChangeArrowheads="1"/>
              </p:cNvSpPr>
              <p:nvPr/>
            </p:nvSpPr>
            <p:spPr bwMode="auto">
              <a:xfrm>
                <a:off x="5302" y="350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9" name="Oval 741"/>
              <p:cNvSpPr>
                <a:spLocks noChangeArrowheads="1"/>
              </p:cNvSpPr>
              <p:nvPr/>
            </p:nvSpPr>
            <p:spPr bwMode="auto">
              <a:xfrm>
                <a:off x="5302" y="3891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0" name="Oval 740"/>
              <p:cNvSpPr>
                <a:spLocks noChangeArrowheads="1"/>
              </p:cNvSpPr>
              <p:nvPr/>
            </p:nvSpPr>
            <p:spPr bwMode="auto">
              <a:xfrm>
                <a:off x="5302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1" name="Oval 739"/>
              <p:cNvSpPr>
                <a:spLocks noChangeArrowheads="1"/>
              </p:cNvSpPr>
              <p:nvPr/>
            </p:nvSpPr>
            <p:spPr bwMode="auto">
              <a:xfrm>
                <a:off x="5302" y="4667"/>
                <a:ext cx="388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2" name="Oval 738"/>
              <p:cNvSpPr>
                <a:spLocks noChangeArrowheads="1"/>
              </p:cNvSpPr>
              <p:nvPr/>
            </p:nvSpPr>
            <p:spPr bwMode="auto">
              <a:xfrm>
                <a:off x="3752" y="5052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3" name="Oval 737"/>
              <p:cNvSpPr>
                <a:spLocks noChangeArrowheads="1"/>
              </p:cNvSpPr>
              <p:nvPr/>
            </p:nvSpPr>
            <p:spPr bwMode="auto">
              <a:xfrm>
                <a:off x="4139" y="505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4" name="Oval 736"/>
              <p:cNvSpPr>
                <a:spLocks noChangeArrowheads="1"/>
              </p:cNvSpPr>
              <p:nvPr/>
            </p:nvSpPr>
            <p:spPr bwMode="auto">
              <a:xfrm>
                <a:off x="4527" y="5052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5" name="Oval 735"/>
              <p:cNvSpPr>
                <a:spLocks noChangeArrowheads="1"/>
              </p:cNvSpPr>
              <p:nvPr/>
            </p:nvSpPr>
            <p:spPr bwMode="auto">
              <a:xfrm>
                <a:off x="4914" y="505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6" name="Oval 734"/>
              <p:cNvSpPr>
                <a:spLocks noChangeArrowheads="1"/>
              </p:cNvSpPr>
              <p:nvPr/>
            </p:nvSpPr>
            <p:spPr bwMode="auto">
              <a:xfrm>
                <a:off x="5302" y="505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7" name="Oval 733"/>
              <p:cNvSpPr>
                <a:spLocks noChangeArrowheads="1"/>
              </p:cNvSpPr>
              <p:nvPr/>
            </p:nvSpPr>
            <p:spPr bwMode="auto">
              <a:xfrm>
                <a:off x="2386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8" name="Oval 732"/>
              <p:cNvSpPr>
                <a:spLocks noChangeArrowheads="1"/>
              </p:cNvSpPr>
              <p:nvPr/>
            </p:nvSpPr>
            <p:spPr bwMode="auto">
              <a:xfrm>
                <a:off x="2774" y="369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9" name="Oval 731"/>
              <p:cNvSpPr>
                <a:spLocks noChangeArrowheads="1"/>
              </p:cNvSpPr>
              <p:nvPr/>
            </p:nvSpPr>
            <p:spPr bwMode="auto">
              <a:xfrm>
                <a:off x="3161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0" name="Oval 730"/>
              <p:cNvSpPr>
                <a:spLocks noChangeArrowheads="1"/>
              </p:cNvSpPr>
              <p:nvPr/>
            </p:nvSpPr>
            <p:spPr bwMode="auto">
              <a:xfrm>
                <a:off x="2387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1" name="Oval 729"/>
              <p:cNvSpPr>
                <a:spLocks noChangeArrowheads="1"/>
              </p:cNvSpPr>
              <p:nvPr/>
            </p:nvSpPr>
            <p:spPr bwMode="auto">
              <a:xfrm>
                <a:off x="2774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2" name="Oval 728"/>
              <p:cNvSpPr>
                <a:spLocks noChangeArrowheads="1"/>
              </p:cNvSpPr>
              <p:nvPr/>
            </p:nvSpPr>
            <p:spPr bwMode="auto">
              <a:xfrm>
                <a:off x="3161" y="4077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3" name="Oval 727"/>
              <p:cNvSpPr>
                <a:spLocks noChangeArrowheads="1"/>
              </p:cNvSpPr>
              <p:nvPr/>
            </p:nvSpPr>
            <p:spPr bwMode="auto">
              <a:xfrm>
                <a:off x="2386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4" name="Oval 726"/>
              <p:cNvSpPr>
                <a:spLocks noChangeArrowheads="1"/>
              </p:cNvSpPr>
              <p:nvPr/>
            </p:nvSpPr>
            <p:spPr bwMode="auto">
              <a:xfrm>
                <a:off x="2774" y="446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5" name="Oval 725"/>
              <p:cNvSpPr>
                <a:spLocks noChangeArrowheads="1"/>
              </p:cNvSpPr>
              <p:nvPr/>
            </p:nvSpPr>
            <p:spPr bwMode="auto">
              <a:xfrm>
                <a:off x="3161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6" name="Oval 724"/>
              <p:cNvSpPr>
                <a:spLocks noChangeArrowheads="1"/>
              </p:cNvSpPr>
              <p:nvPr/>
            </p:nvSpPr>
            <p:spPr bwMode="auto">
              <a:xfrm>
                <a:off x="2386" y="4851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7" name="Oval 723"/>
              <p:cNvSpPr>
                <a:spLocks noChangeArrowheads="1"/>
              </p:cNvSpPr>
              <p:nvPr/>
            </p:nvSpPr>
            <p:spPr bwMode="auto">
              <a:xfrm>
                <a:off x="2774" y="4851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8" name="Oval 722"/>
              <p:cNvSpPr>
                <a:spLocks noChangeArrowheads="1"/>
              </p:cNvSpPr>
              <p:nvPr/>
            </p:nvSpPr>
            <p:spPr bwMode="auto">
              <a:xfrm>
                <a:off x="3161" y="4851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69" name="Oval 721"/>
              <p:cNvSpPr>
                <a:spLocks noChangeArrowheads="1"/>
              </p:cNvSpPr>
              <p:nvPr/>
            </p:nvSpPr>
            <p:spPr bwMode="auto">
              <a:xfrm>
                <a:off x="3549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0" name="Oval 720"/>
              <p:cNvSpPr>
                <a:spLocks noChangeArrowheads="1"/>
              </p:cNvSpPr>
              <p:nvPr/>
            </p:nvSpPr>
            <p:spPr bwMode="auto">
              <a:xfrm>
                <a:off x="3549" y="407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1" name="Oval 719"/>
              <p:cNvSpPr>
                <a:spLocks noChangeArrowheads="1"/>
              </p:cNvSpPr>
              <p:nvPr/>
            </p:nvSpPr>
            <p:spPr bwMode="auto">
              <a:xfrm>
                <a:off x="3549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2" name="Oval 718"/>
              <p:cNvSpPr>
                <a:spLocks noChangeArrowheads="1"/>
              </p:cNvSpPr>
              <p:nvPr/>
            </p:nvSpPr>
            <p:spPr bwMode="auto">
              <a:xfrm>
                <a:off x="3549" y="4851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3" name="Oval 717"/>
              <p:cNvSpPr>
                <a:spLocks noChangeArrowheads="1"/>
              </p:cNvSpPr>
              <p:nvPr/>
            </p:nvSpPr>
            <p:spPr bwMode="auto">
              <a:xfrm>
                <a:off x="2386" y="5238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4" name="Oval 716"/>
              <p:cNvSpPr>
                <a:spLocks noChangeArrowheads="1"/>
              </p:cNvSpPr>
              <p:nvPr/>
            </p:nvSpPr>
            <p:spPr bwMode="auto">
              <a:xfrm>
                <a:off x="2774" y="5238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5" name="Oval 715"/>
              <p:cNvSpPr>
                <a:spLocks noChangeArrowheads="1"/>
              </p:cNvSpPr>
              <p:nvPr/>
            </p:nvSpPr>
            <p:spPr bwMode="auto">
              <a:xfrm>
                <a:off x="3161" y="5238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6" name="Oval 714"/>
              <p:cNvSpPr>
                <a:spLocks noChangeArrowheads="1"/>
              </p:cNvSpPr>
              <p:nvPr/>
            </p:nvSpPr>
            <p:spPr bwMode="auto">
              <a:xfrm>
                <a:off x="3549" y="5238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7" name="Oval 713"/>
              <p:cNvSpPr>
                <a:spLocks noChangeArrowheads="1"/>
              </p:cNvSpPr>
              <p:nvPr/>
            </p:nvSpPr>
            <p:spPr bwMode="auto">
              <a:xfrm>
                <a:off x="3937" y="369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8" name="Oval 712"/>
              <p:cNvSpPr>
                <a:spLocks noChangeArrowheads="1"/>
              </p:cNvSpPr>
              <p:nvPr/>
            </p:nvSpPr>
            <p:spPr bwMode="auto">
              <a:xfrm>
                <a:off x="4324" y="369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79" name="Oval 711"/>
              <p:cNvSpPr>
                <a:spLocks noChangeArrowheads="1"/>
              </p:cNvSpPr>
              <p:nvPr/>
            </p:nvSpPr>
            <p:spPr bwMode="auto">
              <a:xfrm>
                <a:off x="4711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0" name="Oval 710"/>
              <p:cNvSpPr>
                <a:spLocks noChangeArrowheads="1"/>
              </p:cNvSpPr>
              <p:nvPr/>
            </p:nvSpPr>
            <p:spPr bwMode="auto">
              <a:xfrm>
                <a:off x="5099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1" name="Oval 709"/>
              <p:cNvSpPr>
                <a:spLocks noChangeArrowheads="1"/>
              </p:cNvSpPr>
              <p:nvPr/>
            </p:nvSpPr>
            <p:spPr bwMode="auto">
              <a:xfrm>
                <a:off x="3937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2" name="Oval 708"/>
              <p:cNvSpPr>
                <a:spLocks noChangeArrowheads="1"/>
              </p:cNvSpPr>
              <p:nvPr/>
            </p:nvSpPr>
            <p:spPr bwMode="auto">
              <a:xfrm>
                <a:off x="4324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3" name="Oval 707"/>
              <p:cNvSpPr>
                <a:spLocks noChangeArrowheads="1"/>
              </p:cNvSpPr>
              <p:nvPr/>
            </p:nvSpPr>
            <p:spPr bwMode="auto">
              <a:xfrm>
                <a:off x="4711" y="407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4" name="Oval 706"/>
              <p:cNvSpPr>
                <a:spLocks noChangeArrowheads="1"/>
              </p:cNvSpPr>
              <p:nvPr/>
            </p:nvSpPr>
            <p:spPr bwMode="auto">
              <a:xfrm>
                <a:off x="5099" y="407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5" name="Oval 705"/>
              <p:cNvSpPr>
                <a:spLocks noChangeArrowheads="1"/>
              </p:cNvSpPr>
              <p:nvPr/>
            </p:nvSpPr>
            <p:spPr bwMode="auto">
              <a:xfrm>
                <a:off x="3937" y="446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6" name="Oval 704"/>
              <p:cNvSpPr>
                <a:spLocks noChangeArrowheads="1"/>
              </p:cNvSpPr>
              <p:nvPr/>
            </p:nvSpPr>
            <p:spPr bwMode="auto">
              <a:xfrm>
                <a:off x="4324" y="446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7" name="Oval 703"/>
              <p:cNvSpPr>
                <a:spLocks noChangeArrowheads="1"/>
              </p:cNvSpPr>
              <p:nvPr/>
            </p:nvSpPr>
            <p:spPr bwMode="auto">
              <a:xfrm>
                <a:off x="4711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8" name="Oval 702"/>
              <p:cNvSpPr>
                <a:spLocks noChangeArrowheads="1"/>
              </p:cNvSpPr>
              <p:nvPr/>
            </p:nvSpPr>
            <p:spPr bwMode="auto">
              <a:xfrm>
                <a:off x="5099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89" name="Oval 701"/>
              <p:cNvSpPr>
                <a:spLocks noChangeArrowheads="1"/>
              </p:cNvSpPr>
              <p:nvPr/>
            </p:nvSpPr>
            <p:spPr bwMode="auto">
              <a:xfrm>
                <a:off x="3937" y="4851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0" name="Oval 700"/>
              <p:cNvSpPr>
                <a:spLocks noChangeArrowheads="1"/>
              </p:cNvSpPr>
              <p:nvPr/>
            </p:nvSpPr>
            <p:spPr bwMode="auto">
              <a:xfrm>
                <a:off x="4324" y="4851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1" name="Oval 699"/>
              <p:cNvSpPr>
                <a:spLocks noChangeArrowheads="1"/>
              </p:cNvSpPr>
              <p:nvPr/>
            </p:nvSpPr>
            <p:spPr bwMode="auto">
              <a:xfrm>
                <a:off x="4711" y="4851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2" name="Oval 698"/>
              <p:cNvSpPr>
                <a:spLocks noChangeArrowheads="1"/>
              </p:cNvSpPr>
              <p:nvPr/>
            </p:nvSpPr>
            <p:spPr bwMode="auto">
              <a:xfrm>
                <a:off x="5099" y="4851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3" name="Oval 697"/>
              <p:cNvSpPr>
                <a:spLocks noChangeArrowheads="1"/>
              </p:cNvSpPr>
              <p:nvPr/>
            </p:nvSpPr>
            <p:spPr bwMode="auto">
              <a:xfrm>
                <a:off x="5487" y="369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4" name="Oval 696"/>
              <p:cNvSpPr>
                <a:spLocks noChangeArrowheads="1"/>
              </p:cNvSpPr>
              <p:nvPr/>
            </p:nvSpPr>
            <p:spPr bwMode="auto">
              <a:xfrm>
                <a:off x="5487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5" name="Oval 695"/>
              <p:cNvSpPr>
                <a:spLocks noChangeArrowheads="1"/>
              </p:cNvSpPr>
              <p:nvPr/>
            </p:nvSpPr>
            <p:spPr bwMode="auto">
              <a:xfrm>
                <a:off x="5487" y="446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6" name="Oval 694"/>
              <p:cNvSpPr>
                <a:spLocks noChangeArrowheads="1"/>
              </p:cNvSpPr>
              <p:nvPr/>
            </p:nvSpPr>
            <p:spPr bwMode="auto">
              <a:xfrm>
                <a:off x="5487" y="4851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7" name="Oval 693"/>
              <p:cNvSpPr>
                <a:spLocks noChangeArrowheads="1"/>
              </p:cNvSpPr>
              <p:nvPr/>
            </p:nvSpPr>
            <p:spPr bwMode="auto">
              <a:xfrm>
                <a:off x="3937" y="5237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8" name="Oval 692"/>
              <p:cNvSpPr>
                <a:spLocks noChangeArrowheads="1"/>
              </p:cNvSpPr>
              <p:nvPr/>
            </p:nvSpPr>
            <p:spPr bwMode="auto">
              <a:xfrm>
                <a:off x="4324" y="5237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99" name="Oval 691"/>
              <p:cNvSpPr>
                <a:spLocks noChangeArrowheads="1"/>
              </p:cNvSpPr>
              <p:nvPr/>
            </p:nvSpPr>
            <p:spPr bwMode="auto">
              <a:xfrm>
                <a:off x="4711" y="5237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0" name="Oval 690"/>
              <p:cNvSpPr>
                <a:spLocks noChangeArrowheads="1"/>
              </p:cNvSpPr>
              <p:nvPr/>
            </p:nvSpPr>
            <p:spPr bwMode="auto">
              <a:xfrm>
                <a:off x="5099" y="5237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1" name="Oval 689"/>
              <p:cNvSpPr>
                <a:spLocks noChangeArrowheads="1"/>
              </p:cNvSpPr>
              <p:nvPr/>
            </p:nvSpPr>
            <p:spPr bwMode="auto">
              <a:xfrm>
                <a:off x="5487" y="5237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2" name="Oval 688"/>
              <p:cNvSpPr>
                <a:spLocks noChangeArrowheads="1"/>
              </p:cNvSpPr>
              <p:nvPr/>
            </p:nvSpPr>
            <p:spPr bwMode="auto">
              <a:xfrm>
                <a:off x="2571" y="387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3" name="Oval 687"/>
              <p:cNvSpPr>
                <a:spLocks noChangeArrowheads="1"/>
              </p:cNvSpPr>
              <p:nvPr/>
            </p:nvSpPr>
            <p:spPr bwMode="auto">
              <a:xfrm>
                <a:off x="2958" y="387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4" name="Oval 686"/>
              <p:cNvSpPr>
                <a:spLocks noChangeArrowheads="1"/>
              </p:cNvSpPr>
              <p:nvPr/>
            </p:nvSpPr>
            <p:spPr bwMode="auto">
              <a:xfrm>
                <a:off x="3345" y="3874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5" name="Oval 685"/>
              <p:cNvSpPr>
                <a:spLocks noChangeArrowheads="1"/>
              </p:cNvSpPr>
              <p:nvPr/>
            </p:nvSpPr>
            <p:spPr bwMode="auto">
              <a:xfrm>
                <a:off x="2571" y="426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6" name="Oval 684"/>
              <p:cNvSpPr>
                <a:spLocks noChangeArrowheads="1"/>
              </p:cNvSpPr>
              <p:nvPr/>
            </p:nvSpPr>
            <p:spPr bwMode="auto">
              <a:xfrm>
                <a:off x="2959" y="4261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7" name="Oval 683"/>
              <p:cNvSpPr>
                <a:spLocks noChangeArrowheads="1"/>
              </p:cNvSpPr>
              <p:nvPr/>
            </p:nvSpPr>
            <p:spPr bwMode="auto">
              <a:xfrm>
                <a:off x="3346" y="426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8" name="Oval 682"/>
              <p:cNvSpPr>
                <a:spLocks noChangeArrowheads="1"/>
              </p:cNvSpPr>
              <p:nvPr/>
            </p:nvSpPr>
            <p:spPr bwMode="auto">
              <a:xfrm>
                <a:off x="2571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09" name="Oval 681"/>
              <p:cNvSpPr>
                <a:spLocks noChangeArrowheads="1"/>
              </p:cNvSpPr>
              <p:nvPr/>
            </p:nvSpPr>
            <p:spPr bwMode="auto">
              <a:xfrm>
                <a:off x="2958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0" name="Oval 680"/>
              <p:cNvSpPr>
                <a:spLocks noChangeArrowheads="1"/>
              </p:cNvSpPr>
              <p:nvPr/>
            </p:nvSpPr>
            <p:spPr bwMode="auto">
              <a:xfrm>
                <a:off x="3345" y="4649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1" name="Oval 679"/>
              <p:cNvSpPr>
                <a:spLocks noChangeArrowheads="1"/>
              </p:cNvSpPr>
              <p:nvPr/>
            </p:nvSpPr>
            <p:spPr bwMode="auto">
              <a:xfrm>
                <a:off x="2571" y="503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2" name="Oval 678"/>
              <p:cNvSpPr>
                <a:spLocks noChangeArrowheads="1"/>
              </p:cNvSpPr>
              <p:nvPr/>
            </p:nvSpPr>
            <p:spPr bwMode="auto">
              <a:xfrm>
                <a:off x="2958" y="503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3" name="Oval 677"/>
              <p:cNvSpPr>
                <a:spLocks noChangeArrowheads="1"/>
              </p:cNvSpPr>
              <p:nvPr/>
            </p:nvSpPr>
            <p:spPr bwMode="auto">
              <a:xfrm>
                <a:off x="3345" y="5037"/>
                <a:ext cx="389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4" name="Oval 676"/>
              <p:cNvSpPr>
                <a:spLocks noChangeArrowheads="1"/>
              </p:cNvSpPr>
              <p:nvPr/>
            </p:nvSpPr>
            <p:spPr bwMode="auto">
              <a:xfrm>
                <a:off x="3734" y="387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5" name="Oval 675"/>
              <p:cNvSpPr>
                <a:spLocks noChangeArrowheads="1"/>
              </p:cNvSpPr>
              <p:nvPr/>
            </p:nvSpPr>
            <p:spPr bwMode="auto">
              <a:xfrm>
                <a:off x="3734" y="426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6" name="Oval 674"/>
              <p:cNvSpPr>
                <a:spLocks noChangeArrowheads="1"/>
              </p:cNvSpPr>
              <p:nvPr/>
            </p:nvSpPr>
            <p:spPr bwMode="auto">
              <a:xfrm>
                <a:off x="3734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7" name="Oval 673"/>
              <p:cNvSpPr>
                <a:spLocks noChangeArrowheads="1"/>
              </p:cNvSpPr>
              <p:nvPr/>
            </p:nvSpPr>
            <p:spPr bwMode="auto">
              <a:xfrm>
                <a:off x="3734" y="503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8" name="Oval 672"/>
              <p:cNvSpPr>
                <a:spLocks noChangeArrowheads="1"/>
              </p:cNvSpPr>
              <p:nvPr/>
            </p:nvSpPr>
            <p:spPr bwMode="auto">
              <a:xfrm>
                <a:off x="2571" y="542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19" name="Oval 671"/>
              <p:cNvSpPr>
                <a:spLocks noChangeArrowheads="1"/>
              </p:cNvSpPr>
              <p:nvPr/>
            </p:nvSpPr>
            <p:spPr bwMode="auto">
              <a:xfrm>
                <a:off x="2959" y="5422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0" name="Oval 670"/>
              <p:cNvSpPr>
                <a:spLocks noChangeArrowheads="1"/>
              </p:cNvSpPr>
              <p:nvPr/>
            </p:nvSpPr>
            <p:spPr bwMode="auto">
              <a:xfrm>
                <a:off x="3346" y="542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1" name="Oval 669"/>
              <p:cNvSpPr>
                <a:spLocks noChangeArrowheads="1"/>
              </p:cNvSpPr>
              <p:nvPr/>
            </p:nvSpPr>
            <p:spPr bwMode="auto">
              <a:xfrm>
                <a:off x="3734" y="5422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2" name="Oval 668"/>
              <p:cNvSpPr>
                <a:spLocks noChangeArrowheads="1"/>
              </p:cNvSpPr>
              <p:nvPr/>
            </p:nvSpPr>
            <p:spPr bwMode="auto">
              <a:xfrm>
                <a:off x="4121" y="387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3" name="Oval 667"/>
              <p:cNvSpPr>
                <a:spLocks noChangeArrowheads="1"/>
              </p:cNvSpPr>
              <p:nvPr/>
            </p:nvSpPr>
            <p:spPr bwMode="auto">
              <a:xfrm>
                <a:off x="4508" y="387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4" name="Oval 666"/>
              <p:cNvSpPr>
                <a:spLocks noChangeArrowheads="1"/>
              </p:cNvSpPr>
              <p:nvPr/>
            </p:nvSpPr>
            <p:spPr bwMode="auto">
              <a:xfrm>
                <a:off x="4896" y="387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5" name="Oval 665"/>
              <p:cNvSpPr>
                <a:spLocks noChangeArrowheads="1"/>
              </p:cNvSpPr>
              <p:nvPr/>
            </p:nvSpPr>
            <p:spPr bwMode="auto">
              <a:xfrm>
                <a:off x="5284" y="387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6" name="Oval 664"/>
              <p:cNvSpPr>
                <a:spLocks noChangeArrowheads="1"/>
              </p:cNvSpPr>
              <p:nvPr/>
            </p:nvSpPr>
            <p:spPr bwMode="auto">
              <a:xfrm>
                <a:off x="4121" y="4260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7" name="Oval 663"/>
              <p:cNvSpPr>
                <a:spLocks noChangeArrowheads="1"/>
              </p:cNvSpPr>
              <p:nvPr/>
            </p:nvSpPr>
            <p:spPr bwMode="auto">
              <a:xfrm>
                <a:off x="4509" y="4260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8" name="Oval 662"/>
              <p:cNvSpPr>
                <a:spLocks noChangeArrowheads="1"/>
              </p:cNvSpPr>
              <p:nvPr/>
            </p:nvSpPr>
            <p:spPr bwMode="auto">
              <a:xfrm>
                <a:off x="4896" y="4260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29" name="Oval 661"/>
              <p:cNvSpPr>
                <a:spLocks noChangeArrowheads="1"/>
              </p:cNvSpPr>
              <p:nvPr/>
            </p:nvSpPr>
            <p:spPr bwMode="auto">
              <a:xfrm>
                <a:off x="5284" y="4260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0" name="Oval 660"/>
              <p:cNvSpPr>
                <a:spLocks noChangeArrowheads="1"/>
              </p:cNvSpPr>
              <p:nvPr/>
            </p:nvSpPr>
            <p:spPr bwMode="auto">
              <a:xfrm>
                <a:off x="4121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1" name="Oval 659"/>
              <p:cNvSpPr>
                <a:spLocks noChangeArrowheads="1"/>
              </p:cNvSpPr>
              <p:nvPr/>
            </p:nvSpPr>
            <p:spPr bwMode="auto">
              <a:xfrm>
                <a:off x="4508" y="464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2" name="Oval 658"/>
              <p:cNvSpPr>
                <a:spLocks noChangeArrowheads="1"/>
              </p:cNvSpPr>
              <p:nvPr/>
            </p:nvSpPr>
            <p:spPr bwMode="auto">
              <a:xfrm>
                <a:off x="4896" y="464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3" name="Oval 657"/>
              <p:cNvSpPr>
                <a:spLocks noChangeArrowheads="1"/>
              </p:cNvSpPr>
              <p:nvPr/>
            </p:nvSpPr>
            <p:spPr bwMode="auto">
              <a:xfrm>
                <a:off x="5284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4" name="Oval 656"/>
              <p:cNvSpPr>
                <a:spLocks noChangeArrowheads="1"/>
              </p:cNvSpPr>
              <p:nvPr/>
            </p:nvSpPr>
            <p:spPr bwMode="auto">
              <a:xfrm>
                <a:off x="4121" y="5037"/>
                <a:ext cx="387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5" name="Oval 655"/>
              <p:cNvSpPr>
                <a:spLocks noChangeArrowheads="1"/>
              </p:cNvSpPr>
              <p:nvPr/>
            </p:nvSpPr>
            <p:spPr bwMode="auto">
              <a:xfrm>
                <a:off x="4508" y="5037"/>
                <a:ext cx="388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6" name="Oval 654"/>
              <p:cNvSpPr>
                <a:spLocks noChangeArrowheads="1"/>
              </p:cNvSpPr>
              <p:nvPr/>
            </p:nvSpPr>
            <p:spPr bwMode="auto">
              <a:xfrm>
                <a:off x="4896" y="5037"/>
                <a:ext cx="388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7" name="Oval 653"/>
              <p:cNvSpPr>
                <a:spLocks noChangeArrowheads="1"/>
              </p:cNvSpPr>
              <p:nvPr/>
            </p:nvSpPr>
            <p:spPr bwMode="auto">
              <a:xfrm>
                <a:off x="5284" y="5037"/>
                <a:ext cx="387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8" name="Oval 652"/>
              <p:cNvSpPr>
                <a:spLocks noChangeArrowheads="1"/>
              </p:cNvSpPr>
              <p:nvPr/>
            </p:nvSpPr>
            <p:spPr bwMode="auto">
              <a:xfrm>
                <a:off x="5671" y="387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39" name="Oval 651"/>
              <p:cNvSpPr>
                <a:spLocks noChangeArrowheads="1"/>
              </p:cNvSpPr>
              <p:nvPr/>
            </p:nvSpPr>
            <p:spPr bwMode="auto">
              <a:xfrm>
                <a:off x="5671" y="4260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0" name="Oval 650"/>
              <p:cNvSpPr>
                <a:spLocks noChangeArrowheads="1"/>
              </p:cNvSpPr>
              <p:nvPr/>
            </p:nvSpPr>
            <p:spPr bwMode="auto">
              <a:xfrm>
                <a:off x="5671" y="464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1" name="Oval 649"/>
              <p:cNvSpPr>
                <a:spLocks noChangeArrowheads="1"/>
              </p:cNvSpPr>
              <p:nvPr/>
            </p:nvSpPr>
            <p:spPr bwMode="auto">
              <a:xfrm>
                <a:off x="5671" y="5037"/>
                <a:ext cx="388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2" name="Oval 648"/>
              <p:cNvSpPr>
                <a:spLocks noChangeArrowheads="1"/>
              </p:cNvSpPr>
              <p:nvPr/>
            </p:nvSpPr>
            <p:spPr bwMode="auto">
              <a:xfrm>
                <a:off x="4121" y="5421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3" name="Oval 647"/>
              <p:cNvSpPr>
                <a:spLocks noChangeArrowheads="1"/>
              </p:cNvSpPr>
              <p:nvPr/>
            </p:nvSpPr>
            <p:spPr bwMode="auto">
              <a:xfrm>
                <a:off x="4508" y="5421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4" name="Oval 646"/>
              <p:cNvSpPr>
                <a:spLocks noChangeArrowheads="1"/>
              </p:cNvSpPr>
              <p:nvPr/>
            </p:nvSpPr>
            <p:spPr bwMode="auto">
              <a:xfrm>
                <a:off x="4896" y="5421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5" name="Oval 645"/>
              <p:cNvSpPr>
                <a:spLocks noChangeArrowheads="1"/>
              </p:cNvSpPr>
              <p:nvPr/>
            </p:nvSpPr>
            <p:spPr bwMode="auto">
              <a:xfrm>
                <a:off x="5284" y="5421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6" name="Oval 644"/>
              <p:cNvSpPr>
                <a:spLocks noChangeArrowheads="1"/>
              </p:cNvSpPr>
              <p:nvPr/>
            </p:nvSpPr>
            <p:spPr bwMode="auto">
              <a:xfrm>
                <a:off x="5671" y="5421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7" name="Oval 643"/>
              <p:cNvSpPr>
                <a:spLocks noChangeArrowheads="1"/>
              </p:cNvSpPr>
              <p:nvPr/>
            </p:nvSpPr>
            <p:spPr bwMode="auto">
              <a:xfrm>
                <a:off x="2755" y="406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8" name="Oval 642"/>
              <p:cNvSpPr>
                <a:spLocks noChangeArrowheads="1"/>
              </p:cNvSpPr>
              <p:nvPr/>
            </p:nvSpPr>
            <p:spPr bwMode="auto">
              <a:xfrm>
                <a:off x="3143" y="406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49" name="Oval 641"/>
              <p:cNvSpPr>
                <a:spLocks noChangeArrowheads="1"/>
              </p:cNvSpPr>
              <p:nvPr/>
            </p:nvSpPr>
            <p:spPr bwMode="auto">
              <a:xfrm>
                <a:off x="3530" y="406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0" name="Oval 640"/>
              <p:cNvSpPr>
                <a:spLocks noChangeArrowheads="1"/>
              </p:cNvSpPr>
              <p:nvPr/>
            </p:nvSpPr>
            <p:spPr bwMode="auto">
              <a:xfrm>
                <a:off x="2756" y="444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1" name="Oval 639"/>
              <p:cNvSpPr>
                <a:spLocks noChangeArrowheads="1"/>
              </p:cNvSpPr>
              <p:nvPr/>
            </p:nvSpPr>
            <p:spPr bwMode="auto">
              <a:xfrm>
                <a:off x="3144" y="444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2" name="Oval 638"/>
              <p:cNvSpPr>
                <a:spLocks noChangeArrowheads="1"/>
              </p:cNvSpPr>
              <p:nvPr/>
            </p:nvSpPr>
            <p:spPr bwMode="auto">
              <a:xfrm>
                <a:off x="3531" y="444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3" name="Oval 637"/>
              <p:cNvSpPr>
                <a:spLocks noChangeArrowheads="1"/>
              </p:cNvSpPr>
              <p:nvPr/>
            </p:nvSpPr>
            <p:spPr bwMode="auto">
              <a:xfrm>
                <a:off x="2755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4" name="Oval 636"/>
              <p:cNvSpPr>
                <a:spLocks noChangeArrowheads="1"/>
              </p:cNvSpPr>
              <p:nvPr/>
            </p:nvSpPr>
            <p:spPr bwMode="auto">
              <a:xfrm>
                <a:off x="3143" y="483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5" name="Oval 635"/>
              <p:cNvSpPr>
                <a:spLocks noChangeArrowheads="1"/>
              </p:cNvSpPr>
              <p:nvPr/>
            </p:nvSpPr>
            <p:spPr bwMode="auto">
              <a:xfrm>
                <a:off x="3530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6" name="Oval 634"/>
              <p:cNvSpPr>
                <a:spLocks noChangeArrowheads="1"/>
              </p:cNvSpPr>
              <p:nvPr/>
            </p:nvSpPr>
            <p:spPr bwMode="auto">
              <a:xfrm>
                <a:off x="2755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7" name="Oval 633"/>
              <p:cNvSpPr>
                <a:spLocks noChangeArrowheads="1"/>
              </p:cNvSpPr>
              <p:nvPr/>
            </p:nvSpPr>
            <p:spPr bwMode="auto">
              <a:xfrm>
                <a:off x="3143" y="522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8" name="Oval 632"/>
              <p:cNvSpPr>
                <a:spLocks noChangeArrowheads="1"/>
              </p:cNvSpPr>
              <p:nvPr/>
            </p:nvSpPr>
            <p:spPr bwMode="auto">
              <a:xfrm>
                <a:off x="3530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59" name="Oval 631"/>
              <p:cNvSpPr>
                <a:spLocks noChangeArrowheads="1"/>
              </p:cNvSpPr>
              <p:nvPr/>
            </p:nvSpPr>
            <p:spPr bwMode="auto">
              <a:xfrm>
                <a:off x="3918" y="406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0" name="Oval 630"/>
              <p:cNvSpPr>
                <a:spLocks noChangeArrowheads="1"/>
              </p:cNvSpPr>
              <p:nvPr/>
            </p:nvSpPr>
            <p:spPr bwMode="auto">
              <a:xfrm>
                <a:off x="3918" y="4447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1" name="Oval 629"/>
              <p:cNvSpPr>
                <a:spLocks noChangeArrowheads="1"/>
              </p:cNvSpPr>
              <p:nvPr/>
            </p:nvSpPr>
            <p:spPr bwMode="auto">
              <a:xfrm>
                <a:off x="3918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2" name="Oval 628"/>
              <p:cNvSpPr>
                <a:spLocks noChangeArrowheads="1"/>
              </p:cNvSpPr>
              <p:nvPr/>
            </p:nvSpPr>
            <p:spPr bwMode="auto">
              <a:xfrm>
                <a:off x="3918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3" name="Oval 627"/>
              <p:cNvSpPr>
                <a:spLocks noChangeArrowheads="1"/>
              </p:cNvSpPr>
              <p:nvPr/>
            </p:nvSpPr>
            <p:spPr bwMode="auto">
              <a:xfrm>
                <a:off x="2755" y="5607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4" name="Oval 626"/>
              <p:cNvSpPr>
                <a:spLocks noChangeArrowheads="1"/>
              </p:cNvSpPr>
              <p:nvPr/>
            </p:nvSpPr>
            <p:spPr bwMode="auto">
              <a:xfrm>
                <a:off x="3144" y="5607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5" name="Oval 625"/>
              <p:cNvSpPr>
                <a:spLocks noChangeArrowheads="1"/>
              </p:cNvSpPr>
              <p:nvPr/>
            </p:nvSpPr>
            <p:spPr bwMode="auto">
              <a:xfrm>
                <a:off x="3531" y="5607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6" name="Oval 624"/>
              <p:cNvSpPr>
                <a:spLocks noChangeArrowheads="1"/>
              </p:cNvSpPr>
              <p:nvPr/>
            </p:nvSpPr>
            <p:spPr bwMode="auto">
              <a:xfrm>
                <a:off x="3918" y="5607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7" name="Oval 623"/>
              <p:cNvSpPr>
                <a:spLocks noChangeArrowheads="1"/>
              </p:cNvSpPr>
              <p:nvPr/>
            </p:nvSpPr>
            <p:spPr bwMode="auto">
              <a:xfrm>
                <a:off x="4306" y="405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8" name="Oval 622"/>
              <p:cNvSpPr>
                <a:spLocks noChangeArrowheads="1"/>
              </p:cNvSpPr>
              <p:nvPr/>
            </p:nvSpPr>
            <p:spPr bwMode="auto">
              <a:xfrm>
                <a:off x="4693" y="405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69" name="Oval 621"/>
              <p:cNvSpPr>
                <a:spLocks noChangeArrowheads="1"/>
              </p:cNvSpPr>
              <p:nvPr/>
            </p:nvSpPr>
            <p:spPr bwMode="auto">
              <a:xfrm>
                <a:off x="5081" y="405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0" name="Oval 620"/>
              <p:cNvSpPr>
                <a:spLocks noChangeArrowheads="1"/>
              </p:cNvSpPr>
              <p:nvPr/>
            </p:nvSpPr>
            <p:spPr bwMode="auto">
              <a:xfrm>
                <a:off x="5468" y="405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1" name="Oval 619"/>
              <p:cNvSpPr>
                <a:spLocks noChangeArrowheads="1"/>
              </p:cNvSpPr>
              <p:nvPr/>
            </p:nvSpPr>
            <p:spPr bwMode="auto">
              <a:xfrm>
                <a:off x="4306" y="444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2" name="Oval 618"/>
              <p:cNvSpPr>
                <a:spLocks noChangeArrowheads="1"/>
              </p:cNvSpPr>
              <p:nvPr/>
            </p:nvSpPr>
            <p:spPr bwMode="auto">
              <a:xfrm>
                <a:off x="4694" y="4445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3" name="Oval 617"/>
              <p:cNvSpPr>
                <a:spLocks noChangeArrowheads="1"/>
              </p:cNvSpPr>
              <p:nvPr/>
            </p:nvSpPr>
            <p:spPr bwMode="auto">
              <a:xfrm>
                <a:off x="5081" y="4445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4" name="Oval 616"/>
              <p:cNvSpPr>
                <a:spLocks noChangeArrowheads="1"/>
              </p:cNvSpPr>
              <p:nvPr/>
            </p:nvSpPr>
            <p:spPr bwMode="auto">
              <a:xfrm>
                <a:off x="5468" y="4445"/>
                <a:ext cx="389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5" name="Oval 615"/>
              <p:cNvSpPr>
                <a:spLocks noChangeArrowheads="1"/>
              </p:cNvSpPr>
              <p:nvPr/>
            </p:nvSpPr>
            <p:spPr bwMode="auto">
              <a:xfrm>
                <a:off x="4306" y="483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6" name="Oval 614"/>
              <p:cNvSpPr>
                <a:spLocks noChangeArrowheads="1"/>
              </p:cNvSpPr>
              <p:nvPr/>
            </p:nvSpPr>
            <p:spPr bwMode="auto">
              <a:xfrm>
                <a:off x="4693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7" name="Oval 613"/>
              <p:cNvSpPr>
                <a:spLocks noChangeArrowheads="1"/>
              </p:cNvSpPr>
              <p:nvPr/>
            </p:nvSpPr>
            <p:spPr bwMode="auto">
              <a:xfrm>
                <a:off x="5081" y="483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8" name="Oval 612"/>
              <p:cNvSpPr>
                <a:spLocks noChangeArrowheads="1"/>
              </p:cNvSpPr>
              <p:nvPr/>
            </p:nvSpPr>
            <p:spPr bwMode="auto">
              <a:xfrm>
                <a:off x="5468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79" name="Oval 611"/>
              <p:cNvSpPr>
                <a:spLocks noChangeArrowheads="1"/>
              </p:cNvSpPr>
              <p:nvPr/>
            </p:nvSpPr>
            <p:spPr bwMode="auto">
              <a:xfrm>
                <a:off x="4306" y="522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0" name="Oval 610"/>
              <p:cNvSpPr>
                <a:spLocks noChangeArrowheads="1"/>
              </p:cNvSpPr>
              <p:nvPr/>
            </p:nvSpPr>
            <p:spPr bwMode="auto">
              <a:xfrm>
                <a:off x="4693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1" name="Oval 609"/>
              <p:cNvSpPr>
                <a:spLocks noChangeArrowheads="1"/>
              </p:cNvSpPr>
              <p:nvPr/>
            </p:nvSpPr>
            <p:spPr bwMode="auto">
              <a:xfrm>
                <a:off x="5081" y="522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2" name="Oval 608"/>
              <p:cNvSpPr>
                <a:spLocks noChangeArrowheads="1"/>
              </p:cNvSpPr>
              <p:nvPr/>
            </p:nvSpPr>
            <p:spPr bwMode="auto">
              <a:xfrm>
                <a:off x="5468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3" name="Oval 607"/>
              <p:cNvSpPr>
                <a:spLocks noChangeArrowheads="1"/>
              </p:cNvSpPr>
              <p:nvPr/>
            </p:nvSpPr>
            <p:spPr bwMode="auto">
              <a:xfrm>
                <a:off x="5856" y="405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4" name="Oval 606"/>
              <p:cNvSpPr>
                <a:spLocks noChangeArrowheads="1"/>
              </p:cNvSpPr>
              <p:nvPr/>
            </p:nvSpPr>
            <p:spPr bwMode="auto">
              <a:xfrm>
                <a:off x="5856" y="444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5" name="Oval 605"/>
              <p:cNvSpPr>
                <a:spLocks noChangeArrowheads="1"/>
              </p:cNvSpPr>
              <p:nvPr/>
            </p:nvSpPr>
            <p:spPr bwMode="auto">
              <a:xfrm>
                <a:off x="5856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6" name="Oval 604"/>
              <p:cNvSpPr>
                <a:spLocks noChangeArrowheads="1"/>
              </p:cNvSpPr>
              <p:nvPr/>
            </p:nvSpPr>
            <p:spPr bwMode="auto">
              <a:xfrm>
                <a:off x="5856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7" name="Oval 603"/>
              <p:cNvSpPr>
                <a:spLocks noChangeArrowheads="1"/>
              </p:cNvSpPr>
              <p:nvPr/>
            </p:nvSpPr>
            <p:spPr bwMode="auto">
              <a:xfrm>
                <a:off x="4306" y="5607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8" name="Oval 602"/>
              <p:cNvSpPr>
                <a:spLocks noChangeArrowheads="1"/>
              </p:cNvSpPr>
              <p:nvPr/>
            </p:nvSpPr>
            <p:spPr bwMode="auto">
              <a:xfrm>
                <a:off x="4693" y="5607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89" name="Oval 601"/>
              <p:cNvSpPr>
                <a:spLocks noChangeArrowheads="1"/>
              </p:cNvSpPr>
              <p:nvPr/>
            </p:nvSpPr>
            <p:spPr bwMode="auto">
              <a:xfrm>
                <a:off x="5081" y="5607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0" name="Oval 600"/>
              <p:cNvSpPr>
                <a:spLocks noChangeArrowheads="1"/>
              </p:cNvSpPr>
              <p:nvPr/>
            </p:nvSpPr>
            <p:spPr bwMode="auto">
              <a:xfrm>
                <a:off x="5468" y="5607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1" name="Oval 599"/>
              <p:cNvSpPr>
                <a:spLocks noChangeArrowheads="1"/>
              </p:cNvSpPr>
              <p:nvPr/>
            </p:nvSpPr>
            <p:spPr bwMode="auto">
              <a:xfrm>
                <a:off x="5856" y="5607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2" name="Oval 598"/>
              <p:cNvSpPr>
                <a:spLocks noChangeArrowheads="1"/>
              </p:cNvSpPr>
              <p:nvPr/>
            </p:nvSpPr>
            <p:spPr bwMode="auto">
              <a:xfrm>
                <a:off x="2940" y="424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3" name="Oval 597"/>
              <p:cNvSpPr>
                <a:spLocks noChangeArrowheads="1"/>
              </p:cNvSpPr>
              <p:nvPr/>
            </p:nvSpPr>
            <p:spPr bwMode="auto">
              <a:xfrm>
                <a:off x="3327" y="424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4" name="Oval 596"/>
              <p:cNvSpPr>
                <a:spLocks noChangeArrowheads="1"/>
              </p:cNvSpPr>
              <p:nvPr/>
            </p:nvSpPr>
            <p:spPr bwMode="auto">
              <a:xfrm>
                <a:off x="3714" y="4244"/>
                <a:ext cx="389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5" name="Oval 595"/>
              <p:cNvSpPr>
                <a:spLocks noChangeArrowheads="1"/>
              </p:cNvSpPr>
              <p:nvPr/>
            </p:nvSpPr>
            <p:spPr bwMode="auto">
              <a:xfrm>
                <a:off x="2941" y="4630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6" name="Oval 594"/>
              <p:cNvSpPr>
                <a:spLocks noChangeArrowheads="1"/>
              </p:cNvSpPr>
              <p:nvPr/>
            </p:nvSpPr>
            <p:spPr bwMode="auto">
              <a:xfrm>
                <a:off x="3328" y="4630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7" name="Oval 593"/>
              <p:cNvSpPr>
                <a:spLocks noChangeArrowheads="1"/>
              </p:cNvSpPr>
              <p:nvPr/>
            </p:nvSpPr>
            <p:spPr bwMode="auto">
              <a:xfrm>
                <a:off x="3715" y="4630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8" name="Oval 592"/>
              <p:cNvSpPr>
                <a:spLocks noChangeArrowheads="1"/>
              </p:cNvSpPr>
              <p:nvPr/>
            </p:nvSpPr>
            <p:spPr bwMode="auto">
              <a:xfrm>
                <a:off x="2940" y="501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699" name="Oval 591"/>
              <p:cNvSpPr>
                <a:spLocks noChangeArrowheads="1"/>
              </p:cNvSpPr>
              <p:nvPr/>
            </p:nvSpPr>
            <p:spPr bwMode="auto">
              <a:xfrm>
                <a:off x="3327" y="501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0" name="Oval 590"/>
              <p:cNvSpPr>
                <a:spLocks noChangeArrowheads="1"/>
              </p:cNvSpPr>
              <p:nvPr/>
            </p:nvSpPr>
            <p:spPr bwMode="auto">
              <a:xfrm>
                <a:off x="3714" y="5018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1" name="Oval 589"/>
              <p:cNvSpPr>
                <a:spLocks noChangeArrowheads="1"/>
              </p:cNvSpPr>
              <p:nvPr/>
            </p:nvSpPr>
            <p:spPr bwMode="auto">
              <a:xfrm>
                <a:off x="2940" y="5405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2" name="Oval 588"/>
              <p:cNvSpPr>
                <a:spLocks noChangeArrowheads="1"/>
              </p:cNvSpPr>
              <p:nvPr/>
            </p:nvSpPr>
            <p:spPr bwMode="auto">
              <a:xfrm>
                <a:off x="3327" y="5405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3" name="Oval 587"/>
              <p:cNvSpPr>
                <a:spLocks noChangeArrowheads="1"/>
              </p:cNvSpPr>
              <p:nvPr/>
            </p:nvSpPr>
            <p:spPr bwMode="auto">
              <a:xfrm>
                <a:off x="3714" y="5405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4" name="Oval 586"/>
              <p:cNvSpPr>
                <a:spLocks noChangeArrowheads="1"/>
              </p:cNvSpPr>
              <p:nvPr/>
            </p:nvSpPr>
            <p:spPr bwMode="auto">
              <a:xfrm>
                <a:off x="4103" y="424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5" name="Oval 585"/>
              <p:cNvSpPr>
                <a:spLocks noChangeArrowheads="1"/>
              </p:cNvSpPr>
              <p:nvPr/>
            </p:nvSpPr>
            <p:spPr bwMode="auto">
              <a:xfrm>
                <a:off x="4103" y="4630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6" name="Oval 584"/>
              <p:cNvSpPr>
                <a:spLocks noChangeArrowheads="1"/>
              </p:cNvSpPr>
              <p:nvPr/>
            </p:nvSpPr>
            <p:spPr bwMode="auto">
              <a:xfrm>
                <a:off x="4103" y="501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7" name="Oval 583"/>
              <p:cNvSpPr>
                <a:spLocks noChangeArrowheads="1"/>
              </p:cNvSpPr>
              <p:nvPr/>
            </p:nvSpPr>
            <p:spPr bwMode="auto">
              <a:xfrm>
                <a:off x="4103" y="540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8" name="Oval 582"/>
              <p:cNvSpPr>
                <a:spLocks noChangeArrowheads="1"/>
              </p:cNvSpPr>
              <p:nvPr/>
            </p:nvSpPr>
            <p:spPr bwMode="auto">
              <a:xfrm>
                <a:off x="2940" y="579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09" name="Oval 581"/>
              <p:cNvSpPr>
                <a:spLocks noChangeArrowheads="1"/>
              </p:cNvSpPr>
              <p:nvPr/>
            </p:nvSpPr>
            <p:spPr bwMode="auto">
              <a:xfrm>
                <a:off x="3328" y="579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0" name="Oval 580"/>
              <p:cNvSpPr>
                <a:spLocks noChangeArrowheads="1"/>
              </p:cNvSpPr>
              <p:nvPr/>
            </p:nvSpPr>
            <p:spPr bwMode="auto">
              <a:xfrm>
                <a:off x="3715" y="579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1" name="Oval 579"/>
              <p:cNvSpPr>
                <a:spLocks noChangeArrowheads="1"/>
              </p:cNvSpPr>
              <p:nvPr/>
            </p:nvSpPr>
            <p:spPr bwMode="auto">
              <a:xfrm>
                <a:off x="4103" y="579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2" name="Oval 578"/>
              <p:cNvSpPr>
                <a:spLocks noChangeArrowheads="1"/>
              </p:cNvSpPr>
              <p:nvPr/>
            </p:nvSpPr>
            <p:spPr bwMode="auto">
              <a:xfrm>
                <a:off x="4491" y="4242"/>
                <a:ext cx="386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3" name="Oval 577"/>
              <p:cNvSpPr>
                <a:spLocks noChangeArrowheads="1"/>
              </p:cNvSpPr>
              <p:nvPr/>
            </p:nvSpPr>
            <p:spPr bwMode="auto">
              <a:xfrm>
                <a:off x="4877" y="424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4" name="Oval 576"/>
              <p:cNvSpPr>
                <a:spLocks noChangeArrowheads="1"/>
              </p:cNvSpPr>
              <p:nvPr/>
            </p:nvSpPr>
            <p:spPr bwMode="auto">
              <a:xfrm>
                <a:off x="5265" y="424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5" name="Oval 575"/>
              <p:cNvSpPr>
                <a:spLocks noChangeArrowheads="1"/>
              </p:cNvSpPr>
              <p:nvPr/>
            </p:nvSpPr>
            <p:spPr bwMode="auto">
              <a:xfrm>
                <a:off x="5653" y="424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6" name="Oval 574"/>
              <p:cNvSpPr>
                <a:spLocks noChangeArrowheads="1"/>
              </p:cNvSpPr>
              <p:nvPr/>
            </p:nvSpPr>
            <p:spPr bwMode="auto">
              <a:xfrm>
                <a:off x="4491" y="4629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7" name="Oval 573"/>
              <p:cNvSpPr>
                <a:spLocks noChangeArrowheads="1"/>
              </p:cNvSpPr>
              <p:nvPr/>
            </p:nvSpPr>
            <p:spPr bwMode="auto">
              <a:xfrm>
                <a:off x="4878" y="4629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8" name="Oval 572"/>
              <p:cNvSpPr>
                <a:spLocks noChangeArrowheads="1"/>
              </p:cNvSpPr>
              <p:nvPr/>
            </p:nvSpPr>
            <p:spPr bwMode="auto">
              <a:xfrm>
                <a:off x="5265" y="4629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19" name="Oval 571"/>
              <p:cNvSpPr>
                <a:spLocks noChangeArrowheads="1"/>
              </p:cNvSpPr>
              <p:nvPr/>
            </p:nvSpPr>
            <p:spPr bwMode="auto">
              <a:xfrm>
                <a:off x="5653" y="4629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0" name="Oval 570"/>
              <p:cNvSpPr>
                <a:spLocks noChangeArrowheads="1"/>
              </p:cNvSpPr>
              <p:nvPr/>
            </p:nvSpPr>
            <p:spPr bwMode="auto">
              <a:xfrm>
                <a:off x="4491" y="5018"/>
                <a:ext cx="386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1" name="Oval 569"/>
              <p:cNvSpPr>
                <a:spLocks noChangeArrowheads="1"/>
              </p:cNvSpPr>
              <p:nvPr/>
            </p:nvSpPr>
            <p:spPr bwMode="auto">
              <a:xfrm>
                <a:off x="4877" y="501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2" name="Oval 568"/>
              <p:cNvSpPr>
                <a:spLocks noChangeArrowheads="1"/>
              </p:cNvSpPr>
              <p:nvPr/>
            </p:nvSpPr>
            <p:spPr bwMode="auto">
              <a:xfrm>
                <a:off x="5265" y="501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3" name="Oval 567"/>
              <p:cNvSpPr>
                <a:spLocks noChangeArrowheads="1"/>
              </p:cNvSpPr>
              <p:nvPr/>
            </p:nvSpPr>
            <p:spPr bwMode="auto">
              <a:xfrm>
                <a:off x="5653" y="501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4" name="Oval 566"/>
              <p:cNvSpPr>
                <a:spLocks noChangeArrowheads="1"/>
              </p:cNvSpPr>
              <p:nvPr/>
            </p:nvSpPr>
            <p:spPr bwMode="auto">
              <a:xfrm>
                <a:off x="4491" y="5405"/>
                <a:ext cx="386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5" name="Oval 565"/>
              <p:cNvSpPr>
                <a:spLocks noChangeArrowheads="1"/>
              </p:cNvSpPr>
              <p:nvPr/>
            </p:nvSpPr>
            <p:spPr bwMode="auto">
              <a:xfrm>
                <a:off x="4877" y="5405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6" name="Oval 564"/>
              <p:cNvSpPr>
                <a:spLocks noChangeArrowheads="1"/>
              </p:cNvSpPr>
              <p:nvPr/>
            </p:nvSpPr>
            <p:spPr bwMode="auto">
              <a:xfrm>
                <a:off x="5265" y="5405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7" name="Oval 563"/>
              <p:cNvSpPr>
                <a:spLocks noChangeArrowheads="1"/>
              </p:cNvSpPr>
              <p:nvPr/>
            </p:nvSpPr>
            <p:spPr bwMode="auto">
              <a:xfrm>
                <a:off x="5653" y="5405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8" name="Oval 562"/>
              <p:cNvSpPr>
                <a:spLocks noChangeArrowheads="1"/>
              </p:cNvSpPr>
              <p:nvPr/>
            </p:nvSpPr>
            <p:spPr bwMode="auto">
              <a:xfrm>
                <a:off x="6041" y="424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29" name="Oval 561"/>
              <p:cNvSpPr>
                <a:spLocks noChangeArrowheads="1"/>
              </p:cNvSpPr>
              <p:nvPr/>
            </p:nvSpPr>
            <p:spPr bwMode="auto">
              <a:xfrm>
                <a:off x="6041" y="4629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0" name="Oval 560"/>
              <p:cNvSpPr>
                <a:spLocks noChangeArrowheads="1"/>
              </p:cNvSpPr>
              <p:nvPr/>
            </p:nvSpPr>
            <p:spPr bwMode="auto">
              <a:xfrm>
                <a:off x="6041" y="501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1" name="Oval 559"/>
              <p:cNvSpPr>
                <a:spLocks noChangeArrowheads="1"/>
              </p:cNvSpPr>
              <p:nvPr/>
            </p:nvSpPr>
            <p:spPr bwMode="auto">
              <a:xfrm>
                <a:off x="6041" y="5405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2" name="Oval 558"/>
              <p:cNvSpPr>
                <a:spLocks noChangeArrowheads="1"/>
              </p:cNvSpPr>
              <p:nvPr/>
            </p:nvSpPr>
            <p:spPr bwMode="auto">
              <a:xfrm>
                <a:off x="4491" y="5791"/>
                <a:ext cx="386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3" name="Oval 557"/>
              <p:cNvSpPr>
                <a:spLocks noChangeArrowheads="1"/>
              </p:cNvSpPr>
              <p:nvPr/>
            </p:nvSpPr>
            <p:spPr bwMode="auto">
              <a:xfrm>
                <a:off x="4877" y="579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4" name="Oval 556"/>
              <p:cNvSpPr>
                <a:spLocks noChangeArrowheads="1"/>
              </p:cNvSpPr>
              <p:nvPr/>
            </p:nvSpPr>
            <p:spPr bwMode="auto">
              <a:xfrm>
                <a:off x="5265" y="579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5" name="Oval 555"/>
              <p:cNvSpPr>
                <a:spLocks noChangeArrowheads="1"/>
              </p:cNvSpPr>
              <p:nvPr/>
            </p:nvSpPr>
            <p:spPr bwMode="auto">
              <a:xfrm>
                <a:off x="5653" y="579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6" name="Oval 554"/>
              <p:cNvSpPr>
                <a:spLocks noChangeArrowheads="1"/>
              </p:cNvSpPr>
              <p:nvPr/>
            </p:nvSpPr>
            <p:spPr bwMode="auto">
              <a:xfrm>
                <a:off x="6041" y="5791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7" name="Oval 553"/>
              <p:cNvSpPr>
                <a:spLocks noChangeArrowheads="1"/>
              </p:cNvSpPr>
              <p:nvPr/>
            </p:nvSpPr>
            <p:spPr bwMode="auto">
              <a:xfrm>
                <a:off x="3124" y="442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8" name="Oval 552"/>
              <p:cNvSpPr>
                <a:spLocks noChangeArrowheads="1"/>
              </p:cNvSpPr>
              <p:nvPr/>
            </p:nvSpPr>
            <p:spPr bwMode="auto">
              <a:xfrm>
                <a:off x="3512" y="442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39" name="Oval 551"/>
              <p:cNvSpPr>
                <a:spLocks noChangeArrowheads="1"/>
              </p:cNvSpPr>
              <p:nvPr/>
            </p:nvSpPr>
            <p:spPr bwMode="auto">
              <a:xfrm>
                <a:off x="3899" y="442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0" name="Oval 550"/>
              <p:cNvSpPr>
                <a:spLocks noChangeArrowheads="1"/>
              </p:cNvSpPr>
              <p:nvPr/>
            </p:nvSpPr>
            <p:spPr bwMode="auto">
              <a:xfrm>
                <a:off x="3125" y="481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1" name="Oval 549"/>
              <p:cNvSpPr>
                <a:spLocks noChangeArrowheads="1"/>
              </p:cNvSpPr>
              <p:nvPr/>
            </p:nvSpPr>
            <p:spPr bwMode="auto">
              <a:xfrm>
                <a:off x="3513" y="4815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2" name="Oval 548"/>
              <p:cNvSpPr>
                <a:spLocks noChangeArrowheads="1"/>
              </p:cNvSpPr>
              <p:nvPr/>
            </p:nvSpPr>
            <p:spPr bwMode="auto">
              <a:xfrm>
                <a:off x="3900" y="481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3" name="Oval 547"/>
              <p:cNvSpPr>
                <a:spLocks noChangeArrowheads="1"/>
              </p:cNvSpPr>
              <p:nvPr/>
            </p:nvSpPr>
            <p:spPr bwMode="auto">
              <a:xfrm>
                <a:off x="3124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4" name="Oval 546"/>
              <p:cNvSpPr>
                <a:spLocks noChangeArrowheads="1"/>
              </p:cNvSpPr>
              <p:nvPr/>
            </p:nvSpPr>
            <p:spPr bwMode="auto">
              <a:xfrm>
                <a:off x="3512" y="520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5" name="Oval 545"/>
              <p:cNvSpPr>
                <a:spLocks noChangeArrowheads="1"/>
              </p:cNvSpPr>
              <p:nvPr/>
            </p:nvSpPr>
            <p:spPr bwMode="auto">
              <a:xfrm>
                <a:off x="3899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6" name="Oval 544"/>
              <p:cNvSpPr>
                <a:spLocks noChangeArrowheads="1"/>
              </p:cNvSpPr>
              <p:nvPr/>
            </p:nvSpPr>
            <p:spPr bwMode="auto">
              <a:xfrm>
                <a:off x="3124" y="558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7" name="Oval 543"/>
              <p:cNvSpPr>
                <a:spLocks noChangeArrowheads="1"/>
              </p:cNvSpPr>
              <p:nvPr/>
            </p:nvSpPr>
            <p:spPr bwMode="auto">
              <a:xfrm>
                <a:off x="3512" y="558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8" name="Oval 542"/>
              <p:cNvSpPr>
                <a:spLocks noChangeArrowheads="1"/>
              </p:cNvSpPr>
              <p:nvPr/>
            </p:nvSpPr>
            <p:spPr bwMode="auto">
              <a:xfrm>
                <a:off x="3899" y="558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49" name="Oval 541"/>
              <p:cNvSpPr>
                <a:spLocks noChangeArrowheads="1"/>
              </p:cNvSpPr>
              <p:nvPr/>
            </p:nvSpPr>
            <p:spPr bwMode="auto">
              <a:xfrm>
                <a:off x="4287" y="442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0" name="Oval 540"/>
              <p:cNvSpPr>
                <a:spLocks noChangeArrowheads="1"/>
              </p:cNvSpPr>
              <p:nvPr/>
            </p:nvSpPr>
            <p:spPr bwMode="auto">
              <a:xfrm>
                <a:off x="4287" y="4815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1" name="Oval 539"/>
              <p:cNvSpPr>
                <a:spLocks noChangeArrowheads="1"/>
              </p:cNvSpPr>
              <p:nvPr/>
            </p:nvSpPr>
            <p:spPr bwMode="auto">
              <a:xfrm>
                <a:off x="4287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2" name="Oval 538"/>
              <p:cNvSpPr>
                <a:spLocks noChangeArrowheads="1"/>
              </p:cNvSpPr>
              <p:nvPr/>
            </p:nvSpPr>
            <p:spPr bwMode="auto">
              <a:xfrm>
                <a:off x="4287" y="558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3" name="Oval 537"/>
              <p:cNvSpPr>
                <a:spLocks noChangeArrowheads="1"/>
              </p:cNvSpPr>
              <p:nvPr/>
            </p:nvSpPr>
            <p:spPr bwMode="auto">
              <a:xfrm>
                <a:off x="3124" y="5977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4" name="Oval 536"/>
              <p:cNvSpPr>
                <a:spLocks noChangeArrowheads="1"/>
              </p:cNvSpPr>
              <p:nvPr/>
            </p:nvSpPr>
            <p:spPr bwMode="auto">
              <a:xfrm>
                <a:off x="3513" y="59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5" name="Oval 535"/>
              <p:cNvSpPr>
                <a:spLocks noChangeArrowheads="1"/>
              </p:cNvSpPr>
              <p:nvPr/>
            </p:nvSpPr>
            <p:spPr bwMode="auto">
              <a:xfrm>
                <a:off x="3900" y="59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6" name="Oval 534"/>
              <p:cNvSpPr>
                <a:spLocks noChangeArrowheads="1"/>
              </p:cNvSpPr>
              <p:nvPr/>
            </p:nvSpPr>
            <p:spPr bwMode="auto">
              <a:xfrm>
                <a:off x="4287" y="597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7" name="Oval 533"/>
              <p:cNvSpPr>
                <a:spLocks noChangeArrowheads="1"/>
              </p:cNvSpPr>
              <p:nvPr/>
            </p:nvSpPr>
            <p:spPr bwMode="auto">
              <a:xfrm>
                <a:off x="4675" y="442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8" name="Oval 532"/>
              <p:cNvSpPr>
                <a:spLocks noChangeArrowheads="1"/>
              </p:cNvSpPr>
              <p:nvPr/>
            </p:nvSpPr>
            <p:spPr bwMode="auto">
              <a:xfrm>
                <a:off x="5062" y="442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59" name="Oval 531"/>
              <p:cNvSpPr>
                <a:spLocks noChangeArrowheads="1"/>
              </p:cNvSpPr>
              <p:nvPr/>
            </p:nvSpPr>
            <p:spPr bwMode="auto">
              <a:xfrm>
                <a:off x="5450" y="442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0" name="Oval 530"/>
              <p:cNvSpPr>
                <a:spLocks noChangeArrowheads="1"/>
              </p:cNvSpPr>
              <p:nvPr/>
            </p:nvSpPr>
            <p:spPr bwMode="auto">
              <a:xfrm>
                <a:off x="5837" y="442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1" name="Oval 529"/>
              <p:cNvSpPr>
                <a:spLocks noChangeArrowheads="1"/>
              </p:cNvSpPr>
              <p:nvPr/>
            </p:nvSpPr>
            <p:spPr bwMode="auto">
              <a:xfrm>
                <a:off x="4675" y="4814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2" name="Oval 528"/>
              <p:cNvSpPr>
                <a:spLocks noChangeArrowheads="1"/>
              </p:cNvSpPr>
              <p:nvPr/>
            </p:nvSpPr>
            <p:spPr bwMode="auto">
              <a:xfrm>
                <a:off x="5063" y="4814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3" name="Oval 527"/>
              <p:cNvSpPr>
                <a:spLocks noChangeArrowheads="1"/>
              </p:cNvSpPr>
              <p:nvPr/>
            </p:nvSpPr>
            <p:spPr bwMode="auto">
              <a:xfrm>
                <a:off x="5450" y="4814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4" name="Oval 526"/>
              <p:cNvSpPr>
                <a:spLocks noChangeArrowheads="1"/>
              </p:cNvSpPr>
              <p:nvPr/>
            </p:nvSpPr>
            <p:spPr bwMode="auto">
              <a:xfrm>
                <a:off x="5837" y="4814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5" name="Oval 525"/>
              <p:cNvSpPr>
                <a:spLocks noChangeArrowheads="1"/>
              </p:cNvSpPr>
              <p:nvPr/>
            </p:nvSpPr>
            <p:spPr bwMode="auto">
              <a:xfrm>
                <a:off x="4675" y="520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6" name="Oval 524"/>
              <p:cNvSpPr>
                <a:spLocks noChangeArrowheads="1"/>
              </p:cNvSpPr>
              <p:nvPr/>
            </p:nvSpPr>
            <p:spPr bwMode="auto">
              <a:xfrm>
                <a:off x="5062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7" name="Oval 523"/>
              <p:cNvSpPr>
                <a:spLocks noChangeArrowheads="1"/>
              </p:cNvSpPr>
              <p:nvPr/>
            </p:nvSpPr>
            <p:spPr bwMode="auto">
              <a:xfrm>
                <a:off x="5450" y="520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8" name="Oval 522"/>
              <p:cNvSpPr>
                <a:spLocks noChangeArrowheads="1"/>
              </p:cNvSpPr>
              <p:nvPr/>
            </p:nvSpPr>
            <p:spPr bwMode="auto">
              <a:xfrm>
                <a:off x="5837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69" name="Oval 521"/>
              <p:cNvSpPr>
                <a:spLocks noChangeArrowheads="1"/>
              </p:cNvSpPr>
              <p:nvPr/>
            </p:nvSpPr>
            <p:spPr bwMode="auto">
              <a:xfrm>
                <a:off x="4675" y="5589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0" name="Oval 520"/>
              <p:cNvSpPr>
                <a:spLocks noChangeArrowheads="1"/>
              </p:cNvSpPr>
              <p:nvPr/>
            </p:nvSpPr>
            <p:spPr bwMode="auto">
              <a:xfrm>
                <a:off x="5062" y="5589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1" name="Oval 519"/>
              <p:cNvSpPr>
                <a:spLocks noChangeArrowheads="1"/>
              </p:cNvSpPr>
              <p:nvPr/>
            </p:nvSpPr>
            <p:spPr bwMode="auto">
              <a:xfrm>
                <a:off x="5450" y="5589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2" name="Oval 518"/>
              <p:cNvSpPr>
                <a:spLocks noChangeArrowheads="1"/>
              </p:cNvSpPr>
              <p:nvPr/>
            </p:nvSpPr>
            <p:spPr bwMode="auto">
              <a:xfrm>
                <a:off x="5837" y="5589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3" name="Oval 517"/>
              <p:cNvSpPr>
                <a:spLocks noChangeArrowheads="1"/>
              </p:cNvSpPr>
              <p:nvPr/>
            </p:nvSpPr>
            <p:spPr bwMode="auto">
              <a:xfrm>
                <a:off x="6225" y="442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4" name="Oval 516"/>
              <p:cNvSpPr>
                <a:spLocks noChangeArrowheads="1"/>
              </p:cNvSpPr>
              <p:nvPr/>
            </p:nvSpPr>
            <p:spPr bwMode="auto">
              <a:xfrm>
                <a:off x="6225" y="4814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5" name="Oval 515"/>
              <p:cNvSpPr>
                <a:spLocks noChangeArrowheads="1"/>
              </p:cNvSpPr>
              <p:nvPr/>
            </p:nvSpPr>
            <p:spPr bwMode="auto">
              <a:xfrm>
                <a:off x="6225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6" name="Oval 514"/>
              <p:cNvSpPr>
                <a:spLocks noChangeArrowheads="1"/>
              </p:cNvSpPr>
              <p:nvPr/>
            </p:nvSpPr>
            <p:spPr bwMode="auto">
              <a:xfrm>
                <a:off x="6225" y="5589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7" name="Oval 513"/>
              <p:cNvSpPr>
                <a:spLocks noChangeArrowheads="1"/>
              </p:cNvSpPr>
              <p:nvPr/>
            </p:nvSpPr>
            <p:spPr bwMode="auto">
              <a:xfrm>
                <a:off x="4675" y="5975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8" name="Oval 512"/>
              <p:cNvSpPr>
                <a:spLocks noChangeArrowheads="1"/>
              </p:cNvSpPr>
              <p:nvPr/>
            </p:nvSpPr>
            <p:spPr bwMode="auto">
              <a:xfrm>
                <a:off x="5062" y="597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79" name="Oval 511"/>
              <p:cNvSpPr>
                <a:spLocks noChangeArrowheads="1"/>
              </p:cNvSpPr>
              <p:nvPr/>
            </p:nvSpPr>
            <p:spPr bwMode="auto">
              <a:xfrm>
                <a:off x="5450" y="5975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80" name="Oval 510"/>
              <p:cNvSpPr>
                <a:spLocks noChangeArrowheads="1"/>
              </p:cNvSpPr>
              <p:nvPr/>
            </p:nvSpPr>
            <p:spPr bwMode="auto">
              <a:xfrm>
                <a:off x="5837" y="597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781" name="Oval 509"/>
              <p:cNvSpPr>
                <a:spLocks noChangeArrowheads="1"/>
              </p:cNvSpPr>
              <p:nvPr/>
            </p:nvSpPr>
            <p:spPr bwMode="auto">
              <a:xfrm>
                <a:off x="6225" y="597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grpSp>
          <p:nvGrpSpPr>
            <p:cNvPr id="9" name="Group 237"/>
            <p:cNvGrpSpPr>
              <a:grpSpLocks/>
            </p:cNvGrpSpPr>
            <p:nvPr/>
          </p:nvGrpSpPr>
          <p:grpSpPr bwMode="auto">
            <a:xfrm>
              <a:off x="1933" y="1884"/>
              <a:ext cx="3181" cy="2066"/>
              <a:chOff x="2201" y="3504"/>
              <a:chExt cx="4412" cy="2860"/>
            </a:xfrm>
          </p:grpSpPr>
          <p:sp>
            <p:nvSpPr>
              <p:cNvPr id="242" name="Oval 507"/>
              <p:cNvSpPr>
                <a:spLocks noChangeArrowheads="1"/>
              </p:cNvSpPr>
              <p:nvPr/>
            </p:nvSpPr>
            <p:spPr bwMode="auto">
              <a:xfrm>
                <a:off x="2201" y="350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3" name="Oval 506"/>
              <p:cNvSpPr>
                <a:spLocks noChangeArrowheads="1"/>
              </p:cNvSpPr>
              <p:nvPr/>
            </p:nvSpPr>
            <p:spPr bwMode="auto">
              <a:xfrm>
                <a:off x="2589" y="3505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4" name="Oval 505"/>
              <p:cNvSpPr>
                <a:spLocks noChangeArrowheads="1"/>
              </p:cNvSpPr>
              <p:nvPr/>
            </p:nvSpPr>
            <p:spPr bwMode="auto">
              <a:xfrm>
                <a:off x="2976" y="350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5" name="Oval 504"/>
              <p:cNvSpPr>
                <a:spLocks noChangeArrowheads="1"/>
              </p:cNvSpPr>
              <p:nvPr/>
            </p:nvSpPr>
            <p:spPr bwMode="auto">
              <a:xfrm>
                <a:off x="2202" y="3892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6" name="Oval 503"/>
              <p:cNvSpPr>
                <a:spLocks noChangeArrowheads="1"/>
              </p:cNvSpPr>
              <p:nvPr/>
            </p:nvSpPr>
            <p:spPr bwMode="auto">
              <a:xfrm>
                <a:off x="2590" y="3892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7" name="Oval 502"/>
              <p:cNvSpPr>
                <a:spLocks noChangeArrowheads="1"/>
              </p:cNvSpPr>
              <p:nvPr/>
            </p:nvSpPr>
            <p:spPr bwMode="auto">
              <a:xfrm>
                <a:off x="2977" y="3892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8" name="Oval 501"/>
              <p:cNvSpPr>
                <a:spLocks noChangeArrowheads="1"/>
              </p:cNvSpPr>
              <p:nvPr/>
            </p:nvSpPr>
            <p:spPr bwMode="auto">
              <a:xfrm>
                <a:off x="2201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9" name="Oval 500"/>
              <p:cNvSpPr>
                <a:spLocks noChangeArrowheads="1"/>
              </p:cNvSpPr>
              <p:nvPr/>
            </p:nvSpPr>
            <p:spPr bwMode="auto">
              <a:xfrm>
                <a:off x="2589" y="428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0" name="Oval 499"/>
              <p:cNvSpPr>
                <a:spLocks noChangeArrowheads="1"/>
              </p:cNvSpPr>
              <p:nvPr/>
            </p:nvSpPr>
            <p:spPr bwMode="auto">
              <a:xfrm>
                <a:off x="2976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1" name="Oval 498"/>
              <p:cNvSpPr>
                <a:spLocks noChangeArrowheads="1"/>
              </p:cNvSpPr>
              <p:nvPr/>
            </p:nvSpPr>
            <p:spPr bwMode="auto">
              <a:xfrm>
                <a:off x="2201" y="466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2" name="Oval 497"/>
              <p:cNvSpPr>
                <a:spLocks noChangeArrowheads="1"/>
              </p:cNvSpPr>
              <p:nvPr/>
            </p:nvSpPr>
            <p:spPr bwMode="auto">
              <a:xfrm>
                <a:off x="2589" y="466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3" name="Oval 496"/>
              <p:cNvSpPr>
                <a:spLocks noChangeArrowheads="1"/>
              </p:cNvSpPr>
              <p:nvPr/>
            </p:nvSpPr>
            <p:spPr bwMode="auto">
              <a:xfrm>
                <a:off x="2976" y="466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4" name="Oval 495"/>
              <p:cNvSpPr>
                <a:spLocks noChangeArrowheads="1"/>
              </p:cNvSpPr>
              <p:nvPr/>
            </p:nvSpPr>
            <p:spPr bwMode="auto">
              <a:xfrm>
                <a:off x="3364" y="350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5" name="Oval 494"/>
              <p:cNvSpPr>
                <a:spLocks noChangeArrowheads="1"/>
              </p:cNvSpPr>
              <p:nvPr/>
            </p:nvSpPr>
            <p:spPr bwMode="auto">
              <a:xfrm>
                <a:off x="3364" y="3892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6" name="Oval 493"/>
              <p:cNvSpPr>
                <a:spLocks noChangeArrowheads="1"/>
              </p:cNvSpPr>
              <p:nvPr/>
            </p:nvSpPr>
            <p:spPr bwMode="auto">
              <a:xfrm>
                <a:off x="3364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7" name="Oval 492"/>
              <p:cNvSpPr>
                <a:spLocks noChangeArrowheads="1"/>
              </p:cNvSpPr>
              <p:nvPr/>
            </p:nvSpPr>
            <p:spPr bwMode="auto">
              <a:xfrm>
                <a:off x="3364" y="466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8" name="Oval 491"/>
              <p:cNvSpPr>
                <a:spLocks noChangeArrowheads="1"/>
              </p:cNvSpPr>
              <p:nvPr/>
            </p:nvSpPr>
            <p:spPr bwMode="auto">
              <a:xfrm>
                <a:off x="2201" y="5054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9" name="Oval 490"/>
              <p:cNvSpPr>
                <a:spLocks noChangeArrowheads="1"/>
              </p:cNvSpPr>
              <p:nvPr/>
            </p:nvSpPr>
            <p:spPr bwMode="auto">
              <a:xfrm>
                <a:off x="2590" y="505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0" name="Oval 489"/>
              <p:cNvSpPr>
                <a:spLocks noChangeArrowheads="1"/>
              </p:cNvSpPr>
              <p:nvPr/>
            </p:nvSpPr>
            <p:spPr bwMode="auto">
              <a:xfrm>
                <a:off x="2977" y="505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1" name="Oval 488"/>
              <p:cNvSpPr>
                <a:spLocks noChangeArrowheads="1"/>
              </p:cNvSpPr>
              <p:nvPr/>
            </p:nvSpPr>
            <p:spPr bwMode="auto">
              <a:xfrm>
                <a:off x="3364" y="505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2" name="Oval 487"/>
              <p:cNvSpPr>
                <a:spLocks noChangeArrowheads="1"/>
              </p:cNvSpPr>
              <p:nvPr/>
            </p:nvSpPr>
            <p:spPr bwMode="auto">
              <a:xfrm>
                <a:off x="3752" y="350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3" name="Oval 486"/>
              <p:cNvSpPr>
                <a:spLocks noChangeArrowheads="1"/>
              </p:cNvSpPr>
              <p:nvPr/>
            </p:nvSpPr>
            <p:spPr bwMode="auto">
              <a:xfrm>
                <a:off x="4139" y="350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4" name="Oval 485"/>
              <p:cNvSpPr>
                <a:spLocks noChangeArrowheads="1"/>
              </p:cNvSpPr>
              <p:nvPr/>
            </p:nvSpPr>
            <p:spPr bwMode="auto">
              <a:xfrm>
                <a:off x="4527" y="350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5" name="Oval 484"/>
              <p:cNvSpPr>
                <a:spLocks noChangeArrowheads="1"/>
              </p:cNvSpPr>
              <p:nvPr/>
            </p:nvSpPr>
            <p:spPr bwMode="auto">
              <a:xfrm>
                <a:off x="4914" y="350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6" name="Oval 483"/>
              <p:cNvSpPr>
                <a:spLocks noChangeArrowheads="1"/>
              </p:cNvSpPr>
              <p:nvPr/>
            </p:nvSpPr>
            <p:spPr bwMode="auto">
              <a:xfrm>
                <a:off x="3752" y="3891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7" name="Oval 482"/>
              <p:cNvSpPr>
                <a:spLocks noChangeArrowheads="1"/>
              </p:cNvSpPr>
              <p:nvPr/>
            </p:nvSpPr>
            <p:spPr bwMode="auto">
              <a:xfrm>
                <a:off x="4140" y="3891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8" name="Oval 481"/>
              <p:cNvSpPr>
                <a:spLocks noChangeArrowheads="1"/>
              </p:cNvSpPr>
              <p:nvPr/>
            </p:nvSpPr>
            <p:spPr bwMode="auto">
              <a:xfrm>
                <a:off x="4527" y="3891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9" name="Oval 480"/>
              <p:cNvSpPr>
                <a:spLocks noChangeArrowheads="1"/>
              </p:cNvSpPr>
              <p:nvPr/>
            </p:nvSpPr>
            <p:spPr bwMode="auto">
              <a:xfrm>
                <a:off x="4914" y="3891"/>
                <a:ext cx="389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0" name="Oval 479"/>
              <p:cNvSpPr>
                <a:spLocks noChangeArrowheads="1"/>
              </p:cNvSpPr>
              <p:nvPr/>
            </p:nvSpPr>
            <p:spPr bwMode="auto">
              <a:xfrm>
                <a:off x="3752" y="428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1" name="Oval 478"/>
              <p:cNvSpPr>
                <a:spLocks noChangeArrowheads="1"/>
              </p:cNvSpPr>
              <p:nvPr/>
            </p:nvSpPr>
            <p:spPr bwMode="auto">
              <a:xfrm>
                <a:off x="4139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2" name="Oval 477"/>
              <p:cNvSpPr>
                <a:spLocks noChangeArrowheads="1"/>
              </p:cNvSpPr>
              <p:nvPr/>
            </p:nvSpPr>
            <p:spPr bwMode="auto">
              <a:xfrm>
                <a:off x="4527" y="428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3" name="Oval 476"/>
              <p:cNvSpPr>
                <a:spLocks noChangeArrowheads="1"/>
              </p:cNvSpPr>
              <p:nvPr/>
            </p:nvSpPr>
            <p:spPr bwMode="auto">
              <a:xfrm>
                <a:off x="4914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4" name="Oval 475"/>
              <p:cNvSpPr>
                <a:spLocks noChangeArrowheads="1"/>
              </p:cNvSpPr>
              <p:nvPr/>
            </p:nvSpPr>
            <p:spPr bwMode="auto">
              <a:xfrm>
                <a:off x="3752" y="466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5" name="Oval 474"/>
              <p:cNvSpPr>
                <a:spLocks noChangeArrowheads="1"/>
              </p:cNvSpPr>
              <p:nvPr/>
            </p:nvSpPr>
            <p:spPr bwMode="auto">
              <a:xfrm>
                <a:off x="4139" y="4667"/>
                <a:ext cx="388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6" name="Oval 473"/>
              <p:cNvSpPr>
                <a:spLocks noChangeArrowheads="1"/>
              </p:cNvSpPr>
              <p:nvPr/>
            </p:nvSpPr>
            <p:spPr bwMode="auto">
              <a:xfrm>
                <a:off x="4527" y="466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7" name="Oval 472"/>
              <p:cNvSpPr>
                <a:spLocks noChangeArrowheads="1"/>
              </p:cNvSpPr>
              <p:nvPr/>
            </p:nvSpPr>
            <p:spPr bwMode="auto">
              <a:xfrm>
                <a:off x="4914" y="4667"/>
                <a:ext cx="388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8" name="Oval 471"/>
              <p:cNvSpPr>
                <a:spLocks noChangeArrowheads="1"/>
              </p:cNvSpPr>
              <p:nvPr/>
            </p:nvSpPr>
            <p:spPr bwMode="auto">
              <a:xfrm>
                <a:off x="5302" y="350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9" name="Oval 470"/>
              <p:cNvSpPr>
                <a:spLocks noChangeArrowheads="1"/>
              </p:cNvSpPr>
              <p:nvPr/>
            </p:nvSpPr>
            <p:spPr bwMode="auto">
              <a:xfrm>
                <a:off x="5302" y="3891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0" name="Oval 469"/>
              <p:cNvSpPr>
                <a:spLocks noChangeArrowheads="1"/>
              </p:cNvSpPr>
              <p:nvPr/>
            </p:nvSpPr>
            <p:spPr bwMode="auto">
              <a:xfrm>
                <a:off x="5302" y="428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1" name="Oval 468"/>
              <p:cNvSpPr>
                <a:spLocks noChangeArrowheads="1"/>
              </p:cNvSpPr>
              <p:nvPr/>
            </p:nvSpPr>
            <p:spPr bwMode="auto">
              <a:xfrm>
                <a:off x="5302" y="4667"/>
                <a:ext cx="388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2" name="Oval 467"/>
              <p:cNvSpPr>
                <a:spLocks noChangeArrowheads="1"/>
              </p:cNvSpPr>
              <p:nvPr/>
            </p:nvSpPr>
            <p:spPr bwMode="auto">
              <a:xfrm>
                <a:off x="3752" y="5052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3" name="Oval 466"/>
              <p:cNvSpPr>
                <a:spLocks noChangeArrowheads="1"/>
              </p:cNvSpPr>
              <p:nvPr/>
            </p:nvSpPr>
            <p:spPr bwMode="auto">
              <a:xfrm>
                <a:off x="4139" y="505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4" name="Oval 465"/>
              <p:cNvSpPr>
                <a:spLocks noChangeArrowheads="1"/>
              </p:cNvSpPr>
              <p:nvPr/>
            </p:nvSpPr>
            <p:spPr bwMode="auto">
              <a:xfrm>
                <a:off x="4527" y="5052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5" name="Oval 464"/>
              <p:cNvSpPr>
                <a:spLocks noChangeArrowheads="1"/>
              </p:cNvSpPr>
              <p:nvPr/>
            </p:nvSpPr>
            <p:spPr bwMode="auto">
              <a:xfrm>
                <a:off x="4914" y="505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6" name="Oval 463"/>
              <p:cNvSpPr>
                <a:spLocks noChangeArrowheads="1"/>
              </p:cNvSpPr>
              <p:nvPr/>
            </p:nvSpPr>
            <p:spPr bwMode="auto">
              <a:xfrm>
                <a:off x="5302" y="505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7" name="Oval 462"/>
              <p:cNvSpPr>
                <a:spLocks noChangeArrowheads="1"/>
              </p:cNvSpPr>
              <p:nvPr/>
            </p:nvSpPr>
            <p:spPr bwMode="auto">
              <a:xfrm>
                <a:off x="2386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8" name="Oval 461"/>
              <p:cNvSpPr>
                <a:spLocks noChangeArrowheads="1"/>
              </p:cNvSpPr>
              <p:nvPr/>
            </p:nvSpPr>
            <p:spPr bwMode="auto">
              <a:xfrm>
                <a:off x="2774" y="369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9" name="Oval 460"/>
              <p:cNvSpPr>
                <a:spLocks noChangeArrowheads="1"/>
              </p:cNvSpPr>
              <p:nvPr/>
            </p:nvSpPr>
            <p:spPr bwMode="auto">
              <a:xfrm>
                <a:off x="3161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0" name="Oval 459"/>
              <p:cNvSpPr>
                <a:spLocks noChangeArrowheads="1"/>
              </p:cNvSpPr>
              <p:nvPr/>
            </p:nvSpPr>
            <p:spPr bwMode="auto">
              <a:xfrm>
                <a:off x="2387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1" name="Oval 458"/>
              <p:cNvSpPr>
                <a:spLocks noChangeArrowheads="1"/>
              </p:cNvSpPr>
              <p:nvPr/>
            </p:nvSpPr>
            <p:spPr bwMode="auto">
              <a:xfrm>
                <a:off x="2774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2" name="Oval 457"/>
              <p:cNvSpPr>
                <a:spLocks noChangeArrowheads="1"/>
              </p:cNvSpPr>
              <p:nvPr/>
            </p:nvSpPr>
            <p:spPr bwMode="auto">
              <a:xfrm>
                <a:off x="3161" y="4077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3" name="Oval 456"/>
              <p:cNvSpPr>
                <a:spLocks noChangeArrowheads="1"/>
              </p:cNvSpPr>
              <p:nvPr/>
            </p:nvSpPr>
            <p:spPr bwMode="auto">
              <a:xfrm>
                <a:off x="2386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4" name="Oval 455"/>
              <p:cNvSpPr>
                <a:spLocks noChangeArrowheads="1"/>
              </p:cNvSpPr>
              <p:nvPr/>
            </p:nvSpPr>
            <p:spPr bwMode="auto">
              <a:xfrm>
                <a:off x="2774" y="446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5" name="Oval 454"/>
              <p:cNvSpPr>
                <a:spLocks noChangeArrowheads="1"/>
              </p:cNvSpPr>
              <p:nvPr/>
            </p:nvSpPr>
            <p:spPr bwMode="auto">
              <a:xfrm>
                <a:off x="3161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6" name="Oval 453"/>
              <p:cNvSpPr>
                <a:spLocks noChangeArrowheads="1"/>
              </p:cNvSpPr>
              <p:nvPr/>
            </p:nvSpPr>
            <p:spPr bwMode="auto">
              <a:xfrm>
                <a:off x="2386" y="4851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7" name="Oval 452"/>
              <p:cNvSpPr>
                <a:spLocks noChangeArrowheads="1"/>
              </p:cNvSpPr>
              <p:nvPr/>
            </p:nvSpPr>
            <p:spPr bwMode="auto">
              <a:xfrm>
                <a:off x="2774" y="4851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8" name="Oval 451"/>
              <p:cNvSpPr>
                <a:spLocks noChangeArrowheads="1"/>
              </p:cNvSpPr>
              <p:nvPr/>
            </p:nvSpPr>
            <p:spPr bwMode="auto">
              <a:xfrm>
                <a:off x="3161" y="4851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9" name="Oval 450"/>
              <p:cNvSpPr>
                <a:spLocks noChangeArrowheads="1"/>
              </p:cNvSpPr>
              <p:nvPr/>
            </p:nvSpPr>
            <p:spPr bwMode="auto">
              <a:xfrm>
                <a:off x="3549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0" name="Oval 449"/>
              <p:cNvSpPr>
                <a:spLocks noChangeArrowheads="1"/>
              </p:cNvSpPr>
              <p:nvPr/>
            </p:nvSpPr>
            <p:spPr bwMode="auto">
              <a:xfrm>
                <a:off x="3549" y="407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1" name="Oval 448"/>
              <p:cNvSpPr>
                <a:spLocks noChangeArrowheads="1"/>
              </p:cNvSpPr>
              <p:nvPr/>
            </p:nvSpPr>
            <p:spPr bwMode="auto">
              <a:xfrm>
                <a:off x="3549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2" name="Oval 447"/>
              <p:cNvSpPr>
                <a:spLocks noChangeArrowheads="1"/>
              </p:cNvSpPr>
              <p:nvPr/>
            </p:nvSpPr>
            <p:spPr bwMode="auto">
              <a:xfrm>
                <a:off x="3549" y="4851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3" name="Oval 446"/>
              <p:cNvSpPr>
                <a:spLocks noChangeArrowheads="1"/>
              </p:cNvSpPr>
              <p:nvPr/>
            </p:nvSpPr>
            <p:spPr bwMode="auto">
              <a:xfrm>
                <a:off x="2386" y="5238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4" name="Oval 445"/>
              <p:cNvSpPr>
                <a:spLocks noChangeArrowheads="1"/>
              </p:cNvSpPr>
              <p:nvPr/>
            </p:nvSpPr>
            <p:spPr bwMode="auto">
              <a:xfrm>
                <a:off x="2774" y="5238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5" name="Oval 444"/>
              <p:cNvSpPr>
                <a:spLocks noChangeArrowheads="1"/>
              </p:cNvSpPr>
              <p:nvPr/>
            </p:nvSpPr>
            <p:spPr bwMode="auto">
              <a:xfrm>
                <a:off x="3161" y="5238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6" name="Oval 443"/>
              <p:cNvSpPr>
                <a:spLocks noChangeArrowheads="1"/>
              </p:cNvSpPr>
              <p:nvPr/>
            </p:nvSpPr>
            <p:spPr bwMode="auto">
              <a:xfrm>
                <a:off x="3549" y="5238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7" name="Oval 442"/>
              <p:cNvSpPr>
                <a:spLocks noChangeArrowheads="1"/>
              </p:cNvSpPr>
              <p:nvPr/>
            </p:nvSpPr>
            <p:spPr bwMode="auto">
              <a:xfrm>
                <a:off x="3937" y="369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8" name="Oval 441"/>
              <p:cNvSpPr>
                <a:spLocks noChangeArrowheads="1"/>
              </p:cNvSpPr>
              <p:nvPr/>
            </p:nvSpPr>
            <p:spPr bwMode="auto">
              <a:xfrm>
                <a:off x="4324" y="369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9" name="Oval 440"/>
              <p:cNvSpPr>
                <a:spLocks noChangeArrowheads="1"/>
              </p:cNvSpPr>
              <p:nvPr/>
            </p:nvSpPr>
            <p:spPr bwMode="auto">
              <a:xfrm>
                <a:off x="4711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0" name="Oval 439"/>
              <p:cNvSpPr>
                <a:spLocks noChangeArrowheads="1"/>
              </p:cNvSpPr>
              <p:nvPr/>
            </p:nvSpPr>
            <p:spPr bwMode="auto">
              <a:xfrm>
                <a:off x="5099" y="369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1" name="Oval 438"/>
              <p:cNvSpPr>
                <a:spLocks noChangeArrowheads="1"/>
              </p:cNvSpPr>
              <p:nvPr/>
            </p:nvSpPr>
            <p:spPr bwMode="auto">
              <a:xfrm>
                <a:off x="3937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2" name="Oval 437"/>
              <p:cNvSpPr>
                <a:spLocks noChangeArrowheads="1"/>
              </p:cNvSpPr>
              <p:nvPr/>
            </p:nvSpPr>
            <p:spPr bwMode="auto">
              <a:xfrm>
                <a:off x="4324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3" name="Oval 436"/>
              <p:cNvSpPr>
                <a:spLocks noChangeArrowheads="1"/>
              </p:cNvSpPr>
              <p:nvPr/>
            </p:nvSpPr>
            <p:spPr bwMode="auto">
              <a:xfrm>
                <a:off x="4711" y="407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4" name="Oval 435"/>
              <p:cNvSpPr>
                <a:spLocks noChangeArrowheads="1"/>
              </p:cNvSpPr>
              <p:nvPr/>
            </p:nvSpPr>
            <p:spPr bwMode="auto">
              <a:xfrm>
                <a:off x="5099" y="407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5" name="Oval 434"/>
              <p:cNvSpPr>
                <a:spLocks noChangeArrowheads="1"/>
              </p:cNvSpPr>
              <p:nvPr/>
            </p:nvSpPr>
            <p:spPr bwMode="auto">
              <a:xfrm>
                <a:off x="3937" y="446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6" name="Oval 433"/>
              <p:cNvSpPr>
                <a:spLocks noChangeArrowheads="1"/>
              </p:cNvSpPr>
              <p:nvPr/>
            </p:nvSpPr>
            <p:spPr bwMode="auto">
              <a:xfrm>
                <a:off x="4324" y="446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7" name="Oval 432"/>
              <p:cNvSpPr>
                <a:spLocks noChangeArrowheads="1"/>
              </p:cNvSpPr>
              <p:nvPr/>
            </p:nvSpPr>
            <p:spPr bwMode="auto">
              <a:xfrm>
                <a:off x="4711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8" name="Oval 431"/>
              <p:cNvSpPr>
                <a:spLocks noChangeArrowheads="1"/>
              </p:cNvSpPr>
              <p:nvPr/>
            </p:nvSpPr>
            <p:spPr bwMode="auto">
              <a:xfrm>
                <a:off x="5099" y="4464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9" name="Oval 430"/>
              <p:cNvSpPr>
                <a:spLocks noChangeArrowheads="1"/>
              </p:cNvSpPr>
              <p:nvPr/>
            </p:nvSpPr>
            <p:spPr bwMode="auto">
              <a:xfrm>
                <a:off x="3937" y="4851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0" name="Oval 429"/>
              <p:cNvSpPr>
                <a:spLocks noChangeArrowheads="1"/>
              </p:cNvSpPr>
              <p:nvPr/>
            </p:nvSpPr>
            <p:spPr bwMode="auto">
              <a:xfrm>
                <a:off x="4324" y="4851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1" name="Oval 428"/>
              <p:cNvSpPr>
                <a:spLocks noChangeArrowheads="1"/>
              </p:cNvSpPr>
              <p:nvPr/>
            </p:nvSpPr>
            <p:spPr bwMode="auto">
              <a:xfrm>
                <a:off x="4711" y="4851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2" name="Oval 427"/>
              <p:cNvSpPr>
                <a:spLocks noChangeArrowheads="1"/>
              </p:cNvSpPr>
              <p:nvPr/>
            </p:nvSpPr>
            <p:spPr bwMode="auto">
              <a:xfrm>
                <a:off x="5099" y="4851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3" name="Oval 426"/>
              <p:cNvSpPr>
                <a:spLocks noChangeArrowheads="1"/>
              </p:cNvSpPr>
              <p:nvPr/>
            </p:nvSpPr>
            <p:spPr bwMode="auto">
              <a:xfrm>
                <a:off x="5487" y="369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4" name="Oval 425"/>
              <p:cNvSpPr>
                <a:spLocks noChangeArrowheads="1"/>
              </p:cNvSpPr>
              <p:nvPr/>
            </p:nvSpPr>
            <p:spPr bwMode="auto">
              <a:xfrm>
                <a:off x="5487" y="40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5" name="Oval 424"/>
              <p:cNvSpPr>
                <a:spLocks noChangeArrowheads="1"/>
              </p:cNvSpPr>
              <p:nvPr/>
            </p:nvSpPr>
            <p:spPr bwMode="auto">
              <a:xfrm>
                <a:off x="5487" y="446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6" name="Oval 423"/>
              <p:cNvSpPr>
                <a:spLocks noChangeArrowheads="1"/>
              </p:cNvSpPr>
              <p:nvPr/>
            </p:nvSpPr>
            <p:spPr bwMode="auto">
              <a:xfrm>
                <a:off x="5487" y="4851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7" name="Oval 422"/>
              <p:cNvSpPr>
                <a:spLocks noChangeArrowheads="1"/>
              </p:cNvSpPr>
              <p:nvPr/>
            </p:nvSpPr>
            <p:spPr bwMode="auto">
              <a:xfrm>
                <a:off x="3937" y="5237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8" name="Oval 421"/>
              <p:cNvSpPr>
                <a:spLocks noChangeArrowheads="1"/>
              </p:cNvSpPr>
              <p:nvPr/>
            </p:nvSpPr>
            <p:spPr bwMode="auto">
              <a:xfrm>
                <a:off x="4324" y="5237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9" name="Oval 420"/>
              <p:cNvSpPr>
                <a:spLocks noChangeArrowheads="1"/>
              </p:cNvSpPr>
              <p:nvPr/>
            </p:nvSpPr>
            <p:spPr bwMode="auto">
              <a:xfrm>
                <a:off x="4711" y="5237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0" name="Oval 419"/>
              <p:cNvSpPr>
                <a:spLocks noChangeArrowheads="1"/>
              </p:cNvSpPr>
              <p:nvPr/>
            </p:nvSpPr>
            <p:spPr bwMode="auto">
              <a:xfrm>
                <a:off x="5099" y="5237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1" name="Oval 418"/>
              <p:cNvSpPr>
                <a:spLocks noChangeArrowheads="1"/>
              </p:cNvSpPr>
              <p:nvPr/>
            </p:nvSpPr>
            <p:spPr bwMode="auto">
              <a:xfrm>
                <a:off x="5487" y="5237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2" name="Oval 417"/>
              <p:cNvSpPr>
                <a:spLocks noChangeArrowheads="1"/>
              </p:cNvSpPr>
              <p:nvPr/>
            </p:nvSpPr>
            <p:spPr bwMode="auto">
              <a:xfrm>
                <a:off x="2571" y="387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3" name="Oval 416"/>
              <p:cNvSpPr>
                <a:spLocks noChangeArrowheads="1"/>
              </p:cNvSpPr>
              <p:nvPr/>
            </p:nvSpPr>
            <p:spPr bwMode="auto">
              <a:xfrm>
                <a:off x="2958" y="387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4" name="Oval 415"/>
              <p:cNvSpPr>
                <a:spLocks noChangeArrowheads="1"/>
              </p:cNvSpPr>
              <p:nvPr/>
            </p:nvSpPr>
            <p:spPr bwMode="auto">
              <a:xfrm>
                <a:off x="3345" y="3874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5" name="Oval 414"/>
              <p:cNvSpPr>
                <a:spLocks noChangeArrowheads="1"/>
              </p:cNvSpPr>
              <p:nvPr/>
            </p:nvSpPr>
            <p:spPr bwMode="auto">
              <a:xfrm>
                <a:off x="2571" y="426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6" name="Oval 413"/>
              <p:cNvSpPr>
                <a:spLocks noChangeArrowheads="1"/>
              </p:cNvSpPr>
              <p:nvPr/>
            </p:nvSpPr>
            <p:spPr bwMode="auto">
              <a:xfrm>
                <a:off x="2959" y="4261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7" name="Oval 412"/>
              <p:cNvSpPr>
                <a:spLocks noChangeArrowheads="1"/>
              </p:cNvSpPr>
              <p:nvPr/>
            </p:nvSpPr>
            <p:spPr bwMode="auto">
              <a:xfrm>
                <a:off x="3346" y="426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8" name="Oval 411"/>
              <p:cNvSpPr>
                <a:spLocks noChangeArrowheads="1"/>
              </p:cNvSpPr>
              <p:nvPr/>
            </p:nvSpPr>
            <p:spPr bwMode="auto">
              <a:xfrm>
                <a:off x="2571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9" name="Oval 410"/>
              <p:cNvSpPr>
                <a:spLocks noChangeArrowheads="1"/>
              </p:cNvSpPr>
              <p:nvPr/>
            </p:nvSpPr>
            <p:spPr bwMode="auto">
              <a:xfrm>
                <a:off x="2958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0" name="Oval 409"/>
              <p:cNvSpPr>
                <a:spLocks noChangeArrowheads="1"/>
              </p:cNvSpPr>
              <p:nvPr/>
            </p:nvSpPr>
            <p:spPr bwMode="auto">
              <a:xfrm>
                <a:off x="3345" y="4649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1" name="Oval 408"/>
              <p:cNvSpPr>
                <a:spLocks noChangeArrowheads="1"/>
              </p:cNvSpPr>
              <p:nvPr/>
            </p:nvSpPr>
            <p:spPr bwMode="auto">
              <a:xfrm>
                <a:off x="2571" y="503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2" name="Oval 407"/>
              <p:cNvSpPr>
                <a:spLocks noChangeArrowheads="1"/>
              </p:cNvSpPr>
              <p:nvPr/>
            </p:nvSpPr>
            <p:spPr bwMode="auto">
              <a:xfrm>
                <a:off x="2958" y="503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3" name="Oval 406"/>
              <p:cNvSpPr>
                <a:spLocks noChangeArrowheads="1"/>
              </p:cNvSpPr>
              <p:nvPr/>
            </p:nvSpPr>
            <p:spPr bwMode="auto">
              <a:xfrm>
                <a:off x="3345" y="5037"/>
                <a:ext cx="389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4" name="Oval 405"/>
              <p:cNvSpPr>
                <a:spLocks noChangeArrowheads="1"/>
              </p:cNvSpPr>
              <p:nvPr/>
            </p:nvSpPr>
            <p:spPr bwMode="auto">
              <a:xfrm>
                <a:off x="3734" y="3874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5" name="Oval 404"/>
              <p:cNvSpPr>
                <a:spLocks noChangeArrowheads="1"/>
              </p:cNvSpPr>
              <p:nvPr/>
            </p:nvSpPr>
            <p:spPr bwMode="auto">
              <a:xfrm>
                <a:off x="3734" y="426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6" name="Oval 403"/>
              <p:cNvSpPr>
                <a:spLocks noChangeArrowheads="1"/>
              </p:cNvSpPr>
              <p:nvPr/>
            </p:nvSpPr>
            <p:spPr bwMode="auto">
              <a:xfrm>
                <a:off x="3734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7" name="Oval 402"/>
              <p:cNvSpPr>
                <a:spLocks noChangeArrowheads="1"/>
              </p:cNvSpPr>
              <p:nvPr/>
            </p:nvSpPr>
            <p:spPr bwMode="auto">
              <a:xfrm>
                <a:off x="3734" y="5037"/>
                <a:ext cx="387" cy="385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8" name="Oval 401"/>
              <p:cNvSpPr>
                <a:spLocks noChangeArrowheads="1"/>
              </p:cNvSpPr>
              <p:nvPr/>
            </p:nvSpPr>
            <p:spPr bwMode="auto">
              <a:xfrm>
                <a:off x="2571" y="542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9" name="Oval 400"/>
              <p:cNvSpPr>
                <a:spLocks noChangeArrowheads="1"/>
              </p:cNvSpPr>
              <p:nvPr/>
            </p:nvSpPr>
            <p:spPr bwMode="auto">
              <a:xfrm>
                <a:off x="2959" y="5422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0" name="Oval 399"/>
              <p:cNvSpPr>
                <a:spLocks noChangeArrowheads="1"/>
              </p:cNvSpPr>
              <p:nvPr/>
            </p:nvSpPr>
            <p:spPr bwMode="auto">
              <a:xfrm>
                <a:off x="3346" y="5422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1" name="Oval 398"/>
              <p:cNvSpPr>
                <a:spLocks noChangeArrowheads="1"/>
              </p:cNvSpPr>
              <p:nvPr/>
            </p:nvSpPr>
            <p:spPr bwMode="auto">
              <a:xfrm>
                <a:off x="3734" y="5422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2" name="Oval 397"/>
              <p:cNvSpPr>
                <a:spLocks noChangeArrowheads="1"/>
              </p:cNvSpPr>
              <p:nvPr/>
            </p:nvSpPr>
            <p:spPr bwMode="auto">
              <a:xfrm>
                <a:off x="4121" y="387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3" name="Oval 396"/>
              <p:cNvSpPr>
                <a:spLocks noChangeArrowheads="1"/>
              </p:cNvSpPr>
              <p:nvPr/>
            </p:nvSpPr>
            <p:spPr bwMode="auto">
              <a:xfrm>
                <a:off x="4508" y="387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4" name="Oval 395"/>
              <p:cNvSpPr>
                <a:spLocks noChangeArrowheads="1"/>
              </p:cNvSpPr>
              <p:nvPr/>
            </p:nvSpPr>
            <p:spPr bwMode="auto">
              <a:xfrm>
                <a:off x="4896" y="387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5" name="Oval 394"/>
              <p:cNvSpPr>
                <a:spLocks noChangeArrowheads="1"/>
              </p:cNvSpPr>
              <p:nvPr/>
            </p:nvSpPr>
            <p:spPr bwMode="auto">
              <a:xfrm>
                <a:off x="5284" y="387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6" name="Oval 393"/>
              <p:cNvSpPr>
                <a:spLocks noChangeArrowheads="1"/>
              </p:cNvSpPr>
              <p:nvPr/>
            </p:nvSpPr>
            <p:spPr bwMode="auto">
              <a:xfrm>
                <a:off x="4121" y="4260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7" name="Oval 392"/>
              <p:cNvSpPr>
                <a:spLocks noChangeArrowheads="1"/>
              </p:cNvSpPr>
              <p:nvPr/>
            </p:nvSpPr>
            <p:spPr bwMode="auto">
              <a:xfrm>
                <a:off x="4509" y="4260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8" name="Oval 391"/>
              <p:cNvSpPr>
                <a:spLocks noChangeArrowheads="1"/>
              </p:cNvSpPr>
              <p:nvPr/>
            </p:nvSpPr>
            <p:spPr bwMode="auto">
              <a:xfrm>
                <a:off x="4896" y="4260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9" name="Oval 390"/>
              <p:cNvSpPr>
                <a:spLocks noChangeArrowheads="1"/>
              </p:cNvSpPr>
              <p:nvPr/>
            </p:nvSpPr>
            <p:spPr bwMode="auto">
              <a:xfrm>
                <a:off x="5284" y="4260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0" name="Oval 389"/>
              <p:cNvSpPr>
                <a:spLocks noChangeArrowheads="1"/>
              </p:cNvSpPr>
              <p:nvPr/>
            </p:nvSpPr>
            <p:spPr bwMode="auto">
              <a:xfrm>
                <a:off x="4121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1" name="Oval 388"/>
              <p:cNvSpPr>
                <a:spLocks noChangeArrowheads="1"/>
              </p:cNvSpPr>
              <p:nvPr/>
            </p:nvSpPr>
            <p:spPr bwMode="auto">
              <a:xfrm>
                <a:off x="4508" y="464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2" name="Oval 387"/>
              <p:cNvSpPr>
                <a:spLocks noChangeArrowheads="1"/>
              </p:cNvSpPr>
              <p:nvPr/>
            </p:nvSpPr>
            <p:spPr bwMode="auto">
              <a:xfrm>
                <a:off x="4896" y="464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3" name="Oval 386"/>
              <p:cNvSpPr>
                <a:spLocks noChangeArrowheads="1"/>
              </p:cNvSpPr>
              <p:nvPr/>
            </p:nvSpPr>
            <p:spPr bwMode="auto">
              <a:xfrm>
                <a:off x="5284" y="464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4" name="Oval 385"/>
              <p:cNvSpPr>
                <a:spLocks noChangeArrowheads="1"/>
              </p:cNvSpPr>
              <p:nvPr/>
            </p:nvSpPr>
            <p:spPr bwMode="auto">
              <a:xfrm>
                <a:off x="4121" y="5037"/>
                <a:ext cx="387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5" name="Oval 384"/>
              <p:cNvSpPr>
                <a:spLocks noChangeArrowheads="1"/>
              </p:cNvSpPr>
              <p:nvPr/>
            </p:nvSpPr>
            <p:spPr bwMode="auto">
              <a:xfrm>
                <a:off x="4508" y="5037"/>
                <a:ext cx="388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6" name="Oval 383"/>
              <p:cNvSpPr>
                <a:spLocks noChangeArrowheads="1"/>
              </p:cNvSpPr>
              <p:nvPr/>
            </p:nvSpPr>
            <p:spPr bwMode="auto">
              <a:xfrm>
                <a:off x="4896" y="5037"/>
                <a:ext cx="388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7" name="Oval 382"/>
              <p:cNvSpPr>
                <a:spLocks noChangeArrowheads="1"/>
              </p:cNvSpPr>
              <p:nvPr/>
            </p:nvSpPr>
            <p:spPr bwMode="auto">
              <a:xfrm>
                <a:off x="5284" y="5037"/>
                <a:ext cx="387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8" name="Oval 381"/>
              <p:cNvSpPr>
                <a:spLocks noChangeArrowheads="1"/>
              </p:cNvSpPr>
              <p:nvPr/>
            </p:nvSpPr>
            <p:spPr bwMode="auto">
              <a:xfrm>
                <a:off x="5671" y="387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9" name="Oval 380"/>
              <p:cNvSpPr>
                <a:spLocks noChangeArrowheads="1"/>
              </p:cNvSpPr>
              <p:nvPr/>
            </p:nvSpPr>
            <p:spPr bwMode="auto">
              <a:xfrm>
                <a:off x="5671" y="4260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0" name="Oval 379"/>
              <p:cNvSpPr>
                <a:spLocks noChangeArrowheads="1"/>
              </p:cNvSpPr>
              <p:nvPr/>
            </p:nvSpPr>
            <p:spPr bwMode="auto">
              <a:xfrm>
                <a:off x="5671" y="464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1" name="Oval 378"/>
              <p:cNvSpPr>
                <a:spLocks noChangeArrowheads="1"/>
              </p:cNvSpPr>
              <p:nvPr/>
            </p:nvSpPr>
            <p:spPr bwMode="auto">
              <a:xfrm>
                <a:off x="5671" y="5037"/>
                <a:ext cx="388" cy="384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2" name="Oval 377"/>
              <p:cNvSpPr>
                <a:spLocks noChangeArrowheads="1"/>
              </p:cNvSpPr>
              <p:nvPr/>
            </p:nvSpPr>
            <p:spPr bwMode="auto">
              <a:xfrm>
                <a:off x="4121" y="5421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3" name="Oval 376"/>
              <p:cNvSpPr>
                <a:spLocks noChangeArrowheads="1"/>
              </p:cNvSpPr>
              <p:nvPr/>
            </p:nvSpPr>
            <p:spPr bwMode="auto">
              <a:xfrm>
                <a:off x="4508" y="5421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4" name="Oval 375"/>
              <p:cNvSpPr>
                <a:spLocks noChangeArrowheads="1"/>
              </p:cNvSpPr>
              <p:nvPr/>
            </p:nvSpPr>
            <p:spPr bwMode="auto">
              <a:xfrm>
                <a:off x="4896" y="5421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5" name="Oval 374"/>
              <p:cNvSpPr>
                <a:spLocks noChangeArrowheads="1"/>
              </p:cNvSpPr>
              <p:nvPr/>
            </p:nvSpPr>
            <p:spPr bwMode="auto">
              <a:xfrm>
                <a:off x="5284" y="5421"/>
                <a:ext cx="387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6" name="Oval 373"/>
              <p:cNvSpPr>
                <a:spLocks noChangeArrowheads="1"/>
              </p:cNvSpPr>
              <p:nvPr/>
            </p:nvSpPr>
            <p:spPr bwMode="auto">
              <a:xfrm>
                <a:off x="5671" y="5421"/>
                <a:ext cx="388" cy="390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7" name="Oval 372"/>
              <p:cNvSpPr>
                <a:spLocks noChangeArrowheads="1"/>
              </p:cNvSpPr>
              <p:nvPr/>
            </p:nvSpPr>
            <p:spPr bwMode="auto">
              <a:xfrm>
                <a:off x="2755" y="406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8" name="Oval 371"/>
              <p:cNvSpPr>
                <a:spLocks noChangeArrowheads="1"/>
              </p:cNvSpPr>
              <p:nvPr/>
            </p:nvSpPr>
            <p:spPr bwMode="auto">
              <a:xfrm>
                <a:off x="3143" y="406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9" name="Oval 370"/>
              <p:cNvSpPr>
                <a:spLocks noChangeArrowheads="1"/>
              </p:cNvSpPr>
              <p:nvPr/>
            </p:nvSpPr>
            <p:spPr bwMode="auto">
              <a:xfrm>
                <a:off x="3530" y="406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0" name="Oval 369"/>
              <p:cNvSpPr>
                <a:spLocks noChangeArrowheads="1"/>
              </p:cNvSpPr>
              <p:nvPr/>
            </p:nvSpPr>
            <p:spPr bwMode="auto">
              <a:xfrm>
                <a:off x="2756" y="444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1" name="Oval 368"/>
              <p:cNvSpPr>
                <a:spLocks noChangeArrowheads="1"/>
              </p:cNvSpPr>
              <p:nvPr/>
            </p:nvSpPr>
            <p:spPr bwMode="auto">
              <a:xfrm>
                <a:off x="3144" y="444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2" name="Oval 367"/>
              <p:cNvSpPr>
                <a:spLocks noChangeArrowheads="1"/>
              </p:cNvSpPr>
              <p:nvPr/>
            </p:nvSpPr>
            <p:spPr bwMode="auto">
              <a:xfrm>
                <a:off x="3531" y="444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3" name="Oval 366"/>
              <p:cNvSpPr>
                <a:spLocks noChangeArrowheads="1"/>
              </p:cNvSpPr>
              <p:nvPr/>
            </p:nvSpPr>
            <p:spPr bwMode="auto">
              <a:xfrm>
                <a:off x="2755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4" name="Oval 365"/>
              <p:cNvSpPr>
                <a:spLocks noChangeArrowheads="1"/>
              </p:cNvSpPr>
              <p:nvPr/>
            </p:nvSpPr>
            <p:spPr bwMode="auto">
              <a:xfrm>
                <a:off x="3143" y="483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5" name="Oval 364"/>
              <p:cNvSpPr>
                <a:spLocks noChangeArrowheads="1"/>
              </p:cNvSpPr>
              <p:nvPr/>
            </p:nvSpPr>
            <p:spPr bwMode="auto">
              <a:xfrm>
                <a:off x="3530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6" name="Oval 363"/>
              <p:cNvSpPr>
                <a:spLocks noChangeArrowheads="1"/>
              </p:cNvSpPr>
              <p:nvPr/>
            </p:nvSpPr>
            <p:spPr bwMode="auto">
              <a:xfrm>
                <a:off x="2755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7" name="Oval 362"/>
              <p:cNvSpPr>
                <a:spLocks noChangeArrowheads="1"/>
              </p:cNvSpPr>
              <p:nvPr/>
            </p:nvSpPr>
            <p:spPr bwMode="auto">
              <a:xfrm>
                <a:off x="3143" y="522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8" name="Oval 361"/>
              <p:cNvSpPr>
                <a:spLocks noChangeArrowheads="1"/>
              </p:cNvSpPr>
              <p:nvPr/>
            </p:nvSpPr>
            <p:spPr bwMode="auto">
              <a:xfrm>
                <a:off x="3530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89" name="Oval 360"/>
              <p:cNvSpPr>
                <a:spLocks noChangeArrowheads="1"/>
              </p:cNvSpPr>
              <p:nvPr/>
            </p:nvSpPr>
            <p:spPr bwMode="auto">
              <a:xfrm>
                <a:off x="3918" y="406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0" name="Oval 359"/>
              <p:cNvSpPr>
                <a:spLocks noChangeArrowheads="1"/>
              </p:cNvSpPr>
              <p:nvPr/>
            </p:nvSpPr>
            <p:spPr bwMode="auto">
              <a:xfrm>
                <a:off x="3918" y="4447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1" name="Oval 358"/>
              <p:cNvSpPr>
                <a:spLocks noChangeArrowheads="1"/>
              </p:cNvSpPr>
              <p:nvPr/>
            </p:nvSpPr>
            <p:spPr bwMode="auto">
              <a:xfrm>
                <a:off x="3918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2" name="Oval 357"/>
              <p:cNvSpPr>
                <a:spLocks noChangeArrowheads="1"/>
              </p:cNvSpPr>
              <p:nvPr/>
            </p:nvSpPr>
            <p:spPr bwMode="auto">
              <a:xfrm>
                <a:off x="3918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3" name="Oval 356"/>
              <p:cNvSpPr>
                <a:spLocks noChangeArrowheads="1"/>
              </p:cNvSpPr>
              <p:nvPr/>
            </p:nvSpPr>
            <p:spPr bwMode="auto">
              <a:xfrm>
                <a:off x="2755" y="5607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4" name="Oval 355"/>
              <p:cNvSpPr>
                <a:spLocks noChangeArrowheads="1"/>
              </p:cNvSpPr>
              <p:nvPr/>
            </p:nvSpPr>
            <p:spPr bwMode="auto">
              <a:xfrm>
                <a:off x="3144" y="5607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5" name="Oval 354"/>
              <p:cNvSpPr>
                <a:spLocks noChangeArrowheads="1"/>
              </p:cNvSpPr>
              <p:nvPr/>
            </p:nvSpPr>
            <p:spPr bwMode="auto">
              <a:xfrm>
                <a:off x="3531" y="5607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6" name="Oval 353"/>
              <p:cNvSpPr>
                <a:spLocks noChangeArrowheads="1"/>
              </p:cNvSpPr>
              <p:nvPr/>
            </p:nvSpPr>
            <p:spPr bwMode="auto">
              <a:xfrm>
                <a:off x="3918" y="5607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7" name="Oval 352"/>
              <p:cNvSpPr>
                <a:spLocks noChangeArrowheads="1"/>
              </p:cNvSpPr>
              <p:nvPr/>
            </p:nvSpPr>
            <p:spPr bwMode="auto">
              <a:xfrm>
                <a:off x="4306" y="405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8" name="Oval 351"/>
              <p:cNvSpPr>
                <a:spLocks noChangeArrowheads="1"/>
              </p:cNvSpPr>
              <p:nvPr/>
            </p:nvSpPr>
            <p:spPr bwMode="auto">
              <a:xfrm>
                <a:off x="4693" y="405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99" name="Oval 350"/>
              <p:cNvSpPr>
                <a:spLocks noChangeArrowheads="1"/>
              </p:cNvSpPr>
              <p:nvPr/>
            </p:nvSpPr>
            <p:spPr bwMode="auto">
              <a:xfrm>
                <a:off x="5081" y="405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0" name="Oval 349"/>
              <p:cNvSpPr>
                <a:spLocks noChangeArrowheads="1"/>
              </p:cNvSpPr>
              <p:nvPr/>
            </p:nvSpPr>
            <p:spPr bwMode="auto">
              <a:xfrm>
                <a:off x="5468" y="405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1" name="Oval 348"/>
              <p:cNvSpPr>
                <a:spLocks noChangeArrowheads="1"/>
              </p:cNvSpPr>
              <p:nvPr/>
            </p:nvSpPr>
            <p:spPr bwMode="auto">
              <a:xfrm>
                <a:off x="4306" y="444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2" name="Oval 347"/>
              <p:cNvSpPr>
                <a:spLocks noChangeArrowheads="1"/>
              </p:cNvSpPr>
              <p:nvPr/>
            </p:nvSpPr>
            <p:spPr bwMode="auto">
              <a:xfrm>
                <a:off x="4694" y="4445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3" name="Oval 346"/>
              <p:cNvSpPr>
                <a:spLocks noChangeArrowheads="1"/>
              </p:cNvSpPr>
              <p:nvPr/>
            </p:nvSpPr>
            <p:spPr bwMode="auto">
              <a:xfrm>
                <a:off x="5081" y="4445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4" name="Oval 345"/>
              <p:cNvSpPr>
                <a:spLocks noChangeArrowheads="1"/>
              </p:cNvSpPr>
              <p:nvPr/>
            </p:nvSpPr>
            <p:spPr bwMode="auto">
              <a:xfrm>
                <a:off x="5468" y="4445"/>
                <a:ext cx="389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5" name="Oval 344"/>
              <p:cNvSpPr>
                <a:spLocks noChangeArrowheads="1"/>
              </p:cNvSpPr>
              <p:nvPr/>
            </p:nvSpPr>
            <p:spPr bwMode="auto">
              <a:xfrm>
                <a:off x="4306" y="483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6" name="Oval 343"/>
              <p:cNvSpPr>
                <a:spLocks noChangeArrowheads="1"/>
              </p:cNvSpPr>
              <p:nvPr/>
            </p:nvSpPr>
            <p:spPr bwMode="auto">
              <a:xfrm>
                <a:off x="4693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7" name="Oval 342"/>
              <p:cNvSpPr>
                <a:spLocks noChangeArrowheads="1"/>
              </p:cNvSpPr>
              <p:nvPr/>
            </p:nvSpPr>
            <p:spPr bwMode="auto">
              <a:xfrm>
                <a:off x="5081" y="483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8" name="Oval 341"/>
              <p:cNvSpPr>
                <a:spLocks noChangeArrowheads="1"/>
              </p:cNvSpPr>
              <p:nvPr/>
            </p:nvSpPr>
            <p:spPr bwMode="auto">
              <a:xfrm>
                <a:off x="5468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09" name="Oval 340"/>
              <p:cNvSpPr>
                <a:spLocks noChangeArrowheads="1"/>
              </p:cNvSpPr>
              <p:nvPr/>
            </p:nvSpPr>
            <p:spPr bwMode="auto">
              <a:xfrm>
                <a:off x="4306" y="522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0" name="Oval 339"/>
              <p:cNvSpPr>
                <a:spLocks noChangeArrowheads="1"/>
              </p:cNvSpPr>
              <p:nvPr/>
            </p:nvSpPr>
            <p:spPr bwMode="auto">
              <a:xfrm>
                <a:off x="4693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1" name="Oval 338"/>
              <p:cNvSpPr>
                <a:spLocks noChangeArrowheads="1"/>
              </p:cNvSpPr>
              <p:nvPr/>
            </p:nvSpPr>
            <p:spPr bwMode="auto">
              <a:xfrm>
                <a:off x="5081" y="5220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2" name="Oval 337"/>
              <p:cNvSpPr>
                <a:spLocks noChangeArrowheads="1"/>
              </p:cNvSpPr>
              <p:nvPr/>
            </p:nvSpPr>
            <p:spPr bwMode="auto">
              <a:xfrm>
                <a:off x="5468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3" name="Oval 336"/>
              <p:cNvSpPr>
                <a:spLocks noChangeArrowheads="1"/>
              </p:cNvSpPr>
              <p:nvPr/>
            </p:nvSpPr>
            <p:spPr bwMode="auto">
              <a:xfrm>
                <a:off x="5856" y="405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4" name="Oval 335"/>
              <p:cNvSpPr>
                <a:spLocks noChangeArrowheads="1"/>
              </p:cNvSpPr>
              <p:nvPr/>
            </p:nvSpPr>
            <p:spPr bwMode="auto">
              <a:xfrm>
                <a:off x="5856" y="444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5" name="Oval 334"/>
              <p:cNvSpPr>
                <a:spLocks noChangeArrowheads="1"/>
              </p:cNvSpPr>
              <p:nvPr/>
            </p:nvSpPr>
            <p:spPr bwMode="auto">
              <a:xfrm>
                <a:off x="5856" y="483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6" name="Oval 333"/>
              <p:cNvSpPr>
                <a:spLocks noChangeArrowheads="1"/>
              </p:cNvSpPr>
              <p:nvPr/>
            </p:nvSpPr>
            <p:spPr bwMode="auto">
              <a:xfrm>
                <a:off x="5856" y="5220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7" name="Oval 332"/>
              <p:cNvSpPr>
                <a:spLocks noChangeArrowheads="1"/>
              </p:cNvSpPr>
              <p:nvPr/>
            </p:nvSpPr>
            <p:spPr bwMode="auto">
              <a:xfrm>
                <a:off x="4306" y="5607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8" name="Oval 331"/>
              <p:cNvSpPr>
                <a:spLocks noChangeArrowheads="1"/>
              </p:cNvSpPr>
              <p:nvPr/>
            </p:nvSpPr>
            <p:spPr bwMode="auto">
              <a:xfrm>
                <a:off x="4693" y="5607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19" name="Oval 330"/>
              <p:cNvSpPr>
                <a:spLocks noChangeArrowheads="1"/>
              </p:cNvSpPr>
              <p:nvPr/>
            </p:nvSpPr>
            <p:spPr bwMode="auto">
              <a:xfrm>
                <a:off x="5081" y="5607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0" name="Oval 329"/>
              <p:cNvSpPr>
                <a:spLocks noChangeArrowheads="1"/>
              </p:cNvSpPr>
              <p:nvPr/>
            </p:nvSpPr>
            <p:spPr bwMode="auto">
              <a:xfrm>
                <a:off x="5468" y="5607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1" name="Oval 328"/>
              <p:cNvSpPr>
                <a:spLocks noChangeArrowheads="1"/>
              </p:cNvSpPr>
              <p:nvPr/>
            </p:nvSpPr>
            <p:spPr bwMode="auto">
              <a:xfrm>
                <a:off x="5856" y="5607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2" name="Oval 327"/>
              <p:cNvSpPr>
                <a:spLocks noChangeArrowheads="1"/>
              </p:cNvSpPr>
              <p:nvPr/>
            </p:nvSpPr>
            <p:spPr bwMode="auto">
              <a:xfrm>
                <a:off x="2940" y="424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3" name="Oval 326"/>
              <p:cNvSpPr>
                <a:spLocks noChangeArrowheads="1"/>
              </p:cNvSpPr>
              <p:nvPr/>
            </p:nvSpPr>
            <p:spPr bwMode="auto">
              <a:xfrm>
                <a:off x="3327" y="4244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4" name="Oval 325"/>
              <p:cNvSpPr>
                <a:spLocks noChangeArrowheads="1"/>
              </p:cNvSpPr>
              <p:nvPr/>
            </p:nvSpPr>
            <p:spPr bwMode="auto">
              <a:xfrm>
                <a:off x="3714" y="4244"/>
                <a:ext cx="389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5" name="Oval 324"/>
              <p:cNvSpPr>
                <a:spLocks noChangeArrowheads="1"/>
              </p:cNvSpPr>
              <p:nvPr/>
            </p:nvSpPr>
            <p:spPr bwMode="auto">
              <a:xfrm>
                <a:off x="2941" y="4630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6" name="Oval 323"/>
              <p:cNvSpPr>
                <a:spLocks noChangeArrowheads="1"/>
              </p:cNvSpPr>
              <p:nvPr/>
            </p:nvSpPr>
            <p:spPr bwMode="auto">
              <a:xfrm>
                <a:off x="3328" y="4630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7" name="Oval 322"/>
              <p:cNvSpPr>
                <a:spLocks noChangeArrowheads="1"/>
              </p:cNvSpPr>
              <p:nvPr/>
            </p:nvSpPr>
            <p:spPr bwMode="auto">
              <a:xfrm>
                <a:off x="3715" y="4630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8" name="Oval 321"/>
              <p:cNvSpPr>
                <a:spLocks noChangeArrowheads="1"/>
              </p:cNvSpPr>
              <p:nvPr/>
            </p:nvSpPr>
            <p:spPr bwMode="auto">
              <a:xfrm>
                <a:off x="2940" y="501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29" name="Oval 320"/>
              <p:cNvSpPr>
                <a:spLocks noChangeArrowheads="1"/>
              </p:cNvSpPr>
              <p:nvPr/>
            </p:nvSpPr>
            <p:spPr bwMode="auto">
              <a:xfrm>
                <a:off x="3327" y="501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0" name="Oval 319"/>
              <p:cNvSpPr>
                <a:spLocks noChangeArrowheads="1"/>
              </p:cNvSpPr>
              <p:nvPr/>
            </p:nvSpPr>
            <p:spPr bwMode="auto">
              <a:xfrm>
                <a:off x="3714" y="5018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1" name="Oval 318"/>
              <p:cNvSpPr>
                <a:spLocks noChangeArrowheads="1"/>
              </p:cNvSpPr>
              <p:nvPr/>
            </p:nvSpPr>
            <p:spPr bwMode="auto">
              <a:xfrm>
                <a:off x="2940" y="5405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2" name="Oval 317"/>
              <p:cNvSpPr>
                <a:spLocks noChangeArrowheads="1"/>
              </p:cNvSpPr>
              <p:nvPr/>
            </p:nvSpPr>
            <p:spPr bwMode="auto">
              <a:xfrm>
                <a:off x="3327" y="5405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3" name="Oval 316"/>
              <p:cNvSpPr>
                <a:spLocks noChangeArrowheads="1"/>
              </p:cNvSpPr>
              <p:nvPr/>
            </p:nvSpPr>
            <p:spPr bwMode="auto">
              <a:xfrm>
                <a:off x="3714" y="5405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4" name="Oval 315"/>
              <p:cNvSpPr>
                <a:spLocks noChangeArrowheads="1"/>
              </p:cNvSpPr>
              <p:nvPr/>
            </p:nvSpPr>
            <p:spPr bwMode="auto">
              <a:xfrm>
                <a:off x="4103" y="4244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5" name="Oval 314"/>
              <p:cNvSpPr>
                <a:spLocks noChangeArrowheads="1"/>
              </p:cNvSpPr>
              <p:nvPr/>
            </p:nvSpPr>
            <p:spPr bwMode="auto">
              <a:xfrm>
                <a:off x="4103" y="4630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6" name="Oval 313"/>
              <p:cNvSpPr>
                <a:spLocks noChangeArrowheads="1"/>
              </p:cNvSpPr>
              <p:nvPr/>
            </p:nvSpPr>
            <p:spPr bwMode="auto">
              <a:xfrm>
                <a:off x="4103" y="501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7" name="Oval 312"/>
              <p:cNvSpPr>
                <a:spLocks noChangeArrowheads="1"/>
              </p:cNvSpPr>
              <p:nvPr/>
            </p:nvSpPr>
            <p:spPr bwMode="auto">
              <a:xfrm>
                <a:off x="4103" y="540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8" name="Oval 311"/>
              <p:cNvSpPr>
                <a:spLocks noChangeArrowheads="1"/>
              </p:cNvSpPr>
              <p:nvPr/>
            </p:nvSpPr>
            <p:spPr bwMode="auto">
              <a:xfrm>
                <a:off x="2940" y="579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39" name="Oval 310"/>
              <p:cNvSpPr>
                <a:spLocks noChangeArrowheads="1"/>
              </p:cNvSpPr>
              <p:nvPr/>
            </p:nvSpPr>
            <p:spPr bwMode="auto">
              <a:xfrm>
                <a:off x="3328" y="579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0" name="Oval 309"/>
              <p:cNvSpPr>
                <a:spLocks noChangeArrowheads="1"/>
              </p:cNvSpPr>
              <p:nvPr/>
            </p:nvSpPr>
            <p:spPr bwMode="auto">
              <a:xfrm>
                <a:off x="3715" y="579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1" name="Oval 308"/>
              <p:cNvSpPr>
                <a:spLocks noChangeArrowheads="1"/>
              </p:cNvSpPr>
              <p:nvPr/>
            </p:nvSpPr>
            <p:spPr bwMode="auto">
              <a:xfrm>
                <a:off x="4103" y="579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2" name="Oval 307"/>
              <p:cNvSpPr>
                <a:spLocks noChangeArrowheads="1"/>
              </p:cNvSpPr>
              <p:nvPr/>
            </p:nvSpPr>
            <p:spPr bwMode="auto">
              <a:xfrm>
                <a:off x="4491" y="4242"/>
                <a:ext cx="386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3" name="Oval 306"/>
              <p:cNvSpPr>
                <a:spLocks noChangeArrowheads="1"/>
              </p:cNvSpPr>
              <p:nvPr/>
            </p:nvSpPr>
            <p:spPr bwMode="auto">
              <a:xfrm>
                <a:off x="4877" y="424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4" name="Oval 305"/>
              <p:cNvSpPr>
                <a:spLocks noChangeArrowheads="1"/>
              </p:cNvSpPr>
              <p:nvPr/>
            </p:nvSpPr>
            <p:spPr bwMode="auto">
              <a:xfrm>
                <a:off x="5265" y="424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5" name="Oval 304"/>
              <p:cNvSpPr>
                <a:spLocks noChangeArrowheads="1"/>
              </p:cNvSpPr>
              <p:nvPr/>
            </p:nvSpPr>
            <p:spPr bwMode="auto">
              <a:xfrm>
                <a:off x="5653" y="424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6" name="Oval 303"/>
              <p:cNvSpPr>
                <a:spLocks noChangeArrowheads="1"/>
              </p:cNvSpPr>
              <p:nvPr/>
            </p:nvSpPr>
            <p:spPr bwMode="auto">
              <a:xfrm>
                <a:off x="4491" y="4629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7" name="Oval 302"/>
              <p:cNvSpPr>
                <a:spLocks noChangeArrowheads="1"/>
              </p:cNvSpPr>
              <p:nvPr/>
            </p:nvSpPr>
            <p:spPr bwMode="auto">
              <a:xfrm>
                <a:off x="4878" y="4629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8" name="Oval 301"/>
              <p:cNvSpPr>
                <a:spLocks noChangeArrowheads="1"/>
              </p:cNvSpPr>
              <p:nvPr/>
            </p:nvSpPr>
            <p:spPr bwMode="auto">
              <a:xfrm>
                <a:off x="5265" y="4629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49" name="Oval 300"/>
              <p:cNvSpPr>
                <a:spLocks noChangeArrowheads="1"/>
              </p:cNvSpPr>
              <p:nvPr/>
            </p:nvSpPr>
            <p:spPr bwMode="auto">
              <a:xfrm>
                <a:off x="5653" y="4629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0" name="Oval 299"/>
              <p:cNvSpPr>
                <a:spLocks noChangeArrowheads="1"/>
              </p:cNvSpPr>
              <p:nvPr/>
            </p:nvSpPr>
            <p:spPr bwMode="auto">
              <a:xfrm>
                <a:off x="4491" y="5018"/>
                <a:ext cx="386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1" name="Oval 298"/>
              <p:cNvSpPr>
                <a:spLocks noChangeArrowheads="1"/>
              </p:cNvSpPr>
              <p:nvPr/>
            </p:nvSpPr>
            <p:spPr bwMode="auto">
              <a:xfrm>
                <a:off x="4877" y="501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2" name="Oval 297"/>
              <p:cNvSpPr>
                <a:spLocks noChangeArrowheads="1"/>
              </p:cNvSpPr>
              <p:nvPr/>
            </p:nvSpPr>
            <p:spPr bwMode="auto">
              <a:xfrm>
                <a:off x="5265" y="501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3" name="Oval 296"/>
              <p:cNvSpPr>
                <a:spLocks noChangeArrowheads="1"/>
              </p:cNvSpPr>
              <p:nvPr/>
            </p:nvSpPr>
            <p:spPr bwMode="auto">
              <a:xfrm>
                <a:off x="5653" y="501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4" name="Oval 295"/>
              <p:cNvSpPr>
                <a:spLocks noChangeArrowheads="1"/>
              </p:cNvSpPr>
              <p:nvPr/>
            </p:nvSpPr>
            <p:spPr bwMode="auto">
              <a:xfrm>
                <a:off x="4491" y="5405"/>
                <a:ext cx="386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5" name="Oval 294"/>
              <p:cNvSpPr>
                <a:spLocks noChangeArrowheads="1"/>
              </p:cNvSpPr>
              <p:nvPr/>
            </p:nvSpPr>
            <p:spPr bwMode="auto">
              <a:xfrm>
                <a:off x="4877" y="5405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6" name="Oval 293"/>
              <p:cNvSpPr>
                <a:spLocks noChangeArrowheads="1"/>
              </p:cNvSpPr>
              <p:nvPr/>
            </p:nvSpPr>
            <p:spPr bwMode="auto">
              <a:xfrm>
                <a:off x="5265" y="5405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7" name="Oval 292"/>
              <p:cNvSpPr>
                <a:spLocks noChangeArrowheads="1"/>
              </p:cNvSpPr>
              <p:nvPr/>
            </p:nvSpPr>
            <p:spPr bwMode="auto">
              <a:xfrm>
                <a:off x="5653" y="5405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8" name="Oval 291"/>
              <p:cNvSpPr>
                <a:spLocks noChangeArrowheads="1"/>
              </p:cNvSpPr>
              <p:nvPr/>
            </p:nvSpPr>
            <p:spPr bwMode="auto">
              <a:xfrm>
                <a:off x="6041" y="424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9" name="Oval 290"/>
              <p:cNvSpPr>
                <a:spLocks noChangeArrowheads="1"/>
              </p:cNvSpPr>
              <p:nvPr/>
            </p:nvSpPr>
            <p:spPr bwMode="auto">
              <a:xfrm>
                <a:off x="6041" y="4629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0" name="Oval 289"/>
              <p:cNvSpPr>
                <a:spLocks noChangeArrowheads="1"/>
              </p:cNvSpPr>
              <p:nvPr/>
            </p:nvSpPr>
            <p:spPr bwMode="auto">
              <a:xfrm>
                <a:off x="6041" y="501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1" name="Oval 288"/>
              <p:cNvSpPr>
                <a:spLocks noChangeArrowheads="1"/>
              </p:cNvSpPr>
              <p:nvPr/>
            </p:nvSpPr>
            <p:spPr bwMode="auto">
              <a:xfrm>
                <a:off x="6041" y="5405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2" name="Oval 287"/>
              <p:cNvSpPr>
                <a:spLocks noChangeArrowheads="1"/>
              </p:cNvSpPr>
              <p:nvPr/>
            </p:nvSpPr>
            <p:spPr bwMode="auto">
              <a:xfrm>
                <a:off x="4491" y="5791"/>
                <a:ext cx="386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3" name="Oval 286"/>
              <p:cNvSpPr>
                <a:spLocks noChangeArrowheads="1"/>
              </p:cNvSpPr>
              <p:nvPr/>
            </p:nvSpPr>
            <p:spPr bwMode="auto">
              <a:xfrm>
                <a:off x="4877" y="579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4" name="Oval 285"/>
              <p:cNvSpPr>
                <a:spLocks noChangeArrowheads="1"/>
              </p:cNvSpPr>
              <p:nvPr/>
            </p:nvSpPr>
            <p:spPr bwMode="auto">
              <a:xfrm>
                <a:off x="5265" y="579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5" name="Oval 284"/>
              <p:cNvSpPr>
                <a:spLocks noChangeArrowheads="1"/>
              </p:cNvSpPr>
              <p:nvPr/>
            </p:nvSpPr>
            <p:spPr bwMode="auto">
              <a:xfrm>
                <a:off x="5653" y="5791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6" name="Oval 283"/>
              <p:cNvSpPr>
                <a:spLocks noChangeArrowheads="1"/>
              </p:cNvSpPr>
              <p:nvPr/>
            </p:nvSpPr>
            <p:spPr bwMode="auto">
              <a:xfrm>
                <a:off x="6041" y="5791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7" name="Oval 282"/>
              <p:cNvSpPr>
                <a:spLocks noChangeArrowheads="1"/>
              </p:cNvSpPr>
              <p:nvPr/>
            </p:nvSpPr>
            <p:spPr bwMode="auto">
              <a:xfrm>
                <a:off x="3124" y="442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8" name="Oval 281"/>
              <p:cNvSpPr>
                <a:spLocks noChangeArrowheads="1"/>
              </p:cNvSpPr>
              <p:nvPr/>
            </p:nvSpPr>
            <p:spPr bwMode="auto">
              <a:xfrm>
                <a:off x="3512" y="4428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9" name="Oval 280"/>
              <p:cNvSpPr>
                <a:spLocks noChangeArrowheads="1"/>
              </p:cNvSpPr>
              <p:nvPr/>
            </p:nvSpPr>
            <p:spPr bwMode="auto">
              <a:xfrm>
                <a:off x="3899" y="442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0" name="Oval 279"/>
              <p:cNvSpPr>
                <a:spLocks noChangeArrowheads="1"/>
              </p:cNvSpPr>
              <p:nvPr/>
            </p:nvSpPr>
            <p:spPr bwMode="auto">
              <a:xfrm>
                <a:off x="3125" y="481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1" name="Oval 278"/>
              <p:cNvSpPr>
                <a:spLocks noChangeArrowheads="1"/>
              </p:cNvSpPr>
              <p:nvPr/>
            </p:nvSpPr>
            <p:spPr bwMode="auto">
              <a:xfrm>
                <a:off x="3513" y="4815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2" name="Oval 277"/>
              <p:cNvSpPr>
                <a:spLocks noChangeArrowheads="1"/>
              </p:cNvSpPr>
              <p:nvPr/>
            </p:nvSpPr>
            <p:spPr bwMode="auto">
              <a:xfrm>
                <a:off x="3900" y="4815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3" name="Oval 276"/>
              <p:cNvSpPr>
                <a:spLocks noChangeArrowheads="1"/>
              </p:cNvSpPr>
              <p:nvPr/>
            </p:nvSpPr>
            <p:spPr bwMode="auto">
              <a:xfrm>
                <a:off x="3124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4" name="Oval 275"/>
              <p:cNvSpPr>
                <a:spLocks noChangeArrowheads="1"/>
              </p:cNvSpPr>
              <p:nvPr/>
            </p:nvSpPr>
            <p:spPr bwMode="auto">
              <a:xfrm>
                <a:off x="3512" y="520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5" name="Oval 274"/>
              <p:cNvSpPr>
                <a:spLocks noChangeArrowheads="1"/>
              </p:cNvSpPr>
              <p:nvPr/>
            </p:nvSpPr>
            <p:spPr bwMode="auto">
              <a:xfrm>
                <a:off x="3899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6" name="Oval 273"/>
              <p:cNvSpPr>
                <a:spLocks noChangeArrowheads="1"/>
              </p:cNvSpPr>
              <p:nvPr/>
            </p:nvSpPr>
            <p:spPr bwMode="auto">
              <a:xfrm>
                <a:off x="3124" y="558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7" name="Oval 272"/>
              <p:cNvSpPr>
                <a:spLocks noChangeArrowheads="1"/>
              </p:cNvSpPr>
              <p:nvPr/>
            </p:nvSpPr>
            <p:spPr bwMode="auto">
              <a:xfrm>
                <a:off x="3512" y="5589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8" name="Oval 271"/>
              <p:cNvSpPr>
                <a:spLocks noChangeArrowheads="1"/>
              </p:cNvSpPr>
              <p:nvPr/>
            </p:nvSpPr>
            <p:spPr bwMode="auto">
              <a:xfrm>
                <a:off x="3899" y="558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9" name="Oval 270"/>
              <p:cNvSpPr>
                <a:spLocks noChangeArrowheads="1"/>
              </p:cNvSpPr>
              <p:nvPr/>
            </p:nvSpPr>
            <p:spPr bwMode="auto">
              <a:xfrm>
                <a:off x="4287" y="4428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0" name="Oval 269"/>
              <p:cNvSpPr>
                <a:spLocks noChangeArrowheads="1"/>
              </p:cNvSpPr>
              <p:nvPr/>
            </p:nvSpPr>
            <p:spPr bwMode="auto">
              <a:xfrm>
                <a:off x="4287" y="4815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1" name="Oval 268"/>
              <p:cNvSpPr>
                <a:spLocks noChangeArrowheads="1"/>
              </p:cNvSpPr>
              <p:nvPr/>
            </p:nvSpPr>
            <p:spPr bwMode="auto">
              <a:xfrm>
                <a:off x="4287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2" name="Oval 267"/>
              <p:cNvSpPr>
                <a:spLocks noChangeArrowheads="1"/>
              </p:cNvSpPr>
              <p:nvPr/>
            </p:nvSpPr>
            <p:spPr bwMode="auto">
              <a:xfrm>
                <a:off x="4287" y="5589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3" name="Oval 266"/>
              <p:cNvSpPr>
                <a:spLocks noChangeArrowheads="1"/>
              </p:cNvSpPr>
              <p:nvPr/>
            </p:nvSpPr>
            <p:spPr bwMode="auto">
              <a:xfrm>
                <a:off x="3124" y="5977"/>
                <a:ext cx="389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4" name="Oval 265"/>
              <p:cNvSpPr>
                <a:spLocks noChangeArrowheads="1"/>
              </p:cNvSpPr>
              <p:nvPr/>
            </p:nvSpPr>
            <p:spPr bwMode="auto">
              <a:xfrm>
                <a:off x="3513" y="59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5" name="Oval 264"/>
              <p:cNvSpPr>
                <a:spLocks noChangeArrowheads="1"/>
              </p:cNvSpPr>
              <p:nvPr/>
            </p:nvSpPr>
            <p:spPr bwMode="auto">
              <a:xfrm>
                <a:off x="3900" y="597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6" name="Oval 263"/>
              <p:cNvSpPr>
                <a:spLocks noChangeArrowheads="1"/>
              </p:cNvSpPr>
              <p:nvPr/>
            </p:nvSpPr>
            <p:spPr bwMode="auto">
              <a:xfrm>
                <a:off x="4287" y="597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7" name="Oval 262"/>
              <p:cNvSpPr>
                <a:spLocks noChangeArrowheads="1"/>
              </p:cNvSpPr>
              <p:nvPr/>
            </p:nvSpPr>
            <p:spPr bwMode="auto">
              <a:xfrm>
                <a:off x="4675" y="442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8" name="Oval 261"/>
              <p:cNvSpPr>
                <a:spLocks noChangeArrowheads="1"/>
              </p:cNvSpPr>
              <p:nvPr/>
            </p:nvSpPr>
            <p:spPr bwMode="auto">
              <a:xfrm>
                <a:off x="5062" y="442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89" name="Oval 260"/>
              <p:cNvSpPr>
                <a:spLocks noChangeArrowheads="1"/>
              </p:cNvSpPr>
              <p:nvPr/>
            </p:nvSpPr>
            <p:spPr bwMode="auto">
              <a:xfrm>
                <a:off x="5450" y="4427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0" name="Oval 259"/>
              <p:cNvSpPr>
                <a:spLocks noChangeArrowheads="1"/>
              </p:cNvSpPr>
              <p:nvPr/>
            </p:nvSpPr>
            <p:spPr bwMode="auto">
              <a:xfrm>
                <a:off x="5837" y="442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1" name="Oval 258"/>
              <p:cNvSpPr>
                <a:spLocks noChangeArrowheads="1"/>
              </p:cNvSpPr>
              <p:nvPr/>
            </p:nvSpPr>
            <p:spPr bwMode="auto">
              <a:xfrm>
                <a:off x="4675" y="4814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2" name="Oval 257"/>
              <p:cNvSpPr>
                <a:spLocks noChangeArrowheads="1"/>
              </p:cNvSpPr>
              <p:nvPr/>
            </p:nvSpPr>
            <p:spPr bwMode="auto">
              <a:xfrm>
                <a:off x="5063" y="4814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3" name="Oval 256"/>
              <p:cNvSpPr>
                <a:spLocks noChangeArrowheads="1"/>
              </p:cNvSpPr>
              <p:nvPr/>
            </p:nvSpPr>
            <p:spPr bwMode="auto">
              <a:xfrm>
                <a:off x="5450" y="4814"/>
                <a:ext cx="387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4" name="Oval 255"/>
              <p:cNvSpPr>
                <a:spLocks noChangeArrowheads="1"/>
              </p:cNvSpPr>
              <p:nvPr/>
            </p:nvSpPr>
            <p:spPr bwMode="auto">
              <a:xfrm>
                <a:off x="5837" y="4814"/>
                <a:ext cx="389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5" name="Oval 254"/>
              <p:cNvSpPr>
                <a:spLocks noChangeArrowheads="1"/>
              </p:cNvSpPr>
              <p:nvPr/>
            </p:nvSpPr>
            <p:spPr bwMode="auto">
              <a:xfrm>
                <a:off x="4675" y="520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6" name="Oval 253"/>
              <p:cNvSpPr>
                <a:spLocks noChangeArrowheads="1"/>
              </p:cNvSpPr>
              <p:nvPr/>
            </p:nvSpPr>
            <p:spPr bwMode="auto">
              <a:xfrm>
                <a:off x="5062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7" name="Oval 252"/>
              <p:cNvSpPr>
                <a:spLocks noChangeArrowheads="1"/>
              </p:cNvSpPr>
              <p:nvPr/>
            </p:nvSpPr>
            <p:spPr bwMode="auto">
              <a:xfrm>
                <a:off x="5450" y="5202"/>
                <a:ext cx="387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8" name="Oval 251"/>
              <p:cNvSpPr>
                <a:spLocks noChangeArrowheads="1"/>
              </p:cNvSpPr>
              <p:nvPr/>
            </p:nvSpPr>
            <p:spPr bwMode="auto">
              <a:xfrm>
                <a:off x="5837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99" name="Oval 250"/>
              <p:cNvSpPr>
                <a:spLocks noChangeArrowheads="1"/>
              </p:cNvSpPr>
              <p:nvPr/>
            </p:nvSpPr>
            <p:spPr bwMode="auto">
              <a:xfrm>
                <a:off x="4675" y="5589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0" name="Oval 249"/>
              <p:cNvSpPr>
                <a:spLocks noChangeArrowheads="1"/>
              </p:cNvSpPr>
              <p:nvPr/>
            </p:nvSpPr>
            <p:spPr bwMode="auto">
              <a:xfrm>
                <a:off x="5062" y="5589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1" name="Oval 248"/>
              <p:cNvSpPr>
                <a:spLocks noChangeArrowheads="1"/>
              </p:cNvSpPr>
              <p:nvPr/>
            </p:nvSpPr>
            <p:spPr bwMode="auto">
              <a:xfrm>
                <a:off x="5450" y="5589"/>
                <a:ext cx="387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2" name="Oval 247"/>
              <p:cNvSpPr>
                <a:spLocks noChangeArrowheads="1"/>
              </p:cNvSpPr>
              <p:nvPr/>
            </p:nvSpPr>
            <p:spPr bwMode="auto">
              <a:xfrm>
                <a:off x="5837" y="5589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3" name="Oval 246"/>
              <p:cNvSpPr>
                <a:spLocks noChangeArrowheads="1"/>
              </p:cNvSpPr>
              <p:nvPr/>
            </p:nvSpPr>
            <p:spPr bwMode="auto">
              <a:xfrm>
                <a:off x="6225" y="4427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4" name="Oval 245"/>
              <p:cNvSpPr>
                <a:spLocks noChangeArrowheads="1"/>
              </p:cNvSpPr>
              <p:nvPr/>
            </p:nvSpPr>
            <p:spPr bwMode="auto">
              <a:xfrm>
                <a:off x="6225" y="4814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5" name="Oval 244"/>
              <p:cNvSpPr>
                <a:spLocks noChangeArrowheads="1"/>
              </p:cNvSpPr>
              <p:nvPr/>
            </p:nvSpPr>
            <p:spPr bwMode="auto">
              <a:xfrm>
                <a:off x="6225" y="5202"/>
                <a:ext cx="388" cy="387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6" name="Oval 243"/>
              <p:cNvSpPr>
                <a:spLocks noChangeArrowheads="1"/>
              </p:cNvSpPr>
              <p:nvPr/>
            </p:nvSpPr>
            <p:spPr bwMode="auto">
              <a:xfrm>
                <a:off x="6225" y="5589"/>
                <a:ext cx="388" cy="386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7" name="Oval 242"/>
              <p:cNvSpPr>
                <a:spLocks noChangeArrowheads="1"/>
              </p:cNvSpPr>
              <p:nvPr/>
            </p:nvSpPr>
            <p:spPr bwMode="auto">
              <a:xfrm>
                <a:off x="4675" y="5975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8" name="Oval 241"/>
              <p:cNvSpPr>
                <a:spLocks noChangeArrowheads="1"/>
              </p:cNvSpPr>
              <p:nvPr/>
            </p:nvSpPr>
            <p:spPr bwMode="auto">
              <a:xfrm>
                <a:off x="5062" y="597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09" name="Oval 240"/>
              <p:cNvSpPr>
                <a:spLocks noChangeArrowheads="1"/>
              </p:cNvSpPr>
              <p:nvPr/>
            </p:nvSpPr>
            <p:spPr bwMode="auto">
              <a:xfrm>
                <a:off x="5450" y="5975"/>
                <a:ext cx="387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10" name="Oval 239"/>
              <p:cNvSpPr>
                <a:spLocks noChangeArrowheads="1"/>
              </p:cNvSpPr>
              <p:nvPr/>
            </p:nvSpPr>
            <p:spPr bwMode="auto">
              <a:xfrm>
                <a:off x="5837" y="597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11" name="Oval 238"/>
              <p:cNvSpPr>
                <a:spLocks noChangeArrowheads="1"/>
              </p:cNvSpPr>
              <p:nvPr/>
            </p:nvSpPr>
            <p:spPr bwMode="auto">
              <a:xfrm>
                <a:off x="6225" y="5975"/>
                <a:ext cx="388" cy="389"/>
              </a:xfrm>
              <a:prstGeom prst="ellipse">
                <a:avLst/>
              </a:prstGeom>
              <a:gradFill rotWithShape="0">
                <a:gsLst>
                  <a:gs pos="0">
                    <a:srgbClr val="4F81BD">
                      <a:gamma/>
                      <a:tint val="2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sp>
          <p:nvSpPr>
            <p:cNvPr id="10" name="AutoShape 236"/>
            <p:cNvSpPr>
              <a:spLocks noChangeShapeType="1"/>
            </p:cNvSpPr>
            <p:nvPr/>
          </p:nvSpPr>
          <p:spPr bwMode="auto">
            <a:xfrm>
              <a:off x="2117" y="3502"/>
              <a:ext cx="1" cy="39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" name="Oval 235"/>
            <p:cNvSpPr>
              <a:spLocks noChangeArrowheads="1"/>
            </p:cNvSpPr>
            <p:nvPr/>
          </p:nvSpPr>
          <p:spPr bwMode="auto">
            <a:xfrm>
              <a:off x="3374" y="4348"/>
              <a:ext cx="341" cy="146"/>
            </a:xfrm>
            <a:prstGeom prst="ellipse">
              <a:avLst/>
            </a:prstGeom>
            <a:solidFill>
              <a:srgbClr val="7F7F7F"/>
            </a:solidFill>
            <a:ln w="9525">
              <a:solidFill>
                <a:srgbClr val="BFBFB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2" name="Oval 234"/>
            <p:cNvSpPr>
              <a:spLocks noChangeArrowheads="1"/>
            </p:cNvSpPr>
            <p:nvPr/>
          </p:nvSpPr>
          <p:spPr bwMode="auto">
            <a:xfrm>
              <a:off x="3498" y="4342"/>
              <a:ext cx="72" cy="72"/>
            </a:xfrm>
            <a:prstGeom prst="ellipse">
              <a:avLst/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" name="Text Box 233"/>
            <p:cNvSpPr txBox="1">
              <a:spLocks noChangeArrowheads="1"/>
            </p:cNvSpPr>
            <p:nvPr/>
          </p:nvSpPr>
          <p:spPr bwMode="auto">
            <a:xfrm>
              <a:off x="2886" y="5177"/>
              <a:ext cx="1943" cy="448"/>
            </a:xfrm>
            <a:prstGeom prst="rect">
              <a:avLst/>
            </a:prstGeom>
            <a:solidFill>
              <a:srgbClr val="B8CCE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Photonic Crystal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232"/>
            <p:cNvSpPr>
              <a:spLocks noChangeArrowheads="1"/>
            </p:cNvSpPr>
            <p:nvPr/>
          </p:nvSpPr>
          <p:spPr bwMode="auto">
            <a:xfrm>
              <a:off x="4142" y="1884"/>
              <a:ext cx="2837" cy="2837"/>
            </a:xfrm>
            <a:prstGeom prst="ellipse">
              <a:avLst/>
            </a:prstGeom>
            <a:gradFill rotWithShape="0">
              <a:gsLst>
                <a:gs pos="0">
                  <a:srgbClr val="4F81BD">
                    <a:gamma/>
                    <a:tint val="20000"/>
                    <a:invGamma/>
                  </a:srgbClr>
                </a:gs>
                <a:gs pos="100000">
                  <a:srgbClr val="4F81BD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15" name="Group 37"/>
            <p:cNvGrpSpPr>
              <a:grpSpLocks/>
            </p:cNvGrpSpPr>
            <p:nvPr/>
          </p:nvGrpSpPr>
          <p:grpSpPr bwMode="auto">
            <a:xfrm>
              <a:off x="4215" y="2771"/>
              <a:ext cx="2690" cy="1403"/>
              <a:chOff x="6109" y="6331"/>
              <a:chExt cx="2690" cy="1403"/>
            </a:xfrm>
          </p:grpSpPr>
          <p:sp>
            <p:nvSpPr>
              <p:cNvPr id="48" name="Oval 231"/>
              <p:cNvSpPr>
                <a:spLocks noChangeArrowheads="1"/>
              </p:cNvSpPr>
              <p:nvPr/>
            </p:nvSpPr>
            <p:spPr bwMode="auto">
              <a:xfrm>
                <a:off x="6109" y="6331"/>
                <a:ext cx="2690" cy="1403"/>
              </a:xfrm>
              <a:prstGeom prst="ellipse">
                <a:avLst/>
              </a:prstGeom>
              <a:gradFill rotWithShape="0">
                <a:gsLst>
                  <a:gs pos="0">
                    <a:srgbClr val="666666"/>
                  </a:gs>
                  <a:gs pos="50000">
                    <a:srgbClr val="CCCCCC"/>
                  </a:gs>
                  <a:gs pos="100000">
                    <a:srgbClr val="666666"/>
                  </a:gs>
                </a:gsLst>
                <a:lin ang="18900000" scaled="1"/>
              </a:gradFill>
              <a:ln w="12700">
                <a:noFill/>
                <a:round/>
                <a:headEnd/>
                <a:tailEnd/>
              </a:ln>
              <a:effectLst>
                <a:outerShdw dist="28398" dir="3806097" algn="ctr" rotWithShape="0">
                  <a:srgbClr val="7F7F7F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grpSp>
            <p:nvGrpSpPr>
              <p:cNvPr id="20" name="Group 38"/>
              <p:cNvGrpSpPr>
                <a:grpSpLocks/>
              </p:cNvGrpSpPr>
              <p:nvPr/>
            </p:nvGrpSpPr>
            <p:grpSpPr bwMode="auto">
              <a:xfrm>
                <a:off x="6253" y="6411"/>
                <a:ext cx="2416" cy="1248"/>
                <a:chOff x="6253" y="6076"/>
                <a:chExt cx="2416" cy="1583"/>
              </a:xfrm>
            </p:grpSpPr>
            <p:grpSp>
              <p:nvGrpSpPr>
                <p:cNvPr id="49" name="Group 223"/>
                <p:cNvGrpSpPr>
                  <a:grpSpLocks/>
                </p:cNvGrpSpPr>
                <p:nvPr/>
              </p:nvGrpSpPr>
              <p:grpSpPr bwMode="auto">
                <a:xfrm>
                  <a:off x="6257" y="6578"/>
                  <a:ext cx="671" cy="339"/>
                  <a:chOff x="6257" y="6578"/>
                  <a:chExt cx="671" cy="339"/>
                </a:xfrm>
              </p:grpSpPr>
              <p:sp>
                <p:nvSpPr>
                  <p:cNvPr id="235" name="AutoShape 23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6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7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8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9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0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1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0" name="Group 215"/>
                <p:cNvGrpSpPr>
                  <a:grpSpLocks/>
                </p:cNvGrpSpPr>
                <p:nvPr/>
              </p:nvGrpSpPr>
              <p:grpSpPr bwMode="auto">
                <a:xfrm>
                  <a:off x="6689" y="6451"/>
                  <a:ext cx="671" cy="339"/>
                  <a:chOff x="6257" y="6578"/>
                  <a:chExt cx="671" cy="339"/>
                </a:xfrm>
              </p:grpSpPr>
              <p:sp>
                <p:nvSpPr>
                  <p:cNvPr id="228" name="AutoShape 22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9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0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1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2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3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4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1" name="Group 207"/>
                <p:cNvGrpSpPr>
                  <a:grpSpLocks/>
                </p:cNvGrpSpPr>
                <p:nvPr/>
              </p:nvGrpSpPr>
              <p:grpSpPr bwMode="auto">
                <a:xfrm>
                  <a:off x="6261" y="6826"/>
                  <a:ext cx="671" cy="339"/>
                  <a:chOff x="6257" y="6578"/>
                  <a:chExt cx="671" cy="339"/>
                </a:xfrm>
              </p:grpSpPr>
              <p:sp>
                <p:nvSpPr>
                  <p:cNvPr id="221" name="AutoShape 21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4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5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6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7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2" name="Group 199"/>
                <p:cNvGrpSpPr>
                  <a:grpSpLocks/>
                </p:cNvGrpSpPr>
                <p:nvPr/>
              </p:nvGrpSpPr>
              <p:grpSpPr bwMode="auto">
                <a:xfrm>
                  <a:off x="6693" y="6699"/>
                  <a:ext cx="671" cy="339"/>
                  <a:chOff x="6257" y="6578"/>
                  <a:chExt cx="671" cy="339"/>
                </a:xfrm>
              </p:grpSpPr>
              <p:sp>
                <p:nvSpPr>
                  <p:cNvPr id="214" name="AutoShape 20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3" name="Group 191"/>
                <p:cNvGrpSpPr>
                  <a:grpSpLocks/>
                </p:cNvGrpSpPr>
                <p:nvPr/>
              </p:nvGrpSpPr>
              <p:grpSpPr bwMode="auto">
                <a:xfrm>
                  <a:off x="7121" y="6326"/>
                  <a:ext cx="671" cy="339"/>
                  <a:chOff x="6257" y="6578"/>
                  <a:chExt cx="671" cy="339"/>
                </a:xfrm>
              </p:grpSpPr>
              <p:sp>
                <p:nvSpPr>
                  <p:cNvPr id="207" name="AutoShape 198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4" name="Group 183"/>
                <p:cNvGrpSpPr>
                  <a:grpSpLocks/>
                </p:cNvGrpSpPr>
                <p:nvPr/>
              </p:nvGrpSpPr>
              <p:grpSpPr bwMode="auto">
                <a:xfrm>
                  <a:off x="7553" y="6199"/>
                  <a:ext cx="671" cy="339"/>
                  <a:chOff x="6257" y="6578"/>
                  <a:chExt cx="671" cy="339"/>
                </a:xfrm>
              </p:grpSpPr>
              <p:sp>
                <p:nvSpPr>
                  <p:cNvPr id="200" name="AutoShape 19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1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2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3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4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5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5" name="Group 175"/>
                <p:cNvGrpSpPr>
                  <a:grpSpLocks/>
                </p:cNvGrpSpPr>
                <p:nvPr/>
              </p:nvGrpSpPr>
              <p:grpSpPr bwMode="auto">
                <a:xfrm>
                  <a:off x="7125" y="6574"/>
                  <a:ext cx="671" cy="339"/>
                  <a:chOff x="6257" y="6578"/>
                  <a:chExt cx="671" cy="339"/>
                </a:xfrm>
              </p:grpSpPr>
              <p:sp>
                <p:nvSpPr>
                  <p:cNvPr id="193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4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5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6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7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8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9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6" name="Group 167"/>
                <p:cNvGrpSpPr>
                  <a:grpSpLocks/>
                </p:cNvGrpSpPr>
                <p:nvPr/>
              </p:nvGrpSpPr>
              <p:grpSpPr bwMode="auto">
                <a:xfrm>
                  <a:off x="7557" y="6447"/>
                  <a:ext cx="671" cy="339"/>
                  <a:chOff x="6257" y="6578"/>
                  <a:chExt cx="671" cy="339"/>
                </a:xfrm>
              </p:grpSpPr>
              <p:sp>
                <p:nvSpPr>
                  <p:cNvPr id="186" name="AutoShape 17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7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8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9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0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1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2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7" name="Group 159"/>
                <p:cNvGrpSpPr>
                  <a:grpSpLocks/>
                </p:cNvGrpSpPr>
                <p:nvPr/>
              </p:nvGrpSpPr>
              <p:grpSpPr bwMode="auto">
                <a:xfrm>
                  <a:off x="6689" y="6951"/>
                  <a:ext cx="671" cy="339"/>
                  <a:chOff x="6257" y="6578"/>
                  <a:chExt cx="671" cy="339"/>
                </a:xfrm>
              </p:grpSpPr>
              <p:sp>
                <p:nvSpPr>
                  <p:cNvPr id="179" name="AutoShape 16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0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1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2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3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4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5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8" name="Group 151"/>
                <p:cNvGrpSpPr>
                  <a:grpSpLocks/>
                </p:cNvGrpSpPr>
                <p:nvPr/>
              </p:nvGrpSpPr>
              <p:grpSpPr bwMode="auto">
                <a:xfrm>
                  <a:off x="7121" y="6824"/>
                  <a:ext cx="671" cy="339"/>
                  <a:chOff x="6257" y="6578"/>
                  <a:chExt cx="671" cy="339"/>
                </a:xfrm>
              </p:grpSpPr>
              <p:sp>
                <p:nvSpPr>
                  <p:cNvPr id="172" name="AutoShape 158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3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4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5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6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7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8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59" name="Group 143"/>
                <p:cNvGrpSpPr>
                  <a:grpSpLocks/>
                </p:cNvGrpSpPr>
                <p:nvPr/>
              </p:nvGrpSpPr>
              <p:grpSpPr bwMode="auto">
                <a:xfrm>
                  <a:off x="6693" y="7199"/>
                  <a:ext cx="671" cy="339"/>
                  <a:chOff x="6257" y="6578"/>
                  <a:chExt cx="671" cy="339"/>
                </a:xfrm>
              </p:grpSpPr>
              <p:sp>
                <p:nvSpPr>
                  <p:cNvPr id="165" name="AutoShape 15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6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7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8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9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0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1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0" name="Group 135"/>
                <p:cNvGrpSpPr>
                  <a:grpSpLocks/>
                </p:cNvGrpSpPr>
                <p:nvPr/>
              </p:nvGrpSpPr>
              <p:grpSpPr bwMode="auto">
                <a:xfrm>
                  <a:off x="7125" y="7072"/>
                  <a:ext cx="671" cy="339"/>
                  <a:chOff x="6257" y="6578"/>
                  <a:chExt cx="671" cy="339"/>
                </a:xfrm>
              </p:grpSpPr>
              <p:sp>
                <p:nvSpPr>
                  <p:cNvPr id="158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9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0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1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2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3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4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1" name="Group 127"/>
                <p:cNvGrpSpPr>
                  <a:grpSpLocks/>
                </p:cNvGrpSpPr>
                <p:nvPr/>
              </p:nvGrpSpPr>
              <p:grpSpPr bwMode="auto">
                <a:xfrm>
                  <a:off x="7553" y="6699"/>
                  <a:ext cx="671" cy="339"/>
                  <a:chOff x="6257" y="6578"/>
                  <a:chExt cx="671" cy="339"/>
                </a:xfrm>
              </p:grpSpPr>
              <p:sp>
                <p:nvSpPr>
                  <p:cNvPr id="151" name="AutoShape 13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2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3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4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5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6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7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2" name="Group 119"/>
                <p:cNvGrpSpPr>
                  <a:grpSpLocks/>
                </p:cNvGrpSpPr>
                <p:nvPr/>
              </p:nvGrpSpPr>
              <p:grpSpPr bwMode="auto">
                <a:xfrm>
                  <a:off x="7985" y="6572"/>
                  <a:ext cx="671" cy="339"/>
                  <a:chOff x="6257" y="6578"/>
                  <a:chExt cx="671" cy="339"/>
                </a:xfrm>
              </p:grpSpPr>
              <p:sp>
                <p:nvSpPr>
                  <p:cNvPr id="144" name="AutoShape 12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45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46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47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48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49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0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3" name="Group 111"/>
                <p:cNvGrpSpPr>
                  <a:grpSpLocks/>
                </p:cNvGrpSpPr>
                <p:nvPr/>
              </p:nvGrpSpPr>
              <p:grpSpPr bwMode="auto">
                <a:xfrm>
                  <a:off x="7557" y="6947"/>
                  <a:ext cx="671" cy="339"/>
                  <a:chOff x="6257" y="6578"/>
                  <a:chExt cx="671" cy="339"/>
                </a:xfrm>
              </p:grpSpPr>
              <p:sp>
                <p:nvSpPr>
                  <p:cNvPr id="137" name="AutoShape 118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38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39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40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4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4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43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4" name="Group 103"/>
                <p:cNvGrpSpPr>
                  <a:grpSpLocks/>
                </p:cNvGrpSpPr>
                <p:nvPr/>
              </p:nvGrpSpPr>
              <p:grpSpPr bwMode="auto">
                <a:xfrm>
                  <a:off x="7989" y="6820"/>
                  <a:ext cx="671" cy="339"/>
                  <a:chOff x="6257" y="6578"/>
                  <a:chExt cx="671" cy="339"/>
                </a:xfrm>
              </p:grpSpPr>
              <p:sp>
                <p:nvSpPr>
                  <p:cNvPr id="130" name="AutoShape 11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31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32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3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3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35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36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5" name="Group 95"/>
                <p:cNvGrpSpPr>
                  <a:grpSpLocks/>
                </p:cNvGrpSpPr>
                <p:nvPr/>
              </p:nvGrpSpPr>
              <p:grpSpPr bwMode="auto">
                <a:xfrm>
                  <a:off x="7125" y="7320"/>
                  <a:ext cx="671" cy="339"/>
                  <a:chOff x="6257" y="6578"/>
                  <a:chExt cx="671" cy="339"/>
                </a:xfrm>
              </p:grpSpPr>
              <p:sp>
                <p:nvSpPr>
                  <p:cNvPr id="123" name="AutoShape 10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24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25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26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27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28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29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6" name="Group 87"/>
                <p:cNvGrpSpPr>
                  <a:grpSpLocks/>
                </p:cNvGrpSpPr>
                <p:nvPr/>
              </p:nvGrpSpPr>
              <p:grpSpPr bwMode="auto">
                <a:xfrm>
                  <a:off x="7562" y="7195"/>
                  <a:ext cx="671" cy="339"/>
                  <a:chOff x="6257" y="6578"/>
                  <a:chExt cx="671" cy="339"/>
                </a:xfrm>
              </p:grpSpPr>
              <p:sp>
                <p:nvSpPr>
                  <p:cNvPr id="116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17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18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19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20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21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22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7" name="Group 79"/>
                <p:cNvGrpSpPr>
                  <a:grpSpLocks/>
                </p:cNvGrpSpPr>
                <p:nvPr/>
              </p:nvGrpSpPr>
              <p:grpSpPr bwMode="auto">
                <a:xfrm>
                  <a:off x="7998" y="7066"/>
                  <a:ext cx="671" cy="339"/>
                  <a:chOff x="6257" y="6578"/>
                  <a:chExt cx="671" cy="339"/>
                </a:xfrm>
              </p:grpSpPr>
              <p:sp>
                <p:nvSpPr>
                  <p:cNvPr id="109" name="AutoShape 8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10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11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12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1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14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15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8" name="Group 71"/>
                <p:cNvGrpSpPr>
                  <a:grpSpLocks/>
                </p:cNvGrpSpPr>
                <p:nvPr/>
              </p:nvGrpSpPr>
              <p:grpSpPr bwMode="auto">
                <a:xfrm>
                  <a:off x="6253" y="7074"/>
                  <a:ext cx="671" cy="339"/>
                  <a:chOff x="6257" y="6578"/>
                  <a:chExt cx="671" cy="339"/>
                </a:xfrm>
              </p:grpSpPr>
              <p:sp>
                <p:nvSpPr>
                  <p:cNvPr id="102" name="AutoShape 78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0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04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05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06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07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0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69" name="Group 63"/>
                <p:cNvGrpSpPr>
                  <a:grpSpLocks/>
                </p:cNvGrpSpPr>
                <p:nvPr/>
              </p:nvGrpSpPr>
              <p:grpSpPr bwMode="auto">
                <a:xfrm>
                  <a:off x="6253" y="6328"/>
                  <a:ext cx="671" cy="339"/>
                  <a:chOff x="6257" y="6578"/>
                  <a:chExt cx="671" cy="339"/>
                </a:xfrm>
              </p:grpSpPr>
              <p:sp>
                <p:nvSpPr>
                  <p:cNvPr id="95" name="AutoShape 7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96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97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98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99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00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01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70" name="Group 55"/>
                <p:cNvGrpSpPr>
                  <a:grpSpLocks/>
                </p:cNvGrpSpPr>
                <p:nvPr/>
              </p:nvGrpSpPr>
              <p:grpSpPr bwMode="auto">
                <a:xfrm>
                  <a:off x="6685" y="6203"/>
                  <a:ext cx="671" cy="339"/>
                  <a:chOff x="6257" y="6578"/>
                  <a:chExt cx="671" cy="339"/>
                </a:xfrm>
              </p:grpSpPr>
              <p:sp>
                <p:nvSpPr>
                  <p:cNvPr id="88" name="AutoShape 6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89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90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91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92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93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94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71" name="Group 47"/>
                <p:cNvGrpSpPr>
                  <a:grpSpLocks/>
                </p:cNvGrpSpPr>
                <p:nvPr/>
              </p:nvGrpSpPr>
              <p:grpSpPr bwMode="auto">
                <a:xfrm>
                  <a:off x="7121" y="6076"/>
                  <a:ext cx="671" cy="339"/>
                  <a:chOff x="6257" y="6578"/>
                  <a:chExt cx="671" cy="339"/>
                </a:xfrm>
              </p:grpSpPr>
              <p:sp>
                <p:nvSpPr>
                  <p:cNvPr id="81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82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8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84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85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86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87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72" name="Group 39"/>
                <p:cNvGrpSpPr>
                  <a:grpSpLocks/>
                </p:cNvGrpSpPr>
                <p:nvPr/>
              </p:nvGrpSpPr>
              <p:grpSpPr bwMode="auto">
                <a:xfrm>
                  <a:off x="7990" y="6324"/>
                  <a:ext cx="671" cy="339"/>
                  <a:chOff x="6257" y="6578"/>
                  <a:chExt cx="671" cy="339"/>
                </a:xfrm>
              </p:grpSpPr>
              <p:sp>
                <p:nvSpPr>
                  <p:cNvPr id="74" name="AutoShape 4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5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7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80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</p:grpSp>
        </p:grpSp>
        <p:sp>
          <p:nvSpPr>
            <p:cNvPr id="16" name="Oval 36"/>
            <p:cNvSpPr>
              <a:spLocks noChangeArrowheads="1"/>
            </p:cNvSpPr>
            <p:nvPr/>
          </p:nvSpPr>
          <p:spPr bwMode="auto">
            <a:xfrm>
              <a:off x="5182" y="2697"/>
              <a:ext cx="756" cy="756"/>
            </a:xfrm>
            <a:prstGeom prst="ellipse">
              <a:avLst/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7" name="Text Box 35"/>
            <p:cNvSpPr txBox="1">
              <a:spLocks noChangeArrowheads="1"/>
            </p:cNvSpPr>
            <p:nvPr/>
          </p:nvSpPr>
          <p:spPr bwMode="auto">
            <a:xfrm>
              <a:off x="5181" y="5129"/>
              <a:ext cx="1929" cy="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Graphene </a:t>
              </a: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Nanoflake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AutoShape 34"/>
            <p:cNvSpPr>
              <a:spLocks noChangeShapeType="1"/>
            </p:cNvSpPr>
            <p:nvPr/>
          </p:nvSpPr>
          <p:spPr bwMode="auto">
            <a:xfrm flipH="1" flipV="1">
              <a:off x="5570" y="3870"/>
              <a:ext cx="323" cy="125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9" name="AutoShape 33"/>
            <p:cNvSpPr>
              <a:spLocks noChangeShapeType="1"/>
            </p:cNvSpPr>
            <p:nvPr/>
          </p:nvSpPr>
          <p:spPr bwMode="auto">
            <a:xfrm flipH="1" flipV="1">
              <a:off x="5293" y="3342"/>
              <a:ext cx="2163" cy="2256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73" name="Group 5"/>
            <p:cNvGrpSpPr>
              <a:grpSpLocks/>
            </p:cNvGrpSpPr>
            <p:nvPr/>
          </p:nvGrpSpPr>
          <p:grpSpPr bwMode="auto">
            <a:xfrm>
              <a:off x="6922" y="2350"/>
              <a:ext cx="3766" cy="3799"/>
              <a:chOff x="6096" y="1884"/>
              <a:chExt cx="3766" cy="3799"/>
            </a:xfrm>
          </p:grpSpPr>
          <p:sp>
            <p:nvSpPr>
              <p:cNvPr id="24" name="Oval 32"/>
              <p:cNvSpPr>
                <a:spLocks noChangeArrowheads="1"/>
              </p:cNvSpPr>
              <p:nvPr/>
            </p:nvSpPr>
            <p:spPr bwMode="auto">
              <a:xfrm>
                <a:off x="6096" y="1917"/>
                <a:ext cx="3766" cy="3766"/>
              </a:xfrm>
              <a:prstGeom prst="ellipse">
                <a:avLst/>
              </a:prstGeom>
              <a:gradFill rotWithShape="1">
                <a:gsLst>
                  <a:gs pos="0">
                    <a:srgbClr val="FFF200">
                      <a:alpha val="30000"/>
                    </a:srgbClr>
                  </a:gs>
                  <a:gs pos="45000">
                    <a:srgbClr val="FF7A00">
                      <a:alpha val="30000"/>
                    </a:srgbClr>
                  </a:gs>
                  <a:gs pos="70000">
                    <a:srgbClr val="FF0300">
                      <a:alpha val="30000"/>
                    </a:srgbClr>
                  </a:gs>
                  <a:gs pos="100000">
                    <a:srgbClr val="4D0808">
                      <a:alpha val="30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" name="Text Box 30"/>
              <p:cNvSpPr txBox="1">
                <a:spLocks noChangeArrowheads="1"/>
              </p:cNvSpPr>
              <p:nvPr/>
            </p:nvSpPr>
            <p:spPr bwMode="auto">
              <a:xfrm>
                <a:off x="7664" y="1884"/>
                <a:ext cx="602" cy="5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AutoShape 29"/>
              <p:cNvSpPr>
                <a:spLocks noChangeShapeType="1"/>
              </p:cNvSpPr>
              <p:nvPr/>
            </p:nvSpPr>
            <p:spPr bwMode="auto">
              <a:xfrm>
                <a:off x="7203" y="2371"/>
                <a:ext cx="1490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7" name="AutoShape 28"/>
              <p:cNvSpPr>
                <a:spLocks noChangeShapeType="1"/>
              </p:cNvSpPr>
              <p:nvPr/>
            </p:nvSpPr>
            <p:spPr bwMode="auto">
              <a:xfrm>
                <a:off x="7110" y="2800"/>
                <a:ext cx="364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8" name="AutoShape 27"/>
              <p:cNvSpPr>
                <a:spLocks noChangeShapeType="1"/>
              </p:cNvSpPr>
              <p:nvPr/>
            </p:nvSpPr>
            <p:spPr bwMode="auto">
              <a:xfrm>
                <a:off x="8443" y="2757"/>
                <a:ext cx="336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9" name="AutoShape 26"/>
              <p:cNvSpPr>
                <a:spLocks noChangeShapeType="1"/>
              </p:cNvSpPr>
              <p:nvPr/>
            </p:nvSpPr>
            <p:spPr bwMode="auto">
              <a:xfrm>
                <a:off x="7303" y="2396"/>
                <a:ext cx="2" cy="390"/>
              </a:xfrm>
              <a:prstGeom prst="straightConnector1">
                <a:avLst/>
              </a:prstGeom>
              <a:noFill/>
              <a:ln w="9525">
                <a:solidFill>
                  <a:srgbClr val="00B05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0" name="AutoShape 25"/>
              <p:cNvSpPr>
                <a:spLocks noChangeShapeType="1"/>
              </p:cNvSpPr>
              <p:nvPr/>
            </p:nvSpPr>
            <p:spPr bwMode="auto">
              <a:xfrm>
                <a:off x="8600" y="2396"/>
                <a:ext cx="1" cy="33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1" name="AutoShape 24"/>
              <p:cNvSpPr>
                <a:spLocks noChangeShapeType="1"/>
              </p:cNvSpPr>
              <p:nvPr/>
            </p:nvSpPr>
            <p:spPr bwMode="auto">
              <a:xfrm flipH="1">
                <a:off x="6674" y="2831"/>
                <a:ext cx="627" cy="1547"/>
              </a:xfrm>
              <a:prstGeom prst="straightConnector1">
                <a:avLst/>
              </a:prstGeom>
              <a:noFill/>
              <a:ln w="12700">
                <a:solidFill>
                  <a:srgbClr val="00B05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" name="AutoShape 23"/>
              <p:cNvSpPr>
                <a:spLocks noChangeShapeType="1"/>
              </p:cNvSpPr>
              <p:nvPr/>
            </p:nvSpPr>
            <p:spPr bwMode="auto">
              <a:xfrm>
                <a:off x="8601" y="2776"/>
                <a:ext cx="405" cy="1724"/>
              </a:xfrm>
              <a:prstGeom prst="straightConnector1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3" name="AutoShape 22"/>
              <p:cNvSpPr>
                <a:spLocks noChangeShapeType="1"/>
              </p:cNvSpPr>
              <p:nvPr/>
            </p:nvSpPr>
            <p:spPr bwMode="auto">
              <a:xfrm>
                <a:off x="6303" y="4424"/>
                <a:ext cx="1490" cy="1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4" name="AutoShape 21"/>
              <p:cNvSpPr>
                <a:spLocks noChangeShapeType="1"/>
              </p:cNvSpPr>
              <p:nvPr/>
            </p:nvSpPr>
            <p:spPr bwMode="auto">
              <a:xfrm>
                <a:off x="8025" y="4581"/>
                <a:ext cx="1490" cy="1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5" name="AutoShape 20"/>
              <p:cNvSpPr>
                <a:spLocks noChangeShapeType="1"/>
              </p:cNvSpPr>
              <p:nvPr/>
            </p:nvSpPr>
            <p:spPr bwMode="auto">
              <a:xfrm flipH="1">
                <a:off x="7206" y="2371"/>
                <a:ext cx="538" cy="194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6" name="AutoShape 19"/>
              <p:cNvSpPr>
                <a:spLocks noChangeShapeType="1"/>
              </p:cNvSpPr>
              <p:nvPr/>
            </p:nvSpPr>
            <p:spPr bwMode="auto">
              <a:xfrm>
                <a:off x="8227" y="2389"/>
                <a:ext cx="239" cy="2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7" name="Text Box 18"/>
              <p:cNvSpPr txBox="1">
                <a:spLocks noChangeArrowheads="1"/>
              </p:cNvSpPr>
              <p:nvPr/>
            </p:nvSpPr>
            <p:spPr bwMode="auto">
              <a:xfrm>
                <a:off x="7794" y="3201"/>
                <a:ext cx="676" cy="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Γ</a:t>
                </a:r>
                <a:r>
                  <a:rPr kumimoji="0" lang="en-US" sz="1400" b="0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31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Text Box 17"/>
              <p:cNvSpPr txBox="1">
                <a:spLocks noChangeArrowheads="1"/>
              </p:cNvSpPr>
              <p:nvPr/>
            </p:nvSpPr>
            <p:spPr bwMode="auto">
              <a:xfrm>
                <a:off x="7303" y="3626"/>
                <a:ext cx="67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Γ</a:t>
                </a:r>
                <a:r>
                  <a:rPr kumimoji="0" lang="en-US" sz="1400" b="0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21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Text Box 16"/>
              <p:cNvSpPr txBox="1">
                <a:spLocks noChangeArrowheads="1"/>
              </p:cNvSpPr>
              <p:nvPr/>
            </p:nvSpPr>
            <p:spPr bwMode="auto">
              <a:xfrm>
                <a:off x="6232" y="3530"/>
                <a:ext cx="676" cy="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E</a:t>
                </a:r>
                <a:r>
                  <a:rPr kumimoji="0" lang="en-US" sz="1400" b="0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2</a:t>
                </a:r>
                <a:r>
                  <a:rPr kumimoji="0" lang="en-US" sz="1400" b="0" i="0" u="none" strike="noStrike" cap="none" normalizeH="0" baseline="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 Box 15"/>
              <p:cNvSpPr txBox="1">
                <a:spLocks noChangeArrowheads="1"/>
              </p:cNvSpPr>
              <p:nvPr/>
            </p:nvSpPr>
            <p:spPr bwMode="auto">
              <a:xfrm>
                <a:off x="8910" y="3604"/>
                <a:ext cx="788" cy="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E</a:t>
                </a:r>
                <a:r>
                  <a:rPr kumimoji="0" lang="en-US" sz="1400" b="0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3</a:t>
                </a:r>
                <a:r>
                  <a:rPr kumimoji="0" lang="en-US" sz="1400" b="0" i="0" u="none" strike="noStrike" cap="none" normalizeH="0" baseline="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Text Box 14"/>
              <p:cNvSpPr txBox="1">
                <a:spLocks noChangeArrowheads="1"/>
              </p:cNvSpPr>
              <p:nvPr/>
            </p:nvSpPr>
            <p:spPr bwMode="auto">
              <a:xfrm>
                <a:off x="6663" y="2325"/>
                <a:ext cx="750" cy="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δ</a:t>
                </a:r>
                <a:r>
                  <a:rPr kumimoji="0" lang="en-US" sz="1400" b="0" i="0" u="none" strike="noStrike" cap="none" normalizeH="0" baseline="-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2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Text Box 13"/>
              <p:cNvSpPr txBox="1">
                <a:spLocks noChangeArrowheads="1"/>
              </p:cNvSpPr>
              <p:nvPr/>
            </p:nvSpPr>
            <p:spPr bwMode="auto">
              <a:xfrm>
                <a:off x="8693" y="2371"/>
                <a:ext cx="721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δ</a:t>
                </a:r>
                <a:r>
                  <a:rPr kumimoji="0" lang="en-US" sz="1400" b="0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3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Text Box 11"/>
              <p:cNvSpPr txBox="1">
                <a:spLocks noChangeArrowheads="1"/>
              </p:cNvSpPr>
              <p:nvPr/>
            </p:nvSpPr>
            <p:spPr bwMode="auto">
              <a:xfrm>
                <a:off x="6473" y="4446"/>
                <a:ext cx="614" cy="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Text Box 9"/>
              <p:cNvSpPr txBox="1">
                <a:spLocks noChangeArrowheads="1"/>
              </p:cNvSpPr>
              <p:nvPr/>
            </p:nvSpPr>
            <p:spPr bwMode="auto">
              <a:xfrm>
                <a:off x="8934" y="4603"/>
                <a:ext cx="522" cy="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5" name="Freeform 8"/>
              <p:cNvSpPr>
                <a:spLocks/>
              </p:cNvSpPr>
              <p:nvPr/>
            </p:nvSpPr>
            <p:spPr bwMode="auto">
              <a:xfrm>
                <a:off x="6276" y="2961"/>
                <a:ext cx="769" cy="569"/>
              </a:xfrm>
              <a:custGeom>
                <a:avLst/>
                <a:gdLst/>
                <a:ahLst/>
                <a:cxnLst>
                  <a:cxn ang="0">
                    <a:pos x="0" y="272"/>
                  </a:cxn>
                  <a:cxn ang="0">
                    <a:pos x="142" y="529"/>
                  </a:cxn>
                  <a:cxn ang="0">
                    <a:pos x="331" y="31"/>
                  </a:cxn>
                  <a:cxn ang="0">
                    <a:pos x="505" y="530"/>
                  </a:cxn>
                  <a:cxn ang="0">
                    <a:pos x="705" y="31"/>
                  </a:cxn>
                  <a:cxn ang="0">
                    <a:pos x="876" y="530"/>
                  </a:cxn>
                  <a:cxn ang="0">
                    <a:pos x="1061" y="31"/>
                  </a:cxn>
                  <a:cxn ang="0">
                    <a:pos x="1204" y="529"/>
                  </a:cxn>
                  <a:cxn ang="0">
                    <a:pos x="1404" y="31"/>
                  </a:cxn>
                  <a:cxn ang="0">
                    <a:pos x="1553" y="344"/>
                  </a:cxn>
                </a:cxnLst>
                <a:rect l="0" t="0" r="r" b="b"/>
                <a:pathLst>
                  <a:path w="1553" h="569">
                    <a:moveTo>
                      <a:pt x="0" y="272"/>
                    </a:moveTo>
                    <a:cubicBezTo>
                      <a:pt x="43" y="420"/>
                      <a:pt x="87" y="569"/>
                      <a:pt x="142" y="529"/>
                    </a:cubicBezTo>
                    <a:cubicBezTo>
                      <a:pt x="197" y="489"/>
                      <a:pt x="271" y="31"/>
                      <a:pt x="331" y="31"/>
                    </a:cubicBezTo>
                    <a:cubicBezTo>
                      <a:pt x="391" y="31"/>
                      <a:pt x="443" y="530"/>
                      <a:pt x="505" y="530"/>
                    </a:cubicBezTo>
                    <a:cubicBezTo>
                      <a:pt x="567" y="530"/>
                      <a:pt x="643" y="31"/>
                      <a:pt x="705" y="31"/>
                    </a:cubicBezTo>
                    <a:cubicBezTo>
                      <a:pt x="767" y="31"/>
                      <a:pt x="817" y="530"/>
                      <a:pt x="876" y="530"/>
                    </a:cubicBezTo>
                    <a:cubicBezTo>
                      <a:pt x="935" y="530"/>
                      <a:pt x="1006" y="31"/>
                      <a:pt x="1061" y="31"/>
                    </a:cubicBezTo>
                    <a:cubicBezTo>
                      <a:pt x="1116" y="31"/>
                      <a:pt x="1147" y="529"/>
                      <a:pt x="1204" y="529"/>
                    </a:cubicBezTo>
                    <a:cubicBezTo>
                      <a:pt x="1261" y="529"/>
                      <a:pt x="1346" y="62"/>
                      <a:pt x="1404" y="31"/>
                    </a:cubicBezTo>
                    <a:cubicBezTo>
                      <a:pt x="1462" y="0"/>
                      <a:pt x="1507" y="172"/>
                      <a:pt x="1553" y="344"/>
                    </a:cubicBezTo>
                  </a:path>
                </a:pathLst>
              </a:custGeom>
              <a:noFill/>
              <a:ln w="127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6" name="Freeform 7"/>
              <p:cNvSpPr>
                <a:spLocks/>
              </p:cNvSpPr>
              <p:nvPr/>
            </p:nvSpPr>
            <p:spPr bwMode="auto">
              <a:xfrm rot="10800000">
                <a:off x="8791" y="3035"/>
                <a:ext cx="795" cy="569"/>
              </a:xfrm>
              <a:custGeom>
                <a:avLst/>
                <a:gdLst/>
                <a:ahLst/>
                <a:cxnLst>
                  <a:cxn ang="0">
                    <a:pos x="0" y="272"/>
                  </a:cxn>
                  <a:cxn ang="0">
                    <a:pos x="142" y="529"/>
                  </a:cxn>
                  <a:cxn ang="0">
                    <a:pos x="331" y="31"/>
                  </a:cxn>
                  <a:cxn ang="0">
                    <a:pos x="505" y="530"/>
                  </a:cxn>
                  <a:cxn ang="0">
                    <a:pos x="705" y="31"/>
                  </a:cxn>
                  <a:cxn ang="0">
                    <a:pos x="876" y="530"/>
                  </a:cxn>
                  <a:cxn ang="0">
                    <a:pos x="1061" y="31"/>
                  </a:cxn>
                  <a:cxn ang="0">
                    <a:pos x="1204" y="529"/>
                  </a:cxn>
                  <a:cxn ang="0">
                    <a:pos x="1404" y="31"/>
                  </a:cxn>
                  <a:cxn ang="0">
                    <a:pos x="1553" y="344"/>
                  </a:cxn>
                </a:cxnLst>
                <a:rect l="0" t="0" r="r" b="b"/>
                <a:pathLst>
                  <a:path w="1553" h="569">
                    <a:moveTo>
                      <a:pt x="0" y="272"/>
                    </a:moveTo>
                    <a:cubicBezTo>
                      <a:pt x="43" y="420"/>
                      <a:pt x="87" y="569"/>
                      <a:pt x="142" y="529"/>
                    </a:cubicBezTo>
                    <a:cubicBezTo>
                      <a:pt x="197" y="489"/>
                      <a:pt x="271" y="31"/>
                      <a:pt x="331" y="31"/>
                    </a:cubicBezTo>
                    <a:cubicBezTo>
                      <a:pt x="391" y="31"/>
                      <a:pt x="443" y="530"/>
                      <a:pt x="505" y="530"/>
                    </a:cubicBezTo>
                    <a:cubicBezTo>
                      <a:pt x="567" y="530"/>
                      <a:pt x="643" y="31"/>
                      <a:pt x="705" y="31"/>
                    </a:cubicBezTo>
                    <a:cubicBezTo>
                      <a:pt x="767" y="31"/>
                      <a:pt x="817" y="530"/>
                      <a:pt x="876" y="530"/>
                    </a:cubicBezTo>
                    <a:cubicBezTo>
                      <a:pt x="935" y="530"/>
                      <a:pt x="1006" y="31"/>
                      <a:pt x="1061" y="31"/>
                    </a:cubicBezTo>
                    <a:cubicBezTo>
                      <a:pt x="1116" y="31"/>
                      <a:pt x="1147" y="529"/>
                      <a:pt x="1204" y="529"/>
                    </a:cubicBezTo>
                    <a:cubicBezTo>
                      <a:pt x="1261" y="529"/>
                      <a:pt x="1346" y="62"/>
                      <a:pt x="1404" y="31"/>
                    </a:cubicBezTo>
                    <a:cubicBezTo>
                      <a:pt x="1462" y="0"/>
                      <a:pt x="1507" y="172"/>
                      <a:pt x="1553" y="3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47" name="Text Box 6"/>
              <p:cNvSpPr txBox="1">
                <a:spLocks noChangeArrowheads="1"/>
              </p:cNvSpPr>
              <p:nvPr/>
            </p:nvSpPr>
            <p:spPr bwMode="auto">
              <a:xfrm>
                <a:off x="7003" y="4934"/>
                <a:ext cx="1786" cy="448"/>
              </a:xfrm>
              <a:prstGeom prst="rect">
                <a:avLst/>
              </a:prstGeom>
              <a:solidFill>
                <a:srgbClr val="D9959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Quantum Dot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1" name="AutoShape 4"/>
            <p:cNvSpPr>
              <a:spLocks noChangeShapeType="1"/>
            </p:cNvSpPr>
            <p:nvPr/>
          </p:nvSpPr>
          <p:spPr bwMode="auto">
            <a:xfrm flipV="1">
              <a:off x="5560" y="2383"/>
              <a:ext cx="3136" cy="314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2" name="AutoShape 3"/>
            <p:cNvSpPr>
              <a:spLocks noChangeShapeType="1"/>
            </p:cNvSpPr>
            <p:nvPr/>
          </p:nvSpPr>
          <p:spPr bwMode="auto">
            <a:xfrm flipV="1">
              <a:off x="3374" y="2771"/>
              <a:ext cx="861" cy="1650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3" name="AutoShape 2"/>
            <p:cNvSpPr>
              <a:spLocks noChangeShapeType="1"/>
            </p:cNvSpPr>
            <p:nvPr/>
          </p:nvSpPr>
          <p:spPr bwMode="auto">
            <a:xfrm>
              <a:off x="3545" y="4494"/>
              <a:ext cx="2016" cy="227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1760" name="Group 993"/>
          <p:cNvGrpSpPr/>
          <p:nvPr/>
        </p:nvGrpSpPr>
        <p:grpSpPr>
          <a:xfrm>
            <a:off x="6372200" y="2060848"/>
            <a:ext cx="2435429" cy="1401440"/>
            <a:chOff x="6579269" y="2091382"/>
            <a:chExt cx="1809750" cy="1041400"/>
          </a:xfrm>
        </p:grpSpPr>
        <p:grpSp>
          <p:nvGrpSpPr>
            <p:cNvPr id="1761" name="Group 2"/>
            <p:cNvGrpSpPr>
              <a:grpSpLocks/>
            </p:cNvGrpSpPr>
            <p:nvPr/>
          </p:nvGrpSpPr>
          <p:grpSpPr bwMode="auto">
            <a:xfrm>
              <a:off x="6660232" y="2708920"/>
              <a:ext cx="1708150" cy="423862"/>
              <a:chOff x="6109" y="6331"/>
              <a:chExt cx="2690" cy="1403"/>
            </a:xfrm>
          </p:grpSpPr>
          <p:sp>
            <p:nvSpPr>
              <p:cNvPr id="2051" name="Oval 3"/>
              <p:cNvSpPr>
                <a:spLocks noChangeArrowheads="1"/>
              </p:cNvSpPr>
              <p:nvPr/>
            </p:nvSpPr>
            <p:spPr bwMode="auto">
              <a:xfrm>
                <a:off x="6109" y="6331"/>
                <a:ext cx="2690" cy="1403"/>
              </a:xfrm>
              <a:prstGeom prst="ellipse">
                <a:avLst/>
              </a:prstGeom>
              <a:gradFill rotWithShape="0">
                <a:gsLst>
                  <a:gs pos="0">
                    <a:srgbClr val="666666"/>
                  </a:gs>
                  <a:gs pos="50000">
                    <a:srgbClr val="CCCCCC"/>
                  </a:gs>
                  <a:gs pos="100000">
                    <a:srgbClr val="666666"/>
                  </a:gs>
                </a:gsLst>
                <a:lin ang="18900000" scaled="1"/>
              </a:gradFill>
              <a:ln w="12700">
                <a:noFill/>
                <a:round/>
                <a:headEnd/>
                <a:tailEnd/>
              </a:ln>
              <a:effectLst>
                <a:outerShdw dist="28398" dir="3806097" algn="ctr" rotWithShape="0">
                  <a:srgbClr val="7F7F7F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grpSp>
            <p:nvGrpSpPr>
              <p:cNvPr id="1762" name="Group 4"/>
              <p:cNvGrpSpPr>
                <a:grpSpLocks/>
              </p:cNvGrpSpPr>
              <p:nvPr/>
            </p:nvGrpSpPr>
            <p:grpSpPr bwMode="auto">
              <a:xfrm>
                <a:off x="6253" y="6411"/>
                <a:ext cx="2416" cy="1248"/>
                <a:chOff x="6253" y="6076"/>
                <a:chExt cx="2416" cy="1583"/>
              </a:xfrm>
            </p:grpSpPr>
            <p:grpSp>
              <p:nvGrpSpPr>
                <p:cNvPr id="1763" name="Group 5"/>
                <p:cNvGrpSpPr>
                  <a:grpSpLocks/>
                </p:cNvGrpSpPr>
                <p:nvPr/>
              </p:nvGrpSpPr>
              <p:grpSpPr bwMode="auto">
                <a:xfrm>
                  <a:off x="6257" y="6578"/>
                  <a:ext cx="671" cy="339"/>
                  <a:chOff x="6257" y="6578"/>
                  <a:chExt cx="671" cy="339"/>
                </a:xfrm>
              </p:grpSpPr>
              <p:sp>
                <p:nvSpPr>
                  <p:cNvPr id="2054" name="AutoShape 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55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56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57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58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59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64" name="Group 13"/>
                <p:cNvGrpSpPr>
                  <a:grpSpLocks/>
                </p:cNvGrpSpPr>
                <p:nvPr/>
              </p:nvGrpSpPr>
              <p:grpSpPr bwMode="auto">
                <a:xfrm>
                  <a:off x="6689" y="6451"/>
                  <a:ext cx="671" cy="339"/>
                  <a:chOff x="6257" y="6578"/>
                  <a:chExt cx="671" cy="339"/>
                </a:xfrm>
              </p:grpSpPr>
              <p:sp>
                <p:nvSpPr>
                  <p:cNvPr id="2062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5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6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7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8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65" name="Group 21"/>
                <p:cNvGrpSpPr>
                  <a:grpSpLocks/>
                </p:cNvGrpSpPr>
                <p:nvPr/>
              </p:nvGrpSpPr>
              <p:grpSpPr bwMode="auto">
                <a:xfrm>
                  <a:off x="6261" y="6826"/>
                  <a:ext cx="671" cy="339"/>
                  <a:chOff x="6257" y="6578"/>
                  <a:chExt cx="671" cy="339"/>
                </a:xfrm>
              </p:grpSpPr>
              <p:sp>
                <p:nvSpPr>
                  <p:cNvPr id="2070" name="AutoShape 2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71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72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73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74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75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76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66" name="Group 29"/>
                <p:cNvGrpSpPr>
                  <a:grpSpLocks/>
                </p:cNvGrpSpPr>
                <p:nvPr/>
              </p:nvGrpSpPr>
              <p:grpSpPr bwMode="auto">
                <a:xfrm>
                  <a:off x="6693" y="6699"/>
                  <a:ext cx="671" cy="339"/>
                  <a:chOff x="6257" y="6578"/>
                  <a:chExt cx="671" cy="339"/>
                </a:xfrm>
              </p:grpSpPr>
              <p:sp>
                <p:nvSpPr>
                  <p:cNvPr id="2078" name="AutoShape 3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79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0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1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2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4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67" name="Group 37"/>
                <p:cNvGrpSpPr>
                  <a:grpSpLocks/>
                </p:cNvGrpSpPr>
                <p:nvPr/>
              </p:nvGrpSpPr>
              <p:grpSpPr bwMode="auto">
                <a:xfrm>
                  <a:off x="7121" y="6326"/>
                  <a:ext cx="671" cy="339"/>
                  <a:chOff x="6257" y="6578"/>
                  <a:chExt cx="671" cy="339"/>
                </a:xfrm>
              </p:grpSpPr>
              <p:sp>
                <p:nvSpPr>
                  <p:cNvPr id="2086" name="AutoShape 38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7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8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1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68" name="Group 45"/>
                <p:cNvGrpSpPr>
                  <a:grpSpLocks/>
                </p:cNvGrpSpPr>
                <p:nvPr/>
              </p:nvGrpSpPr>
              <p:grpSpPr bwMode="auto">
                <a:xfrm>
                  <a:off x="7553" y="6199"/>
                  <a:ext cx="671" cy="339"/>
                  <a:chOff x="6257" y="6578"/>
                  <a:chExt cx="671" cy="339"/>
                </a:xfrm>
              </p:grpSpPr>
              <p:sp>
                <p:nvSpPr>
                  <p:cNvPr id="2094" name="AutoShape 4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5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6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7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8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9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0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69" name="Group 53"/>
                <p:cNvGrpSpPr>
                  <a:grpSpLocks/>
                </p:cNvGrpSpPr>
                <p:nvPr/>
              </p:nvGrpSpPr>
              <p:grpSpPr bwMode="auto">
                <a:xfrm>
                  <a:off x="7125" y="6574"/>
                  <a:ext cx="671" cy="339"/>
                  <a:chOff x="6257" y="6578"/>
                  <a:chExt cx="671" cy="339"/>
                </a:xfrm>
              </p:grpSpPr>
              <p:sp>
                <p:nvSpPr>
                  <p:cNvPr id="2102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3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4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5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6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7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8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70" name="Group 61"/>
                <p:cNvGrpSpPr>
                  <a:grpSpLocks/>
                </p:cNvGrpSpPr>
                <p:nvPr/>
              </p:nvGrpSpPr>
              <p:grpSpPr bwMode="auto">
                <a:xfrm>
                  <a:off x="7557" y="6447"/>
                  <a:ext cx="671" cy="339"/>
                  <a:chOff x="6257" y="6578"/>
                  <a:chExt cx="671" cy="339"/>
                </a:xfrm>
              </p:grpSpPr>
              <p:sp>
                <p:nvSpPr>
                  <p:cNvPr id="2110" name="AutoShape 6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1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2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3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4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5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71" name="Group 69"/>
                <p:cNvGrpSpPr>
                  <a:grpSpLocks/>
                </p:cNvGrpSpPr>
                <p:nvPr/>
              </p:nvGrpSpPr>
              <p:grpSpPr bwMode="auto">
                <a:xfrm>
                  <a:off x="6689" y="6951"/>
                  <a:ext cx="671" cy="339"/>
                  <a:chOff x="6257" y="6578"/>
                  <a:chExt cx="671" cy="339"/>
                </a:xfrm>
              </p:grpSpPr>
              <p:sp>
                <p:nvSpPr>
                  <p:cNvPr id="2118" name="AutoShape 7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0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1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2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3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4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72" name="Group 77"/>
                <p:cNvGrpSpPr>
                  <a:grpSpLocks/>
                </p:cNvGrpSpPr>
                <p:nvPr/>
              </p:nvGrpSpPr>
              <p:grpSpPr bwMode="auto">
                <a:xfrm>
                  <a:off x="7121" y="6824"/>
                  <a:ext cx="671" cy="339"/>
                  <a:chOff x="6257" y="6578"/>
                  <a:chExt cx="671" cy="339"/>
                </a:xfrm>
              </p:grpSpPr>
              <p:sp>
                <p:nvSpPr>
                  <p:cNvPr id="2126" name="AutoShape 78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7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8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9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1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2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73" name="Group 85"/>
                <p:cNvGrpSpPr>
                  <a:grpSpLocks/>
                </p:cNvGrpSpPr>
                <p:nvPr/>
              </p:nvGrpSpPr>
              <p:grpSpPr bwMode="auto">
                <a:xfrm>
                  <a:off x="6693" y="7199"/>
                  <a:ext cx="671" cy="339"/>
                  <a:chOff x="6257" y="6578"/>
                  <a:chExt cx="671" cy="339"/>
                </a:xfrm>
              </p:grpSpPr>
              <p:sp>
                <p:nvSpPr>
                  <p:cNvPr id="2134" name="AutoShape 8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5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6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7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8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9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40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74" name="Group 93"/>
                <p:cNvGrpSpPr>
                  <a:grpSpLocks/>
                </p:cNvGrpSpPr>
                <p:nvPr/>
              </p:nvGrpSpPr>
              <p:grpSpPr bwMode="auto">
                <a:xfrm>
                  <a:off x="7125" y="7072"/>
                  <a:ext cx="671" cy="339"/>
                  <a:chOff x="6257" y="6578"/>
                  <a:chExt cx="671" cy="339"/>
                </a:xfrm>
              </p:grpSpPr>
              <p:sp>
                <p:nvSpPr>
                  <p:cNvPr id="2142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4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44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45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46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47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48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75" name="Group 101"/>
                <p:cNvGrpSpPr>
                  <a:grpSpLocks/>
                </p:cNvGrpSpPr>
                <p:nvPr/>
              </p:nvGrpSpPr>
              <p:grpSpPr bwMode="auto">
                <a:xfrm>
                  <a:off x="7553" y="6699"/>
                  <a:ext cx="671" cy="339"/>
                  <a:chOff x="6257" y="6578"/>
                  <a:chExt cx="671" cy="339"/>
                </a:xfrm>
              </p:grpSpPr>
              <p:sp>
                <p:nvSpPr>
                  <p:cNvPr id="2150" name="AutoShape 10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2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3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5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6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76" name="Group 109"/>
                <p:cNvGrpSpPr>
                  <a:grpSpLocks/>
                </p:cNvGrpSpPr>
                <p:nvPr/>
              </p:nvGrpSpPr>
              <p:grpSpPr bwMode="auto">
                <a:xfrm>
                  <a:off x="7985" y="6572"/>
                  <a:ext cx="671" cy="339"/>
                  <a:chOff x="6257" y="6578"/>
                  <a:chExt cx="671" cy="339"/>
                </a:xfrm>
              </p:grpSpPr>
              <p:sp>
                <p:nvSpPr>
                  <p:cNvPr id="2158" name="AutoShape 11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9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0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1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2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3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4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77" name="Group 117"/>
                <p:cNvGrpSpPr>
                  <a:grpSpLocks/>
                </p:cNvGrpSpPr>
                <p:nvPr/>
              </p:nvGrpSpPr>
              <p:grpSpPr bwMode="auto">
                <a:xfrm>
                  <a:off x="7557" y="6947"/>
                  <a:ext cx="671" cy="339"/>
                  <a:chOff x="6257" y="6578"/>
                  <a:chExt cx="671" cy="339"/>
                </a:xfrm>
              </p:grpSpPr>
              <p:sp>
                <p:nvSpPr>
                  <p:cNvPr id="2166" name="AutoShape 118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7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8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9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0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1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2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81" name="Group 125"/>
                <p:cNvGrpSpPr>
                  <a:grpSpLocks/>
                </p:cNvGrpSpPr>
                <p:nvPr/>
              </p:nvGrpSpPr>
              <p:grpSpPr bwMode="auto">
                <a:xfrm>
                  <a:off x="7989" y="6820"/>
                  <a:ext cx="671" cy="339"/>
                  <a:chOff x="6257" y="6578"/>
                  <a:chExt cx="671" cy="339"/>
                </a:xfrm>
              </p:grpSpPr>
              <p:sp>
                <p:nvSpPr>
                  <p:cNvPr id="2174" name="AutoShape 12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5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6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7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8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9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0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82" name="Group 133"/>
                <p:cNvGrpSpPr>
                  <a:grpSpLocks/>
                </p:cNvGrpSpPr>
                <p:nvPr/>
              </p:nvGrpSpPr>
              <p:grpSpPr bwMode="auto">
                <a:xfrm>
                  <a:off x="7125" y="7320"/>
                  <a:ext cx="671" cy="339"/>
                  <a:chOff x="6257" y="6578"/>
                  <a:chExt cx="671" cy="339"/>
                </a:xfrm>
              </p:grpSpPr>
              <p:sp>
                <p:nvSpPr>
                  <p:cNvPr id="2182" name="AutoShape 13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3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4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5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6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7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8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83" name="Group 141"/>
                <p:cNvGrpSpPr>
                  <a:grpSpLocks/>
                </p:cNvGrpSpPr>
                <p:nvPr/>
              </p:nvGrpSpPr>
              <p:grpSpPr bwMode="auto">
                <a:xfrm>
                  <a:off x="7562" y="7195"/>
                  <a:ext cx="671" cy="339"/>
                  <a:chOff x="6257" y="6578"/>
                  <a:chExt cx="671" cy="339"/>
                </a:xfrm>
              </p:grpSpPr>
              <p:sp>
                <p:nvSpPr>
                  <p:cNvPr id="2190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1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2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3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4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5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6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84" name="Group 149"/>
                <p:cNvGrpSpPr>
                  <a:grpSpLocks/>
                </p:cNvGrpSpPr>
                <p:nvPr/>
              </p:nvGrpSpPr>
              <p:grpSpPr bwMode="auto">
                <a:xfrm>
                  <a:off x="7998" y="7066"/>
                  <a:ext cx="671" cy="339"/>
                  <a:chOff x="6257" y="6578"/>
                  <a:chExt cx="671" cy="339"/>
                </a:xfrm>
              </p:grpSpPr>
              <p:sp>
                <p:nvSpPr>
                  <p:cNvPr id="2198" name="AutoShape 15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9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0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1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2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3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4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85" name="Group 157"/>
                <p:cNvGrpSpPr>
                  <a:grpSpLocks/>
                </p:cNvGrpSpPr>
                <p:nvPr/>
              </p:nvGrpSpPr>
              <p:grpSpPr bwMode="auto">
                <a:xfrm>
                  <a:off x="6253" y="7074"/>
                  <a:ext cx="671" cy="339"/>
                  <a:chOff x="6257" y="6578"/>
                  <a:chExt cx="671" cy="339"/>
                </a:xfrm>
              </p:grpSpPr>
              <p:sp>
                <p:nvSpPr>
                  <p:cNvPr id="2206" name="AutoShape 158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7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8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9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10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11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12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86" name="Group 165"/>
                <p:cNvGrpSpPr>
                  <a:grpSpLocks/>
                </p:cNvGrpSpPr>
                <p:nvPr/>
              </p:nvGrpSpPr>
              <p:grpSpPr bwMode="auto">
                <a:xfrm>
                  <a:off x="6253" y="6328"/>
                  <a:ext cx="671" cy="339"/>
                  <a:chOff x="6257" y="6578"/>
                  <a:chExt cx="671" cy="339"/>
                </a:xfrm>
              </p:grpSpPr>
              <p:sp>
                <p:nvSpPr>
                  <p:cNvPr id="2214" name="AutoShape 166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15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16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17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18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19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0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87" name="Group 173"/>
                <p:cNvGrpSpPr>
                  <a:grpSpLocks/>
                </p:cNvGrpSpPr>
                <p:nvPr/>
              </p:nvGrpSpPr>
              <p:grpSpPr bwMode="auto">
                <a:xfrm>
                  <a:off x="6685" y="6203"/>
                  <a:ext cx="671" cy="339"/>
                  <a:chOff x="6257" y="6578"/>
                  <a:chExt cx="671" cy="339"/>
                </a:xfrm>
              </p:grpSpPr>
              <p:sp>
                <p:nvSpPr>
                  <p:cNvPr id="2222" name="AutoShape 174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3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4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5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6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7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8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88" name="Group 181"/>
                <p:cNvGrpSpPr>
                  <a:grpSpLocks/>
                </p:cNvGrpSpPr>
                <p:nvPr/>
              </p:nvGrpSpPr>
              <p:grpSpPr bwMode="auto">
                <a:xfrm>
                  <a:off x="7121" y="6076"/>
                  <a:ext cx="671" cy="339"/>
                  <a:chOff x="6257" y="6578"/>
                  <a:chExt cx="671" cy="339"/>
                </a:xfrm>
              </p:grpSpPr>
              <p:sp>
                <p:nvSpPr>
                  <p:cNvPr id="2230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1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2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3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4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5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6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789" name="Group 189"/>
                <p:cNvGrpSpPr>
                  <a:grpSpLocks/>
                </p:cNvGrpSpPr>
                <p:nvPr/>
              </p:nvGrpSpPr>
              <p:grpSpPr bwMode="auto">
                <a:xfrm>
                  <a:off x="7990" y="6324"/>
                  <a:ext cx="671" cy="339"/>
                  <a:chOff x="6257" y="6578"/>
                  <a:chExt cx="671" cy="339"/>
                </a:xfrm>
              </p:grpSpPr>
              <p:sp>
                <p:nvSpPr>
                  <p:cNvPr id="2238" name="AutoShape 190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9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40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41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42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43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44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</p:grpSp>
        </p:grpSp>
        <p:sp>
          <p:nvSpPr>
            <p:cNvPr id="2245" name="Oval 197"/>
            <p:cNvSpPr>
              <a:spLocks noChangeArrowheads="1"/>
            </p:cNvSpPr>
            <p:nvPr/>
          </p:nvSpPr>
          <p:spPr bwMode="auto">
            <a:xfrm>
              <a:off x="7258719" y="2393007"/>
              <a:ext cx="527050" cy="527050"/>
            </a:xfrm>
            <a:prstGeom prst="ellipse">
              <a:avLst/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246" name="Text Box 198"/>
            <p:cNvSpPr txBox="1">
              <a:spLocks noChangeArrowheads="1"/>
            </p:cNvSpPr>
            <p:nvPr/>
          </p:nvSpPr>
          <p:spPr bwMode="auto">
            <a:xfrm>
              <a:off x="7917532" y="2486670"/>
              <a:ext cx="301625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47" name="AutoShape 199"/>
            <p:cNvCxnSpPr>
              <a:cxnSpLocks noChangeShapeType="1"/>
            </p:cNvCxnSpPr>
            <p:nvPr/>
          </p:nvCxnSpPr>
          <p:spPr bwMode="auto">
            <a:xfrm flipV="1">
              <a:off x="7807994" y="2091382"/>
              <a:ext cx="0" cy="407988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</p:cxnSp>
        <p:cxnSp>
          <p:nvCxnSpPr>
            <p:cNvPr id="2248" name="AutoShape 200"/>
            <p:cNvCxnSpPr>
              <a:cxnSpLocks noChangeShapeType="1"/>
            </p:cNvCxnSpPr>
            <p:nvPr/>
          </p:nvCxnSpPr>
          <p:spPr bwMode="auto">
            <a:xfrm flipV="1">
              <a:off x="6804694" y="2218382"/>
              <a:ext cx="0" cy="36195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249" name="AutoShape 201"/>
            <p:cNvCxnSpPr>
              <a:cxnSpLocks noChangeShapeType="1"/>
            </p:cNvCxnSpPr>
            <p:nvPr/>
          </p:nvCxnSpPr>
          <p:spPr bwMode="auto">
            <a:xfrm rot="5400000" flipV="1">
              <a:off x="6984876" y="2400150"/>
              <a:ext cx="0" cy="36036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250" name="Text Box 202"/>
            <p:cNvSpPr txBox="1">
              <a:spLocks noChangeArrowheads="1"/>
            </p:cNvSpPr>
            <p:nvPr/>
          </p:nvSpPr>
          <p:spPr bwMode="auto">
            <a:xfrm>
              <a:off x="6579269" y="2091382"/>
              <a:ext cx="24765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z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1" name="Text Box 203"/>
            <p:cNvSpPr txBox="1">
              <a:spLocks noChangeArrowheads="1"/>
            </p:cNvSpPr>
            <p:nvPr/>
          </p:nvSpPr>
          <p:spPr bwMode="auto">
            <a:xfrm>
              <a:off x="6993607" y="2280295"/>
              <a:ext cx="319087" cy="30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x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2" name="Text Box 204"/>
            <p:cNvSpPr txBox="1">
              <a:spLocks noChangeArrowheads="1"/>
            </p:cNvSpPr>
            <p:nvPr/>
          </p:nvSpPr>
          <p:spPr bwMode="auto">
            <a:xfrm>
              <a:off x="7449219" y="2091382"/>
              <a:ext cx="4286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E</a:t>
              </a:r>
              <a:r>
                <a:rPr kumimoji="0" lang="en-CA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2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3" name="Text Box 205"/>
            <p:cNvSpPr txBox="1">
              <a:spLocks noChangeArrowheads="1"/>
            </p:cNvSpPr>
            <p:nvPr/>
          </p:nvSpPr>
          <p:spPr bwMode="auto">
            <a:xfrm>
              <a:off x="7958807" y="2091382"/>
              <a:ext cx="430212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E</a:t>
              </a:r>
              <a:r>
                <a:rPr kumimoji="0" lang="en-CA" sz="20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3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54" name="AutoShape 206"/>
            <p:cNvCxnSpPr>
              <a:cxnSpLocks noChangeShapeType="1"/>
            </p:cNvCxnSpPr>
            <p:nvPr/>
          </p:nvCxnSpPr>
          <p:spPr bwMode="auto">
            <a:xfrm rot="5400000" flipV="1">
              <a:off x="8173119" y="2188220"/>
              <a:ext cx="1587" cy="4079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255" name="AutoShape 207"/>
            <p:cNvCxnSpPr>
              <a:cxnSpLocks noChangeShapeType="1"/>
            </p:cNvCxnSpPr>
            <p:nvPr/>
          </p:nvCxnSpPr>
          <p:spPr bwMode="auto">
            <a:xfrm>
              <a:off x="7792119" y="2654945"/>
              <a:ext cx="120650" cy="158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56" name="AutoShape 208"/>
            <p:cNvCxnSpPr>
              <a:cxnSpLocks noChangeShapeType="1"/>
            </p:cNvCxnSpPr>
            <p:nvPr/>
          </p:nvCxnSpPr>
          <p:spPr bwMode="auto">
            <a:xfrm>
              <a:off x="7792119" y="2918470"/>
              <a:ext cx="120650" cy="158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57" name="AutoShape 209"/>
            <p:cNvCxnSpPr>
              <a:cxnSpLocks noChangeShapeType="1"/>
            </p:cNvCxnSpPr>
            <p:nvPr/>
          </p:nvCxnSpPr>
          <p:spPr bwMode="auto">
            <a:xfrm>
              <a:off x="7852444" y="2656532"/>
              <a:ext cx="0" cy="2635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</p:grpSp>
      <p:pic>
        <p:nvPicPr>
          <p:cNvPr id="1778" name="Picture 3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3531" y="4299024"/>
            <a:ext cx="219075" cy="238125"/>
          </a:xfrm>
          <a:prstGeom prst="rect">
            <a:avLst/>
          </a:prstGeom>
          <a:noFill/>
        </p:spPr>
      </p:pic>
      <p:pic>
        <p:nvPicPr>
          <p:cNvPr id="1779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5459" y="5905301"/>
            <a:ext cx="219075" cy="238125"/>
          </a:xfrm>
          <a:prstGeom prst="rect">
            <a:avLst/>
          </a:prstGeom>
          <a:noFill/>
        </p:spPr>
      </p:pic>
      <p:pic>
        <p:nvPicPr>
          <p:cNvPr id="1780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3611" y="6027216"/>
            <a:ext cx="219075" cy="238125"/>
          </a:xfrm>
          <a:prstGeom prst="rect">
            <a:avLst/>
          </a:prstGeom>
          <a:noFill/>
        </p:spPr>
      </p:pic>
      <p:sp>
        <p:nvSpPr>
          <p:cNvPr id="999" name="AutoShape 6"/>
          <p:cNvSpPr>
            <a:spLocks noChangeArrowheads="1"/>
          </p:cNvSpPr>
          <p:nvPr/>
        </p:nvSpPr>
        <p:spPr bwMode="auto">
          <a:xfrm>
            <a:off x="989045" y="261258"/>
            <a:ext cx="7119257" cy="84908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Graphene/Quantum Dot </a:t>
            </a: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Hybrid</a:t>
            </a:r>
            <a:endParaRPr lang="en-CA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lvl="0" algn="ctr">
              <a:defRPr/>
            </a:pPr>
            <a:endParaRPr lang="en-US" b="0" dirty="0" smtClean="0">
              <a:solidFill>
                <a:schemeClr val="bg1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b="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Cox, Singh</a:t>
            </a:r>
            <a:r>
              <a:rPr lang="en-US" b="0" dirty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et al., Physical Review 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B 86, 125452 (2012) </a:t>
            </a:r>
            <a:endParaRPr lang="en-CA" sz="2400" b="0" dirty="0">
              <a:solidFill>
                <a:schemeClr val="bg1"/>
              </a:solidFill>
              <a:latin typeface="Allegro BT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3266" y="1635308"/>
            <a:ext cx="4258816" cy="3842590"/>
          </a:xfrm>
        </p:spPr>
        <p:txBody>
          <a:bodyPr>
            <a:normAutofit fontScale="5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CA" dirty="0" smtClean="0"/>
              <a:t>Here the power absorbed by the QD is calculated while varying the </a:t>
            </a:r>
            <a:r>
              <a:rPr lang="en-CA" dirty="0" err="1" smtClean="0"/>
              <a:t>graphene</a:t>
            </a:r>
            <a:r>
              <a:rPr lang="en-CA" dirty="0" smtClean="0"/>
              <a:t>-QD separation </a:t>
            </a:r>
            <a:r>
              <a:rPr lang="en-CA" i="1" dirty="0" smtClean="0"/>
              <a:t>R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CA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CA" dirty="0" smtClean="0"/>
              <a:t>Narrow minima for larger values of </a:t>
            </a:r>
            <a:r>
              <a:rPr lang="en-CA" i="1" dirty="0" smtClean="0"/>
              <a:t>R</a:t>
            </a:r>
            <a:r>
              <a:rPr lang="en-CA" dirty="0" smtClean="0"/>
              <a:t> is due to electromagnetically induced transparency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CA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CA" dirty="0" smtClean="0"/>
              <a:t>For small values of </a:t>
            </a:r>
            <a:r>
              <a:rPr lang="en-CA" i="1" dirty="0" smtClean="0"/>
              <a:t>R</a:t>
            </a:r>
            <a:r>
              <a:rPr lang="en-CA" dirty="0" smtClean="0"/>
              <a:t>, the spectrum splits into two peaks due to the DDI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CA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CA" dirty="0" smtClean="0"/>
              <a:t>Power is absorbed by the QD at two frequencies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CA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CA" dirty="0" smtClean="0"/>
              <a:t>(a) </a:t>
            </a:r>
            <a:r>
              <a:rPr lang="el-GR" dirty="0" smtClean="0"/>
              <a:t>δ</a:t>
            </a:r>
            <a:r>
              <a:rPr lang="en-CA" baseline="-25000" dirty="0" smtClean="0"/>
              <a:t>3</a:t>
            </a:r>
            <a:r>
              <a:rPr lang="en-CA" dirty="0" smtClean="0"/>
              <a:t> = 0; (b) </a:t>
            </a:r>
            <a:r>
              <a:rPr lang="el-GR" dirty="0" smtClean="0"/>
              <a:t>δ</a:t>
            </a:r>
            <a:r>
              <a:rPr lang="en-CA" baseline="-25000" dirty="0" smtClean="0"/>
              <a:t>3</a:t>
            </a:r>
            <a:r>
              <a:rPr lang="en-CA" dirty="0" smtClean="0"/>
              <a:t> = 10 </a:t>
            </a:r>
            <a:r>
              <a:rPr lang="el-GR" dirty="0" smtClean="0"/>
              <a:t>μ</a:t>
            </a:r>
            <a:r>
              <a:rPr lang="en-CA" dirty="0" err="1" smtClean="0"/>
              <a:t>eV</a:t>
            </a:r>
            <a:endParaRPr lang="en-CA" baseline="-25000" dirty="0"/>
          </a:p>
        </p:txBody>
      </p:sp>
      <p:pic>
        <p:nvPicPr>
          <p:cNvPr id="3075" name="Picture 3" descr="C:\Documents and Settings\Joel\My Documents\Dropbox\Graphene-QD Hybrid Project\advanced materials\final version\figure2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5351" y="1407159"/>
            <a:ext cx="3975503" cy="4437388"/>
          </a:xfrm>
          <a:prstGeom prst="rect">
            <a:avLst/>
          </a:prstGeom>
          <a:noFill/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801315" y="106712"/>
            <a:ext cx="7119257" cy="84908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Power Absorption in QD</a:t>
            </a:r>
            <a:endParaRPr lang="en-CA" sz="3200" b="0" dirty="0">
              <a:solidFill>
                <a:schemeClr val="bg1"/>
              </a:solidFill>
              <a:latin typeface="Allegro BT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2082" y="6157408"/>
            <a:ext cx="4051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0" dirty="0">
                <a:ea typeface="Calibri" pitchFamily="34" charset="0"/>
                <a:cs typeface="Times New Roman" pitchFamily="18" charset="0"/>
              </a:rPr>
              <a:t>Cox , Singh et al, Physical Review </a:t>
            </a:r>
            <a:r>
              <a:rPr lang="en-US" b="0" dirty="0"/>
              <a:t>B 86, 125452 (2112)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0" y="2869164"/>
            <a:ext cx="4038600" cy="2819400"/>
            <a:chOff x="1968" y="672"/>
            <a:chExt cx="2880" cy="2064"/>
          </a:xfrm>
        </p:grpSpPr>
        <p:pic>
          <p:nvPicPr>
            <p:cNvPr id="618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17429" r="31201" b="23367"/>
            <a:stretch>
              <a:fillRect/>
            </a:stretch>
          </p:blipFill>
          <p:spPr bwMode="auto">
            <a:xfrm>
              <a:off x="1968" y="864"/>
              <a:ext cx="2880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182" name="Group 5"/>
            <p:cNvGrpSpPr>
              <a:grpSpLocks/>
            </p:cNvGrpSpPr>
            <p:nvPr/>
          </p:nvGrpSpPr>
          <p:grpSpPr bwMode="auto">
            <a:xfrm>
              <a:off x="3648" y="960"/>
              <a:ext cx="768" cy="1584"/>
              <a:chOff x="3120" y="2592"/>
              <a:chExt cx="768" cy="1584"/>
            </a:xfrm>
          </p:grpSpPr>
          <p:sp>
            <p:nvSpPr>
              <p:cNvPr id="6188" name="Line 6"/>
              <p:cNvSpPr>
                <a:spLocks noChangeShapeType="1"/>
              </p:cNvSpPr>
              <p:nvPr/>
            </p:nvSpPr>
            <p:spPr bwMode="auto">
              <a:xfrm flipV="1">
                <a:off x="3120" y="3168"/>
                <a:ext cx="0" cy="10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89" name="Line 7"/>
              <p:cNvSpPr>
                <a:spLocks noChangeShapeType="1"/>
              </p:cNvSpPr>
              <p:nvPr/>
            </p:nvSpPr>
            <p:spPr bwMode="auto">
              <a:xfrm flipV="1">
                <a:off x="3888" y="2592"/>
                <a:ext cx="0" cy="10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90" name="Line 8"/>
              <p:cNvSpPr>
                <a:spLocks noChangeShapeType="1"/>
              </p:cNvSpPr>
              <p:nvPr/>
            </p:nvSpPr>
            <p:spPr bwMode="auto">
              <a:xfrm flipV="1">
                <a:off x="3120" y="2592"/>
                <a:ext cx="768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91" name="Line 9"/>
              <p:cNvSpPr>
                <a:spLocks noChangeShapeType="1"/>
              </p:cNvSpPr>
              <p:nvPr/>
            </p:nvSpPr>
            <p:spPr bwMode="auto">
              <a:xfrm flipV="1">
                <a:off x="3120" y="3600"/>
                <a:ext cx="768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grpSp>
          <p:nvGrpSpPr>
            <p:cNvPr id="6183" name="Group 10"/>
            <p:cNvGrpSpPr>
              <a:grpSpLocks/>
            </p:cNvGrpSpPr>
            <p:nvPr/>
          </p:nvGrpSpPr>
          <p:grpSpPr bwMode="auto">
            <a:xfrm>
              <a:off x="2448" y="672"/>
              <a:ext cx="768" cy="1584"/>
              <a:chOff x="3120" y="2592"/>
              <a:chExt cx="768" cy="1584"/>
            </a:xfrm>
          </p:grpSpPr>
          <p:sp>
            <p:nvSpPr>
              <p:cNvPr id="6184" name="Line 11"/>
              <p:cNvSpPr>
                <a:spLocks noChangeShapeType="1"/>
              </p:cNvSpPr>
              <p:nvPr/>
            </p:nvSpPr>
            <p:spPr bwMode="auto">
              <a:xfrm flipV="1">
                <a:off x="3120" y="3168"/>
                <a:ext cx="0" cy="10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85" name="Line 12"/>
              <p:cNvSpPr>
                <a:spLocks noChangeShapeType="1"/>
              </p:cNvSpPr>
              <p:nvPr/>
            </p:nvSpPr>
            <p:spPr bwMode="auto">
              <a:xfrm flipV="1">
                <a:off x="3888" y="2592"/>
                <a:ext cx="0" cy="10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86" name="Line 13"/>
              <p:cNvSpPr>
                <a:spLocks noChangeShapeType="1"/>
              </p:cNvSpPr>
              <p:nvPr/>
            </p:nvSpPr>
            <p:spPr bwMode="auto">
              <a:xfrm flipV="1">
                <a:off x="3120" y="2592"/>
                <a:ext cx="768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87" name="Line 14"/>
              <p:cNvSpPr>
                <a:spLocks noChangeShapeType="1"/>
              </p:cNvSpPr>
              <p:nvPr/>
            </p:nvSpPr>
            <p:spPr bwMode="auto">
              <a:xfrm flipV="1">
                <a:off x="3120" y="3600"/>
                <a:ext cx="768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705600" y="4114800"/>
            <a:ext cx="2270125" cy="2743200"/>
            <a:chOff x="4080" y="2352"/>
            <a:chExt cx="1430" cy="1728"/>
          </a:xfrm>
        </p:grpSpPr>
        <p:pic>
          <p:nvPicPr>
            <p:cNvPr id="6179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80" y="2352"/>
              <a:ext cx="1430" cy="1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80" name="AutoShape 18"/>
            <p:cNvSpPr>
              <a:spLocks noChangeArrowheads="1"/>
            </p:cNvSpPr>
            <p:nvPr/>
          </p:nvSpPr>
          <p:spPr bwMode="auto">
            <a:xfrm>
              <a:off x="4272" y="3792"/>
              <a:ext cx="1200" cy="288"/>
            </a:xfrm>
            <a:prstGeom prst="roundRect">
              <a:avLst>
                <a:gd name="adj" fmla="val 6116"/>
              </a:avLst>
            </a:prstGeom>
            <a:solidFill>
              <a:srgbClr val="CCFFCC"/>
            </a:solidFill>
            <a:ln w="50800" cmpd="thickThin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72000" tIns="72000" rIns="72000" bIns="72000"/>
            <a:lstStyle/>
            <a:p>
              <a:pPr marL="457200" indent="-457200" algn="ctr">
                <a:buFont typeface="Wingdings" pitchFamily="2" charset="2"/>
                <a:buNone/>
              </a:pPr>
              <a:r>
                <a:rPr lang="en-US" sz="1000">
                  <a:latin typeface="Humanst521 BT" pitchFamily="34" charset="0"/>
                </a:rPr>
                <a:t>Photon-atom coupling = 0</a:t>
              </a:r>
            </a:p>
            <a:p>
              <a:pPr marL="457200" indent="-457200" algn="ctr">
                <a:buFont typeface="Wingdings" pitchFamily="2" charset="2"/>
                <a:buNone/>
              </a:pPr>
              <a:r>
                <a:rPr lang="en-US" sz="1000">
                  <a:latin typeface="Humanst521 BT" pitchFamily="34" charset="0"/>
                </a:rPr>
                <a:t>ONE PEAK</a:t>
              </a:r>
              <a:r>
                <a:rPr lang="en-US" sz="1000" b="0">
                  <a:latin typeface="Humanst521 BT" pitchFamily="34" charset="0"/>
                </a:rPr>
                <a:t>.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304800" y="3886200"/>
            <a:ext cx="2438400" cy="2971800"/>
            <a:chOff x="240" y="2160"/>
            <a:chExt cx="1536" cy="1872"/>
          </a:xfrm>
        </p:grpSpPr>
        <p:pic>
          <p:nvPicPr>
            <p:cNvPr id="6177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" y="2160"/>
              <a:ext cx="1536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78" name="AutoShape 21"/>
            <p:cNvSpPr>
              <a:spLocks noChangeArrowheads="1"/>
            </p:cNvSpPr>
            <p:nvPr/>
          </p:nvSpPr>
          <p:spPr bwMode="auto">
            <a:xfrm>
              <a:off x="720" y="3744"/>
              <a:ext cx="960" cy="288"/>
            </a:xfrm>
            <a:prstGeom prst="roundRect">
              <a:avLst>
                <a:gd name="adj" fmla="val 6116"/>
              </a:avLst>
            </a:prstGeom>
            <a:solidFill>
              <a:srgbClr val="CCFFCC"/>
            </a:solidFill>
            <a:ln w="50800" cmpd="thickThin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72000" tIns="72000" rIns="72000" bIns="72000"/>
            <a:lstStyle/>
            <a:p>
              <a:pPr marL="457200" indent="-457200" algn="ctr">
                <a:buFont typeface="Wingdings" pitchFamily="2" charset="2"/>
                <a:buNone/>
              </a:pPr>
              <a:r>
                <a:rPr lang="en-US" sz="1000">
                  <a:latin typeface="Humanst521 BT" pitchFamily="34" charset="0"/>
                </a:rPr>
                <a:t>Photon-atom coupling</a:t>
              </a:r>
            </a:p>
            <a:p>
              <a:pPr marL="457200" indent="-457200" algn="ctr">
                <a:buFont typeface="Wingdings" pitchFamily="2" charset="2"/>
                <a:buNone/>
              </a:pPr>
              <a:r>
                <a:rPr lang="en-US" sz="1000">
                  <a:latin typeface="Humanst521 BT" pitchFamily="34" charset="0"/>
                </a:rPr>
                <a:t>TWO PEAKS</a:t>
              </a:r>
              <a:r>
                <a:rPr lang="en-US" sz="1000" b="0">
                  <a:latin typeface="Humanst521 BT" pitchFamily="34" charset="0"/>
                </a:rPr>
                <a:t>.</a:t>
              </a:r>
            </a:p>
          </p:txBody>
        </p:sp>
      </p:grpSp>
      <p:sp>
        <p:nvSpPr>
          <p:cNvPr id="711746" name="AutoShape 66"/>
          <p:cNvSpPr>
            <a:spLocks noChangeArrowheads="1"/>
          </p:cNvSpPr>
          <p:nvPr/>
        </p:nvSpPr>
        <p:spPr bwMode="auto">
          <a:xfrm>
            <a:off x="219269" y="139959"/>
            <a:ext cx="8763000" cy="70912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lvl="0" algn="ctr">
              <a:defRPr/>
            </a:pPr>
            <a:endParaRPr lang="en-CA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lvl="0" algn="ctr">
              <a:defRPr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Switching Mechanism: One-photon 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spectroscopy</a:t>
            </a:r>
            <a:b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</a:br>
            <a:r>
              <a:rPr lang="en-US" sz="1400" b="0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Cox, Singh et al., Physical Review </a:t>
            </a:r>
            <a:r>
              <a:rPr lang="en-US" sz="1400" b="0" dirty="0" smtClean="0">
                <a:solidFill>
                  <a:schemeClr val="bg1"/>
                </a:solidFill>
              </a:rPr>
              <a:t>B 86, 125452 (2012) </a:t>
            </a:r>
            <a:endParaRPr lang="en-CA" sz="1400" b="0" dirty="0" smtClean="0">
              <a:solidFill>
                <a:schemeClr val="bg1"/>
              </a:solidFill>
              <a:latin typeface="Allegro BT" pitchFamily="82" charset="0"/>
            </a:endParaRPr>
          </a:p>
          <a:p>
            <a:pPr algn="ctr">
              <a:defRPr/>
            </a:pPr>
            <a:endParaRPr lang="en-CA" sz="1000" b="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3429000" y="5737225"/>
            <a:ext cx="2133600" cy="725488"/>
            <a:chOff x="2160" y="3614"/>
            <a:chExt cx="1344" cy="457"/>
          </a:xfrm>
        </p:grpSpPr>
        <p:sp>
          <p:nvSpPr>
            <p:cNvPr id="6175" name="AutoShape 68"/>
            <p:cNvSpPr>
              <a:spLocks noChangeArrowheads="1"/>
            </p:cNvSpPr>
            <p:nvPr/>
          </p:nvSpPr>
          <p:spPr bwMode="auto">
            <a:xfrm rot="10800000">
              <a:off x="2160" y="3614"/>
              <a:ext cx="1296" cy="192"/>
            </a:xfrm>
            <a:prstGeom prst="rightArrow">
              <a:avLst>
                <a:gd name="adj1" fmla="val 50000"/>
                <a:gd name="adj2" fmla="val 16875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6176" name="Text Box 69"/>
            <p:cNvSpPr txBox="1">
              <a:spLocks noChangeArrowheads="1"/>
            </p:cNvSpPr>
            <p:nvPr/>
          </p:nvSpPr>
          <p:spPr bwMode="auto">
            <a:xfrm>
              <a:off x="2304" y="3840"/>
              <a:ext cx="120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0">
                  <a:latin typeface="Arial" charset="0"/>
                </a:rPr>
                <a:t>      coupling</a:t>
              </a:r>
            </a:p>
          </p:txBody>
        </p:sp>
      </p:grp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4286398" y="2945877"/>
            <a:ext cx="390525" cy="37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525105" y="8959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en-US" sz="1800" dirty="0" smtClean="0">
                <a:latin typeface="Humanst521 BT" pitchFamily="34" charset="0"/>
              </a:rPr>
              <a:t>ABSORPTION: 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800" dirty="0" smtClean="0">
                <a:latin typeface="Humanst521 BT" pitchFamily="34" charset="0"/>
              </a:rPr>
              <a:t>transition from state from 2 to 1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800" dirty="0" smtClean="0">
                <a:latin typeface="Humanst521 BT" pitchFamily="34" charset="0"/>
              </a:rPr>
              <a:t>DDI: changes with 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800" dirty="0" smtClean="0">
                <a:latin typeface="Humanst521 BT" pitchFamily="34" charset="0"/>
              </a:rPr>
              <a:t>DDI: Gate voltage</a:t>
            </a:r>
            <a:endParaRPr lang="en-US" sz="1800" dirty="0">
              <a:latin typeface="Humanst521 BT" pitchFamily="34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89397" y="1204421"/>
            <a:ext cx="3208539" cy="2024310"/>
            <a:chOff x="5030209" y="979338"/>
            <a:chExt cx="3208539" cy="2024310"/>
          </a:xfrm>
        </p:grpSpPr>
        <p:pic>
          <p:nvPicPr>
            <p:cNvPr id="48" name="Picture 5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30209" y="2561760"/>
              <a:ext cx="219075" cy="238125"/>
            </a:xfrm>
            <a:prstGeom prst="rect">
              <a:avLst/>
            </a:prstGeom>
            <a:noFill/>
          </p:spPr>
        </p:pic>
        <p:pic>
          <p:nvPicPr>
            <p:cNvPr id="49" name="Picture 3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33236" y="2657294"/>
              <a:ext cx="219075" cy="238125"/>
            </a:xfrm>
            <a:prstGeom prst="rect">
              <a:avLst/>
            </a:prstGeom>
            <a:noFill/>
          </p:spPr>
        </p:pic>
        <p:pic>
          <p:nvPicPr>
            <p:cNvPr id="50" name="Picture 31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94939" y="1427124"/>
              <a:ext cx="219075" cy="238125"/>
            </a:xfrm>
            <a:prstGeom prst="rect">
              <a:avLst/>
            </a:prstGeom>
            <a:noFill/>
          </p:spPr>
        </p:pic>
        <p:grpSp>
          <p:nvGrpSpPr>
            <p:cNvPr id="51" name="Group 857"/>
            <p:cNvGrpSpPr/>
            <p:nvPr/>
          </p:nvGrpSpPr>
          <p:grpSpPr>
            <a:xfrm>
              <a:off x="7592318" y="1467583"/>
              <a:ext cx="646430" cy="1354731"/>
              <a:chOff x="5673755" y="4679528"/>
              <a:chExt cx="646430" cy="1354731"/>
            </a:xfrm>
          </p:grpSpPr>
          <p:sp>
            <p:nvSpPr>
              <p:cNvPr id="52" name="AutoShape 60"/>
              <p:cNvSpPr>
                <a:spLocks noChangeShapeType="1"/>
              </p:cNvSpPr>
              <p:nvPr/>
            </p:nvSpPr>
            <p:spPr bwMode="auto">
              <a:xfrm>
                <a:off x="5890925" y="4689685"/>
                <a:ext cx="635" cy="133822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3" name="AutoShape 59"/>
              <p:cNvSpPr>
                <a:spLocks noChangeShapeType="1"/>
              </p:cNvSpPr>
              <p:nvPr/>
            </p:nvSpPr>
            <p:spPr bwMode="auto">
              <a:xfrm>
                <a:off x="5673755" y="6033624"/>
                <a:ext cx="457200" cy="63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4" name="AutoShape 58"/>
              <p:cNvSpPr>
                <a:spLocks noChangeShapeType="1"/>
              </p:cNvSpPr>
              <p:nvPr/>
            </p:nvSpPr>
            <p:spPr bwMode="auto">
              <a:xfrm>
                <a:off x="5673755" y="4679528"/>
                <a:ext cx="457200" cy="63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55" name="Text Box 57"/>
              <p:cNvSpPr txBox="1">
                <a:spLocks noChangeArrowheads="1"/>
              </p:cNvSpPr>
              <p:nvPr/>
            </p:nvSpPr>
            <p:spPr bwMode="auto">
              <a:xfrm>
                <a:off x="5874415" y="5228023"/>
                <a:ext cx="445770" cy="307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ω</a:t>
                </a:r>
                <a:r>
                  <a:rPr kumimoji="0" lang="en-US" sz="1400" b="0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sp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8" name="Text Box 51"/>
            <p:cNvSpPr txBox="1">
              <a:spLocks noChangeArrowheads="1"/>
            </p:cNvSpPr>
            <p:nvPr/>
          </p:nvSpPr>
          <p:spPr bwMode="auto">
            <a:xfrm>
              <a:off x="7096285" y="2157416"/>
              <a:ext cx="850265" cy="316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9" name="Text Box 49"/>
            <p:cNvSpPr txBox="1">
              <a:spLocks noChangeArrowheads="1"/>
            </p:cNvSpPr>
            <p:nvPr/>
          </p:nvSpPr>
          <p:spPr bwMode="auto">
            <a:xfrm>
              <a:off x="6554630" y="1582258"/>
              <a:ext cx="850265" cy="316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1" name="AutoShape 46"/>
            <p:cNvSpPr>
              <a:spLocks noChangeShapeType="1"/>
            </p:cNvSpPr>
            <p:nvPr/>
          </p:nvSpPr>
          <p:spPr bwMode="auto">
            <a:xfrm flipV="1">
              <a:off x="5927250" y="1533364"/>
              <a:ext cx="811175" cy="4571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pic>
          <p:nvPicPr>
            <p:cNvPr id="63" name="Picture 50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63191" y="1627410"/>
              <a:ext cx="314325" cy="238125"/>
            </a:xfrm>
            <a:prstGeom prst="rect">
              <a:avLst/>
            </a:prstGeom>
            <a:noFill/>
          </p:spPr>
        </p:pic>
        <p:pic>
          <p:nvPicPr>
            <p:cNvPr id="64" name="Picture 48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63191" y="979338"/>
              <a:ext cx="314325" cy="238125"/>
            </a:xfrm>
            <a:prstGeom prst="rect">
              <a:avLst/>
            </a:prstGeom>
            <a:noFill/>
          </p:spPr>
        </p:pic>
        <p:sp>
          <p:nvSpPr>
            <p:cNvPr id="65" name="AutoShape 45"/>
            <p:cNvSpPr>
              <a:spLocks noChangeShapeType="1"/>
            </p:cNvSpPr>
            <p:nvPr/>
          </p:nvSpPr>
          <p:spPr bwMode="auto">
            <a:xfrm flipV="1">
              <a:off x="5636470" y="1586493"/>
              <a:ext cx="241300" cy="31678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6" name="AutoShape 44"/>
            <p:cNvSpPr>
              <a:spLocks noChangeShapeType="1"/>
            </p:cNvSpPr>
            <p:nvPr/>
          </p:nvSpPr>
          <p:spPr bwMode="auto">
            <a:xfrm flipV="1">
              <a:off x="5047775" y="1248870"/>
              <a:ext cx="525145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7" name="AutoShape 43"/>
            <p:cNvSpPr>
              <a:spLocks noChangeShapeType="1"/>
            </p:cNvSpPr>
            <p:nvPr/>
          </p:nvSpPr>
          <p:spPr bwMode="auto">
            <a:xfrm>
              <a:off x="5678672" y="1270229"/>
              <a:ext cx="241300" cy="31678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8" name="AutoShape 42"/>
            <p:cNvSpPr>
              <a:spLocks noChangeShapeType="1"/>
            </p:cNvSpPr>
            <p:nvPr/>
          </p:nvSpPr>
          <p:spPr bwMode="auto">
            <a:xfrm>
              <a:off x="5047775" y="1882432"/>
              <a:ext cx="525145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69" name="AutoShape 41"/>
            <p:cNvSpPr>
              <a:spLocks noChangeShapeType="1"/>
            </p:cNvSpPr>
            <p:nvPr/>
          </p:nvSpPr>
          <p:spPr bwMode="auto">
            <a:xfrm flipV="1">
              <a:off x="6452395" y="2782091"/>
              <a:ext cx="525145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7" name="AutoShape 36"/>
            <p:cNvSpPr>
              <a:spLocks noChangeShapeType="1"/>
            </p:cNvSpPr>
            <p:nvPr/>
          </p:nvSpPr>
          <p:spPr bwMode="auto">
            <a:xfrm flipV="1">
              <a:off x="5645126" y="2665562"/>
              <a:ext cx="525145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8" name="AutoShape 35"/>
            <p:cNvSpPr>
              <a:spLocks noChangeShapeType="1"/>
            </p:cNvSpPr>
            <p:nvPr/>
          </p:nvSpPr>
          <p:spPr bwMode="auto">
            <a:xfrm flipH="1">
              <a:off x="5880294" y="1621922"/>
              <a:ext cx="145183" cy="1036872"/>
            </a:xfrm>
            <a:prstGeom prst="straightConnector1">
              <a:avLst/>
            </a:prstGeom>
            <a:noFill/>
            <a:ln w="12700">
              <a:solidFill>
                <a:srgbClr val="00B05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9" name="AutoShape 34"/>
            <p:cNvSpPr>
              <a:spLocks noChangeShapeType="1"/>
            </p:cNvSpPr>
            <p:nvPr/>
          </p:nvSpPr>
          <p:spPr bwMode="auto">
            <a:xfrm>
              <a:off x="6324760" y="1579719"/>
              <a:ext cx="410210" cy="1202372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0" name="Text Box 32"/>
            <p:cNvSpPr txBox="1">
              <a:spLocks noChangeArrowheads="1"/>
            </p:cNvSpPr>
            <p:nvPr/>
          </p:nvSpPr>
          <p:spPr bwMode="auto">
            <a:xfrm>
              <a:off x="6094890" y="2627827"/>
              <a:ext cx="390525" cy="375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AutoShape 29"/>
            <p:cNvSpPr>
              <a:spLocks noChangeArrowheads="1"/>
            </p:cNvSpPr>
            <p:nvPr/>
          </p:nvSpPr>
          <p:spPr bwMode="auto">
            <a:xfrm flipH="1">
              <a:off x="6366035" y="1989186"/>
              <a:ext cx="1455602" cy="390422"/>
            </a:xfrm>
            <a:prstGeom prst="curvedDownArrow">
              <a:avLst>
                <a:gd name="adj1" fmla="val 37188"/>
                <a:gd name="adj2" fmla="val 140635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5" name="AutoShape 35"/>
            <p:cNvSpPr>
              <a:spLocks noChangeShapeType="1"/>
            </p:cNvSpPr>
            <p:nvPr/>
          </p:nvSpPr>
          <p:spPr bwMode="auto">
            <a:xfrm>
              <a:off x="5446356" y="1872796"/>
              <a:ext cx="236991" cy="828201"/>
            </a:xfrm>
            <a:prstGeom prst="straightConnector1">
              <a:avLst/>
            </a:prstGeom>
            <a:noFill/>
            <a:ln w="12700">
              <a:solidFill>
                <a:srgbClr val="00B05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6" name="AutoShape 35"/>
            <p:cNvSpPr>
              <a:spLocks noChangeShapeType="1"/>
            </p:cNvSpPr>
            <p:nvPr/>
          </p:nvSpPr>
          <p:spPr bwMode="auto">
            <a:xfrm>
              <a:off x="5347882" y="1239749"/>
              <a:ext cx="433939" cy="1362773"/>
            </a:xfrm>
            <a:prstGeom prst="straightConnector1">
              <a:avLst/>
            </a:prstGeom>
            <a:noFill/>
            <a:ln w="12700">
              <a:solidFill>
                <a:srgbClr val="00B05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pic>
        <p:nvPicPr>
          <p:cNvPr id="89" name="Picture 5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086" y="2868904"/>
            <a:ext cx="219075" cy="238125"/>
          </a:xfrm>
          <a:prstGeom prst="rect">
            <a:avLst/>
          </a:prstGeom>
          <a:noFill/>
        </p:spPr>
      </p:pic>
      <p:pic>
        <p:nvPicPr>
          <p:cNvPr id="90" name="Picture 3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38488" y="3006641"/>
            <a:ext cx="219075" cy="238125"/>
          </a:xfrm>
          <a:prstGeom prst="rect">
            <a:avLst/>
          </a:prstGeom>
          <a:noFill/>
        </p:spPr>
      </p:pic>
      <p:pic>
        <p:nvPicPr>
          <p:cNvPr id="91" name="Picture 3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0191" y="1776471"/>
            <a:ext cx="219075" cy="238125"/>
          </a:xfrm>
          <a:prstGeom prst="rect">
            <a:avLst/>
          </a:prstGeom>
          <a:noFill/>
        </p:spPr>
      </p:pic>
      <p:grpSp>
        <p:nvGrpSpPr>
          <p:cNvPr id="92" name="Group 857"/>
          <p:cNvGrpSpPr/>
          <p:nvPr/>
        </p:nvGrpSpPr>
        <p:grpSpPr>
          <a:xfrm>
            <a:off x="8497570" y="1816930"/>
            <a:ext cx="646430" cy="1354731"/>
            <a:chOff x="5673755" y="4679528"/>
            <a:chExt cx="646430" cy="1354731"/>
          </a:xfrm>
        </p:grpSpPr>
        <p:sp>
          <p:nvSpPr>
            <p:cNvPr id="110" name="AutoShape 60"/>
            <p:cNvSpPr>
              <a:spLocks noChangeShapeType="1"/>
            </p:cNvSpPr>
            <p:nvPr/>
          </p:nvSpPr>
          <p:spPr bwMode="auto">
            <a:xfrm>
              <a:off x="5890925" y="4689685"/>
              <a:ext cx="635" cy="133822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1" name="AutoShape 59"/>
            <p:cNvSpPr>
              <a:spLocks noChangeShapeType="1"/>
            </p:cNvSpPr>
            <p:nvPr/>
          </p:nvSpPr>
          <p:spPr bwMode="auto">
            <a:xfrm>
              <a:off x="5673755" y="6033624"/>
              <a:ext cx="457200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2" name="AutoShape 58"/>
            <p:cNvSpPr>
              <a:spLocks noChangeShapeType="1"/>
            </p:cNvSpPr>
            <p:nvPr/>
          </p:nvSpPr>
          <p:spPr bwMode="auto">
            <a:xfrm>
              <a:off x="5673755" y="4679528"/>
              <a:ext cx="457200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3" name="Text Box 57"/>
            <p:cNvSpPr txBox="1">
              <a:spLocks noChangeArrowheads="1"/>
            </p:cNvSpPr>
            <p:nvPr/>
          </p:nvSpPr>
          <p:spPr bwMode="auto">
            <a:xfrm>
              <a:off x="5874415" y="5228023"/>
              <a:ext cx="445770" cy="307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ω</a:t>
              </a:r>
              <a:r>
                <a:rPr kumimoji="0" lang="en-US" sz="14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3" name="Text Box 51"/>
          <p:cNvSpPr txBox="1">
            <a:spLocks noChangeArrowheads="1"/>
          </p:cNvSpPr>
          <p:nvPr/>
        </p:nvSpPr>
        <p:spPr bwMode="auto">
          <a:xfrm>
            <a:off x="8001537" y="2506763"/>
            <a:ext cx="850265" cy="31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4" name="Text Box 49"/>
          <p:cNvSpPr txBox="1">
            <a:spLocks noChangeArrowheads="1"/>
          </p:cNvSpPr>
          <p:nvPr/>
        </p:nvSpPr>
        <p:spPr bwMode="auto">
          <a:xfrm>
            <a:off x="7459882" y="1931605"/>
            <a:ext cx="850265" cy="31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5" name="AutoShape 46"/>
          <p:cNvSpPr>
            <a:spLocks noChangeShapeType="1"/>
          </p:cNvSpPr>
          <p:nvPr/>
        </p:nvSpPr>
        <p:spPr bwMode="auto">
          <a:xfrm flipV="1">
            <a:off x="6832502" y="1882711"/>
            <a:ext cx="811175" cy="45719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2" name="AutoShape 41"/>
          <p:cNvSpPr>
            <a:spLocks noChangeShapeType="1"/>
          </p:cNvSpPr>
          <p:nvPr/>
        </p:nvSpPr>
        <p:spPr bwMode="auto">
          <a:xfrm flipV="1">
            <a:off x="7357647" y="3131438"/>
            <a:ext cx="525145" cy="63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3" name="AutoShape 36"/>
          <p:cNvSpPr>
            <a:spLocks noChangeShapeType="1"/>
          </p:cNvSpPr>
          <p:nvPr/>
        </p:nvSpPr>
        <p:spPr bwMode="auto">
          <a:xfrm flipV="1">
            <a:off x="6550378" y="3014909"/>
            <a:ext cx="525145" cy="63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4" name="AutoShape 35"/>
          <p:cNvSpPr>
            <a:spLocks noChangeShapeType="1"/>
          </p:cNvSpPr>
          <p:nvPr/>
        </p:nvSpPr>
        <p:spPr bwMode="auto">
          <a:xfrm flipH="1">
            <a:off x="6785546" y="1971269"/>
            <a:ext cx="145183" cy="1036872"/>
          </a:xfrm>
          <a:prstGeom prst="straightConnector1">
            <a:avLst/>
          </a:prstGeom>
          <a:noFill/>
          <a:ln w="12700">
            <a:solidFill>
              <a:srgbClr val="00B05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5" name="AutoShape 34"/>
          <p:cNvSpPr>
            <a:spLocks noChangeShapeType="1"/>
          </p:cNvSpPr>
          <p:nvPr/>
        </p:nvSpPr>
        <p:spPr bwMode="auto">
          <a:xfrm>
            <a:off x="7230012" y="1929066"/>
            <a:ext cx="410210" cy="1202372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6" name="Text Box 32"/>
          <p:cNvSpPr txBox="1">
            <a:spLocks noChangeArrowheads="1"/>
          </p:cNvSpPr>
          <p:nvPr/>
        </p:nvSpPr>
        <p:spPr bwMode="auto">
          <a:xfrm>
            <a:off x="7000142" y="2977174"/>
            <a:ext cx="390525" cy="37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AutoShape 29"/>
          <p:cNvSpPr>
            <a:spLocks noChangeArrowheads="1"/>
          </p:cNvSpPr>
          <p:nvPr/>
        </p:nvSpPr>
        <p:spPr bwMode="auto">
          <a:xfrm flipH="1">
            <a:off x="7271287" y="2338533"/>
            <a:ext cx="1455602" cy="390422"/>
          </a:xfrm>
          <a:prstGeom prst="curvedDownArrow">
            <a:avLst>
              <a:gd name="adj1" fmla="val 37188"/>
              <a:gd name="adj2" fmla="val 140635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4" name="TextBox 113"/>
          <p:cNvSpPr txBox="1"/>
          <p:nvPr/>
        </p:nvSpPr>
        <p:spPr>
          <a:xfrm>
            <a:off x="7118251" y="3460652"/>
            <a:ext cx="1336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 Black" pitchFamily="34" charset="0"/>
              </a:rPr>
              <a:t>Weak DDI coupling</a:t>
            </a:r>
            <a:endParaRPr lang="en-CA" dirty="0">
              <a:latin typeface="Arial Black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15105" y="3205089"/>
            <a:ext cx="14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 Black" pitchFamily="34" charset="0"/>
              </a:rPr>
              <a:t>Strong DDI coupling</a:t>
            </a:r>
            <a:endParaRPr lang="en-CA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27 -0.41876 C -0.31563 -0.42594 -0.30643 -0.43126 -0.3 -0.43404 C -0.28663 -0.44607 -0.30695 -0.42848 -0.29098 -0.43936 C -0.28368 -0.44422 -0.27691 -0.45047 -0.26927 -0.45464 C -0.24063 -0.47038 -0.20868 -0.4764 -0.1783 -0.48195 C -0.15313 -0.48126 -0.12743 -0.48473 -0.10261 -0.47848 C -0.09931 -0.47779 -0.09445 -0.47316 -0.09098 -0.47177 C -0.08073 -0.46158 -0.09115 -0.47061 -0.08073 -0.46482 C -0.07466 -0.46135 -0.0691 -0.45556 -0.06285 -0.45302 C -0.06025 -0.44955 -0.05782 -0.44607 -0.05521 -0.4426 C -0.05382 -0.44075 -0.05122 -0.43751 -0.05122 -0.43751 C -0.05087 -0.43519 -0.0507 -0.43288 -0.05 -0.4308 C -0.04861 -0.42709 -0.04497 -0.42038 -0.04497 -0.42038 C -0.04358 -0.41344 -0.0415 -0.40788 -0.03854 -0.40163 C -0.03802 -0.39931 -0.03785 -0.397 -0.03716 -0.39492 C -0.03577 -0.39121 -0.03212 -0.3845 -0.03212 -0.3845 C -0.03073 -0.372 -0.02848 -0.35996 -0.02431 -0.34862 C -0.02309 -0.34144 -0.02118 -0.33658 -0.01927 -0.32987 C -0.01702 -0.322 -0.0165 -0.31459 -0.01285 -0.30765 C -0.0099 -0.29538 -0.01094 -0.28334 -0.00643 -0.27177 C 0.00781 -0.19075 -0.01042 -0.10418 0.00121 -0.02223 C -1.66667E-6 -0.00209 -1.66667E-6 -0.0095 -1.66667E-6 -5.18519E-6 " pathEditMode="relative" ptsTypes="fffffffffffffffffffff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91 -0.39815 C 0.221 -0.40116 0.21771 -0.40764 0.21146 -0.41019 C 0.20468 -0.4162 0.20243 -0.41806 0.19479 -0.42037 C 0.17691 -0.43495 0.15156 -0.43148 0.13211 -0.43241 C 0.12048 -0.43195 0.10902 -0.43171 0.09739 -0.43079 C 0.08246 -0.42963 0.06979 -0.41019 0.05764 -0.4 C 0.05243 -0.39051 0.04496 -0.38357 0.03975 -0.37431 C 0.03246 -0.36134 0.02847 -0.35579 0.02048 -0.34514 C 0.01892 -0.33843 0.01527 -0.33588 0.01284 -0.32986 C 0.01024 -0.32315 0.00833 -0.31574 0.00521 -0.30926 C 0.0033 -0.30023 0.00139 -0.2912 3.33333E-6 -0.28195 C -0.0007 -0.26713 -0.00122 -0.25347 -0.00382 -0.23912 C -0.00313 -0.21782 -0.00243 -0.19838 3.33333E-6 -0.17778 C -0.00295 -0.11852 3.33333E-6 -0.05949 3.33333E-6 -2.59259E-6 " pathEditMode="relative" ptsTypes="fffffffffffff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6076" y="4119467"/>
            <a:ext cx="4395450" cy="1948070"/>
          </a:xfrm>
        </p:spPr>
        <p:txBody>
          <a:bodyPr>
            <a:normAutofit fontScale="55000" lnSpcReduction="20000"/>
          </a:bodyPr>
          <a:lstStyle/>
          <a:p>
            <a:r>
              <a:rPr lang="en-CA" dirty="0" smtClean="0">
                <a:sym typeface="Symbol"/>
              </a:rPr>
              <a:t></a:t>
            </a:r>
            <a:r>
              <a:rPr lang="en-CA" baseline="-25000" dirty="0" smtClean="0">
                <a:sym typeface="Symbol"/>
              </a:rPr>
              <a:t>d</a:t>
            </a:r>
            <a:r>
              <a:rPr lang="en-CA" dirty="0" smtClean="0">
                <a:sym typeface="Symbol"/>
              </a:rPr>
              <a:t> </a:t>
            </a:r>
            <a:r>
              <a:rPr lang="en-CA" dirty="0" smtClean="0"/>
              <a:t>= 10 (dotted curve)</a:t>
            </a:r>
          </a:p>
          <a:p>
            <a:r>
              <a:rPr lang="en-CA" dirty="0" smtClean="0">
                <a:sym typeface="Symbol"/>
              </a:rPr>
              <a:t></a:t>
            </a:r>
            <a:r>
              <a:rPr lang="en-CA" baseline="-25000" dirty="0" smtClean="0">
                <a:sym typeface="Symbol"/>
              </a:rPr>
              <a:t>d</a:t>
            </a:r>
            <a:r>
              <a:rPr lang="en-CA" dirty="0" smtClean="0">
                <a:sym typeface="Symbol"/>
              </a:rPr>
              <a:t> </a:t>
            </a:r>
            <a:r>
              <a:rPr lang="en-CA" dirty="0" smtClean="0"/>
              <a:t>= 12 (solid curve)</a:t>
            </a:r>
          </a:p>
          <a:p>
            <a:r>
              <a:rPr lang="en-CA" dirty="0" smtClean="0">
                <a:sym typeface="Symbol"/>
              </a:rPr>
              <a:t></a:t>
            </a:r>
            <a:r>
              <a:rPr lang="en-CA" baseline="-25000" dirty="0" smtClean="0">
                <a:sym typeface="Symbol"/>
              </a:rPr>
              <a:t>d</a:t>
            </a:r>
            <a:r>
              <a:rPr lang="en-CA" dirty="0" smtClean="0">
                <a:sym typeface="Symbol"/>
              </a:rPr>
              <a:t> </a:t>
            </a:r>
            <a:r>
              <a:rPr lang="en-CA" dirty="0" smtClean="0"/>
              <a:t>= 14 (dashed curve)</a:t>
            </a:r>
            <a:endParaRPr lang="en-CA" baseline="-25000" dirty="0" smtClean="0">
              <a:sym typeface="Symbol"/>
            </a:endParaRPr>
          </a:p>
          <a:p>
            <a:r>
              <a:rPr lang="en-CA" dirty="0" smtClean="0"/>
              <a:t>Energy transfer to graphene when the QD dielectric constant is changed</a:t>
            </a:r>
          </a:p>
          <a:p>
            <a:pPr lvl="1"/>
            <a:r>
              <a:rPr lang="en-CA" dirty="0" smtClean="0"/>
              <a:t>Detection of biological molecules</a:t>
            </a:r>
          </a:p>
          <a:p>
            <a:pPr lvl="1"/>
            <a:endParaRPr lang="en-CA" dirty="0" smtClean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921" y="3471527"/>
            <a:ext cx="3546199" cy="229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15213" y="1370382"/>
            <a:ext cx="4572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dirty="0" smtClean="0">
                <a:latin typeface="+mj-lt"/>
              </a:rPr>
              <a:t>When a QD is in contact with biomolecules, 	molecular beacons, DNA or </a:t>
            </a:r>
            <a:r>
              <a:rPr lang="en-US" sz="1400" dirty="0" err="1" smtClean="0">
                <a:latin typeface="+mj-lt"/>
              </a:rPr>
              <a:t>aptamers</a:t>
            </a:r>
            <a:r>
              <a:rPr lang="en-US" sz="1400" dirty="0" smtClean="0">
                <a:latin typeface="+mj-lt"/>
              </a:rPr>
              <a:t>, its 	dielectric constant can be modified. </a:t>
            </a:r>
          </a:p>
          <a:p>
            <a:pPr>
              <a:buFont typeface="Wingdings" pitchFamily="2" charset="2"/>
              <a:buChar char="Ø"/>
            </a:pPr>
            <a:endParaRPr lang="en-US" sz="14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1400" dirty="0" smtClean="0">
                <a:latin typeface="+mj-lt"/>
              </a:rPr>
              <a:t> This effect has also been verified experimentally   	by Dong et al., where upon integrating a 	molecular beacon to a </a:t>
            </a:r>
            <a:r>
              <a:rPr lang="en-US" sz="1400" dirty="0" err="1" smtClean="0">
                <a:latin typeface="+mj-lt"/>
              </a:rPr>
              <a:t>CdTe</a:t>
            </a:r>
            <a:r>
              <a:rPr lang="en-US" sz="1400" dirty="0" smtClean="0">
                <a:latin typeface="+mj-lt"/>
              </a:rPr>
              <a:t>-QD it was 	found that the fluorescence quenching 	due to </a:t>
            </a:r>
            <a:r>
              <a:rPr lang="en-US" sz="1400" dirty="0" err="1" smtClean="0">
                <a:latin typeface="+mj-lt"/>
              </a:rPr>
              <a:t>graphene</a:t>
            </a:r>
            <a:r>
              <a:rPr lang="en-US" sz="1400" dirty="0" smtClean="0">
                <a:latin typeface="+mj-lt"/>
              </a:rPr>
              <a:t> is modified. </a:t>
            </a:r>
          </a:p>
          <a:p>
            <a:endParaRPr lang="en-US" sz="1400" dirty="0" smtClean="0">
              <a:latin typeface="Adobe Garamond Pro Bold" pitchFamily="18" charset="0"/>
            </a:endParaRPr>
          </a:p>
          <a:p>
            <a:r>
              <a:rPr lang="en-US" sz="1400" dirty="0" smtClean="0">
                <a:latin typeface="Adobe Garamond Pro Bold" pitchFamily="18" charset="0"/>
              </a:rPr>
              <a:t>H. Dong et al., Anal. </a:t>
            </a:r>
            <a:r>
              <a:rPr lang="en-US" sz="1400" dirty="0" err="1" smtClean="0">
                <a:latin typeface="Adobe Garamond Pro Bold" pitchFamily="18" charset="0"/>
              </a:rPr>
              <a:t>Chem</a:t>
            </a:r>
            <a:r>
              <a:rPr lang="en-US" sz="1400" dirty="0" smtClean="0">
                <a:latin typeface="Adobe Garamond Pro Bold" pitchFamily="18" charset="0"/>
              </a:rPr>
              <a:t> 82, 5511 (2010).</a:t>
            </a:r>
            <a:endParaRPr lang="en-US" sz="1400" dirty="0">
              <a:latin typeface="Adobe Garamond Pro Bold" pitchFamily="18" charset="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345233" y="217713"/>
            <a:ext cx="8229600" cy="77133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Sensing Mechanism: Substrate effect</a:t>
            </a:r>
          </a:p>
          <a:p>
            <a:pPr algn="ctr">
              <a:defRPr/>
            </a:pPr>
            <a:endParaRPr lang="en-CA" sz="1400" b="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CA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29404" y="6129927"/>
            <a:ext cx="457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b="0" dirty="0" smtClean="0">
                <a:latin typeface="Adobe Heiti Std R" pitchFamily="34" charset="-128"/>
                <a:ea typeface="Adobe Heiti Std R" pitchFamily="34" charset="-128"/>
                <a:cs typeface="Times New Roman" pitchFamily="18" charset="0"/>
              </a:rPr>
              <a:t>Cox and  Singh, Physical Review </a:t>
            </a:r>
            <a:r>
              <a:rPr lang="en-US" sz="1100" b="0" dirty="0" smtClean="0">
                <a:latin typeface="Adobe Heiti Std R" pitchFamily="34" charset="-128"/>
                <a:ea typeface="Adobe Heiti Std R" pitchFamily="34" charset="-128"/>
              </a:rPr>
              <a:t>B 86, 125452 (2012);</a:t>
            </a:r>
          </a:p>
          <a:p>
            <a:pPr algn="ctr">
              <a:defRPr/>
            </a:pPr>
            <a:r>
              <a:rPr lang="en-CA" sz="1100" b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obe Heiti Std R" pitchFamily="34" charset="-128"/>
                <a:ea typeface="Adobe Heiti Std R" pitchFamily="34" charset="-128"/>
                <a:cs typeface="Arial" charset="0"/>
              </a:rPr>
              <a:t>Singh, Racknor and Schindel </a:t>
            </a:r>
            <a:r>
              <a:rPr lang="en-CA" sz="1100" dirty="0" smtClean="0">
                <a:latin typeface="Adobe Heiti Std R" pitchFamily="34" charset="-128"/>
                <a:ea typeface="Adobe Heiti Std R" pitchFamily="34" charset="-128"/>
              </a:rPr>
              <a:t>App. Phys. Lett. 101, 051115  (2012)</a:t>
            </a:r>
            <a:endParaRPr lang="en-US" sz="1100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66319" y="1586206"/>
            <a:ext cx="1604866" cy="1184986"/>
            <a:chOff x="4276157" y="3780183"/>
            <a:chExt cx="454605" cy="369330"/>
          </a:xfrm>
        </p:grpSpPr>
        <p:grpSp>
          <p:nvGrpSpPr>
            <p:cNvPr id="10" name="Group 416"/>
            <p:cNvGrpSpPr>
              <a:grpSpLocks/>
            </p:cNvGrpSpPr>
            <p:nvPr/>
          </p:nvGrpSpPr>
          <p:grpSpPr bwMode="auto">
            <a:xfrm>
              <a:off x="4276155" y="3896152"/>
              <a:ext cx="454604" cy="253383"/>
              <a:chOff x="2129" y="3479"/>
              <a:chExt cx="4338" cy="2417"/>
            </a:xfrm>
            <a:effectLst/>
          </p:grpSpPr>
          <p:grpSp>
            <p:nvGrpSpPr>
              <p:cNvPr id="12" name="Group 417"/>
              <p:cNvGrpSpPr>
                <a:grpSpLocks/>
              </p:cNvGrpSpPr>
              <p:nvPr/>
            </p:nvGrpSpPr>
            <p:grpSpPr bwMode="auto">
              <a:xfrm>
                <a:off x="2700" y="5291"/>
                <a:ext cx="891" cy="353"/>
                <a:chOff x="6257" y="6578"/>
                <a:chExt cx="671" cy="339"/>
              </a:xfrm>
            </p:grpSpPr>
            <p:sp>
              <p:nvSpPr>
                <p:cNvPr id="414" name="AutoShape 41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5" name="Oval 41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6" name="Oval 42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7" name="Oval 42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8" name="Oval 42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9" name="Oval 42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20" name="Oval 42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3" name="Group 425"/>
              <p:cNvGrpSpPr>
                <a:grpSpLocks/>
              </p:cNvGrpSpPr>
              <p:nvPr/>
            </p:nvGrpSpPr>
            <p:grpSpPr bwMode="auto">
              <a:xfrm>
                <a:off x="2700" y="5033"/>
                <a:ext cx="891" cy="353"/>
                <a:chOff x="6257" y="6578"/>
                <a:chExt cx="671" cy="339"/>
              </a:xfrm>
            </p:grpSpPr>
            <p:sp>
              <p:nvSpPr>
                <p:cNvPr id="407" name="AutoShape 42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8" name="Oval 42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9" name="Oval 42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0" name="Oval 42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1" name="Oval 43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2" name="Oval 43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3" name="Oval 43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" name="Group 433"/>
              <p:cNvGrpSpPr>
                <a:grpSpLocks/>
              </p:cNvGrpSpPr>
              <p:nvPr/>
            </p:nvGrpSpPr>
            <p:grpSpPr bwMode="auto">
              <a:xfrm>
                <a:off x="3274" y="5417"/>
                <a:ext cx="891" cy="353"/>
                <a:chOff x="6257" y="6578"/>
                <a:chExt cx="671" cy="339"/>
              </a:xfrm>
            </p:grpSpPr>
            <p:sp>
              <p:nvSpPr>
                <p:cNvPr id="400" name="AutoShape 43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1" name="Oval 43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2" name="Oval 43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3" name="Oval 43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4" name="Oval 43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5" name="Oval 43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6" name="Oval 44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5" name="Group 441"/>
              <p:cNvGrpSpPr>
                <a:grpSpLocks/>
              </p:cNvGrpSpPr>
              <p:nvPr/>
            </p:nvGrpSpPr>
            <p:grpSpPr bwMode="auto">
              <a:xfrm>
                <a:off x="3274" y="5159"/>
                <a:ext cx="891" cy="353"/>
                <a:chOff x="6257" y="6578"/>
                <a:chExt cx="671" cy="339"/>
              </a:xfrm>
            </p:grpSpPr>
            <p:sp>
              <p:nvSpPr>
                <p:cNvPr id="393" name="AutoShape 44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4" name="Oval 44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5" name="Oval 44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6" name="Oval 44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7" name="Oval 44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8" name="Oval 44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9" name="Oval 44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6" name="Group 449"/>
              <p:cNvGrpSpPr>
                <a:grpSpLocks/>
              </p:cNvGrpSpPr>
              <p:nvPr/>
            </p:nvGrpSpPr>
            <p:grpSpPr bwMode="auto">
              <a:xfrm>
                <a:off x="3274" y="4901"/>
                <a:ext cx="891" cy="353"/>
                <a:chOff x="6257" y="6578"/>
                <a:chExt cx="671" cy="339"/>
              </a:xfrm>
            </p:grpSpPr>
            <p:sp>
              <p:nvSpPr>
                <p:cNvPr id="386" name="AutoShape 45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7" name="Oval 45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8" name="Oval 45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9" name="Oval 45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0" name="Oval 45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1" name="Oval 45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2" name="Oval 45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7" name="Group 457"/>
              <p:cNvGrpSpPr>
                <a:grpSpLocks/>
              </p:cNvGrpSpPr>
              <p:nvPr/>
            </p:nvGrpSpPr>
            <p:grpSpPr bwMode="auto">
              <a:xfrm>
                <a:off x="3274" y="4643"/>
                <a:ext cx="891" cy="353"/>
                <a:chOff x="6257" y="6578"/>
                <a:chExt cx="671" cy="339"/>
              </a:xfrm>
            </p:grpSpPr>
            <p:sp>
              <p:nvSpPr>
                <p:cNvPr id="379" name="AutoShape 45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0" name="Oval 45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1" name="Oval 46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2" name="Oval 46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3" name="Oval 46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4" name="Oval 46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5" name="Oval 46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8" name="Group 465"/>
              <p:cNvGrpSpPr>
                <a:grpSpLocks/>
              </p:cNvGrpSpPr>
              <p:nvPr/>
            </p:nvGrpSpPr>
            <p:grpSpPr bwMode="auto">
              <a:xfrm>
                <a:off x="2703" y="4775"/>
                <a:ext cx="891" cy="353"/>
                <a:chOff x="6257" y="6578"/>
                <a:chExt cx="671" cy="339"/>
              </a:xfrm>
            </p:grpSpPr>
            <p:sp>
              <p:nvSpPr>
                <p:cNvPr id="372" name="AutoShape 46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3" name="Oval 46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4" name="Oval 46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5" name="Oval 46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6" name="Oval 47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7" name="Oval 47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8" name="Oval 47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9" name="Group 473"/>
              <p:cNvGrpSpPr>
                <a:grpSpLocks/>
              </p:cNvGrpSpPr>
              <p:nvPr/>
            </p:nvGrpSpPr>
            <p:grpSpPr bwMode="auto">
              <a:xfrm>
                <a:off x="2703" y="4517"/>
                <a:ext cx="891" cy="353"/>
                <a:chOff x="6257" y="6578"/>
                <a:chExt cx="671" cy="339"/>
              </a:xfrm>
            </p:grpSpPr>
            <p:sp>
              <p:nvSpPr>
                <p:cNvPr id="365" name="AutoShape 47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6" name="Oval 47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7" name="Oval 47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8" name="Oval 47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9" name="Oval 47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0" name="Oval 47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1" name="Oval 48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0" name="Group 481"/>
              <p:cNvGrpSpPr>
                <a:grpSpLocks/>
              </p:cNvGrpSpPr>
              <p:nvPr/>
            </p:nvGrpSpPr>
            <p:grpSpPr bwMode="auto">
              <a:xfrm>
                <a:off x="3274" y="4385"/>
                <a:ext cx="891" cy="353"/>
                <a:chOff x="6257" y="6578"/>
                <a:chExt cx="671" cy="339"/>
              </a:xfrm>
            </p:grpSpPr>
            <p:sp>
              <p:nvSpPr>
                <p:cNvPr id="358" name="AutoShape 48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9" name="Oval 48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0" name="Oval 48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1" name="Oval 48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2" name="Oval 48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3" name="Oval 48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4" name="Oval 48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1" name="Group 489"/>
              <p:cNvGrpSpPr>
                <a:grpSpLocks/>
              </p:cNvGrpSpPr>
              <p:nvPr/>
            </p:nvGrpSpPr>
            <p:grpSpPr bwMode="auto">
              <a:xfrm>
                <a:off x="3274" y="4127"/>
                <a:ext cx="891" cy="353"/>
                <a:chOff x="6257" y="6578"/>
                <a:chExt cx="671" cy="339"/>
              </a:xfrm>
            </p:grpSpPr>
            <p:sp>
              <p:nvSpPr>
                <p:cNvPr id="351" name="AutoShape 49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2" name="Oval 49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3" name="Oval 49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4" name="Oval 49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5" name="Oval 49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6" name="Oval 49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7" name="Oval 49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2" name="Group 497"/>
              <p:cNvGrpSpPr>
                <a:grpSpLocks/>
              </p:cNvGrpSpPr>
              <p:nvPr/>
            </p:nvGrpSpPr>
            <p:grpSpPr bwMode="auto">
              <a:xfrm>
                <a:off x="3274" y="3869"/>
                <a:ext cx="891" cy="353"/>
                <a:chOff x="6257" y="6578"/>
                <a:chExt cx="671" cy="339"/>
              </a:xfrm>
            </p:grpSpPr>
            <p:sp>
              <p:nvSpPr>
                <p:cNvPr id="344" name="AutoShape 49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5" name="Oval 49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6" name="Oval 50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7" name="Oval 50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8" name="Oval 50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9" name="Oval 50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0" name="Oval 50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3" name="Group 505"/>
              <p:cNvGrpSpPr>
                <a:grpSpLocks/>
              </p:cNvGrpSpPr>
              <p:nvPr/>
            </p:nvGrpSpPr>
            <p:grpSpPr bwMode="auto">
              <a:xfrm>
                <a:off x="3274" y="3611"/>
                <a:ext cx="891" cy="353"/>
                <a:chOff x="6257" y="6578"/>
                <a:chExt cx="671" cy="339"/>
              </a:xfrm>
            </p:grpSpPr>
            <p:sp>
              <p:nvSpPr>
                <p:cNvPr id="337" name="AutoShape 50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8" name="Oval 50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9" name="Oval 50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0" name="Oval 50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1" name="Oval 51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2" name="Oval 51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3" name="Oval 51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4" name="Group 513"/>
              <p:cNvGrpSpPr>
                <a:grpSpLocks/>
              </p:cNvGrpSpPr>
              <p:nvPr/>
            </p:nvGrpSpPr>
            <p:grpSpPr bwMode="auto">
              <a:xfrm>
                <a:off x="2700" y="4253"/>
                <a:ext cx="891" cy="353"/>
                <a:chOff x="6257" y="6578"/>
                <a:chExt cx="671" cy="339"/>
              </a:xfrm>
            </p:grpSpPr>
            <p:sp>
              <p:nvSpPr>
                <p:cNvPr id="330" name="AutoShape 51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1" name="Oval 51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2" name="Oval 51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3" name="Oval 51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4" name="Oval 51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5" name="Oval 51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6" name="Oval 52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5" name="Group 521"/>
              <p:cNvGrpSpPr>
                <a:grpSpLocks/>
              </p:cNvGrpSpPr>
              <p:nvPr/>
            </p:nvGrpSpPr>
            <p:grpSpPr bwMode="auto">
              <a:xfrm>
                <a:off x="2700" y="3995"/>
                <a:ext cx="891" cy="353"/>
                <a:chOff x="6257" y="6578"/>
                <a:chExt cx="671" cy="339"/>
              </a:xfrm>
            </p:grpSpPr>
            <p:sp>
              <p:nvSpPr>
                <p:cNvPr id="323" name="AutoShape 52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4" name="Oval 52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5" name="Oval 52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6" name="Oval 52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7" name="Oval 52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8" name="Oval 52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9" name="Oval 52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6" name="Group 529"/>
              <p:cNvGrpSpPr>
                <a:grpSpLocks/>
              </p:cNvGrpSpPr>
              <p:nvPr/>
            </p:nvGrpSpPr>
            <p:grpSpPr bwMode="auto">
              <a:xfrm>
                <a:off x="2703" y="3737"/>
                <a:ext cx="891" cy="353"/>
                <a:chOff x="6257" y="6578"/>
                <a:chExt cx="671" cy="339"/>
              </a:xfrm>
            </p:grpSpPr>
            <p:sp>
              <p:nvSpPr>
                <p:cNvPr id="316" name="AutoShape 53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7" name="Oval 53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8" name="Oval 53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9" name="Oval 53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0" name="Oval 53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1" name="Oval 53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2" name="Oval 53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7" name="Group 537"/>
              <p:cNvGrpSpPr>
                <a:grpSpLocks/>
              </p:cNvGrpSpPr>
              <p:nvPr/>
            </p:nvGrpSpPr>
            <p:grpSpPr bwMode="auto">
              <a:xfrm>
                <a:off x="2132" y="4643"/>
                <a:ext cx="891" cy="353"/>
                <a:chOff x="6257" y="6578"/>
                <a:chExt cx="671" cy="339"/>
              </a:xfrm>
            </p:grpSpPr>
            <p:sp>
              <p:nvSpPr>
                <p:cNvPr id="309" name="AutoShape 53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0" name="Oval 53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1" name="Oval 54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2" name="Oval 54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3" name="Oval 54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4" name="Oval 54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5" name="Oval 54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8" name="Group 545"/>
              <p:cNvGrpSpPr>
                <a:grpSpLocks/>
              </p:cNvGrpSpPr>
              <p:nvPr/>
            </p:nvGrpSpPr>
            <p:grpSpPr bwMode="auto">
              <a:xfrm>
                <a:off x="2132" y="4385"/>
                <a:ext cx="891" cy="353"/>
                <a:chOff x="6257" y="6578"/>
                <a:chExt cx="671" cy="339"/>
              </a:xfrm>
            </p:grpSpPr>
            <p:sp>
              <p:nvSpPr>
                <p:cNvPr id="302" name="AutoShape 54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3" name="Oval 54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4" name="Oval 54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5" name="Oval 54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6" name="Oval 55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7" name="Oval 55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8" name="Oval 55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9" name="Group 553"/>
              <p:cNvGrpSpPr>
                <a:grpSpLocks/>
              </p:cNvGrpSpPr>
              <p:nvPr/>
            </p:nvGrpSpPr>
            <p:grpSpPr bwMode="auto">
              <a:xfrm>
                <a:off x="2135" y="4127"/>
                <a:ext cx="891" cy="353"/>
                <a:chOff x="6257" y="6578"/>
                <a:chExt cx="671" cy="339"/>
              </a:xfrm>
            </p:grpSpPr>
            <p:sp>
              <p:nvSpPr>
                <p:cNvPr id="295" name="AutoShape 55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6" name="Oval 55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7" name="Oval 55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8" name="Oval 55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9" name="Oval 55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0" name="Oval 55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1" name="Oval 56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0" name="Group 561"/>
              <p:cNvGrpSpPr>
                <a:grpSpLocks/>
              </p:cNvGrpSpPr>
              <p:nvPr/>
            </p:nvGrpSpPr>
            <p:grpSpPr bwMode="auto">
              <a:xfrm>
                <a:off x="2135" y="4901"/>
                <a:ext cx="891" cy="353"/>
                <a:chOff x="6257" y="6578"/>
                <a:chExt cx="671" cy="339"/>
              </a:xfrm>
            </p:grpSpPr>
            <p:sp>
              <p:nvSpPr>
                <p:cNvPr id="288" name="AutoShape 56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89" name="Oval 56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0" name="Oval 56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1" name="Oval 56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2" name="Oval 56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3" name="Oval 56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4" name="Oval 56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1" name="Group 569"/>
              <p:cNvGrpSpPr>
                <a:grpSpLocks/>
              </p:cNvGrpSpPr>
              <p:nvPr/>
            </p:nvGrpSpPr>
            <p:grpSpPr bwMode="auto">
              <a:xfrm flipH="1">
                <a:off x="3848" y="3737"/>
                <a:ext cx="2033" cy="2159"/>
                <a:chOff x="4798" y="3030"/>
                <a:chExt cx="2033" cy="2159"/>
              </a:xfrm>
            </p:grpSpPr>
            <p:grpSp>
              <p:nvGrpSpPr>
                <p:cNvPr id="136" name="Group 570"/>
                <p:cNvGrpSpPr>
                  <a:grpSpLocks/>
                </p:cNvGrpSpPr>
                <p:nvPr/>
              </p:nvGrpSpPr>
              <p:grpSpPr bwMode="auto">
                <a:xfrm flipH="1">
                  <a:off x="5366" y="4710"/>
                  <a:ext cx="891" cy="353"/>
                  <a:chOff x="6257" y="6578"/>
                  <a:chExt cx="671" cy="339"/>
                </a:xfrm>
              </p:grpSpPr>
              <p:sp>
                <p:nvSpPr>
                  <p:cNvPr id="281" name="AutoShape 57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2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3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4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5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6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7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37" name="Group 578"/>
                <p:cNvGrpSpPr>
                  <a:grpSpLocks/>
                </p:cNvGrpSpPr>
                <p:nvPr/>
              </p:nvGrpSpPr>
              <p:grpSpPr bwMode="auto">
                <a:xfrm flipH="1">
                  <a:off x="5366" y="4452"/>
                  <a:ext cx="891" cy="353"/>
                  <a:chOff x="6257" y="6578"/>
                  <a:chExt cx="671" cy="339"/>
                </a:xfrm>
              </p:grpSpPr>
              <p:sp>
                <p:nvSpPr>
                  <p:cNvPr id="274" name="AutoShape 57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5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6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7" name="Oval 58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8" name="Oval 58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9" name="Oval 58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0" name="Oval 58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38" name="Group 586"/>
                <p:cNvGrpSpPr>
                  <a:grpSpLocks/>
                </p:cNvGrpSpPr>
                <p:nvPr/>
              </p:nvGrpSpPr>
              <p:grpSpPr bwMode="auto">
                <a:xfrm flipH="1">
                  <a:off x="5940" y="4836"/>
                  <a:ext cx="891" cy="353"/>
                  <a:chOff x="6257" y="6578"/>
                  <a:chExt cx="671" cy="339"/>
                </a:xfrm>
              </p:grpSpPr>
              <p:sp>
                <p:nvSpPr>
                  <p:cNvPr id="267" name="AutoShape 58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8" name="Oval 58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9" name="Oval 58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0" name="Oval 59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1" name="Oval 59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2" name="Oval 59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3" name="Oval 59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39" name="Group 594"/>
                <p:cNvGrpSpPr>
                  <a:grpSpLocks/>
                </p:cNvGrpSpPr>
                <p:nvPr/>
              </p:nvGrpSpPr>
              <p:grpSpPr bwMode="auto">
                <a:xfrm flipH="1">
                  <a:off x="5940" y="4578"/>
                  <a:ext cx="891" cy="353"/>
                  <a:chOff x="6257" y="6578"/>
                  <a:chExt cx="671" cy="339"/>
                </a:xfrm>
              </p:grpSpPr>
              <p:sp>
                <p:nvSpPr>
                  <p:cNvPr id="260" name="AutoShape 59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1" name="Oval 59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2" name="Oval 59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3" name="Oval 59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4" name="Oval 59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5" name="Oval 60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6" name="Oval 60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0" name="Group 602"/>
                <p:cNvGrpSpPr>
                  <a:grpSpLocks/>
                </p:cNvGrpSpPr>
                <p:nvPr/>
              </p:nvGrpSpPr>
              <p:grpSpPr bwMode="auto">
                <a:xfrm flipH="1">
                  <a:off x="5940" y="4320"/>
                  <a:ext cx="891" cy="353"/>
                  <a:chOff x="6257" y="6578"/>
                  <a:chExt cx="671" cy="339"/>
                </a:xfrm>
              </p:grpSpPr>
              <p:sp>
                <p:nvSpPr>
                  <p:cNvPr id="253" name="AutoShape 60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4" name="Oval 60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5" name="Oval 60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6" name="Oval 60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7" name="Oval 60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8" name="Oval 60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9" name="Oval 60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1" name="Group 610"/>
                <p:cNvGrpSpPr>
                  <a:grpSpLocks/>
                </p:cNvGrpSpPr>
                <p:nvPr/>
              </p:nvGrpSpPr>
              <p:grpSpPr bwMode="auto">
                <a:xfrm flipH="1">
                  <a:off x="5940" y="4062"/>
                  <a:ext cx="891" cy="353"/>
                  <a:chOff x="6257" y="6578"/>
                  <a:chExt cx="671" cy="339"/>
                </a:xfrm>
              </p:grpSpPr>
              <p:sp>
                <p:nvSpPr>
                  <p:cNvPr id="246" name="AutoShape 61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7" name="Oval 61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8" name="Oval 61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9" name="Oval 61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0" name="Oval 61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1" name="Oval 61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2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2" name="Group 618"/>
                <p:cNvGrpSpPr>
                  <a:grpSpLocks/>
                </p:cNvGrpSpPr>
                <p:nvPr/>
              </p:nvGrpSpPr>
              <p:grpSpPr bwMode="auto">
                <a:xfrm flipH="1">
                  <a:off x="5369" y="4194"/>
                  <a:ext cx="891" cy="353"/>
                  <a:chOff x="6257" y="6578"/>
                  <a:chExt cx="671" cy="339"/>
                </a:xfrm>
              </p:grpSpPr>
              <p:sp>
                <p:nvSpPr>
                  <p:cNvPr id="239" name="AutoShape 61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0" name="Oval 62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1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2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3" name="Oval 62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4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5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3" name="Group 626"/>
                <p:cNvGrpSpPr>
                  <a:grpSpLocks/>
                </p:cNvGrpSpPr>
                <p:nvPr/>
              </p:nvGrpSpPr>
              <p:grpSpPr bwMode="auto">
                <a:xfrm flipH="1">
                  <a:off x="5369" y="3936"/>
                  <a:ext cx="891" cy="353"/>
                  <a:chOff x="6257" y="6578"/>
                  <a:chExt cx="671" cy="339"/>
                </a:xfrm>
              </p:grpSpPr>
              <p:sp>
                <p:nvSpPr>
                  <p:cNvPr id="232" name="AutoShape 62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3" name="Oval 62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4" name="Oval 62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5" name="Oval 63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6" name="Oval 63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7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8" name="Oval 63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4" name="Group 634"/>
                <p:cNvGrpSpPr>
                  <a:grpSpLocks/>
                </p:cNvGrpSpPr>
                <p:nvPr/>
              </p:nvGrpSpPr>
              <p:grpSpPr bwMode="auto">
                <a:xfrm flipH="1">
                  <a:off x="5940" y="3804"/>
                  <a:ext cx="891" cy="353"/>
                  <a:chOff x="6257" y="6578"/>
                  <a:chExt cx="671" cy="339"/>
                </a:xfrm>
              </p:grpSpPr>
              <p:sp>
                <p:nvSpPr>
                  <p:cNvPr id="225" name="AutoShape 63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6" name="Oval 63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7" name="Oval 63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8" name="Oval 63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9" name="Oval 63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0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1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5" name="Group 642"/>
                <p:cNvGrpSpPr>
                  <a:grpSpLocks/>
                </p:cNvGrpSpPr>
                <p:nvPr/>
              </p:nvGrpSpPr>
              <p:grpSpPr bwMode="auto">
                <a:xfrm flipH="1">
                  <a:off x="5940" y="3546"/>
                  <a:ext cx="891" cy="353"/>
                  <a:chOff x="6257" y="6578"/>
                  <a:chExt cx="671" cy="339"/>
                </a:xfrm>
              </p:grpSpPr>
              <p:sp>
                <p:nvSpPr>
                  <p:cNvPr id="218" name="AutoShape 64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" name="Oval 64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" name="Oval 64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1" name="Oval 64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" name="Oval 64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4" name="Oval 64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6" name="Group 650"/>
                <p:cNvGrpSpPr>
                  <a:grpSpLocks/>
                </p:cNvGrpSpPr>
                <p:nvPr/>
              </p:nvGrpSpPr>
              <p:grpSpPr bwMode="auto">
                <a:xfrm flipH="1">
                  <a:off x="5940" y="3288"/>
                  <a:ext cx="891" cy="353"/>
                  <a:chOff x="6257" y="6578"/>
                  <a:chExt cx="671" cy="339"/>
                </a:xfrm>
              </p:grpSpPr>
              <p:sp>
                <p:nvSpPr>
                  <p:cNvPr id="211" name="AutoShape 65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" name="Oval 65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4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" name="Oval 65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7" name="Group 658"/>
                <p:cNvGrpSpPr>
                  <a:grpSpLocks/>
                </p:cNvGrpSpPr>
                <p:nvPr/>
              </p:nvGrpSpPr>
              <p:grpSpPr bwMode="auto">
                <a:xfrm flipH="1">
                  <a:off x="5940" y="3030"/>
                  <a:ext cx="891" cy="353"/>
                  <a:chOff x="6257" y="6578"/>
                  <a:chExt cx="671" cy="339"/>
                </a:xfrm>
              </p:grpSpPr>
              <p:sp>
                <p:nvSpPr>
                  <p:cNvPr id="204" name="AutoShape 65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5" name="Oval 66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" name="Oval 66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7" name="Oval 66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" name="Oval 66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" name="Oval 66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" name="Oval 66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8" name="Group 666"/>
                <p:cNvGrpSpPr>
                  <a:grpSpLocks/>
                </p:cNvGrpSpPr>
                <p:nvPr/>
              </p:nvGrpSpPr>
              <p:grpSpPr bwMode="auto">
                <a:xfrm flipH="1">
                  <a:off x="5366" y="3672"/>
                  <a:ext cx="891" cy="353"/>
                  <a:chOff x="6257" y="6578"/>
                  <a:chExt cx="671" cy="339"/>
                </a:xfrm>
              </p:grpSpPr>
              <p:sp>
                <p:nvSpPr>
                  <p:cNvPr id="197" name="AutoShape 66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8" name="Oval 66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9" name="Oval 66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0" name="Oval 67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1" name="Oval 67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2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3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49" name="Group 674"/>
                <p:cNvGrpSpPr>
                  <a:grpSpLocks/>
                </p:cNvGrpSpPr>
                <p:nvPr/>
              </p:nvGrpSpPr>
              <p:grpSpPr bwMode="auto">
                <a:xfrm flipH="1">
                  <a:off x="5366" y="3414"/>
                  <a:ext cx="891" cy="353"/>
                  <a:chOff x="6257" y="6578"/>
                  <a:chExt cx="671" cy="339"/>
                </a:xfrm>
              </p:grpSpPr>
              <p:sp>
                <p:nvSpPr>
                  <p:cNvPr id="190" name="AutoShape 67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1" name="Oval 67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2" name="Oval 67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3" name="Oval 67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4" name="Oval 67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5" name="Oval 68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6" name="Oval 68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50" name="Group 682"/>
                <p:cNvGrpSpPr>
                  <a:grpSpLocks/>
                </p:cNvGrpSpPr>
                <p:nvPr/>
              </p:nvGrpSpPr>
              <p:grpSpPr bwMode="auto">
                <a:xfrm flipH="1">
                  <a:off x="5369" y="3156"/>
                  <a:ext cx="891" cy="353"/>
                  <a:chOff x="6257" y="6578"/>
                  <a:chExt cx="671" cy="339"/>
                </a:xfrm>
              </p:grpSpPr>
              <p:sp>
                <p:nvSpPr>
                  <p:cNvPr id="183" name="AutoShape 68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4" name="Oval 68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5" name="Oval 68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6" name="Oval 68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7" name="Oval 68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8" name="Oval 68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9" name="Oval 68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51" name="Group 690"/>
                <p:cNvGrpSpPr>
                  <a:grpSpLocks/>
                </p:cNvGrpSpPr>
                <p:nvPr/>
              </p:nvGrpSpPr>
              <p:grpSpPr bwMode="auto">
                <a:xfrm flipH="1">
                  <a:off x="4798" y="4062"/>
                  <a:ext cx="891" cy="353"/>
                  <a:chOff x="6257" y="6578"/>
                  <a:chExt cx="671" cy="339"/>
                </a:xfrm>
              </p:grpSpPr>
              <p:sp>
                <p:nvSpPr>
                  <p:cNvPr id="176" name="AutoShape 69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7" name="Oval 69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8" name="Oval 69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9" name="Oval 69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0" name="Oval 69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1" name="Oval 69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2" name="Oval 69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52" name="Group 698"/>
                <p:cNvGrpSpPr>
                  <a:grpSpLocks/>
                </p:cNvGrpSpPr>
                <p:nvPr/>
              </p:nvGrpSpPr>
              <p:grpSpPr bwMode="auto">
                <a:xfrm flipH="1">
                  <a:off x="4798" y="3804"/>
                  <a:ext cx="891" cy="353"/>
                  <a:chOff x="6257" y="6578"/>
                  <a:chExt cx="671" cy="339"/>
                </a:xfrm>
              </p:grpSpPr>
              <p:sp>
                <p:nvSpPr>
                  <p:cNvPr id="169" name="AutoShape 69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0" name="Oval 70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1" name="Oval 70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2" name="Oval 70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3" name="Oval 70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4" name="Oval 70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5" name="Oval 70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53" name="Group 706"/>
                <p:cNvGrpSpPr>
                  <a:grpSpLocks/>
                </p:cNvGrpSpPr>
                <p:nvPr/>
              </p:nvGrpSpPr>
              <p:grpSpPr bwMode="auto">
                <a:xfrm flipH="1">
                  <a:off x="4801" y="3546"/>
                  <a:ext cx="891" cy="353"/>
                  <a:chOff x="6257" y="6578"/>
                  <a:chExt cx="671" cy="339"/>
                </a:xfrm>
              </p:grpSpPr>
              <p:sp>
                <p:nvSpPr>
                  <p:cNvPr id="162" name="AutoShape 70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3" name="Oval 70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4" name="Oval 70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5" name="Oval 71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6" name="Oval 71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7" name="Oval 71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8" name="Oval 71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154" name="Group 714"/>
                <p:cNvGrpSpPr>
                  <a:grpSpLocks/>
                </p:cNvGrpSpPr>
                <p:nvPr/>
              </p:nvGrpSpPr>
              <p:grpSpPr bwMode="auto">
                <a:xfrm flipH="1">
                  <a:off x="4801" y="4320"/>
                  <a:ext cx="891" cy="353"/>
                  <a:chOff x="6257" y="6578"/>
                  <a:chExt cx="671" cy="339"/>
                </a:xfrm>
              </p:grpSpPr>
              <p:sp>
                <p:nvSpPr>
                  <p:cNvPr id="155" name="AutoShape 71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6" name="Oval 71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7" name="Oval 71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8" name="Oval 71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9" name="Oval 71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0" name="Oval 72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1" name="Oval 72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</p:grpSp>
          <p:grpSp>
            <p:nvGrpSpPr>
              <p:cNvPr id="32" name="Group 722"/>
              <p:cNvGrpSpPr>
                <a:grpSpLocks/>
              </p:cNvGrpSpPr>
              <p:nvPr/>
            </p:nvGrpSpPr>
            <p:grpSpPr bwMode="auto">
              <a:xfrm>
                <a:off x="3851" y="3479"/>
                <a:ext cx="891" cy="353"/>
                <a:chOff x="6257" y="6578"/>
                <a:chExt cx="671" cy="339"/>
              </a:xfrm>
            </p:grpSpPr>
            <p:sp>
              <p:nvSpPr>
                <p:cNvPr id="129" name="AutoShape 72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0" name="Oval 72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1" name="Oval 72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2" name="Oval 72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3" name="Oval 72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4" name="Oval 72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5" name="Oval 72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3" name="Group 730"/>
              <p:cNvGrpSpPr>
                <a:grpSpLocks/>
              </p:cNvGrpSpPr>
              <p:nvPr/>
            </p:nvGrpSpPr>
            <p:grpSpPr bwMode="auto">
              <a:xfrm>
                <a:off x="4425" y="3611"/>
                <a:ext cx="891" cy="353"/>
                <a:chOff x="6257" y="6578"/>
                <a:chExt cx="671" cy="339"/>
              </a:xfrm>
            </p:grpSpPr>
            <p:sp>
              <p:nvSpPr>
                <p:cNvPr id="122" name="AutoShape 73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3" name="Oval 73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4" name="Oval 73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5" name="Oval 73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6" name="Oval 73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7" name="Oval 73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8" name="Oval 73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4" name="Group 738"/>
              <p:cNvGrpSpPr>
                <a:grpSpLocks/>
              </p:cNvGrpSpPr>
              <p:nvPr/>
            </p:nvGrpSpPr>
            <p:grpSpPr bwMode="auto">
              <a:xfrm>
                <a:off x="4993" y="3737"/>
                <a:ext cx="891" cy="353"/>
                <a:chOff x="6257" y="6578"/>
                <a:chExt cx="671" cy="339"/>
              </a:xfrm>
            </p:grpSpPr>
            <p:sp>
              <p:nvSpPr>
                <p:cNvPr id="115" name="AutoShape 73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6" name="Oval 74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7" name="Oval 74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8" name="Oval 74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9" name="Oval 74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0" name="Oval 74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1" name="Oval 74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5" name="Group 746"/>
              <p:cNvGrpSpPr>
                <a:grpSpLocks/>
              </p:cNvGrpSpPr>
              <p:nvPr/>
            </p:nvGrpSpPr>
            <p:grpSpPr bwMode="auto">
              <a:xfrm>
                <a:off x="4999" y="3989"/>
                <a:ext cx="891" cy="353"/>
                <a:chOff x="6257" y="6578"/>
                <a:chExt cx="671" cy="339"/>
              </a:xfrm>
            </p:grpSpPr>
            <p:sp>
              <p:nvSpPr>
                <p:cNvPr id="108" name="AutoShape 74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9" name="Oval 74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0" name="Oval 74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1" name="Oval 75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2" name="Oval 75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3" name="Oval 75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4" name="Oval 75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6" name="Group 754"/>
              <p:cNvGrpSpPr>
                <a:grpSpLocks/>
              </p:cNvGrpSpPr>
              <p:nvPr/>
            </p:nvGrpSpPr>
            <p:grpSpPr bwMode="auto">
              <a:xfrm>
                <a:off x="5573" y="3869"/>
                <a:ext cx="891" cy="353"/>
                <a:chOff x="6257" y="6578"/>
                <a:chExt cx="671" cy="339"/>
              </a:xfrm>
            </p:grpSpPr>
            <p:sp>
              <p:nvSpPr>
                <p:cNvPr id="101" name="AutoShape 75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2" name="Oval 75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3" name="Oval 75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4" name="Oval 75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5" name="Oval 75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6" name="Oval 76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7" name="Oval 76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7" name="Group 762"/>
              <p:cNvGrpSpPr>
                <a:grpSpLocks/>
              </p:cNvGrpSpPr>
              <p:nvPr/>
            </p:nvGrpSpPr>
            <p:grpSpPr bwMode="auto">
              <a:xfrm>
                <a:off x="5573" y="4127"/>
                <a:ext cx="891" cy="353"/>
                <a:chOff x="6257" y="6578"/>
                <a:chExt cx="671" cy="339"/>
              </a:xfrm>
            </p:grpSpPr>
            <p:sp>
              <p:nvSpPr>
                <p:cNvPr id="94" name="AutoShape 76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5" name="Oval 76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6" name="Oval 76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7" name="Oval 76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8" name="Oval 76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9" name="Oval 76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0" name="Oval 76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8" name="Group 770"/>
              <p:cNvGrpSpPr>
                <a:grpSpLocks/>
              </p:cNvGrpSpPr>
              <p:nvPr/>
            </p:nvGrpSpPr>
            <p:grpSpPr bwMode="auto">
              <a:xfrm>
                <a:off x="2129" y="3869"/>
                <a:ext cx="891" cy="353"/>
                <a:chOff x="6257" y="6578"/>
                <a:chExt cx="671" cy="339"/>
              </a:xfrm>
            </p:grpSpPr>
            <p:sp>
              <p:nvSpPr>
                <p:cNvPr id="87" name="AutoShape 77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8" name="Oval 77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9" name="Oval 77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0" name="Oval 77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1" name="Oval 77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2" name="Oval 77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3" name="Oval 77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9" name="Group 778"/>
              <p:cNvGrpSpPr>
                <a:grpSpLocks/>
              </p:cNvGrpSpPr>
              <p:nvPr/>
            </p:nvGrpSpPr>
            <p:grpSpPr bwMode="auto">
              <a:xfrm>
                <a:off x="5573" y="4379"/>
                <a:ext cx="891" cy="353"/>
                <a:chOff x="6257" y="6578"/>
                <a:chExt cx="671" cy="339"/>
              </a:xfrm>
            </p:grpSpPr>
            <p:sp>
              <p:nvSpPr>
                <p:cNvPr id="80" name="AutoShape 77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" name="Oval 78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" name="Oval 78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" name="Oval 78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" name="Oval 78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5" name="Oval 78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6" name="Oval 78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0" name="Group 786"/>
              <p:cNvGrpSpPr>
                <a:grpSpLocks/>
              </p:cNvGrpSpPr>
              <p:nvPr/>
            </p:nvGrpSpPr>
            <p:grpSpPr bwMode="auto">
              <a:xfrm>
                <a:off x="5573" y="4643"/>
                <a:ext cx="891" cy="353"/>
                <a:chOff x="6257" y="6578"/>
                <a:chExt cx="671" cy="339"/>
              </a:xfrm>
            </p:grpSpPr>
            <p:sp>
              <p:nvSpPr>
                <p:cNvPr id="73" name="AutoShape 78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" name="Oval 78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" name="Oval 78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" name="Oval 79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" name="Oval 79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" name="Oval 79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" name="Oval 79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1" name="Group 794"/>
              <p:cNvGrpSpPr>
                <a:grpSpLocks/>
              </p:cNvGrpSpPr>
              <p:nvPr/>
            </p:nvGrpSpPr>
            <p:grpSpPr bwMode="auto">
              <a:xfrm>
                <a:off x="5573" y="4895"/>
                <a:ext cx="891" cy="353"/>
                <a:chOff x="6257" y="6578"/>
                <a:chExt cx="671" cy="339"/>
              </a:xfrm>
            </p:grpSpPr>
            <p:sp>
              <p:nvSpPr>
                <p:cNvPr id="66" name="AutoShape 79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7" name="Oval 79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8" name="Oval 79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9" name="Oval 79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0" name="Oval 79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1" name="Oval 80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" name="Oval 80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2" name="Group 802"/>
              <p:cNvGrpSpPr>
                <a:grpSpLocks/>
              </p:cNvGrpSpPr>
              <p:nvPr/>
            </p:nvGrpSpPr>
            <p:grpSpPr bwMode="auto">
              <a:xfrm>
                <a:off x="5002" y="5285"/>
                <a:ext cx="891" cy="353"/>
                <a:chOff x="6257" y="6578"/>
                <a:chExt cx="671" cy="339"/>
              </a:xfrm>
            </p:grpSpPr>
            <p:sp>
              <p:nvSpPr>
                <p:cNvPr id="59" name="AutoShape 80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0" name="Oval 80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1" name="Oval 80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2" name="Oval 80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3" name="Oval 80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4" name="Oval 80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5" name="Oval 80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3" name="Group 810"/>
              <p:cNvGrpSpPr>
                <a:grpSpLocks/>
              </p:cNvGrpSpPr>
              <p:nvPr/>
            </p:nvGrpSpPr>
            <p:grpSpPr bwMode="auto">
              <a:xfrm>
                <a:off x="5576" y="5159"/>
                <a:ext cx="891" cy="353"/>
                <a:chOff x="6257" y="6578"/>
                <a:chExt cx="671" cy="339"/>
              </a:xfrm>
            </p:grpSpPr>
            <p:sp>
              <p:nvSpPr>
                <p:cNvPr id="52" name="AutoShape 81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" name="Oval 81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" name="Oval 81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" name="Oval 81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" name="Oval 81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7" name="Oval 81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8" name="Oval 81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4" name="Group 818"/>
              <p:cNvGrpSpPr>
                <a:grpSpLocks/>
              </p:cNvGrpSpPr>
              <p:nvPr/>
            </p:nvGrpSpPr>
            <p:grpSpPr bwMode="auto">
              <a:xfrm>
                <a:off x="2132" y="5159"/>
                <a:ext cx="891" cy="353"/>
                <a:chOff x="6257" y="6578"/>
                <a:chExt cx="671" cy="339"/>
              </a:xfrm>
            </p:grpSpPr>
            <p:sp>
              <p:nvSpPr>
                <p:cNvPr id="45" name="AutoShape 81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6" name="Oval 82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7" name="Oval 82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" name="Oval 82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" name="Oval 82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" name="Oval 82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" name="Oval 82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</p:grpSp>
        <p:sp>
          <p:nvSpPr>
            <p:cNvPr id="11" name="Oval 16"/>
            <p:cNvSpPr>
              <a:spLocks noChangeArrowheads="1"/>
            </p:cNvSpPr>
            <p:nvPr/>
          </p:nvSpPr>
          <p:spPr bwMode="auto">
            <a:xfrm>
              <a:off x="4373217" y="3780183"/>
              <a:ext cx="261929" cy="262140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aphicFrame>
        <p:nvGraphicFramePr>
          <p:cNvPr id="423937" name="Object 1"/>
          <p:cNvGraphicFramePr>
            <a:graphicFrameLocks noChangeAspect="1"/>
          </p:cNvGraphicFramePr>
          <p:nvPr>
            <p:extLst/>
          </p:nvPr>
        </p:nvGraphicFramePr>
        <p:xfrm>
          <a:off x="652463" y="5854700"/>
          <a:ext cx="3316287" cy="822325"/>
        </p:xfrm>
        <a:graphic>
          <a:graphicData uri="http://schemas.openxmlformats.org/presentationml/2006/ole">
            <p:oleObj spid="_x0000_s514054" name="Equation" r:id="rId4" imgW="1942920" imgH="4824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14421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228600" y="1257087"/>
            <a:ext cx="8554792" cy="142179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3600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</a:endParaRPr>
          </a:p>
          <a:p>
            <a:pPr algn="ctr"/>
            <a:r>
              <a:rPr lang="en-US" sz="3600" dirty="0" smtClean="0"/>
              <a:t> </a:t>
            </a:r>
          </a:p>
          <a:p>
            <a:pPr algn="ctr"/>
            <a:endParaRPr lang="en-US" sz="3600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</a:endParaRPr>
          </a:p>
          <a:p>
            <a:pPr algn="ctr"/>
            <a:endParaRPr lang="en-CA" sz="3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</a:endParaRPr>
          </a:p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</a:rPr>
              <a:t>Optoelectronics of</a:t>
            </a:r>
          </a:p>
          <a:p>
            <a:pPr algn="ctr"/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</a:rPr>
              <a:t> </a:t>
            </a:r>
            <a:r>
              <a:rPr lang="en-CA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</a:rPr>
              <a:t>Nanocomposites</a:t>
            </a:r>
            <a:endParaRPr lang="en-CA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</a:endParaRPr>
          </a:p>
          <a:p>
            <a:pPr algn="ctr"/>
            <a:endParaRPr lang="en-CA" sz="3200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</a:endParaRPr>
          </a:p>
          <a:p>
            <a:pPr algn="ctr"/>
            <a:endParaRPr lang="en-US" sz="3600" dirty="0" smtClean="0"/>
          </a:p>
          <a:p>
            <a:pPr algn="ctr"/>
            <a:endParaRPr lang="en-CA" sz="3600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</a:endParaRPr>
          </a:p>
          <a:p>
            <a:pPr algn="ctr">
              <a:defRPr/>
            </a:pPr>
            <a:endParaRPr lang="en-CA" sz="3600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</a:endParaRPr>
          </a:p>
        </p:txBody>
      </p:sp>
      <p:pic>
        <p:nvPicPr>
          <p:cNvPr id="17413" name="Picture 5" descr="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52400"/>
            <a:ext cx="19812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western_RGB_LR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10668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46633" y="6259298"/>
            <a:ext cx="978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spcBef>
                <a:spcPct val="20000"/>
              </a:spcBef>
              <a:defRPr/>
            </a:pPr>
            <a:r>
              <a:rPr lang="en-US" dirty="0" smtClean="0">
                <a:latin typeface="+mj-lt"/>
              </a:rPr>
              <a:t>optics2014</a:t>
            </a:r>
            <a:endParaRPr lang="en-US" dirty="0" smtClean="0">
              <a:latin typeface="Berlin Sans FB Dem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468768"/>
            <a:ext cx="42535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1800" dirty="0" smtClean="0">
                <a:latin typeface="Calibri" panose="020F0502020204030204" pitchFamily="34" charset="0"/>
              </a:rPr>
              <a:t>Mahi R. Singh</a:t>
            </a:r>
          </a:p>
          <a:p>
            <a:pPr marL="457200" indent="-457200" algn="ctr"/>
            <a:r>
              <a:rPr lang="en-US" sz="1800" b="0" i="1" dirty="0" smtClean="0">
                <a:latin typeface="Calibri" panose="020F0502020204030204" pitchFamily="34" charset="0"/>
              </a:rPr>
              <a:t>msingh@uwo.ca </a:t>
            </a:r>
            <a:endParaRPr lang="en-US" sz="1800" i="1" dirty="0" smtClean="0">
              <a:latin typeface="Calibri" panose="020F0502020204030204" pitchFamily="34" charset="0"/>
            </a:endParaRPr>
          </a:p>
          <a:p>
            <a:pPr marL="457200" indent="-457200" algn="ctr"/>
            <a:endParaRPr lang="en-US" sz="1800" dirty="0" smtClean="0">
              <a:latin typeface="Calibri" panose="020F0502020204030204" pitchFamily="34" charset="0"/>
            </a:endParaRPr>
          </a:p>
          <a:p>
            <a:pPr marL="457200" indent="-457200" algn="ctr"/>
            <a:r>
              <a:rPr lang="en-US" sz="18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Department of Physics and Astronomy</a:t>
            </a:r>
          </a:p>
          <a:p>
            <a:pPr marL="457200" indent="-457200" algn="ctr"/>
            <a:r>
              <a:rPr lang="en-US" sz="18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Western University</a:t>
            </a:r>
          </a:p>
          <a:p>
            <a:pPr marL="457200" indent="-457200" algn="ctr"/>
            <a:endParaRPr lang="en-US" sz="1800" dirty="0" smtClean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marL="457200" indent="-457200" algn="ctr"/>
            <a:r>
              <a:rPr lang="en-US" sz="18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(The University of Western Ontario)</a:t>
            </a:r>
          </a:p>
          <a:p>
            <a:pPr marL="457200" indent="-457200" algn="ctr"/>
            <a:r>
              <a:rPr lang="en-US" sz="1800" u="sng" dirty="0" smtClean="0">
                <a:solidFill>
                  <a:srgbClr val="6600CC"/>
                </a:solidFill>
                <a:latin typeface="Calibri" panose="020F0502020204030204" pitchFamily="34" charset="0"/>
              </a:rPr>
              <a:t>London</a:t>
            </a:r>
            <a:r>
              <a:rPr lang="en-US" sz="18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, Canada</a:t>
            </a:r>
            <a:endParaRPr lang="en-US" sz="1800" dirty="0">
              <a:solidFill>
                <a:srgbClr val="6600CC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7" descr="http://ncmt2011.uwo.ca/images/swoma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3203" y="3310119"/>
            <a:ext cx="4026738" cy="270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6359" y="1853233"/>
            <a:ext cx="6008914" cy="147663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CA" sz="1800" dirty="0" smtClean="0">
                <a:latin typeface="+mj-lt"/>
              </a:rPr>
              <a:t>Here the two-photon absorption coefficient is calculated as a function of the two-photon detuning parameter.</a:t>
            </a:r>
          </a:p>
          <a:p>
            <a:pPr>
              <a:buFont typeface="Wingdings" pitchFamily="2" charset="2"/>
              <a:buChar char="Ø"/>
            </a:pPr>
            <a:r>
              <a:rPr lang="en-CA" sz="1800" dirty="0" smtClean="0">
                <a:latin typeface="+mj-lt"/>
              </a:rPr>
              <a:t>The center-to-center distance between the quantum dot and graphene </a:t>
            </a:r>
            <a:r>
              <a:rPr lang="en-CA" sz="1800" dirty="0" err="1" smtClean="0">
                <a:latin typeface="+mj-lt"/>
              </a:rPr>
              <a:t>nanodisk</a:t>
            </a:r>
            <a:r>
              <a:rPr lang="en-CA" sz="1800" dirty="0" smtClean="0">
                <a:latin typeface="+mj-lt"/>
              </a:rPr>
              <a:t>, </a:t>
            </a:r>
            <a:r>
              <a:rPr lang="en-CA" sz="1800" i="1" dirty="0" smtClean="0">
                <a:latin typeface="+mj-lt"/>
                <a:cs typeface="Times New Roman" pitchFamily="18" charset="0"/>
              </a:rPr>
              <a:t>R</a:t>
            </a:r>
            <a:r>
              <a:rPr lang="en-CA" sz="1800" dirty="0" smtClean="0">
                <a:latin typeface="+mj-lt"/>
              </a:rPr>
              <a:t>, is varied</a:t>
            </a:r>
          </a:p>
        </p:txBody>
      </p:sp>
      <p:pic>
        <p:nvPicPr>
          <p:cNvPr id="9" name="Picture 8" descr="alpha_tpa--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629" y="3590280"/>
            <a:ext cx="3087360" cy="3087360"/>
          </a:xfrm>
          <a:prstGeom prst="rect">
            <a:avLst/>
          </a:prstGeom>
        </p:spPr>
      </p:pic>
      <p:pic>
        <p:nvPicPr>
          <p:cNvPr id="10" name="Picture 9" descr="LF_enhance--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0415" y="3876857"/>
            <a:ext cx="2320876" cy="2320876"/>
          </a:xfrm>
          <a:prstGeom prst="rect">
            <a:avLst/>
          </a:prstGeom>
        </p:spPr>
      </p:pic>
      <p:sp>
        <p:nvSpPr>
          <p:cNvPr id="433" name="AutoShape 38"/>
          <p:cNvSpPr>
            <a:spLocks noChangeArrowheads="1"/>
          </p:cNvSpPr>
          <p:nvPr/>
        </p:nvSpPr>
        <p:spPr bwMode="auto">
          <a:xfrm>
            <a:off x="485191" y="205272"/>
            <a:ext cx="7711965" cy="129221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Two-Photon Process: </a:t>
            </a: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QD-Graphene</a:t>
            </a:r>
          </a:p>
          <a:p>
            <a:pPr algn="ctr">
              <a:defRPr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DDI splitting</a:t>
            </a:r>
          </a:p>
          <a:p>
            <a:pPr algn="ctr">
              <a:defRPr/>
            </a:pP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grpSp>
        <p:nvGrpSpPr>
          <p:cNvPr id="2" name="Group 434"/>
          <p:cNvGrpSpPr/>
          <p:nvPr/>
        </p:nvGrpSpPr>
        <p:grpSpPr>
          <a:xfrm>
            <a:off x="6195857" y="1603671"/>
            <a:ext cx="2615170" cy="2256461"/>
            <a:chOff x="5453666" y="3049587"/>
            <a:chExt cx="3464457" cy="2989256"/>
          </a:xfrm>
        </p:grpSpPr>
        <p:grpSp>
          <p:nvGrpSpPr>
            <p:cNvPr id="4" name="Group 416"/>
            <p:cNvGrpSpPr>
              <a:grpSpLocks/>
            </p:cNvGrpSpPr>
            <p:nvPr/>
          </p:nvGrpSpPr>
          <p:grpSpPr bwMode="auto">
            <a:xfrm>
              <a:off x="6163808" y="4503733"/>
              <a:ext cx="2754315" cy="1535110"/>
              <a:chOff x="2129" y="3479"/>
              <a:chExt cx="4338" cy="2417"/>
            </a:xfrm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grpSpPr>
          <p:grpSp>
            <p:nvGrpSpPr>
              <p:cNvPr id="5" name="Group 417"/>
              <p:cNvGrpSpPr>
                <a:grpSpLocks/>
              </p:cNvGrpSpPr>
              <p:nvPr/>
            </p:nvGrpSpPr>
            <p:grpSpPr bwMode="auto">
              <a:xfrm>
                <a:off x="2700" y="5291"/>
                <a:ext cx="891" cy="353"/>
                <a:chOff x="6257" y="6578"/>
                <a:chExt cx="671" cy="339"/>
              </a:xfrm>
            </p:grpSpPr>
            <p:sp>
              <p:nvSpPr>
                <p:cNvPr id="847" name="AutoShape 41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8" name="Oval 41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9" name="Oval 42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50" name="Oval 42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51" name="Oval 42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52" name="Oval 42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53" name="Oval 42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6" name="Group 425"/>
              <p:cNvGrpSpPr>
                <a:grpSpLocks/>
              </p:cNvGrpSpPr>
              <p:nvPr/>
            </p:nvGrpSpPr>
            <p:grpSpPr bwMode="auto">
              <a:xfrm>
                <a:off x="2700" y="5033"/>
                <a:ext cx="891" cy="353"/>
                <a:chOff x="6257" y="6578"/>
                <a:chExt cx="671" cy="339"/>
              </a:xfrm>
            </p:grpSpPr>
            <p:sp>
              <p:nvSpPr>
                <p:cNvPr id="840" name="AutoShape 42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1" name="Oval 42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2" name="Oval 42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3" name="Oval 42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4" name="Oval 43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5" name="Oval 43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6" name="Oval 43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7" name="Group 433"/>
              <p:cNvGrpSpPr>
                <a:grpSpLocks/>
              </p:cNvGrpSpPr>
              <p:nvPr/>
            </p:nvGrpSpPr>
            <p:grpSpPr bwMode="auto">
              <a:xfrm>
                <a:off x="3274" y="5417"/>
                <a:ext cx="891" cy="353"/>
                <a:chOff x="6257" y="6578"/>
                <a:chExt cx="671" cy="339"/>
              </a:xfrm>
            </p:grpSpPr>
            <p:sp>
              <p:nvSpPr>
                <p:cNvPr id="833" name="AutoShape 43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4" name="Oval 43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5" name="Oval 43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6" name="Oval 43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7" name="Oval 43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8" name="Oval 43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9" name="Oval 44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" name="Group 441"/>
              <p:cNvGrpSpPr>
                <a:grpSpLocks/>
              </p:cNvGrpSpPr>
              <p:nvPr/>
            </p:nvGrpSpPr>
            <p:grpSpPr bwMode="auto">
              <a:xfrm>
                <a:off x="3274" y="5159"/>
                <a:ext cx="891" cy="353"/>
                <a:chOff x="6257" y="6578"/>
                <a:chExt cx="671" cy="339"/>
              </a:xfrm>
            </p:grpSpPr>
            <p:sp>
              <p:nvSpPr>
                <p:cNvPr id="826" name="AutoShape 44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7" name="Oval 44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8" name="Oval 44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9" name="Oval 44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0" name="Oval 44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1" name="Oval 44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32" name="Oval 44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1" name="Group 449"/>
              <p:cNvGrpSpPr>
                <a:grpSpLocks/>
              </p:cNvGrpSpPr>
              <p:nvPr/>
            </p:nvGrpSpPr>
            <p:grpSpPr bwMode="auto">
              <a:xfrm>
                <a:off x="3274" y="4901"/>
                <a:ext cx="891" cy="353"/>
                <a:chOff x="6257" y="6578"/>
                <a:chExt cx="671" cy="339"/>
              </a:xfrm>
            </p:grpSpPr>
            <p:sp>
              <p:nvSpPr>
                <p:cNvPr id="819" name="AutoShape 45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0" name="Oval 45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1" name="Oval 45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2" name="Oval 45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3" name="Oval 45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4" name="Oval 45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5" name="Oval 45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2" name="Group 457"/>
              <p:cNvGrpSpPr>
                <a:grpSpLocks/>
              </p:cNvGrpSpPr>
              <p:nvPr/>
            </p:nvGrpSpPr>
            <p:grpSpPr bwMode="auto">
              <a:xfrm>
                <a:off x="3274" y="4643"/>
                <a:ext cx="891" cy="353"/>
                <a:chOff x="6257" y="6578"/>
                <a:chExt cx="671" cy="339"/>
              </a:xfrm>
            </p:grpSpPr>
            <p:sp>
              <p:nvSpPr>
                <p:cNvPr id="812" name="AutoShape 45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3" name="Oval 45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4" name="Oval 46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5" name="Oval 46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6" name="Oval 46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7" name="Oval 46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8" name="Oval 46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3" name="Group 465"/>
              <p:cNvGrpSpPr>
                <a:grpSpLocks/>
              </p:cNvGrpSpPr>
              <p:nvPr/>
            </p:nvGrpSpPr>
            <p:grpSpPr bwMode="auto">
              <a:xfrm>
                <a:off x="2703" y="4775"/>
                <a:ext cx="891" cy="353"/>
                <a:chOff x="6257" y="6578"/>
                <a:chExt cx="671" cy="339"/>
              </a:xfrm>
            </p:grpSpPr>
            <p:sp>
              <p:nvSpPr>
                <p:cNvPr id="805" name="AutoShape 46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6" name="Oval 46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7" name="Oval 46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8" name="Oval 46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9" name="Oval 47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0" name="Oval 47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1" name="Oval 47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" name="Group 473"/>
              <p:cNvGrpSpPr>
                <a:grpSpLocks/>
              </p:cNvGrpSpPr>
              <p:nvPr/>
            </p:nvGrpSpPr>
            <p:grpSpPr bwMode="auto">
              <a:xfrm>
                <a:off x="2703" y="4517"/>
                <a:ext cx="891" cy="353"/>
                <a:chOff x="6257" y="6578"/>
                <a:chExt cx="671" cy="339"/>
              </a:xfrm>
            </p:grpSpPr>
            <p:sp>
              <p:nvSpPr>
                <p:cNvPr id="798" name="AutoShape 47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9" name="Oval 47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0" name="Oval 47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1" name="Oval 47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2" name="Oval 47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3" name="Oval 47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4" name="Oval 48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5" name="Group 481"/>
              <p:cNvGrpSpPr>
                <a:grpSpLocks/>
              </p:cNvGrpSpPr>
              <p:nvPr/>
            </p:nvGrpSpPr>
            <p:grpSpPr bwMode="auto">
              <a:xfrm>
                <a:off x="3274" y="4385"/>
                <a:ext cx="891" cy="353"/>
                <a:chOff x="6257" y="6578"/>
                <a:chExt cx="671" cy="339"/>
              </a:xfrm>
            </p:grpSpPr>
            <p:sp>
              <p:nvSpPr>
                <p:cNvPr id="791" name="AutoShape 48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2" name="Oval 48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3" name="Oval 48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4" name="Oval 48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5" name="Oval 48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6" name="Oval 48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7" name="Oval 48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6" name="Group 489"/>
              <p:cNvGrpSpPr>
                <a:grpSpLocks/>
              </p:cNvGrpSpPr>
              <p:nvPr/>
            </p:nvGrpSpPr>
            <p:grpSpPr bwMode="auto">
              <a:xfrm>
                <a:off x="3274" y="4127"/>
                <a:ext cx="891" cy="353"/>
                <a:chOff x="6257" y="6578"/>
                <a:chExt cx="671" cy="339"/>
              </a:xfrm>
            </p:grpSpPr>
            <p:sp>
              <p:nvSpPr>
                <p:cNvPr id="784" name="AutoShape 49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5" name="Oval 49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6" name="Oval 49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7" name="Oval 49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8" name="Oval 49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9" name="Oval 49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0" name="Oval 49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7" name="Group 497"/>
              <p:cNvGrpSpPr>
                <a:grpSpLocks/>
              </p:cNvGrpSpPr>
              <p:nvPr/>
            </p:nvGrpSpPr>
            <p:grpSpPr bwMode="auto">
              <a:xfrm>
                <a:off x="3274" y="3869"/>
                <a:ext cx="891" cy="353"/>
                <a:chOff x="6257" y="6578"/>
                <a:chExt cx="671" cy="339"/>
              </a:xfrm>
            </p:grpSpPr>
            <p:sp>
              <p:nvSpPr>
                <p:cNvPr id="777" name="AutoShape 49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8" name="Oval 49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9" name="Oval 50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0" name="Oval 50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1" name="Oval 50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2" name="Oval 50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3" name="Oval 50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8" name="Group 505"/>
              <p:cNvGrpSpPr>
                <a:grpSpLocks/>
              </p:cNvGrpSpPr>
              <p:nvPr/>
            </p:nvGrpSpPr>
            <p:grpSpPr bwMode="auto">
              <a:xfrm>
                <a:off x="3274" y="3611"/>
                <a:ext cx="891" cy="353"/>
                <a:chOff x="6257" y="6578"/>
                <a:chExt cx="671" cy="339"/>
              </a:xfrm>
            </p:grpSpPr>
            <p:sp>
              <p:nvSpPr>
                <p:cNvPr id="770" name="AutoShape 50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1" name="Oval 50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2" name="Oval 50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3" name="Oval 50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4" name="Oval 51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5" name="Oval 51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6" name="Oval 51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9" name="Group 513"/>
              <p:cNvGrpSpPr>
                <a:grpSpLocks/>
              </p:cNvGrpSpPr>
              <p:nvPr/>
            </p:nvGrpSpPr>
            <p:grpSpPr bwMode="auto">
              <a:xfrm>
                <a:off x="2700" y="4253"/>
                <a:ext cx="891" cy="353"/>
                <a:chOff x="6257" y="6578"/>
                <a:chExt cx="671" cy="339"/>
              </a:xfrm>
            </p:grpSpPr>
            <p:sp>
              <p:nvSpPr>
                <p:cNvPr id="763" name="AutoShape 51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4" name="Oval 51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5" name="Oval 51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6" name="Oval 51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7" name="Oval 51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8" name="Oval 51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9" name="Oval 52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0" name="Group 521"/>
              <p:cNvGrpSpPr>
                <a:grpSpLocks/>
              </p:cNvGrpSpPr>
              <p:nvPr/>
            </p:nvGrpSpPr>
            <p:grpSpPr bwMode="auto">
              <a:xfrm>
                <a:off x="2700" y="3995"/>
                <a:ext cx="891" cy="353"/>
                <a:chOff x="6257" y="6578"/>
                <a:chExt cx="671" cy="339"/>
              </a:xfrm>
            </p:grpSpPr>
            <p:sp>
              <p:nvSpPr>
                <p:cNvPr id="756" name="AutoShape 52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7" name="Oval 52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8" name="Oval 52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9" name="Oval 52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0" name="Oval 52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1" name="Oval 52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62" name="Oval 52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1" name="Group 529"/>
              <p:cNvGrpSpPr>
                <a:grpSpLocks/>
              </p:cNvGrpSpPr>
              <p:nvPr/>
            </p:nvGrpSpPr>
            <p:grpSpPr bwMode="auto">
              <a:xfrm>
                <a:off x="2703" y="3737"/>
                <a:ext cx="891" cy="353"/>
                <a:chOff x="6257" y="6578"/>
                <a:chExt cx="671" cy="339"/>
              </a:xfrm>
            </p:grpSpPr>
            <p:sp>
              <p:nvSpPr>
                <p:cNvPr id="749" name="AutoShape 53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0" name="Oval 53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1" name="Oval 53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2" name="Oval 53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3" name="Oval 53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4" name="Oval 53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5" name="Oval 53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2" name="Group 537"/>
              <p:cNvGrpSpPr>
                <a:grpSpLocks/>
              </p:cNvGrpSpPr>
              <p:nvPr/>
            </p:nvGrpSpPr>
            <p:grpSpPr bwMode="auto">
              <a:xfrm>
                <a:off x="2132" y="4643"/>
                <a:ext cx="891" cy="353"/>
                <a:chOff x="6257" y="6578"/>
                <a:chExt cx="671" cy="339"/>
              </a:xfrm>
            </p:grpSpPr>
            <p:sp>
              <p:nvSpPr>
                <p:cNvPr id="742" name="AutoShape 53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3" name="Oval 53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4" name="Oval 54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5" name="Oval 54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6" name="Oval 54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7" name="Oval 54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8" name="Oval 54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3" name="Group 545"/>
              <p:cNvGrpSpPr>
                <a:grpSpLocks/>
              </p:cNvGrpSpPr>
              <p:nvPr/>
            </p:nvGrpSpPr>
            <p:grpSpPr bwMode="auto">
              <a:xfrm>
                <a:off x="2132" y="4385"/>
                <a:ext cx="891" cy="353"/>
                <a:chOff x="6257" y="6578"/>
                <a:chExt cx="671" cy="339"/>
              </a:xfrm>
            </p:grpSpPr>
            <p:sp>
              <p:nvSpPr>
                <p:cNvPr id="735" name="AutoShape 54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6" name="Oval 54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7" name="Oval 54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8" name="Oval 54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9" name="Oval 55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0" name="Oval 55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1" name="Oval 55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4" name="Group 553"/>
              <p:cNvGrpSpPr>
                <a:grpSpLocks/>
              </p:cNvGrpSpPr>
              <p:nvPr/>
            </p:nvGrpSpPr>
            <p:grpSpPr bwMode="auto">
              <a:xfrm>
                <a:off x="2135" y="4127"/>
                <a:ext cx="891" cy="353"/>
                <a:chOff x="6257" y="6578"/>
                <a:chExt cx="671" cy="339"/>
              </a:xfrm>
            </p:grpSpPr>
            <p:sp>
              <p:nvSpPr>
                <p:cNvPr id="728" name="AutoShape 55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9" name="Oval 55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0" name="Oval 55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1" name="Oval 55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2" name="Oval 55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3" name="Oval 55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4" name="Oval 56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5" name="Group 561"/>
              <p:cNvGrpSpPr>
                <a:grpSpLocks/>
              </p:cNvGrpSpPr>
              <p:nvPr/>
            </p:nvGrpSpPr>
            <p:grpSpPr bwMode="auto">
              <a:xfrm>
                <a:off x="2135" y="4901"/>
                <a:ext cx="891" cy="353"/>
                <a:chOff x="6257" y="6578"/>
                <a:chExt cx="671" cy="339"/>
              </a:xfrm>
            </p:grpSpPr>
            <p:sp>
              <p:nvSpPr>
                <p:cNvPr id="721" name="AutoShape 56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2" name="Oval 56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3" name="Oval 56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4" name="Oval 56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5" name="Oval 56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6" name="Oval 56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7" name="Oval 56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6" name="Group 569"/>
              <p:cNvGrpSpPr>
                <a:grpSpLocks/>
              </p:cNvGrpSpPr>
              <p:nvPr/>
            </p:nvGrpSpPr>
            <p:grpSpPr bwMode="auto">
              <a:xfrm flipH="1">
                <a:off x="3848" y="3737"/>
                <a:ext cx="2033" cy="2159"/>
                <a:chOff x="4798" y="3030"/>
                <a:chExt cx="2033" cy="2159"/>
              </a:xfrm>
            </p:grpSpPr>
            <p:grpSp>
              <p:nvGrpSpPr>
                <p:cNvPr id="27" name="Group 570"/>
                <p:cNvGrpSpPr>
                  <a:grpSpLocks/>
                </p:cNvGrpSpPr>
                <p:nvPr/>
              </p:nvGrpSpPr>
              <p:grpSpPr bwMode="auto">
                <a:xfrm flipH="1">
                  <a:off x="5366" y="4710"/>
                  <a:ext cx="891" cy="353"/>
                  <a:chOff x="6257" y="6578"/>
                  <a:chExt cx="671" cy="339"/>
                </a:xfrm>
              </p:grpSpPr>
              <p:sp>
                <p:nvSpPr>
                  <p:cNvPr id="714" name="AutoShape 57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15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16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17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18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19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20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28" name="Group 578"/>
                <p:cNvGrpSpPr>
                  <a:grpSpLocks/>
                </p:cNvGrpSpPr>
                <p:nvPr/>
              </p:nvGrpSpPr>
              <p:grpSpPr bwMode="auto">
                <a:xfrm flipH="1">
                  <a:off x="5366" y="4452"/>
                  <a:ext cx="891" cy="353"/>
                  <a:chOff x="6257" y="6578"/>
                  <a:chExt cx="671" cy="339"/>
                </a:xfrm>
              </p:grpSpPr>
              <p:sp>
                <p:nvSpPr>
                  <p:cNvPr id="707" name="AutoShape 57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08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09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10" name="Oval 58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11" name="Oval 58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12" name="Oval 58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13" name="Oval 58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29" name="Group 586"/>
                <p:cNvGrpSpPr>
                  <a:grpSpLocks/>
                </p:cNvGrpSpPr>
                <p:nvPr/>
              </p:nvGrpSpPr>
              <p:grpSpPr bwMode="auto">
                <a:xfrm flipH="1">
                  <a:off x="5940" y="4836"/>
                  <a:ext cx="891" cy="353"/>
                  <a:chOff x="6257" y="6578"/>
                  <a:chExt cx="671" cy="339"/>
                </a:xfrm>
              </p:grpSpPr>
              <p:sp>
                <p:nvSpPr>
                  <p:cNvPr id="700" name="AutoShape 58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01" name="Oval 58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02" name="Oval 58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03" name="Oval 59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04" name="Oval 59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05" name="Oval 59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706" name="Oval 59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0" name="Group 594"/>
                <p:cNvGrpSpPr>
                  <a:grpSpLocks/>
                </p:cNvGrpSpPr>
                <p:nvPr/>
              </p:nvGrpSpPr>
              <p:grpSpPr bwMode="auto">
                <a:xfrm flipH="1">
                  <a:off x="5940" y="4578"/>
                  <a:ext cx="891" cy="353"/>
                  <a:chOff x="6257" y="6578"/>
                  <a:chExt cx="671" cy="339"/>
                </a:xfrm>
              </p:grpSpPr>
              <p:sp>
                <p:nvSpPr>
                  <p:cNvPr id="693" name="AutoShape 59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94" name="Oval 59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95" name="Oval 59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96" name="Oval 59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97" name="Oval 59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98" name="Oval 60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99" name="Oval 60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1" name="Group 602"/>
                <p:cNvGrpSpPr>
                  <a:grpSpLocks/>
                </p:cNvGrpSpPr>
                <p:nvPr/>
              </p:nvGrpSpPr>
              <p:grpSpPr bwMode="auto">
                <a:xfrm flipH="1">
                  <a:off x="5940" y="4320"/>
                  <a:ext cx="891" cy="353"/>
                  <a:chOff x="6257" y="6578"/>
                  <a:chExt cx="671" cy="339"/>
                </a:xfrm>
              </p:grpSpPr>
              <p:sp>
                <p:nvSpPr>
                  <p:cNvPr id="686" name="AutoShape 60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87" name="Oval 60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88" name="Oval 60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89" name="Oval 60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90" name="Oval 60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91" name="Oval 60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92" name="Oval 60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54" name="Group 610"/>
                <p:cNvGrpSpPr>
                  <a:grpSpLocks/>
                </p:cNvGrpSpPr>
                <p:nvPr/>
              </p:nvGrpSpPr>
              <p:grpSpPr bwMode="auto">
                <a:xfrm flipH="1">
                  <a:off x="5940" y="4062"/>
                  <a:ext cx="891" cy="353"/>
                  <a:chOff x="6257" y="6578"/>
                  <a:chExt cx="671" cy="339"/>
                </a:xfrm>
              </p:grpSpPr>
              <p:sp>
                <p:nvSpPr>
                  <p:cNvPr id="679" name="AutoShape 61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80" name="Oval 61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81" name="Oval 61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82" name="Oval 61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83" name="Oval 61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84" name="Oval 61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85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55" name="Group 618"/>
                <p:cNvGrpSpPr>
                  <a:grpSpLocks/>
                </p:cNvGrpSpPr>
                <p:nvPr/>
              </p:nvGrpSpPr>
              <p:grpSpPr bwMode="auto">
                <a:xfrm flipH="1">
                  <a:off x="5369" y="4194"/>
                  <a:ext cx="891" cy="353"/>
                  <a:chOff x="6257" y="6578"/>
                  <a:chExt cx="671" cy="339"/>
                </a:xfrm>
              </p:grpSpPr>
              <p:sp>
                <p:nvSpPr>
                  <p:cNvPr id="672" name="AutoShape 61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73" name="Oval 62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74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75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76" name="Oval 62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77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78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56" name="Group 626"/>
                <p:cNvGrpSpPr>
                  <a:grpSpLocks/>
                </p:cNvGrpSpPr>
                <p:nvPr/>
              </p:nvGrpSpPr>
              <p:grpSpPr bwMode="auto">
                <a:xfrm flipH="1">
                  <a:off x="5369" y="3936"/>
                  <a:ext cx="891" cy="353"/>
                  <a:chOff x="6257" y="6578"/>
                  <a:chExt cx="671" cy="339"/>
                </a:xfrm>
              </p:grpSpPr>
              <p:sp>
                <p:nvSpPr>
                  <p:cNvPr id="665" name="AutoShape 62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66" name="Oval 62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67" name="Oval 62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68" name="Oval 63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69" name="Oval 63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70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71" name="Oval 63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57" name="Group 634"/>
                <p:cNvGrpSpPr>
                  <a:grpSpLocks/>
                </p:cNvGrpSpPr>
                <p:nvPr/>
              </p:nvGrpSpPr>
              <p:grpSpPr bwMode="auto">
                <a:xfrm flipH="1">
                  <a:off x="5940" y="3804"/>
                  <a:ext cx="891" cy="353"/>
                  <a:chOff x="6257" y="6578"/>
                  <a:chExt cx="671" cy="339"/>
                </a:xfrm>
              </p:grpSpPr>
              <p:sp>
                <p:nvSpPr>
                  <p:cNvPr id="658" name="AutoShape 63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59" name="Oval 63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60" name="Oval 63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61" name="Oval 63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62" name="Oval 63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63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64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58" name="Group 642"/>
                <p:cNvGrpSpPr>
                  <a:grpSpLocks/>
                </p:cNvGrpSpPr>
                <p:nvPr/>
              </p:nvGrpSpPr>
              <p:grpSpPr bwMode="auto">
                <a:xfrm flipH="1">
                  <a:off x="5940" y="3546"/>
                  <a:ext cx="891" cy="353"/>
                  <a:chOff x="6257" y="6578"/>
                  <a:chExt cx="671" cy="339"/>
                </a:xfrm>
              </p:grpSpPr>
              <p:sp>
                <p:nvSpPr>
                  <p:cNvPr id="651" name="AutoShape 64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52" name="Oval 64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53" name="Oval 64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54" name="Oval 64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55" name="Oval 64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56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57" name="Oval 64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59" name="Group 650"/>
                <p:cNvGrpSpPr>
                  <a:grpSpLocks/>
                </p:cNvGrpSpPr>
                <p:nvPr/>
              </p:nvGrpSpPr>
              <p:grpSpPr bwMode="auto">
                <a:xfrm flipH="1">
                  <a:off x="5940" y="3288"/>
                  <a:ext cx="891" cy="353"/>
                  <a:chOff x="6257" y="6578"/>
                  <a:chExt cx="671" cy="339"/>
                </a:xfrm>
              </p:grpSpPr>
              <p:sp>
                <p:nvSpPr>
                  <p:cNvPr id="644" name="AutoShape 65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45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46" name="Oval 65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47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48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49" name="Oval 65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50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0" name="Group 658"/>
                <p:cNvGrpSpPr>
                  <a:grpSpLocks/>
                </p:cNvGrpSpPr>
                <p:nvPr/>
              </p:nvGrpSpPr>
              <p:grpSpPr bwMode="auto">
                <a:xfrm flipH="1">
                  <a:off x="5940" y="3030"/>
                  <a:ext cx="891" cy="353"/>
                  <a:chOff x="6257" y="6578"/>
                  <a:chExt cx="671" cy="339"/>
                </a:xfrm>
              </p:grpSpPr>
              <p:sp>
                <p:nvSpPr>
                  <p:cNvPr id="637" name="AutoShape 65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38" name="Oval 66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39" name="Oval 66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40" name="Oval 66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41" name="Oval 66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42" name="Oval 66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43" name="Oval 66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1" name="Group 666"/>
                <p:cNvGrpSpPr>
                  <a:grpSpLocks/>
                </p:cNvGrpSpPr>
                <p:nvPr/>
              </p:nvGrpSpPr>
              <p:grpSpPr bwMode="auto">
                <a:xfrm flipH="1">
                  <a:off x="5366" y="3672"/>
                  <a:ext cx="891" cy="353"/>
                  <a:chOff x="6257" y="6578"/>
                  <a:chExt cx="671" cy="339"/>
                </a:xfrm>
              </p:grpSpPr>
              <p:sp>
                <p:nvSpPr>
                  <p:cNvPr id="630" name="AutoShape 66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31" name="Oval 66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32" name="Oval 66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33" name="Oval 67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34" name="Oval 67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35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36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2" name="Group 674"/>
                <p:cNvGrpSpPr>
                  <a:grpSpLocks/>
                </p:cNvGrpSpPr>
                <p:nvPr/>
              </p:nvGrpSpPr>
              <p:grpSpPr bwMode="auto">
                <a:xfrm flipH="1">
                  <a:off x="5366" y="3414"/>
                  <a:ext cx="891" cy="353"/>
                  <a:chOff x="6257" y="6578"/>
                  <a:chExt cx="671" cy="339"/>
                </a:xfrm>
              </p:grpSpPr>
              <p:sp>
                <p:nvSpPr>
                  <p:cNvPr id="623" name="AutoShape 67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24" name="Oval 67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25" name="Oval 67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26" name="Oval 67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27" name="Oval 67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28" name="Oval 68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29" name="Oval 68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3" name="Group 682"/>
                <p:cNvGrpSpPr>
                  <a:grpSpLocks/>
                </p:cNvGrpSpPr>
                <p:nvPr/>
              </p:nvGrpSpPr>
              <p:grpSpPr bwMode="auto">
                <a:xfrm flipH="1">
                  <a:off x="5369" y="3156"/>
                  <a:ext cx="891" cy="353"/>
                  <a:chOff x="6257" y="6578"/>
                  <a:chExt cx="671" cy="339"/>
                </a:xfrm>
              </p:grpSpPr>
              <p:sp>
                <p:nvSpPr>
                  <p:cNvPr id="616" name="AutoShape 68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17" name="Oval 68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18" name="Oval 68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19" name="Oval 68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20" name="Oval 68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21" name="Oval 68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22" name="Oval 68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4" name="Group 690"/>
                <p:cNvGrpSpPr>
                  <a:grpSpLocks/>
                </p:cNvGrpSpPr>
                <p:nvPr/>
              </p:nvGrpSpPr>
              <p:grpSpPr bwMode="auto">
                <a:xfrm flipH="1">
                  <a:off x="4798" y="4062"/>
                  <a:ext cx="891" cy="353"/>
                  <a:chOff x="6257" y="6578"/>
                  <a:chExt cx="671" cy="339"/>
                </a:xfrm>
              </p:grpSpPr>
              <p:sp>
                <p:nvSpPr>
                  <p:cNvPr id="609" name="AutoShape 69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10" name="Oval 69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11" name="Oval 69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12" name="Oval 69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13" name="Oval 69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14" name="Oval 69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15" name="Oval 69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5" name="Group 698"/>
                <p:cNvGrpSpPr>
                  <a:grpSpLocks/>
                </p:cNvGrpSpPr>
                <p:nvPr/>
              </p:nvGrpSpPr>
              <p:grpSpPr bwMode="auto">
                <a:xfrm flipH="1">
                  <a:off x="4798" y="3804"/>
                  <a:ext cx="891" cy="353"/>
                  <a:chOff x="6257" y="6578"/>
                  <a:chExt cx="671" cy="339"/>
                </a:xfrm>
              </p:grpSpPr>
              <p:sp>
                <p:nvSpPr>
                  <p:cNvPr id="602" name="AutoShape 69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03" name="Oval 70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04" name="Oval 70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05" name="Oval 70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06" name="Oval 70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07" name="Oval 70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08" name="Oval 70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6" name="Group 706"/>
                <p:cNvGrpSpPr>
                  <a:grpSpLocks/>
                </p:cNvGrpSpPr>
                <p:nvPr/>
              </p:nvGrpSpPr>
              <p:grpSpPr bwMode="auto">
                <a:xfrm flipH="1">
                  <a:off x="4801" y="3546"/>
                  <a:ext cx="891" cy="353"/>
                  <a:chOff x="6257" y="6578"/>
                  <a:chExt cx="671" cy="339"/>
                </a:xfrm>
              </p:grpSpPr>
              <p:sp>
                <p:nvSpPr>
                  <p:cNvPr id="595" name="AutoShape 70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96" name="Oval 70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97" name="Oval 70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98" name="Oval 71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99" name="Oval 71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00" name="Oval 71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601" name="Oval 71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7" name="Group 714"/>
                <p:cNvGrpSpPr>
                  <a:grpSpLocks/>
                </p:cNvGrpSpPr>
                <p:nvPr/>
              </p:nvGrpSpPr>
              <p:grpSpPr bwMode="auto">
                <a:xfrm flipH="1">
                  <a:off x="4801" y="4320"/>
                  <a:ext cx="891" cy="353"/>
                  <a:chOff x="6257" y="6578"/>
                  <a:chExt cx="671" cy="339"/>
                </a:xfrm>
              </p:grpSpPr>
              <p:sp>
                <p:nvSpPr>
                  <p:cNvPr id="588" name="AutoShape 71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89" name="Oval 71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90" name="Oval 71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91" name="Oval 71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92" name="Oval 71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93" name="Oval 72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594" name="Oval 72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</p:grpSp>
          <p:grpSp>
            <p:nvGrpSpPr>
              <p:cNvPr id="868" name="Group 722"/>
              <p:cNvGrpSpPr>
                <a:grpSpLocks/>
              </p:cNvGrpSpPr>
              <p:nvPr/>
            </p:nvGrpSpPr>
            <p:grpSpPr bwMode="auto">
              <a:xfrm>
                <a:off x="3851" y="3479"/>
                <a:ext cx="891" cy="353"/>
                <a:chOff x="6257" y="6578"/>
                <a:chExt cx="671" cy="339"/>
              </a:xfrm>
            </p:grpSpPr>
            <p:sp>
              <p:nvSpPr>
                <p:cNvPr id="562" name="AutoShape 72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3" name="Oval 72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4" name="Oval 72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5" name="Oval 72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6" name="Oval 72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7" name="Oval 72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8" name="Oval 72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69" name="Group 730"/>
              <p:cNvGrpSpPr>
                <a:grpSpLocks/>
              </p:cNvGrpSpPr>
              <p:nvPr/>
            </p:nvGrpSpPr>
            <p:grpSpPr bwMode="auto">
              <a:xfrm>
                <a:off x="4425" y="3611"/>
                <a:ext cx="891" cy="353"/>
                <a:chOff x="6257" y="6578"/>
                <a:chExt cx="671" cy="339"/>
              </a:xfrm>
            </p:grpSpPr>
            <p:sp>
              <p:nvSpPr>
                <p:cNvPr id="555" name="AutoShape 73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6" name="Oval 73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7" name="Oval 73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8" name="Oval 73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9" name="Oval 73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0" name="Oval 73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1" name="Oval 73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70" name="Group 738"/>
              <p:cNvGrpSpPr>
                <a:grpSpLocks/>
              </p:cNvGrpSpPr>
              <p:nvPr/>
            </p:nvGrpSpPr>
            <p:grpSpPr bwMode="auto">
              <a:xfrm>
                <a:off x="4993" y="3737"/>
                <a:ext cx="891" cy="353"/>
                <a:chOff x="6257" y="6578"/>
                <a:chExt cx="671" cy="339"/>
              </a:xfrm>
            </p:grpSpPr>
            <p:sp>
              <p:nvSpPr>
                <p:cNvPr id="548" name="AutoShape 73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9" name="Oval 74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0" name="Oval 74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1" name="Oval 74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2" name="Oval 74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3" name="Oval 74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54" name="Oval 74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71" name="Group 746"/>
              <p:cNvGrpSpPr>
                <a:grpSpLocks/>
              </p:cNvGrpSpPr>
              <p:nvPr/>
            </p:nvGrpSpPr>
            <p:grpSpPr bwMode="auto">
              <a:xfrm>
                <a:off x="4999" y="3989"/>
                <a:ext cx="891" cy="353"/>
                <a:chOff x="6257" y="6578"/>
                <a:chExt cx="671" cy="339"/>
              </a:xfrm>
            </p:grpSpPr>
            <p:sp>
              <p:nvSpPr>
                <p:cNvPr id="541" name="AutoShape 74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2" name="Oval 74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3" name="Oval 74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4" name="Oval 75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5" name="Oval 75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6" name="Oval 75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7" name="Oval 75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72" name="Group 754"/>
              <p:cNvGrpSpPr>
                <a:grpSpLocks/>
              </p:cNvGrpSpPr>
              <p:nvPr/>
            </p:nvGrpSpPr>
            <p:grpSpPr bwMode="auto">
              <a:xfrm>
                <a:off x="5573" y="3869"/>
                <a:ext cx="891" cy="353"/>
                <a:chOff x="6257" y="6578"/>
                <a:chExt cx="671" cy="339"/>
              </a:xfrm>
            </p:grpSpPr>
            <p:sp>
              <p:nvSpPr>
                <p:cNvPr id="534" name="AutoShape 75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5" name="Oval 75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6" name="Oval 75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7" name="Oval 75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8" name="Oval 75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9" name="Oval 76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0" name="Oval 76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97" name="Group 762"/>
              <p:cNvGrpSpPr>
                <a:grpSpLocks/>
              </p:cNvGrpSpPr>
              <p:nvPr/>
            </p:nvGrpSpPr>
            <p:grpSpPr bwMode="auto">
              <a:xfrm>
                <a:off x="5573" y="4127"/>
                <a:ext cx="891" cy="353"/>
                <a:chOff x="6257" y="6578"/>
                <a:chExt cx="671" cy="339"/>
              </a:xfrm>
            </p:grpSpPr>
            <p:sp>
              <p:nvSpPr>
                <p:cNvPr id="527" name="AutoShape 76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8" name="Oval 76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9" name="Oval 76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0" name="Oval 76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1" name="Oval 76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2" name="Oval 76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3" name="Oval 76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98" name="Group 770"/>
              <p:cNvGrpSpPr>
                <a:grpSpLocks/>
              </p:cNvGrpSpPr>
              <p:nvPr/>
            </p:nvGrpSpPr>
            <p:grpSpPr bwMode="auto">
              <a:xfrm>
                <a:off x="2129" y="3869"/>
                <a:ext cx="891" cy="353"/>
                <a:chOff x="6257" y="6578"/>
                <a:chExt cx="671" cy="339"/>
              </a:xfrm>
            </p:grpSpPr>
            <p:sp>
              <p:nvSpPr>
                <p:cNvPr id="520" name="AutoShape 77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1" name="Oval 77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2" name="Oval 77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3" name="Oval 77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4" name="Oval 77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5" name="Oval 77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6" name="Oval 77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99" name="Group 778"/>
              <p:cNvGrpSpPr>
                <a:grpSpLocks/>
              </p:cNvGrpSpPr>
              <p:nvPr/>
            </p:nvGrpSpPr>
            <p:grpSpPr bwMode="auto">
              <a:xfrm>
                <a:off x="5573" y="4379"/>
                <a:ext cx="891" cy="353"/>
                <a:chOff x="6257" y="6578"/>
                <a:chExt cx="671" cy="339"/>
              </a:xfrm>
            </p:grpSpPr>
            <p:sp>
              <p:nvSpPr>
                <p:cNvPr id="513" name="AutoShape 77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4" name="Oval 78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5" name="Oval 78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6" name="Oval 78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7" name="Oval 78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8" name="Oval 78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9" name="Oval 78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900" name="Group 786"/>
              <p:cNvGrpSpPr>
                <a:grpSpLocks/>
              </p:cNvGrpSpPr>
              <p:nvPr/>
            </p:nvGrpSpPr>
            <p:grpSpPr bwMode="auto">
              <a:xfrm>
                <a:off x="5573" y="4643"/>
                <a:ext cx="891" cy="353"/>
                <a:chOff x="6257" y="6578"/>
                <a:chExt cx="671" cy="339"/>
              </a:xfrm>
            </p:grpSpPr>
            <p:sp>
              <p:nvSpPr>
                <p:cNvPr id="506" name="AutoShape 78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7" name="Oval 78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8" name="Oval 78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9" name="Oval 79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0" name="Oval 79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1" name="Oval 79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2" name="Oval 79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901" name="Group 794"/>
              <p:cNvGrpSpPr>
                <a:grpSpLocks/>
              </p:cNvGrpSpPr>
              <p:nvPr/>
            </p:nvGrpSpPr>
            <p:grpSpPr bwMode="auto">
              <a:xfrm>
                <a:off x="5573" y="4895"/>
                <a:ext cx="891" cy="353"/>
                <a:chOff x="6257" y="6578"/>
                <a:chExt cx="671" cy="339"/>
              </a:xfrm>
            </p:grpSpPr>
            <p:sp>
              <p:nvSpPr>
                <p:cNvPr id="499" name="AutoShape 79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0" name="Oval 79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1" name="Oval 79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2" name="Oval 79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3" name="Oval 79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4" name="Oval 80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5" name="Oval 80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902" name="Group 802"/>
              <p:cNvGrpSpPr>
                <a:grpSpLocks/>
              </p:cNvGrpSpPr>
              <p:nvPr/>
            </p:nvGrpSpPr>
            <p:grpSpPr bwMode="auto">
              <a:xfrm>
                <a:off x="5002" y="5285"/>
                <a:ext cx="891" cy="353"/>
                <a:chOff x="6257" y="6578"/>
                <a:chExt cx="671" cy="339"/>
              </a:xfrm>
            </p:grpSpPr>
            <p:sp>
              <p:nvSpPr>
                <p:cNvPr id="492" name="AutoShape 80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3" name="Oval 80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4" name="Oval 80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5" name="Oval 80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6" name="Oval 80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7" name="Oval 80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8" name="Oval 80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903" name="Group 810"/>
              <p:cNvGrpSpPr>
                <a:grpSpLocks/>
              </p:cNvGrpSpPr>
              <p:nvPr/>
            </p:nvGrpSpPr>
            <p:grpSpPr bwMode="auto">
              <a:xfrm>
                <a:off x="5576" y="5159"/>
                <a:ext cx="891" cy="353"/>
                <a:chOff x="6257" y="6578"/>
                <a:chExt cx="671" cy="339"/>
              </a:xfrm>
            </p:grpSpPr>
            <p:sp>
              <p:nvSpPr>
                <p:cNvPr id="485" name="AutoShape 81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6" name="Oval 81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7" name="Oval 81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8" name="Oval 81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9" name="Oval 81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0" name="Oval 81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1" name="Oval 81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904" name="Group 818"/>
              <p:cNvGrpSpPr>
                <a:grpSpLocks/>
              </p:cNvGrpSpPr>
              <p:nvPr/>
            </p:nvGrpSpPr>
            <p:grpSpPr bwMode="auto">
              <a:xfrm>
                <a:off x="2132" y="5159"/>
                <a:ext cx="891" cy="353"/>
                <a:chOff x="6257" y="6578"/>
                <a:chExt cx="671" cy="339"/>
              </a:xfrm>
            </p:grpSpPr>
            <p:sp>
              <p:nvSpPr>
                <p:cNvPr id="478" name="AutoShape 81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79" name="Oval 82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0" name="Oval 82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1" name="Oval 82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2" name="Oval 82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3" name="Oval 82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4" name="Oval 82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</p:grpSp>
        <p:sp>
          <p:nvSpPr>
            <p:cNvPr id="437" name="Text Box 826"/>
            <p:cNvSpPr txBox="1">
              <a:spLocks noChangeArrowheads="1"/>
            </p:cNvSpPr>
            <p:nvPr/>
          </p:nvSpPr>
          <p:spPr bwMode="auto">
            <a:xfrm>
              <a:off x="6614520" y="5338498"/>
              <a:ext cx="1882775" cy="40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Graphene</a:t>
              </a:r>
              <a:r>
                <a:rPr kumimoji="0" lang="en-CA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CA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Nanodisk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8" name="Oval 827"/>
            <p:cNvSpPr>
              <a:spLocks noChangeArrowheads="1"/>
            </p:cNvSpPr>
            <p:nvPr/>
          </p:nvSpPr>
          <p:spPr bwMode="auto">
            <a:xfrm>
              <a:off x="7011532" y="3049587"/>
              <a:ext cx="1058862" cy="1058863"/>
            </a:xfrm>
            <a:prstGeom prst="ellipse">
              <a:avLst/>
            </a:prstGeom>
            <a:gradFill rotWithShape="0">
              <a:gsLst>
                <a:gs pos="0">
                  <a:srgbClr val="DBE5F1">
                    <a:alpha val="80000"/>
                  </a:srgbClr>
                </a:gs>
                <a:gs pos="100000">
                  <a:srgbClr val="365F91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cxnSp>
          <p:nvCxnSpPr>
            <p:cNvPr id="439" name="AutoShape 829"/>
            <p:cNvCxnSpPr>
              <a:cxnSpLocks noChangeShapeType="1"/>
            </p:cNvCxnSpPr>
            <p:nvPr/>
          </p:nvCxnSpPr>
          <p:spPr bwMode="auto">
            <a:xfrm>
              <a:off x="7530644" y="3568700"/>
              <a:ext cx="0" cy="173037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440" name="Text Box 830"/>
            <p:cNvSpPr txBox="1">
              <a:spLocks noChangeArrowheads="1"/>
            </p:cNvSpPr>
            <p:nvPr/>
          </p:nvSpPr>
          <p:spPr bwMode="auto">
            <a:xfrm>
              <a:off x="7508419" y="4127500"/>
              <a:ext cx="477838" cy="40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8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" name="Text Box 828"/>
            <p:cNvSpPr txBox="1">
              <a:spLocks noChangeArrowheads="1"/>
            </p:cNvSpPr>
            <p:nvPr/>
          </p:nvSpPr>
          <p:spPr bwMode="auto">
            <a:xfrm>
              <a:off x="6855539" y="3201436"/>
              <a:ext cx="1487487" cy="40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Quantum Dot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" name="Oval 5"/>
            <p:cNvSpPr>
              <a:spLocks noChangeArrowheads="1"/>
            </p:cNvSpPr>
            <p:nvPr/>
          </p:nvSpPr>
          <p:spPr bwMode="auto">
            <a:xfrm>
              <a:off x="5596618" y="3841523"/>
              <a:ext cx="1695450" cy="1062037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80000"/>
                  </a:srgbClr>
                </a:gs>
                <a:gs pos="100000">
                  <a:srgbClr val="FF0000">
                    <a:gamma/>
                    <a:tint val="20000"/>
                    <a:invGamma/>
                    <a:alpha val="3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3" name="Freeform 6"/>
            <p:cNvSpPr>
              <a:spLocks/>
            </p:cNvSpPr>
            <p:nvPr/>
          </p:nvSpPr>
          <p:spPr bwMode="auto">
            <a:xfrm rot="-21745">
              <a:off x="5912531" y="3944710"/>
              <a:ext cx="1063625" cy="855663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4" name="Text Box 7"/>
            <p:cNvSpPr txBox="1">
              <a:spLocks noChangeArrowheads="1"/>
            </p:cNvSpPr>
            <p:nvPr/>
          </p:nvSpPr>
          <p:spPr bwMode="auto">
            <a:xfrm>
              <a:off x="5453666" y="3605118"/>
              <a:ext cx="1582737" cy="33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External Field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5" name="Group 871"/>
          <p:cNvGrpSpPr/>
          <p:nvPr/>
        </p:nvGrpSpPr>
        <p:grpSpPr>
          <a:xfrm>
            <a:off x="5665304" y="3966062"/>
            <a:ext cx="3478696" cy="2096808"/>
            <a:chOff x="4587810" y="1674286"/>
            <a:chExt cx="5071265" cy="3056740"/>
          </a:xfrm>
        </p:grpSpPr>
        <p:sp>
          <p:nvSpPr>
            <p:cNvPr id="873" name="Text Box 828"/>
            <p:cNvSpPr txBox="1">
              <a:spLocks noChangeArrowheads="1"/>
            </p:cNvSpPr>
            <p:nvPr/>
          </p:nvSpPr>
          <p:spPr bwMode="auto">
            <a:xfrm>
              <a:off x="4993512" y="4323038"/>
              <a:ext cx="1798207" cy="40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Quantum Dot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74" name="Straight Connector 873"/>
            <p:cNvCxnSpPr/>
            <p:nvPr/>
          </p:nvCxnSpPr>
          <p:spPr>
            <a:xfrm>
              <a:off x="5422252" y="4307644"/>
              <a:ext cx="12573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5" name="Straight Connector 874"/>
            <p:cNvCxnSpPr/>
            <p:nvPr/>
          </p:nvCxnSpPr>
          <p:spPr>
            <a:xfrm>
              <a:off x="7450412" y="4307644"/>
              <a:ext cx="12573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6" name="Straight Connector 875"/>
            <p:cNvCxnSpPr/>
            <p:nvPr/>
          </p:nvCxnSpPr>
          <p:spPr>
            <a:xfrm>
              <a:off x="5422252" y="1879520"/>
              <a:ext cx="12573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7" name="Straight Connector 876"/>
            <p:cNvCxnSpPr/>
            <p:nvPr/>
          </p:nvCxnSpPr>
          <p:spPr>
            <a:xfrm>
              <a:off x="5422252" y="2778294"/>
              <a:ext cx="12573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8" name="Straight Arrow Connector 877"/>
            <p:cNvCxnSpPr/>
            <p:nvPr/>
          </p:nvCxnSpPr>
          <p:spPr>
            <a:xfrm flipV="1">
              <a:off x="6050902" y="1896454"/>
              <a:ext cx="0" cy="11597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9" name="Straight Connector 878"/>
            <p:cNvCxnSpPr/>
            <p:nvPr/>
          </p:nvCxnSpPr>
          <p:spPr>
            <a:xfrm>
              <a:off x="5403202" y="3094332"/>
              <a:ext cx="12954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0" name="Text Box 26"/>
            <p:cNvSpPr txBox="1">
              <a:spLocks noChangeArrowheads="1"/>
            </p:cNvSpPr>
            <p:nvPr/>
          </p:nvSpPr>
          <p:spPr bwMode="auto">
            <a:xfrm>
              <a:off x="8859095" y="3494150"/>
              <a:ext cx="799980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r>
                <a:rPr kumimoji="0" lang="en-CA" sz="1600" b="1" i="1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sp</a:t>
              </a:r>
              <a:endPara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81" name="Straight Arrow Connector 880"/>
            <p:cNvCxnSpPr/>
            <p:nvPr/>
          </p:nvCxnSpPr>
          <p:spPr>
            <a:xfrm>
              <a:off x="8827255" y="3129353"/>
              <a:ext cx="0" cy="115070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2" name="Text Box 826"/>
            <p:cNvSpPr txBox="1">
              <a:spLocks noChangeArrowheads="1"/>
            </p:cNvSpPr>
            <p:nvPr/>
          </p:nvSpPr>
          <p:spPr bwMode="auto">
            <a:xfrm>
              <a:off x="7146833" y="4323038"/>
              <a:ext cx="2512242" cy="40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Graphene</a:t>
              </a:r>
              <a:r>
                <a:rPr kumimoji="0" lang="en-CA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CA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Nanodisk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3" name="Freeform 27"/>
            <p:cNvSpPr>
              <a:spLocks/>
            </p:cNvSpPr>
            <p:nvPr/>
          </p:nvSpPr>
          <p:spPr bwMode="auto">
            <a:xfrm rot="20511830">
              <a:off x="5503412" y="2412167"/>
              <a:ext cx="476572" cy="174743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84" name="Text Box 26"/>
            <p:cNvSpPr txBox="1">
              <a:spLocks noChangeArrowheads="1"/>
            </p:cNvSpPr>
            <p:nvPr/>
          </p:nvSpPr>
          <p:spPr bwMode="auto">
            <a:xfrm>
              <a:off x="5340590" y="2006651"/>
              <a:ext cx="466725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endPara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885" name="Object 884"/>
            <p:cNvGraphicFramePr>
              <a:graphicFrameLocks noChangeAspect="1"/>
            </p:cNvGraphicFramePr>
            <p:nvPr/>
          </p:nvGraphicFramePr>
          <p:xfrm>
            <a:off x="6752577" y="4120677"/>
            <a:ext cx="295275" cy="393700"/>
          </p:xfrm>
          <a:graphic>
            <a:graphicData uri="http://schemas.openxmlformats.org/presentationml/2006/ole">
              <p:oleObj spid="_x0000_s408040" name="Equation" r:id="rId5" imgW="190417" imgH="253890" progId="Equation.3">
                <p:embed/>
              </p:oleObj>
            </a:graphicData>
          </a:graphic>
        </p:graphicFrame>
        <p:graphicFrame>
          <p:nvGraphicFramePr>
            <p:cNvPr id="886" name="Object 29"/>
            <p:cNvGraphicFramePr>
              <a:graphicFrameLocks noChangeAspect="1"/>
            </p:cNvGraphicFramePr>
            <p:nvPr/>
          </p:nvGraphicFramePr>
          <p:xfrm>
            <a:off x="6752577" y="2573061"/>
            <a:ext cx="334963" cy="393700"/>
          </p:xfrm>
          <a:graphic>
            <a:graphicData uri="http://schemas.openxmlformats.org/presentationml/2006/ole">
              <p:oleObj spid="_x0000_s408041" name="Equation" r:id="rId6" imgW="215713" imgH="253780" progId="Equation.3">
                <p:embed/>
              </p:oleObj>
            </a:graphicData>
          </a:graphic>
        </p:graphicFrame>
        <p:graphicFrame>
          <p:nvGraphicFramePr>
            <p:cNvPr id="887" name="Object 30"/>
            <p:cNvGraphicFramePr>
              <a:graphicFrameLocks noChangeAspect="1"/>
            </p:cNvGraphicFramePr>
            <p:nvPr/>
          </p:nvGraphicFramePr>
          <p:xfrm>
            <a:off x="6752577" y="1674286"/>
            <a:ext cx="334963" cy="393700"/>
          </p:xfrm>
          <a:graphic>
            <a:graphicData uri="http://schemas.openxmlformats.org/presentationml/2006/ole">
              <p:oleObj spid="_x0000_s408042" name="Equation" r:id="rId7" imgW="215713" imgH="253780" progId="Equation.3">
                <p:embed/>
              </p:oleObj>
            </a:graphicData>
          </a:graphic>
        </p:graphicFrame>
        <p:cxnSp>
          <p:nvCxnSpPr>
            <p:cNvPr id="888" name="Straight Arrow Connector 887"/>
            <p:cNvCxnSpPr/>
            <p:nvPr/>
          </p:nvCxnSpPr>
          <p:spPr>
            <a:xfrm flipV="1">
              <a:off x="6050902" y="3107091"/>
              <a:ext cx="0" cy="11597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9" name="Straight Arrow Connector 888"/>
            <p:cNvCxnSpPr/>
            <p:nvPr/>
          </p:nvCxnSpPr>
          <p:spPr>
            <a:xfrm flipV="1">
              <a:off x="8079062" y="3105379"/>
              <a:ext cx="0" cy="11597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0" name="Freeform 27"/>
            <p:cNvSpPr>
              <a:spLocks/>
            </p:cNvSpPr>
            <p:nvPr/>
          </p:nvSpPr>
          <p:spPr bwMode="auto">
            <a:xfrm rot="20511830">
              <a:off x="5503412" y="3703286"/>
              <a:ext cx="476572" cy="174743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91" name="Text Box 26"/>
            <p:cNvSpPr txBox="1">
              <a:spLocks noChangeArrowheads="1"/>
            </p:cNvSpPr>
            <p:nvPr/>
          </p:nvSpPr>
          <p:spPr bwMode="auto">
            <a:xfrm>
              <a:off x="5326101" y="3280778"/>
              <a:ext cx="466725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endPara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2" name="Freeform 27"/>
            <p:cNvSpPr>
              <a:spLocks/>
            </p:cNvSpPr>
            <p:nvPr/>
          </p:nvSpPr>
          <p:spPr bwMode="auto">
            <a:xfrm rot="20511830">
              <a:off x="7535984" y="3703286"/>
              <a:ext cx="476572" cy="174743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93" name="Text Box 26"/>
            <p:cNvSpPr txBox="1">
              <a:spLocks noChangeArrowheads="1"/>
            </p:cNvSpPr>
            <p:nvPr/>
          </p:nvSpPr>
          <p:spPr bwMode="auto">
            <a:xfrm>
              <a:off x="7358673" y="3274851"/>
              <a:ext cx="466725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endPara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94" name="Straight Arrow Connector 893"/>
            <p:cNvCxnSpPr/>
            <p:nvPr/>
          </p:nvCxnSpPr>
          <p:spPr>
            <a:xfrm>
              <a:off x="5229588" y="1855357"/>
              <a:ext cx="0" cy="244353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5" name="Text Box 26"/>
            <p:cNvSpPr txBox="1">
              <a:spLocks noChangeArrowheads="1"/>
            </p:cNvSpPr>
            <p:nvPr/>
          </p:nvSpPr>
          <p:spPr bwMode="auto">
            <a:xfrm>
              <a:off x="4587810" y="2889045"/>
              <a:ext cx="669576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r>
                <a:rPr kumimoji="0" lang="en-CA" sz="1600" b="1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0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96" name="Straight Connector 895"/>
            <p:cNvCxnSpPr/>
            <p:nvPr/>
          </p:nvCxnSpPr>
          <p:spPr>
            <a:xfrm>
              <a:off x="7465097" y="3084806"/>
              <a:ext cx="12573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1" name="TextBox 450"/>
          <p:cNvSpPr txBox="1"/>
          <p:nvPr/>
        </p:nvSpPr>
        <p:spPr>
          <a:xfrm>
            <a:off x="3956180" y="4167483"/>
            <a:ext cx="1772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DDI increases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16" name="Rectangle 415"/>
          <p:cNvSpPr/>
          <p:nvPr/>
        </p:nvSpPr>
        <p:spPr>
          <a:xfrm>
            <a:off x="2778054" y="6499015"/>
            <a:ext cx="5846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CA" sz="1600" b="0" dirty="0" smtClean="0">
                <a:latin typeface="+mn-lt"/>
                <a:cs typeface="Aharoni" panose="02010803020104030203" pitchFamily="2" charset="-79"/>
              </a:rPr>
              <a:t>Singh, Cox et al., J</a:t>
            </a:r>
            <a:r>
              <a:rPr lang="en-CA" sz="1600" b="0" dirty="0">
                <a:latin typeface="+mn-lt"/>
                <a:cs typeface="Aharoni" panose="02010803020104030203" pitchFamily="2" charset="-79"/>
              </a:rPr>
              <a:t>. Phys.: </a:t>
            </a:r>
            <a:r>
              <a:rPr lang="en-CA" sz="1600" b="0" dirty="0" err="1">
                <a:latin typeface="+mn-lt"/>
                <a:cs typeface="Aharoni" panose="02010803020104030203" pitchFamily="2" charset="-79"/>
              </a:rPr>
              <a:t>Condens</a:t>
            </a:r>
            <a:r>
              <a:rPr lang="en-CA" sz="1600" b="0" dirty="0">
                <a:latin typeface="+mn-lt"/>
                <a:cs typeface="Aharoni" panose="02010803020104030203" pitchFamily="2" charset="-79"/>
              </a:rPr>
              <a:t>. Matter 25 (2013) 385302</a:t>
            </a:r>
            <a:endParaRPr lang="en-US" sz="1600" b="0" i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682" name="Picture 7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138197"/>
            <a:ext cx="3200400" cy="2720975"/>
          </a:xfrm>
          <a:noFill/>
        </p:spPr>
      </p:pic>
      <p:pic>
        <p:nvPicPr>
          <p:cNvPr id="964677" name="Picture 6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121088" y="2048588"/>
            <a:ext cx="3708400" cy="3708400"/>
          </a:xfrm>
          <a:noFill/>
        </p:spPr>
      </p:pic>
      <p:pic>
        <p:nvPicPr>
          <p:cNvPr id="7178" name="Picture 7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0" y="957942"/>
            <a:ext cx="2719388" cy="2719388"/>
          </a:xfrm>
          <a:noFill/>
        </p:spPr>
      </p:pic>
      <p:sp>
        <p:nvSpPr>
          <p:cNvPr id="964620" name="AutoShape 12"/>
          <p:cNvSpPr>
            <a:spLocks noChangeArrowheads="1"/>
          </p:cNvSpPr>
          <p:nvPr/>
        </p:nvSpPr>
        <p:spPr bwMode="auto">
          <a:xfrm>
            <a:off x="223936" y="143070"/>
            <a:ext cx="5038530" cy="108390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  <a:cs typeface="Times New Roman" pitchFamily="18" charset="0"/>
              </a:rPr>
              <a:t>One-Photon </a:t>
            </a: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  <a:cs typeface="Times New Roman" pitchFamily="18" charset="0"/>
              </a:rPr>
              <a:t>Process </a:t>
            </a:r>
          </a:p>
          <a:p>
            <a:pPr algn="ctr">
              <a:defRPr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  <a:cs typeface="Times New Roman" pitchFamily="18" charset="0"/>
              </a:rPr>
              <a:t>DDI + 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  <a:cs typeface="Times New Roman" pitchFamily="18" charset="0"/>
              </a:rPr>
              <a:t>Pump Field </a:t>
            </a: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/>
                <a:cs typeface="Times New Roman" pitchFamily="18" charset="0"/>
              </a:rPr>
              <a:t>Effects</a:t>
            </a:r>
            <a:endParaRPr lang="en-CA" sz="1400" b="0" dirty="0">
              <a:solidFill>
                <a:schemeClr val="bg1"/>
              </a:solidFill>
              <a:latin typeface="Humanst521 BT"/>
              <a:cs typeface="Times New Roman" pitchFamily="18" charset="0"/>
            </a:endParaRPr>
          </a:p>
          <a:p>
            <a:pPr algn="ctr">
              <a:defRPr/>
            </a:pPr>
            <a:endParaRPr lang="en-CA" sz="1400" dirty="0">
              <a:solidFill>
                <a:schemeClr val="bg1"/>
              </a:solidFill>
              <a:latin typeface="Humanst521 BT"/>
              <a:cs typeface="Arial" charset="0"/>
            </a:endParaRPr>
          </a:p>
        </p:txBody>
      </p:sp>
      <p:sp>
        <p:nvSpPr>
          <p:cNvPr id="964610" name="AutoShape 2"/>
          <p:cNvSpPr>
            <a:spLocks noChangeArrowheads="1"/>
          </p:cNvSpPr>
          <p:nvPr/>
        </p:nvSpPr>
        <p:spPr bwMode="auto">
          <a:xfrm>
            <a:off x="1244293" y="6277720"/>
            <a:ext cx="6612082" cy="394996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marL="457200" indent="-457200"/>
            <a:r>
              <a:rPr lang="en-CA" sz="1400" b="0" dirty="0">
                <a:latin typeface="Arial" charset="0"/>
                <a:cs typeface="Arial" charset="0"/>
              </a:rPr>
              <a:t>Main Results</a:t>
            </a:r>
            <a:r>
              <a:rPr lang="en-CA" sz="1600" b="0" dirty="0">
                <a:latin typeface="Arial" charset="0"/>
                <a:cs typeface="Arial" charset="0"/>
              </a:rPr>
              <a:t>: </a:t>
            </a:r>
            <a:r>
              <a:rPr lang="en-CA" sz="800" b="0" dirty="0">
                <a:latin typeface="Allegro BT" pitchFamily="82" charset="0"/>
              </a:rPr>
              <a:t>The system switches from one transparent state </a:t>
            </a:r>
            <a:endParaRPr lang="en-CA" sz="800" b="0" dirty="0" smtClean="0">
              <a:latin typeface="Allegro BT" pitchFamily="82" charset="0"/>
            </a:endParaRPr>
          </a:p>
          <a:p>
            <a:pPr marL="457200" indent="-457200"/>
            <a:r>
              <a:rPr lang="en-CA" sz="800" b="0" dirty="0" smtClean="0">
                <a:latin typeface="Allegro BT" pitchFamily="82" charset="0"/>
              </a:rPr>
              <a:t>to </a:t>
            </a:r>
            <a:r>
              <a:rPr lang="en-CA" sz="800" b="0" dirty="0">
                <a:latin typeface="Allegro BT" pitchFamily="82" charset="0"/>
              </a:rPr>
              <a:t>two transparent states</a:t>
            </a:r>
            <a:endParaRPr lang="en-CA" sz="800" b="0" dirty="0">
              <a:latin typeface="Arial" charset="0"/>
              <a:cs typeface="Arial" charset="0"/>
            </a:endParaRPr>
          </a:p>
        </p:txBody>
      </p:sp>
      <p:sp>
        <p:nvSpPr>
          <p:cNvPr id="7183" name="AutoShape 105"/>
          <p:cNvSpPr>
            <a:spLocks noChangeArrowheads="1"/>
          </p:cNvSpPr>
          <p:nvPr/>
        </p:nvSpPr>
        <p:spPr bwMode="auto">
          <a:xfrm>
            <a:off x="3610947" y="5682342"/>
            <a:ext cx="2743200" cy="381000"/>
          </a:xfrm>
          <a:prstGeom prst="roundRect">
            <a:avLst>
              <a:gd name="adj" fmla="val 6116"/>
            </a:avLst>
          </a:prstGeom>
          <a:solidFill>
            <a:srgbClr val="EAEAEA"/>
          </a:solidFill>
          <a:ln w="47625" cmpd="thickThin">
            <a:solidFill>
              <a:srgbClr val="C0C0C0"/>
            </a:solidFill>
            <a:round/>
            <a:headEnd/>
            <a:tailEnd/>
          </a:ln>
        </p:spPr>
        <p:txBody>
          <a:bodyPr wrap="none" lIns="72000" tIns="72000" rIns="72000" bIns="72000"/>
          <a:lstStyle/>
          <a:p>
            <a:pPr marL="457200" indent="-457200">
              <a:lnSpc>
                <a:spcPct val="125000"/>
              </a:lnSpc>
              <a:buFont typeface="Wingdings" pitchFamily="2" charset="2"/>
              <a:buNone/>
            </a:pPr>
            <a:r>
              <a:rPr lang="en-CA" sz="1400" b="0" dirty="0" smtClean="0">
                <a:latin typeface="Arial" charset="0"/>
                <a:cs typeface="Arial" charset="0"/>
              </a:rPr>
              <a:t>Sydney opera house ?</a:t>
            </a:r>
          </a:p>
          <a:p>
            <a:pPr marL="457200" indent="-457200">
              <a:lnSpc>
                <a:spcPct val="125000"/>
              </a:lnSpc>
              <a:buFont typeface="Wingdings" pitchFamily="2" charset="2"/>
              <a:buNone/>
            </a:pPr>
            <a:r>
              <a:rPr lang="en-CA" sz="1400" b="0" dirty="0" smtClean="0">
                <a:latin typeface="Arial" charset="0"/>
                <a:cs typeface="Arial" charset="0"/>
              </a:rPr>
              <a:t>PHYSICAL </a:t>
            </a:r>
            <a:r>
              <a:rPr lang="en-CA" sz="1400" b="0" dirty="0">
                <a:latin typeface="Arial" charset="0"/>
                <a:cs typeface="Arial" charset="0"/>
              </a:rPr>
              <a:t>REVIEW WEBSITE</a:t>
            </a:r>
            <a:endParaRPr lang="en-CA" sz="140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35"/>
          <p:cNvGrpSpPr/>
          <p:nvPr/>
        </p:nvGrpSpPr>
        <p:grpSpPr>
          <a:xfrm>
            <a:off x="5685291" y="1226976"/>
            <a:ext cx="3172003" cy="1923852"/>
            <a:chOff x="5675960" y="1301621"/>
            <a:chExt cx="3172003" cy="1923852"/>
          </a:xfrm>
        </p:grpSpPr>
        <p:graphicFrame>
          <p:nvGraphicFramePr>
            <p:cNvPr id="7170" name="Object 78"/>
            <p:cNvGraphicFramePr>
              <a:graphicFrameLocks noChangeAspect="1"/>
            </p:cNvGraphicFramePr>
            <p:nvPr/>
          </p:nvGraphicFramePr>
          <p:xfrm>
            <a:off x="7774659" y="2591730"/>
            <a:ext cx="273648" cy="324379"/>
          </p:xfrm>
          <a:graphic>
            <a:graphicData uri="http://schemas.openxmlformats.org/presentationml/2006/ole">
              <p:oleObj spid="_x0000_s500686" name="Equation" r:id="rId7" imgW="215713" imgH="253780" progId="Equation.3">
                <p:embed/>
              </p:oleObj>
            </a:graphicData>
          </a:graphic>
        </p:graphicFrame>
        <p:graphicFrame>
          <p:nvGraphicFramePr>
            <p:cNvPr id="7171" name="Object 79"/>
            <p:cNvGraphicFramePr>
              <a:graphicFrameLocks noChangeAspect="1"/>
            </p:cNvGraphicFramePr>
            <p:nvPr/>
          </p:nvGraphicFramePr>
          <p:xfrm>
            <a:off x="6105331" y="2516190"/>
            <a:ext cx="289655" cy="324379"/>
          </p:xfrm>
          <a:graphic>
            <a:graphicData uri="http://schemas.openxmlformats.org/presentationml/2006/ole">
              <p:oleObj spid="_x0000_s500687" r:id="rId8" imgW="228501" imgH="253890" progId="">
                <p:embed/>
              </p:oleObj>
            </a:graphicData>
          </a:graphic>
        </p:graphicFrame>
        <p:graphicFrame>
          <p:nvGraphicFramePr>
            <p:cNvPr id="7172" name="Object 80"/>
            <p:cNvGraphicFramePr>
              <a:graphicFrameLocks noChangeAspect="1"/>
            </p:cNvGraphicFramePr>
            <p:nvPr/>
          </p:nvGraphicFramePr>
          <p:xfrm>
            <a:off x="7343225" y="1833365"/>
            <a:ext cx="255354" cy="271797"/>
          </p:xfrm>
          <a:graphic>
            <a:graphicData uri="http://schemas.openxmlformats.org/presentationml/2006/ole">
              <p:oleObj spid="_x0000_s500688" name="Equation" r:id="rId9" imgW="215713" imgH="253780" progId="Equation.3">
                <p:embed/>
              </p:oleObj>
            </a:graphicData>
          </a:graphic>
        </p:graphicFrame>
        <p:sp>
          <p:nvSpPr>
            <p:cNvPr id="7184" name="Freeform 81"/>
            <p:cNvSpPr>
              <a:spLocks/>
            </p:cNvSpPr>
            <p:nvPr/>
          </p:nvSpPr>
          <p:spPr bwMode="auto">
            <a:xfrm>
              <a:off x="6395030" y="2157442"/>
              <a:ext cx="387223" cy="208106"/>
            </a:xfrm>
            <a:custGeom>
              <a:avLst/>
              <a:gdLst>
                <a:gd name="T0" fmla="*/ 0 w 984"/>
                <a:gd name="T1" fmla="*/ 0 h 872"/>
                <a:gd name="T2" fmla="*/ 1 w 984"/>
                <a:gd name="T3" fmla="*/ 0 h 872"/>
                <a:gd name="T4" fmla="*/ 1 w 984"/>
                <a:gd name="T5" fmla="*/ 0 h 872"/>
                <a:gd name="T6" fmla="*/ 1 w 984"/>
                <a:gd name="T7" fmla="*/ 0 h 872"/>
                <a:gd name="T8" fmla="*/ 1 w 984"/>
                <a:gd name="T9" fmla="*/ 0 h 872"/>
                <a:gd name="T10" fmla="*/ 1 w 984"/>
                <a:gd name="T11" fmla="*/ 0 h 872"/>
                <a:gd name="T12" fmla="*/ 1 w 984"/>
                <a:gd name="T13" fmla="*/ 0 h 8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4"/>
                <a:gd name="T22" fmla="*/ 0 h 872"/>
                <a:gd name="T23" fmla="*/ 984 w 984"/>
                <a:gd name="T24" fmla="*/ 872 h 8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4" h="872">
                  <a:moveTo>
                    <a:pt x="0" y="488"/>
                  </a:moveTo>
                  <a:cubicBezTo>
                    <a:pt x="64" y="244"/>
                    <a:pt x="128" y="0"/>
                    <a:pt x="192" y="56"/>
                  </a:cubicBezTo>
                  <a:cubicBezTo>
                    <a:pt x="256" y="112"/>
                    <a:pt x="312" y="824"/>
                    <a:pt x="384" y="824"/>
                  </a:cubicBezTo>
                  <a:cubicBezTo>
                    <a:pt x="456" y="824"/>
                    <a:pt x="552" y="56"/>
                    <a:pt x="624" y="56"/>
                  </a:cubicBezTo>
                  <a:cubicBezTo>
                    <a:pt x="696" y="56"/>
                    <a:pt x="760" y="776"/>
                    <a:pt x="816" y="824"/>
                  </a:cubicBezTo>
                  <a:cubicBezTo>
                    <a:pt x="872" y="872"/>
                    <a:pt x="936" y="416"/>
                    <a:pt x="960" y="344"/>
                  </a:cubicBezTo>
                  <a:cubicBezTo>
                    <a:pt x="984" y="272"/>
                    <a:pt x="972" y="332"/>
                    <a:pt x="960" y="392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82"/>
            <p:cNvSpPr>
              <a:spLocks noChangeShapeType="1"/>
            </p:cNvSpPr>
            <p:nvPr/>
          </p:nvSpPr>
          <p:spPr bwMode="auto">
            <a:xfrm>
              <a:off x="7091683" y="1984446"/>
              <a:ext cx="493176" cy="7968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83"/>
            <p:cNvSpPr>
              <a:spLocks noChangeShapeType="1"/>
            </p:cNvSpPr>
            <p:nvPr/>
          </p:nvSpPr>
          <p:spPr bwMode="auto">
            <a:xfrm flipH="1">
              <a:off x="6560394" y="1984446"/>
              <a:ext cx="493938" cy="75910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84"/>
            <p:cNvSpPr>
              <a:spLocks noChangeShapeType="1"/>
            </p:cNvSpPr>
            <p:nvPr/>
          </p:nvSpPr>
          <p:spPr bwMode="auto">
            <a:xfrm>
              <a:off x="6901882" y="1414931"/>
              <a:ext cx="379601" cy="74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85"/>
            <p:cNvSpPr>
              <a:spLocks noChangeShapeType="1"/>
            </p:cNvSpPr>
            <p:nvPr/>
          </p:nvSpPr>
          <p:spPr bwMode="auto">
            <a:xfrm>
              <a:off x="6408707" y="2743551"/>
              <a:ext cx="303376" cy="74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86"/>
            <p:cNvSpPr>
              <a:spLocks noChangeShapeType="1"/>
            </p:cNvSpPr>
            <p:nvPr/>
          </p:nvSpPr>
          <p:spPr bwMode="auto">
            <a:xfrm>
              <a:off x="7471283" y="2781321"/>
              <a:ext cx="303376" cy="74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87"/>
            <p:cNvSpPr>
              <a:spLocks noChangeShapeType="1"/>
            </p:cNvSpPr>
            <p:nvPr/>
          </p:nvSpPr>
          <p:spPr bwMode="auto">
            <a:xfrm flipV="1">
              <a:off x="6939995" y="1984446"/>
              <a:ext cx="34148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88"/>
            <p:cNvSpPr>
              <a:spLocks noChangeShapeType="1"/>
            </p:cNvSpPr>
            <p:nvPr/>
          </p:nvSpPr>
          <p:spPr bwMode="auto">
            <a:xfrm>
              <a:off x="7091683" y="1414931"/>
              <a:ext cx="4574" cy="55766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7173" name="Object 89"/>
            <p:cNvGraphicFramePr>
              <a:graphicFrameLocks noChangeAspect="1"/>
            </p:cNvGraphicFramePr>
            <p:nvPr/>
          </p:nvGraphicFramePr>
          <p:xfrm>
            <a:off x="6622137" y="1301621"/>
            <a:ext cx="240871" cy="272537"/>
          </p:xfrm>
          <a:graphic>
            <a:graphicData uri="http://schemas.openxmlformats.org/presentationml/2006/ole">
              <p:oleObj spid="_x0000_s500689" r:id="rId10" imgW="203024" imgH="253780" progId="">
                <p:embed/>
              </p:oleObj>
            </a:graphicData>
          </a:graphic>
        </p:graphicFrame>
        <p:sp>
          <p:nvSpPr>
            <p:cNvPr id="7192" name="Freeform 90"/>
            <p:cNvSpPr>
              <a:spLocks/>
            </p:cNvSpPr>
            <p:nvPr/>
          </p:nvSpPr>
          <p:spPr bwMode="auto">
            <a:xfrm>
              <a:off x="6547754" y="1660351"/>
              <a:ext cx="387223" cy="131825"/>
            </a:xfrm>
            <a:custGeom>
              <a:avLst/>
              <a:gdLst>
                <a:gd name="T0" fmla="*/ 0 w 984"/>
                <a:gd name="T1" fmla="*/ 0 h 872"/>
                <a:gd name="T2" fmla="*/ 1 w 984"/>
                <a:gd name="T3" fmla="*/ 0 h 872"/>
                <a:gd name="T4" fmla="*/ 1 w 984"/>
                <a:gd name="T5" fmla="*/ 0 h 872"/>
                <a:gd name="T6" fmla="*/ 1 w 984"/>
                <a:gd name="T7" fmla="*/ 0 h 872"/>
                <a:gd name="T8" fmla="*/ 1 w 984"/>
                <a:gd name="T9" fmla="*/ 0 h 872"/>
                <a:gd name="T10" fmla="*/ 1 w 984"/>
                <a:gd name="T11" fmla="*/ 0 h 872"/>
                <a:gd name="T12" fmla="*/ 1 w 984"/>
                <a:gd name="T13" fmla="*/ 0 h 8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4"/>
                <a:gd name="T22" fmla="*/ 0 h 872"/>
                <a:gd name="T23" fmla="*/ 984 w 984"/>
                <a:gd name="T24" fmla="*/ 872 h 8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4" h="872">
                  <a:moveTo>
                    <a:pt x="0" y="488"/>
                  </a:moveTo>
                  <a:cubicBezTo>
                    <a:pt x="64" y="244"/>
                    <a:pt x="128" y="0"/>
                    <a:pt x="192" y="56"/>
                  </a:cubicBezTo>
                  <a:cubicBezTo>
                    <a:pt x="256" y="112"/>
                    <a:pt x="312" y="824"/>
                    <a:pt x="384" y="824"/>
                  </a:cubicBezTo>
                  <a:cubicBezTo>
                    <a:pt x="456" y="824"/>
                    <a:pt x="552" y="56"/>
                    <a:pt x="624" y="56"/>
                  </a:cubicBezTo>
                  <a:cubicBezTo>
                    <a:pt x="696" y="56"/>
                    <a:pt x="760" y="776"/>
                    <a:pt x="816" y="824"/>
                  </a:cubicBezTo>
                  <a:cubicBezTo>
                    <a:pt x="872" y="872"/>
                    <a:pt x="936" y="416"/>
                    <a:pt x="960" y="344"/>
                  </a:cubicBezTo>
                  <a:cubicBezTo>
                    <a:pt x="984" y="272"/>
                    <a:pt x="972" y="332"/>
                    <a:pt x="960" y="392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7174" name="Object 91"/>
            <p:cNvGraphicFramePr>
              <a:graphicFrameLocks noChangeAspect="1"/>
            </p:cNvGraphicFramePr>
            <p:nvPr/>
          </p:nvGraphicFramePr>
          <p:xfrm>
            <a:off x="6455966" y="2045174"/>
            <a:ext cx="64029" cy="121457"/>
          </p:xfrm>
          <a:graphic>
            <a:graphicData uri="http://schemas.openxmlformats.org/presentationml/2006/ole">
              <p:oleObj spid="_x0000_s500690" name="Equation" r:id="rId11" imgW="114151" imgH="215619" progId="Equation.3">
                <p:embed/>
              </p:oleObj>
            </a:graphicData>
          </a:graphic>
        </p:graphicFrame>
        <p:graphicFrame>
          <p:nvGraphicFramePr>
            <p:cNvPr id="7175" name="Object 92"/>
            <p:cNvGraphicFramePr>
              <a:graphicFrameLocks noChangeAspect="1"/>
            </p:cNvGraphicFramePr>
            <p:nvPr/>
          </p:nvGraphicFramePr>
          <p:xfrm>
            <a:off x="6598507" y="2022216"/>
            <a:ext cx="198185" cy="156265"/>
          </p:xfrm>
          <a:graphic>
            <a:graphicData uri="http://schemas.openxmlformats.org/presentationml/2006/ole">
              <p:oleObj spid="_x0000_s500691" r:id="rId12" imgW="291973" imgH="228501" progId="">
                <p:embed/>
              </p:oleObj>
            </a:graphicData>
          </a:graphic>
        </p:graphicFrame>
        <p:sp>
          <p:nvSpPr>
            <p:cNvPr id="7194" name="Text Box 97"/>
            <p:cNvSpPr txBox="1">
              <a:spLocks noChangeArrowheads="1"/>
            </p:cNvSpPr>
            <p:nvPr/>
          </p:nvSpPr>
          <p:spPr bwMode="auto">
            <a:xfrm>
              <a:off x="5867164" y="1602284"/>
              <a:ext cx="686787" cy="2281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CA" b="0"/>
                <a:t>Pump</a:t>
              </a:r>
              <a:endParaRPr lang="en-CA"/>
            </a:p>
          </p:txBody>
        </p:sp>
        <p:sp>
          <p:nvSpPr>
            <p:cNvPr id="7195" name="Text Box 98"/>
            <p:cNvSpPr txBox="1">
              <a:spLocks noChangeArrowheads="1"/>
            </p:cNvSpPr>
            <p:nvPr/>
          </p:nvSpPr>
          <p:spPr bwMode="auto">
            <a:xfrm>
              <a:off x="5675960" y="2185434"/>
              <a:ext cx="687550" cy="227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CA" b="0"/>
                <a:t>Probe</a:t>
              </a:r>
              <a:endParaRPr lang="en-CA"/>
            </a:p>
          </p:txBody>
        </p:sp>
        <p:sp>
          <p:nvSpPr>
            <p:cNvPr id="32" name="AutoShape 60"/>
            <p:cNvSpPr>
              <a:spLocks noChangeShapeType="1"/>
            </p:cNvSpPr>
            <p:nvPr/>
          </p:nvSpPr>
          <p:spPr bwMode="auto">
            <a:xfrm flipH="1">
              <a:off x="8281249" y="1931438"/>
              <a:ext cx="45719" cy="821093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3" name="AutoShape 59"/>
            <p:cNvSpPr>
              <a:spLocks noChangeShapeType="1"/>
            </p:cNvSpPr>
            <p:nvPr/>
          </p:nvSpPr>
          <p:spPr bwMode="auto">
            <a:xfrm>
              <a:off x="8117559" y="2756653"/>
              <a:ext cx="457200" cy="635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4" name="AutoShape 58"/>
            <p:cNvSpPr>
              <a:spLocks noChangeShapeType="1"/>
            </p:cNvSpPr>
            <p:nvPr/>
          </p:nvSpPr>
          <p:spPr bwMode="auto">
            <a:xfrm>
              <a:off x="8024253" y="1971725"/>
              <a:ext cx="457200" cy="635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5" name="Text Box 57"/>
            <p:cNvSpPr txBox="1">
              <a:spLocks noChangeArrowheads="1"/>
            </p:cNvSpPr>
            <p:nvPr/>
          </p:nvSpPr>
          <p:spPr bwMode="auto">
            <a:xfrm>
              <a:off x="8402193" y="2230969"/>
              <a:ext cx="445770" cy="307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ω</a:t>
              </a:r>
              <a:r>
                <a:rPr kumimoji="0" lang="en-US" sz="1400" b="0" i="0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sp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AutoShape 29"/>
            <p:cNvSpPr>
              <a:spLocks noChangeArrowheads="1"/>
            </p:cNvSpPr>
            <p:nvPr/>
          </p:nvSpPr>
          <p:spPr bwMode="auto">
            <a:xfrm flipH="1">
              <a:off x="7168467" y="2054501"/>
              <a:ext cx="1238414" cy="390422"/>
            </a:xfrm>
            <a:prstGeom prst="curvedDownArrow">
              <a:avLst>
                <a:gd name="adj1" fmla="val 37188"/>
                <a:gd name="adj2" fmla="val 140635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28791" y="2948474"/>
              <a:ext cx="12876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Quantum dot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856375" y="2904932"/>
            <a:ext cx="128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Metallic nanoparticle</a:t>
            </a:r>
            <a:endParaRPr lang="en-US" dirty="0">
              <a:latin typeface="+mj-lt"/>
            </a:endParaRPr>
          </a:p>
        </p:txBody>
      </p:sp>
      <p:sp>
        <p:nvSpPr>
          <p:cNvPr id="244744" name="Rectangle 8"/>
          <p:cNvSpPr>
            <a:spLocks noChangeArrowheads="1"/>
          </p:cNvSpPr>
          <p:nvPr/>
        </p:nvSpPr>
        <p:spPr bwMode="auto">
          <a:xfrm>
            <a:off x="5701003" y="231930"/>
            <a:ext cx="32190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800100" algn="l"/>
                <a:tab pos="2298700" algn="l"/>
              </a:tabLst>
            </a:pPr>
            <a:r>
              <a:rPr kumimoji="0" lang="en-CA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Singh: Optics Letters</a:t>
            </a:r>
            <a:r>
              <a:rPr kumimoji="0" lang="en-CA" sz="1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CA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34, 22</a:t>
            </a:r>
            <a:r>
              <a:rPr kumimoji="0" lang="en-CA" sz="1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CA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(2009)</a:t>
            </a:r>
            <a:br>
              <a:rPr kumimoji="0" lang="en-CA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CA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Singh: </a:t>
            </a:r>
            <a:r>
              <a:rPr lang="en-CA" sz="1000" dirty="0" smtClean="0">
                <a:latin typeface="Times New Roman" pitchFamily="18" charset="0"/>
                <a:cs typeface="Times New Roman" pitchFamily="18" charset="0"/>
              </a:rPr>
              <a:t>Journal of Applied Physics 106, 063106 (2009.</a:t>
            </a:r>
          </a:p>
          <a:p>
            <a:pPr algn="just">
              <a:tabLst>
                <a:tab pos="800100" algn="l"/>
                <a:tab pos="2298700" algn="l"/>
              </a:tabLst>
            </a:pPr>
            <a:r>
              <a:rPr lang="en-CA" sz="1000" dirty="0" smtClean="0">
                <a:latin typeface="Times New Roman" pitchFamily="18" charset="0"/>
                <a:cs typeface="Times New Roman" pitchFamily="18" charset="0"/>
              </a:rPr>
              <a:t>Singh: Phys. Rev. B80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195303  (2009)</a:t>
            </a:r>
          </a:p>
          <a:p>
            <a:pPr lvl="0" algn="just">
              <a:tabLst>
                <a:tab pos="800100" algn="l"/>
                <a:tab pos="2298700" algn="l"/>
              </a:tabLst>
            </a:pPr>
            <a:r>
              <a:rPr lang="en-CA" sz="1000" dirty="0" smtClean="0">
                <a:latin typeface="Times New Roman" pitchFamily="18" charset="0"/>
                <a:cs typeface="Times New Roman" pitchFamily="18" charset="0"/>
              </a:rPr>
              <a:t>Singh: Phys. Rev. A 79, 013826 (2009).</a:t>
            </a:r>
            <a:endParaRPr kumimoji="0" lang="en-C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4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4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4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4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4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4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6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6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2947"/>
            <a:ext cx="6390861" cy="132190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Two-photon photoluminescence (TPPL) from </a:t>
            </a:r>
            <a:r>
              <a:rPr lang="en-US" dirty="0" err="1" smtClean="0"/>
              <a:t>CdS</a:t>
            </a:r>
            <a:r>
              <a:rPr lang="en-US" dirty="0" smtClean="0"/>
              <a:t> QDs alone (dashed curve) and from QD-Au MNP hybrid system (solid curve)</a:t>
            </a:r>
          </a:p>
          <a:p>
            <a:r>
              <a:rPr lang="en-US" dirty="0" smtClean="0"/>
              <a:t>TPPL from the QDs is quenched in the presence of the MNPs since the energy is transported from QD to MNP.</a:t>
            </a:r>
            <a:endParaRPr lang="en-US" dirty="0"/>
          </a:p>
        </p:txBody>
      </p:sp>
      <p:sp>
        <p:nvSpPr>
          <p:cNvPr id="5" name="Text Box 828"/>
          <p:cNvSpPr txBox="1">
            <a:spLocks noChangeArrowheads="1"/>
          </p:cNvSpPr>
          <p:nvPr/>
        </p:nvSpPr>
        <p:spPr bwMode="auto">
          <a:xfrm>
            <a:off x="5074384" y="6195289"/>
            <a:ext cx="258845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PL in QD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18660" y="931492"/>
            <a:ext cx="4520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dobe Garamond Pro Bold" pitchFamily="18" charset="0"/>
              </a:rPr>
              <a:t>Cox,  Singh, </a:t>
            </a:r>
            <a:r>
              <a:rPr lang="en-US" dirty="0" err="1" smtClean="0">
                <a:latin typeface="Adobe Garamond Pro Bold" pitchFamily="18" charset="0"/>
              </a:rPr>
              <a:t>Bildering</a:t>
            </a:r>
            <a:r>
              <a:rPr lang="en-US" dirty="0" smtClean="0">
                <a:latin typeface="Adobe Garamond Pro Bold" pitchFamily="18" charset="0"/>
              </a:rPr>
              <a:t>,  </a:t>
            </a:r>
            <a:r>
              <a:rPr lang="en-US" dirty="0" err="1" smtClean="0">
                <a:latin typeface="Adobe Garamond Pro Bold" pitchFamily="18" charset="0"/>
              </a:rPr>
              <a:t>Bragas</a:t>
            </a:r>
            <a:r>
              <a:rPr lang="en-US" dirty="0" smtClean="0">
                <a:latin typeface="Adobe Garamond Pro Bold" pitchFamily="18" charset="0"/>
              </a:rPr>
              <a:t>, </a:t>
            </a:r>
            <a:r>
              <a:rPr lang="en-US" dirty="0" smtClean="0">
                <a:latin typeface="Adobe Garamond Pro Bold" pitchFamily="18" charset="0"/>
                <a:ea typeface="Calibri" pitchFamily="34" charset="0"/>
                <a:cs typeface="Times New Roman" pitchFamily="18" charset="0"/>
              </a:rPr>
              <a:t>Advanced Materials  1, 460 (2013</a:t>
            </a:r>
            <a:r>
              <a:rPr lang="en-US" b="0" dirty="0" smtClean="0">
                <a:latin typeface="Adobe Garamond Pro Bold" pitchFamily="18" charset="0"/>
                <a:ea typeface="Calibri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44" name="AutoShape 22"/>
          <p:cNvSpPr>
            <a:spLocks noChangeArrowheads="1"/>
          </p:cNvSpPr>
          <p:nvPr/>
        </p:nvSpPr>
        <p:spPr bwMode="auto">
          <a:xfrm>
            <a:off x="317242" y="139959"/>
            <a:ext cx="8304245" cy="62515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dirty="0" smtClean="0">
                <a:latin typeface="Arial Black" pitchFamily="34" charset="0"/>
              </a:rPr>
              <a:t>Two-photon photoluminescence Quenching</a:t>
            </a:r>
            <a:endParaRPr lang="en-CA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466402" y="2688605"/>
            <a:ext cx="4011191" cy="2807433"/>
            <a:chOff x="3650892" y="3389178"/>
            <a:chExt cx="4255216" cy="3262808"/>
          </a:xfrm>
        </p:grpSpPr>
        <p:pic>
          <p:nvPicPr>
            <p:cNvPr id="5122" name="Picture 2" descr="C:\Documents and Settings\Joel\My Documents\Dropbox\Projects\Argentina Collaboration\adv opt mater revised\second draft\fig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0892" y="3389178"/>
              <a:ext cx="4163266" cy="3262808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6263921" y="5424100"/>
              <a:ext cx="1614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dobe Heiti Std R" pitchFamily="34" charset="-128"/>
                  <a:ea typeface="Adobe Heiti Std R" pitchFamily="34" charset="-128"/>
                </a:rPr>
                <a:t>CdS-QD+ Au-MNP</a:t>
              </a:r>
              <a:endParaRPr lang="en-US" dirty="0">
                <a:latin typeface="Adobe Heiti Std R" pitchFamily="34" charset="-128"/>
                <a:ea typeface="Adobe Heiti Std R" pitchFamily="34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78860" y="3928664"/>
              <a:ext cx="1292409" cy="286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dobe Heiti Std R" pitchFamily="34" charset="-128"/>
                  <a:ea typeface="Adobe Heiti Std R" pitchFamily="34" charset="-128"/>
                </a:rPr>
                <a:t>CdS-QD</a:t>
              </a:r>
              <a:endParaRPr lang="en-US" dirty="0">
                <a:latin typeface="Adobe Heiti Std R" pitchFamily="34" charset="-128"/>
                <a:ea typeface="Adobe Heiti Std R" pitchFamily="34" charset="-128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rot="10800000" flipV="1">
              <a:off x="5889340" y="5688085"/>
              <a:ext cx="466531" cy="21460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stCxn id="30" idx="3"/>
            </p:cNvCxnSpPr>
            <p:nvPr/>
          </p:nvCxnSpPr>
          <p:spPr bwMode="auto">
            <a:xfrm>
              <a:off x="7878117" y="5562600"/>
              <a:ext cx="27991" cy="24405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Group 925"/>
          <p:cNvGrpSpPr/>
          <p:nvPr/>
        </p:nvGrpSpPr>
        <p:grpSpPr>
          <a:xfrm>
            <a:off x="6163479" y="1347462"/>
            <a:ext cx="2633868" cy="1938130"/>
            <a:chOff x="258419" y="2653748"/>
            <a:chExt cx="2633868" cy="193813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258419" y="2653748"/>
              <a:ext cx="2633868" cy="19381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413268" y="3134735"/>
              <a:ext cx="1152939" cy="54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Metal </a:t>
              </a:r>
              <a:b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</a:b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Nanoparticle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1314825" y="3099660"/>
              <a:ext cx="1536609" cy="556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Semiconductor Quantum Dot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AutoShape 4"/>
            <p:cNvSpPr>
              <a:spLocks noChangeShapeType="1"/>
            </p:cNvSpPr>
            <p:nvPr/>
          </p:nvSpPr>
          <p:spPr bwMode="auto">
            <a:xfrm flipH="1">
              <a:off x="1721719" y="3401722"/>
              <a:ext cx="377168" cy="426720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11" name="Group 431"/>
            <p:cNvGrpSpPr/>
            <p:nvPr/>
          </p:nvGrpSpPr>
          <p:grpSpPr>
            <a:xfrm>
              <a:off x="516835" y="3815970"/>
              <a:ext cx="2093843" cy="616941"/>
              <a:chOff x="1066800" y="3925300"/>
              <a:chExt cx="4191000" cy="1234858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0800000" scaled="0"/>
            </a:gradFill>
          </p:grpSpPr>
          <p:sp>
            <p:nvSpPr>
              <p:cNvPr id="52" name="Parallelogram 51"/>
              <p:cNvSpPr/>
              <p:nvPr/>
            </p:nvSpPr>
            <p:spPr>
              <a:xfrm flipH="1">
                <a:off x="1066800" y="4038600"/>
                <a:ext cx="4191000" cy="720080"/>
              </a:xfrm>
              <a:prstGeom prst="parallelogram">
                <a:avLst>
                  <a:gd name="adj" fmla="val 99698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1769165" y="4754217"/>
                <a:ext cx="3458818" cy="3048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sp>
            <p:nvSpPr>
              <p:cNvPr id="54" name="Parallelogram 53"/>
              <p:cNvSpPr/>
              <p:nvPr/>
            </p:nvSpPr>
            <p:spPr bwMode="auto">
              <a:xfrm rot="13526343" flipV="1">
                <a:off x="803688" y="4430686"/>
                <a:ext cx="1234858" cy="224085"/>
              </a:xfrm>
              <a:prstGeom prst="parallelogram">
                <a:avLst>
                  <a:gd name="adj" fmla="val 103510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</p:grpSp>
        <p:sp>
          <p:nvSpPr>
            <p:cNvPr id="49" name="AutoShape 4"/>
            <p:cNvSpPr>
              <a:spLocks noChangeShapeType="1"/>
            </p:cNvSpPr>
            <p:nvPr/>
          </p:nvSpPr>
          <p:spPr bwMode="auto">
            <a:xfrm>
              <a:off x="1133060" y="3190462"/>
              <a:ext cx="73549" cy="457200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0" name="Oval 17"/>
            <p:cNvSpPr>
              <a:spLocks noChangeArrowheads="1"/>
            </p:cNvSpPr>
            <p:nvPr/>
          </p:nvSpPr>
          <p:spPr bwMode="auto">
            <a:xfrm>
              <a:off x="994473" y="3687418"/>
              <a:ext cx="422812" cy="42283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51" name="Oval 16"/>
            <p:cNvSpPr>
              <a:spLocks noChangeArrowheads="1"/>
            </p:cNvSpPr>
            <p:nvPr/>
          </p:nvSpPr>
          <p:spPr bwMode="auto">
            <a:xfrm>
              <a:off x="1533940" y="3836504"/>
              <a:ext cx="261929" cy="262140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867996" y="3437672"/>
            <a:ext cx="2766090" cy="2283546"/>
            <a:chOff x="196947" y="3024576"/>
            <a:chExt cx="3727939" cy="3217124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07437" y="3038927"/>
              <a:ext cx="0" cy="14493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1770956" y="5492734"/>
            <a:ext cx="304865" cy="393700"/>
          </p:xfrm>
          <a:graphic>
            <a:graphicData uri="http://schemas.openxmlformats.org/presentationml/2006/ole">
              <p:oleObj spid="_x0000_s457094" name="Equation" r:id="rId4" imgW="190417" imgH="253890" progId="Equation.3">
                <p:embed/>
              </p:oleObj>
            </a:graphicData>
          </a:graphic>
        </p:graphicFrame>
        <p:graphicFrame>
          <p:nvGraphicFramePr>
            <p:cNvPr id="9" name="Object 30"/>
            <p:cNvGraphicFramePr>
              <a:graphicFrameLocks noChangeAspect="1"/>
            </p:cNvGraphicFramePr>
            <p:nvPr/>
          </p:nvGraphicFramePr>
          <p:xfrm>
            <a:off x="1843713" y="3146070"/>
            <a:ext cx="345842" cy="393700"/>
          </p:xfrm>
          <a:graphic>
            <a:graphicData uri="http://schemas.openxmlformats.org/presentationml/2006/ole">
              <p:oleObj spid="_x0000_s457095" name="Equation" r:id="rId5" imgW="215713" imgH="253780" progId="Equation.3">
                <p:embed/>
              </p:oleObj>
            </a:graphicData>
          </a:graphic>
        </p:graphicFrame>
        <p:cxnSp>
          <p:nvCxnSpPr>
            <p:cNvPr id="10" name="Straight Arrow Connector 9"/>
            <p:cNvCxnSpPr/>
            <p:nvPr/>
          </p:nvCxnSpPr>
          <p:spPr>
            <a:xfrm flipV="1">
              <a:off x="907437" y="4539118"/>
              <a:ext cx="0" cy="11597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24732" y="5728019"/>
              <a:ext cx="94035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59415" y="4524981"/>
              <a:ext cx="50283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4088" y="3299560"/>
              <a:ext cx="106299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27"/>
            <p:cNvSpPr>
              <a:spLocks/>
            </p:cNvSpPr>
            <p:nvPr/>
          </p:nvSpPr>
          <p:spPr bwMode="auto">
            <a:xfrm rot="20511830">
              <a:off x="256918" y="4218761"/>
              <a:ext cx="616525" cy="218948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7" name="Text Box 26"/>
            <p:cNvSpPr txBox="1">
              <a:spLocks noChangeArrowheads="1"/>
            </p:cNvSpPr>
            <p:nvPr/>
          </p:nvSpPr>
          <p:spPr bwMode="auto">
            <a:xfrm>
              <a:off x="508358" y="3742964"/>
              <a:ext cx="481883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endPara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486450" y="4915224"/>
              <a:ext cx="481883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endPara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861700" y="3024576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61700" y="3077585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61700" y="3130594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61700" y="3173663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61700" y="3226671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494292" y="3025010"/>
              <a:ext cx="0" cy="2623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 Box 26"/>
            <p:cNvSpPr txBox="1">
              <a:spLocks noChangeArrowheads="1"/>
            </p:cNvSpPr>
            <p:nvPr/>
          </p:nvSpPr>
          <p:spPr bwMode="auto">
            <a:xfrm>
              <a:off x="1640591" y="3815851"/>
              <a:ext cx="927544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&lt; 2</a:t>
              </a:r>
              <a:r>
                <a:rPr kumimoji="0" lang="en-CA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endPara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2452715" y="5725674"/>
              <a:ext cx="94035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810890" y="3307587"/>
              <a:ext cx="0" cy="24225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64274" y="3367554"/>
              <a:ext cx="106299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 27"/>
            <p:cNvSpPr>
              <a:spLocks/>
            </p:cNvSpPr>
            <p:nvPr/>
          </p:nvSpPr>
          <p:spPr bwMode="auto">
            <a:xfrm rot="20511830">
              <a:off x="2885233" y="4286754"/>
              <a:ext cx="616525" cy="218948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137095" y="4783015"/>
              <a:ext cx="787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Control laser</a:t>
              </a:r>
              <a:endParaRPr lang="en-CA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96947" y="4445391"/>
              <a:ext cx="63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Probe laser</a:t>
              </a:r>
              <a:endParaRPr lang="en-CA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588456" y="5964701"/>
              <a:ext cx="6330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MNP</a:t>
              </a:r>
              <a:endParaRPr lang="en-CA" dirty="0"/>
            </a:p>
          </p:txBody>
        </p:sp>
        <p:sp>
          <p:nvSpPr>
            <p:cNvPr id="75" name="Left-Right Arrow 74"/>
            <p:cNvSpPr/>
            <p:nvPr/>
          </p:nvSpPr>
          <p:spPr bwMode="auto">
            <a:xfrm>
              <a:off x="1350498" y="4529798"/>
              <a:ext cx="1111348" cy="267286"/>
            </a:xfrm>
            <a:prstGeom prst="left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44394" y="4881489"/>
              <a:ext cx="7033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DDI</a:t>
              </a:r>
              <a:endParaRPr lang="en-CA" dirty="0"/>
            </a:p>
          </p:txBody>
        </p:sp>
      </p:grpSp>
      <p:graphicFrame>
        <p:nvGraphicFramePr>
          <p:cNvPr id="5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34599164"/>
              </p:ext>
            </p:extLst>
          </p:nvPr>
        </p:nvGraphicFramePr>
        <p:xfrm>
          <a:off x="525761" y="5606652"/>
          <a:ext cx="4519892" cy="857045"/>
        </p:xfrm>
        <a:graphic>
          <a:graphicData uri="http://schemas.openxmlformats.org/presentationml/2006/ole">
            <p:oleObj spid="_x0000_s457096" name="Equation" r:id="rId6" imgW="2806560" imgH="533160" progId="Equation.3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 noGrp="1"/>
          </p:cNvGrpSpPr>
          <p:nvPr/>
        </p:nvGrpSpPr>
        <p:grpSpPr bwMode="auto">
          <a:xfrm>
            <a:off x="4683967" y="2770518"/>
            <a:ext cx="4266850" cy="3338995"/>
            <a:chOff x="0" y="762000"/>
            <a:chExt cx="8820150" cy="5991225"/>
          </a:xfrm>
        </p:grpSpPr>
        <p:pic>
          <p:nvPicPr>
            <p:cNvPr id="53" name="Picture 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62000"/>
              <a:ext cx="8820150" cy="599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17" descr="fig-inset.jpe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7600" y="838200"/>
              <a:ext cx="3505200" cy="2086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6172200" y="1371599"/>
              <a:ext cx="2362202" cy="835818"/>
              <a:chOff x="1257668" y="1638300"/>
              <a:chExt cx="2699657" cy="1028700"/>
            </a:xfrm>
          </p:grpSpPr>
          <p:sp>
            <p:nvSpPr>
              <p:cNvPr id="56" name="Oval 31"/>
              <p:cNvSpPr>
                <a:spLocks noChangeArrowheads="1"/>
              </p:cNvSpPr>
              <p:nvPr/>
            </p:nvSpPr>
            <p:spPr bwMode="auto">
              <a:xfrm>
                <a:off x="1475759" y="2361689"/>
                <a:ext cx="2307395" cy="305311"/>
              </a:xfrm>
              <a:prstGeom prst="ellipse">
                <a:avLst/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Oval 30"/>
              <p:cNvSpPr>
                <a:spLocks noChangeArrowheads="1"/>
              </p:cNvSpPr>
              <p:nvPr/>
            </p:nvSpPr>
            <p:spPr bwMode="auto">
              <a:xfrm>
                <a:off x="2365789" y="1638300"/>
                <a:ext cx="527446" cy="496324"/>
              </a:xfrm>
              <a:prstGeom prst="ellipse">
                <a:avLst/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58" name="Straight Arrow Connector 3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294347" y="2238338"/>
                <a:ext cx="628650" cy="1265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</p:cxnSp>
          <p:sp>
            <p:nvSpPr>
              <p:cNvPr id="59" name="TextBox 328"/>
              <p:cNvSpPr txBox="1">
                <a:spLocks noChangeArrowheads="1"/>
              </p:cNvSpPr>
              <p:nvPr/>
            </p:nvSpPr>
            <p:spPr bwMode="auto">
              <a:xfrm>
                <a:off x="3325954" y="1987063"/>
                <a:ext cx="631371" cy="340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latin typeface="Adobe Heiti Std R" pitchFamily="34" charset="-128"/>
                    <a:ea typeface="Adobe Heiti Std R" pitchFamily="34" charset="-128"/>
                  </a:rPr>
                  <a:t>DDI</a:t>
                </a:r>
              </a:p>
            </p:txBody>
          </p:sp>
          <p:sp>
            <p:nvSpPr>
              <p:cNvPr id="60" name="Right Arrow 46"/>
              <p:cNvSpPr>
                <a:spLocks noChangeArrowheads="1"/>
              </p:cNvSpPr>
              <p:nvPr/>
            </p:nvSpPr>
            <p:spPr bwMode="auto">
              <a:xfrm rot="-5400000">
                <a:off x="2344356" y="2177654"/>
                <a:ext cx="285750" cy="121442"/>
              </a:xfrm>
              <a:prstGeom prst="rightArrow">
                <a:avLst>
                  <a:gd name="adj1" fmla="val 50000"/>
                  <a:gd name="adj2" fmla="val 50001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1" name="Rectangle 47"/>
              <p:cNvSpPr>
                <a:spLocks noChangeArrowheads="1"/>
              </p:cNvSpPr>
              <p:nvPr/>
            </p:nvSpPr>
            <p:spPr bwMode="auto">
              <a:xfrm>
                <a:off x="2128525" y="2080848"/>
                <a:ext cx="29206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Adobe Heiti Std R" pitchFamily="34" charset="-128"/>
                    <a:ea typeface="Adobe Heiti Std R" pitchFamily="34" charset="-128"/>
                  </a:rPr>
                  <a:t>I</a:t>
                </a:r>
                <a:r>
                  <a:rPr lang="en-US" baseline="-25000">
                    <a:latin typeface="Adobe Heiti Std R" pitchFamily="34" charset="-128"/>
                    <a:ea typeface="Adobe Heiti Std R" pitchFamily="34" charset="-128"/>
                  </a:rPr>
                  <a:t>2</a:t>
                </a:r>
                <a:endParaRPr lang="en-US">
                  <a:latin typeface="Adobe Heiti Std R" pitchFamily="34" charset="-128"/>
                  <a:ea typeface="Adobe Heiti Std R" pitchFamily="34" charset="-128"/>
                </a:endParaRPr>
              </a:p>
            </p:txBody>
          </p:sp>
          <p:sp>
            <p:nvSpPr>
              <p:cNvPr id="62" name="Curved Left Arrow 48"/>
              <p:cNvSpPr>
                <a:spLocks noChangeArrowheads="1"/>
              </p:cNvSpPr>
              <p:nvPr/>
            </p:nvSpPr>
            <p:spPr bwMode="auto">
              <a:xfrm>
                <a:off x="2999382" y="1825869"/>
                <a:ext cx="381000" cy="533400"/>
              </a:xfrm>
              <a:prstGeom prst="curvedLeftArrow">
                <a:avLst>
                  <a:gd name="adj1" fmla="val 25006"/>
                  <a:gd name="adj2" fmla="val 49998"/>
                  <a:gd name="adj3" fmla="val 25000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3" name="Curved Right Arrow 49"/>
              <p:cNvSpPr>
                <a:spLocks noChangeArrowheads="1"/>
              </p:cNvSpPr>
              <p:nvPr/>
            </p:nvSpPr>
            <p:spPr bwMode="auto">
              <a:xfrm flipV="1">
                <a:off x="1780182" y="1825869"/>
                <a:ext cx="375925" cy="519567"/>
              </a:xfrm>
              <a:prstGeom prst="curvedRightArrow">
                <a:avLst>
                  <a:gd name="adj1" fmla="val 23624"/>
                  <a:gd name="adj2" fmla="val 49999"/>
                  <a:gd name="adj3" fmla="val 25000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64" name="TextBox 328"/>
              <p:cNvSpPr txBox="1">
                <a:spLocks noChangeArrowheads="1"/>
              </p:cNvSpPr>
              <p:nvPr/>
            </p:nvSpPr>
            <p:spPr bwMode="auto">
              <a:xfrm>
                <a:off x="2640154" y="2133600"/>
                <a:ext cx="303602" cy="207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latin typeface="Adobe Heiti Std R" pitchFamily="34" charset="-128"/>
                    <a:ea typeface="Adobe Heiti Std R" pitchFamily="34" charset="-128"/>
                  </a:rPr>
                  <a:t>R</a:t>
                </a:r>
              </a:p>
            </p:txBody>
          </p:sp>
          <p:sp>
            <p:nvSpPr>
              <p:cNvPr id="65" name="TextBox 328"/>
              <p:cNvSpPr txBox="1">
                <a:spLocks noChangeArrowheads="1"/>
              </p:cNvSpPr>
              <p:nvPr/>
            </p:nvSpPr>
            <p:spPr bwMode="auto">
              <a:xfrm>
                <a:off x="1257668" y="1987063"/>
                <a:ext cx="51978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latin typeface="Adobe Heiti Std R" pitchFamily="34" charset="-128"/>
                    <a:ea typeface="Adobe Heiti Std R" pitchFamily="34" charset="-128"/>
                  </a:rPr>
                  <a:t>DDI</a:t>
                </a:r>
              </a:p>
            </p:txBody>
          </p:sp>
        </p:grpSp>
      </p:grpSp>
      <p:sp>
        <p:nvSpPr>
          <p:cNvPr id="80" name="AutoShape 6"/>
          <p:cNvSpPr>
            <a:spLocks noChangeArrowheads="1"/>
          </p:cNvSpPr>
          <p:nvPr/>
        </p:nvSpPr>
        <p:spPr bwMode="auto">
          <a:xfrm>
            <a:off x="685800" y="304800"/>
            <a:ext cx="7478486" cy="70290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Second Harmonic Generation</a:t>
            </a:r>
          </a:p>
          <a:p>
            <a:pPr algn="ctr">
              <a:defRPr/>
            </a:pPr>
            <a:r>
              <a:rPr lang="en-US" sz="1000" b="0" dirty="0" smtClean="0">
                <a:solidFill>
                  <a:schemeClr val="bg1"/>
                </a:solidFill>
                <a:latin typeface="Adobe Garamond Pro Bold" pitchFamily="18" charset="0"/>
                <a:ea typeface="Calibri" pitchFamily="34" charset="0"/>
                <a:cs typeface="Times New Roman" pitchFamily="18" charset="0"/>
              </a:rPr>
              <a:t>Singh., </a:t>
            </a:r>
            <a:r>
              <a:rPr lang="en-CA" sz="1000" b="0" dirty="0"/>
              <a:t>Nanotechnology 24 (2013) 125701</a:t>
            </a:r>
            <a:endParaRPr lang="en-CA" sz="1000" b="0" dirty="0">
              <a:solidFill>
                <a:schemeClr val="bg1"/>
              </a:solidFill>
              <a:latin typeface="Allegro BT" pitchFamily="82" charset="0"/>
            </a:endParaRPr>
          </a:p>
        </p:txBody>
      </p:sp>
      <p:sp>
        <p:nvSpPr>
          <p:cNvPr id="83" name="Text Box 35"/>
          <p:cNvSpPr txBox="1">
            <a:spLocks noChangeArrowheads="1"/>
          </p:cNvSpPr>
          <p:nvPr/>
        </p:nvSpPr>
        <p:spPr bwMode="auto">
          <a:xfrm>
            <a:off x="622820" y="4736294"/>
            <a:ext cx="1038030" cy="49818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CA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Metallic nanoparticle</a:t>
            </a:r>
            <a:endParaRPr lang="en-CA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6" name="Oval 31"/>
          <p:cNvSpPr>
            <a:spLocks noChangeArrowheads="1"/>
          </p:cNvSpPr>
          <p:nvPr/>
        </p:nvSpPr>
        <p:spPr bwMode="auto">
          <a:xfrm rot="5400000">
            <a:off x="851807" y="3770196"/>
            <a:ext cx="1905624" cy="327463"/>
          </a:xfrm>
          <a:prstGeom prst="ellipse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88" name="Straight Arrow Connector 326"/>
          <p:cNvCxnSpPr>
            <a:cxnSpLocks noChangeShapeType="1"/>
          </p:cNvCxnSpPr>
          <p:nvPr/>
        </p:nvCxnSpPr>
        <p:spPr bwMode="auto">
          <a:xfrm>
            <a:off x="1791712" y="3883779"/>
            <a:ext cx="527887" cy="104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89" name="TextBox 328"/>
          <p:cNvSpPr txBox="1">
            <a:spLocks noChangeArrowheads="1"/>
          </p:cNvSpPr>
          <p:nvPr/>
        </p:nvSpPr>
        <p:spPr bwMode="auto">
          <a:xfrm>
            <a:off x="1980243" y="3683187"/>
            <a:ext cx="188530" cy="18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dobe Heiti Std R" pitchFamily="34" charset="-128"/>
                <a:ea typeface="Adobe Heiti Std R" pitchFamily="34" charset="-128"/>
              </a:rPr>
              <a:t>R</a:t>
            </a:r>
          </a:p>
        </p:txBody>
      </p:sp>
      <p:sp>
        <p:nvSpPr>
          <p:cNvPr id="114" name="Text Box 35"/>
          <p:cNvSpPr txBox="1">
            <a:spLocks noChangeArrowheads="1"/>
          </p:cNvSpPr>
          <p:nvPr/>
        </p:nvSpPr>
        <p:spPr bwMode="auto">
          <a:xfrm>
            <a:off x="1678594" y="4886738"/>
            <a:ext cx="728705" cy="26376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CA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MNP</a:t>
            </a:r>
            <a:endParaRPr lang="en-CA" dirty="0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" name="Group 153"/>
          <p:cNvGrpSpPr/>
          <p:nvPr/>
        </p:nvGrpSpPr>
        <p:grpSpPr>
          <a:xfrm>
            <a:off x="2093361" y="2780523"/>
            <a:ext cx="2348011" cy="2169507"/>
            <a:chOff x="2093361" y="2780523"/>
            <a:chExt cx="2348011" cy="2169507"/>
          </a:xfrm>
        </p:grpSpPr>
        <p:cxnSp>
          <p:nvCxnSpPr>
            <p:cNvPr id="84" name="AutoShape 33"/>
            <p:cNvCxnSpPr>
              <a:cxnSpLocks noChangeShapeType="1"/>
              <a:stCxn id="95" idx="3"/>
              <a:endCxn id="87" idx="4"/>
            </p:cNvCxnSpPr>
            <p:nvPr/>
          </p:nvCxnSpPr>
          <p:spPr bwMode="auto">
            <a:xfrm rot="5400000" flipH="1">
              <a:off x="2408750" y="3992343"/>
              <a:ext cx="563761" cy="716181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85" name="AutoShape 32"/>
            <p:cNvCxnSpPr>
              <a:cxnSpLocks noChangeShapeType="1"/>
              <a:stCxn id="87" idx="0"/>
              <a:endCxn id="95" idx="1"/>
            </p:cNvCxnSpPr>
            <p:nvPr/>
          </p:nvCxnSpPr>
          <p:spPr bwMode="auto">
            <a:xfrm rot="5400000" flipH="1" flipV="1">
              <a:off x="2423231" y="3007549"/>
              <a:ext cx="534799" cy="716181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sp>
          <p:nvSpPr>
            <p:cNvPr id="87" name="Oval 30"/>
            <p:cNvSpPr>
              <a:spLocks noChangeArrowheads="1"/>
            </p:cNvSpPr>
            <p:nvPr/>
          </p:nvSpPr>
          <p:spPr bwMode="auto">
            <a:xfrm>
              <a:off x="2168774" y="3633039"/>
              <a:ext cx="327531" cy="435514"/>
            </a:xfrm>
            <a:prstGeom prst="ellipse">
              <a:avLst/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0" name="Picture 2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54084" y="4385259"/>
              <a:ext cx="109190" cy="1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1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54084" y="3482595"/>
              <a:ext cx="109190" cy="1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1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91790" y="3131559"/>
              <a:ext cx="109190" cy="1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3" name="Straight Arrow Connector 314"/>
            <p:cNvCxnSpPr>
              <a:cxnSpLocks noChangeShapeType="1"/>
            </p:cNvCxnSpPr>
            <p:nvPr/>
          </p:nvCxnSpPr>
          <p:spPr bwMode="auto">
            <a:xfrm rot="5400000" flipH="1" flipV="1">
              <a:off x="3150100" y="3758016"/>
              <a:ext cx="451332" cy="786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prstDash val="dash"/>
              <a:round/>
              <a:headEnd type="arrow" w="med" len="med"/>
              <a:tailEnd type="arrow" w="med" len="med"/>
            </a:ln>
          </p:spPr>
        </p:cxnSp>
        <p:cxnSp>
          <p:nvCxnSpPr>
            <p:cNvPr id="94" name="Straight Arrow Connector 315"/>
            <p:cNvCxnSpPr>
              <a:cxnSpLocks noChangeShapeType="1"/>
            </p:cNvCxnSpPr>
            <p:nvPr/>
          </p:nvCxnSpPr>
          <p:spPr bwMode="auto">
            <a:xfrm rot="5400000" flipH="1" flipV="1">
              <a:off x="3100320" y="4258735"/>
              <a:ext cx="549715" cy="394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prstDash val="dash"/>
              <a:round/>
              <a:headEnd type="arrow" w="med" len="med"/>
              <a:tailEnd type="arrow" w="med" len="med"/>
            </a:ln>
          </p:spPr>
        </p:cxnSp>
        <p:sp>
          <p:nvSpPr>
            <p:cNvPr id="95" name="Oval 28"/>
            <p:cNvSpPr>
              <a:spLocks noChangeArrowheads="1"/>
            </p:cNvSpPr>
            <p:nvPr/>
          </p:nvSpPr>
          <p:spPr bwMode="auto">
            <a:xfrm>
              <a:off x="2809780" y="2780523"/>
              <a:ext cx="1631592" cy="2169507"/>
            </a:xfrm>
            <a:prstGeom prst="ellipse">
              <a:avLst/>
            </a:prstGeom>
            <a:gradFill rotWithShape="1">
              <a:gsLst>
                <a:gs pos="0">
                  <a:srgbClr val="FFF200">
                    <a:alpha val="29999"/>
                  </a:srgbClr>
                </a:gs>
                <a:gs pos="45000">
                  <a:srgbClr val="FF7A00">
                    <a:alpha val="29999"/>
                  </a:srgbClr>
                </a:gs>
                <a:gs pos="70000">
                  <a:srgbClr val="FF0300">
                    <a:alpha val="29999"/>
                  </a:srgbClr>
                </a:gs>
                <a:gs pos="100000">
                  <a:srgbClr val="4D0808">
                    <a:alpha val="2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Text Box 26"/>
            <p:cNvSpPr txBox="1">
              <a:spLocks noChangeArrowheads="1"/>
            </p:cNvSpPr>
            <p:nvPr/>
          </p:nvSpPr>
          <p:spPr bwMode="auto">
            <a:xfrm>
              <a:off x="3388657" y="2830671"/>
              <a:ext cx="260812" cy="328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97" name="AutoShape 25"/>
            <p:cNvCxnSpPr>
              <a:cxnSpLocks noChangeShapeType="1"/>
            </p:cNvCxnSpPr>
            <p:nvPr/>
          </p:nvCxnSpPr>
          <p:spPr bwMode="auto">
            <a:xfrm>
              <a:off x="3149135" y="3179617"/>
              <a:ext cx="867243" cy="2089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8" name="AutoShape 22"/>
            <p:cNvCxnSpPr>
              <a:cxnSpLocks noChangeShapeType="1"/>
            </p:cNvCxnSpPr>
            <p:nvPr/>
          </p:nvCxnSpPr>
          <p:spPr bwMode="auto">
            <a:xfrm flipV="1">
              <a:off x="3186842" y="4483466"/>
              <a:ext cx="829536" cy="2089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9" name="AutoShape 21"/>
            <p:cNvCxnSpPr>
              <a:cxnSpLocks noChangeShapeType="1"/>
            </p:cNvCxnSpPr>
            <p:nvPr/>
          </p:nvCxnSpPr>
          <p:spPr bwMode="auto">
            <a:xfrm>
              <a:off x="3149135" y="3532743"/>
              <a:ext cx="904949" cy="27677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0" name="Text Box 17"/>
            <p:cNvSpPr txBox="1">
              <a:spLocks noChangeArrowheads="1"/>
            </p:cNvSpPr>
            <p:nvPr/>
          </p:nvSpPr>
          <p:spPr bwMode="auto">
            <a:xfrm>
              <a:off x="2984588" y="4234815"/>
              <a:ext cx="426572" cy="20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CA" i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E</a:t>
              </a:r>
              <a:r>
                <a:rPr lang="en-CA" baseline="-300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</a:t>
              </a:r>
              <a:endParaRPr lang="en-CA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01" name="Text Box 16"/>
            <p:cNvSpPr txBox="1">
              <a:spLocks noChangeArrowheads="1"/>
            </p:cNvSpPr>
            <p:nvPr/>
          </p:nvSpPr>
          <p:spPr bwMode="auto">
            <a:xfrm>
              <a:off x="2912152" y="3332151"/>
              <a:ext cx="350102" cy="202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000" i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E</a:t>
              </a:r>
              <a:r>
                <a:rPr lang="en-US" sz="1000" baseline="-300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3</a:t>
              </a:r>
              <a:endParaRPr lang="en-US" sz="1000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02" name="Text Box 14"/>
            <p:cNvSpPr txBox="1">
              <a:spLocks noChangeArrowheads="1"/>
            </p:cNvSpPr>
            <p:nvPr/>
          </p:nvSpPr>
          <p:spPr bwMode="auto">
            <a:xfrm>
              <a:off x="4054084" y="4284963"/>
              <a:ext cx="266011" cy="33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3" name="Text Box 12"/>
            <p:cNvSpPr txBox="1">
              <a:spLocks noChangeArrowheads="1"/>
            </p:cNvSpPr>
            <p:nvPr/>
          </p:nvSpPr>
          <p:spPr bwMode="auto">
            <a:xfrm>
              <a:off x="3938875" y="4397026"/>
              <a:ext cx="226153" cy="28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0"/>
            <p:cNvSpPr>
              <a:spLocks/>
            </p:cNvSpPr>
            <p:nvPr/>
          </p:nvSpPr>
          <p:spPr bwMode="auto">
            <a:xfrm rot="10800000">
              <a:off x="3036017" y="3282003"/>
              <a:ext cx="226237" cy="127196"/>
            </a:xfrm>
            <a:custGeom>
              <a:avLst/>
              <a:gdLst>
                <a:gd name="T0" fmla="*/ 0 w 1553"/>
                <a:gd name="T1" fmla="*/ 2147483647 h 569"/>
                <a:gd name="T2" fmla="*/ 2147483647 w 1553"/>
                <a:gd name="T3" fmla="*/ 2147483647 h 569"/>
                <a:gd name="T4" fmla="*/ 2147483647 w 1553"/>
                <a:gd name="T5" fmla="*/ 2147483647 h 569"/>
                <a:gd name="T6" fmla="*/ 2147483647 w 1553"/>
                <a:gd name="T7" fmla="*/ 2147483647 h 569"/>
                <a:gd name="T8" fmla="*/ 2147483647 w 1553"/>
                <a:gd name="T9" fmla="*/ 2147483647 h 569"/>
                <a:gd name="T10" fmla="*/ 2147483647 w 1553"/>
                <a:gd name="T11" fmla="*/ 2147483647 h 569"/>
                <a:gd name="T12" fmla="*/ 2147483647 w 1553"/>
                <a:gd name="T13" fmla="*/ 2147483647 h 569"/>
                <a:gd name="T14" fmla="*/ 2147483647 w 1553"/>
                <a:gd name="T15" fmla="*/ 2147483647 h 569"/>
                <a:gd name="T16" fmla="*/ 2147483647 w 1553"/>
                <a:gd name="T17" fmla="*/ 2147483647 h 569"/>
                <a:gd name="T18" fmla="*/ 2147483647 w 1553"/>
                <a:gd name="T19" fmla="*/ 2147483647 h 5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3"/>
                <a:gd name="T31" fmla="*/ 0 h 569"/>
                <a:gd name="T32" fmla="*/ 1553 w 1553"/>
                <a:gd name="T33" fmla="*/ 569 h 5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Text Box 9"/>
            <p:cNvSpPr txBox="1">
              <a:spLocks noChangeArrowheads="1"/>
            </p:cNvSpPr>
            <p:nvPr/>
          </p:nvSpPr>
          <p:spPr bwMode="auto">
            <a:xfrm>
              <a:off x="3299960" y="4585850"/>
              <a:ext cx="1020114" cy="233026"/>
            </a:xfrm>
            <a:prstGeom prst="rect">
              <a:avLst/>
            </a:prstGeom>
            <a:solidFill>
              <a:srgbClr val="D995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CA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Quantum Dot</a:t>
              </a:r>
              <a:endParaRPr lang="en-CA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06" name="Freeform 11"/>
            <p:cNvSpPr>
              <a:spLocks/>
            </p:cNvSpPr>
            <p:nvPr/>
          </p:nvSpPr>
          <p:spPr bwMode="auto">
            <a:xfrm>
              <a:off x="2998311" y="3582891"/>
              <a:ext cx="333163" cy="227492"/>
            </a:xfrm>
            <a:custGeom>
              <a:avLst/>
              <a:gdLst>
                <a:gd name="T0" fmla="*/ 0 w 1553"/>
                <a:gd name="T1" fmla="*/ 2147483647 h 569"/>
                <a:gd name="T2" fmla="*/ 2147483647 w 1553"/>
                <a:gd name="T3" fmla="*/ 2147483647 h 569"/>
                <a:gd name="T4" fmla="*/ 2147483647 w 1553"/>
                <a:gd name="T5" fmla="*/ 2147483647 h 569"/>
                <a:gd name="T6" fmla="*/ 2147483647 w 1553"/>
                <a:gd name="T7" fmla="*/ 2147483647 h 569"/>
                <a:gd name="T8" fmla="*/ 2147483647 w 1553"/>
                <a:gd name="T9" fmla="*/ 2147483647 h 569"/>
                <a:gd name="T10" fmla="*/ 2147483647 w 1553"/>
                <a:gd name="T11" fmla="*/ 2147483647 h 569"/>
                <a:gd name="T12" fmla="*/ 2147483647 w 1553"/>
                <a:gd name="T13" fmla="*/ 2147483647 h 569"/>
                <a:gd name="T14" fmla="*/ 2147483647 w 1553"/>
                <a:gd name="T15" fmla="*/ 2147483647 h 569"/>
                <a:gd name="T16" fmla="*/ 2147483647 w 1553"/>
                <a:gd name="T17" fmla="*/ 2147483647 h 569"/>
                <a:gd name="T18" fmla="*/ 2147483647 w 1553"/>
                <a:gd name="T19" fmla="*/ 2147483647 h 5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3"/>
                <a:gd name="T31" fmla="*/ 0 h 569"/>
                <a:gd name="T32" fmla="*/ 1553 w 1553"/>
                <a:gd name="T33" fmla="*/ 569 h 5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Text Box 17"/>
            <p:cNvSpPr txBox="1">
              <a:spLocks noChangeArrowheads="1"/>
            </p:cNvSpPr>
            <p:nvPr/>
          </p:nvSpPr>
          <p:spPr bwMode="auto">
            <a:xfrm>
              <a:off x="3073723" y="3783483"/>
              <a:ext cx="292872" cy="20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CA" i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E</a:t>
              </a:r>
              <a:r>
                <a:rPr lang="en-CA" baseline="-300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</a:t>
              </a:r>
              <a:endParaRPr lang="en-CA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08" name="Freeform 11"/>
            <p:cNvSpPr>
              <a:spLocks/>
            </p:cNvSpPr>
            <p:nvPr/>
          </p:nvSpPr>
          <p:spPr bwMode="auto">
            <a:xfrm>
              <a:off x="2960604" y="4034223"/>
              <a:ext cx="333163" cy="227492"/>
            </a:xfrm>
            <a:custGeom>
              <a:avLst/>
              <a:gdLst>
                <a:gd name="T0" fmla="*/ 0 w 1553"/>
                <a:gd name="T1" fmla="*/ 2147483647 h 569"/>
                <a:gd name="T2" fmla="*/ 2147483647 w 1553"/>
                <a:gd name="T3" fmla="*/ 2147483647 h 569"/>
                <a:gd name="T4" fmla="*/ 2147483647 w 1553"/>
                <a:gd name="T5" fmla="*/ 2147483647 h 569"/>
                <a:gd name="T6" fmla="*/ 2147483647 w 1553"/>
                <a:gd name="T7" fmla="*/ 2147483647 h 569"/>
                <a:gd name="T8" fmla="*/ 2147483647 w 1553"/>
                <a:gd name="T9" fmla="*/ 2147483647 h 569"/>
                <a:gd name="T10" fmla="*/ 2147483647 w 1553"/>
                <a:gd name="T11" fmla="*/ 2147483647 h 569"/>
                <a:gd name="T12" fmla="*/ 2147483647 w 1553"/>
                <a:gd name="T13" fmla="*/ 2147483647 h 569"/>
                <a:gd name="T14" fmla="*/ 2147483647 w 1553"/>
                <a:gd name="T15" fmla="*/ 2147483647 h 569"/>
                <a:gd name="T16" fmla="*/ 2147483647 w 1553"/>
                <a:gd name="T17" fmla="*/ 2147483647 h 569"/>
                <a:gd name="T18" fmla="*/ 2147483647 w 1553"/>
                <a:gd name="T19" fmla="*/ 2147483647 h 5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3"/>
                <a:gd name="T31" fmla="*/ 0 h 569"/>
                <a:gd name="T32" fmla="*/ 1553 w 1553"/>
                <a:gd name="T33" fmla="*/ 569 h 5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09" name="Straight Arrow Connector 314"/>
            <p:cNvCxnSpPr>
              <a:cxnSpLocks noChangeShapeType="1"/>
            </p:cNvCxnSpPr>
            <p:nvPr/>
          </p:nvCxnSpPr>
          <p:spPr bwMode="auto">
            <a:xfrm rot="5400000" flipH="1" flipV="1">
              <a:off x="3123398" y="3358269"/>
              <a:ext cx="353125" cy="0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prstDash val="dash"/>
              <a:round/>
              <a:headEnd type="arrow" w="med" len="med"/>
              <a:tailEnd type="arrow" w="med" len="med"/>
            </a:ln>
          </p:spPr>
        </p:cxnSp>
        <p:cxnSp>
          <p:nvCxnSpPr>
            <p:cNvPr id="110" name="Straight Arrow Connector 332"/>
            <p:cNvCxnSpPr>
              <a:cxnSpLocks noChangeShapeType="1"/>
            </p:cNvCxnSpPr>
            <p:nvPr/>
          </p:nvCxnSpPr>
          <p:spPr bwMode="auto">
            <a:xfrm rot="5400000">
              <a:off x="3377560" y="4033307"/>
              <a:ext cx="900574" cy="786"/>
            </a:xfrm>
            <a:prstGeom prst="straightConnector1">
              <a:avLst/>
            </a:prstGeom>
            <a:noFill/>
            <a:ln w="19050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cxnSp>
          <p:nvCxnSpPr>
            <p:cNvPr id="111" name="Straight Arrow Connector 335"/>
            <p:cNvCxnSpPr>
              <a:cxnSpLocks noChangeShapeType="1"/>
            </p:cNvCxnSpPr>
            <p:nvPr/>
          </p:nvCxnSpPr>
          <p:spPr bwMode="auto">
            <a:xfrm rot="5400000">
              <a:off x="3615016" y="3356832"/>
              <a:ext cx="351036" cy="786"/>
            </a:xfrm>
            <a:prstGeom prst="straightConnector1">
              <a:avLst/>
            </a:prstGeom>
            <a:noFill/>
            <a:ln w="19050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sp>
          <p:nvSpPr>
            <p:cNvPr id="112" name="Text Box 18"/>
            <p:cNvSpPr txBox="1">
              <a:spLocks noChangeArrowheads="1"/>
            </p:cNvSpPr>
            <p:nvPr/>
          </p:nvSpPr>
          <p:spPr bwMode="auto">
            <a:xfrm>
              <a:off x="3488491" y="3231855"/>
              <a:ext cx="607648" cy="29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l-GR" sz="14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γ</a:t>
              </a:r>
              <a:r>
                <a:rPr lang="en-CA" sz="1400" baseline="-300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3</a:t>
              </a:r>
              <a:endParaRPr lang="en-CA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3" name="Text Box 18"/>
            <p:cNvSpPr txBox="1">
              <a:spLocks noChangeArrowheads="1"/>
            </p:cNvSpPr>
            <p:nvPr/>
          </p:nvSpPr>
          <p:spPr bwMode="auto">
            <a:xfrm>
              <a:off x="3505028" y="3841680"/>
              <a:ext cx="485627" cy="29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l-GR" sz="14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γ </a:t>
              </a:r>
              <a:r>
                <a:rPr lang="en-CA" sz="1400" baseline="-300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</a:t>
              </a:r>
              <a:endParaRPr lang="en-CA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5" name="Text Box 35"/>
            <p:cNvSpPr txBox="1">
              <a:spLocks noChangeArrowheads="1"/>
            </p:cNvSpPr>
            <p:nvPr/>
          </p:nvSpPr>
          <p:spPr bwMode="auto">
            <a:xfrm>
              <a:off x="2093361" y="4184667"/>
              <a:ext cx="465678" cy="226135"/>
            </a:xfrm>
            <a:prstGeom prst="rect">
              <a:avLst/>
            </a:prstGeom>
            <a:solidFill>
              <a:srgbClr val="B8CC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CA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QD</a:t>
              </a:r>
              <a:endParaRPr lang="en-CA" dirty="0">
                <a:ea typeface="Calibri" pitchFamily="34" charset="0"/>
                <a:cs typeface="Times New Roman" pitchFamily="18" charset="0"/>
              </a:endParaRPr>
            </a:p>
          </p:txBody>
        </p:sp>
      </p:grpSp>
      <p:cxnSp>
        <p:nvCxnSpPr>
          <p:cNvPr id="116" name="Straight Arrow Connector 314"/>
          <p:cNvCxnSpPr>
            <a:cxnSpLocks noChangeShapeType="1"/>
          </p:cNvCxnSpPr>
          <p:nvPr/>
        </p:nvCxnSpPr>
        <p:spPr bwMode="auto">
          <a:xfrm rot="5400000" flipH="1" flipV="1">
            <a:off x="925510" y="3707921"/>
            <a:ext cx="450393" cy="786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</p:spPr>
      </p:cxnSp>
      <p:cxnSp>
        <p:nvCxnSpPr>
          <p:cNvPr id="117" name="Straight Arrow Connector 315"/>
          <p:cNvCxnSpPr>
            <a:cxnSpLocks noChangeShapeType="1"/>
          </p:cNvCxnSpPr>
          <p:nvPr/>
        </p:nvCxnSpPr>
        <p:spPr bwMode="auto">
          <a:xfrm rot="5400000" flipH="1" flipV="1">
            <a:off x="875067" y="4209697"/>
            <a:ext cx="551280" cy="786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</p:spPr>
      </p:cxn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786929" y="2780523"/>
            <a:ext cx="260812" cy="32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9" name="Text Box 17"/>
          <p:cNvSpPr txBox="1">
            <a:spLocks noChangeArrowheads="1"/>
          </p:cNvSpPr>
          <p:nvPr/>
        </p:nvSpPr>
        <p:spPr bwMode="auto">
          <a:xfrm>
            <a:off x="773644" y="4184667"/>
            <a:ext cx="585141" cy="27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CA" sz="1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en-CA" sz="1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en-CA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0" name="Text Box 12"/>
          <p:cNvSpPr txBox="1">
            <a:spLocks noChangeArrowheads="1"/>
          </p:cNvSpPr>
          <p:nvPr/>
        </p:nvSpPr>
        <p:spPr bwMode="auto">
          <a:xfrm>
            <a:off x="1337147" y="4346878"/>
            <a:ext cx="226153" cy="28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" name="Freeform 11"/>
          <p:cNvSpPr>
            <a:spLocks/>
          </p:cNvSpPr>
          <p:nvPr/>
        </p:nvSpPr>
        <p:spPr bwMode="auto">
          <a:xfrm>
            <a:off x="698232" y="3532743"/>
            <a:ext cx="333163" cy="227492"/>
          </a:xfrm>
          <a:custGeom>
            <a:avLst/>
            <a:gdLst>
              <a:gd name="T0" fmla="*/ 0 w 1553"/>
              <a:gd name="T1" fmla="*/ 2147483647 h 569"/>
              <a:gd name="T2" fmla="*/ 2147483647 w 1553"/>
              <a:gd name="T3" fmla="*/ 2147483647 h 569"/>
              <a:gd name="T4" fmla="*/ 2147483647 w 1553"/>
              <a:gd name="T5" fmla="*/ 2147483647 h 569"/>
              <a:gd name="T6" fmla="*/ 2147483647 w 1553"/>
              <a:gd name="T7" fmla="*/ 2147483647 h 569"/>
              <a:gd name="T8" fmla="*/ 2147483647 w 1553"/>
              <a:gd name="T9" fmla="*/ 2147483647 h 569"/>
              <a:gd name="T10" fmla="*/ 2147483647 w 1553"/>
              <a:gd name="T11" fmla="*/ 2147483647 h 569"/>
              <a:gd name="T12" fmla="*/ 2147483647 w 1553"/>
              <a:gd name="T13" fmla="*/ 2147483647 h 569"/>
              <a:gd name="T14" fmla="*/ 2147483647 w 1553"/>
              <a:gd name="T15" fmla="*/ 2147483647 h 569"/>
              <a:gd name="T16" fmla="*/ 2147483647 w 1553"/>
              <a:gd name="T17" fmla="*/ 2147483647 h 569"/>
              <a:gd name="T18" fmla="*/ 2147483647 w 1553"/>
              <a:gd name="T19" fmla="*/ 2147483647 h 56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53"/>
              <a:gd name="T31" fmla="*/ 0 h 569"/>
              <a:gd name="T32" fmla="*/ 1553 w 1553"/>
              <a:gd name="T33" fmla="*/ 569 h 56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53" h="569">
                <a:moveTo>
                  <a:pt x="0" y="272"/>
                </a:moveTo>
                <a:cubicBezTo>
                  <a:pt x="43" y="420"/>
                  <a:pt x="87" y="569"/>
                  <a:pt x="142" y="529"/>
                </a:cubicBezTo>
                <a:cubicBezTo>
                  <a:pt x="197" y="489"/>
                  <a:pt x="271" y="31"/>
                  <a:pt x="331" y="31"/>
                </a:cubicBezTo>
                <a:cubicBezTo>
                  <a:pt x="391" y="31"/>
                  <a:pt x="443" y="530"/>
                  <a:pt x="505" y="530"/>
                </a:cubicBezTo>
                <a:cubicBezTo>
                  <a:pt x="567" y="530"/>
                  <a:pt x="643" y="31"/>
                  <a:pt x="705" y="31"/>
                </a:cubicBezTo>
                <a:cubicBezTo>
                  <a:pt x="767" y="31"/>
                  <a:pt x="817" y="530"/>
                  <a:pt x="876" y="530"/>
                </a:cubicBezTo>
                <a:cubicBezTo>
                  <a:pt x="935" y="530"/>
                  <a:pt x="1006" y="31"/>
                  <a:pt x="1061" y="31"/>
                </a:cubicBezTo>
                <a:cubicBezTo>
                  <a:pt x="1116" y="31"/>
                  <a:pt x="1147" y="529"/>
                  <a:pt x="1204" y="529"/>
                </a:cubicBezTo>
                <a:cubicBezTo>
                  <a:pt x="1261" y="529"/>
                  <a:pt x="1346" y="62"/>
                  <a:pt x="1404" y="31"/>
                </a:cubicBezTo>
                <a:cubicBezTo>
                  <a:pt x="1462" y="0"/>
                  <a:pt x="1507" y="172"/>
                  <a:pt x="1553" y="344"/>
                </a:cubicBezTo>
              </a:path>
            </a:pathLst>
          </a:cu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" name="Text Box 17"/>
          <p:cNvSpPr txBox="1">
            <a:spLocks noChangeArrowheads="1"/>
          </p:cNvSpPr>
          <p:nvPr/>
        </p:nvSpPr>
        <p:spPr bwMode="auto">
          <a:xfrm>
            <a:off x="773644" y="3733335"/>
            <a:ext cx="504656" cy="20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CA" sz="1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en-CA" sz="1400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en-CA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" name="Freeform 11"/>
          <p:cNvSpPr>
            <a:spLocks/>
          </p:cNvSpPr>
          <p:nvPr/>
        </p:nvSpPr>
        <p:spPr bwMode="auto">
          <a:xfrm>
            <a:off x="735939" y="3984075"/>
            <a:ext cx="333163" cy="227492"/>
          </a:xfrm>
          <a:custGeom>
            <a:avLst/>
            <a:gdLst>
              <a:gd name="T0" fmla="*/ 0 w 1553"/>
              <a:gd name="T1" fmla="*/ 2147483647 h 569"/>
              <a:gd name="T2" fmla="*/ 2147483647 w 1553"/>
              <a:gd name="T3" fmla="*/ 2147483647 h 569"/>
              <a:gd name="T4" fmla="*/ 2147483647 w 1553"/>
              <a:gd name="T5" fmla="*/ 2147483647 h 569"/>
              <a:gd name="T6" fmla="*/ 2147483647 w 1553"/>
              <a:gd name="T7" fmla="*/ 2147483647 h 569"/>
              <a:gd name="T8" fmla="*/ 2147483647 w 1553"/>
              <a:gd name="T9" fmla="*/ 2147483647 h 569"/>
              <a:gd name="T10" fmla="*/ 2147483647 w 1553"/>
              <a:gd name="T11" fmla="*/ 2147483647 h 569"/>
              <a:gd name="T12" fmla="*/ 2147483647 w 1553"/>
              <a:gd name="T13" fmla="*/ 2147483647 h 569"/>
              <a:gd name="T14" fmla="*/ 2147483647 w 1553"/>
              <a:gd name="T15" fmla="*/ 2147483647 h 569"/>
              <a:gd name="T16" fmla="*/ 2147483647 w 1553"/>
              <a:gd name="T17" fmla="*/ 2147483647 h 569"/>
              <a:gd name="T18" fmla="*/ 2147483647 w 1553"/>
              <a:gd name="T19" fmla="*/ 2147483647 h 56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53"/>
              <a:gd name="T31" fmla="*/ 0 h 569"/>
              <a:gd name="T32" fmla="*/ 1553 w 1553"/>
              <a:gd name="T33" fmla="*/ 569 h 56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53" h="569">
                <a:moveTo>
                  <a:pt x="0" y="272"/>
                </a:moveTo>
                <a:cubicBezTo>
                  <a:pt x="43" y="420"/>
                  <a:pt x="87" y="569"/>
                  <a:pt x="142" y="529"/>
                </a:cubicBezTo>
                <a:cubicBezTo>
                  <a:pt x="197" y="489"/>
                  <a:pt x="271" y="31"/>
                  <a:pt x="331" y="31"/>
                </a:cubicBezTo>
                <a:cubicBezTo>
                  <a:pt x="391" y="31"/>
                  <a:pt x="443" y="530"/>
                  <a:pt x="505" y="530"/>
                </a:cubicBezTo>
                <a:cubicBezTo>
                  <a:pt x="567" y="530"/>
                  <a:pt x="643" y="31"/>
                  <a:pt x="705" y="31"/>
                </a:cubicBezTo>
                <a:cubicBezTo>
                  <a:pt x="767" y="31"/>
                  <a:pt x="817" y="530"/>
                  <a:pt x="876" y="530"/>
                </a:cubicBezTo>
                <a:cubicBezTo>
                  <a:pt x="935" y="530"/>
                  <a:pt x="1006" y="31"/>
                  <a:pt x="1061" y="31"/>
                </a:cubicBezTo>
                <a:cubicBezTo>
                  <a:pt x="1116" y="31"/>
                  <a:pt x="1147" y="529"/>
                  <a:pt x="1204" y="529"/>
                </a:cubicBezTo>
                <a:cubicBezTo>
                  <a:pt x="1261" y="529"/>
                  <a:pt x="1346" y="62"/>
                  <a:pt x="1404" y="31"/>
                </a:cubicBezTo>
                <a:cubicBezTo>
                  <a:pt x="1462" y="0"/>
                  <a:pt x="1507" y="172"/>
                  <a:pt x="1553" y="344"/>
                </a:cubicBezTo>
              </a:path>
            </a:pathLst>
          </a:cu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4" name="Rectangle 378"/>
          <p:cNvSpPr>
            <a:spLocks noChangeArrowheads="1"/>
          </p:cNvSpPr>
          <p:nvPr/>
        </p:nvSpPr>
        <p:spPr bwMode="auto">
          <a:xfrm>
            <a:off x="773645" y="3282003"/>
            <a:ext cx="565593" cy="20059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5" name="Rectangle 379"/>
          <p:cNvSpPr>
            <a:spLocks noChangeArrowheads="1"/>
          </p:cNvSpPr>
          <p:nvPr/>
        </p:nvSpPr>
        <p:spPr bwMode="auto">
          <a:xfrm>
            <a:off x="773645" y="4485555"/>
            <a:ext cx="565593" cy="30088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/>
          <a:lstStyle/>
          <a:p>
            <a:endParaRPr lang="en-US"/>
          </a:p>
        </p:txBody>
      </p:sp>
      <p:cxnSp>
        <p:nvCxnSpPr>
          <p:cNvPr id="126" name="AutoShape 32"/>
          <p:cNvCxnSpPr>
            <a:cxnSpLocks noChangeShapeType="1"/>
          </p:cNvCxnSpPr>
          <p:nvPr/>
        </p:nvCxnSpPr>
        <p:spPr bwMode="auto">
          <a:xfrm rot="10800000" flipV="1">
            <a:off x="1339238" y="2983205"/>
            <a:ext cx="490181" cy="298798"/>
          </a:xfrm>
          <a:prstGeom prst="straightConnector1">
            <a:avLst/>
          </a:prstGeom>
          <a:noFill/>
          <a:ln w="6350">
            <a:solidFill>
              <a:srgbClr val="000000"/>
            </a:solidFill>
            <a:prstDash val="dash"/>
            <a:round/>
            <a:headEnd/>
            <a:tailEnd/>
          </a:ln>
        </p:spPr>
      </p:cxnSp>
      <p:cxnSp>
        <p:nvCxnSpPr>
          <p:cNvPr id="127" name="AutoShape 32"/>
          <p:cNvCxnSpPr>
            <a:cxnSpLocks noChangeShapeType="1"/>
            <a:stCxn id="86" idx="6"/>
            <a:endCxn id="125" idx="3"/>
          </p:cNvCxnSpPr>
          <p:nvPr/>
        </p:nvCxnSpPr>
        <p:spPr bwMode="auto">
          <a:xfrm rot="5400000" flipH="1">
            <a:off x="1378858" y="4460979"/>
            <a:ext cx="386140" cy="465381"/>
          </a:xfrm>
          <a:prstGeom prst="straightConnector1">
            <a:avLst/>
          </a:prstGeom>
          <a:noFill/>
          <a:ln w="6350">
            <a:solidFill>
              <a:srgbClr val="000000"/>
            </a:solidFill>
            <a:prstDash val="dash"/>
            <a:round/>
            <a:headEnd/>
            <a:tailEnd/>
          </a:ln>
        </p:spPr>
      </p:cxnSp>
      <p:sp>
        <p:nvSpPr>
          <p:cNvPr id="82" name="Content Placeholder 2"/>
          <p:cNvSpPr>
            <a:spLocks noGrp="1"/>
          </p:cNvSpPr>
          <p:nvPr>
            <p:ph idx="1"/>
          </p:nvPr>
        </p:nvSpPr>
        <p:spPr>
          <a:xfrm>
            <a:off x="130628" y="1049694"/>
            <a:ext cx="4525347" cy="9563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/>
              <a:t>Enhancement effect: </a:t>
            </a:r>
          </a:p>
          <a:p>
            <a:pPr>
              <a:buNone/>
            </a:pPr>
            <a:r>
              <a:rPr lang="en-US" sz="1800" dirty="0" smtClean="0"/>
              <a:t>We consider a QD-metallic nanorod  hybrid deposited on s substrate</a:t>
            </a:r>
          </a:p>
        </p:txBody>
      </p:sp>
      <p:graphicFrame>
        <p:nvGraphicFramePr>
          <p:cNvPr id="382977" name="Object 1"/>
          <p:cNvGraphicFramePr>
            <a:graphicFrameLocks noChangeAspect="1"/>
          </p:cNvGraphicFramePr>
          <p:nvPr/>
        </p:nvGraphicFramePr>
        <p:xfrm>
          <a:off x="447867" y="2198040"/>
          <a:ext cx="2806773" cy="533367"/>
        </p:xfrm>
        <a:graphic>
          <a:graphicData uri="http://schemas.openxmlformats.org/presentationml/2006/ole">
            <p:oleObj spid="_x0000_s500899" name="Equation" r:id="rId8" imgW="1600200" imgH="304800" progId="Equation.3">
              <p:embed/>
            </p:oleObj>
          </a:graphicData>
        </a:graphic>
      </p:graphicFrame>
      <p:sp>
        <p:nvSpPr>
          <p:cNvPr id="128" name="Content Placeholder 2"/>
          <p:cNvSpPr>
            <a:spLocks noGrp="1"/>
          </p:cNvSpPr>
          <p:nvPr>
            <p:ph idx="1"/>
          </p:nvPr>
        </p:nvSpPr>
        <p:spPr>
          <a:xfrm>
            <a:off x="348342" y="5764765"/>
            <a:ext cx="5007430" cy="80398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Enhancement of SHG is predicted due DDI</a:t>
            </a:r>
          </a:p>
          <a:p>
            <a:pPr>
              <a:buNone/>
            </a:pPr>
            <a:r>
              <a:rPr lang="en-US" sz="1800" dirty="0" smtClean="0"/>
              <a:t>Switching on and off of the SHG is found</a:t>
            </a:r>
          </a:p>
        </p:txBody>
      </p:sp>
      <p:grpSp>
        <p:nvGrpSpPr>
          <p:cNvPr id="5" name="Group 927"/>
          <p:cNvGrpSpPr/>
          <p:nvPr/>
        </p:nvGrpSpPr>
        <p:grpSpPr>
          <a:xfrm>
            <a:off x="5966042" y="1273100"/>
            <a:ext cx="1813808" cy="1329475"/>
            <a:chOff x="6255027" y="2657061"/>
            <a:chExt cx="2644198" cy="1938130"/>
          </a:xfrm>
        </p:grpSpPr>
        <p:sp>
          <p:nvSpPr>
            <p:cNvPr id="131" name="Rectangle 130"/>
            <p:cNvSpPr/>
            <p:nvPr/>
          </p:nvSpPr>
          <p:spPr bwMode="auto">
            <a:xfrm>
              <a:off x="6255027" y="2657061"/>
              <a:ext cx="2633868" cy="19381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sp>
          <p:nvSpPr>
            <p:cNvPr id="132" name="Text Box 7"/>
            <p:cNvSpPr txBox="1">
              <a:spLocks noChangeArrowheads="1"/>
            </p:cNvSpPr>
            <p:nvPr/>
          </p:nvSpPr>
          <p:spPr bwMode="auto">
            <a:xfrm>
              <a:off x="6309408" y="2834073"/>
              <a:ext cx="1784346" cy="54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Metal Nanorod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Text Box 6"/>
            <p:cNvSpPr txBox="1">
              <a:spLocks noChangeArrowheads="1"/>
            </p:cNvSpPr>
            <p:nvPr/>
          </p:nvSpPr>
          <p:spPr bwMode="auto">
            <a:xfrm>
              <a:off x="7362616" y="3166549"/>
              <a:ext cx="1536609" cy="425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Quantum Dot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AutoShape 4"/>
            <p:cNvSpPr>
              <a:spLocks noChangeShapeType="1"/>
            </p:cNvSpPr>
            <p:nvPr/>
          </p:nvSpPr>
          <p:spPr bwMode="auto">
            <a:xfrm flipH="1">
              <a:off x="7881729" y="3405035"/>
              <a:ext cx="213765" cy="451348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6" name="Group 912"/>
            <p:cNvGrpSpPr/>
            <p:nvPr/>
          </p:nvGrpSpPr>
          <p:grpSpPr>
            <a:xfrm>
              <a:off x="6513443" y="3819283"/>
              <a:ext cx="2093843" cy="616941"/>
              <a:chOff x="1066800" y="3925300"/>
              <a:chExt cx="4191000" cy="1234858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0800000" scaled="0"/>
            </a:gradFill>
          </p:grpSpPr>
          <p:sp>
            <p:nvSpPr>
              <p:cNvPr id="139" name="Parallelogram 138"/>
              <p:cNvSpPr/>
              <p:nvPr/>
            </p:nvSpPr>
            <p:spPr>
              <a:xfrm flipH="1">
                <a:off x="1066800" y="4038600"/>
                <a:ext cx="4191000" cy="720080"/>
              </a:xfrm>
              <a:prstGeom prst="parallelogram">
                <a:avLst>
                  <a:gd name="adj" fmla="val 99698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1769165" y="4754217"/>
                <a:ext cx="3458818" cy="3048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sp>
            <p:nvSpPr>
              <p:cNvPr id="141" name="Parallelogram 140"/>
              <p:cNvSpPr/>
              <p:nvPr/>
            </p:nvSpPr>
            <p:spPr bwMode="auto">
              <a:xfrm rot="13526343" flipV="1">
                <a:off x="803688" y="4430686"/>
                <a:ext cx="1234858" cy="224085"/>
              </a:xfrm>
              <a:prstGeom prst="parallelogram">
                <a:avLst>
                  <a:gd name="adj" fmla="val 103510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</p:grpSp>
        <p:sp>
          <p:nvSpPr>
            <p:cNvPr id="136" name="AutoShape 4"/>
            <p:cNvSpPr>
              <a:spLocks noChangeShapeType="1"/>
            </p:cNvSpPr>
            <p:nvPr/>
          </p:nvSpPr>
          <p:spPr bwMode="auto">
            <a:xfrm>
              <a:off x="7129667" y="3193774"/>
              <a:ext cx="45719" cy="602974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7" name="Oval 16"/>
            <p:cNvSpPr>
              <a:spLocks noChangeArrowheads="1"/>
            </p:cNvSpPr>
            <p:nvPr/>
          </p:nvSpPr>
          <p:spPr bwMode="auto">
            <a:xfrm>
              <a:off x="7729331" y="3849756"/>
              <a:ext cx="261929" cy="262140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8" name="Can 137"/>
            <p:cNvSpPr/>
            <p:nvPr/>
          </p:nvSpPr>
          <p:spPr bwMode="auto">
            <a:xfrm rot="5400000">
              <a:off x="6962361" y="3602934"/>
              <a:ext cx="318052" cy="705678"/>
            </a:xfrm>
            <a:prstGeom prst="can">
              <a:avLst>
                <a:gd name="adj" fmla="val 65625"/>
              </a:avLst>
            </a:prstGeom>
            <a:gradFill>
              <a:gsLst>
                <a:gs pos="82001">
                  <a:srgbClr val="FFC000"/>
                </a:gs>
                <a:gs pos="100000">
                  <a:srgbClr val="FAE3B7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6388"/>
            <a:ext cx="5663681" cy="74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j-lt"/>
              </a:rPr>
              <a:t>Enhancement of SHG </a:t>
            </a:r>
            <a:r>
              <a:rPr lang="en-US" sz="2000" dirty="0" smtClean="0">
                <a:latin typeface="+mj-lt"/>
              </a:rPr>
              <a:t>: </a:t>
            </a:r>
          </a:p>
          <a:p>
            <a:pPr>
              <a:buNone/>
            </a:pPr>
            <a:r>
              <a:rPr lang="en-US" sz="1400" dirty="0" smtClean="0"/>
              <a:t>observed in 40 </a:t>
            </a:r>
            <a:r>
              <a:rPr lang="en-US" sz="1400" dirty="0"/>
              <a:t>nm Au </a:t>
            </a:r>
            <a:r>
              <a:rPr lang="en-US" sz="1400" dirty="0" smtClean="0"/>
              <a:t>MNP-CdS-QD </a:t>
            </a:r>
            <a:r>
              <a:rPr lang="en-US" sz="1400" dirty="0"/>
              <a:t>hybrid system </a:t>
            </a:r>
            <a:r>
              <a:rPr lang="en-US" sz="1400" dirty="0" smtClean="0"/>
              <a:t>. R </a:t>
            </a:r>
            <a:r>
              <a:rPr lang="en-US" sz="1400" dirty="0"/>
              <a:t>= </a:t>
            </a:r>
            <a:r>
              <a:rPr lang="en-US" sz="1400" dirty="0" smtClean="0"/>
              <a:t>41.5 nm. </a:t>
            </a:r>
          </a:p>
          <a:p>
            <a:endParaRPr lang="en-US" dirty="0" smtClean="0"/>
          </a:p>
        </p:txBody>
      </p:sp>
      <p:grpSp>
        <p:nvGrpSpPr>
          <p:cNvPr id="2" name="Group 5"/>
          <p:cNvGrpSpPr/>
          <p:nvPr/>
        </p:nvGrpSpPr>
        <p:grpSpPr>
          <a:xfrm>
            <a:off x="5572083" y="701551"/>
            <a:ext cx="3139058" cy="6156449"/>
            <a:chOff x="5609406" y="404664"/>
            <a:chExt cx="3139058" cy="6156449"/>
          </a:xfrm>
        </p:grpSpPr>
        <p:pic>
          <p:nvPicPr>
            <p:cNvPr id="3074" name="Picture 2" descr="C:\Documents and Settings\Joel\My Documents\Dropbox\Projects\Argentina Collaboration\adv opt mater revised\second draft\fig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620688"/>
              <a:ext cx="3060700" cy="5940425"/>
            </a:xfrm>
            <a:prstGeom prst="rect">
              <a:avLst/>
            </a:prstGeom>
            <a:noFill/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9406" y="404664"/>
              <a:ext cx="3139058" cy="2212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/>
          <p:nvPr/>
        </p:nvGrpSpPr>
        <p:grpSpPr>
          <a:xfrm>
            <a:off x="5989525" y="1085130"/>
            <a:ext cx="2857187" cy="4761379"/>
            <a:chOff x="5989525" y="1085130"/>
            <a:chExt cx="2857187" cy="4761379"/>
          </a:xfrm>
        </p:grpSpPr>
        <p:sp>
          <p:nvSpPr>
            <p:cNvPr id="7" name="TextBox 6"/>
            <p:cNvSpPr txBox="1"/>
            <p:nvPr/>
          </p:nvSpPr>
          <p:spPr>
            <a:xfrm>
              <a:off x="7645742" y="1085130"/>
              <a:ext cx="1200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QD/Au-MNP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22611" y="3935467"/>
              <a:ext cx="1200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QD/Au-MNP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89525" y="5538732"/>
              <a:ext cx="1189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QD/Ag-MNP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AutoShape 6"/>
          <p:cNvSpPr>
            <a:spLocks noChangeArrowheads="1"/>
          </p:cNvSpPr>
          <p:nvPr/>
        </p:nvSpPr>
        <p:spPr bwMode="auto">
          <a:xfrm>
            <a:off x="639147" y="155510"/>
            <a:ext cx="7515807" cy="69357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2400" dirty="0" smtClean="0">
                <a:solidFill>
                  <a:schemeClr val="bg1"/>
                </a:solidFill>
                <a:latin typeface="Humanst521 BT" pitchFamily="34" charset="0"/>
                <a:cs typeface="Arial" charset="0"/>
              </a:rPr>
              <a:t>Second Harmonic Generation</a:t>
            </a:r>
          </a:p>
          <a:p>
            <a:pPr algn="ctr">
              <a:defRPr/>
            </a:pPr>
            <a:r>
              <a:rPr lang="en-CA" sz="2400" b="0" dirty="0" smtClean="0">
                <a:solidFill>
                  <a:schemeClr val="bg1"/>
                </a:solidFill>
                <a:latin typeface="Humanst521 BT" pitchFamily="34" charset="0"/>
                <a:cs typeface="Arial" charset="0"/>
              </a:rPr>
              <a:t>Enhancement and switching</a:t>
            </a:r>
            <a:endParaRPr lang="en-CA" sz="2400" b="0" dirty="0">
              <a:solidFill>
                <a:schemeClr val="bg1"/>
              </a:solidFill>
              <a:latin typeface="Allegro BT" pitchFamily="8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8460" y="2614043"/>
            <a:ext cx="353078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Switching: 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ue to control field intensity and frequency</a:t>
            </a: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Switching  DDI;:   </a:t>
            </a: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Dotted curve to solid curve</a:t>
            </a:r>
          </a:p>
          <a:p>
            <a:pPr>
              <a:buFont typeface="Wingdings" pitchFamily="2" charset="2"/>
              <a:buChar char="Ø"/>
            </a:pP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Dotted curve:  The control field frequency is not resonance with the SPP of MNP: No DDI </a:t>
            </a:r>
          </a:p>
          <a:p>
            <a:pPr>
              <a:buFont typeface="Wingdings" pitchFamily="2" charset="2"/>
              <a:buChar char="Ø"/>
            </a:pPr>
            <a:endParaRPr lang="en-US" sz="14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14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14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Solid curve: With control field : DDI</a:t>
            </a:r>
          </a:p>
          <a:p>
            <a:endParaRPr lang="en-US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5258" y="5970521"/>
            <a:ext cx="457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NO SHG in Ag-MNP- QD </a:t>
            </a:r>
          </a:p>
          <a:p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Control field frequency is not resonance with AU surface plasmon frequency.</a:t>
            </a:r>
            <a:endParaRPr lang="en-US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460" y="1005217"/>
            <a:ext cx="53804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dobe Garamond Pro Bold" pitchFamily="18" charset="0"/>
              </a:rPr>
              <a:t>Cox,  Singh, </a:t>
            </a:r>
            <a:r>
              <a:rPr lang="en-US" dirty="0" err="1" smtClean="0">
                <a:latin typeface="Adobe Garamond Pro Bold" pitchFamily="18" charset="0"/>
              </a:rPr>
              <a:t>Bildering</a:t>
            </a:r>
            <a:r>
              <a:rPr lang="en-US" dirty="0" smtClean="0">
                <a:latin typeface="Adobe Garamond Pro Bold" pitchFamily="18" charset="0"/>
              </a:rPr>
              <a:t>,  </a:t>
            </a:r>
            <a:r>
              <a:rPr lang="en-US" dirty="0" err="1" smtClean="0">
                <a:latin typeface="Adobe Garamond Pro Bold" pitchFamily="18" charset="0"/>
              </a:rPr>
              <a:t>Bragas</a:t>
            </a:r>
            <a:r>
              <a:rPr lang="en-US" dirty="0" smtClean="0">
                <a:latin typeface="Adobe Garamond Pro Bold" pitchFamily="18" charset="0"/>
              </a:rPr>
              <a:t>, </a:t>
            </a:r>
            <a:r>
              <a:rPr lang="en-US" b="0" dirty="0" smtClean="0">
                <a:latin typeface="Adobe Garamond Pro Bold" pitchFamily="18" charset="0"/>
                <a:ea typeface="Calibri" pitchFamily="34" charset="0"/>
                <a:cs typeface="Times New Roman" pitchFamily="18" charset="0"/>
              </a:rPr>
              <a:t>Advanced Materials  1, 460 (2013)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5326" y="1983979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QD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 bwMode="auto">
          <a:xfrm>
            <a:off x="6479296" y="2137868"/>
            <a:ext cx="630631" cy="222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0800000" flipV="1">
            <a:off x="7595119" y="1371600"/>
            <a:ext cx="186613" cy="1772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5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77831538"/>
              </p:ext>
            </p:extLst>
          </p:nvPr>
        </p:nvGraphicFramePr>
        <p:xfrm>
          <a:off x="1396820" y="2044501"/>
          <a:ext cx="2806700" cy="533400"/>
        </p:xfrm>
        <a:graphic>
          <a:graphicData uri="http://schemas.openxmlformats.org/presentationml/2006/ole">
            <p:oleObj spid="_x0000_s435615" name="Equation" r:id="rId5" imgW="1600200" imgH="304800" progId="Equation.3">
              <p:embed/>
            </p:oleObj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9191783"/>
              </p:ext>
            </p:extLst>
          </p:nvPr>
        </p:nvGraphicFramePr>
        <p:xfrm>
          <a:off x="364058" y="4349991"/>
          <a:ext cx="2405063" cy="555625"/>
        </p:xfrm>
        <a:graphic>
          <a:graphicData uri="http://schemas.openxmlformats.org/presentationml/2006/ole">
            <p:oleObj spid="_x0000_s435616" name="Equation" r:id="rId6" imgW="1371600" imgH="317160" progId="Equation.3">
              <p:embed/>
            </p:oleObj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09595233"/>
              </p:ext>
            </p:extLst>
          </p:nvPr>
        </p:nvGraphicFramePr>
        <p:xfrm>
          <a:off x="369479" y="5245705"/>
          <a:ext cx="2806700" cy="533400"/>
        </p:xfrm>
        <a:graphic>
          <a:graphicData uri="http://schemas.openxmlformats.org/presentationml/2006/ole">
            <p:oleObj spid="_x0000_s435617" name="Equation" r:id="rId7" imgW="1600200" imgH="304800" progId="Equation.3">
              <p:embed/>
            </p:oleObj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3349352" y="4423149"/>
            <a:ext cx="2095395" cy="1645112"/>
            <a:chOff x="196947" y="3024576"/>
            <a:chExt cx="4309199" cy="3383187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907437" y="3038927"/>
              <a:ext cx="0" cy="14493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Object 25"/>
            <p:cNvGraphicFramePr>
              <a:graphicFrameLocks noChangeAspect="1"/>
            </p:cNvGraphicFramePr>
            <p:nvPr/>
          </p:nvGraphicFramePr>
          <p:xfrm>
            <a:off x="1770956" y="5492734"/>
            <a:ext cx="304865" cy="393700"/>
          </p:xfrm>
          <a:graphic>
            <a:graphicData uri="http://schemas.openxmlformats.org/presentationml/2006/ole">
              <p:oleObj spid="_x0000_s435618" name="Equation" r:id="rId8" imgW="190417" imgH="253890" progId="Equation.3">
                <p:embed/>
              </p:oleObj>
            </a:graphicData>
          </a:graphic>
        </p:graphicFrame>
        <p:graphicFrame>
          <p:nvGraphicFramePr>
            <p:cNvPr id="27" name="Object 30"/>
            <p:cNvGraphicFramePr>
              <a:graphicFrameLocks noChangeAspect="1"/>
            </p:cNvGraphicFramePr>
            <p:nvPr/>
          </p:nvGraphicFramePr>
          <p:xfrm>
            <a:off x="1843713" y="3146070"/>
            <a:ext cx="345842" cy="393700"/>
          </p:xfrm>
          <a:graphic>
            <a:graphicData uri="http://schemas.openxmlformats.org/presentationml/2006/ole">
              <p:oleObj spid="_x0000_s435619" name="Equation" r:id="rId9" imgW="215713" imgH="253780" progId="Equation.3">
                <p:embed/>
              </p:oleObj>
            </a:graphicData>
          </a:graphic>
        </p:graphicFrame>
        <p:cxnSp>
          <p:nvCxnSpPr>
            <p:cNvPr id="28" name="Straight Arrow Connector 27"/>
            <p:cNvCxnSpPr/>
            <p:nvPr/>
          </p:nvCxnSpPr>
          <p:spPr>
            <a:xfrm flipV="1">
              <a:off x="907437" y="4539118"/>
              <a:ext cx="0" cy="11597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24732" y="5728019"/>
              <a:ext cx="94035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59415" y="4524981"/>
              <a:ext cx="50283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4088" y="3299560"/>
              <a:ext cx="106299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26"/>
            <p:cNvSpPr txBox="1">
              <a:spLocks noChangeArrowheads="1"/>
            </p:cNvSpPr>
            <p:nvPr/>
          </p:nvSpPr>
          <p:spPr bwMode="auto">
            <a:xfrm>
              <a:off x="508358" y="3742964"/>
              <a:ext cx="481883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endPara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26"/>
            <p:cNvSpPr txBox="1">
              <a:spLocks noChangeArrowheads="1"/>
            </p:cNvSpPr>
            <p:nvPr/>
          </p:nvSpPr>
          <p:spPr bwMode="auto">
            <a:xfrm>
              <a:off x="486450" y="4915224"/>
              <a:ext cx="481883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ω</a:t>
              </a:r>
              <a:endParaRPr kumimoji="0" lang="en-C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861700" y="3024576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61700" y="3077585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61700" y="3130594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61700" y="3173663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61700" y="3226671"/>
              <a:ext cx="6699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494292" y="3025010"/>
              <a:ext cx="0" cy="2623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452715" y="5725674"/>
              <a:ext cx="94035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810890" y="3307587"/>
              <a:ext cx="0" cy="24225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391394" y="3252462"/>
              <a:ext cx="10629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27"/>
            <p:cNvSpPr>
              <a:spLocks/>
            </p:cNvSpPr>
            <p:nvPr/>
          </p:nvSpPr>
          <p:spPr bwMode="auto">
            <a:xfrm rot="20511830">
              <a:off x="2885233" y="4286754"/>
              <a:ext cx="616525" cy="218948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37093" y="4783014"/>
              <a:ext cx="1369053" cy="69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00" dirty="0" smtClean="0"/>
                <a:t>Control laser</a:t>
              </a:r>
              <a:endParaRPr lang="en-CA" sz="8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6947" y="4445391"/>
              <a:ext cx="633047" cy="56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88455" y="5964701"/>
              <a:ext cx="1120505" cy="443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00" dirty="0" smtClean="0"/>
                <a:t>MNP</a:t>
              </a:r>
              <a:endParaRPr lang="en-CA" sz="800" dirty="0"/>
            </a:p>
          </p:txBody>
        </p:sp>
        <p:sp>
          <p:nvSpPr>
            <p:cNvPr id="49" name="Left-Right Arrow 48"/>
            <p:cNvSpPr/>
            <p:nvPr/>
          </p:nvSpPr>
          <p:spPr bwMode="auto">
            <a:xfrm>
              <a:off x="1456787" y="4240413"/>
              <a:ext cx="1111348" cy="267286"/>
            </a:xfrm>
            <a:prstGeom prst="left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665085" y="4565909"/>
              <a:ext cx="1135606" cy="443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00" dirty="0" smtClean="0"/>
                <a:t>DDI</a:t>
              </a:r>
              <a:endParaRPr lang="en-CA" sz="80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roup 1074"/>
          <p:cNvGrpSpPr/>
          <p:nvPr/>
        </p:nvGrpSpPr>
        <p:grpSpPr>
          <a:xfrm>
            <a:off x="6538655" y="2297666"/>
            <a:ext cx="2458743" cy="2280863"/>
            <a:chOff x="200531" y="3286772"/>
            <a:chExt cx="2458743" cy="2280863"/>
          </a:xfrm>
        </p:grpSpPr>
        <p:sp>
          <p:nvSpPr>
            <p:cNvPr id="1076" name="Oval 234"/>
            <p:cNvSpPr>
              <a:spLocks noChangeArrowheads="1"/>
            </p:cNvSpPr>
            <p:nvPr/>
          </p:nvSpPr>
          <p:spPr bwMode="auto">
            <a:xfrm>
              <a:off x="2613549" y="5521915"/>
              <a:ext cx="45725" cy="45720"/>
            </a:xfrm>
            <a:prstGeom prst="ellipse">
              <a:avLst/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1077" name="Group 76"/>
            <p:cNvGrpSpPr/>
            <p:nvPr/>
          </p:nvGrpSpPr>
          <p:grpSpPr>
            <a:xfrm>
              <a:off x="200531" y="3286772"/>
              <a:ext cx="2116307" cy="1834775"/>
              <a:chOff x="1867886" y="1988396"/>
              <a:chExt cx="4461368" cy="3867874"/>
            </a:xfrm>
          </p:grpSpPr>
          <p:sp>
            <p:nvSpPr>
              <p:cNvPr id="1079" name="Rectangle 1078"/>
              <p:cNvSpPr/>
              <p:nvPr/>
            </p:nvSpPr>
            <p:spPr>
              <a:xfrm>
                <a:off x="2065106" y="1988396"/>
                <a:ext cx="4253501" cy="386787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threePt" dir="t">
                  <a:rot lat="0" lon="0" rev="0"/>
                </a:lightRig>
              </a:scene3d>
              <a:sp3d extrusionH="38100" prstMaterial="clear">
                <a:bevelT w="260350" h="50800" prst="softRound"/>
                <a:bevelB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0" name="Group 4"/>
              <p:cNvGrpSpPr/>
              <p:nvPr/>
            </p:nvGrpSpPr>
            <p:grpSpPr>
              <a:xfrm>
                <a:off x="1867886" y="3517851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1135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149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0" name="L-Shape 8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1" name="Rectangle 21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6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146" name="L-Shape 16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7" name="L-Shape 17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8" name="Rectangle 18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7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1138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143" name="L-Shape 13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4" name="L-Shape 14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5" name="Rectangle 15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39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140" name="L-Shape 10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1" name="L-Shape 11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2" name="Rectangle 12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081" name="Group 22"/>
              <p:cNvGrpSpPr/>
              <p:nvPr/>
            </p:nvGrpSpPr>
            <p:grpSpPr>
              <a:xfrm>
                <a:off x="2657283" y="3207914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1118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132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3" name="L-Shape 1132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4" name="Rectangle 1133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19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129" name="L-Shape 34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0" name="L-Shape 1129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1" name="Rectangle 1130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20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1121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126" name="L-Shape 31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7" name="L-Shape 32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8" name="Rectangle 33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22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123" name="L-Shape 1122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4" name="L-Shape 1123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5" name="Rectangle 30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082" name="Group 40"/>
              <p:cNvGrpSpPr/>
              <p:nvPr/>
            </p:nvGrpSpPr>
            <p:grpSpPr>
              <a:xfrm>
                <a:off x="3479215" y="2920239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1101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115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6" name="L-Shape 1115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7" name="Rectangle 1116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2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112" name="L-Shape 1111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3" name="L-Shape 1112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4" name="Rectangle 1113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3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1104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109" name="L-Shape 1108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0" name="L-Shape 1109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1" name="Rectangle 1110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05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106" name="L-Shape 1105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7" name="L-Shape 1106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8" name="Rectangle 1107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083" name="Group 58"/>
              <p:cNvGrpSpPr/>
              <p:nvPr/>
            </p:nvGrpSpPr>
            <p:grpSpPr>
              <a:xfrm>
                <a:off x="4289160" y="2610302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1084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98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9" name="L-Shape 1098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0" name="Rectangle 1099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5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95" name="L-Shape 1094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6" name="L-Shape 1095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7" name="Rectangle 1096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6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1087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92" name="L-Shape 1091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3" name="L-Shape 1092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4" name="Rectangle 1093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8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89" name="L-Shape 1088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0" name="L-Shape 1089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1" name="Rectangle 1090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078" name="Oval 197"/>
            <p:cNvSpPr>
              <a:spLocks noChangeArrowheads="1"/>
            </p:cNvSpPr>
            <p:nvPr/>
          </p:nvSpPr>
          <p:spPr bwMode="auto">
            <a:xfrm>
              <a:off x="895945" y="3663077"/>
              <a:ext cx="709265" cy="709265"/>
            </a:xfrm>
            <a:prstGeom prst="ellipse">
              <a:avLst/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809" y="1480932"/>
            <a:ext cx="5842992" cy="218883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CA" sz="1800" dirty="0" smtClean="0">
                <a:latin typeface="Humanst521 BT"/>
              </a:rPr>
              <a:t>It is considered that the resonance frequencies of the QD lie near </a:t>
            </a:r>
            <a:r>
              <a:rPr lang="el-GR" sz="1800" i="1" dirty="0" smtClean="0"/>
              <a:t>ω</a:t>
            </a:r>
            <a:r>
              <a:rPr lang="en-CA" sz="1800" baseline="-25000" dirty="0" err="1" smtClean="0">
                <a:latin typeface="Humanst521 BT"/>
              </a:rPr>
              <a:t>sp</a:t>
            </a:r>
            <a:r>
              <a:rPr lang="en-CA" sz="1800" dirty="0" smtClean="0">
                <a:latin typeface="Humanst521 BT"/>
              </a:rPr>
              <a:t> </a:t>
            </a:r>
            <a:endParaRPr lang="en-CA" sz="1800" baseline="30000" dirty="0" smtClean="0">
              <a:latin typeface="Humanst521 BT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CA" sz="1800" dirty="0" smtClean="0">
                <a:latin typeface="Humanst521 BT"/>
              </a:rPr>
              <a:t>Initially we consider the case where the transition dipole moments (fields) </a:t>
            </a:r>
            <a:r>
              <a:rPr lang="en-CA" sz="1800" i="1" dirty="0" smtClean="0">
                <a:latin typeface="Humanst521 BT"/>
              </a:rPr>
              <a:t>µ</a:t>
            </a:r>
            <a:r>
              <a:rPr lang="en-CA" sz="1800" baseline="-25000" dirty="0" smtClean="0">
                <a:latin typeface="Humanst521 BT"/>
              </a:rPr>
              <a:t>12</a:t>
            </a:r>
            <a:r>
              <a:rPr lang="en-CA" sz="1800" dirty="0" smtClean="0">
                <a:latin typeface="Humanst521 BT"/>
              </a:rPr>
              <a:t> (</a:t>
            </a:r>
            <a:r>
              <a:rPr lang="en-CA" sz="1800" i="1" dirty="0" smtClean="0">
                <a:latin typeface="Humanst521 BT"/>
              </a:rPr>
              <a:t>E</a:t>
            </a:r>
            <a:r>
              <a:rPr lang="en-CA" sz="1800" baseline="-25000" dirty="0" smtClean="0">
                <a:latin typeface="Humanst521 BT"/>
              </a:rPr>
              <a:t>2</a:t>
            </a:r>
            <a:r>
              <a:rPr lang="en-CA" sz="1800" dirty="0" smtClean="0">
                <a:latin typeface="Humanst521 BT"/>
              </a:rPr>
              <a:t>) and </a:t>
            </a:r>
            <a:r>
              <a:rPr lang="en-CA" sz="1800" i="1" dirty="0" smtClean="0">
                <a:latin typeface="Humanst521 BT"/>
              </a:rPr>
              <a:t>µ</a:t>
            </a:r>
            <a:r>
              <a:rPr lang="en-CA" sz="1800" baseline="-25000" dirty="0" smtClean="0">
                <a:latin typeface="Humanst521 BT"/>
              </a:rPr>
              <a:t>13</a:t>
            </a:r>
            <a:r>
              <a:rPr lang="en-CA" sz="1800" dirty="0" smtClean="0">
                <a:latin typeface="Humanst521 BT"/>
              </a:rPr>
              <a:t> (</a:t>
            </a:r>
            <a:r>
              <a:rPr lang="en-CA" sz="1800" i="1" dirty="0" smtClean="0">
                <a:latin typeface="Humanst521 BT"/>
              </a:rPr>
              <a:t>E</a:t>
            </a:r>
            <a:r>
              <a:rPr lang="en-CA" sz="1800" baseline="-25000" dirty="0" smtClean="0">
                <a:latin typeface="Humanst521 BT"/>
              </a:rPr>
              <a:t>3</a:t>
            </a:r>
            <a:r>
              <a:rPr lang="en-CA" sz="1800" dirty="0" smtClean="0">
                <a:latin typeface="Humanst521 BT"/>
              </a:rPr>
              <a:t>) are aligned along the </a:t>
            </a:r>
            <a:r>
              <a:rPr lang="en-CA" sz="1800" i="1" dirty="0" smtClean="0">
                <a:latin typeface="Humanst521 BT"/>
              </a:rPr>
              <a:t>z</a:t>
            </a:r>
            <a:r>
              <a:rPr lang="en-CA" sz="1800" dirty="0" smtClean="0">
                <a:latin typeface="Humanst521 BT"/>
              </a:rPr>
              <a:t>- and </a:t>
            </a:r>
            <a:r>
              <a:rPr lang="en-CA" sz="1800" i="1" dirty="0" smtClean="0">
                <a:latin typeface="Humanst521 BT"/>
              </a:rPr>
              <a:t>x</a:t>
            </a:r>
            <a:r>
              <a:rPr lang="en-CA" sz="1800" dirty="0" smtClean="0">
                <a:latin typeface="Humanst521 BT"/>
              </a:rPr>
              <a:t>-directions, respectively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CA" sz="1800" dirty="0" smtClean="0">
                <a:latin typeface="Humanst521 BT"/>
              </a:rPr>
              <a:t>Therefore only </a:t>
            </a:r>
            <a:r>
              <a:rPr lang="en-CA" sz="1800" i="1" dirty="0" smtClean="0">
                <a:latin typeface="Humanst521 BT"/>
              </a:rPr>
              <a:t>µ</a:t>
            </a:r>
            <a:r>
              <a:rPr lang="en-CA" sz="1800" baseline="-25000" dirty="0" smtClean="0">
                <a:latin typeface="Humanst521 BT"/>
              </a:rPr>
              <a:t>13</a:t>
            </a:r>
            <a:r>
              <a:rPr lang="en-CA" sz="1800" dirty="0" smtClean="0">
                <a:latin typeface="Humanst521 BT"/>
              </a:rPr>
              <a:t> and </a:t>
            </a:r>
            <a:r>
              <a:rPr lang="en-CA" sz="1800" i="1" dirty="0" smtClean="0">
                <a:latin typeface="Humanst521 BT"/>
              </a:rPr>
              <a:t>E</a:t>
            </a:r>
            <a:r>
              <a:rPr lang="en-CA" sz="1800" baseline="-25000" dirty="0" smtClean="0">
                <a:latin typeface="Humanst521 BT"/>
              </a:rPr>
              <a:t>3</a:t>
            </a:r>
            <a:r>
              <a:rPr lang="en-CA" sz="1800" dirty="0" smtClean="0">
                <a:latin typeface="Humanst521 BT"/>
              </a:rPr>
              <a:t> couple to SSP of </a:t>
            </a:r>
            <a:r>
              <a:rPr lang="en-CA" sz="1800" dirty="0" err="1" smtClean="0">
                <a:latin typeface="Humanst521 BT"/>
              </a:rPr>
              <a:t>metamterials</a:t>
            </a:r>
            <a:endParaRPr lang="en-CA" sz="1800" baseline="-25000" dirty="0">
              <a:latin typeface="Humanst521 BT"/>
            </a:endParaRPr>
          </a:p>
        </p:txBody>
      </p:sp>
      <p:sp>
        <p:nvSpPr>
          <p:cNvPr id="5" name="AutoShape 785"/>
          <p:cNvSpPr>
            <a:spLocks noChangeAspect="1" noChangeArrowheads="1" noTextEdit="1"/>
          </p:cNvSpPr>
          <p:nvPr/>
        </p:nvSpPr>
        <p:spPr bwMode="auto">
          <a:xfrm>
            <a:off x="2879030" y="3768401"/>
            <a:ext cx="6188075" cy="2708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7" name="Group 779"/>
          <p:cNvGrpSpPr>
            <a:grpSpLocks/>
          </p:cNvGrpSpPr>
          <p:nvPr/>
        </p:nvGrpSpPr>
        <p:grpSpPr bwMode="auto">
          <a:xfrm>
            <a:off x="7125687" y="4566240"/>
            <a:ext cx="646496" cy="1356995"/>
            <a:chOff x="9365" y="2396"/>
            <a:chExt cx="1018" cy="2137"/>
          </a:xfrm>
        </p:grpSpPr>
        <p:sp>
          <p:nvSpPr>
            <p:cNvPr id="782" name="AutoShape 783"/>
            <p:cNvSpPr>
              <a:spLocks noChangeShapeType="1"/>
            </p:cNvSpPr>
            <p:nvPr/>
          </p:nvSpPr>
          <p:spPr bwMode="auto">
            <a:xfrm>
              <a:off x="9707" y="2412"/>
              <a:ext cx="1" cy="21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83" name="AutoShape 782"/>
            <p:cNvSpPr>
              <a:spLocks noChangeShapeType="1"/>
            </p:cNvSpPr>
            <p:nvPr/>
          </p:nvSpPr>
          <p:spPr bwMode="auto">
            <a:xfrm>
              <a:off x="9365" y="4532"/>
              <a:ext cx="720" cy="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84" name="AutoShape 781"/>
            <p:cNvSpPr>
              <a:spLocks noChangeShapeType="1"/>
            </p:cNvSpPr>
            <p:nvPr/>
          </p:nvSpPr>
          <p:spPr bwMode="auto">
            <a:xfrm>
              <a:off x="9365" y="2396"/>
              <a:ext cx="720" cy="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85" name="Text Box 780"/>
            <p:cNvSpPr txBox="1">
              <a:spLocks noChangeArrowheads="1"/>
            </p:cNvSpPr>
            <p:nvPr/>
          </p:nvSpPr>
          <p:spPr bwMode="auto">
            <a:xfrm>
              <a:off x="9681" y="3261"/>
              <a:ext cx="70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ω</a:t>
              </a:r>
              <a:r>
                <a:rPr kumimoji="0" lang="en-US" sz="14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2473232" y="6138120"/>
            <a:ext cx="1225041" cy="50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Nanocomposite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33"/>
          <p:cNvSpPr>
            <a:spLocks noChangeShapeType="1"/>
          </p:cNvSpPr>
          <p:nvPr/>
        </p:nvSpPr>
        <p:spPr bwMode="auto">
          <a:xfrm flipH="1" flipV="1">
            <a:off x="2359304" y="5381701"/>
            <a:ext cx="2767833" cy="937773"/>
          </a:xfrm>
          <a:prstGeom prst="straightConnector1">
            <a:avLst/>
          </a:prstGeom>
          <a:noFill/>
          <a:ln w="63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73" name="Group 5"/>
          <p:cNvGrpSpPr>
            <a:grpSpLocks/>
          </p:cNvGrpSpPr>
          <p:nvPr/>
        </p:nvGrpSpPr>
        <p:grpSpPr bwMode="auto">
          <a:xfrm>
            <a:off x="4788012" y="4256995"/>
            <a:ext cx="2391655" cy="2412365"/>
            <a:chOff x="6096" y="1884"/>
            <a:chExt cx="3766" cy="3799"/>
          </a:xfrm>
        </p:grpSpPr>
        <p:sp>
          <p:nvSpPr>
            <p:cNvPr id="24" name="Oval 32"/>
            <p:cNvSpPr>
              <a:spLocks noChangeArrowheads="1"/>
            </p:cNvSpPr>
            <p:nvPr/>
          </p:nvSpPr>
          <p:spPr bwMode="auto">
            <a:xfrm>
              <a:off x="6096" y="1917"/>
              <a:ext cx="3766" cy="3766"/>
            </a:xfrm>
            <a:prstGeom prst="ellipse">
              <a:avLst/>
            </a:prstGeom>
            <a:gradFill rotWithShape="1">
              <a:gsLst>
                <a:gs pos="0">
                  <a:srgbClr val="FFF200">
                    <a:alpha val="30000"/>
                  </a:srgbClr>
                </a:gs>
                <a:gs pos="45000">
                  <a:srgbClr val="FF7A00">
                    <a:alpha val="30000"/>
                  </a:srgbClr>
                </a:gs>
                <a:gs pos="70000">
                  <a:srgbClr val="FF0300">
                    <a:alpha val="30000"/>
                  </a:srgbClr>
                </a:gs>
                <a:gs pos="100000">
                  <a:srgbClr val="4D0808">
                    <a:alpha val="3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7664" y="1884"/>
              <a:ext cx="602" cy="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AutoShape 29"/>
            <p:cNvSpPr>
              <a:spLocks noChangeShapeType="1"/>
            </p:cNvSpPr>
            <p:nvPr/>
          </p:nvSpPr>
          <p:spPr bwMode="auto">
            <a:xfrm>
              <a:off x="7203" y="2371"/>
              <a:ext cx="149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7" name="AutoShape 28"/>
            <p:cNvSpPr>
              <a:spLocks noChangeShapeType="1"/>
            </p:cNvSpPr>
            <p:nvPr/>
          </p:nvSpPr>
          <p:spPr bwMode="auto">
            <a:xfrm>
              <a:off x="7110" y="2800"/>
              <a:ext cx="364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8" name="AutoShape 27"/>
            <p:cNvSpPr>
              <a:spLocks noChangeShapeType="1"/>
            </p:cNvSpPr>
            <p:nvPr/>
          </p:nvSpPr>
          <p:spPr bwMode="auto">
            <a:xfrm>
              <a:off x="8443" y="2757"/>
              <a:ext cx="336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9" name="AutoShape 26"/>
            <p:cNvSpPr>
              <a:spLocks noChangeShapeType="1"/>
            </p:cNvSpPr>
            <p:nvPr/>
          </p:nvSpPr>
          <p:spPr bwMode="auto">
            <a:xfrm>
              <a:off x="7303" y="2396"/>
              <a:ext cx="2" cy="390"/>
            </a:xfrm>
            <a:prstGeom prst="straightConnector1">
              <a:avLst/>
            </a:prstGeom>
            <a:noFill/>
            <a:ln w="9525">
              <a:solidFill>
                <a:srgbClr val="00B05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0" name="AutoShape 25"/>
            <p:cNvSpPr>
              <a:spLocks noChangeShapeType="1"/>
            </p:cNvSpPr>
            <p:nvPr/>
          </p:nvSpPr>
          <p:spPr bwMode="auto">
            <a:xfrm>
              <a:off x="8600" y="2396"/>
              <a:ext cx="1" cy="33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1" name="AutoShape 24"/>
            <p:cNvSpPr>
              <a:spLocks noChangeShapeType="1"/>
            </p:cNvSpPr>
            <p:nvPr/>
          </p:nvSpPr>
          <p:spPr bwMode="auto">
            <a:xfrm flipH="1">
              <a:off x="6674" y="2831"/>
              <a:ext cx="627" cy="1547"/>
            </a:xfrm>
            <a:prstGeom prst="straightConnector1">
              <a:avLst/>
            </a:prstGeom>
            <a:noFill/>
            <a:ln w="12700">
              <a:solidFill>
                <a:srgbClr val="00B05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2" name="AutoShape 23"/>
            <p:cNvSpPr>
              <a:spLocks noChangeShapeType="1"/>
            </p:cNvSpPr>
            <p:nvPr/>
          </p:nvSpPr>
          <p:spPr bwMode="auto">
            <a:xfrm>
              <a:off x="8601" y="2776"/>
              <a:ext cx="405" cy="1724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3" name="AutoShape 22"/>
            <p:cNvSpPr>
              <a:spLocks noChangeShapeType="1"/>
            </p:cNvSpPr>
            <p:nvPr/>
          </p:nvSpPr>
          <p:spPr bwMode="auto">
            <a:xfrm>
              <a:off x="6303" y="4424"/>
              <a:ext cx="1490" cy="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4" name="AutoShape 21"/>
            <p:cNvSpPr>
              <a:spLocks noChangeShapeType="1"/>
            </p:cNvSpPr>
            <p:nvPr/>
          </p:nvSpPr>
          <p:spPr bwMode="auto">
            <a:xfrm>
              <a:off x="8025" y="4581"/>
              <a:ext cx="1490" cy="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5" name="AutoShape 20"/>
            <p:cNvSpPr>
              <a:spLocks noChangeShapeType="1"/>
            </p:cNvSpPr>
            <p:nvPr/>
          </p:nvSpPr>
          <p:spPr bwMode="auto">
            <a:xfrm flipH="1">
              <a:off x="7206" y="2371"/>
              <a:ext cx="538" cy="194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prstDash val="dashDot"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6" name="AutoShape 19"/>
            <p:cNvSpPr>
              <a:spLocks noChangeShapeType="1"/>
            </p:cNvSpPr>
            <p:nvPr/>
          </p:nvSpPr>
          <p:spPr bwMode="auto">
            <a:xfrm>
              <a:off x="8227" y="2389"/>
              <a:ext cx="239" cy="211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prstDash val="dashDot"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7794" y="3201"/>
              <a:ext cx="676" cy="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Γ</a:t>
              </a:r>
              <a:r>
                <a:rPr kumimoji="0" lang="en-US" sz="14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31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 Box 17"/>
            <p:cNvSpPr txBox="1">
              <a:spLocks noChangeArrowheads="1"/>
            </p:cNvSpPr>
            <p:nvPr/>
          </p:nvSpPr>
          <p:spPr bwMode="auto">
            <a:xfrm>
              <a:off x="7303" y="3626"/>
              <a:ext cx="676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Γ</a:t>
              </a:r>
              <a:r>
                <a:rPr kumimoji="0" lang="en-US" sz="14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6232" y="3530"/>
              <a:ext cx="676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E</a:t>
              </a:r>
              <a:r>
                <a:rPr kumimoji="0" lang="en-US" sz="14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</a:t>
              </a:r>
              <a:r>
                <a:rPr kumimoji="0" lang="en-US" sz="14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5"/>
            <p:cNvSpPr txBox="1">
              <a:spLocks noChangeArrowheads="1"/>
            </p:cNvSpPr>
            <p:nvPr/>
          </p:nvSpPr>
          <p:spPr bwMode="auto">
            <a:xfrm>
              <a:off x="8910" y="3604"/>
              <a:ext cx="788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E</a:t>
              </a:r>
              <a:r>
                <a:rPr kumimoji="0" lang="en-US" sz="14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3</a:t>
              </a:r>
              <a:r>
                <a:rPr kumimoji="0" lang="en-US" sz="14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 Box 14"/>
            <p:cNvSpPr txBox="1">
              <a:spLocks noChangeArrowheads="1"/>
            </p:cNvSpPr>
            <p:nvPr/>
          </p:nvSpPr>
          <p:spPr bwMode="auto">
            <a:xfrm>
              <a:off x="6663" y="2325"/>
              <a:ext cx="750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δ</a:t>
              </a:r>
              <a:r>
                <a:rPr kumimoji="0" lang="en-US" sz="1400" b="0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8693" y="2371"/>
              <a:ext cx="721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δ</a:t>
              </a:r>
              <a:r>
                <a:rPr kumimoji="0" lang="en-US" sz="14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 Box 11"/>
            <p:cNvSpPr txBox="1">
              <a:spLocks noChangeArrowheads="1"/>
            </p:cNvSpPr>
            <p:nvPr/>
          </p:nvSpPr>
          <p:spPr bwMode="auto">
            <a:xfrm>
              <a:off x="6473" y="4446"/>
              <a:ext cx="614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8934" y="4603"/>
              <a:ext cx="522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5" name="Freeform 8"/>
            <p:cNvSpPr>
              <a:spLocks/>
            </p:cNvSpPr>
            <p:nvPr/>
          </p:nvSpPr>
          <p:spPr bwMode="auto">
            <a:xfrm>
              <a:off x="6276" y="2961"/>
              <a:ext cx="769" cy="569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12700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 rot="10800000">
              <a:off x="8791" y="3035"/>
              <a:ext cx="795" cy="569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142" y="529"/>
                </a:cxn>
                <a:cxn ang="0">
                  <a:pos x="331" y="31"/>
                </a:cxn>
                <a:cxn ang="0">
                  <a:pos x="505" y="530"/>
                </a:cxn>
                <a:cxn ang="0">
                  <a:pos x="705" y="31"/>
                </a:cxn>
                <a:cxn ang="0">
                  <a:pos x="876" y="530"/>
                </a:cxn>
                <a:cxn ang="0">
                  <a:pos x="1061" y="31"/>
                </a:cxn>
                <a:cxn ang="0">
                  <a:pos x="1204" y="529"/>
                </a:cxn>
                <a:cxn ang="0">
                  <a:pos x="1404" y="31"/>
                </a:cxn>
                <a:cxn ang="0">
                  <a:pos x="1553" y="344"/>
                </a:cxn>
              </a:cxnLst>
              <a:rect l="0" t="0" r="r" b="b"/>
              <a:pathLst>
                <a:path w="1553" h="569">
                  <a:moveTo>
                    <a:pt x="0" y="272"/>
                  </a:moveTo>
                  <a:cubicBezTo>
                    <a:pt x="43" y="420"/>
                    <a:pt x="87" y="569"/>
                    <a:pt x="142" y="529"/>
                  </a:cubicBezTo>
                  <a:cubicBezTo>
                    <a:pt x="197" y="489"/>
                    <a:pt x="271" y="31"/>
                    <a:pt x="331" y="31"/>
                  </a:cubicBezTo>
                  <a:cubicBezTo>
                    <a:pt x="391" y="31"/>
                    <a:pt x="443" y="530"/>
                    <a:pt x="505" y="530"/>
                  </a:cubicBezTo>
                  <a:cubicBezTo>
                    <a:pt x="567" y="530"/>
                    <a:pt x="643" y="31"/>
                    <a:pt x="705" y="31"/>
                  </a:cubicBezTo>
                  <a:cubicBezTo>
                    <a:pt x="767" y="31"/>
                    <a:pt x="817" y="530"/>
                    <a:pt x="876" y="530"/>
                  </a:cubicBezTo>
                  <a:cubicBezTo>
                    <a:pt x="935" y="530"/>
                    <a:pt x="1006" y="31"/>
                    <a:pt x="1061" y="31"/>
                  </a:cubicBezTo>
                  <a:cubicBezTo>
                    <a:pt x="1116" y="31"/>
                    <a:pt x="1147" y="529"/>
                    <a:pt x="1204" y="529"/>
                  </a:cubicBezTo>
                  <a:cubicBezTo>
                    <a:pt x="1261" y="529"/>
                    <a:pt x="1346" y="62"/>
                    <a:pt x="1404" y="31"/>
                  </a:cubicBezTo>
                  <a:cubicBezTo>
                    <a:pt x="1462" y="0"/>
                    <a:pt x="1507" y="172"/>
                    <a:pt x="1553" y="344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7003" y="4934"/>
              <a:ext cx="1786" cy="448"/>
            </a:xfrm>
            <a:prstGeom prst="rect">
              <a:avLst/>
            </a:prstGeom>
            <a:solidFill>
              <a:srgbClr val="D995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Quantum Dot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AutoShape 4"/>
          <p:cNvSpPr>
            <a:spLocks noChangeShapeType="1"/>
          </p:cNvSpPr>
          <p:nvPr/>
        </p:nvSpPr>
        <p:spPr bwMode="auto">
          <a:xfrm flipV="1">
            <a:off x="2180499" y="4277950"/>
            <a:ext cx="3734118" cy="503296"/>
          </a:xfrm>
          <a:prstGeom prst="straightConnector1">
            <a:avLst/>
          </a:prstGeom>
          <a:noFill/>
          <a:ln w="63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246" name="Text Box 198"/>
          <p:cNvSpPr txBox="1">
            <a:spLocks noChangeArrowheads="1"/>
          </p:cNvSpPr>
          <p:nvPr/>
        </p:nvSpPr>
        <p:spPr bwMode="auto">
          <a:xfrm>
            <a:off x="8173136" y="2592798"/>
            <a:ext cx="405905" cy="41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47" name="AutoShape 199"/>
          <p:cNvCxnSpPr>
            <a:cxnSpLocks noChangeShapeType="1"/>
          </p:cNvCxnSpPr>
          <p:nvPr/>
        </p:nvCxnSpPr>
        <p:spPr bwMode="auto">
          <a:xfrm flipV="1">
            <a:off x="8025728" y="2060848"/>
            <a:ext cx="0" cy="549040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2248" name="AutoShape 200"/>
          <p:cNvCxnSpPr>
            <a:cxnSpLocks noChangeShapeType="1"/>
          </p:cNvCxnSpPr>
          <p:nvPr/>
        </p:nvCxnSpPr>
        <p:spPr bwMode="auto">
          <a:xfrm flipV="1">
            <a:off x="6675560" y="2231755"/>
            <a:ext cx="0" cy="487086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49" name="AutoShape 201"/>
          <p:cNvCxnSpPr>
            <a:cxnSpLocks noChangeShapeType="1"/>
          </p:cNvCxnSpPr>
          <p:nvPr/>
        </p:nvCxnSpPr>
        <p:spPr bwMode="auto">
          <a:xfrm rot="5400000" flipV="1">
            <a:off x="6918036" y="2476365"/>
            <a:ext cx="0" cy="48495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250" name="Text Box 202"/>
          <p:cNvSpPr txBox="1">
            <a:spLocks noChangeArrowheads="1"/>
          </p:cNvSpPr>
          <p:nvPr/>
        </p:nvSpPr>
        <p:spPr bwMode="auto">
          <a:xfrm>
            <a:off x="6372200" y="2060848"/>
            <a:ext cx="333269" cy="35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z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1" name="Text Box 203"/>
          <p:cNvSpPr txBox="1">
            <a:spLocks noChangeArrowheads="1"/>
          </p:cNvSpPr>
          <p:nvPr/>
        </p:nvSpPr>
        <p:spPr bwMode="auto">
          <a:xfrm>
            <a:off x="6929786" y="2315073"/>
            <a:ext cx="429404" cy="40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x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2" name="Text Box 204"/>
          <p:cNvSpPr txBox="1">
            <a:spLocks noChangeArrowheads="1"/>
          </p:cNvSpPr>
          <p:nvPr/>
        </p:nvSpPr>
        <p:spPr bwMode="auto">
          <a:xfrm>
            <a:off x="7542915" y="2060848"/>
            <a:ext cx="576812" cy="40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r>
              <a:rPr kumimoji="0" lang="en-CA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" name="Text Box 205"/>
          <p:cNvSpPr txBox="1">
            <a:spLocks noChangeArrowheads="1"/>
          </p:cNvSpPr>
          <p:nvPr/>
        </p:nvSpPr>
        <p:spPr bwMode="auto">
          <a:xfrm>
            <a:off x="8228681" y="2060848"/>
            <a:ext cx="578948" cy="40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r>
              <a:rPr kumimoji="0" lang="en-CA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3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54" name="AutoShape 206"/>
          <p:cNvCxnSpPr>
            <a:cxnSpLocks noChangeShapeType="1"/>
          </p:cNvCxnSpPr>
          <p:nvPr/>
        </p:nvCxnSpPr>
        <p:spPr bwMode="auto">
          <a:xfrm rot="5400000" flipV="1">
            <a:off x="8517087" y="2191166"/>
            <a:ext cx="2136" cy="54904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2255" name="AutoShape 207"/>
          <p:cNvCxnSpPr>
            <a:cxnSpLocks noChangeShapeType="1"/>
          </p:cNvCxnSpPr>
          <p:nvPr/>
        </p:nvCxnSpPr>
        <p:spPr bwMode="auto">
          <a:xfrm>
            <a:off x="8004365" y="2819250"/>
            <a:ext cx="162362" cy="2136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256" name="AutoShape 208"/>
          <p:cNvCxnSpPr>
            <a:cxnSpLocks noChangeShapeType="1"/>
          </p:cNvCxnSpPr>
          <p:nvPr/>
        </p:nvCxnSpPr>
        <p:spPr bwMode="auto">
          <a:xfrm>
            <a:off x="8004365" y="3173883"/>
            <a:ext cx="162362" cy="2136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257" name="AutoShape 209"/>
          <p:cNvCxnSpPr>
            <a:cxnSpLocks noChangeShapeType="1"/>
          </p:cNvCxnSpPr>
          <p:nvPr/>
        </p:nvCxnSpPr>
        <p:spPr bwMode="auto">
          <a:xfrm>
            <a:off x="8085546" y="2821386"/>
            <a:ext cx="0" cy="354633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</p:cxnSp>
      <p:pic>
        <p:nvPicPr>
          <p:cNvPr id="1778" name="Picture 3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3531" y="4299024"/>
            <a:ext cx="219075" cy="238125"/>
          </a:xfrm>
          <a:prstGeom prst="rect">
            <a:avLst/>
          </a:prstGeom>
          <a:noFill/>
        </p:spPr>
      </p:pic>
      <p:pic>
        <p:nvPicPr>
          <p:cNvPr id="1779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5459" y="5905301"/>
            <a:ext cx="219075" cy="238125"/>
          </a:xfrm>
          <a:prstGeom prst="rect">
            <a:avLst/>
          </a:prstGeom>
          <a:noFill/>
        </p:spPr>
      </p:pic>
      <p:pic>
        <p:nvPicPr>
          <p:cNvPr id="1780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3611" y="6027216"/>
            <a:ext cx="219075" cy="238125"/>
          </a:xfrm>
          <a:prstGeom prst="rect">
            <a:avLst/>
          </a:prstGeom>
          <a:noFill/>
        </p:spPr>
      </p:pic>
      <p:sp>
        <p:nvSpPr>
          <p:cNvPr id="999" name="AutoShape 6"/>
          <p:cNvSpPr>
            <a:spLocks noChangeArrowheads="1"/>
          </p:cNvSpPr>
          <p:nvPr/>
        </p:nvSpPr>
        <p:spPr bwMode="auto">
          <a:xfrm>
            <a:off x="989045" y="261257"/>
            <a:ext cx="7119257" cy="97456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Three level Quantum Dot</a:t>
            </a:r>
            <a:endParaRPr lang="en-CA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lvl="0" algn="ctr">
              <a:defRPr/>
            </a:pPr>
            <a:endParaRPr lang="en-US" b="0" dirty="0" smtClean="0">
              <a:solidFill>
                <a:schemeClr val="bg1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CA" dirty="0">
                <a:latin typeface="Aharoni" panose="02010803020104030203" pitchFamily="2" charset="-79"/>
                <a:cs typeface="Aharoni" panose="02010803020104030203" pitchFamily="2" charset="-79"/>
              </a:rPr>
              <a:t>Mahi Singh. J. Cox,  M.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>
                <a:latin typeface="Aharoni" panose="02010803020104030203" pitchFamily="2" charset="-79"/>
                <a:cs typeface="Aharoni" panose="02010803020104030203" pitchFamily="2" charset="-79"/>
              </a:rPr>
              <a:t> :  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J. Physics D: Applied Physics  </a:t>
            </a:r>
            <a:r>
              <a:rPr lang="en-CA" dirty="0">
                <a:latin typeface="Aharoni" panose="02010803020104030203" pitchFamily="2" charset="-79"/>
                <a:cs typeface="Aharoni" panose="02010803020104030203" pitchFamily="2" charset="-79"/>
              </a:rPr>
              <a:t>(2014)</a:t>
            </a:r>
          </a:p>
          <a:p>
            <a:pPr lvl="0" algn="ctr">
              <a:defRPr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) </a:t>
            </a:r>
            <a:endParaRPr lang="en-CA" sz="2400" b="0" dirty="0">
              <a:solidFill>
                <a:schemeClr val="bg1"/>
              </a:solidFill>
              <a:latin typeface="Allegro BT" pitchFamily="8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6542" y="4389360"/>
            <a:ext cx="2458743" cy="2280863"/>
            <a:chOff x="200531" y="3286772"/>
            <a:chExt cx="2458743" cy="2280863"/>
          </a:xfrm>
        </p:grpSpPr>
        <p:sp>
          <p:nvSpPr>
            <p:cNvPr id="12" name="Oval 234"/>
            <p:cNvSpPr>
              <a:spLocks noChangeArrowheads="1"/>
            </p:cNvSpPr>
            <p:nvPr/>
          </p:nvSpPr>
          <p:spPr bwMode="auto">
            <a:xfrm>
              <a:off x="2613549" y="5521915"/>
              <a:ext cx="45725" cy="45720"/>
            </a:xfrm>
            <a:prstGeom prst="ellipse">
              <a:avLst/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998" name="Group 76"/>
            <p:cNvGrpSpPr/>
            <p:nvPr/>
          </p:nvGrpSpPr>
          <p:grpSpPr>
            <a:xfrm>
              <a:off x="200531" y="3286772"/>
              <a:ext cx="2116307" cy="1834775"/>
              <a:chOff x="1867886" y="1988396"/>
              <a:chExt cx="4461368" cy="3867874"/>
            </a:xfrm>
          </p:grpSpPr>
          <p:sp>
            <p:nvSpPr>
              <p:cNvPr id="1000" name="Rectangle 999"/>
              <p:cNvSpPr/>
              <p:nvPr/>
            </p:nvSpPr>
            <p:spPr>
              <a:xfrm>
                <a:off x="2065106" y="1988396"/>
                <a:ext cx="4253501" cy="386787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threePt" dir="t">
                  <a:rot lat="0" lon="0" rev="0"/>
                </a:lightRig>
              </a:scene3d>
              <a:sp3d extrusionH="38100" prstMaterial="clear">
                <a:bevelT w="260350" h="50800" prst="softRound"/>
                <a:bevelB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01" name="Group 4"/>
              <p:cNvGrpSpPr/>
              <p:nvPr/>
            </p:nvGrpSpPr>
            <p:grpSpPr>
              <a:xfrm>
                <a:off x="1867886" y="3517851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1056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70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1" name="L-Shape 8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2" name="Rectangle 21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7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67" name="L-Shape 16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8" name="L-Shape 17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9" name="Rectangle 18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8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1059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64" name="L-Shape 13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5" name="L-Shape 14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6" name="Rectangle 15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0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61" name="L-Shape 10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2" name="L-Shape 11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3" name="Rectangle 12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002" name="Group 22"/>
              <p:cNvGrpSpPr/>
              <p:nvPr/>
            </p:nvGrpSpPr>
            <p:grpSpPr>
              <a:xfrm>
                <a:off x="2657283" y="3207914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1039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53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4" name="L-Shape 1053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5" name="Rectangle 1054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40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50" name="L-Shape 34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1" name="L-Shape 1050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2" name="Rectangle 1051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41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1042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47" name="L-Shape 31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8" name="L-Shape 32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9" name="Rectangle 33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3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44" name="L-Shape 1043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5" name="L-Shape 1044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6" name="Rectangle 30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003" name="Group 40"/>
              <p:cNvGrpSpPr/>
              <p:nvPr/>
            </p:nvGrpSpPr>
            <p:grpSpPr>
              <a:xfrm>
                <a:off x="3479215" y="2920239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1022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36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7" name="L-Shape 1036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8" name="Rectangle 1037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3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33" name="L-Shape 1032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4" name="L-Shape 1033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5" name="Rectangle 1034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4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1025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30" name="L-Shape 1029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1" name="L-Shape 1030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2" name="Rectangle 1031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6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27" name="L-Shape 1026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8" name="L-Shape 1027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9" name="Rectangle 1028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004" name="Group 58"/>
              <p:cNvGrpSpPr/>
              <p:nvPr/>
            </p:nvGrpSpPr>
            <p:grpSpPr>
              <a:xfrm>
                <a:off x="4289160" y="2610302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1005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19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0" name="L-Shape 1019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1" name="Rectangle 1020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06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1016" name="L-Shape 101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7" name="L-Shape 1016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8" name="Rectangle 1017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07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1008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13" name="L-Shape 1012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4" name="L-Shape 1013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5" name="Rectangle 1014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9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1010" name="L-Shape 1009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1" name="L-Shape 1010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2" name="Rectangle 1011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073" name="Oval 197"/>
            <p:cNvSpPr>
              <a:spLocks noChangeArrowheads="1"/>
            </p:cNvSpPr>
            <p:nvPr/>
          </p:nvSpPr>
          <p:spPr bwMode="auto">
            <a:xfrm>
              <a:off x="895945" y="3663077"/>
              <a:ext cx="709265" cy="709265"/>
            </a:xfrm>
            <a:prstGeom prst="ellipse">
              <a:avLst/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xmlns="" val="3527415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6195" y="3847635"/>
            <a:ext cx="3298377" cy="164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6486221" y="2206447"/>
            <a:ext cx="2658795" cy="1275370"/>
            <a:chOff x="1551309" y="3474353"/>
            <a:chExt cx="3776472" cy="2381916"/>
          </a:xfrm>
        </p:grpSpPr>
        <p:grpSp>
          <p:nvGrpSpPr>
            <p:cNvPr id="9" name="Group 76"/>
            <p:cNvGrpSpPr/>
            <p:nvPr/>
          </p:nvGrpSpPr>
          <p:grpSpPr>
            <a:xfrm>
              <a:off x="1867886" y="3605718"/>
              <a:ext cx="2853202" cy="2250551"/>
              <a:chOff x="1867886" y="2337228"/>
              <a:chExt cx="4461368" cy="351904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448716" y="2337228"/>
                <a:ext cx="3869892" cy="351904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threePt" dir="t">
                  <a:rot lat="0" lon="0" rev="0"/>
                </a:lightRig>
              </a:scene3d>
              <a:sp3d extrusionH="38100" prstMaterial="clear">
                <a:bevelT w="260350" h="50800" prst="softRound"/>
                <a:bevelB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4"/>
              <p:cNvGrpSpPr/>
              <p:nvPr/>
            </p:nvGrpSpPr>
            <p:grpSpPr>
              <a:xfrm>
                <a:off x="1867886" y="3517851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71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85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L-Shape 8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21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82" name="L-Shape 16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L-Shape 17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18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74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79" name="L-Shape 13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" name="L-Shape 14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Rectangle 15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76" name="L-Shape 10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L-Shape 11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" name="Rectangle 12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7" name="Group 22"/>
              <p:cNvGrpSpPr/>
              <p:nvPr/>
            </p:nvGrpSpPr>
            <p:grpSpPr>
              <a:xfrm>
                <a:off x="2657283" y="3207914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54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68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L-Shape 68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65" name="L-Shape 34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L-Shape 65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57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62" name="L-Shape 31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L-Shape 32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Rectangle 33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9" name="L-Shape 58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L-Shape 59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Rectangle 30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8" name="Group 40"/>
              <p:cNvGrpSpPr/>
              <p:nvPr/>
            </p:nvGrpSpPr>
            <p:grpSpPr>
              <a:xfrm>
                <a:off x="3479215" y="2920239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37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1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L-Shape 51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48" name="L-Shape 47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L-Shape 48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40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45" name="L-Shape 44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L-Shape 45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Rectangle 46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42" name="L-Shape 41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L-Shape 42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9" name="Group 58"/>
              <p:cNvGrpSpPr/>
              <p:nvPr/>
            </p:nvGrpSpPr>
            <p:grpSpPr>
              <a:xfrm>
                <a:off x="4289160" y="2610302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20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34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L-Shape 34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31" name="L-Shape 30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L-Shape 31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23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28" name="L-Shape 27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L-Shape 28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25" name="L-Shape 24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L-Shape 25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0" name="Oval 16"/>
            <p:cNvSpPr>
              <a:spLocks noChangeArrowheads="1"/>
            </p:cNvSpPr>
            <p:nvPr/>
          </p:nvSpPr>
          <p:spPr bwMode="auto">
            <a:xfrm>
              <a:off x="3101618" y="4324739"/>
              <a:ext cx="394344" cy="394662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629369" y="3474353"/>
              <a:ext cx="1698412" cy="115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Quantum Dot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smtClean="0">
                  <a:latin typeface="Calibri" pitchFamily="34" charset="0"/>
                  <a:cs typeface="Times New Roman" pitchFamily="18" charset="0"/>
                </a:rPr>
                <a:t>(</a:t>
              </a:r>
              <a:r>
                <a:rPr lang="en-US" sz="1400" b="0" dirty="0" err="1" smtClean="0">
                  <a:latin typeface="Calibri" pitchFamily="34" charset="0"/>
                  <a:cs typeface="Times New Roman" pitchFamily="18" charset="0"/>
                </a:rPr>
                <a:t>PbSe</a:t>
              </a:r>
              <a:r>
                <a:rPr lang="en-US" sz="1400" b="0" dirty="0" smtClean="0">
                  <a:latin typeface="Calibri" pitchFamily="34" charset="0"/>
                  <a:cs typeface="Times New Roman" pitchFamily="18" charset="0"/>
                </a:rPr>
                <a:t>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AutoShape 4"/>
            <p:cNvSpPr>
              <a:spLocks noChangeShapeType="1"/>
            </p:cNvSpPr>
            <p:nvPr/>
          </p:nvSpPr>
          <p:spPr bwMode="auto">
            <a:xfrm flipH="1">
              <a:off x="3369363" y="4058816"/>
              <a:ext cx="876065" cy="28458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551309" y="3658264"/>
              <a:ext cx="1878245" cy="917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Metamaterial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AutoShape 4"/>
            <p:cNvSpPr>
              <a:spLocks noChangeShapeType="1"/>
            </p:cNvSpPr>
            <p:nvPr/>
          </p:nvSpPr>
          <p:spPr bwMode="auto">
            <a:xfrm>
              <a:off x="2341984" y="4105468"/>
              <a:ext cx="242190" cy="3969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382" y="2707239"/>
            <a:ext cx="2770841" cy="392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Box 89"/>
          <p:cNvSpPr txBox="1"/>
          <p:nvPr/>
        </p:nvSpPr>
        <p:spPr>
          <a:xfrm>
            <a:off x="786216" y="2461018"/>
            <a:ext cx="24694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 smtClean="0">
                <a:latin typeface="+mj-lt"/>
                <a:cs typeface="Aharoni" pitchFamily="2" charset="-79"/>
              </a:rPr>
              <a:t>Tanaka et al. , PRL  105, 227403 (2010)</a:t>
            </a:r>
            <a:endParaRPr lang="en-US" sz="1000" b="0" dirty="0">
              <a:latin typeface="+mj-lt"/>
              <a:cs typeface="Aharoni" pitchFamily="2" charset="-79"/>
            </a:endParaRPr>
          </a:p>
        </p:txBody>
      </p:sp>
      <p:sp>
        <p:nvSpPr>
          <p:cNvPr id="393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32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3221" name="Object 5"/>
          <p:cNvGraphicFramePr>
            <a:graphicFrameLocks noChangeAspect="1"/>
          </p:cNvGraphicFramePr>
          <p:nvPr>
            <p:extLst/>
          </p:nvPr>
        </p:nvGraphicFramePr>
        <p:xfrm>
          <a:off x="3519176" y="2608675"/>
          <a:ext cx="2941638" cy="752475"/>
        </p:xfrm>
        <a:graphic>
          <a:graphicData uri="http://schemas.openxmlformats.org/presentationml/2006/ole">
            <p:oleObj spid="_x0000_s508030" name="Equation" r:id="rId5" imgW="1536480" imgH="533160" progId="Equation.3">
              <p:embed/>
            </p:oleObj>
          </a:graphicData>
        </a:graphic>
      </p:graphicFrame>
      <p:sp>
        <p:nvSpPr>
          <p:cNvPr id="119" name="AutoShape 6"/>
          <p:cNvSpPr>
            <a:spLocks noChangeArrowheads="1"/>
          </p:cNvSpPr>
          <p:nvPr/>
        </p:nvSpPr>
        <p:spPr bwMode="auto">
          <a:xfrm>
            <a:off x="625606" y="225665"/>
            <a:ext cx="7777998" cy="101287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endParaRPr lang="en-CA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endParaRPr lang="en-CA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endParaRPr lang="en-CA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Enhancement of photoluminescence</a:t>
            </a:r>
          </a:p>
          <a:p>
            <a:pPr algn="ctr">
              <a:defRPr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in metamaterials hybrid</a:t>
            </a:r>
          </a:p>
          <a:p>
            <a:pPr algn="ctr">
              <a:defRPr/>
            </a:pPr>
            <a:endParaRPr lang="en-CA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endParaRPr lang="en-CA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endParaRPr lang="en-CA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endParaRPr lang="en-CA" sz="2400" b="0" dirty="0">
              <a:solidFill>
                <a:schemeClr val="bg1"/>
              </a:solidFill>
              <a:latin typeface="Allegro BT" pitchFamily="82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267285" y="1744396"/>
            <a:ext cx="6428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1400" dirty="0" smtClean="0">
                <a:latin typeface="Aharoni" pitchFamily="2" charset="-79"/>
                <a:cs typeface="Aharoni" pitchFamily="2" charset="-79"/>
              </a:rPr>
              <a:t>Peak height  is enhanced  in the presence of  the metamaterial (DDI)</a:t>
            </a:r>
          </a:p>
          <a:p>
            <a:pPr>
              <a:buFont typeface="Arial" pitchFamily="34" charset="0"/>
              <a:buChar char="•"/>
            </a:pPr>
            <a:r>
              <a:rPr lang="en-CA" sz="1400" dirty="0" smtClean="0">
                <a:latin typeface="Aharoni" pitchFamily="2" charset="-79"/>
                <a:cs typeface="Aharoni" pitchFamily="2" charset="-79"/>
              </a:rPr>
              <a:t>Peak position changes with  the unit cell size (shift  in the SPP energy)</a:t>
            </a:r>
            <a:endParaRPr lang="en-CA" sz="1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0469" y="1274859"/>
            <a:ext cx="6506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dirty="0">
                <a:latin typeface="Aharoni" panose="02010803020104030203" pitchFamily="2" charset="-79"/>
                <a:cs typeface="Aharoni" panose="02010803020104030203" pitchFamily="2" charset="-79"/>
              </a:rPr>
              <a:t>Mahi Singh. J. Cox,  M.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>
                <a:latin typeface="Aharoni" panose="02010803020104030203" pitchFamily="2" charset="-79"/>
                <a:cs typeface="Aharoni" panose="02010803020104030203" pitchFamily="2" charset="-79"/>
              </a:rPr>
              <a:t> :  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J. Physics D: Applied Physics  </a:t>
            </a:r>
            <a:r>
              <a:rPr lang="en-CA" dirty="0">
                <a:latin typeface="Aharoni" panose="02010803020104030203" pitchFamily="2" charset="-79"/>
                <a:cs typeface="Aharoni" panose="02010803020104030203" pitchFamily="2" charset="-79"/>
              </a:rPr>
              <a:t>(2014)</a:t>
            </a:r>
          </a:p>
          <a:p>
            <a:pPr lvl="0" algn="ctr">
              <a:defRPr/>
            </a:pPr>
            <a:r>
              <a:rPr lang="en-CA" dirty="0">
                <a:latin typeface="Aharoni" panose="02010803020104030203" pitchFamily="2" charset="-79"/>
                <a:cs typeface="Aharoni" panose="02010803020104030203" pitchFamily="2" charset="-79"/>
              </a:rPr>
              <a:t>Mahi  Singh. C. </a:t>
            </a:r>
            <a:r>
              <a:rPr lang="en-CA" dirty="0" err="1">
                <a:latin typeface="Aharoni" panose="02010803020104030203" pitchFamily="2" charset="-79"/>
                <a:cs typeface="Aharoni" panose="02010803020104030203" pitchFamily="2" charset="-79"/>
              </a:rPr>
              <a:t>Rackner</a:t>
            </a:r>
            <a:r>
              <a:rPr lang="en-CA" dirty="0">
                <a:latin typeface="Aharoni" panose="02010803020104030203" pitchFamily="2" charset="-79"/>
                <a:cs typeface="Aharoni" panose="02010803020104030203" pitchFamily="2" charset="-79"/>
              </a:rPr>
              <a:t>, M.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Brzozowski</a:t>
            </a:r>
            <a:r>
              <a:rPr lang="en-CA" dirty="0">
                <a:latin typeface="Aharoni" panose="02010803020104030203" pitchFamily="2" charset="-79"/>
                <a:cs typeface="Aharoni" panose="02010803020104030203" pitchFamily="2" charset="-79"/>
              </a:rPr>
              <a:t>:               Physical Review A (</a:t>
            </a:r>
            <a:r>
              <a:rPr lang="en-CA" dirty="0" smtClean="0">
                <a:latin typeface="Aharoni" panose="02010803020104030203" pitchFamily="2" charset="-79"/>
                <a:cs typeface="Aharoni" panose="02010803020104030203" pitchFamily="2" charset="-79"/>
              </a:rPr>
              <a:t>2014)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158915" y="3562608"/>
            <a:ext cx="2826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Q= quantum yield</a:t>
            </a:r>
          </a:p>
          <a:p>
            <a:r>
              <a:rPr lang="en-US" sz="1400" b="0" dirty="0" err="1" smtClean="0">
                <a:latin typeface="Times New Roman" pitchFamily="18" charset="0"/>
                <a:cs typeface="Times New Roman" pitchFamily="18" charset="0"/>
              </a:rPr>
              <a:t>W_abs</a:t>
            </a: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  = energy absorption rate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26443" y="4367279"/>
            <a:ext cx="2281750" cy="894460"/>
            <a:chOff x="3426443" y="4367279"/>
            <a:chExt cx="2281750" cy="894460"/>
          </a:xfrm>
        </p:grpSpPr>
        <p:sp>
          <p:nvSpPr>
            <p:cNvPr id="91" name="Rectangle 90"/>
            <p:cNvSpPr/>
            <p:nvPr/>
          </p:nvSpPr>
          <p:spPr>
            <a:xfrm>
              <a:off x="3870052" y="4383361"/>
              <a:ext cx="18381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 smtClean="0">
                  <a:latin typeface="Times New Roman" pitchFamily="18" charset="0"/>
                  <a:cs typeface="Times New Roman" pitchFamily="18" charset="0"/>
                </a:rPr>
                <a:t>= Probe field</a:t>
              </a:r>
            </a:p>
            <a:p>
              <a:r>
                <a:rPr lang="en-US" sz="1600" b="0" dirty="0" smtClean="0">
                  <a:latin typeface="Times New Roman" pitchFamily="18" charset="0"/>
                  <a:cs typeface="Times New Roman" pitchFamily="18" charset="0"/>
                </a:rPr>
                <a:t>= SPP field</a:t>
              </a:r>
            </a:p>
            <a:p>
              <a:r>
                <a:rPr lang="en-US" sz="1600" b="0" dirty="0" smtClean="0">
                  <a:latin typeface="Times New Roman" pitchFamily="18" charset="0"/>
                  <a:cs typeface="Times New Roman" pitchFamily="18" charset="0"/>
                </a:rPr>
                <a:t>= QD induced SPP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426443" y="4367279"/>
            <a:ext cx="404224" cy="426681"/>
          </p:xfrm>
          <a:graphic>
            <a:graphicData uri="http://schemas.openxmlformats.org/presentationml/2006/ole">
              <p:oleObj spid="_x0000_s508031" name="Equation" r:id="rId6" imgW="228600" imgH="241200" progId="Equation.3">
                <p:embed/>
              </p:oleObj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3449320" y="4664785"/>
            <a:ext cx="381347" cy="362280"/>
          </p:xfrm>
          <a:graphic>
            <a:graphicData uri="http://schemas.openxmlformats.org/presentationml/2006/ole">
              <p:oleObj spid="_x0000_s508032" name="Equation" r:id="rId7" imgW="253800" imgH="241200" progId="Equation.3">
                <p:embed/>
              </p:oleObj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3473966" y="4921193"/>
            <a:ext cx="376393" cy="340546"/>
          </p:xfrm>
          <a:graphic>
            <a:graphicData uri="http://schemas.openxmlformats.org/presentationml/2006/ole">
              <p:oleObj spid="_x0000_s508033" name="Equation" r:id="rId8" imgW="266400" imgH="241200" progId="Equation.3">
                <p:embed/>
              </p:oleObj>
            </a:graphicData>
          </a:graphic>
        </p:graphicFrame>
      </p:grpSp>
      <p:grpSp>
        <p:nvGrpSpPr>
          <p:cNvPr id="88" name="Group 87"/>
          <p:cNvGrpSpPr/>
          <p:nvPr/>
        </p:nvGrpSpPr>
        <p:grpSpPr>
          <a:xfrm>
            <a:off x="3113287" y="5481203"/>
            <a:ext cx="2967393" cy="1137039"/>
            <a:chOff x="3369013" y="5496825"/>
            <a:chExt cx="2967393" cy="1137039"/>
          </a:xfrm>
        </p:grpSpPr>
        <p:grpSp>
          <p:nvGrpSpPr>
            <p:cNvPr id="121" name="Group 410"/>
            <p:cNvGrpSpPr/>
            <p:nvPr/>
          </p:nvGrpSpPr>
          <p:grpSpPr>
            <a:xfrm>
              <a:off x="3369013" y="5496825"/>
              <a:ext cx="2840218" cy="748103"/>
              <a:chOff x="5601127" y="3587766"/>
              <a:chExt cx="2936382" cy="916515"/>
            </a:xfrm>
          </p:grpSpPr>
          <p:sp>
            <p:nvSpPr>
              <p:cNvPr id="122" name="Oval 30"/>
              <p:cNvSpPr>
                <a:spLocks noChangeArrowheads="1"/>
              </p:cNvSpPr>
              <p:nvPr/>
            </p:nvSpPr>
            <p:spPr bwMode="auto">
              <a:xfrm>
                <a:off x="6616506" y="3920518"/>
                <a:ext cx="517518" cy="517409"/>
              </a:xfrm>
              <a:prstGeom prst="ellipse">
                <a:avLst/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Text Box 34"/>
              <p:cNvSpPr txBox="1">
                <a:spLocks noChangeArrowheads="1"/>
              </p:cNvSpPr>
              <p:nvPr/>
            </p:nvSpPr>
            <p:spPr bwMode="auto">
              <a:xfrm>
                <a:off x="6473472" y="3587766"/>
                <a:ext cx="893662" cy="2978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CA" sz="1400" dirty="0" smtClean="0"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QD</a:t>
                </a:r>
                <a:endParaRPr lang="en-CA" sz="1400" dirty="0">
                  <a:ea typeface="Calibri" pitchFamily="34" charset="0"/>
                  <a:cs typeface="Times New Roman" pitchFamily="18" charset="0"/>
                </a:endParaRPr>
              </a:p>
            </p:txBody>
          </p:sp>
          <p:grpSp>
            <p:nvGrpSpPr>
              <p:cNvPr id="124" name="Group 300"/>
              <p:cNvGrpSpPr>
                <a:grpSpLocks/>
              </p:cNvGrpSpPr>
              <p:nvPr/>
            </p:nvGrpSpPr>
            <p:grpSpPr bwMode="auto">
              <a:xfrm rot="1020465">
                <a:off x="5784054" y="3867364"/>
                <a:ext cx="778476" cy="296333"/>
                <a:chOff x="2616" y="3640"/>
                <a:chExt cx="1272" cy="416"/>
              </a:xfrm>
            </p:grpSpPr>
            <p:sp>
              <p:nvSpPr>
                <p:cNvPr id="130" name="Freeform 301"/>
                <p:cNvSpPr>
                  <a:spLocks/>
                </p:cNvSpPr>
                <p:nvPr/>
              </p:nvSpPr>
              <p:spPr bwMode="auto">
                <a:xfrm>
                  <a:off x="2616" y="3640"/>
                  <a:ext cx="1032" cy="416"/>
                </a:xfrm>
                <a:custGeom>
                  <a:avLst/>
                  <a:gdLst>
                    <a:gd name="T0" fmla="*/ 24 w 1032"/>
                    <a:gd name="T1" fmla="*/ 392 h 416"/>
                    <a:gd name="T2" fmla="*/ 24 w 1032"/>
                    <a:gd name="T3" fmla="*/ 344 h 416"/>
                    <a:gd name="T4" fmla="*/ 168 w 1032"/>
                    <a:gd name="T5" fmla="*/ 8 h 416"/>
                    <a:gd name="T6" fmla="*/ 264 w 1032"/>
                    <a:gd name="T7" fmla="*/ 392 h 416"/>
                    <a:gd name="T8" fmla="*/ 456 w 1032"/>
                    <a:gd name="T9" fmla="*/ 8 h 416"/>
                    <a:gd name="T10" fmla="*/ 600 w 1032"/>
                    <a:gd name="T11" fmla="*/ 392 h 416"/>
                    <a:gd name="T12" fmla="*/ 744 w 1032"/>
                    <a:gd name="T13" fmla="*/ 8 h 416"/>
                    <a:gd name="T14" fmla="*/ 888 w 1032"/>
                    <a:gd name="T15" fmla="*/ 392 h 416"/>
                    <a:gd name="T16" fmla="*/ 1032 w 1032"/>
                    <a:gd name="T17" fmla="*/ 152 h 4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32"/>
                    <a:gd name="T28" fmla="*/ 0 h 416"/>
                    <a:gd name="T29" fmla="*/ 1032 w 1032"/>
                    <a:gd name="T30" fmla="*/ 416 h 4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32" h="416">
                      <a:moveTo>
                        <a:pt x="24" y="392"/>
                      </a:moveTo>
                      <a:cubicBezTo>
                        <a:pt x="12" y="400"/>
                        <a:pt x="0" y="408"/>
                        <a:pt x="24" y="344"/>
                      </a:cubicBezTo>
                      <a:cubicBezTo>
                        <a:pt x="48" y="280"/>
                        <a:pt x="128" y="0"/>
                        <a:pt x="168" y="8"/>
                      </a:cubicBezTo>
                      <a:cubicBezTo>
                        <a:pt x="208" y="16"/>
                        <a:pt x="216" y="392"/>
                        <a:pt x="264" y="392"/>
                      </a:cubicBezTo>
                      <a:cubicBezTo>
                        <a:pt x="312" y="392"/>
                        <a:pt x="400" y="8"/>
                        <a:pt x="456" y="8"/>
                      </a:cubicBezTo>
                      <a:cubicBezTo>
                        <a:pt x="512" y="8"/>
                        <a:pt x="552" y="392"/>
                        <a:pt x="600" y="392"/>
                      </a:cubicBezTo>
                      <a:cubicBezTo>
                        <a:pt x="648" y="392"/>
                        <a:pt x="696" y="8"/>
                        <a:pt x="744" y="8"/>
                      </a:cubicBezTo>
                      <a:cubicBezTo>
                        <a:pt x="792" y="8"/>
                        <a:pt x="840" y="368"/>
                        <a:pt x="888" y="392"/>
                      </a:cubicBezTo>
                      <a:cubicBezTo>
                        <a:pt x="936" y="416"/>
                        <a:pt x="984" y="284"/>
                        <a:pt x="1032" y="15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131" name="Line 302"/>
                <p:cNvSpPr>
                  <a:spLocks noChangeShapeType="1"/>
                </p:cNvSpPr>
                <p:nvPr/>
              </p:nvSpPr>
              <p:spPr bwMode="auto">
                <a:xfrm>
                  <a:off x="3648" y="3792"/>
                  <a:ext cx="240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  <p:sp>
            <p:nvSpPr>
              <p:cNvPr id="125" name="Text Box 34"/>
              <p:cNvSpPr txBox="1">
                <a:spLocks noChangeArrowheads="1"/>
              </p:cNvSpPr>
              <p:nvPr/>
            </p:nvSpPr>
            <p:spPr bwMode="auto">
              <a:xfrm rot="173133">
                <a:off x="5601127" y="4206426"/>
                <a:ext cx="893662" cy="2978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CA" sz="1400" dirty="0" smtClean="0"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SPP Field</a:t>
                </a:r>
                <a:endParaRPr lang="en-CA" sz="1400" dirty="0"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26" name="Text Box 34"/>
              <p:cNvSpPr txBox="1">
                <a:spLocks noChangeArrowheads="1"/>
              </p:cNvSpPr>
              <p:nvPr/>
            </p:nvSpPr>
            <p:spPr bwMode="auto">
              <a:xfrm>
                <a:off x="7159340" y="4103790"/>
                <a:ext cx="1378169" cy="2978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CA" sz="1400" dirty="0" smtClean="0"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Probe field</a:t>
                </a:r>
                <a:endParaRPr lang="en-CA" sz="1400" dirty="0">
                  <a:ea typeface="Calibri" pitchFamily="34" charset="0"/>
                  <a:cs typeface="Times New Roman" pitchFamily="18" charset="0"/>
                </a:endParaRPr>
              </a:p>
            </p:txBody>
          </p:sp>
          <p:grpSp>
            <p:nvGrpSpPr>
              <p:cNvPr id="127" name="Group 300"/>
              <p:cNvGrpSpPr>
                <a:grpSpLocks/>
              </p:cNvGrpSpPr>
              <p:nvPr/>
            </p:nvGrpSpPr>
            <p:grpSpPr bwMode="auto">
              <a:xfrm rot="9607590">
                <a:off x="7252071" y="3795827"/>
                <a:ext cx="778476" cy="296333"/>
                <a:chOff x="2616" y="3640"/>
                <a:chExt cx="1272" cy="416"/>
              </a:xfrm>
            </p:grpSpPr>
            <p:sp>
              <p:nvSpPr>
                <p:cNvPr id="128" name="Freeform 301"/>
                <p:cNvSpPr>
                  <a:spLocks/>
                </p:cNvSpPr>
                <p:nvPr/>
              </p:nvSpPr>
              <p:spPr bwMode="auto">
                <a:xfrm>
                  <a:off x="2616" y="3640"/>
                  <a:ext cx="1032" cy="416"/>
                </a:xfrm>
                <a:custGeom>
                  <a:avLst/>
                  <a:gdLst>
                    <a:gd name="T0" fmla="*/ 24 w 1032"/>
                    <a:gd name="T1" fmla="*/ 392 h 416"/>
                    <a:gd name="T2" fmla="*/ 24 w 1032"/>
                    <a:gd name="T3" fmla="*/ 344 h 416"/>
                    <a:gd name="T4" fmla="*/ 168 w 1032"/>
                    <a:gd name="T5" fmla="*/ 8 h 416"/>
                    <a:gd name="T6" fmla="*/ 264 w 1032"/>
                    <a:gd name="T7" fmla="*/ 392 h 416"/>
                    <a:gd name="T8" fmla="*/ 456 w 1032"/>
                    <a:gd name="T9" fmla="*/ 8 h 416"/>
                    <a:gd name="T10" fmla="*/ 600 w 1032"/>
                    <a:gd name="T11" fmla="*/ 392 h 416"/>
                    <a:gd name="T12" fmla="*/ 744 w 1032"/>
                    <a:gd name="T13" fmla="*/ 8 h 416"/>
                    <a:gd name="T14" fmla="*/ 888 w 1032"/>
                    <a:gd name="T15" fmla="*/ 392 h 416"/>
                    <a:gd name="T16" fmla="*/ 1032 w 1032"/>
                    <a:gd name="T17" fmla="*/ 152 h 4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32"/>
                    <a:gd name="T28" fmla="*/ 0 h 416"/>
                    <a:gd name="T29" fmla="*/ 1032 w 1032"/>
                    <a:gd name="T30" fmla="*/ 416 h 4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32" h="416">
                      <a:moveTo>
                        <a:pt x="24" y="392"/>
                      </a:moveTo>
                      <a:cubicBezTo>
                        <a:pt x="12" y="400"/>
                        <a:pt x="0" y="408"/>
                        <a:pt x="24" y="344"/>
                      </a:cubicBezTo>
                      <a:cubicBezTo>
                        <a:pt x="48" y="280"/>
                        <a:pt x="128" y="0"/>
                        <a:pt x="168" y="8"/>
                      </a:cubicBezTo>
                      <a:cubicBezTo>
                        <a:pt x="208" y="16"/>
                        <a:pt x="216" y="392"/>
                        <a:pt x="264" y="392"/>
                      </a:cubicBezTo>
                      <a:cubicBezTo>
                        <a:pt x="312" y="392"/>
                        <a:pt x="400" y="8"/>
                        <a:pt x="456" y="8"/>
                      </a:cubicBezTo>
                      <a:cubicBezTo>
                        <a:pt x="512" y="8"/>
                        <a:pt x="552" y="392"/>
                        <a:pt x="600" y="392"/>
                      </a:cubicBezTo>
                      <a:cubicBezTo>
                        <a:pt x="648" y="392"/>
                        <a:pt x="696" y="8"/>
                        <a:pt x="744" y="8"/>
                      </a:cubicBezTo>
                      <a:cubicBezTo>
                        <a:pt x="792" y="8"/>
                        <a:pt x="840" y="368"/>
                        <a:pt x="888" y="392"/>
                      </a:cubicBezTo>
                      <a:cubicBezTo>
                        <a:pt x="936" y="416"/>
                        <a:pt x="984" y="284"/>
                        <a:pt x="1032" y="15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92075" tIns="46038" rIns="92075" bIns="46038" anchor="ctr"/>
                <a:lstStyle/>
                <a:p>
                  <a:r>
                    <a:rPr lang="en-US" dirty="0" smtClean="0"/>
                    <a:t>cc</a:t>
                  </a:r>
                  <a:endParaRPr lang="en-US" dirty="0"/>
                </a:p>
              </p:txBody>
            </p:sp>
            <p:sp>
              <p:nvSpPr>
                <p:cNvPr id="129" name="Line 302"/>
                <p:cNvSpPr>
                  <a:spLocks noChangeShapeType="1"/>
                </p:cNvSpPr>
                <p:nvPr/>
              </p:nvSpPr>
              <p:spPr bwMode="auto">
                <a:xfrm>
                  <a:off x="3648" y="3792"/>
                  <a:ext cx="240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2" name="Freeform 234"/>
            <p:cNvSpPr>
              <a:spLocks/>
            </p:cNvSpPr>
            <p:nvPr/>
          </p:nvSpPr>
          <p:spPr bwMode="auto">
            <a:xfrm rot="2734942">
              <a:off x="4470731" y="6274511"/>
              <a:ext cx="532846" cy="185860"/>
            </a:xfrm>
            <a:custGeom>
              <a:avLst/>
              <a:gdLst>
                <a:gd name="T0" fmla="*/ 0 w 984"/>
                <a:gd name="T1" fmla="*/ 0 h 872"/>
                <a:gd name="T2" fmla="*/ 0 w 984"/>
                <a:gd name="T3" fmla="*/ 0 h 872"/>
                <a:gd name="T4" fmla="*/ 0 w 984"/>
                <a:gd name="T5" fmla="*/ 0 h 872"/>
                <a:gd name="T6" fmla="*/ 0 w 984"/>
                <a:gd name="T7" fmla="*/ 0 h 872"/>
                <a:gd name="T8" fmla="*/ 0 w 984"/>
                <a:gd name="T9" fmla="*/ 0 h 872"/>
                <a:gd name="T10" fmla="*/ 0 w 984"/>
                <a:gd name="T11" fmla="*/ 0 h 872"/>
                <a:gd name="T12" fmla="*/ 0 w 984"/>
                <a:gd name="T13" fmla="*/ 0 h 8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4"/>
                <a:gd name="T22" fmla="*/ 0 h 872"/>
                <a:gd name="T23" fmla="*/ 984 w 984"/>
                <a:gd name="T24" fmla="*/ 872 h 8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4" h="872">
                  <a:moveTo>
                    <a:pt x="0" y="488"/>
                  </a:moveTo>
                  <a:cubicBezTo>
                    <a:pt x="64" y="244"/>
                    <a:pt x="128" y="0"/>
                    <a:pt x="192" y="56"/>
                  </a:cubicBezTo>
                  <a:cubicBezTo>
                    <a:pt x="256" y="112"/>
                    <a:pt x="312" y="824"/>
                    <a:pt x="384" y="824"/>
                  </a:cubicBezTo>
                  <a:cubicBezTo>
                    <a:pt x="456" y="824"/>
                    <a:pt x="552" y="56"/>
                    <a:pt x="624" y="56"/>
                  </a:cubicBezTo>
                  <a:cubicBezTo>
                    <a:pt x="696" y="56"/>
                    <a:pt x="760" y="776"/>
                    <a:pt x="816" y="824"/>
                  </a:cubicBezTo>
                  <a:cubicBezTo>
                    <a:pt x="872" y="872"/>
                    <a:pt x="936" y="416"/>
                    <a:pt x="960" y="344"/>
                  </a:cubicBezTo>
                  <a:cubicBezTo>
                    <a:pt x="984" y="272"/>
                    <a:pt x="972" y="332"/>
                    <a:pt x="960" y="392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" name="Text Box 34"/>
            <p:cNvSpPr txBox="1">
              <a:spLocks noChangeArrowheads="1"/>
            </p:cNvSpPr>
            <p:nvPr/>
          </p:nvSpPr>
          <p:spPr bwMode="auto">
            <a:xfrm>
              <a:off x="4876195" y="6333058"/>
              <a:ext cx="1460211" cy="296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CA" sz="1400" dirty="0" smtClean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QD induced SPP</a:t>
              </a:r>
              <a:endParaRPr lang="en-CA" sz="1400" dirty="0">
                <a:ea typeface="Calibri" pitchFamily="34" charset="0"/>
                <a:cs typeface="Times New Roman" pitchFamily="18" charset="0"/>
              </a:endParaRPr>
            </a:p>
          </p:txBody>
        </p:sp>
      </p:grpSp>
      <p:pic>
        <p:nvPicPr>
          <p:cNvPr id="112" name="Picture 5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7373" y="6189143"/>
            <a:ext cx="152600" cy="165869"/>
          </a:xfrm>
          <a:prstGeom prst="rect">
            <a:avLst/>
          </a:prstGeom>
          <a:noFill/>
        </p:spPr>
      </p:pic>
      <p:pic>
        <p:nvPicPr>
          <p:cNvPr id="114" name="Picture 3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9087" y="5422293"/>
            <a:ext cx="152600" cy="165869"/>
          </a:xfrm>
          <a:prstGeom prst="rect">
            <a:avLst/>
          </a:prstGeom>
          <a:noFill/>
        </p:spPr>
      </p:pic>
      <p:grpSp>
        <p:nvGrpSpPr>
          <p:cNvPr id="115" name="Group 857"/>
          <p:cNvGrpSpPr/>
          <p:nvPr/>
        </p:nvGrpSpPr>
        <p:grpSpPr>
          <a:xfrm>
            <a:off x="7893496" y="5467200"/>
            <a:ext cx="759843" cy="943657"/>
            <a:chOff x="5673755" y="4679528"/>
            <a:chExt cx="646430" cy="1354731"/>
          </a:xfrm>
        </p:grpSpPr>
        <p:sp>
          <p:nvSpPr>
            <p:cNvPr id="149" name="AutoShape 60"/>
            <p:cNvSpPr>
              <a:spLocks noChangeShapeType="1"/>
            </p:cNvSpPr>
            <p:nvPr/>
          </p:nvSpPr>
          <p:spPr bwMode="auto">
            <a:xfrm>
              <a:off x="5890925" y="4689685"/>
              <a:ext cx="635" cy="133822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0" name="AutoShape 59"/>
            <p:cNvSpPr>
              <a:spLocks noChangeShapeType="1"/>
            </p:cNvSpPr>
            <p:nvPr/>
          </p:nvSpPr>
          <p:spPr bwMode="auto">
            <a:xfrm>
              <a:off x="5673755" y="6033624"/>
              <a:ext cx="457200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1" name="AutoShape 58"/>
            <p:cNvSpPr>
              <a:spLocks noChangeShapeType="1"/>
            </p:cNvSpPr>
            <p:nvPr/>
          </p:nvSpPr>
          <p:spPr bwMode="auto">
            <a:xfrm>
              <a:off x="5673755" y="4679528"/>
              <a:ext cx="457200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52" name="Text Box 57"/>
            <p:cNvSpPr txBox="1">
              <a:spLocks noChangeArrowheads="1"/>
            </p:cNvSpPr>
            <p:nvPr/>
          </p:nvSpPr>
          <p:spPr bwMode="auto">
            <a:xfrm>
              <a:off x="5874415" y="5228023"/>
              <a:ext cx="445770" cy="307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ω</a:t>
              </a:r>
              <a:r>
                <a:rPr kumimoji="0" lang="en-US" sz="1400" b="0" i="0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sp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6" name="Text Box 53"/>
          <p:cNvSpPr txBox="1">
            <a:spLocks noChangeArrowheads="1"/>
          </p:cNvSpPr>
          <p:nvPr/>
        </p:nvSpPr>
        <p:spPr bwMode="auto">
          <a:xfrm>
            <a:off x="7169423" y="6345411"/>
            <a:ext cx="592264" cy="22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7" name="Text Box 51"/>
          <p:cNvSpPr txBox="1">
            <a:spLocks noChangeArrowheads="1"/>
          </p:cNvSpPr>
          <p:nvPr/>
        </p:nvSpPr>
        <p:spPr bwMode="auto">
          <a:xfrm>
            <a:off x="7175615" y="5908516"/>
            <a:ext cx="592264" cy="22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8" name="Text Box 49"/>
          <p:cNvSpPr txBox="1">
            <a:spLocks noChangeArrowheads="1"/>
          </p:cNvSpPr>
          <p:nvPr/>
        </p:nvSpPr>
        <p:spPr bwMode="auto">
          <a:xfrm>
            <a:off x="6798318" y="5507882"/>
            <a:ext cx="592264" cy="22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4" name="AutoShape 46"/>
          <p:cNvSpPr>
            <a:spLocks noChangeShapeType="1"/>
          </p:cNvSpPr>
          <p:nvPr/>
        </p:nvSpPr>
        <p:spPr bwMode="auto">
          <a:xfrm flipV="1">
            <a:off x="6361307" y="5505229"/>
            <a:ext cx="365797" cy="442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7" name="AutoShape 36"/>
          <p:cNvSpPr>
            <a:spLocks noChangeShapeType="1"/>
          </p:cNvSpPr>
          <p:nvPr/>
        </p:nvSpPr>
        <p:spPr bwMode="auto">
          <a:xfrm flipV="1">
            <a:off x="6325649" y="6272078"/>
            <a:ext cx="365797" cy="442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8" name="AutoShape 35"/>
          <p:cNvSpPr>
            <a:spLocks noChangeShapeType="1"/>
          </p:cNvSpPr>
          <p:nvPr/>
        </p:nvSpPr>
        <p:spPr bwMode="auto">
          <a:xfrm flipH="1">
            <a:off x="6575436" y="5505228"/>
            <a:ext cx="45719" cy="706311"/>
          </a:xfrm>
          <a:prstGeom prst="straightConnector1">
            <a:avLst/>
          </a:prstGeom>
          <a:noFill/>
          <a:ln w="12700">
            <a:solidFill>
              <a:srgbClr val="00B05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1" name="Text Box 30"/>
          <p:cNvSpPr txBox="1">
            <a:spLocks noChangeArrowheads="1"/>
          </p:cNvSpPr>
          <p:nvPr/>
        </p:nvSpPr>
        <p:spPr bwMode="auto">
          <a:xfrm>
            <a:off x="6707811" y="5397550"/>
            <a:ext cx="272026" cy="26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AutoShape 29"/>
          <p:cNvSpPr>
            <a:spLocks noChangeArrowheads="1"/>
          </p:cNvSpPr>
          <p:nvPr/>
        </p:nvSpPr>
        <p:spPr bwMode="auto">
          <a:xfrm flipH="1">
            <a:off x="6666949" y="5791333"/>
            <a:ext cx="1407014" cy="271954"/>
          </a:xfrm>
          <a:prstGeom prst="curvedDownArrow">
            <a:avLst>
              <a:gd name="adj1" fmla="val 37188"/>
              <a:gd name="adj2" fmla="val 140635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416255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8" name="AutoShape 6"/>
          <p:cNvSpPr>
            <a:spLocks noChangeArrowheads="1"/>
          </p:cNvSpPr>
          <p:nvPr/>
        </p:nvSpPr>
        <p:spPr bwMode="auto">
          <a:xfrm>
            <a:off x="685800" y="304800"/>
            <a:ext cx="7391400" cy="9144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Conclusions</a:t>
            </a:r>
            <a:endParaRPr lang="en-CA" sz="4400" b="0" dirty="0">
              <a:solidFill>
                <a:schemeClr val="bg1"/>
              </a:solidFill>
              <a:latin typeface="Allegro BT" pitchFamily="82" charset="0"/>
            </a:endParaRPr>
          </a:p>
        </p:txBody>
      </p:sp>
      <p:sp>
        <p:nvSpPr>
          <p:cNvPr id="981000" name="Text Box 8"/>
          <p:cNvSpPr txBox="1">
            <a:spLocks noChangeArrowheads="1"/>
          </p:cNvSpPr>
          <p:nvPr/>
        </p:nvSpPr>
        <p:spPr bwMode="auto">
          <a:xfrm>
            <a:off x="531845" y="2253343"/>
            <a:ext cx="7391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q"/>
            </a:pPr>
            <a:r>
              <a:rPr lang="en-US" sz="3200" dirty="0" smtClean="0">
                <a:latin typeface="Humanst521 BT"/>
              </a:rPr>
              <a:t>Switching mechanism</a:t>
            </a:r>
            <a:endParaRPr lang="en-US" sz="3200" dirty="0">
              <a:latin typeface="Humanst521 BT"/>
            </a:endParaRPr>
          </a:p>
          <a:p>
            <a:pPr lvl="1" eaLnBrk="0" hangingPunct="0"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q"/>
            </a:pPr>
            <a:r>
              <a:rPr lang="en-US" sz="3200" dirty="0" smtClean="0">
                <a:latin typeface="Humanst521 BT"/>
              </a:rPr>
              <a:t>Sensing mechanism</a:t>
            </a:r>
          </a:p>
          <a:p>
            <a:pPr lvl="1" eaLnBrk="0" hangingPunct="0"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q"/>
            </a:pPr>
            <a:r>
              <a:rPr lang="en-US" sz="3200" dirty="0" smtClean="0">
                <a:latin typeface="Humanst521 BT"/>
              </a:rPr>
              <a:t>PL </a:t>
            </a:r>
            <a:r>
              <a:rPr lang="en-US" sz="3200" dirty="0" err="1" smtClean="0">
                <a:latin typeface="Humanst521 BT"/>
              </a:rPr>
              <a:t>enahncement</a:t>
            </a:r>
            <a:endParaRPr lang="en-US" sz="3200" dirty="0" smtClean="0">
              <a:latin typeface="Humanst521 BT"/>
            </a:endParaRPr>
          </a:p>
        </p:txBody>
      </p:sp>
      <p:sp>
        <p:nvSpPr>
          <p:cNvPr id="38917" name="Text Box 12"/>
          <p:cNvSpPr txBox="1">
            <a:spLocks noChangeArrowheads="1"/>
          </p:cNvSpPr>
          <p:nvPr/>
        </p:nvSpPr>
        <p:spPr bwMode="auto">
          <a:xfrm>
            <a:off x="0" y="1447800"/>
            <a:ext cx="883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spcBef>
                <a:spcPct val="50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sz="3200" dirty="0" smtClean="0">
                <a:latin typeface="Humanst521 BT"/>
              </a:rPr>
              <a:t>Hybrid Nanomaterials</a:t>
            </a:r>
            <a:endParaRPr lang="en-US" sz="3200" dirty="0">
              <a:latin typeface="Humanst521 BT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85800" y="4458522"/>
            <a:ext cx="5673012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spcBef>
                <a:spcPct val="50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sz="4000" b="0" dirty="0" err="1" smtClean="0">
                <a:solidFill>
                  <a:schemeClr val="accent2"/>
                </a:solidFill>
                <a:latin typeface="Impact" pitchFamily="34" charset="0"/>
              </a:rPr>
              <a:t>Ane</a:t>
            </a:r>
            <a:r>
              <a:rPr lang="en-US" sz="4000" b="0" dirty="0" smtClean="0">
                <a:solidFill>
                  <a:schemeClr val="accent2"/>
                </a:solidFill>
                <a:latin typeface="Impact" pitchFamily="34" charset="0"/>
              </a:rPr>
              <a:t> </a:t>
            </a:r>
            <a:r>
              <a:rPr lang="en-US" sz="4000" b="0" dirty="0" err="1" smtClean="0">
                <a:solidFill>
                  <a:schemeClr val="accent2"/>
                </a:solidFill>
                <a:latin typeface="Impact" pitchFamily="34" charset="0"/>
              </a:rPr>
              <a:t>ke</a:t>
            </a:r>
            <a:r>
              <a:rPr lang="en-US" sz="4000" b="0" dirty="0" smtClean="0">
                <a:solidFill>
                  <a:schemeClr val="accent2"/>
                </a:solidFill>
                <a:latin typeface="Impact" pitchFamily="34" charset="0"/>
              </a:rPr>
              <a:t> </a:t>
            </a:r>
            <a:r>
              <a:rPr lang="en-US" sz="4000" b="0" dirty="0" err="1" smtClean="0">
                <a:solidFill>
                  <a:schemeClr val="accent2"/>
                </a:solidFill>
                <a:latin typeface="Impact" pitchFamily="34" charset="0"/>
              </a:rPr>
              <a:t>liye</a:t>
            </a:r>
            <a:r>
              <a:rPr lang="en-US" sz="4000" b="0" dirty="0" smtClean="0">
                <a:solidFill>
                  <a:schemeClr val="accent2"/>
                </a:solidFill>
                <a:latin typeface="Impact" pitchFamily="34" charset="0"/>
              </a:rPr>
              <a:t> DHANYABAD</a:t>
            </a:r>
          </a:p>
          <a:p>
            <a:pPr lvl="1" eaLnBrk="0" hangingPunct="0">
              <a:spcBef>
                <a:spcPct val="50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sz="1800" b="0" dirty="0" smtClean="0">
                <a:solidFill>
                  <a:schemeClr val="accent2"/>
                </a:solidFill>
                <a:latin typeface="Impact" pitchFamily="34" charset="0"/>
              </a:rPr>
              <a:t>(Thanks for coming)</a:t>
            </a:r>
            <a:endParaRPr lang="en-US" sz="1800" b="0" dirty="0">
              <a:solidFill>
                <a:schemeClr val="accent2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8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100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8" y="500042"/>
            <a:ext cx="7498080" cy="1143000"/>
          </a:xfrm>
        </p:spPr>
        <p:txBody>
          <a:bodyPr/>
          <a:lstStyle/>
          <a:p>
            <a:pPr algn="ctr"/>
            <a:r>
              <a:rPr lang="en-IN" dirty="0" smtClean="0"/>
              <a:t>Let Us Meet Again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928802"/>
            <a:ext cx="8433654" cy="3695712"/>
          </a:xfrm>
        </p:spPr>
        <p:txBody>
          <a:bodyPr/>
          <a:lstStyle/>
          <a:p>
            <a:pPr algn="ctr">
              <a:buNone/>
            </a:pPr>
            <a:r>
              <a:rPr lang="en-IN" dirty="0" smtClean="0"/>
              <a:t>We welcome all to our future group conferences of Omics group international</a:t>
            </a:r>
          </a:p>
          <a:p>
            <a:pPr algn="ctr">
              <a:buNone/>
            </a:pPr>
            <a:r>
              <a:rPr lang="en-IN" dirty="0" smtClean="0"/>
              <a:t>Please visit:</a:t>
            </a:r>
          </a:p>
          <a:p>
            <a:pPr algn="ctr">
              <a:buNone/>
            </a:pPr>
            <a:r>
              <a:rPr lang="en-IN" dirty="0" smtClean="0">
                <a:solidFill>
                  <a:srgbClr val="0070C0"/>
                </a:solidFill>
                <a:hlinkClick r:id="rId2"/>
              </a:rPr>
              <a:t>www.omicsgroup.com</a:t>
            </a:r>
            <a:endParaRPr lang="en-IN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IN" dirty="0" smtClean="0">
                <a:solidFill>
                  <a:srgbClr val="0070C0"/>
                </a:solidFill>
                <a:hlinkClick r:id="rId3"/>
              </a:rPr>
              <a:t>www.Conferenceseries.com</a:t>
            </a:r>
            <a:r>
              <a:rPr lang="en-IN" dirty="0" smtClean="0">
                <a:solidFill>
                  <a:srgbClr val="0070C0"/>
                </a:solidFill>
              </a:rPr>
              <a:t> </a:t>
            </a:r>
          </a:p>
          <a:p>
            <a:pPr algn="ctr">
              <a:buNone/>
            </a:pPr>
            <a:r>
              <a:rPr lang="en-IN" dirty="0" smtClean="0">
                <a:solidFill>
                  <a:srgbClr val="0070C0"/>
                </a:solidFill>
                <a:hlinkClick r:id="rId4"/>
              </a:rPr>
              <a:t>http://optics.conferenceseries.com/</a:t>
            </a:r>
            <a:r>
              <a:rPr lang="en-IN" dirty="0" smtClean="0">
                <a:solidFill>
                  <a:srgbClr val="0070C0"/>
                </a:solidFill>
              </a:rPr>
              <a:t> </a:t>
            </a:r>
            <a:endParaRPr lang="en-IN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0761" y="-206062"/>
            <a:ext cx="564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latin typeface="+mj-lt"/>
              </a:rPr>
              <a:t>Niagara Falls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21" y="501824"/>
            <a:ext cx="5501566" cy="3780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6868" y="3190240"/>
            <a:ext cx="4621939" cy="346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38496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5" name="Picture 49" descr="pcwg_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03935" y="5273898"/>
            <a:ext cx="3554870" cy="1519707"/>
          </a:xfrm>
          <a:noFill/>
        </p:spPr>
      </p:pic>
      <p:pic>
        <p:nvPicPr>
          <p:cNvPr id="14397" name="Picture 61" descr="3d-animation-exciton-polarit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584638" y="4227524"/>
            <a:ext cx="4424833" cy="2844000"/>
          </a:xfrm>
          <a:noFill/>
        </p:spPr>
      </p:pic>
      <p:sp>
        <p:nvSpPr>
          <p:cNvPr id="14371" name="AutoShape 35"/>
          <p:cNvSpPr>
            <a:spLocks noChangeArrowheads="1"/>
          </p:cNvSpPr>
          <p:nvPr/>
        </p:nvSpPr>
        <p:spPr bwMode="auto">
          <a:xfrm>
            <a:off x="1390918" y="1200034"/>
            <a:ext cx="5911402" cy="4073864"/>
          </a:xfrm>
          <a:prstGeom prst="roundRect">
            <a:avLst>
              <a:gd name="adj" fmla="val 6116"/>
            </a:avLst>
          </a:prstGeom>
          <a:solidFill>
            <a:srgbClr val="EAEAEA">
              <a:alpha val="31000"/>
            </a:srgbClr>
          </a:solidFill>
          <a:ln w="50800" cmpd="thickThin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72000" tIns="72000" rIns="72000" bIns="72000"/>
          <a:lstStyle/>
          <a:p>
            <a:pPr marL="457200" indent="-457200">
              <a:buFont typeface="Wingdings" pitchFamily="2" charset="2"/>
              <a:buChar char="q"/>
              <a:defRPr/>
            </a:pPr>
            <a:r>
              <a:rPr lang="en-CA" sz="2400" dirty="0" smtClean="0">
                <a:solidFill>
                  <a:srgbClr val="333399"/>
                </a:solidFill>
                <a:latin typeface="Arial" charset="0"/>
              </a:rPr>
              <a:t>Hybrid Metallic Nanomaterials </a:t>
            </a:r>
            <a:endParaRPr lang="en-CA" sz="2400" dirty="0">
              <a:solidFill>
                <a:srgbClr val="333399"/>
              </a:solidFill>
              <a:latin typeface="Arial" charset="0"/>
            </a:endParaRP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CA" sz="2400" dirty="0" smtClean="0">
                <a:solidFill>
                  <a:srgbClr val="333399"/>
                </a:solidFill>
                <a:latin typeface="Arial" charset="0"/>
              </a:rPr>
              <a:t>Metallic nanomaterials: plasmonics</a:t>
            </a:r>
            <a:endParaRPr lang="en-CA" sz="2400" dirty="0">
              <a:solidFill>
                <a:srgbClr val="333399"/>
              </a:solidFill>
              <a:latin typeface="Arial" charset="0"/>
            </a:endParaRPr>
          </a:p>
          <a:p>
            <a:pPr marL="1371600" lvl="2" indent="-457200">
              <a:buFont typeface="Arial" pitchFamily="34" charset="0"/>
              <a:buChar char="•"/>
              <a:defRPr/>
            </a:pPr>
            <a:r>
              <a:rPr lang="en-CA" sz="1800" b="0" dirty="0" smtClean="0">
                <a:solidFill>
                  <a:srgbClr val="333399"/>
                </a:solidFill>
                <a:latin typeface="Arial" charset="0"/>
              </a:rPr>
              <a:t>Nobel metals : Gold, Silver</a:t>
            </a:r>
          </a:p>
          <a:p>
            <a:pPr marL="1371600" lvl="2" indent="-457200">
              <a:buFont typeface="Arial" pitchFamily="34" charset="0"/>
              <a:buChar char="•"/>
              <a:defRPr/>
            </a:pPr>
            <a:r>
              <a:rPr lang="en-CA" sz="1800" b="0" dirty="0" smtClean="0">
                <a:solidFill>
                  <a:srgbClr val="333399"/>
                </a:solidFill>
                <a:latin typeface="Arial" charset="0"/>
              </a:rPr>
              <a:t>Graphene</a:t>
            </a:r>
          </a:p>
          <a:p>
            <a:pPr marL="1371600" lvl="2" indent="-457200">
              <a:buFont typeface="Arial" pitchFamily="34" charset="0"/>
              <a:buChar char="•"/>
              <a:defRPr/>
            </a:pPr>
            <a:r>
              <a:rPr lang="en-CA" sz="1800" b="0" dirty="0" smtClean="0">
                <a:solidFill>
                  <a:srgbClr val="333399"/>
                </a:solidFill>
                <a:latin typeface="Arial" charset="0"/>
              </a:rPr>
              <a:t>Metamaterials  </a:t>
            </a:r>
            <a:endParaRPr lang="en-CA" sz="2400" dirty="0" smtClean="0">
              <a:solidFill>
                <a:srgbClr val="333399"/>
              </a:solidFill>
              <a:latin typeface="Arial" charset="0"/>
            </a:endParaRP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CA" sz="2400" dirty="0" smtClean="0">
                <a:solidFill>
                  <a:srgbClr val="333399"/>
                </a:solidFill>
                <a:latin typeface="Arial" charset="0"/>
              </a:rPr>
              <a:t>Photonic materials: Photonics</a:t>
            </a:r>
            <a:endParaRPr lang="en-CA" sz="2400" dirty="0">
              <a:solidFill>
                <a:srgbClr val="333399"/>
              </a:solidFill>
              <a:latin typeface="Arial" charset="0"/>
            </a:endParaRPr>
          </a:p>
          <a:p>
            <a:pPr marL="1371600" lvl="2" indent="-457200">
              <a:buFont typeface="Arial" pitchFamily="34" charset="0"/>
              <a:buChar char="•"/>
              <a:defRPr/>
            </a:pPr>
            <a:r>
              <a:rPr lang="en-CA" sz="1800" b="0" dirty="0" smtClean="0">
                <a:solidFill>
                  <a:srgbClr val="333399"/>
                </a:solidFill>
                <a:latin typeface="Arial" charset="0"/>
              </a:rPr>
              <a:t>Metamaterials  </a:t>
            </a:r>
            <a:endParaRPr lang="en-CA" sz="1800" b="0" dirty="0">
              <a:solidFill>
                <a:srgbClr val="333399"/>
              </a:solidFill>
              <a:latin typeface="Arial" charset="0"/>
            </a:endParaRPr>
          </a:p>
          <a:p>
            <a:pPr marL="1371600" lvl="2" indent="-457200">
              <a:buFont typeface="Arial" pitchFamily="34" charset="0"/>
              <a:buChar char="•"/>
              <a:defRPr/>
            </a:pPr>
            <a:r>
              <a:rPr lang="en-CA" sz="1800" b="0" dirty="0" smtClean="0">
                <a:solidFill>
                  <a:srgbClr val="333399"/>
                </a:solidFill>
                <a:latin typeface="Arial" charset="0"/>
              </a:rPr>
              <a:t>Photonic crystals</a:t>
            </a: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CA" sz="2400" dirty="0" smtClean="0">
                <a:solidFill>
                  <a:srgbClr val="333399"/>
                </a:solidFill>
                <a:latin typeface="Arial" charset="0"/>
              </a:rPr>
              <a:t>One- and two-photon switching </a:t>
            </a:r>
            <a:endParaRPr lang="en-CA" sz="2400" dirty="0">
              <a:solidFill>
                <a:srgbClr val="333399"/>
              </a:solidFill>
              <a:latin typeface="Arial" charset="0"/>
            </a:endParaRP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CA" sz="2400" dirty="0" smtClean="0">
                <a:solidFill>
                  <a:srgbClr val="333399"/>
                </a:solidFill>
                <a:latin typeface="Arial" charset="0"/>
              </a:rPr>
              <a:t>sensors</a:t>
            </a: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CA" sz="2400" dirty="0" smtClean="0">
                <a:solidFill>
                  <a:srgbClr val="333399"/>
                </a:solidFill>
                <a:latin typeface="Arial" charset="0"/>
              </a:rPr>
              <a:t>Photoluminescence enhancement</a:t>
            </a: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srgbClr val="333399"/>
                </a:solidFill>
                <a:latin typeface="Arial" charset="0"/>
              </a:rPr>
              <a:t>Conclusion</a:t>
            </a:r>
            <a:endParaRPr lang="en-US" sz="2400" dirty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52400" y="152400"/>
            <a:ext cx="3530958" cy="942304"/>
            <a:chOff x="192" y="336"/>
            <a:chExt cx="2256" cy="672"/>
          </a:xfrm>
        </p:grpSpPr>
        <p:sp>
          <p:nvSpPr>
            <p:cNvPr id="14381" name="AutoShape 45"/>
            <p:cNvSpPr>
              <a:spLocks noChangeArrowheads="1"/>
            </p:cNvSpPr>
            <p:nvPr/>
          </p:nvSpPr>
          <p:spPr bwMode="auto">
            <a:xfrm>
              <a:off x="192" y="336"/>
              <a:ext cx="2256" cy="672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endParaRPr lang="en-CA" sz="280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legro BT" pitchFamily="82" charset="0"/>
              </a:endParaRPr>
            </a:p>
          </p:txBody>
        </p:sp>
        <p:sp>
          <p:nvSpPr>
            <p:cNvPr id="19463" name="WordArt 47"/>
            <p:cNvSpPr>
              <a:spLocks noChangeArrowheads="1" noChangeShapeType="1" noTextEdit="1"/>
            </p:cNvSpPr>
            <p:nvPr/>
          </p:nvSpPr>
          <p:spPr bwMode="auto">
            <a:xfrm>
              <a:off x="624" y="480"/>
              <a:ext cx="1392" cy="28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 dirty="0">
                  <a:ln w="9525">
                    <a:noFill/>
                    <a:round/>
                    <a:headEnd/>
                    <a:tailEnd/>
                  </a:ln>
                  <a:latin typeface="Humanst521 BT"/>
                </a:rPr>
                <a:t>Outline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2" name="AutoShape 4"/>
          <p:cNvSpPr>
            <a:spLocks noChangeArrowheads="1"/>
          </p:cNvSpPr>
          <p:nvPr/>
        </p:nvSpPr>
        <p:spPr bwMode="auto">
          <a:xfrm>
            <a:off x="1066800" y="304800"/>
            <a:ext cx="7391400" cy="6096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3200" dirty="0">
                <a:latin typeface="Humanst521 BT" pitchFamily="34" charset="0"/>
                <a:cs typeface="Arial" charset="0"/>
              </a:rPr>
              <a:t>Collaborators</a:t>
            </a:r>
            <a:endParaRPr lang="en-CA" sz="1000" b="0" dirty="0">
              <a:latin typeface="Allegro BT" pitchFamily="82" charset="0"/>
            </a:endParaRPr>
          </a:p>
        </p:txBody>
      </p:sp>
      <p:sp>
        <p:nvSpPr>
          <p:cNvPr id="785411" name="Text Box 3"/>
          <p:cNvSpPr txBox="1">
            <a:spLocks noChangeArrowheads="1"/>
          </p:cNvSpPr>
          <p:nvPr/>
        </p:nvSpPr>
        <p:spPr bwMode="auto">
          <a:xfrm>
            <a:off x="415344" y="990600"/>
            <a:ext cx="3200400" cy="5370701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spcBef>
                <a:spcPct val="5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1600" dirty="0">
                <a:latin typeface="Humanst521 BT"/>
              </a:rPr>
              <a:t>Graduate Students</a:t>
            </a: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1600" b="0" i="1" dirty="0">
                <a:latin typeface="Humanst521 BT"/>
                <a:cs typeface="Aharoni" panose="02010803020104030203" pitchFamily="2" charset="-79"/>
              </a:rPr>
              <a:t>J.  Cox</a:t>
            </a: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b="0" i="1" dirty="0" smtClean="0">
                <a:latin typeface="Humanst521 BT"/>
                <a:cs typeface="Aharoni" panose="02010803020104030203" pitchFamily="2" charset="-79"/>
              </a:rPr>
              <a:t>D</a:t>
            </a:r>
            <a:r>
              <a:rPr lang="en-US" sz="1600" b="0" i="1" dirty="0">
                <a:latin typeface="Humanst521 BT"/>
                <a:cs typeface="Aharoni" panose="02010803020104030203" pitchFamily="2" charset="-79"/>
              </a:rPr>
              <a:t>. Schindel</a:t>
            </a: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b="0" dirty="0">
                <a:latin typeface="Humanst521 BT"/>
                <a:cs typeface="Aharoni" panose="02010803020104030203" pitchFamily="2" charset="-79"/>
              </a:rPr>
              <a:t>C. </a:t>
            </a:r>
            <a:r>
              <a:rPr lang="en-US" sz="1600" b="0" dirty="0" smtClean="0">
                <a:latin typeface="Humanst521 BT"/>
                <a:cs typeface="Aharoni" panose="02010803020104030203" pitchFamily="2" charset="-79"/>
              </a:rPr>
              <a:t>Racknor</a:t>
            </a:r>
            <a:endParaRPr lang="en-US" sz="1600" b="0" dirty="0">
              <a:latin typeface="Humanst521 BT"/>
              <a:cs typeface="Aharoni" panose="02010803020104030203" pitchFamily="2" charset="-79"/>
            </a:endParaRPr>
          </a:p>
          <a:p>
            <a:pPr marL="857250" lvl="1" indent="-400050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b="0" dirty="0" err="1">
                <a:latin typeface="Humanst521 BT"/>
                <a:cs typeface="Aharoni" panose="02010803020104030203" pitchFamily="2" charset="-79"/>
              </a:rPr>
              <a:t>Ifte</a:t>
            </a:r>
            <a:r>
              <a:rPr lang="en-US" sz="1600" b="0" dirty="0">
                <a:latin typeface="Humanst521 BT"/>
                <a:cs typeface="Aharoni" panose="02010803020104030203" pitchFamily="2" charset="-79"/>
              </a:rPr>
              <a:t> Haque</a:t>
            </a:r>
          </a:p>
          <a:p>
            <a:pPr marL="857250" lvl="1" indent="-400050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b="0" dirty="0">
                <a:latin typeface="Humanst521 BT"/>
                <a:cs typeface="Aharoni" panose="02010803020104030203" pitchFamily="2" charset="-79"/>
              </a:rPr>
              <a:t>M. </a:t>
            </a:r>
            <a:r>
              <a:rPr lang="en-US" sz="1600" b="0" dirty="0" err="1" smtClean="0">
                <a:latin typeface="Humanst521 BT"/>
                <a:cs typeface="Aharoni" panose="02010803020104030203" pitchFamily="2" charset="-79"/>
              </a:rPr>
              <a:t>Brzozowski</a:t>
            </a:r>
            <a:r>
              <a:rPr lang="en-US" sz="1600" b="0" dirty="0" smtClean="0">
                <a:latin typeface="Humanst521 BT"/>
                <a:cs typeface="Aharoni" panose="02010803020104030203" pitchFamily="2" charset="-79"/>
              </a:rPr>
              <a:t> </a:t>
            </a:r>
          </a:p>
          <a:p>
            <a:pPr marL="857250" lvl="1" indent="-400050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b="0" dirty="0" smtClean="0">
                <a:latin typeface="Humanst521 BT"/>
                <a:cs typeface="Aharoni" panose="02010803020104030203" pitchFamily="2" charset="-79"/>
              </a:rPr>
              <a:t>S. </a:t>
            </a:r>
            <a:r>
              <a:rPr lang="en-US" sz="1600" b="0" dirty="0" err="1" smtClean="0">
                <a:latin typeface="Humanst521 BT"/>
                <a:cs typeface="Aharoni" panose="02010803020104030203" pitchFamily="2" charset="-79"/>
              </a:rPr>
              <a:t>Balakrishan</a:t>
            </a:r>
            <a:endParaRPr lang="en-US" sz="1600" b="0" dirty="0" smtClean="0">
              <a:latin typeface="Humanst521 BT"/>
              <a:cs typeface="Aharoni" panose="02010803020104030203" pitchFamily="2" charset="-79"/>
            </a:endParaRPr>
          </a:p>
          <a:p>
            <a:pPr marL="857250" lvl="1" indent="-400050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dirty="0" smtClean="0">
                <a:latin typeface="Humanst521 BT"/>
              </a:rPr>
              <a:t>Undergraduate </a:t>
            </a:r>
            <a:r>
              <a:rPr lang="en-US" sz="1600" dirty="0">
                <a:latin typeface="Humanst521 BT"/>
              </a:rPr>
              <a:t>Students</a:t>
            </a: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J</a:t>
            </a:r>
            <a:r>
              <a:rPr lang="en-US" sz="1400" b="0" dirty="0" smtClean="0">
                <a:latin typeface="Humanst521 BT"/>
              </a:rPr>
              <a:t>. </a:t>
            </a:r>
            <a:r>
              <a:rPr lang="en-US" sz="1400" b="0" dirty="0">
                <a:latin typeface="Humanst521 BT"/>
              </a:rPr>
              <a:t>Richmond</a:t>
            </a: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CA" sz="1400" b="0" dirty="0">
                <a:latin typeface="Humanst521 BT"/>
              </a:rPr>
              <a:t>J. </a:t>
            </a:r>
            <a:r>
              <a:rPr lang="en-CA" sz="1400" b="0" dirty="0" smtClean="0">
                <a:latin typeface="Humanst521 BT"/>
              </a:rPr>
              <a:t>Flannery</a:t>
            </a:r>
          </a:p>
          <a:p>
            <a:pPr marL="800100" lvl="1" indent="-342900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 smtClean="0">
                <a:latin typeface="Humanst521 BT"/>
              </a:rPr>
              <a:t>J. </a:t>
            </a:r>
            <a:r>
              <a:rPr lang="en-US" sz="1400" b="0" dirty="0" err="1" smtClean="0">
                <a:latin typeface="Humanst521 BT"/>
              </a:rPr>
              <a:t>McKechnie</a:t>
            </a:r>
            <a:endParaRPr lang="en-CA" sz="1400" b="0" dirty="0">
              <a:latin typeface="Humanst521 BT"/>
            </a:endParaRPr>
          </a:p>
          <a:p>
            <a:pPr lvl="1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CA" sz="1600" dirty="0">
                <a:latin typeface="Humanst521 BT"/>
              </a:rPr>
              <a:t>Scientists</a:t>
            </a: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CA" sz="1600" b="0" dirty="0">
                <a:latin typeface="Humanst521 BT"/>
              </a:rPr>
              <a:t>Scott Barrie</a:t>
            </a: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CA" sz="1600" b="0" dirty="0">
                <a:latin typeface="Humanst521 BT"/>
              </a:rPr>
              <a:t>Chandra </a:t>
            </a:r>
            <a:r>
              <a:rPr lang="en-CA" sz="1600" b="0" dirty="0" err="1">
                <a:latin typeface="Humanst521 BT"/>
              </a:rPr>
              <a:t>Shekhar</a:t>
            </a:r>
            <a:endParaRPr lang="en-CA" sz="1600" b="0" dirty="0">
              <a:latin typeface="Humanst521 BT"/>
            </a:endParaRP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CA" sz="1600" b="0" dirty="0">
                <a:latin typeface="Humanst521 BT"/>
              </a:rPr>
              <a:t>S.P. Singh</a:t>
            </a:r>
            <a:endParaRPr lang="en-US" sz="1600" b="0" dirty="0">
              <a:latin typeface="Humanst521 B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10000" y="990600"/>
            <a:ext cx="2590800" cy="5365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1600" dirty="0">
                <a:latin typeface="Humanst521 BT"/>
              </a:rPr>
              <a:t>International </a:t>
            </a:r>
            <a:r>
              <a:rPr lang="en-US" sz="1600" dirty="0" smtClean="0">
                <a:latin typeface="Humanst521 BT"/>
              </a:rPr>
              <a:t>Collaborations</a:t>
            </a:r>
            <a:endParaRPr lang="en-US" sz="1600" dirty="0">
              <a:latin typeface="Humanst521 BT"/>
            </a:endParaRPr>
          </a:p>
          <a:p>
            <a:pPr lvl="1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dirty="0">
                <a:latin typeface="Humanst521 BT"/>
              </a:rPr>
              <a:t>UK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Y. Zhang 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D. Birch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Y. Chen</a:t>
            </a:r>
          </a:p>
          <a:p>
            <a:pPr lvl="1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dirty="0">
                <a:latin typeface="Humanst521 BT"/>
              </a:rPr>
              <a:t>Spain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M. </a:t>
            </a:r>
            <a:r>
              <a:rPr lang="en-US" sz="1400" b="0" dirty="0" err="1">
                <a:latin typeface="Humanst521 BT"/>
              </a:rPr>
              <a:t>Antón</a:t>
            </a:r>
            <a:r>
              <a:rPr lang="en-US" sz="1400" b="0" dirty="0">
                <a:latin typeface="Humanst521 BT"/>
              </a:rPr>
              <a:t>, 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F. </a:t>
            </a:r>
            <a:r>
              <a:rPr lang="en-US" sz="1400" b="0" dirty="0" err="1">
                <a:latin typeface="Humanst521 BT"/>
              </a:rPr>
              <a:t>Carreño</a:t>
            </a:r>
            <a:r>
              <a:rPr lang="en-US" sz="1400" b="0" dirty="0">
                <a:latin typeface="Humanst521 BT"/>
              </a:rPr>
              <a:t>, 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S. </a:t>
            </a:r>
            <a:r>
              <a:rPr lang="en-US" sz="1400" b="0" dirty="0" err="1">
                <a:latin typeface="Humanst521 BT"/>
              </a:rPr>
              <a:t>Melle</a:t>
            </a:r>
            <a:r>
              <a:rPr lang="en-US" sz="1400" b="0" dirty="0">
                <a:latin typeface="Humanst521 BT"/>
              </a:rPr>
              <a:t>, 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O. </a:t>
            </a:r>
            <a:r>
              <a:rPr lang="en-US" sz="1400" b="0" dirty="0" err="1">
                <a:latin typeface="Humanst521 BT"/>
              </a:rPr>
              <a:t>Calderón</a:t>
            </a:r>
            <a:r>
              <a:rPr lang="en-US" sz="1400" b="0" dirty="0">
                <a:latin typeface="Humanst521 BT"/>
              </a:rPr>
              <a:t>,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 E. Cabrera-</a:t>
            </a:r>
            <a:r>
              <a:rPr lang="en-US" sz="1400" b="0" dirty="0" err="1">
                <a:latin typeface="Humanst521 BT"/>
              </a:rPr>
              <a:t>Granado</a:t>
            </a:r>
            <a:r>
              <a:rPr lang="en-US" sz="1400" b="0" dirty="0">
                <a:latin typeface="Humanst521 BT"/>
              </a:rPr>
              <a:t>,</a:t>
            </a:r>
          </a:p>
          <a:p>
            <a:pPr lvl="1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dirty="0">
                <a:latin typeface="Humanst521 BT"/>
              </a:rPr>
              <a:t>USA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S. </a:t>
            </a:r>
            <a:r>
              <a:rPr lang="en-US" sz="1400" b="0" dirty="0" err="1">
                <a:latin typeface="Humanst521 BT"/>
              </a:rPr>
              <a:t>Sadeghi</a:t>
            </a:r>
            <a:endParaRPr lang="en-US" sz="1400" b="0" dirty="0">
              <a:latin typeface="Humanst521 BT"/>
            </a:endParaRP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S. </a:t>
            </a:r>
            <a:r>
              <a:rPr lang="en-US" sz="1400" b="0" dirty="0" err="1">
                <a:latin typeface="Humanst521 BT"/>
              </a:rPr>
              <a:t>Pinnepalli</a:t>
            </a:r>
            <a:endParaRPr lang="en-US" sz="1400" b="0" dirty="0">
              <a:latin typeface="Humanst521 BT"/>
            </a:endParaRP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R. Agarwal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G. </a:t>
            </a:r>
            <a:r>
              <a:rPr lang="en-US" sz="1400" b="0" dirty="0" err="1">
                <a:latin typeface="Humanst521 BT"/>
              </a:rPr>
              <a:t>Gumbs</a:t>
            </a:r>
            <a:endParaRPr lang="en-US" sz="1400" b="0" dirty="0">
              <a:latin typeface="Humanst521 BT"/>
            </a:endParaRPr>
          </a:p>
          <a:p>
            <a:pPr lvl="1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dirty="0">
                <a:latin typeface="Humanst521 BT"/>
              </a:rPr>
              <a:t>Argentina</a:t>
            </a: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C. </a:t>
            </a:r>
            <a:r>
              <a:rPr lang="en-US" sz="1400" b="0" dirty="0" err="1">
                <a:latin typeface="Humanst521 BT"/>
              </a:rPr>
              <a:t>Bildering</a:t>
            </a:r>
            <a:endParaRPr lang="en-US" sz="1400" b="0" dirty="0">
              <a:latin typeface="Humanst521 BT"/>
            </a:endParaRPr>
          </a:p>
          <a:p>
            <a:pPr lvl="1" algn="ctr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b="0" dirty="0">
                <a:latin typeface="Humanst521 BT"/>
              </a:rPr>
              <a:t>A. </a:t>
            </a:r>
            <a:r>
              <a:rPr lang="en-US" sz="1400" b="0" dirty="0" err="1">
                <a:latin typeface="Humanst521 BT"/>
              </a:rPr>
              <a:t>Bragas</a:t>
            </a:r>
            <a:endParaRPr lang="en-US" sz="1400" b="0" dirty="0">
              <a:latin typeface="Humanst521 BT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581104" y="4170957"/>
            <a:ext cx="2286000" cy="2062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1600" dirty="0">
                <a:latin typeface="Humanst521 BT"/>
              </a:rPr>
              <a:t>Canadian C</a:t>
            </a:r>
            <a:r>
              <a:rPr lang="en-US" sz="1600" dirty="0" smtClean="0">
                <a:latin typeface="Humanst521 BT"/>
              </a:rPr>
              <a:t>ollaborations</a:t>
            </a:r>
            <a:endParaRPr lang="en-US" sz="1600" dirty="0">
              <a:latin typeface="Humanst521 BT"/>
            </a:endParaRP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b="0" dirty="0">
                <a:latin typeface="+mn-lt"/>
              </a:rPr>
              <a:t>M.  </a:t>
            </a:r>
            <a:r>
              <a:rPr lang="en-US" sz="1600" b="0" dirty="0" err="1">
                <a:latin typeface="+mn-lt"/>
              </a:rPr>
              <a:t>Zinke-Allmang</a:t>
            </a:r>
            <a:endParaRPr lang="en-US" sz="1600" b="0" dirty="0">
              <a:latin typeface="+mn-lt"/>
            </a:endParaRPr>
          </a:p>
          <a:p>
            <a:pPr lvl="1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b="0" dirty="0">
                <a:latin typeface="+mn-lt"/>
              </a:rPr>
              <a:t>S. Mittler</a:t>
            </a:r>
          </a:p>
          <a:p>
            <a:pPr marL="800100" lvl="1" indent="-342900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b="0" dirty="0">
                <a:latin typeface="+mn-lt"/>
              </a:rPr>
              <a:t>Jai </a:t>
            </a:r>
            <a:r>
              <a:rPr lang="en-US" sz="1600" b="0" dirty="0" err="1">
                <a:latin typeface="+mn-lt"/>
              </a:rPr>
              <a:t>Sabrinathan</a:t>
            </a:r>
            <a:r>
              <a:rPr lang="en-US" sz="1600" b="0" dirty="0">
                <a:latin typeface="+mn-lt"/>
              </a:rPr>
              <a:t> </a:t>
            </a:r>
          </a:p>
          <a:p>
            <a:pPr marL="800100" lvl="1" indent="-342900" algn="ctr" eaLnBrk="0" hangingPunct="0"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600" b="0" dirty="0">
                <a:latin typeface="+mn-lt"/>
              </a:rPr>
              <a:t>R. Lipson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400799" y="1461702"/>
            <a:ext cx="2646609" cy="112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dirty="0" smtClean="0">
                <a:latin typeface="Humanst521 BT"/>
                <a:cs typeface="Aharoni" panose="02010803020104030203" pitchFamily="2" charset="-79"/>
              </a:rPr>
              <a:t>Israel </a:t>
            </a:r>
            <a:br>
              <a:rPr lang="en-US" sz="1400" dirty="0" smtClean="0">
                <a:latin typeface="Humanst521 BT"/>
                <a:cs typeface="Aharoni" panose="02010803020104030203" pitchFamily="2" charset="-79"/>
              </a:rPr>
            </a:br>
            <a:r>
              <a:rPr lang="en-US" sz="1400" dirty="0" smtClean="0">
                <a:latin typeface="Humanst521 BT"/>
                <a:cs typeface="Aharoni" panose="02010803020104030203" pitchFamily="2" charset="-79"/>
              </a:rPr>
              <a:t/>
            </a:r>
            <a:br>
              <a:rPr lang="en-US" sz="1400" dirty="0" smtClean="0">
                <a:latin typeface="Humanst521 BT"/>
                <a:cs typeface="Aharoni" panose="02010803020104030203" pitchFamily="2" charset="-79"/>
              </a:rPr>
            </a:br>
            <a:r>
              <a:rPr lang="en-US" sz="1400" b="0" dirty="0" smtClean="0">
                <a:latin typeface="+mn-lt"/>
                <a:cs typeface="Aharoni" panose="02010803020104030203" pitchFamily="2" charset="-79"/>
              </a:rPr>
              <a:t> </a:t>
            </a:r>
            <a:r>
              <a:rPr lang="en-US" b="0" dirty="0" smtClean="0">
                <a:latin typeface="+mn-lt"/>
                <a:cs typeface="Aharoni" panose="02010803020104030203" pitchFamily="2" charset="-79"/>
              </a:rPr>
              <a:t>Boris </a:t>
            </a:r>
            <a:r>
              <a:rPr lang="en-US" b="0" dirty="0" err="1" smtClean="0">
                <a:latin typeface="+mn-lt"/>
                <a:cs typeface="Aharoni" panose="02010803020104030203" pitchFamily="2" charset="-79"/>
              </a:rPr>
              <a:t>Fainberg</a:t>
            </a:r>
            <a:r>
              <a:rPr lang="en-US" b="0" dirty="0" smtClean="0">
                <a:latin typeface="+mn-lt"/>
                <a:cs typeface="Aharoni" panose="02010803020104030203" pitchFamily="2" charset="-79"/>
              </a:rPr>
              <a:t> HIT</a:t>
            </a:r>
            <a:endParaRPr lang="en-US" b="0" dirty="0">
              <a:latin typeface="+mn-lt"/>
              <a:cs typeface="Aharoni" panose="02010803020104030203" pitchFamily="2" charset="-79"/>
            </a:endParaRPr>
          </a:p>
          <a:p>
            <a:pPr lvl="1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b="0" dirty="0" smtClean="0">
                <a:latin typeface="+mn-lt"/>
                <a:cs typeface="Aharoni" panose="02010803020104030203" pitchFamily="2" charset="-79"/>
              </a:rPr>
              <a:t>Eugene </a:t>
            </a:r>
            <a:r>
              <a:rPr lang="en-US" b="0" dirty="0" err="1" smtClean="0">
                <a:latin typeface="+mn-lt"/>
                <a:cs typeface="Aharoni" panose="02010803020104030203" pitchFamily="2" charset="-79"/>
              </a:rPr>
              <a:t>Kogan</a:t>
            </a:r>
            <a:r>
              <a:rPr lang="en-US" b="0" dirty="0" smtClean="0">
                <a:latin typeface="+mn-lt"/>
                <a:cs typeface="Aharoni" panose="02010803020104030203" pitchFamily="2" charset="-79"/>
              </a:rPr>
              <a:t>- Bar </a:t>
            </a:r>
            <a:r>
              <a:rPr lang="en-US" b="0" dirty="0" err="1" smtClean="0">
                <a:latin typeface="+mn-lt"/>
                <a:cs typeface="Aharoni" panose="02010803020104030203" pitchFamily="2" charset="-79"/>
              </a:rPr>
              <a:t>Ilan</a:t>
            </a:r>
            <a:endParaRPr lang="en-US" b="0" dirty="0" smtClean="0">
              <a:latin typeface="+mn-lt"/>
              <a:cs typeface="Aharoni" panose="02010803020104030203" pitchFamily="2" charset="-79"/>
            </a:endParaRPr>
          </a:p>
          <a:p>
            <a:pPr lvl="1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CA" b="0" dirty="0" smtClean="0">
                <a:latin typeface="+mn-lt"/>
              </a:rPr>
              <a:t>M. </a:t>
            </a:r>
            <a:r>
              <a:rPr lang="en-CA" b="0" dirty="0" err="1" smtClean="0">
                <a:latin typeface="+mn-lt"/>
              </a:rPr>
              <a:t>Auslender</a:t>
            </a:r>
            <a:r>
              <a:rPr lang="en-CA" b="0" dirty="0" smtClean="0">
                <a:latin typeface="+mn-lt"/>
              </a:rPr>
              <a:t>: Ben </a:t>
            </a:r>
            <a:r>
              <a:rPr lang="en-CA" b="0" dirty="0" err="1" smtClean="0">
                <a:latin typeface="+mn-lt"/>
              </a:rPr>
              <a:t>Guiran</a:t>
            </a:r>
            <a:endParaRPr lang="en-US" b="0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4512" y="3058753"/>
            <a:ext cx="2144332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lnSpc>
                <a:spcPts val="1320"/>
              </a:lnSpc>
              <a:spcBef>
                <a:spcPct val="50000"/>
              </a:spcBef>
              <a:buClr>
                <a:schemeClr val="bg2"/>
              </a:buClr>
              <a:defRPr/>
            </a:pPr>
            <a:r>
              <a:rPr lang="en-US" sz="1400" dirty="0" smtClean="0">
                <a:latin typeface="Humanst521 BT"/>
                <a:cs typeface="Aharoni" panose="02010803020104030203" pitchFamily="2" charset="-79"/>
              </a:rPr>
              <a:t>Egypt</a:t>
            </a:r>
            <a:br>
              <a:rPr lang="en-US" sz="1400" dirty="0" smtClean="0">
                <a:latin typeface="Humanst521 BT"/>
                <a:cs typeface="Aharoni" panose="02010803020104030203" pitchFamily="2" charset="-79"/>
              </a:rPr>
            </a:br>
            <a:r>
              <a:rPr lang="en-US" sz="1400" dirty="0" smtClean="0">
                <a:latin typeface="Humanst521 BT"/>
                <a:cs typeface="Aharoni" panose="02010803020104030203" pitchFamily="2" charset="-79"/>
              </a:rPr>
              <a:t> </a:t>
            </a:r>
            <a:r>
              <a:rPr lang="en-US" sz="1400" dirty="0">
                <a:latin typeface="Humanst521 BT"/>
                <a:cs typeface="Aharoni" panose="02010803020104030203" pitchFamily="2" charset="-79"/>
              </a:rPr>
              <a:t/>
            </a:r>
            <a:br>
              <a:rPr lang="en-US" sz="1400" dirty="0">
                <a:latin typeface="Humanst521 BT"/>
                <a:cs typeface="Aharoni" panose="02010803020104030203" pitchFamily="2" charset="-79"/>
              </a:rPr>
            </a:br>
            <a:r>
              <a:rPr lang="en-US" sz="1400" b="0" dirty="0" err="1" smtClean="0">
                <a:latin typeface="Humanst521 BT"/>
                <a:cs typeface="Aharoni" panose="02010803020104030203" pitchFamily="2" charset="-79"/>
              </a:rPr>
              <a:t>Aarafa</a:t>
            </a:r>
            <a:r>
              <a:rPr lang="en-US" sz="1400" b="0" dirty="0" smtClean="0">
                <a:latin typeface="Humanst521 BT"/>
                <a:cs typeface="Aharoni" panose="02010803020104030203" pitchFamily="2" charset="-79"/>
              </a:rPr>
              <a:t> H. </a:t>
            </a:r>
            <a:r>
              <a:rPr lang="en-US" sz="1400" b="0" dirty="0" err="1" smtClean="0">
                <a:latin typeface="Humanst521 BT"/>
                <a:cs typeface="Aharoni" panose="02010803020104030203" pitchFamily="2" charset="-79"/>
              </a:rPr>
              <a:t>Aly</a:t>
            </a:r>
            <a:endParaRPr lang="en-US" sz="1400" b="0" dirty="0">
              <a:latin typeface="Humanst521 BT"/>
              <a:cs typeface="Aharoni" panose="02010803020104030203" pitchFamily="2" charset="-79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484512" y="1490158"/>
            <a:ext cx="2382592" cy="216106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818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5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5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8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11" grpId="0" animBg="1"/>
      <p:bldP spid="3" grpId="0"/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88574" y="3526972"/>
            <a:ext cx="4090256" cy="2541782"/>
          </a:xfrm>
        </p:spPr>
        <p:txBody>
          <a:bodyPr>
            <a:no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umanst521 BT"/>
                <a:ea typeface="Calibri" pitchFamily="34" charset="0"/>
                <a:cs typeface="Aharoni" pitchFamily="2" charset="-79"/>
              </a:rPr>
              <a:t>Substrate e</a:t>
            </a:r>
            <a:r>
              <a:rPr lang="en-US" sz="2400" b="1" dirty="0" smtClean="0">
                <a:latin typeface="Humanst521 BT"/>
                <a:cs typeface="Aharoni" pitchFamily="2" charset="-79"/>
              </a:rPr>
              <a:t>xamples</a:t>
            </a:r>
            <a:r>
              <a:rPr lang="en-US" sz="1800" b="1" dirty="0" smtClean="0">
                <a:latin typeface="Humanst521 BT"/>
                <a:cs typeface="Aharoni" pitchFamily="2" charset="-79"/>
              </a:rPr>
              <a:t>: </a:t>
            </a:r>
          </a:p>
          <a:p>
            <a:pPr marL="400050" lvl="1" indent="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2400" dirty="0" smtClean="0">
                <a:latin typeface="Humanst521 BT"/>
                <a:cs typeface="Aharoni" pitchFamily="2" charset="-79"/>
              </a:rPr>
              <a:t> Metamaterials</a:t>
            </a:r>
            <a:endParaRPr lang="en-US" sz="2400" b="0" dirty="0" smtClean="0">
              <a:latin typeface="Humanst521 BT"/>
              <a:cs typeface="Aharoni" pitchFamily="2" charset="-79"/>
            </a:endParaRPr>
          </a:p>
          <a:p>
            <a:pPr marL="400050" lvl="1" indent="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2400" b="0" dirty="0" smtClean="0">
                <a:latin typeface="Humanst521 BT"/>
                <a:cs typeface="Aharoni" pitchFamily="2" charset="-79"/>
              </a:rPr>
              <a:t>Dielectric material</a:t>
            </a:r>
          </a:p>
          <a:p>
            <a:pPr marL="400050" lvl="1" indent="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2400" b="0" dirty="0" smtClean="0">
                <a:latin typeface="Humanst521 BT"/>
                <a:cs typeface="Aharoni" pitchFamily="2" charset="-79"/>
              </a:rPr>
              <a:t>Excitonic material</a:t>
            </a:r>
          </a:p>
          <a:p>
            <a:pPr marL="400050" lvl="1" indent="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2400" dirty="0" smtClean="0">
                <a:latin typeface="Humanst521 BT"/>
                <a:cs typeface="Aharoni" pitchFamily="2" charset="-79"/>
              </a:rPr>
              <a:t>P</a:t>
            </a:r>
            <a:r>
              <a:rPr lang="en-US" sz="2400" b="0" dirty="0" smtClean="0">
                <a:latin typeface="Humanst521 BT"/>
                <a:cs typeface="Aharoni" pitchFamily="2" charset="-79"/>
              </a:rPr>
              <a:t>olaritonic material</a:t>
            </a:r>
          </a:p>
          <a:p>
            <a:pPr marL="400050" lvl="1" indent="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2400" b="0" dirty="0" smtClean="0">
                <a:latin typeface="Humanst521 BT"/>
                <a:cs typeface="Aharoni" pitchFamily="2" charset="-79"/>
              </a:rPr>
              <a:t>Polar materials</a:t>
            </a:r>
          </a:p>
          <a:p>
            <a:pPr marL="400050" lvl="1" indent="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2400" b="0" dirty="0" smtClean="0">
                <a:latin typeface="Humanst521 BT"/>
                <a:cs typeface="Aharoni" pitchFamily="2" charset="-79"/>
              </a:rPr>
              <a:t>Photonic crystal</a:t>
            </a:r>
          </a:p>
          <a:p>
            <a:endParaRPr lang="en-US" sz="1800" dirty="0">
              <a:latin typeface="Humanst521 BT"/>
              <a:cs typeface="Aharoni" pitchFamily="2" charset="-79"/>
            </a:endParaRPr>
          </a:p>
        </p:txBody>
      </p:sp>
      <p:grpSp>
        <p:nvGrpSpPr>
          <p:cNvPr id="2" name="Group 486"/>
          <p:cNvGrpSpPr/>
          <p:nvPr/>
        </p:nvGrpSpPr>
        <p:grpSpPr>
          <a:xfrm>
            <a:off x="5374759" y="4178313"/>
            <a:ext cx="3208186" cy="1939151"/>
            <a:chOff x="3336583" y="3088643"/>
            <a:chExt cx="2476183" cy="1337642"/>
          </a:xfrm>
        </p:grpSpPr>
        <p:grpSp>
          <p:nvGrpSpPr>
            <p:cNvPr id="3" name="Group 438"/>
            <p:cNvGrpSpPr/>
            <p:nvPr/>
          </p:nvGrpSpPr>
          <p:grpSpPr>
            <a:xfrm>
              <a:off x="3485321" y="3809344"/>
              <a:ext cx="2093843" cy="616941"/>
              <a:chOff x="1066800" y="3925300"/>
              <a:chExt cx="4191000" cy="1234858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0800000" scaled="0"/>
            </a:gradFill>
          </p:grpSpPr>
          <p:sp>
            <p:nvSpPr>
              <p:cNvPr id="440" name="Parallelogram 439"/>
              <p:cNvSpPr/>
              <p:nvPr/>
            </p:nvSpPr>
            <p:spPr>
              <a:xfrm flipH="1">
                <a:off x="1066800" y="4038600"/>
                <a:ext cx="4191000" cy="720080"/>
              </a:xfrm>
              <a:prstGeom prst="parallelogram">
                <a:avLst>
                  <a:gd name="adj" fmla="val 99698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441" name="Rectangle 440"/>
              <p:cNvSpPr/>
              <p:nvPr/>
            </p:nvSpPr>
            <p:spPr bwMode="auto">
              <a:xfrm>
                <a:off x="1769165" y="4754217"/>
                <a:ext cx="3458818" cy="3048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sp>
            <p:nvSpPr>
              <p:cNvPr id="442" name="Parallelogram 441"/>
              <p:cNvSpPr/>
              <p:nvPr/>
            </p:nvSpPr>
            <p:spPr bwMode="auto">
              <a:xfrm rot="13526343" flipV="1">
                <a:off x="803688" y="4430686"/>
                <a:ext cx="1234858" cy="224085"/>
              </a:xfrm>
              <a:prstGeom prst="parallelogram">
                <a:avLst>
                  <a:gd name="adj" fmla="val 103510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</p:grpSp>
        <p:grpSp>
          <p:nvGrpSpPr>
            <p:cNvPr id="4" name="Group 416"/>
            <p:cNvGrpSpPr>
              <a:grpSpLocks/>
            </p:cNvGrpSpPr>
            <p:nvPr/>
          </p:nvGrpSpPr>
          <p:grpSpPr bwMode="auto">
            <a:xfrm>
              <a:off x="4276157" y="3896139"/>
              <a:ext cx="454605" cy="253374"/>
              <a:chOff x="2129" y="3479"/>
              <a:chExt cx="4338" cy="2417"/>
            </a:xfrm>
            <a:effectLst/>
          </p:grpSpPr>
          <p:grpSp>
            <p:nvGrpSpPr>
              <p:cNvPr id="5" name="Group 417"/>
              <p:cNvGrpSpPr>
                <a:grpSpLocks/>
              </p:cNvGrpSpPr>
              <p:nvPr/>
            </p:nvGrpSpPr>
            <p:grpSpPr bwMode="auto">
              <a:xfrm>
                <a:off x="2700" y="5291"/>
                <a:ext cx="891" cy="353"/>
                <a:chOff x="6257" y="6578"/>
                <a:chExt cx="671" cy="339"/>
              </a:xfrm>
            </p:grpSpPr>
            <p:sp>
              <p:nvSpPr>
                <p:cNvPr id="417" name="AutoShape 41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8" name="Oval 41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9" name="Oval 42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20" name="Oval 42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21" name="Oval 42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22" name="Oval 42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23" name="Oval 42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6" name="Group 425"/>
              <p:cNvGrpSpPr>
                <a:grpSpLocks/>
              </p:cNvGrpSpPr>
              <p:nvPr/>
            </p:nvGrpSpPr>
            <p:grpSpPr bwMode="auto">
              <a:xfrm>
                <a:off x="2700" y="5033"/>
                <a:ext cx="891" cy="353"/>
                <a:chOff x="6257" y="6578"/>
                <a:chExt cx="671" cy="339"/>
              </a:xfrm>
            </p:grpSpPr>
            <p:sp>
              <p:nvSpPr>
                <p:cNvPr id="410" name="AutoShape 42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1" name="Oval 42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2" name="Oval 42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3" name="Oval 42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4" name="Oval 43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5" name="Oval 43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6" name="Oval 43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7" name="Group 433"/>
              <p:cNvGrpSpPr>
                <a:grpSpLocks/>
              </p:cNvGrpSpPr>
              <p:nvPr/>
            </p:nvGrpSpPr>
            <p:grpSpPr bwMode="auto">
              <a:xfrm>
                <a:off x="3274" y="5417"/>
                <a:ext cx="891" cy="353"/>
                <a:chOff x="6257" y="6578"/>
                <a:chExt cx="671" cy="339"/>
              </a:xfrm>
            </p:grpSpPr>
            <p:sp>
              <p:nvSpPr>
                <p:cNvPr id="403" name="AutoShape 43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4" name="Oval 43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5" name="Oval 43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6" name="Oval 43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7" name="Oval 43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8" name="Oval 43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9" name="Oval 44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" name="Group 441"/>
              <p:cNvGrpSpPr>
                <a:grpSpLocks/>
              </p:cNvGrpSpPr>
              <p:nvPr/>
            </p:nvGrpSpPr>
            <p:grpSpPr bwMode="auto">
              <a:xfrm>
                <a:off x="3274" y="5159"/>
                <a:ext cx="891" cy="353"/>
                <a:chOff x="6257" y="6578"/>
                <a:chExt cx="671" cy="339"/>
              </a:xfrm>
            </p:grpSpPr>
            <p:sp>
              <p:nvSpPr>
                <p:cNvPr id="396" name="AutoShape 44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7" name="Oval 44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8" name="Oval 44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9" name="Oval 44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0" name="Oval 44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1" name="Oval 44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2" name="Oval 44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9" name="Group 449"/>
              <p:cNvGrpSpPr>
                <a:grpSpLocks/>
              </p:cNvGrpSpPr>
              <p:nvPr/>
            </p:nvGrpSpPr>
            <p:grpSpPr bwMode="auto">
              <a:xfrm>
                <a:off x="3274" y="4901"/>
                <a:ext cx="891" cy="353"/>
                <a:chOff x="6257" y="6578"/>
                <a:chExt cx="671" cy="339"/>
              </a:xfrm>
            </p:grpSpPr>
            <p:sp>
              <p:nvSpPr>
                <p:cNvPr id="389" name="AutoShape 45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0" name="Oval 45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1" name="Oval 45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2" name="Oval 45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3" name="Oval 45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4" name="Oval 45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5" name="Oval 45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0" name="Group 457"/>
              <p:cNvGrpSpPr>
                <a:grpSpLocks/>
              </p:cNvGrpSpPr>
              <p:nvPr/>
            </p:nvGrpSpPr>
            <p:grpSpPr bwMode="auto">
              <a:xfrm>
                <a:off x="3274" y="4643"/>
                <a:ext cx="891" cy="353"/>
                <a:chOff x="6257" y="6578"/>
                <a:chExt cx="671" cy="339"/>
              </a:xfrm>
            </p:grpSpPr>
            <p:sp>
              <p:nvSpPr>
                <p:cNvPr id="382" name="AutoShape 45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3" name="Oval 45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4" name="Oval 46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5" name="Oval 46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6" name="Oval 46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7" name="Oval 46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8" name="Oval 46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1" name="Group 465"/>
              <p:cNvGrpSpPr>
                <a:grpSpLocks/>
              </p:cNvGrpSpPr>
              <p:nvPr/>
            </p:nvGrpSpPr>
            <p:grpSpPr bwMode="auto">
              <a:xfrm>
                <a:off x="2703" y="4775"/>
                <a:ext cx="891" cy="353"/>
                <a:chOff x="6257" y="6578"/>
                <a:chExt cx="671" cy="339"/>
              </a:xfrm>
            </p:grpSpPr>
            <p:sp>
              <p:nvSpPr>
                <p:cNvPr id="375" name="AutoShape 46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6" name="Oval 46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7" name="Oval 46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8" name="Oval 46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9" name="Oval 47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0" name="Oval 47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1" name="Oval 47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2" name="Group 473"/>
              <p:cNvGrpSpPr>
                <a:grpSpLocks/>
              </p:cNvGrpSpPr>
              <p:nvPr/>
            </p:nvGrpSpPr>
            <p:grpSpPr bwMode="auto">
              <a:xfrm>
                <a:off x="2703" y="4517"/>
                <a:ext cx="891" cy="353"/>
                <a:chOff x="6257" y="6578"/>
                <a:chExt cx="671" cy="339"/>
              </a:xfrm>
            </p:grpSpPr>
            <p:sp>
              <p:nvSpPr>
                <p:cNvPr id="368" name="AutoShape 47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9" name="Oval 47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0" name="Oval 47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1" name="Oval 47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2" name="Oval 47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3" name="Oval 47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4" name="Oval 48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" name="Group 481"/>
              <p:cNvGrpSpPr>
                <a:grpSpLocks/>
              </p:cNvGrpSpPr>
              <p:nvPr/>
            </p:nvGrpSpPr>
            <p:grpSpPr bwMode="auto">
              <a:xfrm>
                <a:off x="3274" y="4385"/>
                <a:ext cx="891" cy="353"/>
                <a:chOff x="6257" y="6578"/>
                <a:chExt cx="671" cy="339"/>
              </a:xfrm>
            </p:grpSpPr>
            <p:sp>
              <p:nvSpPr>
                <p:cNvPr id="361" name="AutoShape 48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2" name="Oval 48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3" name="Oval 48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4" name="Oval 48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5" name="Oval 48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6" name="Oval 48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7" name="Oval 48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5" name="Group 489"/>
              <p:cNvGrpSpPr>
                <a:grpSpLocks/>
              </p:cNvGrpSpPr>
              <p:nvPr/>
            </p:nvGrpSpPr>
            <p:grpSpPr bwMode="auto">
              <a:xfrm>
                <a:off x="3274" y="4127"/>
                <a:ext cx="891" cy="353"/>
                <a:chOff x="6257" y="6578"/>
                <a:chExt cx="671" cy="339"/>
              </a:xfrm>
            </p:grpSpPr>
            <p:sp>
              <p:nvSpPr>
                <p:cNvPr id="354" name="AutoShape 49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5" name="Oval 49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6" name="Oval 49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7" name="Oval 49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8" name="Oval 49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9" name="Oval 49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0" name="Oval 49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6" name="Group 497"/>
              <p:cNvGrpSpPr>
                <a:grpSpLocks/>
              </p:cNvGrpSpPr>
              <p:nvPr/>
            </p:nvGrpSpPr>
            <p:grpSpPr bwMode="auto">
              <a:xfrm>
                <a:off x="3274" y="3869"/>
                <a:ext cx="891" cy="353"/>
                <a:chOff x="6257" y="6578"/>
                <a:chExt cx="671" cy="339"/>
              </a:xfrm>
            </p:grpSpPr>
            <p:sp>
              <p:nvSpPr>
                <p:cNvPr id="347" name="AutoShape 49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8" name="Oval 49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9" name="Oval 50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0" name="Oval 50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1" name="Oval 50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2" name="Oval 50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3" name="Oval 50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7" name="Group 505"/>
              <p:cNvGrpSpPr>
                <a:grpSpLocks/>
              </p:cNvGrpSpPr>
              <p:nvPr/>
            </p:nvGrpSpPr>
            <p:grpSpPr bwMode="auto">
              <a:xfrm>
                <a:off x="3274" y="3611"/>
                <a:ext cx="891" cy="353"/>
                <a:chOff x="6257" y="6578"/>
                <a:chExt cx="671" cy="339"/>
              </a:xfrm>
            </p:grpSpPr>
            <p:sp>
              <p:nvSpPr>
                <p:cNvPr id="340" name="AutoShape 50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1" name="Oval 50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2" name="Oval 50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3" name="Oval 50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4" name="Oval 51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5" name="Oval 51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6" name="Oval 51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8" name="Group 513"/>
              <p:cNvGrpSpPr>
                <a:grpSpLocks/>
              </p:cNvGrpSpPr>
              <p:nvPr/>
            </p:nvGrpSpPr>
            <p:grpSpPr bwMode="auto">
              <a:xfrm>
                <a:off x="2700" y="4253"/>
                <a:ext cx="891" cy="353"/>
                <a:chOff x="6257" y="6578"/>
                <a:chExt cx="671" cy="339"/>
              </a:xfrm>
            </p:grpSpPr>
            <p:sp>
              <p:nvSpPr>
                <p:cNvPr id="333" name="AutoShape 51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4" name="Oval 51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5" name="Oval 51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6" name="Oval 51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7" name="Oval 51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8" name="Oval 51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9" name="Oval 52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9" name="Group 521"/>
              <p:cNvGrpSpPr>
                <a:grpSpLocks/>
              </p:cNvGrpSpPr>
              <p:nvPr/>
            </p:nvGrpSpPr>
            <p:grpSpPr bwMode="auto">
              <a:xfrm>
                <a:off x="2700" y="3995"/>
                <a:ext cx="891" cy="353"/>
                <a:chOff x="6257" y="6578"/>
                <a:chExt cx="671" cy="339"/>
              </a:xfrm>
            </p:grpSpPr>
            <p:sp>
              <p:nvSpPr>
                <p:cNvPr id="326" name="AutoShape 52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7" name="Oval 52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8" name="Oval 52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9" name="Oval 52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0" name="Oval 52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1" name="Oval 52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2" name="Oval 52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0" name="Group 529"/>
              <p:cNvGrpSpPr>
                <a:grpSpLocks/>
              </p:cNvGrpSpPr>
              <p:nvPr/>
            </p:nvGrpSpPr>
            <p:grpSpPr bwMode="auto">
              <a:xfrm>
                <a:off x="2703" y="3737"/>
                <a:ext cx="891" cy="353"/>
                <a:chOff x="6257" y="6578"/>
                <a:chExt cx="671" cy="339"/>
              </a:xfrm>
            </p:grpSpPr>
            <p:sp>
              <p:nvSpPr>
                <p:cNvPr id="319" name="AutoShape 53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0" name="Oval 53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1" name="Oval 53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2" name="Oval 53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3" name="Oval 53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4" name="Oval 53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5" name="Oval 53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1" name="Group 537"/>
              <p:cNvGrpSpPr>
                <a:grpSpLocks/>
              </p:cNvGrpSpPr>
              <p:nvPr/>
            </p:nvGrpSpPr>
            <p:grpSpPr bwMode="auto">
              <a:xfrm>
                <a:off x="2132" y="4643"/>
                <a:ext cx="891" cy="353"/>
                <a:chOff x="6257" y="6578"/>
                <a:chExt cx="671" cy="339"/>
              </a:xfrm>
            </p:grpSpPr>
            <p:sp>
              <p:nvSpPr>
                <p:cNvPr id="312" name="AutoShape 53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3" name="Oval 53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4" name="Oval 54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5" name="Oval 54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6" name="Oval 54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7" name="Oval 54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8" name="Oval 54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2" name="Group 545"/>
              <p:cNvGrpSpPr>
                <a:grpSpLocks/>
              </p:cNvGrpSpPr>
              <p:nvPr/>
            </p:nvGrpSpPr>
            <p:grpSpPr bwMode="auto">
              <a:xfrm>
                <a:off x="2132" y="4385"/>
                <a:ext cx="891" cy="353"/>
                <a:chOff x="6257" y="6578"/>
                <a:chExt cx="671" cy="339"/>
              </a:xfrm>
            </p:grpSpPr>
            <p:sp>
              <p:nvSpPr>
                <p:cNvPr id="305" name="AutoShape 54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6" name="Oval 54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7" name="Oval 54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8" name="Oval 54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9" name="Oval 55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0" name="Oval 55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1" name="Oval 55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3" name="Group 553"/>
              <p:cNvGrpSpPr>
                <a:grpSpLocks/>
              </p:cNvGrpSpPr>
              <p:nvPr/>
            </p:nvGrpSpPr>
            <p:grpSpPr bwMode="auto">
              <a:xfrm>
                <a:off x="2135" y="4127"/>
                <a:ext cx="891" cy="353"/>
                <a:chOff x="6257" y="6578"/>
                <a:chExt cx="671" cy="339"/>
              </a:xfrm>
            </p:grpSpPr>
            <p:sp>
              <p:nvSpPr>
                <p:cNvPr id="298" name="AutoShape 55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9" name="Oval 55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0" name="Oval 55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1" name="Oval 55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2" name="Oval 55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3" name="Oval 55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4" name="Oval 56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4" name="Group 561"/>
              <p:cNvGrpSpPr>
                <a:grpSpLocks/>
              </p:cNvGrpSpPr>
              <p:nvPr/>
            </p:nvGrpSpPr>
            <p:grpSpPr bwMode="auto">
              <a:xfrm>
                <a:off x="2135" y="4901"/>
                <a:ext cx="891" cy="353"/>
                <a:chOff x="6257" y="6578"/>
                <a:chExt cx="671" cy="339"/>
              </a:xfrm>
            </p:grpSpPr>
            <p:sp>
              <p:nvSpPr>
                <p:cNvPr id="291" name="AutoShape 56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2" name="Oval 56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3" name="Oval 56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4" name="Oval 56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5" name="Oval 56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6" name="Oval 56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7" name="Oval 56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5" name="Group 569"/>
              <p:cNvGrpSpPr>
                <a:grpSpLocks/>
              </p:cNvGrpSpPr>
              <p:nvPr/>
            </p:nvGrpSpPr>
            <p:grpSpPr bwMode="auto">
              <a:xfrm flipH="1">
                <a:off x="3848" y="3737"/>
                <a:ext cx="2033" cy="2159"/>
                <a:chOff x="4798" y="3030"/>
                <a:chExt cx="2033" cy="2159"/>
              </a:xfrm>
            </p:grpSpPr>
            <p:grpSp>
              <p:nvGrpSpPr>
                <p:cNvPr id="26" name="Group 570"/>
                <p:cNvGrpSpPr>
                  <a:grpSpLocks/>
                </p:cNvGrpSpPr>
                <p:nvPr/>
              </p:nvGrpSpPr>
              <p:grpSpPr bwMode="auto">
                <a:xfrm flipH="1">
                  <a:off x="5366" y="4710"/>
                  <a:ext cx="891" cy="353"/>
                  <a:chOff x="6257" y="6578"/>
                  <a:chExt cx="671" cy="339"/>
                </a:xfrm>
              </p:grpSpPr>
              <p:sp>
                <p:nvSpPr>
                  <p:cNvPr id="284" name="AutoShape 57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5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6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7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8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9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90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27" name="Group 578"/>
                <p:cNvGrpSpPr>
                  <a:grpSpLocks/>
                </p:cNvGrpSpPr>
                <p:nvPr/>
              </p:nvGrpSpPr>
              <p:grpSpPr bwMode="auto">
                <a:xfrm flipH="1">
                  <a:off x="5366" y="4452"/>
                  <a:ext cx="891" cy="353"/>
                  <a:chOff x="6257" y="6578"/>
                  <a:chExt cx="671" cy="339"/>
                </a:xfrm>
              </p:grpSpPr>
              <p:sp>
                <p:nvSpPr>
                  <p:cNvPr id="277" name="AutoShape 57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8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9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0" name="Oval 58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1" name="Oval 58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2" name="Oval 58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3" name="Oval 58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28" name="Group 586"/>
                <p:cNvGrpSpPr>
                  <a:grpSpLocks/>
                </p:cNvGrpSpPr>
                <p:nvPr/>
              </p:nvGrpSpPr>
              <p:grpSpPr bwMode="auto">
                <a:xfrm flipH="1">
                  <a:off x="5940" y="4836"/>
                  <a:ext cx="891" cy="353"/>
                  <a:chOff x="6257" y="6578"/>
                  <a:chExt cx="671" cy="339"/>
                </a:xfrm>
              </p:grpSpPr>
              <p:sp>
                <p:nvSpPr>
                  <p:cNvPr id="270" name="AutoShape 58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1" name="Oval 58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2" name="Oval 58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3" name="Oval 59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4" name="Oval 59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5" name="Oval 59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6" name="Oval 59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29" name="Group 594"/>
                <p:cNvGrpSpPr>
                  <a:grpSpLocks/>
                </p:cNvGrpSpPr>
                <p:nvPr/>
              </p:nvGrpSpPr>
              <p:grpSpPr bwMode="auto">
                <a:xfrm flipH="1">
                  <a:off x="5940" y="4578"/>
                  <a:ext cx="891" cy="353"/>
                  <a:chOff x="6257" y="6578"/>
                  <a:chExt cx="671" cy="339"/>
                </a:xfrm>
              </p:grpSpPr>
              <p:sp>
                <p:nvSpPr>
                  <p:cNvPr id="263" name="AutoShape 59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4" name="Oval 59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5" name="Oval 59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6" name="Oval 59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7" name="Oval 59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8" name="Oval 60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9" name="Oval 60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0" name="Group 602"/>
                <p:cNvGrpSpPr>
                  <a:grpSpLocks/>
                </p:cNvGrpSpPr>
                <p:nvPr/>
              </p:nvGrpSpPr>
              <p:grpSpPr bwMode="auto">
                <a:xfrm flipH="1">
                  <a:off x="5940" y="4320"/>
                  <a:ext cx="891" cy="353"/>
                  <a:chOff x="6257" y="6578"/>
                  <a:chExt cx="671" cy="339"/>
                </a:xfrm>
              </p:grpSpPr>
              <p:sp>
                <p:nvSpPr>
                  <p:cNvPr id="256" name="AutoShape 60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7" name="Oval 60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8" name="Oval 60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9" name="Oval 60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0" name="Oval 60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1" name="Oval 60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2" name="Oval 60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1" name="Group 610"/>
                <p:cNvGrpSpPr>
                  <a:grpSpLocks/>
                </p:cNvGrpSpPr>
                <p:nvPr/>
              </p:nvGrpSpPr>
              <p:grpSpPr bwMode="auto">
                <a:xfrm flipH="1">
                  <a:off x="5940" y="4062"/>
                  <a:ext cx="891" cy="353"/>
                  <a:chOff x="6257" y="6578"/>
                  <a:chExt cx="671" cy="339"/>
                </a:xfrm>
              </p:grpSpPr>
              <p:sp>
                <p:nvSpPr>
                  <p:cNvPr id="249" name="AutoShape 61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0" name="Oval 61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1" name="Oval 61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2" name="Oval 61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3" name="Oval 61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4" name="Oval 61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5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2" name="Group 618"/>
                <p:cNvGrpSpPr>
                  <a:grpSpLocks/>
                </p:cNvGrpSpPr>
                <p:nvPr/>
              </p:nvGrpSpPr>
              <p:grpSpPr bwMode="auto">
                <a:xfrm flipH="1">
                  <a:off x="5369" y="4194"/>
                  <a:ext cx="891" cy="353"/>
                  <a:chOff x="6257" y="6578"/>
                  <a:chExt cx="671" cy="339"/>
                </a:xfrm>
              </p:grpSpPr>
              <p:sp>
                <p:nvSpPr>
                  <p:cNvPr id="242" name="AutoShape 61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3" name="Oval 62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4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5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6" name="Oval 62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7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8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3" name="Group 626"/>
                <p:cNvGrpSpPr>
                  <a:grpSpLocks/>
                </p:cNvGrpSpPr>
                <p:nvPr/>
              </p:nvGrpSpPr>
              <p:grpSpPr bwMode="auto">
                <a:xfrm flipH="1">
                  <a:off x="5369" y="3936"/>
                  <a:ext cx="891" cy="353"/>
                  <a:chOff x="6257" y="6578"/>
                  <a:chExt cx="671" cy="339"/>
                </a:xfrm>
              </p:grpSpPr>
              <p:sp>
                <p:nvSpPr>
                  <p:cNvPr id="235" name="AutoShape 62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6" name="Oval 62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7" name="Oval 62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8" name="Oval 63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9" name="Oval 63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0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1" name="Oval 63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4" name="Group 634"/>
                <p:cNvGrpSpPr>
                  <a:grpSpLocks/>
                </p:cNvGrpSpPr>
                <p:nvPr/>
              </p:nvGrpSpPr>
              <p:grpSpPr bwMode="auto">
                <a:xfrm flipH="1">
                  <a:off x="5940" y="3804"/>
                  <a:ext cx="891" cy="353"/>
                  <a:chOff x="6257" y="6578"/>
                  <a:chExt cx="671" cy="339"/>
                </a:xfrm>
              </p:grpSpPr>
              <p:sp>
                <p:nvSpPr>
                  <p:cNvPr id="228" name="AutoShape 63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9" name="Oval 63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0" name="Oval 63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1" name="Oval 63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2" name="Oval 63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3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4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5" name="Group 642"/>
                <p:cNvGrpSpPr>
                  <a:grpSpLocks/>
                </p:cNvGrpSpPr>
                <p:nvPr/>
              </p:nvGrpSpPr>
              <p:grpSpPr bwMode="auto">
                <a:xfrm flipH="1">
                  <a:off x="5940" y="3546"/>
                  <a:ext cx="891" cy="353"/>
                  <a:chOff x="6257" y="6578"/>
                  <a:chExt cx="671" cy="339"/>
                </a:xfrm>
              </p:grpSpPr>
              <p:sp>
                <p:nvSpPr>
                  <p:cNvPr id="221" name="AutoShape 64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" name="Oval 64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" name="Oval 64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4" name="Oval 64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5" name="Oval 64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6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7" name="Oval 64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6" name="Group 650"/>
                <p:cNvGrpSpPr>
                  <a:grpSpLocks/>
                </p:cNvGrpSpPr>
                <p:nvPr/>
              </p:nvGrpSpPr>
              <p:grpSpPr bwMode="auto">
                <a:xfrm flipH="1">
                  <a:off x="5940" y="3288"/>
                  <a:ext cx="891" cy="353"/>
                  <a:chOff x="6257" y="6578"/>
                  <a:chExt cx="671" cy="339"/>
                </a:xfrm>
              </p:grpSpPr>
              <p:sp>
                <p:nvSpPr>
                  <p:cNvPr id="214" name="AutoShape 65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" name="Oval 65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" name="Oval 65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7" name="Group 658"/>
                <p:cNvGrpSpPr>
                  <a:grpSpLocks/>
                </p:cNvGrpSpPr>
                <p:nvPr/>
              </p:nvGrpSpPr>
              <p:grpSpPr bwMode="auto">
                <a:xfrm flipH="1">
                  <a:off x="5940" y="3030"/>
                  <a:ext cx="891" cy="353"/>
                  <a:chOff x="6257" y="6578"/>
                  <a:chExt cx="671" cy="339"/>
                </a:xfrm>
              </p:grpSpPr>
              <p:sp>
                <p:nvSpPr>
                  <p:cNvPr id="207" name="AutoShape 65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" name="Oval 66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" name="Oval 66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" name="Oval 66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" name="Oval 66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" name="Oval 66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" name="Oval 66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8" name="Group 666"/>
                <p:cNvGrpSpPr>
                  <a:grpSpLocks/>
                </p:cNvGrpSpPr>
                <p:nvPr/>
              </p:nvGrpSpPr>
              <p:grpSpPr bwMode="auto">
                <a:xfrm flipH="1">
                  <a:off x="5366" y="3672"/>
                  <a:ext cx="891" cy="353"/>
                  <a:chOff x="6257" y="6578"/>
                  <a:chExt cx="671" cy="339"/>
                </a:xfrm>
              </p:grpSpPr>
              <p:sp>
                <p:nvSpPr>
                  <p:cNvPr id="200" name="AutoShape 66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1" name="Oval 66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2" name="Oval 66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3" name="Oval 67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4" name="Oval 67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5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9" name="Group 674"/>
                <p:cNvGrpSpPr>
                  <a:grpSpLocks/>
                </p:cNvGrpSpPr>
                <p:nvPr/>
              </p:nvGrpSpPr>
              <p:grpSpPr bwMode="auto">
                <a:xfrm flipH="1">
                  <a:off x="5366" y="3414"/>
                  <a:ext cx="891" cy="353"/>
                  <a:chOff x="6257" y="6578"/>
                  <a:chExt cx="671" cy="339"/>
                </a:xfrm>
              </p:grpSpPr>
              <p:sp>
                <p:nvSpPr>
                  <p:cNvPr id="193" name="AutoShape 67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4" name="Oval 67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5" name="Oval 67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6" name="Oval 67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7" name="Oval 67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8" name="Oval 68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9" name="Oval 68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0" name="Group 682"/>
                <p:cNvGrpSpPr>
                  <a:grpSpLocks/>
                </p:cNvGrpSpPr>
                <p:nvPr/>
              </p:nvGrpSpPr>
              <p:grpSpPr bwMode="auto">
                <a:xfrm flipH="1">
                  <a:off x="5369" y="3156"/>
                  <a:ext cx="891" cy="353"/>
                  <a:chOff x="6257" y="6578"/>
                  <a:chExt cx="671" cy="339"/>
                </a:xfrm>
              </p:grpSpPr>
              <p:sp>
                <p:nvSpPr>
                  <p:cNvPr id="186" name="AutoShape 68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7" name="Oval 68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8" name="Oval 68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9" name="Oval 68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0" name="Oval 68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1" name="Oval 68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2" name="Oval 68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1" name="Group 690"/>
                <p:cNvGrpSpPr>
                  <a:grpSpLocks/>
                </p:cNvGrpSpPr>
                <p:nvPr/>
              </p:nvGrpSpPr>
              <p:grpSpPr bwMode="auto">
                <a:xfrm flipH="1">
                  <a:off x="4798" y="4062"/>
                  <a:ext cx="891" cy="353"/>
                  <a:chOff x="6257" y="6578"/>
                  <a:chExt cx="671" cy="339"/>
                </a:xfrm>
              </p:grpSpPr>
              <p:sp>
                <p:nvSpPr>
                  <p:cNvPr id="179" name="AutoShape 69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0" name="Oval 69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1" name="Oval 69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2" name="Oval 69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3" name="Oval 69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4" name="Oval 69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5" name="Oval 69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2" name="Group 698"/>
                <p:cNvGrpSpPr>
                  <a:grpSpLocks/>
                </p:cNvGrpSpPr>
                <p:nvPr/>
              </p:nvGrpSpPr>
              <p:grpSpPr bwMode="auto">
                <a:xfrm flipH="1">
                  <a:off x="4798" y="3804"/>
                  <a:ext cx="891" cy="353"/>
                  <a:chOff x="6257" y="6578"/>
                  <a:chExt cx="671" cy="339"/>
                </a:xfrm>
              </p:grpSpPr>
              <p:sp>
                <p:nvSpPr>
                  <p:cNvPr id="172" name="AutoShape 69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3" name="Oval 70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4" name="Oval 70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5" name="Oval 70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6" name="Oval 70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7" name="Oval 70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8" name="Oval 70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3" name="Group 706"/>
                <p:cNvGrpSpPr>
                  <a:grpSpLocks/>
                </p:cNvGrpSpPr>
                <p:nvPr/>
              </p:nvGrpSpPr>
              <p:grpSpPr bwMode="auto">
                <a:xfrm flipH="1">
                  <a:off x="4801" y="3546"/>
                  <a:ext cx="891" cy="353"/>
                  <a:chOff x="6257" y="6578"/>
                  <a:chExt cx="671" cy="339"/>
                </a:xfrm>
              </p:grpSpPr>
              <p:sp>
                <p:nvSpPr>
                  <p:cNvPr id="165" name="AutoShape 70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6" name="Oval 70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7" name="Oval 70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8" name="Oval 71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9" name="Oval 71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0" name="Oval 71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1" name="Oval 71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4" name="Group 714"/>
                <p:cNvGrpSpPr>
                  <a:grpSpLocks/>
                </p:cNvGrpSpPr>
                <p:nvPr/>
              </p:nvGrpSpPr>
              <p:grpSpPr bwMode="auto">
                <a:xfrm flipH="1">
                  <a:off x="4801" y="4320"/>
                  <a:ext cx="891" cy="353"/>
                  <a:chOff x="6257" y="6578"/>
                  <a:chExt cx="671" cy="339"/>
                </a:xfrm>
              </p:grpSpPr>
              <p:sp>
                <p:nvSpPr>
                  <p:cNvPr id="158" name="AutoShape 71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solidFill>
                      <a:srgbClr val="7F7F7F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9" name="Oval 71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0" name="Oval 71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1" name="Oval 71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2" name="Oval 71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3" name="Oval 72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4" name="Oval 72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</p:grpSp>
          <p:grpSp>
            <p:nvGrpSpPr>
              <p:cNvPr id="45" name="Group 722"/>
              <p:cNvGrpSpPr>
                <a:grpSpLocks/>
              </p:cNvGrpSpPr>
              <p:nvPr/>
            </p:nvGrpSpPr>
            <p:grpSpPr bwMode="auto">
              <a:xfrm>
                <a:off x="3851" y="3479"/>
                <a:ext cx="891" cy="353"/>
                <a:chOff x="6257" y="6578"/>
                <a:chExt cx="671" cy="339"/>
              </a:xfrm>
            </p:grpSpPr>
            <p:sp>
              <p:nvSpPr>
                <p:cNvPr id="132" name="AutoShape 72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3" name="Oval 72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4" name="Oval 72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5" name="Oval 72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6" name="Oval 72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7" name="Oval 72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8" name="Oval 72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6" name="Group 730"/>
              <p:cNvGrpSpPr>
                <a:grpSpLocks/>
              </p:cNvGrpSpPr>
              <p:nvPr/>
            </p:nvGrpSpPr>
            <p:grpSpPr bwMode="auto">
              <a:xfrm>
                <a:off x="4425" y="3611"/>
                <a:ext cx="891" cy="353"/>
                <a:chOff x="6257" y="6578"/>
                <a:chExt cx="671" cy="339"/>
              </a:xfrm>
            </p:grpSpPr>
            <p:sp>
              <p:nvSpPr>
                <p:cNvPr id="125" name="AutoShape 73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6" name="Oval 73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7" name="Oval 73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8" name="Oval 73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9" name="Oval 73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0" name="Oval 73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1" name="Oval 73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47" name="Group 738"/>
              <p:cNvGrpSpPr>
                <a:grpSpLocks/>
              </p:cNvGrpSpPr>
              <p:nvPr/>
            </p:nvGrpSpPr>
            <p:grpSpPr bwMode="auto">
              <a:xfrm>
                <a:off x="4993" y="3737"/>
                <a:ext cx="891" cy="353"/>
                <a:chOff x="6257" y="6578"/>
                <a:chExt cx="671" cy="339"/>
              </a:xfrm>
            </p:grpSpPr>
            <p:sp>
              <p:nvSpPr>
                <p:cNvPr id="118" name="AutoShape 73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9" name="Oval 74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0" name="Oval 74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1" name="Oval 74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2" name="Oval 74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3" name="Oval 74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4" name="Oval 74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39" name="Group 746"/>
              <p:cNvGrpSpPr>
                <a:grpSpLocks/>
              </p:cNvGrpSpPr>
              <p:nvPr/>
            </p:nvGrpSpPr>
            <p:grpSpPr bwMode="auto">
              <a:xfrm>
                <a:off x="4999" y="3989"/>
                <a:ext cx="891" cy="353"/>
                <a:chOff x="6257" y="6578"/>
                <a:chExt cx="671" cy="339"/>
              </a:xfrm>
            </p:grpSpPr>
            <p:sp>
              <p:nvSpPr>
                <p:cNvPr id="111" name="AutoShape 74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2" name="Oval 74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3" name="Oval 74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4" name="Oval 75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5" name="Oval 75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6" name="Oval 75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7" name="Oval 75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0" name="Group 754"/>
              <p:cNvGrpSpPr>
                <a:grpSpLocks/>
              </p:cNvGrpSpPr>
              <p:nvPr/>
            </p:nvGrpSpPr>
            <p:grpSpPr bwMode="auto">
              <a:xfrm>
                <a:off x="5573" y="3869"/>
                <a:ext cx="891" cy="353"/>
                <a:chOff x="6257" y="6578"/>
                <a:chExt cx="671" cy="339"/>
              </a:xfrm>
            </p:grpSpPr>
            <p:sp>
              <p:nvSpPr>
                <p:cNvPr id="104" name="AutoShape 75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5" name="Oval 75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6" name="Oval 75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7" name="Oval 75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8" name="Oval 75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9" name="Oval 76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0" name="Oval 76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1" name="Group 762"/>
              <p:cNvGrpSpPr>
                <a:grpSpLocks/>
              </p:cNvGrpSpPr>
              <p:nvPr/>
            </p:nvGrpSpPr>
            <p:grpSpPr bwMode="auto">
              <a:xfrm>
                <a:off x="5573" y="4127"/>
                <a:ext cx="891" cy="353"/>
                <a:chOff x="6257" y="6578"/>
                <a:chExt cx="671" cy="339"/>
              </a:xfrm>
            </p:grpSpPr>
            <p:sp>
              <p:nvSpPr>
                <p:cNvPr id="97" name="AutoShape 76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8" name="Oval 76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9" name="Oval 76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0" name="Oval 76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1" name="Oval 76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2" name="Oval 76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3" name="Oval 76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2" name="Group 770"/>
              <p:cNvGrpSpPr>
                <a:grpSpLocks/>
              </p:cNvGrpSpPr>
              <p:nvPr/>
            </p:nvGrpSpPr>
            <p:grpSpPr bwMode="auto">
              <a:xfrm>
                <a:off x="2129" y="3869"/>
                <a:ext cx="891" cy="353"/>
                <a:chOff x="6257" y="6578"/>
                <a:chExt cx="671" cy="339"/>
              </a:xfrm>
            </p:grpSpPr>
            <p:sp>
              <p:nvSpPr>
                <p:cNvPr id="90" name="AutoShape 77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1" name="Oval 77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2" name="Oval 77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3" name="Oval 77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4" name="Oval 77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5" name="Oval 77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6" name="Oval 77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3" name="Group 778"/>
              <p:cNvGrpSpPr>
                <a:grpSpLocks/>
              </p:cNvGrpSpPr>
              <p:nvPr/>
            </p:nvGrpSpPr>
            <p:grpSpPr bwMode="auto">
              <a:xfrm>
                <a:off x="5573" y="4379"/>
                <a:ext cx="891" cy="353"/>
                <a:chOff x="6257" y="6578"/>
                <a:chExt cx="671" cy="339"/>
              </a:xfrm>
            </p:grpSpPr>
            <p:sp>
              <p:nvSpPr>
                <p:cNvPr id="83" name="AutoShape 77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" name="Oval 78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5" name="Oval 78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6" name="Oval 78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7" name="Oval 78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8" name="Oval 78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9" name="Oval 78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4" name="Group 786"/>
              <p:cNvGrpSpPr>
                <a:grpSpLocks/>
              </p:cNvGrpSpPr>
              <p:nvPr/>
            </p:nvGrpSpPr>
            <p:grpSpPr bwMode="auto">
              <a:xfrm>
                <a:off x="5573" y="4643"/>
                <a:ext cx="891" cy="353"/>
                <a:chOff x="6257" y="6578"/>
                <a:chExt cx="671" cy="339"/>
              </a:xfrm>
            </p:grpSpPr>
            <p:sp>
              <p:nvSpPr>
                <p:cNvPr id="76" name="AutoShape 78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" name="Oval 78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" name="Oval 78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" name="Oval 79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" name="Oval 79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" name="Oval 79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" name="Oval 79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5" name="Group 794"/>
              <p:cNvGrpSpPr>
                <a:grpSpLocks/>
              </p:cNvGrpSpPr>
              <p:nvPr/>
            </p:nvGrpSpPr>
            <p:grpSpPr bwMode="auto">
              <a:xfrm>
                <a:off x="5573" y="4895"/>
                <a:ext cx="891" cy="353"/>
                <a:chOff x="6257" y="6578"/>
                <a:chExt cx="671" cy="339"/>
              </a:xfrm>
            </p:grpSpPr>
            <p:sp>
              <p:nvSpPr>
                <p:cNvPr id="69" name="AutoShape 79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0" name="Oval 79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1" name="Oval 79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" name="Oval 79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" name="Oval 79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" name="Oval 80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" name="Oval 80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6" name="Group 802"/>
              <p:cNvGrpSpPr>
                <a:grpSpLocks/>
              </p:cNvGrpSpPr>
              <p:nvPr/>
            </p:nvGrpSpPr>
            <p:grpSpPr bwMode="auto">
              <a:xfrm>
                <a:off x="5002" y="5285"/>
                <a:ext cx="891" cy="353"/>
                <a:chOff x="6257" y="6578"/>
                <a:chExt cx="671" cy="339"/>
              </a:xfrm>
            </p:grpSpPr>
            <p:sp>
              <p:nvSpPr>
                <p:cNvPr id="62" name="AutoShape 80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3" name="Oval 80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4" name="Oval 80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5" name="Oval 80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6" name="Oval 80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7" name="Oval 80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8" name="Oval 80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7" name="Group 810"/>
              <p:cNvGrpSpPr>
                <a:grpSpLocks/>
              </p:cNvGrpSpPr>
              <p:nvPr/>
            </p:nvGrpSpPr>
            <p:grpSpPr bwMode="auto">
              <a:xfrm>
                <a:off x="5576" y="5159"/>
                <a:ext cx="891" cy="353"/>
                <a:chOff x="6257" y="6578"/>
                <a:chExt cx="671" cy="339"/>
              </a:xfrm>
            </p:grpSpPr>
            <p:sp>
              <p:nvSpPr>
                <p:cNvPr id="55" name="AutoShape 81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" name="Oval 81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7" name="Oval 81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8" name="Oval 81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9" name="Oval 81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0" name="Oval 81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1" name="Oval 81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8" name="Group 818"/>
              <p:cNvGrpSpPr>
                <a:grpSpLocks/>
              </p:cNvGrpSpPr>
              <p:nvPr/>
            </p:nvGrpSpPr>
            <p:grpSpPr bwMode="auto">
              <a:xfrm>
                <a:off x="2132" y="5159"/>
                <a:ext cx="891" cy="353"/>
                <a:chOff x="6257" y="6578"/>
                <a:chExt cx="671" cy="339"/>
              </a:xfrm>
            </p:grpSpPr>
            <p:sp>
              <p:nvSpPr>
                <p:cNvPr id="48" name="AutoShape 81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" name="Oval 82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" name="Oval 82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" name="Oval 82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" name="Oval 82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" name="Oval 82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" name="Oval 82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</p:grpSp>
        <p:sp>
          <p:nvSpPr>
            <p:cNvPr id="443" name="Text Box 6"/>
            <p:cNvSpPr txBox="1">
              <a:spLocks noChangeArrowheads="1"/>
            </p:cNvSpPr>
            <p:nvPr/>
          </p:nvSpPr>
          <p:spPr bwMode="auto">
            <a:xfrm>
              <a:off x="4276157" y="3088643"/>
              <a:ext cx="1536609" cy="452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Semiconductor Quantum Dot</a:t>
              </a:r>
              <a:endPara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4" name="AutoShape 4"/>
            <p:cNvSpPr>
              <a:spLocks noChangeShapeType="1"/>
            </p:cNvSpPr>
            <p:nvPr/>
          </p:nvSpPr>
          <p:spPr bwMode="auto">
            <a:xfrm flipH="1">
              <a:off x="4531179" y="3375217"/>
              <a:ext cx="377168" cy="4267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5" name="Text Box 7"/>
            <p:cNvSpPr txBox="1">
              <a:spLocks noChangeArrowheads="1"/>
            </p:cNvSpPr>
            <p:nvPr/>
          </p:nvSpPr>
          <p:spPr bwMode="auto">
            <a:xfrm>
              <a:off x="3336583" y="3383400"/>
              <a:ext cx="1152939" cy="27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Graphene</a:t>
              </a:r>
              <a:endPara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6" name="AutoShape 4"/>
            <p:cNvSpPr>
              <a:spLocks noChangeShapeType="1"/>
            </p:cNvSpPr>
            <p:nvPr/>
          </p:nvSpPr>
          <p:spPr bwMode="auto">
            <a:xfrm>
              <a:off x="4058477" y="3558209"/>
              <a:ext cx="235887" cy="43069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7" name="Oval 16"/>
            <p:cNvSpPr>
              <a:spLocks noChangeArrowheads="1"/>
            </p:cNvSpPr>
            <p:nvPr/>
          </p:nvSpPr>
          <p:spPr bwMode="auto">
            <a:xfrm>
              <a:off x="4373217" y="3780183"/>
              <a:ext cx="261929" cy="262140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924" name="Content Placeholder 12"/>
          <p:cNvSpPr txBox="1">
            <a:spLocks/>
          </p:cNvSpPr>
          <p:nvPr/>
        </p:nvSpPr>
        <p:spPr bwMode="auto">
          <a:xfrm>
            <a:off x="589721" y="989045"/>
            <a:ext cx="8171724" cy="231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umanst521 BT"/>
                <a:cs typeface="Aharoni" pitchFamily="2" charset="-79"/>
              </a:rPr>
              <a:t>Nanomaterials: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kern="0" dirty="0" smtClean="0">
                <a:latin typeface="Humanst521 BT"/>
                <a:cs typeface="Aharoni" pitchFamily="2" charset="-79"/>
              </a:rPr>
              <a:t>Metamaterials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kern="0" dirty="0" smtClean="0">
                <a:latin typeface="Humanst521 BT"/>
                <a:cs typeface="Aharoni" pitchFamily="2" charset="-79"/>
              </a:rPr>
              <a:t>Graphene</a:t>
            </a:r>
            <a:endParaRPr lang="en-US" sz="2000" b="0" kern="0" dirty="0">
              <a:latin typeface="Humanst521 BT"/>
              <a:cs typeface="Aharoni" pitchFamily="2" charset="-79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kern="0" dirty="0" smtClean="0">
                <a:latin typeface="Humanst521 BT"/>
                <a:cs typeface="Aharoni" pitchFamily="2" charset="-79"/>
              </a:rPr>
              <a:t>Semiconductor nanoparticles (quantum dots, nanocrystals, nanowires, etc.)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kern="0" dirty="0" smtClean="0">
                <a:latin typeface="Humanst521 BT"/>
                <a:cs typeface="Aharoni" pitchFamily="2" charset="-79"/>
              </a:rPr>
              <a:t>Metallic nanoparticles (spheres, nanorods, nanodisks, etc.)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umanst521 BT"/>
              <a:cs typeface="Aharoni" pitchFamily="2" charset="-79"/>
            </a:endParaRPr>
          </a:p>
        </p:txBody>
      </p:sp>
      <p:sp>
        <p:nvSpPr>
          <p:cNvPr id="934" name="AutoShape 6"/>
          <p:cNvSpPr>
            <a:spLocks noChangeArrowheads="1"/>
          </p:cNvSpPr>
          <p:nvPr/>
        </p:nvSpPr>
        <p:spPr bwMode="auto">
          <a:xfrm>
            <a:off x="1104900" y="146050"/>
            <a:ext cx="6934200" cy="6190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Hybrid Nanomaterials</a:t>
            </a:r>
            <a:endParaRPr lang="en-CA" sz="2400" b="0" dirty="0">
              <a:solidFill>
                <a:schemeClr val="bg1"/>
              </a:solidFill>
              <a:latin typeface="Allegro BT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5"/>
          <p:cNvGrpSpPr/>
          <p:nvPr/>
        </p:nvGrpSpPr>
        <p:grpSpPr>
          <a:xfrm>
            <a:off x="5939544" y="871601"/>
            <a:ext cx="2633868" cy="1938130"/>
            <a:chOff x="258419" y="2653748"/>
            <a:chExt cx="2633868" cy="1938130"/>
          </a:xfrm>
        </p:grpSpPr>
        <p:sp>
          <p:nvSpPr>
            <p:cNvPr id="433" name="Rectangle 432"/>
            <p:cNvSpPr/>
            <p:nvPr/>
          </p:nvSpPr>
          <p:spPr bwMode="auto">
            <a:xfrm>
              <a:off x="258419" y="2653748"/>
              <a:ext cx="2633868" cy="19381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02840" y="3070616"/>
              <a:ext cx="1152939" cy="54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Metal </a:t>
              </a:r>
              <a:b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</a:b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Nanoparticle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256541" y="3074612"/>
              <a:ext cx="1536609" cy="78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Semiconductor Quantum Dot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AutoShape 4"/>
            <p:cNvSpPr>
              <a:spLocks noChangeShapeType="1"/>
            </p:cNvSpPr>
            <p:nvPr/>
          </p:nvSpPr>
          <p:spPr bwMode="auto">
            <a:xfrm flipH="1">
              <a:off x="1721719" y="3401722"/>
              <a:ext cx="377168" cy="426720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3" name="Group 431"/>
            <p:cNvGrpSpPr/>
            <p:nvPr/>
          </p:nvGrpSpPr>
          <p:grpSpPr>
            <a:xfrm>
              <a:off x="516835" y="3815970"/>
              <a:ext cx="2093843" cy="616941"/>
              <a:chOff x="1066800" y="3925300"/>
              <a:chExt cx="4191000" cy="1234858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0800000" scaled="0"/>
            </a:gradFill>
          </p:grpSpPr>
          <p:sp>
            <p:nvSpPr>
              <p:cNvPr id="427" name="Parallelogram 426"/>
              <p:cNvSpPr/>
              <p:nvPr/>
            </p:nvSpPr>
            <p:spPr>
              <a:xfrm flipH="1">
                <a:off x="1066800" y="4038600"/>
                <a:ext cx="4191000" cy="720080"/>
              </a:xfrm>
              <a:prstGeom prst="parallelogram">
                <a:avLst>
                  <a:gd name="adj" fmla="val 99698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428" name="Rectangle 427"/>
              <p:cNvSpPr/>
              <p:nvPr/>
            </p:nvSpPr>
            <p:spPr bwMode="auto">
              <a:xfrm>
                <a:off x="1769165" y="4754217"/>
                <a:ext cx="3458818" cy="3048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sp>
            <p:nvSpPr>
              <p:cNvPr id="429" name="Parallelogram 428"/>
              <p:cNvSpPr/>
              <p:nvPr/>
            </p:nvSpPr>
            <p:spPr bwMode="auto">
              <a:xfrm rot="13526343" flipV="1">
                <a:off x="803688" y="4430686"/>
                <a:ext cx="1234858" cy="224085"/>
              </a:xfrm>
              <a:prstGeom prst="parallelogram">
                <a:avLst>
                  <a:gd name="adj" fmla="val 103510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</p:grpSp>
        <p:sp>
          <p:nvSpPr>
            <p:cNvPr id="431" name="AutoShape 4"/>
            <p:cNvSpPr>
              <a:spLocks noChangeShapeType="1"/>
            </p:cNvSpPr>
            <p:nvPr/>
          </p:nvSpPr>
          <p:spPr bwMode="auto">
            <a:xfrm>
              <a:off x="1133060" y="3190462"/>
              <a:ext cx="73549" cy="457200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" name="Oval 17"/>
            <p:cNvSpPr>
              <a:spLocks noChangeArrowheads="1"/>
            </p:cNvSpPr>
            <p:nvPr/>
          </p:nvSpPr>
          <p:spPr bwMode="auto">
            <a:xfrm>
              <a:off x="994473" y="3687418"/>
              <a:ext cx="422812" cy="42283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" name="Oval 16"/>
            <p:cNvSpPr>
              <a:spLocks noChangeArrowheads="1"/>
            </p:cNvSpPr>
            <p:nvPr/>
          </p:nvSpPr>
          <p:spPr bwMode="auto">
            <a:xfrm>
              <a:off x="1533940" y="3836504"/>
              <a:ext cx="261929" cy="262140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488" name="Group 487"/>
          <p:cNvGrpSpPr/>
          <p:nvPr/>
        </p:nvGrpSpPr>
        <p:grpSpPr>
          <a:xfrm>
            <a:off x="147802" y="2759088"/>
            <a:ext cx="2633868" cy="1938130"/>
            <a:chOff x="3226905" y="2647121"/>
            <a:chExt cx="2633868" cy="1938130"/>
          </a:xfrm>
        </p:grpSpPr>
        <p:grpSp>
          <p:nvGrpSpPr>
            <p:cNvPr id="4" name="Group 438"/>
            <p:cNvGrpSpPr/>
            <p:nvPr/>
          </p:nvGrpSpPr>
          <p:grpSpPr>
            <a:xfrm>
              <a:off x="3485321" y="3809344"/>
              <a:ext cx="2093843" cy="616941"/>
              <a:chOff x="1066800" y="3925300"/>
              <a:chExt cx="4191000" cy="1234858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0800000" scaled="0"/>
            </a:gradFill>
          </p:grpSpPr>
          <p:sp>
            <p:nvSpPr>
              <p:cNvPr id="440" name="Parallelogram 439"/>
              <p:cNvSpPr/>
              <p:nvPr/>
            </p:nvSpPr>
            <p:spPr>
              <a:xfrm flipH="1">
                <a:off x="1066800" y="4038600"/>
                <a:ext cx="4191000" cy="720080"/>
              </a:xfrm>
              <a:prstGeom prst="parallelogram">
                <a:avLst>
                  <a:gd name="adj" fmla="val 99698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441" name="Rectangle 440"/>
              <p:cNvSpPr/>
              <p:nvPr/>
            </p:nvSpPr>
            <p:spPr bwMode="auto">
              <a:xfrm>
                <a:off x="1769165" y="4754217"/>
                <a:ext cx="3458818" cy="3048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sp>
            <p:nvSpPr>
              <p:cNvPr id="442" name="Parallelogram 441"/>
              <p:cNvSpPr/>
              <p:nvPr/>
            </p:nvSpPr>
            <p:spPr bwMode="auto">
              <a:xfrm rot="13526343" flipV="1">
                <a:off x="803688" y="4430686"/>
                <a:ext cx="1234858" cy="224085"/>
              </a:xfrm>
              <a:prstGeom prst="parallelogram">
                <a:avLst>
                  <a:gd name="adj" fmla="val 103510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</p:grpSp>
        <p:sp>
          <p:nvSpPr>
            <p:cNvPr id="434" name="Rectangle 433"/>
            <p:cNvSpPr/>
            <p:nvPr/>
          </p:nvSpPr>
          <p:spPr bwMode="auto">
            <a:xfrm>
              <a:off x="3226905" y="2647121"/>
              <a:ext cx="2633868" cy="19381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grpSp>
          <p:nvGrpSpPr>
            <p:cNvPr id="5" name="Group 416"/>
            <p:cNvGrpSpPr>
              <a:grpSpLocks/>
            </p:cNvGrpSpPr>
            <p:nvPr/>
          </p:nvGrpSpPr>
          <p:grpSpPr bwMode="auto">
            <a:xfrm>
              <a:off x="4276157" y="3896139"/>
              <a:ext cx="454605" cy="253374"/>
              <a:chOff x="2129" y="3479"/>
              <a:chExt cx="4338" cy="2417"/>
            </a:xfrm>
            <a:effectLst/>
          </p:grpSpPr>
          <p:grpSp>
            <p:nvGrpSpPr>
              <p:cNvPr id="6" name="Group 417"/>
              <p:cNvGrpSpPr>
                <a:grpSpLocks/>
              </p:cNvGrpSpPr>
              <p:nvPr/>
            </p:nvGrpSpPr>
            <p:grpSpPr bwMode="auto">
              <a:xfrm>
                <a:off x="2700" y="5291"/>
                <a:ext cx="891" cy="353"/>
                <a:chOff x="6257" y="6578"/>
                <a:chExt cx="671" cy="339"/>
              </a:xfrm>
            </p:grpSpPr>
            <p:sp>
              <p:nvSpPr>
                <p:cNvPr id="417" name="AutoShape 41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8" name="Oval 41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9" name="Oval 42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20" name="Oval 42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21" name="Oval 42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22" name="Oval 42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23" name="Oval 42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2" name="Group 425"/>
              <p:cNvGrpSpPr>
                <a:grpSpLocks/>
              </p:cNvGrpSpPr>
              <p:nvPr/>
            </p:nvGrpSpPr>
            <p:grpSpPr bwMode="auto">
              <a:xfrm>
                <a:off x="2700" y="5033"/>
                <a:ext cx="891" cy="353"/>
                <a:chOff x="6257" y="6578"/>
                <a:chExt cx="671" cy="339"/>
              </a:xfrm>
            </p:grpSpPr>
            <p:sp>
              <p:nvSpPr>
                <p:cNvPr id="410" name="AutoShape 42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1" name="Oval 42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2" name="Oval 42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3" name="Oval 42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4" name="Oval 43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5" name="Oval 43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16" name="Oval 43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4" name="Group 433"/>
              <p:cNvGrpSpPr>
                <a:grpSpLocks/>
              </p:cNvGrpSpPr>
              <p:nvPr/>
            </p:nvGrpSpPr>
            <p:grpSpPr bwMode="auto">
              <a:xfrm>
                <a:off x="3274" y="5417"/>
                <a:ext cx="891" cy="353"/>
                <a:chOff x="6257" y="6578"/>
                <a:chExt cx="671" cy="339"/>
              </a:xfrm>
            </p:grpSpPr>
            <p:sp>
              <p:nvSpPr>
                <p:cNvPr id="403" name="AutoShape 43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4" name="Oval 43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5" name="Oval 43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6" name="Oval 43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7" name="Oval 43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8" name="Oval 43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9" name="Oval 44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5" name="Group 441"/>
              <p:cNvGrpSpPr>
                <a:grpSpLocks/>
              </p:cNvGrpSpPr>
              <p:nvPr/>
            </p:nvGrpSpPr>
            <p:grpSpPr bwMode="auto">
              <a:xfrm>
                <a:off x="3274" y="5159"/>
                <a:ext cx="891" cy="353"/>
                <a:chOff x="6257" y="6578"/>
                <a:chExt cx="671" cy="339"/>
              </a:xfrm>
            </p:grpSpPr>
            <p:sp>
              <p:nvSpPr>
                <p:cNvPr id="396" name="AutoShape 44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7" name="Oval 44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8" name="Oval 44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9" name="Oval 44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0" name="Oval 44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1" name="Oval 44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02" name="Oval 44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6" name="Group 449"/>
              <p:cNvGrpSpPr>
                <a:grpSpLocks/>
              </p:cNvGrpSpPr>
              <p:nvPr/>
            </p:nvGrpSpPr>
            <p:grpSpPr bwMode="auto">
              <a:xfrm>
                <a:off x="3274" y="4901"/>
                <a:ext cx="891" cy="353"/>
                <a:chOff x="6257" y="6578"/>
                <a:chExt cx="671" cy="339"/>
              </a:xfrm>
            </p:grpSpPr>
            <p:sp>
              <p:nvSpPr>
                <p:cNvPr id="389" name="AutoShape 45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0" name="Oval 45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1" name="Oval 45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2" name="Oval 45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3" name="Oval 45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4" name="Oval 45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95" name="Oval 45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7" name="Group 457"/>
              <p:cNvGrpSpPr>
                <a:grpSpLocks/>
              </p:cNvGrpSpPr>
              <p:nvPr/>
            </p:nvGrpSpPr>
            <p:grpSpPr bwMode="auto">
              <a:xfrm>
                <a:off x="3274" y="4643"/>
                <a:ext cx="891" cy="353"/>
                <a:chOff x="6257" y="6578"/>
                <a:chExt cx="671" cy="339"/>
              </a:xfrm>
            </p:grpSpPr>
            <p:sp>
              <p:nvSpPr>
                <p:cNvPr id="382" name="AutoShape 45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3" name="Oval 45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4" name="Oval 46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5" name="Oval 46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6" name="Oval 46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7" name="Oval 46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8" name="Oval 46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8" name="Group 465"/>
              <p:cNvGrpSpPr>
                <a:grpSpLocks/>
              </p:cNvGrpSpPr>
              <p:nvPr/>
            </p:nvGrpSpPr>
            <p:grpSpPr bwMode="auto">
              <a:xfrm>
                <a:off x="2703" y="4775"/>
                <a:ext cx="891" cy="353"/>
                <a:chOff x="6257" y="6578"/>
                <a:chExt cx="671" cy="339"/>
              </a:xfrm>
            </p:grpSpPr>
            <p:sp>
              <p:nvSpPr>
                <p:cNvPr id="375" name="AutoShape 46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6" name="Oval 46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7" name="Oval 46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8" name="Oval 46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9" name="Oval 47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0" name="Oval 47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81" name="Oval 47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19" name="Group 473"/>
              <p:cNvGrpSpPr>
                <a:grpSpLocks/>
              </p:cNvGrpSpPr>
              <p:nvPr/>
            </p:nvGrpSpPr>
            <p:grpSpPr bwMode="auto">
              <a:xfrm>
                <a:off x="2703" y="4517"/>
                <a:ext cx="891" cy="353"/>
                <a:chOff x="6257" y="6578"/>
                <a:chExt cx="671" cy="339"/>
              </a:xfrm>
            </p:grpSpPr>
            <p:sp>
              <p:nvSpPr>
                <p:cNvPr id="368" name="AutoShape 47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9" name="Oval 47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0" name="Oval 47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1" name="Oval 47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2" name="Oval 47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3" name="Oval 47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74" name="Oval 48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0" name="Group 481"/>
              <p:cNvGrpSpPr>
                <a:grpSpLocks/>
              </p:cNvGrpSpPr>
              <p:nvPr/>
            </p:nvGrpSpPr>
            <p:grpSpPr bwMode="auto">
              <a:xfrm>
                <a:off x="3274" y="4385"/>
                <a:ext cx="891" cy="353"/>
                <a:chOff x="6257" y="6578"/>
                <a:chExt cx="671" cy="339"/>
              </a:xfrm>
            </p:grpSpPr>
            <p:sp>
              <p:nvSpPr>
                <p:cNvPr id="361" name="AutoShape 48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2" name="Oval 48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3" name="Oval 48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4" name="Oval 48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5" name="Oval 48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6" name="Oval 48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7" name="Oval 48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1" name="Group 489"/>
              <p:cNvGrpSpPr>
                <a:grpSpLocks/>
              </p:cNvGrpSpPr>
              <p:nvPr/>
            </p:nvGrpSpPr>
            <p:grpSpPr bwMode="auto">
              <a:xfrm>
                <a:off x="3274" y="4127"/>
                <a:ext cx="891" cy="353"/>
                <a:chOff x="6257" y="6578"/>
                <a:chExt cx="671" cy="339"/>
              </a:xfrm>
            </p:grpSpPr>
            <p:sp>
              <p:nvSpPr>
                <p:cNvPr id="354" name="AutoShape 49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5" name="Oval 49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6" name="Oval 49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7" name="Oval 49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8" name="Oval 49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9" name="Oval 49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60" name="Oval 49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2" name="Group 497"/>
              <p:cNvGrpSpPr>
                <a:grpSpLocks/>
              </p:cNvGrpSpPr>
              <p:nvPr/>
            </p:nvGrpSpPr>
            <p:grpSpPr bwMode="auto">
              <a:xfrm>
                <a:off x="3274" y="3869"/>
                <a:ext cx="891" cy="353"/>
                <a:chOff x="6257" y="6578"/>
                <a:chExt cx="671" cy="339"/>
              </a:xfrm>
            </p:grpSpPr>
            <p:sp>
              <p:nvSpPr>
                <p:cNvPr id="347" name="AutoShape 49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8" name="Oval 49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9" name="Oval 50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0" name="Oval 50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1" name="Oval 50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2" name="Oval 50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53" name="Oval 50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3" name="Group 505"/>
              <p:cNvGrpSpPr>
                <a:grpSpLocks/>
              </p:cNvGrpSpPr>
              <p:nvPr/>
            </p:nvGrpSpPr>
            <p:grpSpPr bwMode="auto">
              <a:xfrm>
                <a:off x="3274" y="3611"/>
                <a:ext cx="891" cy="353"/>
                <a:chOff x="6257" y="6578"/>
                <a:chExt cx="671" cy="339"/>
              </a:xfrm>
            </p:grpSpPr>
            <p:sp>
              <p:nvSpPr>
                <p:cNvPr id="340" name="AutoShape 50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1" name="Oval 50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2" name="Oval 50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3" name="Oval 50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4" name="Oval 51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5" name="Oval 51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46" name="Oval 51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4" name="Group 513"/>
              <p:cNvGrpSpPr>
                <a:grpSpLocks/>
              </p:cNvGrpSpPr>
              <p:nvPr/>
            </p:nvGrpSpPr>
            <p:grpSpPr bwMode="auto">
              <a:xfrm>
                <a:off x="2700" y="4253"/>
                <a:ext cx="891" cy="353"/>
                <a:chOff x="6257" y="6578"/>
                <a:chExt cx="671" cy="339"/>
              </a:xfrm>
            </p:grpSpPr>
            <p:sp>
              <p:nvSpPr>
                <p:cNvPr id="333" name="AutoShape 51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4" name="Oval 51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5" name="Oval 51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6" name="Oval 51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7" name="Oval 51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8" name="Oval 51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9" name="Oval 52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5" name="Group 521"/>
              <p:cNvGrpSpPr>
                <a:grpSpLocks/>
              </p:cNvGrpSpPr>
              <p:nvPr/>
            </p:nvGrpSpPr>
            <p:grpSpPr bwMode="auto">
              <a:xfrm>
                <a:off x="2700" y="3995"/>
                <a:ext cx="891" cy="353"/>
                <a:chOff x="6257" y="6578"/>
                <a:chExt cx="671" cy="339"/>
              </a:xfrm>
            </p:grpSpPr>
            <p:sp>
              <p:nvSpPr>
                <p:cNvPr id="326" name="AutoShape 52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7" name="Oval 52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8" name="Oval 52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9" name="Oval 52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0" name="Oval 52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1" name="Oval 52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32" name="Oval 52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6" name="Group 529"/>
              <p:cNvGrpSpPr>
                <a:grpSpLocks/>
              </p:cNvGrpSpPr>
              <p:nvPr/>
            </p:nvGrpSpPr>
            <p:grpSpPr bwMode="auto">
              <a:xfrm>
                <a:off x="2703" y="3737"/>
                <a:ext cx="891" cy="353"/>
                <a:chOff x="6257" y="6578"/>
                <a:chExt cx="671" cy="339"/>
              </a:xfrm>
            </p:grpSpPr>
            <p:sp>
              <p:nvSpPr>
                <p:cNvPr id="319" name="AutoShape 530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0" name="Oval 531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1" name="Oval 532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2" name="Oval 533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3" name="Oval 534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4" name="Oval 535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25" name="Oval 536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7" name="Group 537"/>
              <p:cNvGrpSpPr>
                <a:grpSpLocks/>
              </p:cNvGrpSpPr>
              <p:nvPr/>
            </p:nvGrpSpPr>
            <p:grpSpPr bwMode="auto">
              <a:xfrm>
                <a:off x="2132" y="4643"/>
                <a:ext cx="891" cy="353"/>
                <a:chOff x="6257" y="6578"/>
                <a:chExt cx="671" cy="339"/>
              </a:xfrm>
            </p:grpSpPr>
            <p:sp>
              <p:nvSpPr>
                <p:cNvPr id="312" name="AutoShape 538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3" name="Oval 539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4" name="Oval 540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5" name="Oval 541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6" name="Oval 542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7" name="Oval 543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8" name="Oval 544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8" name="Group 545"/>
              <p:cNvGrpSpPr>
                <a:grpSpLocks/>
              </p:cNvGrpSpPr>
              <p:nvPr/>
            </p:nvGrpSpPr>
            <p:grpSpPr bwMode="auto">
              <a:xfrm>
                <a:off x="2132" y="4385"/>
                <a:ext cx="891" cy="353"/>
                <a:chOff x="6257" y="6578"/>
                <a:chExt cx="671" cy="339"/>
              </a:xfrm>
            </p:grpSpPr>
            <p:sp>
              <p:nvSpPr>
                <p:cNvPr id="305" name="AutoShape 546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6" name="Oval 547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7" name="Oval 548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8" name="Oval 549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9" name="Oval 550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0" name="Oval 551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11" name="Oval 552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29" name="Group 553"/>
              <p:cNvGrpSpPr>
                <a:grpSpLocks/>
              </p:cNvGrpSpPr>
              <p:nvPr/>
            </p:nvGrpSpPr>
            <p:grpSpPr bwMode="auto">
              <a:xfrm>
                <a:off x="2135" y="4127"/>
                <a:ext cx="891" cy="353"/>
                <a:chOff x="6257" y="6578"/>
                <a:chExt cx="671" cy="339"/>
              </a:xfrm>
            </p:grpSpPr>
            <p:sp>
              <p:nvSpPr>
                <p:cNvPr id="298" name="AutoShape 554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9" name="Oval 555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0" name="Oval 556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1" name="Oval 557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2" name="Oval 558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3" name="Oval 559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304" name="Oval 560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0" name="Group 561"/>
              <p:cNvGrpSpPr>
                <a:grpSpLocks/>
              </p:cNvGrpSpPr>
              <p:nvPr/>
            </p:nvGrpSpPr>
            <p:grpSpPr bwMode="auto">
              <a:xfrm>
                <a:off x="2135" y="4901"/>
                <a:ext cx="891" cy="353"/>
                <a:chOff x="6257" y="6578"/>
                <a:chExt cx="671" cy="339"/>
              </a:xfrm>
            </p:grpSpPr>
            <p:sp>
              <p:nvSpPr>
                <p:cNvPr id="291" name="AutoShape 562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2" name="Oval 563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3" name="Oval 564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4" name="Oval 565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5" name="Oval 566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6" name="Oval 567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297" name="Oval 568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31" name="Group 569"/>
              <p:cNvGrpSpPr>
                <a:grpSpLocks/>
              </p:cNvGrpSpPr>
              <p:nvPr/>
            </p:nvGrpSpPr>
            <p:grpSpPr bwMode="auto">
              <a:xfrm flipH="1">
                <a:off x="3848" y="3737"/>
                <a:ext cx="2033" cy="2159"/>
                <a:chOff x="4798" y="3030"/>
                <a:chExt cx="2033" cy="2159"/>
              </a:xfrm>
            </p:grpSpPr>
            <p:grpSp>
              <p:nvGrpSpPr>
                <p:cNvPr id="32" name="Group 570"/>
                <p:cNvGrpSpPr>
                  <a:grpSpLocks/>
                </p:cNvGrpSpPr>
                <p:nvPr/>
              </p:nvGrpSpPr>
              <p:grpSpPr bwMode="auto">
                <a:xfrm flipH="1">
                  <a:off x="5366" y="4710"/>
                  <a:ext cx="891" cy="353"/>
                  <a:chOff x="6257" y="6578"/>
                  <a:chExt cx="671" cy="339"/>
                </a:xfrm>
              </p:grpSpPr>
              <p:sp>
                <p:nvSpPr>
                  <p:cNvPr id="284" name="AutoShape 57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5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6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7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8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9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90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3" name="Group 578"/>
                <p:cNvGrpSpPr>
                  <a:grpSpLocks/>
                </p:cNvGrpSpPr>
                <p:nvPr/>
              </p:nvGrpSpPr>
              <p:grpSpPr bwMode="auto">
                <a:xfrm flipH="1">
                  <a:off x="5366" y="4452"/>
                  <a:ext cx="891" cy="353"/>
                  <a:chOff x="6257" y="6578"/>
                  <a:chExt cx="671" cy="339"/>
                </a:xfrm>
              </p:grpSpPr>
              <p:sp>
                <p:nvSpPr>
                  <p:cNvPr id="277" name="AutoShape 57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8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9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0" name="Oval 58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1" name="Oval 58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2" name="Oval 58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83" name="Oval 58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4" name="Group 586"/>
                <p:cNvGrpSpPr>
                  <a:grpSpLocks/>
                </p:cNvGrpSpPr>
                <p:nvPr/>
              </p:nvGrpSpPr>
              <p:grpSpPr bwMode="auto">
                <a:xfrm flipH="1">
                  <a:off x="5940" y="4836"/>
                  <a:ext cx="891" cy="353"/>
                  <a:chOff x="6257" y="6578"/>
                  <a:chExt cx="671" cy="339"/>
                </a:xfrm>
              </p:grpSpPr>
              <p:sp>
                <p:nvSpPr>
                  <p:cNvPr id="270" name="AutoShape 58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1" name="Oval 58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2" name="Oval 58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3" name="Oval 59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4" name="Oval 59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5" name="Oval 59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76" name="Oval 59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5" name="Group 594"/>
                <p:cNvGrpSpPr>
                  <a:grpSpLocks/>
                </p:cNvGrpSpPr>
                <p:nvPr/>
              </p:nvGrpSpPr>
              <p:grpSpPr bwMode="auto">
                <a:xfrm flipH="1">
                  <a:off x="5940" y="4578"/>
                  <a:ext cx="891" cy="353"/>
                  <a:chOff x="6257" y="6578"/>
                  <a:chExt cx="671" cy="339"/>
                </a:xfrm>
              </p:grpSpPr>
              <p:sp>
                <p:nvSpPr>
                  <p:cNvPr id="263" name="AutoShape 59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4" name="Oval 59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5" name="Oval 59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6" name="Oval 59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7" name="Oval 59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8" name="Oval 60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9" name="Oval 60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6" name="Group 602"/>
                <p:cNvGrpSpPr>
                  <a:grpSpLocks/>
                </p:cNvGrpSpPr>
                <p:nvPr/>
              </p:nvGrpSpPr>
              <p:grpSpPr bwMode="auto">
                <a:xfrm flipH="1">
                  <a:off x="5940" y="4320"/>
                  <a:ext cx="891" cy="353"/>
                  <a:chOff x="6257" y="6578"/>
                  <a:chExt cx="671" cy="339"/>
                </a:xfrm>
              </p:grpSpPr>
              <p:sp>
                <p:nvSpPr>
                  <p:cNvPr id="256" name="AutoShape 60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7" name="Oval 60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8" name="Oval 60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9" name="Oval 60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0" name="Oval 60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1" name="Oval 60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62" name="Oval 60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7" name="Group 610"/>
                <p:cNvGrpSpPr>
                  <a:grpSpLocks/>
                </p:cNvGrpSpPr>
                <p:nvPr/>
              </p:nvGrpSpPr>
              <p:grpSpPr bwMode="auto">
                <a:xfrm flipH="1">
                  <a:off x="5940" y="4062"/>
                  <a:ext cx="891" cy="353"/>
                  <a:chOff x="6257" y="6578"/>
                  <a:chExt cx="671" cy="339"/>
                </a:xfrm>
              </p:grpSpPr>
              <p:sp>
                <p:nvSpPr>
                  <p:cNvPr id="249" name="AutoShape 61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0" name="Oval 61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1" name="Oval 61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2" name="Oval 61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3" name="Oval 61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4" name="Oval 61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55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8" name="Group 618"/>
                <p:cNvGrpSpPr>
                  <a:grpSpLocks/>
                </p:cNvGrpSpPr>
                <p:nvPr/>
              </p:nvGrpSpPr>
              <p:grpSpPr bwMode="auto">
                <a:xfrm flipH="1">
                  <a:off x="5369" y="4194"/>
                  <a:ext cx="891" cy="353"/>
                  <a:chOff x="6257" y="6578"/>
                  <a:chExt cx="671" cy="339"/>
                </a:xfrm>
              </p:grpSpPr>
              <p:sp>
                <p:nvSpPr>
                  <p:cNvPr id="242" name="AutoShape 61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3" name="Oval 62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4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5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6" name="Oval 62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7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8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39" name="Group 626"/>
                <p:cNvGrpSpPr>
                  <a:grpSpLocks/>
                </p:cNvGrpSpPr>
                <p:nvPr/>
              </p:nvGrpSpPr>
              <p:grpSpPr bwMode="auto">
                <a:xfrm flipH="1">
                  <a:off x="5369" y="3936"/>
                  <a:ext cx="891" cy="353"/>
                  <a:chOff x="6257" y="6578"/>
                  <a:chExt cx="671" cy="339"/>
                </a:xfrm>
              </p:grpSpPr>
              <p:sp>
                <p:nvSpPr>
                  <p:cNvPr id="235" name="AutoShape 62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6" name="Oval 62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7" name="Oval 62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8" name="Oval 63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9" name="Oval 63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0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41" name="Oval 63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0" name="Group 634"/>
                <p:cNvGrpSpPr>
                  <a:grpSpLocks/>
                </p:cNvGrpSpPr>
                <p:nvPr/>
              </p:nvGrpSpPr>
              <p:grpSpPr bwMode="auto">
                <a:xfrm flipH="1">
                  <a:off x="5940" y="3804"/>
                  <a:ext cx="891" cy="353"/>
                  <a:chOff x="6257" y="6578"/>
                  <a:chExt cx="671" cy="339"/>
                </a:xfrm>
              </p:grpSpPr>
              <p:sp>
                <p:nvSpPr>
                  <p:cNvPr id="228" name="AutoShape 63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9" name="Oval 63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0" name="Oval 63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1" name="Oval 63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2" name="Oval 63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3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34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1" name="Group 642"/>
                <p:cNvGrpSpPr>
                  <a:grpSpLocks/>
                </p:cNvGrpSpPr>
                <p:nvPr/>
              </p:nvGrpSpPr>
              <p:grpSpPr bwMode="auto">
                <a:xfrm flipH="1">
                  <a:off x="5940" y="3546"/>
                  <a:ext cx="891" cy="353"/>
                  <a:chOff x="6257" y="6578"/>
                  <a:chExt cx="671" cy="339"/>
                </a:xfrm>
              </p:grpSpPr>
              <p:sp>
                <p:nvSpPr>
                  <p:cNvPr id="221" name="AutoShape 64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2" name="Oval 64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3" name="Oval 64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4" name="Oval 64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5" name="Oval 64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6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7" name="Oval 64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2" name="Group 650"/>
                <p:cNvGrpSpPr>
                  <a:grpSpLocks/>
                </p:cNvGrpSpPr>
                <p:nvPr/>
              </p:nvGrpSpPr>
              <p:grpSpPr bwMode="auto">
                <a:xfrm flipH="1">
                  <a:off x="5940" y="3288"/>
                  <a:ext cx="891" cy="353"/>
                  <a:chOff x="6257" y="6578"/>
                  <a:chExt cx="671" cy="339"/>
                </a:xfrm>
              </p:grpSpPr>
              <p:sp>
                <p:nvSpPr>
                  <p:cNvPr id="214" name="AutoShape 65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5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6" name="Oval 65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7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8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9" name="Oval 65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20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3" name="Group 658"/>
                <p:cNvGrpSpPr>
                  <a:grpSpLocks/>
                </p:cNvGrpSpPr>
                <p:nvPr/>
              </p:nvGrpSpPr>
              <p:grpSpPr bwMode="auto">
                <a:xfrm flipH="1">
                  <a:off x="5940" y="3030"/>
                  <a:ext cx="891" cy="353"/>
                  <a:chOff x="6257" y="6578"/>
                  <a:chExt cx="671" cy="339"/>
                </a:xfrm>
              </p:grpSpPr>
              <p:sp>
                <p:nvSpPr>
                  <p:cNvPr id="207" name="AutoShape 65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8" name="Oval 66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9" name="Oval 66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0" name="Oval 66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1" name="Oval 66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2" name="Oval 66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13" name="Oval 66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4" name="Group 666"/>
                <p:cNvGrpSpPr>
                  <a:grpSpLocks/>
                </p:cNvGrpSpPr>
                <p:nvPr/>
              </p:nvGrpSpPr>
              <p:grpSpPr bwMode="auto">
                <a:xfrm flipH="1">
                  <a:off x="5366" y="3672"/>
                  <a:ext cx="891" cy="353"/>
                  <a:chOff x="6257" y="6578"/>
                  <a:chExt cx="671" cy="339"/>
                </a:xfrm>
              </p:grpSpPr>
              <p:sp>
                <p:nvSpPr>
                  <p:cNvPr id="200" name="AutoShape 66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1" name="Oval 66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2" name="Oval 66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3" name="Oval 67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4" name="Oval 67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5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206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5" name="Group 674"/>
                <p:cNvGrpSpPr>
                  <a:grpSpLocks/>
                </p:cNvGrpSpPr>
                <p:nvPr/>
              </p:nvGrpSpPr>
              <p:grpSpPr bwMode="auto">
                <a:xfrm flipH="1">
                  <a:off x="5366" y="3414"/>
                  <a:ext cx="891" cy="353"/>
                  <a:chOff x="6257" y="6578"/>
                  <a:chExt cx="671" cy="339"/>
                </a:xfrm>
              </p:grpSpPr>
              <p:sp>
                <p:nvSpPr>
                  <p:cNvPr id="193" name="AutoShape 67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4" name="Oval 67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5" name="Oval 67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6" name="Oval 67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7" name="Oval 67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8" name="Oval 68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9" name="Oval 68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6" name="Group 682"/>
                <p:cNvGrpSpPr>
                  <a:grpSpLocks/>
                </p:cNvGrpSpPr>
                <p:nvPr/>
              </p:nvGrpSpPr>
              <p:grpSpPr bwMode="auto">
                <a:xfrm flipH="1">
                  <a:off x="5369" y="3156"/>
                  <a:ext cx="891" cy="353"/>
                  <a:chOff x="6257" y="6578"/>
                  <a:chExt cx="671" cy="339"/>
                </a:xfrm>
              </p:grpSpPr>
              <p:sp>
                <p:nvSpPr>
                  <p:cNvPr id="186" name="AutoShape 683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7" name="Oval 68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8" name="Oval 68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9" name="Oval 68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0" name="Oval 68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1" name="Oval 688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92" name="Oval 689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47" name="Group 690"/>
                <p:cNvGrpSpPr>
                  <a:grpSpLocks/>
                </p:cNvGrpSpPr>
                <p:nvPr/>
              </p:nvGrpSpPr>
              <p:grpSpPr bwMode="auto">
                <a:xfrm flipH="1">
                  <a:off x="4798" y="4062"/>
                  <a:ext cx="891" cy="353"/>
                  <a:chOff x="6257" y="6578"/>
                  <a:chExt cx="671" cy="339"/>
                </a:xfrm>
              </p:grpSpPr>
              <p:sp>
                <p:nvSpPr>
                  <p:cNvPr id="179" name="AutoShape 691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0" name="Oval 69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1" name="Oval 69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2" name="Oval 694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3" name="Oval 695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4" name="Oval 696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85" name="Oval 697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4" name="Group 698"/>
                <p:cNvGrpSpPr>
                  <a:grpSpLocks/>
                </p:cNvGrpSpPr>
                <p:nvPr/>
              </p:nvGrpSpPr>
              <p:grpSpPr bwMode="auto">
                <a:xfrm flipH="1">
                  <a:off x="4798" y="3804"/>
                  <a:ext cx="891" cy="353"/>
                  <a:chOff x="6257" y="6578"/>
                  <a:chExt cx="671" cy="339"/>
                </a:xfrm>
              </p:grpSpPr>
              <p:sp>
                <p:nvSpPr>
                  <p:cNvPr id="172" name="AutoShape 69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3" name="Oval 70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4" name="Oval 70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5" name="Oval 702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6" name="Oval 703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7" name="Oval 704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8" name="Oval 705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5" name="Group 706"/>
                <p:cNvGrpSpPr>
                  <a:grpSpLocks/>
                </p:cNvGrpSpPr>
                <p:nvPr/>
              </p:nvGrpSpPr>
              <p:grpSpPr bwMode="auto">
                <a:xfrm flipH="1">
                  <a:off x="4801" y="3546"/>
                  <a:ext cx="891" cy="353"/>
                  <a:chOff x="6257" y="6578"/>
                  <a:chExt cx="671" cy="339"/>
                </a:xfrm>
              </p:grpSpPr>
              <p:sp>
                <p:nvSpPr>
                  <p:cNvPr id="165" name="AutoShape 707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6" name="Oval 70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7" name="Oval 70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8" name="Oval 710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9" name="Oval 711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0" name="Oval 712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71" name="Oval 713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866" name="Group 714"/>
                <p:cNvGrpSpPr>
                  <a:grpSpLocks/>
                </p:cNvGrpSpPr>
                <p:nvPr/>
              </p:nvGrpSpPr>
              <p:grpSpPr bwMode="auto">
                <a:xfrm flipH="1">
                  <a:off x="4801" y="4320"/>
                  <a:ext cx="891" cy="353"/>
                  <a:chOff x="6257" y="6578"/>
                  <a:chExt cx="671" cy="339"/>
                </a:xfrm>
              </p:grpSpPr>
              <p:sp>
                <p:nvSpPr>
                  <p:cNvPr id="158" name="AutoShape 715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6626"/>
                    <a:ext cx="592" cy="246"/>
                  </a:xfrm>
                  <a:prstGeom prst="hexagon">
                    <a:avLst>
                      <a:gd name="adj" fmla="val 60163"/>
                      <a:gd name="vf" fmla="val 115470"/>
                    </a:avLst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59" name="Oval 716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0" name="Oval 717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578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1" name="Oval 718"/>
                  <p:cNvSpPr>
                    <a:spLocks noChangeArrowheads="1"/>
                  </p:cNvSpPr>
                  <p:nvPr/>
                </p:nvSpPr>
                <p:spPr bwMode="auto">
                  <a:xfrm>
                    <a:off x="6407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2" name="Oval 719"/>
                  <p:cNvSpPr>
                    <a:spLocks noChangeArrowheads="1"/>
                  </p:cNvSpPr>
                  <p:nvPr/>
                </p:nvSpPr>
                <p:spPr bwMode="auto">
                  <a:xfrm>
                    <a:off x="6689" y="6826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3" name="Oval 720"/>
                  <p:cNvSpPr>
                    <a:spLocks noChangeArrowheads="1"/>
                  </p:cNvSpPr>
                  <p:nvPr/>
                </p:nvSpPr>
                <p:spPr bwMode="auto">
                  <a:xfrm>
                    <a:off x="683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  <p:sp>
                <p:nvSpPr>
                  <p:cNvPr id="164" name="Oval 721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6699"/>
                    <a:ext cx="9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A"/>
                  </a:p>
                </p:txBody>
              </p:sp>
            </p:grpSp>
          </p:grpSp>
          <p:grpSp>
            <p:nvGrpSpPr>
              <p:cNvPr id="867" name="Group 722"/>
              <p:cNvGrpSpPr>
                <a:grpSpLocks/>
              </p:cNvGrpSpPr>
              <p:nvPr/>
            </p:nvGrpSpPr>
            <p:grpSpPr bwMode="auto">
              <a:xfrm>
                <a:off x="3851" y="3479"/>
                <a:ext cx="891" cy="353"/>
                <a:chOff x="6257" y="6578"/>
                <a:chExt cx="671" cy="339"/>
              </a:xfrm>
            </p:grpSpPr>
            <p:sp>
              <p:nvSpPr>
                <p:cNvPr id="132" name="AutoShape 72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3" name="Oval 72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4" name="Oval 72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5" name="Oval 72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6" name="Oval 72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7" name="Oval 72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8" name="Oval 72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68" name="Group 730"/>
              <p:cNvGrpSpPr>
                <a:grpSpLocks/>
              </p:cNvGrpSpPr>
              <p:nvPr/>
            </p:nvGrpSpPr>
            <p:grpSpPr bwMode="auto">
              <a:xfrm>
                <a:off x="4425" y="3611"/>
                <a:ext cx="891" cy="353"/>
                <a:chOff x="6257" y="6578"/>
                <a:chExt cx="671" cy="339"/>
              </a:xfrm>
            </p:grpSpPr>
            <p:sp>
              <p:nvSpPr>
                <p:cNvPr id="125" name="AutoShape 73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6" name="Oval 73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7" name="Oval 73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8" name="Oval 73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9" name="Oval 73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0" name="Oval 73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1" name="Oval 73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69" name="Group 738"/>
              <p:cNvGrpSpPr>
                <a:grpSpLocks/>
              </p:cNvGrpSpPr>
              <p:nvPr/>
            </p:nvGrpSpPr>
            <p:grpSpPr bwMode="auto">
              <a:xfrm>
                <a:off x="4993" y="3737"/>
                <a:ext cx="891" cy="353"/>
                <a:chOff x="6257" y="6578"/>
                <a:chExt cx="671" cy="339"/>
              </a:xfrm>
            </p:grpSpPr>
            <p:sp>
              <p:nvSpPr>
                <p:cNvPr id="118" name="AutoShape 73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9" name="Oval 74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0" name="Oval 74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1" name="Oval 74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2" name="Oval 74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3" name="Oval 74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24" name="Oval 74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70" name="Group 746"/>
              <p:cNvGrpSpPr>
                <a:grpSpLocks/>
              </p:cNvGrpSpPr>
              <p:nvPr/>
            </p:nvGrpSpPr>
            <p:grpSpPr bwMode="auto">
              <a:xfrm>
                <a:off x="4999" y="3989"/>
                <a:ext cx="891" cy="353"/>
                <a:chOff x="6257" y="6578"/>
                <a:chExt cx="671" cy="339"/>
              </a:xfrm>
            </p:grpSpPr>
            <p:sp>
              <p:nvSpPr>
                <p:cNvPr id="111" name="AutoShape 74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2" name="Oval 74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3" name="Oval 74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4" name="Oval 75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5" name="Oval 75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6" name="Oval 75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7" name="Oval 75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71" name="Group 754"/>
              <p:cNvGrpSpPr>
                <a:grpSpLocks/>
              </p:cNvGrpSpPr>
              <p:nvPr/>
            </p:nvGrpSpPr>
            <p:grpSpPr bwMode="auto">
              <a:xfrm>
                <a:off x="5573" y="3869"/>
                <a:ext cx="891" cy="353"/>
                <a:chOff x="6257" y="6578"/>
                <a:chExt cx="671" cy="339"/>
              </a:xfrm>
            </p:grpSpPr>
            <p:sp>
              <p:nvSpPr>
                <p:cNvPr id="104" name="AutoShape 75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5" name="Oval 75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6" name="Oval 75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7" name="Oval 75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8" name="Oval 75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9" name="Oval 76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0" name="Oval 76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72" name="Group 762"/>
              <p:cNvGrpSpPr>
                <a:grpSpLocks/>
              </p:cNvGrpSpPr>
              <p:nvPr/>
            </p:nvGrpSpPr>
            <p:grpSpPr bwMode="auto">
              <a:xfrm>
                <a:off x="5573" y="4127"/>
                <a:ext cx="891" cy="353"/>
                <a:chOff x="6257" y="6578"/>
                <a:chExt cx="671" cy="339"/>
              </a:xfrm>
            </p:grpSpPr>
            <p:sp>
              <p:nvSpPr>
                <p:cNvPr id="97" name="AutoShape 76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8" name="Oval 76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9" name="Oval 76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0" name="Oval 76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1" name="Oval 76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2" name="Oval 76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3" name="Oval 76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73" name="Group 770"/>
              <p:cNvGrpSpPr>
                <a:grpSpLocks/>
              </p:cNvGrpSpPr>
              <p:nvPr/>
            </p:nvGrpSpPr>
            <p:grpSpPr bwMode="auto">
              <a:xfrm>
                <a:off x="2129" y="3869"/>
                <a:ext cx="891" cy="353"/>
                <a:chOff x="6257" y="6578"/>
                <a:chExt cx="671" cy="339"/>
              </a:xfrm>
            </p:grpSpPr>
            <p:sp>
              <p:nvSpPr>
                <p:cNvPr id="90" name="AutoShape 77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1" name="Oval 77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2" name="Oval 77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3" name="Oval 77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4" name="Oval 77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5" name="Oval 77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6" name="Oval 77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74" name="Group 778"/>
              <p:cNvGrpSpPr>
                <a:grpSpLocks/>
              </p:cNvGrpSpPr>
              <p:nvPr/>
            </p:nvGrpSpPr>
            <p:grpSpPr bwMode="auto">
              <a:xfrm>
                <a:off x="5573" y="4379"/>
                <a:ext cx="891" cy="353"/>
                <a:chOff x="6257" y="6578"/>
                <a:chExt cx="671" cy="339"/>
              </a:xfrm>
            </p:grpSpPr>
            <p:sp>
              <p:nvSpPr>
                <p:cNvPr id="83" name="AutoShape 77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4" name="Oval 78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5" name="Oval 78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6" name="Oval 78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7" name="Oval 78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8" name="Oval 78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9" name="Oval 78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80" name="Group 786"/>
              <p:cNvGrpSpPr>
                <a:grpSpLocks/>
              </p:cNvGrpSpPr>
              <p:nvPr/>
            </p:nvGrpSpPr>
            <p:grpSpPr bwMode="auto">
              <a:xfrm>
                <a:off x="5573" y="4643"/>
                <a:ext cx="891" cy="353"/>
                <a:chOff x="6257" y="6578"/>
                <a:chExt cx="671" cy="339"/>
              </a:xfrm>
            </p:grpSpPr>
            <p:sp>
              <p:nvSpPr>
                <p:cNvPr id="76" name="AutoShape 787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7" name="Oval 788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8" name="Oval 789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9" name="Oval 790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0" name="Oval 791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1" name="Oval 792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82" name="Oval 793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81" name="Group 794"/>
              <p:cNvGrpSpPr>
                <a:grpSpLocks/>
              </p:cNvGrpSpPr>
              <p:nvPr/>
            </p:nvGrpSpPr>
            <p:grpSpPr bwMode="auto">
              <a:xfrm>
                <a:off x="5573" y="4895"/>
                <a:ext cx="891" cy="353"/>
                <a:chOff x="6257" y="6578"/>
                <a:chExt cx="671" cy="339"/>
              </a:xfrm>
            </p:grpSpPr>
            <p:sp>
              <p:nvSpPr>
                <p:cNvPr id="69" name="AutoShape 795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0" name="Oval 796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1" name="Oval 797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2" name="Oval 798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3" name="Oval 799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4" name="Oval 800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75" name="Oval 801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82" name="Group 802"/>
              <p:cNvGrpSpPr>
                <a:grpSpLocks/>
              </p:cNvGrpSpPr>
              <p:nvPr/>
            </p:nvGrpSpPr>
            <p:grpSpPr bwMode="auto">
              <a:xfrm>
                <a:off x="5002" y="5285"/>
                <a:ext cx="891" cy="353"/>
                <a:chOff x="6257" y="6578"/>
                <a:chExt cx="671" cy="339"/>
              </a:xfrm>
            </p:grpSpPr>
            <p:sp>
              <p:nvSpPr>
                <p:cNvPr id="62" name="AutoShape 803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3" name="Oval 804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4" name="Oval 805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5" name="Oval 806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6" name="Oval 807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7" name="Oval 808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8" name="Oval 809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83" name="Group 810"/>
              <p:cNvGrpSpPr>
                <a:grpSpLocks/>
              </p:cNvGrpSpPr>
              <p:nvPr/>
            </p:nvGrpSpPr>
            <p:grpSpPr bwMode="auto">
              <a:xfrm>
                <a:off x="5576" y="5159"/>
                <a:ext cx="891" cy="353"/>
                <a:chOff x="6257" y="6578"/>
                <a:chExt cx="671" cy="339"/>
              </a:xfrm>
            </p:grpSpPr>
            <p:sp>
              <p:nvSpPr>
                <p:cNvPr id="55" name="AutoShape 811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6" name="Oval 812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7" name="Oval 813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8" name="Oval 814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9" name="Oval 815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0" name="Oval 816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61" name="Oval 817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grpSp>
            <p:nvGrpSpPr>
              <p:cNvPr id="884" name="Group 818"/>
              <p:cNvGrpSpPr>
                <a:grpSpLocks/>
              </p:cNvGrpSpPr>
              <p:nvPr/>
            </p:nvGrpSpPr>
            <p:grpSpPr bwMode="auto">
              <a:xfrm>
                <a:off x="2132" y="5159"/>
                <a:ext cx="891" cy="353"/>
                <a:chOff x="6257" y="6578"/>
                <a:chExt cx="671" cy="339"/>
              </a:xfrm>
            </p:grpSpPr>
            <p:sp>
              <p:nvSpPr>
                <p:cNvPr id="48" name="AutoShape 819"/>
                <p:cNvSpPr>
                  <a:spLocks noChangeArrowheads="1"/>
                </p:cNvSpPr>
                <p:nvPr/>
              </p:nvSpPr>
              <p:spPr bwMode="auto">
                <a:xfrm>
                  <a:off x="6300" y="6626"/>
                  <a:ext cx="592" cy="246"/>
                </a:xfrm>
                <a:prstGeom prst="hexagon">
                  <a:avLst>
                    <a:gd name="adj" fmla="val 60163"/>
                    <a:gd name="vf" fmla="val 115470"/>
                  </a:avLst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9" name="Oval 820"/>
                <p:cNvSpPr>
                  <a:spLocks noChangeArrowheads="1"/>
                </p:cNvSpPr>
                <p:nvPr/>
              </p:nvSpPr>
              <p:spPr bwMode="auto">
                <a:xfrm>
                  <a:off x="6407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0" name="Oval 821"/>
                <p:cNvSpPr>
                  <a:spLocks noChangeArrowheads="1"/>
                </p:cNvSpPr>
                <p:nvPr/>
              </p:nvSpPr>
              <p:spPr bwMode="auto">
                <a:xfrm>
                  <a:off x="6689" y="6578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1" name="Oval 822"/>
                <p:cNvSpPr>
                  <a:spLocks noChangeArrowheads="1"/>
                </p:cNvSpPr>
                <p:nvPr/>
              </p:nvSpPr>
              <p:spPr bwMode="auto">
                <a:xfrm>
                  <a:off x="6407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2" name="Oval 823"/>
                <p:cNvSpPr>
                  <a:spLocks noChangeArrowheads="1"/>
                </p:cNvSpPr>
                <p:nvPr/>
              </p:nvSpPr>
              <p:spPr bwMode="auto">
                <a:xfrm>
                  <a:off x="6689" y="682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3" name="Oval 824"/>
                <p:cNvSpPr>
                  <a:spLocks noChangeArrowheads="1"/>
                </p:cNvSpPr>
                <p:nvPr/>
              </p:nvSpPr>
              <p:spPr bwMode="auto">
                <a:xfrm>
                  <a:off x="683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54" name="Oval 825"/>
                <p:cNvSpPr>
                  <a:spLocks noChangeArrowheads="1"/>
                </p:cNvSpPr>
                <p:nvPr/>
              </p:nvSpPr>
              <p:spPr bwMode="auto">
                <a:xfrm>
                  <a:off x="6257" y="6699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</p:grpSp>
        <p:sp>
          <p:nvSpPr>
            <p:cNvPr id="443" name="Text Box 6"/>
            <p:cNvSpPr txBox="1">
              <a:spLocks noChangeArrowheads="1"/>
            </p:cNvSpPr>
            <p:nvPr/>
          </p:nvSpPr>
          <p:spPr bwMode="auto">
            <a:xfrm>
              <a:off x="4183359" y="3280171"/>
              <a:ext cx="1536609" cy="78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Semiconductor Quantum Dot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4" name="AutoShape 4"/>
            <p:cNvSpPr>
              <a:spLocks noChangeShapeType="1"/>
            </p:cNvSpPr>
            <p:nvPr/>
          </p:nvSpPr>
          <p:spPr bwMode="auto">
            <a:xfrm flipH="1">
              <a:off x="4531179" y="3375217"/>
              <a:ext cx="377168" cy="426720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5" name="Text Box 7"/>
            <p:cNvSpPr txBox="1">
              <a:spLocks noChangeArrowheads="1"/>
            </p:cNvSpPr>
            <p:nvPr/>
          </p:nvSpPr>
          <p:spPr bwMode="auto">
            <a:xfrm>
              <a:off x="3296477" y="3339547"/>
              <a:ext cx="1152939" cy="27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Graphene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6" name="AutoShape 4"/>
            <p:cNvSpPr>
              <a:spLocks noChangeShapeType="1"/>
            </p:cNvSpPr>
            <p:nvPr/>
          </p:nvSpPr>
          <p:spPr bwMode="auto">
            <a:xfrm>
              <a:off x="4058477" y="3558209"/>
              <a:ext cx="235887" cy="430696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47" name="Oval 16"/>
            <p:cNvSpPr>
              <a:spLocks noChangeArrowheads="1"/>
            </p:cNvSpPr>
            <p:nvPr/>
          </p:nvSpPr>
          <p:spPr bwMode="auto">
            <a:xfrm>
              <a:off x="4373217" y="3780183"/>
              <a:ext cx="261929" cy="262140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885" name="Group 928"/>
          <p:cNvGrpSpPr/>
          <p:nvPr/>
        </p:nvGrpSpPr>
        <p:grpSpPr>
          <a:xfrm>
            <a:off x="6004859" y="2820684"/>
            <a:ext cx="2633868" cy="1938130"/>
            <a:chOff x="271671" y="4754217"/>
            <a:chExt cx="2633868" cy="1938130"/>
          </a:xfrm>
        </p:grpSpPr>
        <p:sp>
          <p:nvSpPr>
            <p:cNvPr id="448" name="Rectangle 447"/>
            <p:cNvSpPr/>
            <p:nvPr/>
          </p:nvSpPr>
          <p:spPr bwMode="auto">
            <a:xfrm>
              <a:off x="271671" y="4754217"/>
              <a:ext cx="2633868" cy="19381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sp>
          <p:nvSpPr>
            <p:cNvPr id="450" name="Text Box 6"/>
            <p:cNvSpPr txBox="1">
              <a:spLocks noChangeArrowheads="1"/>
            </p:cNvSpPr>
            <p:nvPr/>
          </p:nvSpPr>
          <p:spPr bwMode="auto">
            <a:xfrm>
              <a:off x="799066" y="5330708"/>
              <a:ext cx="1536609" cy="78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Semiconductor Quantum Dots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1" name="AutoShape 4"/>
            <p:cNvSpPr>
              <a:spLocks noChangeShapeType="1"/>
            </p:cNvSpPr>
            <p:nvPr/>
          </p:nvSpPr>
          <p:spPr bwMode="auto">
            <a:xfrm flipH="1">
              <a:off x="1734971" y="5486400"/>
              <a:ext cx="153464" cy="442511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886" name="Group 451"/>
            <p:cNvGrpSpPr/>
            <p:nvPr/>
          </p:nvGrpSpPr>
          <p:grpSpPr>
            <a:xfrm>
              <a:off x="530087" y="5916439"/>
              <a:ext cx="2093843" cy="616941"/>
              <a:chOff x="1066800" y="3925300"/>
              <a:chExt cx="4191000" cy="1234858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0800000" scaled="0"/>
            </a:gradFill>
          </p:grpSpPr>
          <p:sp>
            <p:nvSpPr>
              <p:cNvPr id="453" name="Parallelogram 452"/>
              <p:cNvSpPr/>
              <p:nvPr/>
            </p:nvSpPr>
            <p:spPr>
              <a:xfrm flipH="1">
                <a:off x="1066800" y="4038600"/>
                <a:ext cx="4191000" cy="720080"/>
              </a:xfrm>
              <a:prstGeom prst="parallelogram">
                <a:avLst>
                  <a:gd name="adj" fmla="val 99698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454" name="Rectangle 453"/>
              <p:cNvSpPr/>
              <p:nvPr/>
            </p:nvSpPr>
            <p:spPr bwMode="auto">
              <a:xfrm>
                <a:off x="1769165" y="4754217"/>
                <a:ext cx="3458818" cy="3048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sp>
            <p:nvSpPr>
              <p:cNvPr id="455" name="Parallelogram 454"/>
              <p:cNvSpPr/>
              <p:nvPr/>
            </p:nvSpPr>
            <p:spPr bwMode="auto">
              <a:xfrm rot="13526343" flipV="1">
                <a:off x="803688" y="4430686"/>
                <a:ext cx="1234858" cy="224085"/>
              </a:xfrm>
              <a:prstGeom prst="parallelogram">
                <a:avLst>
                  <a:gd name="adj" fmla="val 103510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</p:grpSp>
        <p:sp>
          <p:nvSpPr>
            <p:cNvPr id="456" name="AutoShape 4"/>
            <p:cNvSpPr>
              <a:spLocks noChangeShapeType="1"/>
            </p:cNvSpPr>
            <p:nvPr/>
          </p:nvSpPr>
          <p:spPr bwMode="auto">
            <a:xfrm flipH="1">
              <a:off x="1311965" y="5350565"/>
              <a:ext cx="361121" cy="602973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58" name="Oval 16"/>
            <p:cNvSpPr>
              <a:spLocks noChangeArrowheads="1"/>
            </p:cNvSpPr>
            <p:nvPr/>
          </p:nvSpPr>
          <p:spPr bwMode="auto">
            <a:xfrm>
              <a:off x="1547192" y="5936973"/>
              <a:ext cx="261929" cy="262140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59" name="Oval 16"/>
            <p:cNvSpPr>
              <a:spLocks noChangeArrowheads="1"/>
            </p:cNvSpPr>
            <p:nvPr/>
          </p:nvSpPr>
          <p:spPr bwMode="auto">
            <a:xfrm>
              <a:off x="1152940" y="5930346"/>
              <a:ext cx="261929" cy="262140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890" name="Group 929"/>
          <p:cNvGrpSpPr/>
          <p:nvPr/>
        </p:nvGrpSpPr>
        <p:grpSpPr>
          <a:xfrm>
            <a:off x="185126" y="4770782"/>
            <a:ext cx="2633868" cy="1938130"/>
            <a:chOff x="3336237" y="4767469"/>
            <a:chExt cx="2633868" cy="1938130"/>
          </a:xfrm>
        </p:grpSpPr>
        <p:sp>
          <p:nvSpPr>
            <p:cNvPr id="464" name="Rectangle 463"/>
            <p:cNvSpPr/>
            <p:nvPr/>
          </p:nvSpPr>
          <p:spPr bwMode="auto">
            <a:xfrm>
              <a:off x="3336237" y="4767469"/>
              <a:ext cx="2633868" cy="19381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sp>
          <p:nvSpPr>
            <p:cNvPr id="875" name="Text Box 6"/>
            <p:cNvSpPr txBox="1">
              <a:spLocks noChangeArrowheads="1"/>
            </p:cNvSpPr>
            <p:nvPr/>
          </p:nvSpPr>
          <p:spPr bwMode="auto">
            <a:xfrm>
              <a:off x="4310019" y="5075142"/>
              <a:ext cx="1536609" cy="78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Semiconductor Quantum Dot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7" name="Text Box 7"/>
            <p:cNvSpPr txBox="1">
              <a:spLocks noChangeArrowheads="1"/>
            </p:cNvSpPr>
            <p:nvPr/>
          </p:nvSpPr>
          <p:spPr bwMode="auto">
            <a:xfrm>
              <a:off x="3352700" y="5084708"/>
              <a:ext cx="1152939" cy="553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Carbon Nanotube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0114" name="Picture 2" descr="http://cdn.physorg.com/newman/gfx/news/2006/carb_nanotub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6740" y="5516220"/>
              <a:ext cx="1116521" cy="5943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9" name="Oval 16"/>
            <p:cNvSpPr>
              <a:spLocks noChangeArrowheads="1"/>
            </p:cNvSpPr>
            <p:nvPr/>
          </p:nvSpPr>
          <p:spPr bwMode="auto">
            <a:xfrm>
              <a:off x="4621698" y="5586068"/>
              <a:ext cx="168963" cy="169099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78" name="AutoShape 4"/>
            <p:cNvSpPr>
              <a:spLocks noChangeShapeType="1"/>
            </p:cNvSpPr>
            <p:nvPr/>
          </p:nvSpPr>
          <p:spPr bwMode="auto">
            <a:xfrm>
              <a:off x="4154557" y="5277678"/>
              <a:ext cx="149086" cy="347869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76" name="AutoShape 4"/>
            <p:cNvSpPr>
              <a:spLocks noChangeShapeType="1"/>
            </p:cNvSpPr>
            <p:nvPr/>
          </p:nvSpPr>
          <p:spPr bwMode="auto">
            <a:xfrm flipH="1">
              <a:off x="4731025" y="5227983"/>
              <a:ext cx="168965" cy="357808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891" name="Group 885"/>
            <p:cNvGrpSpPr/>
            <p:nvPr/>
          </p:nvGrpSpPr>
          <p:grpSpPr>
            <a:xfrm>
              <a:off x="3624470" y="6068839"/>
              <a:ext cx="2093843" cy="616941"/>
              <a:chOff x="1066800" y="3925300"/>
              <a:chExt cx="4191000" cy="1234858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0800000" scaled="0"/>
            </a:gradFill>
          </p:grpSpPr>
          <p:sp>
            <p:nvSpPr>
              <p:cNvPr id="887" name="Parallelogram 886"/>
              <p:cNvSpPr/>
              <p:nvPr/>
            </p:nvSpPr>
            <p:spPr>
              <a:xfrm flipH="1">
                <a:off x="1066800" y="4038600"/>
                <a:ext cx="4191000" cy="720080"/>
              </a:xfrm>
              <a:prstGeom prst="parallelogram">
                <a:avLst>
                  <a:gd name="adj" fmla="val 99698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888" name="Rectangle 887"/>
              <p:cNvSpPr/>
              <p:nvPr/>
            </p:nvSpPr>
            <p:spPr bwMode="auto">
              <a:xfrm>
                <a:off x="1769165" y="4754217"/>
                <a:ext cx="3458818" cy="3048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sp>
            <p:nvSpPr>
              <p:cNvPr id="889" name="Parallelogram 888"/>
              <p:cNvSpPr/>
              <p:nvPr/>
            </p:nvSpPr>
            <p:spPr bwMode="auto">
              <a:xfrm rot="13526343" flipV="1">
                <a:off x="803688" y="4430686"/>
                <a:ext cx="1234858" cy="224085"/>
              </a:xfrm>
              <a:prstGeom prst="parallelogram">
                <a:avLst>
                  <a:gd name="adj" fmla="val 103510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</p:grpSp>
        <p:sp>
          <p:nvSpPr>
            <p:cNvPr id="893" name="Down Arrow 892"/>
            <p:cNvSpPr/>
            <p:nvPr/>
          </p:nvSpPr>
          <p:spPr bwMode="auto">
            <a:xfrm>
              <a:off x="4154557" y="5844209"/>
              <a:ext cx="159026" cy="46713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</p:grpSp>
      <p:grpSp>
        <p:nvGrpSpPr>
          <p:cNvPr id="892" name="Group 927"/>
          <p:cNvGrpSpPr/>
          <p:nvPr/>
        </p:nvGrpSpPr>
        <p:grpSpPr>
          <a:xfrm>
            <a:off x="3124133" y="2741035"/>
            <a:ext cx="2636074" cy="1938130"/>
            <a:chOff x="6255027" y="2657061"/>
            <a:chExt cx="2636074" cy="1938130"/>
          </a:xfrm>
        </p:grpSpPr>
        <p:sp>
          <p:nvSpPr>
            <p:cNvPr id="909" name="Rectangle 908"/>
            <p:cNvSpPr/>
            <p:nvPr/>
          </p:nvSpPr>
          <p:spPr bwMode="auto">
            <a:xfrm>
              <a:off x="6255027" y="2657061"/>
              <a:ext cx="2633868" cy="19381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sp>
          <p:nvSpPr>
            <p:cNvPr id="910" name="Text Box 7"/>
            <p:cNvSpPr txBox="1">
              <a:spLocks noChangeArrowheads="1"/>
            </p:cNvSpPr>
            <p:nvPr/>
          </p:nvSpPr>
          <p:spPr bwMode="auto">
            <a:xfrm>
              <a:off x="6489515" y="3254374"/>
              <a:ext cx="1152939" cy="54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Metal </a:t>
              </a:r>
              <a:b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</a:b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Nanorod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1" name="Text Box 6"/>
            <p:cNvSpPr txBox="1">
              <a:spLocks noChangeArrowheads="1"/>
            </p:cNvSpPr>
            <p:nvPr/>
          </p:nvSpPr>
          <p:spPr bwMode="auto">
            <a:xfrm>
              <a:off x="7354492" y="3220937"/>
              <a:ext cx="1536609" cy="78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Semiconductor Quantum Dot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2" name="AutoShape 4"/>
            <p:cNvSpPr>
              <a:spLocks noChangeShapeType="1"/>
            </p:cNvSpPr>
            <p:nvPr/>
          </p:nvSpPr>
          <p:spPr bwMode="auto">
            <a:xfrm flipH="1">
              <a:off x="7881729" y="3405035"/>
              <a:ext cx="213765" cy="451348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139" name="Group 912"/>
            <p:cNvGrpSpPr/>
            <p:nvPr/>
          </p:nvGrpSpPr>
          <p:grpSpPr>
            <a:xfrm>
              <a:off x="6513443" y="3819283"/>
              <a:ext cx="2093843" cy="616941"/>
              <a:chOff x="1066800" y="3925300"/>
              <a:chExt cx="4191000" cy="1234858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0800000" scaled="0"/>
            </a:gradFill>
          </p:grpSpPr>
          <p:sp>
            <p:nvSpPr>
              <p:cNvPr id="914" name="Parallelogram 913"/>
              <p:cNvSpPr/>
              <p:nvPr/>
            </p:nvSpPr>
            <p:spPr>
              <a:xfrm flipH="1">
                <a:off x="1066800" y="4038600"/>
                <a:ext cx="4191000" cy="720080"/>
              </a:xfrm>
              <a:prstGeom prst="parallelogram">
                <a:avLst>
                  <a:gd name="adj" fmla="val 99698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915" name="Rectangle 914"/>
              <p:cNvSpPr/>
              <p:nvPr/>
            </p:nvSpPr>
            <p:spPr bwMode="auto">
              <a:xfrm>
                <a:off x="1769165" y="4754217"/>
                <a:ext cx="3458818" cy="3048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sp>
            <p:nvSpPr>
              <p:cNvPr id="916" name="Parallelogram 915"/>
              <p:cNvSpPr/>
              <p:nvPr/>
            </p:nvSpPr>
            <p:spPr bwMode="auto">
              <a:xfrm rot="13526343" flipV="1">
                <a:off x="803688" y="4430686"/>
                <a:ext cx="1234858" cy="224085"/>
              </a:xfrm>
              <a:prstGeom prst="parallelogram">
                <a:avLst>
                  <a:gd name="adj" fmla="val 103510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</p:grpSp>
        <p:sp>
          <p:nvSpPr>
            <p:cNvPr id="917" name="AutoShape 4"/>
            <p:cNvSpPr>
              <a:spLocks noChangeShapeType="1"/>
            </p:cNvSpPr>
            <p:nvPr/>
          </p:nvSpPr>
          <p:spPr bwMode="auto">
            <a:xfrm>
              <a:off x="7129667" y="3193774"/>
              <a:ext cx="45719" cy="602974"/>
            </a:xfrm>
            <a:prstGeom prst="straightConnector1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19" name="Oval 16"/>
            <p:cNvSpPr>
              <a:spLocks noChangeArrowheads="1"/>
            </p:cNvSpPr>
            <p:nvPr/>
          </p:nvSpPr>
          <p:spPr bwMode="auto">
            <a:xfrm>
              <a:off x="7729331" y="3849756"/>
              <a:ext cx="261929" cy="262140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923" name="Can 922"/>
            <p:cNvSpPr/>
            <p:nvPr/>
          </p:nvSpPr>
          <p:spPr bwMode="auto">
            <a:xfrm rot="5400000">
              <a:off x="6962361" y="3602934"/>
              <a:ext cx="318052" cy="705678"/>
            </a:xfrm>
            <a:prstGeom prst="can">
              <a:avLst>
                <a:gd name="adj" fmla="val 65625"/>
              </a:avLst>
            </a:prstGeom>
            <a:gradFill>
              <a:gsLst>
                <a:gs pos="82001">
                  <a:srgbClr val="FFC000"/>
                </a:gs>
                <a:gs pos="100000">
                  <a:srgbClr val="FAE3B7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</p:grpSp>
      <p:grpSp>
        <p:nvGrpSpPr>
          <p:cNvPr id="140" name="Group 930"/>
          <p:cNvGrpSpPr/>
          <p:nvPr/>
        </p:nvGrpSpPr>
        <p:grpSpPr>
          <a:xfrm>
            <a:off x="3142795" y="4772880"/>
            <a:ext cx="2633868" cy="1954693"/>
            <a:chOff x="6241776" y="4754219"/>
            <a:chExt cx="2633868" cy="1954693"/>
          </a:xfrm>
        </p:grpSpPr>
        <p:sp>
          <p:nvSpPr>
            <p:cNvPr id="894" name="Rectangle 893"/>
            <p:cNvSpPr/>
            <p:nvPr/>
          </p:nvSpPr>
          <p:spPr bwMode="auto">
            <a:xfrm>
              <a:off x="6241776" y="4770782"/>
              <a:ext cx="2633868" cy="19381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sp>
          <p:nvSpPr>
            <p:cNvPr id="895" name="Text Box 6"/>
            <p:cNvSpPr txBox="1">
              <a:spLocks noChangeArrowheads="1"/>
            </p:cNvSpPr>
            <p:nvPr/>
          </p:nvSpPr>
          <p:spPr bwMode="auto">
            <a:xfrm>
              <a:off x="7266809" y="4769318"/>
              <a:ext cx="1536609" cy="78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Semiconductor Quantum Dot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8" name="Oval 16"/>
            <p:cNvSpPr>
              <a:spLocks noChangeArrowheads="1"/>
            </p:cNvSpPr>
            <p:nvPr/>
          </p:nvSpPr>
          <p:spPr bwMode="auto">
            <a:xfrm>
              <a:off x="7447723" y="5224518"/>
              <a:ext cx="702363" cy="702928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141" name="Group 900"/>
            <p:cNvGrpSpPr/>
            <p:nvPr/>
          </p:nvGrpSpPr>
          <p:grpSpPr>
            <a:xfrm>
              <a:off x="6530009" y="6072152"/>
              <a:ext cx="2093843" cy="616941"/>
              <a:chOff x="1066800" y="3925300"/>
              <a:chExt cx="4191000" cy="1234858"/>
            </a:xfr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0800000" scaled="0"/>
            </a:gradFill>
          </p:grpSpPr>
          <p:sp>
            <p:nvSpPr>
              <p:cNvPr id="902" name="Parallelogram 901"/>
              <p:cNvSpPr/>
              <p:nvPr/>
            </p:nvSpPr>
            <p:spPr>
              <a:xfrm flipH="1">
                <a:off x="1066800" y="4038600"/>
                <a:ext cx="4191000" cy="720080"/>
              </a:xfrm>
              <a:prstGeom prst="parallelogram">
                <a:avLst>
                  <a:gd name="adj" fmla="val 99698"/>
                </a:avLst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/>
              </a:p>
            </p:txBody>
          </p:sp>
          <p:sp>
            <p:nvSpPr>
              <p:cNvPr id="903" name="Rectangle 902"/>
              <p:cNvSpPr/>
              <p:nvPr/>
            </p:nvSpPr>
            <p:spPr bwMode="auto">
              <a:xfrm>
                <a:off x="1769165" y="4754217"/>
                <a:ext cx="3458818" cy="3048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sp>
            <p:nvSpPr>
              <p:cNvPr id="904" name="Parallelogram 903"/>
              <p:cNvSpPr/>
              <p:nvPr/>
            </p:nvSpPr>
            <p:spPr bwMode="auto">
              <a:xfrm rot="13526343" flipV="1">
                <a:off x="803688" y="4430686"/>
                <a:ext cx="1234858" cy="224085"/>
              </a:xfrm>
              <a:prstGeom prst="parallelogram">
                <a:avLst>
                  <a:gd name="adj" fmla="val 103510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</p:grpSp>
        <p:sp>
          <p:nvSpPr>
            <p:cNvPr id="905" name="Down Arrow 904"/>
            <p:cNvSpPr/>
            <p:nvPr/>
          </p:nvSpPr>
          <p:spPr bwMode="auto">
            <a:xfrm>
              <a:off x="7368210" y="5877339"/>
              <a:ext cx="159026" cy="46713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uhaus 93" pitchFamily="82" charset="0"/>
              </a:endParaRPr>
            </a:p>
          </p:txBody>
        </p:sp>
        <p:grpSp>
          <p:nvGrpSpPr>
            <p:cNvPr id="142" name="Group 907"/>
            <p:cNvGrpSpPr/>
            <p:nvPr/>
          </p:nvGrpSpPr>
          <p:grpSpPr>
            <a:xfrm>
              <a:off x="6539948" y="5168347"/>
              <a:ext cx="904461" cy="904461"/>
              <a:chOff x="6549887" y="4373217"/>
              <a:chExt cx="1023731" cy="1023731"/>
            </a:xfrm>
          </p:grpSpPr>
          <p:sp>
            <p:nvSpPr>
              <p:cNvPr id="907" name="Oval 906"/>
              <p:cNvSpPr/>
              <p:nvPr/>
            </p:nvSpPr>
            <p:spPr bwMode="auto">
              <a:xfrm>
                <a:off x="6549887" y="4373217"/>
                <a:ext cx="1023731" cy="1023731"/>
              </a:xfrm>
              <a:prstGeom prst="ellipse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auhaus 93" pitchFamily="82" charset="0"/>
                </a:endParaRPr>
              </a:p>
            </p:txBody>
          </p:sp>
          <p:pic>
            <p:nvPicPr>
              <p:cNvPr id="90117" name="Picture 5" descr="http://www.genelink.com/newsite/products/images/modificationimages/Alexa-Fluor-NHS-Ester-dyes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39697" y="4532242"/>
                <a:ext cx="647935" cy="7570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96" name="Text Box 7"/>
            <p:cNvSpPr txBox="1">
              <a:spLocks noChangeArrowheads="1"/>
            </p:cNvSpPr>
            <p:nvPr/>
          </p:nvSpPr>
          <p:spPr bwMode="auto">
            <a:xfrm>
              <a:off x="6271592" y="4754219"/>
              <a:ext cx="1152939" cy="314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Molecular Dye, Biomaterials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25" name="Rectangle 924"/>
          <p:cNvSpPr/>
          <p:nvPr/>
        </p:nvSpPr>
        <p:spPr>
          <a:xfrm>
            <a:off x="321297" y="1191854"/>
            <a:ext cx="6055567" cy="8924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000" b="0" dirty="0">
                <a:latin typeface="Humanst521 BT"/>
                <a:cs typeface="Times New Roman" pitchFamily="18" charset="0"/>
              </a:rPr>
              <a:t>By using various combinations </a:t>
            </a:r>
            <a:r>
              <a:rPr lang="en-US" sz="2000" b="0" dirty="0" smtClean="0">
                <a:latin typeface="Humanst521 BT"/>
                <a:cs typeface="Times New Roman" pitchFamily="18" charset="0"/>
              </a:rPr>
              <a:t>of nanostructures </a:t>
            </a:r>
          </a:p>
          <a:p>
            <a:r>
              <a:rPr lang="en-US" sz="2000" b="0" dirty="0" smtClean="0">
                <a:latin typeface="Humanst521 BT"/>
                <a:cs typeface="Times New Roman" pitchFamily="18" charset="0"/>
              </a:rPr>
              <a:t>one </a:t>
            </a:r>
            <a:r>
              <a:rPr lang="en-US" sz="2000" b="0" dirty="0">
                <a:latin typeface="Humanst521 BT"/>
                <a:cs typeface="Times New Roman" pitchFamily="18" charset="0"/>
              </a:rPr>
              <a:t>can create enormous numbers </a:t>
            </a:r>
            <a:r>
              <a:rPr lang="en-US" sz="2000" b="0" dirty="0" smtClean="0">
                <a:latin typeface="Humanst521 BT"/>
                <a:cs typeface="Times New Roman" pitchFamily="18" charset="0"/>
              </a:rPr>
              <a:t>of nanocomposite (hybrid)  </a:t>
            </a:r>
            <a:r>
              <a:rPr lang="en-US" sz="2000" b="0" dirty="0">
                <a:latin typeface="Humanst521 BT"/>
                <a:cs typeface="Times New Roman" pitchFamily="18" charset="0"/>
              </a:rPr>
              <a:t>materials</a:t>
            </a:r>
            <a:r>
              <a:rPr lang="en-US" sz="2000" b="0" dirty="0" smtClean="0">
                <a:latin typeface="Humanst521 BT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Humanst521 BT"/>
              <a:cs typeface="Times New Roman" pitchFamily="18" charset="0"/>
            </a:endParaRPr>
          </a:p>
          <a:p>
            <a:r>
              <a:rPr lang="en-US" sz="2000" dirty="0" smtClean="0">
                <a:latin typeface="Humanst521 BT"/>
                <a:cs typeface="Times New Roman" pitchFamily="18" charset="0"/>
              </a:rPr>
              <a:t>Substrates</a:t>
            </a:r>
            <a:r>
              <a:rPr lang="en-US" sz="2000" b="0" dirty="0" smtClean="0">
                <a:latin typeface="Humanst521 BT"/>
                <a:cs typeface="Times New Roman" pitchFamily="18" charset="0"/>
              </a:rPr>
              <a:t>: dielectrics, photonic crystals, metamaterials</a:t>
            </a:r>
            <a:endParaRPr lang="en-US" sz="2000" b="0" dirty="0">
              <a:latin typeface="Humanst521 BT"/>
              <a:cs typeface="Times New Roman" pitchFamily="18" charset="0"/>
            </a:endParaRPr>
          </a:p>
        </p:txBody>
      </p:sp>
      <p:sp>
        <p:nvSpPr>
          <p:cNvPr id="934" name="AutoShape 6"/>
          <p:cNvSpPr>
            <a:spLocks noChangeArrowheads="1"/>
          </p:cNvSpPr>
          <p:nvPr/>
        </p:nvSpPr>
        <p:spPr bwMode="auto">
          <a:xfrm>
            <a:off x="1104900" y="146050"/>
            <a:ext cx="6934200" cy="6190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Hybrid Nanomaterials</a:t>
            </a:r>
            <a:endParaRPr lang="en-CA" sz="2400" b="0" dirty="0">
              <a:solidFill>
                <a:schemeClr val="bg1"/>
              </a:solidFill>
              <a:latin typeface="Allegro BT" pitchFamily="82" charset="0"/>
            </a:endParaRPr>
          </a:p>
        </p:txBody>
      </p:sp>
      <p:grpSp>
        <p:nvGrpSpPr>
          <p:cNvPr id="489" name="Group 488"/>
          <p:cNvGrpSpPr/>
          <p:nvPr/>
        </p:nvGrpSpPr>
        <p:grpSpPr>
          <a:xfrm>
            <a:off x="5891200" y="4758612"/>
            <a:ext cx="3105658" cy="1834775"/>
            <a:chOff x="1273512" y="3382628"/>
            <a:chExt cx="4187044" cy="2473641"/>
          </a:xfrm>
        </p:grpSpPr>
        <p:grpSp>
          <p:nvGrpSpPr>
            <p:cNvPr id="490" name="Group 76"/>
            <p:cNvGrpSpPr/>
            <p:nvPr/>
          </p:nvGrpSpPr>
          <p:grpSpPr>
            <a:xfrm>
              <a:off x="1867886" y="3382628"/>
              <a:ext cx="2853202" cy="2473641"/>
              <a:chOff x="1867886" y="1988396"/>
              <a:chExt cx="4461368" cy="3867874"/>
            </a:xfrm>
          </p:grpSpPr>
          <p:sp>
            <p:nvSpPr>
              <p:cNvPr id="496" name="Rectangle 495"/>
              <p:cNvSpPr/>
              <p:nvPr/>
            </p:nvSpPr>
            <p:spPr>
              <a:xfrm>
                <a:off x="2065106" y="1988396"/>
                <a:ext cx="4253501" cy="386787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threePt" dir="t">
                  <a:rot lat="0" lon="0" rev="0"/>
                </a:lightRig>
              </a:scene3d>
              <a:sp3d extrusionH="38100" prstMaterial="clear">
                <a:bevelT w="260350" h="50800" prst="softRound"/>
                <a:bevelB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7" name="Group 4"/>
              <p:cNvGrpSpPr/>
              <p:nvPr/>
            </p:nvGrpSpPr>
            <p:grpSpPr>
              <a:xfrm>
                <a:off x="1867886" y="3517851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552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66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7" name="L-Shape 8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8" name="Rectangle 21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3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63" name="L-Shape 16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4" name="L-Shape 17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5" name="Rectangle 18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4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555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60" name="L-Shape 13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1" name="L-Shape 14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2" name="Rectangle 15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6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57" name="L-Shape 10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8" name="L-Shape 11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9" name="Rectangle 12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498" name="Group 22"/>
              <p:cNvGrpSpPr/>
              <p:nvPr/>
            </p:nvGrpSpPr>
            <p:grpSpPr>
              <a:xfrm>
                <a:off x="2657283" y="3207914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535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49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0" name="L-Shape 549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1" name="Rectangle 550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6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46" name="L-Shape 34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7" name="L-Shape 546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8" name="Rectangle 547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7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538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43" name="L-Shape 31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4" name="L-Shape 32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5" name="Rectangle 33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9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40" name="L-Shape 539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1" name="L-Shape 540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2" name="Rectangle 30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499" name="Group 40"/>
              <p:cNvGrpSpPr/>
              <p:nvPr/>
            </p:nvGrpSpPr>
            <p:grpSpPr>
              <a:xfrm>
                <a:off x="3479215" y="2920239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518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32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3" name="L-Shape 532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4" name="Rectangle 533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9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29" name="L-Shape 528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0" name="L-Shape 529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1" name="Rectangle 530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0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521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26" name="L-Shape 525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7" name="L-Shape 526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8" name="Rectangle 527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2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23" name="L-Shape 522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4" name="L-Shape 523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5" name="Rectangle 524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500" name="Group 58"/>
              <p:cNvGrpSpPr/>
              <p:nvPr/>
            </p:nvGrpSpPr>
            <p:grpSpPr>
              <a:xfrm>
                <a:off x="4289160" y="2610302"/>
                <a:ext cx="2040094" cy="2077282"/>
                <a:chOff x="1867886" y="3487029"/>
                <a:chExt cx="2040094" cy="2077282"/>
              </a:xfrm>
            </p:grpSpPr>
            <p:grpSp>
              <p:nvGrpSpPr>
                <p:cNvPr id="501" name="Group 10"/>
                <p:cNvGrpSpPr/>
                <p:nvPr/>
              </p:nvGrpSpPr>
              <p:grpSpPr>
                <a:xfrm rot="4253002">
                  <a:off x="3136985" y="4793315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15" name="L-Shape 5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6" name="L-Shape 515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7" name="Rectangle 516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2" name="Group 16"/>
                <p:cNvGrpSpPr/>
                <p:nvPr/>
              </p:nvGrpSpPr>
              <p:grpSpPr>
                <a:xfrm rot="4253002">
                  <a:off x="2652388" y="4401188"/>
                  <a:ext cx="902606" cy="639385"/>
                  <a:chOff x="493160" y="2033406"/>
                  <a:chExt cx="1407559" cy="1367340"/>
                </a:xfrm>
                <a:solidFill>
                  <a:srgbClr val="FFC000"/>
                </a:solidFill>
                <a:scene3d>
                  <a:camera prst="isometricOffAxis2Right"/>
                  <a:lightRig rig="threePt" dir="t"/>
                </a:scene3d>
              </p:grpSpPr>
              <p:sp>
                <p:nvSpPr>
                  <p:cNvPr id="512" name="L-Shape 511"/>
                  <p:cNvSpPr/>
                  <p:nvPr/>
                </p:nvSpPr>
                <p:spPr>
                  <a:xfrm rot="5400000">
                    <a:off x="450537" y="2088128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3" name="L-Shape 512"/>
                  <p:cNvSpPr/>
                  <p:nvPr/>
                </p:nvSpPr>
                <p:spPr>
                  <a:xfrm rot="16200000" flipH="1">
                    <a:off x="1013909" y="2086417"/>
                    <a:ext cx="934113" cy="828092"/>
                  </a:xfrm>
                  <a:prstGeom prst="corner">
                    <a:avLst>
                      <a:gd name="adj1" fmla="val 24058"/>
                      <a:gd name="adj2" fmla="val 25298"/>
                    </a:avLst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4" name="Rectangle 513"/>
                  <p:cNvSpPr/>
                  <p:nvPr/>
                </p:nvSpPr>
                <p:spPr>
                  <a:xfrm>
                    <a:off x="493160" y="3195263"/>
                    <a:ext cx="1407559" cy="205483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  <a:sp3d>
                    <a:bevelT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3" name="Group 36"/>
                <p:cNvGrpSpPr/>
                <p:nvPr/>
              </p:nvGrpSpPr>
              <p:grpSpPr>
                <a:xfrm>
                  <a:off x="1867886" y="3487029"/>
                  <a:ext cx="1123982" cy="1294733"/>
                  <a:chOff x="2936398" y="4421978"/>
                  <a:chExt cx="1123982" cy="1294733"/>
                </a:xfrm>
              </p:grpSpPr>
              <p:grpSp>
                <p:nvGrpSpPr>
                  <p:cNvPr id="504" name="Group 28"/>
                  <p:cNvGrpSpPr/>
                  <p:nvPr/>
                </p:nvGrpSpPr>
                <p:grpSpPr>
                  <a:xfrm rot="4253002">
                    <a:off x="3289385" y="4945715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09" name="L-Shape 508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0" name="L-Shape 509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1" name="Rectangle 510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5" name="Group 32"/>
                  <p:cNvGrpSpPr/>
                  <p:nvPr/>
                </p:nvGrpSpPr>
                <p:grpSpPr>
                  <a:xfrm rot="4253002">
                    <a:off x="2804788" y="4553588"/>
                    <a:ext cx="902606" cy="639385"/>
                    <a:chOff x="493160" y="2033406"/>
                    <a:chExt cx="1407559" cy="1367340"/>
                  </a:xfrm>
                  <a:solidFill>
                    <a:srgbClr val="FFC000"/>
                  </a:solidFill>
                  <a:scene3d>
                    <a:camera prst="isometricOffAxis2Right"/>
                    <a:lightRig rig="threePt" dir="t"/>
                  </a:scene3d>
                </p:grpSpPr>
                <p:sp>
                  <p:nvSpPr>
                    <p:cNvPr id="506" name="L-Shape 505"/>
                    <p:cNvSpPr/>
                    <p:nvPr/>
                  </p:nvSpPr>
                  <p:spPr>
                    <a:xfrm rot="5400000">
                      <a:off x="450537" y="2088128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7" name="L-Shape 506"/>
                    <p:cNvSpPr/>
                    <p:nvPr/>
                  </p:nvSpPr>
                  <p:spPr>
                    <a:xfrm rot="16200000" flipH="1">
                      <a:off x="1013909" y="2086417"/>
                      <a:ext cx="934113" cy="828092"/>
                    </a:xfrm>
                    <a:prstGeom prst="corner">
                      <a:avLst>
                        <a:gd name="adj1" fmla="val 24058"/>
                        <a:gd name="adj2" fmla="val 25298"/>
                      </a:avLst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8" name="Rectangle 507"/>
                    <p:cNvSpPr/>
                    <p:nvPr/>
                  </p:nvSpPr>
                  <p:spPr>
                    <a:xfrm>
                      <a:off x="493160" y="3195263"/>
                      <a:ext cx="1407559" cy="205483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491" name="Oval 16"/>
            <p:cNvSpPr>
              <a:spLocks noChangeArrowheads="1"/>
            </p:cNvSpPr>
            <p:nvPr/>
          </p:nvSpPr>
          <p:spPr bwMode="auto">
            <a:xfrm>
              <a:off x="3110948" y="4343400"/>
              <a:ext cx="394344" cy="394662"/>
            </a:xfrm>
            <a:prstGeom prst="ellipse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92" name="Text Box 6"/>
            <p:cNvSpPr txBox="1">
              <a:spLocks noChangeArrowheads="1"/>
            </p:cNvSpPr>
            <p:nvPr/>
          </p:nvSpPr>
          <p:spPr bwMode="auto">
            <a:xfrm>
              <a:off x="3923947" y="3391093"/>
              <a:ext cx="1536609" cy="683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Quantum Dot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smtClean="0">
                  <a:latin typeface="Calibri" pitchFamily="34" charset="0"/>
                  <a:cs typeface="Times New Roman" pitchFamily="18" charset="0"/>
                </a:rPr>
                <a:t>(</a:t>
              </a:r>
              <a:r>
                <a:rPr lang="en-US" b="0" dirty="0" err="1" smtClean="0">
                  <a:latin typeface="Calibri" pitchFamily="34" charset="0"/>
                  <a:cs typeface="Times New Roman" pitchFamily="18" charset="0"/>
                </a:rPr>
                <a:t>PbSe</a:t>
              </a:r>
              <a:r>
                <a:rPr lang="en-US" b="0" dirty="0" smtClean="0">
                  <a:latin typeface="Calibri" pitchFamily="34" charset="0"/>
                  <a:cs typeface="Times New Roman" pitchFamily="18" charset="0"/>
                </a:rPr>
                <a:t>)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3" name="AutoShape 4"/>
            <p:cNvSpPr>
              <a:spLocks noChangeShapeType="1"/>
            </p:cNvSpPr>
            <p:nvPr/>
          </p:nvSpPr>
          <p:spPr bwMode="auto">
            <a:xfrm flipH="1">
              <a:off x="3369364" y="3717234"/>
              <a:ext cx="695739" cy="6261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494" name="Text Box 6"/>
            <p:cNvSpPr txBox="1">
              <a:spLocks noChangeArrowheads="1"/>
            </p:cNvSpPr>
            <p:nvPr/>
          </p:nvSpPr>
          <p:spPr bwMode="auto">
            <a:xfrm>
              <a:off x="1273512" y="3593188"/>
              <a:ext cx="2083369" cy="788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Metamaterial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5" name="AutoShape 4"/>
            <p:cNvSpPr>
              <a:spLocks noChangeShapeType="1"/>
            </p:cNvSpPr>
            <p:nvPr/>
          </p:nvSpPr>
          <p:spPr bwMode="auto">
            <a:xfrm>
              <a:off x="2196547" y="3896140"/>
              <a:ext cx="387627" cy="60628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AutoShape 20"/>
          <p:cNvSpPr>
            <a:spLocks noChangeArrowheads="1"/>
          </p:cNvSpPr>
          <p:nvPr/>
        </p:nvSpPr>
        <p:spPr bwMode="auto">
          <a:xfrm>
            <a:off x="597158" y="152400"/>
            <a:ext cx="7819053" cy="75266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CA" sz="3200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  <a:p>
            <a:pPr algn="ctr">
              <a:defRPr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Metallic Nanomaterials: Plasmonics</a:t>
            </a:r>
          </a:p>
          <a:p>
            <a:pPr algn="ctr">
              <a:defRPr/>
            </a:pPr>
            <a:r>
              <a:rPr lang="en-CA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manst521 BT" pitchFamily="34" charset="0"/>
                <a:cs typeface="Arial" charset="0"/>
              </a:rPr>
              <a:t>J. Cox and Mahi Singh,  Nanotechnology (2013)</a:t>
            </a:r>
          </a:p>
          <a:p>
            <a:pPr algn="ctr">
              <a:defRPr/>
            </a:pPr>
            <a:endParaRPr lang="en-CA" sz="3200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manst521 BT" pitchFamily="34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31076" y="6186491"/>
            <a:ext cx="578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Dielectric constant  </a:t>
            </a:r>
            <a:r>
              <a:rPr lang="en-CA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is negative  </a:t>
            </a:r>
            <a:endParaRPr lang="en-CA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20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10888473"/>
              </p:ext>
            </p:extLst>
          </p:nvPr>
        </p:nvGraphicFramePr>
        <p:xfrm>
          <a:off x="597158" y="3073217"/>
          <a:ext cx="2749499" cy="970771"/>
        </p:xfrm>
        <a:graphic>
          <a:graphicData uri="http://schemas.openxmlformats.org/presentationml/2006/ole">
            <p:oleObj spid="_x0000_s510054" name="Equation" r:id="rId3" imgW="1434960" imgH="507960" progId="Equation.3">
              <p:embed/>
            </p:oleObj>
          </a:graphicData>
        </a:graphic>
      </p:graphicFrame>
      <p:graphicFrame>
        <p:nvGraphicFramePr>
          <p:cNvPr id="205" name="Object 2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62866966"/>
              </p:ext>
            </p:extLst>
          </p:nvPr>
        </p:nvGraphicFramePr>
        <p:xfrm>
          <a:off x="1036896" y="4658807"/>
          <a:ext cx="1645238" cy="769202"/>
        </p:xfrm>
        <a:graphic>
          <a:graphicData uri="http://schemas.openxmlformats.org/presentationml/2006/ole">
            <p:oleObj spid="_x0000_s510055" name="Equation" r:id="rId4" imgW="977760" imgH="457200" progId="Equation.3">
              <p:embed/>
            </p:oleObj>
          </a:graphicData>
        </a:graphic>
      </p:graphicFrame>
      <p:graphicFrame>
        <p:nvGraphicFramePr>
          <p:cNvPr id="206" name="Object 205"/>
          <p:cNvGraphicFramePr>
            <a:graphicFrameLocks noChangeAspect="1"/>
          </p:cNvGraphicFramePr>
          <p:nvPr>
            <p:extLst/>
          </p:nvPr>
        </p:nvGraphicFramePr>
        <p:xfrm>
          <a:off x="862884" y="4170961"/>
          <a:ext cx="1313107" cy="364752"/>
        </p:xfrm>
        <a:graphic>
          <a:graphicData uri="http://schemas.openxmlformats.org/presentationml/2006/ole">
            <p:oleObj spid="_x0000_s510056" name="Equation" r:id="rId5" imgW="914400" imgH="253800" progId="Equation.3">
              <p:embed/>
            </p:oleObj>
          </a:graphicData>
        </a:graphic>
      </p:graphicFrame>
      <p:graphicFrame>
        <p:nvGraphicFramePr>
          <p:cNvPr id="207" name="Object 2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94588404"/>
              </p:ext>
            </p:extLst>
          </p:nvPr>
        </p:nvGraphicFramePr>
        <p:xfrm>
          <a:off x="862884" y="5690054"/>
          <a:ext cx="2289457" cy="427701"/>
        </p:xfrm>
        <a:graphic>
          <a:graphicData uri="http://schemas.openxmlformats.org/presentationml/2006/ole">
            <p:oleObj spid="_x0000_s510057" name="Equation" r:id="rId6" imgW="1155600" imgH="215640" progId="Equation.3">
              <p:embed/>
            </p:oleObj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59098" y="1275008"/>
            <a:ext cx="7405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CA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Metallic nanostructures: Gold, silver, copper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CA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Metals have free electrons which oscillate collectively to produce plasmons</a:t>
            </a:r>
            <a:endParaRPr lang="en-CA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951" y="2599913"/>
            <a:ext cx="360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Dielectric constant</a:t>
            </a:r>
            <a:endParaRPr lang="en-CA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05169" y="2448739"/>
            <a:ext cx="4578950" cy="3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871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uhaus 93" pitchFamily="8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uhaus 93" pitchFamily="8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10091</TotalTime>
  <Words>2698</Words>
  <Application>Microsoft Office PowerPoint</Application>
  <PresentationFormat>On-screen Show (4:3)</PresentationFormat>
  <Paragraphs>597</Paragraphs>
  <Slides>38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Default Design</vt:lpstr>
      <vt:lpstr>Equation</vt:lpstr>
      <vt:lpstr>About Omics Group</vt:lpstr>
      <vt:lpstr>About Omics Group conferences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Let Us Meet Again</vt:lpstr>
    </vt:vector>
  </TitlesOfParts>
  <Company>UWO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Mahi Singh</dc:creator>
  <cp:lastModifiedBy>Anderson Silver</cp:lastModifiedBy>
  <cp:revision>1272</cp:revision>
  <dcterms:created xsi:type="dcterms:W3CDTF">2003-08-06T15:01:39Z</dcterms:created>
  <dcterms:modified xsi:type="dcterms:W3CDTF">2014-09-24T12:46:46Z</dcterms:modified>
</cp:coreProperties>
</file>