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sldIdLst>
    <p:sldId id="259" r:id="rId2"/>
    <p:sldId id="266" r:id="rId3"/>
    <p:sldId id="335" r:id="rId4"/>
    <p:sldId id="336" r:id="rId5"/>
    <p:sldId id="337" r:id="rId6"/>
    <p:sldId id="338" r:id="rId7"/>
    <p:sldId id="353" r:id="rId8"/>
    <p:sldId id="343" r:id="rId9"/>
    <p:sldId id="354" r:id="rId10"/>
    <p:sldId id="345" r:id="rId11"/>
    <p:sldId id="342" r:id="rId12"/>
    <p:sldId id="351" r:id="rId13"/>
    <p:sldId id="352" r:id="rId14"/>
    <p:sldId id="344" r:id="rId15"/>
    <p:sldId id="291" r:id="rId16"/>
    <p:sldId id="346" r:id="rId17"/>
    <p:sldId id="293" r:id="rId18"/>
    <p:sldId id="355" r:id="rId19"/>
    <p:sldId id="347" r:id="rId20"/>
    <p:sldId id="295" r:id="rId21"/>
    <p:sldId id="296" r:id="rId22"/>
    <p:sldId id="333" r:id="rId23"/>
    <p:sldId id="340" r:id="rId24"/>
    <p:sldId id="297" r:id="rId25"/>
    <p:sldId id="299" r:id="rId26"/>
    <p:sldId id="348" r:id="rId27"/>
    <p:sldId id="302" r:id="rId28"/>
    <p:sldId id="303" r:id="rId29"/>
    <p:sldId id="301" r:id="rId30"/>
    <p:sldId id="312" r:id="rId31"/>
    <p:sldId id="311" r:id="rId32"/>
    <p:sldId id="307" r:id="rId33"/>
    <p:sldId id="322" r:id="rId34"/>
    <p:sldId id="326" r:id="rId35"/>
    <p:sldId id="330" r:id="rId36"/>
  </p:sldIdLst>
  <p:sldSz cx="12192000" cy="68580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odi%20El-Hawary\Desktop\New%20Microsoft%20Excel%20Worksheet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odi%20El-Hawary\Desktop\the%20new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odi%20El-Hawary\Desktop\the%20new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odi%20El-Hawary\Desktop\the%20new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odi%20El-Hawary\Desktop\the%20new.xlsx" TargetMode="External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aster\Growth%20curve\GC%20new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aster\Growth%20curve\GC%20new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BOSTAN\Desktop\Final%20Adsorption%20&amp;%20Accumulation%2037-56%20(Autosaved)%20%20%20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BOSTAN\Desktop\Final%20Adsorption%20&amp;%20Accumulation%2037-56%20(Autosaved)%20%20%20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BOSTAN\Desktop\Final%20Adsorption%20&amp;%20Accumulation%2037-56%20(Autosaved)%20%20%20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BOSTAN\Desktop\Final%20Adsorption%20&amp;%20Accumulation%2037-56%20(Autosaved)%20%20%20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Dodi%20El-Hawary\Desktop\the%20new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Dodi%20El-Hawary\Desktop\the%20new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973273477972751E-2"/>
          <c:y val="7.4668058145602414E-2"/>
          <c:w val="0.89019685039370144"/>
          <c:h val="0.72088764946048445"/>
        </c:manualLayout>
      </c:layout>
      <c:bar3DChart>
        <c:barDir val="col"/>
        <c:grouping val="clustered"/>
        <c:ser>
          <c:idx val="0"/>
          <c:order val="0"/>
          <c:tx>
            <c:strRef>
              <c:f>Sheet1!$L$5</c:f>
              <c:strCache>
                <c:ptCount val="1"/>
                <c:pt idx="0">
                  <c:v>% Resistant isolates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Sheet1!$K$6:$K$14</c:f>
              <c:numCache>
                <c:formatCode>General</c:formatCode>
                <c:ptCount val="9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</c:numCache>
            </c:numRef>
          </c:cat>
          <c:val>
            <c:numRef>
              <c:f>Sheet1!$L$6:$L$14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80</c:v>
                </c:pt>
                <c:pt idx="3">
                  <c:v>40</c:v>
                </c:pt>
                <c:pt idx="4">
                  <c:v>13.33</c:v>
                </c:pt>
                <c:pt idx="5">
                  <c:v>6.67</c:v>
                </c:pt>
                <c:pt idx="6">
                  <c:v>6.67</c:v>
                </c:pt>
                <c:pt idx="7">
                  <c:v>6.67</c:v>
                </c:pt>
                <c:pt idx="8">
                  <c:v>0</c:v>
                </c:pt>
              </c:numCache>
            </c:numRef>
          </c:val>
        </c:ser>
        <c:dLbls/>
        <c:shape val="box"/>
        <c:axId val="126932480"/>
        <c:axId val="126934400"/>
        <c:axId val="0"/>
      </c:bar3DChart>
      <c:catAx>
        <c:axId val="12693248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Concentration (ppm)</a:t>
                </a:r>
              </a:p>
            </c:rich>
          </c:tx>
          <c:layout>
            <c:manualLayout>
              <c:xMode val="edge"/>
              <c:yMode val="edge"/>
              <c:x val="0.3851172849561153"/>
              <c:y val="0.90401120935120349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934400"/>
        <c:crosses val="autoZero"/>
        <c:auto val="1"/>
        <c:lblAlgn val="ctr"/>
        <c:lblOffset val="100"/>
      </c:catAx>
      <c:valAx>
        <c:axId val="1269344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% Resistant isolate</a:t>
                </a:r>
              </a:p>
            </c:rich>
          </c:tx>
          <c:layout>
            <c:manualLayout>
              <c:xMode val="edge"/>
              <c:yMode val="edge"/>
              <c:x val="3.0623968275701775E-2"/>
              <c:y val="0.22431871069205253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93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cap="none"/>
              <a:t>a</a:t>
            </a:r>
            <a:endParaRPr lang="en-US" sz="2000"/>
          </a:p>
        </c:rich>
      </c:tx>
      <c:layout>
        <c:manualLayout>
          <c:xMode val="edge"/>
          <c:yMode val="edge"/>
          <c:x val="0.85670500864811328"/>
          <c:y val="5.8323207776427723E-2"/>
        </c:manualLayout>
      </c:layout>
      <c:spPr>
        <a:noFill/>
        <a:ln>
          <a:solidFill>
            <a:schemeClr val="bg1"/>
          </a:solidFill>
        </a:ln>
        <a:effectLst/>
      </c:spPr>
    </c:title>
    <c:plotArea>
      <c:layout>
        <c:manualLayout>
          <c:layoutTarget val="inner"/>
          <c:xMode val="edge"/>
          <c:yMode val="edge"/>
          <c:x val="0.16596151287540678"/>
          <c:y val="0.17171286153021889"/>
          <c:w val="0.75067334325144863"/>
          <c:h val="0.62271617089530451"/>
        </c:manualLayout>
      </c:layout>
      <c:scatterChart>
        <c:scatterStyle val="lineMarker"/>
        <c:ser>
          <c:idx val="0"/>
          <c:order val="0"/>
          <c:tx>
            <c:v>Living cells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3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5348452411190551"/>
                  <c:y val="-3.076510940385186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en-US" sz="1200" b="0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chemeClr val="accent3"/>
                        </a:solidFill>
                      </a:rPr>
                      <a:t>y = 0.006x + 0.065</a:t>
                    </a:r>
                    <a:br>
                      <a:rPr lang="en-US" baseline="0" dirty="0">
                        <a:solidFill>
                          <a:schemeClr val="accent3"/>
                        </a:solidFill>
                      </a:rPr>
                    </a:br>
                    <a:r>
                      <a:rPr lang="en-US" baseline="0" dirty="0">
                        <a:solidFill>
                          <a:schemeClr val="accent3"/>
                        </a:solidFill>
                      </a:rPr>
                      <a:t>R² = 0.9792</a:t>
                    </a:r>
                    <a:endParaRPr lang="en-US" dirty="0">
                      <a:solidFill>
                        <a:schemeClr val="accent3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xVal>
            <c:numRef>
              <c:f>'37'!$E$54:$E$57</c:f>
              <c:numCache>
                <c:formatCode>0.00</c:formatCode>
                <c:ptCount val="4"/>
                <c:pt idx="0" formatCode="General">
                  <c:v>4.0999999999999996</c:v>
                </c:pt>
                <c:pt idx="1">
                  <c:v>11.5</c:v>
                </c:pt>
                <c:pt idx="2">
                  <c:v>37.1</c:v>
                </c:pt>
                <c:pt idx="3">
                  <c:v>58.3</c:v>
                </c:pt>
              </c:numCache>
            </c:numRef>
          </c:xVal>
          <c:yVal>
            <c:numRef>
              <c:f>'37'!$F$54:$F$57</c:f>
              <c:numCache>
                <c:formatCode>0.00</c:formatCode>
                <c:ptCount val="4"/>
                <c:pt idx="0">
                  <c:v>0.11</c:v>
                </c:pt>
                <c:pt idx="1">
                  <c:v>0.10500000000000002</c:v>
                </c:pt>
                <c:pt idx="2">
                  <c:v>0.30000000000000016</c:v>
                </c:pt>
                <c:pt idx="3">
                  <c:v>0.41200000000000014</c:v>
                </c:pt>
              </c:numCache>
            </c:numRef>
          </c:yVal>
        </c:ser>
        <c:ser>
          <c:idx val="1"/>
          <c:order val="1"/>
          <c:tx>
            <c:v>Lyophilized cells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rgbClr val="C00000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4.3076067104515163E-2"/>
                  <c:y val="-0.1653474421408139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en-US" sz="1200" b="0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>
                        <a:solidFill>
                          <a:srgbClr val="C00000"/>
                        </a:solidFill>
                      </a:rPr>
                      <a:t>y = 0.0055x + 0.0115</a:t>
                    </a:r>
                    <a:br>
                      <a:rPr lang="en-US" sz="1200" baseline="0">
                        <a:solidFill>
                          <a:srgbClr val="C00000"/>
                        </a:solidFill>
                      </a:rPr>
                    </a:br>
                    <a:r>
                      <a:rPr lang="en-US" sz="1200" baseline="0">
                        <a:solidFill>
                          <a:srgbClr val="C00000"/>
                        </a:solidFill>
                      </a:rPr>
                      <a:t>R² = 0.9921</a:t>
                    </a:r>
                    <a:endParaRPr lang="en-US" sz="1200">
                      <a:solidFill>
                        <a:srgbClr val="C00000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xVal>
            <c:numRef>
              <c:f>'37'!$J$54:$J$57</c:f>
              <c:numCache>
                <c:formatCode>0.00</c:formatCode>
                <c:ptCount val="4"/>
                <c:pt idx="0" formatCode="General">
                  <c:v>1</c:v>
                </c:pt>
                <c:pt idx="1">
                  <c:v>1.2</c:v>
                </c:pt>
                <c:pt idx="2">
                  <c:v>14.5</c:v>
                </c:pt>
                <c:pt idx="3">
                  <c:v>31.4</c:v>
                </c:pt>
              </c:numCache>
            </c:numRef>
          </c:xVal>
          <c:yVal>
            <c:numRef>
              <c:f>'37'!$K$54:$K$57</c:f>
              <c:numCache>
                <c:formatCode>0.00</c:formatCode>
                <c:ptCount val="4"/>
                <c:pt idx="0">
                  <c:v>2.5999999999999999E-2</c:v>
                </c:pt>
                <c:pt idx="1">
                  <c:v>1.0000000000000005E-2</c:v>
                </c:pt>
                <c:pt idx="2">
                  <c:v>9.0000000000000024E-2</c:v>
                </c:pt>
                <c:pt idx="3">
                  <c:v>0.18600000000000008</c:v>
                </c:pt>
              </c:numCache>
            </c:numRef>
          </c:yVal>
        </c:ser>
        <c:dLbls/>
        <c:axId val="115652480"/>
        <c:axId val="115662848"/>
      </c:scatterChart>
      <c:valAx>
        <c:axId val="11565248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400" b="0" i="0" u="none" strike="noStrike" kern="1200" cap="all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cap="all" baseline="0">
                    <a:effectLst/>
                  </a:rPr>
                  <a:t>C</a:t>
                </a:r>
                <a:r>
                  <a:rPr lang="en-US" sz="1400" b="0" i="0" cap="none" baseline="-25000">
                    <a:effectLst/>
                  </a:rPr>
                  <a:t>eq</a:t>
                </a:r>
                <a:r>
                  <a:rPr lang="en-US" sz="1400" b="0" i="0" cap="all" baseline="-25000">
                    <a:effectLst/>
                  </a:rPr>
                  <a:t> </a:t>
                </a:r>
                <a:r>
                  <a:rPr lang="en-US" sz="1400" b="0" i="0" cap="all" baseline="0">
                    <a:effectLst/>
                  </a:rPr>
                  <a:t>(</a:t>
                </a:r>
                <a:r>
                  <a:rPr lang="en-US" sz="1400" b="0" i="0" cap="none" baseline="0">
                    <a:effectLst/>
                  </a:rPr>
                  <a:t>ppm</a:t>
                </a:r>
                <a:r>
                  <a:rPr lang="en-US" sz="1400" b="0" i="0" cap="all" baseline="0">
                    <a:effectLst/>
                  </a:rPr>
                  <a:t>)</a:t>
                </a:r>
                <a:endParaRPr lang="en-US" sz="1400">
                  <a:effectLst/>
                </a:endParaRP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662848"/>
        <c:crosses val="autoZero"/>
        <c:crossBetween val="midCat"/>
      </c:valAx>
      <c:valAx>
        <c:axId val="115662848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400" b="0" i="0" u="none" strike="noStrike" kern="1200" cap="all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cap="all" baseline="0">
                    <a:effectLst/>
                  </a:rPr>
                  <a:t>c</a:t>
                </a:r>
                <a:r>
                  <a:rPr lang="en-US" sz="1400" b="0" i="0" cap="none" baseline="-25000">
                    <a:effectLst/>
                  </a:rPr>
                  <a:t>eq</a:t>
                </a:r>
                <a:r>
                  <a:rPr lang="en-US" sz="1400" b="0" i="0" cap="none" baseline="0">
                    <a:effectLst/>
                  </a:rPr>
                  <a:t>\q</a:t>
                </a:r>
                <a:r>
                  <a:rPr lang="en-US" sz="1400" b="0" i="0" cap="none" baseline="-25000">
                    <a:effectLst/>
                  </a:rPr>
                  <a:t>e</a:t>
                </a:r>
                <a:endParaRPr lang="en-US" sz="1400" cap="none">
                  <a:effectLst/>
                </a:endParaRPr>
              </a:p>
            </c:rich>
          </c:tx>
          <c:layout>
            <c:manualLayout>
              <c:xMode val="edge"/>
              <c:yMode val="edge"/>
              <c:x val="9.9732694703484753E-3"/>
              <c:y val="0.39494226040699976"/>
            </c:manualLayout>
          </c:layout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6524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2795336066862639"/>
          <c:y val="0.55165909243118705"/>
          <c:w val="0.31220049106764913"/>
          <c:h val="0.2229500291807388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cap="all" spc="12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cap="none">
                <a:ln>
                  <a:noFill/>
                </a:ln>
              </a:rPr>
              <a:t>b</a:t>
            </a:r>
            <a:endParaRPr lang="en-US">
              <a:ln>
                <a:noFill/>
              </a:ln>
            </a:endParaRPr>
          </a:p>
        </c:rich>
      </c:tx>
      <c:layout>
        <c:manualLayout>
          <c:xMode val="edge"/>
          <c:yMode val="edge"/>
          <c:x val="0.89681235669469073"/>
          <c:y val="3.7037037037037056E-2"/>
        </c:manualLayout>
      </c:layout>
      <c:spPr>
        <a:noFill/>
        <a:ln>
          <a:solidFill>
            <a:schemeClr val="bg1"/>
          </a:solidFill>
        </a:ln>
        <a:effectLst/>
      </c:spPr>
    </c:title>
    <c:plotArea>
      <c:layout>
        <c:manualLayout>
          <c:layoutTarget val="inner"/>
          <c:xMode val="edge"/>
          <c:yMode val="edge"/>
          <c:x val="0.18922355924471065"/>
          <c:y val="5.9591568202743077E-2"/>
          <c:w val="0.73723230420125219"/>
          <c:h val="0.77752295705264252"/>
        </c:manualLayout>
      </c:layout>
      <c:scatterChart>
        <c:scatterStyle val="lineMarker"/>
        <c:ser>
          <c:idx val="0"/>
          <c:order val="0"/>
          <c:tx>
            <c:v>Living cells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</c:trendline>
          <c:trendline>
            <c:spPr>
              <a:ln w="9525" cap="rnd">
                <a:solidFill>
                  <a:schemeClr val="accent3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4083853805949521"/>
                  <c:y val="8.9377786222058202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en-US" sz="1200" b="0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>
                        <a:solidFill>
                          <a:schemeClr val="accent3"/>
                        </a:solidFill>
                      </a:rPr>
                      <a:t>y = 0.0069x + 0.1977</a:t>
                    </a:r>
                    <a:br>
                      <a:rPr lang="en-US" sz="1200" baseline="0" dirty="0">
                        <a:solidFill>
                          <a:schemeClr val="accent3"/>
                        </a:solidFill>
                      </a:rPr>
                    </a:br>
                    <a:r>
                      <a:rPr lang="en-US" sz="1200" baseline="0" dirty="0">
                        <a:solidFill>
                          <a:schemeClr val="accent3"/>
                        </a:solidFill>
                      </a:rPr>
                      <a:t>R² = 0.8726</a:t>
                    </a:r>
                    <a:endParaRPr lang="en-US" sz="1200" dirty="0">
                      <a:solidFill>
                        <a:schemeClr val="accent3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xVal>
            <c:numRef>
              <c:f>'56'!$J$69:$J$72</c:f>
              <c:numCache>
                <c:formatCode>General</c:formatCode>
                <c:ptCount val="4"/>
                <c:pt idx="0">
                  <c:v>10.3</c:v>
                </c:pt>
                <c:pt idx="1">
                  <c:v>30.4</c:v>
                </c:pt>
                <c:pt idx="2">
                  <c:v>66.834000000000003</c:v>
                </c:pt>
                <c:pt idx="3">
                  <c:v>88.997000000000043</c:v>
                </c:pt>
              </c:numCache>
            </c:numRef>
          </c:xVal>
          <c:yVal>
            <c:numRef>
              <c:f>'56'!$K$69:$K$72</c:f>
              <c:numCache>
                <c:formatCode>0.00</c:formatCode>
                <c:ptCount val="4"/>
                <c:pt idx="0">
                  <c:v>0.34700000000000014</c:v>
                </c:pt>
                <c:pt idx="1">
                  <c:v>0.28000000000000008</c:v>
                </c:pt>
                <c:pt idx="2">
                  <c:v>0.72000000000000031</c:v>
                </c:pt>
                <c:pt idx="3">
                  <c:v>0.80175310577191539</c:v>
                </c:pt>
              </c:numCache>
            </c:numRef>
          </c:yVal>
        </c:ser>
        <c:ser>
          <c:idx val="1"/>
          <c:order val="1"/>
          <c:tx>
            <c:v>Lyophilized cells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2"/>
                </a:solidFill>
              </a:ln>
              <a:effectLst/>
            </c:spPr>
            <c:trendlineType val="linear"/>
          </c:trendline>
          <c:trendline>
            <c:spPr>
              <a:ln w="9525" cap="rnd">
                <a:solidFill>
                  <a:srgbClr val="C00000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6492856890308758E-2"/>
                  <c:y val="-0.3287081017664548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en-US" sz="1200" b="0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>
                        <a:solidFill>
                          <a:srgbClr val="C00000"/>
                        </a:solidFill>
                      </a:rPr>
                      <a:t>y = 0.0065x + 0.0066</a:t>
                    </a:r>
                    <a:br>
                      <a:rPr lang="en-US" sz="1200" baseline="0">
                        <a:solidFill>
                          <a:srgbClr val="C00000"/>
                        </a:solidFill>
                      </a:rPr>
                    </a:br>
                    <a:r>
                      <a:rPr lang="en-US" sz="1200" baseline="0">
                        <a:solidFill>
                          <a:srgbClr val="C00000"/>
                        </a:solidFill>
                      </a:rPr>
                      <a:t>R² = 0.9731</a:t>
                    </a:r>
                    <a:endParaRPr lang="en-US" sz="1200">
                      <a:solidFill>
                        <a:srgbClr val="C00000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xVal>
            <c:numRef>
              <c:f>'56'!$R$69:$R$72</c:f>
              <c:numCache>
                <c:formatCode>General</c:formatCode>
                <c:ptCount val="4"/>
                <c:pt idx="0">
                  <c:v>1</c:v>
                </c:pt>
                <c:pt idx="1">
                  <c:v>1.2000000000000028</c:v>
                </c:pt>
                <c:pt idx="2">
                  <c:v>28.487999999999989</c:v>
                </c:pt>
                <c:pt idx="3">
                  <c:v>35.102000000000011</c:v>
                </c:pt>
              </c:numCache>
            </c:numRef>
          </c:xVal>
          <c:yVal>
            <c:numRef>
              <c:f>'56'!$S$69:$S$72</c:f>
              <c:numCache>
                <c:formatCode>0.00</c:formatCode>
                <c:ptCount val="4"/>
                <c:pt idx="0">
                  <c:v>1.2322784810129999E-2</c:v>
                </c:pt>
                <c:pt idx="1">
                  <c:v>1.0101010101010124E-2</c:v>
                </c:pt>
                <c:pt idx="2">
                  <c:v>0.21661901575521633</c:v>
                </c:pt>
                <c:pt idx="3">
                  <c:v>0.21287098691312201</c:v>
                </c:pt>
              </c:numCache>
            </c:numRef>
          </c:yVal>
        </c:ser>
        <c:dLbls/>
        <c:axId val="116594944"/>
        <c:axId val="116605312"/>
      </c:scatterChart>
      <c:valAx>
        <c:axId val="11659494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</a:t>
                </a:r>
                <a:r>
                  <a:rPr lang="en-US" sz="1400" baseline="0"/>
                  <a:t> </a:t>
                </a:r>
                <a:r>
                  <a:rPr lang="en-US" sz="1400" cap="none" baseline="-25000"/>
                  <a:t>eq</a:t>
                </a:r>
                <a:r>
                  <a:rPr lang="en-US" sz="1400" baseline="0"/>
                  <a:t> </a:t>
                </a:r>
                <a:r>
                  <a:rPr lang="en-US" sz="1400" cap="none" baseline="0"/>
                  <a:t>(ppm</a:t>
                </a:r>
                <a:r>
                  <a:rPr lang="en-US" sz="1400" baseline="0"/>
                  <a:t>)</a:t>
                </a:r>
                <a:endParaRPr lang="en-US" sz="1400"/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605312"/>
        <c:crosses val="autoZero"/>
        <c:crossBetween val="midCat"/>
      </c:valAx>
      <c:valAx>
        <c:axId val="116605312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</a:t>
                </a:r>
                <a:r>
                  <a:rPr lang="en-US" sz="1400" cap="none" baseline="-25000"/>
                  <a:t>eq</a:t>
                </a:r>
                <a:r>
                  <a:rPr lang="en-US" sz="1400" cap="none"/>
                  <a:t>\q</a:t>
                </a:r>
                <a:r>
                  <a:rPr lang="en-US" sz="1400" cap="none" baseline="-25000"/>
                  <a:t>e</a:t>
                </a:r>
              </a:p>
            </c:rich>
          </c:tx>
          <c:layout>
            <c:manualLayout>
              <c:xMode val="edge"/>
              <c:yMode val="edge"/>
              <c:x val="2.9700450976048627E-2"/>
              <c:y val="0.40882485508126837"/>
            </c:manualLayout>
          </c:layout>
          <c:spPr>
            <a:noFill/>
            <a:ln>
              <a:noFill/>
            </a:ln>
            <a:effectLst/>
          </c:spPr>
        </c:title>
        <c:numFmt formatCode="0.00" sourceLinked="1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5949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58249901728946629"/>
          <c:y val="0.60377403990331813"/>
          <c:w val="0.3609374122579882"/>
          <c:h val="0.1839117914941269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cap="none"/>
              <a:t>a</a:t>
            </a:r>
            <a:endParaRPr lang="en-US" sz="1800"/>
          </a:p>
        </c:rich>
      </c:tx>
      <c:layout>
        <c:manualLayout>
          <c:xMode val="edge"/>
          <c:yMode val="edge"/>
          <c:x val="0.82547612582909857"/>
          <c:y val="5.7971014492753624E-2"/>
        </c:manualLayout>
      </c:layout>
      <c:spPr>
        <a:noFill/>
        <a:ln>
          <a:solidFill>
            <a:schemeClr val="bg1"/>
          </a:solidFill>
        </a:ln>
        <a:effectLst/>
      </c:spPr>
    </c:title>
    <c:plotArea>
      <c:layout>
        <c:manualLayout>
          <c:layoutTarget val="inner"/>
          <c:xMode val="edge"/>
          <c:yMode val="edge"/>
          <c:x val="0.12349740941252323"/>
          <c:y val="0.10115877536277193"/>
          <c:w val="0.83233698597693884"/>
          <c:h val="0.66857210557013702"/>
        </c:manualLayout>
      </c:layout>
      <c:scatterChart>
        <c:scatterStyle val="lineMarker"/>
        <c:ser>
          <c:idx val="0"/>
          <c:order val="0"/>
          <c:tx>
            <c:v>Living cells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3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3633292012438391"/>
                  <c:y val="0.2486132090913110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en-US" sz="1200" b="0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chemeClr val="accent3"/>
                        </a:solidFill>
                      </a:rPr>
                      <a:t>y = 0.4739x + 3.1365</a:t>
                    </a:r>
                    <a:br>
                      <a:rPr lang="en-US" baseline="0" dirty="0">
                        <a:solidFill>
                          <a:schemeClr val="accent3"/>
                        </a:solidFill>
                      </a:rPr>
                    </a:br>
                    <a:r>
                      <a:rPr lang="en-US" baseline="0" dirty="0">
                        <a:solidFill>
                          <a:schemeClr val="accent3"/>
                        </a:solidFill>
                      </a:rPr>
                      <a:t>R² = 0.8233</a:t>
                    </a:r>
                    <a:endParaRPr lang="en-US" dirty="0">
                      <a:solidFill>
                        <a:schemeClr val="accent3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xVal>
            <c:numRef>
              <c:f>'37'!$F$129:$F$132</c:f>
              <c:numCache>
                <c:formatCode>General</c:formatCode>
                <c:ptCount val="4"/>
                <c:pt idx="0">
                  <c:v>1.41</c:v>
                </c:pt>
                <c:pt idx="1">
                  <c:v>2.44</c:v>
                </c:pt>
                <c:pt idx="2">
                  <c:v>3.61</c:v>
                </c:pt>
                <c:pt idx="3">
                  <c:v>4.07</c:v>
                </c:pt>
              </c:numCache>
            </c:numRef>
          </c:xVal>
          <c:yVal>
            <c:numRef>
              <c:f>'37'!$G$129:$G$132</c:f>
              <c:numCache>
                <c:formatCode>General</c:formatCode>
                <c:ptCount val="4"/>
                <c:pt idx="0">
                  <c:v>3.58</c:v>
                </c:pt>
                <c:pt idx="1">
                  <c:v>4.67</c:v>
                </c:pt>
                <c:pt idx="2">
                  <c:v>4.8099999999999996</c:v>
                </c:pt>
                <c:pt idx="3">
                  <c:v>4.95</c:v>
                </c:pt>
              </c:numCache>
            </c:numRef>
          </c:yVal>
        </c:ser>
        <c:ser>
          <c:idx val="1"/>
          <c:order val="1"/>
          <c:tx>
            <c:v>Lyophilized cells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rgbClr val="C00000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3116603577525455"/>
                  <c:y val="0.4299017966055930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2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'37'!$K$129:$K$132</c:f>
              <c:numCache>
                <c:formatCode>General</c:formatCode>
                <c:ptCount val="4"/>
                <c:pt idx="0">
                  <c:v>0</c:v>
                </c:pt>
                <c:pt idx="1">
                  <c:v>0.18000000000000008</c:v>
                </c:pt>
                <c:pt idx="2">
                  <c:v>2.67</c:v>
                </c:pt>
                <c:pt idx="3">
                  <c:v>3.4499999999999997</c:v>
                </c:pt>
              </c:numCache>
            </c:numRef>
          </c:xVal>
          <c:yVal>
            <c:numRef>
              <c:f>'37'!$L$129:$L$132</c:f>
              <c:numCache>
                <c:formatCode>General</c:formatCode>
                <c:ptCount val="4"/>
                <c:pt idx="0">
                  <c:v>3.67</c:v>
                </c:pt>
                <c:pt idx="1">
                  <c:v>4.78</c:v>
                </c:pt>
                <c:pt idx="2">
                  <c:v>4.9800000000000004</c:v>
                </c:pt>
                <c:pt idx="3">
                  <c:v>5.13</c:v>
                </c:pt>
              </c:numCache>
            </c:numRef>
          </c:yVal>
        </c:ser>
        <c:dLbls/>
        <c:axId val="117876992"/>
        <c:axId val="117883264"/>
      </c:scatterChart>
      <c:valAx>
        <c:axId val="11787699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cap="none" baseline="0">
                    <a:effectLst/>
                  </a:rPr>
                  <a:t>ln C</a:t>
                </a:r>
                <a:r>
                  <a:rPr lang="en-US" sz="1400" b="0" i="0" cap="none" baseline="-25000">
                    <a:effectLst/>
                  </a:rPr>
                  <a:t>eq</a:t>
                </a:r>
                <a:endParaRPr lang="en-US" sz="1400" cap="none">
                  <a:effectLst/>
                </a:endParaRP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83264"/>
        <c:crosses val="autoZero"/>
        <c:crossBetween val="midCat"/>
      </c:valAx>
      <c:valAx>
        <c:axId val="117883264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400" b="0" i="0" u="none" strike="noStrike" kern="1200" cap="all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cap="none" baseline="0">
                    <a:effectLst/>
                  </a:rPr>
                  <a:t>ln q</a:t>
                </a:r>
                <a:r>
                  <a:rPr lang="en-US" sz="1400" b="0" i="0" cap="none" baseline="-25000">
                    <a:effectLst/>
                  </a:rPr>
                  <a:t>e</a:t>
                </a:r>
                <a:endParaRPr lang="en-US" sz="1400" cap="none">
                  <a:effectLst/>
                </a:endParaRP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76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0967301501105464"/>
          <c:y val="0.59420076838221247"/>
          <c:w val="0.30552189596990076"/>
          <c:h val="0.1631496062992125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cap="none"/>
              <a:t>b</a:t>
            </a:r>
            <a:endParaRPr lang="en-US" sz="2000"/>
          </a:p>
        </c:rich>
      </c:tx>
      <c:layout>
        <c:manualLayout>
          <c:xMode val="edge"/>
          <c:yMode val="edge"/>
          <c:x val="0.87911357671200152"/>
          <c:y val="6.9444444444444489E-2"/>
        </c:manualLayout>
      </c:layout>
      <c:spPr>
        <a:noFill/>
        <a:ln>
          <a:solidFill>
            <a:schemeClr val="bg1"/>
          </a:solidFill>
        </a:ln>
        <a:effectLst/>
      </c:spPr>
    </c:title>
    <c:plotArea>
      <c:layout>
        <c:manualLayout>
          <c:layoutTarget val="inner"/>
          <c:xMode val="edge"/>
          <c:yMode val="edge"/>
          <c:x val="0.13822519984069842"/>
          <c:y val="0.17214868912496453"/>
          <c:w val="0.83272219919878465"/>
          <c:h val="0.61706802274715655"/>
        </c:manualLayout>
      </c:layout>
      <c:scatterChart>
        <c:scatterStyle val="lineMarker"/>
        <c:ser>
          <c:idx val="0"/>
          <c:order val="0"/>
          <c:tx>
            <c:v>Living cells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3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2219931511252684"/>
                  <c:y val="0.1771210888716220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en-US" sz="1200" b="0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chemeClr val="accent3"/>
                        </a:solidFill>
                      </a:rPr>
                      <a:t>y = 0.5664x + 2.2885</a:t>
                    </a:r>
                    <a:br>
                      <a:rPr lang="en-US" baseline="0" dirty="0">
                        <a:solidFill>
                          <a:schemeClr val="accent3"/>
                        </a:solidFill>
                      </a:rPr>
                    </a:br>
                    <a:r>
                      <a:rPr lang="en-US" baseline="0" dirty="0">
                        <a:solidFill>
                          <a:schemeClr val="accent3"/>
                        </a:solidFill>
                      </a:rPr>
                      <a:t>R² = 0.7459</a:t>
                    </a:r>
                    <a:endParaRPr lang="en-US" dirty="0">
                      <a:solidFill>
                        <a:schemeClr val="accent3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xVal>
            <c:numRef>
              <c:f>'56'!$H$163:$H$166</c:f>
              <c:numCache>
                <c:formatCode>General</c:formatCode>
                <c:ptCount val="4"/>
                <c:pt idx="0">
                  <c:v>2.3321438952355877</c:v>
                </c:pt>
                <c:pt idx="1">
                  <c:v>3.4144426084121688</c:v>
                </c:pt>
                <c:pt idx="2">
                  <c:v>4.2022119330910996</c:v>
                </c:pt>
                <c:pt idx="3">
                  <c:v>4.4886026612988426</c:v>
                </c:pt>
              </c:numCache>
            </c:numRef>
          </c:xVal>
          <c:yVal>
            <c:numRef>
              <c:f>'56'!$I$163:$I$166</c:f>
              <c:numCache>
                <c:formatCode>General</c:formatCode>
                <c:ptCount val="4"/>
                <c:pt idx="0">
                  <c:v>3.3911470458086486</c:v>
                </c:pt>
                <c:pt idx="1">
                  <c:v>4.6968373745139074</c:v>
                </c:pt>
                <c:pt idx="2">
                  <c:v>4.5343828482663673</c:v>
                </c:pt>
                <c:pt idx="3">
                  <c:v>4.7095572279741313</c:v>
                </c:pt>
              </c:numCache>
            </c:numRef>
          </c:yVal>
        </c:ser>
        <c:ser>
          <c:idx val="1"/>
          <c:order val="1"/>
          <c:tx>
            <c:v>Lyophilized cells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rgbClr val="C00000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7965521728073739"/>
                  <c:y val="0.3483880292379499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2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'56'!$N$163:$N$166</c:f>
              <c:numCache>
                <c:formatCode>General</c:formatCode>
                <c:ptCount val="4"/>
                <c:pt idx="0">
                  <c:v>0</c:v>
                </c:pt>
                <c:pt idx="1">
                  <c:v>0.18232155679395393</c:v>
                </c:pt>
                <c:pt idx="2">
                  <c:v>3.3494829459754771</c:v>
                </c:pt>
                <c:pt idx="3">
                  <c:v>3.6661736165782983</c:v>
                </c:pt>
              </c:numCache>
            </c:numRef>
          </c:xVal>
          <c:yVal>
            <c:numRef>
              <c:f>'56'!$O$163:$O$166</c:f>
              <c:numCache>
                <c:formatCode>General</c:formatCode>
                <c:ptCount val="4"/>
                <c:pt idx="0">
                  <c:v>3.6635616461296414</c:v>
                </c:pt>
                <c:pt idx="1">
                  <c:v>4.7774414069285474</c:v>
                </c:pt>
                <c:pt idx="2">
                  <c:v>4.8790981022072115</c:v>
                </c:pt>
                <c:pt idx="3">
                  <c:v>5.0807706238402881</c:v>
                </c:pt>
              </c:numCache>
            </c:numRef>
          </c:yVal>
        </c:ser>
        <c:dLbls/>
        <c:axId val="127743104"/>
        <c:axId val="127745024"/>
      </c:scatterChart>
      <c:valAx>
        <c:axId val="12774310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cap="none"/>
                  <a:t>ln</a:t>
                </a:r>
                <a:r>
                  <a:rPr lang="en-US" sz="1400" cap="none" baseline="0"/>
                  <a:t> c</a:t>
                </a:r>
                <a:r>
                  <a:rPr lang="en-US" sz="1400" cap="none" baseline="-25000"/>
                  <a:t>eq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45024"/>
        <c:crosses val="autoZero"/>
        <c:crossBetween val="midCat"/>
      </c:valAx>
      <c:valAx>
        <c:axId val="127745024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cap="none"/>
                  <a:t>ln q</a:t>
                </a:r>
                <a:r>
                  <a:rPr lang="en-US" sz="1400" cap="none" baseline="-25000"/>
                  <a:t>e</a:t>
                </a:r>
              </a:p>
            </c:rich>
          </c:tx>
          <c:layout>
            <c:manualLayout>
              <c:xMode val="edge"/>
              <c:yMode val="edge"/>
              <c:x val="2.1052631578947382E-2"/>
              <c:y val="0.43589494021580666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43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8848570244508924"/>
          <c:y val="0.59902704870224488"/>
          <c:w val="0.36098936317170904"/>
          <c:h val="0.1701399825021872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</a:t>
            </a:r>
            <a:endParaRPr lang="en-US" dirty="0"/>
          </a:p>
        </c:rich>
      </c:tx>
      <c:layout>
        <c:manualLayout>
          <c:xMode val="edge"/>
          <c:yMode val="edge"/>
          <c:x val="0.89691537223963269"/>
          <c:y val="4.481634920950637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886795712870242"/>
          <c:y val="5.0926065535168812E-2"/>
          <c:w val="0.74429888320888482"/>
          <c:h val="0.76405715961228882"/>
        </c:manualLayout>
      </c:layout>
      <c:scatterChart>
        <c:scatterStyle val="lineMarker"/>
        <c:ser>
          <c:idx val="0"/>
          <c:order val="0"/>
          <c:tx>
            <c:strRef>
              <c:f>'37'!$I$34</c:f>
              <c:strCache>
                <c:ptCount val="1"/>
                <c:pt idx="0">
                  <c:v>Control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'37'!$H$35:$H$40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xVal>
          <c:yVal>
            <c:numRef>
              <c:f>'37'!$I$35:$I$40</c:f>
              <c:numCache>
                <c:formatCode>General</c:formatCode>
                <c:ptCount val="6"/>
                <c:pt idx="0">
                  <c:v>0.05</c:v>
                </c:pt>
                <c:pt idx="1">
                  <c:v>0.24000000000000007</c:v>
                </c:pt>
                <c:pt idx="2">
                  <c:v>0.49000000000000016</c:v>
                </c:pt>
                <c:pt idx="3">
                  <c:v>0.68</c:v>
                </c:pt>
                <c:pt idx="4">
                  <c:v>0.70000000000000029</c:v>
                </c:pt>
                <c:pt idx="5">
                  <c:v>0.7100000000000003</c:v>
                </c:pt>
              </c:numCache>
            </c:numRef>
          </c:yVal>
        </c:ser>
        <c:ser>
          <c:idx val="1"/>
          <c:order val="1"/>
          <c:tx>
            <c:strRef>
              <c:f>'37'!$J$34</c:f>
              <c:strCache>
                <c:ptCount val="1"/>
                <c:pt idx="0">
                  <c:v>20 ppm Zn 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'37'!$H$35:$H$40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xVal>
          <c:yVal>
            <c:numRef>
              <c:f>'37'!$J$35:$J$40</c:f>
              <c:numCache>
                <c:formatCode>General</c:formatCode>
                <c:ptCount val="6"/>
                <c:pt idx="0">
                  <c:v>0.05</c:v>
                </c:pt>
                <c:pt idx="1">
                  <c:v>0.18000000000000008</c:v>
                </c:pt>
                <c:pt idx="2">
                  <c:v>0.48000000000000015</c:v>
                </c:pt>
                <c:pt idx="3">
                  <c:v>0.60000000000000031</c:v>
                </c:pt>
                <c:pt idx="4">
                  <c:v>0.63000000000000034</c:v>
                </c:pt>
                <c:pt idx="5">
                  <c:v>0.63000000000000034</c:v>
                </c:pt>
              </c:numCache>
            </c:numRef>
          </c:yVal>
        </c:ser>
        <c:ser>
          <c:idx val="2"/>
          <c:order val="2"/>
          <c:tx>
            <c:strRef>
              <c:f>'37'!$K$34</c:f>
              <c:strCache>
                <c:ptCount val="1"/>
                <c:pt idx="0">
                  <c:v>60 ppm Zn 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'37'!$H$35:$H$40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xVal>
          <c:yVal>
            <c:numRef>
              <c:f>'37'!$K$35:$K$40</c:f>
              <c:numCache>
                <c:formatCode>General</c:formatCode>
                <c:ptCount val="6"/>
                <c:pt idx="0">
                  <c:v>0.05</c:v>
                </c:pt>
                <c:pt idx="1">
                  <c:v>0.15000000000000008</c:v>
                </c:pt>
                <c:pt idx="2">
                  <c:v>0.47000000000000008</c:v>
                </c:pt>
                <c:pt idx="3">
                  <c:v>0.58000000000000007</c:v>
                </c:pt>
                <c:pt idx="4">
                  <c:v>0.60000000000000031</c:v>
                </c:pt>
                <c:pt idx="5">
                  <c:v>0.61000000000000032</c:v>
                </c:pt>
              </c:numCache>
            </c:numRef>
          </c:yVal>
        </c:ser>
        <c:ser>
          <c:idx val="3"/>
          <c:order val="3"/>
          <c:tx>
            <c:strRef>
              <c:f>'37'!$L$34</c:f>
              <c:strCache>
                <c:ptCount val="1"/>
                <c:pt idx="0">
                  <c:v>100 ppm Zn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'37'!$H$35:$H$40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xVal>
          <c:yVal>
            <c:numRef>
              <c:f>'37'!$L$35:$L$40</c:f>
              <c:numCache>
                <c:formatCode>General</c:formatCode>
                <c:ptCount val="6"/>
                <c:pt idx="0">
                  <c:v>0.05</c:v>
                </c:pt>
                <c:pt idx="1">
                  <c:v>0.15000000000000008</c:v>
                </c:pt>
                <c:pt idx="2">
                  <c:v>0.46</c:v>
                </c:pt>
                <c:pt idx="3">
                  <c:v>0.56999999999999995</c:v>
                </c:pt>
                <c:pt idx="4">
                  <c:v>0.59</c:v>
                </c:pt>
                <c:pt idx="5">
                  <c:v>0.60000000000000031</c:v>
                </c:pt>
              </c:numCache>
            </c:numRef>
          </c:yVal>
        </c:ser>
        <c:dLbls/>
        <c:axId val="72907776"/>
        <c:axId val="72918144"/>
      </c:scatterChart>
      <c:valAx>
        <c:axId val="7290777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cap="none" dirty="0" smtClean="0"/>
                  <a:t>Time </a:t>
                </a:r>
                <a:r>
                  <a:rPr lang="en-US" dirty="0" smtClean="0"/>
                  <a:t>(</a:t>
                </a:r>
                <a:r>
                  <a:rPr lang="en-US" cap="none" dirty="0" smtClean="0"/>
                  <a:t>h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18144"/>
        <c:crosses val="autoZero"/>
        <c:crossBetween val="midCat"/>
      </c:valAx>
      <c:valAx>
        <c:axId val="72918144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OD600</a:t>
                </a:r>
              </a:p>
            </c:rich>
          </c:tx>
          <c:layout>
            <c:manualLayout>
              <c:xMode val="edge"/>
              <c:yMode val="edge"/>
              <c:x val="1.8530776015708256E-2"/>
              <c:y val="0.35778524467416878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07776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67037309206407536"/>
          <c:y val="0.34223393941804825"/>
          <c:w val="0.28233580098912431"/>
          <c:h val="0.2946891503371972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b</a:t>
            </a:r>
            <a:endParaRPr lang="en-US" dirty="0"/>
          </a:p>
        </c:rich>
      </c:tx>
      <c:layout>
        <c:manualLayout>
          <c:xMode val="edge"/>
          <c:yMode val="edge"/>
          <c:x val="0.9155696874793251"/>
          <c:y val="0.10074788246990019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6211640675298999"/>
          <c:y val="4.8788629673313502E-2"/>
          <c:w val="0.81002546035344614"/>
          <c:h val="0.77588677242202331"/>
        </c:manualLayout>
      </c:layout>
      <c:scatterChart>
        <c:scatterStyle val="lineMarker"/>
        <c:ser>
          <c:idx val="0"/>
          <c:order val="0"/>
          <c:tx>
            <c:strRef>
              <c:f>'56'!$I$41</c:f>
              <c:strCache>
                <c:ptCount val="1"/>
                <c:pt idx="0">
                  <c:v>Control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'56'!$H$42:$H$48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</c:numCache>
            </c:numRef>
          </c:xVal>
          <c:yVal>
            <c:numRef>
              <c:f>'56'!$I$42:$I$48</c:f>
              <c:numCache>
                <c:formatCode>General</c:formatCode>
                <c:ptCount val="7"/>
                <c:pt idx="0">
                  <c:v>0.05</c:v>
                </c:pt>
                <c:pt idx="1">
                  <c:v>0.11</c:v>
                </c:pt>
                <c:pt idx="2">
                  <c:v>0.24000000000000007</c:v>
                </c:pt>
                <c:pt idx="3">
                  <c:v>0.49000000000000016</c:v>
                </c:pt>
                <c:pt idx="4">
                  <c:v>0.68</c:v>
                </c:pt>
                <c:pt idx="5">
                  <c:v>0.72000000000000031</c:v>
                </c:pt>
                <c:pt idx="6">
                  <c:v>0.72000000000000031</c:v>
                </c:pt>
              </c:numCache>
            </c:numRef>
          </c:yVal>
        </c:ser>
        <c:ser>
          <c:idx val="1"/>
          <c:order val="1"/>
          <c:tx>
            <c:strRef>
              <c:f>'56'!$J$41</c:f>
              <c:strCache>
                <c:ptCount val="1"/>
                <c:pt idx="0">
                  <c:v>40 ppm Zn 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'56'!$H$42:$H$48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</c:numCache>
            </c:numRef>
          </c:xVal>
          <c:yVal>
            <c:numRef>
              <c:f>'56'!$J$42:$J$48</c:f>
              <c:numCache>
                <c:formatCode>General</c:formatCode>
                <c:ptCount val="7"/>
                <c:pt idx="0">
                  <c:v>0.05</c:v>
                </c:pt>
                <c:pt idx="1">
                  <c:v>9.0000000000000024E-2</c:v>
                </c:pt>
                <c:pt idx="2">
                  <c:v>9.0000000000000024E-2</c:v>
                </c:pt>
                <c:pt idx="3">
                  <c:v>0.42000000000000015</c:v>
                </c:pt>
                <c:pt idx="4">
                  <c:v>0.56000000000000005</c:v>
                </c:pt>
                <c:pt idx="5">
                  <c:v>0.56999999999999995</c:v>
                </c:pt>
                <c:pt idx="6">
                  <c:v>0.63000000000000034</c:v>
                </c:pt>
              </c:numCache>
            </c:numRef>
          </c:yVal>
        </c:ser>
        <c:ser>
          <c:idx val="2"/>
          <c:order val="2"/>
          <c:tx>
            <c:strRef>
              <c:f>'56'!$K$41</c:f>
              <c:strCache>
                <c:ptCount val="1"/>
                <c:pt idx="0">
                  <c:v>80 ppm Zn 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'56'!$H$42:$H$48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</c:numCache>
            </c:numRef>
          </c:xVal>
          <c:yVal>
            <c:numRef>
              <c:f>'56'!$K$42:$K$48</c:f>
              <c:numCache>
                <c:formatCode>General</c:formatCode>
                <c:ptCount val="7"/>
                <c:pt idx="0">
                  <c:v>0.05</c:v>
                </c:pt>
                <c:pt idx="1">
                  <c:v>8.0000000000000043E-2</c:v>
                </c:pt>
                <c:pt idx="2">
                  <c:v>8.0000000000000043E-2</c:v>
                </c:pt>
                <c:pt idx="3">
                  <c:v>0.31000000000000016</c:v>
                </c:pt>
                <c:pt idx="4">
                  <c:v>0.53</c:v>
                </c:pt>
                <c:pt idx="5">
                  <c:v>0.59</c:v>
                </c:pt>
                <c:pt idx="6">
                  <c:v>0.59</c:v>
                </c:pt>
              </c:numCache>
            </c:numRef>
          </c:yVal>
        </c:ser>
        <c:ser>
          <c:idx val="3"/>
          <c:order val="3"/>
          <c:tx>
            <c:strRef>
              <c:f>'56'!$L$41</c:f>
              <c:strCache>
                <c:ptCount val="1"/>
                <c:pt idx="0">
                  <c:v>120 ppm Zn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'56'!$H$42:$H$48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</c:numCache>
            </c:numRef>
          </c:xVal>
          <c:yVal>
            <c:numRef>
              <c:f>'56'!$L$42:$L$48</c:f>
              <c:numCache>
                <c:formatCode>General</c:formatCode>
                <c:ptCount val="7"/>
                <c:pt idx="0">
                  <c:v>0.05</c:v>
                </c:pt>
                <c:pt idx="1">
                  <c:v>6.0000000000000026E-2</c:v>
                </c:pt>
                <c:pt idx="2">
                  <c:v>7.0000000000000021E-2</c:v>
                </c:pt>
                <c:pt idx="3">
                  <c:v>9.0000000000000024E-2</c:v>
                </c:pt>
                <c:pt idx="4">
                  <c:v>0.17</c:v>
                </c:pt>
                <c:pt idx="5">
                  <c:v>0.30000000000000016</c:v>
                </c:pt>
                <c:pt idx="6">
                  <c:v>0.35000000000000014</c:v>
                </c:pt>
              </c:numCache>
            </c:numRef>
          </c:yVal>
        </c:ser>
        <c:dLbls/>
        <c:axId val="75130368"/>
        <c:axId val="75132288"/>
      </c:scatterChart>
      <c:valAx>
        <c:axId val="75130368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T</a:t>
                </a:r>
                <a:r>
                  <a:rPr lang="en-US" cap="none" dirty="0" smtClean="0"/>
                  <a:t>ime</a:t>
                </a:r>
                <a:r>
                  <a:rPr lang="en-US" dirty="0" smtClean="0"/>
                  <a:t> (</a:t>
                </a:r>
                <a:r>
                  <a:rPr lang="en-US" cap="none" dirty="0" smtClean="0"/>
                  <a:t>h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6644069173586133"/>
              <c:y val="0.92234987851550698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32288"/>
        <c:crosses val="autoZero"/>
        <c:crossBetween val="midCat"/>
      </c:valAx>
      <c:valAx>
        <c:axId val="75132288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OD600</a:t>
                </a:r>
              </a:p>
            </c:rich>
          </c:tx>
          <c:layout>
            <c:manualLayout>
              <c:xMode val="edge"/>
              <c:yMode val="edge"/>
              <c:x val="2.4012177170151035E-2"/>
              <c:y val="0.3716409083809924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30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6149233441468889"/>
          <c:y val="0.49970949705070505"/>
          <c:w val="0.23495216811501041"/>
          <c:h val="0.343873941710924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none" dirty="0" smtClean="0"/>
              <a:t>a</a:t>
            </a:r>
            <a:endParaRPr lang="en-US" sz="1600" cap="none" dirty="0"/>
          </a:p>
        </c:rich>
      </c:tx>
      <c:layout>
        <c:manualLayout>
          <c:xMode val="edge"/>
          <c:yMode val="edge"/>
          <c:x val="0.85299438552713669"/>
          <c:y val="4.025821432285480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8797352870998082"/>
          <c:y val="9.5644224247250054E-2"/>
          <c:w val="0.74518155150392329"/>
          <c:h val="0.704673964837778"/>
        </c:manualLayout>
      </c:layout>
      <c:lineChart>
        <c:grouping val="standard"/>
        <c:ser>
          <c:idx val="0"/>
          <c:order val="0"/>
          <c:tx>
            <c:strRef>
              <c:f>'living cells vs lyophilized pH)'!$F$3</c:f>
              <c:strCache>
                <c:ptCount val="1"/>
                <c:pt idx="0">
                  <c:v>Living cell </c:v>
                </c:pt>
              </c:strCache>
            </c:strRef>
          </c:tx>
          <c:spPr>
            <a:ln w="2222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>
                  <a:lumMod val="75000"/>
                </a:schemeClr>
              </a:solidFill>
              <a:ln w="9525">
                <a:solidFill>
                  <a:schemeClr val="accent3">
                    <a:lumMod val="75000"/>
                  </a:schemeClr>
                </a:solidFill>
                <a:round/>
              </a:ln>
              <a:effectLst/>
            </c:spPr>
          </c:marker>
          <c:dLbls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dLblPos val="b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'living cells vs lyophilized pH)'!$E$4:$E$11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'living cells vs lyophilized pH)'!$F$4:$F$11</c:f>
              <c:numCache>
                <c:formatCode>General</c:formatCode>
                <c:ptCount val="8"/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31</c:v>
                </c:pt>
                <c:pt idx="5">
                  <c:v>32</c:v>
                </c:pt>
                <c:pt idx="6">
                  <c:v>34</c:v>
                </c:pt>
                <c:pt idx="7">
                  <c:v>33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'living cells vs lyophilized pH)'!$G$3</c:f>
              <c:strCache>
                <c:ptCount val="1"/>
                <c:pt idx="0">
                  <c:v>Lyophilized cell 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  <a:effectLst/>
            </c:spPr>
          </c:marker>
          <c:dLbls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'living cells vs lyophilized pH)'!$E$4:$E$11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'living cells vs lyophilized pH)'!$G$4:$G$11</c:f>
              <c:numCache>
                <c:formatCode>General</c:formatCode>
                <c:ptCount val="8"/>
                <c:pt idx="1">
                  <c:v>30</c:v>
                </c:pt>
                <c:pt idx="2">
                  <c:v>31</c:v>
                </c:pt>
                <c:pt idx="3">
                  <c:v>32</c:v>
                </c:pt>
                <c:pt idx="4">
                  <c:v>36</c:v>
                </c:pt>
                <c:pt idx="5">
                  <c:v>38</c:v>
                </c:pt>
                <c:pt idx="6">
                  <c:v>39</c:v>
                </c:pt>
                <c:pt idx="7">
                  <c:v>38.4</c:v>
                </c:pt>
              </c:numCache>
            </c:numRef>
          </c:val>
          <c:smooth val="1"/>
        </c:ser>
        <c:dLbls/>
        <c:marker val="1"/>
        <c:axId val="82219776"/>
        <c:axId val="85508480"/>
      </c:lineChart>
      <c:catAx>
        <c:axId val="8221977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6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cap="none" dirty="0" smtClean="0"/>
                  <a:t>p</a:t>
                </a:r>
                <a:r>
                  <a:rPr lang="en-US" sz="1600" b="1" dirty="0" smtClean="0"/>
                  <a:t>H </a:t>
                </a:r>
                <a:r>
                  <a:rPr lang="en-US" sz="1600" b="1" cap="none" dirty="0" smtClean="0"/>
                  <a:t>value</a:t>
                </a:r>
                <a:endParaRPr lang="en-US" sz="1600" b="1" cap="none" dirty="0"/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08480"/>
        <c:crosses val="autoZero"/>
        <c:auto val="1"/>
        <c:lblAlgn val="ctr"/>
        <c:lblOffset val="100"/>
      </c:catAx>
      <c:valAx>
        <c:axId val="85508480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cap="none" dirty="0" smtClean="0"/>
                  <a:t>Zn</a:t>
                </a:r>
                <a:r>
                  <a:rPr lang="en-US" sz="1600" b="0" cap="none" baseline="30000" dirty="0" smtClean="0"/>
                  <a:t>2+ </a:t>
                </a:r>
                <a:r>
                  <a:rPr lang="en-US" sz="1600" b="0" cap="none" dirty="0" smtClean="0"/>
                  <a:t>adsorbed (ppm</a:t>
                </a:r>
                <a:r>
                  <a:rPr lang="en-US" sz="1600" b="0" dirty="0" smtClean="0"/>
                  <a:t>)</a:t>
                </a:r>
                <a:endParaRPr lang="en-US" sz="1600" b="0" dirty="0"/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19776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6772380098716102"/>
          <c:y val="0.48104416125671251"/>
          <c:w val="0.38620063221593681"/>
          <c:h val="0.3005988619059071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none" dirty="0" smtClean="0"/>
              <a:t>b</a:t>
            </a:r>
            <a:endParaRPr lang="en-US" sz="1600" cap="none" dirty="0"/>
          </a:p>
        </c:rich>
      </c:tx>
      <c:layout>
        <c:manualLayout>
          <c:xMode val="edge"/>
          <c:yMode val="edge"/>
          <c:x val="0.89205224123806459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2139016072578752"/>
          <c:y val="0.10144302681767756"/>
          <c:w val="0.73611112498065179"/>
          <c:h val="0.71327868360373592"/>
        </c:manualLayout>
      </c:layout>
      <c:lineChart>
        <c:grouping val="standard"/>
        <c:ser>
          <c:idx val="0"/>
          <c:order val="0"/>
          <c:tx>
            <c:strRef>
              <c:f>'living cells vs lyophilized pH)'!$O$3</c:f>
              <c:strCache>
                <c:ptCount val="1"/>
                <c:pt idx="0">
                  <c:v>Living cell</c:v>
                </c:pt>
              </c:strCache>
            </c:strRef>
          </c:tx>
          <c:spPr>
            <a:ln w="2222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>
                  <a:lumMod val="75000"/>
                </a:schemeClr>
              </a:solidFill>
              <a:ln w="9525">
                <a:solidFill>
                  <a:schemeClr val="accent3">
                    <a:lumMod val="75000"/>
                  </a:schemeClr>
                </a:solidFill>
                <a:round/>
              </a:ln>
              <a:effectLst/>
            </c:spPr>
          </c:marker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dLblPos val="b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'living cells vs lyophilized pH)'!$N$4:$N$11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'living cells vs lyophilized pH)'!$O$4:$O$11</c:f>
              <c:numCache>
                <c:formatCode>General</c:formatCode>
                <c:ptCount val="8"/>
                <c:pt idx="1">
                  <c:v>21</c:v>
                </c:pt>
                <c:pt idx="2">
                  <c:v>23</c:v>
                </c:pt>
                <c:pt idx="3">
                  <c:v>25</c:v>
                </c:pt>
                <c:pt idx="4">
                  <c:v>26</c:v>
                </c:pt>
                <c:pt idx="5">
                  <c:v>28</c:v>
                </c:pt>
                <c:pt idx="6">
                  <c:v>26.5</c:v>
                </c:pt>
                <c:pt idx="7">
                  <c:v>26.3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'living cells vs lyophilized pH)'!$P$3</c:f>
              <c:strCache>
                <c:ptCount val="1"/>
                <c:pt idx="0">
                  <c:v>Lyophilized cell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  <a:effectLst/>
            </c:spPr>
          </c:marker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'living cells vs lyophilized pH)'!$N$4:$N$11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'living cells vs lyophilized pH)'!$P$4:$P$11</c:f>
              <c:numCache>
                <c:formatCode>General</c:formatCode>
                <c:ptCount val="8"/>
                <c:pt idx="1">
                  <c:v>31</c:v>
                </c:pt>
                <c:pt idx="2">
                  <c:v>33</c:v>
                </c:pt>
                <c:pt idx="3">
                  <c:v>35</c:v>
                </c:pt>
                <c:pt idx="4">
                  <c:v>37</c:v>
                </c:pt>
                <c:pt idx="5">
                  <c:v>39</c:v>
                </c:pt>
                <c:pt idx="6">
                  <c:v>38.6</c:v>
                </c:pt>
                <c:pt idx="7">
                  <c:v>38.5</c:v>
                </c:pt>
              </c:numCache>
            </c:numRef>
          </c:val>
          <c:smooth val="1"/>
        </c:ser>
        <c:dLbls/>
        <c:marker val="1"/>
        <c:axId val="85426944"/>
        <c:axId val="85428864"/>
      </c:lineChart>
      <c:catAx>
        <c:axId val="8542694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cap="none" dirty="0" smtClean="0"/>
                  <a:t>p</a:t>
                </a:r>
                <a:r>
                  <a:rPr lang="en-US" sz="1600" dirty="0" smtClean="0"/>
                  <a:t>H </a:t>
                </a:r>
                <a:r>
                  <a:rPr lang="en-US" sz="1600" cap="none" dirty="0" smtClean="0"/>
                  <a:t>value</a:t>
                </a:r>
                <a:endParaRPr lang="en-US" sz="1600" cap="none" dirty="0"/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28864"/>
        <c:crosses val="autoZero"/>
        <c:auto val="1"/>
        <c:lblAlgn val="ctr"/>
        <c:lblOffset val="100"/>
      </c:catAx>
      <c:valAx>
        <c:axId val="85428864"/>
        <c:scaling>
          <c:orientation val="minMax"/>
          <c:max val="50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Z</a:t>
                </a:r>
                <a:r>
                  <a:rPr lang="en-US" sz="1600" cap="none" dirty="0" smtClean="0"/>
                  <a:t>n</a:t>
                </a:r>
                <a:r>
                  <a:rPr lang="en-US" sz="1600" cap="none" baseline="30000" dirty="0" smtClean="0"/>
                  <a:t>2+ </a:t>
                </a:r>
                <a:r>
                  <a:rPr lang="en-US" sz="1600" cap="none" dirty="0" smtClean="0"/>
                  <a:t>adsorbed (ppm</a:t>
                </a:r>
                <a:r>
                  <a:rPr lang="en-US" sz="1600" dirty="0" smtClean="0"/>
                  <a:t>)</a:t>
                </a:r>
                <a:endParaRPr lang="en-US" sz="1600" dirty="0"/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2694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7726896501939629"/>
          <c:y val="0.51346489474761825"/>
          <c:w val="0.39400121570374247"/>
          <c:h val="0.3275399053629483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128" b="1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none" dirty="0" smtClean="0"/>
              <a:t>a</a:t>
            </a:r>
            <a:endParaRPr lang="en-US" cap="none" dirty="0"/>
          </a:p>
        </c:rich>
      </c:tx>
      <c:layout>
        <c:manualLayout>
          <c:xMode val="edge"/>
          <c:yMode val="edge"/>
          <c:x val="0.86984585741811282"/>
          <c:y val="4.3103448275862044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295557154038942"/>
          <c:y val="9.0578049093386931E-2"/>
          <c:w val="0.80158015161253537"/>
          <c:h val="0.74836835235167831"/>
        </c:manualLayout>
      </c:layout>
      <c:lineChart>
        <c:grouping val="standard"/>
        <c:ser>
          <c:idx val="0"/>
          <c:order val="0"/>
          <c:tx>
            <c:strRef>
              <c:f>'acc vs ads (time)'!$F$3</c:f>
              <c:strCache>
                <c:ptCount val="1"/>
                <c:pt idx="0">
                  <c:v>living cell</c:v>
                </c:pt>
              </c:strCache>
            </c:strRef>
          </c:tx>
          <c:spPr>
            <a:ln w="2222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>
                  <a:lumMod val="75000"/>
                </a:schemeClr>
              </a:solidFill>
              <a:ln w="9525">
                <a:solidFill>
                  <a:schemeClr val="accent3">
                    <a:lumMod val="75000"/>
                  </a:schemeClr>
                </a:solidFill>
                <a:round/>
              </a:ln>
              <a:effectLst/>
            </c:spPr>
          </c:marker>
          <c:cat>
            <c:numRef>
              <c:f>'acc vs ads (time)'!$E$4:$E$10</c:f>
              <c:numCache>
                <c:formatCode>General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</c:numCache>
            </c:numRef>
          </c:cat>
          <c:val>
            <c:numRef>
              <c:f>'acc vs ads (time)'!$F$4:$F$10</c:f>
              <c:numCache>
                <c:formatCode>General</c:formatCode>
                <c:ptCount val="7"/>
                <c:pt idx="1">
                  <c:v>12</c:v>
                </c:pt>
                <c:pt idx="2">
                  <c:v>23</c:v>
                </c:pt>
                <c:pt idx="3">
                  <c:v>27</c:v>
                </c:pt>
                <c:pt idx="4">
                  <c:v>26.8</c:v>
                </c:pt>
                <c:pt idx="5">
                  <c:v>27</c:v>
                </c:pt>
                <c:pt idx="6">
                  <c:v>26.8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'acc vs ads (time)'!$G$3</c:f>
              <c:strCache>
                <c:ptCount val="1"/>
                <c:pt idx="0">
                  <c:v>lyophilized cell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  <a:effectLst/>
            </c:spPr>
          </c:marker>
          <c:dLbls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1600" b="1" i="0" u="none" strike="noStrike" kern="1200" baseline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rPr>
                      <a:t>30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'acc vs ads (time)'!$E$4:$E$10</c:f>
              <c:numCache>
                <c:formatCode>General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</c:numCache>
            </c:numRef>
          </c:cat>
          <c:val>
            <c:numRef>
              <c:f>'acc vs ads (time)'!$G$4:$G$10</c:f>
              <c:numCache>
                <c:formatCode>General</c:formatCode>
                <c:ptCount val="7"/>
                <c:pt idx="1">
                  <c:v>17</c:v>
                </c:pt>
                <c:pt idx="2">
                  <c:v>27</c:v>
                </c:pt>
                <c:pt idx="3">
                  <c:v>30</c:v>
                </c:pt>
                <c:pt idx="4">
                  <c:v>30</c:v>
                </c:pt>
                <c:pt idx="5">
                  <c:v>29.7</c:v>
                </c:pt>
                <c:pt idx="6">
                  <c:v>29.8</c:v>
                </c:pt>
              </c:numCache>
            </c:numRef>
          </c:val>
          <c:smooth val="1"/>
        </c:ser>
        <c:dLbls/>
        <c:marker val="1"/>
        <c:axId val="85697664"/>
        <c:axId val="85699584"/>
      </c:lineChart>
      <c:catAx>
        <c:axId val="8569766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T</a:t>
                </a:r>
                <a:r>
                  <a:rPr lang="en-US" sz="1400" cap="none" dirty="0" smtClean="0">
                    <a:solidFill>
                      <a:schemeClr val="tx1"/>
                    </a:solidFill>
                  </a:rPr>
                  <a:t>ime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1400" cap="none" dirty="0" smtClean="0">
                    <a:solidFill>
                      <a:schemeClr val="tx1"/>
                    </a:solidFill>
                  </a:rPr>
                  <a:t>minute)</a:t>
                </a:r>
                <a:endParaRPr lang="en-US" sz="1400" cap="none" dirty="0">
                  <a:solidFill>
                    <a:schemeClr val="tx1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99584"/>
        <c:crosses val="autoZero"/>
        <c:auto val="1"/>
        <c:lblAlgn val="ctr"/>
        <c:lblOffset val="100"/>
      </c:catAx>
      <c:valAx>
        <c:axId val="85699584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dirty="0" smtClean="0"/>
                  <a:t>Z</a:t>
                </a:r>
                <a:r>
                  <a:rPr lang="en-US" sz="1400" b="0" cap="none" dirty="0" smtClean="0"/>
                  <a:t>n</a:t>
                </a:r>
                <a:r>
                  <a:rPr lang="en-US" sz="1400" b="0" cap="none" baseline="30000" dirty="0" smtClean="0"/>
                  <a:t>2+ </a:t>
                </a:r>
                <a:r>
                  <a:rPr lang="en-US" sz="1400" b="0" cap="none" dirty="0" smtClean="0"/>
                  <a:t>adsorbed (ppm</a:t>
                </a:r>
                <a:r>
                  <a:rPr lang="en-US" sz="1400" b="0" dirty="0" smtClean="0"/>
                  <a:t>)</a:t>
                </a:r>
                <a:endParaRPr lang="en-US" sz="1400" b="0" dirty="0"/>
              </a:p>
            </c:rich>
          </c:tx>
          <c:layout>
            <c:manualLayout>
              <c:xMode val="edge"/>
              <c:yMode val="edge"/>
              <c:x val="2.2212788699756382E-2"/>
              <c:y val="0.17936393056923847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9766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4071925988114589"/>
          <c:y val="0.5475094004971508"/>
          <c:w val="0.37891810856136082"/>
          <c:h val="0.2619787514260418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none" dirty="0" smtClean="0"/>
              <a:t>b</a:t>
            </a:r>
            <a:endParaRPr lang="en-US" sz="1600" cap="none" dirty="0"/>
          </a:p>
        </c:rich>
      </c:tx>
      <c:layout>
        <c:manualLayout>
          <c:xMode val="edge"/>
          <c:yMode val="edge"/>
          <c:x val="0.8673614479806584"/>
          <c:y val="5.635975417472082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620015216246287"/>
          <c:y val="0.11703661621936511"/>
          <c:w val="0.79718054661438564"/>
          <c:h val="0.69622138718444371"/>
        </c:manualLayout>
      </c:layout>
      <c:lineChart>
        <c:grouping val="standard"/>
        <c:ser>
          <c:idx val="0"/>
          <c:order val="0"/>
          <c:tx>
            <c:strRef>
              <c:f>'acc vs ads (time)'!$P$3</c:f>
              <c:strCache>
                <c:ptCount val="1"/>
                <c:pt idx="0">
                  <c:v>Living cell</c:v>
                </c:pt>
              </c:strCache>
            </c:strRef>
          </c:tx>
          <c:spPr>
            <a:ln w="2222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>
                  <a:lumMod val="75000"/>
                </a:schemeClr>
              </a:solidFill>
              <a:ln w="9525">
                <a:solidFill>
                  <a:schemeClr val="accent3">
                    <a:lumMod val="75000"/>
                  </a:schemeClr>
                </a:solidFill>
                <a:round/>
              </a:ln>
              <a:effectLst/>
            </c:spPr>
          </c:marker>
          <c:cat>
            <c:numRef>
              <c:f>'acc vs ads (time)'!$O$4:$O$10</c:f>
              <c:numCache>
                <c:formatCode>General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</c:numCache>
            </c:numRef>
          </c:cat>
          <c:val>
            <c:numRef>
              <c:f>'acc vs ads (time)'!$P$4:$P$10</c:f>
              <c:numCache>
                <c:formatCode>General</c:formatCode>
                <c:ptCount val="7"/>
                <c:pt idx="1">
                  <c:v>16</c:v>
                </c:pt>
                <c:pt idx="2">
                  <c:v>25</c:v>
                </c:pt>
                <c:pt idx="3">
                  <c:v>25.3</c:v>
                </c:pt>
                <c:pt idx="4">
                  <c:v>25.3</c:v>
                </c:pt>
                <c:pt idx="5">
                  <c:v>25.4</c:v>
                </c:pt>
                <c:pt idx="6">
                  <c:v>25.2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'acc vs ads (time)'!$Q$3</c:f>
              <c:strCache>
                <c:ptCount val="1"/>
                <c:pt idx="0">
                  <c:v>Lyophilized cell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  <a:effectLst/>
            </c:spPr>
          </c:marker>
          <c:dLbls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1600" b="1" i="0" u="none" strike="noStrike" kern="1200" baseline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rPr>
                      <a:t>30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'acc vs ads (time)'!$O$4:$O$10</c:f>
              <c:numCache>
                <c:formatCode>General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</c:numCache>
            </c:numRef>
          </c:cat>
          <c:val>
            <c:numRef>
              <c:f>'acc vs ads (time)'!$Q$4:$Q$10</c:f>
              <c:numCache>
                <c:formatCode>General</c:formatCode>
                <c:ptCount val="7"/>
                <c:pt idx="1">
                  <c:v>18</c:v>
                </c:pt>
                <c:pt idx="2">
                  <c:v>26.7</c:v>
                </c:pt>
                <c:pt idx="3">
                  <c:v>29</c:v>
                </c:pt>
                <c:pt idx="4">
                  <c:v>29</c:v>
                </c:pt>
                <c:pt idx="5">
                  <c:v>28.8</c:v>
                </c:pt>
                <c:pt idx="6">
                  <c:v>29</c:v>
                </c:pt>
              </c:numCache>
            </c:numRef>
          </c:val>
          <c:smooth val="1"/>
        </c:ser>
        <c:dLbls/>
        <c:marker val="1"/>
        <c:axId val="87406464"/>
        <c:axId val="88354816"/>
      </c:lineChart>
      <c:catAx>
        <c:axId val="8740646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T</a:t>
                </a:r>
                <a:r>
                  <a:rPr lang="en-US" sz="1400" cap="none" dirty="0" smtClean="0"/>
                  <a:t>ime</a:t>
                </a:r>
                <a:r>
                  <a:rPr lang="en-US" sz="1400" dirty="0" smtClean="0"/>
                  <a:t> (</a:t>
                </a:r>
                <a:r>
                  <a:rPr lang="en-US" sz="1400" cap="none" dirty="0" smtClean="0"/>
                  <a:t>minute</a:t>
                </a:r>
                <a:r>
                  <a:rPr lang="en-US" sz="1400" dirty="0" smtClean="0"/>
                  <a:t>)</a:t>
                </a:r>
                <a:endParaRPr lang="en-US" sz="1400" dirty="0"/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54816"/>
        <c:crosses val="autoZero"/>
        <c:auto val="1"/>
        <c:lblAlgn val="ctr"/>
        <c:lblOffset val="100"/>
      </c:catAx>
      <c:valAx>
        <c:axId val="88354816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Z</a:t>
                </a:r>
                <a:r>
                  <a:rPr lang="en-US" sz="1400" cap="none" dirty="0" smtClean="0"/>
                  <a:t>n</a:t>
                </a:r>
                <a:r>
                  <a:rPr lang="en-US" sz="1400" cap="none" baseline="30000" dirty="0" smtClean="0"/>
                  <a:t>2+ </a:t>
                </a:r>
                <a:r>
                  <a:rPr lang="en-US" sz="1400" cap="none" dirty="0" smtClean="0"/>
                  <a:t>adsorbed (ppm</a:t>
                </a:r>
                <a:r>
                  <a:rPr lang="en-US" sz="1400" dirty="0" smtClean="0"/>
                  <a:t>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9.6015914360929513E-3"/>
              <c:y val="0.17358161447190881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0646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8105398531736741"/>
          <c:y val="0.53431381721335502"/>
          <c:w val="0.37079677712293796"/>
          <c:h val="0.2578413415192788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a</a:t>
            </a:r>
          </a:p>
        </c:rich>
      </c:tx>
      <c:layout>
        <c:manualLayout>
          <c:xMode val="edge"/>
          <c:yMode val="edge"/>
          <c:x val="0.89090083641264761"/>
          <c:y val="6.0185185185185154E-2"/>
        </c:manualLayout>
      </c:layout>
      <c:spPr>
        <a:noFill/>
        <a:ln>
          <a:solidFill>
            <a:schemeClr val="bg1"/>
          </a:solidFill>
        </a:ln>
        <a:effectLst/>
      </c:spPr>
    </c:title>
    <c:plotArea>
      <c:layout>
        <c:manualLayout>
          <c:layoutTarget val="inner"/>
          <c:xMode val="edge"/>
          <c:yMode val="edge"/>
          <c:x val="0.17122023352957599"/>
          <c:y val="0.18097222222222234"/>
          <c:w val="0.78274858727935281"/>
          <c:h val="0.62271617089530451"/>
        </c:manualLayout>
      </c:layout>
      <c:scatterChart>
        <c:scatterStyle val="lineMarker"/>
        <c:ser>
          <c:idx val="0"/>
          <c:order val="0"/>
          <c:tx>
            <c:v>Living cells</c:v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xVal>
            <c:numRef>
              <c:f>'37'!$E$48:$E$51</c:f>
              <c:numCache>
                <c:formatCode>0.00</c:formatCode>
                <c:ptCount val="4"/>
                <c:pt idx="0" formatCode="General">
                  <c:v>4.0999999999999996</c:v>
                </c:pt>
                <c:pt idx="1">
                  <c:v>11.5</c:v>
                </c:pt>
                <c:pt idx="2">
                  <c:v>37.1</c:v>
                </c:pt>
                <c:pt idx="3">
                  <c:v>58.3</c:v>
                </c:pt>
              </c:numCache>
            </c:numRef>
          </c:xVal>
          <c:yVal>
            <c:numRef>
              <c:f>'37'!$F$48:$F$51</c:f>
              <c:numCache>
                <c:formatCode>0.00</c:formatCode>
                <c:ptCount val="4"/>
                <c:pt idx="0">
                  <c:v>35.9</c:v>
                </c:pt>
                <c:pt idx="1">
                  <c:v>108.5</c:v>
                </c:pt>
                <c:pt idx="2">
                  <c:v>122.86199999999999</c:v>
                </c:pt>
                <c:pt idx="3">
                  <c:v>141.648</c:v>
                </c:pt>
              </c:numCache>
            </c:numRef>
          </c:yVal>
        </c:ser>
        <c:ser>
          <c:idx val="1"/>
          <c:order val="1"/>
          <c:tx>
            <c:v>Lyophilized cells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'37'!$I$48:$I$51</c:f>
              <c:numCache>
                <c:formatCode>0.00</c:formatCode>
                <c:ptCount val="4"/>
                <c:pt idx="0" formatCode="General">
                  <c:v>1</c:v>
                </c:pt>
                <c:pt idx="1">
                  <c:v>1.2</c:v>
                </c:pt>
                <c:pt idx="2">
                  <c:v>14.5</c:v>
                </c:pt>
                <c:pt idx="3">
                  <c:v>31.4</c:v>
                </c:pt>
              </c:numCache>
            </c:numRef>
          </c:xVal>
          <c:yVal>
            <c:numRef>
              <c:f>'37'!$J$48:$J$51</c:f>
              <c:numCache>
                <c:formatCode>0.00</c:formatCode>
                <c:ptCount val="4"/>
                <c:pt idx="0">
                  <c:v>39.200000000000003</c:v>
                </c:pt>
                <c:pt idx="1">
                  <c:v>118.8</c:v>
                </c:pt>
                <c:pt idx="2">
                  <c:v>145.529</c:v>
                </c:pt>
                <c:pt idx="3">
                  <c:v>168.624</c:v>
                </c:pt>
              </c:numCache>
            </c:numRef>
          </c:yVal>
        </c:ser>
        <c:dLbls/>
        <c:axId val="88534400"/>
        <c:axId val="111904256"/>
      </c:scatterChart>
      <c:valAx>
        <c:axId val="8853440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cap="all" baseline="0">
                    <a:effectLst/>
                  </a:rPr>
                  <a:t>C</a:t>
                </a:r>
                <a:r>
                  <a:rPr lang="en-US" sz="1400" b="0" i="0" baseline="-25000">
                    <a:effectLst/>
                  </a:rPr>
                  <a:t>eq</a:t>
                </a:r>
                <a:r>
                  <a:rPr lang="en-US" sz="1400" b="0" i="0" cap="all" baseline="-25000">
                    <a:effectLst/>
                  </a:rPr>
                  <a:t> </a:t>
                </a:r>
                <a:r>
                  <a:rPr lang="en-US" sz="1400" b="0" i="0" cap="none" baseline="0">
                    <a:effectLst/>
                  </a:rPr>
                  <a:t>(ppm)</a:t>
                </a:r>
                <a:endParaRPr lang="en-US" sz="1400">
                  <a:effectLst/>
                </a:endParaRPr>
              </a:p>
            </c:rich>
          </c:tx>
          <c:layout>
            <c:manualLayout>
              <c:xMode val="edge"/>
              <c:yMode val="edge"/>
              <c:x val="0.5038701980434267"/>
              <c:y val="0.90342592592592541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04256"/>
        <c:crossesAt val="0"/>
        <c:crossBetween val="midCat"/>
      </c:valAx>
      <c:valAx>
        <c:axId val="111904256"/>
        <c:scaling>
          <c:orientation val="minMax"/>
          <c:max val="180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cap="all" baseline="0">
                    <a:effectLst/>
                  </a:rPr>
                  <a:t>A</a:t>
                </a:r>
                <a:r>
                  <a:rPr lang="en-US" sz="1400" b="0" i="0" baseline="0">
                    <a:effectLst/>
                  </a:rPr>
                  <a:t>mount adsorbed mg\g</a:t>
                </a:r>
                <a:endParaRPr lang="en-US" sz="140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400"/>
              </a:p>
            </c:rich>
          </c:tx>
          <c:layout>
            <c:manualLayout>
              <c:xMode val="edge"/>
              <c:yMode val="edge"/>
              <c:x val="3.3535611625678696E-2"/>
              <c:y val="0.19502299836282841"/>
            </c:manualLayout>
          </c:layout>
          <c:spPr>
            <a:noFill/>
            <a:ln>
              <a:noFill/>
            </a:ln>
            <a:effectLst/>
          </c:spPr>
        </c:title>
        <c:numFmt formatCode="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34400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96857872594117"/>
          <c:y val="0.55171223388743051"/>
          <c:w val="0.29793366738248661"/>
          <c:h val="0.1840288713910762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cap="none"/>
              <a:t>b</a:t>
            </a:r>
            <a:endParaRPr lang="en-US"/>
          </a:p>
        </c:rich>
      </c:tx>
      <c:layout>
        <c:manualLayout>
          <c:xMode val="edge"/>
          <c:yMode val="edge"/>
          <c:x val="0.89136350199476622"/>
          <c:y val="8.8920355255854261E-2"/>
        </c:manualLayout>
      </c:layout>
      <c:spPr>
        <a:noFill/>
        <a:ln>
          <a:solidFill>
            <a:schemeClr val="bg1"/>
          </a:solidFill>
        </a:ln>
        <a:effectLst/>
      </c:spPr>
    </c:title>
    <c:plotArea>
      <c:layout>
        <c:manualLayout>
          <c:layoutTarget val="inner"/>
          <c:xMode val="edge"/>
          <c:yMode val="edge"/>
          <c:x val="0.16767023978889936"/>
          <c:y val="8.5099536771797366E-2"/>
          <c:w val="0.76339034645180714"/>
          <c:h val="0.72401715295322266"/>
        </c:manualLayout>
      </c:layout>
      <c:scatterChart>
        <c:scatterStyle val="lineMarker"/>
        <c:ser>
          <c:idx val="0"/>
          <c:order val="0"/>
          <c:tx>
            <c:v>Living cells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rgbClr val="0070C0"/>
                </a:solidFill>
                <a:round/>
              </a:ln>
              <a:effectLst/>
            </c:spPr>
          </c:marker>
          <c:xVal>
            <c:numRef>
              <c:f>'56'!$K$61:$K$64</c:f>
              <c:numCache>
                <c:formatCode>General</c:formatCode>
                <c:ptCount val="4"/>
                <c:pt idx="0">
                  <c:v>10.3</c:v>
                </c:pt>
                <c:pt idx="1">
                  <c:v>30.4</c:v>
                </c:pt>
                <c:pt idx="2">
                  <c:v>66.834000000000003</c:v>
                </c:pt>
                <c:pt idx="3">
                  <c:v>88.997000000000043</c:v>
                </c:pt>
              </c:numCache>
            </c:numRef>
          </c:xVal>
          <c:yVal>
            <c:numRef>
              <c:f>'56'!$L$61:$L$64</c:f>
              <c:numCache>
                <c:formatCode>General</c:formatCode>
                <c:ptCount val="4"/>
                <c:pt idx="0">
                  <c:v>29.7</c:v>
                </c:pt>
                <c:pt idx="1">
                  <c:v>109.6</c:v>
                </c:pt>
                <c:pt idx="2">
                  <c:v>93.165999999999983</c:v>
                </c:pt>
                <c:pt idx="3">
                  <c:v>111.003</c:v>
                </c:pt>
              </c:numCache>
            </c:numRef>
          </c:yVal>
        </c:ser>
        <c:ser>
          <c:idx val="1"/>
          <c:order val="1"/>
          <c:tx>
            <c:v>Lyophilized cells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  <a:effectLst/>
            </c:spPr>
          </c:marker>
          <c:xVal>
            <c:numRef>
              <c:f>'56'!$P$61:$P$64</c:f>
              <c:numCache>
                <c:formatCode>General</c:formatCode>
                <c:ptCount val="4"/>
                <c:pt idx="0">
                  <c:v>1</c:v>
                </c:pt>
                <c:pt idx="1">
                  <c:v>1.2000000000000028</c:v>
                </c:pt>
                <c:pt idx="2">
                  <c:v>28.487999999999989</c:v>
                </c:pt>
                <c:pt idx="3">
                  <c:v>35.102000000000011</c:v>
                </c:pt>
              </c:numCache>
            </c:numRef>
          </c:xVal>
          <c:yVal>
            <c:numRef>
              <c:f>'56'!$Q$61:$Q$64</c:f>
              <c:numCache>
                <c:formatCode>General</c:formatCode>
                <c:ptCount val="4"/>
                <c:pt idx="0">
                  <c:v>39</c:v>
                </c:pt>
                <c:pt idx="1">
                  <c:v>118.8</c:v>
                </c:pt>
                <c:pt idx="2">
                  <c:v>131.512</c:v>
                </c:pt>
                <c:pt idx="3">
                  <c:v>164.89800000000008</c:v>
                </c:pt>
              </c:numCache>
            </c:numRef>
          </c:yVal>
        </c:ser>
        <c:dLbls/>
        <c:axId val="113021696"/>
        <c:axId val="113023616"/>
      </c:scatterChart>
      <c:valAx>
        <c:axId val="11302169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</a:t>
                </a:r>
                <a:r>
                  <a:rPr lang="en-US" sz="1400" cap="none" baseline="-25000"/>
                  <a:t>eq</a:t>
                </a:r>
                <a:r>
                  <a:rPr lang="en-US" sz="1400" cap="none"/>
                  <a:t> (ppm)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23616"/>
        <c:crosses val="autoZero"/>
        <c:crossBetween val="midCat"/>
      </c:valAx>
      <c:valAx>
        <c:axId val="113023616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</a:t>
                </a:r>
                <a:r>
                  <a:rPr lang="en-US" sz="1400" cap="none"/>
                  <a:t>mount</a:t>
                </a:r>
                <a:r>
                  <a:rPr lang="en-US" sz="1400" cap="none" baseline="0"/>
                  <a:t> adsorbed mg\g</a:t>
                </a:r>
                <a:endParaRPr lang="en-US" sz="1400" cap="none"/>
              </a:p>
            </c:rich>
          </c:tx>
          <c:layout>
            <c:manualLayout>
              <c:xMode val="edge"/>
              <c:yMode val="edge"/>
              <c:x val="3.1608260488447087E-2"/>
              <c:y val="0.2732595094827418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216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55454349903934541"/>
          <c:y val="0.60762731029378581"/>
          <c:w val="0.35963127571874692"/>
          <c:h val="0.1554541091146867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0.21613</cdr:x>
      <cdr:y>0.30101</cdr:y>
    </cdr:from>
    <cdr:to>
      <cdr:x>0.7394</cdr:x>
      <cdr:y>0.80048</cdr:y>
    </cdr:to>
    <cdr:sp macro="" textlink="">
      <cdr:nvSpPr>
        <cdr:cNvPr id="3" name="Freeform 2"/>
        <cdr:cNvSpPr/>
      </cdr:nvSpPr>
      <cdr:spPr>
        <a:xfrm xmlns:a="http://schemas.openxmlformats.org/drawingml/2006/main">
          <a:off x="859413" y="579158"/>
          <a:ext cx="2080715" cy="961006"/>
        </a:xfrm>
        <a:custGeom xmlns:a="http://schemas.openxmlformats.org/drawingml/2006/main">
          <a:avLst/>
          <a:gdLst>
            <a:gd name="connsiteX0" fmla="*/ 1853712 w 1853712"/>
            <a:gd name="connsiteY0" fmla="*/ 0 h 1370134"/>
            <a:gd name="connsiteX1" fmla="*/ 1201616 w 1853712"/>
            <a:gd name="connsiteY1" fmla="*/ 161192 h 1370134"/>
            <a:gd name="connsiteX2" fmla="*/ 835269 w 1853712"/>
            <a:gd name="connsiteY2" fmla="*/ 285750 h 1370134"/>
            <a:gd name="connsiteX3" fmla="*/ 424962 w 1853712"/>
            <a:gd name="connsiteY3" fmla="*/ 512884 h 1370134"/>
            <a:gd name="connsiteX4" fmla="*/ 175846 w 1853712"/>
            <a:gd name="connsiteY4" fmla="*/ 827942 h 1370134"/>
            <a:gd name="connsiteX5" fmla="*/ 0 w 1853712"/>
            <a:gd name="connsiteY5" fmla="*/ 1370134 h 1370134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1853712" h="1370134">
              <a:moveTo>
                <a:pt x="1853712" y="0"/>
              </a:moveTo>
              <a:cubicBezTo>
                <a:pt x="1612534" y="56783"/>
                <a:pt x="1371356" y="113567"/>
                <a:pt x="1201616" y="161192"/>
              </a:cubicBezTo>
              <a:cubicBezTo>
                <a:pt x="1031876" y="208817"/>
                <a:pt x="964711" y="227135"/>
                <a:pt x="835269" y="285750"/>
              </a:cubicBezTo>
              <a:cubicBezTo>
                <a:pt x="705827" y="344365"/>
                <a:pt x="534866" y="422519"/>
                <a:pt x="424962" y="512884"/>
              </a:cubicBezTo>
              <a:cubicBezTo>
                <a:pt x="315058" y="603249"/>
                <a:pt x="246673" y="685067"/>
                <a:pt x="175846" y="827942"/>
              </a:cubicBezTo>
              <a:cubicBezTo>
                <a:pt x="105019" y="970817"/>
                <a:pt x="52509" y="1170475"/>
                <a:pt x="0" y="1370134"/>
              </a:cubicBezTo>
            </a:path>
          </a:pathLst>
        </a:cu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0.21613</cdr:x>
      <cdr:y>0.21822</cdr:y>
    </cdr:from>
    <cdr:to>
      <cdr:x>0.50569</cdr:x>
      <cdr:y>0.79514</cdr:y>
    </cdr:to>
    <cdr:sp macro="" textlink="">
      <cdr:nvSpPr>
        <cdr:cNvPr id="4" name="Freeform 3"/>
        <cdr:cNvSpPr/>
      </cdr:nvSpPr>
      <cdr:spPr>
        <a:xfrm xmlns:a="http://schemas.openxmlformats.org/drawingml/2006/main">
          <a:off x="859413" y="419866"/>
          <a:ext cx="1151398" cy="1110023"/>
        </a:xfrm>
        <a:custGeom xmlns:a="http://schemas.openxmlformats.org/drawingml/2006/main">
          <a:avLst/>
          <a:gdLst>
            <a:gd name="connsiteX0" fmla="*/ 1025769 w 1025769"/>
            <a:gd name="connsiteY0" fmla="*/ 0 h 1582615"/>
            <a:gd name="connsiteX1" fmla="*/ 498231 w 1025769"/>
            <a:gd name="connsiteY1" fmla="*/ 190500 h 1582615"/>
            <a:gd name="connsiteX2" fmla="*/ 183173 w 1025769"/>
            <a:gd name="connsiteY2" fmla="*/ 446942 h 1582615"/>
            <a:gd name="connsiteX3" fmla="*/ 51289 w 1025769"/>
            <a:gd name="connsiteY3" fmla="*/ 908539 h 1582615"/>
            <a:gd name="connsiteX4" fmla="*/ 0 w 1025769"/>
            <a:gd name="connsiteY4" fmla="*/ 1582615 h 1582615"/>
            <a:gd name="connsiteX5" fmla="*/ 0 w 1025769"/>
            <a:gd name="connsiteY5" fmla="*/ 1582615 h 158261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1025769" h="1582615">
              <a:moveTo>
                <a:pt x="1025769" y="0"/>
              </a:moveTo>
              <a:cubicBezTo>
                <a:pt x="832216" y="58005"/>
                <a:pt x="638664" y="116010"/>
                <a:pt x="498231" y="190500"/>
              </a:cubicBezTo>
              <a:cubicBezTo>
                <a:pt x="357798" y="264990"/>
                <a:pt x="257663" y="327269"/>
                <a:pt x="183173" y="446942"/>
              </a:cubicBezTo>
              <a:cubicBezTo>
                <a:pt x="108683" y="566615"/>
                <a:pt x="81818" y="719260"/>
                <a:pt x="51289" y="908539"/>
              </a:cubicBezTo>
              <a:cubicBezTo>
                <a:pt x="20760" y="1097818"/>
                <a:pt x="0" y="1582615"/>
                <a:pt x="0" y="1582615"/>
              </a:cubicBezTo>
              <a:lnTo>
                <a:pt x="0" y="1582615"/>
              </a:lnTo>
            </a:path>
          </a:pathLst>
        </a:cu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0.16816</cdr:x>
      <cdr:y>0.25198</cdr:y>
    </cdr:from>
    <cdr:to>
      <cdr:x>0.44186</cdr:x>
      <cdr:y>0.80791</cdr:y>
    </cdr:to>
    <cdr:sp macro="" textlink="">
      <cdr:nvSpPr>
        <cdr:cNvPr id="4" name="Freeform 3"/>
        <cdr:cNvSpPr/>
      </cdr:nvSpPr>
      <cdr:spPr>
        <a:xfrm xmlns:a="http://schemas.openxmlformats.org/drawingml/2006/main">
          <a:off x="895351" y="1062039"/>
          <a:ext cx="1457325" cy="2343150"/>
        </a:xfrm>
        <a:custGeom xmlns:a="http://schemas.openxmlformats.org/drawingml/2006/main">
          <a:avLst/>
          <a:gdLst>
            <a:gd name="connsiteX0" fmla="*/ 1457325 w 1457325"/>
            <a:gd name="connsiteY0" fmla="*/ 0 h 2343150"/>
            <a:gd name="connsiteX1" fmla="*/ 971550 w 1457325"/>
            <a:gd name="connsiteY1" fmla="*/ 152400 h 2343150"/>
            <a:gd name="connsiteX2" fmla="*/ 647700 w 1457325"/>
            <a:gd name="connsiteY2" fmla="*/ 285750 h 2343150"/>
            <a:gd name="connsiteX3" fmla="*/ 381000 w 1457325"/>
            <a:gd name="connsiteY3" fmla="*/ 438150 h 2343150"/>
            <a:gd name="connsiteX4" fmla="*/ 200025 w 1457325"/>
            <a:gd name="connsiteY4" fmla="*/ 638175 h 2343150"/>
            <a:gd name="connsiteX5" fmla="*/ 85725 w 1457325"/>
            <a:gd name="connsiteY5" fmla="*/ 866775 h 2343150"/>
            <a:gd name="connsiteX6" fmla="*/ 28575 w 1457325"/>
            <a:gd name="connsiteY6" fmla="*/ 1190625 h 2343150"/>
            <a:gd name="connsiteX7" fmla="*/ 0 w 1457325"/>
            <a:gd name="connsiteY7" fmla="*/ 2343150 h 23431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</a:cxnLst>
          <a:rect l="l" t="t" r="r" b="b"/>
          <a:pathLst>
            <a:path w="1457325" h="2343150">
              <a:moveTo>
                <a:pt x="1457325" y="0"/>
              </a:moveTo>
              <a:cubicBezTo>
                <a:pt x="1281906" y="52387"/>
                <a:pt x="1106488" y="104775"/>
                <a:pt x="971550" y="152400"/>
              </a:cubicBezTo>
              <a:cubicBezTo>
                <a:pt x="836612" y="200025"/>
                <a:pt x="746125" y="238125"/>
                <a:pt x="647700" y="285750"/>
              </a:cubicBezTo>
              <a:cubicBezTo>
                <a:pt x="549275" y="333375"/>
                <a:pt x="455612" y="379413"/>
                <a:pt x="381000" y="438150"/>
              </a:cubicBezTo>
              <a:cubicBezTo>
                <a:pt x="306387" y="496888"/>
                <a:pt x="249237" y="566738"/>
                <a:pt x="200025" y="638175"/>
              </a:cubicBezTo>
              <a:cubicBezTo>
                <a:pt x="150812" y="709613"/>
                <a:pt x="114300" y="774700"/>
                <a:pt x="85725" y="866775"/>
              </a:cubicBezTo>
              <a:cubicBezTo>
                <a:pt x="57150" y="958850"/>
                <a:pt x="42862" y="944563"/>
                <a:pt x="28575" y="1190625"/>
              </a:cubicBezTo>
              <a:cubicBezTo>
                <a:pt x="14288" y="1436687"/>
                <a:pt x="7144" y="1889918"/>
                <a:pt x="0" y="2343150"/>
              </a:cubicBezTo>
            </a:path>
          </a:pathLst>
        </a:cu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0.16995</cdr:x>
      <cdr:y>0.38531</cdr:y>
    </cdr:from>
    <cdr:to>
      <cdr:x>0.86404</cdr:x>
      <cdr:y>0.80565</cdr:y>
    </cdr:to>
    <cdr:sp macro="" textlink="">
      <cdr:nvSpPr>
        <cdr:cNvPr id="6" name="Freeform 5"/>
        <cdr:cNvSpPr/>
      </cdr:nvSpPr>
      <cdr:spPr>
        <a:xfrm xmlns:a="http://schemas.openxmlformats.org/drawingml/2006/main">
          <a:off x="904876" y="1624014"/>
          <a:ext cx="3695700" cy="1771650"/>
        </a:xfrm>
        <a:custGeom xmlns:a="http://schemas.openxmlformats.org/drawingml/2006/main">
          <a:avLst/>
          <a:gdLst>
            <a:gd name="connsiteX0" fmla="*/ 3695700 w 3695700"/>
            <a:gd name="connsiteY0" fmla="*/ 0 h 1771650"/>
            <a:gd name="connsiteX1" fmla="*/ 3114675 w 3695700"/>
            <a:gd name="connsiteY1" fmla="*/ 104775 h 1771650"/>
            <a:gd name="connsiteX2" fmla="*/ 2276475 w 3695700"/>
            <a:gd name="connsiteY2" fmla="*/ 257175 h 1771650"/>
            <a:gd name="connsiteX3" fmla="*/ 1533525 w 3695700"/>
            <a:gd name="connsiteY3" fmla="*/ 457200 h 1771650"/>
            <a:gd name="connsiteX4" fmla="*/ 876300 w 3695700"/>
            <a:gd name="connsiteY4" fmla="*/ 704850 h 1771650"/>
            <a:gd name="connsiteX5" fmla="*/ 295275 w 3695700"/>
            <a:gd name="connsiteY5" fmla="*/ 1171575 h 1771650"/>
            <a:gd name="connsiteX6" fmla="*/ 0 w 3695700"/>
            <a:gd name="connsiteY6" fmla="*/ 1771650 h 17716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3695700" h="1771650">
              <a:moveTo>
                <a:pt x="3695700" y="0"/>
              </a:moveTo>
              <a:lnTo>
                <a:pt x="3114675" y="104775"/>
              </a:lnTo>
              <a:cubicBezTo>
                <a:pt x="2878138" y="147637"/>
                <a:pt x="2540000" y="198438"/>
                <a:pt x="2276475" y="257175"/>
              </a:cubicBezTo>
              <a:cubicBezTo>
                <a:pt x="2012950" y="315913"/>
                <a:pt x="1766887" y="382588"/>
                <a:pt x="1533525" y="457200"/>
              </a:cubicBezTo>
              <a:cubicBezTo>
                <a:pt x="1300163" y="531812"/>
                <a:pt x="1082675" y="585788"/>
                <a:pt x="876300" y="704850"/>
              </a:cubicBezTo>
              <a:cubicBezTo>
                <a:pt x="669925" y="823912"/>
                <a:pt x="441325" y="993775"/>
                <a:pt x="295275" y="1171575"/>
              </a:cubicBezTo>
              <a:cubicBezTo>
                <a:pt x="149225" y="1349375"/>
                <a:pt x="74612" y="1560512"/>
                <a:pt x="0" y="1771650"/>
              </a:cubicBezTo>
            </a:path>
          </a:pathLst>
        </a:cu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2" descr="HD-PanelTitle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8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2FDE4-9895-479C-AF60-E5745BE14EA6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fld id="{3FC9183A-94F5-4409-8877-82A261A3E5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2F392-544E-4741-8CAE-E51E0F1F6CB0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A8590-066D-4E8D-A07B-77E12BC36F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6122-27A2-4FC3-B820-99C7059BF7CE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6F0F6-F82E-4058-9D47-9A901B9900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80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26440-0534-4CEB-BB58-9AFE8FC95136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C3EE7DF-DB01-4AAC-BD20-83CC1FD21F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514DE-9BC1-479A-A3A1-D8F55C5BE436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296B5-4170-4648-AD3C-8972DBE60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80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3DBF-8AE3-4934-90CF-7422CA848645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2D9A73F-40DC-4CDA-8AA5-69F4B1F6A3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35F9-15C6-448E-AB1E-BF98B118014C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D67A880-FE74-44E1-AD23-0DE9127A88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2A15E-5BE0-41F2-86BD-A2E7870A5EEA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32A97-B3F0-4EF4-9795-273116E6D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B001A-8C53-477E-8DCB-6ABA55E1A484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4FFA-BFCC-4F6A-A81B-5F3FEC1F9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39A3D-FBE1-40BC-8C10-D817B916E758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56D80-ABEF-41EF-ABFE-26670E09C8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692D-894A-4F96-99AB-709D3CA18A3E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16456-0B4E-4116-9DAC-FFCE05EA2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45F7E-9330-48DB-9751-C0D41C8DB9B0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D3162-1124-4926-995C-C626DAFEFD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5F47-99E2-4051-B80C-B7AAA16B011D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1AA28-88FC-451B-9C0F-5CBABE19FA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7EAF-DAC7-48B1-9DC7-7E0D86938713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1E752-FEE3-4B86-8195-B2E69311B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94ED0-43FD-412D-9E71-6C7C539A2746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8EACA-FB3F-4CB1-B8BE-6C8E6757E1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F3B9F-2A9E-494A-A3A8-7C24C1069642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C90D5-5730-4A1D-B5F0-41AB169137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80098-5F65-4C8D-8B2F-23A9BE70244A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DE6A4-464A-4440-98B5-F70441DAA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4568909-3726-4164-AB2B-D15BD34BF0B5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A3284158-3DDB-4B5F-B577-C14EFCE172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68" r:id="rId7"/>
    <p:sldLayoutId id="2147483978" r:id="rId8"/>
    <p:sldLayoutId id="2147483969" r:id="rId9"/>
    <p:sldLayoutId id="2147483970" r:id="rId10"/>
    <p:sldLayoutId id="2147483979" r:id="rId11"/>
    <p:sldLayoutId id="2147483980" r:id="rId12"/>
    <p:sldLayoutId id="2147483971" r:id="rId13"/>
    <p:sldLayoutId id="2147483981" r:id="rId14"/>
    <p:sldLayoutId id="2147483982" r:id="rId15"/>
    <p:sldLayoutId id="2147483983" r:id="rId16"/>
    <p:sldLayoutId id="2147483984" r:id="rId17"/>
  </p:sldLayoutIdLst>
  <p:transition spd="slow">
    <p:fade/>
  </p:transition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88" y="1555750"/>
            <a:ext cx="10515600" cy="2133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err="1">
                <a:ln w="0"/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Biosorption</a:t>
            </a:r>
            <a:r>
              <a:rPr lang="en-US" sz="4800" dirty="0">
                <a:ln w="0"/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of zinc by living and lyophilized biomass of </a:t>
            </a:r>
            <a:r>
              <a:rPr lang="en-US" sz="4800" i="1" dirty="0">
                <a:ln w="0"/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Bacillus cereus </a:t>
            </a:r>
            <a:r>
              <a:rPr lang="en-US" sz="4800" dirty="0">
                <a:ln w="0"/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DAA54 and </a:t>
            </a:r>
            <a:r>
              <a:rPr lang="en-US" sz="4800" i="1" dirty="0">
                <a:ln w="0"/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Pseudomonas </a:t>
            </a:r>
            <a:r>
              <a:rPr lang="en-US" sz="4800" i="1" dirty="0" err="1">
                <a:ln w="0"/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aeruginosa</a:t>
            </a:r>
            <a:r>
              <a:rPr lang="en-US" sz="4800" i="1" dirty="0">
                <a:ln w="0"/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en-US" sz="4800" dirty="0">
                <a:ln w="0"/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DAA86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2698" y="3954607"/>
            <a:ext cx="10418618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Presented by: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Abugharbia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 M. A.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663" y="1881188"/>
            <a:ext cx="10687050" cy="1846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b="1" baseline="30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step: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two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isolates (37 and 56) using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morphological and biochemical tests  and genetically by 16SrRNA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 according to </a:t>
            </a:r>
            <a:r>
              <a:rPr lang="en-US" sz="20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Bergey’s</a:t>
            </a:r>
            <a:r>
              <a:rPr lang="en-US" sz="20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Manual (1984; 1994; 2005</a:t>
            </a:r>
            <a:r>
              <a:rPr lang="en-US" sz="20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73100" y="655638"/>
            <a:ext cx="5707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b="1" u="sng">
                <a:latin typeface="Times New Roman" pitchFamily="18" charset="0"/>
                <a:cs typeface="Times New Roman" pitchFamily="18" charset="0"/>
              </a:rPr>
              <a:t>Results of biochemical tests for isolate no. 37 and 56: </a:t>
            </a:r>
            <a:endParaRPr lang="en-US" b="1" u="sng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57250" y="1065213"/>
          <a:ext cx="5286375" cy="44069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458787"/>
                <a:gridCol w="1413804"/>
                <a:gridCol w="1413804"/>
              </a:tblGrid>
              <a:tr h="326884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Test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Isolate 37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Isolate 56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12" marR="32212" marT="0" marB="0" anchor="ctr"/>
                </a:tc>
              </a:tr>
              <a:tr h="367893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Gram staining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12" marR="32212" marT="0" marB="0"/>
                </a:tc>
              </a:tr>
              <a:tr h="367893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Motility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12" marR="32212" marT="0" marB="0"/>
                </a:tc>
              </a:tr>
              <a:tr h="367893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Shape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Rod-shape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Rods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12" marR="32212" marT="0" marB="0" anchor="ctr"/>
                </a:tc>
              </a:tr>
              <a:tr h="367893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Spore forming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12" marR="32212" marT="0" marB="0" anchor="ctr"/>
                </a:tc>
              </a:tr>
              <a:tr h="367893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Starch hydrolysis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12" marR="32212" marT="0" marB="0"/>
                </a:tc>
              </a:tr>
              <a:tr h="367893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Casien</a:t>
                      </a:r>
                      <a:r>
                        <a:rPr lang="en-US" sz="1500" dirty="0">
                          <a:effectLst/>
                        </a:rPr>
                        <a:t> hydrolysis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12" marR="32212" marT="0" marB="0"/>
                </a:tc>
              </a:tr>
              <a:tr h="367893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Reduction of nitrate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12" marR="32212" marT="0" marB="0" anchor="ctr"/>
                </a:tc>
              </a:tr>
              <a:tr h="367893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Urease test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12" marR="32212" marT="0" marB="0" anchor="ctr"/>
                </a:tc>
              </a:tr>
              <a:tr h="367893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Gelatin hydrolysis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12" marR="32212" marT="0" marB="0" anchor="ctr"/>
                </a:tc>
              </a:tr>
              <a:tr h="328268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Lipase test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12" marR="32212" marT="0" marB="0" anchor="ctr"/>
                </a:tc>
              </a:tr>
              <a:tr h="327146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Growth at 4° C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12" marR="32212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500813" y="1054100"/>
          <a:ext cx="4835525" cy="435133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246595"/>
                <a:gridCol w="1252255"/>
                <a:gridCol w="1336978"/>
              </a:tblGrid>
              <a:tr h="396235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Test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Isolate 37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Isolate 56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12" marR="32212" marT="0" marB="0" anchor="ctr"/>
                </a:tc>
              </a:tr>
              <a:tr h="395191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Acid and gas from glucose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12" marR="32212" marT="0" marB="0" anchor="ctr"/>
                </a:tc>
              </a:tr>
              <a:tr h="393905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Growth on 7% </a:t>
                      </a:r>
                      <a:r>
                        <a:rPr lang="en-US" sz="1500" dirty="0" err="1">
                          <a:effectLst/>
                        </a:rPr>
                        <a:t>NaCl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12" marR="32212" marT="0" marB="0"/>
                </a:tc>
              </a:tr>
              <a:tr h="393904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Anaerobic Growth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12" marR="32212" marT="0" marB="0"/>
                </a:tc>
              </a:tr>
              <a:tr h="379315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V-P reaction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12" marR="32212" marT="0" marB="0"/>
                </a:tc>
              </a:tr>
              <a:tr h="408492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MR test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12" marR="32212" marT="0" marB="0"/>
                </a:tc>
              </a:tr>
              <a:tr h="393905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Catalase test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12" marR="32212" marT="0" marB="0"/>
                </a:tc>
              </a:tr>
              <a:tr h="408492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Oxidase test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12" marR="32212" marT="0" marB="0"/>
                </a:tc>
              </a:tr>
              <a:tr h="379315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Citrate test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12" marR="32212" marT="0" marB="0" anchor="ctr"/>
                </a:tc>
              </a:tr>
              <a:tr h="312414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King A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12" marR="32212" marT="0" marB="0" anchor="ctr"/>
                </a:tc>
              </a:tr>
              <a:tr h="43780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King B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903" marR="3190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12" marR="32212" marT="0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73100" y="5419725"/>
            <a:ext cx="10785475" cy="800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bacterial isolates were tentatively identified on the basis of classification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schemes (isolate no. 37 as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cereus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37 and isolate no. 56 as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Pseudomonas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aeruginosa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56) 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817563" y="822325"/>
            <a:ext cx="6326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Identification of isolates 37 and 56 using 16S rRNA analysis</a:t>
            </a:r>
            <a:endParaRPr lang="en-US" u="sng"/>
          </a:p>
        </p:txBody>
      </p:sp>
      <p:sp>
        <p:nvSpPr>
          <p:cNvPr id="3" name="Rectangle 2"/>
          <p:cNvSpPr/>
          <p:nvPr/>
        </p:nvSpPr>
        <p:spPr>
          <a:xfrm>
            <a:off x="831850" y="1192213"/>
            <a:ext cx="10366375" cy="2216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Isolate 37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indicated greatest similarity to members of the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sp. group. As illustrated, the 16S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sequences of isolate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most closely related to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Bacillus cereus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These results suggest that the isolates are new isolates of the bacterium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Bacillus cereus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16S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gene sequences of the bacterial isolate number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reported in this research were deposited in the DDBJ/ EMBL /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GenBank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nucleotide sequence databases with the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accession number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AB831654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Bacillus cereus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DAA54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563" y="3297238"/>
            <a:ext cx="10394950" cy="2632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>
                <a:solidFill>
                  <a:srgbClr val="88A9C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Isolate 56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indicated greatest similarity to members of the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Pseudomonas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sp. group. The 16S rRNA sequences of isolate 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56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was most closely related to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Pseudomonas aeruginosa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These results suggest that the isolates are new isolates of the bacterium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Pseudomonas aeruginosa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The 16S rRNA gene sequences of the bacterial isolate number 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56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reported in this research were deposited in the DDBJ/ EMBL /GenBank nucleotide sequence databases with the 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accession number: 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AB831653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Pseudomonas aeruginosa 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DAA86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946150" y="5929313"/>
            <a:ext cx="5172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 got these results by </a:t>
            </a:r>
            <a:r>
              <a:rPr lang="en-US" b="1"/>
              <a:t>Macrogen Korea lab.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60413" y="5627688"/>
            <a:ext cx="108600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400">
                <a:latin typeface="Times New Roman" pitchFamily="18" charset="0"/>
                <a:cs typeface="Times New Roman" pitchFamily="18" charset="0"/>
              </a:rPr>
              <a:t>Phylogenetic tree of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Bacillus cereus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DAA54 and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Pseudomonas aeruginosa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DAA86 isolates and related bacteria based on 16S rRNA gene sequences. Boot values were based on 1000 replicates. Scale shows percentage of substitutions per nucleotide position</a:t>
            </a:r>
            <a:endParaRPr lang="en-US" sz="1400"/>
          </a:p>
        </p:txBody>
      </p:sp>
      <p:grpSp>
        <p:nvGrpSpPr>
          <p:cNvPr id="27651" name="Group 5"/>
          <p:cNvGrpSpPr>
            <a:grpSpLocks/>
          </p:cNvGrpSpPr>
          <p:nvPr/>
        </p:nvGrpSpPr>
        <p:grpSpPr bwMode="auto">
          <a:xfrm>
            <a:off x="760413" y="661988"/>
            <a:ext cx="10550525" cy="4895850"/>
            <a:chOff x="759655" y="633046"/>
            <a:chExt cx="10550769" cy="4895557"/>
          </a:xfrm>
        </p:grpSpPr>
        <p:pic>
          <p:nvPicPr>
            <p:cNvPr id="27652" name="Picture 1" descr="D:\master\phylogenetic tree\phylo new accession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9655" y="633046"/>
              <a:ext cx="10550769" cy="4895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5-Point Star 3"/>
            <p:cNvSpPr/>
            <p:nvPr/>
          </p:nvSpPr>
          <p:spPr>
            <a:xfrm>
              <a:off x="8171863" y="2923671"/>
              <a:ext cx="171454" cy="85720"/>
            </a:xfrm>
            <a:prstGeom prst="star5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9967368" y="5104765"/>
              <a:ext cx="171454" cy="85720"/>
            </a:xfrm>
            <a:prstGeom prst="star5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0088" y="2133600"/>
            <a:ext cx="109299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rowth curves of </a:t>
            </a:r>
            <a:r>
              <a:rPr lang="en-US" sz="2400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cereus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DAA54 and </a:t>
            </a:r>
            <a:r>
              <a:rPr lang="en-US" sz="2400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Pseudomonas </a:t>
            </a:r>
            <a:r>
              <a:rPr lang="en-US" sz="2400" i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aeruginosa</a:t>
            </a:r>
            <a:r>
              <a:rPr lang="en-US" sz="2400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DAA86.</a:t>
            </a:r>
            <a:endParaRPr lang="en-US" sz="24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5200" y="3006725"/>
            <a:ext cx="10401300" cy="2197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 isolates were grown in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tris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minimal broth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Mergeay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1995)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amended with 20, 60 and 100 ppm Zn</a:t>
            </a:r>
            <a:r>
              <a:rPr lang="en-US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2+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Bacillus cereus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DAA54 and with 40, 80 and 120 ppm Zn</a:t>
            </a:r>
            <a:r>
              <a:rPr lang="en-US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2+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Pseudomonas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aeruginosa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DAA86. Cultures without heavy metals were used as control. All cultures were incubated at 37 °C for 12 h and at 150 rpm. Cultural samples were taken at regular intervals for measuring optical density at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λ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600 nm (OD 600nm) of each culture using </a:t>
            </a:r>
            <a:r>
              <a:rPr lang="en-US" sz="2000" b="1" dirty="0">
                <a:latin typeface="+mn-lt"/>
              </a:rPr>
              <a:t>Atomic absorption spectrophotometer (AAS) (Model 210 VGP Buck Scientific)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spectrophotometer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7313" y="681038"/>
            <a:ext cx="9615487" cy="1225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b="1" baseline="30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step: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 of the effect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different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concentrations of  Zn</a:t>
            </a:r>
            <a:r>
              <a:rPr lang="en-US" sz="2400" baseline="30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</a:t>
            </a:r>
            <a:r>
              <a:rPr 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growth and protein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banding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pattern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16063" y="646113"/>
            <a:ext cx="3040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Bacillus cereus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DAA54 </a:t>
            </a:r>
            <a:endParaRPr lang="en-US" sz="2000">
              <a:solidFill>
                <a:srgbClr val="FF0000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630700" y="1184611"/>
          <a:ext cx="5068845" cy="3117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274484" y="1045996"/>
          <a:ext cx="4972823" cy="3219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7067550" y="646113"/>
            <a:ext cx="4075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Pseudomonas aeruginosa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DAA86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546100" y="4994275"/>
            <a:ext cx="1108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Fig. (A) Showed that the growth not affected up to 100 ppm Zn</a:t>
            </a:r>
            <a:r>
              <a:rPr lang="en-US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Fig. (B) Showed that the growth affected up to 120 ppm Zn</a:t>
            </a:r>
            <a:r>
              <a:rPr lang="en-US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lag phases exhibited prolongation up to 4 hours at concentrations (40 and 80) ppm Zn</a:t>
            </a:r>
            <a:r>
              <a:rPr lang="en-US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where it was 6 hours at 120 ppm Zn</a:t>
            </a:r>
            <a:r>
              <a:rPr lang="en-US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compare to the control (2 hours).</a:t>
            </a:r>
            <a:r>
              <a:rPr lang="en-US">
                <a:solidFill>
                  <a:srgbClr val="211D1E"/>
                </a:solidFill>
                <a:latin typeface="Times New Roman" pitchFamily="18" charset="0"/>
                <a:cs typeface="Times New Roman" pitchFamily="18" charset="0"/>
              </a:rPr>
              <a:t> Generally, higher concentrations of metals caused inhibition in the maximum growth compared to control</a:t>
            </a:r>
            <a:endParaRPr lang="en-US"/>
          </a:p>
        </p:txBody>
      </p:sp>
      <p:sp>
        <p:nvSpPr>
          <p:cNvPr id="29703" name="Rectangle 3"/>
          <p:cNvSpPr>
            <a:spLocks noChangeArrowheads="1"/>
          </p:cNvSpPr>
          <p:nvPr/>
        </p:nvSpPr>
        <p:spPr bwMode="auto">
          <a:xfrm>
            <a:off x="571500" y="4203700"/>
            <a:ext cx="110585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b="1">
                <a:latin typeface="Times New Roman" pitchFamily="18" charset="0"/>
                <a:ea typeface="Calibri" pitchFamily="34" charset="0"/>
                <a:cs typeface="Arial" charset="0"/>
              </a:rPr>
              <a:t>Figs. (A and B) : </a:t>
            </a:r>
            <a:r>
              <a:rPr lang="en-US">
                <a:latin typeface="Times New Roman" pitchFamily="18" charset="0"/>
                <a:ea typeface="Calibri" pitchFamily="34" charset="0"/>
                <a:cs typeface="Arial" charset="0"/>
              </a:rPr>
              <a:t>Showed that growth curves of (</a:t>
            </a:r>
            <a:r>
              <a:rPr lang="en-US" b="1">
                <a:latin typeface="Times New Roman" pitchFamily="18" charset="0"/>
                <a:ea typeface="Calibri" pitchFamily="34" charset="0"/>
                <a:cs typeface="Arial" charset="0"/>
              </a:rPr>
              <a:t>A</a:t>
            </a:r>
            <a:r>
              <a:rPr lang="en-US">
                <a:latin typeface="Times New Roman" pitchFamily="18" charset="0"/>
                <a:ea typeface="Calibri" pitchFamily="34" charset="0"/>
                <a:cs typeface="Arial" charset="0"/>
              </a:rPr>
              <a:t>) </a:t>
            </a:r>
            <a:r>
              <a:rPr lang="en-US" i="1">
                <a:latin typeface="Times New Roman" pitchFamily="18" charset="0"/>
                <a:ea typeface="Calibri" pitchFamily="34" charset="0"/>
                <a:cs typeface="Arial" charset="0"/>
              </a:rPr>
              <a:t>Bacillus cereus</a:t>
            </a:r>
            <a:r>
              <a:rPr lang="en-US">
                <a:latin typeface="Times New Roman" pitchFamily="18" charset="0"/>
                <a:ea typeface="Calibri" pitchFamily="34" charset="0"/>
                <a:cs typeface="Arial" charset="0"/>
              </a:rPr>
              <a:t> DAA54 and (</a:t>
            </a:r>
            <a:r>
              <a:rPr lang="en-US" b="1">
                <a:latin typeface="Times New Roman" pitchFamily="18" charset="0"/>
                <a:ea typeface="Calibri" pitchFamily="34" charset="0"/>
                <a:cs typeface="Arial" charset="0"/>
              </a:rPr>
              <a:t>B</a:t>
            </a:r>
            <a:r>
              <a:rPr lang="en-US">
                <a:latin typeface="Times New Roman" pitchFamily="18" charset="0"/>
                <a:ea typeface="Calibri" pitchFamily="34" charset="0"/>
                <a:cs typeface="Arial" charset="0"/>
              </a:rPr>
              <a:t>) </a:t>
            </a:r>
            <a:r>
              <a:rPr lang="en-US" i="1">
                <a:latin typeface="Times New Roman" pitchFamily="18" charset="0"/>
                <a:ea typeface="Calibri" pitchFamily="34" charset="0"/>
                <a:cs typeface="Arial" charset="0"/>
              </a:rPr>
              <a:t>Pseudomonas aeruginosa</a:t>
            </a:r>
            <a:r>
              <a:rPr lang="en-US">
                <a:latin typeface="Times New Roman" pitchFamily="18" charset="0"/>
                <a:ea typeface="Calibri" pitchFamily="34" charset="0"/>
                <a:cs typeface="Arial" charset="0"/>
              </a:rPr>
              <a:t> DAA86 grown in tris minimal medium containing (0, 20, 60 and 100) and (0, 40, 80 and 120) ppm Zn</a:t>
            </a:r>
            <a:r>
              <a:rPr lang="en-US" baseline="30000">
                <a:latin typeface="Times New Roman" pitchFamily="18" charset="0"/>
                <a:ea typeface="Calibri" pitchFamily="34" charset="0"/>
                <a:cs typeface="Arial" charset="0"/>
              </a:rPr>
              <a:t>2+</a:t>
            </a:r>
            <a:r>
              <a:rPr lang="en-US">
                <a:latin typeface="Times New Roman" pitchFamily="18" charset="0"/>
                <a:ea typeface="Calibri" pitchFamily="34" charset="0"/>
                <a:cs typeface="Arial" charset="0"/>
              </a:rPr>
              <a:t> , respectively. </a:t>
            </a:r>
            <a:endParaRPr lang="en-US" sz="1600">
              <a:latin typeface="Calibri" pitchFamily="34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525" y="1058863"/>
            <a:ext cx="104441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rotein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banding patterns of </a:t>
            </a:r>
            <a:r>
              <a:rPr lang="en-US" sz="2400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cereus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DAA54 and </a:t>
            </a:r>
            <a:r>
              <a:rPr lang="en-US" sz="2400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Pseudomonas </a:t>
            </a:r>
            <a:r>
              <a:rPr lang="en-US" sz="2400" i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aeruginosa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DAA86.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4438" y="3392488"/>
            <a:ext cx="10001250" cy="800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protein patterns were analyzed using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SDS-PAGE (</a:t>
            </a:r>
            <a:r>
              <a:rPr lang="en-US" sz="2000" b="1" dirty="0">
                <a:latin typeface="+mn-lt"/>
              </a:rPr>
              <a:t>Sodium </a:t>
            </a:r>
            <a:r>
              <a:rPr lang="en-US" sz="2000" b="1" dirty="0">
                <a:latin typeface="+mn-lt"/>
              </a:rPr>
              <a:t>Dodecyl </a:t>
            </a:r>
            <a:r>
              <a:rPr lang="en-US" sz="2000" b="1" dirty="0" err="1">
                <a:latin typeface="+mn-lt"/>
              </a:rPr>
              <a:t>S</a:t>
            </a:r>
            <a:r>
              <a:rPr lang="en-US" sz="2000" b="1" dirty="0" err="1">
                <a:latin typeface="+mn-lt"/>
              </a:rPr>
              <a:t>ulphate</a:t>
            </a:r>
            <a:r>
              <a:rPr lang="en-US" sz="2000" b="1" dirty="0">
                <a:latin typeface="+mn-lt"/>
              </a:rPr>
              <a:t>- </a:t>
            </a:r>
            <a:r>
              <a:rPr lang="en-US" sz="2000" b="1" dirty="0">
                <a:latin typeface="+mn-lt"/>
              </a:rPr>
              <a:t>Poly </a:t>
            </a:r>
            <a:r>
              <a:rPr lang="en-US" sz="2000" b="1" dirty="0">
                <a:latin typeface="+mn-lt"/>
              </a:rPr>
              <a:t>Acrylamide Gel </a:t>
            </a:r>
            <a:r>
              <a:rPr lang="en-US" sz="2000" b="1" dirty="0">
                <a:latin typeface="+mn-lt"/>
              </a:rPr>
              <a:t>E</a:t>
            </a:r>
            <a:r>
              <a:rPr lang="en-US" sz="2000" b="1" dirty="0">
                <a:latin typeface="+mn-lt"/>
              </a:rPr>
              <a:t>lectrophoreses)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according to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Laemmli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(1970)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first dimension.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525" y="579438"/>
            <a:ext cx="107775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Protein analysis for </a:t>
            </a:r>
            <a:r>
              <a:rPr lang="en-US" sz="2400" b="1" i="1" u="sng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cereus </a:t>
            </a:r>
            <a:r>
              <a:rPr lang="en-US" sz="2400" b="1" u="sng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DAA54 and </a:t>
            </a:r>
            <a:r>
              <a:rPr lang="en-US" sz="2400" b="1" i="1" u="sng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P. </a:t>
            </a:r>
            <a:r>
              <a:rPr lang="en-US" sz="2400" b="1" i="1" u="sng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aeruginosa</a:t>
            </a:r>
            <a:r>
              <a:rPr lang="en-US" sz="2400" b="1" i="1" u="sng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DAA86 under zinc stress </a:t>
            </a:r>
            <a:endParaRPr lang="en-US" sz="2400" b="1" u="sng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 flipH="1">
            <a:off x="2105025" y="3440113"/>
            <a:ext cx="111125" cy="11112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5400000" flipH="1">
            <a:off x="4795044" y="3425031"/>
            <a:ext cx="115888" cy="136525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885825" y="1554163"/>
            <a:ext cx="52070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Low"/>
            <a:r>
              <a:rPr lang="en-US" b="1">
                <a:latin typeface="Times New Roman" pitchFamily="18" charset="0"/>
                <a:cs typeface="Times New Roman" pitchFamily="18" charset="0"/>
              </a:rPr>
              <a:t>Fig.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Protein patterns of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Bacillus cereus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DAA54 and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Pseudomonas aeruginosa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DAA86 growing in 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tris minimal broth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medium enriched with different concentrations of Zinc.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marker,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Lane 1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: control of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Bacillus cereus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DAA54,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Lane 4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: control of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Pseudomonas aeruginosa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DAA86 ,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Lane 2 &amp; 5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: represent protein pattern of 50 ppm Zinc treatment,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Lane 3 &amp; 6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: represent protein pattern of 150 ppm Zinc treatment. (     refer to disappeared bands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     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refer to the new bands after treatments).</a:t>
            </a:r>
          </a:p>
        </p:txBody>
      </p:sp>
      <p:grpSp>
        <p:nvGrpSpPr>
          <p:cNvPr id="31750" name="Group 8"/>
          <p:cNvGrpSpPr>
            <a:grpSpLocks/>
          </p:cNvGrpSpPr>
          <p:nvPr/>
        </p:nvGrpSpPr>
        <p:grpSpPr bwMode="auto">
          <a:xfrm>
            <a:off x="6161088" y="1041400"/>
            <a:ext cx="6126162" cy="5032375"/>
            <a:chOff x="5760286" y="1067074"/>
            <a:chExt cx="5934872" cy="5025338"/>
          </a:xfrm>
        </p:grpSpPr>
        <p:grpSp>
          <p:nvGrpSpPr>
            <p:cNvPr id="31751" name="Group 3"/>
            <p:cNvGrpSpPr>
              <a:grpSpLocks/>
            </p:cNvGrpSpPr>
            <p:nvPr/>
          </p:nvGrpSpPr>
          <p:grpSpPr bwMode="auto">
            <a:xfrm>
              <a:off x="5760286" y="1587087"/>
              <a:ext cx="5143500" cy="4505325"/>
              <a:chOff x="5361875" y="1330278"/>
              <a:chExt cx="5143500" cy="4505325"/>
            </a:xfrm>
          </p:grpSpPr>
          <p:pic>
            <p:nvPicPr>
              <p:cNvPr id="31765" name="Picture 28" descr="C:\Users\Dodi El-Hawary\Desktop\protein zn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61875" y="1330278"/>
                <a:ext cx="5143500" cy="450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66" name="TextBox 2"/>
              <p:cNvSpPr txBox="1">
                <a:spLocks noChangeArrowheads="1"/>
              </p:cNvSpPr>
              <p:nvPr/>
            </p:nvSpPr>
            <p:spPr bwMode="auto">
              <a:xfrm>
                <a:off x="5430889" y="1580888"/>
                <a:ext cx="60996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200"/>
                  <a:t>KDa</a:t>
                </a:r>
              </a:p>
            </p:txBody>
          </p:sp>
        </p:grpSp>
        <p:grpSp>
          <p:nvGrpSpPr>
            <p:cNvPr id="31752" name="Group 24"/>
            <p:cNvGrpSpPr>
              <a:grpSpLocks/>
            </p:cNvGrpSpPr>
            <p:nvPr/>
          </p:nvGrpSpPr>
          <p:grpSpPr bwMode="auto">
            <a:xfrm>
              <a:off x="7559544" y="1385279"/>
              <a:ext cx="2870747" cy="462257"/>
              <a:chOff x="2405575" y="1491174"/>
              <a:chExt cx="2870747" cy="450168"/>
            </a:xfrm>
          </p:grpSpPr>
          <p:grpSp>
            <p:nvGrpSpPr>
              <p:cNvPr id="31755" name="Group 15"/>
              <p:cNvGrpSpPr>
                <a:grpSpLocks/>
              </p:cNvGrpSpPr>
              <p:nvPr/>
            </p:nvGrpSpPr>
            <p:grpSpPr bwMode="auto">
              <a:xfrm>
                <a:off x="2405575" y="1491174"/>
                <a:ext cx="1231139" cy="450168"/>
                <a:chOff x="2405575" y="1491174"/>
                <a:chExt cx="1231139" cy="450168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2405695" y="1703102"/>
                  <a:ext cx="1228805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2405695" y="1703102"/>
                  <a:ext cx="0" cy="23774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3637576" y="1703102"/>
                  <a:ext cx="0" cy="23774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3014715" y="1491599"/>
                  <a:ext cx="0" cy="211503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756" name="Group 19"/>
              <p:cNvGrpSpPr>
                <a:grpSpLocks/>
              </p:cNvGrpSpPr>
              <p:nvPr/>
            </p:nvGrpSpPr>
            <p:grpSpPr bwMode="auto">
              <a:xfrm>
                <a:off x="4167812" y="1491175"/>
                <a:ext cx="1108510" cy="450167"/>
                <a:chOff x="1934515" y="1491175"/>
                <a:chExt cx="1108510" cy="450167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1934866" y="1689208"/>
                  <a:ext cx="1108847" cy="1543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1934866" y="1703102"/>
                  <a:ext cx="0" cy="23774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3040637" y="1703102"/>
                  <a:ext cx="0" cy="23774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500824" y="1491599"/>
                  <a:ext cx="0" cy="211503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TextBox 25"/>
            <p:cNvSpPr txBox="1"/>
            <p:nvPr/>
          </p:nvSpPr>
          <p:spPr>
            <a:xfrm>
              <a:off x="7041381" y="1067074"/>
              <a:ext cx="2251530" cy="3551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B. cereus </a:t>
              </a:r>
              <a:r>
                <a:rPr lang="en-US" sz="1400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DAA54</a:t>
              </a:r>
              <a:endParaRPr lang="en-US" dirty="0">
                <a:solidFill>
                  <a:schemeClr val="accent3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853063" y="1067074"/>
              <a:ext cx="2842095" cy="3551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P. </a:t>
              </a:r>
              <a:r>
                <a:rPr lang="en-US" i="1" dirty="0" err="1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aeruginosa</a:t>
              </a:r>
              <a:r>
                <a:rPr lang="en-US" i="1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1400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DAA86</a:t>
              </a:r>
              <a:endParaRPr lang="en-US" i="1" dirty="0">
                <a:solidFill>
                  <a:schemeClr val="accent3">
                    <a:lumMod val="75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852488" y="1778000"/>
            <a:ext cx="103870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ü"/>
            </a:pPr>
            <a:r>
              <a:rPr lang="en-US" i="1">
                <a:latin typeface="Times New Roman" pitchFamily="18" charset="0"/>
                <a:cs typeface="Calibri" pitchFamily="34" charset="0"/>
              </a:rPr>
              <a:t>Bacillus cereus</a:t>
            </a:r>
            <a:r>
              <a:rPr lang="en-US">
                <a:latin typeface="Times New Roman" pitchFamily="18" charset="0"/>
                <a:cs typeface="Calibri" pitchFamily="34" charset="0"/>
              </a:rPr>
              <a:t> DAA 54 lost proteins with a molecular weight ( 116, 93, 79, 64,  60, 48,  42, 37, 34, 33, 32, 26,  24, 18, 17, 14 and 10) kDa under zinc stress while proteins with molecular weights ( 89, 63, 50, 44 and 11 ) kDa were induced.</a:t>
            </a:r>
            <a:endParaRPr lang="en-US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901700" y="3863975"/>
            <a:ext cx="10290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ü"/>
            </a:pPr>
            <a:r>
              <a:rPr lang="en-US" i="1">
                <a:latin typeface="Times New Roman" pitchFamily="18" charset="0"/>
                <a:cs typeface="Calibri" pitchFamily="34" charset="0"/>
              </a:rPr>
              <a:t>Pseudomonas aeruginosa</a:t>
            </a:r>
            <a:r>
              <a:rPr lang="en-US">
                <a:latin typeface="Times New Roman" pitchFamily="18" charset="0"/>
                <a:cs typeface="Calibri" pitchFamily="34" charset="0"/>
              </a:rPr>
              <a:t> DAA 86 lost under zinc stress proteins with molecular weights ( 119, 100, 88, 72, 60, 50, 35, 34, 26 and 16 ) kDa while induced new protein with a molecular weight (96) kDa.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955675"/>
            <a:ext cx="10329863" cy="1687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400" b="1" baseline="30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step: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Qualitative analysis for assessing the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ability of the two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strains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4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biosorption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zinc using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Infrared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 (IR)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free biomass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Zinc-loaded biomass. </a:t>
            </a:r>
            <a:endParaRPr lang="en-US" sz="24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4425" y="3367088"/>
            <a:ext cx="10158413" cy="25701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Preparation of bacterial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biosorbents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was performed according to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Aksu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DÖnmez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(2001)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Puranik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Paknikar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(1999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Raw samples and biomass loaded with 40 ppm Zn</a:t>
            </a:r>
            <a:r>
              <a:rPr lang="en-US" sz="20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2+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were analyzed by an Infrared spectrophotometer (IR) Model 470 Shimadzu corporation adopting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KBr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disk technique, which was performed to give a qualitative and preliminary characterization of the main chemical groups present on the cell wall that are responsible for heavy metal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biosorption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Selatnia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et al.,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2004)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Introduction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950" y="485775"/>
            <a:ext cx="11244263" cy="57943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tabLst>
                <a:tab pos="2874010" algn="l"/>
                <a:tab pos="3559810" algn="l"/>
              </a:tabLst>
              <a:defRPr/>
            </a:pPr>
            <a:r>
              <a:rPr lang="en-US" sz="24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Bacillus </a:t>
            </a:r>
            <a:r>
              <a:rPr lang="en-US" sz="24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cereus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DAA54</a:t>
            </a:r>
            <a:r>
              <a:rPr lang="en-US" sz="2400" b="1" u="sng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2400" u="sng" dirty="0">
              <a:solidFill>
                <a:schemeClr val="accent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819" name="Picture 7" descr="C:\Users\Dodi El-Hawary\Desktop\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925" y="1408113"/>
            <a:ext cx="52324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12"/>
          <p:cNvSpPr>
            <a:spLocks noChangeArrowheads="1"/>
          </p:cNvSpPr>
          <p:nvPr/>
        </p:nvSpPr>
        <p:spPr bwMode="auto">
          <a:xfrm>
            <a:off x="677863" y="5305425"/>
            <a:ext cx="10644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IR analysis for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Bacillus cereus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DAA54 the bacterial metal free biomass (a), and biomass after 40 ppm of  zinc loaded (b).</a:t>
            </a:r>
            <a:endParaRPr lang="en-US"/>
          </a:p>
        </p:txBody>
      </p:sp>
      <p:grpSp>
        <p:nvGrpSpPr>
          <p:cNvPr id="34821" name="Group 1"/>
          <p:cNvGrpSpPr>
            <a:grpSpLocks/>
          </p:cNvGrpSpPr>
          <p:nvPr/>
        </p:nvGrpSpPr>
        <p:grpSpPr bwMode="auto">
          <a:xfrm>
            <a:off x="6043613" y="1408113"/>
            <a:ext cx="5207000" cy="3206750"/>
            <a:chOff x="5977717" y="3438780"/>
            <a:chExt cx="5501520" cy="2525292"/>
          </a:xfrm>
        </p:grpSpPr>
        <p:pic>
          <p:nvPicPr>
            <p:cNvPr id="34822" name="Picture 10" descr="C:\Users\Dodi El-Hawary\Desktop\c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77717" y="3438780"/>
              <a:ext cx="5501520" cy="2525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25"/>
            <p:cNvSpPr txBox="1"/>
            <p:nvPr/>
          </p:nvSpPr>
          <p:spPr>
            <a:xfrm>
              <a:off x="10977726" y="3591298"/>
              <a:ext cx="228112" cy="30878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 rtl="1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sz="1400" b="1" dirty="0">
                  <a:ea typeface="Calibri" panose="020F0502020204030204" pitchFamily="34" charset="0"/>
                  <a:cs typeface="Arial" panose="020B0604020202020204" pitchFamily="34" charset="0"/>
                </a:rPr>
                <a:t>b</a:t>
              </a:r>
              <a:endParaRPr lang="en-US" sz="1100" dirty="0"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C:\Users\Dodi El-Hawary\Desktop\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" y="1416050"/>
            <a:ext cx="543242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777875" y="5159375"/>
            <a:ext cx="1065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IR analysis for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Pseudomonas aeruginosa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DAA86 the bacterial metal free biomass (a), and biomass after 40 ppm of zinc loaded (b). </a:t>
            </a:r>
            <a:endParaRPr lang="en-US"/>
          </a:p>
        </p:txBody>
      </p:sp>
      <p:sp>
        <p:nvSpPr>
          <p:cNvPr id="35844" name="Rectangle 8"/>
          <p:cNvSpPr>
            <a:spLocks noChangeArrowheads="1"/>
          </p:cNvSpPr>
          <p:nvPr/>
        </p:nvSpPr>
        <p:spPr bwMode="auto">
          <a:xfrm>
            <a:off x="635000" y="636588"/>
            <a:ext cx="4416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Pseudomonas aeruginosa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DAA86 </a:t>
            </a:r>
            <a:endParaRPr lang="en-US" sz="2400">
              <a:solidFill>
                <a:srgbClr val="C00000"/>
              </a:solidFill>
            </a:endParaRPr>
          </a:p>
        </p:txBody>
      </p:sp>
      <p:grpSp>
        <p:nvGrpSpPr>
          <p:cNvPr id="35845" name="Group 1"/>
          <p:cNvGrpSpPr>
            <a:grpSpLocks/>
          </p:cNvGrpSpPr>
          <p:nvPr/>
        </p:nvGrpSpPr>
        <p:grpSpPr bwMode="auto">
          <a:xfrm>
            <a:off x="6224588" y="1416050"/>
            <a:ext cx="5205412" cy="3041650"/>
            <a:chOff x="5964934" y="3440002"/>
            <a:chExt cx="5430947" cy="2642656"/>
          </a:xfrm>
        </p:grpSpPr>
        <p:pic>
          <p:nvPicPr>
            <p:cNvPr id="35846" name="Picture 4" descr="C:\Users\Dodi El-Hawary\Desktop\c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64934" y="3440002"/>
              <a:ext cx="5430947" cy="2642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25"/>
            <p:cNvSpPr txBox="1"/>
            <p:nvPr/>
          </p:nvSpPr>
          <p:spPr>
            <a:xfrm>
              <a:off x="10827777" y="3615168"/>
              <a:ext cx="226910" cy="31033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 rtl="1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sz="1400" b="1">
                  <a:ea typeface="Calibri" panose="020F0502020204030204" pitchFamily="34" charset="0"/>
                  <a:cs typeface="Arial" panose="020B0604020202020204" pitchFamily="34" charset="0"/>
                </a:rPr>
                <a:t>b</a:t>
              </a:r>
              <a:endParaRPr lang="en-US" sz="1100"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7575" y="1638300"/>
            <a:ext cx="10437813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Infrared spectra showed that 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cereus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DAA54 and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aeruginosa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DAA86 biomass possesses different chemicals groups (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R–NH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OH, NH, C=O, S–S and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P-OH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iosorption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zinc caused shift in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vibration bands in the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zinc-loaded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biomass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suggesting the role of these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adsorption of zinc.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7700" y="865188"/>
            <a:ext cx="83375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800" b="1" baseline="30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step: </a:t>
            </a:r>
            <a:r>
              <a:rPr lang="en-US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Optimization of factors affecting </a:t>
            </a:r>
            <a:r>
              <a:rPr lang="en-US" sz="28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bisorption</a:t>
            </a:r>
            <a:r>
              <a:rPr lang="en-US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703388"/>
            <a:ext cx="4041775" cy="579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Effect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pH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6427" y="2483753"/>
            <a:ext cx="10400698" cy="16850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139700" h="139700" prst="divot"/>
          </a:sp3d>
        </p:spPr>
        <p:txBody>
          <a:bodyPr>
            <a:spAutoFit/>
          </a:bodyPr>
          <a:lstStyle/>
          <a:p>
            <a:pPr indent="28575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impact of the solution pH on the metal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biosorption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was investigated in the biomass of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Bacillus cereus DAA54 and Pseudomonas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aeruginosa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DAA86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conditioned to different pH environments (ranging between 2.0 and 8.0) containing 20 ml of metal solution. The pH adjustment was done with the addition of either 0.1M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NaOH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0.1M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HCl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Sodium nitrate (0.1M) was used as a supporting electrolyte for all experiments. The method was carried out according to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Seki 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al.,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(1998)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8525" y="4275138"/>
            <a:ext cx="3284538" cy="579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Effect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contact time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5825" y="5026025"/>
            <a:ext cx="10401300" cy="730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indent="28575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Experiments for determining the kinetics of the process were carried out using 40 mg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the initial metal concentrations of Zn 2+ ions, in 20 ml of metal solution.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1911350" y="1309688"/>
            <a:ext cx="2803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b="1" i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Bacillus cereus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 DAA 54 </a:t>
            </a:r>
            <a:endParaRPr lang="en-US" b="1">
              <a:solidFill>
                <a:srgbClr val="C00000"/>
              </a:solidFill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984738" y="1679542"/>
          <a:ext cx="5008099" cy="311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5854104" y="1786598"/>
          <a:ext cx="4876188" cy="287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2997200" y="23368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2711450" y="74231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38919" name="Rectangle 15"/>
          <p:cNvSpPr>
            <a:spLocks noChangeArrowheads="1"/>
          </p:cNvSpPr>
          <p:nvPr/>
        </p:nvSpPr>
        <p:spPr bwMode="auto">
          <a:xfrm>
            <a:off x="817563" y="4743450"/>
            <a:ext cx="105791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>
                <a:latin typeface="Times New Roman" pitchFamily="18" charset="0"/>
                <a:ea typeface="Calibri" pitchFamily="34" charset="0"/>
                <a:cs typeface="Arial" charset="0"/>
              </a:rPr>
              <a:t> Effect of different pH’s on Zn</a:t>
            </a:r>
            <a:r>
              <a:rPr lang="en-US" baseline="30000">
                <a:latin typeface="Times New Roman" pitchFamily="18" charset="0"/>
                <a:ea typeface="Calibri" pitchFamily="34" charset="0"/>
                <a:cs typeface="Arial" charset="0"/>
              </a:rPr>
              <a:t>2+</a:t>
            </a:r>
            <a:r>
              <a:rPr lang="en-US">
                <a:latin typeface="Times New Roman" pitchFamily="18" charset="0"/>
                <a:ea typeface="Calibri" pitchFamily="34" charset="0"/>
                <a:cs typeface="Arial" charset="0"/>
              </a:rPr>
              <a:t> biosorption by living and lyophilized cells of (a) </a:t>
            </a:r>
            <a:r>
              <a:rPr lang="en-US" i="1">
                <a:latin typeface="Times New Roman" pitchFamily="18" charset="0"/>
                <a:ea typeface="Calibri" pitchFamily="34" charset="0"/>
                <a:cs typeface="Arial" charset="0"/>
              </a:rPr>
              <a:t>B. cereus</a:t>
            </a:r>
            <a:r>
              <a:rPr lang="en-US">
                <a:latin typeface="Times New Roman" pitchFamily="18" charset="0"/>
                <a:ea typeface="Calibri" pitchFamily="34" charset="0"/>
                <a:cs typeface="Arial" charset="0"/>
              </a:rPr>
              <a:t> DAA54 and (b) </a:t>
            </a:r>
            <a:r>
              <a:rPr lang="en-US" i="1">
                <a:latin typeface="Times New Roman" pitchFamily="18" charset="0"/>
                <a:ea typeface="Calibri" pitchFamily="34" charset="0"/>
                <a:cs typeface="Arial" charset="0"/>
              </a:rPr>
              <a:t>P. aeruginosa</a:t>
            </a:r>
            <a:r>
              <a:rPr lang="en-US">
                <a:latin typeface="Times New Roman" pitchFamily="18" charset="0"/>
                <a:ea typeface="Calibri" pitchFamily="34" charset="0"/>
                <a:cs typeface="Arial" charset="0"/>
              </a:rPr>
              <a:t> DAA86.</a:t>
            </a:r>
            <a:endParaRPr lang="en-US" sz="1600"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38920" name="Rectangle 16"/>
          <p:cNvSpPr>
            <a:spLocks noChangeArrowheads="1"/>
          </p:cNvSpPr>
          <p:nvPr/>
        </p:nvSpPr>
        <p:spPr bwMode="auto">
          <a:xfrm>
            <a:off x="6884988" y="1309688"/>
            <a:ext cx="3844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b="1" i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Pseudomonas aeruginosa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 DAA 86 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8921" name="Rectangle 17"/>
          <p:cNvSpPr>
            <a:spLocks noChangeArrowheads="1"/>
          </p:cNvSpPr>
          <p:nvPr/>
        </p:nvSpPr>
        <p:spPr bwMode="auto">
          <a:xfrm>
            <a:off x="587375" y="5472113"/>
            <a:ext cx="1080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hangingPunct="1">
              <a:buFont typeface="Wingdings" pitchFamily="2" charset="2"/>
              <a:buChar char="ü"/>
            </a:pPr>
            <a:r>
              <a:rPr lang="en-US">
                <a:latin typeface="Times New Roman" pitchFamily="18" charset="0"/>
                <a:cs typeface="Calibri" pitchFamily="34" charset="0"/>
              </a:rPr>
              <a:t>Data showed that the optimum pH values for adsorption of zinc on living and lyophilized biomass of  </a:t>
            </a:r>
            <a:r>
              <a:rPr lang="en-US" i="1">
                <a:latin typeface="Times New Roman" pitchFamily="18" charset="0"/>
                <a:cs typeface="Calibri" pitchFamily="34" charset="0"/>
              </a:rPr>
              <a:t>Bacillus cereus </a:t>
            </a:r>
            <a:r>
              <a:rPr lang="en-US">
                <a:latin typeface="Times New Roman" pitchFamily="18" charset="0"/>
                <a:cs typeface="Calibri" pitchFamily="34" charset="0"/>
              </a:rPr>
              <a:t>DAA54 and </a:t>
            </a:r>
            <a:r>
              <a:rPr lang="en-US" i="1">
                <a:latin typeface="Times New Roman" pitchFamily="18" charset="0"/>
                <a:cs typeface="Calibri" pitchFamily="34" charset="0"/>
              </a:rPr>
              <a:t>Pseudomonas aeruginosa </a:t>
            </a:r>
            <a:r>
              <a:rPr lang="en-US">
                <a:latin typeface="Times New Roman" pitchFamily="18" charset="0"/>
                <a:cs typeface="Calibri" pitchFamily="34" charset="0"/>
              </a:rPr>
              <a:t>DAA86 were found to be 7 and 6, respectively.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7563" y="546100"/>
            <a:ext cx="40417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Effect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 on </a:t>
            </a:r>
            <a:r>
              <a:rPr lang="en-US" sz="24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biosorption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1443038" y="1430338"/>
            <a:ext cx="280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b="1" i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Bacillus cereus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 DAA 54 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9939" name="Rectangle 8"/>
          <p:cNvSpPr>
            <a:spLocks noChangeArrowheads="1"/>
          </p:cNvSpPr>
          <p:nvPr/>
        </p:nvSpPr>
        <p:spPr bwMode="auto">
          <a:xfrm>
            <a:off x="558800" y="5387975"/>
            <a:ext cx="110696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hangingPunct="1">
              <a:buFont typeface="Wingdings" pitchFamily="2" charset="2"/>
              <a:buChar char="ü"/>
            </a:pPr>
            <a:r>
              <a:rPr lang="en-US" sz="160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The rate of metal uptake increases rapidly in the first part within 20 min of contact after which the rate decreases till we reach a constant value of metal concentration after 30 min. Therefore, one can conclude that the appropriate equilibrium time for measurements was taken at 30 min in case of </a:t>
            </a:r>
            <a:r>
              <a:rPr lang="en-US" sz="1600" i="1">
                <a:latin typeface="Times New Roman" pitchFamily="18" charset="0"/>
                <a:cs typeface="Calibri" pitchFamily="34" charset="0"/>
              </a:rPr>
              <a:t>Bacillus cereus</a:t>
            </a:r>
            <a:r>
              <a:rPr lang="en-US" sz="1600">
                <a:latin typeface="Times New Roman" pitchFamily="18" charset="0"/>
                <a:cs typeface="Calibri" pitchFamily="34" charset="0"/>
              </a:rPr>
              <a:t> DAA 54 and </a:t>
            </a:r>
            <a:r>
              <a:rPr lang="en-US" sz="1600" i="1">
                <a:latin typeface="Times New Roman" pitchFamily="18" charset="0"/>
                <a:cs typeface="Calibri" pitchFamily="34" charset="0"/>
              </a:rPr>
              <a:t>Pseudomonas aeruginosa</a:t>
            </a:r>
            <a:r>
              <a:rPr lang="en-US" sz="1600">
                <a:latin typeface="Times New Roman" pitchFamily="18" charset="0"/>
                <a:cs typeface="Calibri" pitchFamily="34" charset="0"/>
              </a:rPr>
              <a:t> DAA 86 </a:t>
            </a:r>
            <a:endParaRPr lang="en-US" sz="1600"/>
          </a:p>
        </p:txBody>
      </p:sp>
      <p:graphicFrame>
        <p:nvGraphicFramePr>
          <p:cNvPr id="13" name="Chart 12"/>
          <p:cNvGraphicFramePr/>
          <p:nvPr/>
        </p:nvGraphicFramePr>
        <p:xfrm>
          <a:off x="983859" y="1655132"/>
          <a:ext cx="4857382" cy="272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6291618" y="1613341"/>
          <a:ext cx="4749421" cy="2885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942" name="Rectangle 8"/>
          <p:cNvSpPr>
            <a:spLocks noChangeArrowheads="1"/>
          </p:cNvSpPr>
          <p:nvPr/>
        </p:nvSpPr>
        <p:spPr bwMode="auto">
          <a:xfrm>
            <a:off x="4244975" y="2501900"/>
            <a:ext cx="587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39943" name="Rectangle 9"/>
          <p:cNvSpPr>
            <a:spLocks noChangeArrowheads="1"/>
          </p:cNvSpPr>
          <p:nvPr/>
        </p:nvSpPr>
        <p:spPr bwMode="auto">
          <a:xfrm>
            <a:off x="4244975" y="5035550"/>
            <a:ext cx="5870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39944" name="Rectangle 10"/>
          <p:cNvSpPr>
            <a:spLocks noChangeArrowheads="1"/>
          </p:cNvSpPr>
          <p:nvPr/>
        </p:nvSpPr>
        <p:spPr bwMode="auto">
          <a:xfrm>
            <a:off x="4244975" y="7131050"/>
            <a:ext cx="5870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39945" name="Rectangle 17"/>
          <p:cNvSpPr>
            <a:spLocks noChangeArrowheads="1"/>
          </p:cNvSpPr>
          <p:nvPr/>
        </p:nvSpPr>
        <p:spPr bwMode="auto">
          <a:xfrm>
            <a:off x="1157288" y="4751388"/>
            <a:ext cx="9993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>
                <a:latin typeface="Times New Roman" pitchFamily="18" charset="0"/>
                <a:cs typeface="Calibri" pitchFamily="34" charset="0"/>
              </a:rPr>
              <a:t>Effect of time on Zn</a:t>
            </a:r>
            <a:r>
              <a:rPr lang="en-US" baseline="30000">
                <a:latin typeface="Times New Roman" pitchFamily="18" charset="0"/>
                <a:cs typeface="Calibri" pitchFamily="34" charset="0"/>
              </a:rPr>
              <a:t>2+</a:t>
            </a:r>
            <a:r>
              <a:rPr lang="en-US">
                <a:latin typeface="Times New Roman" pitchFamily="18" charset="0"/>
                <a:cs typeface="Calibri" pitchFamily="34" charset="0"/>
              </a:rPr>
              <a:t> biosorption by living and lyophilized cells of (a) </a:t>
            </a:r>
            <a:r>
              <a:rPr lang="en-US" i="1">
                <a:latin typeface="Times New Roman" pitchFamily="18" charset="0"/>
                <a:cs typeface="Calibri" pitchFamily="34" charset="0"/>
              </a:rPr>
              <a:t>B. cereus</a:t>
            </a:r>
            <a:r>
              <a:rPr lang="en-US">
                <a:latin typeface="Times New Roman" pitchFamily="18" charset="0"/>
                <a:cs typeface="Calibri" pitchFamily="34" charset="0"/>
              </a:rPr>
              <a:t> DAA54 and (b) </a:t>
            </a:r>
            <a:r>
              <a:rPr lang="en-US" i="1">
                <a:latin typeface="Times New Roman" pitchFamily="18" charset="0"/>
                <a:cs typeface="Calibri" pitchFamily="34" charset="0"/>
              </a:rPr>
              <a:t>P.  aeruginosa</a:t>
            </a:r>
            <a:r>
              <a:rPr lang="en-US">
                <a:latin typeface="Times New Roman" pitchFamily="18" charset="0"/>
                <a:cs typeface="Calibri" pitchFamily="34" charset="0"/>
              </a:rPr>
              <a:t> DAA86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1200" y="642938"/>
            <a:ext cx="51466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Effect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contact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on </a:t>
            </a:r>
            <a:r>
              <a:rPr lang="en-US" sz="24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biosorption</a:t>
            </a:r>
            <a:endParaRPr lang="en-US" sz="24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6985000" y="1430338"/>
            <a:ext cx="3844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b="1" i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Pseudomonas aeruginosa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 DAA 86 </a:t>
            </a:r>
            <a:endParaRPr lang="en-US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8375" y="3822700"/>
            <a:ext cx="10344150" cy="22161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sorption experiments were carried out using 20 mg of the untreated cells (living) or lyophilized cells in conjunction with concentrations of Zn</a:t>
            </a:r>
            <a:r>
              <a:rPr lang="en-US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2+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starting from 0 to 160 ppm and 20 ml of 0.1M NaNO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supporting electrolyte solution with shaking at 200 rpm for 30 min to attain equilibrium. Experiments were conducted at room temperature (30°C). Then the samples were centrifuged at 10,000 rpm for 5 min and the heavy metal concentration in supernatants was measured by Atomic absorption spectrophotometric (AAS) Model 210 VGP Buck Scientific.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850" y="889000"/>
            <a:ext cx="10329863" cy="2805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400" b="1" baseline="30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step: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Quantitative analysis for assessing the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ability of the two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strains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4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biosorption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zinc by using AAS and calculating </a:t>
            </a:r>
            <a:r>
              <a:rPr lang="en-US" sz="24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Biosorption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isotherms  according to  (Langmuir and </a:t>
            </a:r>
            <a:r>
              <a:rPr lang="en-US" sz="24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Freundlich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were obtained at optimum pH’s and time in case of living and lyophilized biomass of </a:t>
            </a:r>
            <a:r>
              <a:rPr lang="en-US" sz="2400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Bacillus cereus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DAA54 and </a:t>
            </a:r>
            <a:r>
              <a:rPr lang="en-US" sz="2400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Pseudomonas </a:t>
            </a:r>
            <a:r>
              <a:rPr lang="en-US" sz="2400" i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aeruginosa</a:t>
            </a:r>
            <a:r>
              <a:rPr lang="en-US" sz="2400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DAA86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5975" y="754063"/>
            <a:ext cx="100171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u="sng" dirty="0">
                <a:solidFill>
                  <a:schemeClr val="accent4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Adsorption isotherms </a:t>
            </a:r>
            <a:r>
              <a:rPr lang="en-US" sz="2000" b="1" u="sng" dirty="0">
                <a:solidFill>
                  <a:schemeClr val="accent4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of </a:t>
            </a:r>
            <a:r>
              <a:rPr lang="en-US" sz="2000" b="1" i="1" u="sng" dirty="0">
                <a:solidFill>
                  <a:schemeClr val="accent4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Bacillus cereus </a:t>
            </a:r>
            <a:r>
              <a:rPr lang="en-US" sz="2000" b="1" u="sng" dirty="0">
                <a:solidFill>
                  <a:schemeClr val="accent4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DAA </a:t>
            </a:r>
            <a:r>
              <a:rPr lang="en-US" sz="2000" b="1" u="sng" dirty="0">
                <a:solidFill>
                  <a:schemeClr val="accent4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54 and </a:t>
            </a:r>
            <a:r>
              <a:rPr lang="en-US" sz="2000" b="1" i="1" u="sng" dirty="0">
                <a:solidFill>
                  <a:schemeClr val="accent4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Pseudomonas </a:t>
            </a:r>
            <a:r>
              <a:rPr lang="en-US" sz="2000" b="1" i="1" u="sng" dirty="0" err="1">
                <a:solidFill>
                  <a:schemeClr val="accent4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aeruginosa</a:t>
            </a:r>
            <a:r>
              <a:rPr lang="en-US" sz="2000" b="1" i="1" u="sng" dirty="0">
                <a:solidFill>
                  <a:schemeClr val="accent4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chemeClr val="accent4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DAA 86 </a:t>
            </a:r>
            <a:endParaRPr lang="en-US" sz="2000" b="1" u="sng" dirty="0">
              <a:solidFill>
                <a:schemeClr val="accent4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962351" y="1470773"/>
          <a:ext cx="4726305" cy="326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188789" y="1368226"/>
          <a:ext cx="4643755" cy="343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815975" y="4800600"/>
            <a:ext cx="10580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>
                <a:latin typeface="Times New Roman" pitchFamily="18" charset="0"/>
                <a:cs typeface="Calibri" pitchFamily="34" charset="0"/>
              </a:rPr>
              <a:t>Zinc biosorption by living and lyophilized cells of (a) </a:t>
            </a:r>
            <a:r>
              <a:rPr lang="en-US" i="1">
                <a:latin typeface="Times New Roman" pitchFamily="18" charset="0"/>
                <a:cs typeface="Calibri" pitchFamily="34" charset="0"/>
              </a:rPr>
              <a:t>B. cereus</a:t>
            </a:r>
            <a:r>
              <a:rPr lang="en-US">
                <a:latin typeface="Times New Roman" pitchFamily="18" charset="0"/>
                <a:cs typeface="Calibri" pitchFamily="34" charset="0"/>
              </a:rPr>
              <a:t> DAA54 and (b) </a:t>
            </a:r>
            <a:r>
              <a:rPr lang="en-US" i="1">
                <a:latin typeface="Times New Roman" pitchFamily="18" charset="0"/>
                <a:cs typeface="Calibri" pitchFamily="34" charset="0"/>
              </a:rPr>
              <a:t>P. aeruginosa</a:t>
            </a:r>
            <a:r>
              <a:rPr lang="en-US">
                <a:latin typeface="Times New Roman" pitchFamily="18" charset="0"/>
                <a:cs typeface="Calibri" pitchFamily="34" charset="0"/>
              </a:rPr>
              <a:t> DAA86</a:t>
            </a:r>
            <a:endParaRPr lang="en-US"/>
          </a:p>
        </p:txBody>
      </p:sp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733425" y="5340350"/>
            <a:ext cx="1074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hangingPunct="1">
              <a:buFont typeface="Wingdings" pitchFamily="2" charset="2"/>
              <a:buChar char="ü"/>
            </a:pPr>
            <a:r>
              <a:rPr lang="en-US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Data indicate that the sorption capacity increased with increasing the initial metal-ion concentration for metal ions on the biomass surface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817187" y="1029536"/>
          <a:ext cx="5237480" cy="355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5874327" y="1322675"/>
          <a:ext cx="5243945" cy="315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641350" y="4986338"/>
            <a:ext cx="10945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>
                <a:latin typeface="Times New Roman" pitchFamily="18" charset="0"/>
                <a:cs typeface="Calibri" pitchFamily="34" charset="0"/>
              </a:rPr>
              <a:t>The linear form of Langmuir adsorption isotherm of Zn</a:t>
            </a:r>
            <a:r>
              <a:rPr lang="en-US" baseline="30000">
                <a:latin typeface="Times New Roman" pitchFamily="18" charset="0"/>
                <a:cs typeface="Calibri" pitchFamily="34" charset="0"/>
              </a:rPr>
              <a:t>2+</a:t>
            </a:r>
            <a:r>
              <a:rPr lang="en-US">
                <a:latin typeface="Times New Roman" pitchFamily="18" charset="0"/>
                <a:cs typeface="Calibri" pitchFamily="34" charset="0"/>
              </a:rPr>
              <a:t> biosorption by living and lyophilized cells of </a:t>
            </a:r>
            <a:r>
              <a:rPr lang="en-US" b="1">
                <a:latin typeface="Times New Roman" pitchFamily="18" charset="0"/>
                <a:cs typeface="Calibri" pitchFamily="34" charset="0"/>
              </a:rPr>
              <a:t>(a)</a:t>
            </a:r>
            <a:r>
              <a:rPr lang="en-US">
                <a:latin typeface="Times New Roman" pitchFamily="18" charset="0"/>
                <a:cs typeface="Calibri" pitchFamily="34" charset="0"/>
              </a:rPr>
              <a:t> </a:t>
            </a:r>
            <a:r>
              <a:rPr lang="en-US" i="1">
                <a:latin typeface="Times New Roman" pitchFamily="18" charset="0"/>
                <a:cs typeface="Calibri" pitchFamily="34" charset="0"/>
              </a:rPr>
              <a:t>B. cereus</a:t>
            </a:r>
            <a:r>
              <a:rPr lang="en-US">
                <a:latin typeface="Times New Roman" pitchFamily="18" charset="0"/>
                <a:cs typeface="Calibri" pitchFamily="34" charset="0"/>
              </a:rPr>
              <a:t> DAA54 and </a:t>
            </a:r>
            <a:r>
              <a:rPr lang="en-US" b="1">
                <a:latin typeface="Times New Roman" pitchFamily="18" charset="0"/>
                <a:cs typeface="Calibri" pitchFamily="34" charset="0"/>
              </a:rPr>
              <a:t>(b)</a:t>
            </a:r>
            <a:r>
              <a:rPr lang="en-US">
                <a:latin typeface="Times New Roman" pitchFamily="18" charset="0"/>
                <a:cs typeface="Calibri" pitchFamily="34" charset="0"/>
              </a:rPr>
              <a:t> </a:t>
            </a:r>
            <a:r>
              <a:rPr lang="en-US" i="1">
                <a:latin typeface="Times New Roman" pitchFamily="18" charset="0"/>
                <a:cs typeface="Calibri" pitchFamily="34" charset="0"/>
              </a:rPr>
              <a:t>P. aeruginosa</a:t>
            </a:r>
            <a:r>
              <a:rPr lang="en-US">
                <a:latin typeface="Times New Roman" pitchFamily="18" charset="0"/>
                <a:cs typeface="Calibri" pitchFamily="34" charset="0"/>
              </a:rPr>
              <a:t> DAA86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1252538" y="1327150"/>
            <a:ext cx="4591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eaLnBrk="1" hangingPunct="1">
              <a:buFont typeface="Arial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Langmuir adsorption isotherms of Zn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b="1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07126" y="2195605"/>
          <a:ext cx="9157856" cy="21755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9529"/>
                <a:gridCol w="1170027"/>
                <a:gridCol w="1372209"/>
                <a:gridCol w="1078163"/>
                <a:gridCol w="1282905"/>
                <a:gridCol w="1282905"/>
                <a:gridCol w="1212118"/>
              </a:tblGrid>
              <a:tr h="391177"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Biosorbents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73025" marB="0" anchor="ctr"/>
                </a:tc>
                <a:tc gridSpan="3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cereus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DAA54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730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aeruginosa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DAA86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730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33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(l/mg)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73025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(mg/g)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73025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73025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(l/mg)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73025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(mg/g)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73025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73025" marB="0" anchor="ctr"/>
                </a:tc>
              </a:tr>
              <a:tr h="47752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living cells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73025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0.092311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73025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166.67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73025" marB="0" anchor="ctr"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3000">
                          <a:schemeClr val="accent6">
                            <a:lumMod val="0"/>
                            <a:lumOff val="100000"/>
                          </a:schemeClr>
                        </a:gs>
                        <a:gs pos="18000">
                          <a:srgbClr val="FFFFC0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0.9792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73025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73025" marB="0" anchor="ctr"/>
                </a:tc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144.93</a:t>
                      </a:r>
                    </a:p>
                  </a:txBody>
                  <a:tcPr marL="45720" marR="45720" marT="73025" marB="0" anchor="ctr">
                    <a:cell3D prstMaterial="dkEdge">
                      <a:bevel prst="slope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3000">
                          <a:schemeClr val="accent6">
                            <a:lumMod val="0"/>
                            <a:lumOff val="100000"/>
                          </a:schemeClr>
                        </a:gs>
                        <a:gs pos="18000">
                          <a:srgbClr val="FFFFC0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73025" marB="0" anchor="ctr"/>
                </a:tc>
              </a:tr>
              <a:tr h="60648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lyophilized cells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73025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0.4783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73025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181.81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73025" marB="0" anchor="ctr"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3000">
                          <a:schemeClr val="accent6">
                            <a:lumMod val="0"/>
                            <a:lumOff val="100000"/>
                          </a:schemeClr>
                        </a:gs>
                        <a:gs pos="18000">
                          <a:srgbClr val="FFFFC0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73025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73025" marB="0" anchor="ctr"/>
                </a:tc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153.85</a:t>
                      </a:r>
                    </a:p>
                  </a:txBody>
                  <a:tcPr marL="45720" marR="45720" marT="73025" marB="0" anchor="ctr">
                    <a:cell3D prstMaterial="dkEdge">
                      <a:bevel prst="slope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3000">
                          <a:schemeClr val="accent6">
                            <a:lumMod val="0"/>
                            <a:lumOff val="100000"/>
                          </a:schemeClr>
                        </a:gs>
                        <a:gs pos="18000">
                          <a:srgbClr val="FFFFC0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73025" marB="0" anchor="ctr"/>
                </a:tc>
              </a:tr>
            </a:tbl>
          </a:graphicData>
        </a:graphic>
      </p:graphicFrame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900113" y="5003800"/>
            <a:ext cx="10585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>
                <a:latin typeface="Times New Roman" pitchFamily="18" charset="0"/>
                <a:cs typeface="Calibri" pitchFamily="34" charset="0"/>
              </a:rPr>
              <a:t>Langmuir adsorption constants obtained from the Langmuir adsorption isotherms of Zn</a:t>
            </a:r>
            <a:r>
              <a:rPr lang="en-US" baseline="30000">
                <a:latin typeface="Times New Roman" pitchFamily="18" charset="0"/>
                <a:cs typeface="Calibri" pitchFamily="34" charset="0"/>
              </a:rPr>
              <a:t>2+</a:t>
            </a:r>
            <a:r>
              <a:rPr lang="en-US">
                <a:latin typeface="Times New Roman" pitchFamily="18" charset="0"/>
                <a:cs typeface="Calibri" pitchFamily="34" charset="0"/>
              </a:rPr>
              <a:t> by living and lyophilized biomass of B. cereus DAA54 and P. aeruginosa DAA86.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3625" y="3022600"/>
            <a:ext cx="10350500" cy="2266950"/>
          </a:xfrm>
        </p:spPr>
        <p:txBody>
          <a:bodyPr rtlCol="0">
            <a:spAutoFit/>
          </a:bodyPr>
          <a:lstStyle/>
          <a:p>
            <a:pPr marL="0" indent="0" algn="just" fontAlgn="auto">
              <a:lnSpc>
                <a:spcPct val="107000"/>
              </a:lnSpc>
              <a:spcAft>
                <a:spcPts val="800"/>
              </a:spcAft>
              <a:buFont typeface="Arial"/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Heavy metals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are:</a:t>
            </a:r>
          </a:p>
          <a:p>
            <a:pPr marL="0" indent="0" algn="just" fontAlgn="auto">
              <a:lnSpc>
                <a:spcPct val="107000"/>
              </a:lnSpc>
              <a:spcAft>
                <a:spcPts val="800"/>
              </a:spcAft>
              <a:buFont typeface="Arial"/>
              <a:buNone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Able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form complex compounds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fontAlgn="auto">
              <a:lnSpc>
                <a:spcPct val="107000"/>
              </a:lnSpc>
              <a:spcAft>
                <a:spcPts val="800"/>
              </a:spcAft>
              <a:buFont typeface="Arial"/>
              <a:buNone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Pollutants for water.</a:t>
            </a:r>
          </a:p>
          <a:p>
            <a:pPr marL="0" indent="0" algn="just" fontAlgn="auto">
              <a:lnSpc>
                <a:spcPct val="107000"/>
              </a:lnSpc>
              <a:spcAft>
                <a:spcPts val="800"/>
              </a:spcAft>
              <a:buFont typeface="Arial"/>
              <a:buNone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biodegradable and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accumulate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living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causing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diseases.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4"/>
                </a:solidFill>
              </a:rPr>
              <a:t>Heavy metals as </a:t>
            </a:r>
            <a:r>
              <a:rPr lang="en-US" b="1" dirty="0" smtClean="0">
                <a:solidFill>
                  <a:schemeClr val="accent4"/>
                </a:solidFill>
              </a:rPr>
              <a:t>pollutants</a:t>
            </a:r>
            <a:endParaRPr 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698500" y="857250"/>
            <a:ext cx="4737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eaLnBrk="1" hangingPunct="1">
              <a:buFont typeface="Arial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Freundlich adsorption isotherms of  Zn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b="1"/>
          </a:p>
        </p:txBody>
      </p:sp>
      <p:graphicFrame>
        <p:nvGraphicFramePr>
          <p:cNvPr id="6" name="Chart 5"/>
          <p:cNvGraphicFramePr/>
          <p:nvPr/>
        </p:nvGraphicFramePr>
        <p:xfrm>
          <a:off x="1030287" y="1227328"/>
          <a:ext cx="5231968" cy="3713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040582" y="1042662"/>
          <a:ext cx="5223163" cy="3885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698500" y="5170488"/>
            <a:ext cx="10910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>
                <a:latin typeface="Times New Roman" pitchFamily="18" charset="0"/>
                <a:cs typeface="Calibri" pitchFamily="34" charset="0"/>
              </a:rPr>
              <a:t>The linear form of Freundlich adsorption isotherm of Zn</a:t>
            </a:r>
            <a:r>
              <a:rPr lang="en-US" baseline="30000">
                <a:latin typeface="Times New Roman" pitchFamily="18" charset="0"/>
                <a:cs typeface="Calibri" pitchFamily="34" charset="0"/>
              </a:rPr>
              <a:t>2+</a:t>
            </a:r>
            <a:r>
              <a:rPr lang="en-US">
                <a:latin typeface="Times New Roman" pitchFamily="18" charset="0"/>
                <a:cs typeface="Calibri" pitchFamily="34" charset="0"/>
              </a:rPr>
              <a:t> biosorption by living and lyophilized cells of (a) </a:t>
            </a:r>
            <a:r>
              <a:rPr lang="en-US" i="1">
                <a:latin typeface="Times New Roman" pitchFamily="18" charset="0"/>
                <a:cs typeface="Calibri" pitchFamily="34" charset="0"/>
              </a:rPr>
              <a:t>B. cereus</a:t>
            </a:r>
            <a:r>
              <a:rPr lang="en-US">
                <a:latin typeface="Times New Roman" pitchFamily="18" charset="0"/>
                <a:cs typeface="Calibri" pitchFamily="34" charset="0"/>
              </a:rPr>
              <a:t> DAA54 and (b) </a:t>
            </a:r>
            <a:r>
              <a:rPr lang="en-US" i="1">
                <a:latin typeface="Times New Roman" pitchFamily="18" charset="0"/>
                <a:cs typeface="Calibri" pitchFamily="34" charset="0"/>
              </a:rPr>
              <a:t>P. aeruginosa</a:t>
            </a:r>
            <a:r>
              <a:rPr lang="en-US">
                <a:latin typeface="Times New Roman" pitchFamily="18" charset="0"/>
                <a:cs typeface="Calibri" pitchFamily="34" charset="0"/>
              </a:rPr>
              <a:t> DAA86.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1081088" y="5027613"/>
            <a:ext cx="101361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hangingPunct="1">
              <a:buFont typeface="Wingdings" pitchFamily="2" charset="2"/>
              <a:buChar char="ü"/>
            </a:pPr>
            <a:r>
              <a:rPr lang="en-US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Our data results indicate that the sorption capacity increased with increasing the initial metal-ion concentration for metal ions on the biomass surface</a:t>
            </a:r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30586" y="1432075"/>
          <a:ext cx="8021779" cy="19761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18311"/>
                <a:gridCol w="1050578"/>
                <a:gridCol w="1050578"/>
                <a:gridCol w="1050578"/>
                <a:gridCol w="1050578"/>
                <a:gridCol w="1050578"/>
                <a:gridCol w="1050578"/>
              </a:tblGrid>
              <a:tr h="403577"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cs typeface="+mn-cs"/>
                        </a:rPr>
                        <a:t>Biosorbents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i="1" dirty="0">
                          <a:effectLst/>
                          <a:cs typeface="+mn-cs"/>
                        </a:rPr>
                        <a:t>B. cereus </a:t>
                      </a:r>
                      <a:r>
                        <a:rPr lang="en-US" sz="1800" dirty="0">
                          <a:effectLst/>
                          <a:cs typeface="+mn-cs"/>
                        </a:rPr>
                        <a:t>DAA54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i="1" dirty="0">
                          <a:effectLst/>
                          <a:cs typeface="+mn-cs"/>
                        </a:rPr>
                        <a:t>P. </a:t>
                      </a:r>
                      <a:r>
                        <a:rPr lang="en-US" sz="1800" i="1" dirty="0" err="1">
                          <a:effectLst/>
                          <a:cs typeface="+mn-cs"/>
                        </a:rPr>
                        <a:t>aeruginosa</a:t>
                      </a:r>
                      <a:r>
                        <a:rPr lang="en-US" sz="1800" dirty="0">
                          <a:effectLst/>
                          <a:cs typeface="+mn-cs"/>
                        </a:rPr>
                        <a:t> DAA86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5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Kf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aseline="30000">
                          <a:effectLst/>
                          <a:cs typeface="+mn-cs"/>
                        </a:rPr>
                        <a:t>2</a:t>
                      </a:r>
                      <a:r>
                        <a:rPr lang="en-US" sz="1800">
                          <a:effectLst/>
                          <a:cs typeface="+mn-cs"/>
                        </a:rPr>
                        <a:t>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Kf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aseline="30000">
                          <a:effectLst/>
                          <a:cs typeface="+mn-cs"/>
                        </a:rPr>
                        <a:t>2</a:t>
                      </a:r>
                      <a:r>
                        <a:rPr lang="en-US" sz="1800">
                          <a:effectLst/>
                          <a:cs typeface="+mn-cs"/>
                        </a:rPr>
                        <a:t>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2640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living cells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cs typeface="+mn-cs"/>
                        </a:rPr>
                        <a:t>23.023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slope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3000">
                          <a:schemeClr val="accent6">
                            <a:lumMod val="0"/>
                            <a:lumOff val="100000"/>
                          </a:schemeClr>
                        </a:gs>
                        <a:gs pos="18000">
                          <a:srgbClr val="FFFFC0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cs typeface="+mn-cs"/>
                        </a:rPr>
                        <a:t>2.11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slope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3000">
                          <a:schemeClr val="accent6">
                            <a:lumMod val="0"/>
                            <a:lumOff val="100000"/>
                          </a:schemeClr>
                        </a:gs>
                        <a:gs pos="18000">
                          <a:srgbClr val="FFFFC0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cs typeface="+mn-cs"/>
                        </a:rPr>
                        <a:t>0.8233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effectLst/>
                          <a:cs typeface="+mn-cs"/>
                        </a:rPr>
                        <a:t>9.86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slope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3000">
                          <a:schemeClr val="accent6">
                            <a:lumMod val="0"/>
                            <a:lumOff val="100000"/>
                          </a:schemeClr>
                        </a:gs>
                        <a:gs pos="18000">
                          <a:srgbClr val="FFFFC0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effectLst/>
                          <a:cs typeface="+mn-cs"/>
                        </a:rPr>
                        <a:t>1.77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slope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3000">
                          <a:schemeClr val="accent6">
                            <a:lumMod val="0"/>
                            <a:lumOff val="100000"/>
                          </a:schemeClr>
                        </a:gs>
                        <a:gs pos="18000">
                          <a:srgbClr val="FFFFC0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>
                          <a:effectLst/>
                          <a:cs typeface="+mn-cs"/>
                        </a:rPr>
                        <a:t>0.7459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8090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lyophilized cells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cs typeface="+mn-cs"/>
                        </a:rPr>
                        <a:t>65.89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slope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3000">
                          <a:schemeClr val="accent6">
                            <a:lumMod val="0"/>
                            <a:lumOff val="100000"/>
                          </a:schemeClr>
                        </a:gs>
                        <a:gs pos="18000">
                          <a:srgbClr val="FFFFC0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cs typeface="+mn-cs"/>
                        </a:rPr>
                        <a:t>3.48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slope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3000">
                          <a:schemeClr val="accent6">
                            <a:lumMod val="0"/>
                            <a:lumOff val="100000"/>
                          </a:schemeClr>
                        </a:gs>
                        <a:gs pos="18000">
                          <a:srgbClr val="FFFFC0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cs typeface="+mn-cs"/>
                        </a:rPr>
                        <a:t>0.572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>
                          <a:effectLst/>
                          <a:cs typeface="+mn-cs"/>
                        </a:rPr>
                        <a:t>65.5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slope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3000">
                          <a:schemeClr val="accent6">
                            <a:lumMod val="0"/>
                            <a:lumOff val="100000"/>
                          </a:schemeClr>
                        </a:gs>
                        <a:gs pos="18000">
                          <a:srgbClr val="FFFFC0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effectLst/>
                          <a:cs typeface="+mn-cs"/>
                        </a:rPr>
                        <a:t>4.3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slope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3000">
                          <a:schemeClr val="accent6">
                            <a:lumMod val="0"/>
                            <a:lumOff val="100000"/>
                          </a:schemeClr>
                        </a:gs>
                        <a:gs pos="18000">
                          <a:srgbClr val="FFFFC0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effectLst/>
                          <a:cs typeface="+mn-cs"/>
                        </a:rPr>
                        <a:t>0.5207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919163" y="4202113"/>
            <a:ext cx="10460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>
                <a:latin typeface="Times New Roman" pitchFamily="18" charset="0"/>
                <a:cs typeface="Calibri" pitchFamily="34" charset="0"/>
              </a:rPr>
              <a:t>Freundlich adsorption isotherms of Zn</a:t>
            </a:r>
            <a:r>
              <a:rPr lang="en-US" baseline="30000">
                <a:latin typeface="Times New Roman" pitchFamily="18" charset="0"/>
                <a:cs typeface="Calibri" pitchFamily="34" charset="0"/>
              </a:rPr>
              <a:t>2+ </a:t>
            </a:r>
            <a:r>
              <a:rPr lang="en-US">
                <a:latin typeface="Times New Roman" pitchFamily="18" charset="0"/>
                <a:cs typeface="Calibri" pitchFamily="34" charset="0"/>
              </a:rPr>
              <a:t>by living and lyophilized biomass of  </a:t>
            </a:r>
            <a:r>
              <a:rPr lang="en-US" i="1">
                <a:latin typeface="Times New Roman" pitchFamily="18" charset="0"/>
                <a:cs typeface="Calibri" pitchFamily="34" charset="0"/>
              </a:rPr>
              <a:t>B. cereus</a:t>
            </a:r>
            <a:r>
              <a:rPr lang="en-US">
                <a:latin typeface="Times New Roman" pitchFamily="18" charset="0"/>
                <a:cs typeface="Calibri" pitchFamily="34" charset="0"/>
              </a:rPr>
              <a:t> DAA54 and </a:t>
            </a:r>
            <a:r>
              <a:rPr lang="en-US" i="1">
                <a:latin typeface="Times New Roman" pitchFamily="18" charset="0"/>
                <a:cs typeface="Calibri" pitchFamily="34" charset="0"/>
              </a:rPr>
              <a:t>P. aeruginosa</a:t>
            </a:r>
            <a:r>
              <a:rPr lang="en-US">
                <a:latin typeface="Times New Roman" pitchFamily="18" charset="0"/>
                <a:cs typeface="Calibri" pitchFamily="34" charset="0"/>
              </a:rPr>
              <a:t> DAA86.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1388" y="1096963"/>
            <a:ext cx="10414000" cy="4756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180465" algn="l"/>
              </a:tabLst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According to our data,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cereus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DAA54 found to be more efficient as a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biosorbent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aeruginosa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DAA86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may a result of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180465" algn="l"/>
              </a:tabLst>
              <a:defRPr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indent="-287338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180465" algn="l"/>
              </a:tabLst>
              <a:defRPr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case of  lyophilized biomass: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 of the wall of this gram positive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bacteria has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essentially two chemical components, peptidoglycan and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teiochoic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acid, which can make approximately 50% of the cell dry weight, they play a major rule in precipitation of heavy metals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(Hossain and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Anantharaman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2006)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7338" indent="-287338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180465" algn="l"/>
              </a:tabLst>
              <a:defRPr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 of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living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biomass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 of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biosorption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supported by synthesis of low molecular weight proteins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metallothioneins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which are rich in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thiol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groups (from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cysteine), binding them in the form which is not active biologically and thus is excluded from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metabolical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reactions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(Martin-Gonzalez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our results showed that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cereus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DAA54 induced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proteins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than that in case of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aeruginosa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DAA86 under stress of Zinc.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2363" y="2647950"/>
            <a:ext cx="9963150" cy="2074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Our results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demonstrate that the bacterial isolates 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Bacillus cereus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DAA54 and 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Pseudomonas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aeruginosa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DAA86 could be used as a promising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biosorbents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the removal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Zn(II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ions from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polluted water resources.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8775" y="2660650"/>
            <a:ext cx="8375650" cy="1154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6000" b="1" spc="-10" dirty="0">
                <a:solidFill>
                  <a:schemeClr val="accent4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endParaRPr lang="en-US" sz="4400" dirty="0">
              <a:solidFill>
                <a:schemeClr val="accent4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Content Placeholder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3" y="619125"/>
            <a:ext cx="10944225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65125" y="488950"/>
            <a:ext cx="4379913" cy="13716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800" dirty="0" smtClean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Thanks</a:t>
            </a:r>
            <a:endParaRPr lang="en-US" sz="880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/>
                </a:solidFill>
              </a:rPr>
              <a:t>Metal removal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46125" y="2900363"/>
            <a:ext cx="10699750" cy="2114550"/>
          </a:xfrm>
        </p:spPr>
        <p:txBody>
          <a:bodyPr rtlCol="0">
            <a:noAutofit/>
          </a:bodyPr>
          <a:lstStyle/>
          <a:p>
            <a:pPr marL="0" indent="0" algn="just" fontAlgn="auto">
              <a:buFont typeface="Arial"/>
              <a:buNone/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Biological removal processes: </a:t>
            </a:r>
          </a:p>
          <a:p>
            <a:pPr algn="just" fontAlgn="auto">
              <a:buFont typeface="Arial"/>
              <a:buChar char="•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emoving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heavy metals from aqueous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wastes using some bacteria.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Bacterial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removal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by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biosorption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heavy metals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is low cost, rapid 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minimizing secondary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problems.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6138" y="1225550"/>
            <a:ext cx="10345737" cy="817563"/>
          </a:xfrm>
        </p:spPr>
        <p:txBody>
          <a:bodyPr rtlCol="0">
            <a:spAutoFit/>
          </a:bodyPr>
          <a:lstStyle/>
          <a:p>
            <a:pPr fontAlgn="auto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b="1" dirty="0" err="1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Biosorption</a:t>
            </a:r>
            <a:r>
              <a:rPr lang="en-US" b="1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as example of bioremediation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6138" y="3046413"/>
            <a:ext cx="10658475" cy="2025650"/>
          </a:xfrm>
        </p:spPr>
        <p:txBody>
          <a:bodyPr rtlCol="0">
            <a:spAutoFit/>
          </a:bodyPr>
          <a:lstStyle/>
          <a:p>
            <a:pPr marL="342900" indent="-342900" algn="just" fontAlgn="auto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Bioremediation based on living or non-living </a:t>
            </a:r>
            <a:r>
              <a:rPr lang="en-US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bacteria.</a:t>
            </a:r>
          </a:p>
          <a:p>
            <a:pPr marL="342900" indent="-342900" algn="just" fontAlgn="auto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Biosorption</a:t>
            </a:r>
            <a:r>
              <a:rPr lang="en-US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an energy independent. </a:t>
            </a:r>
          </a:p>
          <a:p>
            <a:pPr marL="342900" indent="-342900" algn="just" fontAlgn="auto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Bioremediation technology based on </a:t>
            </a:r>
            <a:r>
              <a:rPr lang="en-US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binding of metals to cell wall of bacteria to remove pollutants.</a:t>
            </a:r>
            <a:endParaRPr lang="en-US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288" y="3243263"/>
            <a:ext cx="9877425" cy="1828800"/>
          </a:xfrm>
        </p:spPr>
        <p:txBody>
          <a:bodyPr rtlCol="0">
            <a:normAutofit/>
          </a:bodyPr>
          <a:lstStyle/>
          <a:p>
            <a:pPr algn="ctr" fontAlgn="auto">
              <a:buFont typeface="Arial"/>
              <a:buChar char="•"/>
              <a:defRPr/>
            </a:pPr>
            <a:r>
              <a:rPr lang="en-US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Zinc is an essential trace element for growth and enzyme activities of heterotrophic bacteria. However, excess load of Zn shows toxicity and inhibition to </a:t>
            </a:r>
            <a:r>
              <a:rPr lang="en-US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bacterial processes</a:t>
            </a:r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/>
                </a:solidFill>
              </a:rPr>
              <a:t>Zinc and microorganisms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endParaRPr 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63" y="800100"/>
            <a:ext cx="91154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3175" cmpd="sng">
                  <a:noFill/>
                </a:ln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Therefore we design this research to solve </a:t>
            </a:r>
            <a:r>
              <a:rPr lang="en-US" sz="4800" b="1" dirty="0">
                <a:ln w="3175" cmpd="sng">
                  <a:noFill/>
                </a:ln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water –Zinc pollution  </a:t>
            </a:r>
            <a:r>
              <a:rPr lang="en-US" sz="4800" b="1" dirty="0">
                <a:ln w="3175" cmpd="sng">
                  <a:noFill/>
                </a:ln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problem as follows:</a:t>
            </a:r>
          </a:p>
        </p:txBody>
      </p:sp>
      <p:sp>
        <p:nvSpPr>
          <p:cNvPr id="3" name="Rectangle 2"/>
          <p:cNvSpPr/>
          <p:nvPr/>
        </p:nvSpPr>
        <p:spPr>
          <a:xfrm>
            <a:off x="725488" y="3570288"/>
            <a:ext cx="1065847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This research aim to assess the efficiency and ability of the most resistant bacterial strains </a:t>
            </a:r>
            <a:r>
              <a:rPr lang="en-US" sz="2800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Bacillus cereus </a:t>
            </a:r>
            <a:r>
              <a:rPr lang="en-US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DAA54 and </a:t>
            </a:r>
            <a:r>
              <a:rPr lang="en-US" sz="2800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Pseudomonas </a:t>
            </a:r>
            <a:r>
              <a:rPr lang="en-US" sz="2800" i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aeruginosa</a:t>
            </a:r>
            <a:r>
              <a:rPr lang="en-US" sz="2800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DAA86 on </a:t>
            </a:r>
            <a:r>
              <a:rPr lang="en-US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bioremediation of water </a:t>
            </a:r>
            <a:r>
              <a:rPr lang="en-US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polluted by Zinc.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9638" y="2319338"/>
            <a:ext cx="10458450" cy="17795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8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b="1" baseline="3000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8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step: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Isolation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most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resistant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bacterial isolates to zinc from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polluted water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resources, Agricultural, Domestic and Industrial waste water at </a:t>
            </a:r>
            <a:r>
              <a:rPr lang="en-US" sz="24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Sohag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Egypt. Isolation according to standard bacteriological methods .</a:t>
            </a:r>
            <a:endParaRPr lang="en-US" sz="24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0613" y="881063"/>
            <a:ext cx="69262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solve this problem, We have done this steps: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9638" y="4486275"/>
            <a:ext cx="104584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baseline="3000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8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step: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102 Isolates were isolated and tested for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</a:t>
            </a:r>
            <a:r>
              <a:rPr lang="en-US" sz="2400" baseline="30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en-US" sz="1600" baseline="30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toxicity under different concentrations from 50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 to 800 ppm.  </a:t>
            </a:r>
            <a:r>
              <a:rPr lang="en-US" sz="28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800" b="1" dirty="0">
              <a:ln w="0"/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625" y="800100"/>
            <a:ext cx="106060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baseline="3000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800" b="1" baseline="3000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step: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chose the most two resistant isolates to zinc for further investigations.  </a:t>
            </a:r>
            <a:r>
              <a:rPr lang="en-US" sz="28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800" b="1" dirty="0">
              <a:ln w="0"/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1457325" y="1323327"/>
          <a:ext cx="9186862" cy="3153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919163" y="4540250"/>
            <a:ext cx="1038701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just" eaLnBrk="1" hangingPunct="1">
              <a:lnSpc>
                <a:spcPct val="115000"/>
              </a:lnSpc>
            </a:pPr>
            <a:r>
              <a:rPr lang="en-US" b="1">
                <a:latin typeface="Times New Roman" pitchFamily="18" charset="0"/>
                <a:ea typeface="Calibri" pitchFamily="34" charset="0"/>
                <a:cs typeface="Arial" charset="0"/>
              </a:rPr>
              <a:t>Fig.  </a:t>
            </a:r>
            <a:r>
              <a:rPr lang="en-US">
                <a:latin typeface="Times New Roman" pitchFamily="18" charset="0"/>
                <a:ea typeface="Calibri" pitchFamily="34" charset="0"/>
                <a:cs typeface="Arial" charset="0"/>
              </a:rPr>
              <a:t>Reveal that only 6.67 % of isolates could survive Zn</a:t>
            </a:r>
            <a:r>
              <a:rPr lang="en-US" baseline="30000">
                <a:latin typeface="Times New Roman" pitchFamily="18" charset="0"/>
                <a:ea typeface="Calibri" pitchFamily="34" charset="0"/>
                <a:cs typeface="Arial" charset="0"/>
              </a:rPr>
              <a:t> 2+</a:t>
            </a:r>
            <a:r>
              <a:rPr lang="en-US">
                <a:latin typeface="Times New Roman" pitchFamily="18" charset="0"/>
                <a:ea typeface="Calibri" pitchFamily="34" charset="0"/>
                <a:cs typeface="Arial" charset="0"/>
              </a:rPr>
              <a:t> toxicity at concentration of 700 ppm, whereas  100% of isolates could survive at 50 and 100 ppm. </a:t>
            </a:r>
            <a:endParaRPr lang="en-US" sz="1400"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5013" y="5268913"/>
            <a:ext cx="10753725" cy="960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Among 102 isolates detected, we found that isolate no. 37 (Gram positive) survive at 300 ppm and isolate no. 56 (Gram negative) </a:t>
            </a:r>
            <a:r>
              <a:rPr lang="en-US" sz="2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survive at </a:t>
            </a:r>
            <a:r>
              <a:rPr lang="en-US" sz="2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700 ppm were the most resistant. </a:t>
            </a:r>
            <a:endParaRPr lang="en-US" sz="20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Organic">
    <a:majorFont>
      <a:latin typeface="Garamond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rganic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10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Organic">
    <a:majorFont>
      <a:latin typeface="Garamond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rganic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11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Organic">
    <a:majorFont>
      <a:latin typeface="Garamond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rganic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12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Organic">
    <a:majorFont>
      <a:latin typeface="Garamond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rganic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13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Organic">
    <a:majorFont>
      <a:latin typeface="Garamond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rganic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Organic">
    <a:majorFont>
      <a:latin typeface="Garamond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rganic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Organic">
    <a:majorFont>
      <a:latin typeface="Garamond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rganic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Organic">
    <a:majorFont>
      <a:latin typeface="Garamond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rganic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Organic">
    <a:majorFont>
      <a:latin typeface="Garamond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rganic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6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Organic">
    <a:majorFont>
      <a:latin typeface="Garamond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rganic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7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Organic">
    <a:majorFont>
      <a:latin typeface="Garamond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rganic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8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Organic">
    <a:majorFont>
      <a:latin typeface="Garamond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rganic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9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Organic">
    <a:majorFont>
      <a:latin typeface="Garamond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rganic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3652</TotalTime>
  <Words>2625</Words>
  <Application>Microsoft Office PowerPoint</Application>
  <PresentationFormat>Custom</PresentationFormat>
  <Paragraphs>257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Garamond</vt:lpstr>
      <vt:lpstr>Arial</vt:lpstr>
      <vt:lpstr>Calibri</vt:lpstr>
      <vt:lpstr>Arabic Typesetting</vt:lpstr>
      <vt:lpstr>Times New Roman</vt:lpstr>
      <vt:lpstr>Symbol</vt:lpstr>
      <vt:lpstr>Wingdings</vt:lpstr>
      <vt:lpstr>Arial Unicode MS</vt:lpstr>
      <vt:lpstr>Monotype Corsiva</vt:lpstr>
      <vt:lpstr>Comic Sans MS</vt:lpstr>
      <vt:lpstr>Organic</vt:lpstr>
      <vt:lpstr>Biosorption of zinc by living and lyophilized biomass of Bacillus cereus DAA54 and Pseudomonas aeruginosa DAA86</vt:lpstr>
      <vt:lpstr>Introduction</vt:lpstr>
      <vt:lpstr>Heavy metals as pollutants</vt:lpstr>
      <vt:lpstr>Metal removal</vt:lpstr>
      <vt:lpstr>Biosorption as example of bioremediation </vt:lpstr>
      <vt:lpstr>Zinc and microorganisms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Dodi El-Hawary</dc:creator>
  <cp:lastModifiedBy>Oeanography-2013</cp:lastModifiedBy>
  <cp:revision>453</cp:revision>
  <dcterms:created xsi:type="dcterms:W3CDTF">2014-02-09T02:29:46Z</dcterms:created>
  <dcterms:modified xsi:type="dcterms:W3CDTF">2014-10-09T11:17:12Z</dcterms:modified>
</cp:coreProperties>
</file>