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9"/>
  </p:notesMasterIdLst>
  <p:sldIdLst>
    <p:sldId id="833" r:id="rId2"/>
    <p:sldId id="900" r:id="rId3"/>
    <p:sldId id="840" r:id="rId4"/>
    <p:sldId id="945" r:id="rId5"/>
    <p:sldId id="886" r:id="rId6"/>
    <p:sldId id="838" r:id="rId7"/>
    <p:sldId id="923" r:id="rId8"/>
    <p:sldId id="922" r:id="rId9"/>
    <p:sldId id="852" r:id="rId10"/>
    <p:sldId id="848" r:id="rId11"/>
    <p:sldId id="915" r:id="rId12"/>
    <p:sldId id="889" r:id="rId13"/>
    <p:sldId id="890" r:id="rId14"/>
    <p:sldId id="891" r:id="rId15"/>
    <p:sldId id="892" r:id="rId16"/>
    <p:sldId id="847" r:id="rId17"/>
    <p:sldId id="953" r:id="rId18"/>
    <p:sldId id="878" r:id="rId19"/>
    <p:sldId id="927" r:id="rId20"/>
    <p:sldId id="851" r:id="rId21"/>
    <p:sldId id="950" r:id="rId22"/>
    <p:sldId id="849" r:id="rId23"/>
    <p:sldId id="929" r:id="rId24"/>
    <p:sldId id="850" r:id="rId25"/>
    <p:sldId id="928" r:id="rId26"/>
    <p:sldId id="932" r:id="rId27"/>
    <p:sldId id="853" r:id="rId28"/>
    <p:sldId id="937" r:id="rId29"/>
    <p:sldId id="939" r:id="rId30"/>
    <p:sldId id="941" r:id="rId31"/>
    <p:sldId id="954" r:id="rId32"/>
    <p:sldId id="879" r:id="rId33"/>
    <p:sldId id="935" r:id="rId34"/>
    <p:sldId id="893" r:id="rId35"/>
    <p:sldId id="894" r:id="rId36"/>
    <p:sldId id="895" r:id="rId37"/>
    <p:sldId id="859" r:id="rId38"/>
    <p:sldId id="938" r:id="rId39"/>
    <p:sldId id="943" r:id="rId40"/>
    <p:sldId id="942" r:id="rId41"/>
    <p:sldId id="861" r:id="rId42"/>
    <p:sldId id="951" r:id="rId43"/>
    <p:sldId id="955" r:id="rId44"/>
    <p:sldId id="956" r:id="rId45"/>
    <p:sldId id="952" r:id="rId46"/>
    <p:sldId id="862" r:id="rId47"/>
    <p:sldId id="747"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2EF91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4494" autoAdjust="0"/>
  </p:normalViewPr>
  <p:slideViewPr>
    <p:cSldViewPr snapToGrid="0">
      <p:cViewPr varScale="1">
        <p:scale>
          <a:sx n="69" d="100"/>
          <a:sy n="69" d="100"/>
        </p:scale>
        <p:origin x="-8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58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4D7B03-5B77-4510-90AC-47AE9C4CE645}" type="datetimeFigureOut">
              <a:rPr lang="en-US" smtClean="0"/>
              <a:pPr/>
              <a:t>11/14/2015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7E77A7-C6ED-4824-86CC-012A4265D9B4}" type="slidenum">
              <a:rPr lang="en-US" smtClean="0"/>
              <a:pPr/>
              <a:t>‹#›</a:t>
            </a:fld>
            <a:endParaRPr lang="en-US"/>
          </a:p>
        </p:txBody>
      </p:sp>
    </p:spTree>
    <p:extLst>
      <p:ext uri="{BB962C8B-B14F-4D97-AF65-F5344CB8AC3E}">
        <p14:creationId xmlns="" xmlns:p14="http://schemas.microsoft.com/office/powerpoint/2010/main" val="319629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8F85DC15-8DC9-434B-8E4D-5DB0E50C0562}" type="datetime1">
              <a:rPr lang="en-US" smtClean="0"/>
              <a:pPr/>
              <a:t>11/14/2015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C81CD17-104F-4E8A-A80E-ABA066597E8B}"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152400" y="2323652"/>
            <a:ext cx="7668409" cy="3508977"/>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1128502-078B-40DC-9494-55EF43C0DC93}" type="datetime1">
              <a:rPr lang="en-US" smtClean="0"/>
              <a:pPr/>
              <a:t>11/14/2015</a:t>
            </a:fld>
            <a:endParaRPr lang="en-US"/>
          </a:p>
        </p:txBody>
      </p:sp>
      <p:sp>
        <p:nvSpPr>
          <p:cNvPr id="5" name="Footer Placeholder 4"/>
          <p:cNvSpPr>
            <a:spLocks noGrp="1"/>
          </p:cNvSpPr>
          <p:nvPr>
            <p:ph type="ftr" sz="quarter" idx="11"/>
          </p:nvPr>
        </p:nvSpPr>
        <p:spPr>
          <a:xfrm>
            <a:off x="4641448" y="5852160"/>
            <a:ext cx="3502152" cy="365125"/>
          </a:xfrm>
          <a:prstGeom prst="rect">
            <a:avLst/>
          </a:prstGeom>
        </p:spPr>
        <p:txBody>
          <a:bodyPr/>
          <a:lstStyle/>
          <a:p>
            <a:r>
              <a:rPr lang="en-US" smtClean="0"/>
              <a:t>© 2013 Cengage Learning Engineering. All Rights Reserved. </a:t>
            </a:r>
            <a:endParaRPr lang="en-US"/>
          </a:p>
        </p:txBody>
      </p:sp>
      <p:sp>
        <p:nvSpPr>
          <p:cNvPr id="6" name="Slide Number Placeholder 5"/>
          <p:cNvSpPr>
            <a:spLocks noGrp="1"/>
          </p:cNvSpPr>
          <p:nvPr>
            <p:ph type="sldNum" sz="quarter" idx="12"/>
          </p:nvPr>
        </p:nvSpPr>
        <p:spPr/>
        <p:txBody>
          <a:bodyPr/>
          <a:lstStyle/>
          <a:p>
            <a:fld id="{1C81CD17-104F-4E8A-A80E-ABA066597E8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50A449-2540-4B11-A8B5-6599E392EC3B}" type="datetime1">
              <a:rPr lang="en-US" smtClean="0"/>
              <a:pPr/>
              <a:t>11/14/2015</a:t>
            </a:fld>
            <a:endParaRPr lang="en-US"/>
          </a:p>
        </p:txBody>
      </p:sp>
      <p:sp>
        <p:nvSpPr>
          <p:cNvPr id="5" name="Footer Placeholder 4"/>
          <p:cNvSpPr>
            <a:spLocks noGrp="1"/>
          </p:cNvSpPr>
          <p:nvPr>
            <p:ph type="ftr" sz="quarter" idx="11"/>
          </p:nvPr>
        </p:nvSpPr>
        <p:spPr>
          <a:xfrm>
            <a:off x="4641448" y="5852160"/>
            <a:ext cx="3502152" cy="365125"/>
          </a:xfrm>
          <a:prstGeom prst="rect">
            <a:avLst/>
          </a:prstGeom>
        </p:spPr>
        <p:txBody>
          <a:bodyPr/>
          <a:lstStyle/>
          <a:p>
            <a:r>
              <a:rPr lang="en-US" smtClean="0"/>
              <a:t>© 2013 Cengage Learning Engineering. All Rights Reserved. </a:t>
            </a:r>
            <a:endParaRPr lang="en-US"/>
          </a:p>
        </p:txBody>
      </p:sp>
      <p:sp>
        <p:nvSpPr>
          <p:cNvPr id="6" name="Slide Number Placeholder 5"/>
          <p:cNvSpPr>
            <a:spLocks noGrp="1"/>
          </p:cNvSpPr>
          <p:nvPr>
            <p:ph type="sldNum" sz="quarter" idx="12"/>
          </p:nvPr>
        </p:nvSpPr>
        <p:spPr/>
        <p:txBody>
          <a:bodyPr/>
          <a:lstStyle/>
          <a:p>
            <a:fld id="{1C81CD17-104F-4E8A-A80E-ABA066597E8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FAD697-8D14-441A-A9D3-A731FF1572DB}" type="datetime1">
              <a:rPr lang="en-US" smtClean="0"/>
              <a:pPr/>
              <a:t>11/14/2015</a:t>
            </a:fld>
            <a:endParaRPr lang="en-US"/>
          </a:p>
        </p:txBody>
      </p:sp>
      <p:sp>
        <p:nvSpPr>
          <p:cNvPr id="5" name="Footer Placeholder 4"/>
          <p:cNvSpPr>
            <a:spLocks noGrp="1"/>
          </p:cNvSpPr>
          <p:nvPr>
            <p:ph type="ftr" sz="quarter" idx="11"/>
          </p:nvPr>
        </p:nvSpPr>
        <p:spPr>
          <a:xfrm>
            <a:off x="4641448" y="5852160"/>
            <a:ext cx="3502152" cy="365125"/>
          </a:xfrm>
          <a:prstGeom prst="rect">
            <a:avLst/>
          </a:prstGeom>
        </p:spPr>
        <p:txBody>
          <a:bodyPr/>
          <a:lstStyle/>
          <a:p>
            <a:r>
              <a:rPr lang="en-US" smtClean="0"/>
              <a:t>© 2013 Cengage Learning Engineering. All Rights Reserved. </a:t>
            </a:r>
            <a:endParaRPr lang="en-US"/>
          </a:p>
        </p:txBody>
      </p:sp>
      <p:sp>
        <p:nvSpPr>
          <p:cNvPr id="6" name="Slide Number Placeholder 5"/>
          <p:cNvSpPr>
            <a:spLocks noGrp="1"/>
          </p:cNvSpPr>
          <p:nvPr>
            <p:ph type="sldNum" sz="quarter" idx="12"/>
          </p:nvPr>
        </p:nvSpPr>
        <p:spPr/>
        <p:txBody>
          <a:bodyPr/>
          <a:lstStyle/>
          <a:p>
            <a:fld id="{1C81CD17-104F-4E8A-A80E-ABA066597E8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0" y="6477001"/>
            <a:ext cx="965200" cy="368300"/>
          </a:xfrm>
        </p:spPr>
        <p:txBody>
          <a:bodyPr/>
          <a:lstStyle/>
          <a:p>
            <a:fld id="{DEF4541A-4ABF-4015-BFD9-E7E562A4AE69}" type="datetime1">
              <a:rPr lang="en-US" smtClean="0"/>
              <a:pPr/>
              <a:t>11/14/2015</a:t>
            </a:fld>
            <a:endParaRPr lang="en-US" dirty="0"/>
          </a:p>
        </p:txBody>
      </p:sp>
      <p:sp>
        <p:nvSpPr>
          <p:cNvPr id="5" name="Footer Placeholder 4"/>
          <p:cNvSpPr>
            <a:spLocks noGrp="1"/>
          </p:cNvSpPr>
          <p:nvPr>
            <p:ph type="ftr" sz="quarter" idx="11"/>
          </p:nvPr>
        </p:nvSpPr>
        <p:spPr>
          <a:xfrm>
            <a:off x="4641448" y="5852160"/>
            <a:ext cx="3502152" cy="365125"/>
          </a:xfrm>
          <a:prstGeom prst="rect">
            <a:avLst/>
          </a:prstGeom>
        </p:spPr>
        <p:txBody>
          <a:bodyPr/>
          <a:lstStyle/>
          <a:p>
            <a:r>
              <a:rPr lang="en-US" smtClean="0"/>
              <a:t>© 2013 Cengage Learning Engineering. All Rights Reserved. </a:t>
            </a:r>
            <a:endParaRPr lang="en-US"/>
          </a:p>
        </p:txBody>
      </p:sp>
      <p:sp>
        <p:nvSpPr>
          <p:cNvPr id="6" name="Slide Number Placeholder 5"/>
          <p:cNvSpPr>
            <a:spLocks noGrp="1"/>
          </p:cNvSpPr>
          <p:nvPr>
            <p:ph type="sldNum" sz="quarter" idx="12"/>
          </p:nvPr>
        </p:nvSpPr>
        <p:spPr>
          <a:xfrm>
            <a:off x="8686800" y="6492875"/>
            <a:ext cx="457200" cy="365125"/>
          </a:xfrm>
        </p:spPr>
        <p:txBody>
          <a:bodyPr/>
          <a:lstStyle/>
          <a:p>
            <a:fld id="{1C81CD17-104F-4E8A-A80E-ABA066597E8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2146D9D-14BF-4AD2-BBB0-CDA11ADC954D}" type="datetime1">
              <a:rPr lang="en-US" smtClean="0"/>
              <a:pPr/>
              <a:t>11/14/2015</a:t>
            </a:fld>
            <a:endParaRPr lang="en-US"/>
          </a:p>
        </p:txBody>
      </p:sp>
      <p:sp>
        <p:nvSpPr>
          <p:cNvPr id="6" name="Footer Placeholder 5"/>
          <p:cNvSpPr>
            <a:spLocks noGrp="1"/>
          </p:cNvSpPr>
          <p:nvPr>
            <p:ph type="ftr" sz="quarter" idx="11"/>
          </p:nvPr>
        </p:nvSpPr>
        <p:spPr>
          <a:xfrm>
            <a:off x="4641448" y="5852160"/>
            <a:ext cx="3502152" cy="365125"/>
          </a:xfrm>
          <a:prstGeom prst="rect">
            <a:avLst/>
          </a:prstGeom>
        </p:spPr>
        <p:txBody>
          <a:bodyPr/>
          <a:lstStyle/>
          <a:p>
            <a:r>
              <a:rPr lang="en-US" smtClean="0"/>
              <a:t>© 2013 Cengage Learning Engineering. All Rights Reserved. </a:t>
            </a:r>
            <a:endParaRPr lang="en-US"/>
          </a:p>
        </p:txBody>
      </p:sp>
      <p:sp>
        <p:nvSpPr>
          <p:cNvPr id="7" name="Slide Number Placeholder 6"/>
          <p:cNvSpPr>
            <a:spLocks noGrp="1"/>
          </p:cNvSpPr>
          <p:nvPr>
            <p:ph type="sldNum" sz="quarter" idx="12"/>
          </p:nvPr>
        </p:nvSpPr>
        <p:spPr/>
        <p:txBody>
          <a:bodyPr/>
          <a:lstStyle/>
          <a:p>
            <a:fld id="{1C81CD17-104F-4E8A-A80E-ABA066597E8B}"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6FEF30-75DB-40B9-B184-A19D353DAFD6}" type="datetime1">
              <a:rPr lang="en-US" smtClean="0"/>
              <a:pPr/>
              <a:t>11/14/2015</a:t>
            </a:fld>
            <a:endParaRPr lang="en-US"/>
          </a:p>
        </p:txBody>
      </p:sp>
      <p:sp>
        <p:nvSpPr>
          <p:cNvPr id="8" name="Footer Placeholder 7"/>
          <p:cNvSpPr>
            <a:spLocks noGrp="1"/>
          </p:cNvSpPr>
          <p:nvPr>
            <p:ph type="ftr" sz="quarter" idx="11"/>
          </p:nvPr>
        </p:nvSpPr>
        <p:spPr>
          <a:xfrm>
            <a:off x="4641448" y="5852160"/>
            <a:ext cx="3502152" cy="365125"/>
          </a:xfrm>
          <a:prstGeom prst="rect">
            <a:avLst/>
          </a:prstGeom>
        </p:spPr>
        <p:txBody>
          <a:bodyPr/>
          <a:lstStyle/>
          <a:p>
            <a:r>
              <a:rPr lang="en-US" smtClean="0"/>
              <a:t>© 2013 Cengage Learning Engineering. All Rights Reserved. </a:t>
            </a:r>
            <a:endParaRPr lang="en-US"/>
          </a:p>
        </p:txBody>
      </p:sp>
      <p:sp>
        <p:nvSpPr>
          <p:cNvPr id="9" name="Slide Number Placeholder 8"/>
          <p:cNvSpPr>
            <a:spLocks noGrp="1"/>
          </p:cNvSpPr>
          <p:nvPr>
            <p:ph type="sldNum" sz="quarter" idx="12"/>
          </p:nvPr>
        </p:nvSpPr>
        <p:spPr/>
        <p:txBody>
          <a:bodyPr/>
          <a:lstStyle/>
          <a:p>
            <a:fld id="{1C81CD17-104F-4E8A-A80E-ABA066597E8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13A9B2-D90B-42E2-AD95-0849EEC04B6E}" type="datetime1">
              <a:rPr lang="en-US" smtClean="0"/>
              <a:pPr/>
              <a:t>11/14/2015</a:t>
            </a:fld>
            <a:endParaRPr lang="en-US"/>
          </a:p>
        </p:txBody>
      </p:sp>
      <p:sp>
        <p:nvSpPr>
          <p:cNvPr id="4" name="Footer Placeholder 3"/>
          <p:cNvSpPr>
            <a:spLocks noGrp="1"/>
          </p:cNvSpPr>
          <p:nvPr>
            <p:ph type="ftr" sz="quarter" idx="11"/>
          </p:nvPr>
        </p:nvSpPr>
        <p:spPr>
          <a:xfrm>
            <a:off x="4641448" y="5852160"/>
            <a:ext cx="3502152" cy="365125"/>
          </a:xfrm>
          <a:prstGeom prst="rect">
            <a:avLst/>
          </a:prstGeom>
        </p:spPr>
        <p:txBody>
          <a:bodyPr/>
          <a:lstStyle/>
          <a:p>
            <a:r>
              <a:rPr lang="en-US" smtClean="0"/>
              <a:t>© 2013 Cengage Learning Engineering. All Rights Reserved. </a:t>
            </a:r>
            <a:endParaRPr lang="en-US"/>
          </a:p>
        </p:txBody>
      </p:sp>
      <p:sp>
        <p:nvSpPr>
          <p:cNvPr id="5" name="Slide Number Placeholder 4"/>
          <p:cNvSpPr>
            <a:spLocks noGrp="1"/>
          </p:cNvSpPr>
          <p:nvPr>
            <p:ph type="sldNum" sz="quarter" idx="12"/>
          </p:nvPr>
        </p:nvSpPr>
        <p:spPr/>
        <p:txBody>
          <a:bodyPr/>
          <a:lstStyle/>
          <a:p>
            <a:fld id="{1C81CD17-104F-4E8A-A80E-ABA066597E8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492875"/>
            <a:ext cx="1332156" cy="365125"/>
          </a:xfrm>
        </p:spPr>
        <p:txBody>
          <a:bodyPr/>
          <a:lstStyle>
            <a:lvl1pPr>
              <a:defRPr sz="1600" b="1"/>
            </a:lvl1pPr>
          </a:lstStyle>
          <a:p>
            <a:fld id="{1C81CD17-104F-4E8A-A80E-ABA066597E8B}" type="slidenum">
              <a:rPr lang="en-US" smtClean="0"/>
              <a:pPr/>
              <a:t>‹#›</a:t>
            </a:fld>
            <a:endParaRPr lang="en-US" dirty="0"/>
          </a:p>
        </p:txBody>
      </p:sp>
      <p:sp>
        <p:nvSpPr>
          <p:cNvPr id="5" name="Title 1"/>
          <p:cNvSpPr>
            <a:spLocks noGrp="1"/>
          </p:cNvSpPr>
          <p:nvPr>
            <p:ph type="title" hasCustomPrompt="1"/>
          </p:nvPr>
        </p:nvSpPr>
        <p:spPr>
          <a:xfrm>
            <a:off x="533400" y="-152400"/>
            <a:ext cx="8077200" cy="762000"/>
          </a:xfrm>
        </p:spPr>
        <p:txBody>
          <a:bodyPr anchor="b">
            <a:normAutofit/>
          </a:bodyPr>
          <a:lstStyle>
            <a:lvl1pPr algn="r">
              <a:defRPr sz="2800" b="1">
                <a:solidFill>
                  <a:schemeClr val="bg2">
                    <a:lumMod val="50000"/>
                  </a:schemeClr>
                </a:solidFill>
              </a:defRPr>
            </a:lvl1pPr>
          </a:lstStyle>
          <a:p>
            <a:r>
              <a:rPr lang="en-US" dirty="0" smtClean="0"/>
              <a:t>Simple Connections</a:t>
            </a:r>
            <a:endParaRPr lang="en-US" dirty="0"/>
          </a:p>
        </p:txBody>
      </p:sp>
      <p:sp>
        <p:nvSpPr>
          <p:cNvPr id="8" name="Slide Number Placeholder 3"/>
          <p:cNvSpPr txBox="1">
            <a:spLocks/>
          </p:cNvSpPr>
          <p:nvPr userDrawn="1"/>
        </p:nvSpPr>
        <p:spPr>
          <a:xfrm>
            <a:off x="7378700" y="6457950"/>
            <a:ext cx="17526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rgbClr val="FEFEF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i="1" dirty="0" smtClean="0"/>
              <a:t>November 2015</a:t>
            </a:r>
            <a:endParaRPr lang="en-US" i="1"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3C13CEC-C144-4DC5-85FA-92F5B8D9F920}" type="datetime1">
              <a:rPr lang="en-US" smtClean="0"/>
              <a:pPr/>
              <a:t>11/14/2015</a:t>
            </a:fld>
            <a:endParaRPr lang="en-US"/>
          </a:p>
        </p:txBody>
      </p:sp>
      <p:sp>
        <p:nvSpPr>
          <p:cNvPr id="7" name="Slide Number Placeholder 6"/>
          <p:cNvSpPr>
            <a:spLocks noGrp="1"/>
          </p:cNvSpPr>
          <p:nvPr>
            <p:ph type="sldNum" sz="quarter" idx="12"/>
          </p:nvPr>
        </p:nvSpPr>
        <p:spPr/>
        <p:txBody>
          <a:bodyPr/>
          <a:lstStyle/>
          <a:p>
            <a:fld id="{1C81CD17-104F-4E8A-A80E-ABA066597E8B}"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a:prstGeom prst="rect">
            <a:avLst/>
          </a:prstGeom>
        </p:spPr>
        <p:txBody>
          <a:bodyPr>
            <a:normAutofit/>
          </a:bodyPr>
          <a:lstStyle/>
          <a:p>
            <a:r>
              <a:rPr lang="en-US" smtClean="0"/>
              <a:t>© 2013 Cengage Learning Engineering. All Rights Reserved. </a:t>
            </a:r>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CBC14F-74BE-4ADB-968A-F2E71142FCA2}" type="datetime1">
              <a:rPr lang="en-US" smtClean="0"/>
              <a:pPr/>
              <a:t>11/14/2015</a:t>
            </a:fld>
            <a:endParaRPr lang="en-US"/>
          </a:p>
        </p:txBody>
      </p:sp>
      <p:sp>
        <p:nvSpPr>
          <p:cNvPr id="6" name="Footer Placeholder 5"/>
          <p:cNvSpPr>
            <a:spLocks noGrp="1"/>
          </p:cNvSpPr>
          <p:nvPr>
            <p:ph type="ftr" sz="quarter" idx="11"/>
          </p:nvPr>
        </p:nvSpPr>
        <p:spPr>
          <a:xfrm>
            <a:off x="4641448" y="5724835"/>
            <a:ext cx="3493664" cy="365125"/>
          </a:xfrm>
          <a:prstGeom prst="rect">
            <a:avLst/>
          </a:prstGeom>
        </p:spPr>
        <p:txBody>
          <a:bodyPr>
            <a:normAutofit/>
          </a:bodyPr>
          <a:lstStyle/>
          <a:p>
            <a:r>
              <a:rPr lang="en-US" smtClean="0"/>
              <a:t>© 2013 Cengage Learning Engineering. All Rights Reserved. </a:t>
            </a:r>
            <a:endParaRPr lang="en-US"/>
          </a:p>
        </p:txBody>
      </p:sp>
      <p:sp>
        <p:nvSpPr>
          <p:cNvPr id="7" name="Slide Number Placeholder 6"/>
          <p:cNvSpPr>
            <a:spLocks noGrp="1"/>
          </p:cNvSpPr>
          <p:nvPr>
            <p:ph type="sldNum" sz="quarter" idx="12"/>
          </p:nvPr>
        </p:nvSpPr>
        <p:spPr/>
        <p:txBody>
          <a:bodyPr/>
          <a:lstStyle/>
          <a:p>
            <a:fld id="{1C81CD17-104F-4E8A-A80E-ABA066597E8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8000">
              <a:schemeClr val="bg2">
                <a:shade val="94000"/>
                <a:satMod val="114000"/>
                <a:alpha val="0"/>
                <a:lumMod val="96000"/>
              </a:schemeClr>
            </a:gs>
            <a:gs pos="58000">
              <a:schemeClr val="bg2">
                <a:shade val="94000"/>
                <a:satMod val="114000"/>
                <a:lumMod val="96000"/>
              </a:schemeClr>
            </a:gs>
            <a:gs pos="58000">
              <a:schemeClr val="bg2">
                <a:tint val="92000"/>
                <a:shade val="66000"/>
                <a:satMod val="110000"/>
                <a:lumMod val="95000"/>
              </a:schemeClr>
            </a:gs>
            <a:gs pos="100000">
              <a:schemeClr val="bg2">
                <a:tint val="89000"/>
                <a:shade val="62000"/>
                <a:satMod val="110000"/>
                <a:lumMod val="72000"/>
              </a:schemeClr>
            </a:gs>
          </a:gsLst>
          <a:lin ang="5400000" scaled="0"/>
          <a:tileRect/>
        </a:gradFill>
        <a:effectLst/>
      </p:bgPr>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userDrawn="1"/>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11370" y="6486937"/>
            <a:ext cx="2133600" cy="365125"/>
          </a:xfrm>
          <a:prstGeom prst="rect">
            <a:avLst/>
          </a:prstGeom>
        </p:spPr>
        <p:txBody>
          <a:bodyPr vert="horz" lIns="91440" tIns="45720" rIns="91440" bIns="45720" rtlCol="0" anchor="ctr"/>
          <a:lstStyle>
            <a:lvl1pPr algn="r">
              <a:defRPr sz="1200">
                <a:solidFill>
                  <a:srgbClr val="FEFEFE"/>
                </a:solidFill>
              </a:defRPr>
            </a:lvl1pPr>
          </a:lstStyle>
          <a:p>
            <a:fld id="{6E563EC9-8477-458E-BEA8-CC258EC31C5D}" type="datetime1">
              <a:rPr lang="en-US" smtClean="0"/>
              <a:pPr/>
              <a:t>11/14/2015</a:t>
            </a:fld>
            <a:endParaRPr lang="en-US" dirty="0"/>
          </a:p>
        </p:txBody>
      </p:sp>
      <p:sp>
        <p:nvSpPr>
          <p:cNvPr id="6" name="Slide Number Placeholder 5"/>
          <p:cNvSpPr>
            <a:spLocks noGrp="1"/>
          </p:cNvSpPr>
          <p:nvPr>
            <p:ph type="sldNum" sz="quarter" idx="4"/>
          </p:nvPr>
        </p:nvSpPr>
        <p:spPr>
          <a:xfrm>
            <a:off x="0" y="6519134"/>
            <a:ext cx="1332156" cy="365125"/>
          </a:xfrm>
          <a:prstGeom prst="rect">
            <a:avLst/>
          </a:prstGeom>
        </p:spPr>
        <p:txBody>
          <a:bodyPr vert="horz" lIns="91440" tIns="45720" rIns="91440" bIns="45720" rtlCol="0" anchor="ctr"/>
          <a:lstStyle>
            <a:lvl1pPr algn="l">
              <a:defRPr sz="1200">
                <a:solidFill>
                  <a:srgbClr val="FEFEFE"/>
                </a:solidFill>
              </a:defRPr>
            </a:lvl1pPr>
          </a:lstStyle>
          <a:p>
            <a:fld id="{1C81CD17-104F-4E8A-A80E-ABA066597E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hf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1"/>
          <p:cNvSpPr txBox="1">
            <a:spLocks/>
          </p:cNvSpPr>
          <p:nvPr/>
        </p:nvSpPr>
        <p:spPr>
          <a:xfrm>
            <a:off x="0" y="484908"/>
            <a:ext cx="9143999" cy="4350328"/>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76000"/>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76000"/>
              <a:buFont typeface="Wingdings 2" pitchFamily="18" charset="2"/>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algn="ctr"/>
            <a:r>
              <a:rPr lang="en-US" sz="4000" b="1" dirty="0" smtClean="0">
                <a:solidFill>
                  <a:schemeClr val="accent6"/>
                </a:solidFill>
              </a:rPr>
              <a:t>Structural Steel Connection Design</a:t>
            </a:r>
          </a:p>
          <a:p>
            <a:pPr algn="ctr"/>
            <a:endParaRPr lang="en-US" sz="1600" b="1" dirty="0" smtClean="0">
              <a:solidFill>
                <a:schemeClr val="accent6"/>
              </a:solidFill>
            </a:endParaRPr>
          </a:p>
          <a:p>
            <a:pPr algn="ctr"/>
            <a:r>
              <a:rPr lang="en-US" sz="3200" b="1" dirty="0" smtClean="0">
                <a:solidFill>
                  <a:schemeClr val="accent6"/>
                </a:solidFill>
              </a:rPr>
              <a:t> between </a:t>
            </a:r>
          </a:p>
          <a:p>
            <a:pPr algn="ctr"/>
            <a:endParaRPr lang="en-US" sz="1600" b="1" dirty="0" smtClean="0">
              <a:solidFill>
                <a:schemeClr val="accent6"/>
              </a:solidFill>
            </a:endParaRPr>
          </a:p>
          <a:p>
            <a:pPr algn="ctr"/>
            <a:r>
              <a:rPr lang="en-US" sz="4000" b="1" dirty="0" smtClean="0">
                <a:solidFill>
                  <a:schemeClr val="accent6"/>
                </a:solidFill>
              </a:rPr>
              <a:t>the Structural Consultant</a:t>
            </a:r>
          </a:p>
          <a:p>
            <a:pPr algn="ctr"/>
            <a:endParaRPr lang="en-US" sz="800" b="1" dirty="0" smtClean="0">
              <a:solidFill>
                <a:schemeClr val="accent6"/>
              </a:solidFill>
            </a:endParaRPr>
          </a:p>
          <a:p>
            <a:pPr algn="ctr"/>
            <a:r>
              <a:rPr lang="en-US" sz="3300" b="1" dirty="0" smtClean="0">
                <a:solidFill>
                  <a:schemeClr val="accent6"/>
                </a:solidFill>
              </a:rPr>
              <a:t> &amp;</a:t>
            </a:r>
          </a:p>
          <a:p>
            <a:pPr algn="ctr"/>
            <a:endParaRPr lang="en-US" sz="800" b="1" dirty="0" smtClean="0">
              <a:solidFill>
                <a:schemeClr val="accent6"/>
              </a:solidFill>
            </a:endParaRPr>
          </a:p>
          <a:p>
            <a:pPr algn="ctr"/>
            <a:r>
              <a:rPr lang="en-US" sz="4000" b="1" dirty="0" smtClean="0">
                <a:solidFill>
                  <a:schemeClr val="accent6"/>
                </a:solidFill>
              </a:rPr>
              <a:t> the Steel Fabricator</a:t>
            </a:r>
            <a:endParaRPr lang="en-US" sz="4000" b="1" dirty="0">
              <a:solidFill>
                <a:schemeClr val="accent6"/>
              </a:solidFill>
            </a:endParaRPr>
          </a:p>
        </p:txBody>
      </p:sp>
      <p:sp>
        <p:nvSpPr>
          <p:cNvPr id="1025" name="Rectangle 1"/>
          <p:cNvSpPr>
            <a:spLocks noChangeArrowheads="1"/>
          </p:cNvSpPr>
          <p:nvPr/>
        </p:nvSpPr>
        <p:spPr bwMode="auto">
          <a:xfrm>
            <a:off x="2050473" y="5195456"/>
            <a:ext cx="519545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Dr. Magdi A. Khalifa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0"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Abu Dhabi - United Arab Emirates</a:t>
            </a:r>
            <a:endParaRPr kumimoji="0" lang="it-IT"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10</a:t>
            </a:fld>
            <a:endParaRPr lang="en-US" dirty="0"/>
          </a:p>
        </p:txBody>
      </p:sp>
      <p:sp>
        <p:nvSpPr>
          <p:cNvPr id="3" name="Title 2"/>
          <p:cNvSpPr>
            <a:spLocks noGrp="1"/>
          </p:cNvSpPr>
          <p:nvPr>
            <p:ph type="title"/>
          </p:nvPr>
        </p:nvSpPr>
        <p:spPr/>
        <p:txBody>
          <a:bodyPr/>
          <a:lstStyle/>
          <a:p>
            <a:r>
              <a:rPr lang="en-US" dirty="0" smtClean="0"/>
              <a:t>Fabricator/Erector Role</a:t>
            </a:r>
            <a:endParaRPr lang="ar-AE" dirty="0"/>
          </a:p>
        </p:txBody>
      </p:sp>
      <p:sp>
        <p:nvSpPr>
          <p:cNvPr id="5" name="TextBox 4"/>
          <p:cNvSpPr txBox="1"/>
          <p:nvPr/>
        </p:nvSpPr>
        <p:spPr bwMode="auto">
          <a:xfrm>
            <a:off x="277091" y="727363"/>
            <a:ext cx="8866909" cy="6124754"/>
          </a:xfrm>
          <a:prstGeom prst="rect">
            <a:avLst/>
          </a:prstGeom>
          <a:noFill/>
          <a:ln w="38100" cap="flat">
            <a:noFill/>
            <a:bevel/>
          </a:ln>
        </p:spPr>
        <p:txBody>
          <a:bodyPr wrap="square" anchor="ctr">
            <a:spAutoFit/>
          </a:bodyPr>
          <a:lstStyle/>
          <a:p>
            <a:r>
              <a:rPr lang="en-US" sz="3200" b="1" i="1" dirty="0" smtClean="0">
                <a:solidFill>
                  <a:srgbClr val="FF0000"/>
                </a:solidFill>
                <a:latin typeface="Palatino Linotype" pitchFamily="18" charset="0"/>
              </a:rPr>
              <a:t>The </a:t>
            </a:r>
            <a:r>
              <a:rPr lang="en-US" sz="3200" b="1" i="1" dirty="0" smtClean="0">
                <a:solidFill>
                  <a:srgbClr val="FF0000"/>
                </a:solidFill>
                <a:latin typeface="Palatino Linotype" pitchFamily="18" charset="0"/>
              </a:rPr>
              <a:t>Fabricator/Erector Role</a:t>
            </a:r>
          </a:p>
          <a:p>
            <a:r>
              <a:rPr lang="en-US" sz="2400" b="1" i="1" dirty="0" smtClean="0">
                <a:latin typeface="Palatino Linotype" pitchFamily="18" charset="0"/>
              </a:rPr>
              <a:t> </a:t>
            </a:r>
          </a:p>
          <a:p>
            <a:r>
              <a:rPr lang="en-US" sz="2400" b="1" i="1" dirty="0" smtClean="0">
                <a:latin typeface="Palatino Linotype" pitchFamily="18" charset="0"/>
              </a:rPr>
              <a:t>It is customarily that </a:t>
            </a:r>
            <a:r>
              <a:rPr lang="en-US" sz="2400" b="1" i="1" dirty="0" smtClean="0">
                <a:solidFill>
                  <a:srgbClr val="FF0000"/>
                </a:solidFill>
                <a:latin typeface="Palatino Linotype" pitchFamily="18" charset="0"/>
              </a:rPr>
              <a:t>fabricators</a:t>
            </a:r>
            <a:r>
              <a:rPr lang="en-US" sz="2400" b="1" i="1" dirty="0" smtClean="0">
                <a:latin typeface="Palatino Linotype" pitchFamily="18" charset="0"/>
              </a:rPr>
              <a:t> and </a:t>
            </a:r>
            <a:r>
              <a:rPr lang="en-US" sz="2400" b="1" i="1" dirty="0" smtClean="0">
                <a:solidFill>
                  <a:srgbClr val="FF0000"/>
                </a:solidFill>
                <a:latin typeface="Palatino Linotype" pitchFamily="18" charset="0"/>
              </a:rPr>
              <a:t>erectors</a:t>
            </a:r>
            <a:r>
              <a:rPr lang="en-US" sz="2400" b="1" i="1" dirty="0" smtClean="0">
                <a:latin typeface="Palatino Linotype" pitchFamily="18" charset="0"/>
              </a:rPr>
              <a:t> work as subs to the main contractor. </a:t>
            </a:r>
          </a:p>
          <a:p>
            <a:endParaRPr lang="en-US" sz="2400" b="1" i="1" dirty="0" smtClean="0">
              <a:latin typeface="Palatino Linotype" pitchFamily="18" charset="0"/>
            </a:endParaRPr>
          </a:p>
          <a:p>
            <a:r>
              <a:rPr lang="en-US" sz="2400" b="1" i="1" dirty="0" smtClean="0">
                <a:latin typeface="Palatino Linotype" pitchFamily="18" charset="0"/>
              </a:rPr>
              <a:t>They will not be decided upon until the time of signing the contract </a:t>
            </a:r>
            <a:r>
              <a:rPr lang="en-US" sz="2400" b="1" i="1" dirty="0" smtClean="0">
                <a:latin typeface="Palatino Linotype" pitchFamily="18" charset="0"/>
              </a:rPr>
              <a:t>between the </a:t>
            </a:r>
            <a:r>
              <a:rPr lang="en-US" sz="2400" b="1" i="1" dirty="0" smtClean="0">
                <a:solidFill>
                  <a:srgbClr val="FF0000"/>
                </a:solidFill>
                <a:latin typeface="Palatino Linotype" pitchFamily="18" charset="0"/>
              </a:rPr>
              <a:t>client </a:t>
            </a:r>
            <a:r>
              <a:rPr lang="en-US" sz="2400" b="1" i="1" dirty="0" smtClean="0">
                <a:latin typeface="Palatino Linotype" pitchFamily="18" charset="0"/>
              </a:rPr>
              <a:t>and the winning </a:t>
            </a:r>
            <a:r>
              <a:rPr lang="en-US" sz="2400" b="1" i="1" dirty="0" smtClean="0">
                <a:solidFill>
                  <a:srgbClr val="FF3300"/>
                </a:solidFill>
                <a:latin typeface="Palatino Linotype" pitchFamily="18" charset="0"/>
              </a:rPr>
              <a:t>main </a:t>
            </a:r>
            <a:r>
              <a:rPr lang="en-US" sz="2400" b="1" i="1" dirty="0" smtClean="0">
                <a:solidFill>
                  <a:srgbClr val="FF3300"/>
                </a:solidFill>
                <a:latin typeface="Palatino Linotype" pitchFamily="18" charset="0"/>
              </a:rPr>
              <a:t>contractor</a:t>
            </a:r>
            <a:r>
              <a:rPr lang="en-US" sz="2400" b="1" i="1" dirty="0" smtClean="0">
                <a:latin typeface="Palatino Linotype" pitchFamily="18" charset="0"/>
              </a:rPr>
              <a:t>.</a:t>
            </a:r>
          </a:p>
          <a:p>
            <a:endParaRPr lang="en-US" sz="2400" b="1" i="1" dirty="0" smtClean="0">
              <a:latin typeface="Palatino Linotype" pitchFamily="18" charset="0"/>
            </a:endParaRPr>
          </a:p>
          <a:p>
            <a:r>
              <a:rPr lang="en-US" sz="2400" b="1" i="1" dirty="0" smtClean="0">
                <a:latin typeface="Palatino Linotype" pitchFamily="18" charset="0"/>
              </a:rPr>
              <a:t>However, a list of few </a:t>
            </a:r>
            <a:r>
              <a:rPr lang="en-US" sz="2400" b="1" i="1" dirty="0" smtClean="0">
                <a:solidFill>
                  <a:srgbClr val="FF0000"/>
                </a:solidFill>
                <a:latin typeface="Palatino Linotype" pitchFamily="18" charset="0"/>
              </a:rPr>
              <a:t>fabricators/erectors</a:t>
            </a:r>
            <a:r>
              <a:rPr lang="en-US" sz="2400" b="1" i="1" dirty="0" smtClean="0">
                <a:latin typeface="Palatino Linotype" pitchFamily="18" charset="0"/>
              </a:rPr>
              <a:t> can be named as possible candidates and it is not unusual for the </a:t>
            </a:r>
            <a:r>
              <a:rPr lang="en-US" sz="2400" b="1" i="1" dirty="0" smtClean="0">
                <a:solidFill>
                  <a:srgbClr val="FF0000"/>
                </a:solidFill>
                <a:latin typeface="Palatino Linotype" pitchFamily="18" charset="0"/>
              </a:rPr>
              <a:t>EOR</a:t>
            </a:r>
            <a:r>
              <a:rPr lang="en-US" sz="2400" b="1" i="1" dirty="0" smtClean="0">
                <a:latin typeface="Palatino Linotype" pitchFamily="18" charset="0"/>
              </a:rPr>
              <a:t> to consult and collaborate with them. </a:t>
            </a:r>
          </a:p>
          <a:p>
            <a:endParaRPr lang="en-US" sz="2400" b="1" i="1" dirty="0" smtClean="0">
              <a:latin typeface="Palatino Linotype" pitchFamily="18" charset="0"/>
            </a:endParaRPr>
          </a:p>
          <a:p>
            <a:r>
              <a:rPr lang="en-US" sz="2400" b="1" i="1" dirty="0" smtClean="0">
                <a:latin typeface="Palatino Linotype" pitchFamily="18" charset="0"/>
              </a:rPr>
              <a:t>It is always a good idea to consult with the </a:t>
            </a:r>
            <a:r>
              <a:rPr lang="en-US" sz="2400" b="1" i="1" dirty="0" smtClean="0">
                <a:solidFill>
                  <a:srgbClr val="FF0000"/>
                </a:solidFill>
                <a:latin typeface="Palatino Linotype" pitchFamily="18" charset="0"/>
              </a:rPr>
              <a:t>anticipated</a:t>
            </a:r>
            <a:r>
              <a:rPr lang="en-US" sz="2400" b="1" i="1" dirty="0" smtClean="0">
                <a:latin typeface="Palatino Linotype" pitchFamily="18" charset="0"/>
              </a:rPr>
              <a:t> </a:t>
            </a:r>
            <a:r>
              <a:rPr lang="en-US" sz="2400" b="1" i="1" dirty="0" smtClean="0">
                <a:solidFill>
                  <a:srgbClr val="FF0000"/>
                </a:solidFill>
                <a:latin typeface="Palatino Linotype" pitchFamily="18" charset="0"/>
              </a:rPr>
              <a:t>fabricator/erector </a:t>
            </a:r>
            <a:r>
              <a:rPr lang="en-US" sz="2400" b="1" i="1" dirty="0" smtClean="0">
                <a:latin typeface="Palatino Linotype" pitchFamily="18" charset="0"/>
              </a:rPr>
              <a:t>at early stages of the structural design to tune the design to the available capabilities and ideas of the </a:t>
            </a:r>
            <a:r>
              <a:rPr lang="en-US" sz="2400" b="1" i="1" dirty="0" smtClean="0">
                <a:solidFill>
                  <a:srgbClr val="FF0000"/>
                </a:solidFill>
                <a:latin typeface="Palatino Linotype" pitchFamily="18" charset="0"/>
              </a:rPr>
              <a:t>fabricator/erector</a:t>
            </a:r>
            <a:r>
              <a:rPr lang="en-US" sz="2400" b="1" i="1" dirty="0" smtClean="0">
                <a:latin typeface="Palatino Linotype" pitchFamily="18" charset="0"/>
              </a:rPr>
              <a:t>.</a:t>
            </a: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11</a:t>
            </a:fld>
            <a:endParaRPr lang="en-US" dirty="0"/>
          </a:p>
        </p:txBody>
      </p:sp>
      <p:pic>
        <p:nvPicPr>
          <p:cNvPr id="128002" name="Picture 2"/>
          <p:cNvPicPr>
            <a:picLocks noChangeAspect="1" noChangeArrowheads="1"/>
          </p:cNvPicPr>
          <p:nvPr/>
        </p:nvPicPr>
        <p:blipFill>
          <a:blip r:embed="rId2"/>
          <a:srcRect/>
          <a:stretch>
            <a:fillRect/>
          </a:stretch>
        </p:blipFill>
        <p:spPr bwMode="auto">
          <a:xfrm>
            <a:off x="0" y="0"/>
            <a:ext cx="4622800" cy="3435927"/>
          </a:xfrm>
          <a:prstGeom prst="rect">
            <a:avLst/>
          </a:prstGeom>
          <a:noFill/>
          <a:ln w="9525">
            <a:noFill/>
            <a:miter lim="800000"/>
            <a:headEnd/>
            <a:tailEnd/>
          </a:ln>
          <a:effectLst/>
        </p:spPr>
      </p:pic>
      <p:pic>
        <p:nvPicPr>
          <p:cNvPr id="128003" name="Picture 3"/>
          <p:cNvPicPr>
            <a:picLocks noChangeAspect="1" noChangeArrowheads="1"/>
          </p:cNvPicPr>
          <p:nvPr/>
        </p:nvPicPr>
        <p:blipFill>
          <a:blip r:embed="rId3"/>
          <a:srcRect/>
          <a:stretch>
            <a:fillRect/>
          </a:stretch>
        </p:blipFill>
        <p:spPr bwMode="auto">
          <a:xfrm>
            <a:off x="4625320" y="-1"/>
            <a:ext cx="4518680" cy="3435927"/>
          </a:xfrm>
          <a:prstGeom prst="rect">
            <a:avLst/>
          </a:prstGeom>
          <a:noFill/>
          <a:ln w="9525">
            <a:noFill/>
            <a:miter lim="800000"/>
            <a:headEnd/>
            <a:tailEnd/>
          </a:ln>
          <a:effectLst/>
        </p:spPr>
      </p:pic>
      <p:sp>
        <p:nvSpPr>
          <p:cNvPr id="5" name="Rectangle 4"/>
          <p:cNvSpPr/>
          <p:nvPr/>
        </p:nvSpPr>
        <p:spPr>
          <a:xfrm>
            <a:off x="249383" y="3685309"/>
            <a:ext cx="8894617" cy="2677656"/>
          </a:xfrm>
          <a:prstGeom prst="rect">
            <a:avLst/>
          </a:prstGeom>
        </p:spPr>
        <p:txBody>
          <a:bodyPr wrap="square">
            <a:spAutoFit/>
          </a:bodyPr>
          <a:lstStyle/>
          <a:p>
            <a:r>
              <a:rPr lang="en-US" sz="2400" b="1" i="1" dirty="0" smtClean="0">
                <a:latin typeface="Palatino Linotype" pitchFamily="18" charset="0"/>
              </a:rPr>
              <a:t>At the member sizing stage, the </a:t>
            </a:r>
            <a:r>
              <a:rPr lang="en-US" sz="2400" b="1" i="1" dirty="0" smtClean="0">
                <a:solidFill>
                  <a:srgbClr val="FF0000"/>
                </a:solidFill>
                <a:latin typeface="Palatino Linotype" pitchFamily="18" charset="0"/>
              </a:rPr>
              <a:t>EOR</a:t>
            </a:r>
            <a:r>
              <a:rPr lang="en-US" sz="2400" b="1" i="1" dirty="0" smtClean="0">
                <a:latin typeface="Palatino Linotype" pitchFamily="18" charset="0"/>
              </a:rPr>
              <a:t> can always seek the advice of the </a:t>
            </a:r>
            <a:r>
              <a:rPr lang="en-US" sz="2400" b="1" i="1" dirty="0" smtClean="0">
                <a:solidFill>
                  <a:srgbClr val="FF3300"/>
                </a:solidFill>
                <a:latin typeface="Palatino Linotype" pitchFamily="18" charset="0"/>
              </a:rPr>
              <a:t>fabricator</a:t>
            </a:r>
            <a:r>
              <a:rPr lang="en-US" sz="2400" b="1" i="1" dirty="0" smtClean="0">
                <a:latin typeface="Palatino Linotype" pitchFamily="18" charset="0"/>
              </a:rPr>
              <a:t> on the availability of certain </a:t>
            </a:r>
            <a:r>
              <a:rPr lang="en-US" sz="2400" b="1" i="1" dirty="0" smtClean="0">
                <a:solidFill>
                  <a:srgbClr val="FF3300"/>
                </a:solidFill>
                <a:latin typeface="Palatino Linotype" pitchFamily="18" charset="0"/>
              </a:rPr>
              <a:t>types of steels</a:t>
            </a:r>
            <a:r>
              <a:rPr lang="en-US" sz="2400" b="1" i="1" dirty="0" smtClean="0">
                <a:latin typeface="Palatino Linotype" pitchFamily="18" charset="0"/>
              </a:rPr>
              <a:t> or </a:t>
            </a:r>
            <a:r>
              <a:rPr lang="en-US" sz="2400" b="1" i="1" dirty="0" smtClean="0">
                <a:solidFill>
                  <a:srgbClr val="FF3300"/>
                </a:solidFill>
                <a:latin typeface="Palatino Linotype" pitchFamily="18" charset="0"/>
              </a:rPr>
              <a:t>shapes</a:t>
            </a:r>
            <a:r>
              <a:rPr lang="en-US" sz="2400" b="1" i="1" dirty="0" smtClean="0">
                <a:latin typeface="Palatino Linotype" pitchFamily="18" charset="0"/>
              </a:rPr>
              <a:t> saving valuable time and cost. </a:t>
            </a:r>
          </a:p>
          <a:p>
            <a:endParaRPr lang="en-US" sz="2400" b="1" i="1" dirty="0" smtClean="0">
              <a:latin typeface="Palatino Linotype" pitchFamily="18" charset="0"/>
            </a:endParaRPr>
          </a:p>
          <a:p>
            <a:r>
              <a:rPr lang="en-US" sz="2400" b="1" i="1" dirty="0" smtClean="0">
                <a:latin typeface="Palatino Linotype" pitchFamily="18" charset="0"/>
              </a:rPr>
              <a:t>Based </a:t>
            </a:r>
            <a:r>
              <a:rPr lang="en-US" sz="2400" b="1" i="1" dirty="0" smtClean="0">
                <a:latin typeface="Palatino Linotype" pitchFamily="18" charset="0"/>
              </a:rPr>
              <a:t>on </a:t>
            </a:r>
            <a:r>
              <a:rPr lang="en-US" sz="2400" b="1" i="1" dirty="0" smtClean="0">
                <a:solidFill>
                  <a:srgbClr val="FF0000"/>
                </a:solidFill>
                <a:latin typeface="Palatino Linotype" pitchFamily="18" charset="0"/>
              </a:rPr>
              <a:t>fabricator/erector</a:t>
            </a:r>
            <a:r>
              <a:rPr lang="en-US" sz="2400" b="1" i="1" dirty="0" smtClean="0">
                <a:latin typeface="Palatino Linotype" pitchFamily="18" charset="0"/>
              </a:rPr>
              <a:t> collaboration and feedback, the </a:t>
            </a:r>
            <a:r>
              <a:rPr lang="en-US" sz="2400" b="1" i="1" dirty="0" smtClean="0">
                <a:solidFill>
                  <a:srgbClr val="FF0000"/>
                </a:solidFill>
                <a:latin typeface="Palatino Linotype" pitchFamily="18" charset="0"/>
              </a:rPr>
              <a:t>EOR</a:t>
            </a:r>
            <a:r>
              <a:rPr lang="en-US" sz="2400" b="1" i="1" dirty="0" smtClean="0">
                <a:latin typeface="Palatino Linotype" pitchFamily="18" charset="0"/>
              </a:rPr>
              <a:t> along with </a:t>
            </a:r>
            <a:r>
              <a:rPr lang="en-US" sz="2400" b="1" i="1" dirty="0" smtClean="0">
                <a:solidFill>
                  <a:srgbClr val="FF0000"/>
                </a:solidFill>
                <a:latin typeface="Palatino Linotype" pitchFamily="18" charset="0"/>
              </a:rPr>
              <a:t>client</a:t>
            </a:r>
            <a:r>
              <a:rPr lang="en-US" sz="2400" b="1" i="1" dirty="0" smtClean="0">
                <a:latin typeface="Palatino Linotype" pitchFamily="18" charset="0"/>
              </a:rPr>
              <a:t> will be able to take better decisions on the final requirements of the structure. </a:t>
            </a:r>
            <a:endParaRPr lang="en-US" sz="2400" b="1" i="1" dirty="0">
              <a:latin typeface="Palatino Linotyp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12</a:t>
            </a:fld>
            <a:endParaRPr lang="en-US" dirty="0"/>
          </a:p>
        </p:txBody>
      </p:sp>
      <p:sp>
        <p:nvSpPr>
          <p:cNvPr id="3" name="Title 2"/>
          <p:cNvSpPr>
            <a:spLocks noGrp="1"/>
          </p:cNvSpPr>
          <p:nvPr>
            <p:ph type="title"/>
          </p:nvPr>
        </p:nvSpPr>
        <p:spPr/>
        <p:txBody>
          <a:bodyPr/>
          <a:lstStyle/>
          <a:p>
            <a:r>
              <a:rPr lang="en-US" dirty="0" smtClean="0"/>
              <a:t>Loads for Connection Design</a:t>
            </a:r>
            <a:endParaRPr lang="ar-AE" dirty="0"/>
          </a:p>
        </p:txBody>
      </p:sp>
      <p:sp>
        <p:nvSpPr>
          <p:cNvPr id="5" name="TextBox 4"/>
          <p:cNvSpPr txBox="1"/>
          <p:nvPr/>
        </p:nvSpPr>
        <p:spPr bwMode="auto">
          <a:xfrm>
            <a:off x="277091" y="727363"/>
            <a:ext cx="8866909" cy="5878532"/>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3200" b="1" i="1" dirty="0" smtClean="0">
                <a:solidFill>
                  <a:srgbClr val="FF0000"/>
                </a:solidFill>
                <a:latin typeface="Palatino Linotype" pitchFamily="18" charset="0"/>
              </a:rPr>
              <a:t>Loads for Connection Design</a:t>
            </a:r>
          </a:p>
          <a:p>
            <a:r>
              <a:rPr lang="en-US" sz="2400" b="1" i="1" dirty="0" smtClean="0">
                <a:latin typeface="Palatino Linotype" pitchFamily="18" charset="0"/>
              </a:rPr>
              <a:t> </a:t>
            </a:r>
          </a:p>
          <a:p>
            <a:r>
              <a:rPr lang="en-US" sz="2400" b="1" i="1" dirty="0" smtClean="0">
                <a:latin typeface="Palatino Linotype" pitchFamily="18" charset="0"/>
              </a:rPr>
              <a:t>Member and connection forces are usually conveyed using structural drawings, load tables, and specifications. </a:t>
            </a:r>
          </a:p>
          <a:p>
            <a:endParaRPr lang="en-US" sz="2400" b="1" i="1" dirty="0" smtClean="0">
              <a:latin typeface="Palatino Linotype" pitchFamily="18" charset="0"/>
            </a:endParaRPr>
          </a:p>
          <a:p>
            <a:r>
              <a:rPr lang="en-US" sz="2400" b="1" i="1" dirty="0" smtClean="0">
                <a:latin typeface="Palatino Linotype" pitchFamily="18" charset="0"/>
              </a:rPr>
              <a:t>It always recommended that information to be given at the </a:t>
            </a:r>
            <a:r>
              <a:rPr lang="en-US" sz="2400" b="1" i="1" dirty="0" smtClean="0">
                <a:solidFill>
                  <a:srgbClr val="FF0000"/>
                </a:solidFill>
                <a:latin typeface="Palatino Linotype" pitchFamily="18" charset="0"/>
              </a:rPr>
              <a:t>tendering stage </a:t>
            </a:r>
            <a:r>
              <a:rPr lang="en-US" sz="2400" b="1" i="1" dirty="0" smtClean="0">
                <a:latin typeface="Palatino Linotype" pitchFamily="18" charset="0"/>
              </a:rPr>
              <a:t>of the project so the </a:t>
            </a:r>
            <a:r>
              <a:rPr lang="en-US" sz="2400" b="1" i="1" dirty="0" smtClean="0">
                <a:solidFill>
                  <a:srgbClr val="FF3300"/>
                </a:solidFill>
                <a:latin typeface="Palatino Linotype" pitchFamily="18" charset="0"/>
              </a:rPr>
              <a:t>fabricator</a:t>
            </a:r>
            <a:r>
              <a:rPr lang="en-US" sz="2400" b="1" i="1" dirty="0" smtClean="0">
                <a:latin typeface="Palatino Linotype" pitchFamily="18" charset="0"/>
              </a:rPr>
              <a:t> will make the proper allowance when he submits his quotation. </a:t>
            </a:r>
          </a:p>
          <a:p>
            <a:endParaRPr lang="en-US" sz="2400" b="1" i="1" dirty="0" smtClean="0">
              <a:latin typeface="Palatino Linotype" pitchFamily="18" charset="0"/>
            </a:endParaRPr>
          </a:p>
          <a:p>
            <a:r>
              <a:rPr lang="en-US" sz="2400" b="1" i="1" dirty="0" smtClean="0">
                <a:latin typeface="Palatino Linotype" pitchFamily="18" charset="0"/>
              </a:rPr>
              <a:t>Load tables may include all applicable loading cases or they can be the ones that create the critical loading envelope. </a:t>
            </a:r>
          </a:p>
          <a:p>
            <a:endParaRPr lang="en-US" sz="2400" b="1" i="1" dirty="0" smtClean="0">
              <a:latin typeface="Palatino Linotype" pitchFamily="18" charset="0"/>
            </a:endParaRPr>
          </a:p>
          <a:p>
            <a:r>
              <a:rPr lang="en-US" sz="2400" b="1" i="1" dirty="0" smtClean="0">
                <a:latin typeface="Palatino Linotype" pitchFamily="18" charset="0"/>
              </a:rPr>
              <a:t>It must be clearly identified if these loads or envelopes are based on the </a:t>
            </a:r>
            <a:r>
              <a:rPr lang="en-US" sz="2400" b="1" i="1" dirty="0" smtClean="0">
                <a:solidFill>
                  <a:srgbClr val="FF0000"/>
                </a:solidFill>
                <a:latin typeface="Palatino Linotype" pitchFamily="18" charset="0"/>
              </a:rPr>
              <a:t>Allowable Strength Design (ASD) </a:t>
            </a:r>
            <a:r>
              <a:rPr lang="en-US" sz="2400" b="1" i="1" dirty="0" smtClean="0">
                <a:latin typeface="Palatino Linotype" pitchFamily="18" charset="0"/>
              </a:rPr>
              <a:t>or they are based on the </a:t>
            </a:r>
            <a:r>
              <a:rPr lang="en-US" sz="2400" b="1" i="1" dirty="0" smtClean="0">
                <a:solidFill>
                  <a:srgbClr val="FF0000"/>
                </a:solidFill>
                <a:latin typeface="Palatino Linotype" pitchFamily="18" charset="0"/>
              </a:rPr>
              <a:t>Load and Resistance Factor Design (LRFD)</a:t>
            </a:r>
            <a:r>
              <a:rPr lang="en-US" sz="2400" b="1" i="1" dirty="0" smtClean="0">
                <a:latin typeface="Palatino Linotype" pitchFamily="18" charset="0"/>
              </a:rPr>
              <a:t>.</a:t>
            </a:r>
            <a:endParaRPr lang="en-US" sz="2400" b="1" i="1" dirty="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13</a:t>
            </a:fld>
            <a:endParaRPr lang="en-US" dirty="0"/>
          </a:p>
        </p:txBody>
      </p:sp>
      <p:sp>
        <p:nvSpPr>
          <p:cNvPr id="3" name="Title 2"/>
          <p:cNvSpPr>
            <a:spLocks noGrp="1"/>
          </p:cNvSpPr>
          <p:nvPr>
            <p:ph type="title"/>
          </p:nvPr>
        </p:nvSpPr>
        <p:spPr/>
        <p:txBody>
          <a:bodyPr/>
          <a:lstStyle/>
          <a:p>
            <a:r>
              <a:rPr lang="en-US" dirty="0" smtClean="0"/>
              <a:t>Loads for Connection Design</a:t>
            </a:r>
            <a:endParaRPr lang="ar-AE" dirty="0"/>
          </a:p>
        </p:txBody>
      </p:sp>
      <p:sp>
        <p:nvSpPr>
          <p:cNvPr id="5" name="TextBox 4"/>
          <p:cNvSpPr txBox="1"/>
          <p:nvPr/>
        </p:nvSpPr>
        <p:spPr bwMode="auto">
          <a:xfrm>
            <a:off x="277091" y="727363"/>
            <a:ext cx="8866909" cy="3908762"/>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Some </a:t>
            </a:r>
            <a:r>
              <a:rPr lang="en-US" sz="2400" b="1" i="1" dirty="0" smtClean="0">
                <a:solidFill>
                  <a:srgbClr val="FF3300"/>
                </a:solidFill>
                <a:latin typeface="Palatino Linotype" pitchFamily="18" charset="0"/>
              </a:rPr>
              <a:t>consultants</a:t>
            </a:r>
            <a:r>
              <a:rPr lang="en-US" sz="2400" b="1" i="1" dirty="0" smtClean="0">
                <a:latin typeface="Palatino Linotype" pitchFamily="18" charset="0"/>
              </a:rPr>
              <a:t> tend to convey the design loads in terms of </a:t>
            </a:r>
            <a:r>
              <a:rPr lang="en-US" sz="2400" b="1" i="1" dirty="0" smtClean="0">
                <a:solidFill>
                  <a:srgbClr val="FF3300"/>
                </a:solidFill>
                <a:latin typeface="Palatino Linotype" pitchFamily="18" charset="0"/>
              </a:rPr>
              <a:t>a percentage of the steel member capacity</a:t>
            </a:r>
            <a:r>
              <a:rPr lang="en-US" sz="2400" b="1" i="1" dirty="0" smtClean="0">
                <a:latin typeface="Palatino Linotype" pitchFamily="18" charset="0"/>
              </a:rPr>
              <a:t>. This might sounds like a quick shortcut for a long tedious process but it holds within it a huge waste of material and of connection design, fabrication, and erection hours. </a:t>
            </a:r>
          </a:p>
          <a:p>
            <a:endParaRPr lang="en-US" sz="2400" b="1" i="1" dirty="0" smtClean="0">
              <a:latin typeface="Palatino Linotype" pitchFamily="18" charset="0"/>
            </a:endParaRPr>
          </a:p>
          <a:p>
            <a:r>
              <a:rPr lang="en-US" sz="2400" b="1" i="1" dirty="0" smtClean="0">
                <a:latin typeface="Palatino Linotype" pitchFamily="18" charset="0"/>
              </a:rPr>
              <a:t>The </a:t>
            </a:r>
            <a:r>
              <a:rPr lang="en-US" sz="2400" b="1" i="1" dirty="0" smtClean="0">
                <a:solidFill>
                  <a:srgbClr val="FF3300"/>
                </a:solidFill>
                <a:latin typeface="Palatino Linotype" pitchFamily="18" charset="0"/>
              </a:rPr>
              <a:t>connection designer </a:t>
            </a:r>
            <a:r>
              <a:rPr lang="en-US" sz="2400" b="1" i="1" dirty="0" smtClean="0">
                <a:latin typeface="Palatino Linotype" pitchFamily="18" charset="0"/>
              </a:rPr>
              <a:t>has to satisfy the percentage requirement and if the size of steel member is large due </a:t>
            </a:r>
            <a:r>
              <a:rPr lang="en-US" sz="2400" b="1" i="1" dirty="0" smtClean="0">
                <a:solidFill>
                  <a:srgbClr val="FF0000"/>
                </a:solidFill>
                <a:latin typeface="Palatino Linotype" pitchFamily="18" charset="0"/>
              </a:rPr>
              <a:t>serviceability requirement</a:t>
            </a:r>
            <a:r>
              <a:rPr lang="en-US" sz="2400" b="1" i="1" dirty="0" smtClean="0">
                <a:latin typeface="Palatino Linotype" pitchFamily="18" charset="0"/>
              </a:rPr>
              <a:t>, for example, then the connections at the joints will be over designed for no logical reason. </a:t>
            </a:r>
          </a:p>
        </p:txBody>
      </p:sp>
      <p:pic>
        <p:nvPicPr>
          <p:cNvPr id="130050" name="Picture 2"/>
          <p:cNvPicPr>
            <a:picLocks noChangeAspect="1" noChangeArrowheads="1"/>
          </p:cNvPicPr>
          <p:nvPr/>
        </p:nvPicPr>
        <p:blipFill>
          <a:blip r:embed="rId2"/>
          <a:srcRect/>
          <a:stretch>
            <a:fillRect/>
          </a:stretch>
        </p:blipFill>
        <p:spPr bwMode="auto">
          <a:xfrm>
            <a:off x="4365770" y="4822682"/>
            <a:ext cx="3044825" cy="1590675"/>
          </a:xfrm>
          <a:prstGeom prst="rect">
            <a:avLst/>
          </a:prstGeom>
          <a:noFill/>
          <a:ln w="9525">
            <a:noFill/>
            <a:miter lim="800000"/>
            <a:headEnd/>
            <a:tailEnd/>
          </a:ln>
          <a:effectLst/>
        </p:spPr>
      </p:pic>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14</a:t>
            </a:fld>
            <a:endParaRPr lang="en-US" dirty="0"/>
          </a:p>
        </p:txBody>
      </p:sp>
      <p:sp>
        <p:nvSpPr>
          <p:cNvPr id="3" name="Title 2"/>
          <p:cNvSpPr>
            <a:spLocks noGrp="1"/>
          </p:cNvSpPr>
          <p:nvPr>
            <p:ph type="title"/>
          </p:nvPr>
        </p:nvSpPr>
        <p:spPr/>
        <p:txBody>
          <a:bodyPr/>
          <a:lstStyle/>
          <a:p>
            <a:r>
              <a:rPr lang="en-US" dirty="0" smtClean="0"/>
              <a:t>Loads for Connection Design</a:t>
            </a:r>
            <a:endParaRPr lang="ar-AE" dirty="0"/>
          </a:p>
        </p:txBody>
      </p:sp>
      <p:sp>
        <p:nvSpPr>
          <p:cNvPr id="5" name="TextBox 4"/>
          <p:cNvSpPr txBox="1"/>
          <p:nvPr/>
        </p:nvSpPr>
        <p:spPr bwMode="auto">
          <a:xfrm>
            <a:off x="277091" y="727363"/>
            <a:ext cx="8866909" cy="5386090"/>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Similarly, at a </a:t>
            </a:r>
            <a:r>
              <a:rPr lang="en-US" sz="2400" b="1" i="1" dirty="0" smtClean="0">
                <a:solidFill>
                  <a:srgbClr val="FF0000"/>
                </a:solidFill>
                <a:latin typeface="Palatino Linotype" pitchFamily="18" charset="0"/>
              </a:rPr>
              <a:t>beam-to-column connection </a:t>
            </a:r>
            <a:r>
              <a:rPr lang="en-US" sz="2400" b="1" i="1" dirty="0" smtClean="0">
                <a:latin typeface="Palatino Linotype" pitchFamily="18" charset="0"/>
              </a:rPr>
              <a:t>the actual moments are much smaller than the full moment capacity of the beam, thus specifying connection design with a high percentage of the full capacity of the beam would be a </a:t>
            </a:r>
            <a:r>
              <a:rPr lang="en-US" sz="2400" b="1" i="1" dirty="0" smtClean="0">
                <a:solidFill>
                  <a:srgbClr val="FF3300"/>
                </a:solidFill>
                <a:latin typeface="Palatino Linotype" pitchFamily="18" charset="0"/>
              </a:rPr>
              <a:t>huge waste</a:t>
            </a:r>
            <a:r>
              <a:rPr lang="en-US" sz="2400" b="1" i="1" dirty="0" smtClean="0">
                <a:latin typeface="Palatino Linotype" pitchFamily="18" charset="0"/>
              </a:rPr>
              <a:t>.</a:t>
            </a:r>
          </a:p>
          <a:p>
            <a:endParaRPr lang="en-US" sz="2400" b="1" i="1" dirty="0" smtClean="0">
              <a:latin typeface="Palatino Linotype" pitchFamily="18" charset="0"/>
            </a:endParaRPr>
          </a:p>
          <a:p>
            <a:r>
              <a:rPr lang="en-US" sz="2400" b="1" i="1" dirty="0" smtClean="0">
                <a:latin typeface="Palatino Linotype" pitchFamily="18" charset="0"/>
              </a:rPr>
              <a:t>On </a:t>
            </a:r>
            <a:r>
              <a:rPr lang="en-US" sz="2400" b="1" i="1" dirty="0" smtClean="0">
                <a:latin typeface="Palatino Linotype" pitchFamily="18" charset="0"/>
              </a:rPr>
              <a:t>the contrary, if hefty </a:t>
            </a:r>
            <a:r>
              <a:rPr lang="en-US" sz="2400" b="1" i="1" dirty="0" smtClean="0">
                <a:solidFill>
                  <a:srgbClr val="FF0000"/>
                </a:solidFill>
                <a:latin typeface="Palatino Linotype" pitchFamily="18" charset="0"/>
              </a:rPr>
              <a:t>concentrated forces are placed near the end of the member</a:t>
            </a:r>
            <a:r>
              <a:rPr lang="en-US" sz="2400" b="1" i="1" dirty="0" smtClean="0">
                <a:latin typeface="Palatino Linotype" pitchFamily="18" charset="0"/>
              </a:rPr>
              <a:t>, then such connection designed on the percentage of the full capacity of the beam might prove to be </a:t>
            </a:r>
            <a:r>
              <a:rPr lang="en-US" sz="2400" b="1" i="1" dirty="0" smtClean="0">
                <a:solidFill>
                  <a:srgbClr val="FF0000"/>
                </a:solidFill>
                <a:latin typeface="Palatino Linotype" pitchFamily="18" charset="0"/>
              </a:rPr>
              <a:t>inadequate</a:t>
            </a:r>
            <a:r>
              <a:rPr lang="en-US" sz="2400" b="1" i="1" dirty="0" smtClean="0">
                <a:latin typeface="Palatino Linotype" pitchFamily="18" charset="0"/>
              </a:rPr>
              <a:t>.</a:t>
            </a:r>
          </a:p>
          <a:p>
            <a:endParaRPr lang="en-US" sz="2400" b="1" i="1" dirty="0" smtClean="0">
              <a:latin typeface="Palatino Linotype" pitchFamily="18" charset="0"/>
            </a:endParaRPr>
          </a:p>
          <a:p>
            <a:r>
              <a:rPr lang="en-US" sz="2400" b="1" i="1" dirty="0" smtClean="0">
                <a:latin typeface="Palatino Linotype" pitchFamily="18" charset="0"/>
              </a:rPr>
              <a:t>End forces of different load cases should be compatible at the joints where members meet. </a:t>
            </a:r>
            <a:r>
              <a:rPr lang="en-US" sz="2400" b="1" i="1" dirty="0" smtClean="0">
                <a:solidFill>
                  <a:srgbClr val="FF3300"/>
                </a:solidFill>
                <a:latin typeface="Palatino Linotype" pitchFamily="18" charset="0"/>
              </a:rPr>
              <a:t>The forces for the connection design will not be analyzed properly if the forces in each member are not in equilibrium.</a:t>
            </a: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15</a:t>
            </a:fld>
            <a:endParaRPr lang="en-US" dirty="0"/>
          </a:p>
        </p:txBody>
      </p:sp>
      <p:sp>
        <p:nvSpPr>
          <p:cNvPr id="3" name="Title 2"/>
          <p:cNvSpPr>
            <a:spLocks noGrp="1"/>
          </p:cNvSpPr>
          <p:nvPr>
            <p:ph type="title"/>
          </p:nvPr>
        </p:nvSpPr>
        <p:spPr/>
        <p:txBody>
          <a:bodyPr/>
          <a:lstStyle/>
          <a:p>
            <a:r>
              <a:rPr lang="en-US" dirty="0" smtClean="0"/>
              <a:t>Loads for Connection Design</a:t>
            </a:r>
            <a:endParaRPr lang="ar-AE" dirty="0"/>
          </a:p>
        </p:txBody>
      </p:sp>
      <p:sp>
        <p:nvSpPr>
          <p:cNvPr id="5" name="TextBox 4"/>
          <p:cNvSpPr txBox="1"/>
          <p:nvPr/>
        </p:nvSpPr>
        <p:spPr bwMode="auto">
          <a:xfrm>
            <a:off x="277091" y="727363"/>
            <a:ext cx="8866909" cy="3908762"/>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Connection design can be achieved by using specialized </a:t>
            </a:r>
            <a:r>
              <a:rPr lang="en-US" sz="2400" b="1" i="1" dirty="0" smtClean="0">
                <a:solidFill>
                  <a:srgbClr val="FF0000"/>
                </a:solidFill>
                <a:latin typeface="Palatino Linotype" pitchFamily="18" charset="0"/>
              </a:rPr>
              <a:t>computer programs </a:t>
            </a:r>
            <a:r>
              <a:rPr lang="en-US" sz="2400" b="1" i="1" dirty="0" smtClean="0">
                <a:latin typeface="Palatino Linotype" pitchFamily="18" charset="0"/>
              </a:rPr>
              <a:t>or could be done by hand. </a:t>
            </a:r>
          </a:p>
          <a:p>
            <a:endParaRPr lang="en-US" sz="2400" b="1" i="1" dirty="0" smtClean="0">
              <a:latin typeface="Palatino Linotype" pitchFamily="18" charset="0"/>
            </a:endParaRPr>
          </a:p>
          <a:p>
            <a:r>
              <a:rPr lang="en-US" sz="2400" b="1" i="1" dirty="0" smtClean="0">
                <a:latin typeface="Palatino Linotype" pitchFamily="18" charset="0"/>
              </a:rPr>
              <a:t>The use of </a:t>
            </a:r>
            <a:r>
              <a:rPr lang="en-US" sz="2400" b="1" i="1" dirty="0" smtClean="0">
                <a:solidFill>
                  <a:srgbClr val="FF0000"/>
                </a:solidFill>
                <a:latin typeface="Palatino Linotype" pitchFamily="18" charset="0"/>
              </a:rPr>
              <a:t>spreadsheets</a:t>
            </a:r>
            <a:r>
              <a:rPr lang="en-US" sz="2400" b="1" i="1" dirty="0" smtClean="0">
                <a:latin typeface="Palatino Linotype" pitchFamily="18" charset="0"/>
              </a:rPr>
              <a:t> help significantly in reducing the effort and time required. </a:t>
            </a:r>
          </a:p>
          <a:p>
            <a:endParaRPr lang="en-US" sz="2400" b="1" i="1" dirty="0" smtClean="0">
              <a:latin typeface="Palatino Linotype" pitchFamily="18" charset="0"/>
            </a:endParaRPr>
          </a:p>
          <a:p>
            <a:r>
              <a:rPr lang="en-US" sz="2400" b="1" i="1" dirty="0" smtClean="0">
                <a:latin typeface="Palatino Linotype" pitchFamily="18" charset="0"/>
              </a:rPr>
              <a:t>However, in many cases the </a:t>
            </a:r>
            <a:r>
              <a:rPr lang="en-US" sz="2400" b="1" i="1" dirty="0" smtClean="0">
                <a:solidFill>
                  <a:srgbClr val="FF0000"/>
                </a:solidFill>
                <a:latin typeface="Palatino Linotype" pitchFamily="18" charset="0"/>
              </a:rPr>
              <a:t>connection design engineer </a:t>
            </a:r>
            <a:r>
              <a:rPr lang="en-US" sz="2400" b="1" i="1" dirty="0" smtClean="0">
                <a:latin typeface="Palatino Linotype" pitchFamily="18" charset="0"/>
              </a:rPr>
              <a:t>may find it necessary to perform </a:t>
            </a:r>
            <a:r>
              <a:rPr lang="en-US" sz="2400" b="1" i="1" dirty="0" smtClean="0">
                <a:solidFill>
                  <a:srgbClr val="FF0000"/>
                </a:solidFill>
                <a:latin typeface="Palatino Linotype" pitchFamily="18" charset="0"/>
              </a:rPr>
              <a:t>hand calculation </a:t>
            </a:r>
            <a:r>
              <a:rPr lang="en-US" sz="2400" b="1" i="1" dirty="0" smtClean="0">
                <a:latin typeface="Palatino Linotype" pitchFamily="18" charset="0"/>
              </a:rPr>
              <a:t>because no software is applicable to all possible types and details of connections.</a:t>
            </a: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16</a:t>
            </a:fld>
            <a:endParaRPr lang="en-US" dirty="0"/>
          </a:p>
        </p:txBody>
      </p:sp>
      <p:sp>
        <p:nvSpPr>
          <p:cNvPr id="3" name="Title 2"/>
          <p:cNvSpPr>
            <a:spLocks noGrp="1"/>
          </p:cNvSpPr>
          <p:nvPr>
            <p:ph type="title"/>
          </p:nvPr>
        </p:nvSpPr>
        <p:spPr/>
        <p:txBody>
          <a:bodyPr/>
          <a:lstStyle/>
          <a:p>
            <a:r>
              <a:rPr lang="en-US" dirty="0" smtClean="0"/>
              <a:t>Design for the Best Results</a:t>
            </a:r>
            <a:endParaRPr lang="ar-AE" dirty="0"/>
          </a:p>
        </p:txBody>
      </p:sp>
      <p:sp>
        <p:nvSpPr>
          <p:cNvPr id="5" name="TextBox 4"/>
          <p:cNvSpPr txBox="1"/>
          <p:nvPr/>
        </p:nvSpPr>
        <p:spPr bwMode="auto">
          <a:xfrm>
            <a:off x="277091" y="727363"/>
            <a:ext cx="8866909" cy="5139869"/>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3200" b="1" i="1" dirty="0" smtClean="0">
                <a:solidFill>
                  <a:srgbClr val="FF0000"/>
                </a:solidFill>
                <a:latin typeface="Palatino Linotype" pitchFamily="18" charset="0"/>
              </a:rPr>
              <a:t>Design for the Best Results</a:t>
            </a:r>
          </a:p>
          <a:p>
            <a:r>
              <a:rPr lang="en-US" sz="2400" b="1" i="1" dirty="0" smtClean="0">
                <a:latin typeface="Palatino Linotype" pitchFamily="18" charset="0"/>
              </a:rPr>
              <a:t> </a:t>
            </a:r>
          </a:p>
          <a:p>
            <a:r>
              <a:rPr lang="en-US" sz="2400" b="1" i="1" dirty="0" smtClean="0">
                <a:latin typeface="Palatino Linotype" pitchFamily="18" charset="0"/>
              </a:rPr>
              <a:t>The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always tries to convey to the </a:t>
            </a:r>
            <a:r>
              <a:rPr lang="en-US" sz="2400" b="1" i="1" dirty="0" smtClean="0">
                <a:solidFill>
                  <a:srgbClr val="FF0000"/>
                </a:solidFill>
                <a:latin typeface="Palatino Linotype" pitchFamily="18" charset="0"/>
              </a:rPr>
              <a:t>structural design consultant </a:t>
            </a:r>
            <a:r>
              <a:rPr lang="en-US" sz="2400" b="1" i="1" dirty="0" smtClean="0">
                <a:latin typeface="Palatino Linotype" pitchFamily="18" charset="0"/>
              </a:rPr>
              <a:t>that the </a:t>
            </a:r>
            <a:r>
              <a:rPr lang="en-US" sz="2400" b="1" i="1" u="sng" dirty="0" smtClean="0">
                <a:solidFill>
                  <a:srgbClr val="FF0000"/>
                </a:solidFill>
                <a:latin typeface="Palatino Linotype" pitchFamily="18" charset="0"/>
              </a:rPr>
              <a:t>cost of connections may far exceed the cost of reduced weight of a steel member</a:t>
            </a:r>
            <a:r>
              <a:rPr lang="en-US" sz="2400" b="1" i="1" dirty="0" smtClean="0">
                <a:latin typeface="Palatino Linotype" pitchFamily="18" charset="0"/>
              </a:rPr>
              <a:t>. </a:t>
            </a:r>
          </a:p>
          <a:p>
            <a:endParaRPr lang="en-US" sz="2400" b="1" i="1" dirty="0" smtClean="0">
              <a:latin typeface="Palatino Linotype" pitchFamily="18" charset="0"/>
            </a:endParaRPr>
          </a:p>
          <a:p>
            <a:r>
              <a:rPr lang="en-US" sz="2400" b="1" i="1" dirty="0" smtClean="0">
                <a:latin typeface="Palatino Linotype" pitchFamily="18" charset="0"/>
              </a:rPr>
              <a:t>Depending on the type of the structure, the </a:t>
            </a:r>
            <a:r>
              <a:rPr lang="en-US" sz="2400" b="1" i="1" dirty="0" smtClean="0">
                <a:solidFill>
                  <a:srgbClr val="FF3300"/>
                </a:solidFill>
                <a:latin typeface="Palatino Linotype" pitchFamily="18" charset="0"/>
              </a:rPr>
              <a:t>cost</a:t>
            </a:r>
            <a:r>
              <a:rPr lang="en-US" sz="2400" b="1" i="1" dirty="0" smtClean="0">
                <a:latin typeface="Palatino Linotype" pitchFamily="18" charset="0"/>
              </a:rPr>
              <a:t> of </a:t>
            </a:r>
            <a:r>
              <a:rPr lang="en-US" sz="2400" b="1" i="1" dirty="0" smtClean="0">
                <a:solidFill>
                  <a:srgbClr val="FF3300"/>
                </a:solidFill>
                <a:latin typeface="Palatino Linotype" pitchFamily="18" charset="0"/>
              </a:rPr>
              <a:t>connections</a:t>
            </a:r>
            <a:r>
              <a:rPr lang="en-US" sz="2400" b="1" i="1" dirty="0" smtClean="0">
                <a:latin typeface="Palatino Linotype" pitchFamily="18" charset="0"/>
              </a:rPr>
              <a:t> </a:t>
            </a:r>
            <a:r>
              <a:rPr lang="en-US" sz="2400" b="1" i="1" dirty="0" smtClean="0">
                <a:solidFill>
                  <a:srgbClr val="FF3300"/>
                </a:solidFill>
                <a:latin typeface="Palatino Linotype" pitchFamily="18" charset="0"/>
              </a:rPr>
              <a:t>fabrication</a:t>
            </a:r>
            <a:r>
              <a:rPr lang="en-US" sz="2400" b="1" i="1" dirty="0" smtClean="0">
                <a:latin typeface="Palatino Linotype" pitchFamily="18" charset="0"/>
              </a:rPr>
              <a:t> and </a:t>
            </a:r>
            <a:r>
              <a:rPr lang="en-US" sz="2400" b="1" i="1" dirty="0" smtClean="0">
                <a:solidFill>
                  <a:srgbClr val="FF3300"/>
                </a:solidFill>
                <a:latin typeface="Palatino Linotype" pitchFamily="18" charset="0"/>
              </a:rPr>
              <a:t>erection</a:t>
            </a:r>
            <a:r>
              <a:rPr lang="en-US" sz="2400" b="1" i="1" dirty="0" smtClean="0">
                <a:latin typeface="Palatino Linotype" pitchFamily="18" charset="0"/>
              </a:rPr>
              <a:t> is estimated anywhere between 10% to 20% of the cost of steel weight. </a:t>
            </a:r>
          </a:p>
          <a:p>
            <a:endParaRPr lang="en-US" sz="2400" b="1" i="1" dirty="0" smtClean="0">
              <a:latin typeface="Palatino Linotype" pitchFamily="18" charset="0"/>
            </a:endParaRPr>
          </a:p>
          <a:p>
            <a:r>
              <a:rPr lang="en-US" sz="2400" b="1" i="1" dirty="0" smtClean="0">
                <a:latin typeface="Palatino Linotype" pitchFamily="18" charset="0"/>
              </a:rPr>
              <a:t>Thus by including the </a:t>
            </a:r>
            <a:r>
              <a:rPr lang="en-US" sz="2400" b="1" i="1" dirty="0" smtClean="0">
                <a:solidFill>
                  <a:srgbClr val="FF3300"/>
                </a:solidFill>
                <a:latin typeface="Palatino Linotype" pitchFamily="18" charset="0"/>
              </a:rPr>
              <a:t>cost of connections</a:t>
            </a:r>
            <a:r>
              <a:rPr lang="en-US" sz="2400" b="1" i="1" dirty="0" smtClean="0">
                <a:latin typeface="Palatino Linotype" pitchFamily="18" charset="0"/>
              </a:rPr>
              <a:t>, the </a:t>
            </a:r>
            <a:r>
              <a:rPr lang="en-US" sz="2400" b="1" i="1" dirty="0" smtClean="0">
                <a:solidFill>
                  <a:srgbClr val="FF3300"/>
                </a:solidFill>
                <a:latin typeface="Palatino Linotype" pitchFamily="18" charset="0"/>
              </a:rPr>
              <a:t>lightest</a:t>
            </a:r>
            <a:r>
              <a:rPr lang="en-US" sz="2400" b="1" i="1" dirty="0" smtClean="0">
                <a:latin typeface="Palatino Linotype" pitchFamily="18" charset="0"/>
              </a:rPr>
              <a:t> structural steel section might </a:t>
            </a:r>
            <a:r>
              <a:rPr lang="en-US" sz="2400" b="1" i="1" u="sng" dirty="0" smtClean="0">
                <a:solidFill>
                  <a:srgbClr val="FF3300"/>
                </a:solidFill>
                <a:latin typeface="Palatino Linotype" pitchFamily="18" charset="0"/>
              </a:rPr>
              <a:t>not</a:t>
            </a:r>
            <a:r>
              <a:rPr lang="en-US" sz="2400" b="1" i="1" dirty="0" smtClean="0">
                <a:latin typeface="Palatino Linotype" pitchFamily="18" charset="0"/>
              </a:rPr>
              <a:t> necessarily be the </a:t>
            </a:r>
            <a:r>
              <a:rPr lang="en-US" sz="2400" b="1" i="1" dirty="0" smtClean="0">
                <a:solidFill>
                  <a:srgbClr val="FF3300"/>
                </a:solidFill>
                <a:latin typeface="Palatino Linotype" pitchFamily="18" charset="0"/>
              </a:rPr>
              <a:t>cheapest</a:t>
            </a:r>
            <a:r>
              <a:rPr lang="en-US" sz="2400" b="1" i="1" dirty="0" smtClean="0">
                <a:latin typeface="Palatino Linotype" pitchFamily="18" charset="0"/>
              </a:rPr>
              <a:t>.</a:t>
            </a:r>
          </a:p>
          <a:p>
            <a:endParaRPr lang="en-US" sz="2400" b="1" i="1" dirty="0" smtClean="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17</a:t>
            </a:fld>
            <a:endParaRPr lang="en-US" dirty="0"/>
          </a:p>
        </p:txBody>
      </p:sp>
      <p:pic>
        <p:nvPicPr>
          <p:cNvPr id="4" name="Picture 3"/>
          <p:cNvPicPr>
            <a:picLocks noChangeAspect="1" noChangeArrowheads="1"/>
          </p:cNvPicPr>
          <p:nvPr/>
        </p:nvPicPr>
        <p:blipFill>
          <a:blip r:embed="rId2"/>
          <a:srcRect/>
          <a:stretch>
            <a:fillRect/>
          </a:stretch>
        </p:blipFill>
        <p:spPr bwMode="auto">
          <a:xfrm>
            <a:off x="0" y="-3475"/>
            <a:ext cx="9144000" cy="68614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18</a:t>
            </a:fld>
            <a:endParaRPr lang="en-US" dirty="0"/>
          </a:p>
        </p:txBody>
      </p:sp>
      <p:sp>
        <p:nvSpPr>
          <p:cNvPr id="3" name="Title 2"/>
          <p:cNvSpPr>
            <a:spLocks noGrp="1"/>
          </p:cNvSpPr>
          <p:nvPr>
            <p:ph type="title"/>
          </p:nvPr>
        </p:nvSpPr>
        <p:spPr/>
        <p:txBody>
          <a:bodyPr/>
          <a:lstStyle/>
          <a:p>
            <a:r>
              <a:rPr lang="en-US" dirty="0" smtClean="0"/>
              <a:t>Design for the Best Results</a:t>
            </a:r>
            <a:endParaRPr lang="ar-AE" dirty="0"/>
          </a:p>
        </p:txBody>
      </p:sp>
      <p:sp>
        <p:nvSpPr>
          <p:cNvPr id="5" name="TextBox 4"/>
          <p:cNvSpPr txBox="1"/>
          <p:nvPr/>
        </p:nvSpPr>
        <p:spPr bwMode="auto">
          <a:xfrm>
            <a:off x="277091" y="727363"/>
            <a:ext cx="8866909" cy="1938992"/>
          </a:xfrm>
          <a:prstGeom prst="rect">
            <a:avLst/>
          </a:prstGeom>
          <a:noFill/>
          <a:ln w="38100" cap="flat">
            <a:noFill/>
            <a:bevel/>
          </a:ln>
        </p:spPr>
        <p:txBody>
          <a:bodyPr wrap="square" anchor="ctr">
            <a:spAutoFit/>
          </a:bodyPr>
          <a:lstStyle/>
          <a:p>
            <a:r>
              <a:rPr lang="en-US" sz="2400" b="1" i="1" dirty="0" smtClean="0">
                <a:latin typeface="Palatino Linotype" pitchFamily="18" charset="0"/>
              </a:rPr>
              <a:t> </a:t>
            </a:r>
            <a:r>
              <a:rPr lang="en-US" sz="2400" b="1" i="1" dirty="0" smtClean="0">
                <a:latin typeface="Palatino Linotype" pitchFamily="18" charset="0"/>
              </a:rPr>
              <a:t>Also, in many cases, </a:t>
            </a:r>
            <a:r>
              <a:rPr lang="en-US" sz="2400" b="1" i="1" dirty="0" smtClean="0">
                <a:solidFill>
                  <a:srgbClr val="FF3300"/>
                </a:solidFill>
                <a:latin typeface="Palatino Linotype" pitchFamily="18" charset="0"/>
              </a:rPr>
              <a:t>fabricators</a:t>
            </a:r>
            <a:r>
              <a:rPr lang="en-US" sz="2400" b="1" i="1" dirty="0" smtClean="0">
                <a:latin typeface="Palatino Linotype" pitchFamily="18" charset="0"/>
              </a:rPr>
              <a:t> find that the size of members as shown on the structural drawings </a:t>
            </a:r>
            <a:r>
              <a:rPr lang="en-US" sz="2400" b="1" i="1" dirty="0" smtClean="0">
                <a:solidFill>
                  <a:srgbClr val="FF3300"/>
                </a:solidFill>
                <a:latin typeface="Palatino Linotype" pitchFamily="18" charset="0"/>
              </a:rPr>
              <a:t>is too small to accommodate easy connections</a:t>
            </a:r>
            <a:r>
              <a:rPr lang="en-US" sz="2400" b="1" i="1" dirty="0" smtClean="0">
                <a:latin typeface="Palatino Linotype" pitchFamily="18" charset="0"/>
              </a:rPr>
              <a:t>. This simply will add significantly to the cost of connections and the cost of the finished structure.</a:t>
            </a:r>
            <a:endParaRPr lang="en-US" sz="2400" b="1" i="1" dirty="0">
              <a:latin typeface="Palatino Linotype" pitchFamily="18" charset="0"/>
            </a:endParaRPr>
          </a:p>
        </p:txBody>
      </p:sp>
      <p:pic>
        <p:nvPicPr>
          <p:cNvPr id="6" name="Picture 2"/>
          <p:cNvPicPr>
            <a:picLocks noChangeAspect="1" noChangeArrowheads="1"/>
          </p:cNvPicPr>
          <p:nvPr/>
        </p:nvPicPr>
        <p:blipFill>
          <a:blip r:embed="rId2"/>
          <a:srcRect/>
          <a:stretch>
            <a:fillRect/>
          </a:stretch>
        </p:blipFill>
        <p:spPr bwMode="auto">
          <a:xfrm>
            <a:off x="1975947" y="2632363"/>
            <a:ext cx="5306537" cy="3976255"/>
          </a:xfrm>
          <a:prstGeom prst="rect">
            <a:avLst/>
          </a:prstGeom>
          <a:noFill/>
          <a:ln w="9525">
            <a:noFill/>
            <a:miter lim="800000"/>
            <a:headEnd/>
            <a:tailEnd/>
          </a:ln>
          <a:effectLst/>
        </p:spPr>
      </p:pic>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19</a:t>
            </a:fld>
            <a:endParaRPr lang="en-US" dirty="0"/>
          </a:p>
        </p:txBody>
      </p:sp>
      <p:pic>
        <p:nvPicPr>
          <p:cNvPr id="133123" name="Picture 3"/>
          <p:cNvPicPr>
            <a:picLocks noChangeAspect="1" noChangeArrowheads="1"/>
          </p:cNvPicPr>
          <p:nvPr/>
        </p:nvPicPr>
        <p:blipFill>
          <a:blip r:embed="rId2"/>
          <a:srcRect/>
          <a:stretch>
            <a:fillRect/>
          </a:stretch>
        </p:blipFill>
        <p:spPr bwMode="auto">
          <a:xfrm>
            <a:off x="1" y="1"/>
            <a:ext cx="9144000" cy="6845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2</a:t>
            </a:fld>
            <a:endParaRPr lang="en-US" dirty="0"/>
          </a:p>
        </p:txBody>
      </p:sp>
      <p:sp>
        <p:nvSpPr>
          <p:cNvPr id="3" name="Title 2"/>
          <p:cNvSpPr>
            <a:spLocks noGrp="1"/>
          </p:cNvSpPr>
          <p:nvPr>
            <p:ph type="title"/>
          </p:nvPr>
        </p:nvSpPr>
        <p:spPr/>
        <p:txBody>
          <a:bodyPr/>
          <a:lstStyle/>
          <a:p>
            <a:r>
              <a:rPr lang="en-US" dirty="0" smtClean="0"/>
              <a:t>Introduction</a:t>
            </a:r>
            <a:endParaRPr lang="ar-AE" dirty="0"/>
          </a:p>
        </p:txBody>
      </p:sp>
      <p:sp>
        <p:nvSpPr>
          <p:cNvPr id="5" name="TextBox 4"/>
          <p:cNvSpPr txBox="1"/>
          <p:nvPr/>
        </p:nvSpPr>
        <p:spPr bwMode="auto">
          <a:xfrm>
            <a:off x="277091" y="727363"/>
            <a:ext cx="8866909" cy="4247317"/>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ea typeface="Arial Unicode MS" pitchFamily="34" charset="-128"/>
                <a:cs typeface="Arial Unicode MS" pitchFamily="34" charset="-128"/>
              </a:rPr>
              <a:t>In steel construction, </a:t>
            </a:r>
          </a:p>
          <a:p>
            <a:endParaRPr lang="en-US" sz="2400" b="1" i="1" dirty="0" smtClean="0">
              <a:latin typeface="Palatino Linotype" pitchFamily="18" charset="0"/>
              <a:ea typeface="Arial Unicode MS" pitchFamily="34" charset="-128"/>
              <a:cs typeface="Arial Unicode MS" pitchFamily="34" charset="-128"/>
            </a:endParaRPr>
          </a:p>
          <a:p>
            <a:pPr>
              <a:lnSpc>
                <a:spcPct val="150000"/>
              </a:lnSpc>
              <a:spcAft>
                <a:spcPts val="1200"/>
              </a:spcAft>
            </a:pPr>
            <a:r>
              <a:rPr lang="en-US" sz="2400" b="1" i="1" dirty="0" smtClean="0">
                <a:latin typeface="Palatino Linotype" pitchFamily="18" charset="0"/>
                <a:ea typeface="Arial Unicode MS" pitchFamily="34" charset="-128"/>
                <a:cs typeface="Arial Unicode MS" pitchFamily="34" charset="-128"/>
              </a:rPr>
              <a:t>the </a:t>
            </a:r>
            <a:r>
              <a:rPr lang="en-US" sz="2400" b="1" i="1" dirty="0" smtClean="0">
                <a:solidFill>
                  <a:srgbClr val="FF0000"/>
                </a:solidFill>
                <a:latin typeface="Palatino Linotype" pitchFamily="18" charset="0"/>
                <a:ea typeface="Arial Unicode MS" pitchFamily="34" charset="-128"/>
                <a:cs typeface="Arial Unicode MS" pitchFamily="34" charset="-128"/>
              </a:rPr>
              <a:t>Structural Consultant </a:t>
            </a:r>
            <a:r>
              <a:rPr lang="en-US" sz="2400" b="1" i="1" dirty="0" smtClean="0">
                <a:latin typeface="Palatino Linotype" pitchFamily="18" charset="0"/>
                <a:ea typeface="Arial Unicode MS" pitchFamily="34" charset="-128"/>
                <a:cs typeface="Arial Unicode MS" pitchFamily="34" charset="-128"/>
              </a:rPr>
              <a:t>or</a:t>
            </a:r>
            <a:r>
              <a:rPr lang="en-US" sz="2400" b="1" i="1" dirty="0" smtClean="0">
                <a:solidFill>
                  <a:srgbClr val="FF3300"/>
                </a:solidFill>
                <a:latin typeface="Palatino Linotype" pitchFamily="18" charset="0"/>
                <a:ea typeface="Arial Unicode MS" pitchFamily="34" charset="-128"/>
                <a:cs typeface="Arial Unicode MS" pitchFamily="34" charset="-128"/>
              </a:rPr>
              <a:t> the </a:t>
            </a:r>
            <a:r>
              <a:rPr lang="en-US" sz="2400" b="1" i="1" dirty="0" smtClean="0">
                <a:solidFill>
                  <a:srgbClr val="FF0000"/>
                </a:solidFill>
                <a:latin typeface="Palatino Linotype" pitchFamily="18" charset="0"/>
              </a:rPr>
              <a:t>Engineer of Record (EOR)</a:t>
            </a:r>
            <a:r>
              <a:rPr lang="en-US" sz="2400" b="1" i="1" dirty="0" smtClean="0">
                <a:latin typeface="Palatino Linotype" pitchFamily="18" charset="0"/>
              </a:rPr>
              <a:t>,</a:t>
            </a:r>
            <a:r>
              <a:rPr lang="en-US" sz="2400" b="1" i="1" dirty="0" smtClean="0">
                <a:solidFill>
                  <a:srgbClr val="FF3300"/>
                </a:solidFill>
                <a:latin typeface="Palatino Linotype" pitchFamily="18" charset="0"/>
                <a:ea typeface="Arial Unicode MS" pitchFamily="34" charset="-128"/>
                <a:cs typeface="Arial Unicode MS" pitchFamily="34" charset="-128"/>
              </a:rPr>
              <a:t> </a:t>
            </a:r>
            <a:r>
              <a:rPr lang="en-US" sz="2400" b="1" i="1" dirty="0" smtClean="0">
                <a:latin typeface="Palatino Linotype" pitchFamily="18" charset="0"/>
              </a:rPr>
              <a:t>analyzes the structure using the applicable load combinations and then size up the members for </a:t>
            </a:r>
            <a:r>
              <a:rPr lang="en-US" sz="2400" b="1" i="1" dirty="0" smtClean="0">
                <a:solidFill>
                  <a:srgbClr val="FF3300"/>
                </a:solidFill>
                <a:latin typeface="Palatino Linotype" pitchFamily="18" charset="0"/>
              </a:rPr>
              <a:t>strength</a:t>
            </a:r>
            <a:r>
              <a:rPr lang="en-US" sz="2400" b="1" i="1" dirty="0" smtClean="0">
                <a:latin typeface="Palatino Linotype" pitchFamily="18" charset="0"/>
              </a:rPr>
              <a:t> and </a:t>
            </a:r>
            <a:r>
              <a:rPr lang="en-US" sz="2400" b="1" i="1" dirty="0" smtClean="0">
                <a:solidFill>
                  <a:srgbClr val="FF3300"/>
                </a:solidFill>
                <a:latin typeface="Palatino Linotype" pitchFamily="18" charset="0"/>
              </a:rPr>
              <a:t>serviceability</a:t>
            </a:r>
            <a:r>
              <a:rPr lang="en-US" sz="2400" b="1" i="1" dirty="0" smtClean="0">
                <a:latin typeface="Palatino Linotype" pitchFamily="18" charset="0"/>
              </a:rPr>
              <a:t>. </a:t>
            </a:r>
          </a:p>
          <a:p>
            <a:endParaRPr lang="en-US" sz="2400" b="1" i="1" dirty="0" smtClean="0">
              <a:latin typeface="Palatino Linotype" pitchFamily="18" charset="0"/>
            </a:endParaRPr>
          </a:p>
          <a:p>
            <a:endParaRPr lang="en-US" sz="2400" b="1" i="1" dirty="0" smtClean="0">
              <a:latin typeface="Palatino Linotype" pitchFamily="18" charset="0"/>
            </a:endParaRPr>
          </a:p>
          <a:p>
            <a:r>
              <a:rPr lang="en-US" sz="2400" b="1" i="1" dirty="0" smtClean="0">
                <a:latin typeface="Palatino Linotype" pitchFamily="18" charset="0"/>
              </a:rPr>
              <a:t>Generally, </a:t>
            </a:r>
            <a:r>
              <a:rPr lang="en-US" sz="2400" b="1" i="1" dirty="0" smtClean="0">
                <a:solidFill>
                  <a:srgbClr val="FF3300"/>
                </a:solidFill>
                <a:latin typeface="Palatino Linotype" pitchFamily="18" charset="0"/>
              </a:rPr>
              <a:t>design of connections </a:t>
            </a:r>
            <a:r>
              <a:rPr lang="en-US" sz="2400" b="1" i="1" dirty="0" smtClean="0">
                <a:latin typeface="Palatino Linotype" pitchFamily="18" charset="0"/>
              </a:rPr>
              <a:t>is done in a later step.</a:t>
            </a:r>
          </a:p>
          <a:p>
            <a:endParaRPr lang="en-US" sz="2400" b="1" i="1" dirty="0" smtClean="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20</a:t>
            </a:fld>
            <a:endParaRPr lang="en-US" dirty="0"/>
          </a:p>
        </p:txBody>
      </p:sp>
      <p:sp>
        <p:nvSpPr>
          <p:cNvPr id="3" name="Title 2"/>
          <p:cNvSpPr>
            <a:spLocks noGrp="1"/>
          </p:cNvSpPr>
          <p:nvPr>
            <p:ph type="title"/>
          </p:nvPr>
        </p:nvSpPr>
        <p:spPr/>
        <p:txBody>
          <a:bodyPr/>
          <a:lstStyle/>
          <a:p>
            <a:r>
              <a:rPr lang="en-US" dirty="0" smtClean="0"/>
              <a:t>Design for the Best Results</a:t>
            </a:r>
            <a:endParaRPr lang="ar-AE" dirty="0"/>
          </a:p>
        </p:txBody>
      </p:sp>
      <p:pic>
        <p:nvPicPr>
          <p:cNvPr id="7" name="Picture 2"/>
          <p:cNvPicPr>
            <a:picLocks noChangeAspect="1" noChangeArrowheads="1"/>
          </p:cNvPicPr>
          <p:nvPr/>
        </p:nvPicPr>
        <p:blipFill>
          <a:blip r:embed="rId2"/>
          <a:srcRect/>
          <a:stretch>
            <a:fillRect/>
          </a:stretch>
        </p:blipFill>
        <p:spPr bwMode="auto">
          <a:xfrm>
            <a:off x="1" y="1288472"/>
            <a:ext cx="9144000" cy="5569527"/>
          </a:xfrm>
          <a:prstGeom prst="rect">
            <a:avLst/>
          </a:prstGeom>
          <a:noFill/>
          <a:ln w="9525">
            <a:noFill/>
            <a:miter lim="800000"/>
            <a:headEnd/>
            <a:tailEnd/>
          </a:ln>
          <a:effectLst/>
        </p:spPr>
      </p:pic>
      <p:sp>
        <p:nvSpPr>
          <p:cNvPr id="5" name="TextBox 4"/>
          <p:cNvSpPr txBox="1"/>
          <p:nvPr/>
        </p:nvSpPr>
        <p:spPr bwMode="auto">
          <a:xfrm>
            <a:off x="277091" y="727363"/>
            <a:ext cx="8866909" cy="830997"/>
          </a:xfrm>
          <a:prstGeom prst="rect">
            <a:avLst/>
          </a:prstGeom>
          <a:noFill/>
          <a:ln w="38100" cap="flat">
            <a:noFill/>
            <a:bevel/>
          </a:ln>
        </p:spPr>
        <p:txBody>
          <a:bodyPr wrap="square" anchor="ctr">
            <a:spAutoFit/>
          </a:bodyPr>
          <a:lstStyle/>
          <a:p>
            <a:r>
              <a:rPr lang="en-US" sz="2400" b="1" i="1" dirty="0" smtClean="0">
                <a:solidFill>
                  <a:srgbClr val="FF3300"/>
                </a:solidFill>
                <a:latin typeface="Palatino Linotype" pitchFamily="18" charset="0"/>
              </a:rPr>
              <a:t>Complicated connections </a:t>
            </a:r>
            <a:r>
              <a:rPr lang="en-US" sz="2400" b="1" i="1" dirty="0" smtClean="0">
                <a:latin typeface="Palatino Linotype" pitchFamily="18" charset="0"/>
              </a:rPr>
              <a:t>increase the time and the cost of the fabrication as well as the erection process.</a:t>
            </a:r>
            <a:endParaRPr lang="en-US" sz="2400" b="1" i="1" dirty="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21</a:t>
            </a:fld>
            <a:endParaRPr lang="en-US" dirty="0"/>
          </a:p>
        </p:txBody>
      </p:sp>
      <p:pic>
        <p:nvPicPr>
          <p:cNvPr id="4" name="Picture 2"/>
          <p:cNvPicPr>
            <a:picLocks noChangeAspect="1" noChangeArrowheads="1"/>
          </p:cNvPicPr>
          <p:nvPr/>
        </p:nvPicPr>
        <p:blipFill>
          <a:blip r:embed="rId2"/>
          <a:srcRect/>
          <a:stretch>
            <a:fillRect/>
          </a:stretch>
        </p:blipFill>
        <p:spPr bwMode="auto">
          <a:xfrm>
            <a:off x="0" y="1"/>
            <a:ext cx="6483499"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22</a:t>
            </a:fld>
            <a:endParaRPr lang="en-US" dirty="0"/>
          </a:p>
        </p:txBody>
      </p:sp>
      <p:sp>
        <p:nvSpPr>
          <p:cNvPr id="3" name="Title 2"/>
          <p:cNvSpPr>
            <a:spLocks noGrp="1"/>
          </p:cNvSpPr>
          <p:nvPr>
            <p:ph type="title"/>
          </p:nvPr>
        </p:nvSpPr>
        <p:spPr/>
        <p:txBody>
          <a:bodyPr/>
          <a:lstStyle/>
          <a:p>
            <a:r>
              <a:rPr lang="en-US" dirty="0" smtClean="0"/>
              <a:t>Design for the Best Results</a:t>
            </a:r>
            <a:endParaRPr lang="ar-AE" dirty="0"/>
          </a:p>
        </p:txBody>
      </p:sp>
      <p:sp>
        <p:nvSpPr>
          <p:cNvPr id="5" name="TextBox 4"/>
          <p:cNvSpPr txBox="1"/>
          <p:nvPr/>
        </p:nvSpPr>
        <p:spPr bwMode="auto">
          <a:xfrm>
            <a:off x="277091" y="727363"/>
            <a:ext cx="8866909" cy="6124754"/>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solidFill>
                  <a:srgbClr val="FF3300"/>
                </a:solidFill>
                <a:latin typeface="Palatino Linotype" pitchFamily="18" charset="0"/>
              </a:rPr>
              <a:t>Repeated</a:t>
            </a:r>
            <a:r>
              <a:rPr lang="en-US" sz="2400" b="1" i="1" dirty="0" smtClean="0">
                <a:latin typeface="Palatino Linotype" pitchFamily="18" charset="0"/>
              </a:rPr>
              <a:t> member sizes, connection types, steel types are recommended and, in general, reduce the cost of each step on the production cycle as well as the overall cost of the structure. </a:t>
            </a:r>
          </a:p>
          <a:p>
            <a:endParaRPr lang="en-US" sz="2400" b="1" i="1" dirty="0" smtClean="0">
              <a:latin typeface="Palatino Linotype" pitchFamily="18" charset="0"/>
            </a:endParaRPr>
          </a:p>
          <a:p>
            <a:r>
              <a:rPr lang="en-US" sz="2400" b="1" i="1" dirty="0" smtClean="0">
                <a:latin typeface="Palatino Linotype" pitchFamily="18" charset="0"/>
              </a:rPr>
              <a:t>For a better quality control and speed of erection, </a:t>
            </a:r>
            <a:r>
              <a:rPr lang="en-US" sz="2400" b="1" i="1" dirty="0" smtClean="0">
                <a:solidFill>
                  <a:srgbClr val="FF3300"/>
                </a:solidFill>
                <a:latin typeface="Palatino Linotype" pitchFamily="18" charset="0"/>
              </a:rPr>
              <a:t>reduce the number of connections involve site welding</a:t>
            </a:r>
            <a:r>
              <a:rPr lang="en-US" sz="2400" b="1" i="1" dirty="0" smtClean="0">
                <a:latin typeface="Palatino Linotype" pitchFamily="18" charset="0"/>
              </a:rPr>
              <a:t>.</a:t>
            </a:r>
          </a:p>
          <a:p>
            <a:endParaRPr lang="en-US" sz="2400" b="1" i="1" dirty="0" smtClean="0">
              <a:latin typeface="Palatino Linotype" pitchFamily="18" charset="0"/>
            </a:endParaRPr>
          </a:p>
          <a:p>
            <a:r>
              <a:rPr lang="en-US" sz="2400" b="1" i="1" dirty="0" smtClean="0">
                <a:latin typeface="Palatino Linotype" pitchFamily="18" charset="0"/>
              </a:rPr>
              <a:t>It is always a good practice that sample details of complicated or special connections to be shown on the structural drawings as guidelines for the fabricator's engineer to minimize any misunderstanding right from the beginning.</a:t>
            </a:r>
          </a:p>
          <a:p>
            <a:endParaRPr lang="en-US" sz="2400" b="1" i="1" dirty="0" smtClean="0">
              <a:latin typeface="Palatino Linotype" pitchFamily="18" charset="0"/>
            </a:endParaRPr>
          </a:p>
          <a:p>
            <a:r>
              <a:rPr lang="en-US" sz="2400" b="1" i="1" dirty="0" smtClean="0">
                <a:solidFill>
                  <a:srgbClr val="FF3300"/>
                </a:solidFill>
                <a:latin typeface="Palatino Linotype" pitchFamily="18" charset="0"/>
              </a:rPr>
              <a:t>Simplicity in design makes it more economical</a:t>
            </a:r>
            <a:r>
              <a:rPr lang="en-US" sz="2400" b="1" i="1" dirty="0" smtClean="0">
                <a:latin typeface="Palatino Linotype" pitchFamily="18" charset="0"/>
              </a:rPr>
              <a:t>. A project with fewer members will translate to less number of connections and thus becoming less labor intensive and more cost competitive and have better constructability. </a:t>
            </a: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23</a:t>
            </a:fld>
            <a:endParaRPr lang="en-US" dirty="0"/>
          </a:p>
        </p:txBody>
      </p:sp>
      <p:pic>
        <p:nvPicPr>
          <p:cNvPr id="135171" name="Picture 3"/>
          <p:cNvPicPr>
            <a:picLocks noChangeAspect="1" noChangeArrowheads="1"/>
          </p:cNvPicPr>
          <p:nvPr/>
        </p:nvPicPr>
        <p:blipFill>
          <a:blip r:embed="rId2"/>
          <a:srcRect/>
          <a:stretch>
            <a:fillRect/>
          </a:stretch>
        </p:blipFill>
        <p:spPr bwMode="auto">
          <a:xfrm>
            <a:off x="0" y="0"/>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24</a:t>
            </a:fld>
            <a:endParaRPr lang="en-US" dirty="0"/>
          </a:p>
        </p:txBody>
      </p:sp>
      <p:sp>
        <p:nvSpPr>
          <p:cNvPr id="3" name="Title 2"/>
          <p:cNvSpPr>
            <a:spLocks noGrp="1"/>
          </p:cNvSpPr>
          <p:nvPr>
            <p:ph type="title"/>
          </p:nvPr>
        </p:nvSpPr>
        <p:spPr/>
        <p:txBody>
          <a:bodyPr/>
          <a:lstStyle/>
          <a:p>
            <a:r>
              <a:rPr lang="en-US" dirty="0" smtClean="0"/>
              <a:t>Design for the Best Results</a:t>
            </a:r>
            <a:endParaRPr lang="ar-AE" dirty="0"/>
          </a:p>
        </p:txBody>
      </p:sp>
      <p:sp>
        <p:nvSpPr>
          <p:cNvPr id="5" name="TextBox 4"/>
          <p:cNvSpPr txBox="1"/>
          <p:nvPr/>
        </p:nvSpPr>
        <p:spPr bwMode="auto">
          <a:xfrm>
            <a:off x="277091" y="727363"/>
            <a:ext cx="8866909" cy="5755422"/>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Model connections can be used in large projects to reduce the approval burden on </a:t>
            </a:r>
            <a:r>
              <a:rPr lang="en-US" sz="2400" b="1" i="1" dirty="0" smtClean="0">
                <a:solidFill>
                  <a:srgbClr val="FF3300"/>
                </a:solidFill>
                <a:latin typeface="Palatino Linotype" pitchFamily="18" charset="0"/>
              </a:rPr>
              <a:t>EOR</a:t>
            </a:r>
            <a:r>
              <a:rPr lang="en-US" sz="2400" b="1" i="1" dirty="0" smtClean="0">
                <a:latin typeface="Palatino Linotype" pitchFamily="18" charset="0"/>
              </a:rPr>
              <a:t>.</a:t>
            </a:r>
          </a:p>
          <a:p>
            <a:endParaRPr lang="en-US" sz="2400" b="1" i="1" dirty="0" smtClean="0">
              <a:latin typeface="Palatino Linotype" pitchFamily="18" charset="0"/>
            </a:endParaRPr>
          </a:p>
          <a:p>
            <a:r>
              <a:rPr lang="en-US" sz="2400" b="1" i="1" dirty="0" smtClean="0">
                <a:latin typeface="Palatino Linotype" pitchFamily="18" charset="0"/>
              </a:rPr>
              <a:t>In this process, a connection model is designed and fully detailed by the </a:t>
            </a:r>
            <a:r>
              <a:rPr lang="en-US" sz="2400" b="1" i="1" dirty="0" smtClean="0">
                <a:solidFill>
                  <a:srgbClr val="FF3300"/>
                </a:solidFill>
                <a:latin typeface="Palatino Linotype" pitchFamily="18" charset="0"/>
              </a:rPr>
              <a:t>fabricator's</a:t>
            </a:r>
            <a:r>
              <a:rPr lang="en-US" sz="2400" b="1" i="1" dirty="0" smtClean="0">
                <a:latin typeface="Palatino Linotype" pitchFamily="18" charset="0"/>
              </a:rPr>
              <a:t> team and all associated approvals will be obtained from </a:t>
            </a:r>
            <a:r>
              <a:rPr lang="en-US" sz="2400" b="1" i="1" dirty="0" smtClean="0">
                <a:solidFill>
                  <a:srgbClr val="FF3300"/>
                </a:solidFill>
                <a:latin typeface="Palatino Linotype" pitchFamily="18" charset="0"/>
              </a:rPr>
              <a:t>EOR</a:t>
            </a:r>
            <a:r>
              <a:rPr lang="en-US" sz="2400" b="1" i="1" dirty="0" smtClean="0">
                <a:latin typeface="Palatino Linotype" pitchFamily="18" charset="0"/>
              </a:rPr>
              <a:t>.</a:t>
            </a:r>
          </a:p>
          <a:p>
            <a:endParaRPr lang="en-US" sz="2400" b="1" i="1" dirty="0" smtClean="0">
              <a:latin typeface="Palatino Linotype" pitchFamily="18" charset="0"/>
            </a:endParaRPr>
          </a:p>
          <a:p>
            <a:r>
              <a:rPr lang="en-US" sz="2400" b="1" i="1" dirty="0" smtClean="0">
                <a:latin typeface="Palatino Linotype" pitchFamily="18" charset="0"/>
              </a:rPr>
              <a:t>In the end, the </a:t>
            </a:r>
            <a:r>
              <a:rPr lang="en-US" sz="2400" b="1" i="1" dirty="0" smtClean="0">
                <a:solidFill>
                  <a:srgbClr val="FF3300"/>
                </a:solidFill>
                <a:latin typeface="Palatino Linotype" pitchFamily="18" charset="0"/>
              </a:rPr>
              <a:t>fabricator</a:t>
            </a:r>
            <a:r>
              <a:rPr lang="en-US" sz="2400" b="1" i="1" dirty="0" smtClean="0">
                <a:latin typeface="Palatino Linotype" pitchFamily="18" charset="0"/>
              </a:rPr>
              <a:t> must certify that all similar connections were designed and detailed the same way, this without the need to submit every single connection for approval. </a:t>
            </a:r>
          </a:p>
          <a:p>
            <a:endParaRPr lang="en-US" sz="2400" b="1" i="1" dirty="0" smtClean="0">
              <a:latin typeface="Palatino Linotype" pitchFamily="18" charset="0"/>
            </a:endParaRPr>
          </a:p>
          <a:p>
            <a:r>
              <a:rPr lang="en-US" sz="2400" b="1" i="1" dirty="0" smtClean="0">
                <a:latin typeface="Palatino Linotype" pitchFamily="18" charset="0"/>
              </a:rPr>
              <a:t>However, this will not alleviate or reduce the final responsibility off the </a:t>
            </a:r>
            <a:r>
              <a:rPr lang="en-US" sz="2400" b="1" i="1" dirty="0" smtClean="0">
                <a:solidFill>
                  <a:srgbClr val="FF3300"/>
                </a:solidFill>
                <a:latin typeface="Palatino Linotype" pitchFamily="18" charset="0"/>
              </a:rPr>
              <a:t>EOR</a:t>
            </a:r>
            <a:r>
              <a:rPr lang="en-US" sz="2400" b="1" i="1" dirty="0" smtClean="0">
                <a:latin typeface="Palatino Linotype" pitchFamily="18" charset="0"/>
              </a:rPr>
              <a:t> who has, at least, to spot check some of them.</a:t>
            </a: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4914" y="1371167"/>
            <a:ext cx="8797636" cy="1569660"/>
          </a:xfrm>
          <a:prstGeom prst="rect">
            <a:avLst/>
          </a:prstGeom>
          <a:solidFill>
            <a:schemeClr val="bg1"/>
          </a:solidFill>
          <a:ln w="38100">
            <a:solidFill>
              <a:srgbClr val="FF3300"/>
            </a:solidFill>
          </a:ln>
        </p:spPr>
        <p:txBody>
          <a:bodyPr wrap="square">
            <a:spAutoFit/>
          </a:bodyPr>
          <a:lstStyle/>
          <a:p>
            <a:r>
              <a:rPr lang="en-US" sz="2400" b="1" i="1" dirty="0" smtClean="0">
                <a:latin typeface="Palatino Linotype" pitchFamily="18" charset="0"/>
              </a:rPr>
              <a:t>It is always a good practice that sample details of complicated or special connections to be shown on the structural drawings as guidelines for the fabricator's engineer to minimize any misunderstanding right from the beginning.</a:t>
            </a:r>
            <a:endParaRPr lang="en-US" sz="2400" b="1" i="1" dirty="0" smtClean="0">
              <a:latin typeface="Palatino Linotype" pitchFamily="18" charset="0"/>
            </a:endParaRPr>
          </a:p>
        </p:txBody>
      </p:sp>
      <p:sp>
        <p:nvSpPr>
          <p:cNvPr id="2" name="Slide Number Placeholder 1"/>
          <p:cNvSpPr>
            <a:spLocks noGrp="1"/>
          </p:cNvSpPr>
          <p:nvPr>
            <p:ph type="sldNum" sz="quarter" idx="12"/>
          </p:nvPr>
        </p:nvSpPr>
        <p:spPr/>
        <p:txBody>
          <a:bodyPr/>
          <a:lstStyle/>
          <a:p>
            <a:fld id="{1C81CD17-104F-4E8A-A80E-ABA066597E8B}" type="slidenum">
              <a:rPr lang="en-US" smtClean="0"/>
              <a:pPr/>
              <a:t>25</a:t>
            </a:fld>
            <a:endParaRPr lang="en-US" dirty="0"/>
          </a:p>
        </p:txBody>
      </p:sp>
      <p:sp>
        <p:nvSpPr>
          <p:cNvPr id="6" name="Rectangle 5"/>
          <p:cNvSpPr/>
          <p:nvPr/>
        </p:nvSpPr>
        <p:spPr>
          <a:xfrm>
            <a:off x="5929745" y="831273"/>
            <a:ext cx="3214255" cy="263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195" name="Picture 3"/>
          <p:cNvPicPr>
            <a:picLocks noChangeAspect="1" noChangeArrowheads="1"/>
          </p:cNvPicPr>
          <p:nvPr/>
        </p:nvPicPr>
        <p:blipFill>
          <a:blip r:embed="rId2"/>
          <a:srcRect/>
          <a:stretch>
            <a:fillRect/>
          </a:stretch>
        </p:blipFill>
        <p:spPr bwMode="auto">
          <a:xfrm>
            <a:off x="0" y="-21569"/>
            <a:ext cx="6345382" cy="6879569"/>
          </a:xfrm>
          <a:prstGeom prst="rect">
            <a:avLst/>
          </a:prstGeom>
          <a:noFill/>
          <a:ln w="9525">
            <a:noFill/>
            <a:miter lim="800000"/>
            <a:headEnd/>
            <a:tailEnd/>
          </a:ln>
          <a:effectLst/>
        </p:spPr>
      </p:pic>
      <p:sp>
        <p:nvSpPr>
          <p:cNvPr id="4" name="Rectangle 3"/>
          <p:cNvSpPr/>
          <p:nvPr/>
        </p:nvSpPr>
        <p:spPr>
          <a:xfrm>
            <a:off x="2369127" y="5657671"/>
            <a:ext cx="6774873" cy="1200329"/>
          </a:xfrm>
          <a:prstGeom prst="rect">
            <a:avLst/>
          </a:prstGeom>
          <a:solidFill>
            <a:schemeClr val="bg1"/>
          </a:solidFill>
          <a:ln w="38100">
            <a:solidFill>
              <a:srgbClr val="FF3300"/>
            </a:solidFill>
          </a:ln>
        </p:spPr>
        <p:txBody>
          <a:bodyPr wrap="square">
            <a:spAutoFit/>
          </a:bodyPr>
          <a:lstStyle/>
          <a:p>
            <a:r>
              <a:rPr lang="en-US" b="1" i="1" dirty="0" smtClean="0">
                <a:latin typeface="Palatino Linotype" pitchFamily="18" charset="0"/>
              </a:rPr>
              <a:t>It is always a good practice that sample details of complicated or special connections to be shown on the structural drawings as guidelines for the fabricator's engineer to minimize any misunderstanding right from the beginning.</a:t>
            </a:r>
            <a:endParaRPr lang="en-US" b="1" i="1" dirty="0" smtClean="0">
              <a:latin typeface="Palatino Linotyp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1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26</a:t>
            </a:fld>
            <a:endParaRPr lang="en-US" dirty="0"/>
          </a:p>
        </p:txBody>
      </p:sp>
      <p:sp>
        <p:nvSpPr>
          <p:cNvPr id="3" name="Title 2"/>
          <p:cNvSpPr>
            <a:spLocks noGrp="1"/>
          </p:cNvSpPr>
          <p:nvPr>
            <p:ph type="title"/>
          </p:nvPr>
        </p:nvSpPr>
        <p:spPr/>
        <p:txBody>
          <a:bodyPr/>
          <a:lstStyle/>
          <a:p>
            <a:r>
              <a:rPr lang="en-US" dirty="0" smtClean="0"/>
              <a:t>Design for the Best Results</a:t>
            </a:r>
            <a:endParaRPr lang="ar-AE" dirty="0"/>
          </a:p>
        </p:txBody>
      </p:sp>
      <p:sp>
        <p:nvSpPr>
          <p:cNvPr id="5" name="TextBox 4"/>
          <p:cNvSpPr txBox="1"/>
          <p:nvPr/>
        </p:nvSpPr>
        <p:spPr bwMode="auto">
          <a:xfrm>
            <a:off x="277091" y="727363"/>
            <a:ext cx="8866909" cy="1692771"/>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Imposing generalized certain criteria or a requirement by </a:t>
            </a:r>
            <a:r>
              <a:rPr lang="en-US" sz="2400" b="1" i="1" dirty="0" smtClean="0">
                <a:solidFill>
                  <a:srgbClr val="FF0000"/>
                </a:solidFill>
                <a:latin typeface="Palatino Linotype" pitchFamily="18" charset="0"/>
              </a:rPr>
              <a:t>EOR</a:t>
            </a:r>
            <a:r>
              <a:rPr lang="en-US" sz="2400" b="1" i="1" dirty="0" smtClean="0">
                <a:latin typeface="Palatino Linotype" pitchFamily="18" charset="0"/>
              </a:rPr>
              <a:t> for all connections to be a certain type, such as </a:t>
            </a:r>
            <a:r>
              <a:rPr lang="en-US" sz="2400" b="1" i="1" dirty="0" smtClean="0">
                <a:solidFill>
                  <a:srgbClr val="FF3300"/>
                </a:solidFill>
                <a:latin typeface="Palatino Linotype" pitchFamily="18" charset="0"/>
              </a:rPr>
              <a:t>slip-critical connection</a:t>
            </a:r>
            <a:r>
              <a:rPr lang="en-US" sz="2400" b="1" i="1" dirty="0" smtClean="0">
                <a:latin typeface="Palatino Linotype" pitchFamily="18" charset="0"/>
              </a:rPr>
              <a:t>, as an example, could be a waste if it is not mandated by a code.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778151"/>
            <a:ext cx="6697655" cy="40798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descr="https://encrypted-tbn3.gstatic.com/images?q=tbn:ANd9GcQ1ZFP9E7kzKoP8rC4vpNgsZGXWdEIHj1rjimj4CPmtZyFRyuv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92853" y="3843746"/>
            <a:ext cx="2451147" cy="12608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27</a:t>
            </a:fld>
            <a:endParaRPr lang="en-US" dirty="0"/>
          </a:p>
        </p:txBody>
      </p:sp>
      <p:sp>
        <p:nvSpPr>
          <p:cNvPr id="3" name="Title 2"/>
          <p:cNvSpPr>
            <a:spLocks noGrp="1"/>
          </p:cNvSpPr>
          <p:nvPr>
            <p:ph type="title"/>
          </p:nvPr>
        </p:nvSpPr>
        <p:spPr/>
        <p:txBody>
          <a:bodyPr/>
          <a:lstStyle/>
          <a:p>
            <a:r>
              <a:rPr lang="en-US" dirty="0" smtClean="0"/>
              <a:t>Design for the Best Results</a:t>
            </a:r>
            <a:endParaRPr lang="ar-AE" dirty="0"/>
          </a:p>
        </p:txBody>
      </p:sp>
      <p:pic>
        <p:nvPicPr>
          <p:cNvPr id="137218" name="Picture 2"/>
          <p:cNvPicPr>
            <a:picLocks noChangeAspect="1" noChangeArrowheads="1"/>
          </p:cNvPicPr>
          <p:nvPr/>
        </p:nvPicPr>
        <p:blipFill>
          <a:blip r:embed="rId2"/>
          <a:srcRect/>
          <a:stretch>
            <a:fillRect/>
          </a:stretch>
        </p:blipFill>
        <p:spPr bwMode="auto">
          <a:xfrm>
            <a:off x="0" y="3127169"/>
            <a:ext cx="9144000" cy="3730831"/>
          </a:xfrm>
          <a:prstGeom prst="rect">
            <a:avLst/>
          </a:prstGeom>
          <a:noFill/>
          <a:ln w="9525">
            <a:noFill/>
            <a:miter lim="800000"/>
            <a:headEnd/>
            <a:tailEnd/>
          </a:ln>
          <a:effectLst/>
        </p:spPr>
      </p:pic>
      <p:sp>
        <p:nvSpPr>
          <p:cNvPr id="5" name="TextBox 4"/>
          <p:cNvSpPr txBox="1"/>
          <p:nvPr/>
        </p:nvSpPr>
        <p:spPr bwMode="auto">
          <a:xfrm>
            <a:off x="277091" y="727363"/>
            <a:ext cx="8866909" cy="1323439"/>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Similarly, a requirement of using </a:t>
            </a:r>
            <a:r>
              <a:rPr lang="en-US" sz="2400" b="1" i="1" dirty="0" smtClean="0">
                <a:solidFill>
                  <a:srgbClr val="FF3300"/>
                </a:solidFill>
                <a:latin typeface="Palatino Linotype" pitchFamily="18" charset="0"/>
              </a:rPr>
              <a:t>standard size holes </a:t>
            </a:r>
            <a:r>
              <a:rPr lang="en-US" sz="2400" b="1" i="1" dirty="0" smtClean="0">
                <a:latin typeface="Palatino Linotype" pitchFamily="18" charset="0"/>
              </a:rPr>
              <a:t>in all connections would put a heavy restriction on the </a:t>
            </a:r>
            <a:r>
              <a:rPr lang="en-US" sz="2400" b="1" i="1" dirty="0" smtClean="0">
                <a:solidFill>
                  <a:srgbClr val="FF3300"/>
                </a:solidFill>
                <a:latin typeface="Palatino Linotype" pitchFamily="18" charset="0"/>
              </a:rPr>
              <a:t>fabricator</a:t>
            </a:r>
            <a:r>
              <a:rPr lang="en-US" sz="2400" b="1" i="1" dirty="0" smtClean="0">
                <a:latin typeface="Palatino Linotype" pitchFamily="18" charset="0"/>
              </a:rPr>
              <a:t> and the </a:t>
            </a:r>
            <a:r>
              <a:rPr lang="en-US" sz="2400" b="1" i="1" dirty="0" smtClean="0">
                <a:solidFill>
                  <a:srgbClr val="FF3300"/>
                </a:solidFill>
                <a:latin typeface="Palatino Linotype" pitchFamily="18" charset="0"/>
              </a:rPr>
              <a:t>erector</a:t>
            </a:r>
            <a:r>
              <a:rPr lang="en-US" sz="2400" b="1" i="1" dirty="0" smtClean="0">
                <a:latin typeface="Palatino Linotype" pitchFamily="18" charset="0"/>
              </a:rPr>
              <a:t> for no apparent gain.  </a:t>
            </a: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28</a:t>
            </a:fld>
            <a:endParaRPr lang="en-US" dirty="0"/>
          </a:p>
        </p:txBody>
      </p:sp>
      <p:pic>
        <p:nvPicPr>
          <p:cNvPr id="138242" name="Picture 2"/>
          <p:cNvPicPr>
            <a:picLocks noChangeAspect="1" noChangeArrowheads="1"/>
          </p:cNvPicPr>
          <p:nvPr/>
        </p:nvPicPr>
        <p:blipFill>
          <a:blip r:embed="rId2"/>
          <a:srcRect/>
          <a:stretch>
            <a:fillRect/>
          </a:stretch>
        </p:blipFill>
        <p:spPr bwMode="auto">
          <a:xfrm>
            <a:off x="0" y="0"/>
            <a:ext cx="5513832" cy="6858000"/>
          </a:xfrm>
          <a:prstGeom prst="rect">
            <a:avLst/>
          </a:prstGeom>
          <a:noFill/>
          <a:ln w="9525">
            <a:noFill/>
            <a:miter lim="800000"/>
            <a:headEnd/>
            <a:tailEnd/>
          </a:ln>
          <a:effectLst/>
        </p:spPr>
      </p:pic>
      <p:sp>
        <p:nvSpPr>
          <p:cNvPr id="6" name="Rectangle 5"/>
          <p:cNvSpPr/>
          <p:nvPr/>
        </p:nvSpPr>
        <p:spPr>
          <a:xfrm>
            <a:off x="2466109" y="4253345"/>
            <a:ext cx="6400800" cy="1938992"/>
          </a:xfrm>
          <a:prstGeom prst="rect">
            <a:avLst/>
          </a:prstGeom>
          <a:solidFill>
            <a:schemeClr val="bg1"/>
          </a:solidFill>
        </p:spPr>
        <p:txBody>
          <a:bodyPr wrap="square">
            <a:spAutoFit/>
          </a:bodyPr>
          <a:lstStyle/>
          <a:p>
            <a:r>
              <a:rPr lang="en-US" sz="2400" b="1" i="1" dirty="0" smtClean="0">
                <a:solidFill>
                  <a:srgbClr val="FF0000"/>
                </a:solidFill>
                <a:latin typeface="Palatino Linotype" pitchFamily="18" charset="0"/>
              </a:rPr>
              <a:t>EOR</a:t>
            </a:r>
            <a:r>
              <a:rPr lang="en-US" sz="2400" b="1" i="1" dirty="0" smtClean="0">
                <a:latin typeface="Palatino Linotype" pitchFamily="18" charset="0"/>
              </a:rPr>
              <a:t> needs to clearly specify that the </a:t>
            </a:r>
            <a:r>
              <a:rPr lang="en-US" sz="2400" b="1" i="1" dirty="0" smtClean="0">
                <a:solidFill>
                  <a:srgbClr val="FF3300"/>
                </a:solidFill>
                <a:latin typeface="Palatino Linotype" pitchFamily="18" charset="0"/>
              </a:rPr>
              <a:t>holes in flanges </a:t>
            </a:r>
            <a:r>
              <a:rPr lang="en-US" sz="2400" b="1" i="1" dirty="0" smtClean="0">
                <a:latin typeface="Palatino Linotype" pitchFamily="18" charset="0"/>
              </a:rPr>
              <a:t>should be done </a:t>
            </a:r>
            <a:r>
              <a:rPr lang="en-US" sz="2400" b="1" i="1" dirty="0" smtClean="0">
                <a:solidFill>
                  <a:srgbClr val="FF3300"/>
                </a:solidFill>
                <a:latin typeface="Palatino Linotype" pitchFamily="18" charset="0"/>
              </a:rPr>
              <a:t>after</a:t>
            </a:r>
            <a:r>
              <a:rPr lang="en-US" sz="2400" b="1" i="1" dirty="0" smtClean="0">
                <a:latin typeface="Palatino Linotype" pitchFamily="18" charset="0"/>
              </a:rPr>
              <a:t> finishing the required </a:t>
            </a:r>
            <a:r>
              <a:rPr lang="en-US" sz="2400" b="1" i="1" dirty="0" smtClean="0">
                <a:solidFill>
                  <a:srgbClr val="FF3300"/>
                </a:solidFill>
                <a:latin typeface="Palatino Linotype" pitchFamily="18" charset="0"/>
              </a:rPr>
              <a:t>member cambering</a:t>
            </a:r>
            <a:r>
              <a:rPr lang="en-US" sz="2400" b="1" i="1" dirty="0" smtClean="0">
                <a:latin typeface="Palatino Linotype" pitchFamily="18" charset="0"/>
              </a:rPr>
              <a:t>. This is to avoid macro cracks that may affect fatigue resistance.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29</a:t>
            </a:fld>
            <a:endParaRPr lang="en-US" dirty="0"/>
          </a:p>
        </p:txBody>
      </p:sp>
      <p:pic>
        <p:nvPicPr>
          <p:cNvPr id="138243" name="Picture 3"/>
          <p:cNvPicPr>
            <a:picLocks noChangeAspect="1" noChangeArrowheads="1"/>
          </p:cNvPicPr>
          <p:nvPr/>
        </p:nvPicPr>
        <p:blipFill>
          <a:blip r:embed="rId2"/>
          <a:srcRect/>
          <a:stretch>
            <a:fillRect/>
          </a:stretch>
        </p:blipFill>
        <p:spPr bwMode="auto">
          <a:xfrm>
            <a:off x="4779818" y="768927"/>
            <a:ext cx="2810309" cy="2810309"/>
          </a:xfrm>
          <a:prstGeom prst="rect">
            <a:avLst/>
          </a:prstGeom>
          <a:noFill/>
          <a:ln w="9525">
            <a:noFill/>
            <a:miter lim="800000"/>
            <a:headEnd/>
            <a:tailEnd/>
          </a:ln>
          <a:effectLst/>
        </p:spPr>
      </p:pic>
      <p:sp>
        <p:nvSpPr>
          <p:cNvPr id="6" name="Rectangle 5"/>
          <p:cNvSpPr/>
          <p:nvPr/>
        </p:nvSpPr>
        <p:spPr>
          <a:xfrm>
            <a:off x="332510" y="4073237"/>
            <a:ext cx="8409709" cy="1938992"/>
          </a:xfrm>
          <a:prstGeom prst="rect">
            <a:avLst/>
          </a:prstGeom>
          <a:solidFill>
            <a:schemeClr val="bg1"/>
          </a:solidFill>
        </p:spPr>
        <p:txBody>
          <a:bodyPr wrap="square">
            <a:spAutoFit/>
          </a:bodyPr>
          <a:lstStyle/>
          <a:p>
            <a:r>
              <a:rPr lang="en-US" sz="2400" b="1" i="1" dirty="0" smtClean="0">
                <a:latin typeface="Palatino Linotype" pitchFamily="18" charset="0"/>
              </a:rPr>
              <a:t>The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as well as, the </a:t>
            </a:r>
            <a:r>
              <a:rPr lang="en-US" sz="2400" b="1" i="1" dirty="0" smtClean="0">
                <a:solidFill>
                  <a:srgbClr val="FF0000"/>
                </a:solidFill>
                <a:latin typeface="Palatino Linotype" pitchFamily="18" charset="0"/>
              </a:rPr>
              <a:t>erector</a:t>
            </a:r>
            <a:r>
              <a:rPr lang="en-US" sz="2400" b="1" i="1" dirty="0" smtClean="0">
                <a:latin typeface="Palatino Linotype" pitchFamily="18" charset="0"/>
              </a:rPr>
              <a:t> may prefer certain orientation of some steel members over other possibilities. If this can be conveyed to the </a:t>
            </a:r>
            <a:r>
              <a:rPr lang="en-US" sz="2400" b="1" i="1" dirty="0" smtClean="0">
                <a:solidFill>
                  <a:srgbClr val="FF3300"/>
                </a:solidFill>
                <a:latin typeface="Palatino Linotype" pitchFamily="18" charset="0"/>
              </a:rPr>
              <a:t>structural consultant </a:t>
            </a:r>
            <a:r>
              <a:rPr lang="en-US" sz="2400" b="1" i="1" dirty="0" smtClean="0">
                <a:latin typeface="Palatino Linotype" pitchFamily="18" charset="0"/>
              </a:rPr>
              <a:t>at the member design stage the project will tend to be easier and cheaper. </a:t>
            </a:r>
          </a:p>
        </p:txBody>
      </p:sp>
      <p:pic>
        <p:nvPicPr>
          <p:cNvPr id="2052" name="Picture 4"/>
          <p:cNvPicPr>
            <a:picLocks noChangeAspect="1" noChangeArrowheads="1"/>
          </p:cNvPicPr>
          <p:nvPr/>
        </p:nvPicPr>
        <p:blipFill>
          <a:blip r:embed="rId3"/>
          <a:srcRect/>
          <a:stretch>
            <a:fillRect/>
          </a:stretch>
        </p:blipFill>
        <p:spPr bwMode="auto">
          <a:xfrm>
            <a:off x="1512310" y="883227"/>
            <a:ext cx="1990725" cy="2819400"/>
          </a:xfrm>
          <a:prstGeom prst="rect">
            <a:avLst/>
          </a:prstGeom>
          <a:noFill/>
          <a:ln w="9525">
            <a:noFill/>
            <a:miter lim="800000"/>
            <a:headEnd/>
            <a:tailEnd/>
          </a:ln>
          <a:effectLst/>
        </p:spPr>
      </p:pic>
      <p:sp>
        <p:nvSpPr>
          <p:cNvPr id="7" name="Title 2"/>
          <p:cNvSpPr>
            <a:spLocks noGrp="1"/>
          </p:cNvSpPr>
          <p:nvPr>
            <p:ph type="title"/>
          </p:nvPr>
        </p:nvSpPr>
        <p:spPr>
          <a:xfrm>
            <a:off x="533400" y="-152400"/>
            <a:ext cx="8077200" cy="762000"/>
          </a:xfrm>
        </p:spPr>
        <p:txBody>
          <a:bodyPr/>
          <a:lstStyle/>
          <a:p>
            <a:r>
              <a:rPr lang="en-US" dirty="0" smtClean="0"/>
              <a:t>Design for the Best Results</a:t>
            </a:r>
            <a:endParaRPr lang="ar-A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a:t>
            </a:fld>
            <a:endParaRPr lang="en-US" dirty="0"/>
          </a:p>
        </p:txBody>
      </p:sp>
      <p:sp>
        <p:nvSpPr>
          <p:cNvPr id="3" name="Title 2"/>
          <p:cNvSpPr>
            <a:spLocks noGrp="1"/>
          </p:cNvSpPr>
          <p:nvPr>
            <p:ph type="title"/>
          </p:nvPr>
        </p:nvSpPr>
        <p:spPr/>
        <p:txBody>
          <a:bodyPr/>
          <a:lstStyle/>
          <a:p>
            <a:r>
              <a:rPr lang="en-US" dirty="0" smtClean="0"/>
              <a:t>Introduction</a:t>
            </a:r>
            <a:endParaRPr lang="ar-AE" dirty="0"/>
          </a:p>
        </p:txBody>
      </p:sp>
      <p:sp>
        <p:nvSpPr>
          <p:cNvPr id="5" name="TextBox 4"/>
          <p:cNvSpPr txBox="1"/>
          <p:nvPr/>
        </p:nvSpPr>
        <p:spPr bwMode="auto">
          <a:xfrm>
            <a:off x="277091" y="727363"/>
            <a:ext cx="8866909" cy="4585871"/>
          </a:xfrm>
          <a:prstGeom prst="rect">
            <a:avLst/>
          </a:prstGeom>
          <a:noFill/>
          <a:ln w="38100" cap="flat">
            <a:noFill/>
            <a:bevel/>
          </a:ln>
        </p:spPr>
        <p:txBody>
          <a:bodyPr wrap="square" anchor="ctr">
            <a:spAutoFit/>
          </a:bodyPr>
          <a:lstStyle/>
          <a:p>
            <a:r>
              <a:rPr lang="en-US" sz="2400" b="1" i="1" dirty="0" smtClean="0">
                <a:latin typeface="Palatino Linotype" pitchFamily="18" charset="0"/>
              </a:rPr>
              <a:t>The </a:t>
            </a:r>
            <a:r>
              <a:rPr lang="en-US" sz="2400" b="1" i="1" dirty="0" smtClean="0">
                <a:solidFill>
                  <a:srgbClr val="FF0000"/>
                </a:solidFill>
                <a:latin typeface="Palatino Linotype" pitchFamily="18" charset="0"/>
              </a:rPr>
              <a:t>Structural Consultant </a:t>
            </a:r>
            <a:r>
              <a:rPr lang="en-US" sz="2400" b="1" i="1" dirty="0" smtClean="0">
                <a:latin typeface="Palatino Linotype" pitchFamily="18" charset="0"/>
              </a:rPr>
              <a:t>or the </a:t>
            </a:r>
            <a:r>
              <a:rPr lang="en-US" sz="2400" b="1" i="1" dirty="0" smtClean="0">
                <a:solidFill>
                  <a:srgbClr val="FF0000"/>
                </a:solidFill>
                <a:latin typeface="Palatino Linotype" pitchFamily="18" charset="0"/>
              </a:rPr>
              <a:t>EOR </a:t>
            </a:r>
            <a:r>
              <a:rPr lang="en-US" sz="2400" b="1" i="1" dirty="0" smtClean="0">
                <a:latin typeface="Palatino Linotype" pitchFamily="18" charset="0"/>
              </a:rPr>
              <a:t>has three options on how to produce the </a:t>
            </a:r>
            <a:r>
              <a:rPr lang="en-US" sz="2400" b="1" i="1" dirty="0" smtClean="0">
                <a:solidFill>
                  <a:srgbClr val="FF0000"/>
                </a:solidFill>
                <a:latin typeface="Palatino Linotype" pitchFamily="18" charset="0"/>
              </a:rPr>
              <a:t>connection design</a:t>
            </a:r>
            <a:r>
              <a:rPr lang="en-US" sz="2400" b="1" i="1" dirty="0" smtClean="0">
                <a:latin typeface="Palatino Linotype" pitchFamily="18" charset="0"/>
              </a:rPr>
              <a:t>. </a:t>
            </a:r>
          </a:p>
          <a:p>
            <a:endParaRPr lang="en-US" sz="800" b="1" i="1" dirty="0" smtClean="0">
              <a:latin typeface="Palatino Linotype" pitchFamily="18" charset="0"/>
            </a:endParaRPr>
          </a:p>
          <a:p>
            <a:r>
              <a:rPr lang="en-US" sz="1600" b="1" i="1" dirty="0" smtClean="0">
                <a:latin typeface="Palatino Linotype" pitchFamily="18" charset="0"/>
              </a:rPr>
              <a:t>As in Section 3.1.2 of the 2010 American Institute of Steel Construction (AISC) Code of Standard Practice, the summary of these options are: </a:t>
            </a:r>
          </a:p>
          <a:p>
            <a:endParaRPr lang="en-US" sz="2400" b="1" i="1" dirty="0" smtClean="0">
              <a:latin typeface="Palatino Linotype" pitchFamily="18" charset="0"/>
            </a:endParaRPr>
          </a:p>
          <a:p>
            <a:pPr marL="457200" indent="-457200">
              <a:buFont typeface="+mj-lt"/>
              <a:buAutoNum type="arabicParenR"/>
            </a:pPr>
            <a:r>
              <a:rPr lang="en-US" sz="2000" b="1" i="1" dirty="0" smtClean="0">
                <a:latin typeface="Palatino Linotype" pitchFamily="18" charset="0"/>
              </a:rPr>
              <a:t>The </a:t>
            </a:r>
            <a:r>
              <a:rPr lang="en-US" sz="2000" b="1" i="1" dirty="0" smtClean="0">
                <a:solidFill>
                  <a:srgbClr val="FF3300"/>
                </a:solidFill>
                <a:latin typeface="Palatino Linotype" pitchFamily="18" charset="0"/>
              </a:rPr>
              <a:t>EOR</a:t>
            </a:r>
            <a:r>
              <a:rPr lang="en-US" sz="2000" b="1" i="1" dirty="0" smtClean="0">
                <a:latin typeface="Palatino Linotype" pitchFamily="18" charset="0"/>
              </a:rPr>
              <a:t> design and show all connection details on the structural drawings</a:t>
            </a:r>
          </a:p>
          <a:p>
            <a:pPr marL="457200" indent="-457200">
              <a:buFont typeface="+mj-lt"/>
              <a:buAutoNum type="arabicParenR"/>
            </a:pPr>
            <a:endParaRPr lang="en-US" sz="2000" b="1" i="1" dirty="0" smtClean="0">
              <a:latin typeface="Palatino Linotype" pitchFamily="18" charset="0"/>
            </a:endParaRPr>
          </a:p>
          <a:p>
            <a:pPr marL="457200" indent="-457200">
              <a:buFont typeface="+mj-lt"/>
              <a:buAutoNum type="arabicParenR"/>
            </a:pPr>
            <a:r>
              <a:rPr lang="en-US" sz="2000" b="1" i="1" dirty="0" smtClean="0">
                <a:latin typeface="Palatino Linotype" pitchFamily="18" charset="0"/>
              </a:rPr>
              <a:t>The </a:t>
            </a:r>
            <a:r>
              <a:rPr lang="en-US" sz="2000" b="1" i="1" dirty="0" smtClean="0">
                <a:solidFill>
                  <a:srgbClr val="FF3300"/>
                </a:solidFill>
                <a:latin typeface="Palatino Linotype" pitchFamily="18" charset="0"/>
              </a:rPr>
              <a:t>EOR</a:t>
            </a:r>
            <a:r>
              <a:rPr lang="en-US" sz="2000" b="1" i="1" dirty="0" smtClean="0">
                <a:latin typeface="Palatino Linotype" pitchFamily="18" charset="0"/>
              </a:rPr>
              <a:t> provides the basics and delegate the work to a </a:t>
            </a:r>
            <a:r>
              <a:rPr lang="en-US" sz="2000" b="1" i="1" dirty="0" smtClean="0">
                <a:solidFill>
                  <a:srgbClr val="FF3300"/>
                </a:solidFill>
                <a:latin typeface="Palatino Linotype" pitchFamily="18" charset="0"/>
              </a:rPr>
              <a:t>steel detailer </a:t>
            </a:r>
            <a:r>
              <a:rPr lang="en-US" sz="2000" b="1" i="1" dirty="0" smtClean="0">
                <a:latin typeface="Palatino Linotype" pitchFamily="18" charset="0"/>
              </a:rPr>
              <a:t>who completes the details </a:t>
            </a:r>
          </a:p>
          <a:p>
            <a:pPr marL="457200" indent="-457200">
              <a:buFont typeface="+mj-lt"/>
              <a:buAutoNum type="arabicParenR"/>
            </a:pPr>
            <a:endParaRPr lang="en-US" sz="2000" b="1" i="1" dirty="0" smtClean="0">
              <a:latin typeface="Palatino Linotype" pitchFamily="18" charset="0"/>
            </a:endParaRPr>
          </a:p>
          <a:p>
            <a:pPr marL="457200" indent="-457200">
              <a:buFont typeface="+mj-lt"/>
              <a:buAutoNum type="arabicParenR"/>
            </a:pPr>
            <a:r>
              <a:rPr lang="en-US" sz="2000" b="1" i="1" dirty="0" smtClean="0">
                <a:latin typeface="Palatino Linotype" pitchFamily="18" charset="0"/>
              </a:rPr>
              <a:t>The </a:t>
            </a:r>
            <a:r>
              <a:rPr lang="en-US" sz="2000" b="1" i="1" dirty="0" smtClean="0">
                <a:solidFill>
                  <a:srgbClr val="FF3300"/>
                </a:solidFill>
                <a:latin typeface="Palatino Linotype" pitchFamily="18" charset="0"/>
              </a:rPr>
              <a:t>EOR</a:t>
            </a:r>
            <a:r>
              <a:rPr lang="en-US" sz="2000" b="1" i="1" dirty="0" smtClean="0">
                <a:latin typeface="Palatino Linotype" pitchFamily="18" charset="0"/>
              </a:rPr>
              <a:t> chooses to provide the forces and the design requirements to the fabricator so that the design engineer working with/for the </a:t>
            </a:r>
            <a:r>
              <a:rPr lang="en-US" sz="2000" b="1" i="1" dirty="0" smtClean="0">
                <a:solidFill>
                  <a:srgbClr val="FF3300"/>
                </a:solidFill>
                <a:latin typeface="Palatino Linotype" pitchFamily="18" charset="0"/>
              </a:rPr>
              <a:t>fabricator</a:t>
            </a:r>
            <a:r>
              <a:rPr lang="en-US" sz="2000" b="1" i="1" dirty="0" smtClean="0">
                <a:latin typeface="Palatino Linotype" pitchFamily="18" charset="0"/>
              </a:rPr>
              <a:t> perform the design of the connections</a:t>
            </a:r>
            <a:endParaRPr lang="en-US" sz="2400" b="1" i="1" dirty="0" smtClean="0">
              <a:latin typeface="Palatino Linotype" pitchFamily="18" charset="0"/>
            </a:endParaRPr>
          </a:p>
        </p:txBody>
      </p:sp>
      <p:sp>
        <p:nvSpPr>
          <p:cNvPr id="7" name="TextBox 6"/>
          <p:cNvSpPr txBox="1"/>
          <p:nvPr/>
        </p:nvSpPr>
        <p:spPr bwMode="auto">
          <a:xfrm>
            <a:off x="277091" y="5534891"/>
            <a:ext cx="8866909" cy="954107"/>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In general, the steel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who might as well be the </a:t>
            </a:r>
            <a:r>
              <a:rPr lang="en-US" sz="2400" b="1" i="1" dirty="0" smtClean="0">
                <a:solidFill>
                  <a:srgbClr val="FF0000"/>
                </a:solidFill>
                <a:latin typeface="Palatino Linotype" pitchFamily="18" charset="0"/>
              </a:rPr>
              <a:t>erector</a:t>
            </a:r>
            <a:r>
              <a:rPr lang="en-US" sz="2400" b="1" i="1" dirty="0" smtClean="0">
                <a:latin typeface="Palatino Linotype" pitchFamily="18" charset="0"/>
              </a:rPr>
              <a:t> of the structure, would prefer to have this </a:t>
            </a:r>
            <a:r>
              <a:rPr lang="en-US" sz="2400" b="1" i="1" dirty="0" smtClean="0">
                <a:solidFill>
                  <a:srgbClr val="FF0000"/>
                </a:solidFill>
                <a:latin typeface="Palatino Linotype" pitchFamily="18" charset="0"/>
              </a:rPr>
              <a:t>third option </a:t>
            </a:r>
            <a:r>
              <a:rPr lang="en-US" sz="2400" b="1" i="1" dirty="0" smtClean="0">
                <a:latin typeface="Palatino Linotype" pitchFamily="18" charset="0"/>
              </a:rPr>
              <a:t>setting.</a:t>
            </a:r>
          </a:p>
        </p:txBody>
      </p:sp>
      <p:sp>
        <p:nvSpPr>
          <p:cNvPr id="8" name="Rectangle 7"/>
          <p:cNvSpPr/>
          <p:nvPr/>
        </p:nvSpPr>
        <p:spPr>
          <a:xfrm>
            <a:off x="235528" y="4294909"/>
            <a:ext cx="8645235" cy="1039091"/>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039994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30</a:t>
            </a:fld>
            <a:endParaRPr lang="en-US" dirty="0"/>
          </a:p>
        </p:txBody>
      </p:sp>
      <p:sp>
        <p:nvSpPr>
          <p:cNvPr id="3" name="Title 2"/>
          <p:cNvSpPr>
            <a:spLocks noGrp="1"/>
          </p:cNvSpPr>
          <p:nvPr>
            <p:ph type="title"/>
          </p:nvPr>
        </p:nvSpPr>
        <p:spPr/>
        <p:txBody>
          <a:bodyPr/>
          <a:lstStyle/>
          <a:p>
            <a:r>
              <a:rPr lang="en-US" dirty="0" smtClean="0"/>
              <a:t>Design for the Best Results</a:t>
            </a:r>
            <a:endParaRPr lang="ar-AE" dirty="0"/>
          </a:p>
        </p:txBody>
      </p:sp>
      <p:sp>
        <p:nvSpPr>
          <p:cNvPr id="5" name="TextBox 4"/>
          <p:cNvSpPr txBox="1"/>
          <p:nvPr/>
        </p:nvSpPr>
        <p:spPr bwMode="auto">
          <a:xfrm>
            <a:off x="277091" y="727363"/>
            <a:ext cx="8866909" cy="5801588"/>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pPr>
              <a:spcAft>
                <a:spcPts val="1200"/>
              </a:spcAft>
              <a:buFont typeface="Arial" pitchFamily="34" charset="0"/>
              <a:buChar char="•"/>
              <a:tabLst>
                <a:tab pos="457200" algn="l"/>
                <a:tab pos="746125" algn="l"/>
              </a:tabLst>
              <a:defRPr/>
            </a:pPr>
            <a:r>
              <a:rPr lang="en-US" sz="2400" b="1" i="1" dirty="0" smtClean="0">
                <a:latin typeface="Palatino Linotype" pitchFamily="18" charset="0"/>
                <a:ea typeface="Arial Unicode MS" pitchFamily="34" charset="-128"/>
                <a:cs typeface="Arial Unicode MS" pitchFamily="34" charset="-128"/>
              </a:rPr>
              <a:t> Most failures of steel structures due to connection failure</a:t>
            </a:r>
          </a:p>
          <a:p>
            <a:pPr>
              <a:spcAft>
                <a:spcPts val="1200"/>
              </a:spcAft>
              <a:buFont typeface="Arial" pitchFamily="34" charset="0"/>
              <a:buChar char="•"/>
              <a:tabLst>
                <a:tab pos="457200" algn="l"/>
                <a:tab pos="746125" algn="l"/>
              </a:tabLst>
              <a:defRPr/>
            </a:pPr>
            <a:r>
              <a:rPr lang="en-US" sz="2400" b="1" i="1" dirty="0" smtClean="0">
                <a:latin typeface="Palatino Linotype" pitchFamily="18" charset="0"/>
                <a:ea typeface="Arial Unicode MS" pitchFamily="34" charset="-128"/>
                <a:cs typeface="Arial Unicode MS" pitchFamily="34" charset="-128"/>
              </a:rPr>
              <a:t> Steel Members are connected by: </a:t>
            </a:r>
            <a:r>
              <a:rPr lang="en-US" sz="3600" b="1" i="1" dirty="0" smtClean="0">
                <a:solidFill>
                  <a:srgbClr val="FF3300"/>
                </a:solidFill>
                <a:latin typeface="Palatino Linotype" pitchFamily="18" charset="0"/>
                <a:ea typeface="Arial Unicode MS" pitchFamily="34" charset="-128"/>
                <a:cs typeface="Arial Unicode MS" pitchFamily="34" charset="-128"/>
              </a:rPr>
              <a:t>Bolting</a:t>
            </a:r>
            <a:r>
              <a:rPr lang="en-US" sz="2400" b="1" i="1" dirty="0" smtClean="0">
                <a:latin typeface="Palatino Linotype" pitchFamily="18" charset="0"/>
                <a:ea typeface="Arial Unicode MS" pitchFamily="34" charset="-128"/>
                <a:cs typeface="Arial Unicode MS" pitchFamily="34" charset="-128"/>
              </a:rPr>
              <a:t> or </a:t>
            </a:r>
            <a:r>
              <a:rPr lang="en-US" sz="3600" b="1" i="1" dirty="0" smtClean="0">
                <a:solidFill>
                  <a:srgbClr val="FF3300"/>
                </a:solidFill>
                <a:latin typeface="Palatino Linotype" pitchFamily="18" charset="0"/>
                <a:ea typeface="Arial Unicode MS" pitchFamily="34" charset="-128"/>
                <a:cs typeface="Arial Unicode MS" pitchFamily="34" charset="-128"/>
              </a:rPr>
              <a:t>Welding</a:t>
            </a:r>
          </a:p>
          <a:p>
            <a:pPr>
              <a:spcAft>
                <a:spcPts val="1200"/>
              </a:spcAft>
              <a:tabLst>
                <a:tab pos="457200" algn="l"/>
                <a:tab pos="746125" algn="l"/>
              </a:tabLst>
              <a:defRPr/>
            </a:pPr>
            <a:endParaRPr lang="en-US" sz="900" b="1" i="1" dirty="0" smtClean="0">
              <a:latin typeface="Palatino Linotype" pitchFamily="18" charset="0"/>
              <a:ea typeface="Arial Unicode MS" pitchFamily="34" charset="-128"/>
              <a:cs typeface="Arial Unicode MS" pitchFamily="34" charset="-128"/>
            </a:endParaRPr>
          </a:p>
          <a:p>
            <a:pPr>
              <a:spcAft>
                <a:spcPts val="1200"/>
              </a:spcAft>
              <a:tabLst>
                <a:tab pos="457200" algn="l"/>
                <a:tab pos="746125" algn="l"/>
              </a:tabLst>
              <a:defRPr/>
            </a:pPr>
            <a:r>
              <a:rPr lang="en-US" sz="2400" b="1" i="1" dirty="0" smtClean="0">
                <a:solidFill>
                  <a:srgbClr val="FF3300"/>
                </a:solidFill>
                <a:latin typeface="Palatino Linotype" pitchFamily="18" charset="0"/>
                <a:ea typeface="Arial Unicode MS" pitchFamily="34" charset="-128"/>
                <a:cs typeface="Arial Unicode MS" pitchFamily="34" charset="-128"/>
              </a:rPr>
              <a:t>Bolting:</a:t>
            </a:r>
            <a:r>
              <a:rPr lang="en-US" sz="2400" b="1" i="1" dirty="0" smtClean="0">
                <a:latin typeface="Palatino Linotype" pitchFamily="18" charset="0"/>
                <a:ea typeface="Arial Unicode MS" pitchFamily="34" charset="-128"/>
                <a:cs typeface="Arial Unicode MS" pitchFamily="34" charset="-128"/>
              </a:rPr>
              <a:t>	Does not require skilled workers</a:t>
            </a:r>
          </a:p>
          <a:p>
            <a:pPr>
              <a:spcAft>
                <a:spcPts val="1200"/>
              </a:spcAft>
              <a:tabLst>
                <a:tab pos="457200" algn="l"/>
                <a:tab pos="746125" algn="l"/>
              </a:tabLst>
              <a:defRPr/>
            </a:pPr>
            <a:r>
              <a:rPr lang="en-US" sz="2400" b="1" i="1" dirty="0" smtClean="0">
                <a:latin typeface="Palatino Linotype" pitchFamily="18" charset="0"/>
                <a:ea typeface="Arial Unicode MS" pitchFamily="34" charset="-128"/>
                <a:cs typeface="Arial Unicode MS" pitchFamily="34" charset="-128"/>
              </a:rPr>
              <a:t>				Could be complicated and requires space</a:t>
            </a:r>
          </a:p>
          <a:p>
            <a:pPr>
              <a:spcAft>
                <a:spcPts val="1200"/>
              </a:spcAft>
              <a:tabLst>
                <a:tab pos="457200" algn="l"/>
                <a:tab pos="746125" algn="l"/>
              </a:tabLst>
              <a:defRPr/>
            </a:pPr>
            <a:r>
              <a:rPr lang="en-US" sz="2400" b="1" i="1" dirty="0" smtClean="0">
                <a:latin typeface="Palatino Linotype" pitchFamily="18" charset="0"/>
                <a:ea typeface="Arial Unicode MS" pitchFamily="34" charset="-128"/>
                <a:cs typeface="Arial Unicode MS" pitchFamily="34" charset="-128"/>
              </a:rPr>
              <a:t>				Makes erection easier and faster</a:t>
            </a:r>
          </a:p>
          <a:p>
            <a:pPr>
              <a:spcAft>
                <a:spcPts val="1200"/>
              </a:spcAft>
              <a:tabLst>
                <a:tab pos="457200" algn="l"/>
                <a:tab pos="746125" algn="l"/>
              </a:tabLst>
              <a:defRPr/>
            </a:pPr>
            <a:endParaRPr lang="en-US" sz="800" b="1" i="1" dirty="0" smtClean="0">
              <a:latin typeface="Palatino Linotype" pitchFamily="18" charset="0"/>
              <a:ea typeface="Arial Unicode MS" pitchFamily="34" charset="-128"/>
              <a:cs typeface="Arial Unicode MS" pitchFamily="34" charset="-128"/>
            </a:endParaRPr>
          </a:p>
          <a:p>
            <a:pPr>
              <a:spcAft>
                <a:spcPts val="1200"/>
              </a:spcAft>
              <a:tabLst>
                <a:tab pos="457200" algn="l"/>
                <a:tab pos="746125" algn="l"/>
              </a:tabLst>
              <a:defRPr/>
            </a:pPr>
            <a:endParaRPr lang="en-US" sz="800" b="1" i="1" dirty="0" smtClean="0">
              <a:latin typeface="Palatino Linotype" pitchFamily="18" charset="0"/>
              <a:ea typeface="Arial Unicode MS" pitchFamily="34" charset="-128"/>
              <a:cs typeface="Arial Unicode MS" pitchFamily="34" charset="-128"/>
            </a:endParaRPr>
          </a:p>
          <a:p>
            <a:pPr>
              <a:spcAft>
                <a:spcPts val="1200"/>
              </a:spcAft>
              <a:tabLst>
                <a:tab pos="457200" algn="l"/>
                <a:tab pos="746125" algn="l"/>
              </a:tabLst>
              <a:defRPr/>
            </a:pPr>
            <a:r>
              <a:rPr lang="en-US" sz="2400" b="1" i="1" dirty="0" smtClean="0">
                <a:solidFill>
                  <a:srgbClr val="FF3300"/>
                </a:solidFill>
                <a:latin typeface="Palatino Linotype" pitchFamily="18" charset="0"/>
                <a:ea typeface="Arial Unicode MS" pitchFamily="34" charset="-128"/>
                <a:cs typeface="Arial Unicode MS" pitchFamily="34" charset="-128"/>
              </a:rPr>
              <a:t>Welding:</a:t>
            </a:r>
            <a:r>
              <a:rPr lang="en-US" sz="2400" b="1" i="1" dirty="0" smtClean="0">
                <a:latin typeface="Palatino Linotype" pitchFamily="18" charset="0"/>
                <a:ea typeface="Arial Unicode MS" pitchFamily="34" charset="-128"/>
                <a:cs typeface="Arial Unicode MS" pitchFamily="34" charset="-128"/>
              </a:rPr>
              <a:t>	Elegant</a:t>
            </a:r>
          </a:p>
          <a:p>
            <a:pPr>
              <a:spcAft>
                <a:spcPts val="1200"/>
              </a:spcAft>
              <a:tabLst>
                <a:tab pos="457200" algn="l"/>
                <a:tab pos="746125" algn="l"/>
              </a:tabLst>
              <a:defRPr/>
            </a:pPr>
            <a:r>
              <a:rPr lang="en-US" sz="2400" b="1" i="1" dirty="0" smtClean="0">
                <a:latin typeface="Palatino Linotype" pitchFamily="18" charset="0"/>
                <a:ea typeface="Arial Unicode MS" pitchFamily="34" charset="-128"/>
                <a:cs typeface="Arial Unicode MS" pitchFamily="34" charset="-128"/>
              </a:rPr>
              <a:t>				Requires skilled workers</a:t>
            </a:r>
          </a:p>
          <a:p>
            <a:pPr>
              <a:spcAft>
                <a:spcPts val="1200"/>
              </a:spcAft>
              <a:tabLst>
                <a:tab pos="457200" algn="l"/>
                <a:tab pos="746125" algn="l"/>
              </a:tabLst>
              <a:defRPr/>
            </a:pPr>
            <a:r>
              <a:rPr lang="en-US" sz="2400" b="1" i="1" dirty="0" smtClean="0">
                <a:latin typeface="Palatino Linotype" pitchFamily="18" charset="0"/>
                <a:ea typeface="Arial Unicode MS" pitchFamily="34" charset="-128"/>
                <a:cs typeface="Arial Unicode MS" pitchFamily="34" charset="-128"/>
              </a:rPr>
              <a:t>				Requires inspection</a:t>
            </a:r>
          </a:p>
          <a:p>
            <a:pPr>
              <a:spcAft>
                <a:spcPts val="1200"/>
              </a:spcAft>
              <a:tabLst>
                <a:tab pos="457200" algn="l"/>
                <a:tab pos="746125" algn="l"/>
              </a:tabLst>
              <a:defRPr/>
            </a:pPr>
            <a:r>
              <a:rPr lang="en-US" sz="2400" b="1" i="1" dirty="0" smtClean="0">
                <a:latin typeface="Palatino Linotype" pitchFamily="18" charset="0"/>
                <a:ea typeface="Arial Unicode MS" pitchFamily="34" charset="-128"/>
                <a:cs typeface="Arial Unicode MS" pitchFamily="34" charset="-128"/>
              </a:rPr>
              <a:t>				Not recommended on site</a:t>
            </a:r>
          </a:p>
        </p:txBody>
      </p:sp>
    </p:spTree>
    <p:extLst>
      <p:ext uri="{BB962C8B-B14F-4D97-AF65-F5344CB8AC3E}">
        <p14:creationId xmlns:p14="http://schemas.microsoft.com/office/powerpoint/2010/main" xmlns=""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31</a:t>
            </a:fld>
            <a:endParaRPr lang="en-US" dirty="0"/>
          </a:p>
        </p:txBody>
      </p:sp>
      <p:pic>
        <p:nvPicPr>
          <p:cNvPr id="4" name="Picture 3"/>
          <p:cNvPicPr>
            <a:picLocks noChangeAspect="1" noChangeArrowheads="1"/>
          </p:cNvPicPr>
          <p:nvPr/>
        </p:nvPicPr>
        <p:blipFill>
          <a:blip r:embed="rId2"/>
          <a:srcRect/>
          <a:stretch>
            <a:fillRect/>
          </a:stretch>
        </p:blipFill>
        <p:spPr bwMode="auto">
          <a:xfrm>
            <a:off x="0" y="-1"/>
            <a:ext cx="9144000" cy="68580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32</a:t>
            </a:fld>
            <a:endParaRPr lang="en-US" dirty="0"/>
          </a:p>
        </p:txBody>
      </p:sp>
      <p:sp>
        <p:nvSpPr>
          <p:cNvPr id="3" name="Title 2"/>
          <p:cNvSpPr>
            <a:spLocks noGrp="1"/>
          </p:cNvSpPr>
          <p:nvPr>
            <p:ph type="title"/>
          </p:nvPr>
        </p:nvSpPr>
        <p:spPr/>
        <p:txBody>
          <a:bodyPr/>
          <a:lstStyle/>
          <a:p>
            <a:r>
              <a:rPr lang="en-US" dirty="0" smtClean="0"/>
              <a:t>Design for the Best Results</a:t>
            </a:r>
            <a:endParaRPr lang="ar-AE" dirty="0"/>
          </a:p>
        </p:txBody>
      </p:sp>
      <p:sp>
        <p:nvSpPr>
          <p:cNvPr id="5" name="TextBox 4"/>
          <p:cNvSpPr txBox="1"/>
          <p:nvPr/>
        </p:nvSpPr>
        <p:spPr bwMode="auto">
          <a:xfrm>
            <a:off x="277091" y="727363"/>
            <a:ext cx="8866909" cy="1323439"/>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A </a:t>
            </a:r>
            <a:r>
              <a:rPr lang="en-US" sz="2400" b="1" i="1" dirty="0" smtClean="0">
                <a:solidFill>
                  <a:srgbClr val="FF0000"/>
                </a:solidFill>
                <a:latin typeface="Palatino Linotype" pitchFamily="18" charset="0"/>
              </a:rPr>
              <a:t>bolted angle cleat </a:t>
            </a:r>
            <a:r>
              <a:rPr lang="en-US" sz="2400" b="1" i="1" dirty="0" smtClean="0">
                <a:latin typeface="Palatino Linotype" pitchFamily="18" charset="0"/>
              </a:rPr>
              <a:t>connection rather than </a:t>
            </a:r>
            <a:r>
              <a:rPr lang="en-US" sz="2400" b="1" i="1" dirty="0" smtClean="0">
                <a:solidFill>
                  <a:srgbClr val="FF0000"/>
                </a:solidFill>
                <a:latin typeface="Palatino Linotype" pitchFamily="18" charset="0"/>
              </a:rPr>
              <a:t>welded plate </a:t>
            </a:r>
            <a:r>
              <a:rPr lang="en-US" sz="2400" b="1" i="1" dirty="0" smtClean="0">
                <a:latin typeface="Palatino Linotype" pitchFamily="18" charset="0"/>
              </a:rPr>
              <a:t>may allow for automated processing which can result in a faster </a:t>
            </a:r>
            <a:r>
              <a:rPr lang="en-US" sz="2400" b="1" i="1" dirty="0" smtClean="0">
                <a:solidFill>
                  <a:srgbClr val="FF0000"/>
                </a:solidFill>
                <a:latin typeface="Palatino Linotype" pitchFamily="18" charset="0"/>
              </a:rPr>
              <a:t>fabrication</a:t>
            </a:r>
            <a:r>
              <a:rPr lang="en-US" sz="2400" b="1" i="1" dirty="0" smtClean="0">
                <a:latin typeface="Palatino Linotype" pitchFamily="18" charset="0"/>
              </a:rPr>
              <a:t> and easier </a:t>
            </a:r>
            <a:r>
              <a:rPr lang="en-US" sz="2400" b="1" i="1" dirty="0" smtClean="0">
                <a:solidFill>
                  <a:srgbClr val="FF0000"/>
                </a:solidFill>
                <a:latin typeface="Palatino Linotype" pitchFamily="18" charset="0"/>
              </a:rPr>
              <a:t>transportation</a:t>
            </a:r>
            <a:r>
              <a:rPr lang="en-US" sz="2400" b="1" i="1" dirty="0" smtClean="0">
                <a:latin typeface="Palatino Linotype" pitchFamily="18" charset="0"/>
              </a:rPr>
              <a:t>. </a:t>
            </a:r>
          </a:p>
        </p:txBody>
      </p:sp>
      <p:pic>
        <p:nvPicPr>
          <p:cNvPr id="3074" name="Picture 2"/>
          <p:cNvPicPr>
            <a:picLocks noChangeAspect="1" noChangeArrowheads="1"/>
          </p:cNvPicPr>
          <p:nvPr/>
        </p:nvPicPr>
        <p:blipFill>
          <a:blip r:embed="rId2"/>
          <a:srcRect/>
          <a:stretch>
            <a:fillRect/>
          </a:stretch>
        </p:blipFill>
        <p:spPr bwMode="auto">
          <a:xfrm>
            <a:off x="1" y="4549386"/>
            <a:ext cx="3075708" cy="2308614"/>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3069361" y="3976582"/>
            <a:ext cx="3082058" cy="2313381"/>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6165273" y="4599442"/>
            <a:ext cx="2978727" cy="2258557"/>
          </a:xfrm>
          <a:prstGeom prst="rect">
            <a:avLst/>
          </a:prstGeom>
          <a:noFill/>
          <a:ln w="9525">
            <a:noFill/>
            <a:miter lim="800000"/>
            <a:headEnd/>
            <a:tailEnd/>
          </a:ln>
          <a:effectLst/>
        </p:spPr>
      </p:pic>
      <p:sp>
        <p:nvSpPr>
          <p:cNvPr id="8" name="Text Box 3"/>
          <p:cNvSpPr txBox="1">
            <a:spLocks noChangeArrowheads="1"/>
          </p:cNvSpPr>
          <p:nvPr/>
        </p:nvSpPr>
        <p:spPr bwMode="auto">
          <a:xfrm>
            <a:off x="3587750" y="6334780"/>
            <a:ext cx="2064905" cy="523220"/>
          </a:xfrm>
          <a:prstGeom prst="rect">
            <a:avLst/>
          </a:prstGeom>
          <a:solidFill>
            <a:schemeClr val="bg1"/>
          </a:solidFill>
          <a:ln w="9525">
            <a:solidFill>
              <a:schemeClr val="bg1"/>
            </a:solidFill>
            <a:miter lim="800000"/>
            <a:headEnd/>
            <a:tailEnd/>
          </a:ln>
        </p:spPr>
        <p:txBody>
          <a:bodyPr wrap="square">
            <a:spAutoFit/>
          </a:bodyPr>
          <a:lstStyle/>
          <a:p>
            <a:pPr algn="ctr">
              <a:spcBef>
                <a:spcPct val="50000"/>
              </a:spcBef>
            </a:pPr>
            <a:r>
              <a:rPr lang="en-US" sz="2800" b="1" dirty="0">
                <a:solidFill>
                  <a:schemeClr val="tx1"/>
                </a:solidFill>
              </a:rPr>
              <a:t>Shear Tab</a:t>
            </a:r>
          </a:p>
        </p:txBody>
      </p:sp>
      <p:sp>
        <p:nvSpPr>
          <p:cNvPr id="9" name="Text Box 3"/>
          <p:cNvSpPr txBox="1">
            <a:spLocks noChangeArrowheads="1"/>
          </p:cNvSpPr>
          <p:nvPr/>
        </p:nvSpPr>
        <p:spPr bwMode="auto">
          <a:xfrm>
            <a:off x="167108" y="3995326"/>
            <a:ext cx="2534529" cy="523220"/>
          </a:xfrm>
          <a:prstGeom prst="rect">
            <a:avLst/>
          </a:prstGeom>
          <a:solidFill>
            <a:schemeClr val="bg1"/>
          </a:solidFill>
          <a:ln w="9525">
            <a:solidFill>
              <a:schemeClr val="bg1"/>
            </a:solidFill>
            <a:miter lim="800000"/>
            <a:headEnd/>
            <a:tailEnd/>
          </a:ln>
        </p:spPr>
        <p:txBody>
          <a:bodyPr wrap="square">
            <a:spAutoFit/>
          </a:bodyPr>
          <a:lstStyle/>
          <a:p>
            <a:pPr algn="ctr">
              <a:spcBef>
                <a:spcPct val="50000"/>
              </a:spcBef>
            </a:pPr>
            <a:r>
              <a:rPr lang="en-US" sz="2800" b="1" dirty="0">
                <a:solidFill>
                  <a:schemeClr val="tx1"/>
                </a:solidFill>
              </a:rPr>
              <a:t>Single Angle</a:t>
            </a:r>
          </a:p>
        </p:txBody>
      </p:sp>
      <p:sp>
        <p:nvSpPr>
          <p:cNvPr id="10" name="Text Box 3"/>
          <p:cNvSpPr txBox="1">
            <a:spLocks noChangeArrowheads="1"/>
          </p:cNvSpPr>
          <p:nvPr/>
        </p:nvSpPr>
        <p:spPr bwMode="auto">
          <a:xfrm>
            <a:off x="6192982" y="4071481"/>
            <a:ext cx="2951018" cy="523220"/>
          </a:xfrm>
          <a:prstGeom prst="rect">
            <a:avLst/>
          </a:prstGeom>
          <a:solidFill>
            <a:schemeClr val="bg1"/>
          </a:solidFill>
          <a:ln w="9525">
            <a:solidFill>
              <a:schemeClr val="bg1"/>
            </a:solidFill>
            <a:miter lim="800000"/>
            <a:headEnd/>
            <a:tailEnd/>
          </a:ln>
        </p:spPr>
        <p:txBody>
          <a:bodyPr wrap="square">
            <a:spAutoFit/>
          </a:bodyPr>
          <a:lstStyle/>
          <a:p>
            <a:pPr algn="ctr">
              <a:spcBef>
                <a:spcPct val="50000"/>
              </a:spcBef>
            </a:pPr>
            <a:r>
              <a:rPr lang="en-US" sz="2800" b="1" dirty="0">
                <a:solidFill>
                  <a:schemeClr val="tx1"/>
                </a:solidFill>
              </a:rPr>
              <a:t>Tee Connection</a:t>
            </a: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33</a:t>
            </a:fld>
            <a:endParaRPr lang="en-US" dirty="0"/>
          </a:p>
        </p:txBody>
      </p:sp>
      <p:pic>
        <p:nvPicPr>
          <p:cNvPr id="4" name="Picture 11" descr="Picture8"/>
          <p:cNvPicPr>
            <a:picLocks noChangeAspect="1" noChangeArrowheads="1"/>
          </p:cNvPicPr>
          <p:nvPr/>
        </p:nvPicPr>
        <p:blipFill>
          <a:blip r:embed="rId2"/>
          <a:srcRect/>
          <a:stretch>
            <a:fillRect/>
          </a:stretch>
        </p:blipFill>
        <p:spPr bwMode="auto">
          <a:xfrm>
            <a:off x="189340" y="228600"/>
            <a:ext cx="4401424" cy="4094018"/>
          </a:xfrm>
          <a:prstGeom prst="rect">
            <a:avLst/>
          </a:prstGeom>
          <a:noFill/>
        </p:spPr>
      </p:pic>
      <p:pic>
        <p:nvPicPr>
          <p:cNvPr id="5" name="Picture 10" descr="Picture7"/>
          <p:cNvPicPr>
            <a:picLocks noChangeAspect="1" noChangeArrowheads="1"/>
          </p:cNvPicPr>
          <p:nvPr/>
        </p:nvPicPr>
        <p:blipFill>
          <a:blip r:embed="rId3"/>
          <a:srcRect/>
          <a:stretch>
            <a:fillRect/>
          </a:stretch>
        </p:blipFill>
        <p:spPr bwMode="auto">
          <a:xfrm>
            <a:off x="4678144" y="221672"/>
            <a:ext cx="4398193" cy="4100946"/>
          </a:xfrm>
          <a:prstGeom prst="rect">
            <a:avLst/>
          </a:prstGeom>
          <a:noFill/>
        </p:spPr>
      </p:pic>
      <p:sp>
        <p:nvSpPr>
          <p:cNvPr id="7" name="Rectangle 6"/>
          <p:cNvSpPr/>
          <p:nvPr/>
        </p:nvSpPr>
        <p:spPr>
          <a:xfrm>
            <a:off x="235527" y="4862945"/>
            <a:ext cx="8742218" cy="1399309"/>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bwMode="auto">
          <a:xfrm>
            <a:off x="277091" y="4925291"/>
            <a:ext cx="8866909" cy="1200329"/>
          </a:xfrm>
          <a:prstGeom prst="rect">
            <a:avLst/>
          </a:prstGeom>
          <a:noFill/>
          <a:ln w="38100" cap="flat">
            <a:noFill/>
            <a:bevel/>
          </a:ln>
        </p:spPr>
        <p:txBody>
          <a:bodyPr wrap="square" anchor="ctr">
            <a:spAutoFit/>
          </a:bodyPr>
          <a:lstStyle/>
          <a:p>
            <a:r>
              <a:rPr lang="en-US" sz="2400" b="1" i="1" dirty="0" smtClean="0">
                <a:latin typeface="Palatino Linotype" pitchFamily="18" charset="0"/>
              </a:rPr>
              <a:t>An agreement on </a:t>
            </a:r>
            <a:r>
              <a:rPr lang="en-US" sz="2400" b="1" i="1" dirty="0" smtClean="0">
                <a:solidFill>
                  <a:srgbClr val="FF0000"/>
                </a:solidFill>
                <a:latin typeface="Palatino Linotype" pitchFamily="18" charset="0"/>
              </a:rPr>
              <a:t>recommended</a:t>
            </a:r>
            <a:r>
              <a:rPr lang="en-US" sz="2400" b="1" i="1" dirty="0" smtClean="0">
                <a:latin typeface="Palatino Linotype" pitchFamily="18" charset="0"/>
              </a:rPr>
              <a:t> and </a:t>
            </a:r>
            <a:r>
              <a:rPr lang="en-US" sz="2400" b="1" i="1" dirty="0" smtClean="0">
                <a:solidFill>
                  <a:srgbClr val="FF0000"/>
                </a:solidFill>
                <a:latin typeface="Palatino Linotype" pitchFamily="18" charset="0"/>
              </a:rPr>
              <a:t>non-recommended</a:t>
            </a:r>
            <a:r>
              <a:rPr lang="en-US" sz="2400" b="1" i="1" dirty="0" smtClean="0">
                <a:latin typeface="Palatino Linotype" pitchFamily="18" charset="0"/>
              </a:rPr>
              <a:t> types of connections among all parties can be achieved </a:t>
            </a:r>
            <a:r>
              <a:rPr lang="en-US" sz="2400" b="1" i="1" u="sng" dirty="0" smtClean="0">
                <a:solidFill>
                  <a:srgbClr val="FF0000"/>
                </a:solidFill>
                <a:latin typeface="Palatino Linotype" pitchFamily="18" charset="0"/>
              </a:rPr>
              <a:t>before</a:t>
            </a:r>
            <a:r>
              <a:rPr lang="en-US" sz="2400" b="1" i="1" dirty="0" smtClean="0">
                <a:latin typeface="Palatino Linotype" pitchFamily="18" charset="0"/>
              </a:rPr>
              <a:t> design starts to save valuable design time.</a:t>
            </a:r>
            <a:endParaRPr lang="en-US" sz="2400" b="1" i="1" dirty="0">
              <a:latin typeface="Palatino Linotyp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34</a:t>
            </a:fld>
            <a:endParaRPr lang="en-US" dirty="0"/>
          </a:p>
        </p:txBody>
      </p:sp>
      <p:sp>
        <p:nvSpPr>
          <p:cNvPr id="3" name="Title 2"/>
          <p:cNvSpPr>
            <a:spLocks noGrp="1"/>
          </p:cNvSpPr>
          <p:nvPr>
            <p:ph type="title"/>
          </p:nvPr>
        </p:nvSpPr>
        <p:spPr/>
        <p:txBody>
          <a:bodyPr/>
          <a:lstStyle/>
          <a:p>
            <a:r>
              <a:rPr lang="en-US" dirty="0" smtClean="0"/>
              <a:t>Design Changes</a:t>
            </a:r>
            <a:endParaRPr lang="ar-AE" dirty="0"/>
          </a:p>
        </p:txBody>
      </p:sp>
      <p:sp>
        <p:nvSpPr>
          <p:cNvPr id="5" name="TextBox 4"/>
          <p:cNvSpPr txBox="1"/>
          <p:nvPr/>
        </p:nvSpPr>
        <p:spPr bwMode="auto">
          <a:xfrm>
            <a:off x="277091" y="727363"/>
            <a:ext cx="8866909" cy="5509200"/>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3200" b="1" i="1" dirty="0" smtClean="0">
                <a:solidFill>
                  <a:srgbClr val="FF0000"/>
                </a:solidFill>
                <a:latin typeface="Palatino Linotype" pitchFamily="18" charset="0"/>
              </a:rPr>
              <a:t>Design Changes and Modifications</a:t>
            </a:r>
          </a:p>
          <a:p>
            <a:endParaRPr lang="en-US" sz="2400" b="1" i="1" dirty="0" smtClean="0">
              <a:latin typeface="Palatino Linotype" pitchFamily="18" charset="0"/>
            </a:endParaRPr>
          </a:p>
          <a:p>
            <a:r>
              <a:rPr lang="en-US" sz="2400" b="1" i="1" dirty="0" smtClean="0">
                <a:latin typeface="Palatino Linotype" pitchFamily="18" charset="0"/>
              </a:rPr>
              <a:t>When negotiating the contract, all parties should agree to the proposed mechanism of approvals and schedules of delivery.</a:t>
            </a:r>
          </a:p>
          <a:p>
            <a:endParaRPr lang="en-US" sz="2400" b="1" i="1" dirty="0" smtClean="0">
              <a:latin typeface="Palatino Linotype" pitchFamily="18" charset="0"/>
            </a:endParaRPr>
          </a:p>
          <a:p>
            <a:r>
              <a:rPr lang="en-US" sz="2400" b="1" i="1" dirty="0" smtClean="0">
                <a:latin typeface="Palatino Linotype" pitchFamily="18" charset="0"/>
              </a:rPr>
              <a:t>This will pave the way for smooth design and smooth approval process and reduce causes of project delaying. </a:t>
            </a:r>
          </a:p>
          <a:p>
            <a:endParaRPr lang="en-US" sz="2400" b="1" i="1" dirty="0" smtClean="0">
              <a:latin typeface="Palatino Linotype" pitchFamily="18" charset="0"/>
            </a:endParaRPr>
          </a:p>
          <a:p>
            <a:r>
              <a:rPr lang="en-US" sz="2400" b="1" i="1" dirty="0" smtClean="0">
                <a:solidFill>
                  <a:srgbClr val="FF0000"/>
                </a:solidFill>
                <a:latin typeface="Palatino Linotype" pitchFamily="18" charset="0"/>
              </a:rPr>
              <a:t>Freezing</a:t>
            </a:r>
            <a:r>
              <a:rPr lang="en-US" sz="2400" b="1" i="1" dirty="0" smtClean="0">
                <a:latin typeface="Palatino Linotype" pitchFamily="18" charset="0"/>
              </a:rPr>
              <a:t> </a:t>
            </a:r>
            <a:r>
              <a:rPr lang="en-US" sz="2400" b="1" i="1" dirty="0" smtClean="0">
                <a:solidFill>
                  <a:srgbClr val="FF0000"/>
                </a:solidFill>
                <a:latin typeface="Palatino Linotype" pitchFamily="18" charset="0"/>
              </a:rPr>
              <a:t>of design </a:t>
            </a:r>
            <a:r>
              <a:rPr lang="en-US" sz="2400" b="1" i="1" dirty="0" smtClean="0">
                <a:latin typeface="Palatino Linotype" pitchFamily="18" charset="0"/>
              </a:rPr>
              <a:t>is an important milestone in the engineering-fabrication-erection process. </a:t>
            </a:r>
          </a:p>
          <a:p>
            <a:endParaRPr lang="en-US" sz="2400" b="1" i="1" dirty="0" smtClean="0">
              <a:latin typeface="Palatino Linotype" pitchFamily="18" charset="0"/>
            </a:endParaRPr>
          </a:p>
          <a:p>
            <a:r>
              <a:rPr lang="en-US" sz="2400" b="1" i="1" dirty="0" smtClean="0">
                <a:latin typeface="Palatino Linotype" pitchFamily="18" charset="0"/>
              </a:rPr>
              <a:t>It reduces disruption and rework of steel elements which might turn to be much more expensive than originally thought.</a:t>
            </a:r>
          </a:p>
          <a:p>
            <a:endParaRPr lang="en-US" sz="2400" b="1" i="1" dirty="0" smtClean="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35</a:t>
            </a:fld>
            <a:endParaRPr lang="en-US" dirty="0"/>
          </a:p>
        </p:txBody>
      </p:sp>
      <p:sp>
        <p:nvSpPr>
          <p:cNvPr id="3" name="Title 2"/>
          <p:cNvSpPr>
            <a:spLocks noGrp="1"/>
          </p:cNvSpPr>
          <p:nvPr>
            <p:ph type="title"/>
          </p:nvPr>
        </p:nvSpPr>
        <p:spPr/>
        <p:txBody>
          <a:bodyPr/>
          <a:lstStyle/>
          <a:p>
            <a:r>
              <a:rPr lang="en-US" dirty="0" smtClean="0"/>
              <a:t>Design Changes</a:t>
            </a:r>
            <a:endParaRPr lang="ar-AE" dirty="0"/>
          </a:p>
        </p:txBody>
      </p:sp>
      <p:sp>
        <p:nvSpPr>
          <p:cNvPr id="5" name="TextBox 4"/>
          <p:cNvSpPr txBox="1"/>
          <p:nvPr/>
        </p:nvSpPr>
        <p:spPr bwMode="auto">
          <a:xfrm>
            <a:off x="277091" y="727363"/>
            <a:ext cx="8866909" cy="3908762"/>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Even small changes by the </a:t>
            </a:r>
            <a:r>
              <a:rPr lang="en-US" sz="2400" b="1" i="1" dirty="0" smtClean="0">
                <a:solidFill>
                  <a:srgbClr val="FF0000"/>
                </a:solidFill>
                <a:latin typeface="Palatino Linotype" pitchFamily="18" charset="0"/>
              </a:rPr>
              <a:t>client/EOR</a:t>
            </a:r>
            <a:r>
              <a:rPr lang="en-US" sz="2400" b="1" i="1" dirty="0" smtClean="0">
                <a:latin typeface="Palatino Linotype" pitchFamily="18" charset="0"/>
              </a:rPr>
              <a:t> of original design after approving </a:t>
            </a:r>
            <a:r>
              <a:rPr lang="en-US" sz="2400" b="1" i="1" dirty="0" smtClean="0">
                <a:solidFill>
                  <a:srgbClr val="FF0000"/>
                </a:solidFill>
                <a:latin typeface="Palatino Linotype" pitchFamily="18" charset="0"/>
              </a:rPr>
              <a:t>shop drawings </a:t>
            </a:r>
            <a:r>
              <a:rPr lang="en-US" sz="2400" b="1" i="1" dirty="0" smtClean="0">
                <a:latin typeface="Palatino Linotype" pitchFamily="18" charset="0"/>
              </a:rPr>
              <a:t>could have drastic effects on the scheduled time of completion as well as the fabrication and the erection costs. </a:t>
            </a:r>
          </a:p>
          <a:p>
            <a:endParaRPr lang="en-US" sz="2400" b="1" i="1" dirty="0" smtClean="0">
              <a:latin typeface="Palatino Linotype" pitchFamily="18" charset="0"/>
            </a:endParaRPr>
          </a:p>
          <a:p>
            <a:r>
              <a:rPr lang="en-US" sz="2400" b="1" i="1" dirty="0" smtClean="0">
                <a:latin typeface="Palatino Linotype" pitchFamily="18" charset="0"/>
              </a:rPr>
              <a:t>The whole cycle of the process has to repeat and start all over again from the beginning. This might include material sourcing, connection design, detailing, approvals, fabrication, and transportation in addition to disposing of already fabricated parts.</a:t>
            </a: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36</a:t>
            </a:fld>
            <a:endParaRPr lang="en-US" dirty="0"/>
          </a:p>
        </p:txBody>
      </p:sp>
      <p:sp>
        <p:nvSpPr>
          <p:cNvPr id="3" name="Title 2"/>
          <p:cNvSpPr>
            <a:spLocks noGrp="1"/>
          </p:cNvSpPr>
          <p:nvPr>
            <p:ph type="title"/>
          </p:nvPr>
        </p:nvSpPr>
        <p:spPr/>
        <p:txBody>
          <a:bodyPr/>
          <a:lstStyle/>
          <a:p>
            <a:r>
              <a:rPr lang="en-US" dirty="0" smtClean="0"/>
              <a:t>Design Changes</a:t>
            </a:r>
            <a:endParaRPr lang="ar-AE" dirty="0"/>
          </a:p>
        </p:txBody>
      </p:sp>
      <p:sp>
        <p:nvSpPr>
          <p:cNvPr id="5" name="TextBox 4"/>
          <p:cNvSpPr txBox="1"/>
          <p:nvPr/>
        </p:nvSpPr>
        <p:spPr bwMode="auto">
          <a:xfrm>
            <a:off x="277091" y="727363"/>
            <a:ext cx="8866909" cy="3539430"/>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Depending on the complexity of the actual change and depending on the accumulated cost and the extra time required an </a:t>
            </a:r>
            <a:r>
              <a:rPr lang="en-US" sz="2400" b="1" i="1" dirty="0" smtClean="0">
                <a:solidFill>
                  <a:srgbClr val="FF3300"/>
                </a:solidFill>
                <a:latin typeface="Palatino Linotype" pitchFamily="18" charset="0"/>
              </a:rPr>
              <a:t>agreement on compensation </a:t>
            </a:r>
            <a:r>
              <a:rPr lang="en-US" sz="2400" b="1" i="1" dirty="0" smtClean="0">
                <a:latin typeface="Palatino Linotype" pitchFamily="18" charset="0"/>
              </a:rPr>
              <a:t>should be reached out early enough otherwise this might lead to a </a:t>
            </a:r>
            <a:r>
              <a:rPr lang="en-US" sz="2400" b="1" i="1" dirty="0" smtClean="0">
                <a:solidFill>
                  <a:srgbClr val="FF0000"/>
                </a:solidFill>
                <a:latin typeface="Palatino Linotype" pitchFamily="18" charset="0"/>
              </a:rPr>
              <a:t>formal dispute </a:t>
            </a:r>
            <a:r>
              <a:rPr lang="en-US" sz="2400" b="1" i="1" dirty="0" smtClean="0">
                <a:latin typeface="Palatino Linotype" pitchFamily="18" charset="0"/>
              </a:rPr>
              <a:t>between the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and the </a:t>
            </a:r>
            <a:r>
              <a:rPr lang="en-US" sz="2400" b="1" i="1" dirty="0" smtClean="0">
                <a:solidFill>
                  <a:srgbClr val="FF3300"/>
                </a:solidFill>
                <a:latin typeface="Palatino Linotype" pitchFamily="18" charset="0"/>
              </a:rPr>
              <a:t>main contractor/EOR</a:t>
            </a:r>
            <a:r>
              <a:rPr lang="en-US" sz="2400" b="1" i="1" dirty="0" smtClean="0">
                <a:latin typeface="Palatino Linotype" pitchFamily="18" charset="0"/>
              </a:rPr>
              <a:t>.</a:t>
            </a:r>
          </a:p>
          <a:p>
            <a:r>
              <a:rPr lang="en-US" sz="2400" b="1" i="1" dirty="0" smtClean="0">
                <a:latin typeface="Palatino Linotype" pitchFamily="18" charset="0"/>
              </a:rPr>
              <a:t> </a:t>
            </a:r>
          </a:p>
          <a:p>
            <a:r>
              <a:rPr lang="en-US" sz="2400" b="1" i="1" dirty="0" smtClean="0">
                <a:latin typeface="Palatino Linotype" pitchFamily="18" charset="0"/>
              </a:rPr>
              <a:t>For unavoidable changes, if the </a:t>
            </a:r>
            <a:r>
              <a:rPr lang="en-US" sz="2400" b="1" i="1" dirty="0" smtClean="0">
                <a:solidFill>
                  <a:srgbClr val="FF0000"/>
                </a:solidFill>
                <a:latin typeface="Palatino Linotype" pitchFamily="18" charset="0"/>
              </a:rPr>
              <a:t>fabrication</a:t>
            </a:r>
            <a:r>
              <a:rPr lang="en-US" sz="2400" b="1" i="1" dirty="0" smtClean="0">
                <a:latin typeface="Palatino Linotype" pitchFamily="18" charset="0"/>
              </a:rPr>
              <a:t> and </a:t>
            </a:r>
            <a:r>
              <a:rPr lang="en-US" sz="2400" b="1" i="1" dirty="0" smtClean="0">
                <a:solidFill>
                  <a:srgbClr val="FF0000"/>
                </a:solidFill>
                <a:latin typeface="Palatino Linotype" pitchFamily="18" charset="0"/>
              </a:rPr>
              <a:t>erection</a:t>
            </a:r>
            <a:r>
              <a:rPr lang="en-US" sz="2400" b="1" i="1" dirty="0" smtClean="0">
                <a:latin typeface="Palatino Linotype" pitchFamily="18" charset="0"/>
              </a:rPr>
              <a:t> are to be done by the same </a:t>
            </a:r>
            <a:r>
              <a:rPr lang="en-US" sz="2400" b="1" i="1" dirty="0" smtClean="0">
                <a:latin typeface="Palatino Linotype" pitchFamily="18" charset="0"/>
              </a:rPr>
              <a:t>company, then </a:t>
            </a:r>
            <a:r>
              <a:rPr lang="en-US" sz="2400" b="1" i="1" dirty="0" smtClean="0">
                <a:solidFill>
                  <a:srgbClr val="FF3300"/>
                </a:solidFill>
                <a:latin typeface="Palatino Linotype" pitchFamily="18" charset="0"/>
              </a:rPr>
              <a:t>adjusting schedules </a:t>
            </a:r>
            <a:r>
              <a:rPr lang="en-US" sz="2400" b="1" i="1" dirty="0" smtClean="0">
                <a:latin typeface="Palatino Linotype" pitchFamily="18" charset="0"/>
              </a:rPr>
              <a:t>is required to </a:t>
            </a:r>
            <a:r>
              <a:rPr lang="en-US" sz="2400" b="1" i="1" dirty="0" smtClean="0">
                <a:latin typeface="Palatino Linotype" pitchFamily="18" charset="0"/>
              </a:rPr>
              <a:t>tune for these </a:t>
            </a:r>
            <a:r>
              <a:rPr lang="en-US" sz="2400" b="1" i="1" dirty="0" smtClean="0">
                <a:latin typeface="Palatino Linotype" pitchFamily="18" charset="0"/>
              </a:rPr>
              <a:t>changes.   </a:t>
            </a:r>
            <a:endParaRPr lang="en-US" sz="2400" b="1" i="1" dirty="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37</a:t>
            </a:fld>
            <a:endParaRPr lang="en-US" dirty="0"/>
          </a:p>
        </p:txBody>
      </p:sp>
      <p:sp>
        <p:nvSpPr>
          <p:cNvPr id="3" name="Title 2"/>
          <p:cNvSpPr>
            <a:spLocks noGrp="1"/>
          </p:cNvSpPr>
          <p:nvPr>
            <p:ph type="title"/>
          </p:nvPr>
        </p:nvSpPr>
        <p:spPr/>
        <p:txBody>
          <a:bodyPr/>
          <a:lstStyle/>
          <a:p>
            <a:r>
              <a:rPr lang="en-US" dirty="0" smtClean="0"/>
              <a:t>Erection</a:t>
            </a:r>
            <a:endParaRPr lang="ar-AE" dirty="0"/>
          </a:p>
        </p:txBody>
      </p:sp>
      <p:sp>
        <p:nvSpPr>
          <p:cNvPr id="5" name="TextBox 4"/>
          <p:cNvSpPr txBox="1"/>
          <p:nvPr/>
        </p:nvSpPr>
        <p:spPr bwMode="auto">
          <a:xfrm>
            <a:off x="277091" y="727363"/>
            <a:ext cx="8866909" cy="4770537"/>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3200" b="1" i="1" dirty="0" smtClean="0">
                <a:solidFill>
                  <a:srgbClr val="FF0000"/>
                </a:solidFill>
                <a:latin typeface="Palatino Linotype" pitchFamily="18" charset="0"/>
              </a:rPr>
              <a:t>Erection</a:t>
            </a:r>
          </a:p>
          <a:p>
            <a:r>
              <a:rPr lang="en-US" sz="2400" b="1" i="1" dirty="0" smtClean="0">
                <a:latin typeface="Palatino Linotype" pitchFamily="18" charset="0"/>
              </a:rPr>
              <a:t> </a:t>
            </a:r>
          </a:p>
          <a:p>
            <a:r>
              <a:rPr lang="en-US" sz="2400" b="1" i="1" dirty="0" smtClean="0">
                <a:latin typeface="Palatino Linotype" pitchFamily="18" charset="0"/>
              </a:rPr>
              <a:t>If the structural design is complete, the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may decide which </a:t>
            </a:r>
            <a:r>
              <a:rPr lang="en-US" sz="2400" b="1" i="1" dirty="0" smtClean="0">
                <a:solidFill>
                  <a:srgbClr val="FF0000"/>
                </a:solidFill>
                <a:latin typeface="Palatino Linotype" pitchFamily="18" charset="0"/>
              </a:rPr>
              <a:t>parts of the structure can be assembled together</a:t>
            </a:r>
            <a:r>
              <a:rPr lang="en-US" sz="2400" b="1" i="1" dirty="0" smtClean="0">
                <a:latin typeface="Palatino Linotype" pitchFamily="18" charset="0"/>
              </a:rPr>
              <a:t> in the fabrication yard.</a:t>
            </a:r>
          </a:p>
          <a:p>
            <a:endParaRPr lang="en-US" sz="2400" b="1" i="1" dirty="0" smtClean="0">
              <a:latin typeface="Palatino Linotype" pitchFamily="18" charset="0"/>
            </a:endParaRPr>
          </a:p>
          <a:p>
            <a:r>
              <a:rPr lang="en-US" sz="2400" b="1" i="1" dirty="0" smtClean="0">
                <a:latin typeface="Palatino Linotype" pitchFamily="18" charset="0"/>
              </a:rPr>
              <a:t>This depends on the size of the structure, its location, the available type of cranes, transportation cost, along with the required erection sequence. </a:t>
            </a:r>
          </a:p>
          <a:p>
            <a:endParaRPr lang="en-US" sz="2400" b="1" i="1" dirty="0" smtClean="0">
              <a:latin typeface="Palatino Linotype" pitchFamily="18" charset="0"/>
            </a:endParaRPr>
          </a:p>
          <a:p>
            <a:r>
              <a:rPr lang="en-US" sz="2400" b="1" i="1" dirty="0" smtClean="0">
                <a:latin typeface="Palatino Linotype" pitchFamily="18" charset="0"/>
              </a:rPr>
              <a:t>Thus, </a:t>
            </a:r>
            <a:r>
              <a:rPr lang="en-US" sz="2400" b="1" i="1" dirty="0" smtClean="0">
                <a:solidFill>
                  <a:srgbClr val="FF0000"/>
                </a:solidFill>
                <a:latin typeface="Palatino Linotype" pitchFamily="18" charset="0"/>
              </a:rPr>
              <a:t>erection drawings </a:t>
            </a:r>
            <a:r>
              <a:rPr lang="en-US" sz="2400" b="1" i="1" dirty="0" smtClean="0">
                <a:latin typeface="Palatino Linotype" pitchFamily="18" charset="0"/>
              </a:rPr>
              <a:t>must be produced early enough to allow for design and fabrication of field or site connections.</a:t>
            </a: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38</a:t>
            </a:fld>
            <a:endParaRPr lang="en-US" dirty="0"/>
          </a:p>
        </p:txBody>
      </p:sp>
      <p:pic>
        <p:nvPicPr>
          <p:cNvPr id="1026" name="Picture 2"/>
          <p:cNvPicPr>
            <a:picLocks noChangeAspect="1" noChangeArrowheads="1"/>
          </p:cNvPicPr>
          <p:nvPr/>
        </p:nvPicPr>
        <p:blipFill>
          <a:blip r:embed="rId2"/>
          <a:srcRect/>
          <a:stretch>
            <a:fillRect/>
          </a:stretch>
        </p:blipFill>
        <p:spPr bwMode="auto">
          <a:xfrm>
            <a:off x="671513" y="504825"/>
            <a:ext cx="7800975" cy="5848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39</a:t>
            </a:fld>
            <a:endParaRPr lang="en-US" dirty="0"/>
          </a:p>
        </p:txBody>
      </p:sp>
      <p:sp>
        <p:nvSpPr>
          <p:cNvPr id="3" name="Title 2"/>
          <p:cNvSpPr>
            <a:spLocks noGrp="1"/>
          </p:cNvSpPr>
          <p:nvPr>
            <p:ph type="title"/>
          </p:nvPr>
        </p:nvSpPr>
        <p:spPr/>
        <p:txBody>
          <a:bodyPr/>
          <a:lstStyle/>
          <a:p>
            <a:r>
              <a:rPr lang="en-US" dirty="0" smtClean="0"/>
              <a:t>Erection</a:t>
            </a:r>
            <a:endParaRPr lang="ar-AE" dirty="0"/>
          </a:p>
        </p:txBody>
      </p:sp>
      <p:sp>
        <p:nvSpPr>
          <p:cNvPr id="5" name="TextBox 4"/>
          <p:cNvSpPr txBox="1"/>
          <p:nvPr/>
        </p:nvSpPr>
        <p:spPr bwMode="auto">
          <a:xfrm>
            <a:off x="277091" y="727363"/>
            <a:ext cx="8866909" cy="2800767"/>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Sometimes the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might </a:t>
            </a:r>
            <a:r>
              <a:rPr lang="en-US" sz="2400" b="1" i="1" dirty="0" smtClean="0">
                <a:solidFill>
                  <a:srgbClr val="FF0000"/>
                </a:solidFill>
                <a:latin typeface="Palatino Linotype" pitchFamily="18" charset="0"/>
              </a:rPr>
              <a:t>find that the base plate design is difficult to fabricate, or the materials specified by EOR </a:t>
            </a:r>
            <a:r>
              <a:rPr lang="en-US" sz="2400" b="1" i="1" dirty="0" smtClean="0">
                <a:latin typeface="Palatino Linotype" pitchFamily="18" charset="0"/>
              </a:rPr>
              <a:t>is not available or do not exist in certain sizes or hard to acquire.</a:t>
            </a:r>
          </a:p>
          <a:p>
            <a:endParaRPr lang="en-US" sz="2400" b="1" i="1" dirty="0" smtClean="0">
              <a:latin typeface="Palatino Linotype" pitchFamily="18" charset="0"/>
            </a:endParaRPr>
          </a:p>
          <a:p>
            <a:r>
              <a:rPr lang="en-US" sz="2400" b="1" i="1" dirty="0" smtClean="0">
                <a:latin typeface="Palatino Linotype" pitchFamily="18" charset="0"/>
              </a:rPr>
              <a:t>This might lead to delays in the erection process. Also, it is always economical to use thicker base plates rather than using stiffeners with thinner plates which require more labor work. </a:t>
            </a:r>
          </a:p>
        </p:txBody>
      </p:sp>
      <p:pic>
        <p:nvPicPr>
          <p:cNvPr id="4098" name="Picture 2"/>
          <p:cNvPicPr>
            <a:picLocks noChangeAspect="1" noChangeArrowheads="1"/>
          </p:cNvPicPr>
          <p:nvPr/>
        </p:nvPicPr>
        <p:blipFill>
          <a:blip r:embed="rId2"/>
          <a:srcRect/>
          <a:stretch>
            <a:fillRect/>
          </a:stretch>
        </p:blipFill>
        <p:spPr bwMode="auto">
          <a:xfrm>
            <a:off x="928253" y="3706091"/>
            <a:ext cx="2507673" cy="2507673"/>
          </a:xfrm>
          <a:prstGeom prst="rect">
            <a:avLst/>
          </a:prstGeom>
          <a:noFill/>
          <a:ln w="9525">
            <a:noFill/>
            <a:miter lim="800000"/>
            <a:headEnd/>
            <a:tailEnd/>
          </a:ln>
          <a:effectLst/>
        </p:spPr>
      </p:pic>
      <p:pic>
        <p:nvPicPr>
          <p:cNvPr id="4100" name="Picture 4" descr="C:\Users\Magdi\Documents\New folder\GUID-ADB6DA58-402A-475E-96B4-2D5A28A428D5.png"/>
          <p:cNvPicPr>
            <a:picLocks noChangeAspect="1" noChangeArrowheads="1"/>
          </p:cNvPicPr>
          <p:nvPr/>
        </p:nvPicPr>
        <p:blipFill>
          <a:blip r:embed="rId3"/>
          <a:srcRect/>
          <a:stretch>
            <a:fillRect/>
          </a:stretch>
        </p:blipFill>
        <p:spPr bwMode="auto">
          <a:xfrm>
            <a:off x="5145232" y="3788785"/>
            <a:ext cx="2095500" cy="2466975"/>
          </a:xfrm>
          <a:prstGeom prst="rect">
            <a:avLst/>
          </a:prstGeom>
          <a:noFill/>
        </p:spPr>
      </p:pic>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4</a:t>
            </a:fld>
            <a:endParaRPr lang="en-US" dirty="0"/>
          </a:p>
        </p:txBody>
      </p:sp>
      <p:sp>
        <p:nvSpPr>
          <p:cNvPr id="3" name="Title 2"/>
          <p:cNvSpPr>
            <a:spLocks noGrp="1"/>
          </p:cNvSpPr>
          <p:nvPr>
            <p:ph type="title"/>
          </p:nvPr>
        </p:nvSpPr>
        <p:spPr/>
        <p:txBody>
          <a:bodyPr/>
          <a:lstStyle/>
          <a:p>
            <a:r>
              <a:rPr lang="en-US" dirty="0" smtClean="0"/>
              <a:t>Introduction</a:t>
            </a:r>
            <a:endParaRPr lang="ar-AE" dirty="0"/>
          </a:p>
        </p:txBody>
      </p:sp>
      <p:sp>
        <p:nvSpPr>
          <p:cNvPr id="8" name="Rectangle 7"/>
          <p:cNvSpPr/>
          <p:nvPr/>
        </p:nvSpPr>
        <p:spPr>
          <a:xfrm>
            <a:off x="221673" y="737075"/>
            <a:ext cx="8922327" cy="4616648"/>
          </a:xfrm>
          <a:prstGeom prst="rect">
            <a:avLst/>
          </a:prstGeom>
        </p:spPr>
        <p:txBody>
          <a:bodyPr wrap="square">
            <a:spAutoFit/>
          </a:bodyPr>
          <a:lstStyle/>
          <a:p>
            <a:r>
              <a:rPr lang="en-US" sz="2400" b="1" i="1" dirty="0" smtClean="0">
                <a:latin typeface="Palatino Linotype" pitchFamily="18" charset="0"/>
              </a:rPr>
              <a:t>The apparent benefit of this setting is that the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is the best entity to know its own capability of how to produce and fabricate any type of a connection. This for sure involves:</a:t>
            </a:r>
          </a:p>
          <a:p>
            <a:endParaRPr lang="en-US" sz="2400" b="1" i="1" dirty="0" smtClean="0">
              <a:latin typeface="Palatino Linotype" pitchFamily="18" charset="0"/>
            </a:endParaRPr>
          </a:p>
          <a:p>
            <a:pPr lvl="2">
              <a:spcAft>
                <a:spcPts val="600"/>
              </a:spcAft>
            </a:pPr>
            <a:r>
              <a:rPr lang="en-US" sz="2400" b="1" i="1" dirty="0" smtClean="0">
                <a:solidFill>
                  <a:srgbClr val="FF3300"/>
                </a:solidFill>
                <a:latin typeface="Palatino Linotype" pitchFamily="18" charset="0"/>
              </a:rPr>
              <a:t>Practicality</a:t>
            </a:r>
          </a:p>
          <a:p>
            <a:pPr lvl="2">
              <a:spcAft>
                <a:spcPts val="600"/>
              </a:spcAft>
            </a:pPr>
            <a:r>
              <a:rPr lang="en-US" sz="2400" b="1" i="1" dirty="0" smtClean="0">
                <a:solidFill>
                  <a:srgbClr val="FF3300"/>
                </a:solidFill>
                <a:latin typeface="Palatino Linotype" pitchFamily="18" charset="0"/>
              </a:rPr>
              <a:t>Quality control</a:t>
            </a:r>
          </a:p>
          <a:p>
            <a:pPr lvl="2">
              <a:spcAft>
                <a:spcPts val="600"/>
              </a:spcAft>
            </a:pPr>
            <a:r>
              <a:rPr lang="en-US" sz="2400" b="1" i="1" dirty="0" smtClean="0">
                <a:solidFill>
                  <a:srgbClr val="FF3300"/>
                </a:solidFill>
                <a:latin typeface="Palatino Linotype" pitchFamily="18" charset="0"/>
              </a:rPr>
              <a:t>Material availability</a:t>
            </a:r>
          </a:p>
          <a:p>
            <a:pPr lvl="2">
              <a:spcAft>
                <a:spcPts val="600"/>
              </a:spcAft>
            </a:pPr>
            <a:r>
              <a:rPr lang="en-US" sz="2400" b="1" i="1" dirty="0" smtClean="0">
                <a:solidFill>
                  <a:srgbClr val="FF3300"/>
                </a:solidFill>
                <a:latin typeface="Palatino Linotype" pitchFamily="18" charset="0"/>
              </a:rPr>
              <a:t>Cost</a:t>
            </a:r>
          </a:p>
          <a:p>
            <a:pPr lvl="2">
              <a:spcAft>
                <a:spcPts val="600"/>
              </a:spcAft>
            </a:pPr>
            <a:r>
              <a:rPr lang="en-US" sz="2400" b="1" i="1" dirty="0" smtClean="0">
                <a:solidFill>
                  <a:srgbClr val="FF3300"/>
                </a:solidFill>
                <a:latin typeface="Palatino Linotype" pitchFamily="18" charset="0"/>
              </a:rPr>
              <a:t>Transportation</a:t>
            </a:r>
          </a:p>
          <a:p>
            <a:pPr lvl="2">
              <a:spcAft>
                <a:spcPts val="600"/>
              </a:spcAft>
            </a:pPr>
            <a:r>
              <a:rPr lang="en-US" sz="2400" b="1" i="1" dirty="0" smtClean="0">
                <a:solidFill>
                  <a:srgbClr val="FF3300"/>
                </a:solidFill>
                <a:latin typeface="Palatino Linotype" pitchFamily="18" charset="0"/>
              </a:rPr>
              <a:t>Type of available cranes </a:t>
            </a:r>
          </a:p>
          <a:p>
            <a:pPr lvl="2">
              <a:spcAft>
                <a:spcPts val="600"/>
              </a:spcAft>
            </a:pPr>
            <a:r>
              <a:rPr lang="en-US" sz="2400" b="1" i="1" dirty="0" smtClean="0">
                <a:solidFill>
                  <a:srgbClr val="FF3300"/>
                </a:solidFill>
                <a:latin typeface="Palatino Linotype" pitchFamily="18" charset="0"/>
              </a:rPr>
              <a:t>Erection </a:t>
            </a:r>
            <a:r>
              <a:rPr lang="en-US" sz="2400" b="1" i="1" dirty="0" smtClean="0">
                <a:solidFill>
                  <a:srgbClr val="FF3300"/>
                </a:solidFill>
                <a:latin typeface="Palatino Linotype" pitchFamily="18" charset="0"/>
              </a:rPr>
              <a:t>sequence</a:t>
            </a:r>
            <a:endParaRPr lang="en-US" sz="2400" b="1" i="1" dirty="0" smtClean="0">
              <a:solidFill>
                <a:srgbClr val="FF3300"/>
              </a:solidFill>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40</a:t>
            </a:fld>
            <a:endParaRPr lang="en-US" dirty="0"/>
          </a:p>
        </p:txBody>
      </p:sp>
      <p:sp>
        <p:nvSpPr>
          <p:cNvPr id="3" name="Title 2"/>
          <p:cNvSpPr>
            <a:spLocks noGrp="1"/>
          </p:cNvSpPr>
          <p:nvPr>
            <p:ph type="title"/>
          </p:nvPr>
        </p:nvSpPr>
        <p:spPr/>
        <p:txBody>
          <a:bodyPr/>
          <a:lstStyle/>
          <a:p>
            <a:r>
              <a:rPr lang="en-US" dirty="0" smtClean="0"/>
              <a:t>Erection</a:t>
            </a:r>
            <a:endParaRPr lang="ar-AE" dirty="0"/>
          </a:p>
        </p:txBody>
      </p:sp>
      <p:sp>
        <p:nvSpPr>
          <p:cNvPr id="5" name="TextBox 4"/>
          <p:cNvSpPr txBox="1"/>
          <p:nvPr/>
        </p:nvSpPr>
        <p:spPr bwMode="auto">
          <a:xfrm>
            <a:off x="277091" y="727363"/>
            <a:ext cx="8866909" cy="2431435"/>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Also, the </a:t>
            </a:r>
            <a:r>
              <a:rPr lang="en-US" sz="2400" b="1" i="1" dirty="0" smtClean="0">
                <a:solidFill>
                  <a:srgbClr val="FF0000"/>
                </a:solidFill>
                <a:latin typeface="Palatino Linotype" pitchFamily="18" charset="0"/>
              </a:rPr>
              <a:t>erector</a:t>
            </a:r>
            <a:r>
              <a:rPr lang="en-US" sz="2400" b="1" i="1" dirty="0" smtClean="0">
                <a:latin typeface="Palatino Linotype" pitchFamily="18" charset="0"/>
              </a:rPr>
              <a:t> sometimes complains that anchor bolts are not correctly set and the </a:t>
            </a:r>
            <a:r>
              <a:rPr lang="en-US" sz="2400" b="1" i="1" dirty="0" smtClean="0">
                <a:solidFill>
                  <a:srgbClr val="FF0000"/>
                </a:solidFill>
                <a:latin typeface="Palatino Linotype" pitchFamily="18" charset="0"/>
              </a:rPr>
              <a:t>erector</a:t>
            </a:r>
            <a:r>
              <a:rPr lang="en-US" sz="2400" b="1" i="1" dirty="0" smtClean="0">
                <a:latin typeface="Palatino Linotype" pitchFamily="18" charset="0"/>
              </a:rPr>
              <a:t> has to exercise costly remedial work in order to erect the column. </a:t>
            </a:r>
          </a:p>
          <a:p>
            <a:endParaRPr lang="en-US" sz="2400" b="1" i="1" dirty="0" smtClean="0">
              <a:latin typeface="Palatino Linotype" pitchFamily="18" charset="0"/>
            </a:endParaRPr>
          </a:p>
          <a:p>
            <a:r>
              <a:rPr lang="en-US" sz="2400" b="1" i="1" dirty="0" smtClean="0">
                <a:latin typeface="Palatino Linotype" pitchFamily="18" charset="0"/>
              </a:rPr>
              <a:t>If  the </a:t>
            </a:r>
            <a:r>
              <a:rPr lang="en-US" sz="2400" b="1" i="1" dirty="0" smtClean="0">
                <a:solidFill>
                  <a:srgbClr val="FF0000"/>
                </a:solidFill>
                <a:latin typeface="Palatino Linotype" pitchFamily="18" charset="0"/>
              </a:rPr>
              <a:t>weld</a:t>
            </a:r>
            <a:r>
              <a:rPr lang="en-US" sz="2400" b="1" i="1" dirty="0" smtClean="0">
                <a:latin typeface="Palatino Linotype" pitchFamily="18" charset="0"/>
              </a:rPr>
              <a:t> is used, </a:t>
            </a:r>
            <a:r>
              <a:rPr lang="en-US" sz="2400" b="1" i="1" dirty="0" smtClean="0">
                <a:solidFill>
                  <a:srgbClr val="FF0000"/>
                </a:solidFill>
                <a:latin typeface="Palatino Linotype" pitchFamily="18" charset="0"/>
              </a:rPr>
              <a:t>fillet welds </a:t>
            </a:r>
            <a:r>
              <a:rPr lang="en-US" sz="2400" b="1" i="1" dirty="0" smtClean="0">
                <a:latin typeface="Palatino Linotype" pitchFamily="18" charset="0"/>
              </a:rPr>
              <a:t>are much preferred than </a:t>
            </a:r>
            <a:r>
              <a:rPr lang="en-US" sz="2400" b="1" i="1" dirty="0" smtClean="0">
                <a:solidFill>
                  <a:srgbClr val="FF0000"/>
                </a:solidFill>
                <a:latin typeface="Palatino Linotype" pitchFamily="18" charset="0"/>
              </a:rPr>
              <a:t>partial</a:t>
            </a:r>
            <a:r>
              <a:rPr lang="en-US" sz="2400" b="1" i="1" dirty="0" smtClean="0">
                <a:latin typeface="Palatino Linotype" pitchFamily="18" charset="0"/>
              </a:rPr>
              <a:t> or </a:t>
            </a:r>
            <a:r>
              <a:rPr lang="en-US" sz="2400" b="1" i="1" dirty="0" smtClean="0">
                <a:solidFill>
                  <a:srgbClr val="FF0000"/>
                </a:solidFill>
                <a:latin typeface="Palatino Linotype" pitchFamily="18" charset="0"/>
              </a:rPr>
              <a:t>complete penetrating welds</a:t>
            </a:r>
            <a:r>
              <a:rPr lang="en-US" sz="2400" b="1" i="1" dirty="0" smtClean="0">
                <a:latin typeface="Palatino Linotype" pitchFamily="18" charset="0"/>
              </a:rPr>
              <a:t>.</a:t>
            </a:r>
            <a:endParaRPr lang="en-US" sz="2400" b="1" i="1" dirty="0">
              <a:latin typeface="Palatino Linotype" pitchFamily="18" charset="0"/>
            </a:endParaRPr>
          </a:p>
        </p:txBody>
      </p:sp>
      <p:pic>
        <p:nvPicPr>
          <p:cNvPr id="6" name="Picture 2"/>
          <p:cNvPicPr>
            <a:picLocks noChangeAspect="1" noChangeArrowheads="1"/>
          </p:cNvPicPr>
          <p:nvPr/>
        </p:nvPicPr>
        <p:blipFill>
          <a:blip r:embed="rId2"/>
          <a:srcRect/>
          <a:stretch>
            <a:fillRect/>
          </a:stretch>
        </p:blipFill>
        <p:spPr bwMode="auto">
          <a:xfrm>
            <a:off x="928253" y="3706091"/>
            <a:ext cx="2507673" cy="2507673"/>
          </a:xfrm>
          <a:prstGeom prst="rect">
            <a:avLst/>
          </a:prstGeom>
          <a:noFill/>
          <a:ln w="9525">
            <a:noFill/>
            <a:miter lim="800000"/>
            <a:headEnd/>
            <a:tailEnd/>
          </a:ln>
          <a:effectLst/>
        </p:spPr>
      </p:pic>
      <p:pic>
        <p:nvPicPr>
          <p:cNvPr id="7" name="Picture 3" descr="C:\Users\Magdi\Documents\New folder\detail_1047_parameters_plate_offset.png"/>
          <p:cNvPicPr>
            <a:picLocks noChangeAspect="1" noChangeArrowheads="1"/>
          </p:cNvPicPr>
          <p:nvPr/>
        </p:nvPicPr>
        <p:blipFill>
          <a:blip r:embed="rId3"/>
          <a:srcRect/>
          <a:stretch>
            <a:fillRect/>
          </a:stretch>
        </p:blipFill>
        <p:spPr bwMode="auto">
          <a:xfrm>
            <a:off x="4482379" y="3870544"/>
            <a:ext cx="3262312" cy="2352745"/>
          </a:xfrm>
          <a:prstGeom prst="rect">
            <a:avLst/>
          </a:prstGeom>
          <a:noFill/>
        </p:spPr>
      </p:pic>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41</a:t>
            </a:fld>
            <a:endParaRPr lang="en-US" dirty="0"/>
          </a:p>
        </p:txBody>
      </p:sp>
      <p:sp>
        <p:nvSpPr>
          <p:cNvPr id="3" name="Title 2"/>
          <p:cNvSpPr>
            <a:spLocks noGrp="1"/>
          </p:cNvSpPr>
          <p:nvPr>
            <p:ph type="title"/>
          </p:nvPr>
        </p:nvSpPr>
        <p:spPr/>
        <p:txBody>
          <a:bodyPr/>
          <a:lstStyle/>
          <a:p>
            <a:r>
              <a:rPr lang="en-US" dirty="0" smtClean="0"/>
              <a:t>Erection</a:t>
            </a:r>
            <a:endParaRPr lang="ar-AE" dirty="0"/>
          </a:p>
        </p:txBody>
      </p:sp>
      <p:sp>
        <p:nvSpPr>
          <p:cNvPr id="5" name="TextBox 4"/>
          <p:cNvSpPr txBox="1"/>
          <p:nvPr/>
        </p:nvSpPr>
        <p:spPr bwMode="auto">
          <a:xfrm>
            <a:off x="277091" y="727363"/>
            <a:ext cx="8866909" cy="4647426"/>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Several types of cranes can be used simultaneously to erect a part of the structure. The hiring of cranes is very expensive, thus a well planned </a:t>
            </a:r>
            <a:r>
              <a:rPr lang="en-US" sz="2400" b="1" i="1" dirty="0" smtClean="0">
                <a:solidFill>
                  <a:srgbClr val="FF0000"/>
                </a:solidFill>
                <a:latin typeface="Palatino Linotype" pitchFamily="18" charset="0"/>
              </a:rPr>
              <a:t>fabrication</a:t>
            </a:r>
            <a:r>
              <a:rPr lang="en-US" sz="2400" b="1" i="1" dirty="0" smtClean="0">
                <a:latin typeface="Palatino Linotype" pitchFamily="18" charset="0"/>
              </a:rPr>
              <a:t> and </a:t>
            </a:r>
            <a:r>
              <a:rPr lang="en-US" sz="2400" b="1" i="1" dirty="0" smtClean="0">
                <a:solidFill>
                  <a:srgbClr val="FF0000"/>
                </a:solidFill>
                <a:latin typeface="Palatino Linotype" pitchFamily="18" charset="0"/>
              </a:rPr>
              <a:t>erection</a:t>
            </a:r>
            <a:r>
              <a:rPr lang="en-US" sz="2400" b="1" i="1" dirty="0" smtClean="0">
                <a:latin typeface="Palatino Linotype" pitchFamily="18" charset="0"/>
              </a:rPr>
              <a:t> scheme is a must to make use of equipment time and in the same time provide the needed access to the site for the ease of handling material which is very important. </a:t>
            </a:r>
          </a:p>
          <a:p>
            <a:endParaRPr lang="en-US" sz="2400" b="1" i="1" dirty="0" smtClean="0">
              <a:latin typeface="Palatino Linotype" pitchFamily="18" charset="0"/>
            </a:endParaRPr>
          </a:p>
          <a:p>
            <a:r>
              <a:rPr lang="en-US" sz="2400" b="1" i="1" dirty="0" smtClean="0">
                <a:latin typeface="Palatino Linotype" pitchFamily="18" charset="0"/>
              </a:rPr>
              <a:t>Any disruption to the </a:t>
            </a:r>
            <a:r>
              <a:rPr lang="en-US" sz="2400" b="1" i="1" dirty="0" smtClean="0">
                <a:latin typeface="Palatino Linotype" pitchFamily="18" charset="0"/>
              </a:rPr>
              <a:t>program execution will </a:t>
            </a:r>
            <a:r>
              <a:rPr lang="en-US" sz="2400" b="1" i="1" dirty="0" smtClean="0">
                <a:latin typeface="Palatino Linotype" pitchFamily="18" charset="0"/>
              </a:rPr>
              <a:t>be very costly. If the process of </a:t>
            </a:r>
            <a:r>
              <a:rPr lang="en-US" sz="2400" b="1" i="1" dirty="0" smtClean="0">
                <a:solidFill>
                  <a:srgbClr val="FF0000"/>
                </a:solidFill>
                <a:latin typeface="Palatino Linotype" pitchFamily="18" charset="0"/>
              </a:rPr>
              <a:t>erection</a:t>
            </a:r>
            <a:r>
              <a:rPr lang="en-US" sz="2400" b="1" i="1" dirty="0" smtClean="0">
                <a:latin typeface="Palatino Linotype" pitchFamily="18" charset="0"/>
              </a:rPr>
              <a:t> can be planned to follow the same sequence of </a:t>
            </a:r>
            <a:r>
              <a:rPr lang="en-US" sz="2400" b="1" i="1" dirty="0" smtClean="0">
                <a:solidFill>
                  <a:srgbClr val="FF0000"/>
                </a:solidFill>
                <a:latin typeface="Palatino Linotype" pitchFamily="18" charset="0"/>
              </a:rPr>
              <a:t>fabrication</a:t>
            </a:r>
            <a:r>
              <a:rPr lang="en-US" sz="2400" b="1" i="1" dirty="0" smtClean="0">
                <a:latin typeface="Palatino Linotype" pitchFamily="18" charset="0"/>
              </a:rPr>
              <a:t> huge savings can be made in terms of construction time and crane usage.</a:t>
            </a:r>
          </a:p>
          <a:p>
            <a:r>
              <a:rPr lang="en-US" sz="2400" b="1" i="1" dirty="0" smtClean="0">
                <a:latin typeface="Palatino Linotype" pitchFamily="18" charset="0"/>
              </a:rPr>
              <a:t> </a:t>
            </a:r>
            <a:endParaRPr lang="en-US" sz="2400" b="1" i="1" dirty="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42</a:t>
            </a:fld>
            <a:endParaRPr lang="en-US" dirty="0"/>
          </a:p>
        </p:txBody>
      </p:sp>
      <p:pic>
        <p:nvPicPr>
          <p:cNvPr id="7" name="Picture 2"/>
          <p:cNvPicPr>
            <a:picLocks noChangeAspect="1" noChangeArrowheads="1"/>
          </p:cNvPicPr>
          <p:nvPr/>
        </p:nvPicPr>
        <p:blipFill>
          <a:blip r:embed="rId2"/>
          <a:srcRect/>
          <a:stretch>
            <a:fillRect/>
          </a:stretch>
        </p:blipFill>
        <p:spPr bwMode="auto">
          <a:xfrm>
            <a:off x="1" y="2382982"/>
            <a:ext cx="5092272" cy="4475018"/>
          </a:xfrm>
          <a:prstGeom prst="rect">
            <a:avLst/>
          </a:prstGeom>
          <a:noFill/>
          <a:ln w="9525">
            <a:noFill/>
            <a:miter lim="800000"/>
            <a:headEnd/>
            <a:tailEnd/>
          </a:ln>
          <a:effectLst/>
        </p:spPr>
      </p:pic>
      <p:pic>
        <p:nvPicPr>
          <p:cNvPr id="122885" name="Picture 5"/>
          <p:cNvPicPr>
            <a:picLocks noChangeAspect="1" noChangeArrowheads="1"/>
          </p:cNvPicPr>
          <p:nvPr/>
        </p:nvPicPr>
        <p:blipFill>
          <a:blip r:embed="rId3"/>
          <a:srcRect/>
          <a:stretch>
            <a:fillRect/>
          </a:stretch>
        </p:blipFill>
        <p:spPr bwMode="auto">
          <a:xfrm>
            <a:off x="4350328" y="0"/>
            <a:ext cx="4793672" cy="331123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43</a:t>
            </a:fld>
            <a:endParaRPr lang="en-US" dirty="0"/>
          </a:p>
        </p:txBody>
      </p:sp>
      <p:pic>
        <p:nvPicPr>
          <p:cNvPr id="123907" name="Picture 3" descr="C:\Users\Magdi\Documents\New folder\R25_Fig33.png"/>
          <p:cNvPicPr>
            <a:picLocks noChangeAspect="1" noChangeArrowheads="1"/>
          </p:cNvPicPr>
          <p:nvPr/>
        </p:nvPicPr>
        <p:blipFill>
          <a:blip r:embed="rId2"/>
          <a:srcRect/>
          <a:stretch>
            <a:fillRect/>
          </a:stretch>
        </p:blipFill>
        <p:spPr bwMode="auto">
          <a:xfrm>
            <a:off x="4674421" y="0"/>
            <a:ext cx="4469579" cy="3075709"/>
          </a:xfrm>
          <a:prstGeom prst="rect">
            <a:avLst/>
          </a:prstGeom>
          <a:noFill/>
        </p:spPr>
      </p:pic>
      <p:pic>
        <p:nvPicPr>
          <p:cNvPr id="123910" name="Picture 6"/>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a:effectLst/>
        </p:spPr>
      </p:pic>
      <p:pic>
        <p:nvPicPr>
          <p:cNvPr id="123906" name="Picture 2"/>
          <p:cNvPicPr>
            <a:picLocks noChangeAspect="1" noChangeArrowheads="1"/>
          </p:cNvPicPr>
          <p:nvPr/>
        </p:nvPicPr>
        <p:blipFill>
          <a:blip r:embed="rId4"/>
          <a:srcRect/>
          <a:stretch>
            <a:fillRect/>
          </a:stretch>
        </p:blipFill>
        <p:spPr bwMode="auto">
          <a:xfrm>
            <a:off x="0" y="0"/>
            <a:ext cx="5419725" cy="3571875"/>
          </a:xfrm>
          <a:prstGeom prst="rect">
            <a:avLst/>
          </a:prstGeom>
          <a:noFill/>
          <a:ln w="9525">
            <a:noFill/>
            <a:miter lim="800000"/>
            <a:headEnd/>
            <a:tailEnd/>
          </a:ln>
          <a:effectLst/>
        </p:spPr>
      </p:pic>
      <p:pic>
        <p:nvPicPr>
          <p:cNvPr id="123912" name="Picture 8"/>
          <p:cNvPicPr>
            <a:picLocks noChangeAspect="1" noChangeArrowheads="1"/>
          </p:cNvPicPr>
          <p:nvPr/>
        </p:nvPicPr>
        <p:blipFill>
          <a:blip r:embed="rId5"/>
          <a:srcRect/>
          <a:stretch>
            <a:fillRect/>
          </a:stretch>
        </p:blipFill>
        <p:spPr bwMode="auto">
          <a:xfrm>
            <a:off x="0" y="3052050"/>
            <a:ext cx="5153891" cy="3805950"/>
          </a:xfrm>
          <a:prstGeom prst="rect">
            <a:avLst/>
          </a:prstGeom>
          <a:noFill/>
          <a:ln w="9525">
            <a:noFill/>
            <a:miter lim="800000"/>
            <a:headEnd/>
            <a:tailEnd/>
          </a:ln>
          <a:effectLst/>
        </p:spPr>
      </p:pic>
      <p:pic>
        <p:nvPicPr>
          <p:cNvPr id="123908" name="Picture 4"/>
          <p:cNvPicPr>
            <a:picLocks noChangeAspect="1" noChangeArrowheads="1"/>
          </p:cNvPicPr>
          <p:nvPr/>
        </p:nvPicPr>
        <p:blipFill>
          <a:blip r:embed="rId6"/>
          <a:srcRect/>
          <a:stretch>
            <a:fillRect/>
          </a:stretch>
        </p:blipFill>
        <p:spPr bwMode="auto">
          <a:xfrm>
            <a:off x="4087091" y="3064579"/>
            <a:ext cx="5056909" cy="37934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44</a:t>
            </a:fld>
            <a:endParaRPr lang="en-US" dirty="0"/>
          </a:p>
        </p:txBody>
      </p:sp>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 y="5029200"/>
            <a:ext cx="4351284" cy="182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45</a:t>
            </a:fld>
            <a:endParaRPr lang="en-US" dirty="0"/>
          </a:p>
        </p:txBody>
      </p:sp>
      <p:pic>
        <p:nvPicPr>
          <p:cNvPr id="124930" name="Picture 2"/>
          <p:cNvPicPr>
            <a:picLocks noChangeAspect="1" noChangeArrowheads="1"/>
          </p:cNvPicPr>
          <p:nvPr/>
        </p:nvPicPr>
        <p:blipFill>
          <a:blip r:embed="rId2"/>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46</a:t>
            </a:fld>
            <a:endParaRPr lang="en-US" dirty="0"/>
          </a:p>
        </p:txBody>
      </p:sp>
      <p:sp>
        <p:nvSpPr>
          <p:cNvPr id="5" name="TextBox 4"/>
          <p:cNvSpPr txBox="1"/>
          <p:nvPr/>
        </p:nvSpPr>
        <p:spPr bwMode="auto">
          <a:xfrm>
            <a:off x="277091" y="727363"/>
            <a:ext cx="8866909" cy="6124754"/>
          </a:xfrm>
          <a:prstGeom prst="rect">
            <a:avLst/>
          </a:prstGeom>
          <a:noFill/>
          <a:ln w="38100" cap="flat">
            <a:noFill/>
            <a:bevel/>
          </a:ln>
        </p:spPr>
        <p:txBody>
          <a:bodyPr wrap="square" anchor="ctr">
            <a:spAutoFit/>
          </a:bodyPr>
          <a:lstStyle/>
          <a:p>
            <a:r>
              <a:rPr lang="en-US" sz="3200" b="1" i="1" dirty="0" smtClean="0">
                <a:solidFill>
                  <a:srgbClr val="FF0000"/>
                </a:solidFill>
                <a:latin typeface="Palatino Linotype" pitchFamily="18" charset="0"/>
              </a:rPr>
              <a:t>Conclusion</a:t>
            </a:r>
            <a:endParaRPr lang="en-US" sz="3200" b="1" i="1" dirty="0" smtClean="0">
              <a:solidFill>
                <a:srgbClr val="FF0000"/>
              </a:solidFill>
              <a:latin typeface="Palatino Linotype" pitchFamily="18" charset="0"/>
            </a:endParaRPr>
          </a:p>
          <a:p>
            <a:r>
              <a:rPr lang="en-US" sz="2400" b="1" i="1" dirty="0" smtClean="0">
                <a:latin typeface="Palatino Linotype" pitchFamily="18" charset="0"/>
              </a:rPr>
              <a:t> </a:t>
            </a:r>
          </a:p>
          <a:p>
            <a:r>
              <a:rPr lang="en-US" sz="2400" b="1" i="1" dirty="0" smtClean="0">
                <a:latin typeface="Palatino Linotype" pitchFamily="18" charset="0"/>
              </a:rPr>
              <a:t>To have an economical and efficient steel structure the </a:t>
            </a:r>
            <a:r>
              <a:rPr lang="en-US" sz="2400" b="1" i="1" dirty="0" smtClean="0">
                <a:solidFill>
                  <a:srgbClr val="FF0000"/>
                </a:solidFill>
                <a:latin typeface="Palatino Linotype" pitchFamily="18" charset="0"/>
              </a:rPr>
              <a:t>structural consultant</a:t>
            </a:r>
            <a:r>
              <a:rPr lang="en-US" sz="2400" b="1" i="1" dirty="0" smtClean="0">
                <a:latin typeface="Palatino Linotype" pitchFamily="18" charset="0"/>
              </a:rPr>
              <a:t> need to keep in mind the </a:t>
            </a:r>
            <a:r>
              <a:rPr lang="en-US" sz="2400" b="1" i="1" dirty="0" smtClean="0">
                <a:solidFill>
                  <a:srgbClr val="FF0000"/>
                </a:solidFill>
                <a:latin typeface="Palatino Linotype" pitchFamily="18" charset="0"/>
              </a:rPr>
              <a:t>fabrication</a:t>
            </a:r>
            <a:r>
              <a:rPr lang="en-US" sz="2400" b="1" i="1" dirty="0" smtClean="0">
                <a:latin typeface="Palatino Linotype" pitchFamily="18" charset="0"/>
              </a:rPr>
              <a:t> and the </a:t>
            </a:r>
            <a:r>
              <a:rPr lang="en-US" sz="2400" b="1" i="1" dirty="0" smtClean="0">
                <a:solidFill>
                  <a:srgbClr val="FF0000"/>
                </a:solidFill>
                <a:latin typeface="Palatino Linotype" pitchFamily="18" charset="0"/>
              </a:rPr>
              <a:t>erection</a:t>
            </a:r>
            <a:r>
              <a:rPr lang="en-US" sz="2400" b="1" i="1" dirty="0" smtClean="0">
                <a:latin typeface="Palatino Linotype" pitchFamily="18" charset="0"/>
              </a:rPr>
              <a:t> processes during the member sizing of the structure.</a:t>
            </a:r>
          </a:p>
          <a:p>
            <a:endParaRPr lang="en-US" sz="2400" b="1" i="1" dirty="0" smtClean="0">
              <a:latin typeface="Palatino Linotype" pitchFamily="18" charset="0"/>
            </a:endParaRPr>
          </a:p>
          <a:p>
            <a:r>
              <a:rPr lang="en-US" sz="2400" b="1" i="1" dirty="0" smtClean="0">
                <a:latin typeface="Palatino Linotype" pitchFamily="18" charset="0"/>
              </a:rPr>
              <a:t>Collaborating with the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and the </a:t>
            </a:r>
            <a:r>
              <a:rPr lang="en-US" sz="2400" b="1" i="1" dirty="0" smtClean="0">
                <a:solidFill>
                  <a:srgbClr val="FF0000"/>
                </a:solidFill>
                <a:latin typeface="Palatino Linotype" pitchFamily="18" charset="0"/>
              </a:rPr>
              <a:t>erector</a:t>
            </a:r>
            <a:r>
              <a:rPr lang="en-US" sz="2400" b="1" i="1" dirty="0" smtClean="0">
                <a:latin typeface="Palatino Linotype" pitchFamily="18" charset="0"/>
              </a:rPr>
              <a:t> right from the start will </a:t>
            </a:r>
            <a:r>
              <a:rPr lang="en-US" sz="2400" b="1" i="1" dirty="0" smtClean="0">
                <a:solidFill>
                  <a:srgbClr val="FF0000"/>
                </a:solidFill>
                <a:latin typeface="Palatino Linotype" pitchFamily="18" charset="0"/>
              </a:rPr>
              <a:t>immediately</a:t>
            </a:r>
            <a:r>
              <a:rPr lang="en-US" sz="2400" b="1" i="1" dirty="0" smtClean="0">
                <a:latin typeface="Palatino Linotype" pitchFamily="18" charset="0"/>
              </a:rPr>
              <a:t> show its benefits.</a:t>
            </a:r>
          </a:p>
          <a:p>
            <a:r>
              <a:rPr lang="en-US" sz="2400" b="1" i="1" dirty="0" smtClean="0">
                <a:latin typeface="Palatino Linotype" pitchFamily="18" charset="0"/>
              </a:rPr>
              <a:t> </a:t>
            </a:r>
          </a:p>
          <a:p>
            <a:r>
              <a:rPr lang="en-US" sz="2400" b="1" i="1" dirty="0" smtClean="0">
                <a:latin typeface="Palatino Linotype" pitchFamily="18" charset="0"/>
              </a:rPr>
              <a:t>For extra savings on cost and time, delegate the </a:t>
            </a:r>
            <a:r>
              <a:rPr lang="en-US" sz="2400" b="1" i="1" dirty="0" smtClean="0">
                <a:solidFill>
                  <a:srgbClr val="FF0000"/>
                </a:solidFill>
                <a:latin typeface="Palatino Linotype" pitchFamily="18" charset="0"/>
              </a:rPr>
              <a:t>connection design </a:t>
            </a:r>
            <a:r>
              <a:rPr lang="en-US" sz="2400" b="1" i="1" dirty="0" smtClean="0">
                <a:latin typeface="Palatino Linotype" pitchFamily="18" charset="0"/>
              </a:rPr>
              <a:t>to the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to allow for design flexibility and to make use of the capability of the fabricator’s facility.</a:t>
            </a:r>
          </a:p>
          <a:p>
            <a:endParaRPr lang="en-US" sz="2400" b="1" i="1" dirty="0" smtClean="0">
              <a:latin typeface="Palatino Linotype" pitchFamily="18" charset="0"/>
            </a:endParaRPr>
          </a:p>
          <a:p>
            <a:r>
              <a:rPr lang="en-US" sz="2400" b="1" i="1" dirty="0" smtClean="0">
                <a:latin typeface="Palatino Linotype" pitchFamily="18" charset="0"/>
              </a:rPr>
              <a:t>This action can be enhanced if the </a:t>
            </a:r>
            <a:r>
              <a:rPr lang="en-US" sz="2400" b="1" i="1" dirty="0" smtClean="0">
                <a:solidFill>
                  <a:srgbClr val="FF0000"/>
                </a:solidFill>
                <a:latin typeface="Palatino Linotype" pitchFamily="18" charset="0"/>
              </a:rPr>
              <a:t>erector</a:t>
            </a:r>
            <a:r>
              <a:rPr lang="en-US" sz="2400" b="1" i="1" dirty="0" smtClean="0">
                <a:latin typeface="Palatino Linotype" pitchFamily="18" charset="0"/>
              </a:rPr>
              <a:t> and the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is the same company so the </a:t>
            </a:r>
            <a:r>
              <a:rPr lang="en-US" sz="2400" b="1" i="1" dirty="0" smtClean="0">
                <a:solidFill>
                  <a:srgbClr val="FF0000"/>
                </a:solidFill>
                <a:latin typeface="Palatino Linotype" pitchFamily="18" charset="0"/>
              </a:rPr>
              <a:t>effect</a:t>
            </a:r>
            <a:r>
              <a:rPr lang="en-US" sz="2400" b="1" i="1" dirty="0" smtClean="0">
                <a:latin typeface="Palatino Linotype" pitchFamily="18" charset="0"/>
              </a:rPr>
              <a:t> of design changes can be reduced.</a:t>
            </a:r>
            <a:endParaRPr lang="en-US" sz="2400" b="1" i="1" dirty="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47</a:t>
            </a:fld>
            <a:endParaRPr lang="en-US" dirty="0"/>
          </a:p>
        </p:txBody>
      </p:sp>
      <p:sp>
        <p:nvSpPr>
          <p:cNvPr id="7" name="Title 6"/>
          <p:cNvSpPr>
            <a:spLocks noGrp="1"/>
          </p:cNvSpPr>
          <p:nvPr>
            <p:ph type="title"/>
          </p:nvPr>
        </p:nvSpPr>
        <p:spPr>
          <a:xfrm>
            <a:off x="1468582" y="2535383"/>
            <a:ext cx="5853546" cy="1288472"/>
          </a:xfrm>
        </p:spPr>
        <p:txBody>
          <a:bodyPr>
            <a:normAutofit fontScale="90000"/>
          </a:bodyPr>
          <a:lstStyle/>
          <a:p>
            <a:r>
              <a:rPr lang="en-US" sz="9600" dirty="0" smtClean="0"/>
              <a:t>Thank You</a:t>
            </a:r>
            <a:endParaRPr lang="en-US" sz="9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5</a:t>
            </a:fld>
            <a:endParaRPr lang="en-US" dirty="0"/>
          </a:p>
        </p:txBody>
      </p:sp>
      <p:sp>
        <p:nvSpPr>
          <p:cNvPr id="5" name="TextBox 4"/>
          <p:cNvSpPr txBox="1"/>
          <p:nvPr/>
        </p:nvSpPr>
        <p:spPr bwMode="auto">
          <a:xfrm>
            <a:off x="277091" y="727363"/>
            <a:ext cx="8866909" cy="5940088"/>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3600" b="1" i="1" dirty="0" smtClean="0">
                <a:solidFill>
                  <a:srgbClr val="FF0000"/>
                </a:solidFill>
                <a:latin typeface="Palatino Linotype" pitchFamily="18" charset="0"/>
              </a:rPr>
              <a:t>Selected Topics: </a:t>
            </a:r>
            <a:endParaRPr lang="en-US" sz="3600" b="1" i="1" dirty="0" smtClean="0">
              <a:solidFill>
                <a:srgbClr val="FF0000"/>
              </a:solidFill>
              <a:latin typeface="Palatino Linotype" pitchFamily="18" charset="0"/>
            </a:endParaRPr>
          </a:p>
          <a:p>
            <a:endParaRPr lang="en-US" sz="2400" b="1" i="1" dirty="0" smtClean="0">
              <a:solidFill>
                <a:srgbClr val="FF0000"/>
              </a:solidFill>
              <a:latin typeface="Palatino Linotype" pitchFamily="18" charset="0"/>
            </a:endParaRPr>
          </a:p>
          <a:p>
            <a:pPr lvl="1"/>
            <a:r>
              <a:rPr lang="en-US" sz="2400" b="1" i="1" dirty="0" smtClean="0">
                <a:solidFill>
                  <a:srgbClr val="FF0000"/>
                </a:solidFill>
                <a:latin typeface="Palatino Linotype" pitchFamily="18" charset="0"/>
              </a:rPr>
              <a:t>Steel Construction Process</a:t>
            </a:r>
          </a:p>
          <a:p>
            <a:pPr lvl="1"/>
            <a:endParaRPr lang="en-US" sz="2400" b="1" i="1" dirty="0" smtClean="0">
              <a:solidFill>
                <a:srgbClr val="FF0000"/>
              </a:solidFill>
              <a:latin typeface="Palatino Linotype" pitchFamily="18" charset="0"/>
            </a:endParaRPr>
          </a:p>
          <a:p>
            <a:pPr lvl="1"/>
            <a:r>
              <a:rPr lang="en-US" sz="2400" b="1" i="1" dirty="0" smtClean="0">
                <a:solidFill>
                  <a:srgbClr val="FF0000"/>
                </a:solidFill>
                <a:latin typeface="Palatino Linotype" pitchFamily="18" charset="0"/>
              </a:rPr>
              <a:t>The Fabricator/Erector Role</a:t>
            </a:r>
          </a:p>
          <a:p>
            <a:pPr lvl="1"/>
            <a:endParaRPr lang="en-US" sz="2400" b="1" i="1" dirty="0" smtClean="0">
              <a:latin typeface="Palatino Linotype" pitchFamily="18" charset="0"/>
            </a:endParaRPr>
          </a:p>
          <a:p>
            <a:pPr lvl="1"/>
            <a:r>
              <a:rPr lang="en-US" sz="2400" b="1" i="1" dirty="0" smtClean="0">
                <a:solidFill>
                  <a:srgbClr val="FF0000"/>
                </a:solidFill>
                <a:latin typeface="Palatino Linotype" pitchFamily="18" charset="0"/>
              </a:rPr>
              <a:t>Loads for Connection Design</a:t>
            </a:r>
          </a:p>
          <a:p>
            <a:pPr lvl="1"/>
            <a:endParaRPr lang="en-US" sz="2400" b="1" i="1" dirty="0" smtClean="0">
              <a:latin typeface="Palatino Linotype" pitchFamily="18" charset="0"/>
            </a:endParaRPr>
          </a:p>
          <a:p>
            <a:pPr lvl="1"/>
            <a:r>
              <a:rPr lang="en-US" sz="2400" b="1" i="1" dirty="0" smtClean="0">
                <a:solidFill>
                  <a:srgbClr val="FF0000"/>
                </a:solidFill>
                <a:latin typeface="Palatino Linotype" pitchFamily="18" charset="0"/>
              </a:rPr>
              <a:t>Design for the Best Results</a:t>
            </a:r>
          </a:p>
          <a:p>
            <a:pPr lvl="1"/>
            <a:endParaRPr lang="en-US" sz="2400" b="1" i="1" dirty="0" smtClean="0">
              <a:solidFill>
                <a:srgbClr val="FF0000"/>
              </a:solidFill>
              <a:latin typeface="Palatino Linotype" pitchFamily="18" charset="0"/>
            </a:endParaRPr>
          </a:p>
          <a:p>
            <a:pPr lvl="1"/>
            <a:r>
              <a:rPr lang="en-US" sz="2400" b="1" i="1" dirty="0" smtClean="0">
                <a:solidFill>
                  <a:srgbClr val="FF0000"/>
                </a:solidFill>
                <a:latin typeface="Palatino Linotype" pitchFamily="18" charset="0"/>
              </a:rPr>
              <a:t>Design Changes and Modifications</a:t>
            </a:r>
          </a:p>
          <a:p>
            <a:pPr lvl="1"/>
            <a:endParaRPr lang="en-US" sz="2400" b="1" i="1" dirty="0" smtClean="0">
              <a:solidFill>
                <a:srgbClr val="FF0000"/>
              </a:solidFill>
              <a:latin typeface="Palatino Linotype" pitchFamily="18" charset="0"/>
            </a:endParaRPr>
          </a:p>
          <a:p>
            <a:pPr lvl="1"/>
            <a:r>
              <a:rPr lang="en-US" sz="2400" b="1" i="1" dirty="0" smtClean="0">
                <a:solidFill>
                  <a:srgbClr val="FF0000"/>
                </a:solidFill>
                <a:latin typeface="Palatino Linotype" pitchFamily="18" charset="0"/>
              </a:rPr>
              <a:t>Erection</a:t>
            </a:r>
          </a:p>
          <a:p>
            <a:endParaRPr lang="en-US" sz="2400" b="1" i="1" dirty="0" smtClean="0">
              <a:solidFill>
                <a:srgbClr val="FF0000"/>
              </a:solidFill>
              <a:latin typeface="Palatino Linotype" pitchFamily="18" charset="0"/>
            </a:endParaRPr>
          </a:p>
          <a:p>
            <a:endParaRPr lang="en-US" sz="2400" b="1" i="1" dirty="0" smtClean="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6</a:t>
            </a:fld>
            <a:endParaRPr lang="en-US" dirty="0"/>
          </a:p>
        </p:txBody>
      </p:sp>
      <p:sp>
        <p:nvSpPr>
          <p:cNvPr id="3" name="Title 2"/>
          <p:cNvSpPr>
            <a:spLocks noGrp="1"/>
          </p:cNvSpPr>
          <p:nvPr>
            <p:ph type="title"/>
          </p:nvPr>
        </p:nvSpPr>
        <p:spPr/>
        <p:txBody>
          <a:bodyPr/>
          <a:lstStyle/>
          <a:p>
            <a:r>
              <a:rPr lang="en-US" dirty="0" smtClean="0"/>
              <a:t>Steel Construction Process</a:t>
            </a:r>
            <a:endParaRPr lang="en-US" i="1" dirty="0" smtClean="0">
              <a:latin typeface="Palatino Linotype" pitchFamily="18" charset="0"/>
            </a:endParaRPr>
          </a:p>
        </p:txBody>
      </p:sp>
      <p:sp>
        <p:nvSpPr>
          <p:cNvPr id="5" name="TextBox 4"/>
          <p:cNvSpPr txBox="1"/>
          <p:nvPr/>
        </p:nvSpPr>
        <p:spPr bwMode="auto">
          <a:xfrm>
            <a:off x="277091" y="727363"/>
            <a:ext cx="8866909" cy="5139869"/>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3200" b="1" i="1" dirty="0" smtClean="0">
                <a:solidFill>
                  <a:srgbClr val="FF0000"/>
                </a:solidFill>
                <a:latin typeface="Palatino Linotype" pitchFamily="18" charset="0"/>
              </a:rPr>
              <a:t>Steel Construction Process</a:t>
            </a:r>
          </a:p>
          <a:p>
            <a:r>
              <a:rPr lang="en-US" sz="2400" b="1" i="1" dirty="0" smtClean="0">
                <a:latin typeface="Palatino Linotype" pitchFamily="18" charset="0"/>
              </a:rPr>
              <a:t> </a:t>
            </a:r>
          </a:p>
          <a:p>
            <a:r>
              <a:rPr lang="en-US" sz="2400" b="1" i="1" dirty="0" smtClean="0">
                <a:latin typeface="Palatino Linotype" pitchFamily="18" charset="0"/>
              </a:rPr>
              <a:t>Understanding the </a:t>
            </a:r>
            <a:r>
              <a:rPr lang="en-US" sz="2400" b="1" i="1" dirty="0" smtClean="0">
                <a:solidFill>
                  <a:srgbClr val="FF0000"/>
                </a:solidFill>
                <a:latin typeface="Palatino Linotype" pitchFamily="18" charset="0"/>
              </a:rPr>
              <a:t>fabrication</a:t>
            </a:r>
            <a:r>
              <a:rPr lang="en-US" sz="2400" b="1" i="1" dirty="0" smtClean="0">
                <a:latin typeface="Palatino Linotype" pitchFamily="18" charset="0"/>
              </a:rPr>
              <a:t> and the </a:t>
            </a:r>
            <a:r>
              <a:rPr lang="en-US" sz="2400" b="1" i="1" dirty="0" smtClean="0">
                <a:solidFill>
                  <a:srgbClr val="FF0000"/>
                </a:solidFill>
                <a:latin typeface="Palatino Linotype" pitchFamily="18" charset="0"/>
              </a:rPr>
              <a:t>erection</a:t>
            </a:r>
            <a:r>
              <a:rPr lang="en-US" sz="2400" b="1" i="1" dirty="0" smtClean="0">
                <a:latin typeface="Palatino Linotype" pitchFamily="18" charset="0"/>
              </a:rPr>
              <a:t> processes of the structure will allow the development of a </a:t>
            </a:r>
            <a:r>
              <a:rPr lang="en-US" sz="2400" b="1" i="1" dirty="0" smtClean="0">
                <a:solidFill>
                  <a:srgbClr val="FF3300"/>
                </a:solidFill>
                <a:latin typeface="Palatino Linotype" pitchFamily="18" charset="0"/>
              </a:rPr>
              <a:t>structural system </a:t>
            </a:r>
            <a:r>
              <a:rPr lang="en-US" sz="2400" b="1" i="1" dirty="0" smtClean="0">
                <a:latin typeface="Palatino Linotype" pitchFamily="18" charset="0"/>
              </a:rPr>
              <a:t>that can be fabricated and erected smoothly.</a:t>
            </a:r>
          </a:p>
          <a:p>
            <a:endParaRPr lang="en-US" sz="2400" b="1" i="1" dirty="0" smtClean="0">
              <a:latin typeface="Palatino Linotype" pitchFamily="18" charset="0"/>
            </a:endParaRPr>
          </a:p>
          <a:p>
            <a:r>
              <a:rPr lang="en-US" sz="2400" b="1" i="1" dirty="0" smtClean="0">
                <a:latin typeface="Palatino Linotype" pitchFamily="18" charset="0"/>
              </a:rPr>
              <a:t> - </a:t>
            </a:r>
            <a:r>
              <a:rPr lang="en-US" sz="2400" b="1" i="1" dirty="0" smtClean="0">
                <a:solidFill>
                  <a:srgbClr val="FF0000"/>
                </a:solidFill>
                <a:latin typeface="Palatino Linotype" pitchFamily="18" charset="0"/>
              </a:rPr>
              <a:t>System analysis and member sizing </a:t>
            </a:r>
            <a:r>
              <a:rPr lang="en-US" sz="2400" b="1" i="1" dirty="0" smtClean="0">
                <a:latin typeface="Palatino Linotype" pitchFamily="18" charset="0"/>
              </a:rPr>
              <a:t>is done by the </a:t>
            </a:r>
            <a:r>
              <a:rPr lang="en-US" sz="2400" b="1" i="1" dirty="0" smtClean="0">
                <a:solidFill>
                  <a:srgbClr val="FF0000"/>
                </a:solidFill>
                <a:latin typeface="Palatino Linotype" pitchFamily="18" charset="0"/>
              </a:rPr>
              <a:t>EOR</a:t>
            </a:r>
            <a:r>
              <a:rPr lang="en-US" sz="2400" b="1" i="1" dirty="0" smtClean="0">
                <a:latin typeface="Palatino Linotype" pitchFamily="18" charset="0"/>
              </a:rPr>
              <a:t>.</a:t>
            </a:r>
          </a:p>
          <a:p>
            <a:endParaRPr lang="en-US" sz="2400" b="1" i="1" dirty="0" smtClean="0">
              <a:latin typeface="Palatino Linotype" pitchFamily="18" charset="0"/>
            </a:endParaRPr>
          </a:p>
          <a:p>
            <a:r>
              <a:rPr lang="en-US" sz="2400" b="1" i="1" dirty="0" smtClean="0">
                <a:latin typeface="Palatino Linotype" pitchFamily="18" charset="0"/>
              </a:rPr>
              <a:t> - </a:t>
            </a:r>
            <a:r>
              <a:rPr lang="en-US" sz="2400" b="1" i="1" dirty="0" smtClean="0">
                <a:solidFill>
                  <a:srgbClr val="FF0000"/>
                </a:solidFill>
                <a:latin typeface="Palatino Linotype" pitchFamily="18" charset="0"/>
              </a:rPr>
              <a:t>Member sizes, forces, and moments </a:t>
            </a:r>
            <a:r>
              <a:rPr lang="en-US" sz="2400" b="1" i="1" dirty="0" smtClean="0">
                <a:latin typeface="Palatino Linotype" pitchFamily="18" charset="0"/>
              </a:rPr>
              <a:t>in addition to the desired types of connections is passed to the selected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a:t>
            </a:r>
          </a:p>
          <a:p>
            <a:endParaRPr lang="en-US" sz="2400" b="1" i="1" dirty="0" smtClean="0">
              <a:latin typeface="Palatino Linotype" pitchFamily="18" charset="0"/>
            </a:endParaRPr>
          </a:p>
          <a:p>
            <a:r>
              <a:rPr lang="en-US" sz="2400" b="1" i="1" dirty="0" smtClean="0">
                <a:latin typeface="Palatino Linotype" pitchFamily="18" charset="0"/>
              </a:rPr>
              <a:t> - </a:t>
            </a:r>
            <a:r>
              <a:rPr lang="en-US" sz="2400" b="1" i="1" dirty="0" smtClean="0">
                <a:solidFill>
                  <a:srgbClr val="FF0000"/>
                </a:solidFill>
                <a:latin typeface="Palatino Linotype" pitchFamily="18" charset="0"/>
              </a:rPr>
              <a:t>Connection design </a:t>
            </a:r>
            <a:r>
              <a:rPr lang="en-US" sz="2400" b="1" i="1" dirty="0" smtClean="0">
                <a:latin typeface="Palatino Linotype" pitchFamily="18" charset="0"/>
              </a:rPr>
              <a:t>is done by the </a:t>
            </a:r>
            <a:r>
              <a:rPr lang="en-US" sz="2400" b="1" i="1" dirty="0" smtClean="0">
                <a:solidFill>
                  <a:srgbClr val="FF0000"/>
                </a:solidFill>
                <a:latin typeface="Palatino Linotype" pitchFamily="18" charset="0"/>
              </a:rPr>
              <a:t>fabricator</a:t>
            </a:r>
            <a:r>
              <a:rPr lang="en-US" sz="2400" b="1" i="1" dirty="0" smtClean="0">
                <a:latin typeface="Palatino Linotype" pitchFamily="18" charset="0"/>
              </a:rPr>
              <a:t> and submitted back to the </a:t>
            </a:r>
            <a:r>
              <a:rPr lang="en-US" sz="2400" b="1" i="1" dirty="0" smtClean="0">
                <a:solidFill>
                  <a:srgbClr val="FF0000"/>
                </a:solidFill>
                <a:latin typeface="Palatino Linotype" pitchFamily="18" charset="0"/>
              </a:rPr>
              <a:t>EOR</a:t>
            </a:r>
            <a:r>
              <a:rPr lang="en-US" sz="2400" b="1" i="1" dirty="0" smtClean="0">
                <a:latin typeface="Palatino Linotype" pitchFamily="18" charset="0"/>
              </a:rPr>
              <a:t> for </a:t>
            </a:r>
            <a:r>
              <a:rPr lang="en-US" sz="2400" b="1" i="1" dirty="0" smtClean="0">
                <a:solidFill>
                  <a:srgbClr val="FF0000"/>
                </a:solidFill>
                <a:latin typeface="Palatino Linotype" pitchFamily="18" charset="0"/>
              </a:rPr>
              <a:t>approval</a:t>
            </a:r>
            <a:r>
              <a:rPr lang="en-US" sz="2400" b="1" i="1" dirty="0" smtClean="0">
                <a:latin typeface="Palatino Linotype" pitchFamily="18" charset="0"/>
              </a:rPr>
              <a:t>. </a:t>
            </a: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7</a:t>
            </a:fld>
            <a:endParaRPr lang="en-US" dirty="0"/>
          </a:p>
        </p:txBody>
      </p:sp>
      <p:sp>
        <p:nvSpPr>
          <p:cNvPr id="3" name="Title 2"/>
          <p:cNvSpPr>
            <a:spLocks noGrp="1"/>
          </p:cNvSpPr>
          <p:nvPr>
            <p:ph type="title"/>
          </p:nvPr>
        </p:nvSpPr>
        <p:spPr/>
        <p:txBody>
          <a:bodyPr/>
          <a:lstStyle/>
          <a:p>
            <a:r>
              <a:rPr lang="en-US" dirty="0" smtClean="0"/>
              <a:t>Steel Construction </a:t>
            </a:r>
            <a:r>
              <a:rPr lang="en-US" dirty="0" smtClean="0"/>
              <a:t>Process</a:t>
            </a:r>
            <a:endParaRPr lang="ar-AE" dirty="0"/>
          </a:p>
        </p:txBody>
      </p:sp>
      <p:sp>
        <p:nvSpPr>
          <p:cNvPr id="5" name="TextBox 4"/>
          <p:cNvSpPr txBox="1"/>
          <p:nvPr/>
        </p:nvSpPr>
        <p:spPr bwMode="auto">
          <a:xfrm>
            <a:off x="277091" y="727363"/>
            <a:ext cx="8866909" cy="1692771"/>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 - Based on the approved connection designs, the </a:t>
            </a:r>
            <a:r>
              <a:rPr lang="en-US" sz="2400" b="1" i="1" dirty="0" smtClean="0">
                <a:solidFill>
                  <a:srgbClr val="FF0000"/>
                </a:solidFill>
                <a:latin typeface="Palatino Linotype" pitchFamily="18" charset="0"/>
              </a:rPr>
              <a:t>detailer</a:t>
            </a:r>
            <a:r>
              <a:rPr lang="en-US" sz="2400" b="1" i="1" dirty="0" smtClean="0">
                <a:latin typeface="Palatino Linotype" pitchFamily="18" charset="0"/>
              </a:rPr>
              <a:t> (working with/for steel fabricator) must also obtain the </a:t>
            </a:r>
            <a:r>
              <a:rPr lang="en-US" sz="2400" b="1" i="1" dirty="0" smtClean="0">
                <a:solidFill>
                  <a:srgbClr val="FF0000"/>
                </a:solidFill>
                <a:latin typeface="Palatino Linotype" pitchFamily="18" charset="0"/>
              </a:rPr>
              <a:t>EOR</a:t>
            </a:r>
            <a:r>
              <a:rPr lang="en-US" sz="2400" b="1" i="1" dirty="0" smtClean="0">
                <a:latin typeface="Palatino Linotype" pitchFamily="18" charset="0"/>
              </a:rPr>
              <a:t> </a:t>
            </a:r>
            <a:r>
              <a:rPr lang="en-US" sz="2400" b="1" i="1" dirty="0" smtClean="0">
                <a:solidFill>
                  <a:srgbClr val="FF0000"/>
                </a:solidFill>
                <a:latin typeface="Palatino Linotype" pitchFamily="18" charset="0"/>
              </a:rPr>
              <a:t>approval</a:t>
            </a:r>
            <a:r>
              <a:rPr lang="en-US" sz="2400" b="1" i="1" dirty="0" smtClean="0">
                <a:latin typeface="Palatino Linotype" pitchFamily="18" charset="0"/>
              </a:rPr>
              <a:t> of the </a:t>
            </a:r>
            <a:r>
              <a:rPr lang="en-US" sz="2400" b="1" i="1" dirty="0" smtClean="0">
                <a:solidFill>
                  <a:srgbClr val="FF0000"/>
                </a:solidFill>
                <a:latin typeface="Palatino Linotype" pitchFamily="18" charset="0"/>
              </a:rPr>
              <a:t>shop drawings</a:t>
            </a:r>
            <a:r>
              <a:rPr lang="en-US" sz="2400" b="1" i="1" dirty="0" smtClean="0">
                <a:latin typeface="Palatino Linotype" pitchFamily="18" charset="0"/>
              </a:rPr>
              <a:t>. </a:t>
            </a:r>
          </a:p>
          <a:p>
            <a:endParaRPr lang="en-US" sz="2400" b="1" i="1" dirty="0" smtClean="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8</a:t>
            </a:fld>
            <a:endParaRPr lang="en-US" dirty="0"/>
          </a:p>
        </p:txBody>
      </p:sp>
      <p:pic>
        <p:nvPicPr>
          <p:cNvPr id="126979" name="Picture 3"/>
          <p:cNvPicPr>
            <a:picLocks noChangeAspect="1" noChangeArrowheads="1"/>
          </p:cNvPicPr>
          <p:nvPr/>
        </p:nvPicPr>
        <p:blipFill>
          <a:blip r:embed="rId2"/>
          <a:srcRect/>
          <a:stretch>
            <a:fillRect/>
          </a:stretch>
        </p:blipFill>
        <p:spPr bwMode="auto">
          <a:xfrm>
            <a:off x="0" y="1"/>
            <a:ext cx="9144000" cy="6858000"/>
          </a:xfrm>
          <a:prstGeom prst="rect">
            <a:avLst/>
          </a:prstGeom>
          <a:noFill/>
          <a:ln w="9525">
            <a:noFill/>
            <a:miter lim="800000"/>
            <a:headEnd/>
            <a:tailEnd/>
          </a:ln>
          <a:effectLst/>
        </p:spPr>
      </p:pic>
      <p:sp>
        <p:nvSpPr>
          <p:cNvPr id="6" name="Rectangle 5"/>
          <p:cNvSpPr/>
          <p:nvPr/>
        </p:nvSpPr>
        <p:spPr>
          <a:xfrm>
            <a:off x="3906983" y="2925956"/>
            <a:ext cx="4987636" cy="1754326"/>
          </a:xfrm>
          <a:prstGeom prst="rect">
            <a:avLst/>
          </a:prstGeom>
          <a:solidFill>
            <a:schemeClr val="bg1"/>
          </a:solidFill>
          <a:ln w="38100">
            <a:solidFill>
              <a:schemeClr val="tx1"/>
            </a:solidFill>
          </a:ln>
        </p:spPr>
        <p:txBody>
          <a:bodyPr wrap="square">
            <a:spAutoFit/>
          </a:bodyPr>
          <a:lstStyle/>
          <a:p>
            <a:r>
              <a:rPr lang="en-US" b="1" i="1" dirty="0" smtClean="0">
                <a:latin typeface="Palatino Linotype" pitchFamily="18" charset="0"/>
              </a:rPr>
              <a:t>Shop drawings are the detailed drawings created for all steel members and assemblies and they contain all the information required for the fabrication of the members including all </a:t>
            </a:r>
            <a:r>
              <a:rPr lang="en-US" b="1" i="1" dirty="0" smtClean="0">
                <a:solidFill>
                  <a:srgbClr val="FF3300"/>
                </a:solidFill>
                <a:latin typeface="Palatino Linotype" pitchFamily="18" charset="0"/>
              </a:rPr>
              <a:t>dimensions</a:t>
            </a:r>
            <a:r>
              <a:rPr lang="en-US" b="1" i="1" dirty="0" smtClean="0">
                <a:latin typeface="Palatino Linotype" pitchFamily="18" charset="0"/>
              </a:rPr>
              <a:t>, </a:t>
            </a:r>
            <a:r>
              <a:rPr lang="en-US" b="1" i="1" dirty="0" smtClean="0">
                <a:solidFill>
                  <a:srgbClr val="FF3300"/>
                </a:solidFill>
                <a:latin typeface="Palatino Linotype" pitchFamily="18" charset="0"/>
              </a:rPr>
              <a:t>sizes</a:t>
            </a:r>
            <a:r>
              <a:rPr lang="en-US" b="1" i="1" dirty="0" smtClean="0">
                <a:latin typeface="Palatino Linotype" pitchFamily="18" charset="0"/>
              </a:rPr>
              <a:t>, </a:t>
            </a:r>
            <a:r>
              <a:rPr lang="en-US" b="1" i="1" dirty="0" smtClean="0">
                <a:solidFill>
                  <a:srgbClr val="FF3300"/>
                </a:solidFill>
                <a:latin typeface="Palatino Linotype" pitchFamily="18" charset="0"/>
              </a:rPr>
              <a:t>steel</a:t>
            </a:r>
            <a:r>
              <a:rPr lang="en-US" b="1" i="1" dirty="0" smtClean="0">
                <a:latin typeface="Palatino Linotype" pitchFamily="18" charset="0"/>
              </a:rPr>
              <a:t> </a:t>
            </a:r>
            <a:r>
              <a:rPr lang="en-US" b="1" i="1" dirty="0" smtClean="0">
                <a:solidFill>
                  <a:srgbClr val="FF3300"/>
                </a:solidFill>
                <a:latin typeface="Palatino Linotype" pitchFamily="18" charset="0"/>
              </a:rPr>
              <a:t>grade</a:t>
            </a:r>
            <a:r>
              <a:rPr lang="en-US" b="1" i="1" dirty="0" smtClean="0">
                <a:latin typeface="Palatino Linotype" pitchFamily="18" charset="0"/>
              </a:rPr>
              <a:t>, and </a:t>
            </a:r>
            <a:r>
              <a:rPr lang="en-US" b="1" i="1" dirty="0" smtClean="0">
                <a:solidFill>
                  <a:srgbClr val="FF3300"/>
                </a:solidFill>
                <a:latin typeface="Palatino Linotype" pitchFamily="18" charset="0"/>
              </a:rPr>
              <a:t>number</a:t>
            </a:r>
            <a:r>
              <a:rPr lang="en-US" b="1" i="1" dirty="0" smtClean="0">
                <a:latin typeface="Palatino Linotype" pitchFamily="18" charset="0"/>
              </a:rPr>
              <a:t> </a:t>
            </a:r>
            <a:r>
              <a:rPr lang="en-US" b="1" i="1" dirty="0" smtClean="0">
                <a:solidFill>
                  <a:srgbClr val="FF3300"/>
                </a:solidFill>
                <a:latin typeface="Palatino Linotype" pitchFamily="18" charset="0"/>
              </a:rPr>
              <a:t>of units</a:t>
            </a:r>
            <a:r>
              <a:rPr lang="en-US" b="1" i="1" dirty="0" smtClean="0">
                <a:latin typeface="Palatino Linotype" pitchFamily="18" charset="0"/>
              </a:rPr>
              <a:t> to be produced.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81CD17-104F-4E8A-A80E-ABA066597E8B}" type="slidenum">
              <a:rPr lang="en-US" smtClean="0"/>
              <a:pPr/>
              <a:t>9</a:t>
            </a:fld>
            <a:endParaRPr lang="en-US" dirty="0"/>
          </a:p>
        </p:txBody>
      </p:sp>
      <p:sp>
        <p:nvSpPr>
          <p:cNvPr id="3" name="Title 2"/>
          <p:cNvSpPr>
            <a:spLocks noGrp="1"/>
          </p:cNvSpPr>
          <p:nvPr>
            <p:ph type="title"/>
          </p:nvPr>
        </p:nvSpPr>
        <p:spPr/>
        <p:txBody>
          <a:bodyPr/>
          <a:lstStyle/>
          <a:p>
            <a:r>
              <a:rPr lang="en-US" dirty="0" smtClean="0"/>
              <a:t>Steel Construction Process</a:t>
            </a:r>
            <a:endParaRPr lang="ar-AE" dirty="0"/>
          </a:p>
        </p:txBody>
      </p:sp>
      <p:sp>
        <p:nvSpPr>
          <p:cNvPr id="5" name="TextBox 4"/>
          <p:cNvSpPr txBox="1"/>
          <p:nvPr/>
        </p:nvSpPr>
        <p:spPr bwMode="auto">
          <a:xfrm>
            <a:off x="277091" y="727363"/>
            <a:ext cx="8866909" cy="4278094"/>
          </a:xfrm>
          <a:prstGeom prst="rect">
            <a:avLst/>
          </a:prstGeom>
          <a:noFill/>
          <a:ln w="38100" cap="flat">
            <a:noFill/>
            <a:bevel/>
          </a:ln>
        </p:spPr>
        <p:txBody>
          <a:bodyPr wrap="square" anchor="ctr">
            <a:spAutoFit/>
          </a:bodyPr>
          <a:lstStyle/>
          <a:p>
            <a:pPr>
              <a:spcAft>
                <a:spcPts val="600"/>
              </a:spcAft>
              <a:tabLst>
                <a:tab pos="457200" algn="l"/>
                <a:tab pos="746125" algn="l"/>
              </a:tabLst>
              <a:defRPr/>
            </a:pPr>
            <a:endParaRPr lang="en-US" sz="300" b="1" i="1" dirty="0" smtClean="0">
              <a:latin typeface="Palatino Linotype" pitchFamily="18" charset="0"/>
              <a:ea typeface="Arial Unicode MS" pitchFamily="34" charset="-128"/>
              <a:cs typeface="Arial Unicode MS" pitchFamily="34" charset="-128"/>
            </a:endParaRPr>
          </a:p>
          <a:p>
            <a:r>
              <a:rPr lang="en-US" sz="2400" b="1" i="1" dirty="0" smtClean="0">
                <a:latin typeface="Palatino Linotype" pitchFamily="18" charset="0"/>
              </a:rPr>
              <a:t> - Based on the approved connection designs, the </a:t>
            </a:r>
            <a:r>
              <a:rPr lang="en-US" sz="2400" b="1" i="1" dirty="0" smtClean="0">
                <a:solidFill>
                  <a:srgbClr val="FF0000"/>
                </a:solidFill>
                <a:latin typeface="Palatino Linotype" pitchFamily="18" charset="0"/>
              </a:rPr>
              <a:t>detailer</a:t>
            </a:r>
            <a:r>
              <a:rPr lang="en-US" sz="2400" b="1" i="1" dirty="0" smtClean="0">
                <a:latin typeface="Palatino Linotype" pitchFamily="18" charset="0"/>
              </a:rPr>
              <a:t> (working with/for steel fabricator) must also obtain the </a:t>
            </a:r>
            <a:r>
              <a:rPr lang="en-US" sz="2400" b="1" i="1" dirty="0" smtClean="0">
                <a:solidFill>
                  <a:srgbClr val="FF0000"/>
                </a:solidFill>
                <a:latin typeface="Palatino Linotype" pitchFamily="18" charset="0"/>
              </a:rPr>
              <a:t>EOR</a:t>
            </a:r>
            <a:r>
              <a:rPr lang="en-US" sz="2400" b="1" i="1" dirty="0" smtClean="0">
                <a:latin typeface="Palatino Linotype" pitchFamily="18" charset="0"/>
              </a:rPr>
              <a:t> </a:t>
            </a:r>
            <a:r>
              <a:rPr lang="en-US" sz="2400" b="1" i="1" dirty="0" smtClean="0">
                <a:solidFill>
                  <a:srgbClr val="FF0000"/>
                </a:solidFill>
                <a:latin typeface="Palatino Linotype" pitchFamily="18" charset="0"/>
              </a:rPr>
              <a:t>approval</a:t>
            </a:r>
            <a:r>
              <a:rPr lang="en-US" sz="2400" b="1" i="1" dirty="0" smtClean="0">
                <a:latin typeface="Palatino Linotype" pitchFamily="18" charset="0"/>
              </a:rPr>
              <a:t> of the </a:t>
            </a:r>
            <a:r>
              <a:rPr lang="en-US" sz="2400" b="1" i="1" dirty="0" smtClean="0">
                <a:solidFill>
                  <a:srgbClr val="FF3300"/>
                </a:solidFill>
                <a:latin typeface="Palatino Linotype" pitchFamily="18" charset="0"/>
              </a:rPr>
              <a:t>shop drawings</a:t>
            </a:r>
            <a:r>
              <a:rPr lang="en-US" sz="2400" b="1" i="1" dirty="0" smtClean="0">
                <a:latin typeface="Palatino Linotype" pitchFamily="18" charset="0"/>
              </a:rPr>
              <a:t>. </a:t>
            </a:r>
          </a:p>
          <a:p>
            <a:endParaRPr lang="en-US" sz="2400" b="1" i="1" dirty="0" smtClean="0">
              <a:latin typeface="Palatino Linotype" pitchFamily="18" charset="0"/>
            </a:endParaRPr>
          </a:p>
          <a:p>
            <a:r>
              <a:rPr lang="en-US" sz="2400" b="1" i="1" dirty="0" smtClean="0">
                <a:latin typeface="Palatino Linotype" pitchFamily="18" charset="0"/>
              </a:rPr>
              <a:t> - The </a:t>
            </a:r>
            <a:r>
              <a:rPr lang="en-US" sz="2400" b="1" i="1" dirty="0" smtClean="0">
                <a:solidFill>
                  <a:srgbClr val="FF0000"/>
                </a:solidFill>
                <a:latin typeface="Palatino Linotype" pitchFamily="18" charset="0"/>
              </a:rPr>
              <a:t>actual fabrication </a:t>
            </a:r>
            <a:r>
              <a:rPr lang="en-US" sz="2400" b="1" i="1" dirty="0" smtClean="0">
                <a:latin typeface="Palatino Linotype" pitchFamily="18" charset="0"/>
              </a:rPr>
              <a:t>of members can start after receiving shop drawings approval.</a:t>
            </a:r>
          </a:p>
          <a:p>
            <a:endParaRPr lang="en-US" sz="2400" b="1" i="1" dirty="0" smtClean="0">
              <a:latin typeface="Palatino Linotype" pitchFamily="18" charset="0"/>
            </a:endParaRPr>
          </a:p>
          <a:p>
            <a:r>
              <a:rPr lang="en-US" sz="2400" b="1" i="1" dirty="0" smtClean="0">
                <a:latin typeface="Palatino Linotype" pitchFamily="18" charset="0"/>
              </a:rPr>
              <a:t> - After obtaining the </a:t>
            </a:r>
            <a:r>
              <a:rPr lang="en-US" sz="2400" b="1" i="1" dirty="0" smtClean="0">
                <a:solidFill>
                  <a:srgbClr val="FF0000"/>
                </a:solidFill>
                <a:latin typeface="Palatino Linotype" pitchFamily="18" charset="0"/>
              </a:rPr>
              <a:t>EOR</a:t>
            </a:r>
            <a:r>
              <a:rPr lang="en-US" sz="2400" b="1" i="1" dirty="0" smtClean="0">
                <a:latin typeface="Palatino Linotype" pitchFamily="18" charset="0"/>
              </a:rPr>
              <a:t> </a:t>
            </a:r>
            <a:r>
              <a:rPr lang="en-US" sz="2400" b="1" i="1" dirty="0" smtClean="0">
                <a:solidFill>
                  <a:srgbClr val="FF0000"/>
                </a:solidFill>
                <a:latin typeface="Palatino Linotype" pitchFamily="18" charset="0"/>
              </a:rPr>
              <a:t>approval</a:t>
            </a:r>
            <a:r>
              <a:rPr lang="en-US" sz="2400" b="1" i="1" dirty="0" smtClean="0">
                <a:latin typeface="Palatino Linotype" pitchFamily="18" charset="0"/>
              </a:rPr>
              <a:t> for the </a:t>
            </a:r>
            <a:r>
              <a:rPr lang="en-US" sz="2400" b="1" i="1" dirty="0" smtClean="0">
                <a:solidFill>
                  <a:srgbClr val="FF0000"/>
                </a:solidFill>
                <a:latin typeface="Palatino Linotype" pitchFamily="18" charset="0"/>
              </a:rPr>
              <a:t>Erection drawings  </a:t>
            </a:r>
            <a:r>
              <a:rPr lang="en-US" sz="2400" b="1" i="1" dirty="0" smtClean="0">
                <a:latin typeface="Palatino Linotype" pitchFamily="18" charset="0"/>
              </a:rPr>
              <a:t>( made to illustrate the erection sequence and how assemblies are put together)  the final structure can be erected.</a:t>
            </a:r>
          </a:p>
          <a:p>
            <a:endParaRPr lang="en-US" sz="2400" b="1" i="1" dirty="0" smtClean="0">
              <a:latin typeface="Palatino Linotype" pitchFamily="18" charset="0"/>
            </a:endParaRPr>
          </a:p>
        </p:txBody>
      </p:sp>
    </p:spTree>
    <p:extLst>
      <p:ext uri="{BB962C8B-B14F-4D97-AF65-F5344CB8AC3E}">
        <p14:creationId xmlns="" xmlns:p14="http://schemas.microsoft.com/office/powerpoint/2010/main" val="103999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47232</TotalTime>
  <Words>1908</Words>
  <Application>Microsoft Office PowerPoint</Application>
  <PresentationFormat>On-screen Show (4:3)</PresentationFormat>
  <Paragraphs>286</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Austin</vt:lpstr>
      <vt:lpstr>Slide 1</vt:lpstr>
      <vt:lpstr>Introduction</vt:lpstr>
      <vt:lpstr>Introduction</vt:lpstr>
      <vt:lpstr>Introduction</vt:lpstr>
      <vt:lpstr>Slide 5</vt:lpstr>
      <vt:lpstr>Steel Construction Process</vt:lpstr>
      <vt:lpstr>Steel Construction Process</vt:lpstr>
      <vt:lpstr>Slide 8</vt:lpstr>
      <vt:lpstr>Steel Construction Process</vt:lpstr>
      <vt:lpstr>Fabricator/Erector Role</vt:lpstr>
      <vt:lpstr>Slide 11</vt:lpstr>
      <vt:lpstr>Loads for Connection Design</vt:lpstr>
      <vt:lpstr>Loads for Connection Design</vt:lpstr>
      <vt:lpstr>Loads for Connection Design</vt:lpstr>
      <vt:lpstr>Loads for Connection Design</vt:lpstr>
      <vt:lpstr>Design for the Best Results</vt:lpstr>
      <vt:lpstr>Slide 17</vt:lpstr>
      <vt:lpstr>Design for the Best Results</vt:lpstr>
      <vt:lpstr>Slide 19</vt:lpstr>
      <vt:lpstr>Design for the Best Results</vt:lpstr>
      <vt:lpstr>Slide 21</vt:lpstr>
      <vt:lpstr>Design for the Best Results</vt:lpstr>
      <vt:lpstr>Slide 23</vt:lpstr>
      <vt:lpstr>Design for the Best Results</vt:lpstr>
      <vt:lpstr>Slide 25</vt:lpstr>
      <vt:lpstr>Design for the Best Results</vt:lpstr>
      <vt:lpstr>Design for the Best Results</vt:lpstr>
      <vt:lpstr>Slide 28</vt:lpstr>
      <vt:lpstr>Design for the Best Results</vt:lpstr>
      <vt:lpstr>Design for the Best Results</vt:lpstr>
      <vt:lpstr>Slide 31</vt:lpstr>
      <vt:lpstr>Design for the Best Results</vt:lpstr>
      <vt:lpstr>Slide 33</vt:lpstr>
      <vt:lpstr>Design Changes</vt:lpstr>
      <vt:lpstr>Design Changes</vt:lpstr>
      <vt:lpstr>Design Changes</vt:lpstr>
      <vt:lpstr>Erection</vt:lpstr>
      <vt:lpstr>Slide 38</vt:lpstr>
      <vt:lpstr>Erection</vt:lpstr>
      <vt:lpstr>Erection</vt:lpstr>
      <vt:lpstr>Erection</vt:lpstr>
      <vt:lpstr>Slide 42</vt:lpstr>
      <vt:lpstr>Slide 43</vt:lpstr>
      <vt:lpstr>Slide 44</vt:lpstr>
      <vt:lpstr>Slide 45</vt:lpstr>
      <vt:lpstr>Slide 46</vt:lpstr>
      <vt:lpstr>Thank You</vt:lpstr>
    </vt:vector>
  </TitlesOfParts>
  <Company>NTL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altit</dc:creator>
  <cp:lastModifiedBy>Magdi</cp:lastModifiedBy>
  <cp:revision>1880</cp:revision>
  <dcterms:created xsi:type="dcterms:W3CDTF">2011-09-21T18:14:50Z</dcterms:created>
  <dcterms:modified xsi:type="dcterms:W3CDTF">2015-11-15T20:23:23Z</dcterms:modified>
</cp:coreProperties>
</file>