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293" r:id="rId2"/>
    <p:sldId id="294" r:id="rId3"/>
    <p:sldId id="292" r:id="rId4"/>
    <p:sldId id="274" r:id="rId5"/>
    <p:sldId id="264" r:id="rId6"/>
    <p:sldId id="271" r:id="rId7"/>
    <p:sldId id="289" r:id="rId8"/>
    <p:sldId id="290" r:id="rId9"/>
    <p:sldId id="288" r:id="rId10"/>
    <p:sldId id="267" r:id="rId11"/>
    <p:sldId id="269" r:id="rId12"/>
    <p:sldId id="270" r:id="rId13"/>
    <p:sldId id="272" r:id="rId14"/>
    <p:sldId id="268" r:id="rId15"/>
    <p:sldId id="273" r:id="rId16"/>
    <p:sldId id="276" r:id="rId17"/>
    <p:sldId id="275" r:id="rId18"/>
    <p:sldId id="277" r:id="rId19"/>
    <p:sldId id="278" r:id="rId20"/>
    <p:sldId id="280" r:id="rId21"/>
    <p:sldId id="281" r:id="rId22"/>
    <p:sldId id="279" r:id="rId23"/>
    <p:sldId id="282" r:id="rId24"/>
    <p:sldId id="283" r:id="rId25"/>
    <p:sldId id="284" r:id="rId26"/>
    <p:sldId id="285" r:id="rId27"/>
    <p:sldId id="286" r:id="rId28"/>
    <p:sldId id="287" r:id="rId29"/>
    <p:sldId id="295" r:id="rId30"/>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smtClean="0">
                <a:latin typeface="+mn-lt"/>
                <a:cs typeface="+mn-cs"/>
              </a:defRPr>
            </a:lvl1pPr>
          </a:lstStyle>
          <a:p>
            <a:pPr>
              <a:defRPr/>
            </a:pPr>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smtClean="0">
                <a:latin typeface="+mn-lt"/>
                <a:cs typeface="+mn-cs"/>
              </a:defRPr>
            </a:lvl1pPr>
          </a:lstStyle>
          <a:p>
            <a:pPr>
              <a:defRPr/>
            </a:pPr>
            <a:fld id="{E036875B-DDCA-470D-9C79-99BE6B0430C0}" type="datetimeFigureOut">
              <a:rPr lang="fr-FR"/>
              <a:pPr>
                <a:defRPr/>
              </a:pPr>
              <a:t>26/09/2014</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fr-FR" noProof="0" smtClean="0"/>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smtClean="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smtClean="0">
                <a:latin typeface="+mn-lt"/>
                <a:cs typeface="+mn-cs"/>
              </a:defRPr>
            </a:lvl1pPr>
          </a:lstStyle>
          <a:p>
            <a:pPr>
              <a:defRPr/>
            </a:pPr>
            <a:fld id="{09C94E1A-5AA3-480C-A6F6-8DC7BA19AB74}" type="slidenum">
              <a:rPr lang="fr-FR"/>
              <a:pPr>
                <a:defRPr/>
              </a:pPr>
              <a:t>‹#›</a:t>
            </a:fld>
            <a:endParaRPr lang="fr-FR"/>
          </a:p>
        </p:txBody>
      </p:sp>
    </p:spTree>
    <p:extLst>
      <p:ext uri="{BB962C8B-B14F-4D97-AF65-F5344CB8AC3E}">
        <p14:creationId xmlns:p14="http://schemas.microsoft.com/office/powerpoint/2010/main" xmlns="" val="8954900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10</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20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21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23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24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13</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9C94E1A-5AA3-480C-A6F6-8DC7BA19AB74}" type="slidenum">
              <a:rPr lang="fr-FR" smtClean="0"/>
              <a:pPr>
                <a:defRPr/>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mtClean="0"/>
              <a:t>Click to edit Master subtitle style</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5" name="フッター プレースホルダ 4"/>
          <p:cNvSpPr>
            <a:spLocks noGrp="1"/>
          </p:cNvSpPr>
          <p:nvPr>
            <p:ph type="ftr" sz="quarter" idx="11"/>
          </p:nvPr>
        </p:nvSpPr>
        <p:spPr/>
        <p:txBody>
          <a:bodyPr/>
          <a:lstStyle>
            <a:lvl1pPr>
              <a:defRPr/>
            </a:lvl1pPr>
          </a:lstStyle>
          <a:p>
            <a:pPr>
              <a:defRPr/>
            </a:pPr>
            <a:endParaRPr lang="fr-FR"/>
          </a:p>
        </p:txBody>
      </p:sp>
      <p:sp>
        <p:nvSpPr>
          <p:cNvPr id="6"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5" name="フッター プレースホルダ 4"/>
          <p:cNvSpPr>
            <a:spLocks noGrp="1"/>
          </p:cNvSpPr>
          <p:nvPr>
            <p:ph type="ftr" sz="quarter" idx="11"/>
          </p:nvPr>
        </p:nvSpPr>
        <p:spPr/>
        <p:txBody>
          <a:bodyPr/>
          <a:lstStyle>
            <a:lvl1pPr>
              <a:defRPr/>
            </a:lvl1pPr>
          </a:lstStyle>
          <a:p>
            <a:pPr>
              <a:defRPr/>
            </a:pPr>
            <a:endParaRPr lang="fr-FR"/>
          </a:p>
        </p:txBody>
      </p:sp>
      <p:sp>
        <p:nvSpPr>
          <p:cNvPr id="6"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5" name="フッター プレースホルダ 4"/>
          <p:cNvSpPr>
            <a:spLocks noGrp="1"/>
          </p:cNvSpPr>
          <p:nvPr>
            <p:ph type="ftr" sz="quarter" idx="11"/>
          </p:nvPr>
        </p:nvSpPr>
        <p:spPr/>
        <p:txBody>
          <a:bodyPr/>
          <a:lstStyle>
            <a:lvl1pPr>
              <a:defRPr/>
            </a:lvl1pPr>
          </a:lstStyle>
          <a:p>
            <a:pPr>
              <a:defRPr/>
            </a:pPr>
            <a:endParaRPr lang="fr-FR"/>
          </a:p>
        </p:txBody>
      </p:sp>
      <p:sp>
        <p:nvSpPr>
          <p:cNvPr id="6"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5" name="フッター プレースホルダ 4"/>
          <p:cNvSpPr>
            <a:spLocks noGrp="1"/>
          </p:cNvSpPr>
          <p:nvPr>
            <p:ph type="ftr" sz="quarter" idx="11"/>
          </p:nvPr>
        </p:nvSpPr>
        <p:spPr/>
        <p:txBody>
          <a:bodyPr/>
          <a:lstStyle>
            <a:lvl1pPr>
              <a:defRPr/>
            </a:lvl1pPr>
          </a:lstStyle>
          <a:p>
            <a:pPr>
              <a:defRPr/>
            </a:pPr>
            <a:endParaRPr lang="fr-FR"/>
          </a:p>
        </p:txBody>
      </p:sp>
      <p:sp>
        <p:nvSpPr>
          <p:cNvPr id="6"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smtClean="0"/>
              <a:t>Click to edit Master text styles</a:t>
            </a:r>
          </a:p>
        </p:txBody>
      </p:sp>
      <p:sp>
        <p:nvSpPr>
          <p:cNvPr id="4"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5" name="フッター プレースホルダ 4"/>
          <p:cNvSpPr>
            <a:spLocks noGrp="1"/>
          </p:cNvSpPr>
          <p:nvPr>
            <p:ph type="ftr" sz="quarter" idx="11"/>
          </p:nvPr>
        </p:nvSpPr>
        <p:spPr/>
        <p:txBody>
          <a:bodyPr/>
          <a:lstStyle>
            <a:lvl1pPr>
              <a:defRPr/>
            </a:lvl1pPr>
          </a:lstStyle>
          <a:p>
            <a:pPr>
              <a:defRPr/>
            </a:pPr>
            <a:endParaRPr lang="fr-FR"/>
          </a:p>
        </p:txBody>
      </p:sp>
      <p:sp>
        <p:nvSpPr>
          <p:cNvPr id="6"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6" name="フッター プレースホルダ 4"/>
          <p:cNvSpPr>
            <a:spLocks noGrp="1"/>
          </p:cNvSpPr>
          <p:nvPr>
            <p:ph type="ftr" sz="quarter" idx="11"/>
          </p:nvPr>
        </p:nvSpPr>
        <p:spPr/>
        <p:txBody>
          <a:bodyPr/>
          <a:lstStyle>
            <a:lvl1pPr>
              <a:defRPr/>
            </a:lvl1pPr>
          </a:lstStyle>
          <a:p>
            <a:pPr>
              <a:defRPr/>
            </a:pPr>
            <a:endParaRPr lang="fr-FR"/>
          </a:p>
        </p:txBody>
      </p:sp>
      <p:sp>
        <p:nvSpPr>
          <p:cNvPr id="7"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8" name="フッター プレースホルダ 4"/>
          <p:cNvSpPr>
            <a:spLocks noGrp="1"/>
          </p:cNvSpPr>
          <p:nvPr>
            <p:ph type="ftr" sz="quarter" idx="11"/>
          </p:nvPr>
        </p:nvSpPr>
        <p:spPr/>
        <p:txBody>
          <a:bodyPr/>
          <a:lstStyle>
            <a:lvl1pPr>
              <a:defRPr/>
            </a:lvl1pPr>
          </a:lstStyle>
          <a:p>
            <a:pPr>
              <a:defRPr/>
            </a:pPr>
            <a:endParaRPr lang="fr-FR"/>
          </a:p>
        </p:txBody>
      </p:sp>
      <p:sp>
        <p:nvSpPr>
          <p:cNvPr id="9"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4" name="フッター プレースホルダ 4"/>
          <p:cNvSpPr>
            <a:spLocks noGrp="1"/>
          </p:cNvSpPr>
          <p:nvPr>
            <p:ph type="ftr" sz="quarter" idx="11"/>
          </p:nvPr>
        </p:nvSpPr>
        <p:spPr/>
        <p:txBody>
          <a:bodyPr/>
          <a:lstStyle>
            <a:lvl1pPr>
              <a:defRPr/>
            </a:lvl1pPr>
          </a:lstStyle>
          <a:p>
            <a:pPr>
              <a:defRPr/>
            </a:pPr>
            <a:endParaRPr lang="fr-FR"/>
          </a:p>
        </p:txBody>
      </p:sp>
      <p:sp>
        <p:nvSpPr>
          <p:cNvPr id="5"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3" name="フッター プレースホルダ 4"/>
          <p:cNvSpPr>
            <a:spLocks noGrp="1"/>
          </p:cNvSpPr>
          <p:nvPr>
            <p:ph type="ftr" sz="quarter" idx="11"/>
          </p:nvPr>
        </p:nvSpPr>
        <p:spPr/>
        <p:txBody>
          <a:bodyPr/>
          <a:lstStyle>
            <a:lvl1pPr>
              <a:defRPr/>
            </a:lvl1pPr>
          </a:lstStyle>
          <a:p>
            <a:pPr>
              <a:defRPr/>
            </a:pPr>
            <a:endParaRPr lang="fr-FR"/>
          </a:p>
        </p:txBody>
      </p:sp>
      <p:sp>
        <p:nvSpPr>
          <p:cNvPr id="4"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6" name="フッター プレースホルダ 4"/>
          <p:cNvSpPr>
            <a:spLocks noGrp="1"/>
          </p:cNvSpPr>
          <p:nvPr>
            <p:ph type="ftr" sz="quarter" idx="11"/>
          </p:nvPr>
        </p:nvSpPr>
        <p:spPr/>
        <p:txBody>
          <a:bodyPr/>
          <a:lstStyle>
            <a:lvl1pPr>
              <a:defRPr/>
            </a:lvl1pPr>
          </a:lstStyle>
          <a:p>
            <a:pPr>
              <a:defRPr/>
            </a:pPr>
            <a:endParaRPr lang="fr-FR"/>
          </a:p>
        </p:txBody>
      </p:sp>
      <p:sp>
        <p:nvSpPr>
          <p:cNvPr id="7"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ja-JP" noProof="0" smtClean="0"/>
              <a:t>Click icon to add picture</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3"/>
          <p:cNvSpPr>
            <a:spLocks noGrp="1"/>
          </p:cNvSpPr>
          <p:nvPr>
            <p:ph type="dt" sz="half" idx="10"/>
          </p:nvPr>
        </p:nvSpPr>
        <p:spPr/>
        <p:txBody>
          <a:bodyPr/>
          <a:lstStyle>
            <a:lvl1pPr>
              <a:defRPr/>
            </a:lvl1pPr>
          </a:lstStyle>
          <a:p>
            <a:pPr>
              <a:defRPr/>
            </a:pPr>
            <a:fld id="{02677C8E-31BC-4A45-BC22-C28B8AB18AEB}" type="datetimeFigureOut">
              <a:rPr lang="fr-FR" smtClean="0"/>
              <a:pPr>
                <a:defRPr/>
              </a:pPr>
              <a:t>26/09/2014</a:t>
            </a:fld>
            <a:endParaRPr lang="fr-FR"/>
          </a:p>
        </p:txBody>
      </p:sp>
      <p:sp>
        <p:nvSpPr>
          <p:cNvPr id="6" name="フッター プレースホルダ 4"/>
          <p:cNvSpPr>
            <a:spLocks noGrp="1"/>
          </p:cNvSpPr>
          <p:nvPr>
            <p:ph type="ftr" sz="quarter" idx="11"/>
          </p:nvPr>
        </p:nvSpPr>
        <p:spPr/>
        <p:txBody>
          <a:bodyPr/>
          <a:lstStyle>
            <a:lvl1pPr>
              <a:defRPr/>
            </a:lvl1pPr>
          </a:lstStyle>
          <a:p>
            <a:pPr>
              <a:defRPr/>
            </a:pPr>
            <a:endParaRPr lang="fr-FR"/>
          </a:p>
        </p:txBody>
      </p:sp>
      <p:sp>
        <p:nvSpPr>
          <p:cNvPr id="7" name="スライド番号プレースホルダ 5"/>
          <p:cNvSpPr>
            <a:spLocks noGrp="1"/>
          </p:cNvSpPr>
          <p:nvPr>
            <p:ph type="sldNum" sz="quarter" idx="12"/>
          </p:nvPr>
        </p:nvSpPr>
        <p:spPr/>
        <p:txBody>
          <a:bodyPr/>
          <a:lstStyle>
            <a:lvl1pPr>
              <a:defRPr/>
            </a:lvl1pPr>
          </a:lstStyle>
          <a:p>
            <a:pPr>
              <a:defRPr/>
            </a:pPr>
            <a:fld id="{C4E253A7-966E-4F37-B718-B9A85894AA15}" type="slidenum">
              <a:rPr lang="fr-FR" smtClean="0"/>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pitchFamily="50" charset="-128"/>
              </a:defRPr>
            </a:lvl1pPr>
          </a:lstStyle>
          <a:p>
            <a:pPr>
              <a:defRPr/>
            </a:pPr>
            <a:fld id="{02677C8E-31BC-4A45-BC22-C28B8AB18AEB}" type="datetimeFigureOut">
              <a:rPr lang="fr-FR" smtClean="0"/>
              <a:pPr>
                <a:defRPr/>
              </a:pPr>
              <a:t>26/09/2014</a:t>
            </a:fld>
            <a:endParaRPr lang="fr-F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ea typeface="ＭＳ Ｐゴシック" pitchFamily="50" charset="-128"/>
              </a:defRPr>
            </a:lvl1pPr>
          </a:lstStyle>
          <a:p>
            <a:pPr>
              <a:defRPr/>
            </a:pPr>
            <a:endParaRPr lang="fr-F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ＭＳ Ｐゴシック" pitchFamily="50" charset="-128"/>
              </a:defRPr>
            </a:lvl1pPr>
          </a:lstStyle>
          <a:p>
            <a:pPr>
              <a:defRPr/>
            </a:pPr>
            <a:fld id="{C4E253A7-966E-4F37-B718-B9A85894AA15}" type="slidenum">
              <a:rPr lang="fr-FR" smtClean="0"/>
              <a:pPr>
                <a:defRPr/>
              </a:pPr>
              <a:t>‹#›</a:t>
            </a:fld>
            <a:endParaRPr lang="fr-F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ＭＳ Ｐゴシック" charset="-128"/>
        </a:defRPr>
      </a:lvl1pPr>
      <a:lvl2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2pPr>
      <a:lvl3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3pPr>
      <a:lvl4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4pPr>
      <a:lvl5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5pPr>
      <a:lvl6pPr marL="4572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6pPr>
      <a:lvl7pPr marL="9144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7pPr>
      <a:lvl8pPr marL="13716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8pPr>
      <a:lvl9pPr marL="18288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mailto:regulatoryaffairs@conferenceseries.net" TargetMode="External"/><Relationship Id="rId2" Type="http://schemas.openxmlformats.org/officeDocument/2006/relationships/hyperlink" Target="mailto:regulatoryaffairs.conference@omicsgroup.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eaLnBrk="1" hangingPunct="1">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ea typeface="+mj-ea"/>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a typeface="+mj-ea"/>
            </a:endParaRPr>
          </a:p>
        </p:txBody>
      </p:sp>
      <p:sp>
        <p:nvSpPr>
          <p:cNvPr id="4" name="Content Placeholder 3"/>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eaLnBrk="1" hangingPunct="1">
              <a:buFont typeface="Arial" charset="0"/>
              <a:buNone/>
              <a:defRPr/>
            </a:pPr>
            <a:r>
              <a:rPr lang="en-US" sz="2000" dirty="0" smtClean="0">
                <a:latin typeface="+mj-lt"/>
                <a:ea typeface="+mn-ea"/>
              </a:rPr>
              <a:t>      OMICS Group International is an amalgamation of </a:t>
            </a:r>
            <a:r>
              <a:rPr lang="en-US" sz="2000" dirty="0" smtClean="0">
                <a:latin typeface="+mj-lt"/>
                <a:ea typeface="+mn-ea"/>
                <a:hlinkClick r:id="rId2" tooltip="Open Access publications"/>
              </a:rPr>
              <a:t>Open Access publications</a:t>
            </a:r>
            <a:r>
              <a:rPr lang="en-US" sz="2000" dirty="0" smtClean="0">
                <a:latin typeface="+mj-lt"/>
                <a:ea typeface="+mn-ea"/>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ea typeface="+mn-ea"/>
                <a:hlinkClick r:id="rId3" tooltip="scholarly journals"/>
              </a:rPr>
              <a:t>scholarly journals</a:t>
            </a:r>
            <a:r>
              <a:rPr lang="en-US" sz="2000" dirty="0" smtClean="0">
                <a:latin typeface="+mj-lt"/>
                <a:ea typeface="+mn-ea"/>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ea typeface="+mn-ea"/>
                <a:hlinkClick r:id="rId4" tooltip="International conferences"/>
              </a:rPr>
              <a:t>International conferences</a:t>
            </a:r>
            <a:r>
              <a:rPr lang="en-US" sz="2000" dirty="0" smtClean="0">
                <a:latin typeface="+mj-lt"/>
                <a:ea typeface="+mn-ea"/>
              </a:rPr>
              <a:t> annually across the globe, where knowledge transfer takes place through debates, round table discussions, poster presentations, workshops, symposia and exhibitions</a:t>
            </a:r>
            <a:r>
              <a:rPr lang="en-US" sz="1800" dirty="0" smtClean="0">
                <a:latin typeface="+mj-lt"/>
                <a:ea typeface="+mn-ea"/>
              </a:rPr>
              <a:t>.</a:t>
            </a:r>
            <a:endParaRPr lang="en-US" sz="1800" dirty="0">
              <a:latin typeface="+mj-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1925413"/>
            <a:ext cx="8143932" cy="2862322"/>
          </a:xfrm>
          <a:prstGeom prst="rect">
            <a:avLst/>
          </a:prstGeom>
          <a:noFill/>
        </p:spPr>
        <p:txBody>
          <a:bodyPr wrap="square" rtlCol="0">
            <a:spAutoFit/>
          </a:bodyPr>
          <a:lstStyle/>
          <a:p>
            <a:endParaRPr lang="en-US" dirty="0" smtClean="0"/>
          </a:p>
          <a:p>
            <a:endParaRPr lang="en-US" dirty="0" smtClean="0"/>
          </a:p>
          <a:p>
            <a:r>
              <a:rPr lang="en-US" dirty="0" smtClean="0"/>
              <a:t>Regulatory status in Europe:</a:t>
            </a:r>
          </a:p>
          <a:p>
            <a:endParaRPr lang="en-US" dirty="0" smtClean="0"/>
          </a:p>
          <a:p>
            <a:r>
              <a:rPr lang="en-US" dirty="0" smtClean="0"/>
              <a:t>	Food supplement =&gt; health allegation =&gt; EFSA</a:t>
            </a:r>
          </a:p>
          <a:p>
            <a:r>
              <a:rPr lang="en-US" dirty="0" smtClean="0"/>
              <a:t>	</a:t>
            </a:r>
          </a:p>
          <a:p>
            <a:r>
              <a:rPr lang="en-US" dirty="0" smtClean="0"/>
              <a:t>	</a:t>
            </a:r>
            <a:r>
              <a:rPr lang="en-US" dirty="0" smtClean="0">
                <a:solidFill>
                  <a:srgbClr val="0070C0"/>
                </a:solidFill>
              </a:rPr>
              <a:t>Medical device</a:t>
            </a:r>
          </a:p>
          <a:p>
            <a:r>
              <a:rPr lang="en-US" dirty="0" smtClean="0">
                <a:solidFill>
                  <a:srgbClr val="0070C0"/>
                </a:solidFill>
              </a:rPr>
              <a:t>	</a:t>
            </a:r>
          </a:p>
          <a:p>
            <a:r>
              <a:rPr lang="en-US" dirty="0" smtClean="0">
                <a:solidFill>
                  <a:srgbClr val="0070C0"/>
                </a:solidFill>
              </a:rPr>
              <a:t>	Medicinal products </a:t>
            </a:r>
            <a:r>
              <a:rPr lang="en-US" dirty="0" smtClean="0"/>
              <a:t>(MA granted in the ’70’s)</a:t>
            </a:r>
          </a:p>
          <a:p>
            <a:endParaRPr lang="en-US" dirty="0" smtClean="0"/>
          </a:p>
        </p:txBody>
      </p:sp>
      <p:sp>
        <p:nvSpPr>
          <p:cNvPr id="3" name="ZoneTexte 2"/>
          <p:cNvSpPr txBox="1"/>
          <p:nvPr/>
        </p:nvSpPr>
        <p:spPr>
          <a:xfrm>
            <a:off x="3071802" y="773652"/>
            <a:ext cx="47149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HISTORICAL REGULATORY STATUS</a:t>
            </a:r>
            <a:endParaRPr lang="fr-FR" b="1" dirty="0"/>
          </a:p>
        </p:txBody>
      </p:sp>
      <p:sp>
        <p:nvSpPr>
          <p:cNvPr id="4" name="Accolade fermante 3"/>
          <p:cNvSpPr/>
          <p:nvPr/>
        </p:nvSpPr>
        <p:spPr>
          <a:xfrm>
            <a:off x="6143636" y="3500438"/>
            <a:ext cx="500066"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ZoneTexte 4"/>
          <p:cNvSpPr txBox="1"/>
          <p:nvPr/>
        </p:nvSpPr>
        <p:spPr>
          <a:xfrm>
            <a:off x="6715140" y="3500438"/>
            <a:ext cx="1285884" cy="923330"/>
          </a:xfrm>
          <a:prstGeom prst="rect">
            <a:avLst/>
          </a:prstGeom>
          <a:noFill/>
        </p:spPr>
        <p:txBody>
          <a:bodyPr wrap="square" rtlCol="0">
            <a:spAutoFit/>
          </a:bodyPr>
          <a:lstStyle/>
          <a:p>
            <a:pPr algn="ctr"/>
            <a:r>
              <a:rPr lang="en-US" dirty="0" smtClean="0"/>
              <a:t>Medicines Agencies’ Mandates</a:t>
            </a:r>
            <a:endParaRPr lang="en-US" dirty="0"/>
          </a:p>
        </p:txBody>
      </p:sp>
      <p:sp>
        <p:nvSpPr>
          <p:cNvPr id="7" name="Flèche vers le bas 6"/>
          <p:cNvSpPr/>
          <p:nvPr/>
        </p:nvSpPr>
        <p:spPr>
          <a:xfrm>
            <a:off x="7215206" y="4500570"/>
            <a:ext cx="357190" cy="500066"/>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8" name="ZoneTexte 7"/>
          <p:cNvSpPr txBox="1"/>
          <p:nvPr/>
        </p:nvSpPr>
        <p:spPr>
          <a:xfrm>
            <a:off x="5715008" y="5072074"/>
            <a:ext cx="3357586" cy="923330"/>
          </a:xfrm>
          <a:prstGeom prst="rect">
            <a:avLst/>
          </a:prstGeom>
          <a:noFill/>
        </p:spPr>
        <p:txBody>
          <a:bodyPr wrap="square" rtlCol="0">
            <a:spAutoFit/>
          </a:bodyPr>
          <a:lstStyle/>
          <a:p>
            <a:pPr algn="ctr"/>
            <a:r>
              <a:rPr lang="en-US" dirty="0" smtClean="0">
                <a:solidFill>
                  <a:srgbClr val="0070C0"/>
                </a:solidFill>
              </a:rPr>
              <a:t>EMA </a:t>
            </a:r>
          </a:p>
          <a:p>
            <a:pPr algn="ctr"/>
            <a:r>
              <a:rPr lang="en-US" dirty="0" smtClean="0">
                <a:solidFill>
                  <a:srgbClr val="0070C0"/>
                </a:solidFill>
              </a:rPr>
              <a:t>or</a:t>
            </a:r>
          </a:p>
          <a:p>
            <a:pPr algn="ctr"/>
            <a:r>
              <a:rPr lang="en-US" dirty="0" smtClean="0">
                <a:solidFill>
                  <a:srgbClr val="0070C0"/>
                </a:solidFill>
              </a:rPr>
              <a:t>National Agencies</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1925413"/>
            <a:ext cx="8143932" cy="3908762"/>
          </a:xfrm>
          <a:prstGeom prst="rect">
            <a:avLst/>
          </a:prstGeom>
          <a:noFill/>
        </p:spPr>
        <p:txBody>
          <a:bodyPr wrap="square" rtlCol="0">
            <a:spAutoFit/>
          </a:bodyPr>
          <a:lstStyle/>
          <a:p>
            <a:r>
              <a:rPr lang="en-US" b="1" dirty="0" smtClean="0"/>
              <a:t>Medical Device:</a:t>
            </a:r>
          </a:p>
          <a:p>
            <a:endParaRPr lang="en-US" b="1" dirty="0" smtClean="0"/>
          </a:p>
          <a:p>
            <a:r>
              <a:rPr lang="en-US" sz="1400" dirty="0" smtClean="0"/>
              <a:t>New Regulation of the European Parliament and of the Council on medical devices, and amending Directive 2001/83/EC, Regulation (EC) No 178/2002 and Regulation (EC) No 1223/2009</a:t>
            </a:r>
            <a:r>
              <a:rPr lang="en-US" dirty="0" smtClean="0"/>
              <a:t>.</a:t>
            </a:r>
          </a:p>
          <a:p>
            <a:endParaRPr lang="en-US" dirty="0" smtClean="0"/>
          </a:p>
          <a:p>
            <a:r>
              <a:rPr lang="en-US" dirty="0" smtClean="0"/>
              <a:t>“Like for products that contain viable tissues or cells of human or animal origin, </a:t>
            </a:r>
          </a:p>
          <a:p>
            <a:r>
              <a:rPr lang="en-US" dirty="0" smtClean="0"/>
              <a:t>that are explicitly excluded from Directives 90/385/EEC and 93/42/EEC and hence from this Regulation, </a:t>
            </a:r>
            <a:r>
              <a:rPr lang="en-US" dirty="0" smtClean="0">
                <a:solidFill>
                  <a:srgbClr val="0070C0"/>
                </a:solidFill>
              </a:rPr>
              <a:t>it should be clarified that products that contain living biological substances of other origin that achieve their intended purpose by pharmacological, immunological or metabolic means are also not covered by this Regulation</a:t>
            </a:r>
            <a:r>
              <a:rPr lang="en-US" dirty="0" smtClean="0"/>
              <a:t>.” </a:t>
            </a:r>
          </a:p>
          <a:p>
            <a:endParaRPr lang="en-US" dirty="0" smtClean="0"/>
          </a:p>
          <a:p>
            <a:endParaRPr lang="en-US" dirty="0" smtClean="0"/>
          </a:p>
          <a:p>
            <a:r>
              <a:rPr lang="en-US" b="1" dirty="0" smtClean="0">
                <a:solidFill>
                  <a:srgbClr val="0070C0"/>
                </a:solidFill>
              </a:rPr>
              <a:t>			       </a:t>
            </a:r>
          </a:p>
        </p:txBody>
      </p:sp>
      <p:sp>
        <p:nvSpPr>
          <p:cNvPr id="3" name="ZoneTexte 2"/>
          <p:cNvSpPr txBox="1"/>
          <p:nvPr/>
        </p:nvSpPr>
        <p:spPr>
          <a:xfrm>
            <a:off x="3071802" y="773652"/>
            <a:ext cx="47149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HISTORICAL REGULATORY STATUS</a:t>
            </a:r>
            <a:endParaRPr lang="fr-F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1925413"/>
            <a:ext cx="8143932" cy="4185761"/>
          </a:xfrm>
          <a:prstGeom prst="rect">
            <a:avLst/>
          </a:prstGeom>
          <a:noFill/>
        </p:spPr>
        <p:txBody>
          <a:bodyPr wrap="square" rtlCol="0">
            <a:spAutoFit/>
          </a:bodyPr>
          <a:lstStyle/>
          <a:p>
            <a:r>
              <a:rPr lang="en-US" b="1" dirty="0" smtClean="0"/>
              <a:t>Medical Device:</a:t>
            </a:r>
          </a:p>
          <a:p>
            <a:endParaRPr lang="en-US" b="1" dirty="0" smtClean="0"/>
          </a:p>
          <a:p>
            <a:r>
              <a:rPr lang="en-US" sz="1400" dirty="0" smtClean="0"/>
              <a:t>New Regulation of the European Parliament and of the Council on medical devices, and amending Directive 2001/83/EC, Regulation (EC) No 178/2002 and Regulation (EC) No 1223/2009</a:t>
            </a:r>
            <a:r>
              <a:rPr lang="en-US" dirty="0" smtClean="0"/>
              <a:t>.</a:t>
            </a:r>
          </a:p>
          <a:p>
            <a:endParaRPr lang="en-US" dirty="0" smtClean="0"/>
          </a:p>
          <a:p>
            <a:r>
              <a:rPr lang="en-US" dirty="0" smtClean="0"/>
              <a:t>“Like for products that contain viable tissues or cells of human or animal origin, </a:t>
            </a:r>
          </a:p>
          <a:p>
            <a:r>
              <a:rPr lang="en-US" dirty="0" smtClean="0"/>
              <a:t>that are explicitly excluded from Directives 90/385/EEC and 93/42/EEC and hence from this Regulation, </a:t>
            </a:r>
            <a:r>
              <a:rPr lang="en-US" dirty="0" smtClean="0">
                <a:solidFill>
                  <a:srgbClr val="0070C0"/>
                </a:solidFill>
              </a:rPr>
              <a:t>it should be clarified that products that contain living biological substances of other origin that achieve their intended purpose by pharmacological, immunological or metabolic means are also not covered by this Regulation</a:t>
            </a:r>
            <a:r>
              <a:rPr lang="en-US" dirty="0" smtClean="0"/>
              <a:t>.” </a:t>
            </a:r>
          </a:p>
          <a:p>
            <a:endParaRPr lang="en-US" dirty="0" smtClean="0"/>
          </a:p>
          <a:p>
            <a:endParaRPr lang="en-US" dirty="0" smtClean="0"/>
          </a:p>
          <a:p>
            <a:r>
              <a:rPr lang="en-US" dirty="0" smtClean="0"/>
              <a:t>Medical device status =&gt;  </a:t>
            </a:r>
            <a:r>
              <a:rPr lang="en-US" b="1" dirty="0" smtClean="0">
                <a:solidFill>
                  <a:srgbClr val="0070C0"/>
                </a:solidFill>
              </a:rPr>
              <a:t>no longer applicable for Pharmabiotics </a:t>
            </a:r>
          </a:p>
          <a:p>
            <a:r>
              <a:rPr lang="en-US" b="1" dirty="0" smtClean="0">
                <a:solidFill>
                  <a:srgbClr val="0070C0"/>
                </a:solidFill>
              </a:rPr>
              <a:t>			       </a:t>
            </a:r>
          </a:p>
        </p:txBody>
      </p:sp>
      <p:sp>
        <p:nvSpPr>
          <p:cNvPr id="3" name="ZoneTexte 2"/>
          <p:cNvSpPr txBox="1"/>
          <p:nvPr/>
        </p:nvSpPr>
        <p:spPr>
          <a:xfrm>
            <a:off x="3071802" y="773652"/>
            <a:ext cx="47149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HISTORICAL REGULATORY STATUS</a:t>
            </a:r>
            <a:endParaRPr lang="fr-FR" b="1" dirty="0"/>
          </a:p>
        </p:txBody>
      </p:sp>
      <p:sp>
        <p:nvSpPr>
          <p:cNvPr id="4" name="Ellipse 3"/>
          <p:cNvSpPr/>
          <p:nvPr/>
        </p:nvSpPr>
        <p:spPr>
          <a:xfrm>
            <a:off x="642910" y="4286256"/>
            <a:ext cx="5857916"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1925413"/>
            <a:ext cx="8143932" cy="4154984"/>
          </a:xfrm>
          <a:prstGeom prst="rect">
            <a:avLst/>
          </a:prstGeom>
          <a:noFill/>
        </p:spPr>
        <p:txBody>
          <a:bodyPr wrap="square" rtlCol="0">
            <a:spAutoFit/>
          </a:bodyPr>
          <a:lstStyle/>
          <a:p>
            <a:r>
              <a:rPr lang="en-US" b="1" dirty="0" smtClean="0"/>
              <a:t>Medicinal Product:</a:t>
            </a:r>
          </a:p>
          <a:p>
            <a:endParaRPr lang="en-US" b="1" dirty="0" smtClean="0"/>
          </a:p>
          <a:p>
            <a:pPr marL="342900" indent="-342900">
              <a:buAutoNum type="alphaLcParenBoth"/>
            </a:pPr>
            <a:r>
              <a:rPr lang="en-US" sz="1400" dirty="0" smtClean="0"/>
              <a:t>Any substance or combination of substances presented as having properties for  treating or preventing disease in human beings; </a:t>
            </a:r>
          </a:p>
          <a:p>
            <a:pPr marL="342900" indent="-342900"/>
            <a:r>
              <a:rPr lang="en-US" sz="1400" dirty="0" smtClean="0"/>
              <a:t>or</a:t>
            </a:r>
          </a:p>
          <a:p>
            <a:r>
              <a:rPr lang="en-US" sz="1400" dirty="0" smtClean="0"/>
              <a:t>(b)   Any substance or combination of substances which may be used in or administered to human beings either with a view to restoring, correcting or modifying physiological functions by exerting a pharmacological, immunological  or metabolic action, or to making a medical diagnosis</a:t>
            </a:r>
          </a:p>
          <a:p>
            <a:endParaRPr lang="en-US" b="1" dirty="0" smtClean="0"/>
          </a:p>
          <a:p>
            <a:r>
              <a:rPr lang="en-US" dirty="0" smtClean="0"/>
              <a:t>	=&gt; </a:t>
            </a:r>
            <a:r>
              <a:rPr lang="en-US" b="1" dirty="0" smtClean="0">
                <a:solidFill>
                  <a:srgbClr val="0070C0"/>
                </a:solidFill>
              </a:rPr>
              <a:t>medicinal product marketing authorization</a:t>
            </a:r>
          </a:p>
          <a:p>
            <a:endParaRPr lang="en-US" dirty="0" smtClean="0"/>
          </a:p>
          <a:p>
            <a:r>
              <a:rPr lang="en-US" dirty="0" smtClean="0"/>
              <a:t>Demonstrate:</a:t>
            </a:r>
          </a:p>
          <a:p>
            <a:r>
              <a:rPr lang="en-US" dirty="0" smtClean="0"/>
              <a:t>	Quality </a:t>
            </a:r>
          </a:p>
          <a:p>
            <a:r>
              <a:rPr lang="en-US" dirty="0" smtClean="0"/>
              <a:t>	Safety</a:t>
            </a:r>
          </a:p>
          <a:p>
            <a:r>
              <a:rPr lang="en-US" dirty="0" smtClean="0"/>
              <a:t>	Efficacy</a:t>
            </a:r>
          </a:p>
          <a:p>
            <a:endParaRPr lang="en-US" b="1" dirty="0" smtClean="0"/>
          </a:p>
        </p:txBody>
      </p:sp>
      <p:sp>
        <p:nvSpPr>
          <p:cNvPr id="3" name="ZoneTexte 2"/>
          <p:cNvSpPr txBox="1"/>
          <p:nvPr/>
        </p:nvSpPr>
        <p:spPr>
          <a:xfrm>
            <a:off x="3071802" y="773652"/>
            <a:ext cx="47149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HISTORICAL REGULATORY STATUS</a:t>
            </a:r>
            <a:endParaRPr lang="fr-FR" b="1" dirty="0"/>
          </a:p>
        </p:txBody>
      </p:sp>
      <p:sp>
        <p:nvSpPr>
          <p:cNvPr id="5" name="Accolade fermante 4"/>
          <p:cNvSpPr/>
          <p:nvPr/>
        </p:nvSpPr>
        <p:spPr>
          <a:xfrm>
            <a:off x="2928926" y="4929198"/>
            <a:ext cx="357190" cy="8572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ZoneTexte 6"/>
          <p:cNvSpPr txBox="1"/>
          <p:nvPr/>
        </p:nvSpPr>
        <p:spPr>
          <a:xfrm>
            <a:off x="3428992" y="5220314"/>
            <a:ext cx="4857784" cy="923330"/>
          </a:xfrm>
          <a:prstGeom prst="rect">
            <a:avLst/>
          </a:prstGeom>
          <a:noFill/>
        </p:spPr>
        <p:txBody>
          <a:bodyPr wrap="square" rtlCol="0">
            <a:spAutoFit/>
          </a:bodyPr>
          <a:lstStyle/>
          <a:p>
            <a:r>
              <a:rPr lang="en-US" b="1" smtClean="0">
                <a:solidFill>
                  <a:srgbClr val="0070C0"/>
                </a:solidFill>
              </a:rPr>
              <a:t>Pharmaceutical Standards:</a:t>
            </a:r>
          </a:p>
          <a:p>
            <a:r>
              <a:rPr lang="en-US" b="1" smtClean="0">
                <a:solidFill>
                  <a:srgbClr val="0070C0"/>
                </a:solidFill>
              </a:rPr>
              <a:t>	</a:t>
            </a:r>
            <a:r>
              <a:rPr lang="en-US" smtClean="0"/>
              <a:t>Common Technical Document</a:t>
            </a:r>
          </a:p>
          <a:p>
            <a:r>
              <a:rPr lang="en-US" smtClean="0"/>
              <a:t>	EMA and ICH guidelines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2147067"/>
            <a:ext cx="8143932" cy="3139321"/>
          </a:xfrm>
          <a:prstGeom prst="rect">
            <a:avLst/>
          </a:prstGeom>
          <a:noFill/>
        </p:spPr>
        <p:txBody>
          <a:bodyPr wrap="square" rtlCol="0">
            <a:spAutoFit/>
          </a:bodyPr>
          <a:lstStyle/>
          <a:p>
            <a:r>
              <a:rPr lang="en-US" dirty="0"/>
              <a:t>PHARMABIOTICS: A REGULATORY HURDLE IN EUROPE</a:t>
            </a:r>
          </a:p>
          <a:p>
            <a:endParaRPr lang="en-US" dirty="0" smtClean="0"/>
          </a:p>
          <a:p>
            <a:r>
              <a:rPr lang="en-US" dirty="0" smtClean="0"/>
              <a:t>I. Introduction to Pharmabiotics</a:t>
            </a:r>
          </a:p>
          <a:p>
            <a:endParaRPr lang="en-US" dirty="0" smtClean="0"/>
          </a:p>
          <a:p>
            <a:r>
              <a:rPr lang="en-US" dirty="0" smtClean="0"/>
              <a:t>II. Historical regulatory status for Pharmabiotics</a:t>
            </a:r>
          </a:p>
          <a:p>
            <a:endParaRPr lang="en-US" dirty="0" smtClean="0"/>
          </a:p>
          <a:p>
            <a:r>
              <a:rPr lang="en-US" dirty="0" smtClean="0">
                <a:solidFill>
                  <a:srgbClr val="00B050"/>
                </a:solidFill>
              </a:rPr>
              <a:t>III. Main challenges in Pharmabiotics registration</a:t>
            </a:r>
          </a:p>
          <a:p>
            <a:endParaRPr lang="en-US" dirty="0" smtClean="0"/>
          </a:p>
          <a:p>
            <a:r>
              <a:rPr lang="en-US" dirty="0" smtClean="0"/>
              <a:t>IV. A light at the end of the tunnel - the PRI</a:t>
            </a:r>
          </a:p>
          <a:p>
            <a:endParaRPr lang="en-US" dirty="0" smtClean="0"/>
          </a:p>
          <a:p>
            <a:r>
              <a:rPr lang="en-US" dirty="0" smtClean="0"/>
              <a:t>V. Conclusion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1500174"/>
            <a:ext cx="8143932" cy="1754326"/>
          </a:xfrm>
          <a:prstGeom prst="rect">
            <a:avLst/>
          </a:prstGeom>
          <a:noFill/>
        </p:spPr>
        <p:txBody>
          <a:bodyPr wrap="square" rtlCol="0">
            <a:spAutoFit/>
          </a:bodyPr>
          <a:lstStyle/>
          <a:p>
            <a:endParaRPr lang="en-US" dirty="0" smtClean="0"/>
          </a:p>
          <a:p>
            <a:r>
              <a:rPr lang="en-US" dirty="0" smtClean="0"/>
              <a:t>Demonstrate:</a:t>
            </a:r>
          </a:p>
          <a:p>
            <a:r>
              <a:rPr lang="en-US" dirty="0" smtClean="0"/>
              <a:t>	Quality </a:t>
            </a:r>
          </a:p>
          <a:p>
            <a:r>
              <a:rPr lang="en-US" dirty="0" smtClean="0"/>
              <a:t>	Safety</a:t>
            </a:r>
          </a:p>
          <a:p>
            <a:r>
              <a:rPr lang="en-US" dirty="0" smtClean="0"/>
              <a:t>	Efficacy</a:t>
            </a:r>
          </a:p>
          <a:p>
            <a:endParaRPr lang="en-US" b="1" dirty="0" smtClean="0"/>
          </a:p>
        </p:txBody>
      </p:sp>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5" name="Accolade fermante 4"/>
          <p:cNvSpPr/>
          <p:nvPr/>
        </p:nvSpPr>
        <p:spPr>
          <a:xfrm>
            <a:off x="2714612" y="2071678"/>
            <a:ext cx="357190" cy="8572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ZoneTexte 6"/>
          <p:cNvSpPr txBox="1"/>
          <p:nvPr/>
        </p:nvSpPr>
        <p:spPr>
          <a:xfrm>
            <a:off x="3214678" y="2077042"/>
            <a:ext cx="4857784" cy="923330"/>
          </a:xfrm>
          <a:prstGeom prst="rect">
            <a:avLst/>
          </a:prstGeom>
          <a:noFill/>
        </p:spPr>
        <p:txBody>
          <a:bodyPr wrap="square" rtlCol="0">
            <a:spAutoFit/>
          </a:bodyPr>
          <a:lstStyle/>
          <a:p>
            <a:r>
              <a:rPr lang="en-US" b="1" dirty="0" smtClean="0">
                <a:solidFill>
                  <a:srgbClr val="0070C0"/>
                </a:solidFill>
              </a:rPr>
              <a:t>Pharmaceutical Standards:</a:t>
            </a:r>
          </a:p>
          <a:p>
            <a:r>
              <a:rPr lang="en-US" b="1" dirty="0" smtClean="0">
                <a:solidFill>
                  <a:srgbClr val="0070C0"/>
                </a:solidFill>
              </a:rPr>
              <a:t>	</a:t>
            </a:r>
            <a:r>
              <a:rPr lang="en-US" dirty="0" smtClean="0"/>
              <a:t>Common Technical Document</a:t>
            </a:r>
          </a:p>
          <a:p>
            <a:r>
              <a:rPr lang="en-US" dirty="0" smtClean="0"/>
              <a:t>	EMA and ICH guidelines</a:t>
            </a:r>
            <a:endParaRPr lang="en-US" dirty="0"/>
          </a:p>
        </p:txBody>
      </p:sp>
      <p:sp>
        <p:nvSpPr>
          <p:cNvPr id="6" name="ZoneTexte 5"/>
          <p:cNvSpPr txBox="1"/>
          <p:nvPr/>
        </p:nvSpPr>
        <p:spPr>
          <a:xfrm>
            <a:off x="5857884" y="4195513"/>
            <a:ext cx="3071834" cy="723275"/>
          </a:xfrm>
          <a:prstGeom prst="rect">
            <a:avLst/>
          </a:prstGeom>
          <a:noFill/>
        </p:spPr>
        <p:txBody>
          <a:bodyPr wrap="square" rtlCol="0">
            <a:spAutoFit/>
          </a:bodyPr>
          <a:lstStyle/>
          <a:p>
            <a:r>
              <a:rPr lang="en-US" b="1" dirty="0" smtClean="0"/>
              <a:t>New Chemical Entities</a:t>
            </a:r>
          </a:p>
          <a:p>
            <a:endParaRPr lang="en-US" sz="900" b="1" dirty="0" smtClean="0"/>
          </a:p>
          <a:p>
            <a:r>
              <a:rPr lang="en-US" sz="1400" dirty="0" smtClean="0"/>
              <a:t>applies to small molecules</a:t>
            </a:r>
            <a:endParaRPr lang="en-US" sz="1400" b="1" dirty="0"/>
          </a:p>
        </p:txBody>
      </p:sp>
      <p:sp>
        <p:nvSpPr>
          <p:cNvPr id="8" name="ZoneTexte 7"/>
          <p:cNvSpPr txBox="1"/>
          <p:nvPr/>
        </p:nvSpPr>
        <p:spPr>
          <a:xfrm>
            <a:off x="214282" y="4200275"/>
            <a:ext cx="4857784" cy="1800493"/>
          </a:xfrm>
          <a:prstGeom prst="rect">
            <a:avLst/>
          </a:prstGeom>
          <a:noFill/>
        </p:spPr>
        <p:txBody>
          <a:bodyPr wrap="square" rtlCol="0">
            <a:spAutoFit/>
          </a:bodyPr>
          <a:lstStyle/>
          <a:p>
            <a:pPr algn="ctr"/>
            <a:r>
              <a:rPr lang="en-US" b="1" dirty="0" err="1" smtClean="0"/>
              <a:t>Biologicals</a:t>
            </a:r>
            <a:r>
              <a:rPr lang="en-US" b="1" dirty="0" smtClean="0"/>
              <a:t> / </a:t>
            </a:r>
            <a:r>
              <a:rPr lang="en-US" b="1" dirty="0" err="1" smtClean="0"/>
              <a:t>biotechnologicals</a:t>
            </a:r>
            <a:endParaRPr lang="en-US" b="1" dirty="0" smtClean="0"/>
          </a:p>
          <a:p>
            <a:pPr algn="ctr"/>
            <a:endParaRPr lang="en-US" sz="900" b="1" dirty="0" smtClean="0"/>
          </a:p>
          <a:p>
            <a:r>
              <a:rPr lang="en-US" sz="1400" dirty="0" smtClean="0"/>
              <a:t>applies to proteins and polypeptides, their derivatives, and  products of which they are components (e.g. conjugates). </a:t>
            </a:r>
            <a:r>
              <a:rPr lang="en-US" sz="1400" dirty="0" smtClean="0">
                <a:solidFill>
                  <a:srgbClr val="0070C0"/>
                </a:solidFill>
              </a:rPr>
              <a:t>These proteins and polypeptides are  produced from recombinant or non-recombinant cell-culture expression systems </a:t>
            </a:r>
            <a:r>
              <a:rPr lang="en-US" sz="1400" dirty="0" smtClean="0"/>
              <a:t>and can be highly  purified and characterized using an appropriate set of analytical procedures.</a:t>
            </a:r>
            <a:endParaRPr lang="en-US" sz="1400" dirty="0"/>
          </a:p>
        </p:txBody>
      </p:sp>
      <p:cxnSp>
        <p:nvCxnSpPr>
          <p:cNvPr id="14" name="Connecteur droit avec flèche 13"/>
          <p:cNvCxnSpPr/>
          <p:nvPr/>
        </p:nvCxnSpPr>
        <p:spPr>
          <a:xfrm rot="10800000" flipV="1">
            <a:off x="3286116" y="3214686"/>
            <a:ext cx="1785950" cy="10001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Connecteur droit avec flèche 14"/>
          <p:cNvCxnSpPr/>
          <p:nvPr/>
        </p:nvCxnSpPr>
        <p:spPr>
          <a:xfrm>
            <a:off x="5072066" y="3214686"/>
            <a:ext cx="1357322" cy="10001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20" name="ZoneTexte 19"/>
          <p:cNvSpPr txBox="1"/>
          <p:nvPr/>
        </p:nvSpPr>
        <p:spPr>
          <a:xfrm>
            <a:off x="500034" y="2000240"/>
            <a:ext cx="8358246" cy="4524315"/>
          </a:xfrm>
          <a:prstGeom prst="rect">
            <a:avLst/>
          </a:prstGeom>
          <a:noFill/>
        </p:spPr>
        <p:txBody>
          <a:bodyPr wrap="square" rtlCol="0">
            <a:spAutoFit/>
          </a:bodyPr>
          <a:lstStyle/>
          <a:p>
            <a:r>
              <a:rPr lang="en-US" dirty="0" smtClean="0"/>
              <a:t>Ultimately =&gt; Health authorities see medicinal products as molecules</a:t>
            </a:r>
          </a:p>
          <a:p>
            <a:endParaRPr lang="en-US" dirty="0" smtClean="0"/>
          </a:p>
          <a:p>
            <a:pPr algn="ctr"/>
            <a:endParaRPr lang="en-US" dirty="0" smtClean="0">
              <a:solidFill>
                <a:srgbClr val="0070C0"/>
              </a:solidFill>
            </a:endParaRPr>
          </a:p>
          <a:p>
            <a:pPr algn="ctr"/>
            <a:endParaRPr lang="en-US" dirty="0" smtClean="0">
              <a:solidFill>
                <a:srgbClr val="0070C0"/>
              </a:solidFill>
            </a:endParaRPr>
          </a:p>
          <a:p>
            <a:pPr algn="ctr"/>
            <a:r>
              <a:rPr lang="en-US" dirty="0" smtClean="0">
                <a:solidFill>
                  <a:srgbClr val="0070C0"/>
                </a:solidFill>
              </a:rPr>
              <a:t>Often this is not adapted to Pharmabiotics</a:t>
            </a:r>
          </a:p>
          <a:p>
            <a:pPr algn="ctr">
              <a:buFont typeface="Wingdings"/>
              <a:buChar char="ó"/>
            </a:pPr>
            <a:r>
              <a:rPr lang="en-US" b="1" dirty="0" smtClean="0">
                <a:solidFill>
                  <a:srgbClr val="0070C0"/>
                </a:solidFill>
              </a:rPr>
              <a:t>Active Substance is a living microorganism</a:t>
            </a:r>
            <a:endParaRPr lang="en-US" dirty="0" smtClean="0"/>
          </a:p>
          <a:p>
            <a:endParaRPr lang="en-US" dirty="0" smtClean="0"/>
          </a:p>
          <a:p>
            <a:r>
              <a:rPr lang="en-US" dirty="0" smtClean="0"/>
              <a:t>	=&gt; no specific regulation or guidance for living microorganisms</a:t>
            </a:r>
          </a:p>
          <a:p>
            <a:r>
              <a:rPr lang="en-US" dirty="0" smtClean="0"/>
              <a:t>	=&gt; exception </a:t>
            </a:r>
            <a:r>
              <a:rPr lang="en-US" dirty="0" smtClean="0">
                <a:sym typeface="Wingdings" pitchFamily="2" charset="2"/>
              </a:rPr>
              <a:t> </a:t>
            </a:r>
            <a:r>
              <a:rPr lang="en-US" dirty="0" smtClean="0"/>
              <a:t>vaccines</a:t>
            </a:r>
          </a:p>
          <a:p>
            <a:endParaRPr lang="en-US" dirty="0" smtClean="0"/>
          </a:p>
          <a:p>
            <a:endParaRPr lang="en-US" dirty="0" smtClean="0"/>
          </a:p>
          <a:p>
            <a:endParaRPr lang="en-US" dirty="0" smtClean="0"/>
          </a:p>
          <a:p>
            <a:pPr algn="ctr"/>
            <a:r>
              <a:rPr lang="en-US" dirty="0" smtClean="0"/>
              <a:t>Where does the industry stand?</a:t>
            </a:r>
          </a:p>
          <a:p>
            <a:pPr algn="ctr"/>
            <a:endParaRPr lang="en-US" dirty="0" smtClean="0"/>
          </a:p>
          <a:p>
            <a:pPr algn="ctr">
              <a:buFontTx/>
              <a:buChar char="-"/>
            </a:pPr>
            <a:r>
              <a:rPr lang="en-US" dirty="0" smtClean="0"/>
              <a:t>  Uncertain regulatory framework</a:t>
            </a:r>
          </a:p>
          <a:p>
            <a:pPr algn="ctr">
              <a:buFontTx/>
              <a:buChar char="-"/>
            </a:pPr>
            <a:r>
              <a:rPr lang="en-US" dirty="0" smtClean="0"/>
              <a:t>  Significant risk in developing such products </a:t>
            </a:r>
          </a:p>
        </p:txBody>
      </p:sp>
      <p:sp>
        <p:nvSpPr>
          <p:cNvPr id="12" name="Flèche vers le bas 11"/>
          <p:cNvSpPr/>
          <p:nvPr/>
        </p:nvSpPr>
        <p:spPr>
          <a:xfrm>
            <a:off x="4143372" y="4643446"/>
            <a:ext cx="571504" cy="500066"/>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5" name="Flèche vers le bas 4"/>
          <p:cNvSpPr/>
          <p:nvPr/>
        </p:nvSpPr>
        <p:spPr>
          <a:xfrm>
            <a:off x="4143372" y="2571744"/>
            <a:ext cx="571504" cy="500066"/>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20" name="ZoneTexte 19"/>
          <p:cNvSpPr txBox="1"/>
          <p:nvPr/>
        </p:nvSpPr>
        <p:spPr>
          <a:xfrm>
            <a:off x="500034" y="2000240"/>
            <a:ext cx="8358246" cy="3693319"/>
          </a:xfrm>
          <a:prstGeom prst="rect">
            <a:avLst/>
          </a:prstGeom>
          <a:noFill/>
        </p:spPr>
        <p:txBody>
          <a:bodyPr wrap="square" rtlCol="0">
            <a:spAutoFit/>
          </a:bodyPr>
          <a:lstStyle/>
          <a:p>
            <a:r>
              <a:rPr lang="en-US" b="1" dirty="0" smtClean="0">
                <a:solidFill>
                  <a:srgbClr val="7030A0"/>
                </a:solidFill>
              </a:rPr>
              <a:t>How can we reduce such risk?</a:t>
            </a:r>
          </a:p>
          <a:p>
            <a:endParaRPr lang="en-US" dirty="0" smtClean="0"/>
          </a:p>
          <a:p>
            <a:r>
              <a:rPr lang="en-US" dirty="0" smtClean="0"/>
              <a:t>1) Understand the current pharmaceutical regulatory framework</a:t>
            </a:r>
          </a:p>
          <a:p>
            <a:endParaRPr lang="en-US" dirty="0" smtClean="0"/>
          </a:p>
          <a:p>
            <a:pPr lvl="1">
              <a:buFont typeface="Wingdings" pitchFamily="2" charset="2"/>
              <a:buChar char="§"/>
            </a:pPr>
            <a:r>
              <a:rPr lang="en-US" dirty="0" smtClean="0"/>
              <a:t> Understanding the limits of the current regulation</a:t>
            </a:r>
          </a:p>
          <a:p>
            <a:endParaRPr lang="en-US" dirty="0" smtClean="0"/>
          </a:p>
          <a:p>
            <a:pPr lvl="1">
              <a:buFont typeface="Wingdings" pitchFamily="2" charset="2"/>
              <a:buChar char="§"/>
            </a:pPr>
            <a:r>
              <a:rPr lang="en-US" dirty="0" smtClean="0"/>
              <a:t> Finding the parts of the regulation that can and should be applicable for Pharmabiotics</a:t>
            </a:r>
          </a:p>
          <a:p>
            <a:endParaRPr lang="en-US" dirty="0" smtClean="0"/>
          </a:p>
          <a:p>
            <a:pPr lvl="1">
              <a:buFont typeface="Wingdings" pitchFamily="2" charset="2"/>
              <a:buChar char="§"/>
            </a:pPr>
            <a:r>
              <a:rPr lang="en-US" dirty="0" smtClean="0"/>
              <a:t> Working on the right justifications when guidances are not applicable</a:t>
            </a:r>
          </a:p>
          <a:p>
            <a:endParaRPr lang="en-US" dirty="0" smtClean="0"/>
          </a:p>
          <a:p>
            <a:pPr lvl="1">
              <a:buFont typeface="Wingdings" pitchFamily="2" charset="2"/>
              <a:buChar char="§"/>
            </a:pPr>
            <a:r>
              <a:rPr lang="en-US" dirty="0" smtClean="0"/>
              <a:t> Work with the existing regulation as thoroughly as possible</a:t>
            </a:r>
          </a:p>
          <a:p>
            <a:pPr>
              <a:buFont typeface="Symbol"/>
              <a:buChar char="Þ"/>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20" name="ZoneTexte 19"/>
          <p:cNvSpPr txBox="1"/>
          <p:nvPr/>
        </p:nvSpPr>
        <p:spPr>
          <a:xfrm>
            <a:off x="500034" y="2000240"/>
            <a:ext cx="8358246" cy="3970318"/>
          </a:xfrm>
          <a:prstGeom prst="rect">
            <a:avLst/>
          </a:prstGeom>
          <a:noFill/>
        </p:spPr>
        <p:txBody>
          <a:bodyPr wrap="square" rtlCol="0">
            <a:spAutoFit/>
          </a:bodyPr>
          <a:lstStyle/>
          <a:p>
            <a:r>
              <a:rPr lang="en-US" b="1" dirty="0">
                <a:solidFill>
                  <a:srgbClr val="7030A0"/>
                </a:solidFill>
              </a:rPr>
              <a:t>How can we reduce such risk</a:t>
            </a:r>
            <a:r>
              <a:rPr lang="en-US" b="1" dirty="0" smtClean="0">
                <a:solidFill>
                  <a:srgbClr val="7030A0"/>
                </a:solidFill>
              </a:rPr>
              <a:t>?</a:t>
            </a:r>
          </a:p>
          <a:p>
            <a:endParaRPr lang="en-US" dirty="0" smtClean="0"/>
          </a:p>
          <a:p>
            <a:r>
              <a:rPr lang="en-US" dirty="0" smtClean="0"/>
              <a:t>2) Understand how health agencies might evaluate Pharmabiotics</a:t>
            </a:r>
          </a:p>
          <a:p>
            <a:endParaRPr lang="en-US" dirty="0" smtClean="0"/>
          </a:p>
          <a:p>
            <a:pPr lvl="1">
              <a:buFont typeface="Wingdings" pitchFamily="2" charset="2"/>
              <a:buChar char="§"/>
            </a:pPr>
            <a:r>
              <a:rPr lang="en-US" dirty="0" smtClean="0"/>
              <a:t> Important: national agencies evaluate according to their knowledge of such products</a:t>
            </a:r>
          </a:p>
          <a:p>
            <a:r>
              <a:rPr lang="en-US" dirty="0" smtClean="0"/>
              <a:t>		presence of medicinal </a:t>
            </a:r>
            <a:r>
              <a:rPr lang="en-US" dirty="0" err="1" smtClean="0"/>
              <a:t>probiotics</a:t>
            </a:r>
            <a:r>
              <a:rPr lang="en-US" dirty="0" smtClean="0"/>
              <a:t> in their pharmacopoeia</a:t>
            </a:r>
          </a:p>
          <a:p>
            <a:r>
              <a:rPr lang="en-US" dirty="0" smtClean="0"/>
              <a:t>		consumer feeling about this type of product</a:t>
            </a:r>
          </a:p>
          <a:p>
            <a:r>
              <a:rPr lang="en-US" dirty="0" smtClean="0"/>
              <a:t>		history of safety of the products on the market nationally</a:t>
            </a:r>
          </a:p>
          <a:p>
            <a:endParaRPr lang="en-US" dirty="0" smtClean="0"/>
          </a:p>
          <a:p>
            <a:r>
              <a:rPr lang="en-US" dirty="0" smtClean="0">
                <a:solidFill>
                  <a:srgbClr val="0070C0"/>
                </a:solidFill>
              </a:rPr>
              <a:t>		Large variability in the evaluation of such type of products by 		the various national medicines agencies </a:t>
            </a:r>
          </a:p>
          <a:p>
            <a:endParaRPr lang="en-US" dirty="0" smtClean="0"/>
          </a:p>
          <a:p>
            <a:endParaRPr lang="en-US" dirty="0" smtClean="0"/>
          </a:p>
        </p:txBody>
      </p:sp>
      <p:sp>
        <p:nvSpPr>
          <p:cNvPr id="4" name="Flèche courbée vers la droite 3"/>
          <p:cNvSpPr/>
          <p:nvPr/>
        </p:nvSpPr>
        <p:spPr>
          <a:xfrm>
            <a:off x="1500166" y="4071942"/>
            <a:ext cx="571504" cy="857256"/>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20" name="ZoneTexte 19"/>
          <p:cNvSpPr txBox="1"/>
          <p:nvPr/>
        </p:nvSpPr>
        <p:spPr>
          <a:xfrm>
            <a:off x="500034" y="2000240"/>
            <a:ext cx="8358246" cy="4247317"/>
          </a:xfrm>
          <a:prstGeom prst="rect">
            <a:avLst/>
          </a:prstGeom>
          <a:noFill/>
        </p:spPr>
        <p:txBody>
          <a:bodyPr wrap="square" rtlCol="0">
            <a:spAutoFit/>
          </a:bodyPr>
          <a:lstStyle/>
          <a:p>
            <a:r>
              <a:rPr lang="en-US" b="1" dirty="0">
                <a:solidFill>
                  <a:srgbClr val="7030A0"/>
                </a:solidFill>
              </a:rPr>
              <a:t>How can we reduce such risk?</a:t>
            </a:r>
          </a:p>
          <a:p>
            <a:endParaRPr lang="en-US" dirty="0" smtClean="0"/>
          </a:p>
          <a:p>
            <a:r>
              <a:rPr lang="en-US" dirty="0" smtClean="0"/>
              <a:t>3) Get answers at the European level </a:t>
            </a:r>
          </a:p>
          <a:p>
            <a:endParaRPr lang="en-US" dirty="0" smtClean="0"/>
          </a:p>
          <a:p>
            <a:pPr lvl="1">
              <a:buFont typeface="Wingdings" pitchFamily="2" charset="2"/>
              <a:buChar char="§"/>
            </a:pPr>
            <a:r>
              <a:rPr lang="en-US" dirty="0" smtClean="0"/>
              <a:t> The EU has harmonized the evaluation of drug products for more than a decade now</a:t>
            </a:r>
          </a:p>
          <a:p>
            <a:endParaRPr lang="en-US" dirty="0" smtClean="0"/>
          </a:p>
          <a:p>
            <a:pPr lvl="1">
              <a:buFont typeface="Wingdings" pitchFamily="2" charset="2"/>
              <a:buChar char="§"/>
            </a:pPr>
            <a:r>
              <a:rPr lang="en-US" dirty="0" smtClean="0"/>
              <a:t> Initially: EMA’s mandate = innovative products</a:t>
            </a:r>
          </a:p>
          <a:p>
            <a:pPr>
              <a:buFont typeface="Wingdings" pitchFamily="2" charset="2"/>
              <a:buChar char="§"/>
            </a:pPr>
            <a:endParaRPr lang="en-US" dirty="0" smtClean="0"/>
          </a:p>
          <a:p>
            <a:pPr lvl="1">
              <a:buFont typeface="Wingdings" pitchFamily="2" charset="2"/>
              <a:buChar char="§"/>
            </a:pPr>
            <a:r>
              <a:rPr lang="en-US" dirty="0" smtClean="0"/>
              <a:t> EMA = committees of experts sourced from the national agencies</a:t>
            </a:r>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r>
              <a:rPr lang="en-US" dirty="0" smtClean="0"/>
              <a:t>		</a:t>
            </a:r>
            <a:r>
              <a:rPr lang="en-US" dirty="0" smtClean="0">
                <a:solidFill>
                  <a:srgbClr val="0070C0"/>
                </a:solidFill>
              </a:rPr>
              <a:t>The European level seems to be more adapted to 			Pharmabiotics</a:t>
            </a:r>
          </a:p>
        </p:txBody>
      </p:sp>
      <p:sp>
        <p:nvSpPr>
          <p:cNvPr id="5" name="Flèche courbée vers la droite 4"/>
          <p:cNvSpPr/>
          <p:nvPr/>
        </p:nvSpPr>
        <p:spPr>
          <a:xfrm>
            <a:off x="1428728" y="5072074"/>
            <a:ext cx="571504" cy="857256"/>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eaLnBrk="1" hangingPunct="1">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ea typeface="+mj-ea"/>
              </a:rPr>
              <a:t>About OMICS Group Conferences</a:t>
            </a:r>
          </a:p>
        </p:txBody>
      </p:sp>
      <p:sp>
        <p:nvSpPr>
          <p:cNvPr id="5"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hangingPunct="1">
              <a:buFont typeface="Arial" charset="0"/>
              <a:buNone/>
              <a:defRPr/>
            </a:pPr>
            <a:r>
              <a:rPr lang="en-US" sz="2000" dirty="0" smtClean="0">
                <a:latin typeface="+mj-lt"/>
                <a:ea typeface="+mn-ea"/>
              </a:rPr>
              <a:t>       OMICS Group International is a pioneer and leading science event organizer, which publishes around 400 open access journals and conducts over 300 Medical, Clinical, Engineering, Life Sciences, </a:t>
            </a:r>
            <a:r>
              <a:rPr lang="en-US" sz="2000" dirty="0" err="1" smtClean="0">
                <a:latin typeface="+mj-lt"/>
                <a:ea typeface="+mn-ea"/>
              </a:rPr>
              <a:t>Phrama</a:t>
            </a:r>
            <a:r>
              <a:rPr lang="en-US" sz="2000" dirty="0" smtClean="0">
                <a:latin typeface="+mj-lt"/>
                <a:ea typeface="+mn-ea"/>
              </a:rPr>
              <a:t> scientific conferences all over the globe annually with the support of more than  1000 scientific associations and 30,000 editorial board members and 3.5 </a:t>
            </a:r>
            <a:r>
              <a:rPr lang="en-US" sz="2000" dirty="0" err="1" smtClean="0">
                <a:latin typeface="+mj-lt"/>
                <a:ea typeface="+mn-ea"/>
              </a:rPr>
              <a:t>millionfollowers</a:t>
            </a:r>
            <a:r>
              <a:rPr lang="en-US" sz="2000" dirty="0" smtClean="0">
                <a:latin typeface="+mj-lt"/>
                <a:ea typeface="+mn-ea"/>
              </a:rPr>
              <a:t> to its credit.</a:t>
            </a:r>
            <a:br>
              <a:rPr lang="en-US" sz="2000" dirty="0" smtClean="0">
                <a:latin typeface="+mj-lt"/>
                <a:ea typeface="+mn-ea"/>
              </a:rPr>
            </a:br>
            <a:endParaRPr lang="en-US" sz="2000" dirty="0" smtClean="0">
              <a:latin typeface="+mj-lt"/>
              <a:ea typeface="+mn-ea"/>
            </a:endParaRPr>
          </a:p>
          <a:p>
            <a:pPr eaLnBrk="1" hangingPunct="1">
              <a:buFont typeface="Arial" charset="0"/>
              <a:buNone/>
              <a:defRPr/>
            </a:pPr>
            <a:r>
              <a:rPr lang="en-US" sz="2000" dirty="0" smtClean="0">
                <a:latin typeface="+mj-lt"/>
                <a:ea typeface="+mn-ea"/>
              </a:rPr>
              <a:t>      OMICS Group has organized 500 conferences, workshops and national symposiums across the major cities including San Francisco, Las Vegas, San </a:t>
            </a:r>
            <a:r>
              <a:rPr lang="en-US" sz="2000" dirty="0" err="1" smtClean="0">
                <a:latin typeface="+mj-lt"/>
                <a:ea typeface="+mn-ea"/>
              </a:rPr>
              <a:t>Antonio,Omaha,Orlando</a:t>
            </a:r>
            <a:r>
              <a:rPr lang="en-US" sz="2000" dirty="0" smtClean="0">
                <a:latin typeface="+mj-lt"/>
                <a:ea typeface="+mn-ea"/>
              </a:rPr>
              <a:t>, Raleigh, </a:t>
            </a:r>
            <a:r>
              <a:rPr lang="en-US" sz="2000" dirty="0" err="1" smtClean="0">
                <a:latin typeface="+mj-lt"/>
                <a:ea typeface="+mn-ea"/>
              </a:rPr>
              <a:t>SantaClara</a:t>
            </a:r>
            <a:r>
              <a:rPr lang="en-US" sz="2000" dirty="0" smtClean="0">
                <a:latin typeface="+mj-lt"/>
                <a:ea typeface="+mn-ea"/>
              </a:rPr>
              <a:t>, Chicago, Philadelphia, Baltimore, United Kingdom, Valencia, Dubai, Beijing, Hyderabad, </a:t>
            </a:r>
            <a:r>
              <a:rPr lang="en-US" sz="2000" dirty="0" err="1" smtClean="0">
                <a:latin typeface="+mj-lt"/>
                <a:ea typeface="+mn-ea"/>
              </a:rPr>
              <a:t>Bengaluru</a:t>
            </a:r>
            <a:r>
              <a:rPr lang="en-US" sz="2000" dirty="0" smtClean="0">
                <a:latin typeface="+mj-lt"/>
                <a:ea typeface="+mn-ea"/>
              </a:rPr>
              <a:t> and Mumbai.</a:t>
            </a:r>
          </a:p>
          <a:p>
            <a:pPr eaLnBrk="1" hangingPunct="1">
              <a:buFont typeface="Arial" pitchFamily="34" charset="0"/>
              <a:buChar char="•"/>
              <a:defRPr/>
            </a:pPr>
            <a:endParaRPr lang="en-US" dirty="0">
              <a:ea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20" name="ZoneTexte 19"/>
          <p:cNvSpPr txBox="1"/>
          <p:nvPr/>
        </p:nvSpPr>
        <p:spPr>
          <a:xfrm>
            <a:off x="500034" y="2000240"/>
            <a:ext cx="8358246" cy="4524315"/>
          </a:xfrm>
          <a:prstGeom prst="rect">
            <a:avLst/>
          </a:prstGeom>
          <a:noFill/>
        </p:spPr>
        <p:txBody>
          <a:bodyPr wrap="square" rtlCol="0">
            <a:spAutoFit/>
          </a:bodyPr>
          <a:lstStyle/>
          <a:p>
            <a:r>
              <a:rPr lang="en-US" dirty="0" smtClean="0"/>
              <a:t>Important points to consider when developing pharmabiotics</a:t>
            </a:r>
          </a:p>
          <a:p>
            <a:endParaRPr lang="en-US" dirty="0" smtClean="0"/>
          </a:p>
          <a:p>
            <a:pPr lvl="1">
              <a:buFont typeface="Wingdings" pitchFamily="2" charset="2"/>
              <a:buChar char="v"/>
            </a:pPr>
            <a:r>
              <a:rPr lang="en-US" dirty="0" smtClean="0"/>
              <a:t>	Pharmaceutical development</a:t>
            </a:r>
          </a:p>
          <a:p>
            <a:pPr lvl="3"/>
            <a:r>
              <a:rPr lang="en-US" dirty="0" smtClean="0"/>
              <a:t>Requires several years</a:t>
            </a:r>
          </a:p>
          <a:p>
            <a:pPr lvl="3"/>
            <a:r>
              <a:rPr lang="en-US" dirty="0" smtClean="0"/>
              <a:t>Costly</a:t>
            </a:r>
          </a:p>
          <a:p>
            <a:pPr lvl="1">
              <a:buFont typeface="Wingdings" pitchFamily="2" charset="2"/>
              <a:buChar char="v"/>
            </a:pPr>
            <a:endParaRPr lang="en-US" dirty="0" smtClean="0"/>
          </a:p>
          <a:p>
            <a:pPr lvl="1">
              <a:buFont typeface="Wingdings" pitchFamily="2" charset="2"/>
              <a:buChar char="v"/>
            </a:pPr>
            <a:r>
              <a:rPr lang="en-US" dirty="0" smtClean="0"/>
              <a:t>	Medicinal product markets are</a:t>
            </a:r>
          </a:p>
          <a:p>
            <a:pPr lvl="3"/>
            <a:r>
              <a:rPr lang="en-US" dirty="0" smtClean="0"/>
              <a:t>Stable</a:t>
            </a:r>
          </a:p>
          <a:p>
            <a:pPr lvl="3"/>
            <a:r>
              <a:rPr lang="en-US" dirty="0" smtClean="0"/>
              <a:t>Long-term</a:t>
            </a:r>
          </a:p>
          <a:p>
            <a:pPr lvl="3"/>
            <a:endParaRPr lang="en-US" dirty="0" smtClean="0"/>
          </a:p>
          <a:p>
            <a:pPr lvl="1"/>
            <a:endParaRPr lang="en-US" dirty="0" smtClean="0"/>
          </a:p>
          <a:p>
            <a:pPr lvl="1"/>
            <a:r>
              <a:rPr lang="en-US" dirty="0" smtClean="0"/>
              <a:t>EFSA requirements in terms of Clinical Trials (health allegations)</a:t>
            </a:r>
          </a:p>
          <a:p>
            <a:pPr lvl="3"/>
            <a:r>
              <a:rPr lang="en-US" dirty="0" smtClean="0"/>
              <a:t>Corresponds to ICH requirements (Good Clinical Practice)</a:t>
            </a:r>
          </a:p>
          <a:p>
            <a:pPr lvl="3"/>
            <a:r>
              <a:rPr lang="en-US" dirty="0" smtClean="0"/>
              <a:t>Becoming more and more expensive</a:t>
            </a:r>
          </a:p>
          <a:p>
            <a:pPr lvl="3"/>
            <a:r>
              <a:rPr lang="en-US" dirty="0" smtClean="0"/>
              <a:t>Biological markers used =&gt; not always accepted by EFSA</a:t>
            </a:r>
          </a:p>
          <a:p>
            <a:pPr lvl="3"/>
            <a:r>
              <a:rPr lang="en-US" dirty="0" smtClean="0"/>
              <a:t>Need for a large population </a:t>
            </a:r>
            <a:r>
              <a:rPr lang="en-US" dirty="0" smtClean="0">
                <a:sym typeface="Wingdings" pitchFamily="2" charset="2"/>
              </a:rPr>
              <a:t> </a:t>
            </a:r>
            <a:r>
              <a:rPr lang="en-US" dirty="0" smtClean="0"/>
              <a:t>healthy subject variability</a:t>
            </a:r>
          </a:p>
        </p:txBody>
      </p:sp>
      <p:sp>
        <p:nvSpPr>
          <p:cNvPr id="6" name="Flèche courbée vers la droite 5"/>
          <p:cNvSpPr/>
          <p:nvPr/>
        </p:nvSpPr>
        <p:spPr>
          <a:xfrm>
            <a:off x="428596" y="4500570"/>
            <a:ext cx="571504" cy="857256"/>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REGISTRATION AS MEDICINAL PRODUCTS</a:t>
            </a:r>
            <a:endParaRPr lang="fr-FR" b="1" dirty="0"/>
          </a:p>
        </p:txBody>
      </p:sp>
      <p:sp>
        <p:nvSpPr>
          <p:cNvPr id="5" name="ZoneTexte 4"/>
          <p:cNvSpPr txBox="1"/>
          <p:nvPr/>
        </p:nvSpPr>
        <p:spPr>
          <a:xfrm>
            <a:off x="571472" y="1785926"/>
            <a:ext cx="2571768" cy="307777"/>
          </a:xfrm>
          <a:prstGeom prst="rect">
            <a:avLst/>
          </a:prstGeom>
          <a:noFill/>
        </p:spPr>
        <p:txBody>
          <a:bodyPr wrap="square" rtlCol="0">
            <a:spAutoFit/>
          </a:bodyPr>
          <a:lstStyle/>
          <a:p>
            <a:pPr algn="ctr"/>
            <a:r>
              <a:rPr lang="fr-FR" sz="1400" b="1" dirty="0" smtClean="0"/>
              <a:t>PROBIOTICS</a:t>
            </a:r>
            <a:endParaRPr lang="fr-FR" sz="1400" b="1" dirty="0"/>
          </a:p>
        </p:txBody>
      </p:sp>
      <p:sp>
        <p:nvSpPr>
          <p:cNvPr id="8" name="ZoneTexte 7"/>
          <p:cNvSpPr txBox="1"/>
          <p:nvPr/>
        </p:nvSpPr>
        <p:spPr>
          <a:xfrm>
            <a:off x="5429256" y="1785926"/>
            <a:ext cx="2571768" cy="307777"/>
          </a:xfrm>
          <a:prstGeom prst="rect">
            <a:avLst/>
          </a:prstGeom>
          <a:noFill/>
        </p:spPr>
        <p:txBody>
          <a:bodyPr wrap="square" rtlCol="0">
            <a:spAutoFit/>
          </a:bodyPr>
          <a:lstStyle/>
          <a:p>
            <a:pPr algn="ctr"/>
            <a:r>
              <a:rPr lang="fr-FR" sz="1400" b="1" dirty="0" smtClean="0"/>
              <a:t>PHARMABIOTICS</a:t>
            </a:r>
            <a:endParaRPr lang="fr-FR" sz="1400" b="1" dirty="0"/>
          </a:p>
        </p:txBody>
      </p:sp>
      <p:sp>
        <p:nvSpPr>
          <p:cNvPr id="9" name="Flèche vers le bas 8"/>
          <p:cNvSpPr/>
          <p:nvPr/>
        </p:nvSpPr>
        <p:spPr>
          <a:xfrm>
            <a:off x="1714480" y="2129123"/>
            <a:ext cx="214314" cy="35719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solidFill>
                <a:srgbClr val="7030A0"/>
              </a:solidFill>
            </a:endParaRPr>
          </a:p>
        </p:txBody>
      </p:sp>
      <p:sp>
        <p:nvSpPr>
          <p:cNvPr id="11" name="Flèche vers le bas 10"/>
          <p:cNvSpPr/>
          <p:nvPr/>
        </p:nvSpPr>
        <p:spPr>
          <a:xfrm>
            <a:off x="6500826" y="2057685"/>
            <a:ext cx="214314" cy="428628"/>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dirty="0">
              <a:solidFill>
                <a:srgbClr val="7030A0"/>
              </a:solidFill>
            </a:endParaRPr>
          </a:p>
        </p:txBody>
      </p:sp>
      <p:sp>
        <p:nvSpPr>
          <p:cNvPr id="13" name="ZoneTexte 12"/>
          <p:cNvSpPr txBox="1"/>
          <p:nvPr/>
        </p:nvSpPr>
        <p:spPr>
          <a:xfrm>
            <a:off x="357158" y="2521853"/>
            <a:ext cx="2928958" cy="954107"/>
          </a:xfrm>
          <a:prstGeom prst="rect">
            <a:avLst/>
          </a:prstGeom>
          <a:noFill/>
        </p:spPr>
        <p:txBody>
          <a:bodyPr wrap="square" rtlCol="0">
            <a:spAutoFit/>
          </a:bodyPr>
          <a:lstStyle/>
          <a:p>
            <a:pPr algn="ctr"/>
            <a:r>
              <a:rPr lang="fr-FR" sz="1400" b="1" i="1" dirty="0" smtClean="0">
                <a:solidFill>
                  <a:srgbClr val="7030A0"/>
                </a:solidFill>
              </a:rPr>
              <a:t>HEALTH  ALLEGATION</a:t>
            </a:r>
          </a:p>
          <a:p>
            <a:pPr algn="ctr"/>
            <a:endParaRPr lang="fr-FR" sz="1400" dirty="0" smtClean="0"/>
          </a:p>
          <a:p>
            <a:pPr algn="ctr"/>
            <a:endParaRPr lang="fr-FR" sz="1400" dirty="0" smtClean="0"/>
          </a:p>
          <a:p>
            <a:pPr algn="ctr"/>
            <a:r>
              <a:rPr lang="fr-FR" sz="1400" b="1" dirty="0" smtClean="0"/>
              <a:t>EFSA</a:t>
            </a:r>
          </a:p>
        </p:txBody>
      </p:sp>
      <p:sp>
        <p:nvSpPr>
          <p:cNvPr id="14" name="ZoneTexte 13"/>
          <p:cNvSpPr txBox="1"/>
          <p:nvPr/>
        </p:nvSpPr>
        <p:spPr>
          <a:xfrm>
            <a:off x="4328160" y="2531208"/>
            <a:ext cx="4572000" cy="1169551"/>
          </a:xfrm>
          <a:prstGeom prst="rect">
            <a:avLst/>
          </a:prstGeom>
          <a:noFill/>
        </p:spPr>
        <p:txBody>
          <a:bodyPr wrap="square" rtlCol="0">
            <a:spAutoFit/>
          </a:bodyPr>
          <a:lstStyle/>
          <a:p>
            <a:pPr algn="ctr"/>
            <a:r>
              <a:rPr lang="en-US" sz="1400" b="1" i="1" dirty="0" smtClean="0">
                <a:solidFill>
                  <a:srgbClr val="7030A0"/>
                </a:solidFill>
              </a:rPr>
              <a:t>DRUG  MARKETING AUTHORIZATION</a:t>
            </a:r>
          </a:p>
          <a:p>
            <a:pPr algn="ctr"/>
            <a:endParaRPr lang="en-US" sz="1400" dirty="0" smtClean="0"/>
          </a:p>
          <a:p>
            <a:pPr algn="ctr"/>
            <a:endParaRPr lang="en-US" sz="1400" dirty="0" smtClean="0"/>
          </a:p>
          <a:p>
            <a:pPr algn="ctr"/>
            <a:r>
              <a:rPr lang="en-US" sz="1400" b="1" dirty="0" smtClean="0"/>
              <a:t>EMA </a:t>
            </a:r>
          </a:p>
          <a:p>
            <a:pPr algn="ctr"/>
            <a:r>
              <a:rPr lang="en-US" sz="1400" dirty="0" smtClean="0"/>
              <a:t>Or national medicines agencies</a:t>
            </a:r>
            <a:endParaRPr lang="en-US" sz="1400" dirty="0"/>
          </a:p>
        </p:txBody>
      </p:sp>
      <p:sp>
        <p:nvSpPr>
          <p:cNvPr id="16" name="Flèche vers le bas 15"/>
          <p:cNvSpPr/>
          <p:nvPr/>
        </p:nvSpPr>
        <p:spPr>
          <a:xfrm>
            <a:off x="1775440" y="2914941"/>
            <a:ext cx="85726" cy="214314"/>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1" name="ZoneTexte 20"/>
          <p:cNvSpPr txBox="1"/>
          <p:nvPr/>
        </p:nvSpPr>
        <p:spPr>
          <a:xfrm>
            <a:off x="642910" y="3650388"/>
            <a:ext cx="3000396" cy="738664"/>
          </a:xfrm>
          <a:prstGeom prst="rect">
            <a:avLst/>
          </a:prstGeom>
          <a:noFill/>
        </p:spPr>
        <p:txBody>
          <a:bodyPr wrap="square" rtlCol="0">
            <a:spAutoFit/>
          </a:bodyPr>
          <a:lstStyle/>
          <a:p>
            <a:pPr>
              <a:buFont typeface="Wingdings" pitchFamily="2" charset="2"/>
              <a:buChar char="§"/>
            </a:pPr>
            <a:r>
              <a:rPr lang="en-US" sz="1400" dirty="0" smtClean="0"/>
              <a:t> One-shot evaluation</a:t>
            </a:r>
          </a:p>
          <a:p>
            <a:pPr>
              <a:buFont typeface="Wingdings" pitchFamily="2" charset="2"/>
              <a:buChar char="§"/>
            </a:pPr>
            <a:r>
              <a:rPr lang="en-US" sz="1400" dirty="0" smtClean="0"/>
              <a:t> No possibility to discuss with the authority</a:t>
            </a:r>
            <a:endParaRPr lang="en-US" sz="1400" dirty="0"/>
          </a:p>
        </p:txBody>
      </p:sp>
      <p:sp>
        <p:nvSpPr>
          <p:cNvPr id="22" name="ZoneTexte 21"/>
          <p:cNvSpPr txBox="1"/>
          <p:nvPr/>
        </p:nvSpPr>
        <p:spPr>
          <a:xfrm>
            <a:off x="4286248" y="3645024"/>
            <a:ext cx="4857752" cy="1384995"/>
          </a:xfrm>
          <a:prstGeom prst="rect">
            <a:avLst/>
          </a:prstGeom>
          <a:noFill/>
        </p:spPr>
        <p:txBody>
          <a:bodyPr wrap="square" rtlCol="0">
            <a:spAutoFit/>
          </a:bodyPr>
          <a:lstStyle/>
          <a:p>
            <a:pPr>
              <a:buFont typeface="Wingdings" pitchFamily="2" charset="2"/>
              <a:buChar char="§"/>
            </a:pPr>
            <a:r>
              <a:rPr lang="en-US" sz="1400" dirty="0" smtClean="0"/>
              <a:t> Sponsor may discuss with the authority when needed during development </a:t>
            </a:r>
            <a:r>
              <a:rPr lang="en-US" sz="1400" dirty="0" smtClean="0">
                <a:sym typeface="Wingdings" pitchFamily="2" charset="2"/>
              </a:rPr>
              <a:t> </a:t>
            </a:r>
            <a:r>
              <a:rPr lang="en-US" sz="1400" b="1" dirty="0" smtClean="0">
                <a:solidFill>
                  <a:srgbClr val="0070C0"/>
                </a:solidFill>
                <a:sym typeface="Wingdings" pitchFamily="2" charset="2"/>
              </a:rPr>
              <a:t>Scientific Opinions</a:t>
            </a:r>
            <a:endParaRPr lang="en-US" sz="1400" b="1" dirty="0" smtClean="0">
              <a:solidFill>
                <a:srgbClr val="0070C0"/>
              </a:solidFill>
            </a:endParaRPr>
          </a:p>
          <a:p>
            <a:pPr>
              <a:buFont typeface="Wingdings" pitchFamily="2" charset="2"/>
              <a:buChar char="§"/>
            </a:pPr>
            <a:r>
              <a:rPr lang="en-US" sz="1400" dirty="0" smtClean="0"/>
              <a:t> Results of the discussion kept in the product’s dossier for final evaluation</a:t>
            </a:r>
          </a:p>
          <a:p>
            <a:pPr>
              <a:buFont typeface="Wingdings" pitchFamily="2" charset="2"/>
              <a:buChar char="§"/>
            </a:pPr>
            <a:r>
              <a:rPr lang="en-US" sz="1400" dirty="0" smtClean="0"/>
              <a:t> Centralized procedure =&gt; single dossier but MA in the 28 of the EU</a:t>
            </a:r>
          </a:p>
        </p:txBody>
      </p:sp>
      <p:sp>
        <p:nvSpPr>
          <p:cNvPr id="26" name="Flèche vers le bas 25"/>
          <p:cNvSpPr/>
          <p:nvPr/>
        </p:nvSpPr>
        <p:spPr>
          <a:xfrm>
            <a:off x="6572264" y="2914941"/>
            <a:ext cx="85726" cy="214314"/>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8" name="ZoneTexte 27"/>
          <p:cNvSpPr txBox="1"/>
          <p:nvPr/>
        </p:nvSpPr>
        <p:spPr>
          <a:xfrm>
            <a:off x="5214942" y="4941169"/>
            <a:ext cx="3643338" cy="1569660"/>
          </a:xfrm>
          <a:prstGeom prst="rect">
            <a:avLst/>
          </a:prstGeom>
          <a:noFill/>
        </p:spPr>
        <p:txBody>
          <a:bodyPr wrap="square" rtlCol="0">
            <a:spAutoFit/>
          </a:bodyPr>
          <a:lstStyle/>
          <a:p>
            <a:r>
              <a:rPr lang="en-US" sz="1600" b="1" dirty="0" smtClean="0">
                <a:solidFill>
                  <a:srgbClr val="FF0000"/>
                </a:solidFill>
              </a:rPr>
              <a:t>Very High Cost</a:t>
            </a:r>
          </a:p>
          <a:p>
            <a:r>
              <a:rPr lang="en-US" sz="1600" b="1" dirty="0" smtClean="0">
                <a:solidFill>
                  <a:srgbClr val="FF0000"/>
                </a:solidFill>
              </a:rPr>
              <a:t>Significant constraints</a:t>
            </a:r>
          </a:p>
          <a:p>
            <a:r>
              <a:rPr lang="en-US" sz="1600" b="1" dirty="0" smtClean="0">
                <a:solidFill>
                  <a:srgbClr val="FF0000"/>
                </a:solidFill>
              </a:rPr>
              <a:t>Restricted to patient populations </a:t>
            </a:r>
          </a:p>
          <a:p>
            <a:r>
              <a:rPr lang="en-US" sz="1600" b="1" dirty="0" smtClean="0">
                <a:solidFill>
                  <a:srgbClr val="FF0000"/>
                </a:solidFill>
              </a:rPr>
              <a:t>Longer time to market </a:t>
            </a:r>
            <a:r>
              <a:rPr lang="en-US" sz="1600" dirty="0" smtClean="0"/>
              <a:t>	</a:t>
            </a:r>
          </a:p>
          <a:p>
            <a:r>
              <a:rPr lang="en-US" sz="1600" b="1" dirty="0" smtClean="0">
                <a:solidFill>
                  <a:srgbClr val="00B050"/>
                </a:solidFill>
              </a:rPr>
              <a:t>Stable &amp; Long-term in Europe</a:t>
            </a:r>
          </a:p>
          <a:p>
            <a:r>
              <a:rPr lang="en-US" sz="1600" b="1" dirty="0" smtClean="0">
                <a:solidFill>
                  <a:srgbClr val="00B050"/>
                </a:solidFill>
              </a:rPr>
              <a:t>Medical sector confidence</a:t>
            </a:r>
          </a:p>
        </p:txBody>
      </p:sp>
      <p:sp>
        <p:nvSpPr>
          <p:cNvPr id="29" name="ZoneTexte 28"/>
          <p:cNvSpPr txBox="1"/>
          <p:nvPr/>
        </p:nvSpPr>
        <p:spPr>
          <a:xfrm>
            <a:off x="0" y="4941168"/>
            <a:ext cx="4929190" cy="1569660"/>
          </a:xfrm>
          <a:prstGeom prst="rect">
            <a:avLst/>
          </a:prstGeom>
          <a:noFill/>
        </p:spPr>
        <p:txBody>
          <a:bodyPr wrap="square" rtlCol="0">
            <a:spAutoFit/>
          </a:bodyPr>
          <a:lstStyle/>
          <a:p>
            <a:r>
              <a:rPr lang="en-US" sz="1600" b="1" dirty="0" smtClean="0">
                <a:solidFill>
                  <a:srgbClr val="FF0000"/>
                </a:solidFill>
              </a:rPr>
              <a:t>High Cost (becoming very high)</a:t>
            </a:r>
          </a:p>
          <a:p>
            <a:r>
              <a:rPr lang="en-US" sz="1600" b="1" dirty="0" smtClean="0">
                <a:solidFill>
                  <a:srgbClr val="FF0000"/>
                </a:solidFill>
              </a:rPr>
              <a:t>Difficulty to obtain health allegation </a:t>
            </a:r>
            <a:r>
              <a:rPr lang="en-US" sz="1600" b="1" dirty="0" smtClean="0">
                <a:solidFill>
                  <a:srgbClr val="FF0000"/>
                </a:solidFill>
                <a:sym typeface="Wingdings"/>
              </a:rPr>
              <a:t></a:t>
            </a:r>
            <a:endParaRPr lang="en-US" sz="1600" b="1" dirty="0" smtClean="0">
              <a:solidFill>
                <a:srgbClr val="FF0000"/>
              </a:solidFill>
            </a:endParaRPr>
          </a:p>
          <a:p>
            <a:r>
              <a:rPr lang="en-US" sz="1600" b="1" dirty="0" smtClean="0">
                <a:solidFill>
                  <a:srgbClr val="FF0000"/>
                </a:solidFill>
              </a:rPr>
              <a:t>Restricted to prevention (patient pop. excluded)</a:t>
            </a:r>
          </a:p>
          <a:p>
            <a:r>
              <a:rPr lang="en-US" sz="1600" b="1" dirty="0" smtClean="0">
                <a:solidFill>
                  <a:srgbClr val="00B050"/>
                </a:solidFill>
              </a:rPr>
              <a:t>Shorter time to market </a:t>
            </a:r>
            <a:r>
              <a:rPr lang="en-US" sz="1600" dirty="0" smtClean="0">
                <a:solidFill>
                  <a:srgbClr val="00B050"/>
                </a:solidFill>
              </a:rPr>
              <a:t>	</a:t>
            </a:r>
          </a:p>
          <a:p>
            <a:r>
              <a:rPr lang="en-US" sz="1600" b="1" dirty="0" smtClean="0">
                <a:solidFill>
                  <a:srgbClr val="00B050"/>
                </a:solidFill>
              </a:rPr>
              <a:t>Larger market</a:t>
            </a:r>
          </a:p>
          <a:p>
            <a:endParaRPr lang="en-US" sz="1600" b="1" dirty="0" smtClean="0">
              <a:solidFill>
                <a:srgbClr val="92D05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2147067"/>
            <a:ext cx="8143932" cy="3139321"/>
          </a:xfrm>
          <a:prstGeom prst="rect">
            <a:avLst/>
          </a:prstGeom>
          <a:noFill/>
        </p:spPr>
        <p:txBody>
          <a:bodyPr wrap="square" rtlCol="0">
            <a:spAutoFit/>
          </a:bodyPr>
          <a:lstStyle/>
          <a:p>
            <a:r>
              <a:rPr lang="en-US" dirty="0"/>
              <a:t>PHARMABIOTICS: A REGULATORY HURDLE IN EUROPE</a:t>
            </a:r>
          </a:p>
          <a:p>
            <a:endParaRPr lang="en-US" dirty="0" smtClean="0"/>
          </a:p>
          <a:p>
            <a:r>
              <a:rPr lang="en-US" dirty="0" smtClean="0"/>
              <a:t>I. Introduction to Pharmabiotics</a:t>
            </a:r>
          </a:p>
          <a:p>
            <a:endParaRPr lang="en-US" dirty="0" smtClean="0"/>
          </a:p>
          <a:p>
            <a:r>
              <a:rPr lang="en-US" dirty="0" smtClean="0"/>
              <a:t>II. Historical regulatory status for </a:t>
            </a:r>
            <a:r>
              <a:rPr lang="en-US" dirty="0" err="1" smtClean="0"/>
              <a:t>Pharmabiotics</a:t>
            </a:r>
            <a:endParaRPr lang="en-US" dirty="0" smtClean="0"/>
          </a:p>
          <a:p>
            <a:endParaRPr lang="en-US" dirty="0" smtClean="0"/>
          </a:p>
          <a:p>
            <a:r>
              <a:rPr lang="en-US" dirty="0" smtClean="0"/>
              <a:t>III. Main challenges in Pharmabiotics registration</a:t>
            </a:r>
          </a:p>
          <a:p>
            <a:endParaRPr lang="en-US" dirty="0" smtClean="0"/>
          </a:p>
          <a:p>
            <a:r>
              <a:rPr lang="en-US" dirty="0" smtClean="0">
                <a:solidFill>
                  <a:srgbClr val="00B050"/>
                </a:solidFill>
              </a:rPr>
              <a:t>IV. A light at the end of the tunnel - the PRI</a:t>
            </a:r>
          </a:p>
          <a:p>
            <a:endParaRPr lang="en-US" dirty="0" smtClean="0"/>
          </a:p>
          <a:p>
            <a:r>
              <a:rPr lang="en-US" dirty="0" smtClean="0"/>
              <a:t>V. Conclusion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A LIGHT AT THE END OF THE TUNNEL</a:t>
            </a:r>
            <a:endParaRPr lang="fr-FR" b="1" dirty="0"/>
          </a:p>
        </p:txBody>
      </p:sp>
      <p:sp>
        <p:nvSpPr>
          <p:cNvPr id="17" name="Rectangle 16"/>
          <p:cNvSpPr/>
          <p:nvPr/>
        </p:nvSpPr>
        <p:spPr>
          <a:xfrm>
            <a:off x="428596" y="1857364"/>
            <a:ext cx="8072494" cy="1354217"/>
          </a:xfrm>
          <a:prstGeom prst="rect">
            <a:avLst/>
          </a:prstGeom>
        </p:spPr>
        <p:txBody>
          <a:bodyPr wrap="square">
            <a:spAutoFit/>
          </a:bodyPr>
          <a:lstStyle/>
          <a:p>
            <a:r>
              <a:rPr lang="en-US" sz="1600" b="1" dirty="0" smtClean="0">
                <a:solidFill>
                  <a:srgbClr val="7030A0"/>
                </a:solidFill>
              </a:rPr>
              <a:t>How can we reduce such risk ?</a:t>
            </a:r>
          </a:p>
          <a:p>
            <a:endParaRPr lang="en-US" sz="1600" dirty="0" smtClean="0"/>
          </a:p>
          <a:p>
            <a:r>
              <a:rPr lang="en-US" sz="1600" dirty="0" smtClean="0"/>
              <a:t>1) Understand the current pharmaceutical regulatory framework</a:t>
            </a:r>
          </a:p>
          <a:p>
            <a:r>
              <a:rPr lang="en-US" sz="1600" dirty="0" smtClean="0"/>
              <a:t>2) Understand how health agencies might evaluate Pharmabiotics</a:t>
            </a:r>
          </a:p>
          <a:p>
            <a:r>
              <a:rPr lang="en-US" sz="1600" dirty="0" smtClean="0"/>
              <a:t>3) Get answers at the European level</a:t>
            </a:r>
          </a:p>
        </p:txBody>
      </p:sp>
      <p:sp>
        <p:nvSpPr>
          <p:cNvPr id="18" name="Rectangle avec flèche vers le haut 17"/>
          <p:cNvSpPr/>
          <p:nvPr/>
        </p:nvSpPr>
        <p:spPr>
          <a:xfrm flipV="1">
            <a:off x="3286116" y="3214686"/>
            <a:ext cx="1624275" cy="857256"/>
          </a:xfrm>
          <a:prstGeom prst="up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9" name="ZoneTexte 18"/>
          <p:cNvSpPr txBox="1"/>
          <p:nvPr/>
        </p:nvSpPr>
        <p:spPr>
          <a:xfrm>
            <a:off x="2974646" y="3286124"/>
            <a:ext cx="2286016" cy="369332"/>
          </a:xfrm>
          <a:prstGeom prst="rect">
            <a:avLst/>
          </a:prstGeom>
          <a:noFill/>
        </p:spPr>
        <p:txBody>
          <a:bodyPr wrap="square" rtlCol="0">
            <a:spAutoFit/>
          </a:bodyPr>
          <a:lstStyle/>
          <a:p>
            <a:pPr algn="ctr"/>
            <a:r>
              <a:rPr lang="fr-FR" b="1" dirty="0" smtClean="0"/>
              <a:t>PRI</a:t>
            </a:r>
            <a:endParaRPr lang="fr-FR" b="1" dirty="0"/>
          </a:p>
        </p:txBody>
      </p:sp>
      <p:sp>
        <p:nvSpPr>
          <p:cNvPr id="24" name="ZoneTexte 23"/>
          <p:cNvSpPr txBox="1"/>
          <p:nvPr/>
        </p:nvSpPr>
        <p:spPr>
          <a:xfrm>
            <a:off x="285720" y="3929066"/>
            <a:ext cx="3786214" cy="2062103"/>
          </a:xfrm>
          <a:prstGeom prst="rect">
            <a:avLst/>
          </a:prstGeom>
          <a:noFill/>
        </p:spPr>
        <p:txBody>
          <a:bodyPr wrap="square" rtlCol="0">
            <a:spAutoFit/>
          </a:bodyPr>
          <a:lstStyle/>
          <a:p>
            <a:r>
              <a:rPr lang="en-US" sz="1600" b="1" dirty="0" smtClean="0">
                <a:solidFill>
                  <a:srgbClr val="00B050"/>
                </a:solidFill>
              </a:rPr>
              <a:t> A NETWORK</a:t>
            </a:r>
          </a:p>
          <a:p>
            <a:pPr>
              <a:buFont typeface="Wingdings" pitchFamily="2" charset="2"/>
              <a:buChar char="§"/>
            </a:pPr>
            <a:r>
              <a:rPr lang="en-US" sz="1600" dirty="0" smtClean="0"/>
              <a:t> Good regulatory practices sharing</a:t>
            </a:r>
          </a:p>
          <a:p>
            <a:pPr>
              <a:buFont typeface="Wingdings" pitchFamily="2" charset="2"/>
              <a:buChar char="§"/>
            </a:pPr>
            <a:r>
              <a:rPr lang="en-US" sz="1600" dirty="0" smtClean="0"/>
              <a:t> Information on national / European medicines agencies’ opinions</a:t>
            </a:r>
          </a:p>
          <a:p>
            <a:pPr>
              <a:buFont typeface="Wingdings" pitchFamily="2" charset="2"/>
              <a:buChar char="§"/>
            </a:pPr>
            <a:r>
              <a:rPr lang="en-US" sz="1600" dirty="0" smtClean="0"/>
              <a:t> Companies with expertise for every step of the development</a:t>
            </a:r>
          </a:p>
          <a:p>
            <a:pPr>
              <a:buFont typeface="Wingdings" pitchFamily="2" charset="2"/>
              <a:buChar char="§"/>
            </a:pPr>
            <a:r>
              <a:rPr lang="en-US" sz="1600" dirty="0" smtClean="0"/>
              <a:t> Companies developing/producing according to Pharmaceutical Standards</a:t>
            </a:r>
          </a:p>
        </p:txBody>
      </p:sp>
      <p:sp>
        <p:nvSpPr>
          <p:cNvPr id="25" name="ZoneTexte 24"/>
          <p:cNvSpPr txBox="1"/>
          <p:nvPr/>
        </p:nvSpPr>
        <p:spPr>
          <a:xfrm>
            <a:off x="5000628" y="3929066"/>
            <a:ext cx="3500462" cy="1323439"/>
          </a:xfrm>
          <a:prstGeom prst="rect">
            <a:avLst/>
          </a:prstGeom>
          <a:noFill/>
        </p:spPr>
        <p:txBody>
          <a:bodyPr wrap="square" rtlCol="0">
            <a:spAutoFit/>
          </a:bodyPr>
          <a:lstStyle/>
          <a:p>
            <a:r>
              <a:rPr lang="en-US" sz="1600" b="1" dirty="0" smtClean="0">
                <a:solidFill>
                  <a:srgbClr val="00B050"/>
                </a:solidFill>
              </a:rPr>
              <a:t>TO SUPPORT THE INDUSTRY</a:t>
            </a:r>
          </a:p>
          <a:p>
            <a:pPr>
              <a:buFont typeface="Wingdings" pitchFamily="2" charset="2"/>
              <a:buChar char="§"/>
            </a:pPr>
            <a:r>
              <a:rPr lang="en-US" sz="1600" dirty="0" smtClean="0"/>
              <a:t> support in scientific opinion dossier engineering</a:t>
            </a:r>
          </a:p>
          <a:p>
            <a:pPr>
              <a:buFont typeface="Wingdings" pitchFamily="2" charset="2"/>
              <a:buChar char="§"/>
            </a:pPr>
            <a:r>
              <a:rPr lang="en-US" sz="1600" dirty="0" smtClean="0"/>
              <a:t> support in collaborative R&amp;D project engineering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71802" y="773652"/>
            <a:ext cx="47149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fr-FR" b="1" dirty="0" smtClean="0"/>
              <a:t>A LIGHT AT THE END OF THE TUNNEL</a:t>
            </a:r>
            <a:endParaRPr lang="fr-FR" b="1" dirty="0"/>
          </a:p>
        </p:txBody>
      </p:sp>
      <p:sp>
        <p:nvSpPr>
          <p:cNvPr id="18" name="Rectangle avec flèche vers le haut 17"/>
          <p:cNvSpPr/>
          <p:nvPr/>
        </p:nvSpPr>
        <p:spPr>
          <a:xfrm flipV="1">
            <a:off x="3286116" y="1500174"/>
            <a:ext cx="1624275" cy="857256"/>
          </a:xfrm>
          <a:prstGeom prst="upArrow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19" name="ZoneTexte 18"/>
          <p:cNvSpPr txBox="1"/>
          <p:nvPr/>
        </p:nvSpPr>
        <p:spPr>
          <a:xfrm>
            <a:off x="2974646" y="1571612"/>
            <a:ext cx="2286016" cy="369332"/>
          </a:xfrm>
          <a:prstGeom prst="rect">
            <a:avLst/>
          </a:prstGeom>
          <a:noFill/>
        </p:spPr>
        <p:txBody>
          <a:bodyPr wrap="square" rtlCol="0">
            <a:spAutoFit/>
          </a:bodyPr>
          <a:lstStyle/>
          <a:p>
            <a:pPr algn="ctr"/>
            <a:r>
              <a:rPr lang="fr-FR" b="1" dirty="0" smtClean="0"/>
              <a:t>PRI</a:t>
            </a:r>
            <a:endParaRPr lang="fr-FR" b="1" dirty="0"/>
          </a:p>
        </p:txBody>
      </p:sp>
      <p:sp>
        <p:nvSpPr>
          <p:cNvPr id="9" name="ZoneTexte 8"/>
          <p:cNvSpPr txBox="1"/>
          <p:nvPr/>
        </p:nvSpPr>
        <p:spPr>
          <a:xfrm>
            <a:off x="500034" y="2357430"/>
            <a:ext cx="8286808" cy="4247317"/>
          </a:xfrm>
          <a:prstGeom prst="rect">
            <a:avLst/>
          </a:prstGeom>
          <a:noFill/>
        </p:spPr>
        <p:txBody>
          <a:bodyPr wrap="square" rtlCol="0">
            <a:spAutoFit/>
          </a:bodyPr>
          <a:lstStyle/>
          <a:p>
            <a:r>
              <a:rPr lang="en-US" dirty="0" smtClean="0"/>
              <a:t>We already have answers to some major questions -</a:t>
            </a:r>
          </a:p>
          <a:p>
            <a:endParaRPr lang="en-US" dirty="0" smtClean="0"/>
          </a:p>
          <a:p>
            <a:r>
              <a:rPr lang="en-US" b="1" dirty="0" smtClean="0"/>
              <a:t>EMA in 2013:</a:t>
            </a:r>
          </a:p>
          <a:p>
            <a:endParaRPr lang="en-US" dirty="0" smtClean="0"/>
          </a:p>
          <a:p>
            <a:pPr>
              <a:buFont typeface="Wingdings" pitchFamily="2" charset="2"/>
              <a:buChar char="§"/>
            </a:pPr>
            <a:r>
              <a:rPr lang="en-US" dirty="0" smtClean="0"/>
              <a:t> There is no guidance in the current regulatory framework which completely addresses Pharmabiotics.</a:t>
            </a:r>
          </a:p>
          <a:p>
            <a:endParaRPr lang="en-US" dirty="0" smtClean="0"/>
          </a:p>
          <a:p>
            <a:pPr>
              <a:buFont typeface="Wingdings" pitchFamily="2" charset="2"/>
              <a:buChar char="§"/>
            </a:pPr>
            <a:r>
              <a:rPr lang="en-US" dirty="0" smtClean="0"/>
              <a:t> Living microorganisms which</a:t>
            </a:r>
            <a:r>
              <a:rPr lang="en-US" dirty="0" smtClean="0">
                <a:solidFill>
                  <a:srgbClr val="0070C0"/>
                </a:solidFill>
              </a:rPr>
              <a:t> </a:t>
            </a:r>
            <a:r>
              <a:rPr lang="en-US" dirty="0" smtClean="0"/>
              <a:t>restore, correct or modify physiological functions by exerting a pharmacological, immunological or metabolic action </a:t>
            </a:r>
            <a:r>
              <a:rPr lang="en-US" u="sng" dirty="0" smtClean="0"/>
              <a:t>can be considered as drug products</a:t>
            </a:r>
            <a:r>
              <a:rPr lang="en-US" dirty="0" smtClean="0"/>
              <a:t>.</a:t>
            </a:r>
            <a:r>
              <a:rPr lang="en-US" u="sng" dirty="0" smtClean="0"/>
              <a:t> </a:t>
            </a:r>
          </a:p>
          <a:p>
            <a:endParaRPr lang="en-US" dirty="0" smtClean="0"/>
          </a:p>
          <a:p>
            <a:pPr>
              <a:buFont typeface="Wingdings" pitchFamily="2" charset="2"/>
              <a:buChar char="§"/>
            </a:pPr>
            <a:r>
              <a:rPr lang="en-US" dirty="0" smtClean="0"/>
              <a:t> Medicinal Product Marketing Authorization may be granted if quality, safety and efficacy are proven according to the current European Pharmaceutical Standards.</a:t>
            </a:r>
          </a:p>
          <a:p>
            <a:r>
              <a:rPr lang="en-US"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2147067"/>
            <a:ext cx="8143932" cy="3139321"/>
          </a:xfrm>
          <a:prstGeom prst="rect">
            <a:avLst/>
          </a:prstGeom>
          <a:noFill/>
        </p:spPr>
        <p:txBody>
          <a:bodyPr wrap="square" rtlCol="0">
            <a:spAutoFit/>
          </a:bodyPr>
          <a:lstStyle/>
          <a:p>
            <a:r>
              <a:rPr lang="en-US" dirty="0"/>
              <a:t>PHARMABIOTICS: A REGULATORY HURDLE IN EUROPE</a:t>
            </a:r>
          </a:p>
          <a:p>
            <a:endParaRPr lang="en-US" dirty="0" smtClean="0"/>
          </a:p>
          <a:p>
            <a:r>
              <a:rPr lang="en-US" dirty="0" smtClean="0"/>
              <a:t>I. Introduction to Pharmabiotics</a:t>
            </a:r>
          </a:p>
          <a:p>
            <a:endParaRPr lang="en-US" dirty="0" smtClean="0"/>
          </a:p>
          <a:p>
            <a:r>
              <a:rPr lang="en-US" dirty="0" smtClean="0"/>
              <a:t>II. Historical regulatory status for </a:t>
            </a:r>
            <a:r>
              <a:rPr lang="en-US" dirty="0" err="1" smtClean="0"/>
              <a:t>Pharmabiotics</a:t>
            </a:r>
            <a:endParaRPr lang="en-US" dirty="0" smtClean="0"/>
          </a:p>
          <a:p>
            <a:endParaRPr lang="en-US" dirty="0" smtClean="0"/>
          </a:p>
          <a:p>
            <a:r>
              <a:rPr lang="en-US" dirty="0" smtClean="0"/>
              <a:t>III. Main challenges in Pharmabiotics registration</a:t>
            </a:r>
          </a:p>
          <a:p>
            <a:endParaRPr lang="en-US" dirty="0" smtClean="0"/>
          </a:p>
          <a:p>
            <a:r>
              <a:rPr lang="en-US" dirty="0" smtClean="0"/>
              <a:t>IV. A light at the end of the tunnel - the PRI</a:t>
            </a:r>
          </a:p>
          <a:p>
            <a:endParaRPr lang="en-US" dirty="0" smtClean="0"/>
          </a:p>
          <a:p>
            <a:r>
              <a:rPr lang="en-US" dirty="0" smtClean="0">
                <a:solidFill>
                  <a:srgbClr val="00B050"/>
                </a:solidFill>
              </a:rPr>
              <a:t>V. Conclusion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CONCLUSION</a:t>
            </a:r>
            <a:endParaRPr lang="fr-FR" b="1" dirty="0"/>
          </a:p>
        </p:txBody>
      </p:sp>
      <p:sp>
        <p:nvSpPr>
          <p:cNvPr id="4" name="ZoneTexte 3"/>
          <p:cNvSpPr txBox="1"/>
          <p:nvPr/>
        </p:nvSpPr>
        <p:spPr>
          <a:xfrm>
            <a:off x="285720" y="1928802"/>
            <a:ext cx="8501122" cy="4770537"/>
          </a:xfrm>
          <a:prstGeom prst="rect">
            <a:avLst/>
          </a:prstGeom>
          <a:noFill/>
        </p:spPr>
        <p:txBody>
          <a:bodyPr wrap="square" rtlCol="0">
            <a:spAutoFit/>
          </a:bodyPr>
          <a:lstStyle/>
          <a:p>
            <a:r>
              <a:rPr lang="en-US" sz="1600" dirty="0" smtClean="0"/>
              <a:t>When a strain can have a therapeutic potential -</a:t>
            </a:r>
          </a:p>
          <a:p>
            <a:r>
              <a:rPr lang="en-US" sz="1600" dirty="0" smtClean="0"/>
              <a:t>	=&gt; medicinal product definition ?</a:t>
            </a:r>
          </a:p>
          <a:p>
            <a:r>
              <a:rPr lang="en-US" sz="1600" dirty="0" smtClean="0"/>
              <a:t>	strain = medicinal product </a:t>
            </a:r>
          </a:p>
          <a:p>
            <a:r>
              <a:rPr lang="en-US" sz="1600" dirty="0" smtClean="0"/>
              <a:t>	</a:t>
            </a:r>
            <a:r>
              <a:rPr lang="en-US" sz="1600" b="1" dirty="0" smtClean="0">
                <a:solidFill>
                  <a:srgbClr val="0070C0"/>
                </a:solidFill>
              </a:rPr>
              <a:t>strain = </a:t>
            </a:r>
            <a:r>
              <a:rPr lang="en-US" sz="1600" b="1" dirty="0" err="1" smtClean="0">
                <a:solidFill>
                  <a:srgbClr val="0070C0"/>
                </a:solidFill>
              </a:rPr>
              <a:t>Pharmabiotic</a:t>
            </a:r>
            <a:endParaRPr lang="en-US" sz="1600" b="1" dirty="0" smtClean="0">
              <a:solidFill>
                <a:srgbClr val="0070C0"/>
              </a:solidFill>
            </a:endParaRPr>
          </a:p>
          <a:p>
            <a:endParaRPr lang="en-US" sz="1600" b="1" dirty="0" smtClean="0">
              <a:solidFill>
                <a:srgbClr val="0070C0"/>
              </a:solidFill>
            </a:endParaRPr>
          </a:p>
          <a:p>
            <a:r>
              <a:rPr lang="en-US" sz="1600" dirty="0" smtClean="0"/>
              <a:t>Development of </a:t>
            </a:r>
            <a:r>
              <a:rPr lang="en-US" sz="1600" dirty="0" err="1" smtClean="0"/>
              <a:t>Pharmabiotics</a:t>
            </a:r>
            <a:r>
              <a:rPr lang="en-US" sz="1600" dirty="0" smtClean="0"/>
              <a:t> </a:t>
            </a:r>
          </a:p>
          <a:p>
            <a:r>
              <a:rPr lang="en-US" sz="1600" dirty="0" smtClean="0"/>
              <a:t>	No specific regulatory framework  in Europe</a:t>
            </a:r>
          </a:p>
          <a:p>
            <a:r>
              <a:rPr lang="en-US" sz="1600" dirty="0" smtClean="0"/>
              <a:t>	Need for clarification</a:t>
            </a:r>
          </a:p>
          <a:p>
            <a:r>
              <a:rPr lang="en-US" sz="1600" dirty="0" smtClean="0"/>
              <a:t>	Based on existing guidance that could be applicable =&gt; </a:t>
            </a:r>
            <a:r>
              <a:rPr lang="en-US" sz="1600" dirty="0" smtClean="0">
                <a:solidFill>
                  <a:srgbClr val="0070C0"/>
                </a:solidFill>
              </a:rPr>
              <a:t>PRI can help you</a:t>
            </a:r>
          </a:p>
          <a:p>
            <a:endParaRPr lang="en-US" sz="1600" dirty="0" smtClean="0"/>
          </a:p>
          <a:p>
            <a:r>
              <a:rPr lang="en-US" sz="1600" dirty="0" smtClean="0"/>
              <a:t>Registration of </a:t>
            </a:r>
            <a:r>
              <a:rPr lang="en-US" sz="1600" dirty="0" err="1" smtClean="0"/>
              <a:t>Pharmabiotics</a:t>
            </a:r>
            <a:endParaRPr lang="en-US" sz="1600" dirty="0" smtClean="0"/>
          </a:p>
          <a:p>
            <a:r>
              <a:rPr lang="en-US" sz="1600" dirty="0" smtClean="0"/>
              <a:t>	Important to request Scientific Opinions along a product’s development</a:t>
            </a:r>
          </a:p>
          <a:p>
            <a:r>
              <a:rPr lang="en-US" sz="1600" dirty="0" smtClean="0"/>
              <a:t>		- helps for making important decisions during development</a:t>
            </a:r>
          </a:p>
          <a:p>
            <a:r>
              <a:rPr lang="en-US" sz="1600" dirty="0" smtClean="0"/>
              <a:t>		- helps for future registration</a:t>
            </a:r>
          </a:p>
          <a:p>
            <a:r>
              <a:rPr lang="en-US" sz="1600" dirty="0" smtClean="0"/>
              <a:t>	</a:t>
            </a:r>
          </a:p>
          <a:p>
            <a:r>
              <a:rPr lang="en-US" sz="1600" dirty="0">
                <a:solidFill>
                  <a:srgbClr val="0070C0"/>
                </a:solidFill>
              </a:rPr>
              <a:t>	</a:t>
            </a:r>
            <a:r>
              <a:rPr lang="en-US" sz="1600" dirty="0" smtClean="0">
                <a:solidFill>
                  <a:srgbClr val="0070C0"/>
                </a:solidFill>
              </a:rPr>
              <a:t>PRI can help its members for dossier engineering</a:t>
            </a:r>
          </a:p>
          <a:p>
            <a:endParaRPr lang="en-US" sz="1600" dirty="0" smtClean="0">
              <a:solidFill>
                <a:srgbClr val="0070C0"/>
              </a:solidFill>
            </a:endParaRP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CONCLUSION</a:t>
            </a:r>
            <a:endParaRPr lang="fr-FR" b="1" dirty="0"/>
          </a:p>
        </p:txBody>
      </p:sp>
      <p:sp>
        <p:nvSpPr>
          <p:cNvPr id="4" name="ZoneTexte 3"/>
          <p:cNvSpPr txBox="1"/>
          <p:nvPr/>
        </p:nvSpPr>
        <p:spPr>
          <a:xfrm>
            <a:off x="285720" y="1928802"/>
            <a:ext cx="8501122" cy="4278094"/>
          </a:xfrm>
          <a:prstGeom prst="rect">
            <a:avLst/>
          </a:prstGeom>
          <a:noFill/>
        </p:spPr>
        <p:txBody>
          <a:bodyPr wrap="square" rtlCol="0">
            <a:spAutoFit/>
          </a:bodyPr>
          <a:lstStyle/>
          <a:p>
            <a:endParaRPr lang="en-US" sz="1600" dirty="0" smtClean="0">
              <a:solidFill>
                <a:srgbClr val="0070C0"/>
              </a:solidFill>
            </a:endParaRPr>
          </a:p>
          <a:p>
            <a:r>
              <a:rPr lang="en-US" sz="1600" b="1" dirty="0" smtClean="0"/>
              <a:t>Important to be part of a network:</a:t>
            </a:r>
          </a:p>
          <a:p>
            <a:endParaRPr lang="en-US" sz="1600" dirty="0" smtClean="0"/>
          </a:p>
          <a:p>
            <a:r>
              <a:rPr lang="en-US" sz="1600" dirty="0" smtClean="0"/>
              <a:t>	Share good regulatory practices</a:t>
            </a:r>
          </a:p>
          <a:p>
            <a:r>
              <a:rPr lang="en-US" sz="1600" dirty="0" smtClean="0"/>
              <a:t>	</a:t>
            </a:r>
          </a:p>
          <a:p>
            <a:r>
              <a:rPr lang="en-US" sz="1600" dirty="0"/>
              <a:t>	</a:t>
            </a:r>
            <a:r>
              <a:rPr lang="en-US" sz="1600" dirty="0" smtClean="0"/>
              <a:t>Have a good knowledge of the Pharmaceutical regulatory Framework </a:t>
            </a:r>
          </a:p>
          <a:p>
            <a:r>
              <a:rPr lang="en-US" sz="1600" dirty="0" smtClean="0"/>
              <a:t>		=&gt; be able to make 	strategic decisions</a:t>
            </a:r>
          </a:p>
          <a:p>
            <a:r>
              <a:rPr lang="en-US" sz="1600" dirty="0" smtClean="0"/>
              <a:t>	</a:t>
            </a:r>
          </a:p>
          <a:p>
            <a:r>
              <a:rPr lang="en-US" sz="1600" dirty="0"/>
              <a:t>	</a:t>
            </a:r>
            <a:r>
              <a:rPr lang="en-US" sz="1600" dirty="0" smtClean="0"/>
              <a:t>Be aware of any modifications in the regulation</a:t>
            </a:r>
          </a:p>
          <a:p>
            <a:r>
              <a:rPr lang="en-US" sz="1600" dirty="0" smtClean="0"/>
              <a:t>	</a:t>
            </a:r>
          </a:p>
          <a:p>
            <a:r>
              <a:rPr lang="en-US" sz="1600" dirty="0"/>
              <a:t>	</a:t>
            </a:r>
            <a:r>
              <a:rPr lang="en-US" sz="1600" dirty="0" smtClean="0"/>
              <a:t>Anticipate such changes in your development</a:t>
            </a:r>
          </a:p>
          <a:p>
            <a:endParaRPr lang="en-US" sz="1600" dirty="0" smtClean="0"/>
          </a:p>
          <a:p>
            <a:pPr algn="ctr"/>
            <a:r>
              <a:rPr lang="en-US" sz="1600" dirty="0" smtClean="0"/>
              <a:t>	</a:t>
            </a:r>
          </a:p>
          <a:p>
            <a:pPr algn="ctr"/>
            <a:r>
              <a:rPr lang="en-US" sz="1600" b="1" dirty="0" smtClean="0"/>
              <a:t>Be part of an organization which can be consulted if new dedicated regulations are discussed at the European level.</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CONTACT</a:t>
            </a:r>
            <a:endParaRPr lang="fr-FR" b="1" dirty="0"/>
          </a:p>
        </p:txBody>
      </p:sp>
      <p:sp>
        <p:nvSpPr>
          <p:cNvPr id="2" name="ZoneTexte 1"/>
          <p:cNvSpPr txBox="1"/>
          <p:nvPr/>
        </p:nvSpPr>
        <p:spPr>
          <a:xfrm>
            <a:off x="1187624" y="2643877"/>
            <a:ext cx="6624736" cy="2585323"/>
          </a:xfrm>
          <a:prstGeom prst="rect">
            <a:avLst/>
          </a:prstGeom>
          <a:noFill/>
        </p:spPr>
        <p:txBody>
          <a:bodyPr wrap="square" rtlCol="0">
            <a:spAutoFit/>
          </a:bodyPr>
          <a:lstStyle/>
          <a:p>
            <a:pPr algn="ctr"/>
            <a:r>
              <a:rPr lang="fr-FR" b="1" dirty="0" smtClean="0"/>
              <a:t>Dr. Magali Cordaillat-Simmons (</a:t>
            </a:r>
            <a:r>
              <a:rPr lang="fr-FR" b="1" dirty="0" err="1" smtClean="0"/>
              <a:t>PhD</a:t>
            </a:r>
            <a:r>
              <a:rPr lang="fr-FR" b="1" dirty="0" smtClean="0"/>
              <a:t>)</a:t>
            </a:r>
            <a:endParaRPr lang="fr-FR" dirty="0"/>
          </a:p>
          <a:p>
            <a:pPr algn="ctr"/>
            <a:r>
              <a:rPr lang="fr-FR" i="1" dirty="0" smtClean="0"/>
              <a:t>PRI </a:t>
            </a:r>
            <a:r>
              <a:rPr lang="fr-FR" i="1" dirty="0" err="1" smtClean="0"/>
              <a:t>Executive</a:t>
            </a:r>
            <a:r>
              <a:rPr lang="fr-FR" i="1" dirty="0" smtClean="0"/>
              <a:t> </a:t>
            </a:r>
            <a:r>
              <a:rPr lang="fr-FR" i="1" dirty="0" err="1" smtClean="0"/>
              <a:t>Scientist</a:t>
            </a:r>
            <a:endParaRPr lang="fr-FR" i="1" dirty="0" smtClean="0"/>
          </a:p>
          <a:p>
            <a:pPr algn="ctr"/>
            <a:endParaRPr lang="fr-FR" i="1" dirty="0"/>
          </a:p>
          <a:p>
            <a:pPr algn="ctr"/>
            <a:r>
              <a:rPr lang="fr-FR" b="1" dirty="0" smtClean="0"/>
              <a:t>+33 471 45 57 69 (office)</a:t>
            </a:r>
          </a:p>
          <a:p>
            <a:pPr algn="ctr"/>
            <a:endParaRPr lang="fr-FR" dirty="0" smtClean="0"/>
          </a:p>
          <a:p>
            <a:pPr algn="ctr"/>
            <a:r>
              <a:rPr lang="fr-FR" b="1" dirty="0" smtClean="0"/>
              <a:t>mcs@pharmabiotic.org</a:t>
            </a:r>
          </a:p>
          <a:p>
            <a:pPr algn="ctr"/>
            <a:endParaRPr lang="fr-FR" dirty="0" smtClean="0"/>
          </a:p>
          <a:p>
            <a:pPr algn="ctr"/>
            <a:r>
              <a:rPr lang="fr-FR" b="1" dirty="0" smtClean="0">
                <a:solidFill>
                  <a:srgbClr val="0070C0"/>
                </a:solidFill>
              </a:rPr>
              <a:t>www.pharmabiotic.org / www.pharmabioticsconference.com</a:t>
            </a:r>
          </a:p>
        </p:txBody>
      </p:sp>
      <p:pic>
        <p:nvPicPr>
          <p:cNvPr id="1026" name="Picture 2" descr="C:\Users\Propriétaire\Dropbox\THE PRI new folder\Task Group Documents\Communication Task Group\website\3_SITE 3 (new site - 2014)\QR code pharmabiotic.org.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5124" y="4797152"/>
            <a:ext cx="1905000" cy="1905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Propriétaire\Desktop\QR code - Pharmabiotics conference.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000892" y="4808102"/>
            <a:ext cx="1905000" cy="19050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00063" y="428625"/>
            <a:ext cx="8186737" cy="1143000"/>
          </a:xfrm>
        </p:spPr>
        <p:txBody>
          <a:bodyPr/>
          <a:lstStyle/>
          <a:p>
            <a:pPr eaLnBrk="1" hangingPunct="1"/>
            <a:r>
              <a:rPr lang="en-US" sz="3600" b="1" smtClean="0">
                <a:solidFill>
                  <a:srgbClr val="FF6600"/>
                </a:solidFill>
                <a:latin typeface="Baskerville Old Face" pitchFamily="18" charset="0"/>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eaLnBrk="1" hangingPunct="1">
              <a:buFont typeface="Arial" charset="0"/>
              <a:buNone/>
              <a:defRPr/>
            </a:pPr>
            <a:r>
              <a:rPr lang="en-US" dirty="0" smtClean="0">
                <a:effectLst>
                  <a:outerShdw blurRad="38100" dist="38100" dir="2700000" algn="tl">
                    <a:srgbClr val="000000">
                      <a:alpha val="43137"/>
                    </a:srgbClr>
                  </a:outerShdw>
                </a:effectLst>
                <a:latin typeface="Georgia" pitchFamily="18" charset="0"/>
                <a:ea typeface="+mn-ea"/>
              </a:rPr>
              <a:t>We welcome you all to our future conferences of OMICS Group International  </a:t>
            </a:r>
          </a:p>
          <a:p>
            <a:pPr algn="ctr" eaLnBrk="1" hangingPunct="1">
              <a:buFont typeface="Arial" charset="0"/>
              <a:buNone/>
              <a:defRPr/>
            </a:pPr>
            <a:endParaRPr lang="en-US" sz="2400" dirty="0" smtClean="0">
              <a:effectLst>
                <a:outerShdw blurRad="38100" dist="38100" dir="2700000" algn="tl">
                  <a:srgbClr val="000000">
                    <a:alpha val="43137"/>
                  </a:srgbClr>
                </a:outerShdw>
              </a:effectLst>
              <a:latin typeface="Georgia" pitchFamily="18" charset="0"/>
              <a:ea typeface="+mn-ea"/>
            </a:endParaRPr>
          </a:p>
          <a:p>
            <a:pPr algn="ctr" eaLnBrk="1" hangingPunct="1">
              <a:buFont typeface="Arial" charset="0"/>
              <a:buNone/>
              <a:defRPr/>
            </a:pPr>
            <a:r>
              <a:rPr lang="en-US" sz="1800" dirty="0" smtClean="0">
                <a:effectLst>
                  <a:outerShdw blurRad="38100" dist="38100" dir="2700000" algn="tl">
                    <a:srgbClr val="000000">
                      <a:alpha val="43137"/>
                    </a:srgbClr>
                  </a:outerShdw>
                </a:effectLst>
                <a:latin typeface="Georgia" pitchFamily="18" charset="0"/>
                <a:ea typeface="+mn-ea"/>
              </a:rPr>
              <a:t>Please Visit:</a:t>
            </a:r>
          </a:p>
          <a:p>
            <a:pPr algn="ctr" eaLnBrk="1" hangingPunct="1">
              <a:buFont typeface="Arial" charset="0"/>
              <a:buNone/>
              <a:defRPr/>
            </a:pPr>
            <a:r>
              <a:rPr lang="en-US" sz="2400" dirty="0" smtClean="0">
                <a:effectLst>
                  <a:outerShdw blurRad="38100" dist="38100" dir="2700000" algn="tl">
                    <a:srgbClr val="000000">
                      <a:alpha val="43137"/>
                    </a:srgbClr>
                  </a:outerShdw>
                </a:effectLst>
                <a:latin typeface="Georgia" pitchFamily="18" charset="0"/>
                <a:ea typeface="+mn-ea"/>
                <a:hlinkClick r:id="rId2"/>
              </a:rPr>
              <a:t>regulatoryaffairs.conference@omicsgroup.us</a:t>
            </a:r>
            <a:r>
              <a:rPr lang="en-US" sz="2400" dirty="0" smtClean="0">
                <a:effectLst>
                  <a:outerShdw blurRad="38100" dist="38100" dir="2700000" algn="tl">
                    <a:srgbClr val="000000">
                      <a:alpha val="43137"/>
                    </a:srgbClr>
                  </a:outerShdw>
                </a:effectLst>
                <a:latin typeface="Georgia" pitchFamily="18" charset="0"/>
                <a:ea typeface="+mn-ea"/>
              </a:rPr>
              <a:t>   </a:t>
            </a:r>
            <a:br>
              <a:rPr lang="en-US" sz="2400" dirty="0" smtClean="0">
                <a:effectLst>
                  <a:outerShdw blurRad="38100" dist="38100" dir="2700000" algn="tl">
                    <a:srgbClr val="000000">
                      <a:alpha val="43137"/>
                    </a:srgbClr>
                  </a:outerShdw>
                </a:effectLst>
                <a:latin typeface="Georgia" pitchFamily="18" charset="0"/>
                <a:ea typeface="+mn-ea"/>
              </a:rPr>
            </a:br>
            <a:r>
              <a:rPr lang="en-US" sz="2400" dirty="0" smtClean="0">
                <a:effectLst>
                  <a:outerShdw blurRad="38100" dist="38100" dir="2700000" algn="tl">
                    <a:srgbClr val="000000">
                      <a:alpha val="43137"/>
                    </a:srgbClr>
                  </a:outerShdw>
                </a:effectLst>
                <a:latin typeface="Georgia" pitchFamily="18" charset="0"/>
                <a:ea typeface="+mn-ea"/>
                <a:hlinkClick r:id="rId3"/>
              </a:rPr>
              <a:t>regulatoryaffairs@conferenceseries.net</a:t>
            </a:r>
            <a:endParaRPr lang="en-US" sz="2400" dirty="0" smtClean="0">
              <a:effectLst>
                <a:outerShdw blurRad="38100" dist="38100" dir="2700000" algn="tl">
                  <a:srgbClr val="000000">
                    <a:alpha val="43137"/>
                  </a:srgbClr>
                </a:outerShdw>
              </a:effectLst>
              <a:latin typeface="Georgia" pitchFamily="18" charset="0"/>
              <a:ea typeface="+mn-ea"/>
            </a:endParaRPr>
          </a:p>
          <a:p>
            <a:pPr algn="ctr" eaLnBrk="1" hangingPunct="1">
              <a:buFont typeface="Arial" charset="0"/>
              <a:buNone/>
              <a:defRPr/>
            </a:pPr>
            <a:r>
              <a:rPr lang="en-US" sz="2400" dirty="0" smtClean="0">
                <a:effectLst>
                  <a:outerShdw blurRad="38100" dist="38100" dir="2700000" algn="tl">
                    <a:srgbClr val="000000">
                      <a:alpha val="43137"/>
                    </a:srgbClr>
                  </a:outerShdw>
                </a:effectLst>
                <a:latin typeface="Georgia" pitchFamily="18" charset="0"/>
                <a:ea typeface="+mn-ea"/>
                <a:hlinkClick r:id="rId2"/>
              </a:rPr>
              <a:t>http://regulatoryaffairs.pharmaceuticalconferences.com/</a:t>
            </a:r>
          </a:p>
          <a:p>
            <a:pPr algn="just" eaLnBrk="1" hangingPunct="1">
              <a:buFont typeface="Arial" charset="0"/>
              <a:buNone/>
              <a:defRPr/>
            </a:pPr>
            <a:endParaRPr lang="en-US" sz="2400" dirty="0" smtClean="0">
              <a:effectLst>
                <a:outerShdw blurRad="38100" dist="38100" dir="2700000" algn="tl">
                  <a:srgbClr val="000000">
                    <a:alpha val="43137"/>
                  </a:srgbClr>
                </a:outerShdw>
              </a:effectLst>
              <a:ea typeface="+mn-ea"/>
            </a:endParaRPr>
          </a:p>
          <a:p>
            <a:pPr algn="just" eaLnBrk="1" hangingPunct="1">
              <a:buFont typeface="Arial" charset="0"/>
              <a:buNone/>
              <a:defRPr/>
            </a:pPr>
            <a:endParaRPr lang="en-US" sz="2400" dirty="0" smtClean="0">
              <a:effectLst>
                <a:outerShdw blurRad="38100" dist="38100" dir="2700000" algn="tl">
                  <a:srgbClr val="000000">
                    <a:alpha val="43137"/>
                  </a:srgbClr>
                </a:outerShdw>
              </a:effectLst>
              <a:ea typeface="+mn-ea"/>
            </a:endParaRPr>
          </a:p>
          <a:p>
            <a:pPr algn="just" eaLnBrk="1" hangingPunct="1">
              <a:buFont typeface="Arial" charset="0"/>
              <a:buNone/>
              <a:defRPr/>
            </a:pPr>
            <a:endParaRPr lang="en-US" sz="2400" dirty="0">
              <a:effectLst>
                <a:outerShdw blurRad="38100" dist="38100" dir="2700000" algn="tl">
                  <a:srgbClr val="000000">
                    <a:alpha val="43137"/>
                  </a:srgbClr>
                </a:outerShdw>
              </a:effectLst>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1900278" y="1714488"/>
            <a:ext cx="7243754" cy="1470025"/>
          </a:xfrm>
        </p:spPr>
        <p:txBody>
          <a:bodyPr/>
          <a:lstStyle/>
          <a:p>
            <a:pPr algn="ctr"/>
            <a:r>
              <a:rPr lang="en-US" dirty="0" smtClean="0"/>
              <a:t>Pharmabiotics: </a:t>
            </a:r>
            <a:br>
              <a:rPr lang="en-US" dirty="0" smtClean="0"/>
            </a:br>
            <a:r>
              <a:rPr lang="en-US" dirty="0" smtClean="0"/>
              <a:t>a Regulatory Hurdle in Europe</a:t>
            </a:r>
          </a:p>
        </p:txBody>
      </p:sp>
      <p:pic>
        <p:nvPicPr>
          <p:cNvPr id="5124" name="Image 4" descr="Logo-PRI-2.png"/>
          <p:cNvPicPr>
            <a:picLocks noChangeAspect="1"/>
          </p:cNvPicPr>
          <p:nvPr/>
        </p:nvPicPr>
        <p:blipFill>
          <a:blip r:embed="rId2" cstate="print"/>
          <a:srcRect/>
          <a:stretch>
            <a:fillRect/>
          </a:stretch>
        </p:blipFill>
        <p:spPr bwMode="auto">
          <a:xfrm>
            <a:off x="-214346" y="28670"/>
            <a:ext cx="3357586" cy="2257322"/>
          </a:xfrm>
          <a:prstGeom prst="rect">
            <a:avLst/>
          </a:prstGeom>
          <a:noFill/>
          <a:ln w="9525">
            <a:noFill/>
            <a:miter lim="800000"/>
            <a:headEnd/>
            <a:tailEnd/>
          </a:ln>
        </p:spPr>
      </p:pic>
      <p:sp>
        <p:nvSpPr>
          <p:cNvPr id="4" name="ZoneTexte 3"/>
          <p:cNvSpPr txBox="1"/>
          <p:nvPr/>
        </p:nvSpPr>
        <p:spPr>
          <a:xfrm>
            <a:off x="5292080" y="4293096"/>
            <a:ext cx="3744416" cy="707886"/>
          </a:xfrm>
          <a:prstGeom prst="rect">
            <a:avLst/>
          </a:prstGeom>
          <a:noFill/>
        </p:spPr>
        <p:txBody>
          <a:bodyPr wrap="square" rtlCol="0">
            <a:spAutoFit/>
          </a:bodyPr>
          <a:lstStyle/>
          <a:p>
            <a:pPr algn="r"/>
            <a:r>
              <a:rPr lang="fr-FR" sz="2000" dirty="0">
                <a:solidFill>
                  <a:schemeClr val="tx2"/>
                </a:solidFill>
                <a:latin typeface="+mn-lt"/>
                <a:cs typeface="+mn-cs"/>
              </a:rPr>
              <a:t>Dr. Magali Cordaillat-Simmons</a:t>
            </a:r>
          </a:p>
          <a:p>
            <a:pPr algn="r"/>
            <a:r>
              <a:rPr lang="fr-FR" sz="2000" i="1" dirty="0">
                <a:solidFill>
                  <a:schemeClr val="tx2"/>
                </a:solidFill>
                <a:latin typeface="+mn-lt"/>
                <a:cs typeface="+mn-cs"/>
              </a:rPr>
              <a:t>PRI </a:t>
            </a:r>
            <a:r>
              <a:rPr lang="fr-FR" sz="2000" i="1" dirty="0" err="1">
                <a:solidFill>
                  <a:schemeClr val="tx2"/>
                </a:solidFill>
                <a:latin typeface="+mn-lt"/>
                <a:cs typeface="+mn-cs"/>
              </a:rPr>
              <a:t>Executive</a:t>
            </a:r>
            <a:r>
              <a:rPr lang="fr-FR" sz="2000" i="1" dirty="0">
                <a:solidFill>
                  <a:schemeClr val="tx2"/>
                </a:solidFill>
                <a:latin typeface="+mn-lt"/>
                <a:cs typeface="+mn-cs"/>
              </a:rPr>
              <a:t> </a:t>
            </a:r>
            <a:r>
              <a:rPr lang="fr-FR" sz="2000" i="1" dirty="0" err="1" smtClean="0">
                <a:solidFill>
                  <a:schemeClr val="tx2"/>
                </a:solidFill>
                <a:latin typeface="+mn-lt"/>
                <a:cs typeface="+mn-cs"/>
              </a:rPr>
              <a:t>Scientist</a:t>
            </a:r>
            <a:endParaRPr lang="fr-FR" sz="2000" i="1" dirty="0">
              <a:solidFill>
                <a:schemeClr val="tx2"/>
              </a:solidFill>
              <a:latin typeface="+mn-lt"/>
              <a:cs typeface="+mn-cs"/>
            </a:endParaRPr>
          </a:p>
        </p:txBody>
      </p:sp>
      <p:sp>
        <p:nvSpPr>
          <p:cNvPr id="5" name="ZoneTexte 4"/>
          <p:cNvSpPr txBox="1"/>
          <p:nvPr/>
        </p:nvSpPr>
        <p:spPr>
          <a:xfrm>
            <a:off x="3571868" y="5097378"/>
            <a:ext cx="5464628" cy="400110"/>
          </a:xfrm>
          <a:prstGeom prst="rect">
            <a:avLst/>
          </a:prstGeom>
          <a:noFill/>
        </p:spPr>
        <p:txBody>
          <a:bodyPr wrap="square" rtlCol="0">
            <a:spAutoFit/>
          </a:bodyPr>
          <a:lstStyle/>
          <a:p>
            <a:pPr algn="r"/>
            <a:r>
              <a:rPr lang="fr-FR" sz="2000" i="1" dirty="0" smtClean="0">
                <a:solidFill>
                  <a:schemeClr val="tx2"/>
                </a:solidFill>
                <a:latin typeface="+mn-lt"/>
                <a:cs typeface="+mn-cs"/>
              </a:rPr>
              <a:t>Raleigh, NC, USA – </a:t>
            </a:r>
            <a:r>
              <a:rPr lang="fr-FR" sz="2000" i="1" dirty="0" err="1" smtClean="0">
                <a:solidFill>
                  <a:schemeClr val="tx2"/>
                </a:solidFill>
                <a:latin typeface="+mn-lt"/>
                <a:cs typeface="+mn-cs"/>
              </a:rPr>
              <a:t>September</a:t>
            </a:r>
            <a:r>
              <a:rPr lang="fr-FR" sz="2000" i="1" dirty="0" smtClean="0">
                <a:solidFill>
                  <a:schemeClr val="tx2"/>
                </a:solidFill>
                <a:latin typeface="+mn-lt"/>
                <a:cs typeface="+mn-cs"/>
              </a:rPr>
              <a:t> 8th, 2014</a:t>
            </a:r>
            <a:endParaRPr lang="fr-FR" sz="2000" i="1" dirty="0">
              <a:solidFill>
                <a:schemeClr val="tx2"/>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2147067"/>
            <a:ext cx="8143932" cy="3139321"/>
          </a:xfrm>
          <a:prstGeom prst="rect">
            <a:avLst/>
          </a:prstGeom>
          <a:noFill/>
        </p:spPr>
        <p:txBody>
          <a:bodyPr wrap="square" rtlCol="0">
            <a:spAutoFit/>
          </a:bodyPr>
          <a:lstStyle/>
          <a:p>
            <a:r>
              <a:rPr lang="en-US" dirty="0" smtClean="0"/>
              <a:t>PHARMABIOTICS: A REGULATORY HURDLE IN EUROPE</a:t>
            </a:r>
          </a:p>
          <a:p>
            <a:endParaRPr lang="en-US" dirty="0" smtClean="0"/>
          </a:p>
          <a:p>
            <a:r>
              <a:rPr lang="en-US" dirty="0" smtClean="0">
                <a:solidFill>
                  <a:srgbClr val="00B050"/>
                </a:solidFill>
              </a:rPr>
              <a:t>I. Introduction to Pharmabiotics</a:t>
            </a:r>
          </a:p>
          <a:p>
            <a:endParaRPr lang="en-US" dirty="0" smtClean="0"/>
          </a:p>
          <a:p>
            <a:r>
              <a:rPr lang="en-US" dirty="0" smtClean="0"/>
              <a:t>II. Historical regulatory status for Pharmabiotics</a:t>
            </a:r>
          </a:p>
          <a:p>
            <a:endParaRPr lang="en-US" dirty="0" smtClean="0"/>
          </a:p>
          <a:p>
            <a:r>
              <a:rPr lang="en-US" dirty="0" smtClean="0"/>
              <a:t>III. Main challenges in Pharmabiotics registration</a:t>
            </a:r>
          </a:p>
          <a:p>
            <a:endParaRPr lang="en-US" dirty="0" smtClean="0"/>
          </a:p>
          <a:p>
            <a:r>
              <a:rPr lang="en-US" dirty="0" smtClean="0"/>
              <a:t>IV. A light at the end of the tunnel - the PRI</a:t>
            </a:r>
          </a:p>
          <a:p>
            <a:endParaRPr lang="en-US" dirty="0" smtClean="0"/>
          </a:p>
          <a:p>
            <a:r>
              <a:rPr lang="en-US" dirty="0" smtClean="0"/>
              <a:t>V. Conclusion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785926"/>
            <a:ext cx="8143932" cy="3693319"/>
          </a:xfrm>
          <a:prstGeom prst="rect">
            <a:avLst/>
          </a:prstGeom>
          <a:noFill/>
        </p:spPr>
        <p:txBody>
          <a:bodyPr wrap="square" rtlCol="0">
            <a:spAutoFit/>
          </a:bodyPr>
          <a:lstStyle/>
          <a:p>
            <a:endParaRPr lang="en-US" dirty="0" smtClean="0"/>
          </a:p>
          <a:p>
            <a:r>
              <a:rPr lang="en-US" b="1" dirty="0" err="1" smtClean="0"/>
              <a:t>Probiotics</a:t>
            </a:r>
            <a:r>
              <a:rPr lang="en-US" dirty="0" smtClean="0"/>
              <a:t> =&gt; WHO definition</a:t>
            </a:r>
          </a:p>
          <a:p>
            <a:endParaRPr lang="en-US" dirty="0" smtClean="0"/>
          </a:p>
          <a:p>
            <a:r>
              <a:rPr lang="en-US" dirty="0" smtClean="0">
                <a:solidFill>
                  <a:srgbClr val="0070C0"/>
                </a:solidFill>
              </a:rPr>
              <a:t>"live micro-organisms which, when administered in adequate amounts, confer a health beneﬁt on the host"</a:t>
            </a:r>
          </a:p>
          <a:p>
            <a:endParaRPr lang="en-US" dirty="0" smtClean="0"/>
          </a:p>
          <a:p>
            <a:r>
              <a:rPr lang="en-US" dirty="0" smtClean="0"/>
              <a:t>	Definition does not refer to any type of population in particular 			</a:t>
            </a:r>
            <a:r>
              <a:rPr lang="en-US" dirty="0" smtClean="0">
                <a:sym typeface="Wingdings" pitchFamily="2" charset="2"/>
              </a:rPr>
              <a:t></a:t>
            </a:r>
            <a:r>
              <a:rPr lang="en-US" dirty="0" smtClean="0"/>
              <a:t> “General population”</a:t>
            </a:r>
          </a:p>
          <a:p>
            <a:r>
              <a:rPr lang="en-US" dirty="0" smtClean="0"/>
              <a:t>	</a:t>
            </a:r>
          </a:p>
          <a:p>
            <a:r>
              <a:rPr lang="en-US" dirty="0" smtClean="0"/>
              <a:t>	Definition does refer to “health benefit” </a:t>
            </a:r>
          </a:p>
          <a:p>
            <a:r>
              <a:rPr lang="en-US" dirty="0" smtClean="0">
                <a:sym typeface="Wingdings" pitchFamily="2" charset="2"/>
              </a:rPr>
              <a:t>		</a:t>
            </a:r>
            <a:r>
              <a:rPr lang="en-US" dirty="0" smtClean="0"/>
              <a:t> Health Allegation at the European Level</a:t>
            </a:r>
          </a:p>
          <a:p>
            <a:endParaRPr lang="en-US" dirty="0" smtClean="0"/>
          </a:p>
          <a:p>
            <a:endParaRPr lang="en-US" dirty="0" smtClean="0"/>
          </a:p>
        </p:txBody>
      </p:sp>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INTRODUCTION</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989995"/>
            <a:ext cx="8286808" cy="4247317"/>
          </a:xfrm>
          <a:prstGeom prst="rect">
            <a:avLst/>
          </a:prstGeom>
          <a:noFill/>
        </p:spPr>
        <p:txBody>
          <a:bodyPr wrap="square" rtlCol="0">
            <a:spAutoFit/>
          </a:bodyPr>
          <a:lstStyle/>
          <a:p>
            <a:r>
              <a:rPr lang="en-US" dirty="0" smtClean="0"/>
              <a:t>However =&gt; important aspect to be discussed here:</a:t>
            </a:r>
          </a:p>
          <a:p>
            <a:endParaRPr lang="en-US" dirty="0" smtClean="0"/>
          </a:p>
          <a:p>
            <a:r>
              <a:rPr lang="en-US" dirty="0" smtClean="0"/>
              <a:t>	</a:t>
            </a:r>
            <a:r>
              <a:rPr lang="en-US" b="1" dirty="0" smtClean="0">
                <a:solidFill>
                  <a:srgbClr val="0070C0"/>
                </a:solidFill>
              </a:rPr>
              <a:t>“Health Claims” ≠ “Medical Claims”</a:t>
            </a:r>
          </a:p>
          <a:p>
            <a:endParaRPr lang="en-US" dirty="0" smtClean="0"/>
          </a:p>
          <a:p>
            <a:r>
              <a:rPr lang="en-US" dirty="0" smtClean="0"/>
              <a:t>Medical Claim</a:t>
            </a:r>
          </a:p>
          <a:p>
            <a:r>
              <a:rPr lang="en-US" dirty="0" smtClean="0"/>
              <a:t>	</a:t>
            </a:r>
            <a:r>
              <a:rPr lang="en-US" dirty="0" smtClean="0">
                <a:solidFill>
                  <a:srgbClr val="0070C0"/>
                </a:solidFill>
              </a:rPr>
              <a:t> =&gt; dedicated to a population of patients (WHO list of pathologies)</a:t>
            </a:r>
          </a:p>
          <a:p>
            <a:r>
              <a:rPr lang="en-US" dirty="0" smtClean="0">
                <a:solidFill>
                  <a:srgbClr val="0070C0"/>
                </a:solidFill>
              </a:rPr>
              <a:t>	</a:t>
            </a:r>
            <a:r>
              <a:rPr lang="en-US" b="1" dirty="0" smtClean="0">
                <a:solidFill>
                  <a:srgbClr val="0070C0"/>
                </a:solidFill>
              </a:rPr>
              <a:t> =&gt; restricted to drug products</a:t>
            </a:r>
            <a:endParaRPr lang="en-US" dirty="0" smtClean="0">
              <a:solidFill>
                <a:srgbClr val="0070C0"/>
              </a:solidFill>
            </a:endParaRPr>
          </a:p>
          <a:p>
            <a:endParaRPr lang="en-US" dirty="0" smtClean="0">
              <a:solidFill>
                <a:srgbClr val="0070C0"/>
              </a:solidFill>
            </a:endParaRPr>
          </a:p>
          <a:p>
            <a:endParaRPr lang="en-US" dirty="0" smtClean="0">
              <a:sym typeface="Wingdings" pitchFamily="2" charset="2"/>
            </a:endParaRPr>
          </a:p>
          <a:p>
            <a:r>
              <a:rPr lang="en-US" dirty="0" smtClean="0">
                <a:sym typeface="Wingdings" pitchFamily="2" charset="2"/>
              </a:rPr>
              <a:t>In the last 15 years =&gt; Science</a:t>
            </a:r>
          </a:p>
          <a:p>
            <a:r>
              <a:rPr lang="en-US" dirty="0" smtClean="0">
                <a:sym typeface="Wingdings" pitchFamily="2" charset="2"/>
              </a:rPr>
              <a:t>	Has shown the importance of the </a:t>
            </a:r>
            <a:r>
              <a:rPr lang="en-US" dirty="0" err="1" smtClean="0">
                <a:sym typeface="Wingdings" pitchFamily="2" charset="2"/>
              </a:rPr>
              <a:t>microbiota</a:t>
            </a:r>
            <a:r>
              <a:rPr lang="en-US" dirty="0" smtClean="0">
                <a:sym typeface="Wingdings" pitchFamily="2" charset="2"/>
              </a:rPr>
              <a:t> for  Human Homeostasis</a:t>
            </a:r>
          </a:p>
          <a:p>
            <a:r>
              <a:rPr lang="en-US" dirty="0" smtClean="0">
                <a:sym typeface="Wingdings" pitchFamily="2" charset="2"/>
              </a:rPr>
              <a:t>	Has shown proof of concept in prevention and treatment of numerous 	pathologies</a:t>
            </a:r>
          </a:p>
          <a:p>
            <a:endParaRPr lang="en-US" dirty="0" smtClean="0">
              <a:sym typeface="Wingdings" pitchFamily="2" charset="2"/>
            </a:endParaRPr>
          </a:p>
          <a:p>
            <a:r>
              <a:rPr lang="en-US" dirty="0" smtClean="0">
                <a:sym typeface="Wingdings" pitchFamily="2" charset="2"/>
              </a:rPr>
              <a:t>		</a:t>
            </a:r>
          </a:p>
        </p:txBody>
      </p:sp>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INTRODUCTION</a:t>
            </a:r>
            <a:endParaRPr lang="fr-F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2001925"/>
            <a:ext cx="8286808" cy="2585323"/>
          </a:xfrm>
          <a:prstGeom prst="rect">
            <a:avLst/>
          </a:prstGeom>
          <a:noFill/>
        </p:spPr>
        <p:txBody>
          <a:bodyPr wrap="square" rtlCol="0">
            <a:spAutoFit/>
          </a:bodyPr>
          <a:lstStyle/>
          <a:p>
            <a:r>
              <a:rPr lang="en-US" dirty="0" smtClean="0"/>
              <a:t>Directive 2001/83/EC: definition of a drug product -</a:t>
            </a:r>
          </a:p>
          <a:p>
            <a:endParaRPr lang="en-US" dirty="0" smtClean="0"/>
          </a:p>
          <a:p>
            <a:pPr marL="342900" indent="-342900">
              <a:buAutoNum type="alphaLcParenBoth"/>
            </a:pPr>
            <a:r>
              <a:rPr lang="en-US" dirty="0" smtClean="0"/>
              <a:t>Any substance or combination of substances presented as having properties for  treating or preventing disease in human beings; </a:t>
            </a:r>
          </a:p>
          <a:p>
            <a:pPr marL="342900" indent="-342900"/>
            <a:r>
              <a:rPr lang="en-US" dirty="0" smtClean="0"/>
              <a:t>or</a:t>
            </a:r>
          </a:p>
          <a:p>
            <a:r>
              <a:rPr lang="en-US" dirty="0" smtClean="0"/>
              <a:t>(b) Any substance or combination of substances which may be used in or administered to human beings </a:t>
            </a:r>
            <a:r>
              <a:rPr lang="en-US" dirty="0" smtClean="0">
                <a:solidFill>
                  <a:srgbClr val="0070C0"/>
                </a:solidFill>
              </a:rPr>
              <a:t>either with a view to restoring, correcting or modifying physiological functions by exerting a pharmacological, immunological </a:t>
            </a:r>
          </a:p>
          <a:p>
            <a:r>
              <a:rPr lang="en-US" dirty="0" smtClean="0">
                <a:solidFill>
                  <a:srgbClr val="0070C0"/>
                </a:solidFill>
              </a:rPr>
              <a:t>or metabolic action</a:t>
            </a:r>
            <a:r>
              <a:rPr lang="en-US" dirty="0" smtClean="0"/>
              <a:t>, or to making a medical diagnosis</a:t>
            </a:r>
          </a:p>
        </p:txBody>
      </p:sp>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INTRODUCTION</a:t>
            </a:r>
            <a:endParaRPr lang="fr-F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2000240"/>
            <a:ext cx="8286808" cy="4247317"/>
          </a:xfrm>
          <a:prstGeom prst="rect">
            <a:avLst/>
          </a:prstGeom>
          <a:noFill/>
        </p:spPr>
        <p:txBody>
          <a:bodyPr wrap="square" rtlCol="0">
            <a:spAutoFit/>
          </a:bodyPr>
          <a:lstStyle/>
          <a:p>
            <a:r>
              <a:rPr lang="en-US" dirty="0" smtClean="0"/>
              <a:t>Directive 2001/83/EC: definition of a drug product - </a:t>
            </a:r>
          </a:p>
          <a:p>
            <a:endParaRPr lang="en-US" dirty="0" smtClean="0"/>
          </a:p>
          <a:p>
            <a:pPr marL="342900" indent="-342900">
              <a:buAutoNum type="alphaLcParenBoth"/>
            </a:pPr>
            <a:r>
              <a:rPr lang="en-US" dirty="0" smtClean="0"/>
              <a:t>Any substance or combination of substances presented as having properties for  treating or preventing disease in human beings; </a:t>
            </a:r>
          </a:p>
          <a:p>
            <a:pPr marL="342900" indent="-342900"/>
            <a:r>
              <a:rPr lang="en-US" dirty="0" smtClean="0"/>
              <a:t>or</a:t>
            </a:r>
          </a:p>
          <a:p>
            <a:r>
              <a:rPr lang="en-US" dirty="0" smtClean="0"/>
              <a:t>(b) Any substance or combination of substances which may be used in or administered to human beings </a:t>
            </a:r>
            <a:r>
              <a:rPr lang="en-US" dirty="0" smtClean="0">
                <a:solidFill>
                  <a:srgbClr val="0070C0"/>
                </a:solidFill>
              </a:rPr>
              <a:t>either with a view to restoring, correcting or modifying physiological functions by exerting a pharmacological, immunological </a:t>
            </a:r>
          </a:p>
          <a:p>
            <a:r>
              <a:rPr lang="en-US" dirty="0" smtClean="0">
                <a:solidFill>
                  <a:srgbClr val="0070C0"/>
                </a:solidFill>
              </a:rPr>
              <a:t>or metabolic action</a:t>
            </a:r>
            <a:r>
              <a:rPr lang="en-US" dirty="0" smtClean="0"/>
              <a:t>, or to making a medical diagnosis </a:t>
            </a:r>
          </a:p>
          <a:p>
            <a:endParaRPr lang="en-US" dirty="0" smtClean="0"/>
          </a:p>
          <a:p>
            <a:endParaRPr lang="en-US" dirty="0" smtClean="0"/>
          </a:p>
          <a:p>
            <a:r>
              <a:rPr lang="en-US" dirty="0" smtClean="0"/>
              <a:t>	</a:t>
            </a:r>
          </a:p>
          <a:p>
            <a:r>
              <a:rPr lang="en-US" dirty="0" smtClean="0"/>
              <a:t>	Strains showing these types of properties </a:t>
            </a:r>
          </a:p>
          <a:p>
            <a:r>
              <a:rPr lang="en-US" dirty="0" smtClean="0"/>
              <a:t>		Could be considered as medicinal products</a:t>
            </a:r>
          </a:p>
          <a:p>
            <a:r>
              <a:rPr lang="en-US" dirty="0" smtClean="0"/>
              <a:t>		</a:t>
            </a:r>
            <a:r>
              <a:rPr lang="en-US" b="1" dirty="0" smtClean="0">
                <a:solidFill>
                  <a:srgbClr val="0070C0"/>
                </a:solidFill>
              </a:rPr>
              <a:t>= </a:t>
            </a:r>
            <a:r>
              <a:rPr lang="en-US" b="1" dirty="0" err="1" smtClean="0">
                <a:solidFill>
                  <a:srgbClr val="0070C0"/>
                </a:solidFill>
              </a:rPr>
              <a:t>Pharmabiotics</a:t>
            </a:r>
            <a:endParaRPr lang="en-US" b="1" dirty="0" smtClean="0">
              <a:solidFill>
                <a:srgbClr val="0070C0"/>
              </a:solidFill>
            </a:endParaRPr>
          </a:p>
        </p:txBody>
      </p:sp>
      <p:sp>
        <p:nvSpPr>
          <p:cNvPr id="3" name="ZoneTexte 2"/>
          <p:cNvSpPr txBox="1"/>
          <p:nvPr/>
        </p:nvSpPr>
        <p:spPr>
          <a:xfrm>
            <a:off x="3786182" y="773652"/>
            <a:ext cx="3214710" cy="36933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fr-FR" b="1" dirty="0" smtClean="0"/>
              <a:t>INTRODUCTION</a:t>
            </a:r>
            <a:endParaRPr lang="fr-FR" b="1" dirty="0"/>
          </a:p>
        </p:txBody>
      </p:sp>
      <p:sp>
        <p:nvSpPr>
          <p:cNvPr id="4" name="Ellipse 3"/>
          <p:cNvSpPr/>
          <p:nvPr/>
        </p:nvSpPr>
        <p:spPr>
          <a:xfrm>
            <a:off x="928662" y="2786058"/>
            <a:ext cx="5572164" cy="4591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285720" y="3755734"/>
            <a:ext cx="8643998" cy="9591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courbée vers la droite 5"/>
          <p:cNvSpPr/>
          <p:nvPr/>
        </p:nvSpPr>
        <p:spPr>
          <a:xfrm>
            <a:off x="714348" y="4786322"/>
            <a:ext cx="571504" cy="857256"/>
          </a:xfrm>
          <a:prstGeom prst="curved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2147067"/>
            <a:ext cx="8143932" cy="3139321"/>
          </a:xfrm>
          <a:prstGeom prst="rect">
            <a:avLst/>
          </a:prstGeom>
          <a:noFill/>
        </p:spPr>
        <p:txBody>
          <a:bodyPr wrap="square" rtlCol="0">
            <a:spAutoFit/>
          </a:bodyPr>
          <a:lstStyle/>
          <a:p>
            <a:r>
              <a:rPr lang="en-US" dirty="0"/>
              <a:t>PHARMABIOTICS: A REGULATORY HURDLE IN EUROPE</a:t>
            </a:r>
          </a:p>
          <a:p>
            <a:endParaRPr lang="en-US" dirty="0" smtClean="0"/>
          </a:p>
          <a:p>
            <a:r>
              <a:rPr lang="en-US" dirty="0" smtClean="0"/>
              <a:t>I. Introduction to Pharmabiotics</a:t>
            </a:r>
          </a:p>
          <a:p>
            <a:endParaRPr lang="en-US" dirty="0" smtClean="0"/>
          </a:p>
          <a:p>
            <a:r>
              <a:rPr lang="en-US" dirty="0" smtClean="0">
                <a:solidFill>
                  <a:srgbClr val="00B050"/>
                </a:solidFill>
              </a:rPr>
              <a:t>II. Historical regulatory status for </a:t>
            </a:r>
            <a:r>
              <a:rPr lang="en-US" dirty="0" err="1" smtClean="0">
                <a:solidFill>
                  <a:srgbClr val="00B050"/>
                </a:solidFill>
              </a:rPr>
              <a:t>Pharmabiotics</a:t>
            </a:r>
            <a:endParaRPr lang="en-US" dirty="0" smtClean="0">
              <a:solidFill>
                <a:srgbClr val="00B050"/>
              </a:solidFill>
            </a:endParaRPr>
          </a:p>
          <a:p>
            <a:endParaRPr lang="en-US" dirty="0" smtClean="0"/>
          </a:p>
          <a:p>
            <a:r>
              <a:rPr lang="en-US" dirty="0" smtClean="0"/>
              <a:t>III. Main challenges in Pharmabiotics registration</a:t>
            </a:r>
          </a:p>
          <a:p>
            <a:endParaRPr lang="en-US" dirty="0" smtClean="0"/>
          </a:p>
          <a:p>
            <a:r>
              <a:rPr lang="en-US" dirty="0" smtClean="0"/>
              <a:t>IV. A light at the end of the tunnel - the PRI</a:t>
            </a:r>
          </a:p>
          <a:p>
            <a:endParaRPr lang="en-US" dirty="0" smtClean="0"/>
          </a:p>
          <a:p>
            <a:r>
              <a:rPr lang="en-US" dirty="0" smtClean="0"/>
              <a:t>V. Conclusion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ujhgu</Template>
  <TotalTime>808</TotalTime>
  <Words>1379</Words>
  <Application>Microsoft Office PowerPoint</Application>
  <PresentationFormat>On-screen Show (4:3)</PresentationFormat>
  <Paragraphs>363</Paragraphs>
  <Slides>29</Slides>
  <Notes>13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テーマ</vt:lpstr>
      <vt:lpstr>About OMICS Group</vt:lpstr>
      <vt:lpstr>About OMICS Group Conferences</vt:lpstr>
      <vt:lpstr>Pharmabiotics:  a Regulatory Hurdle in Europe</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Promote Probiotics’ Therapeutic Potential</dc:title>
  <dc:creator>magali</dc:creator>
  <cp:lastModifiedBy>Sindhu Musipatla</cp:lastModifiedBy>
  <cp:revision>108</cp:revision>
  <dcterms:created xsi:type="dcterms:W3CDTF">2011-12-03T17:23:02Z</dcterms:created>
  <dcterms:modified xsi:type="dcterms:W3CDTF">2014-09-26T13:39:08Z</dcterms:modified>
</cp:coreProperties>
</file>