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7"/>
  </p:handoutMasterIdLst>
  <p:sldIdLst>
    <p:sldId id="256" r:id="rId2"/>
    <p:sldId id="257" r:id="rId3"/>
    <p:sldId id="258" r:id="rId4"/>
    <p:sldId id="259" r:id="rId5"/>
    <p:sldId id="264" r:id="rId6"/>
    <p:sldId id="260" r:id="rId7"/>
    <p:sldId id="261" r:id="rId8"/>
    <p:sldId id="279" r:id="rId9"/>
    <p:sldId id="262" r:id="rId10"/>
    <p:sldId id="277" r:id="rId11"/>
    <p:sldId id="265" r:id="rId12"/>
    <p:sldId id="266" r:id="rId13"/>
    <p:sldId id="267" r:id="rId14"/>
    <p:sldId id="263" r:id="rId15"/>
    <p:sldId id="268" r:id="rId16"/>
    <p:sldId id="269" r:id="rId17"/>
    <p:sldId id="270" r:id="rId18"/>
    <p:sldId id="271" r:id="rId19"/>
    <p:sldId id="278" r:id="rId20"/>
    <p:sldId id="272" r:id="rId21"/>
    <p:sldId id="273" r:id="rId22"/>
    <p:sldId id="274" r:id="rId23"/>
    <p:sldId id="275" r:id="rId24"/>
    <p:sldId id="276"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2120ABE-BD80-47EA-AEE9-43185794542F}" type="datetimeFigureOut">
              <a:rPr lang="en-US" smtClean="0"/>
              <a:pPr/>
              <a:t>15/09/2014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7B55B4-4C7A-47E8-97E9-F3F266CB69DC}"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FF8EED0-7AD9-420C-8F98-BEB94F308E1C}" type="datetimeFigureOut">
              <a:rPr lang="en-US" smtClean="0"/>
              <a:pPr/>
              <a:t>15/09/2014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A6F7E19-9E4A-4AC5-9AA4-999C26E244D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F8EED0-7AD9-420C-8F98-BEB94F308E1C}" type="datetimeFigureOut">
              <a:rPr lang="en-US" smtClean="0"/>
              <a:pPr/>
              <a:t>15/09/2014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6F7E19-9E4A-4AC5-9AA4-999C26E244D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F8EED0-7AD9-420C-8F98-BEB94F308E1C}" type="datetimeFigureOut">
              <a:rPr lang="en-US" smtClean="0"/>
              <a:pPr/>
              <a:t>15/09/2014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6F7E19-9E4A-4AC5-9AA4-999C26E244D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F8EED0-7AD9-420C-8F98-BEB94F308E1C}" type="datetimeFigureOut">
              <a:rPr lang="en-US" smtClean="0"/>
              <a:pPr/>
              <a:t>15/09/2014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6F7E19-9E4A-4AC5-9AA4-999C26E244D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FF8EED0-7AD9-420C-8F98-BEB94F308E1C}" type="datetimeFigureOut">
              <a:rPr lang="en-US" smtClean="0"/>
              <a:pPr/>
              <a:t>15/09/2014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6F7E19-9E4A-4AC5-9AA4-999C26E244D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FF8EED0-7AD9-420C-8F98-BEB94F308E1C}" type="datetimeFigureOut">
              <a:rPr lang="en-US" smtClean="0"/>
              <a:pPr/>
              <a:t>15/09/2014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6F7E19-9E4A-4AC5-9AA4-999C26E244D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FF8EED0-7AD9-420C-8F98-BEB94F308E1C}" type="datetimeFigureOut">
              <a:rPr lang="en-US" smtClean="0"/>
              <a:pPr/>
              <a:t>15/09/2014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6F7E19-9E4A-4AC5-9AA4-999C26E244D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FF8EED0-7AD9-420C-8F98-BEB94F308E1C}" type="datetimeFigureOut">
              <a:rPr lang="en-US" smtClean="0"/>
              <a:pPr/>
              <a:t>15/09/2014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6F7E19-9E4A-4AC5-9AA4-999C26E244D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F8EED0-7AD9-420C-8F98-BEB94F308E1C}" type="datetimeFigureOut">
              <a:rPr lang="en-US" smtClean="0"/>
              <a:pPr/>
              <a:t>15/09/2014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6F7E19-9E4A-4AC5-9AA4-999C26E244D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FF8EED0-7AD9-420C-8F98-BEB94F308E1C}" type="datetimeFigureOut">
              <a:rPr lang="en-US" smtClean="0"/>
              <a:pPr/>
              <a:t>15/09/2014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6F7E19-9E4A-4AC5-9AA4-999C26E244D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FF8EED0-7AD9-420C-8F98-BEB94F308E1C}" type="datetimeFigureOut">
              <a:rPr lang="en-US" smtClean="0"/>
              <a:pPr/>
              <a:t>15/09/2014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A6F7E19-9E4A-4AC5-9AA4-999C26E244D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FF8EED0-7AD9-420C-8F98-BEB94F308E1C}" type="datetimeFigureOut">
              <a:rPr lang="en-US" smtClean="0"/>
              <a:pPr/>
              <a:t>15/09/2014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A6F7E19-9E4A-4AC5-9AA4-999C26E244D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1676400"/>
          </a:xfrm>
        </p:spPr>
        <p:txBody>
          <a:bodyPr>
            <a:noAutofit/>
          </a:bodyPr>
          <a:lstStyle/>
          <a:p>
            <a:pPr algn="ctr"/>
            <a:r>
              <a:rPr lang="en-US" sz="3200" b="1" dirty="0">
                <a:solidFill>
                  <a:srgbClr val="92D050"/>
                </a:solidFill>
                <a:latin typeface="Berlin Sans FB" pitchFamily="34" charset="0"/>
              </a:rPr>
              <a:t>COMBATING MALNUTRITION THROUGH SCHOOL MILK PROGRAM BY APDDCF IN ANDHRA PRADESH,INDIA</a:t>
            </a:r>
            <a:endParaRPr lang="en-US" sz="3200" dirty="0">
              <a:solidFill>
                <a:srgbClr val="92D050"/>
              </a:solidFill>
              <a:latin typeface="Berlin Sans FB" pitchFamily="34" charset="0"/>
            </a:endParaRPr>
          </a:p>
        </p:txBody>
      </p:sp>
      <p:sp>
        <p:nvSpPr>
          <p:cNvPr id="3" name="Subtitle 2"/>
          <p:cNvSpPr>
            <a:spLocks noGrp="1"/>
          </p:cNvSpPr>
          <p:nvPr>
            <p:ph type="subTitle" idx="1"/>
          </p:nvPr>
        </p:nvSpPr>
        <p:spPr>
          <a:xfrm>
            <a:off x="3505200" y="4724400"/>
            <a:ext cx="5334000" cy="1905000"/>
          </a:xfrm>
        </p:spPr>
        <p:txBody>
          <a:bodyPr>
            <a:normAutofit fontScale="92500" lnSpcReduction="20000"/>
          </a:bodyPr>
          <a:lstStyle/>
          <a:p>
            <a:r>
              <a:rPr lang="en-US" sz="3900" b="1" dirty="0">
                <a:solidFill>
                  <a:schemeClr val="tx2"/>
                </a:solidFill>
              </a:rPr>
              <a:t>MADHUSUDANA RAO</a:t>
            </a:r>
          </a:p>
          <a:p>
            <a:r>
              <a:rPr lang="en-US" sz="1600" b="1" dirty="0">
                <a:solidFill>
                  <a:schemeClr val="tx2"/>
                </a:solidFill>
              </a:rPr>
              <a:t>                                     </a:t>
            </a:r>
            <a:r>
              <a:rPr lang="en-US" sz="1600" b="1" dirty="0" smtClean="0">
                <a:solidFill>
                  <a:schemeClr val="tx2"/>
                </a:solidFill>
              </a:rPr>
              <a:t>        </a:t>
            </a:r>
            <a:r>
              <a:rPr lang="en-US" sz="1600" b="1" dirty="0" err="1" smtClean="0">
                <a:solidFill>
                  <a:schemeClr val="tx2"/>
                </a:solidFill>
              </a:rPr>
              <a:t>M.Sc.DT</a:t>
            </a:r>
            <a:r>
              <a:rPr lang="en-US" sz="1600" b="1" dirty="0" err="1">
                <a:solidFill>
                  <a:schemeClr val="tx2"/>
                </a:solidFill>
              </a:rPr>
              <a:t>.,MBA</a:t>
            </a:r>
            <a:r>
              <a:rPr lang="en-US" sz="1600" b="1" dirty="0">
                <a:solidFill>
                  <a:schemeClr val="tx2"/>
                </a:solidFill>
              </a:rPr>
              <a:t>(HRM).,PG </a:t>
            </a:r>
            <a:r>
              <a:rPr lang="en-US" sz="1600" b="1" dirty="0" err="1">
                <a:solidFill>
                  <a:schemeClr val="tx2"/>
                </a:solidFill>
              </a:rPr>
              <a:t>Dip.in</a:t>
            </a:r>
            <a:r>
              <a:rPr lang="en-US" sz="1600" b="1" dirty="0">
                <a:solidFill>
                  <a:schemeClr val="tx2"/>
                </a:solidFill>
              </a:rPr>
              <a:t> RD</a:t>
            </a:r>
          </a:p>
          <a:p>
            <a:r>
              <a:rPr lang="en-US" b="1" dirty="0">
                <a:solidFill>
                  <a:schemeClr val="tx2"/>
                </a:solidFill>
              </a:rPr>
              <a:t>Deputy Director</a:t>
            </a:r>
            <a:r>
              <a:rPr lang="en-US" b="1" dirty="0" smtClean="0">
                <a:solidFill>
                  <a:schemeClr val="tx2"/>
                </a:solidFill>
              </a:rPr>
              <a:t>, APDDCF/</a:t>
            </a:r>
          </a:p>
          <a:p>
            <a:r>
              <a:rPr lang="en-US" b="1" dirty="0" smtClean="0">
                <a:solidFill>
                  <a:schemeClr val="tx2"/>
                </a:solidFill>
              </a:rPr>
              <a:t>Assistant </a:t>
            </a:r>
            <a:r>
              <a:rPr lang="en-US" b="1" dirty="0">
                <a:solidFill>
                  <a:schemeClr val="tx2"/>
                </a:solidFill>
              </a:rPr>
              <a:t>Project Director</a:t>
            </a:r>
            <a:r>
              <a:rPr lang="en-US" b="1" dirty="0" smtClean="0">
                <a:solidFill>
                  <a:schemeClr val="tx2"/>
                </a:solidFill>
              </a:rPr>
              <a:t>, DWMA</a:t>
            </a:r>
            <a:endParaRPr lang="en-US" b="1" dirty="0">
              <a:solidFill>
                <a:schemeClr val="tx2"/>
              </a:solidFill>
            </a:endParaRPr>
          </a:p>
          <a:p>
            <a:r>
              <a:rPr lang="en-US" b="1" dirty="0">
                <a:solidFill>
                  <a:srgbClr val="7030A0"/>
                </a:solidFill>
              </a:rPr>
              <a:t> </a:t>
            </a:r>
          </a:p>
          <a:p>
            <a:endParaRPr lang="en-US" b="1" dirty="0">
              <a:solidFill>
                <a:srgbClr val="7030A0"/>
              </a:solidFill>
            </a:endParaRPr>
          </a:p>
        </p:txBody>
      </p:sp>
      <p:pic>
        <p:nvPicPr>
          <p:cNvPr id="5" name="Picture 2" descr="C:\Documents and Settings\HP\Desktop\Image (4) (1).jpg"/>
          <p:cNvPicPr>
            <a:picLocks noChangeAspect="1" noChangeArrowheads="1"/>
          </p:cNvPicPr>
          <p:nvPr/>
        </p:nvPicPr>
        <p:blipFill>
          <a:blip r:embed="rId2"/>
          <a:stretch>
            <a:fillRect/>
          </a:stretch>
        </p:blipFill>
        <p:spPr bwMode="auto">
          <a:xfrm>
            <a:off x="304800" y="1676400"/>
            <a:ext cx="2827168" cy="49530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p:cNvPicPr>
            <a:picLocks noGrp="1" noChangeAspect="1" noChangeArrowheads="1"/>
          </p:cNvPicPr>
          <p:nvPr>
            <p:ph idx="1"/>
          </p:nvPr>
        </p:nvPicPr>
        <p:blipFill>
          <a:blip r:embed="rId2"/>
          <a:srcRect/>
          <a:stretch>
            <a:fillRect/>
          </a:stretch>
        </p:blipFill>
        <p:spPr bwMode="auto">
          <a:xfrm>
            <a:off x="228600" y="1752601"/>
            <a:ext cx="8686800" cy="5105400"/>
          </a:xfrm>
          <a:prstGeom prst="rect">
            <a:avLst/>
          </a:prstGeom>
          <a:noFill/>
          <a:ln w="9525">
            <a:noFill/>
            <a:miter lim="800000"/>
            <a:headEnd/>
            <a:tailEnd/>
          </a:ln>
          <a:effectLst/>
        </p:spPr>
      </p:pic>
      <p:sp>
        <p:nvSpPr>
          <p:cNvPr id="6" name="TextBox 5"/>
          <p:cNvSpPr txBox="1"/>
          <p:nvPr/>
        </p:nvSpPr>
        <p:spPr>
          <a:xfrm>
            <a:off x="381000" y="838200"/>
            <a:ext cx="8458200" cy="954107"/>
          </a:xfrm>
          <a:prstGeom prst="rect">
            <a:avLst/>
          </a:prstGeom>
          <a:noFill/>
        </p:spPr>
        <p:txBody>
          <a:bodyPr wrap="square" rtlCol="0">
            <a:spAutoFit/>
          </a:bodyPr>
          <a:lstStyle/>
          <a:p>
            <a:r>
              <a:rPr lang="en-US" sz="2800" b="1" dirty="0" smtClean="0"/>
              <a:t>Suprabhatam-tetrapacked milk in school milk program by APDDCF….</a:t>
            </a:r>
            <a:endParaRPr lang="en-US" sz="28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r>
              <a:rPr lang="en-US" dirty="0" smtClean="0"/>
              <a:t>Programs for children…..</a:t>
            </a:r>
            <a:endParaRPr lang="en-US" dirty="0"/>
          </a:p>
        </p:txBody>
      </p:sp>
      <p:sp>
        <p:nvSpPr>
          <p:cNvPr id="3" name="Content Placeholder 2"/>
          <p:cNvSpPr>
            <a:spLocks noGrp="1"/>
          </p:cNvSpPr>
          <p:nvPr>
            <p:ph idx="1"/>
          </p:nvPr>
        </p:nvSpPr>
        <p:spPr>
          <a:xfrm>
            <a:off x="228600" y="1447800"/>
            <a:ext cx="5867400" cy="5105400"/>
          </a:xfrm>
        </p:spPr>
        <p:txBody>
          <a:bodyPr>
            <a:normAutofit fontScale="85000" lnSpcReduction="10000"/>
          </a:bodyPr>
          <a:lstStyle/>
          <a:p>
            <a:pPr>
              <a:buNone/>
            </a:pPr>
            <a:endParaRPr lang="en-US" dirty="0" smtClean="0"/>
          </a:p>
          <a:p>
            <a:pPr lvl="0"/>
            <a:r>
              <a:rPr lang="en-US" sz="3000" b="1" dirty="0" err="1" smtClean="0"/>
              <a:t>Balika</a:t>
            </a:r>
            <a:r>
              <a:rPr lang="en-US" sz="3000" b="1" dirty="0" smtClean="0"/>
              <a:t> </a:t>
            </a:r>
            <a:r>
              <a:rPr lang="en-US" sz="3000" b="1" dirty="0" err="1" smtClean="0"/>
              <a:t>Samriddhi</a:t>
            </a:r>
            <a:r>
              <a:rPr lang="en-US" sz="3000" b="1" dirty="0" smtClean="0"/>
              <a:t> </a:t>
            </a:r>
            <a:r>
              <a:rPr lang="en-US" sz="3000" b="1" dirty="0" err="1" smtClean="0"/>
              <a:t>Yojana</a:t>
            </a:r>
            <a:endParaRPr lang="en-US" sz="3000" b="1" dirty="0" smtClean="0"/>
          </a:p>
          <a:p>
            <a:pPr lvl="0"/>
            <a:r>
              <a:rPr lang="en-US" sz="3000" b="1" dirty="0" err="1" smtClean="0"/>
              <a:t>Kishori</a:t>
            </a:r>
            <a:r>
              <a:rPr lang="en-US" sz="3000" b="1" dirty="0" smtClean="0"/>
              <a:t> </a:t>
            </a:r>
            <a:r>
              <a:rPr lang="en-US" sz="3000" b="1" dirty="0" err="1" smtClean="0"/>
              <a:t>Shakti</a:t>
            </a:r>
            <a:r>
              <a:rPr lang="en-US" sz="3000" b="1" dirty="0" smtClean="0"/>
              <a:t> </a:t>
            </a:r>
            <a:r>
              <a:rPr lang="en-US" sz="3000" b="1" dirty="0" err="1" smtClean="0"/>
              <a:t>Yojana</a:t>
            </a:r>
            <a:endParaRPr lang="en-US" sz="3000" b="1" dirty="0" smtClean="0"/>
          </a:p>
          <a:p>
            <a:r>
              <a:rPr lang="en-US" sz="3000" b="1" dirty="0" smtClean="0"/>
              <a:t>Nutrition Program for adolescent Girls</a:t>
            </a:r>
          </a:p>
          <a:p>
            <a:pPr lvl="0"/>
            <a:r>
              <a:rPr lang="en-US" sz="3000" b="1" dirty="0" smtClean="0"/>
              <a:t>Integrated program for street children</a:t>
            </a:r>
          </a:p>
          <a:p>
            <a:pPr lvl="0"/>
            <a:r>
              <a:rPr lang="en-US" sz="3000" b="1" dirty="0" smtClean="0"/>
              <a:t>Child line services</a:t>
            </a:r>
          </a:p>
          <a:p>
            <a:pPr lvl="0"/>
            <a:r>
              <a:rPr lang="en-US" sz="3000" b="1" dirty="0" smtClean="0"/>
              <a:t>Central adoption Resource Agency</a:t>
            </a:r>
          </a:p>
          <a:p>
            <a:pPr lvl="0"/>
            <a:r>
              <a:rPr lang="en-US" sz="3000" b="1" dirty="0" smtClean="0"/>
              <a:t>Program for juvenile justice</a:t>
            </a:r>
          </a:p>
          <a:p>
            <a:pPr lvl="0"/>
            <a:r>
              <a:rPr lang="en-US" sz="3000" b="1" dirty="0" smtClean="0"/>
              <a:t>Mid Day Meal scheme</a:t>
            </a:r>
          </a:p>
          <a:p>
            <a:pPr lvl="0"/>
            <a:r>
              <a:rPr lang="en-US" sz="3000" b="1" dirty="0" smtClean="0"/>
              <a:t>National crèche Fund</a:t>
            </a:r>
            <a:endParaRPr lang="en-US" sz="3000" b="1" dirty="0"/>
          </a:p>
        </p:txBody>
      </p:sp>
      <p:pic>
        <p:nvPicPr>
          <p:cNvPr id="14338" name="Picture 2" descr="https://encrypted-tbn1.gstatic.com/images?q=tbn:ANd9GcQaA4t9hUQaFvcHdeGTzzjt6fG3RlOwybyYmiDc1SXvNMAUeHT7"/>
          <p:cNvPicPr>
            <a:picLocks noChangeAspect="1" noChangeArrowheads="1"/>
          </p:cNvPicPr>
          <p:nvPr/>
        </p:nvPicPr>
        <p:blipFill>
          <a:blip r:embed="rId2"/>
          <a:srcRect/>
          <a:stretch>
            <a:fillRect/>
          </a:stretch>
        </p:blipFill>
        <p:spPr bwMode="auto">
          <a:xfrm>
            <a:off x="6019800" y="1676400"/>
            <a:ext cx="2905125" cy="48006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dirty="0" smtClean="0"/>
              <a:t>MID DAY MEALS PROGRAM….</a:t>
            </a:r>
            <a:endParaRPr lang="en-US" dirty="0"/>
          </a:p>
        </p:txBody>
      </p:sp>
      <p:sp>
        <p:nvSpPr>
          <p:cNvPr id="3" name="Content Placeholder 2"/>
          <p:cNvSpPr>
            <a:spLocks noGrp="1"/>
          </p:cNvSpPr>
          <p:nvPr>
            <p:ph idx="1"/>
          </p:nvPr>
        </p:nvSpPr>
        <p:spPr>
          <a:xfrm>
            <a:off x="457200" y="1295400"/>
            <a:ext cx="8229600" cy="5181600"/>
          </a:xfrm>
        </p:spPr>
        <p:txBody>
          <a:bodyPr>
            <a:normAutofit fontScale="85000" lnSpcReduction="20000"/>
          </a:bodyPr>
          <a:lstStyle/>
          <a:p>
            <a:pPr algn="just"/>
            <a:r>
              <a:rPr lang="en-US" dirty="0" smtClean="0"/>
              <a:t>A mean of providing free and compulsory universal primary education of satisfactory quality to all children below the age of 14 years. </a:t>
            </a:r>
          </a:p>
          <a:p>
            <a:pPr algn="just"/>
            <a:r>
              <a:rPr lang="en-US" dirty="0" smtClean="0"/>
              <a:t>Way back in 1925 Madras Corporation has launched mid day meals for the under privileged children as a public welfare concept in India. </a:t>
            </a:r>
          </a:p>
          <a:p>
            <a:pPr algn="just"/>
            <a:r>
              <a:rPr lang="en-US" dirty="0" smtClean="0"/>
              <a:t>As a program, started in 1995, it aims at improving enrolment, attendance and retention, while simultaneously improving the nutritional status of children in primary classes.</a:t>
            </a:r>
          </a:p>
          <a:p>
            <a:pPr algn="just"/>
            <a:r>
              <a:rPr lang="en-US" dirty="0" smtClean="0"/>
              <a:t> The coverage of more than 14 </a:t>
            </a:r>
            <a:r>
              <a:rPr lang="en-US" dirty="0" err="1" smtClean="0"/>
              <a:t>crores</a:t>
            </a:r>
            <a:r>
              <a:rPr lang="en-US" dirty="0" smtClean="0"/>
              <a:t> children in rural and urban areas under the scheme makes the mid day program one of the largest nutrition support schemes in world. </a:t>
            </a:r>
          </a:p>
          <a:p>
            <a:pPr algn="just"/>
            <a:r>
              <a:rPr lang="en-US" dirty="0" smtClean="0"/>
              <a:t>A model for public private partnership also evolved in Hyderabad where NAANDI FOUNDATION manages a central kitchen to provide cooked meals and whereas as in Karnataka, </a:t>
            </a:r>
            <a:r>
              <a:rPr lang="en-US" b="1" dirty="0" err="1" smtClean="0"/>
              <a:t>Akshaya</a:t>
            </a:r>
            <a:r>
              <a:rPr lang="en-US" b="1" dirty="0" smtClean="0"/>
              <a:t> </a:t>
            </a:r>
            <a:r>
              <a:rPr lang="en-US" b="1" dirty="0" err="1" smtClean="0"/>
              <a:t>Patra</a:t>
            </a:r>
            <a:r>
              <a:rPr lang="en-US" b="1" dirty="0" smtClean="0"/>
              <a:t> </a:t>
            </a:r>
            <a:r>
              <a:rPr lang="en-US" dirty="0" smtClean="0"/>
              <a:t>Foundation of ISKCON has been engaged in providing the services.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dirty="0" smtClean="0"/>
              <a:t>Models……</a:t>
            </a:r>
            <a:endParaRPr lang="en-US" dirty="0"/>
          </a:p>
        </p:txBody>
      </p:sp>
      <p:sp>
        <p:nvSpPr>
          <p:cNvPr id="3" name="Content Placeholder 2"/>
          <p:cNvSpPr>
            <a:spLocks noGrp="1"/>
          </p:cNvSpPr>
          <p:nvPr>
            <p:ph idx="1"/>
          </p:nvPr>
        </p:nvSpPr>
        <p:spPr>
          <a:xfrm>
            <a:off x="457200" y="1371600"/>
            <a:ext cx="8229600" cy="5257800"/>
          </a:xfrm>
        </p:spPr>
        <p:txBody>
          <a:bodyPr>
            <a:normAutofit fontScale="92500"/>
          </a:bodyPr>
          <a:lstStyle/>
          <a:p>
            <a:pPr algn="just"/>
            <a:r>
              <a:rPr lang="en-US" dirty="0" smtClean="0"/>
              <a:t>In Gujarat, the program is running from 60s as Government sponsored program. </a:t>
            </a:r>
          </a:p>
          <a:p>
            <a:pPr algn="just"/>
            <a:r>
              <a:rPr lang="en-US" dirty="0" smtClean="0"/>
              <a:t>Women empowerment models of </a:t>
            </a:r>
            <a:r>
              <a:rPr lang="en-US" dirty="0" err="1" smtClean="0"/>
              <a:t>Tamilnadu</a:t>
            </a:r>
            <a:r>
              <a:rPr lang="en-US" dirty="0" smtClean="0"/>
              <a:t> are also examples of excellence in implementation of the program.</a:t>
            </a:r>
          </a:p>
          <a:p>
            <a:pPr algn="just"/>
            <a:r>
              <a:rPr lang="en-US" dirty="0" smtClean="0"/>
              <a:t>  Milk and milk products hold huge potential to improve nutrition and livelihoods for hundreds of millions of poor people across the world; as part of a balanced diet, milk and dairy products can be an important source of dietary energy, protein and fat. </a:t>
            </a:r>
          </a:p>
          <a:p>
            <a:pPr algn="just"/>
            <a:r>
              <a:rPr lang="en-US" dirty="0" smtClean="0"/>
              <a:t>They are also rich in micronutrients critical for fighting malnutrition in developing countries where the diets of poor people are often starch or cereal based and lack diversity.</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en-US" dirty="0" smtClean="0"/>
              <a:t>Why milk????</a:t>
            </a:r>
            <a:endParaRPr lang="en-US" dirty="0"/>
          </a:p>
        </p:txBody>
      </p:sp>
      <p:sp>
        <p:nvSpPr>
          <p:cNvPr id="5" name="Content Placeholder 4"/>
          <p:cNvSpPr>
            <a:spLocks noGrp="1"/>
          </p:cNvSpPr>
          <p:nvPr>
            <p:ph idx="1"/>
          </p:nvPr>
        </p:nvSpPr>
        <p:spPr>
          <a:xfrm>
            <a:off x="457200" y="1371600"/>
            <a:ext cx="8458200" cy="5334000"/>
          </a:xfrm>
        </p:spPr>
        <p:txBody>
          <a:bodyPr>
            <a:normAutofit fontScale="77500" lnSpcReduction="20000"/>
          </a:bodyPr>
          <a:lstStyle/>
          <a:p>
            <a:pPr algn="just"/>
            <a:r>
              <a:rPr lang="en-US" dirty="0" smtClean="0"/>
              <a:t>It’s a matter of pride and satisfaction that moved from a state of dependency to that of self sufficiency. </a:t>
            </a:r>
          </a:p>
          <a:p>
            <a:pPr algn="just"/>
            <a:r>
              <a:rPr lang="en-US" dirty="0" smtClean="0"/>
              <a:t>The success of operation flood established India’s ability to implement the program of milk production enhancement.</a:t>
            </a:r>
          </a:p>
          <a:p>
            <a:pPr algn="just"/>
            <a:r>
              <a:rPr lang="en-US" dirty="0" smtClean="0"/>
              <a:t> Milk is a near perfect food source packed with vital vitamins and minerals that keep our bodies healthy and strong. </a:t>
            </a:r>
          </a:p>
          <a:p>
            <a:pPr algn="just"/>
            <a:r>
              <a:rPr lang="en-US" dirty="0" smtClean="0"/>
              <a:t>Due to the importance of milk for babies, teens and adults, milk is being considered as a prominent food source with 9 essential nutrients that immediately benefit our health in following ways;</a:t>
            </a:r>
          </a:p>
          <a:p>
            <a:pPr algn="just">
              <a:buNone/>
            </a:pPr>
            <a:endParaRPr lang="en-US" dirty="0" smtClean="0"/>
          </a:p>
          <a:p>
            <a:pPr lvl="0" algn="just"/>
            <a:r>
              <a:rPr lang="en-US" dirty="0" smtClean="0"/>
              <a:t>Calcium- builds healthy bones and teeth, maintains bone mass</a:t>
            </a:r>
          </a:p>
          <a:p>
            <a:pPr lvl="0" algn="just"/>
            <a:r>
              <a:rPr lang="en-US" dirty="0" smtClean="0"/>
              <a:t>Protein-serves as a source of energy, builds repairs muscle tissues.</a:t>
            </a:r>
          </a:p>
          <a:p>
            <a:pPr lvl="0" algn="just"/>
            <a:r>
              <a:rPr lang="en-US" dirty="0" smtClean="0"/>
              <a:t>Phosphorous-strengthens bones and generates energy</a:t>
            </a:r>
          </a:p>
          <a:p>
            <a:pPr lvl="0" algn="just"/>
            <a:r>
              <a:rPr lang="en-US" dirty="0" smtClean="0"/>
              <a:t>Vitamin-D-maintain bones and enhances calcium absorption</a:t>
            </a:r>
          </a:p>
          <a:p>
            <a:pPr lvl="0" algn="just"/>
            <a:r>
              <a:rPr lang="en-US" dirty="0" smtClean="0"/>
              <a:t>Vitamin-A-helps maintain healthy RBC and nerve tissues</a:t>
            </a:r>
          </a:p>
          <a:p>
            <a:pPr lvl="0" algn="just"/>
            <a:r>
              <a:rPr lang="en-US" dirty="0" smtClean="0"/>
              <a:t>B2-converts food into energy</a:t>
            </a:r>
          </a:p>
          <a:p>
            <a:pPr lvl="0" algn="just"/>
            <a:r>
              <a:rPr lang="en-US" dirty="0" smtClean="0"/>
              <a:t>Niacin-metabolizes sugars and fatty acids.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dirty="0" smtClean="0"/>
              <a:t>Milk is the elixir of life…..</a:t>
            </a:r>
            <a:endParaRPr lang="en-US" dirty="0"/>
          </a:p>
        </p:txBody>
      </p:sp>
      <p:sp>
        <p:nvSpPr>
          <p:cNvPr id="3" name="Content Placeholder 2"/>
          <p:cNvSpPr>
            <a:spLocks noGrp="1"/>
          </p:cNvSpPr>
          <p:nvPr>
            <p:ph idx="1"/>
          </p:nvPr>
        </p:nvSpPr>
        <p:spPr>
          <a:xfrm>
            <a:off x="457200" y="1447800"/>
            <a:ext cx="8305800" cy="5181600"/>
          </a:xfrm>
        </p:spPr>
        <p:txBody>
          <a:bodyPr>
            <a:normAutofit/>
          </a:bodyPr>
          <a:lstStyle/>
          <a:p>
            <a:pPr algn="just"/>
            <a:r>
              <a:rPr lang="en-US" dirty="0" smtClean="0"/>
              <a:t>It contains as much protein as an egg, as many carbohydrates as a quarter cup of rice and the    same calcium as in 16   cups of spinach.</a:t>
            </a:r>
          </a:p>
          <a:p>
            <a:pPr algn="just"/>
            <a:r>
              <a:rPr lang="en-US" dirty="0" smtClean="0"/>
              <a:t>   Milk products such as cheese help protect against dental caries. Containing all the 9 important essential AAs, there is no denying that milk is an excellent source of protein. In fact, Tryptophan- one of the 9 essential AAs can actually help induce sleep.</a:t>
            </a:r>
          </a:p>
          <a:p>
            <a:pPr algn="just"/>
            <a:r>
              <a:rPr lang="en-US" dirty="0" smtClean="0"/>
              <a:t>  As part of a balanced diet, milk and milk products can be an important source of dietary energy, protein and fat.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447800"/>
          </a:xfrm>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a:xfrm>
            <a:off x="304800" y="1676400"/>
            <a:ext cx="8458200" cy="4648200"/>
          </a:xfrm>
        </p:spPr>
        <p:txBody>
          <a:bodyPr/>
          <a:lstStyle/>
          <a:p>
            <a:pPr algn="just"/>
            <a:r>
              <a:rPr lang="en-US" dirty="0" smtClean="0"/>
              <a:t>A program in the name of </a:t>
            </a:r>
            <a:r>
              <a:rPr lang="en-US" dirty="0" err="1" smtClean="0"/>
              <a:t>Indiramma</a:t>
            </a:r>
            <a:r>
              <a:rPr lang="en-US" dirty="0" smtClean="0"/>
              <a:t> </a:t>
            </a:r>
            <a:r>
              <a:rPr lang="en-US" dirty="0" err="1" smtClean="0"/>
              <a:t>Amrutha</a:t>
            </a:r>
            <a:r>
              <a:rPr lang="en-US" dirty="0" smtClean="0"/>
              <a:t> </a:t>
            </a:r>
            <a:r>
              <a:rPr lang="en-US" dirty="0" err="1" smtClean="0"/>
              <a:t>Hastham</a:t>
            </a:r>
            <a:r>
              <a:rPr lang="en-US" dirty="0" smtClean="0"/>
              <a:t> was launched in 103 high risk integrated child development services with an outlay of Rs.100 </a:t>
            </a:r>
            <a:r>
              <a:rPr lang="en-US" dirty="0" err="1" smtClean="0"/>
              <a:t>Crores</a:t>
            </a:r>
            <a:r>
              <a:rPr lang="en-US" dirty="0" smtClean="0"/>
              <a:t> to reduce the incidence of low birth babies, malnutrition among children. </a:t>
            </a:r>
          </a:p>
          <a:p>
            <a:pPr algn="just"/>
            <a:r>
              <a:rPr lang="en-US" dirty="0" smtClean="0"/>
              <a:t>Milk is included as one of the dietary item in the scheme and the APDDCF was requested to provide Double Toned Milk to the </a:t>
            </a:r>
            <a:r>
              <a:rPr lang="en-US" dirty="0" err="1" smtClean="0"/>
              <a:t>Anganwadi</a:t>
            </a:r>
            <a:r>
              <a:rPr lang="en-US" dirty="0" smtClean="0"/>
              <a:t> Centers, for onward supply of 200 ml. DTM to children and lactating mothers under each institution.</a:t>
            </a:r>
            <a:endParaRPr lang="en-US" dirty="0"/>
          </a:p>
        </p:txBody>
      </p:sp>
      <p:sp>
        <p:nvSpPr>
          <p:cNvPr id="4" name="Rectangle 3"/>
          <p:cNvSpPr/>
          <p:nvPr/>
        </p:nvSpPr>
        <p:spPr>
          <a:xfrm>
            <a:off x="304800" y="914400"/>
            <a:ext cx="8610600" cy="584775"/>
          </a:xfrm>
          <a:prstGeom prst="rect">
            <a:avLst/>
          </a:prstGeom>
        </p:spPr>
        <p:txBody>
          <a:bodyPr wrap="square">
            <a:spAutoFit/>
          </a:bodyPr>
          <a:lstStyle/>
          <a:p>
            <a:r>
              <a:rPr lang="en-US" sz="3200" b="1" dirty="0" smtClean="0"/>
              <a:t>Programs to combat malnutrition in AP:</a:t>
            </a:r>
            <a:endParaRPr lang="en-US"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fontScale="90000"/>
          </a:bodyPr>
          <a:lstStyle/>
          <a:p>
            <a:r>
              <a:rPr lang="en-US" b="1" dirty="0" smtClean="0">
                <a:solidFill>
                  <a:schemeClr val="tx1"/>
                </a:solidFill>
              </a:rPr>
              <a:t>Initiative of APDDCF:</a:t>
            </a:r>
            <a:endParaRPr lang="en-US" dirty="0">
              <a:solidFill>
                <a:schemeClr val="tx1"/>
              </a:solidFill>
            </a:endParaRPr>
          </a:p>
        </p:txBody>
      </p:sp>
      <p:pic>
        <p:nvPicPr>
          <p:cNvPr id="5" name="Picture 3" descr="C:\Documents and Settings\admin\Desktop\image.png"/>
          <p:cNvPicPr>
            <a:picLocks noGrp="1" noChangeAspect="1" noChangeArrowheads="1"/>
          </p:cNvPicPr>
          <p:nvPr>
            <p:ph idx="1"/>
          </p:nvPr>
        </p:nvPicPr>
        <p:blipFill>
          <a:blip r:embed="rId2"/>
          <a:srcRect/>
          <a:stretch>
            <a:fillRect/>
          </a:stretch>
        </p:blipFill>
        <p:spPr bwMode="auto">
          <a:xfrm>
            <a:off x="228600" y="1066800"/>
            <a:ext cx="8763000" cy="5410201"/>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762000"/>
            <a:ext cx="8229600" cy="5715000"/>
          </a:xfrm>
        </p:spPr>
        <p:txBody>
          <a:bodyPr>
            <a:normAutofit fontScale="85000" lnSpcReduction="20000"/>
          </a:bodyPr>
          <a:lstStyle/>
          <a:p>
            <a:pPr algn="just"/>
            <a:r>
              <a:rPr lang="en-US" dirty="0" smtClean="0"/>
              <a:t> In Andhra Pradesh, 29 tribal blocks and 20 fluoride affected areas are selected for the milk scheme and about 99,736 children are being provided </a:t>
            </a:r>
            <a:r>
              <a:rPr lang="en-US" dirty="0" err="1" smtClean="0"/>
              <a:t>Vijaya</a:t>
            </a:r>
            <a:r>
              <a:rPr lang="en-US" dirty="0" smtClean="0"/>
              <a:t> milk.  </a:t>
            </a:r>
          </a:p>
          <a:p>
            <a:pPr algn="just"/>
            <a:endParaRPr lang="en-US" dirty="0" smtClean="0"/>
          </a:p>
          <a:p>
            <a:pPr algn="just"/>
            <a:r>
              <a:rPr lang="en-US" dirty="0" smtClean="0"/>
              <a:t>  The APDDCF which is supplying fortified milk in the name of   </a:t>
            </a:r>
            <a:r>
              <a:rPr lang="en-US" b="1" dirty="0" smtClean="0"/>
              <a:t>Vita milk</a:t>
            </a:r>
            <a:r>
              <a:rPr lang="en-US" dirty="0" smtClean="0"/>
              <a:t>, fortified with Vitamin A to most of the tribal institutions/</a:t>
            </a:r>
            <a:r>
              <a:rPr lang="en-US" dirty="0" err="1" smtClean="0"/>
              <a:t>Anganwadi</a:t>
            </a:r>
            <a:r>
              <a:rPr lang="en-US" dirty="0" smtClean="0"/>
              <a:t> centers/KGBVs across the state to the tune of about 3,00,000 liters per month need to be supported by way of central assistance in strong institution building, good cooperative base, policies to control the private dairies and value based milk collection at farmer level. </a:t>
            </a:r>
          </a:p>
          <a:p>
            <a:pPr algn="just">
              <a:buNone/>
            </a:pPr>
            <a:endParaRPr lang="en-US" dirty="0" smtClean="0"/>
          </a:p>
          <a:p>
            <a:pPr algn="just"/>
            <a:r>
              <a:rPr lang="en-US" dirty="0" smtClean="0"/>
              <a:t>Even, Tetra packed milk in the name of </a:t>
            </a:r>
            <a:r>
              <a:rPr lang="en-US" b="1" dirty="0" err="1" smtClean="0"/>
              <a:t>Suprabhatam</a:t>
            </a:r>
            <a:r>
              <a:rPr lang="en-US" dirty="0" smtClean="0"/>
              <a:t> is being supplied to Tribal Schools in </a:t>
            </a:r>
            <a:r>
              <a:rPr lang="en-US" dirty="0" err="1" smtClean="0"/>
              <a:t>Khammam</a:t>
            </a:r>
            <a:r>
              <a:rPr lang="en-US" dirty="0" smtClean="0"/>
              <a:t> District, as the institutions are far away and there is no proper road </a:t>
            </a:r>
            <a:r>
              <a:rPr lang="en-US" dirty="0" err="1" smtClean="0"/>
              <a:t>connectivity.Vijaya</a:t>
            </a:r>
            <a:r>
              <a:rPr lang="en-US" dirty="0" smtClean="0"/>
              <a:t> Skimmed milk powder, as per monthly  requirement is also being supplied to the remotest </a:t>
            </a:r>
            <a:r>
              <a:rPr lang="en-US" dirty="0" err="1" smtClean="0"/>
              <a:t>anganwadi</a:t>
            </a:r>
            <a:r>
              <a:rPr lang="en-US" dirty="0" smtClean="0"/>
              <a:t> institutions in the state.</a:t>
            </a:r>
          </a:p>
          <a:p>
            <a:pPr algn="just">
              <a:buNone/>
            </a:pPr>
            <a:r>
              <a:rPr lang="en-US" dirty="0" smtClean="0"/>
              <a:t> </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61288"/>
          </a:xfrm>
        </p:spPr>
        <p:txBody>
          <a:bodyPr>
            <a:normAutofit/>
          </a:bodyPr>
          <a:lstStyle/>
          <a:p>
            <a:r>
              <a:rPr lang="en-US" sz="3600" b="1" dirty="0" err="1" smtClean="0"/>
              <a:t>Tetrapack</a:t>
            </a:r>
            <a:r>
              <a:rPr lang="en-US" sz="3600" b="1" dirty="0" smtClean="0"/>
              <a:t> milk in tribal schools through APDDCF……</a:t>
            </a:r>
            <a:endParaRPr lang="en-US" sz="3600" b="1" dirty="0"/>
          </a:p>
        </p:txBody>
      </p:sp>
      <p:pic>
        <p:nvPicPr>
          <p:cNvPr id="30722" name="Picture 2"/>
          <p:cNvPicPr>
            <a:picLocks noGrp="1" noChangeAspect="1" noChangeArrowheads="1"/>
          </p:cNvPicPr>
          <p:nvPr>
            <p:ph idx="1"/>
          </p:nvPr>
        </p:nvPicPr>
        <p:blipFill>
          <a:blip r:embed="rId2"/>
          <a:srcRect/>
          <a:stretch>
            <a:fillRect/>
          </a:stretch>
        </p:blipFill>
        <p:spPr bwMode="auto">
          <a:xfrm>
            <a:off x="457200" y="1905000"/>
            <a:ext cx="8153400" cy="472440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 </a:t>
            </a:r>
            <a:endParaRPr lang="en-US" sz="1600" dirty="0"/>
          </a:p>
        </p:txBody>
      </p:sp>
      <p:pic>
        <p:nvPicPr>
          <p:cNvPr id="1026" name="Picture 2"/>
          <p:cNvPicPr>
            <a:picLocks noGrp="1" noChangeAspect="1" noChangeArrowheads="1"/>
          </p:cNvPicPr>
          <p:nvPr>
            <p:ph idx="1"/>
          </p:nvPr>
        </p:nvPicPr>
        <p:blipFill>
          <a:blip r:embed="rId2"/>
          <a:srcRect/>
          <a:stretch>
            <a:fillRect/>
          </a:stretch>
        </p:blipFill>
        <p:spPr bwMode="auto">
          <a:xfrm>
            <a:off x="3124200" y="609600"/>
            <a:ext cx="2590800" cy="2971800"/>
          </a:xfrm>
          <a:prstGeom prst="rect">
            <a:avLst/>
          </a:prstGeom>
          <a:noFill/>
          <a:ln w="9525">
            <a:noFill/>
            <a:miter lim="800000"/>
            <a:headEnd/>
            <a:tailEnd/>
          </a:ln>
          <a:effectLst/>
          <a:scene3d>
            <a:camera prst="orthographicFront"/>
            <a:lightRig rig="threePt" dir="t"/>
          </a:scene3d>
          <a:sp3d>
            <a:bevelT prst="relaxedInset"/>
          </a:sp3d>
        </p:spPr>
      </p:pic>
      <p:sp>
        <p:nvSpPr>
          <p:cNvPr id="5" name="Rectangle 4"/>
          <p:cNvSpPr/>
          <p:nvPr/>
        </p:nvSpPr>
        <p:spPr>
          <a:xfrm>
            <a:off x="304800" y="3962400"/>
            <a:ext cx="8610600" cy="2308324"/>
          </a:xfrm>
          <a:prstGeom prst="rect">
            <a:avLst/>
          </a:prstGeom>
        </p:spPr>
        <p:txBody>
          <a:bodyPr wrap="square">
            <a:spAutoFit/>
          </a:bodyPr>
          <a:lstStyle/>
          <a:p>
            <a:r>
              <a:rPr lang="en-US" sz="2800" b="1" dirty="0" smtClean="0">
                <a:latin typeface="Kartika" pitchFamily="18" charset="0"/>
                <a:cs typeface="Kartika" pitchFamily="18" charset="0"/>
              </a:rPr>
              <a:t>Dairying in India is of importance to meet the requirement of hungry budding millions; adopting  or promoting any Technology undermining their welfare will have no future.</a:t>
            </a:r>
            <a:r>
              <a:rPr lang="en-US" sz="1400" dirty="0" smtClean="0">
                <a:latin typeface="Kartika" pitchFamily="18" charset="0"/>
                <a:cs typeface="Kartika" pitchFamily="18" charset="0"/>
              </a:rPr>
              <a:t/>
            </a:r>
            <a:br>
              <a:rPr lang="en-US" sz="1400" dirty="0" smtClean="0">
                <a:latin typeface="Kartika" pitchFamily="18" charset="0"/>
                <a:cs typeface="Kartika" pitchFamily="18" charset="0"/>
              </a:rPr>
            </a:br>
            <a:r>
              <a:rPr lang="en-US" b="1" dirty="0" smtClean="0">
                <a:latin typeface="Kartika" pitchFamily="18" charset="0"/>
                <a:cs typeface="Kartika" pitchFamily="18" charset="0"/>
              </a:rPr>
              <a:t>                                                                                                  </a:t>
            </a:r>
          </a:p>
          <a:p>
            <a:r>
              <a:rPr lang="en-US" b="1" dirty="0">
                <a:latin typeface="Kartika" pitchFamily="18" charset="0"/>
                <a:cs typeface="Kartika" pitchFamily="18" charset="0"/>
              </a:rPr>
              <a:t> </a:t>
            </a:r>
            <a:r>
              <a:rPr lang="en-US" b="1" dirty="0" smtClean="0">
                <a:latin typeface="Kartika" pitchFamily="18" charset="0"/>
                <a:cs typeface="Kartika" pitchFamily="18" charset="0"/>
              </a:rPr>
              <a:t> 						         </a:t>
            </a:r>
          </a:p>
          <a:p>
            <a:pPr algn="just"/>
            <a:r>
              <a:rPr lang="en-US" b="1" dirty="0"/>
              <a:t> </a:t>
            </a:r>
            <a:r>
              <a:rPr lang="en-US" b="1" dirty="0" smtClean="0"/>
              <a:t>						</a:t>
            </a:r>
            <a:r>
              <a:rPr lang="en-US" sz="2400" b="1" i="1" dirty="0" smtClean="0">
                <a:solidFill>
                  <a:srgbClr val="FF0000"/>
                </a:solidFill>
              </a:rPr>
              <a:t>Dr.Verghese Kurien</a:t>
            </a:r>
            <a:endParaRPr lang="en-US" i="1" dirty="0">
              <a:solidFill>
                <a:srgbClr val="FF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724400"/>
          </a:xfrm>
        </p:spPr>
        <p:txBody>
          <a:bodyPr>
            <a:normAutofit fontScale="92500"/>
          </a:bodyPr>
          <a:lstStyle/>
          <a:p>
            <a:pPr algn="just"/>
            <a:r>
              <a:rPr lang="en-US" dirty="0" smtClean="0"/>
              <a:t> Government needs to address the issue of malnutrition by making nutrition a specific objective in dairy sector development and by investing in programs that help poor families keep small dairy livestock. </a:t>
            </a:r>
          </a:p>
          <a:p>
            <a:pPr algn="just"/>
            <a:r>
              <a:rPr lang="en-US" dirty="0" smtClean="0"/>
              <a:t>Small scale dairy farming especially with local breeds is beneficial to poor households as it helps in providing nutrient food and also regular income. </a:t>
            </a:r>
          </a:p>
          <a:p>
            <a:pPr algn="just"/>
            <a:r>
              <a:rPr lang="en-US" dirty="0" smtClean="0"/>
              <a:t>Dairy consumption in developing countries is expected to increase by 25% by 2025 as a result of population growth and rising incomes, but still milk and milk products will likely still be out of reach for the most vulnerable households.</a:t>
            </a:r>
            <a:endParaRPr lang="en-US" dirty="0"/>
          </a:p>
        </p:txBody>
      </p:sp>
      <p:sp>
        <p:nvSpPr>
          <p:cNvPr id="5" name="Title 1"/>
          <p:cNvSpPr>
            <a:spLocks noGrp="1"/>
          </p:cNvSpPr>
          <p:nvPr>
            <p:ph type="title"/>
          </p:nvPr>
        </p:nvSpPr>
        <p:spPr>
          <a:xfrm>
            <a:off x="457200" y="685800"/>
            <a:ext cx="8229600" cy="704088"/>
          </a:xfrm>
        </p:spPr>
        <p:txBody>
          <a:bodyPr>
            <a:normAutofit fontScale="90000"/>
          </a:bodyPr>
          <a:lstStyle/>
          <a:p>
            <a:r>
              <a:rPr lang="en-US" b="1" dirty="0" smtClean="0"/>
              <a:t>Conclusion:</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fontScale="90000"/>
          </a:bodyPr>
          <a:lstStyle/>
          <a:p>
            <a:r>
              <a:rPr lang="en-US" dirty="0" smtClean="0"/>
              <a:t>Vitamin-A deficiency…..</a:t>
            </a:r>
            <a:endParaRPr lang="en-US" dirty="0"/>
          </a:p>
        </p:txBody>
      </p:sp>
      <p:sp>
        <p:nvSpPr>
          <p:cNvPr id="3" name="Content Placeholder 2"/>
          <p:cNvSpPr>
            <a:spLocks noGrp="1"/>
          </p:cNvSpPr>
          <p:nvPr>
            <p:ph idx="1"/>
          </p:nvPr>
        </p:nvSpPr>
        <p:spPr>
          <a:xfrm>
            <a:off x="228600" y="1371600"/>
            <a:ext cx="5486400" cy="5181600"/>
          </a:xfrm>
        </p:spPr>
        <p:txBody>
          <a:bodyPr>
            <a:normAutofit fontScale="77500" lnSpcReduction="20000"/>
          </a:bodyPr>
          <a:lstStyle/>
          <a:p>
            <a:pPr algn="just"/>
            <a:r>
              <a:rPr lang="en-US" dirty="0" smtClean="0"/>
              <a:t>India has the largest percentage as well as the largest absolute numbers of vitamin A deficient children in the world. </a:t>
            </a:r>
          </a:p>
          <a:p>
            <a:pPr algn="just"/>
            <a:r>
              <a:rPr lang="en-US" dirty="0" smtClean="0"/>
              <a:t>In 1990, the country had about 60 percent of children in the age group of 0-72 months with sub-clinical vitamin A deficiency.</a:t>
            </a:r>
          </a:p>
          <a:p>
            <a:pPr algn="just"/>
            <a:r>
              <a:rPr lang="en-US" dirty="0" smtClean="0"/>
              <a:t>  According to estimates available from the M. S. </a:t>
            </a:r>
            <a:r>
              <a:rPr lang="en-US" dirty="0" err="1" smtClean="0"/>
              <a:t>Swaminathan</a:t>
            </a:r>
            <a:r>
              <a:rPr lang="en-US" dirty="0" smtClean="0"/>
              <a:t> Research Foundation, a large proportion of the Indian population receives less than 50 percent of the recommended dietary intake of vitamin A from dietary sources. </a:t>
            </a:r>
          </a:p>
          <a:p>
            <a:pPr algn="just"/>
            <a:r>
              <a:rPr lang="en-US" dirty="0" smtClean="0"/>
              <a:t>An investigation of the dietary intake of vitamin A of preschool children in southern India reported significantly lower intakes for case of girls compared to boys. A positive association was found with the socio-economic status of the family as well as level of maternal education. </a:t>
            </a:r>
          </a:p>
          <a:p>
            <a:endParaRPr lang="en-US" dirty="0"/>
          </a:p>
        </p:txBody>
      </p:sp>
      <p:pic>
        <p:nvPicPr>
          <p:cNvPr id="32770" name="Picture 2"/>
          <p:cNvPicPr>
            <a:picLocks noChangeAspect="1" noChangeArrowheads="1"/>
          </p:cNvPicPr>
          <p:nvPr/>
        </p:nvPicPr>
        <p:blipFill>
          <a:blip r:embed="rId2"/>
          <a:srcRect l="38068" t="17709" r="35578" b="11458"/>
          <a:stretch>
            <a:fillRect/>
          </a:stretch>
        </p:blipFill>
        <p:spPr bwMode="auto">
          <a:xfrm>
            <a:off x="5791200" y="1066800"/>
            <a:ext cx="3124200" cy="5410200"/>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dirty="0" smtClean="0"/>
              <a:t>Attention of Government……</a:t>
            </a:r>
            <a:endParaRPr lang="en-US" dirty="0"/>
          </a:p>
        </p:txBody>
      </p:sp>
      <p:sp>
        <p:nvSpPr>
          <p:cNvPr id="3" name="Content Placeholder 2"/>
          <p:cNvSpPr>
            <a:spLocks noGrp="1"/>
          </p:cNvSpPr>
          <p:nvPr>
            <p:ph idx="1"/>
          </p:nvPr>
        </p:nvSpPr>
        <p:spPr>
          <a:xfrm>
            <a:off x="457200" y="1371600"/>
            <a:ext cx="8458200" cy="5257800"/>
          </a:xfrm>
        </p:spPr>
        <p:txBody>
          <a:bodyPr>
            <a:normAutofit fontScale="92500"/>
          </a:bodyPr>
          <a:lstStyle/>
          <a:p>
            <a:pPr algn="just"/>
            <a:r>
              <a:rPr lang="en-US" dirty="0" smtClean="0"/>
              <a:t> WHO has classified vitamin A deficiency as a public health problem affecting over 250 million children in over half of all countries worldwide.</a:t>
            </a:r>
          </a:p>
          <a:p>
            <a:pPr algn="just"/>
            <a:r>
              <a:rPr lang="en-US" dirty="0" smtClean="0"/>
              <a:t> Effective vitamin A supplementation coverage has been achieved in many countries with high child mortality rates.</a:t>
            </a:r>
          </a:p>
          <a:p>
            <a:pPr algn="just"/>
            <a:r>
              <a:rPr lang="en-US" dirty="0" smtClean="0"/>
              <a:t> The tribal children who remained malnourished, deprived, need more attention in extending nutritious milk as attention is required from both policy and implementation perspectives. </a:t>
            </a:r>
          </a:p>
          <a:p>
            <a:pPr algn="just"/>
            <a:r>
              <a:rPr lang="en-US" dirty="0" smtClean="0"/>
              <a:t>Government should make milk fortification mandatory in order to tackle the pressing problem of malnutrition by meeting the cost of Vitamin A, with which, dairies should not feel it as a burden.</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en-US" b="1" dirty="0" smtClean="0"/>
              <a:t>Lets be careful…… </a:t>
            </a:r>
            <a:endParaRPr lang="en-US" b="1" dirty="0"/>
          </a:p>
        </p:txBody>
      </p:sp>
      <p:sp>
        <p:nvSpPr>
          <p:cNvPr id="3" name="Content Placeholder 2"/>
          <p:cNvSpPr>
            <a:spLocks noGrp="1"/>
          </p:cNvSpPr>
          <p:nvPr>
            <p:ph idx="1"/>
          </p:nvPr>
        </p:nvSpPr>
        <p:spPr>
          <a:xfrm>
            <a:off x="304800" y="1371600"/>
            <a:ext cx="8610600" cy="4724400"/>
          </a:xfrm>
        </p:spPr>
        <p:txBody>
          <a:bodyPr/>
          <a:lstStyle/>
          <a:p>
            <a:pPr algn="just"/>
            <a:r>
              <a:rPr lang="en-US" b="1" dirty="0" smtClean="0"/>
              <a:t>  In the wake of news regarding injecting </a:t>
            </a:r>
            <a:r>
              <a:rPr lang="en-US" b="1" dirty="0" err="1" smtClean="0"/>
              <a:t>Oxytosin</a:t>
            </a:r>
            <a:r>
              <a:rPr lang="en-US" b="1" dirty="0" smtClean="0"/>
              <a:t> to cattle for more milk production, there is dire necessity of supply of packed milk to children obtained from cooperative dairies. </a:t>
            </a:r>
          </a:p>
          <a:p>
            <a:pPr algn="just"/>
            <a:r>
              <a:rPr lang="en-US" dirty="0" smtClean="0"/>
              <a:t>There is also the need of developing and making available the fortified milks with Vitamin-A, Folic Acid or Iron to meet the requirement of specific segments.</a:t>
            </a:r>
          </a:p>
          <a:p>
            <a:pPr algn="just"/>
            <a:r>
              <a:rPr lang="en-US" dirty="0" smtClean="0"/>
              <a:t> Government should take steps to bring down the cost of milk production by way of incentives to feed/veterinary medicines and insurance of the cattle.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r>
              <a:rPr lang="en-US" dirty="0" smtClean="0"/>
              <a:t>Milk is must…….</a:t>
            </a:r>
            <a:endParaRPr lang="en-US" dirty="0"/>
          </a:p>
        </p:txBody>
      </p:sp>
      <p:sp>
        <p:nvSpPr>
          <p:cNvPr id="3" name="Content Placeholder 2"/>
          <p:cNvSpPr>
            <a:spLocks noGrp="1"/>
          </p:cNvSpPr>
          <p:nvPr>
            <p:ph idx="1"/>
          </p:nvPr>
        </p:nvSpPr>
        <p:spPr>
          <a:xfrm>
            <a:off x="457200" y="1524000"/>
            <a:ext cx="8458200" cy="5105400"/>
          </a:xfrm>
        </p:spPr>
        <p:txBody>
          <a:bodyPr>
            <a:normAutofit/>
          </a:bodyPr>
          <a:lstStyle/>
          <a:p>
            <a:pPr algn="just"/>
            <a:r>
              <a:rPr lang="en-US" dirty="0" smtClean="0"/>
              <a:t>Milk from some of the other underutilized dairy species also has particular nutritional benefits. </a:t>
            </a:r>
          </a:p>
          <a:p>
            <a:pPr algn="just"/>
            <a:r>
              <a:rPr lang="en-US" dirty="0" smtClean="0"/>
              <a:t>For instance, the protein profiles of mare and donkey milk may make them more suitable for the 2-6 % of the population allergic to cow milk. </a:t>
            </a:r>
          </a:p>
          <a:p>
            <a:pPr algn="just"/>
            <a:r>
              <a:rPr lang="en-US" dirty="0" smtClean="0"/>
              <a:t>Even its clinically proved that, milk from Breed such as GIR is able to cure diabetes if consumed regularly.</a:t>
            </a:r>
          </a:p>
          <a:p>
            <a:pPr algn="just"/>
            <a:r>
              <a:rPr lang="en-US" dirty="0" smtClean="0"/>
              <a:t> In nutshell, pure milk should be made available to the teaming millions for the hopeful future of the country as a whole to make available all the nutrients required for the growth of the child. </a:t>
            </a:r>
          </a:p>
          <a:p>
            <a:pPr algn="just"/>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124200" y="5486400"/>
            <a:ext cx="5421867" cy="1015663"/>
          </a:xfrm>
          <a:prstGeom prst="rect">
            <a:avLst/>
          </a:prstGeom>
        </p:spPr>
        <p:txBody>
          <a:bodyPr wrap="square">
            <a:spAutoFit/>
          </a:bodyPr>
          <a:lstStyle/>
          <a:p>
            <a:r>
              <a:rPr lang="en-US" sz="6000" b="1" dirty="0" smtClean="0">
                <a:solidFill>
                  <a:srgbClr val="FFC000"/>
                </a:solidFill>
                <a:latin typeface="Bookman Old Style" pitchFamily="18" charset="0"/>
                <a:ea typeface="Calibri" pitchFamily="34" charset="0"/>
                <a:cs typeface="Times New Roman" pitchFamily="18" charset="0"/>
              </a:rPr>
              <a:t>   </a:t>
            </a:r>
            <a:r>
              <a:rPr lang="en-US" sz="6000" b="1" dirty="0" smtClean="0">
                <a:latin typeface="Bookman Old Style" pitchFamily="18" charset="0"/>
                <a:ea typeface="Calibri" pitchFamily="34" charset="0"/>
                <a:cs typeface="Times New Roman" pitchFamily="18" charset="0"/>
              </a:rPr>
              <a:t>Thank you</a:t>
            </a:r>
            <a:endParaRPr lang="en-US" sz="6000" b="1" dirty="0"/>
          </a:p>
        </p:txBody>
      </p:sp>
      <p:pic>
        <p:nvPicPr>
          <p:cNvPr id="1026" name="Picture 2" descr="https://encrypted-tbn2.gstatic.com/images?q=tbn:ANd9GcRiD4Zf65Eo4H1Bdp8O7oXlp3hfMxeiCzubQu1zCDojzpRlEugQ2Q"/>
          <p:cNvPicPr>
            <a:picLocks noChangeAspect="1" noChangeArrowheads="1"/>
          </p:cNvPicPr>
          <p:nvPr/>
        </p:nvPicPr>
        <p:blipFill>
          <a:blip r:embed="rId2"/>
          <a:srcRect/>
          <a:stretch>
            <a:fillRect/>
          </a:stretch>
        </p:blipFill>
        <p:spPr bwMode="auto">
          <a:xfrm>
            <a:off x="685800" y="1295400"/>
            <a:ext cx="7924800" cy="42672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466088"/>
          </a:xfrm>
        </p:spPr>
        <p:txBody>
          <a:bodyPr>
            <a:normAutofit fontScale="90000"/>
          </a:bodyPr>
          <a:lstStyle/>
          <a:p>
            <a:r>
              <a:rPr lang="en-US" b="1" dirty="0" smtClean="0"/>
              <a:t>Introduction:</a:t>
            </a:r>
            <a:r>
              <a:rPr lang="en-US" dirty="0" smtClean="0"/>
              <a:t/>
            </a:r>
            <a:br>
              <a:rPr lang="en-US" dirty="0" smtClean="0"/>
            </a:br>
            <a:endParaRPr lang="en-US" dirty="0"/>
          </a:p>
        </p:txBody>
      </p:sp>
      <p:sp>
        <p:nvSpPr>
          <p:cNvPr id="3" name="Content Placeholder 2"/>
          <p:cNvSpPr>
            <a:spLocks noGrp="1"/>
          </p:cNvSpPr>
          <p:nvPr>
            <p:ph idx="1"/>
          </p:nvPr>
        </p:nvSpPr>
        <p:spPr>
          <a:xfrm>
            <a:off x="457200" y="1143000"/>
            <a:ext cx="8229600" cy="5181600"/>
          </a:xfrm>
        </p:spPr>
        <p:txBody>
          <a:bodyPr>
            <a:normAutofit fontScale="92500" lnSpcReduction="20000"/>
          </a:bodyPr>
          <a:lstStyle/>
          <a:p>
            <a:pPr algn="just"/>
            <a:r>
              <a:rPr lang="en-US" dirty="0" smtClean="0"/>
              <a:t>Childhood malnutrition is an important public health and development challenge in India. </a:t>
            </a:r>
          </a:p>
          <a:p>
            <a:pPr algn="just"/>
            <a:r>
              <a:rPr lang="en-US" dirty="0" smtClean="0"/>
              <a:t>Under nourished children have significantly higher risk of mortality and morbidity. </a:t>
            </a:r>
          </a:p>
          <a:p>
            <a:pPr algn="just"/>
            <a:r>
              <a:rPr lang="en-US" dirty="0" smtClean="0"/>
              <a:t>Besides increasing the risk of death and disease, under nutrition also leads to growth retardation and impaired psychological and cognitive development.</a:t>
            </a:r>
          </a:p>
          <a:p>
            <a:pPr algn="just"/>
            <a:r>
              <a:rPr lang="en-US" dirty="0" smtClean="0"/>
              <a:t> Ensuring nutritional security of the teaming millions of Indians, more so the children, is one of the major challenges envisaged under the 12</a:t>
            </a:r>
            <a:r>
              <a:rPr lang="en-US" baseline="30000" dirty="0" smtClean="0"/>
              <a:t>th</a:t>
            </a:r>
            <a:r>
              <a:rPr lang="en-US" dirty="0" smtClean="0"/>
              <a:t> FYP of </a:t>
            </a:r>
            <a:r>
              <a:rPr lang="en-US" dirty="0" err="1" smtClean="0"/>
              <a:t>GoI</a:t>
            </a:r>
            <a:r>
              <a:rPr lang="en-US" dirty="0" smtClean="0"/>
              <a:t>. </a:t>
            </a:r>
          </a:p>
          <a:p>
            <a:pPr algn="just"/>
            <a:r>
              <a:rPr lang="en-US" dirty="0" smtClean="0"/>
              <a:t>The Ministry of Statistics and program implementation in its report published indicated that, 48% children under the age of 5 in India are stunted, indicating alarming proportion of chronically malnourished children. Proper nutrition is most critical early in life as this may have far reaching effects later during the productive adult life.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533400"/>
            <a:ext cx="8229600" cy="5791200"/>
          </a:xfrm>
        </p:spPr>
        <p:txBody>
          <a:bodyPr/>
          <a:lstStyle/>
          <a:p>
            <a:r>
              <a:rPr lang="en-US" dirty="0" smtClean="0"/>
              <a:t> Milk is one of the food commodities that can catalyze a change as it has accessibility in the remotest parts of the country. </a:t>
            </a:r>
          </a:p>
          <a:p>
            <a:r>
              <a:rPr lang="en-US" dirty="0" smtClean="0"/>
              <a:t>Milk and its products are endowed with properties that make them potential carriers of many deficient micro nutrients. </a:t>
            </a:r>
          </a:p>
          <a:p>
            <a:r>
              <a:rPr lang="en-US" dirty="0" smtClean="0"/>
              <a:t>Furthermore, scientific and epidemiological evidences suggest how important mother’s milk is in ensuring nutritional well being of neonates.</a:t>
            </a:r>
          </a:p>
          <a:p>
            <a:pPr>
              <a:buNone/>
            </a:pPr>
            <a:endParaRPr lang="en-US" dirty="0"/>
          </a:p>
        </p:txBody>
      </p:sp>
      <p:pic>
        <p:nvPicPr>
          <p:cNvPr id="6" name="Picture 2" descr="C:\Documents and Settings\HP\Desktop\Image (1).jpg"/>
          <p:cNvPicPr>
            <a:picLocks noChangeAspect="1" noChangeArrowheads="1"/>
          </p:cNvPicPr>
          <p:nvPr/>
        </p:nvPicPr>
        <p:blipFill>
          <a:blip r:embed="rId2"/>
          <a:stretch>
            <a:fillRect/>
          </a:stretch>
        </p:blipFill>
        <p:spPr bwMode="auto">
          <a:xfrm>
            <a:off x="3124200" y="4495800"/>
            <a:ext cx="2971800" cy="21336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r>
              <a:rPr lang="en-US" b="1" dirty="0" smtClean="0"/>
              <a:t/>
            </a:r>
            <a:br>
              <a:rPr lang="en-US" b="1" dirty="0" smtClean="0"/>
            </a:br>
            <a:r>
              <a:rPr lang="en-US" sz="5300" dirty="0" smtClean="0"/>
              <a:t/>
            </a:r>
            <a:br>
              <a:rPr lang="en-US" sz="5300" dirty="0" smtClean="0"/>
            </a:br>
            <a:r>
              <a:rPr lang="en-US" sz="5300" i="1" dirty="0" smtClean="0">
                <a:solidFill>
                  <a:srgbClr val="FF0000"/>
                </a:solidFill>
              </a:rPr>
              <a:t>Status of malnutrition in India:</a:t>
            </a:r>
            <a:endParaRPr lang="en-US" sz="5300" i="1" dirty="0">
              <a:solidFill>
                <a:srgbClr val="FF0000"/>
              </a:solidFill>
            </a:endParaRPr>
          </a:p>
        </p:txBody>
      </p:sp>
      <p:sp>
        <p:nvSpPr>
          <p:cNvPr id="3" name="Content Placeholder 2"/>
          <p:cNvSpPr>
            <a:spLocks noGrp="1"/>
          </p:cNvSpPr>
          <p:nvPr>
            <p:ph idx="1"/>
          </p:nvPr>
        </p:nvSpPr>
        <p:spPr>
          <a:xfrm>
            <a:off x="0" y="1219200"/>
            <a:ext cx="8915400" cy="5257800"/>
          </a:xfrm>
        </p:spPr>
        <p:txBody>
          <a:bodyPr>
            <a:noAutofit/>
          </a:bodyPr>
          <a:lstStyle/>
          <a:p>
            <a:pPr algn="just"/>
            <a:r>
              <a:rPr lang="en-US" sz="2000" dirty="0" smtClean="0"/>
              <a:t> In 2011, under-5 mortality in India was 53 per 1000 live births, one of the highest in world. </a:t>
            </a:r>
          </a:p>
          <a:p>
            <a:pPr algn="just"/>
            <a:r>
              <a:rPr lang="en-US" sz="2000" dirty="0" smtClean="0"/>
              <a:t>British based nonprofit NGO, SAVE THE CHILDREN, reported that, 1.83 million Indian children die even year before they turn five and pinned malnutrition as the key reason for the deaths.</a:t>
            </a:r>
          </a:p>
          <a:p>
            <a:pPr algn="just"/>
            <a:r>
              <a:rPr lang="en-US" sz="2000" dirty="0" smtClean="0"/>
              <a:t> Census 2011, AP has   86, 42,686 children of the state population of  8,45,80,777. </a:t>
            </a:r>
          </a:p>
          <a:p>
            <a:pPr algn="just"/>
            <a:r>
              <a:rPr lang="en-US" sz="2000" dirty="0" smtClean="0"/>
              <a:t>The latest findings by NIN note that, 38.8% children in AP in the age group of 1-5 years are under nourished and 48.1% have stunted growth.</a:t>
            </a:r>
          </a:p>
          <a:p>
            <a:pPr algn="just"/>
            <a:r>
              <a:rPr lang="en-US" sz="2000" dirty="0" smtClean="0"/>
              <a:t>AP has the highest infant mortality rate amongst state at 43 per 1000 live births and rates are particularly high in rural areas. </a:t>
            </a:r>
          </a:p>
          <a:p>
            <a:pPr algn="just"/>
            <a:r>
              <a:rPr lang="en-US" sz="2000" dirty="0" smtClean="0"/>
              <a:t>Only 46% of children below the age of 2 years have received all immunizations. </a:t>
            </a:r>
          </a:p>
          <a:p>
            <a:pPr algn="just"/>
            <a:r>
              <a:rPr lang="en-US" sz="2000" dirty="0" smtClean="0"/>
              <a:t>One fifth .21.6%. of girls in rural AP becomes mothers by 19 years of age. </a:t>
            </a:r>
          </a:p>
          <a:p>
            <a:pPr algn="just"/>
            <a:r>
              <a:rPr lang="en-US" sz="2000" dirty="0" smtClean="0"/>
              <a:t>According to NFHS data (2005-06), over a third of all children in AP are stunted (34%) and under weight (37%).</a:t>
            </a: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AP facts…..</a:t>
            </a:r>
            <a:endParaRPr lang="en-US" b="1" dirty="0">
              <a:solidFill>
                <a:srgbClr val="FF0000"/>
              </a:solidFill>
            </a:endParaRPr>
          </a:p>
        </p:txBody>
      </p:sp>
      <p:sp>
        <p:nvSpPr>
          <p:cNvPr id="5" name="Content Placeholder 4"/>
          <p:cNvSpPr>
            <a:spLocks noGrp="1"/>
          </p:cNvSpPr>
          <p:nvPr>
            <p:ph idx="1"/>
          </p:nvPr>
        </p:nvSpPr>
        <p:spPr/>
        <p:txBody>
          <a:bodyPr>
            <a:normAutofit fontScale="92500" lnSpcReduction="20000"/>
          </a:bodyPr>
          <a:lstStyle/>
          <a:p>
            <a:pPr algn="just"/>
            <a:r>
              <a:rPr lang="en-US" dirty="0" smtClean="0"/>
              <a:t>AP ranks ninth in the country in terms of 6-13 years children’s school attendance. </a:t>
            </a:r>
          </a:p>
          <a:p>
            <a:pPr algn="just"/>
            <a:r>
              <a:rPr lang="en-US" dirty="0" smtClean="0"/>
              <a:t>Only 76.2% of girls and 82.4% boys from the total children population in that age group attend school. </a:t>
            </a:r>
          </a:p>
          <a:p>
            <a:pPr algn="just"/>
            <a:r>
              <a:rPr lang="en-US" dirty="0" smtClean="0"/>
              <a:t>Not a single </a:t>
            </a:r>
            <a:r>
              <a:rPr lang="en-US" dirty="0" err="1" smtClean="0"/>
              <a:t>mandal</a:t>
            </a:r>
            <a:r>
              <a:rPr lang="en-US" dirty="0" smtClean="0"/>
              <a:t> in Hyderabad city could achieve the distinction of retaining all the students at a single school till the end of five-year elementary education, latest figures from the RVM reveal. </a:t>
            </a:r>
          </a:p>
          <a:p>
            <a:pPr algn="just"/>
            <a:r>
              <a:rPr lang="en-US" dirty="0" smtClean="0"/>
              <a:t>A total of 114 </a:t>
            </a:r>
            <a:r>
              <a:rPr lang="en-US" dirty="0" err="1" smtClean="0"/>
              <a:t>mandals</a:t>
            </a:r>
            <a:r>
              <a:rPr lang="en-US" dirty="0" smtClean="0"/>
              <a:t> out of  1104 </a:t>
            </a:r>
            <a:r>
              <a:rPr lang="en-US" dirty="0" err="1" smtClean="0"/>
              <a:t>mandals</a:t>
            </a:r>
            <a:r>
              <a:rPr lang="en-US" dirty="0" smtClean="0"/>
              <a:t> in AP have 100% retention. </a:t>
            </a:r>
          </a:p>
          <a:p>
            <a:pPr algn="just"/>
            <a:r>
              <a:rPr lang="en-US" dirty="0" smtClean="0"/>
              <a:t>In the </a:t>
            </a:r>
            <a:r>
              <a:rPr lang="en-US" dirty="0" err="1" smtClean="0"/>
              <a:t>Telangana</a:t>
            </a:r>
            <a:r>
              <a:rPr lang="en-US" dirty="0" smtClean="0"/>
              <a:t> state comprising of 10 districts, at present, 104 ICDS projects are being in operation covering 112624 malnourished children.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Malnutrition among preschool children in AP and other states</a:t>
            </a:r>
            <a:r>
              <a:rPr lang="en-US" b="1" dirty="0" smtClean="0"/>
              <a:t>.</a:t>
            </a:r>
            <a:endParaRPr lang="en-US" dirty="0"/>
          </a:p>
        </p:txBody>
      </p:sp>
      <p:pic>
        <p:nvPicPr>
          <p:cNvPr id="5" name="Picture 4" descr="http://www.ihs.org.in/HealthSystemsFactSheets/3f069b05.jpg"/>
          <p:cNvPicPr/>
          <p:nvPr/>
        </p:nvPicPr>
        <p:blipFill>
          <a:blip r:embed="rId2"/>
          <a:srcRect/>
          <a:stretch>
            <a:fillRect/>
          </a:stretch>
        </p:blipFill>
        <p:spPr bwMode="auto">
          <a:xfrm>
            <a:off x="228600" y="1905000"/>
            <a:ext cx="8763000" cy="49530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p:cNvPicPr>
            <a:picLocks noChangeAspect="1" noChangeArrowheads="1"/>
          </p:cNvPicPr>
          <p:nvPr/>
        </p:nvPicPr>
        <p:blipFill>
          <a:blip r:embed="rId2"/>
          <a:srcRect l="28697" t="22475" r="9810" b="33333"/>
          <a:stretch>
            <a:fillRect/>
          </a:stretch>
        </p:blipFill>
        <p:spPr bwMode="auto">
          <a:xfrm>
            <a:off x="152400" y="1447800"/>
            <a:ext cx="8763000" cy="5181600"/>
          </a:xfrm>
          <a:prstGeom prst="rect">
            <a:avLst/>
          </a:prstGeom>
          <a:noFill/>
          <a:ln w="19050">
            <a:solidFill>
              <a:schemeClr val="tx1"/>
            </a:solidFill>
            <a:miter lim="800000"/>
            <a:headEnd/>
            <a:tailEnd/>
          </a:ln>
          <a:effectLst/>
        </p:spPr>
      </p:pic>
      <p:sp>
        <p:nvSpPr>
          <p:cNvPr id="5" name="TextBox 4"/>
          <p:cNvSpPr txBox="1"/>
          <p:nvPr/>
        </p:nvSpPr>
        <p:spPr>
          <a:xfrm>
            <a:off x="304800" y="914400"/>
            <a:ext cx="8534400" cy="646331"/>
          </a:xfrm>
          <a:prstGeom prst="rect">
            <a:avLst/>
          </a:prstGeom>
          <a:noFill/>
        </p:spPr>
        <p:txBody>
          <a:bodyPr wrap="square" rtlCol="0">
            <a:spAutoFit/>
          </a:bodyPr>
          <a:lstStyle/>
          <a:p>
            <a:r>
              <a:rPr lang="en-US" sz="3600" b="1" dirty="0" smtClean="0">
                <a:solidFill>
                  <a:srgbClr val="FF0000"/>
                </a:solidFill>
              </a:rPr>
              <a:t>School Based Milk Programs:-</a:t>
            </a:r>
            <a:endParaRPr lang="en-US" sz="3600" b="1"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en-US" b="1" dirty="0" smtClean="0"/>
              <a:t>SCHOOL BASED MILK PROGRAMS</a:t>
            </a:r>
            <a:endParaRPr lang="en-US" dirty="0"/>
          </a:p>
        </p:txBody>
      </p:sp>
      <p:sp>
        <p:nvSpPr>
          <p:cNvPr id="5" name="Content Placeholder 4"/>
          <p:cNvSpPr>
            <a:spLocks noGrp="1"/>
          </p:cNvSpPr>
          <p:nvPr>
            <p:ph idx="1"/>
          </p:nvPr>
        </p:nvSpPr>
        <p:spPr>
          <a:xfrm>
            <a:off x="457200" y="1447800"/>
            <a:ext cx="6096000" cy="5181600"/>
          </a:xfrm>
        </p:spPr>
        <p:txBody>
          <a:bodyPr>
            <a:normAutofit fontScale="70000" lnSpcReduction="20000"/>
          </a:bodyPr>
          <a:lstStyle/>
          <a:p>
            <a:pPr algn="just"/>
            <a:r>
              <a:rPr lang="en-US" b="1" dirty="0" smtClean="0"/>
              <a:t>School based milk programs are common in many countries around the world. Support for these programs is often built on the assumption and public perception that milk is a nutritionally advantageous food for children.</a:t>
            </a:r>
          </a:p>
          <a:p>
            <a:pPr algn="just"/>
            <a:r>
              <a:rPr lang="en-US" b="1" dirty="0" smtClean="0"/>
              <a:t> Studies at the beginning of the twentieth century in Scotland were among the first to show that milk delivered to school aged children increased height. Later studies show that, the greatest height increase was realized if milk were targeted to under nourished children ;</a:t>
            </a:r>
          </a:p>
          <a:p>
            <a:pPr algn="just"/>
            <a:r>
              <a:rPr lang="en-US" b="1" dirty="0" smtClean="0"/>
              <a:t>the event </a:t>
            </a:r>
            <a:r>
              <a:rPr lang="en-US" b="1" dirty="0" smtClean="0">
                <a:latin typeface="Arial" pitchFamily="34" charset="0"/>
                <a:cs typeface="Arial" pitchFamily="34" charset="0"/>
              </a:rPr>
              <a:t>World Milk Day </a:t>
            </a:r>
            <a:r>
              <a:rPr lang="en-US" b="1" dirty="0" smtClean="0"/>
              <a:t>which started in 2000 is celebrated every year on sept.1</a:t>
            </a:r>
            <a:r>
              <a:rPr lang="en-US" b="1" baseline="30000" dirty="0" smtClean="0"/>
              <a:t>st</a:t>
            </a:r>
            <a:r>
              <a:rPr lang="en-US" b="1" dirty="0" smtClean="0"/>
              <a:t>, is now held in over 30 countries, bringing attention to school based milk programs and promoting milk among the students.</a:t>
            </a:r>
          </a:p>
          <a:p>
            <a:pPr algn="just"/>
            <a:r>
              <a:rPr lang="en-US" b="1" dirty="0" smtClean="0"/>
              <a:t> Some of the festivities from 2009 included the launching of School Milk Clubs in various schools in Gujarat, India; milk is perceived to be nutritious for school aged children and thus more widely promoted than other beverages; </a:t>
            </a:r>
          </a:p>
          <a:p>
            <a:pPr algn="just"/>
            <a:endParaRPr lang="en-US" b="1" dirty="0"/>
          </a:p>
        </p:txBody>
      </p:sp>
      <p:pic>
        <p:nvPicPr>
          <p:cNvPr id="6" name="Picture 1"/>
          <p:cNvPicPr>
            <a:picLocks noChangeAspect="1" noChangeArrowheads="1"/>
          </p:cNvPicPr>
          <p:nvPr/>
        </p:nvPicPr>
        <p:blipFill>
          <a:blip r:embed="rId2"/>
          <a:srcRect/>
          <a:stretch>
            <a:fillRect/>
          </a:stretch>
        </p:blipFill>
        <p:spPr bwMode="auto">
          <a:xfrm>
            <a:off x="6705600" y="1447800"/>
            <a:ext cx="2124075" cy="4724400"/>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133</TotalTime>
  <Words>2111</Words>
  <Application>Microsoft Office PowerPoint</Application>
  <PresentationFormat>On-screen Show (4:3)</PresentationFormat>
  <Paragraphs>117</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Flow</vt:lpstr>
      <vt:lpstr>COMBATING MALNUTRITION THROUGH SCHOOL MILK PROGRAM BY APDDCF IN ANDHRA PRADESH,INDIA</vt:lpstr>
      <vt:lpstr> </vt:lpstr>
      <vt:lpstr>Introduction: </vt:lpstr>
      <vt:lpstr>Slide 4</vt:lpstr>
      <vt:lpstr>  Status of malnutrition in India:</vt:lpstr>
      <vt:lpstr>AP facts…..</vt:lpstr>
      <vt:lpstr>Malnutrition among preschool children in AP and other states.</vt:lpstr>
      <vt:lpstr>Slide 8</vt:lpstr>
      <vt:lpstr>SCHOOL BASED MILK PROGRAMS</vt:lpstr>
      <vt:lpstr>Slide 10</vt:lpstr>
      <vt:lpstr>Programs for children…..</vt:lpstr>
      <vt:lpstr>MID DAY MEALS PROGRAM….</vt:lpstr>
      <vt:lpstr>Models……</vt:lpstr>
      <vt:lpstr>Why milk????</vt:lpstr>
      <vt:lpstr>Milk is the elixir of life…..</vt:lpstr>
      <vt:lpstr> </vt:lpstr>
      <vt:lpstr>Initiative of APDDCF:</vt:lpstr>
      <vt:lpstr>Slide 18</vt:lpstr>
      <vt:lpstr>Tetrapack milk in tribal schools through APDDCF……</vt:lpstr>
      <vt:lpstr>Conclusion:</vt:lpstr>
      <vt:lpstr>Vitamin-A deficiency…..</vt:lpstr>
      <vt:lpstr>Attention of Government……</vt:lpstr>
      <vt:lpstr>Lets be careful…… </vt:lpstr>
      <vt:lpstr>Milk is must…….</vt:lpstr>
      <vt:lpstr>Slide 25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COMBATING MALNUTRITION THROUGH SCHOOL MILK PROGRAM BY APDDCF IN ANDHRA PRADESH,INDIA</dc:title>
  <dc:creator>HP</dc:creator>
  <cp:lastModifiedBy>HP</cp:lastModifiedBy>
  <cp:revision>48</cp:revision>
  <dcterms:created xsi:type="dcterms:W3CDTF">2014-09-14T11:17:37Z</dcterms:created>
  <dcterms:modified xsi:type="dcterms:W3CDTF">2014-09-15T09:43:39Z</dcterms:modified>
</cp:coreProperties>
</file>