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</p:sldMasterIdLst>
  <p:notesMasterIdLst>
    <p:notesMasterId r:id="rId23"/>
  </p:notesMasterIdLst>
  <p:sldIdLst>
    <p:sldId id="283" r:id="rId5"/>
    <p:sldId id="256" r:id="rId6"/>
    <p:sldId id="308" r:id="rId7"/>
    <p:sldId id="295" r:id="rId8"/>
    <p:sldId id="296" r:id="rId9"/>
    <p:sldId id="297" r:id="rId10"/>
    <p:sldId id="298" r:id="rId11"/>
    <p:sldId id="282" r:id="rId12"/>
    <p:sldId id="292" r:id="rId13"/>
    <p:sldId id="310" r:id="rId14"/>
    <p:sldId id="266" r:id="rId15"/>
    <p:sldId id="265" r:id="rId16"/>
    <p:sldId id="306" r:id="rId17"/>
    <p:sldId id="269" r:id="rId18"/>
    <p:sldId id="311" r:id="rId19"/>
    <p:sldId id="312" r:id="rId20"/>
    <p:sldId id="313" r:id="rId21"/>
    <p:sldId id="31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NCOIS\Analysed%20data\Phytoplankton%20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NCOIS\Analysed%20data\Phytoplankton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Average </a:t>
            </a:r>
            <a:r>
              <a:rPr lang="en-US" dirty="0" smtClean="0"/>
              <a:t>Variations in </a:t>
            </a:r>
            <a:r>
              <a:rPr lang="en-US" sz="1400" b="0" i="0" u="none" strike="noStrike" baseline="0" dirty="0" smtClean="0">
                <a:effectLst/>
              </a:rPr>
              <a:t>Temperature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PowerPoint]Temperature'!$O$5</c:f>
              <c:strCache>
                <c:ptCount val="1"/>
                <c:pt idx="0">
                  <c:v>11:00 AM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PowerPoint]Temperature'!$P$4:$AD$4</c:f>
              <c:strCache>
                <c:ptCount val="15"/>
                <c:pt idx="0">
                  <c:v>12.10.13M</c:v>
                </c:pt>
                <c:pt idx="1">
                  <c:v>26.10.13M</c:v>
                </c:pt>
                <c:pt idx="2">
                  <c:v>9.11.13M</c:v>
                </c:pt>
                <c:pt idx="3">
                  <c:v>26.11.13M</c:v>
                </c:pt>
                <c:pt idx="4">
                  <c:v>11.12.13M</c:v>
                </c:pt>
                <c:pt idx="5">
                  <c:v>27.12.13M</c:v>
                </c:pt>
                <c:pt idx="6">
                  <c:v>11.01.14M</c:v>
                </c:pt>
                <c:pt idx="7">
                  <c:v>25.01.14M</c:v>
                </c:pt>
                <c:pt idx="8">
                  <c:v>09.02.14M</c:v>
                </c:pt>
                <c:pt idx="9">
                  <c:v>15.2.14D</c:v>
                </c:pt>
                <c:pt idx="10">
                  <c:v>20.2.14D</c:v>
                </c:pt>
                <c:pt idx="11">
                  <c:v>21.02.14B</c:v>
                </c:pt>
                <c:pt idx="12">
                  <c:v>03.03.14M</c:v>
                </c:pt>
                <c:pt idx="13">
                  <c:v>17.04.14D</c:v>
                </c:pt>
                <c:pt idx="14">
                  <c:v>18.0414B</c:v>
                </c:pt>
              </c:strCache>
            </c:strRef>
          </c:cat>
          <c:val>
            <c:numRef>
              <c:f>'[Chart in Microsoft PowerPoint]Temperature'!$P$5:$AD$5</c:f>
              <c:numCache>
                <c:formatCode>General</c:formatCode>
                <c:ptCount val="15"/>
                <c:pt idx="0">
                  <c:v>29</c:v>
                </c:pt>
                <c:pt idx="1">
                  <c:v>24.5</c:v>
                </c:pt>
                <c:pt idx="2">
                  <c:v>28.4</c:v>
                </c:pt>
                <c:pt idx="3">
                  <c:v>28.166666666666668</c:v>
                </c:pt>
                <c:pt idx="4">
                  <c:v>28.916666666666668</c:v>
                </c:pt>
                <c:pt idx="5">
                  <c:v>28.33333333333329</c:v>
                </c:pt>
                <c:pt idx="6">
                  <c:v>25.75</c:v>
                </c:pt>
                <c:pt idx="7">
                  <c:v>25.5</c:v>
                </c:pt>
                <c:pt idx="8">
                  <c:v>26.5</c:v>
                </c:pt>
                <c:pt idx="9">
                  <c:v>24.2</c:v>
                </c:pt>
                <c:pt idx="10">
                  <c:v>22.83333333333329</c:v>
                </c:pt>
                <c:pt idx="11">
                  <c:v>23.1</c:v>
                </c:pt>
                <c:pt idx="12">
                  <c:v>25.330000000000005</c:v>
                </c:pt>
                <c:pt idx="13">
                  <c:v>24.75</c:v>
                </c:pt>
                <c:pt idx="14">
                  <c:v>24.677000000000021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'[Chart in Microsoft PowerPoint]Temperature'!$O$6</c:f>
              <c:strCache>
                <c:ptCount val="1"/>
                <c:pt idx="0">
                  <c:v>1:00 PM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PowerPoint]Temperature'!$P$4:$AD$4</c:f>
              <c:strCache>
                <c:ptCount val="15"/>
                <c:pt idx="0">
                  <c:v>12.10.13M</c:v>
                </c:pt>
                <c:pt idx="1">
                  <c:v>26.10.13M</c:v>
                </c:pt>
                <c:pt idx="2">
                  <c:v>9.11.13M</c:v>
                </c:pt>
                <c:pt idx="3">
                  <c:v>26.11.13M</c:v>
                </c:pt>
                <c:pt idx="4">
                  <c:v>11.12.13M</c:v>
                </c:pt>
                <c:pt idx="5">
                  <c:v>27.12.13M</c:v>
                </c:pt>
                <c:pt idx="6">
                  <c:v>11.01.14M</c:v>
                </c:pt>
                <c:pt idx="7">
                  <c:v>25.01.14M</c:v>
                </c:pt>
                <c:pt idx="8">
                  <c:v>09.02.14M</c:v>
                </c:pt>
                <c:pt idx="9">
                  <c:v>15.2.14D</c:v>
                </c:pt>
                <c:pt idx="10">
                  <c:v>20.2.14D</c:v>
                </c:pt>
                <c:pt idx="11">
                  <c:v>21.02.14B</c:v>
                </c:pt>
                <c:pt idx="12">
                  <c:v>03.03.14M</c:v>
                </c:pt>
                <c:pt idx="13">
                  <c:v>17.04.14D</c:v>
                </c:pt>
                <c:pt idx="14">
                  <c:v>18.0414B</c:v>
                </c:pt>
              </c:strCache>
            </c:strRef>
          </c:cat>
          <c:val>
            <c:numRef>
              <c:f>'[Chart in Microsoft PowerPoint]Temperature'!$P$6:$AD$6</c:f>
              <c:numCache>
                <c:formatCode>General</c:formatCode>
                <c:ptCount val="15"/>
                <c:pt idx="0">
                  <c:v>32</c:v>
                </c:pt>
                <c:pt idx="1">
                  <c:v>26.6</c:v>
                </c:pt>
                <c:pt idx="2">
                  <c:v>27.6</c:v>
                </c:pt>
                <c:pt idx="3">
                  <c:v>28.416666666666668</c:v>
                </c:pt>
                <c:pt idx="4">
                  <c:v>28.75</c:v>
                </c:pt>
                <c:pt idx="5">
                  <c:v>28.166666666666668</c:v>
                </c:pt>
                <c:pt idx="6">
                  <c:v>26.25</c:v>
                </c:pt>
                <c:pt idx="7">
                  <c:v>25.33333333333329</c:v>
                </c:pt>
                <c:pt idx="8">
                  <c:v>26.8</c:v>
                </c:pt>
                <c:pt idx="9">
                  <c:v>23.2</c:v>
                </c:pt>
                <c:pt idx="11">
                  <c:v>23.060000000000002</c:v>
                </c:pt>
                <c:pt idx="12">
                  <c:v>26.166599999999974</c:v>
                </c:pt>
                <c:pt idx="13">
                  <c:v>26.330000000000005</c:v>
                </c:pt>
                <c:pt idx="14">
                  <c:v>27.553999999999988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'[Chart in Microsoft PowerPoint]Temperature'!$O$7</c:f>
              <c:strCache>
                <c:ptCount val="1"/>
                <c:pt idx="0">
                  <c:v>3:00 PM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PowerPoint]Temperature'!$P$4:$AD$4</c:f>
              <c:strCache>
                <c:ptCount val="15"/>
                <c:pt idx="0">
                  <c:v>12.10.13M</c:v>
                </c:pt>
                <c:pt idx="1">
                  <c:v>26.10.13M</c:v>
                </c:pt>
                <c:pt idx="2">
                  <c:v>9.11.13M</c:v>
                </c:pt>
                <c:pt idx="3">
                  <c:v>26.11.13M</c:v>
                </c:pt>
                <c:pt idx="4">
                  <c:v>11.12.13M</c:v>
                </c:pt>
                <c:pt idx="5">
                  <c:v>27.12.13M</c:v>
                </c:pt>
                <c:pt idx="6">
                  <c:v>11.01.14M</c:v>
                </c:pt>
                <c:pt idx="7">
                  <c:v>25.01.14M</c:v>
                </c:pt>
                <c:pt idx="8">
                  <c:v>09.02.14M</c:v>
                </c:pt>
                <c:pt idx="9">
                  <c:v>15.2.14D</c:v>
                </c:pt>
                <c:pt idx="10">
                  <c:v>20.2.14D</c:v>
                </c:pt>
                <c:pt idx="11">
                  <c:v>21.02.14B</c:v>
                </c:pt>
                <c:pt idx="12">
                  <c:v>03.03.14M</c:v>
                </c:pt>
                <c:pt idx="13">
                  <c:v>17.04.14D</c:v>
                </c:pt>
                <c:pt idx="14">
                  <c:v>18.0414B</c:v>
                </c:pt>
              </c:strCache>
            </c:strRef>
          </c:cat>
          <c:val>
            <c:numRef>
              <c:f>'[Chart in Microsoft PowerPoint]Temperature'!$P$7:$AD$7</c:f>
              <c:numCache>
                <c:formatCode>General</c:formatCode>
                <c:ptCount val="15"/>
                <c:pt idx="0">
                  <c:v>32</c:v>
                </c:pt>
                <c:pt idx="2">
                  <c:v>27.6</c:v>
                </c:pt>
                <c:pt idx="3">
                  <c:v>28.416666666666668</c:v>
                </c:pt>
                <c:pt idx="4">
                  <c:v>29</c:v>
                </c:pt>
                <c:pt idx="5">
                  <c:v>28</c:v>
                </c:pt>
                <c:pt idx="7">
                  <c:v>24.916666666666668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smooth val="0"/>
        <c:axId val="185850752"/>
        <c:axId val="185851312"/>
      </c:lineChart>
      <c:catAx>
        <c:axId val="185850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51312"/>
        <c:crosses val="autoZero"/>
        <c:auto val="0"/>
        <c:lblAlgn val="ctr"/>
        <c:lblOffset val="100"/>
        <c:noMultiLvlLbl val="0"/>
      </c:catAx>
      <c:valAx>
        <c:axId val="185851312"/>
        <c:scaling>
          <c:orientation val="minMax"/>
          <c:min val="2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</a:t>
                </a:r>
                <a:r>
                  <a:rPr lang="en-US" baseline="30000"/>
                  <a:t>0</a:t>
                </a:r>
                <a:r>
                  <a:rPr lang="en-US"/>
                  <a:t>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507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Phytoplankton Variations on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7 March 14</a:t>
            </a:r>
            <a:endParaRPr lang="en-US" dirty="0"/>
          </a:p>
        </c:rich>
      </c:tx>
      <c:layout>
        <c:manualLayout>
          <c:xMode val="edge"/>
          <c:yMode val="edge"/>
          <c:x val="0.28870623048519356"/>
          <c:y val="1.587129801973689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8254669033422888E-2"/>
          <c:y val="0.16071895424836619"/>
          <c:w val="0.90055072595694186"/>
          <c:h val="0.32819694806186461"/>
        </c:manualLayout>
      </c:layout>
      <c:lineChart>
        <c:grouping val="standard"/>
        <c:varyColors val="0"/>
        <c:ser>
          <c:idx val="12"/>
          <c:order val="0"/>
          <c:tx>
            <c:strRef>
              <c:f>'Sampling 6 271213'!$AP$10:$AQ$10</c:f>
              <c:strCache>
                <c:ptCount val="2"/>
                <c:pt idx="0">
                  <c:v>11:00 AM</c:v>
                </c:pt>
                <c:pt idx="1">
                  <c:v>Asterionella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271213'!$AR$10:$AW$10</c:f>
              <c:numCache>
                <c:formatCode>General</c:formatCode>
                <c:ptCount val="6"/>
                <c:pt idx="0">
                  <c:v>4.2710667722865434</c:v>
                </c:pt>
                <c:pt idx="1">
                  <c:v>4.7584071921878914</c:v>
                </c:pt>
                <c:pt idx="2">
                  <c:v>4.3290587192642294</c:v>
                </c:pt>
                <c:pt idx="3">
                  <c:v>4.3553876579865669</c:v>
                </c:pt>
                <c:pt idx="4">
                  <c:v>3.9030899869919442</c:v>
                </c:pt>
              </c:numCache>
            </c:numRef>
          </c:val>
          <c:smooth val="0"/>
        </c:ser>
        <c:ser>
          <c:idx val="13"/>
          <c:order val="1"/>
          <c:tx>
            <c:strRef>
              <c:f>'Sampling 6 271213'!$AP$11:$AQ$11</c:f>
              <c:strCache>
                <c:ptCount val="2"/>
                <c:pt idx="0">
                  <c:v>11:00 AM</c:v>
                </c:pt>
                <c:pt idx="1">
                  <c:v>Chaetoceros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271213'!$AR$11:$AW$11</c:f>
              <c:numCache>
                <c:formatCode>General</c:formatCode>
                <c:ptCount val="6"/>
                <c:pt idx="0">
                  <c:v>5.5991550006845552</c:v>
                </c:pt>
                <c:pt idx="1">
                  <c:v>5.5828206333422905</c:v>
                </c:pt>
                <c:pt idx="2">
                  <c:v>5.4127404665385264</c:v>
                </c:pt>
                <c:pt idx="3">
                  <c:v>5.5105450102066085</c:v>
                </c:pt>
                <c:pt idx="4">
                  <c:v>5.2148438480476926</c:v>
                </c:pt>
              </c:numCache>
            </c:numRef>
          </c:val>
          <c:smooth val="0"/>
        </c:ser>
        <c:ser>
          <c:idx val="14"/>
          <c:order val="2"/>
          <c:tx>
            <c:strRef>
              <c:f>'Sampling 6 271213'!$AP$12:$AQ$12</c:f>
              <c:strCache>
                <c:ptCount val="2"/>
                <c:pt idx="0">
                  <c:v>11:00 AM</c:v>
                </c:pt>
                <c:pt idx="1">
                  <c:v>Copepoda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271213'!$AR$12:$AW$12</c:f>
              <c:numCache>
                <c:formatCode>General</c:formatCode>
                <c:ptCount val="6"/>
                <c:pt idx="0">
                  <c:v>3.9030899869919442</c:v>
                </c:pt>
                <c:pt idx="1">
                  <c:v>3.8239087409443218</c:v>
                </c:pt>
                <c:pt idx="2">
                  <c:v>3.8239087409443218</c:v>
                </c:pt>
                <c:pt idx="3">
                  <c:v>4.3290587192642294</c:v>
                </c:pt>
                <c:pt idx="4">
                  <c:v>4.1249387366082857</c:v>
                </c:pt>
              </c:numCache>
            </c:numRef>
          </c:val>
          <c:smooth val="0"/>
        </c:ser>
        <c:ser>
          <c:idx val="15"/>
          <c:order val="3"/>
          <c:tx>
            <c:strRef>
              <c:f>'Sampling 6 271213'!$AP$13:$AQ$13</c:f>
              <c:strCache>
                <c:ptCount val="2"/>
                <c:pt idx="0">
                  <c:v>11:00 AM</c:v>
                </c:pt>
                <c:pt idx="1">
                  <c:v>Nitzschia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271213'!$AR$13:$AW$13</c:f>
              <c:numCache>
                <c:formatCode>General</c:formatCode>
                <c:ptCount val="6"/>
                <c:pt idx="0">
                  <c:v>3.9030899869919442</c:v>
                </c:pt>
                <c:pt idx="1">
                  <c:v>3.4259687322722807</c:v>
                </c:pt>
                <c:pt idx="2">
                  <c:v>3.4259687322722807</c:v>
                </c:pt>
                <c:pt idx="3">
                  <c:v>3.4259687322722807</c:v>
                </c:pt>
                <c:pt idx="4">
                  <c:v>3.1249387366082999</c:v>
                </c:pt>
              </c:numCache>
            </c:numRef>
          </c:val>
          <c:smooth val="0"/>
        </c:ser>
        <c:ser>
          <c:idx val="16"/>
          <c:order val="4"/>
          <c:tx>
            <c:strRef>
              <c:f>'Sampling 6 271213'!$AP$14:$AQ$14</c:f>
              <c:strCache>
                <c:ptCount val="2"/>
                <c:pt idx="0">
                  <c:v>11:00 AM</c:v>
                </c:pt>
                <c:pt idx="1">
                  <c:v>Rhizosolenia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271213'!$AR$14:$AW$14</c:f>
              <c:numCache>
                <c:formatCode>General</c:formatCode>
                <c:ptCount val="6"/>
                <c:pt idx="0">
                  <c:v>3.9030899869919442</c:v>
                </c:pt>
                <c:pt idx="1">
                  <c:v>3.9700367766225604</c:v>
                </c:pt>
                <c:pt idx="2">
                  <c:v>4.0791812460476251</c:v>
                </c:pt>
                <c:pt idx="3">
                  <c:v>3.7269987279362642</c:v>
                </c:pt>
                <c:pt idx="4">
                  <c:v>3.4259687322722807</c:v>
                </c:pt>
              </c:numCache>
            </c:numRef>
          </c:val>
          <c:smooth val="0"/>
        </c:ser>
        <c:ser>
          <c:idx val="17"/>
          <c:order val="5"/>
          <c:tx>
            <c:strRef>
              <c:f>'Sampling 6 271213'!$AP$15:$AQ$15</c:f>
              <c:strCache>
                <c:ptCount val="2"/>
                <c:pt idx="0">
                  <c:v>11:00 AM</c:v>
                </c:pt>
                <c:pt idx="1">
                  <c:v>Thalasionema Nitzschioides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271213'!$AR$15:$AW$15</c:f>
              <c:numCache>
                <c:formatCode>General</c:formatCode>
                <c:ptCount val="6"/>
                <c:pt idx="0">
                  <c:v>4.0280287236002437</c:v>
                </c:pt>
                <c:pt idx="1">
                  <c:v>4.1663314217665253</c:v>
                </c:pt>
                <c:pt idx="2">
                  <c:v>4.1249387366082857</c:v>
                </c:pt>
                <c:pt idx="3">
                  <c:v>3.9030899869919442</c:v>
                </c:pt>
                <c:pt idx="4">
                  <c:v>3.4259687322722807</c:v>
                </c:pt>
              </c:numCache>
            </c:numRef>
          </c:val>
          <c:smooth val="0"/>
        </c:ser>
        <c:ser>
          <c:idx val="18"/>
          <c:order val="6"/>
          <c:tx>
            <c:strRef>
              <c:f>'Sampling 6 271213'!$AP$16:$AQ$16</c:f>
              <c:strCache>
                <c:ptCount val="2"/>
                <c:pt idx="0">
                  <c:v>11:00 AM</c:v>
                </c:pt>
                <c:pt idx="1">
                  <c:v>Coscinodiscus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271213'!$AR$16:$AW$16</c:f>
              <c:numCache>
                <c:formatCode>General</c:formatCode>
                <c:ptCount val="6"/>
                <c:pt idx="0">
                  <c:v>3.7269987279362642</c:v>
                </c:pt>
                <c:pt idx="1">
                  <c:v>3.9030899869919442</c:v>
                </c:pt>
                <c:pt idx="2">
                  <c:v>3.9030899869919442</c:v>
                </c:pt>
                <c:pt idx="3">
                  <c:v>3.1249387366082999</c:v>
                </c:pt>
                <c:pt idx="4">
                  <c:v>4.204119982655925</c:v>
                </c:pt>
                <c:pt idx="5">
                  <c:v>4.9822712330395724</c:v>
                </c:pt>
              </c:numCache>
            </c:numRef>
          </c:val>
          <c:smooth val="0"/>
        </c:ser>
        <c:ser>
          <c:idx val="19"/>
          <c:order val="7"/>
          <c:tx>
            <c:strRef>
              <c:f>'Sampling 6 271213'!$AP$17:$AQ$17</c:f>
              <c:strCache>
                <c:ptCount val="2"/>
                <c:pt idx="0">
                  <c:v>11:00 AM</c:v>
                </c:pt>
                <c:pt idx="1">
                  <c:v>Pleurosigma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271213'!$AR$17:$AW$17</c:f>
              <c:numCache>
                <c:formatCode>General</c:formatCode>
                <c:ptCount val="6"/>
                <c:pt idx="0">
                  <c:v>3.4259687322722807</c:v>
                </c:pt>
                <c:pt idx="1">
                  <c:v>3.6020599913279625</c:v>
                </c:pt>
                <c:pt idx="2">
                  <c:v>3.1249387366082999</c:v>
                </c:pt>
                <c:pt idx="3">
                  <c:v>3.4259687322722807</c:v>
                </c:pt>
                <c:pt idx="4">
                  <c:v>3.6020599913279625</c:v>
                </c:pt>
                <c:pt idx="5">
                  <c:v>4.9102685716190724</c:v>
                </c:pt>
              </c:numCache>
            </c:numRef>
          </c:val>
          <c:smooth val="0"/>
        </c:ser>
        <c:ser>
          <c:idx val="20"/>
          <c:order val="8"/>
          <c:tx>
            <c:strRef>
              <c:f>'Sampling 6 271213'!$AP$18:$AQ$18</c:f>
              <c:strCache>
                <c:ptCount val="2"/>
                <c:pt idx="0">
                  <c:v>1:00 PM</c:v>
                </c:pt>
                <c:pt idx="1">
                  <c:v>Asterionella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271213'!$AR$18:$AW$18</c:f>
              <c:numCache>
                <c:formatCode>General</c:formatCode>
                <c:ptCount val="6"/>
                <c:pt idx="0">
                  <c:v>4.1663314217665253</c:v>
                </c:pt>
                <c:pt idx="1">
                  <c:v>4.2388820889151404</c:v>
                </c:pt>
                <c:pt idx="2">
                  <c:v>4.5873367345072555</c:v>
                </c:pt>
                <c:pt idx="3">
                  <c:v>4.6434526764861817</c:v>
                </c:pt>
                <c:pt idx="4">
                  <c:v>3.9700367766225604</c:v>
                </c:pt>
              </c:numCache>
            </c:numRef>
          </c:val>
          <c:smooth val="0"/>
        </c:ser>
        <c:ser>
          <c:idx val="21"/>
          <c:order val="9"/>
          <c:tx>
            <c:strRef>
              <c:f>'Sampling 6 271213'!$AP$19:$AQ$19</c:f>
              <c:strCache>
                <c:ptCount val="2"/>
                <c:pt idx="0">
                  <c:v>1:00 PM</c:v>
                </c:pt>
                <c:pt idx="1">
                  <c:v>Copepoda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271213'!$AR$19:$AW$19</c:f>
              <c:numCache>
                <c:formatCode>General</c:formatCode>
                <c:ptCount val="6"/>
                <c:pt idx="0">
                  <c:v>3.8239087409443218</c:v>
                </c:pt>
                <c:pt idx="1">
                  <c:v>4.1663314217665253</c:v>
                </c:pt>
                <c:pt idx="2">
                  <c:v>4.3290587192642294</c:v>
                </c:pt>
                <c:pt idx="4">
                  <c:v>3.8239087409443218</c:v>
                </c:pt>
                <c:pt idx="5">
                  <c:v>3.6020599913279625</c:v>
                </c:pt>
              </c:numCache>
            </c:numRef>
          </c:val>
          <c:smooth val="0"/>
        </c:ser>
        <c:ser>
          <c:idx val="22"/>
          <c:order val="10"/>
          <c:tx>
            <c:strRef>
              <c:f>'Sampling 6 271213'!$AP$20:$AQ$20</c:f>
              <c:strCache>
                <c:ptCount val="2"/>
                <c:pt idx="0">
                  <c:v>1:00 PM</c:v>
                </c:pt>
                <c:pt idx="1">
                  <c:v>Coscinodiscus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271213'!$AR$20:$AW$20</c:f>
              <c:numCache>
                <c:formatCode>General</c:formatCode>
                <c:ptCount val="6"/>
                <c:pt idx="0">
                  <c:v>3.4259687322722807</c:v>
                </c:pt>
                <c:pt idx="1">
                  <c:v>3.4259687322722807</c:v>
                </c:pt>
                <c:pt idx="2">
                  <c:v>3.1249387366082999</c:v>
                </c:pt>
                <c:pt idx="4">
                  <c:v>3.8239087409443218</c:v>
                </c:pt>
                <c:pt idx="5">
                  <c:v>4.5873367345072555</c:v>
                </c:pt>
              </c:numCache>
            </c:numRef>
          </c:val>
          <c:smooth val="0"/>
        </c:ser>
        <c:ser>
          <c:idx val="23"/>
          <c:order val="11"/>
          <c:tx>
            <c:strRef>
              <c:f>'Sampling 6 271213'!$AP$21:$AQ$21</c:f>
              <c:strCache>
                <c:ptCount val="2"/>
                <c:pt idx="0">
                  <c:v>1:00 PM</c:v>
                </c:pt>
                <c:pt idx="1">
                  <c:v>Rhizosolenia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271213'!$AR$21:$AW$21</c:f>
              <c:numCache>
                <c:formatCode>General</c:formatCode>
                <c:ptCount val="6"/>
                <c:pt idx="0">
                  <c:v>3.7269987279362642</c:v>
                </c:pt>
                <c:pt idx="1">
                  <c:v>4.1249387366082857</c:v>
                </c:pt>
                <c:pt idx="2">
                  <c:v>4.204119982655925</c:v>
                </c:pt>
                <c:pt idx="3">
                  <c:v>3.9700367766225604</c:v>
                </c:pt>
                <c:pt idx="4">
                  <c:v>3.8239087409443218</c:v>
                </c:pt>
              </c:numCache>
            </c:numRef>
          </c:val>
          <c:smooth val="0"/>
        </c:ser>
        <c:ser>
          <c:idx val="0"/>
          <c:order val="12"/>
          <c:tx>
            <c:strRef>
              <c:f>'Sampling 6 271213'!$AP$22:$AQ$22</c:f>
              <c:strCache>
                <c:ptCount val="2"/>
                <c:pt idx="0">
                  <c:v>1:00 PM</c:v>
                </c:pt>
                <c:pt idx="1">
                  <c:v>Chaetoceros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271213'!$AR$22:$AW$22</c:f>
              <c:numCache>
                <c:formatCode>General</c:formatCode>
                <c:ptCount val="6"/>
                <c:pt idx="0">
                  <c:v>5.7081375105769157</c:v>
                </c:pt>
                <c:pt idx="1">
                  <c:v>5.6035052322021395</c:v>
                </c:pt>
                <c:pt idx="2">
                  <c:v>5.7703610059574002</c:v>
                </c:pt>
                <c:pt idx="3">
                  <c:v>5.4194049627698915</c:v>
                </c:pt>
                <c:pt idx="4">
                  <c:v>5.3424226808222084</c:v>
                </c:pt>
                <c:pt idx="5">
                  <c:v>3.9030899869919442</c:v>
                </c:pt>
              </c:numCache>
            </c:numRef>
          </c:val>
          <c:smooth val="1"/>
        </c:ser>
        <c:ser>
          <c:idx val="1"/>
          <c:order val="13"/>
          <c:tx>
            <c:strRef>
              <c:f>'Sampling 6 271213'!$AP$23:$AQ$23</c:f>
              <c:strCache>
                <c:ptCount val="2"/>
                <c:pt idx="0">
                  <c:v>1:00 PM</c:v>
                </c:pt>
                <c:pt idx="1">
                  <c:v>Pleurosigma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271213'!$AR$23:$AW$23</c:f>
              <c:numCache>
                <c:formatCode>General</c:formatCode>
                <c:ptCount val="6"/>
                <c:pt idx="0">
                  <c:v>3.4259687322722807</c:v>
                </c:pt>
                <c:pt idx="1">
                  <c:v>3.4259687322722807</c:v>
                </c:pt>
                <c:pt idx="2">
                  <c:v>3.4259687322722807</c:v>
                </c:pt>
                <c:pt idx="3">
                  <c:v>3.4259687322722807</c:v>
                </c:pt>
                <c:pt idx="4">
                  <c:v>3.4259687322722807</c:v>
                </c:pt>
                <c:pt idx="5">
                  <c:v>3.4259687322722807</c:v>
                </c:pt>
              </c:numCache>
            </c:numRef>
          </c:val>
          <c:smooth val="1"/>
        </c:ser>
        <c:ser>
          <c:idx val="2"/>
          <c:order val="14"/>
          <c:tx>
            <c:strRef>
              <c:f>'Sampling 6 271213'!$AP$24:$AQ$24</c:f>
              <c:strCache>
                <c:ptCount val="2"/>
                <c:pt idx="0">
                  <c:v>3:00 PM</c:v>
                </c:pt>
                <c:pt idx="1">
                  <c:v>Ceratium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271213'!$AR$24:$AW$24</c:f>
              <c:numCache>
                <c:formatCode>General</c:formatCode>
                <c:ptCount val="6"/>
                <c:pt idx="1">
                  <c:v>3.1249387366082999</c:v>
                </c:pt>
                <c:pt idx="2">
                  <c:v>3.4259687322722807</c:v>
                </c:pt>
                <c:pt idx="3">
                  <c:v>3.1249387366082999</c:v>
                </c:pt>
                <c:pt idx="4">
                  <c:v>3.7269987279362642</c:v>
                </c:pt>
              </c:numCache>
            </c:numRef>
          </c:val>
          <c:smooth val="1"/>
        </c:ser>
        <c:ser>
          <c:idx val="3"/>
          <c:order val="15"/>
          <c:tx>
            <c:strRef>
              <c:f>'Sampling 6 271213'!$AP$25:$AQ$25</c:f>
              <c:strCache>
                <c:ptCount val="2"/>
                <c:pt idx="0">
                  <c:v>3:00 PM</c:v>
                </c:pt>
                <c:pt idx="1">
                  <c:v>Chaetoceros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271213'!$AR$25:$AW$25</c:f>
              <c:numCache>
                <c:formatCode>General</c:formatCode>
                <c:ptCount val="6"/>
                <c:pt idx="0">
                  <c:v>5.7732987475892381</c:v>
                </c:pt>
                <c:pt idx="1">
                  <c:v>5.5015156936648122</c:v>
                </c:pt>
                <c:pt idx="2">
                  <c:v>5.4216039268698362</c:v>
                </c:pt>
                <c:pt idx="3">
                  <c:v>5.0492180226701882</c:v>
                </c:pt>
                <c:pt idx="4">
                  <c:v>5</c:v>
                </c:pt>
              </c:numCache>
            </c:numRef>
          </c:val>
          <c:smooth val="1"/>
        </c:ser>
        <c:ser>
          <c:idx val="4"/>
          <c:order val="16"/>
          <c:tx>
            <c:strRef>
              <c:f>'Sampling 6 271213'!$AP$26:$AQ$26</c:f>
              <c:strCache>
                <c:ptCount val="2"/>
                <c:pt idx="0">
                  <c:v>3:00 PM</c:v>
                </c:pt>
                <c:pt idx="1">
                  <c:v>Coscinodiscus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271213'!$AR$26:$AW$26</c:f>
              <c:numCache>
                <c:formatCode>General</c:formatCode>
                <c:ptCount val="6"/>
                <c:pt idx="0">
                  <c:v>3.4259687322722807</c:v>
                </c:pt>
                <c:pt idx="2">
                  <c:v>3.9030899869919442</c:v>
                </c:pt>
                <c:pt idx="3">
                  <c:v>3.9030899869919442</c:v>
                </c:pt>
                <c:pt idx="4">
                  <c:v>3.8239087409443218</c:v>
                </c:pt>
                <c:pt idx="5">
                  <c:v>4.8409420802430994</c:v>
                </c:pt>
              </c:numCache>
            </c:numRef>
          </c:val>
          <c:smooth val="1"/>
        </c:ser>
        <c:ser>
          <c:idx val="5"/>
          <c:order val="17"/>
          <c:tx>
            <c:strRef>
              <c:f>'Sampling 6 271213'!$AP$27:$AQ$27</c:f>
              <c:strCache>
                <c:ptCount val="2"/>
                <c:pt idx="0">
                  <c:v>3:00 PM</c:v>
                </c:pt>
                <c:pt idx="1">
                  <c:v>Nitzschia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'Sampling 6 271213'!$AR$9:$AW$9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6 271213'!$AR$27:$AW$27</c:f>
              <c:numCache>
                <c:formatCode>General</c:formatCode>
                <c:ptCount val="6"/>
                <c:pt idx="0">
                  <c:v>3.7269987279362642</c:v>
                </c:pt>
                <c:pt idx="1">
                  <c:v>3.6020599913279625</c:v>
                </c:pt>
                <c:pt idx="2">
                  <c:v>3.4259687322722807</c:v>
                </c:pt>
                <c:pt idx="3">
                  <c:v>3.8239087409443218</c:v>
                </c:pt>
                <c:pt idx="4">
                  <c:v>3.8239087409443218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802128"/>
        <c:axId val="330802688"/>
      </c:lineChart>
      <c:catAx>
        <c:axId val="330802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802688"/>
        <c:crosses val="autoZero"/>
        <c:auto val="1"/>
        <c:lblAlgn val="ctr"/>
        <c:lblOffset val="100"/>
        <c:noMultiLvlLbl val="0"/>
      </c:catAx>
      <c:valAx>
        <c:axId val="330802688"/>
        <c:scaling>
          <c:orientation val="minMax"/>
          <c:min val="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Phytoplankton Log NO.l</a:t>
                </a:r>
                <a:r>
                  <a:rPr lang="en-US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80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241120141600454E-2"/>
          <c:y val="0.54452266996037257"/>
          <c:w val="0.80662318441864944"/>
          <c:h val="0.435869486902373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Phytoplankton Variations on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11 </a:t>
            </a:r>
            <a:r>
              <a:rPr lang="en-US" dirty="0" smtClean="0"/>
              <a:t>Feb 14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95174386023254"/>
          <c:y val="0.13743017611241953"/>
          <c:w val="0.85223727129844662"/>
          <c:h val="0.36146023602359445"/>
        </c:manualLayout>
      </c:layout>
      <c:lineChart>
        <c:grouping val="standard"/>
        <c:varyColors val="0"/>
        <c:ser>
          <c:idx val="0"/>
          <c:order val="0"/>
          <c:tx>
            <c:strRef>
              <c:f>'Sampling 5 111213'!$AP$12:$AQ$12</c:f>
              <c:strCache>
                <c:ptCount val="2"/>
                <c:pt idx="0">
                  <c:v>11:00AM</c:v>
                </c:pt>
                <c:pt idx="1">
                  <c:v>Chaetoceros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111213'!$AR$12:$AW$12</c:f>
              <c:numCache>
                <c:formatCode>General</c:formatCode>
                <c:ptCount val="6"/>
                <c:pt idx="0">
                  <c:v>3.7269987279362642</c:v>
                </c:pt>
                <c:pt idx="1">
                  <c:v>3.4259687322722807</c:v>
                </c:pt>
                <c:pt idx="2">
                  <c:v>3.1249387366082999</c:v>
                </c:pt>
                <c:pt idx="4">
                  <c:v>3.1249387366082999</c:v>
                </c:pt>
                <c:pt idx="5">
                  <c:v>3.1249387366082999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'Sampling 5 111213'!$AP$13:$AQ$13</c:f>
              <c:strCache>
                <c:ptCount val="2"/>
                <c:pt idx="0">
                  <c:v>11:00AM</c:v>
                </c:pt>
                <c:pt idx="1">
                  <c:v>Rhizosolenia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111213'!$AR$13:$AW$13</c:f>
              <c:numCache>
                <c:formatCode>General</c:formatCode>
                <c:ptCount val="6"/>
                <c:pt idx="0">
                  <c:v>4.2388820889151404</c:v>
                </c:pt>
                <c:pt idx="1">
                  <c:v>3.6020599913279625</c:v>
                </c:pt>
                <c:pt idx="2">
                  <c:v>3.1249387366082999</c:v>
                </c:pt>
                <c:pt idx="3">
                  <c:v>3.1249387366082999</c:v>
                </c:pt>
                <c:pt idx="5">
                  <c:v>3.1249387366082999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'Sampling 5 111213'!$AP$14:$AQ$14</c:f>
              <c:strCache>
                <c:ptCount val="2"/>
                <c:pt idx="0">
                  <c:v>1:00PM</c:v>
                </c:pt>
                <c:pt idx="1">
                  <c:v>Bidulphia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111213'!$AR$14:$AW$14</c:f>
              <c:numCache>
                <c:formatCode>General</c:formatCode>
                <c:ptCount val="6"/>
                <c:pt idx="0">
                  <c:v>3.1249387366082999</c:v>
                </c:pt>
                <c:pt idx="2">
                  <c:v>3.1249387366082999</c:v>
                </c:pt>
                <c:pt idx="3">
                  <c:v>3.1249387366082999</c:v>
                </c:pt>
                <c:pt idx="4">
                  <c:v>3.1249387366082999</c:v>
                </c:pt>
                <c:pt idx="5">
                  <c:v>4.2388820889151404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'Sampling 5 111213'!$AP$15:$AQ$15</c:f>
              <c:strCache>
                <c:ptCount val="2"/>
                <c:pt idx="0">
                  <c:v>1:00PM</c:v>
                </c:pt>
                <c:pt idx="1">
                  <c:v>Ceratium contortum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111213'!$AR$15:$AW$15</c:f>
              <c:numCache>
                <c:formatCode>General</c:formatCode>
                <c:ptCount val="6"/>
                <c:pt idx="0">
                  <c:v>3.1249387366082999</c:v>
                </c:pt>
                <c:pt idx="1">
                  <c:v>3.1249387366082999</c:v>
                </c:pt>
                <c:pt idx="2">
                  <c:v>3.6020599913279625</c:v>
                </c:pt>
                <c:pt idx="3">
                  <c:v>3.6020599913279625</c:v>
                </c:pt>
                <c:pt idx="4">
                  <c:v>3.8239087409443218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'Sampling 5 111213'!$AP$16:$AQ$16</c:f>
              <c:strCache>
                <c:ptCount val="2"/>
                <c:pt idx="0">
                  <c:v>1:00PM</c:v>
                </c:pt>
                <c:pt idx="1">
                  <c:v>Coscinidiscus eccentricus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111213'!$AR$16:$AW$16</c:f>
              <c:numCache>
                <c:formatCode>General</c:formatCode>
                <c:ptCount val="6"/>
                <c:pt idx="0">
                  <c:v>3.1249387366082999</c:v>
                </c:pt>
                <c:pt idx="1">
                  <c:v>3.6020599913279625</c:v>
                </c:pt>
                <c:pt idx="3">
                  <c:v>3.4259687322722807</c:v>
                </c:pt>
                <c:pt idx="4">
                  <c:v>3.4259687322722807</c:v>
                </c:pt>
                <c:pt idx="5">
                  <c:v>5.2863067388432805</c:v>
                </c:pt>
              </c:numCache>
            </c:numRef>
          </c:val>
          <c:smooth val="1"/>
        </c:ser>
        <c:ser>
          <c:idx val="5"/>
          <c:order val="5"/>
          <c:tx>
            <c:strRef>
              <c:f>'Sampling 5 111213'!$AP$17:$AQ$17</c:f>
              <c:strCache>
                <c:ptCount val="2"/>
                <c:pt idx="0">
                  <c:v>1:00PM</c:v>
                </c:pt>
                <c:pt idx="1">
                  <c:v>Rhizosolenia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111213'!$AR$17:$AW$17</c:f>
              <c:numCache>
                <c:formatCode>General</c:formatCode>
                <c:ptCount val="6"/>
                <c:pt idx="0">
                  <c:v>3.9030899869919442</c:v>
                </c:pt>
                <c:pt idx="2">
                  <c:v>3.1249387366082999</c:v>
                </c:pt>
                <c:pt idx="3">
                  <c:v>3.6020599913279625</c:v>
                </c:pt>
                <c:pt idx="4">
                  <c:v>3.6020599913279625</c:v>
                </c:pt>
                <c:pt idx="5">
                  <c:v>3.4259687322722807</c:v>
                </c:pt>
              </c:numCache>
            </c:numRef>
          </c:val>
          <c:smooth val="1"/>
        </c:ser>
        <c:ser>
          <c:idx val="6"/>
          <c:order val="6"/>
          <c:tx>
            <c:strRef>
              <c:f>'Sampling 5 111213'!$AP$18:$AQ$18</c:f>
              <c:strCache>
                <c:ptCount val="2"/>
                <c:pt idx="0">
                  <c:v>1:00 PM</c:v>
                </c:pt>
                <c:pt idx="1">
                  <c:v>Ceratium fusus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111213'!$AR$18:$AW$18</c:f>
              <c:numCache>
                <c:formatCode>General</c:formatCode>
                <c:ptCount val="6"/>
                <c:pt idx="0">
                  <c:v>3.9030899869919442</c:v>
                </c:pt>
                <c:pt idx="1">
                  <c:v>3.6020599913279625</c:v>
                </c:pt>
                <c:pt idx="2">
                  <c:v>3.4259687322722807</c:v>
                </c:pt>
                <c:pt idx="3">
                  <c:v>3.1249387366082999</c:v>
                </c:pt>
              </c:numCache>
            </c:numRef>
          </c:val>
          <c:smooth val="1"/>
        </c:ser>
        <c:ser>
          <c:idx val="7"/>
          <c:order val="7"/>
          <c:tx>
            <c:strRef>
              <c:f>'Sampling 5 111213'!$AP$19:$AQ$19</c:f>
              <c:strCache>
                <c:ptCount val="2"/>
                <c:pt idx="0">
                  <c:v>1:00 PM</c:v>
                </c:pt>
                <c:pt idx="1">
                  <c:v>Ceratium trichoceros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111213'!$AR$19:$AW$19</c:f>
              <c:numCache>
                <c:formatCode>General</c:formatCode>
                <c:ptCount val="6"/>
                <c:pt idx="0">
                  <c:v>3.4259687322722807</c:v>
                </c:pt>
                <c:pt idx="1">
                  <c:v>3.4259687322722807</c:v>
                </c:pt>
                <c:pt idx="3">
                  <c:v>3.1249387366082999</c:v>
                </c:pt>
                <c:pt idx="4">
                  <c:v>3.6020599913279625</c:v>
                </c:pt>
              </c:numCache>
            </c:numRef>
          </c:val>
          <c:smooth val="1"/>
        </c:ser>
        <c:ser>
          <c:idx val="8"/>
          <c:order val="8"/>
          <c:tx>
            <c:strRef>
              <c:f>'Sampling 5 111213'!$AP$20:$AQ$20</c:f>
              <c:strCache>
                <c:ptCount val="2"/>
                <c:pt idx="0">
                  <c:v>1:00 PM</c:v>
                </c:pt>
                <c:pt idx="1">
                  <c:v>Chaetoceros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111213'!$AR$20:$AW$20</c:f>
              <c:numCache>
                <c:formatCode>General</c:formatCode>
                <c:ptCount val="6"/>
                <c:pt idx="0">
                  <c:v>3.7269987279362642</c:v>
                </c:pt>
                <c:pt idx="1">
                  <c:v>3.1249387366082999</c:v>
                </c:pt>
                <c:pt idx="2">
                  <c:v>3.1249387366082999</c:v>
                </c:pt>
                <c:pt idx="3">
                  <c:v>3.1249387366082999</c:v>
                </c:pt>
              </c:numCache>
            </c:numRef>
          </c:val>
          <c:smooth val="1"/>
        </c:ser>
        <c:ser>
          <c:idx val="9"/>
          <c:order val="9"/>
          <c:tx>
            <c:strRef>
              <c:f>'Sampling 5 111213'!$AP$21:$AQ$21</c:f>
              <c:strCache>
                <c:ptCount val="2"/>
                <c:pt idx="0">
                  <c:v>1:00 PM</c:v>
                </c:pt>
                <c:pt idx="1">
                  <c:v>Pleurosigma directum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111213'!$AR$21:$AW$21</c:f>
              <c:numCache>
                <c:formatCode>General</c:formatCode>
                <c:ptCount val="6"/>
                <c:pt idx="0">
                  <c:v>3.8239087409443218</c:v>
                </c:pt>
                <c:pt idx="1">
                  <c:v>3.6020599913279625</c:v>
                </c:pt>
                <c:pt idx="4">
                  <c:v>3.1249387366082999</c:v>
                </c:pt>
                <c:pt idx="5">
                  <c:v>4.9030899869919438</c:v>
                </c:pt>
              </c:numCache>
            </c:numRef>
          </c:val>
          <c:smooth val="1"/>
        </c:ser>
        <c:ser>
          <c:idx val="10"/>
          <c:order val="10"/>
          <c:tx>
            <c:strRef>
              <c:f>'Sampling 5 111213'!$AP$22:$AQ$22</c:f>
              <c:strCache>
                <c:ptCount val="2"/>
                <c:pt idx="0">
                  <c:v>1:00 PM</c:v>
                </c:pt>
                <c:pt idx="1">
                  <c:v>Tintinnida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111213'!$AR$22:$AW$22</c:f>
              <c:numCache>
                <c:formatCode>General</c:formatCode>
                <c:ptCount val="6"/>
                <c:pt idx="0">
                  <c:v>3.6020599913279625</c:v>
                </c:pt>
                <c:pt idx="1">
                  <c:v>3.7269987279362642</c:v>
                </c:pt>
                <c:pt idx="2">
                  <c:v>3.4259687322722807</c:v>
                </c:pt>
                <c:pt idx="4">
                  <c:v>3.7269987279362642</c:v>
                </c:pt>
              </c:numCache>
            </c:numRef>
          </c:val>
          <c:smooth val="1"/>
        </c:ser>
        <c:ser>
          <c:idx val="11"/>
          <c:order val="11"/>
          <c:tx>
            <c:strRef>
              <c:f>'Sampling 5 111213'!$AP$23:$AQ$23</c:f>
              <c:strCache>
                <c:ptCount val="2"/>
                <c:pt idx="0">
                  <c:v>1:00 PM</c:v>
                </c:pt>
                <c:pt idx="1">
                  <c:v>Coscinidiscus eccentricus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'Sampling 5 111213'!$AR$11:$AW$11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5 111213'!$AR$23:$AW$23</c:f>
              <c:numCache>
                <c:formatCode>General</c:formatCode>
                <c:ptCount val="6"/>
                <c:pt idx="0">
                  <c:v>4.0280287236002437</c:v>
                </c:pt>
                <c:pt idx="1">
                  <c:v>3.9030899869919442</c:v>
                </c:pt>
                <c:pt idx="2">
                  <c:v>3.4259687322722807</c:v>
                </c:pt>
                <c:pt idx="3">
                  <c:v>3.6020599913279625</c:v>
                </c:pt>
                <c:pt idx="5">
                  <c:v>4.9700367766225568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1503504"/>
        <c:axId val="332156928"/>
      </c:lineChart>
      <c:catAx>
        <c:axId val="331503504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156928"/>
        <c:crosses val="autoZero"/>
        <c:auto val="1"/>
        <c:lblAlgn val="ctr"/>
        <c:lblOffset val="100"/>
        <c:noMultiLvlLbl val="0"/>
      </c:catAx>
      <c:valAx>
        <c:axId val="332156928"/>
        <c:scaling>
          <c:orientation val="minMax"/>
          <c:min val="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Phytoplankton Log NO.l</a:t>
                </a:r>
                <a:r>
                  <a:rPr lang="en-US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50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Variaions in Salinity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PowerPoint]Salinity'!$P$6</c:f>
              <c:strCache>
                <c:ptCount val="1"/>
                <c:pt idx="0">
                  <c:v>11:00 AM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'[Chart in Microsoft PowerPoint]Salinity'!$Q$5:$AE$5</c:f>
              <c:strCache>
                <c:ptCount val="15"/>
                <c:pt idx="0">
                  <c:v>12.10.13M</c:v>
                </c:pt>
                <c:pt idx="1">
                  <c:v>26.10.13M</c:v>
                </c:pt>
                <c:pt idx="2">
                  <c:v>9.11.13M</c:v>
                </c:pt>
                <c:pt idx="3">
                  <c:v>26.11.13M</c:v>
                </c:pt>
                <c:pt idx="4">
                  <c:v>11.12.13M</c:v>
                </c:pt>
                <c:pt idx="5">
                  <c:v>27.12.13M</c:v>
                </c:pt>
                <c:pt idx="6">
                  <c:v>11.01.14M</c:v>
                </c:pt>
                <c:pt idx="7">
                  <c:v>25.01.14M</c:v>
                </c:pt>
                <c:pt idx="8">
                  <c:v>09.02.14M</c:v>
                </c:pt>
                <c:pt idx="9">
                  <c:v>15.2.14D</c:v>
                </c:pt>
                <c:pt idx="10">
                  <c:v>20.2.14D</c:v>
                </c:pt>
                <c:pt idx="11">
                  <c:v>21.02.14B</c:v>
                </c:pt>
                <c:pt idx="12">
                  <c:v>03.0314M</c:v>
                </c:pt>
                <c:pt idx="13">
                  <c:v>17.03.14D</c:v>
                </c:pt>
                <c:pt idx="14">
                  <c:v>18.03.14B</c:v>
                </c:pt>
              </c:strCache>
            </c:strRef>
          </c:cat>
          <c:val>
            <c:numRef>
              <c:f>'[Chart in Microsoft PowerPoint]Salinity'!$Q$6:$AE$6</c:f>
              <c:numCache>
                <c:formatCode>General</c:formatCode>
                <c:ptCount val="15"/>
                <c:pt idx="0">
                  <c:v>35</c:v>
                </c:pt>
                <c:pt idx="1">
                  <c:v>34.800000000000004</c:v>
                </c:pt>
                <c:pt idx="2">
                  <c:v>33.6</c:v>
                </c:pt>
                <c:pt idx="3">
                  <c:v>36</c:v>
                </c:pt>
                <c:pt idx="4">
                  <c:v>37.666666666666579</c:v>
                </c:pt>
                <c:pt idx="5">
                  <c:v>35.833333333333336</c:v>
                </c:pt>
                <c:pt idx="6">
                  <c:v>38</c:v>
                </c:pt>
                <c:pt idx="7">
                  <c:v>35.666666666666579</c:v>
                </c:pt>
                <c:pt idx="8">
                  <c:v>39.200000000000003</c:v>
                </c:pt>
                <c:pt idx="9">
                  <c:v>38.200000000000003</c:v>
                </c:pt>
                <c:pt idx="10">
                  <c:v>42</c:v>
                </c:pt>
                <c:pt idx="11">
                  <c:v>36.4</c:v>
                </c:pt>
                <c:pt idx="12">
                  <c:v>40.566000000000003</c:v>
                </c:pt>
                <c:pt idx="13">
                  <c:v>39.333000000000006</c:v>
                </c:pt>
                <c:pt idx="14">
                  <c:v>39.6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'[Chart in Microsoft PowerPoint]Salinity'!$P$7</c:f>
              <c:strCache>
                <c:ptCount val="1"/>
                <c:pt idx="0">
                  <c:v>1:00 PM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'[Chart in Microsoft PowerPoint]Salinity'!$Q$5:$AE$5</c:f>
              <c:strCache>
                <c:ptCount val="15"/>
                <c:pt idx="0">
                  <c:v>12.10.13M</c:v>
                </c:pt>
                <c:pt idx="1">
                  <c:v>26.10.13M</c:v>
                </c:pt>
                <c:pt idx="2">
                  <c:v>9.11.13M</c:v>
                </c:pt>
                <c:pt idx="3">
                  <c:v>26.11.13M</c:v>
                </c:pt>
                <c:pt idx="4">
                  <c:v>11.12.13M</c:v>
                </c:pt>
                <c:pt idx="5">
                  <c:v>27.12.13M</c:v>
                </c:pt>
                <c:pt idx="6">
                  <c:v>11.01.14M</c:v>
                </c:pt>
                <c:pt idx="7">
                  <c:v>25.01.14M</c:v>
                </c:pt>
                <c:pt idx="8">
                  <c:v>09.02.14M</c:v>
                </c:pt>
                <c:pt idx="9">
                  <c:v>15.2.14D</c:v>
                </c:pt>
                <c:pt idx="10">
                  <c:v>20.2.14D</c:v>
                </c:pt>
                <c:pt idx="11">
                  <c:v>21.02.14B</c:v>
                </c:pt>
                <c:pt idx="12">
                  <c:v>03.0314M</c:v>
                </c:pt>
                <c:pt idx="13">
                  <c:v>17.03.14D</c:v>
                </c:pt>
                <c:pt idx="14">
                  <c:v>18.03.14B</c:v>
                </c:pt>
              </c:strCache>
            </c:strRef>
          </c:cat>
          <c:val>
            <c:numRef>
              <c:f>'[Chart in Microsoft PowerPoint]Salinity'!$Q$7:$AE$7</c:f>
              <c:numCache>
                <c:formatCode>General</c:formatCode>
                <c:ptCount val="15"/>
                <c:pt idx="0">
                  <c:v>32</c:v>
                </c:pt>
                <c:pt idx="1">
                  <c:v>35</c:v>
                </c:pt>
                <c:pt idx="2">
                  <c:v>33.800000000000004</c:v>
                </c:pt>
                <c:pt idx="3">
                  <c:v>35.833333333333336</c:v>
                </c:pt>
                <c:pt idx="4">
                  <c:v>36.333333333333336</c:v>
                </c:pt>
                <c:pt idx="5">
                  <c:v>36.166666666666579</c:v>
                </c:pt>
                <c:pt idx="6">
                  <c:v>38.166666666666579</c:v>
                </c:pt>
                <c:pt idx="7">
                  <c:v>34.833333333333336</c:v>
                </c:pt>
                <c:pt idx="8">
                  <c:v>41.6</c:v>
                </c:pt>
                <c:pt idx="9">
                  <c:v>39</c:v>
                </c:pt>
                <c:pt idx="11">
                  <c:v>37.200000000000003</c:v>
                </c:pt>
                <c:pt idx="12">
                  <c:v>40.788000000000011</c:v>
                </c:pt>
                <c:pt idx="13">
                  <c:v>40.566000000000003</c:v>
                </c:pt>
                <c:pt idx="14">
                  <c:v>40.340000000000003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'[Chart in Microsoft PowerPoint]Salinity'!$P$8</c:f>
              <c:strCache>
                <c:ptCount val="1"/>
                <c:pt idx="0">
                  <c:v>3:00 PM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'[Chart in Microsoft PowerPoint]Salinity'!$Q$5:$AE$5</c:f>
              <c:strCache>
                <c:ptCount val="15"/>
                <c:pt idx="0">
                  <c:v>12.10.13M</c:v>
                </c:pt>
                <c:pt idx="1">
                  <c:v>26.10.13M</c:v>
                </c:pt>
                <c:pt idx="2">
                  <c:v>9.11.13M</c:v>
                </c:pt>
                <c:pt idx="3">
                  <c:v>26.11.13M</c:v>
                </c:pt>
                <c:pt idx="4">
                  <c:v>11.12.13M</c:v>
                </c:pt>
                <c:pt idx="5">
                  <c:v>27.12.13M</c:v>
                </c:pt>
                <c:pt idx="6">
                  <c:v>11.01.14M</c:v>
                </c:pt>
                <c:pt idx="7">
                  <c:v>25.01.14M</c:v>
                </c:pt>
                <c:pt idx="8">
                  <c:v>09.02.14M</c:v>
                </c:pt>
                <c:pt idx="9">
                  <c:v>15.2.14D</c:v>
                </c:pt>
                <c:pt idx="10">
                  <c:v>20.2.14D</c:v>
                </c:pt>
                <c:pt idx="11">
                  <c:v>21.02.14B</c:v>
                </c:pt>
                <c:pt idx="12">
                  <c:v>03.0314M</c:v>
                </c:pt>
                <c:pt idx="13">
                  <c:v>17.03.14D</c:v>
                </c:pt>
                <c:pt idx="14">
                  <c:v>18.03.14B</c:v>
                </c:pt>
              </c:strCache>
            </c:strRef>
          </c:cat>
          <c:val>
            <c:numRef>
              <c:f>'[Chart in Microsoft PowerPoint]Salinity'!$Q$8:$AE$8</c:f>
              <c:numCache>
                <c:formatCode>General</c:formatCode>
                <c:ptCount val="15"/>
                <c:pt idx="0">
                  <c:v>32</c:v>
                </c:pt>
                <c:pt idx="2">
                  <c:v>35.200000000000003</c:v>
                </c:pt>
                <c:pt idx="3">
                  <c:v>35.166666666666579</c:v>
                </c:pt>
                <c:pt idx="4">
                  <c:v>35.5</c:v>
                </c:pt>
                <c:pt idx="5">
                  <c:v>37.166666666666579</c:v>
                </c:pt>
                <c:pt idx="7">
                  <c:v>35</c:v>
                </c:pt>
                <c:pt idx="11">
                  <c:v>38.770000000000003</c:v>
                </c:pt>
                <c:pt idx="12">
                  <c:v>39.5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854672"/>
        <c:axId val="185855232"/>
      </c:lineChart>
      <c:catAx>
        <c:axId val="185854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55232"/>
        <c:crosses val="autoZero"/>
        <c:auto val="1"/>
        <c:lblAlgn val="ctr"/>
        <c:lblOffset val="100"/>
        <c:noMultiLvlLbl val="0"/>
      </c:catAx>
      <c:valAx>
        <c:axId val="185855232"/>
        <c:scaling>
          <c:orientation val="minMax"/>
          <c:min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Salinity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546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Average  Variations in pH</a:t>
            </a:r>
            <a:endParaRPr lang="en-US" dirty="0"/>
          </a:p>
        </c:rich>
      </c:tx>
      <c:layout>
        <c:manualLayout>
          <c:xMode val="edge"/>
          <c:yMode val="edge"/>
          <c:x val="0.30473551383000202"/>
          <c:y val="3.153153153153153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PowerPoint]Temperature'!$O$5</c:f>
              <c:strCache>
                <c:ptCount val="1"/>
                <c:pt idx="0">
                  <c:v>11:00 AM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PowerPoint]Temperature'!$P$4:$AD$4</c:f>
              <c:strCache>
                <c:ptCount val="15"/>
                <c:pt idx="0">
                  <c:v>12.10.13M</c:v>
                </c:pt>
                <c:pt idx="1">
                  <c:v>26.10.13M</c:v>
                </c:pt>
                <c:pt idx="2">
                  <c:v>9.11.13M</c:v>
                </c:pt>
                <c:pt idx="3">
                  <c:v>26.11.13M</c:v>
                </c:pt>
                <c:pt idx="4">
                  <c:v>11.12.13M</c:v>
                </c:pt>
                <c:pt idx="5">
                  <c:v>27.12.13M</c:v>
                </c:pt>
                <c:pt idx="6">
                  <c:v>11.01.14M</c:v>
                </c:pt>
                <c:pt idx="7">
                  <c:v>25.01.14M</c:v>
                </c:pt>
                <c:pt idx="8">
                  <c:v>09.02.14M</c:v>
                </c:pt>
                <c:pt idx="9">
                  <c:v>15.2.14D</c:v>
                </c:pt>
                <c:pt idx="10">
                  <c:v>20.2.14D</c:v>
                </c:pt>
                <c:pt idx="11">
                  <c:v>21.02.14B</c:v>
                </c:pt>
                <c:pt idx="12">
                  <c:v>03.0314M</c:v>
                </c:pt>
                <c:pt idx="13">
                  <c:v>17.04.14D</c:v>
                </c:pt>
                <c:pt idx="14">
                  <c:v>18.04.14B</c:v>
                </c:pt>
              </c:strCache>
            </c:strRef>
          </c:cat>
          <c:val>
            <c:numRef>
              <c:f>'[Chart in Microsoft PowerPoint]Temperature'!$P$5:$AD$5</c:f>
              <c:numCache>
                <c:formatCode>General</c:formatCode>
                <c:ptCount val="15"/>
                <c:pt idx="0">
                  <c:v>29</c:v>
                </c:pt>
                <c:pt idx="1">
                  <c:v>24.5</c:v>
                </c:pt>
                <c:pt idx="2">
                  <c:v>28.4</c:v>
                </c:pt>
                <c:pt idx="3">
                  <c:v>28.166666666666668</c:v>
                </c:pt>
                <c:pt idx="4">
                  <c:v>28.916666666666668</c:v>
                </c:pt>
                <c:pt idx="5">
                  <c:v>28.33333333333329</c:v>
                </c:pt>
                <c:pt idx="6">
                  <c:v>25.75</c:v>
                </c:pt>
                <c:pt idx="7">
                  <c:v>25.5</c:v>
                </c:pt>
                <c:pt idx="8">
                  <c:v>26.5</c:v>
                </c:pt>
                <c:pt idx="9">
                  <c:v>24.2</c:v>
                </c:pt>
                <c:pt idx="10">
                  <c:v>22.83333333333329</c:v>
                </c:pt>
                <c:pt idx="11">
                  <c:v>23.1</c:v>
                </c:pt>
                <c:pt idx="12">
                  <c:v>25.6</c:v>
                </c:pt>
                <c:pt idx="13">
                  <c:v>24.54</c:v>
                </c:pt>
                <c:pt idx="14">
                  <c:v>24.32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'[Chart in Microsoft PowerPoint]Temperature'!$O$6</c:f>
              <c:strCache>
                <c:ptCount val="1"/>
                <c:pt idx="0">
                  <c:v>1:00 PM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PowerPoint]Temperature'!$P$4:$AD$4</c:f>
              <c:strCache>
                <c:ptCount val="15"/>
                <c:pt idx="0">
                  <c:v>12.10.13M</c:v>
                </c:pt>
                <c:pt idx="1">
                  <c:v>26.10.13M</c:v>
                </c:pt>
                <c:pt idx="2">
                  <c:v>9.11.13M</c:v>
                </c:pt>
                <c:pt idx="3">
                  <c:v>26.11.13M</c:v>
                </c:pt>
                <c:pt idx="4">
                  <c:v>11.12.13M</c:v>
                </c:pt>
                <c:pt idx="5">
                  <c:v>27.12.13M</c:v>
                </c:pt>
                <c:pt idx="6">
                  <c:v>11.01.14M</c:v>
                </c:pt>
                <c:pt idx="7">
                  <c:v>25.01.14M</c:v>
                </c:pt>
                <c:pt idx="8">
                  <c:v>09.02.14M</c:v>
                </c:pt>
                <c:pt idx="9">
                  <c:v>15.2.14D</c:v>
                </c:pt>
                <c:pt idx="10">
                  <c:v>20.2.14D</c:v>
                </c:pt>
                <c:pt idx="11">
                  <c:v>21.02.14B</c:v>
                </c:pt>
                <c:pt idx="12">
                  <c:v>03.0314M</c:v>
                </c:pt>
                <c:pt idx="13">
                  <c:v>17.04.14D</c:v>
                </c:pt>
                <c:pt idx="14">
                  <c:v>18.04.14B</c:v>
                </c:pt>
              </c:strCache>
            </c:strRef>
          </c:cat>
          <c:val>
            <c:numRef>
              <c:f>'[Chart in Microsoft PowerPoint]Temperature'!$P$6:$AD$6</c:f>
              <c:numCache>
                <c:formatCode>General</c:formatCode>
                <c:ptCount val="15"/>
                <c:pt idx="0">
                  <c:v>32</c:v>
                </c:pt>
                <c:pt idx="1">
                  <c:v>26.6</c:v>
                </c:pt>
                <c:pt idx="2">
                  <c:v>27.6</c:v>
                </c:pt>
                <c:pt idx="3">
                  <c:v>28.416666666666668</c:v>
                </c:pt>
                <c:pt idx="4">
                  <c:v>28.75</c:v>
                </c:pt>
                <c:pt idx="5">
                  <c:v>28.166666666666668</c:v>
                </c:pt>
                <c:pt idx="6">
                  <c:v>26.25</c:v>
                </c:pt>
                <c:pt idx="7">
                  <c:v>25.33333333333329</c:v>
                </c:pt>
                <c:pt idx="8">
                  <c:v>26.8</c:v>
                </c:pt>
                <c:pt idx="9">
                  <c:v>23.2</c:v>
                </c:pt>
                <c:pt idx="11">
                  <c:v>23.060000000000002</c:v>
                </c:pt>
                <c:pt idx="12">
                  <c:v>26.75</c:v>
                </c:pt>
                <c:pt idx="13">
                  <c:v>25.22</c:v>
                </c:pt>
                <c:pt idx="14">
                  <c:v>25.87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'[Chart in Microsoft PowerPoint]Temperature'!$O$7</c:f>
              <c:strCache>
                <c:ptCount val="1"/>
                <c:pt idx="0">
                  <c:v>3:00 PM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PowerPoint]Temperature'!$P$4:$AD$4</c:f>
              <c:strCache>
                <c:ptCount val="15"/>
                <c:pt idx="0">
                  <c:v>12.10.13M</c:v>
                </c:pt>
                <c:pt idx="1">
                  <c:v>26.10.13M</c:v>
                </c:pt>
                <c:pt idx="2">
                  <c:v>9.11.13M</c:v>
                </c:pt>
                <c:pt idx="3">
                  <c:v>26.11.13M</c:v>
                </c:pt>
                <c:pt idx="4">
                  <c:v>11.12.13M</c:v>
                </c:pt>
                <c:pt idx="5">
                  <c:v>27.12.13M</c:v>
                </c:pt>
                <c:pt idx="6">
                  <c:v>11.01.14M</c:v>
                </c:pt>
                <c:pt idx="7">
                  <c:v>25.01.14M</c:v>
                </c:pt>
                <c:pt idx="8">
                  <c:v>09.02.14M</c:v>
                </c:pt>
                <c:pt idx="9">
                  <c:v>15.2.14D</c:v>
                </c:pt>
                <c:pt idx="10">
                  <c:v>20.2.14D</c:v>
                </c:pt>
                <c:pt idx="11">
                  <c:v>21.02.14B</c:v>
                </c:pt>
                <c:pt idx="12">
                  <c:v>03.0314M</c:v>
                </c:pt>
                <c:pt idx="13">
                  <c:v>17.04.14D</c:v>
                </c:pt>
                <c:pt idx="14">
                  <c:v>18.04.14B</c:v>
                </c:pt>
              </c:strCache>
            </c:strRef>
          </c:cat>
          <c:val>
            <c:numRef>
              <c:f>'[Chart in Microsoft PowerPoint]Temperature'!$P$7:$AD$7</c:f>
              <c:numCache>
                <c:formatCode>General</c:formatCode>
                <c:ptCount val="15"/>
                <c:pt idx="0">
                  <c:v>32</c:v>
                </c:pt>
                <c:pt idx="2">
                  <c:v>27.6</c:v>
                </c:pt>
                <c:pt idx="3">
                  <c:v>28.416666666666668</c:v>
                </c:pt>
                <c:pt idx="4">
                  <c:v>29</c:v>
                </c:pt>
                <c:pt idx="5">
                  <c:v>28</c:v>
                </c:pt>
                <c:pt idx="7">
                  <c:v>24.916666666666668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smooth val="0"/>
        <c:axId val="202844032"/>
        <c:axId val="202844592"/>
      </c:lineChart>
      <c:catAx>
        <c:axId val="202844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844592"/>
        <c:crosses val="autoZero"/>
        <c:auto val="0"/>
        <c:lblAlgn val="ctr"/>
        <c:lblOffset val="100"/>
        <c:noMultiLvlLbl val="0"/>
      </c:catAx>
      <c:valAx>
        <c:axId val="202844592"/>
        <c:scaling>
          <c:orientation val="minMax"/>
          <c:min val="2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</a:t>
                </a:r>
                <a:r>
                  <a:rPr lang="en-US" baseline="30000"/>
                  <a:t>0</a:t>
                </a:r>
                <a:r>
                  <a:rPr lang="en-US"/>
                  <a:t>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844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variations in DO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456714785651794"/>
          <c:y val="0.2648502393083218"/>
          <c:w val="0.6387937445319336"/>
          <c:h val="0.48700208429828656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PowerPoint]DO'!$O$8</c:f>
              <c:strCache>
                <c:ptCount val="1"/>
                <c:pt idx="0">
                  <c:v>11:00 AM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'[Chart in Microsoft PowerPoint]DO'!$S$7:$AD$7</c:f>
              <c:strCache>
                <c:ptCount val="12"/>
                <c:pt idx="0">
                  <c:v>26.11.13M</c:v>
                </c:pt>
                <c:pt idx="1">
                  <c:v>11.12.13M</c:v>
                </c:pt>
                <c:pt idx="2">
                  <c:v>27.12.13M</c:v>
                </c:pt>
                <c:pt idx="3">
                  <c:v>11.01.14M</c:v>
                </c:pt>
                <c:pt idx="4">
                  <c:v>25.01.14M</c:v>
                </c:pt>
                <c:pt idx="5">
                  <c:v>09.02.14M</c:v>
                </c:pt>
                <c:pt idx="6">
                  <c:v>15.2.14D</c:v>
                </c:pt>
                <c:pt idx="7">
                  <c:v>20.2.14D</c:v>
                </c:pt>
                <c:pt idx="8">
                  <c:v>21.02.14B</c:v>
                </c:pt>
                <c:pt idx="9">
                  <c:v>03.03.14M</c:v>
                </c:pt>
                <c:pt idx="10">
                  <c:v>17.0314D</c:v>
                </c:pt>
                <c:pt idx="11">
                  <c:v>18.03.14B</c:v>
                </c:pt>
              </c:strCache>
            </c:strRef>
          </c:cat>
          <c:val>
            <c:numRef>
              <c:f>'[Chart in Microsoft PowerPoint]DO'!$S$8:$AD$8</c:f>
              <c:numCache>
                <c:formatCode>General</c:formatCode>
                <c:ptCount val="12"/>
                <c:pt idx="0">
                  <c:v>2.552666666666664</c:v>
                </c:pt>
                <c:pt idx="1">
                  <c:v>3.2168333333333328</c:v>
                </c:pt>
                <c:pt idx="2">
                  <c:v>1.7387096774193529</c:v>
                </c:pt>
                <c:pt idx="3">
                  <c:v>1.9268817204301081</c:v>
                </c:pt>
                <c:pt idx="4">
                  <c:v>4.3204301075268772</c:v>
                </c:pt>
                <c:pt idx="5">
                  <c:v>3.8658064516129031</c:v>
                </c:pt>
                <c:pt idx="6">
                  <c:v>3.2800000000000002</c:v>
                </c:pt>
                <c:pt idx="7">
                  <c:v>4.1397849462365501</c:v>
                </c:pt>
                <c:pt idx="8">
                  <c:v>3.9741935483871016</c:v>
                </c:pt>
                <c:pt idx="9">
                  <c:v>4.74</c:v>
                </c:pt>
                <c:pt idx="10">
                  <c:v>3.88</c:v>
                </c:pt>
                <c:pt idx="11">
                  <c:v>4.05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'[Chart in Microsoft PowerPoint]DO'!$O$9</c:f>
              <c:strCache>
                <c:ptCount val="1"/>
                <c:pt idx="0">
                  <c:v>1:00 PM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'[Chart in Microsoft PowerPoint]DO'!$S$7:$AD$7</c:f>
              <c:strCache>
                <c:ptCount val="12"/>
                <c:pt idx="0">
                  <c:v>26.11.13M</c:v>
                </c:pt>
                <c:pt idx="1">
                  <c:v>11.12.13M</c:v>
                </c:pt>
                <c:pt idx="2">
                  <c:v>27.12.13M</c:v>
                </c:pt>
                <c:pt idx="3">
                  <c:v>11.01.14M</c:v>
                </c:pt>
                <c:pt idx="4">
                  <c:v>25.01.14M</c:v>
                </c:pt>
                <c:pt idx="5">
                  <c:v>09.02.14M</c:v>
                </c:pt>
                <c:pt idx="6">
                  <c:v>15.2.14D</c:v>
                </c:pt>
                <c:pt idx="7">
                  <c:v>20.2.14D</c:v>
                </c:pt>
                <c:pt idx="8">
                  <c:v>21.02.14B</c:v>
                </c:pt>
                <c:pt idx="9">
                  <c:v>03.03.14M</c:v>
                </c:pt>
                <c:pt idx="10">
                  <c:v>17.0314D</c:v>
                </c:pt>
                <c:pt idx="11">
                  <c:v>18.03.14B</c:v>
                </c:pt>
              </c:strCache>
            </c:strRef>
          </c:cat>
          <c:val>
            <c:numRef>
              <c:f>'[Chart in Microsoft PowerPoint]DO'!$S$9:$AD$9</c:f>
              <c:numCache>
                <c:formatCode>General</c:formatCode>
                <c:ptCount val="12"/>
                <c:pt idx="0">
                  <c:v>2.2727166666666672</c:v>
                </c:pt>
                <c:pt idx="1">
                  <c:v>2.9371333333333332</c:v>
                </c:pt>
                <c:pt idx="2">
                  <c:v>1.693548387096774</c:v>
                </c:pt>
                <c:pt idx="3">
                  <c:v>1.851612903225808</c:v>
                </c:pt>
                <c:pt idx="4">
                  <c:v>3.9817204301075275</c:v>
                </c:pt>
                <c:pt idx="5">
                  <c:v>3.9651612903225812</c:v>
                </c:pt>
                <c:pt idx="6">
                  <c:v>3.5519999999999987</c:v>
                </c:pt>
                <c:pt idx="8">
                  <c:v>4.0735483870967739</c:v>
                </c:pt>
                <c:pt idx="9">
                  <c:v>4.4700000000000024</c:v>
                </c:pt>
                <c:pt idx="10">
                  <c:v>4.01</c:v>
                </c:pt>
                <c:pt idx="11">
                  <c:v>4.1499999999999995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'[Chart in Microsoft PowerPoint]DO'!$O$10</c:f>
              <c:strCache>
                <c:ptCount val="1"/>
                <c:pt idx="0">
                  <c:v>3:00 PM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'[Chart in Microsoft PowerPoint]DO'!$S$7:$AD$7</c:f>
              <c:strCache>
                <c:ptCount val="12"/>
                <c:pt idx="0">
                  <c:v>26.11.13M</c:v>
                </c:pt>
                <c:pt idx="1">
                  <c:v>11.12.13M</c:v>
                </c:pt>
                <c:pt idx="2">
                  <c:v>27.12.13M</c:v>
                </c:pt>
                <c:pt idx="3">
                  <c:v>11.01.14M</c:v>
                </c:pt>
                <c:pt idx="4">
                  <c:v>25.01.14M</c:v>
                </c:pt>
                <c:pt idx="5">
                  <c:v>09.02.14M</c:v>
                </c:pt>
                <c:pt idx="6">
                  <c:v>15.2.14D</c:v>
                </c:pt>
                <c:pt idx="7">
                  <c:v>20.2.14D</c:v>
                </c:pt>
                <c:pt idx="8">
                  <c:v>21.02.14B</c:v>
                </c:pt>
                <c:pt idx="9">
                  <c:v>03.03.14M</c:v>
                </c:pt>
                <c:pt idx="10">
                  <c:v>17.0314D</c:v>
                </c:pt>
                <c:pt idx="11">
                  <c:v>18.03.14B</c:v>
                </c:pt>
              </c:strCache>
            </c:strRef>
          </c:cat>
          <c:val>
            <c:numRef>
              <c:f>'[Chart in Microsoft PowerPoint]DO'!$S$10:$AD$10</c:f>
              <c:numCache>
                <c:formatCode>General</c:formatCode>
                <c:ptCount val="12"/>
                <c:pt idx="0">
                  <c:v>2.3319999999999976</c:v>
                </c:pt>
                <c:pt idx="1">
                  <c:v>2.8780666666666668</c:v>
                </c:pt>
                <c:pt idx="2">
                  <c:v>1.5580645161290319</c:v>
                </c:pt>
                <c:pt idx="4">
                  <c:v>3.8688172043010751</c:v>
                </c:pt>
                <c:pt idx="9">
                  <c:v>4.29</c:v>
                </c:pt>
                <c:pt idx="10">
                  <c:v>6.5</c:v>
                </c:pt>
                <c:pt idx="11">
                  <c:v>5.67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847952"/>
        <c:axId val="202848512"/>
      </c:lineChart>
      <c:catAx>
        <c:axId val="202847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3756723534558184"/>
              <c:y val="0.8833100029163015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848512"/>
        <c:crosses val="autoZero"/>
        <c:auto val="1"/>
        <c:lblAlgn val="ctr"/>
        <c:lblOffset val="100"/>
        <c:noMultiLvlLbl val="0"/>
      </c:catAx>
      <c:valAx>
        <c:axId val="202848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 mg.l</a:t>
                </a:r>
                <a:r>
                  <a:rPr lang="en-US" baseline="30000"/>
                  <a:t>-1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3230005103528733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84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Temperature!$E$30</c:f>
              <c:strCache>
                <c:ptCount val="1"/>
                <c:pt idx="0">
                  <c:v>Secchi Depth (m)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Temperature!$F$28:$AI$29</c:f>
              <c:multiLvlStrCache>
                <c:ptCount val="30"/>
                <c:lvl>
                  <c:pt idx="0">
                    <c:v> 11:00 AM</c:v>
                  </c:pt>
                  <c:pt idx="1">
                    <c:v>1:00 PM</c:v>
                  </c:pt>
                  <c:pt idx="2">
                    <c:v>3:00 PM</c:v>
                  </c:pt>
                  <c:pt idx="3">
                    <c:v> 11:00 AM</c:v>
                  </c:pt>
                  <c:pt idx="4">
                    <c:v>1:00 PM</c:v>
                  </c:pt>
                  <c:pt idx="5">
                    <c:v>3:00 PM</c:v>
                  </c:pt>
                  <c:pt idx="6">
                    <c:v> 11:00 AM</c:v>
                  </c:pt>
                  <c:pt idx="7">
                    <c:v>1:00 PM</c:v>
                  </c:pt>
                  <c:pt idx="8">
                    <c:v>3:00 PM</c:v>
                  </c:pt>
                  <c:pt idx="9">
                    <c:v> 11:00 AM</c:v>
                  </c:pt>
                  <c:pt idx="10">
                    <c:v>1:00 PM</c:v>
                  </c:pt>
                  <c:pt idx="11">
                    <c:v>3:00 PM</c:v>
                  </c:pt>
                  <c:pt idx="12">
                    <c:v> 11:00 AM</c:v>
                  </c:pt>
                  <c:pt idx="13">
                    <c:v>1:00 PM</c:v>
                  </c:pt>
                  <c:pt idx="14">
                    <c:v>3:00 PM</c:v>
                  </c:pt>
                  <c:pt idx="15">
                    <c:v> 11:00 AM</c:v>
                  </c:pt>
                  <c:pt idx="16">
                    <c:v>1:00 PM</c:v>
                  </c:pt>
                  <c:pt idx="17">
                    <c:v>3:00 PM</c:v>
                  </c:pt>
                  <c:pt idx="18">
                    <c:v> 11:00 AM</c:v>
                  </c:pt>
                  <c:pt idx="19">
                    <c:v>1:00 PM</c:v>
                  </c:pt>
                  <c:pt idx="20">
                    <c:v>3:00 PM</c:v>
                  </c:pt>
                  <c:pt idx="21">
                    <c:v> 11:00 AM</c:v>
                  </c:pt>
                  <c:pt idx="22">
                    <c:v>1:00 PM</c:v>
                  </c:pt>
                  <c:pt idx="23">
                    <c:v>3:00 PM</c:v>
                  </c:pt>
                  <c:pt idx="24">
                    <c:v> 11:00 AM</c:v>
                  </c:pt>
                  <c:pt idx="25">
                    <c:v>1:00 PM</c:v>
                  </c:pt>
                  <c:pt idx="26">
                    <c:v>3:00 PM</c:v>
                  </c:pt>
                  <c:pt idx="27">
                    <c:v> 11:00 AM</c:v>
                  </c:pt>
                  <c:pt idx="28">
                    <c:v>1:00 PM</c:v>
                  </c:pt>
                  <c:pt idx="29">
                    <c:v>3:00 PM</c:v>
                  </c:pt>
                </c:lvl>
                <c:lvl>
                  <c:pt idx="0">
                    <c:v>9.11.13M</c:v>
                  </c:pt>
                  <c:pt idx="3">
                    <c:v>26.11.13M</c:v>
                  </c:pt>
                  <c:pt idx="6">
                    <c:v>11.12.13M</c:v>
                  </c:pt>
                  <c:pt idx="9">
                    <c:v>27..12.13M</c:v>
                  </c:pt>
                  <c:pt idx="12">
                    <c:v>11.01.14M</c:v>
                  </c:pt>
                  <c:pt idx="15">
                    <c:v>25.01.14M</c:v>
                  </c:pt>
                  <c:pt idx="18">
                    <c:v>9.02.14M</c:v>
                  </c:pt>
                  <c:pt idx="21">
                    <c:v>15.02.14 D</c:v>
                  </c:pt>
                  <c:pt idx="24">
                    <c:v>22.02.14D</c:v>
                  </c:pt>
                  <c:pt idx="27">
                    <c:v>23.02.14B</c:v>
                  </c:pt>
                </c:lvl>
              </c:multiLvlStrCache>
            </c:multiLvlStrRef>
          </c:cat>
          <c:val>
            <c:numRef>
              <c:f>Temperature!$F$30:$AI$30</c:f>
              <c:numCache>
                <c:formatCode>General</c:formatCode>
                <c:ptCount val="30"/>
                <c:pt idx="0">
                  <c:v>15.5</c:v>
                </c:pt>
                <c:pt idx="1">
                  <c:v>23.5</c:v>
                </c:pt>
                <c:pt idx="2">
                  <c:v>25.5</c:v>
                </c:pt>
                <c:pt idx="3">
                  <c:v>7.25</c:v>
                </c:pt>
                <c:pt idx="4">
                  <c:v>9.75</c:v>
                </c:pt>
                <c:pt idx="5">
                  <c:v>7.25</c:v>
                </c:pt>
                <c:pt idx="6">
                  <c:v>14.75</c:v>
                </c:pt>
                <c:pt idx="7">
                  <c:v>15.5</c:v>
                </c:pt>
                <c:pt idx="8">
                  <c:v>15.25</c:v>
                </c:pt>
                <c:pt idx="9">
                  <c:v>6.5</c:v>
                </c:pt>
                <c:pt idx="10">
                  <c:v>5.25</c:v>
                </c:pt>
                <c:pt idx="11">
                  <c:v>6.5</c:v>
                </c:pt>
                <c:pt idx="15">
                  <c:v>7.5</c:v>
                </c:pt>
                <c:pt idx="16">
                  <c:v>6</c:v>
                </c:pt>
                <c:pt idx="17">
                  <c:v>6.25</c:v>
                </c:pt>
                <c:pt idx="21">
                  <c:v>2.25</c:v>
                </c:pt>
                <c:pt idx="22">
                  <c:v>2.25</c:v>
                </c:pt>
                <c:pt idx="24">
                  <c:v>6.5</c:v>
                </c:pt>
                <c:pt idx="27">
                  <c:v>3.75</c:v>
                </c:pt>
                <c:pt idx="28">
                  <c:v>2.75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marker val="1"/>
        <c:smooth val="0"/>
        <c:axId val="328190288"/>
        <c:axId val="328190848"/>
      </c:lineChart>
      <c:catAx>
        <c:axId val="328190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190848"/>
        <c:crosses val="autoZero"/>
        <c:auto val="1"/>
        <c:lblAlgn val="ctr"/>
        <c:lblOffset val="100"/>
        <c:noMultiLvlLbl val="0"/>
      </c:catAx>
      <c:valAx>
        <c:axId val="3281908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Secchi Depth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19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Variations in </a:t>
            </a:r>
            <a:r>
              <a:rPr lang="en-US" i="1"/>
              <a:t>Chlorophyll a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PowerPoint]Chla'!$Q$5</c:f>
              <c:strCache>
                <c:ptCount val="1"/>
                <c:pt idx="0">
                  <c:v>11:00 AM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'[Chart in Microsoft PowerPoint]Chla'!$T$4:$AA$4</c:f>
              <c:strCache>
                <c:ptCount val="8"/>
                <c:pt idx="0">
                  <c:v>25.01.14M</c:v>
                </c:pt>
                <c:pt idx="1">
                  <c:v>09.02.14M</c:v>
                </c:pt>
                <c:pt idx="2">
                  <c:v>15.2.14D</c:v>
                </c:pt>
                <c:pt idx="3">
                  <c:v>20.2.14D</c:v>
                </c:pt>
                <c:pt idx="4">
                  <c:v>21.02.14B</c:v>
                </c:pt>
                <c:pt idx="5">
                  <c:v>03.0314M</c:v>
                </c:pt>
                <c:pt idx="6">
                  <c:v>16.0314D</c:v>
                </c:pt>
                <c:pt idx="7">
                  <c:v>17.03.14B</c:v>
                </c:pt>
              </c:strCache>
            </c:strRef>
          </c:cat>
          <c:val>
            <c:numRef>
              <c:f>'[Chart in Microsoft PowerPoint]Chla'!$T$5:$AA$5</c:f>
              <c:numCache>
                <c:formatCode>General</c:formatCode>
                <c:ptCount val="8"/>
                <c:pt idx="0">
                  <c:v>0.56643333333333334</c:v>
                </c:pt>
                <c:pt idx="1">
                  <c:v>3.2332200000000002</c:v>
                </c:pt>
                <c:pt idx="2">
                  <c:v>25.69559999999997</c:v>
                </c:pt>
                <c:pt idx="3">
                  <c:v>3.0758833333333309</c:v>
                </c:pt>
                <c:pt idx="4">
                  <c:v>3.3027399999999987</c:v>
                </c:pt>
                <c:pt idx="5">
                  <c:v>1.9721905555555561</c:v>
                </c:pt>
                <c:pt idx="6">
                  <c:v>0.4523833333333333</c:v>
                </c:pt>
                <c:pt idx="7">
                  <c:v>0.56699999999999995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'[Chart in Microsoft PowerPoint]Chla'!$Q$6</c:f>
              <c:strCache>
                <c:ptCount val="1"/>
                <c:pt idx="0">
                  <c:v>1:00 PM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'[Chart in Microsoft PowerPoint]Chla'!$T$4:$AA$4</c:f>
              <c:strCache>
                <c:ptCount val="8"/>
                <c:pt idx="0">
                  <c:v>25.01.14M</c:v>
                </c:pt>
                <c:pt idx="1">
                  <c:v>09.02.14M</c:v>
                </c:pt>
                <c:pt idx="2">
                  <c:v>15.2.14D</c:v>
                </c:pt>
                <c:pt idx="3">
                  <c:v>20.2.14D</c:v>
                </c:pt>
                <c:pt idx="4">
                  <c:v>21.02.14B</c:v>
                </c:pt>
                <c:pt idx="5">
                  <c:v>03.0314M</c:v>
                </c:pt>
                <c:pt idx="6">
                  <c:v>16.0314D</c:v>
                </c:pt>
                <c:pt idx="7">
                  <c:v>17.03.14B</c:v>
                </c:pt>
              </c:strCache>
            </c:strRef>
          </c:cat>
          <c:val>
            <c:numRef>
              <c:f>'[Chart in Microsoft PowerPoint]Chla'!$T$6:$AA$6</c:f>
              <c:numCache>
                <c:formatCode>General</c:formatCode>
                <c:ptCount val="8"/>
                <c:pt idx="0">
                  <c:v>1.6926333333333341</c:v>
                </c:pt>
                <c:pt idx="1">
                  <c:v>5.5329200000000007</c:v>
                </c:pt>
                <c:pt idx="2">
                  <c:v>26.080739999999963</c:v>
                </c:pt>
                <c:pt idx="4">
                  <c:v>1.2288599999999998</c:v>
                </c:pt>
                <c:pt idx="5">
                  <c:v>2.4170659999999979</c:v>
                </c:pt>
                <c:pt idx="6">
                  <c:v>1.6113666666666664</c:v>
                </c:pt>
                <c:pt idx="7">
                  <c:v>1.234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'[Chart in Microsoft PowerPoint]Chla'!$Q$7</c:f>
              <c:strCache>
                <c:ptCount val="1"/>
                <c:pt idx="0">
                  <c:v>3:00 PM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'[Chart in Microsoft PowerPoint]Chla'!$T$4:$AA$4</c:f>
              <c:strCache>
                <c:ptCount val="8"/>
                <c:pt idx="0">
                  <c:v>25.01.14M</c:v>
                </c:pt>
                <c:pt idx="1">
                  <c:v>09.02.14M</c:v>
                </c:pt>
                <c:pt idx="2">
                  <c:v>15.2.14D</c:v>
                </c:pt>
                <c:pt idx="3">
                  <c:v>20.2.14D</c:v>
                </c:pt>
                <c:pt idx="4">
                  <c:v>21.02.14B</c:v>
                </c:pt>
                <c:pt idx="5">
                  <c:v>03.0314M</c:v>
                </c:pt>
                <c:pt idx="6">
                  <c:v>16.0314D</c:v>
                </c:pt>
                <c:pt idx="7">
                  <c:v>17.03.14B</c:v>
                </c:pt>
              </c:strCache>
            </c:strRef>
          </c:cat>
          <c:val>
            <c:numRef>
              <c:f>'[Chart in Microsoft PowerPoint]Chla'!$T$7:$AA$7</c:f>
              <c:numCache>
                <c:formatCode>General</c:formatCode>
                <c:ptCount val="8"/>
                <c:pt idx="0">
                  <c:v>1.4170999999999987</c:v>
                </c:pt>
                <c:pt idx="5">
                  <c:v>0.95875000000000077</c:v>
                </c:pt>
                <c:pt idx="6">
                  <c:v>0.50039999999999996</c:v>
                </c:pt>
                <c:pt idx="7">
                  <c:v>0.67800000000000094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8194208"/>
        <c:axId val="328194768"/>
      </c:lineChart>
      <c:catAx>
        <c:axId val="328194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194768"/>
        <c:crosses val="autoZero"/>
        <c:auto val="1"/>
        <c:lblAlgn val="ctr"/>
        <c:lblOffset val="100"/>
        <c:noMultiLvlLbl val="0"/>
      </c:catAx>
      <c:valAx>
        <c:axId val="32819476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Chlorophyll a mg.m</a:t>
                </a:r>
                <a:r>
                  <a:rPr lang="en-US" baseline="30000"/>
                  <a:t>-3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19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Phytoplankton variations on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26 Oct 13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6309478058401343E-2"/>
          <c:y val="0.13452995032614939"/>
          <c:w val="0.87613972442861365"/>
          <c:h val="0.50488946250528932"/>
        </c:manualLayout>
      </c:layout>
      <c:lineChart>
        <c:grouping val="standard"/>
        <c:varyColors val="0"/>
        <c:ser>
          <c:idx val="0"/>
          <c:order val="0"/>
          <c:tx>
            <c:strRef>
              <c:f>'Sampling 2 261013'!$AE$32:$AF$32</c:f>
              <c:strCache>
                <c:ptCount val="2"/>
                <c:pt idx="0">
                  <c:v>11:00am</c:v>
                </c:pt>
                <c:pt idx="1">
                  <c:v>Thalassionema nitzschioides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'Sampling 2 261013'!$AG$31:$AK$31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2 261013'!$AG$32:$AK$32</c:f>
              <c:numCache>
                <c:formatCode>0.0</c:formatCode>
                <c:ptCount val="5"/>
                <c:pt idx="0">
                  <c:v>4</c:v>
                </c:pt>
                <c:pt idx="1">
                  <c:v>3.6020599913279621</c:v>
                </c:pt>
                <c:pt idx="2">
                  <c:v>3.6020599913279621</c:v>
                </c:pt>
                <c:pt idx="3">
                  <c:v>3.6020599913279621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'Sampling 2 261013'!$AE$33:$AF$33</c:f>
              <c:strCache>
                <c:ptCount val="2"/>
                <c:pt idx="0">
                  <c:v>11:00am</c:v>
                </c:pt>
                <c:pt idx="1">
                  <c:v>Coscinodiscus spp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'Sampling 2 261013'!$AG$31:$AK$31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2 261013'!$AG$33:$AK$33</c:f>
              <c:numCache>
                <c:formatCode>0.0</c:formatCode>
                <c:ptCount val="5"/>
                <c:pt idx="0">
                  <c:v>5.2304489213782732</c:v>
                </c:pt>
                <c:pt idx="1">
                  <c:v>4.4149733479708155</c:v>
                </c:pt>
                <c:pt idx="2">
                  <c:v>4.4149733479708155</c:v>
                </c:pt>
                <c:pt idx="3">
                  <c:v>5.4593924877592395</c:v>
                </c:pt>
                <c:pt idx="4">
                  <c:v>4.6989700043360134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'Sampling 2 261013'!$AE$34:$AF$34</c:f>
              <c:strCache>
                <c:ptCount val="2"/>
                <c:pt idx="0">
                  <c:v>3:45pm</c:v>
                </c:pt>
                <c:pt idx="1">
                  <c:v>Chaetoceros spp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'Sampling 2 261013'!$AG$31:$AK$31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2 261013'!$AG$34:$AK$34</c:f>
              <c:numCache>
                <c:formatCode>General</c:formatCode>
                <c:ptCount val="5"/>
                <c:pt idx="0" formatCode="0.0">
                  <c:v>4.3424226808222084</c:v>
                </c:pt>
                <c:pt idx="2" formatCode="0.0">
                  <c:v>4.3802112417116064</c:v>
                </c:pt>
                <c:pt idx="3" formatCode="0.0">
                  <c:v>4.2041199826559241</c:v>
                </c:pt>
                <c:pt idx="4" formatCode="0.0">
                  <c:v>4.0791812460476242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'Sampling 2 261013'!$AE$35:$AF$35</c:f>
              <c:strCache>
                <c:ptCount val="2"/>
                <c:pt idx="0">
                  <c:v>3:45pm</c:v>
                </c:pt>
                <c:pt idx="1">
                  <c:v>Coscinodiscus spp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'Sampling 2 261013'!$AG$31:$AK$31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2 261013'!$AG$35:$AK$35</c:f>
              <c:numCache>
                <c:formatCode>0.0</c:formatCode>
                <c:ptCount val="5"/>
                <c:pt idx="0">
                  <c:v>4.5314789170422554</c:v>
                </c:pt>
                <c:pt idx="1">
                  <c:v>4.2041199826559241</c:v>
                </c:pt>
                <c:pt idx="2">
                  <c:v>5.1583624920952493</c:v>
                </c:pt>
                <c:pt idx="3">
                  <c:v>5.9095560292411804</c:v>
                </c:pt>
                <c:pt idx="4">
                  <c:v>4.9030899869919429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9643872"/>
        <c:axId val="329644432"/>
      </c:lineChart>
      <c:catAx>
        <c:axId val="329643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</a:t>
                </a:r>
              </a:p>
            </c:rich>
          </c:tx>
          <c:layout>
            <c:manualLayout>
              <c:xMode val="edge"/>
              <c:yMode val="edge"/>
              <c:x val="0.50806663111334149"/>
              <c:y val="0.7726445305447948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644432"/>
        <c:crosses val="autoZero"/>
        <c:auto val="1"/>
        <c:lblAlgn val="ctr"/>
        <c:lblOffset val="100"/>
        <c:noMultiLvlLbl val="0"/>
      </c:catAx>
      <c:valAx>
        <c:axId val="329644432"/>
        <c:scaling>
          <c:orientation val="minMax"/>
          <c:min val="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Phytoplankton Log No.</a:t>
                </a:r>
                <a:r>
                  <a:rPr lang="en-US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64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Phytoplankton variation on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9 Nov 13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'Sampling 3 91113'!$AR$13:$AS$13</c:f>
              <c:strCache>
                <c:ptCount val="2"/>
                <c:pt idx="0">
                  <c:v>10am</c:v>
                </c:pt>
                <c:pt idx="1">
                  <c:v>Fragillaria cylindrus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'Sampling 3 91113'!$AT$12:$AX$12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3 91113'!$AT$13:$AX$13</c:f>
              <c:numCache>
                <c:formatCode>General</c:formatCode>
                <c:ptCount val="5"/>
                <c:pt idx="0">
                  <c:v>3.4216039268698273</c:v>
                </c:pt>
                <c:pt idx="1">
                  <c:v>4.0269416279590295</c:v>
                </c:pt>
                <c:pt idx="2">
                  <c:v>3.9694159123539787</c:v>
                </c:pt>
                <c:pt idx="3">
                  <c:v>3.7259116322950492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'Sampling 3 91113'!$AR$14:$AS$14</c:f>
              <c:strCache>
                <c:ptCount val="2"/>
                <c:pt idx="0">
                  <c:v>10am</c:v>
                </c:pt>
                <c:pt idx="1">
                  <c:v>Coscinodiscus sp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'Sampling 3 91113'!$AT$12:$AX$12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3 91113'!$AT$14:$AX$14</c:f>
              <c:numCache>
                <c:formatCode>General</c:formatCode>
                <c:ptCount val="5"/>
                <c:pt idx="0">
                  <c:v>4.2704459080179626</c:v>
                </c:pt>
                <c:pt idx="1">
                  <c:v>4.4034637013453244</c:v>
                </c:pt>
                <c:pt idx="2">
                  <c:v>4.3287872003545349</c:v>
                </c:pt>
                <c:pt idx="3">
                  <c:v>5.204119982655925</c:v>
                </c:pt>
                <c:pt idx="4">
                  <c:v>4.3548764225162282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'Sampling 3 91113'!$AR$15:$AS$15</c:f>
              <c:strCache>
                <c:ptCount val="2"/>
                <c:pt idx="0">
                  <c:v>12pm</c:v>
                </c:pt>
                <c:pt idx="1">
                  <c:v>Pleurosigma directum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'Sampling 3 91113'!$AT$12:$AX$12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3 91113'!$AT$15:$AX$15</c:f>
              <c:numCache>
                <c:formatCode>General</c:formatCode>
                <c:ptCount val="5"/>
                <c:pt idx="0">
                  <c:v>3.12057393120585</c:v>
                </c:pt>
                <c:pt idx="1">
                  <c:v>4.0791812460476251</c:v>
                </c:pt>
                <c:pt idx="2">
                  <c:v>3.4216039268698273</c:v>
                </c:pt>
                <c:pt idx="4">
                  <c:v>4.5051499783199045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'Sampling 3 91113'!$AR$16:$AS$16</c:f>
              <c:strCache>
                <c:ptCount val="2"/>
                <c:pt idx="0">
                  <c:v>12pm</c:v>
                </c:pt>
                <c:pt idx="1">
                  <c:v>Coscinodiscus sp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'Sampling 3 91113'!$AT$12:$AX$12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3 91113'!$AT$16:$AX$16</c:f>
              <c:numCache>
                <c:formatCode>General</c:formatCode>
                <c:ptCount val="5"/>
                <c:pt idx="0">
                  <c:v>4.0269416279590295</c:v>
                </c:pt>
                <c:pt idx="1">
                  <c:v>4.6665179805548807</c:v>
                </c:pt>
                <c:pt idx="2">
                  <c:v>4.7044936970092985</c:v>
                </c:pt>
                <c:pt idx="3">
                  <c:v>4.8237349883987255</c:v>
                </c:pt>
                <c:pt idx="4">
                  <c:v>6.036628895362175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'Sampling 3 91113'!$AR$17:$AS$17</c:f>
              <c:strCache>
                <c:ptCount val="2"/>
                <c:pt idx="0">
                  <c:v>12pm</c:v>
                </c:pt>
                <c:pt idx="1">
                  <c:v>Fragillaria cylindrus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'Sampling 3 91113'!$AT$12:$AX$12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3 91113'!$AT$17:$AX$17</c:f>
              <c:numCache>
                <c:formatCode>General</c:formatCode>
                <c:ptCount val="5"/>
                <c:pt idx="0">
                  <c:v>5.1072099696478688</c:v>
                </c:pt>
                <c:pt idx="1">
                  <c:v>4.2704459080179626</c:v>
                </c:pt>
                <c:pt idx="2">
                  <c:v>3.4216039268698273</c:v>
                </c:pt>
                <c:pt idx="3">
                  <c:v>3.7259116322950492</c:v>
                </c:pt>
                <c:pt idx="4">
                  <c:v>4.4034637013453244</c:v>
                </c:pt>
              </c:numCache>
            </c:numRef>
          </c:val>
          <c:smooth val="1"/>
        </c:ser>
        <c:ser>
          <c:idx val="5"/>
          <c:order val="5"/>
          <c:tx>
            <c:strRef>
              <c:f>'Sampling 3 91113'!$AR$18:$AS$18</c:f>
              <c:strCache>
                <c:ptCount val="2"/>
                <c:pt idx="0">
                  <c:v>12pm</c:v>
                </c:pt>
                <c:pt idx="1">
                  <c:v>Nitzschia sigma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'Sampling 3 91113'!$AT$12:$AX$12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3 91113'!$AT$18:$AX$18</c:f>
              <c:numCache>
                <c:formatCode>General</c:formatCode>
                <c:ptCount val="5"/>
                <c:pt idx="0">
                  <c:v>3.6020599913279625</c:v>
                </c:pt>
                <c:pt idx="1">
                  <c:v>4.7375106906734761</c:v>
                </c:pt>
                <c:pt idx="2">
                  <c:v>3.4216039268698273</c:v>
                </c:pt>
                <c:pt idx="3">
                  <c:v>3.6020599913279625</c:v>
                </c:pt>
                <c:pt idx="4">
                  <c:v>3.12057393120585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'Sampling 3 91113'!$AR$19:$AS$19</c:f>
              <c:strCache>
                <c:ptCount val="2"/>
                <c:pt idx="0">
                  <c:v>2pm</c:v>
                </c:pt>
                <c:pt idx="1">
                  <c:v>Nitzschia sigma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'Sampling 3 91113'!$AT$12:$AX$12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3 91113'!$AT$19:$AX$19</c:f>
              <c:numCache>
                <c:formatCode>General</c:formatCode>
                <c:ptCount val="5"/>
                <c:pt idx="0">
                  <c:v>4.1245042248342738</c:v>
                </c:pt>
                <c:pt idx="1">
                  <c:v>4.2704459080179626</c:v>
                </c:pt>
                <c:pt idx="2">
                  <c:v>4.0791812460476251</c:v>
                </c:pt>
                <c:pt idx="3">
                  <c:v>4.0269416279590295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'Sampling 3 91113'!$AR$20:$AS$20</c:f>
              <c:strCache>
                <c:ptCount val="2"/>
                <c:pt idx="0">
                  <c:v>2pm</c:v>
                </c:pt>
                <c:pt idx="1">
                  <c:v>Coscinodiscus sp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'Sampling 3 91113'!$AT$12:$AX$12</c:f>
              <c:strCache>
                <c:ptCount val="5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</c:strCache>
            </c:strRef>
          </c:cat>
          <c:val>
            <c:numRef>
              <c:f>'Sampling 3 91113'!$AT$20:$AX$20</c:f>
              <c:numCache>
                <c:formatCode>General</c:formatCode>
                <c:ptCount val="5"/>
                <c:pt idx="0">
                  <c:v>4.5719416350744693</c:v>
                </c:pt>
                <c:pt idx="1">
                  <c:v>4.2385478876813334</c:v>
                </c:pt>
                <c:pt idx="2">
                  <c:v>5.3502480183341712</c:v>
                </c:pt>
                <c:pt idx="3">
                  <c:v>5.758397092198777</c:v>
                </c:pt>
                <c:pt idx="4">
                  <c:v>5.14612803567824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716288"/>
        <c:axId val="330716848"/>
      </c:lineChart>
      <c:catAx>
        <c:axId val="330716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716848"/>
        <c:crosses val="autoZero"/>
        <c:auto val="1"/>
        <c:lblAlgn val="ctr"/>
        <c:lblOffset val="100"/>
        <c:noMultiLvlLbl val="0"/>
      </c:catAx>
      <c:valAx>
        <c:axId val="330716848"/>
        <c:scaling>
          <c:orientation val="minMax"/>
          <c:max val="6"/>
          <c:min val="3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Phytoplankton Log.No.l</a:t>
                </a:r>
                <a:r>
                  <a:rPr lang="en-US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71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Phytoplankton Variations on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26 </a:t>
            </a:r>
            <a:r>
              <a:rPr lang="en-US" dirty="0" smtClean="0"/>
              <a:t>Dec </a:t>
            </a:r>
            <a:r>
              <a:rPr lang="en-US" dirty="0"/>
              <a:t>13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'Sampling 4 261113'!$AJ$21:$AK$21</c:f>
              <c:strCache>
                <c:ptCount val="2"/>
                <c:pt idx="0">
                  <c:v>11:00AM</c:v>
                </c:pt>
                <c:pt idx="1">
                  <c:v>Fragillariopsys cyllindrus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'Sampling 4 261113'!$AL$20:$AQ$20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4 261113'!$AL$21:$AQ$21</c:f>
              <c:numCache>
                <c:formatCode>General</c:formatCode>
                <c:ptCount val="6"/>
                <c:pt idx="1">
                  <c:v>3.12057393120585</c:v>
                </c:pt>
                <c:pt idx="2">
                  <c:v>3.4216039268698273</c:v>
                </c:pt>
                <c:pt idx="4">
                  <c:v>3.1249387366082999</c:v>
                </c:pt>
                <c:pt idx="5">
                  <c:v>4.0280287236002437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'Sampling 4 261113'!$AJ$22:$AK$22</c:f>
              <c:strCache>
                <c:ptCount val="2"/>
                <c:pt idx="0">
                  <c:v>11:00AM</c:v>
                </c:pt>
                <c:pt idx="1">
                  <c:v>Nitzschia sigma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'Sampling 4 261113'!$AL$20:$AQ$20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4 261113'!$AL$22:$AQ$22</c:f>
              <c:numCache>
                <c:formatCode>General</c:formatCode>
                <c:ptCount val="6"/>
                <c:pt idx="1">
                  <c:v>3.12057393120585</c:v>
                </c:pt>
                <c:pt idx="2">
                  <c:v>3.4216039268698273</c:v>
                </c:pt>
                <c:pt idx="3">
                  <c:v>3.12057393120585</c:v>
                </c:pt>
                <c:pt idx="4">
                  <c:v>3.6020599913279625</c:v>
                </c:pt>
                <c:pt idx="5">
                  <c:v>3.4259687322722807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'Sampling 4 261113'!$AJ$23:$AK$23</c:f>
              <c:strCache>
                <c:ptCount val="2"/>
                <c:pt idx="0">
                  <c:v>11:00AM</c:v>
                </c:pt>
                <c:pt idx="1">
                  <c:v>Coscinodiscus sp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'Sampling 4 261113'!$AL$20:$AQ$20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4 261113'!$AL$23:$AQ$23</c:f>
              <c:numCache>
                <c:formatCode>General</c:formatCode>
                <c:ptCount val="6"/>
                <c:pt idx="0">
                  <c:v>3.12057393120585</c:v>
                </c:pt>
                <c:pt idx="1">
                  <c:v>3.7259116322950492</c:v>
                </c:pt>
                <c:pt idx="2">
                  <c:v>3.12057393120585</c:v>
                </c:pt>
                <c:pt idx="3">
                  <c:v>3.7259116322950492</c:v>
                </c:pt>
                <c:pt idx="4">
                  <c:v>4.0280287236002437</c:v>
                </c:pt>
                <c:pt idx="5">
                  <c:v>5.5051499783199045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'Sampling 4 261113'!$AJ$24:$AK$24</c:f>
              <c:strCache>
                <c:ptCount val="2"/>
                <c:pt idx="0">
                  <c:v>1:00 PM</c:v>
                </c:pt>
                <c:pt idx="1">
                  <c:v>Fragillariopsys cyllindrus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'Sampling 4 261113'!$AL$20:$AQ$20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4 261113'!$AL$24:$AQ$24</c:f>
              <c:numCache>
                <c:formatCode>General</c:formatCode>
                <c:ptCount val="6"/>
                <c:pt idx="1">
                  <c:v>3.4216039268698273</c:v>
                </c:pt>
                <c:pt idx="2">
                  <c:v>3.12057393120585</c:v>
                </c:pt>
                <c:pt idx="4">
                  <c:v>3.1249387366082999</c:v>
                </c:pt>
                <c:pt idx="5">
                  <c:v>3.6020599913279625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'Sampling 4 261113'!$AJ$25:$AK$25</c:f>
              <c:strCache>
                <c:ptCount val="2"/>
                <c:pt idx="0">
                  <c:v>1:00 PM</c:v>
                </c:pt>
                <c:pt idx="1">
                  <c:v>Nitzschia sigma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'Sampling 4 261113'!$AL$20:$AQ$20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4 261113'!$AL$25:$AQ$25</c:f>
              <c:numCache>
                <c:formatCode>General</c:formatCode>
                <c:ptCount val="6"/>
                <c:pt idx="2">
                  <c:v>3.8221680793680148</c:v>
                </c:pt>
                <c:pt idx="3">
                  <c:v>3.6020599913279625</c:v>
                </c:pt>
                <c:pt idx="4">
                  <c:v>3.1249387366082999</c:v>
                </c:pt>
                <c:pt idx="5">
                  <c:v>3.1249387366082999</c:v>
                </c:pt>
              </c:numCache>
            </c:numRef>
          </c:val>
          <c:smooth val="1"/>
        </c:ser>
        <c:ser>
          <c:idx val="5"/>
          <c:order val="5"/>
          <c:tx>
            <c:strRef>
              <c:f>'Sampling 4 261113'!$AJ$26:$AK$26</c:f>
              <c:strCache>
                <c:ptCount val="2"/>
                <c:pt idx="0">
                  <c:v>1:00 PM</c:v>
                </c:pt>
                <c:pt idx="1">
                  <c:v>Coscinodiscus sp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'Sampling 4 261113'!$AL$20:$AQ$20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4 261113'!$AL$26:$AQ$26</c:f>
              <c:numCache>
                <c:formatCode>General</c:formatCode>
                <c:ptCount val="6"/>
                <c:pt idx="0">
                  <c:v>3.4216039268698273</c:v>
                </c:pt>
                <c:pt idx="1">
                  <c:v>3.900913067737672</c:v>
                </c:pt>
                <c:pt idx="2">
                  <c:v>3.12057393120585</c:v>
                </c:pt>
                <c:pt idx="3">
                  <c:v>3.7259116322950492</c:v>
                </c:pt>
                <c:pt idx="4">
                  <c:v>4.1249387366082857</c:v>
                </c:pt>
                <c:pt idx="5">
                  <c:v>4.7269987279362615</c:v>
                </c:pt>
              </c:numCache>
            </c:numRef>
          </c:val>
          <c:smooth val="1"/>
        </c:ser>
        <c:ser>
          <c:idx val="6"/>
          <c:order val="6"/>
          <c:tx>
            <c:strRef>
              <c:f>'Sampling 4 261113'!$AJ$27:$AK$27</c:f>
              <c:strCache>
                <c:ptCount val="2"/>
                <c:pt idx="0">
                  <c:v>3:00 PM</c:v>
                </c:pt>
                <c:pt idx="1">
                  <c:v>Fragillariopsys cyllindrus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'Sampling 4 261113'!$AL$20:$AQ$20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4 261113'!$AL$27:$AQ$27</c:f>
              <c:numCache>
                <c:formatCode>General</c:formatCode>
                <c:ptCount val="6"/>
                <c:pt idx="1">
                  <c:v>3.4216039268698273</c:v>
                </c:pt>
                <c:pt idx="3">
                  <c:v>3.42</c:v>
                </c:pt>
                <c:pt idx="4">
                  <c:v>4.2</c:v>
                </c:pt>
                <c:pt idx="5">
                  <c:v>4.1249387366082857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'Sampling 4 261113'!$AJ$28:$AK$28</c:f>
              <c:strCache>
                <c:ptCount val="2"/>
                <c:pt idx="0">
                  <c:v>3:00 PM</c:v>
                </c:pt>
                <c:pt idx="1">
                  <c:v>Nitzschia sigma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'Sampling 4 261113'!$AL$20:$AQ$20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4 261113'!$AL$28:$AQ$28</c:f>
              <c:numCache>
                <c:formatCode>General</c:formatCode>
                <c:ptCount val="6"/>
                <c:pt idx="1">
                  <c:v>3.8221680793680148</c:v>
                </c:pt>
                <c:pt idx="3">
                  <c:v>3.8499999999999988</c:v>
                </c:pt>
                <c:pt idx="4">
                  <c:v>3.5</c:v>
                </c:pt>
                <c:pt idx="5">
                  <c:v>3.8239087409443218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'Sampling 4 261113'!$AJ$29:$AK$29</c:f>
              <c:strCache>
                <c:ptCount val="2"/>
                <c:pt idx="0">
                  <c:v>3:00 PM</c:v>
                </c:pt>
                <c:pt idx="1">
                  <c:v>Coscinodiscus sp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'Sampling 4 261113'!$AL$20:$AQ$20</c:f>
              <c:strCache>
                <c:ptCount val="6"/>
                <c:pt idx="0">
                  <c:v>0m</c:v>
                </c:pt>
                <c:pt idx="1">
                  <c:v>5m</c:v>
                </c:pt>
                <c:pt idx="2">
                  <c:v>10m</c:v>
                </c:pt>
                <c:pt idx="3">
                  <c:v>20m</c:v>
                </c:pt>
                <c:pt idx="4">
                  <c:v>30m</c:v>
                </c:pt>
                <c:pt idx="5">
                  <c:v>50m</c:v>
                </c:pt>
              </c:strCache>
            </c:strRef>
          </c:cat>
          <c:val>
            <c:numRef>
              <c:f>'Sampling 4 261113'!$AL$29:$AQ$29</c:f>
              <c:numCache>
                <c:formatCode>General</c:formatCode>
                <c:ptCount val="6"/>
                <c:pt idx="0">
                  <c:v>3.12057393120585</c:v>
                </c:pt>
                <c:pt idx="1">
                  <c:v>3.12057393120585</c:v>
                </c:pt>
                <c:pt idx="2">
                  <c:v>3.7259116322950492</c:v>
                </c:pt>
                <c:pt idx="3">
                  <c:v>3.8899999999999997</c:v>
                </c:pt>
                <c:pt idx="4">
                  <c:v>5.4</c:v>
                </c:pt>
                <c:pt idx="5">
                  <c:v>5.3344537511509307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9575584"/>
        <c:axId val="329576144"/>
      </c:lineChart>
      <c:catAx>
        <c:axId val="32957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576144"/>
        <c:crosses val="autoZero"/>
        <c:auto val="1"/>
        <c:lblAlgn val="ctr"/>
        <c:lblOffset val="100"/>
        <c:noMultiLvlLbl val="0"/>
      </c:catAx>
      <c:valAx>
        <c:axId val="329576144"/>
        <c:scaling>
          <c:orientation val="minMax"/>
          <c:min val="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57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557F7-B0A1-49DB-8033-F9136DA8806A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F11D7-FA37-48E1-8C80-A0CAAFC11F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6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F11D7-FA37-48E1-8C80-A0CAAFC11F7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3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F11D7-FA37-48E1-8C80-A0CAAFC11F7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F11D7-FA37-48E1-8C80-A0CAAFC11F7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0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54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73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7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1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36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39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0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3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6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03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66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03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6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37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7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22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39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41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67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1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0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82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10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79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92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81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6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8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88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29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3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14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31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11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55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2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6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5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5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5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8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5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5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5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4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 contrast="10000"/>
          </a:blip>
          <a:srcRect/>
          <a:stretch>
            <a:fillRect/>
          </a:stretch>
        </p:blipFill>
        <p:spPr bwMode="auto">
          <a:xfrm>
            <a:off x="0" y="2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296400" cy="3200400"/>
          </a:xfrm>
        </p:spPr>
        <p:txBody>
          <a:bodyPr>
            <a:noAutofit/>
          </a:bodyPr>
          <a:lstStyle/>
          <a:p>
            <a:pPr lvl="0" indent="-342900">
              <a:lnSpc>
                <a:spcPct val="1150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FF0066"/>
                </a:solidFill>
                <a:latin typeface="Arial"/>
                <a:ea typeface="Times New Roman"/>
                <a:cs typeface="Times New Roman"/>
              </a:rPr>
              <a:t>A Study of Phytoplankton Communities and Related Environmental Factors </a:t>
            </a:r>
            <a:r>
              <a:rPr lang="en-US" sz="4000" b="1" dirty="0" smtClean="0">
                <a:solidFill>
                  <a:srgbClr val="FF0066"/>
                </a:solidFill>
                <a:latin typeface="Arial"/>
                <a:ea typeface="Times New Roman"/>
                <a:cs typeface="Times New Roman"/>
              </a:rPr>
              <a:t>of Ratnagiri sea coast</a:t>
            </a:r>
            <a:r>
              <a:rPr lang="en-US" sz="4000" dirty="0">
                <a:solidFill>
                  <a:srgbClr val="FF0066"/>
                </a:solidFill>
                <a:ea typeface="Times New Roman"/>
                <a:cs typeface="Times New Roman"/>
              </a:rPr>
              <a:t/>
            </a:r>
            <a:br>
              <a:rPr lang="en-US" sz="4000" dirty="0">
                <a:solidFill>
                  <a:srgbClr val="FF0066"/>
                </a:solidFill>
                <a:ea typeface="Times New Roman"/>
                <a:cs typeface="Times New Roman"/>
              </a:rPr>
            </a:br>
            <a:endParaRPr lang="en-US" sz="4000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590800"/>
          </a:xfrm>
        </p:spPr>
        <p:txBody>
          <a:bodyPr>
            <a:normAutofit fontScale="77500" lnSpcReduction="20000"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a typeface="Times New Roman"/>
              <a:cs typeface="Times New Roman"/>
            </a:endParaRPr>
          </a:p>
          <a:p>
            <a:pPr marL="0" marR="0" indent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Arial"/>
                <a:ea typeface="Times New Roman"/>
                <a:cs typeface="Times New Roman"/>
              </a:rPr>
              <a:t>Madhura Mukadam and Arvind Kulkarni</a:t>
            </a:r>
            <a:endParaRPr lang="en-US" sz="2800" b="1" dirty="0">
              <a:solidFill>
                <a:srgbClr val="7030A0"/>
              </a:solidFill>
              <a:ea typeface="Times New Roman"/>
              <a:cs typeface="Times New Roman"/>
            </a:endParaRPr>
          </a:p>
          <a:p>
            <a:pPr marL="0" marR="0" indent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Department of Zoology,</a:t>
            </a:r>
            <a:endParaRPr lang="en-US" sz="2800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marL="0" marR="0" indent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Gogate Jogalekar College, Ratnagiri, (MS), India.</a:t>
            </a:r>
            <a:endParaRPr lang="en-US" sz="2800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marL="0" marR="0" indent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 </a:t>
            </a:r>
            <a:endParaRPr lang="en-US" sz="28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2553793"/>
            <a:ext cx="10668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2"/>
            <a:ext cx="914399" cy="89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INCOIS\Incois activity\Field photos\Backup 16114 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52397"/>
            <a:ext cx="4114800" cy="3200405"/>
          </a:xfrm>
          <a:prstGeom prst="rect">
            <a:avLst/>
          </a:prstGeom>
          <a:noFill/>
        </p:spPr>
      </p:pic>
      <p:pic>
        <p:nvPicPr>
          <p:cNvPr id="1030" name="Picture 6" descr="G:\INCOIS\Incois activity\Field photos\Backup 16114 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914398" y="-373742"/>
            <a:ext cx="3200404" cy="4267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         SAMPLING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428" y="3581397"/>
            <a:ext cx="444862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410199" y="3077027"/>
            <a:ext cx="297180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G:\INCOIS\Incois activity\Field photos\Backup 16114 1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45400" y="5943600"/>
            <a:ext cx="3071813" cy="1053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8077200" cy="531739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66093" y="3249637"/>
            <a:ext cx="2711549" cy="124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Mirkarwada Station GPS position</a:t>
            </a:r>
          </a:p>
          <a:p>
            <a:pPr algn="ctr" defTabSz="457200">
              <a:lnSpc>
                <a:spcPct val="107000"/>
              </a:lnSpc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17°.00.210N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7000"/>
              </a:lnSpc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72°.58.920E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8329" y="829994"/>
            <a:ext cx="6147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MIRKARWADA SAMPLING STATION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80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Arial Black" pitchFamily="34" charset="0"/>
              </a:rPr>
              <a:t>STUDY AREA</a:t>
            </a:r>
            <a:endParaRPr lang="en-US" sz="4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0" y="1498142"/>
            <a:ext cx="594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MIRKARWADA SAMPLING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64" y="-34636"/>
            <a:ext cx="1058778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73012"/>
            <a:ext cx="8458200" cy="5835525"/>
          </a:xfrm>
        </p:spPr>
      </p:pic>
      <p:sp>
        <p:nvSpPr>
          <p:cNvPr id="5" name="TextBox 4"/>
          <p:cNvSpPr txBox="1"/>
          <p:nvPr/>
        </p:nvSpPr>
        <p:spPr>
          <a:xfrm>
            <a:off x="1130725" y="773013"/>
            <a:ext cx="6655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DABHOL AND BURONDI SAMPLING STATION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/>
          <p:nvPr/>
        </p:nvSpPr>
        <p:spPr>
          <a:xfrm>
            <a:off x="920774" y="4375419"/>
            <a:ext cx="2276109" cy="97030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Dabhol</a:t>
            </a:r>
            <a:r>
              <a:rPr lang="en-US" sz="16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Station GPS Position</a:t>
            </a:r>
          </a:p>
          <a:p>
            <a:pPr algn="ctr" defTabSz="457200">
              <a:lnSpc>
                <a:spcPct val="107000"/>
              </a:lnSpc>
            </a:pPr>
            <a:r>
              <a:rPr lang="en-US" sz="16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1600" b="1" baseline="300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.32'32.11"N</a:t>
            </a:r>
            <a:endParaRPr lang="en-US" sz="16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7000"/>
              </a:lnSpc>
            </a:pPr>
            <a:r>
              <a:rPr lang="en-US" sz="16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US" sz="1600" b="1" baseline="300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.48'0.80"E</a:t>
            </a:r>
            <a:endParaRPr lang="en-US" sz="16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9"/>
          <p:cNvSpPr txBox="1"/>
          <p:nvPr/>
        </p:nvSpPr>
        <p:spPr>
          <a:xfrm>
            <a:off x="1173993" y="2043812"/>
            <a:ext cx="2318312" cy="9807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err="1">
                <a:solidFill>
                  <a:prstClr val="white">
                    <a:lumMod val="9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Burondi</a:t>
            </a:r>
            <a:r>
              <a:rPr lang="en-US" sz="1600" b="1" dirty="0">
                <a:solidFill>
                  <a:prstClr val="white">
                    <a:lumMod val="9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Station GPS Position</a:t>
            </a:r>
          </a:p>
          <a:p>
            <a:pPr algn="ctr" defTabSz="457200">
              <a:lnSpc>
                <a:spcPct val="107000"/>
              </a:lnSpc>
            </a:pPr>
            <a:r>
              <a:rPr lang="en-US" sz="1600" b="1" dirty="0" smtClean="0">
                <a:solidFill>
                  <a:prstClr val="white">
                    <a:lumMod val="95000"/>
                  </a:prst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17</a:t>
            </a:r>
            <a:r>
              <a:rPr lang="en-US" sz="1600" b="1" baseline="30000" dirty="0" smtClean="0">
                <a:solidFill>
                  <a:prstClr val="white">
                    <a:lumMod val="95000"/>
                  </a:prst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0</a:t>
            </a:r>
            <a:r>
              <a:rPr lang="en-US" sz="1600" b="1" dirty="0" smtClean="0">
                <a:solidFill>
                  <a:prstClr val="white">
                    <a:lumMod val="95000"/>
                  </a:prst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.36’10.99N</a:t>
            </a:r>
            <a:endParaRPr lang="en-US" sz="1600" b="1" dirty="0">
              <a:solidFill>
                <a:prstClr val="white">
                  <a:lumMod val="9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7000"/>
              </a:lnSpc>
            </a:pPr>
            <a:r>
              <a:rPr lang="en-US" sz="1600" b="1" dirty="0" smtClean="0">
                <a:solidFill>
                  <a:prstClr val="white">
                    <a:lumMod val="95000"/>
                  </a:prst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72</a:t>
            </a:r>
            <a:r>
              <a:rPr lang="en-US" sz="1600" b="1" baseline="30000" dirty="0" smtClean="0">
                <a:solidFill>
                  <a:prstClr val="white">
                    <a:lumMod val="95000"/>
                  </a:prst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0</a:t>
            </a:r>
            <a:r>
              <a:rPr lang="en-US" sz="1600" b="1" dirty="0" smtClean="0">
                <a:solidFill>
                  <a:prstClr val="white">
                    <a:lumMod val="95000"/>
                  </a:prst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.48‘29.72E</a:t>
            </a:r>
            <a:endParaRPr lang="en-US" sz="1600" b="1" dirty="0">
              <a:solidFill>
                <a:prstClr val="white">
                  <a:lumMod val="9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2" y="0"/>
            <a:ext cx="1058778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6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8"/>
            <a:ext cx="9144000" cy="68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1905000"/>
            <a:ext cx="8915400" cy="153785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RESULTS AND DISCUSSION</a:t>
            </a:r>
            <a:endParaRPr lang="en-US" b="1" dirty="0">
              <a:solidFill>
                <a:srgbClr val="002060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669624"/>
              </p:ext>
            </p:extLst>
          </p:nvPr>
        </p:nvGraphicFramePr>
        <p:xfrm>
          <a:off x="304800" y="304800"/>
          <a:ext cx="4290855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" y="6096001"/>
            <a:ext cx="8763001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</a:rPr>
              <a:t>Temperature showed decreasing trend while pH, Salinity and DO Showed increasing trend from October to March,2014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762000"/>
            <a:ext cx="198120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</a:rPr>
              <a:t>Min 27 Max 29.5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3733800"/>
            <a:ext cx="205740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</a:rPr>
              <a:t>Min 0.58 Max 4.32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792440"/>
              </p:ext>
            </p:extLst>
          </p:nvPr>
        </p:nvGraphicFramePr>
        <p:xfrm>
          <a:off x="304800" y="3352800"/>
          <a:ext cx="42672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95600" y="3657600"/>
            <a:ext cx="167640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</a:rPr>
              <a:t>Min 33 Max 40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353001"/>
              </p:ext>
            </p:extLst>
          </p:nvPr>
        </p:nvGraphicFramePr>
        <p:xfrm>
          <a:off x="4876800" y="304800"/>
          <a:ext cx="39624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34200" y="685800"/>
            <a:ext cx="190500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</a:rPr>
              <a:t>Min 5.4 Max 8.7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552945"/>
              </p:ext>
            </p:extLst>
          </p:nvPr>
        </p:nvGraphicFramePr>
        <p:xfrm>
          <a:off x="4800600" y="3429000"/>
          <a:ext cx="3886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872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304800" y="3505200"/>
          <a:ext cx="51816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34986" y="914400"/>
            <a:ext cx="3909014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</a:rPr>
              <a:t>Chlorophyll a was found to be higher at 1:00 PM than 11:00 AM and 3:00 PM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352800"/>
            <a:ext cx="3581400" cy="17543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 err="1" smtClean="0">
                <a:solidFill>
                  <a:prstClr val="white"/>
                </a:solidFill>
              </a:rPr>
              <a:t>Secchi</a:t>
            </a:r>
            <a:r>
              <a:rPr lang="en-US" dirty="0" smtClean="0">
                <a:solidFill>
                  <a:prstClr val="white"/>
                </a:solidFill>
              </a:rPr>
              <a:t> Depth showed decreasing trend, and low values of 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Secchi</a:t>
            </a:r>
            <a:r>
              <a:rPr lang="en-US" dirty="0" smtClean="0">
                <a:solidFill>
                  <a:prstClr val="white"/>
                </a:solidFill>
              </a:rPr>
              <a:t> depth correlates with low concentration of chlorophyll from 27 Dec 13 till 3 March,14 at Mirkarwada station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304800" y="381000"/>
          <a:ext cx="4733618" cy="286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/>
          <p:cNvSpPr/>
          <p:nvPr/>
        </p:nvSpPr>
        <p:spPr>
          <a:xfrm flipH="1">
            <a:off x="1600200" y="762000"/>
            <a:ext cx="6858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914400"/>
            <a:ext cx="182081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</a:rPr>
              <a:t>Min 0.5 Max 5.53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5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269715" y="29029"/>
          <a:ext cx="4494425" cy="350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554632" y="3541486"/>
          <a:ext cx="3973826" cy="3197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853344" y="3410864"/>
          <a:ext cx="4131632" cy="334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53000" y="232228"/>
            <a:ext cx="3733800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</a:rPr>
              <a:t>Ranked graphs shows phytoplankton variations which have been </a:t>
            </a:r>
          </a:p>
          <a:p>
            <a:pPr defTabSz="457200"/>
            <a:r>
              <a:rPr lang="en-US" dirty="0" smtClean="0">
                <a:solidFill>
                  <a:prstClr val="white"/>
                </a:solidFill>
              </a:rPr>
              <a:t>plotted showing species  present at all  6/5 or 4 depths with time series</a:t>
            </a:r>
          </a:p>
        </p:txBody>
      </p:sp>
    </p:spTree>
    <p:extLst>
      <p:ext uri="{BB962C8B-B14F-4D97-AF65-F5344CB8AC3E}">
        <p14:creationId xmlns:p14="http://schemas.microsoft.com/office/powerpoint/2010/main" val="22383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164496" y="478302"/>
          <a:ext cx="4827104" cy="400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6437" y="4876800"/>
            <a:ext cx="8282354" cy="193899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prstClr val="white"/>
                </a:solidFill>
              </a:rPr>
              <a:t>As a general feature, Phytoplankton density was higher at 1:00 PM than at 3:00 PM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prstClr val="white"/>
                </a:solidFill>
              </a:rPr>
              <a:t>Coscinodiscus</a:t>
            </a:r>
            <a:r>
              <a:rPr lang="en-US" sz="2400" b="1" dirty="0" smtClean="0">
                <a:solidFill>
                  <a:prstClr val="white"/>
                </a:solidFill>
              </a:rPr>
              <a:t> was most prominent genus followed by </a:t>
            </a:r>
            <a:r>
              <a:rPr lang="en-US" sz="2400" b="1" dirty="0" err="1" smtClean="0">
                <a:solidFill>
                  <a:prstClr val="white"/>
                </a:solidFill>
              </a:rPr>
              <a:t>Fragillaryopsis</a:t>
            </a:r>
            <a:r>
              <a:rPr lang="en-US" sz="2400" b="1" dirty="0" smtClean="0">
                <a:solidFill>
                  <a:prstClr val="white"/>
                </a:solidFill>
              </a:rPr>
              <a:t>, Nitzschia, Pleurosigma, </a:t>
            </a:r>
            <a:r>
              <a:rPr lang="en-US" sz="2400" b="1" dirty="0" err="1" smtClean="0">
                <a:solidFill>
                  <a:prstClr val="white"/>
                </a:solidFill>
              </a:rPr>
              <a:t>Chaetoceros</a:t>
            </a:r>
            <a:r>
              <a:rPr lang="en-US" sz="2400" b="1" dirty="0" smtClean="0">
                <a:solidFill>
                  <a:prstClr val="white"/>
                </a:solidFill>
              </a:rPr>
              <a:t> and Thallasionema</a:t>
            </a:r>
            <a:endParaRPr lang="en-US" sz="2400" b="1" dirty="0">
              <a:solidFill>
                <a:prstClr val="white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57952" y="513314"/>
          <a:ext cx="3933048" cy="3805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91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8932" y="1570430"/>
            <a:ext cx="2895155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9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Identified  Genera are 60 </a:t>
            </a:r>
          </a:p>
          <a:p>
            <a:pPr algn="ctr" defTabSz="3429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genera comprised of 66 species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714501" y="1087280"/>
          <a:ext cx="2996275" cy="5006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041"/>
                <a:gridCol w="985234"/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Genus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 of Species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Asterionella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Ceratium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Dictiocha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Dinophysis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Ditylum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Gonyaulux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Gunardia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Miniduscus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Nitzschia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Ornithoceros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Peridinium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Pleurosigma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Prorocentrum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Rhizosolenia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Thallasionema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Thallasiothrix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51435" marR="51435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4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Black" pitchFamily="34" charset="0"/>
              </a:rPr>
              <a:t>INTRODUCTION</a:t>
            </a:r>
            <a:endParaRPr lang="en-US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762000"/>
            <a:ext cx="8763000" cy="5943600"/>
          </a:xfrm>
        </p:spPr>
        <p:txBody>
          <a:bodyPr>
            <a:noAutofit/>
          </a:bodyPr>
          <a:lstStyle/>
          <a:p>
            <a:pPr lvl="0" algn="just"/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Phytoplankton is a vital and important organism as a </a:t>
            </a:r>
            <a:r>
              <a:rPr lang="en-US" sz="2400" b="1" dirty="0">
                <a:solidFill>
                  <a:srgbClr val="FF0066"/>
                </a:solidFill>
                <a:latin typeface="Arial Rounded MT Bold"/>
              </a:rPr>
              <a:t>producer</a:t>
            </a:r>
            <a:r>
              <a:rPr lang="en-US" sz="2400" b="1" dirty="0">
                <a:latin typeface="Arial Rounded MT Bold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of the </a:t>
            </a:r>
            <a:r>
              <a:rPr lang="en-US" sz="2400" b="1" dirty="0">
                <a:solidFill>
                  <a:srgbClr val="FF0066"/>
                </a:solidFill>
                <a:latin typeface="Arial Rounded MT Bold"/>
              </a:rPr>
              <a:t>primary food supply 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of the sea. </a:t>
            </a:r>
            <a:endParaRPr lang="en-US" sz="2400" dirty="0" smtClean="0">
              <a:solidFill>
                <a:prstClr val="black"/>
              </a:solidFill>
              <a:latin typeface="Arial Rounded MT Bold"/>
            </a:endParaRPr>
          </a:p>
          <a:p>
            <a:pPr lvl="0" algn="just"/>
            <a:endParaRPr lang="en-US" sz="2400" dirty="0" smtClean="0">
              <a:solidFill>
                <a:prstClr val="black"/>
              </a:solidFill>
              <a:latin typeface="Arial Rounded MT Bold"/>
            </a:endParaRPr>
          </a:p>
          <a:p>
            <a:pPr lvl="0" algn="just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Its study includes 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a variety of taxonomic groups (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cyanobacteria</a:t>
            </a:r>
            <a:r>
              <a:rPr lang="en-US" sz="2400" dirty="0">
                <a:solidFill>
                  <a:srgbClr val="FF0066"/>
                </a:solidFill>
                <a:latin typeface="Arial Rounded MT Bold"/>
              </a:rPr>
              <a:t>,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diatoms, dinoflagellates</a:t>
            </a:r>
            <a:r>
              <a:rPr lang="en-US" sz="2400" dirty="0">
                <a:solidFill>
                  <a:srgbClr val="FF0066"/>
                </a:solidFill>
                <a:latin typeface="Arial Rounded MT Bold"/>
              </a:rPr>
              <a:t>, silicoflagelates, coccolithophorids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, and many other </a:t>
            </a:r>
            <a:r>
              <a:rPr lang="en-US" sz="2400" dirty="0">
                <a:solidFill>
                  <a:srgbClr val="FF0066"/>
                </a:solidFill>
                <a:latin typeface="Arial Rounded MT Bold"/>
              </a:rPr>
              <a:t>flagellates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) that 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inhabit 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the 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water column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. </a:t>
            </a:r>
            <a:endParaRPr lang="en-US" sz="2400" dirty="0" smtClean="0">
              <a:solidFill>
                <a:prstClr val="black"/>
              </a:solidFill>
              <a:latin typeface="Arial Rounded MT Bold"/>
            </a:endParaRPr>
          </a:p>
          <a:p>
            <a:pPr algn="just">
              <a:spcBef>
                <a:spcPts val="0"/>
              </a:spcBef>
            </a:pPr>
            <a:endParaRPr lang="en-US" sz="2400" dirty="0" smtClean="0">
              <a:solidFill>
                <a:prstClr val="black"/>
              </a:solidFill>
              <a:latin typeface="Arial Rounded MT Bold"/>
            </a:endParaRPr>
          </a:p>
          <a:p>
            <a:pPr algn="just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Marine phytoplankton 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of the world may include 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as 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many 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as 17 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classes and an estimated number of 498 ± 15 genera and 3,910 ± 465 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species (</a:t>
            </a:r>
            <a:r>
              <a:rPr lang="en-US" sz="2400" dirty="0" err="1" smtClean="0">
                <a:solidFill>
                  <a:prstClr val="black"/>
                </a:solidFill>
                <a:latin typeface="Arial Rounded MT Bold"/>
              </a:rPr>
              <a:t>Sournia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Arial Rounded MT Bold"/>
              </a:rPr>
              <a:t>et al. 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1991). </a:t>
            </a:r>
          </a:p>
          <a:p>
            <a:pPr algn="just">
              <a:spcBef>
                <a:spcPts val="0"/>
              </a:spcBef>
            </a:pPr>
            <a:endParaRPr lang="en-US" sz="2400" dirty="0">
              <a:solidFill>
                <a:prstClr val="black"/>
              </a:solidFill>
              <a:latin typeface="Arial Rounded MT Bold"/>
            </a:endParaRPr>
          </a:p>
          <a:p>
            <a:pPr algn="just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Through the process 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of photosynthesis, also extract carbon dioxide from the atmosphere, 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and play 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an important role in the </a:t>
            </a:r>
            <a:r>
              <a:rPr lang="en-US" sz="2400" dirty="0">
                <a:solidFill>
                  <a:srgbClr val="FF0066"/>
                </a:solidFill>
                <a:latin typeface="Arial Rounded MT Bold"/>
              </a:rPr>
              <a:t>balance of greenhouse gases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 that control global climate(</a:t>
            </a:r>
            <a:r>
              <a:rPr lang="en-US" sz="2400" dirty="0" err="1">
                <a:solidFill>
                  <a:prstClr val="black"/>
                </a:solidFill>
                <a:latin typeface="Arial Rounded MT Bold"/>
              </a:rPr>
              <a:t>Alles</a:t>
            </a: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, 2011).</a:t>
            </a:r>
          </a:p>
          <a:p>
            <a:pPr algn="just">
              <a:spcBef>
                <a:spcPts val="0"/>
              </a:spcBef>
            </a:pPr>
            <a:endParaRPr lang="en-US" sz="2400" dirty="0" smtClean="0">
              <a:solidFill>
                <a:prstClr val="black"/>
              </a:solidFill>
              <a:latin typeface="Arial Rounded MT Bold"/>
            </a:endParaRPr>
          </a:p>
          <a:p>
            <a:pPr algn="just">
              <a:spcBef>
                <a:spcPts val="0"/>
              </a:spcBef>
            </a:pPr>
            <a:endParaRPr lang="en-US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33" y="1"/>
            <a:ext cx="1058778" cy="91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2" y="76199"/>
            <a:ext cx="1058778" cy="914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0"/>
            <a:ext cx="86106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400" dirty="0" smtClean="0">
              <a:solidFill>
                <a:prstClr val="black"/>
              </a:solidFill>
              <a:latin typeface="Arial Rounded MT Bold"/>
            </a:endParaRPr>
          </a:p>
          <a:p>
            <a:pPr algn="just"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These are the skeletons of food web dynamics, which control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many ecological processes 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such as carbon budget, modulation of sea surface temperature(SST) affecting global climate.</a:t>
            </a:r>
          </a:p>
          <a:p>
            <a:pPr marL="342900" indent="-342900" algn="just">
              <a:spcBef>
                <a:spcPts val="0"/>
              </a:spcBef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 Rounded MT Bold"/>
            </a:endParaRPr>
          </a:p>
          <a:p>
            <a:pPr marL="342900" indent="-342900" algn="just"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They are very efficient and easily detectable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indicators of ecological alteration.</a:t>
            </a:r>
          </a:p>
          <a:p>
            <a:pPr marL="342900" indent="-342900" algn="just">
              <a:spcBef>
                <a:spcPts val="0"/>
              </a:spcBef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 Rounded MT Bold"/>
            </a:endParaRPr>
          </a:p>
          <a:p>
            <a:pPr marL="342900" indent="-342900" algn="just"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 Rounded MT Bold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Presence of certain species of phytoplankton can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trigger the fishery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 or deplete it also resulting in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toxicity</a:t>
            </a:r>
            <a:r>
              <a:rPr lang="en-US" sz="2400" dirty="0" smtClean="0">
                <a:solidFill>
                  <a:prstClr val="black"/>
                </a:solidFill>
                <a:latin typeface="Arial Rounded MT Bold"/>
              </a:rPr>
              <a:t>.</a:t>
            </a:r>
          </a:p>
          <a:p>
            <a:pPr marL="342900" indent="-342900" algn="just">
              <a:spcBef>
                <a:spcPts val="0"/>
              </a:spcBef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latin typeface="Arial Rounded MT Bold"/>
              </a:rPr>
              <a:t>The most important factors determining the values of the photosynthetic parameters in natural phytoplankton populations are -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light, temperature, nutrient concentration, and pigment content in algae.</a:t>
            </a:r>
          </a:p>
          <a:p>
            <a:pPr algn="just">
              <a:buFont typeface="Arial" pitchFamily="34" charset="0"/>
              <a:buChar char="•"/>
            </a:pPr>
            <a:endParaRPr lang="en-US" sz="2400" dirty="0">
              <a:latin typeface="Arial Rounded MT Bold"/>
            </a:endParaRPr>
          </a:p>
          <a:p>
            <a:pPr algn="just">
              <a:buFont typeface="Arial" pitchFamily="34" charset="0"/>
              <a:buChar char="•"/>
            </a:pPr>
            <a:endParaRPr lang="en-US" sz="2400" dirty="0">
              <a:latin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52401"/>
            <a:ext cx="86868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Importance of Phytoplankton in Food Chain </a:t>
            </a:r>
            <a:r>
              <a:rPr lang="en-US" sz="2400" dirty="0" smtClean="0">
                <a:solidFill>
                  <a:srgbClr val="00B050"/>
                </a:solidFill>
                <a:latin typeface="Arial Black" pitchFamily="34" charset="0"/>
                <a:cs typeface="Aharoni" pitchFamily="2" charset="-79"/>
              </a:rPr>
              <a:t>:</a:t>
            </a:r>
          </a:p>
          <a:p>
            <a:pPr algn="just"/>
            <a:endParaRPr lang="en-US" sz="2000" dirty="0" smtClean="0">
              <a:latin typeface="Arial Rounded MT Bold" pitchFamily="34" charset="0"/>
              <a:cs typeface="Aharoni" pitchFamily="2" charset="-79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Predominantly </a:t>
            </a:r>
            <a:r>
              <a:rPr lang="en-US" sz="2200" b="1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autotrophic</a:t>
            </a:r>
            <a:r>
              <a:rPr lang="en-US" sz="2200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 or </a:t>
            </a:r>
            <a:r>
              <a:rPr lang="en-US" sz="2200" b="1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holophytic</a:t>
            </a:r>
            <a:r>
              <a:rPr lang="en-US" sz="2200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 </a:t>
            </a: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organisms (they build organic matter from inorganic materials present in their environment).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200" dirty="0" smtClean="0">
              <a:latin typeface="Arial Rounded MT Bold" pitchFamily="34" charset="0"/>
              <a:cs typeface="Aharoni" pitchFamily="2" charset="-79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Marine phytoplankton is the most important </a:t>
            </a:r>
            <a:r>
              <a:rPr lang="en-US" sz="2200" b="1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producer</a:t>
            </a: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 of organic substances and determine the basic </a:t>
            </a:r>
            <a:r>
              <a:rPr lang="en-US" sz="2200" b="1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primary productivity </a:t>
            </a: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of the ecosystem.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200" dirty="0" smtClean="0">
              <a:latin typeface="Arial Rounded MT Bold" pitchFamily="34" charset="0"/>
              <a:cs typeface="Aharoni" pitchFamily="2" charset="-79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Under </a:t>
            </a:r>
            <a:r>
              <a:rPr lang="en-US" sz="2200" dirty="0" err="1" smtClean="0">
                <a:latin typeface="Arial Rounded MT Bold" pitchFamily="34" charset="0"/>
                <a:cs typeface="Aharoni" pitchFamily="2" charset="-79"/>
              </a:rPr>
              <a:t>favourable</a:t>
            </a: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 conditions, phytoplankton is capable of remarkably rapid growth, sometimes producing </a:t>
            </a:r>
            <a:r>
              <a:rPr lang="en-US" sz="2200" dirty="0">
                <a:latin typeface="Arial Rounded MT Bold" pitchFamily="34" charset="0"/>
                <a:cs typeface="Aharoni" pitchFamily="2" charset="-79"/>
              </a:rPr>
              <a:t>new organic materials </a:t>
            </a:r>
            <a:r>
              <a:rPr lang="en-US" sz="2200" dirty="0" err="1" smtClean="0">
                <a:latin typeface="Arial Rounded MT Bold" pitchFamily="34" charset="0"/>
                <a:cs typeface="Aharoni" pitchFamily="2" charset="-79"/>
              </a:rPr>
              <a:t>equalling</a:t>
            </a: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 its own weight within 24 hours, a rate greater than that achievable by terrestrial plants.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200" dirty="0" smtClean="0">
              <a:latin typeface="Arial Rounded MT Bold" pitchFamily="34" charset="0"/>
              <a:cs typeface="Aharoni" pitchFamily="2" charset="-79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All other </a:t>
            </a:r>
            <a:r>
              <a:rPr lang="en-US" sz="2200" b="1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living form</a:t>
            </a:r>
            <a:r>
              <a:rPr lang="en-US" sz="2200" b="1" dirty="0" smtClean="0">
                <a:solidFill>
                  <a:srgbClr val="C00000"/>
                </a:solidFill>
                <a:latin typeface="Arial Rounded MT Bold" pitchFamily="34" charset="0"/>
                <a:cs typeface="Aharoni" pitchFamily="2" charset="-79"/>
              </a:rPr>
              <a:t>s </a:t>
            </a: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of higher trophic </a:t>
            </a:r>
            <a:r>
              <a:rPr lang="en-US" sz="2200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levels are directly or indirectly </a:t>
            </a:r>
            <a:r>
              <a:rPr lang="en-US" sz="2200" b="1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dependant</a:t>
            </a:r>
            <a:r>
              <a:rPr lang="en-US" sz="2200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 on </a:t>
            </a:r>
            <a:r>
              <a:rPr lang="en-US" sz="2200" b="1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phytoplankton</a:t>
            </a:r>
            <a:r>
              <a:rPr lang="en-US" sz="2200" dirty="0" smtClean="0">
                <a:solidFill>
                  <a:srgbClr val="FF0066"/>
                </a:solidFill>
                <a:latin typeface="Arial Rounded MT Bold" pitchFamily="34" charset="0"/>
                <a:cs typeface="Aharoni" pitchFamily="2" charset="-79"/>
              </a:rPr>
              <a:t> </a:t>
            </a:r>
            <a:r>
              <a:rPr lang="en-US" sz="2200" dirty="0" smtClean="0">
                <a:latin typeface="Arial Rounded MT Bold" pitchFamily="34" charset="0"/>
                <a:cs typeface="Aharoni" pitchFamily="2" charset="-79"/>
              </a:rPr>
              <a:t>for energy supply and hence perform vital functions 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</a:rPr>
              <a:t>Chandy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</a:rPr>
              <a:t>et al</a:t>
            </a:r>
            <a:r>
              <a:rPr lang="en-US" sz="2400" dirty="0" smtClean="0">
                <a:solidFill>
                  <a:prstClr val="black"/>
                </a:solidFill>
              </a:rPr>
              <a:t>.1991). </a:t>
            </a:r>
            <a:endParaRPr lang="en-US" sz="2200" dirty="0">
              <a:latin typeface="Arial Rounded MT Bol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26" y="0"/>
            <a:ext cx="1058778" cy="91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52400"/>
            <a:ext cx="868680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 Black" pitchFamily="34" charset="0"/>
              </a:rPr>
              <a:t>Factors Affecting Primary Production</a:t>
            </a:r>
          </a:p>
          <a:p>
            <a:pPr algn="ctr"/>
            <a:endParaRPr lang="en-US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/>
              </a:rPr>
              <a:t>Physico-chemical factors like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Light, temperature and availability of nutrients.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2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/>
              </a:rPr>
              <a:t>Biomass of phytoplankton and consequently primary production, display strong seasonal variation in accordance with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climatic conditions </a:t>
            </a:r>
            <a:r>
              <a:rPr lang="en-US" sz="2200" dirty="0" smtClean="0">
                <a:latin typeface="Arial Rounded MT Bold"/>
              </a:rPr>
              <a:t>and other oceanic phenomena such as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upwelling and turbulence (Eddy diffusion) </a:t>
            </a:r>
            <a:r>
              <a:rPr lang="en-US" sz="2200" dirty="0" smtClean="0">
                <a:latin typeface="Arial Rounded MT Bold"/>
              </a:rPr>
              <a:t>in addition to the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grazing rate of herbivorous zooplankton </a:t>
            </a:r>
            <a:r>
              <a:rPr lang="en-US" sz="2200" dirty="0" smtClean="0">
                <a:latin typeface="Arial Rounded MT Bold"/>
              </a:rPr>
              <a:t>of the local habitat.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16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/>
              </a:rPr>
              <a:t>Since primary production depends on the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ability of plants to absorb and utilize light</a:t>
            </a:r>
            <a:r>
              <a:rPr lang="en-US" sz="2200" dirty="0" smtClean="0">
                <a:latin typeface="Arial Rounded MT Bold"/>
              </a:rPr>
              <a:t> in photochemical reactions, it is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confined to the illuminated surface zone of the se</a:t>
            </a:r>
            <a:r>
              <a:rPr lang="en-US" sz="2200" dirty="0" smtClean="0">
                <a:solidFill>
                  <a:srgbClr val="FF0000"/>
                </a:solidFill>
                <a:latin typeface="Arial Rounded MT Bold"/>
              </a:rPr>
              <a:t>a</a:t>
            </a:r>
            <a:r>
              <a:rPr lang="en-US" sz="2200" dirty="0" smtClean="0">
                <a:latin typeface="Arial Rounded MT Bold"/>
              </a:rPr>
              <a:t> (euphotic zone).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2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/>
              </a:rPr>
              <a:t>Seasonal variations in light intensity and other factors that affect light penetration influence photosynthesis to a great extent.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2" y="-27709"/>
            <a:ext cx="1058778" cy="91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35" y="0"/>
            <a:ext cx="1058778" cy="914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latin typeface="Arial Rounded MT Bold"/>
              </a:rPr>
              <a:t>Rate of photosynthesis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increases with rising temperature </a:t>
            </a:r>
            <a:r>
              <a:rPr lang="en-US" sz="2400" dirty="0" smtClean="0">
                <a:latin typeface="Arial Rounded MT Bold"/>
              </a:rPr>
              <a:t>up to a maximum, but then diminishes sharply with further rise in temperature.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latin typeface="Arial Rounded MT Bold"/>
              </a:rPr>
              <a:t>Ability of organisms to perform photosynthesis depends on their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adaptability to ambient conditions </a:t>
            </a:r>
            <a:r>
              <a:rPr lang="en-US" sz="2400" dirty="0" smtClean="0">
                <a:latin typeface="Arial Rounded MT Bold"/>
              </a:rPr>
              <a:t>and different species are suited to different range of temperature.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latin typeface="Arial Rounded MT Bold"/>
              </a:rPr>
              <a:t>  In addition to its direct effect on rate of photosynthesis, temperature also influences production through its effects on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movement and mixing of the water</a:t>
            </a:r>
            <a:r>
              <a:rPr lang="en-US" sz="2400" dirty="0" smtClean="0">
                <a:latin typeface="Arial Rounded MT Bold"/>
              </a:rPr>
              <a:t>, and hence on the supply of nutrients to the euphotic levels.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latin typeface="Arial Rounded MT Bold"/>
              </a:rPr>
              <a:t>Availability of biolimiting elements such as </a:t>
            </a:r>
            <a:r>
              <a:rPr lang="en-US" sz="2400" dirty="0" smtClean="0">
                <a:solidFill>
                  <a:srgbClr val="FF0066"/>
                </a:solidFill>
                <a:latin typeface="Arial Rounded MT Bold"/>
              </a:rPr>
              <a:t>nitrogen, phosphorous and silica</a:t>
            </a:r>
            <a:r>
              <a:rPr lang="en-US" sz="2400" dirty="0" smtClean="0">
                <a:latin typeface="Arial Rounded MT Bold"/>
              </a:rPr>
              <a:t> is an important factor affecting primary production. </a:t>
            </a:r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0"/>
            <a:ext cx="8763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 Black" pitchFamily="34" charset="0"/>
              </a:rPr>
              <a:t>Significance of Phytoplankton </a:t>
            </a:r>
          </a:p>
          <a:p>
            <a:pPr algn="just"/>
            <a:endParaRPr lang="en-US" sz="20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FF0066"/>
                </a:solidFill>
                <a:latin typeface="Arial Rounded MT Bold"/>
              </a:rPr>
              <a:t>Diatoms</a:t>
            </a:r>
            <a:r>
              <a:rPr lang="en-US" sz="2200" dirty="0" smtClean="0">
                <a:latin typeface="Arial Rounded MT Bold"/>
              </a:rPr>
              <a:t> are the important group of phytoplankton engaged in primary production.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2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/>
              </a:rPr>
              <a:t>Distribution and abundance of diatoms indicate a conducive environment for active growth and survival of other forms of life.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2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/>
              </a:rPr>
              <a:t>Population density of marine animals and their reproductive cycle are related to the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abundance of phytoplankton.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2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/>
              </a:rPr>
              <a:t>This is because those animals themselves and/or their metamorphosing young ones (larvae) are dependent on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diatoms, dinoflagellates etc. for nutritio</a:t>
            </a:r>
            <a:r>
              <a:rPr lang="en-US" sz="2200" dirty="0" smtClean="0">
                <a:solidFill>
                  <a:srgbClr val="FF0000"/>
                </a:solidFill>
                <a:latin typeface="Arial Rounded MT Bold"/>
              </a:rPr>
              <a:t>n</a:t>
            </a:r>
            <a:r>
              <a:rPr lang="en-US" sz="2200" dirty="0" smtClean="0">
                <a:latin typeface="Arial Rounded MT Bold"/>
              </a:rPr>
              <a:t>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200" dirty="0" smtClean="0">
              <a:latin typeface="Arial Rounded MT Bold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Arial Rounded MT Bold"/>
              </a:rPr>
              <a:t>High plankton density is associated with similar increase in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bacterial population </a:t>
            </a:r>
            <a:r>
              <a:rPr lang="en-US" sz="2200" dirty="0" smtClean="0">
                <a:latin typeface="Arial Rounded MT Bold"/>
              </a:rPr>
              <a:t>mainly involved in decomposition of particulate organic matter from fecal pallets and the bodies of dead organisms.</a:t>
            </a:r>
            <a:endParaRPr lang="en-US" sz="2200" dirty="0"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13" y="-41565"/>
            <a:ext cx="1058778" cy="91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066799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MATERIALS AND METHODS</a:t>
            </a:r>
            <a:endParaRPr lang="en-US" sz="3200" b="1" dirty="0">
              <a:solidFill>
                <a:srgbClr val="00206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399"/>
            <a:ext cx="8763000" cy="5638801"/>
          </a:xfrm>
        </p:spPr>
        <p:txBody>
          <a:bodyPr>
            <a:noAutofit/>
          </a:bodyPr>
          <a:lstStyle/>
          <a:p>
            <a:pPr algn="just" defTabSz="457200">
              <a:lnSpc>
                <a:spcPct val="107000"/>
              </a:lnSpc>
              <a:spcBef>
                <a:spcPts val="0"/>
              </a:spcBef>
            </a:pPr>
            <a:r>
              <a:rPr lang="en-US" sz="2200" dirty="0"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Samples are being collected </a:t>
            </a:r>
            <a:r>
              <a:rPr lang="en-US" sz="2200" dirty="0" smtClean="0"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2200" b="1" dirty="0">
                <a:solidFill>
                  <a:srgbClr val="FF0066"/>
                </a:solidFill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one location (Mirkarwada) </a:t>
            </a:r>
            <a:r>
              <a:rPr lang="en-US" sz="2200" dirty="0"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on fortnightly basis (30m/50m) and </a:t>
            </a:r>
            <a:r>
              <a:rPr lang="en-US" sz="2200" dirty="0" smtClean="0"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from two other </a:t>
            </a:r>
            <a:r>
              <a:rPr lang="en-US" sz="2200" dirty="0"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locations </a:t>
            </a:r>
            <a:r>
              <a:rPr lang="en-US" sz="2200" dirty="0">
                <a:solidFill>
                  <a:srgbClr val="FF0066"/>
                </a:solidFill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solidFill>
                  <a:srgbClr val="FF0066"/>
                </a:solidFill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Dabhol</a:t>
            </a:r>
            <a:r>
              <a:rPr lang="en-US" sz="2200" b="1" dirty="0">
                <a:solidFill>
                  <a:srgbClr val="FF0066"/>
                </a:solidFill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200" b="1" dirty="0" err="1">
                <a:solidFill>
                  <a:srgbClr val="FF0066"/>
                </a:solidFill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Burondi</a:t>
            </a:r>
            <a:r>
              <a:rPr lang="en-US" sz="2200" dirty="0">
                <a:solidFill>
                  <a:srgbClr val="FF0066"/>
                </a:solidFill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200" dirty="0"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samples are being collected quarterly</a:t>
            </a:r>
            <a:r>
              <a:rPr lang="en-US" sz="2200" dirty="0" smtClean="0">
                <a:latin typeface="Arial Rounded MT Bold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457200">
              <a:lnSpc>
                <a:spcPct val="107000"/>
              </a:lnSpc>
              <a:spcBef>
                <a:spcPts val="0"/>
              </a:spcBef>
            </a:pPr>
            <a:endParaRPr lang="en-US" sz="2200" dirty="0" smtClean="0">
              <a:latin typeface="Arial Rounded MT Bold"/>
            </a:endParaRPr>
          </a:p>
          <a:p>
            <a:pPr algn="just"/>
            <a:r>
              <a:rPr lang="en-US" sz="2200" dirty="0" smtClean="0">
                <a:latin typeface="Arial Rounded MT Bold"/>
              </a:rPr>
              <a:t>Phytoplankton collection was done using conical nylon bags (30cm diameter) made up of </a:t>
            </a:r>
            <a:r>
              <a:rPr lang="en-US" sz="2200" dirty="0" smtClean="0">
                <a:solidFill>
                  <a:srgbClr val="FF0066"/>
                </a:solidFill>
                <a:latin typeface="Arial Rounded MT Bold"/>
              </a:rPr>
              <a:t>30 no. bolting </a:t>
            </a:r>
            <a:r>
              <a:rPr lang="en-US" sz="2200" dirty="0">
                <a:solidFill>
                  <a:srgbClr val="FF0066"/>
                </a:solidFill>
                <a:latin typeface="Arial Rounded MT Bold"/>
              </a:rPr>
              <a:t>silk </a:t>
            </a:r>
            <a:r>
              <a:rPr lang="en-US" sz="2200" dirty="0">
                <a:latin typeface="Arial Rounded MT Bold"/>
              </a:rPr>
              <a:t>cloth is used for filtering 100 L of surface water with a bucket of 25 liters volume and </a:t>
            </a:r>
            <a:r>
              <a:rPr lang="en-US" sz="2200" dirty="0" smtClean="0">
                <a:latin typeface="Arial Rounded MT Bold"/>
              </a:rPr>
              <a:t>the plankton </a:t>
            </a:r>
            <a:r>
              <a:rPr lang="en-US" sz="2200" dirty="0">
                <a:latin typeface="Arial Rounded MT Bold"/>
              </a:rPr>
              <a:t>was thus concentrated. </a:t>
            </a:r>
            <a:endParaRPr lang="en-US" sz="2200" dirty="0" smtClean="0">
              <a:latin typeface="Arial Rounded MT Bold"/>
            </a:endParaRPr>
          </a:p>
          <a:p>
            <a:pPr algn="just"/>
            <a:endParaRPr lang="en-US" sz="2200" dirty="0" smtClean="0">
              <a:latin typeface="Arial Rounded MT Bold"/>
            </a:endParaRPr>
          </a:p>
          <a:p>
            <a:pPr algn="just"/>
            <a:r>
              <a:rPr lang="en-US" sz="2200" dirty="0" smtClean="0">
                <a:latin typeface="Arial Rounded MT Bold"/>
              </a:rPr>
              <a:t>The </a:t>
            </a:r>
            <a:r>
              <a:rPr lang="en-US" sz="2200" dirty="0">
                <a:latin typeface="Arial Rounded MT Bold"/>
              </a:rPr>
              <a:t>net was washed again with sea water and concentrated </a:t>
            </a:r>
            <a:r>
              <a:rPr lang="en-US" sz="2200" dirty="0" smtClean="0">
                <a:latin typeface="Arial Rounded MT Bold"/>
              </a:rPr>
              <a:t>plankton was </a:t>
            </a:r>
            <a:r>
              <a:rPr lang="en-US" sz="2200" dirty="0">
                <a:latin typeface="Arial Rounded MT Bold"/>
              </a:rPr>
              <a:t>collected in </a:t>
            </a:r>
            <a:r>
              <a:rPr lang="en-US" sz="2200" dirty="0">
                <a:solidFill>
                  <a:srgbClr val="FF0066"/>
                </a:solidFill>
                <a:latin typeface="Arial Rounded MT Bold"/>
              </a:rPr>
              <a:t>100 ml volume screw capped airtight plastic bottles. </a:t>
            </a:r>
            <a:endParaRPr lang="en-US" sz="2200" dirty="0" smtClean="0">
              <a:solidFill>
                <a:srgbClr val="FF0066"/>
              </a:solidFill>
              <a:latin typeface="Arial Rounded MT Bold"/>
            </a:endParaRPr>
          </a:p>
          <a:p>
            <a:pPr algn="just"/>
            <a:endParaRPr lang="en-US" sz="2200" dirty="0" smtClean="0">
              <a:latin typeface="Arial Rounded MT Bold"/>
            </a:endParaRPr>
          </a:p>
          <a:p>
            <a:pPr algn="just"/>
            <a:r>
              <a:rPr lang="en-US" sz="2200" dirty="0" smtClean="0">
                <a:latin typeface="Arial Rounded MT Bold"/>
              </a:rPr>
              <a:t>The </a:t>
            </a:r>
            <a:r>
              <a:rPr lang="en-US" sz="2200" dirty="0">
                <a:latin typeface="Arial Rounded MT Bold"/>
              </a:rPr>
              <a:t>samples were preserved </a:t>
            </a:r>
            <a:r>
              <a:rPr lang="en-US" sz="2200" dirty="0" smtClean="0">
                <a:latin typeface="Arial Rounded MT Bold"/>
              </a:rPr>
              <a:t>on  site </a:t>
            </a:r>
            <a:r>
              <a:rPr lang="en-US" sz="2200" dirty="0">
                <a:latin typeface="Arial Rounded MT Bold"/>
              </a:rPr>
              <a:t>by adding </a:t>
            </a:r>
            <a:r>
              <a:rPr lang="en-US" sz="2200" dirty="0">
                <a:solidFill>
                  <a:srgbClr val="FF0066"/>
                </a:solidFill>
                <a:latin typeface="Arial Rounded MT Bold"/>
              </a:rPr>
              <a:t>1 ml of </a:t>
            </a:r>
            <a:r>
              <a:rPr lang="en-US" sz="2200" dirty="0" err="1">
                <a:solidFill>
                  <a:srgbClr val="FF0066"/>
                </a:solidFill>
                <a:latin typeface="Arial Rounded MT Bold"/>
              </a:rPr>
              <a:t>Lugol’s</a:t>
            </a:r>
            <a:r>
              <a:rPr lang="en-US" sz="2200" dirty="0">
                <a:solidFill>
                  <a:srgbClr val="FF0066"/>
                </a:solidFill>
                <a:latin typeface="Arial Rounded MT Bold"/>
              </a:rPr>
              <a:t> iodine</a:t>
            </a:r>
            <a:r>
              <a:rPr lang="en-US" sz="2200" dirty="0">
                <a:latin typeface="Arial Rounded MT Bold"/>
              </a:rPr>
              <a:t>. The sample was allowed to settle prior to analysis. </a:t>
            </a:r>
            <a:endParaRPr lang="en-US" sz="2200" dirty="0" smtClean="0">
              <a:latin typeface="Arial Rounded MT Bold"/>
            </a:endParaRPr>
          </a:p>
          <a:p>
            <a:pPr algn="just"/>
            <a:endParaRPr lang="en-US" sz="2400" dirty="0">
              <a:latin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84" y="0"/>
            <a:ext cx="1058778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2" y="-76200"/>
            <a:ext cx="1058778" cy="9143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839200" cy="6629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smtClean="0">
                <a:latin typeface="Arial Rounded MT Bold" pitchFamily="34" charset="0"/>
              </a:rPr>
              <a:t>The enumeration of phytoplankton was carried out by obtaining </a:t>
            </a:r>
            <a:r>
              <a:rPr lang="en-US" sz="2000" dirty="0">
                <a:latin typeface="Arial Rounded MT Bold" pitchFamily="34" charset="0"/>
              </a:rPr>
              <a:t>1</a:t>
            </a:r>
            <a:r>
              <a:rPr lang="en-US" sz="2000" dirty="0" smtClean="0">
                <a:latin typeface="Arial Rounded MT Bold" pitchFamily="34" charset="0"/>
              </a:rPr>
              <a:t> ml of plankton sample from the stock through the Stampel pipette. This volume was transferred to a </a:t>
            </a:r>
            <a:r>
              <a:rPr lang="en-US" sz="2000" dirty="0" smtClean="0">
                <a:solidFill>
                  <a:srgbClr val="FF0000"/>
                </a:solidFill>
                <a:latin typeface="Arial Rounded MT Bold" pitchFamily="34" charset="0"/>
              </a:rPr>
              <a:t>Sedgwick Rafter counting cell</a:t>
            </a:r>
            <a:r>
              <a:rPr lang="en-US" sz="2000" dirty="0" smtClean="0">
                <a:latin typeface="Arial Rounded MT Bold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sz="1050" dirty="0" smtClean="0">
              <a:latin typeface="Arial Rounded MT Bold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dirty="0" smtClean="0">
                <a:latin typeface="Arial Rounded MT Bold" pitchFamily="34" charset="0"/>
              </a:rPr>
              <a:t>Counting of the individual plankton was done by using the formula.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sv-SE" sz="2000" dirty="0" smtClean="0">
                <a:latin typeface="Arial Rounded MT Bold" pitchFamily="34" charset="0"/>
              </a:rPr>
              <a:t>                                Plankton units/Liter = </a:t>
            </a:r>
            <a:r>
              <a:rPr lang="sv-SE" sz="2000" u="sng" dirty="0" smtClean="0">
                <a:latin typeface="Arial Rounded MT Bold" pitchFamily="34" charset="0"/>
              </a:rPr>
              <a:t>N  x C x 10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000" b="1" dirty="0" smtClean="0">
                <a:latin typeface="Arial Rounded MT Bold" pitchFamily="34" charset="0"/>
              </a:rPr>
              <a:t>                                                                                 Y</a:t>
            </a:r>
            <a:endParaRPr lang="en-US" sz="2000" dirty="0" smtClean="0">
              <a:latin typeface="Arial Rounded MT Bold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dirty="0" smtClean="0">
                <a:latin typeface="Arial Rounded MT Bold" pitchFamily="34" charset="0"/>
              </a:rPr>
              <a:t>The </a:t>
            </a:r>
            <a:r>
              <a:rPr lang="en-US" sz="2000" dirty="0" smtClean="0">
                <a:solidFill>
                  <a:srgbClr val="FF0000"/>
                </a:solidFill>
                <a:latin typeface="Arial Rounded MT Bold" pitchFamily="34" charset="0"/>
              </a:rPr>
              <a:t>species-wise phytoplankton </a:t>
            </a:r>
            <a:r>
              <a:rPr lang="en-US" sz="2000" dirty="0" smtClean="0">
                <a:latin typeface="Arial Rounded MT Bold" pitchFamily="34" charset="0"/>
              </a:rPr>
              <a:t>were counted. This was repeated by taking one ml of sample twice and from average of the three samples data was calculated. </a:t>
            </a:r>
          </a:p>
          <a:p>
            <a:pPr algn="just">
              <a:lnSpc>
                <a:spcPct val="120000"/>
              </a:lnSpc>
            </a:pPr>
            <a:endParaRPr lang="en-US" sz="1200" dirty="0" smtClean="0">
              <a:latin typeface="Arial Rounded MT Bold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dirty="0" smtClean="0">
                <a:latin typeface="Arial Rounded MT Bold" pitchFamily="34" charset="0"/>
              </a:rPr>
              <a:t>Thus, average number of phytoplankton present in a liter of water sample was then calculated and final results are expressed as no. of cells. </a:t>
            </a:r>
          </a:p>
          <a:p>
            <a:pPr algn="just">
              <a:lnSpc>
                <a:spcPct val="120000"/>
              </a:lnSpc>
            </a:pPr>
            <a:endParaRPr lang="en-US" sz="1400" dirty="0" smtClean="0">
              <a:latin typeface="Arial Rounded MT Bold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dirty="0" smtClean="0">
                <a:latin typeface="Arial Rounded MT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dirty="0" smtClean="0">
                <a:solidFill>
                  <a:srgbClr val="FF0000"/>
                </a:solidFill>
                <a:latin typeface="Arial Rounded MT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chlorophyll analysis </a:t>
            </a:r>
            <a:r>
              <a:rPr lang="en-US" sz="2000" dirty="0" smtClean="0">
                <a:latin typeface="Arial Rounded MT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samples are filtered on board and other samples for </a:t>
            </a:r>
            <a:r>
              <a:rPr lang="en-US" sz="2000" dirty="0" smtClean="0">
                <a:solidFill>
                  <a:srgbClr val="FF0000"/>
                </a:solidFill>
                <a:latin typeface="Arial Rounded MT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nutrient analysis </a:t>
            </a:r>
            <a:r>
              <a:rPr lang="en-US" sz="2000" dirty="0" smtClean="0">
                <a:latin typeface="Arial Rounded MT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analyzed in the laboratory on the next day.</a:t>
            </a:r>
            <a:endParaRPr lang="en-US" sz="2000" dirty="0" smtClean="0">
              <a:latin typeface="Arial Rounded MT Bold" pitchFamily="34" charset="0"/>
            </a:endParaRPr>
          </a:p>
          <a:p>
            <a:pPr algn="just"/>
            <a:endParaRPr lang="en-US" sz="1800" dirty="0" smtClean="0">
              <a:latin typeface="Arial Rounded MT Bold" pitchFamily="34" charset="0"/>
            </a:endParaRPr>
          </a:p>
          <a:p>
            <a:endParaRPr lang="en-US" sz="18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1249</Words>
  <Application>Microsoft Office PowerPoint</Application>
  <PresentationFormat>On-screen Show (4:3)</PresentationFormat>
  <Paragraphs>185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Aharoni</vt:lpstr>
      <vt:lpstr>Arial</vt:lpstr>
      <vt:lpstr>Arial Black</vt:lpstr>
      <vt:lpstr>Arial Rounded MT Bold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5_Office Theme</vt:lpstr>
      <vt:lpstr>A Study of Phytoplankton Communities and Related Environmental Factors of Ratnagiri sea coast 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MATERIALS AND METHODS</vt:lpstr>
      <vt:lpstr>PowerPoint Presentation</vt:lpstr>
      <vt:lpstr>         SAMPLING</vt:lpstr>
      <vt:lpstr>STUDY AREA</vt:lpstr>
      <vt:lpstr>PowerPoint Presentation</vt:lpstr>
      <vt:lpstr>RESULTS AND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ZOO1</cp:lastModifiedBy>
  <cp:revision>95</cp:revision>
  <dcterms:created xsi:type="dcterms:W3CDTF">2006-08-16T00:00:00Z</dcterms:created>
  <dcterms:modified xsi:type="dcterms:W3CDTF">2014-10-07T11:12:10Z</dcterms:modified>
</cp:coreProperties>
</file>